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80" r:id="rId2"/>
    <p:sldId id="338"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578"/>
  </p:normalViewPr>
  <p:slideViewPr>
    <p:cSldViewPr snapToGrid="0" snapToObjects="1">
      <p:cViewPr varScale="1">
        <p:scale>
          <a:sx n="81" d="100"/>
          <a:sy n="81" d="100"/>
        </p:scale>
        <p:origin x="20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96FA0-6835-2547-BB8B-F4E4E7EBCFCB}" type="datetimeFigureOut">
              <a:rPr lang="en-US" smtClean="0"/>
              <a:t>2/14/25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EF124-364E-B34F-9990-D675080E2468}" type="slidenum">
              <a:rPr lang="en-US" smtClean="0"/>
              <a:t>‹#›</a:t>
            </a:fld>
            <a:endParaRPr lang="en-US"/>
          </a:p>
        </p:txBody>
      </p:sp>
    </p:spTree>
    <p:extLst>
      <p:ext uri="{BB962C8B-B14F-4D97-AF65-F5344CB8AC3E}">
        <p14:creationId xmlns:p14="http://schemas.microsoft.com/office/powerpoint/2010/main" val="1978491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1bc924fe9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31bc924fe99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118806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31bc924fe9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31bc924fe9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extLst>
      <p:ext uri="{BB962C8B-B14F-4D97-AF65-F5344CB8AC3E}">
        <p14:creationId xmlns:p14="http://schemas.microsoft.com/office/powerpoint/2010/main" val="219993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31bc924fe9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31bc924fe99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406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1bc924fe9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1bc924fe9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386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1bc924fe99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31bc924fe99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96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1bc924fe99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31bc924fe9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5738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31bc924fe99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31bc924fe99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5878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1bc924fe99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8" name="Google Shape;908;g31bc924fe99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959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31bc924fe99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31bc924fe9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endParaRPr dirty="0"/>
          </a:p>
        </p:txBody>
      </p:sp>
    </p:spTree>
    <p:extLst>
      <p:ext uri="{BB962C8B-B14F-4D97-AF65-F5344CB8AC3E}">
        <p14:creationId xmlns:p14="http://schemas.microsoft.com/office/powerpoint/2010/main" val="426607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1bc924fe99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31bc924fe99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690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31b983733f5_3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g31b983733f5_3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575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1bc924fe9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31bc924fe99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159409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1bc924fe99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1bc924fe99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t>STRONGEST RELATIONSHIPS</a:t>
            </a:r>
          </a:p>
        </p:txBody>
      </p:sp>
    </p:spTree>
    <p:extLst>
      <p:ext uri="{BB962C8B-B14F-4D97-AF65-F5344CB8AC3E}">
        <p14:creationId xmlns:p14="http://schemas.microsoft.com/office/powerpoint/2010/main" val="113152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1bc924fe99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1bc924fe9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201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31bc924fe9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g31bc924fe99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37257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1bc924fe99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31bc924fe99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372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1bc924fe9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31bc924fe99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1"/>
              </a:solidFill>
            </a:endParaRPr>
          </a:p>
        </p:txBody>
      </p:sp>
    </p:spTree>
    <p:extLst>
      <p:ext uri="{BB962C8B-B14F-4D97-AF65-F5344CB8AC3E}">
        <p14:creationId xmlns:p14="http://schemas.microsoft.com/office/powerpoint/2010/main" val="338332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1bc924fe99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5" name="Google Shape;745;g31bc924fe99_0_6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1"/>
              </a:solidFill>
            </a:endParaRPr>
          </a:p>
        </p:txBody>
      </p:sp>
    </p:spTree>
    <p:extLst>
      <p:ext uri="{BB962C8B-B14F-4D97-AF65-F5344CB8AC3E}">
        <p14:creationId xmlns:p14="http://schemas.microsoft.com/office/powerpoint/2010/main" val="261784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1bc924fe99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1bc924fe99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984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31bc924fe9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31bc924fe99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41300" algn="l" rtl="0">
              <a:spcBef>
                <a:spcPts val="0"/>
              </a:spcBef>
              <a:spcAft>
                <a:spcPts val="0"/>
              </a:spcAft>
              <a:buClr>
                <a:schemeClr val="dk1"/>
              </a:buClr>
              <a:buSzPts val="200"/>
              <a:buChar char="-"/>
            </a:pPr>
            <a:endParaRPr sz="500" dirty="0">
              <a:solidFill>
                <a:schemeClr val="dk1"/>
              </a:solidFill>
            </a:endParaRPr>
          </a:p>
        </p:txBody>
      </p:sp>
    </p:spTree>
    <p:extLst>
      <p:ext uri="{BB962C8B-B14F-4D97-AF65-F5344CB8AC3E}">
        <p14:creationId xmlns:p14="http://schemas.microsoft.com/office/powerpoint/2010/main" val="185263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ED95-9051-F142-AA4B-03DD8F5922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76A24F-42F8-DD48-9588-24EC0F5C8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C80D2-0F78-AD4A-A84A-55B144E9C97A}"/>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7E518501-FBEF-8B4D-BD12-67384BA22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9A666-8BC2-D442-8519-6D26FDB7CDE3}"/>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292755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6FC1-AE85-DB4B-9146-DF4EDACBF4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E8F29-FC08-2644-B265-15BDC56DF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CB310-35FF-6D4B-8FC9-0E05804823BA}"/>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53B68EC5-06ED-F847-B84E-281F7CDFE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1E72F-0F0D-E948-8C69-55228ADC6D2C}"/>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246804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6892C-E1F2-2247-986B-8A5FD357E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B32454-DA9C-224B-93AB-443304A336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54FCF-2D09-B540-97F4-8828843BC17E}"/>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CD7017FD-0261-2C44-9FEE-344ED7384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D3DD0-B2EE-6145-85AC-77D95953B070}"/>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938392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415600" y="593367"/>
            <a:ext cx="11360800" cy="8312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chemeClr val="dk2"/>
              </a:buClr>
              <a:buSzPts val="3000"/>
              <a:buFont typeface="Arial"/>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4" name="Google Shape;194;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00000"/>
              </a:lnSpc>
              <a:spcBef>
                <a:spcPts val="0"/>
              </a:spcBef>
              <a:spcAft>
                <a:spcPts val="0"/>
              </a:spcAft>
              <a:buSzPts val="18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spcBef>
                <a:spcPts val="0"/>
              </a:spcBef>
              <a:spcAft>
                <a:spcPts val="0"/>
              </a:spcAft>
              <a:buClr>
                <a:schemeClr val="dk1"/>
              </a:buClr>
              <a:buSzPts val="1400"/>
              <a:buChar char="■"/>
              <a:defRPr/>
            </a:lvl6pPr>
            <a:lvl7pPr marL="4267093" lvl="6" indent="-423323" algn="l">
              <a:spcBef>
                <a:spcPts val="0"/>
              </a:spcBef>
              <a:spcAft>
                <a:spcPts val="0"/>
              </a:spcAft>
              <a:buClr>
                <a:schemeClr val="dk1"/>
              </a:buClr>
              <a:buSzPts val="1400"/>
              <a:buChar char="●"/>
              <a:defRPr/>
            </a:lvl7pPr>
            <a:lvl8pPr marL="4876678" lvl="7" indent="-423323" algn="l">
              <a:spcBef>
                <a:spcPts val="0"/>
              </a:spcBef>
              <a:spcAft>
                <a:spcPts val="0"/>
              </a:spcAft>
              <a:buClr>
                <a:schemeClr val="dk1"/>
              </a:buClr>
              <a:buSzPts val="1400"/>
              <a:buChar char="○"/>
              <a:defRPr/>
            </a:lvl8pPr>
            <a:lvl9pPr marL="5486263" lvl="8" indent="-423323" algn="l">
              <a:spcBef>
                <a:spcPts val="0"/>
              </a:spcBef>
              <a:spcAft>
                <a:spcPts val="0"/>
              </a:spcAft>
              <a:buClr>
                <a:schemeClr val="dk1"/>
              </a:buClr>
              <a:buSzPts val="1400"/>
              <a:buChar char="■"/>
              <a:defRPr/>
            </a:lvl9pPr>
          </a:lstStyle>
          <a:p>
            <a:endParaRPr/>
          </a:p>
        </p:txBody>
      </p:sp>
      <p:sp>
        <p:nvSpPr>
          <p:cNvPr id="195" name="Google Shape;195;p34"/>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rmAutofit/>
          </a:bodyPr>
          <a:lstStyle>
            <a:lvl1pPr marL="0" marR="0" lvl="0" indent="0" algn="r">
              <a:buClr>
                <a:schemeClr val="dk1"/>
              </a:buClr>
              <a:buSzPts val="800"/>
              <a:buFont typeface="Arial"/>
              <a:buNone/>
              <a:defRPr sz="1067">
                <a:solidFill>
                  <a:schemeClr val="dk1"/>
                </a:solidFill>
                <a:latin typeface="Arial"/>
                <a:ea typeface="Arial"/>
                <a:cs typeface="Arial"/>
                <a:sym typeface="Arial"/>
              </a:defRPr>
            </a:lvl1pPr>
            <a:lvl2pPr marL="0" marR="0" lvl="1" indent="0" algn="r">
              <a:buClr>
                <a:schemeClr val="dk1"/>
              </a:buClr>
              <a:buSzPts val="800"/>
              <a:buFont typeface="Arial"/>
              <a:buNone/>
              <a:defRPr sz="1067">
                <a:solidFill>
                  <a:schemeClr val="dk1"/>
                </a:solidFill>
                <a:latin typeface="Arial"/>
                <a:ea typeface="Arial"/>
                <a:cs typeface="Arial"/>
                <a:sym typeface="Arial"/>
              </a:defRPr>
            </a:lvl2pPr>
            <a:lvl3pPr marL="0" marR="0" lvl="2" indent="0" algn="r">
              <a:buClr>
                <a:schemeClr val="dk1"/>
              </a:buClr>
              <a:buSzPts val="800"/>
              <a:buFont typeface="Arial"/>
              <a:buNone/>
              <a:defRPr sz="1067">
                <a:solidFill>
                  <a:schemeClr val="dk1"/>
                </a:solidFill>
                <a:latin typeface="Arial"/>
                <a:ea typeface="Arial"/>
                <a:cs typeface="Arial"/>
                <a:sym typeface="Arial"/>
              </a:defRPr>
            </a:lvl3pPr>
            <a:lvl4pPr marL="0" marR="0" lvl="3" indent="0" algn="r">
              <a:buClr>
                <a:schemeClr val="dk1"/>
              </a:buClr>
              <a:buSzPts val="800"/>
              <a:buFont typeface="Arial"/>
              <a:buNone/>
              <a:defRPr sz="1067">
                <a:solidFill>
                  <a:schemeClr val="dk1"/>
                </a:solidFill>
                <a:latin typeface="Arial"/>
                <a:ea typeface="Arial"/>
                <a:cs typeface="Arial"/>
                <a:sym typeface="Arial"/>
              </a:defRPr>
            </a:lvl4pPr>
            <a:lvl5pPr marL="0" marR="0" lvl="4" indent="0" algn="r">
              <a:buClr>
                <a:schemeClr val="dk1"/>
              </a:buClr>
              <a:buSzPts val="800"/>
              <a:buFont typeface="Arial"/>
              <a:buNone/>
              <a:defRPr sz="1067">
                <a:solidFill>
                  <a:schemeClr val="dk1"/>
                </a:solidFill>
                <a:latin typeface="Arial"/>
                <a:ea typeface="Arial"/>
                <a:cs typeface="Arial"/>
                <a:sym typeface="Arial"/>
              </a:defRPr>
            </a:lvl5pPr>
            <a:lvl6pPr marL="0" marR="0" lvl="5" indent="0" algn="r">
              <a:buClr>
                <a:schemeClr val="dk1"/>
              </a:buClr>
              <a:buSzPts val="800"/>
              <a:buFont typeface="Arial"/>
              <a:buNone/>
              <a:defRPr sz="1067">
                <a:solidFill>
                  <a:schemeClr val="dk1"/>
                </a:solidFill>
                <a:latin typeface="Arial"/>
                <a:ea typeface="Arial"/>
                <a:cs typeface="Arial"/>
                <a:sym typeface="Arial"/>
              </a:defRPr>
            </a:lvl6pPr>
            <a:lvl7pPr marL="0" marR="0" lvl="6" indent="0" algn="r">
              <a:buClr>
                <a:schemeClr val="dk1"/>
              </a:buClr>
              <a:buSzPts val="800"/>
              <a:buFont typeface="Arial"/>
              <a:buNone/>
              <a:defRPr sz="1067">
                <a:solidFill>
                  <a:schemeClr val="dk1"/>
                </a:solidFill>
                <a:latin typeface="Arial"/>
                <a:ea typeface="Arial"/>
                <a:cs typeface="Arial"/>
                <a:sym typeface="Arial"/>
              </a:defRPr>
            </a:lvl7pPr>
            <a:lvl8pPr marL="0" marR="0" lvl="7" indent="0" algn="r">
              <a:buClr>
                <a:schemeClr val="dk1"/>
              </a:buClr>
              <a:buSzPts val="800"/>
              <a:buFont typeface="Arial"/>
              <a:buNone/>
              <a:defRPr sz="1067">
                <a:solidFill>
                  <a:schemeClr val="dk1"/>
                </a:solidFill>
                <a:latin typeface="Arial"/>
                <a:ea typeface="Arial"/>
                <a:cs typeface="Arial"/>
                <a:sym typeface="Arial"/>
              </a:defRPr>
            </a:lvl8pPr>
            <a:lvl9pPr marL="0" marR="0" lvl="8" indent="0" algn="r">
              <a:buClr>
                <a:schemeClr val="dk1"/>
              </a:buClr>
              <a:buSzPts val="800"/>
              <a:buFont typeface="Arial"/>
              <a:buNone/>
              <a:defRPr sz="1067">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609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D989-BE63-B748-9998-E19140368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1B4225-D384-6B47-B1F3-8FE78C8B8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F2449-A2BB-2448-9D40-FF310670041D}"/>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323BB7AC-9C7A-1E4A-BBB9-094FA3D6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3451F-2BD8-8B49-B613-D6175C7E9827}"/>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383220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C035-3C05-804E-89AC-E5BF25E3B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176E8-F7A1-4C48-A7EA-016B066EB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4B9C5-5951-EA4C-BE0C-31788D5A45E2}"/>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968380B0-FAEB-B644-BCAB-F44299813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39417-48CC-0048-BE81-1EC0D3D5CF8C}"/>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137554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7296-9407-0A42-9588-1327F63D3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8606EB-6129-644B-A62A-7BD83F76C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3D82C-235B-2440-81AE-71B23109D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5C2105-6B36-4042-A8B3-CBA94D6892E8}"/>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6" name="Footer Placeholder 5">
            <a:extLst>
              <a:ext uri="{FF2B5EF4-FFF2-40B4-BE49-F238E27FC236}">
                <a16:creationId xmlns:a16="http://schemas.microsoft.com/office/drawing/2014/main" id="{C035DD1C-DA99-E14B-8DE0-A646D9D81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BD76C-B272-E048-8306-07266D86B91D}"/>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128354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25E7-41BF-7040-95BD-1471E5228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568666-3096-F24E-8085-8668B83E9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721C1-460D-3842-AE78-B4E392B81A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23152-4BC3-6344-B485-DA2EED9AA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C3DC9-9165-5744-88B6-4786968F5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E74A3-CFE4-674A-9BC0-6B5066740112}"/>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8" name="Footer Placeholder 7">
            <a:extLst>
              <a:ext uri="{FF2B5EF4-FFF2-40B4-BE49-F238E27FC236}">
                <a16:creationId xmlns:a16="http://schemas.microsoft.com/office/drawing/2014/main" id="{2DD6B7E7-8DAA-9C41-93AD-F8927B98E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1FD2E-3DE7-B04A-B48B-B79F0B032FBA}"/>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229794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06DE-98EE-7544-8124-5CEF65AAA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67313-8237-764F-A742-E06DE85ABA83}"/>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4" name="Footer Placeholder 3">
            <a:extLst>
              <a:ext uri="{FF2B5EF4-FFF2-40B4-BE49-F238E27FC236}">
                <a16:creationId xmlns:a16="http://schemas.microsoft.com/office/drawing/2014/main" id="{3841B8FE-B392-1A4F-A83C-716A69FB67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723E2-1E92-4C4B-B29F-73250B4A35FF}"/>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146321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0DB3B-3C0A-424B-9231-5CB0786ABB5A}"/>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3" name="Footer Placeholder 2">
            <a:extLst>
              <a:ext uri="{FF2B5EF4-FFF2-40B4-BE49-F238E27FC236}">
                <a16:creationId xmlns:a16="http://schemas.microsoft.com/office/drawing/2014/main" id="{E5A53B92-8AD8-C849-B374-2018578CD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63EF1F-ECF9-7940-82BD-3A72A5883429}"/>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154338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DA1F-59F5-5E44-B7C8-D092C5D14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91634-987B-8F4F-A0B4-637C6793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8169B-AC07-834D-B0B9-E1DE264BC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DC796-03ED-DD49-8554-276B7122770A}"/>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6" name="Footer Placeholder 5">
            <a:extLst>
              <a:ext uri="{FF2B5EF4-FFF2-40B4-BE49-F238E27FC236}">
                <a16:creationId xmlns:a16="http://schemas.microsoft.com/office/drawing/2014/main" id="{7B759B3D-9146-754E-80BF-C4BB8FBAD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12D8FC-F8F4-6A4D-A632-D22F27797910}"/>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36159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40CA-B5D2-FB44-98BD-101D76BEE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2B1E8-17DB-BE44-9F2A-1EEF8C331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425113-DE0E-9346-A7CA-C25FA8672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70F50-64CA-CB45-B57B-D3A68F9D8109}"/>
              </a:ext>
            </a:extLst>
          </p:cNvPr>
          <p:cNvSpPr>
            <a:spLocks noGrp="1"/>
          </p:cNvSpPr>
          <p:nvPr>
            <p:ph type="dt" sz="half" idx="10"/>
          </p:nvPr>
        </p:nvSpPr>
        <p:spPr/>
        <p:txBody>
          <a:bodyPr/>
          <a:lstStyle/>
          <a:p>
            <a:fld id="{3E07D7DD-C0E6-344A-B395-D6DCF0B9C953}" type="datetimeFigureOut">
              <a:rPr lang="en-US" smtClean="0"/>
              <a:t>2/14/25</a:t>
            </a:fld>
            <a:endParaRPr lang="en-US"/>
          </a:p>
        </p:txBody>
      </p:sp>
      <p:sp>
        <p:nvSpPr>
          <p:cNvPr id="6" name="Footer Placeholder 5">
            <a:extLst>
              <a:ext uri="{FF2B5EF4-FFF2-40B4-BE49-F238E27FC236}">
                <a16:creationId xmlns:a16="http://schemas.microsoft.com/office/drawing/2014/main" id="{EFE513F1-D859-DD41-8EAC-510AD3258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BA880-60BE-FB4A-85B2-7AFA6674E22C}"/>
              </a:ext>
            </a:extLst>
          </p:cNvPr>
          <p:cNvSpPr>
            <a:spLocks noGrp="1"/>
          </p:cNvSpPr>
          <p:nvPr>
            <p:ph type="sldNum" sz="quarter" idx="12"/>
          </p:nvPr>
        </p:nvSpPr>
        <p:spPr/>
        <p:txBody>
          <a:bodyPr/>
          <a:lstStyle/>
          <a:p>
            <a:fld id="{7D05B0D9-6398-2048-8C17-2CD113DAAB19}" type="slidenum">
              <a:rPr lang="en-US" smtClean="0"/>
              <a:t>‹#›</a:t>
            </a:fld>
            <a:endParaRPr lang="en-US"/>
          </a:p>
        </p:txBody>
      </p:sp>
    </p:spTree>
    <p:extLst>
      <p:ext uri="{BB962C8B-B14F-4D97-AF65-F5344CB8AC3E}">
        <p14:creationId xmlns:p14="http://schemas.microsoft.com/office/powerpoint/2010/main" val="355422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97770-CD18-4D41-A9D5-C337E6BC0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7D393D-1BA0-D14A-8955-9165C16DD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D70AE-4A86-0D4B-AAE2-363213133E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7D7DD-C0E6-344A-B395-D6DCF0B9C953}" type="datetimeFigureOut">
              <a:rPr lang="en-US" smtClean="0"/>
              <a:t>2/14/25</a:t>
            </a:fld>
            <a:endParaRPr lang="en-US"/>
          </a:p>
        </p:txBody>
      </p:sp>
      <p:sp>
        <p:nvSpPr>
          <p:cNvPr id="5" name="Footer Placeholder 4">
            <a:extLst>
              <a:ext uri="{FF2B5EF4-FFF2-40B4-BE49-F238E27FC236}">
                <a16:creationId xmlns:a16="http://schemas.microsoft.com/office/drawing/2014/main" id="{389995C7-7358-974F-A4FD-2CF1F1505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33880E-F360-BD4D-ABB9-2682887C7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5B0D9-6398-2048-8C17-2CD113DAAB19}" type="slidenum">
              <a:rPr lang="en-US" smtClean="0"/>
              <a:t>‹#›</a:t>
            </a:fld>
            <a:endParaRPr lang="en-US"/>
          </a:p>
        </p:txBody>
      </p:sp>
    </p:spTree>
    <p:extLst>
      <p:ext uri="{BB962C8B-B14F-4D97-AF65-F5344CB8AC3E}">
        <p14:creationId xmlns:p14="http://schemas.microsoft.com/office/powerpoint/2010/main" val="2029733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1"/>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2" name="Google Shape;642;p71"/>
          <p:cNvSpPr txBox="1">
            <a:spLocks noGrp="1"/>
          </p:cNvSpPr>
          <p:nvPr>
            <p:ph type="body" idx="1"/>
          </p:nvPr>
        </p:nvSpPr>
        <p:spPr>
          <a:xfrm>
            <a:off x="101600" y="1846397"/>
            <a:ext cx="10605200" cy="4650000"/>
          </a:xfrm>
          <a:prstGeom prst="rect">
            <a:avLst/>
          </a:prstGeom>
          <a:noFill/>
          <a:ln>
            <a:noFill/>
          </a:ln>
        </p:spPr>
        <p:txBody>
          <a:bodyPr spcFirstLastPara="1" vert="horz" wrap="square" lIns="0" tIns="0" rIns="0" bIns="0" rtlCol="0" anchor="t" anchorCtr="0">
            <a:noAutofit/>
          </a:bodyPr>
          <a:lstStyle/>
          <a:p>
            <a:pPr marL="1185304" lvl="1">
              <a:spcBef>
                <a:spcPts val="1067"/>
              </a:spcBef>
              <a:buSzPts val="2200"/>
            </a:pPr>
            <a:r>
              <a:rPr lang="en-US" sz="2667" dirty="0"/>
              <a:t>A framework to Decipher Plant-Pathogen-Microbe Dynamics</a:t>
            </a:r>
          </a:p>
          <a:p>
            <a:pPr marL="1185304" lvl="1">
              <a:spcBef>
                <a:spcPts val="1067"/>
              </a:spcBef>
              <a:buSzPts val="2200"/>
            </a:pPr>
            <a:r>
              <a:rPr lang="en-US" sz="2667" dirty="0"/>
              <a:t>Internals</a:t>
            </a:r>
          </a:p>
          <a:p>
            <a:pPr marL="1185304" lvl="1">
              <a:spcBef>
                <a:spcPts val="1067"/>
              </a:spcBef>
              <a:buSzPts val="2200"/>
            </a:pPr>
            <a:r>
              <a:rPr lang="en-US" sz="2667" dirty="0"/>
              <a:t>Addressing various challenges with the data</a:t>
            </a:r>
          </a:p>
          <a:p>
            <a:pPr marL="1185304" lvl="1">
              <a:spcBef>
                <a:spcPts val="1067"/>
              </a:spcBef>
              <a:buSzPts val="2200"/>
            </a:pPr>
            <a:r>
              <a:rPr lang="en-US" sz="2667" dirty="0"/>
              <a:t>Inferring intricate dynamics between abiotic environments and biotic interactions, encompassing plants, pathogens, and microbes</a:t>
            </a:r>
          </a:p>
          <a:p>
            <a:pPr marL="1185304" lvl="1">
              <a:spcBef>
                <a:spcPts val="1067"/>
              </a:spcBef>
              <a:buSzPts val="2200"/>
            </a:pPr>
            <a:r>
              <a:rPr lang="en-US" sz="2667" dirty="0"/>
              <a:t>Extension to multiple species</a:t>
            </a:r>
          </a:p>
          <a:p>
            <a:pPr marL="1185304" lvl="1">
              <a:spcBef>
                <a:spcPts val="1067"/>
              </a:spcBef>
              <a:buSzPts val="2200"/>
            </a:pPr>
            <a:r>
              <a:rPr lang="en-US" sz="2667" dirty="0"/>
              <a:t>Using targeted primers for higher resolutions</a:t>
            </a:r>
          </a:p>
        </p:txBody>
      </p:sp>
      <p:sp>
        <p:nvSpPr>
          <p:cNvPr id="643" name="Google Shape;643;p71"/>
          <p:cNvSpPr txBox="1">
            <a:spLocks noGrp="1"/>
          </p:cNvSpPr>
          <p:nvPr>
            <p:ph type="title"/>
          </p:nvPr>
        </p:nvSpPr>
        <p:spPr>
          <a:xfrm>
            <a:off x="-1907769" y="797116"/>
            <a:ext cx="13862400" cy="623600"/>
          </a:xfrm>
          <a:prstGeom prst="rect">
            <a:avLst/>
          </a:prstGeom>
          <a:noFill/>
          <a:ln>
            <a:noFill/>
          </a:ln>
        </p:spPr>
        <p:txBody>
          <a:bodyPr spcFirstLastPara="1" vert="horz" wrap="square" lIns="121900" tIns="121900" rIns="121900" bIns="121900" rtlCol="0" anchor="t" anchorCtr="0">
            <a:noAutofit/>
          </a:bodyPr>
          <a:lstStyle/>
          <a:p>
            <a:pPr lvl="0" algn="ctr"/>
            <a:r>
              <a:rPr lang="en-US" dirty="0"/>
              <a:t>Outline </a:t>
            </a:r>
            <a:br>
              <a:rPr lang="en-US" dirty="0"/>
            </a:br>
            <a:r>
              <a:rPr lang="en-US" dirty="0" err="1"/>
              <a:t>EcoDynamics</a:t>
            </a:r>
            <a:r>
              <a:rPr lang="en-US" dirty="0"/>
              <a:t> AI</a:t>
            </a:r>
            <a:endParaRPr dirty="0"/>
          </a:p>
        </p:txBody>
      </p:sp>
    </p:spTree>
    <p:extLst>
      <p:ext uri="{BB962C8B-B14F-4D97-AF65-F5344CB8AC3E}">
        <p14:creationId xmlns:p14="http://schemas.microsoft.com/office/powerpoint/2010/main" val="327421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3" name="Text Placeholder 2">
            <a:extLst>
              <a:ext uri="{FF2B5EF4-FFF2-40B4-BE49-F238E27FC236}">
                <a16:creationId xmlns:a16="http://schemas.microsoft.com/office/drawing/2014/main" id="{4AD745B5-EABF-1448-9708-75F15AA23B48}"/>
              </a:ext>
            </a:extLst>
          </p:cNvPr>
          <p:cNvSpPr>
            <a:spLocks noGrp="1"/>
          </p:cNvSpPr>
          <p:nvPr>
            <p:ph type="body" idx="1"/>
          </p:nvPr>
        </p:nvSpPr>
        <p:spPr/>
        <p:txBody>
          <a:bodyPr/>
          <a:lstStyle/>
          <a:p>
            <a:endParaRPr lang="en-US" dirty="0"/>
          </a:p>
        </p:txBody>
      </p:sp>
      <p:sp>
        <p:nvSpPr>
          <p:cNvPr id="810" name="Google Shape;810;p79"/>
          <p:cNvSpPr txBox="1">
            <a:spLocks noGrp="1"/>
          </p:cNvSpPr>
          <p:nvPr>
            <p:ph type="title"/>
          </p:nvPr>
        </p:nvSpPr>
        <p:spPr>
          <a:xfrm>
            <a:off x="-803600" y="4917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EcoDynamics AI: a framework to Decipher </a:t>
            </a:r>
            <a:endParaRPr/>
          </a:p>
          <a:p>
            <a:pPr algn="ctr"/>
            <a:r>
              <a:rPr lang="en"/>
              <a:t>Plant-Pathogen-Microbe Dynamics</a:t>
            </a:r>
            <a:endParaRPr/>
          </a:p>
          <a:p>
            <a:endParaRPr/>
          </a:p>
        </p:txBody>
      </p:sp>
      <p:sp>
        <p:nvSpPr>
          <p:cNvPr id="811" name="Google Shape;811;p79"/>
          <p:cNvSpPr/>
          <p:nvPr/>
        </p:nvSpPr>
        <p:spPr>
          <a:xfrm>
            <a:off x="674067"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12" name="Google Shape;812;p79"/>
          <p:cNvSpPr/>
          <p:nvPr/>
        </p:nvSpPr>
        <p:spPr>
          <a:xfrm>
            <a:off x="3711500"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13" name="Google Shape;813;p79"/>
          <p:cNvSpPr/>
          <p:nvPr/>
        </p:nvSpPr>
        <p:spPr>
          <a:xfrm>
            <a:off x="4420367" y="41539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14" name="Google Shape;814;p79"/>
          <p:cNvSpPr/>
          <p:nvPr/>
        </p:nvSpPr>
        <p:spPr>
          <a:xfrm>
            <a:off x="7101767" y="4084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15" name="Google Shape;815;p79"/>
          <p:cNvSpPr/>
          <p:nvPr/>
        </p:nvSpPr>
        <p:spPr>
          <a:xfrm>
            <a:off x="9880033" y="40152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816" name="Google Shape;816;p79"/>
          <p:cNvCxnSpPr/>
          <p:nvPr/>
        </p:nvCxnSpPr>
        <p:spPr>
          <a:xfrm>
            <a:off x="2711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817" name="Google Shape;817;p79"/>
          <p:cNvSpPr txBox="1"/>
          <p:nvPr/>
        </p:nvSpPr>
        <p:spPr>
          <a:xfrm>
            <a:off x="739500" y="1956600"/>
            <a:ext cx="2381600" cy="1267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Data Processing</a:t>
            </a:r>
            <a:endParaRPr sz="1733" b="1">
              <a:solidFill>
                <a:schemeClr val="dk1"/>
              </a:solidFill>
            </a:endParaRPr>
          </a:p>
          <a:p>
            <a:r>
              <a:rPr lang="en" sz="1733" b="1">
                <a:solidFill>
                  <a:schemeClr val="dk1"/>
                </a:solidFill>
              </a:rPr>
              <a:t>(normalization,</a:t>
            </a:r>
            <a:endParaRPr sz="1733" b="1">
              <a:solidFill>
                <a:schemeClr val="dk1"/>
              </a:solidFill>
            </a:endParaRPr>
          </a:p>
          <a:p>
            <a:r>
              <a:rPr lang="en" sz="1733" b="1">
                <a:solidFill>
                  <a:schemeClr val="dk1"/>
                </a:solidFill>
              </a:rPr>
              <a:t>Imputation, etc.)</a:t>
            </a:r>
            <a:endParaRPr sz="1733" b="1">
              <a:solidFill>
                <a:schemeClr val="dk1"/>
              </a:solidFill>
            </a:endParaRPr>
          </a:p>
        </p:txBody>
      </p:sp>
      <p:sp>
        <p:nvSpPr>
          <p:cNvPr id="818" name="Google Shape;818;p79"/>
          <p:cNvSpPr txBox="1"/>
          <p:nvPr/>
        </p:nvSpPr>
        <p:spPr>
          <a:xfrm>
            <a:off x="3751067" y="18394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CLR transformation</a:t>
            </a:r>
            <a:endParaRPr sz="1733" b="1">
              <a:solidFill>
                <a:schemeClr val="dk1"/>
              </a:solidFill>
            </a:endParaRPr>
          </a:p>
          <a:p>
            <a:r>
              <a:rPr lang="en" sz="1733" b="1">
                <a:solidFill>
                  <a:schemeClr val="dk1"/>
                </a:solidFill>
              </a:rPr>
              <a:t>for Compositional </a:t>
            </a:r>
            <a:endParaRPr sz="1733" b="1">
              <a:solidFill>
                <a:schemeClr val="dk1"/>
              </a:solidFill>
            </a:endParaRPr>
          </a:p>
          <a:p>
            <a:r>
              <a:rPr lang="en" sz="1733" b="1">
                <a:solidFill>
                  <a:schemeClr val="dk1"/>
                </a:solidFill>
              </a:rPr>
              <a:t>Data</a:t>
            </a:r>
            <a:endParaRPr sz="1733" b="1">
              <a:solidFill>
                <a:schemeClr val="dk1"/>
              </a:solidFill>
            </a:endParaRPr>
          </a:p>
        </p:txBody>
      </p:sp>
      <p:sp>
        <p:nvSpPr>
          <p:cNvPr id="819" name="Google Shape;819;p79"/>
          <p:cNvSpPr/>
          <p:nvPr/>
        </p:nvSpPr>
        <p:spPr>
          <a:xfrm>
            <a:off x="6802567" y="19378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20" name="Google Shape;820;p79"/>
          <p:cNvSpPr txBox="1"/>
          <p:nvPr/>
        </p:nvSpPr>
        <p:spPr>
          <a:xfrm>
            <a:off x="6842133" y="1770600"/>
            <a:ext cx="2245200" cy="1049200"/>
          </a:xfrm>
          <a:prstGeom prst="rect">
            <a:avLst/>
          </a:prstGeom>
          <a:noFill/>
          <a:ln>
            <a:noFill/>
          </a:ln>
        </p:spPr>
        <p:txBody>
          <a:bodyPr spcFirstLastPara="1" wrap="square" lIns="121900" tIns="121900" rIns="121900" bIns="121900" anchor="t" anchorCtr="0">
            <a:noAutofit/>
          </a:bodyPr>
          <a:lstStyle/>
          <a:p>
            <a:r>
              <a:rPr lang="en" sz="1600" b="1">
                <a:solidFill>
                  <a:schemeClr val="dk1"/>
                </a:solidFill>
              </a:rPr>
              <a:t>Define Question,</a:t>
            </a:r>
            <a:endParaRPr sz="1600" b="1">
              <a:solidFill>
                <a:schemeClr val="dk1"/>
              </a:solidFill>
            </a:endParaRPr>
          </a:p>
          <a:p>
            <a:r>
              <a:rPr lang="en" sz="1600" b="1">
                <a:solidFill>
                  <a:schemeClr val="dk1"/>
                </a:solidFill>
              </a:rPr>
              <a:t>Select Features,</a:t>
            </a:r>
            <a:endParaRPr sz="1600" b="1">
              <a:solidFill>
                <a:schemeClr val="dk1"/>
              </a:solidFill>
            </a:endParaRPr>
          </a:p>
          <a:p>
            <a:r>
              <a:rPr lang="en" sz="1600" b="1">
                <a:solidFill>
                  <a:schemeClr val="dk1"/>
                </a:solidFill>
              </a:rPr>
              <a:t>Select Target Variable, Further Data Processing</a:t>
            </a:r>
            <a:endParaRPr sz="1600" b="1">
              <a:solidFill>
                <a:schemeClr val="dk1"/>
              </a:solidFill>
            </a:endParaRPr>
          </a:p>
        </p:txBody>
      </p:sp>
      <p:cxnSp>
        <p:nvCxnSpPr>
          <p:cNvPr id="821" name="Google Shape;821;p79"/>
          <p:cNvCxnSpPr>
            <a:endCxn id="819" idx="1"/>
          </p:cNvCxnSpPr>
          <p:nvPr/>
        </p:nvCxnSpPr>
        <p:spPr>
          <a:xfrm rot="10800000" flipH="1">
            <a:off x="5700167" y="2531200"/>
            <a:ext cx="1102400" cy="18400"/>
          </a:xfrm>
          <a:prstGeom prst="straightConnector1">
            <a:avLst/>
          </a:prstGeom>
          <a:noFill/>
          <a:ln w="9525" cap="flat" cmpd="sng">
            <a:solidFill>
              <a:schemeClr val="dk2"/>
            </a:solidFill>
            <a:prstDash val="solid"/>
            <a:round/>
            <a:headEnd type="none" w="med" len="med"/>
            <a:tailEnd type="triangle" w="med" len="med"/>
          </a:ln>
        </p:spPr>
      </p:cxnSp>
      <p:cxnSp>
        <p:nvCxnSpPr>
          <p:cNvPr id="822" name="Google Shape;822;p79"/>
          <p:cNvCxnSpPr/>
          <p:nvPr/>
        </p:nvCxnSpPr>
        <p:spPr>
          <a:xfrm>
            <a:off x="8892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823" name="Google Shape;823;p79"/>
          <p:cNvSpPr/>
          <p:nvPr/>
        </p:nvSpPr>
        <p:spPr>
          <a:xfrm>
            <a:off x="9883233" y="20296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24" name="Google Shape;824;p79"/>
          <p:cNvSpPr txBox="1"/>
          <p:nvPr/>
        </p:nvSpPr>
        <p:spPr>
          <a:xfrm>
            <a:off x="9922800" y="196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Non-Linear Modeling,</a:t>
            </a:r>
            <a:endParaRPr sz="1733" b="1">
              <a:solidFill>
                <a:schemeClr val="dk1"/>
              </a:solidFill>
            </a:endParaRPr>
          </a:p>
          <a:p>
            <a:r>
              <a:rPr lang="en" sz="1733" b="1">
                <a:solidFill>
                  <a:schemeClr val="dk1"/>
                </a:solidFill>
              </a:rPr>
              <a:t>Hyperparam </a:t>
            </a:r>
            <a:endParaRPr sz="1733" b="1">
              <a:solidFill>
                <a:schemeClr val="dk1"/>
              </a:solidFill>
            </a:endParaRPr>
          </a:p>
          <a:p>
            <a:r>
              <a:rPr lang="en" sz="1733" b="1">
                <a:solidFill>
                  <a:schemeClr val="dk1"/>
                </a:solidFill>
              </a:rPr>
              <a:t>Optmization</a:t>
            </a:r>
            <a:endParaRPr sz="1733" b="1">
              <a:solidFill>
                <a:schemeClr val="dk1"/>
              </a:solidFill>
            </a:endParaRPr>
          </a:p>
        </p:txBody>
      </p:sp>
      <p:cxnSp>
        <p:nvCxnSpPr>
          <p:cNvPr id="825" name="Google Shape;825;p79"/>
          <p:cNvCxnSpPr>
            <a:stCxn id="823" idx="2"/>
          </p:cNvCxnSpPr>
          <p:nvPr/>
        </p:nvCxnSpPr>
        <p:spPr>
          <a:xfrm flipH="1">
            <a:off x="10902633" y="3216400"/>
            <a:ext cx="6400" cy="798800"/>
          </a:xfrm>
          <a:prstGeom prst="straightConnector1">
            <a:avLst/>
          </a:prstGeom>
          <a:noFill/>
          <a:ln w="9525" cap="flat" cmpd="sng">
            <a:solidFill>
              <a:schemeClr val="dk2"/>
            </a:solidFill>
            <a:prstDash val="solid"/>
            <a:round/>
            <a:headEnd type="none" w="med" len="med"/>
            <a:tailEnd type="triangle" w="med" len="med"/>
          </a:ln>
        </p:spPr>
      </p:cxnSp>
      <p:sp>
        <p:nvSpPr>
          <p:cNvPr id="826" name="Google Shape;826;p79"/>
          <p:cNvSpPr txBox="1"/>
          <p:nvPr/>
        </p:nvSpPr>
        <p:spPr>
          <a:xfrm>
            <a:off x="10111333" y="408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Adjust for</a:t>
            </a:r>
            <a:endParaRPr sz="1733" b="1">
              <a:solidFill>
                <a:schemeClr val="dk1"/>
              </a:solidFill>
            </a:endParaRPr>
          </a:p>
          <a:p>
            <a:r>
              <a:rPr lang="en" sz="1733" b="1">
                <a:solidFill>
                  <a:schemeClr val="dk1"/>
                </a:solidFill>
              </a:rPr>
              <a:t>Confounding</a:t>
            </a:r>
            <a:endParaRPr sz="1733" b="1">
              <a:solidFill>
                <a:schemeClr val="dk1"/>
              </a:solidFill>
            </a:endParaRPr>
          </a:p>
        </p:txBody>
      </p:sp>
      <p:cxnSp>
        <p:nvCxnSpPr>
          <p:cNvPr id="827" name="Google Shape;827;p79"/>
          <p:cNvCxnSpPr/>
          <p:nvPr/>
        </p:nvCxnSpPr>
        <p:spPr>
          <a:xfrm flipH="1">
            <a:off x="9188900" y="46030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828" name="Google Shape;828;p79"/>
          <p:cNvSpPr txBox="1"/>
          <p:nvPr/>
        </p:nvSpPr>
        <p:spPr>
          <a:xfrm>
            <a:off x="7053400" y="40512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Select most important/highest scores Abiotic and Biotic Factors</a:t>
            </a:r>
            <a:endParaRPr sz="1733" b="1">
              <a:solidFill>
                <a:schemeClr val="dk1"/>
              </a:solidFill>
            </a:endParaRPr>
          </a:p>
        </p:txBody>
      </p:sp>
      <p:cxnSp>
        <p:nvCxnSpPr>
          <p:cNvPr id="829" name="Google Shape;829;p79"/>
          <p:cNvCxnSpPr/>
          <p:nvPr/>
        </p:nvCxnSpPr>
        <p:spPr>
          <a:xfrm flipH="1">
            <a:off x="6446167" y="4671800"/>
            <a:ext cx="655600" cy="11200"/>
          </a:xfrm>
          <a:prstGeom prst="straightConnector1">
            <a:avLst/>
          </a:prstGeom>
          <a:noFill/>
          <a:ln w="9525" cap="flat" cmpd="sng">
            <a:solidFill>
              <a:schemeClr val="dk2"/>
            </a:solidFill>
            <a:prstDash val="solid"/>
            <a:round/>
            <a:headEnd type="none" w="med" len="med"/>
            <a:tailEnd type="triangle" w="med" len="med"/>
          </a:ln>
        </p:spPr>
      </p:cxnSp>
      <p:cxnSp>
        <p:nvCxnSpPr>
          <p:cNvPr id="830" name="Google Shape;830;p79"/>
          <p:cNvCxnSpPr/>
          <p:nvPr/>
        </p:nvCxnSpPr>
        <p:spPr>
          <a:xfrm flipH="1">
            <a:off x="3711500" y="46718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831" name="Google Shape;831;p79"/>
          <p:cNvSpPr/>
          <p:nvPr/>
        </p:nvSpPr>
        <p:spPr>
          <a:xfrm>
            <a:off x="249100" y="4501400"/>
            <a:ext cx="1530000" cy="906000"/>
          </a:xfrm>
          <a:prstGeom prst="ellipse">
            <a:avLst/>
          </a:prstGeom>
          <a:solidFill>
            <a:srgbClr val="0D5DDF"/>
          </a:solidFill>
          <a:ln w="9525" cap="flat" cmpd="sng">
            <a:solidFill>
              <a:srgbClr val="0D5DD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32" name="Google Shape;832;p79"/>
          <p:cNvSpPr/>
          <p:nvPr/>
        </p:nvSpPr>
        <p:spPr>
          <a:xfrm>
            <a:off x="1942000" y="4468600"/>
            <a:ext cx="1530000" cy="831200"/>
          </a:xfrm>
          <a:prstGeom prst="ellipse">
            <a:avLst/>
          </a:prstGeom>
          <a:solidFill>
            <a:srgbClr val="7F6000"/>
          </a:solidFill>
          <a:ln w="9525" cap="flat" cmpd="sng">
            <a:solidFill>
              <a:srgbClr val="7F6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33" name="Google Shape;833;p79"/>
          <p:cNvSpPr txBox="1"/>
          <p:nvPr/>
        </p:nvSpPr>
        <p:spPr>
          <a:xfrm>
            <a:off x="469200" y="45702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Abiotic factors</a:t>
            </a:r>
            <a:endParaRPr sz="1733" b="1">
              <a:solidFill>
                <a:schemeClr val="lt1"/>
              </a:solidFill>
            </a:endParaRPr>
          </a:p>
        </p:txBody>
      </p:sp>
      <p:sp>
        <p:nvSpPr>
          <p:cNvPr id="834" name="Google Shape;834;p79"/>
          <p:cNvSpPr txBox="1"/>
          <p:nvPr/>
        </p:nvSpPr>
        <p:spPr>
          <a:xfrm>
            <a:off x="2194100" y="45184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Biotic factors</a:t>
            </a:r>
            <a:endParaRPr sz="1733" b="1">
              <a:solidFill>
                <a:schemeClr val="lt1"/>
              </a:solidFill>
            </a:endParaRPr>
          </a:p>
        </p:txBody>
      </p:sp>
      <p:cxnSp>
        <p:nvCxnSpPr>
          <p:cNvPr id="835" name="Google Shape;835;p79"/>
          <p:cNvCxnSpPr/>
          <p:nvPr/>
        </p:nvCxnSpPr>
        <p:spPr>
          <a:xfrm>
            <a:off x="937900" y="5407400"/>
            <a:ext cx="542000" cy="502800"/>
          </a:xfrm>
          <a:prstGeom prst="straightConnector1">
            <a:avLst/>
          </a:prstGeom>
          <a:noFill/>
          <a:ln w="9525" cap="flat" cmpd="sng">
            <a:solidFill>
              <a:schemeClr val="dk2"/>
            </a:solidFill>
            <a:prstDash val="solid"/>
            <a:round/>
            <a:headEnd type="none" w="med" len="med"/>
            <a:tailEnd type="triangle" w="med" len="med"/>
          </a:ln>
        </p:spPr>
      </p:cxnSp>
      <p:cxnSp>
        <p:nvCxnSpPr>
          <p:cNvPr id="836" name="Google Shape;836;p79"/>
          <p:cNvCxnSpPr>
            <a:stCxn id="832" idx="4"/>
          </p:cNvCxnSpPr>
          <p:nvPr/>
        </p:nvCxnSpPr>
        <p:spPr>
          <a:xfrm flipH="1">
            <a:off x="2066200" y="5299800"/>
            <a:ext cx="640800" cy="635200"/>
          </a:xfrm>
          <a:prstGeom prst="straightConnector1">
            <a:avLst/>
          </a:prstGeom>
          <a:noFill/>
          <a:ln w="9525" cap="flat" cmpd="sng">
            <a:solidFill>
              <a:schemeClr val="dk2"/>
            </a:solidFill>
            <a:prstDash val="solid"/>
            <a:round/>
            <a:headEnd type="none" w="med" len="med"/>
            <a:tailEnd type="triangle" w="med" len="med"/>
          </a:ln>
        </p:spPr>
      </p:cxnSp>
      <p:sp>
        <p:nvSpPr>
          <p:cNvPr id="837" name="Google Shape;837;p79"/>
          <p:cNvSpPr/>
          <p:nvPr/>
        </p:nvSpPr>
        <p:spPr>
          <a:xfrm>
            <a:off x="934867" y="5910200"/>
            <a:ext cx="1790800" cy="906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38" name="Google Shape;838;p79"/>
          <p:cNvSpPr txBox="1"/>
          <p:nvPr/>
        </p:nvSpPr>
        <p:spPr>
          <a:xfrm>
            <a:off x="1047067" y="5977000"/>
            <a:ext cx="1790800" cy="668800"/>
          </a:xfrm>
          <a:prstGeom prst="rect">
            <a:avLst/>
          </a:prstGeom>
          <a:noFill/>
          <a:ln>
            <a:noFill/>
          </a:ln>
        </p:spPr>
        <p:txBody>
          <a:bodyPr spcFirstLastPara="1" wrap="square" lIns="121900" tIns="121900" rIns="121900" bIns="121900" anchor="t" anchorCtr="0">
            <a:noAutofit/>
          </a:bodyPr>
          <a:lstStyle/>
          <a:p>
            <a:r>
              <a:rPr lang="en" sz="1467" b="1">
                <a:solidFill>
                  <a:schemeClr val="lt1"/>
                </a:solidFill>
              </a:rPr>
              <a:t>Target Variable</a:t>
            </a:r>
            <a:endParaRPr sz="1467" b="1">
              <a:solidFill>
                <a:schemeClr val="lt1"/>
              </a:solidFill>
            </a:endParaRPr>
          </a:p>
          <a:p>
            <a:r>
              <a:rPr lang="en" sz="1467" b="1">
                <a:solidFill>
                  <a:schemeClr val="lt1"/>
                </a:solidFill>
              </a:rPr>
              <a:t>(OTU, richness, etc.)</a:t>
            </a:r>
            <a:endParaRPr sz="1467" b="1">
              <a:solidFill>
                <a:schemeClr val="lt1"/>
              </a:solidFill>
            </a:endParaRPr>
          </a:p>
        </p:txBody>
      </p:sp>
      <p:sp>
        <p:nvSpPr>
          <p:cNvPr id="839" name="Google Shape;839;p79"/>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840" name="Google Shape;840;p79"/>
          <p:cNvPicPr preferRelativeResize="0"/>
          <p:nvPr/>
        </p:nvPicPr>
        <p:blipFill rotWithShape="1">
          <a:blip r:embed="rId3">
            <a:alphaModFix/>
          </a:blip>
          <a:srcRect r="764"/>
          <a:stretch/>
        </p:blipFill>
        <p:spPr>
          <a:xfrm>
            <a:off x="8994007" y="371434"/>
            <a:ext cx="3128559" cy="1500765"/>
          </a:xfrm>
          <a:prstGeom prst="rect">
            <a:avLst/>
          </a:prstGeom>
          <a:noFill/>
          <a:ln>
            <a:noFill/>
          </a:ln>
        </p:spPr>
      </p:pic>
      <p:sp>
        <p:nvSpPr>
          <p:cNvPr id="844" name="Google Shape;844;p79"/>
          <p:cNvSpPr txBox="1"/>
          <p:nvPr/>
        </p:nvSpPr>
        <p:spPr>
          <a:xfrm>
            <a:off x="4323567" y="4191200"/>
            <a:ext cx="24168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Infer Factors Signs: </a:t>
            </a:r>
            <a:endParaRPr sz="1733" b="1">
              <a:solidFill>
                <a:schemeClr val="dk1"/>
              </a:solidFill>
            </a:endParaRPr>
          </a:p>
          <a:p>
            <a:r>
              <a:rPr lang="en" sz="1733" b="1">
                <a:solidFill>
                  <a:schemeClr val="dk1"/>
                </a:solidFill>
              </a:rPr>
              <a:t>Cooperation/</a:t>
            </a:r>
            <a:endParaRPr sz="1733" b="1">
              <a:solidFill>
                <a:schemeClr val="dk1"/>
              </a:solidFill>
            </a:endParaRPr>
          </a:p>
          <a:p>
            <a:r>
              <a:rPr lang="en" sz="1733" b="1">
                <a:solidFill>
                  <a:schemeClr val="dk1"/>
                </a:solidFill>
              </a:rPr>
              <a:t>Competition</a:t>
            </a:r>
            <a:endParaRPr sz="1733" b="1">
              <a:solidFill>
                <a:schemeClr val="dk1"/>
              </a:solidFill>
            </a:endParaRPr>
          </a:p>
        </p:txBody>
      </p:sp>
    </p:spTree>
    <p:extLst>
      <p:ext uri="{BB962C8B-B14F-4D97-AF65-F5344CB8AC3E}">
        <p14:creationId xmlns:p14="http://schemas.microsoft.com/office/powerpoint/2010/main" val="19434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80"/>
          <p:cNvSpPr txBox="1">
            <a:spLocks noGrp="1"/>
          </p:cNvSpPr>
          <p:nvPr>
            <p:ph type="title"/>
          </p:nvPr>
        </p:nvSpPr>
        <p:spPr>
          <a:xfrm>
            <a:off x="415600" y="186967"/>
            <a:ext cx="11360800" cy="831200"/>
          </a:xfrm>
          <a:prstGeom prst="rect">
            <a:avLst/>
          </a:prstGeom>
        </p:spPr>
        <p:txBody>
          <a:bodyPr spcFirstLastPara="1" vert="horz" wrap="square" lIns="121900" tIns="121900" rIns="121900" bIns="121900" rtlCol="0" anchor="t" anchorCtr="0">
            <a:normAutofit fontScale="90000"/>
          </a:bodyPr>
          <a:lstStyle/>
          <a:p>
            <a:pPr algn="ctr"/>
            <a:r>
              <a:rPr lang="en-US" dirty="0"/>
              <a:t>Identifying Key (Abiotic and Biotic) Factors Influencing Microbiota Richness/Shannon with </a:t>
            </a:r>
            <a:r>
              <a:rPr lang="en-US" dirty="0" err="1"/>
              <a:t>EcoDynamics</a:t>
            </a:r>
            <a:r>
              <a:rPr lang="en-US" dirty="0"/>
              <a:t> AI</a:t>
            </a:r>
          </a:p>
          <a:p>
            <a:endParaRPr dirty="0"/>
          </a:p>
          <a:p>
            <a:endParaRPr dirty="0"/>
          </a:p>
        </p:txBody>
      </p:sp>
      <p:sp>
        <p:nvSpPr>
          <p:cNvPr id="850" name="Google Shape;850;p80"/>
          <p:cNvSpPr txBox="1">
            <a:spLocks noGrp="1"/>
          </p:cNvSpPr>
          <p:nvPr>
            <p:ph type="body" idx="1"/>
          </p:nvPr>
        </p:nvSpPr>
        <p:spPr>
          <a:xfrm>
            <a:off x="415600" y="1419933"/>
            <a:ext cx="11360800" cy="5340400"/>
          </a:xfrm>
          <a:prstGeom prst="rect">
            <a:avLst/>
          </a:prstGeom>
        </p:spPr>
        <p:txBody>
          <a:bodyPr spcFirstLastPara="1" vert="horz" wrap="square" lIns="121900" tIns="121900" rIns="121900" bIns="121900" rtlCol="0" anchor="t" anchorCtr="0">
            <a:normAutofit fontScale="77500" lnSpcReduction="20000"/>
          </a:bodyPr>
          <a:lstStyle/>
          <a:p>
            <a:pPr indent="-445758">
              <a:buSzPct val="112500"/>
              <a:buChar char="-"/>
            </a:pPr>
            <a:r>
              <a:rPr lang="en-US" dirty="0" err="1"/>
              <a:t>EcoDynamics</a:t>
            </a:r>
            <a:r>
              <a:rPr lang="en-US" dirty="0"/>
              <a:t> AI is a sophisticated non-linear modeling framework designed to analyze complex ecological interactions, integrating diverse data types to model ecological metrics effectively.</a:t>
            </a:r>
          </a:p>
          <a:p>
            <a:pPr indent="0">
              <a:buNone/>
            </a:pPr>
            <a:endParaRPr lang="en-US" dirty="0"/>
          </a:p>
          <a:p>
            <a:pPr indent="-445758">
              <a:buSzPct val="112500"/>
              <a:buChar char="-"/>
            </a:pPr>
            <a:r>
              <a:rPr lang="en-US" dirty="0"/>
              <a:t>Modeling microbiota richness and Shannon diversity </a:t>
            </a:r>
          </a:p>
          <a:p>
            <a:pPr indent="0">
              <a:buNone/>
            </a:pPr>
            <a:r>
              <a:rPr lang="en-US" dirty="0"/>
              <a:t>in leaf and root compartments. </a:t>
            </a:r>
          </a:p>
          <a:p>
            <a:pPr marL="0" indent="0">
              <a:buNone/>
            </a:pPr>
            <a:endParaRPr lang="en-US" dirty="0"/>
          </a:p>
          <a:p>
            <a:pPr indent="-445758">
              <a:buSzPct val="112500"/>
              <a:buChar char="-"/>
            </a:pPr>
            <a:r>
              <a:rPr lang="en-US" dirty="0"/>
              <a:t>Employ </a:t>
            </a:r>
            <a:r>
              <a:rPr lang="en-US" dirty="0" err="1"/>
              <a:t>EcoDynamics</a:t>
            </a:r>
            <a:r>
              <a:rPr lang="en-US" dirty="0"/>
              <a:t> AI to pinpoint the most influential abiotic </a:t>
            </a:r>
          </a:p>
          <a:p>
            <a:pPr marL="0" indent="0">
              <a:buNone/>
            </a:pPr>
            <a:r>
              <a:rPr lang="en-US" dirty="0"/>
              <a:t>           and biotic factors affecting microbiota composition.</a:t>
            </a:r>
          </a:p>
          <a:p>
            <a:pPr marL="1219170" indent="0">
              <a:buNone/>
            </a:pPr>
            <a:endParaRPr lang="en-US" dirty="0"/>
          </a:p>
          <a:p>
            <a:pPr indent="-445758">
              <a:buSzPct val="112500"/>
              <a:buChar char="-"/>
            </a:pPr>
            <a:r>
              <a:rPr lang="en-US" dirty="0"/>
              <a:t>Combine environmental variables (e.g., soil pH, temperature) </a:t>
            </a:r>
          </a:p>
          <a:p>
            <a:pPr indent="0">
              <a:buNone/>
            </a:pPr>
            <a:r>
              <a:rPr lang="en-US" dirty="0"/>
              <a:t>with data on plant companion species.</a:t>
            </a:r>
          </a:p>
          <a:p>
            <a:pPr indent="0">
              <a:buNone/>
            </a:pPr>
            <a:endParaRPr lang="en-US" dirty="0"/>
          </a:p>
          <a:p>
            <a:pPr indent="0">
              <a:buNone/>
            </a:pPr>
            <a:endParaRPr lang="en-US" dirty="0"/>
          </a:p>
          <a:p>
            <a:pPr indent="-445758">
              <a:buSzPct val="112500"/>
              <a:buChar char="-"/>
            </a:pPr>
            <a:r>
              <a:rPr lang="en-US" dirty="0"/>
              <a:t>Determine the strength and direction (positive or negative) of </a:t>
            </a:r>
          </a:p>
          <a:p>
            <a:pPr marL="1219170" indent="0">
              <a:buNone/>
            </a:pPr>
            <a:r>
              <a:rPr lang="en-US" dirty="0"/>
              <a:t>causal relationships between these factors </a:t>
            </a:r>
          </a:p>
          <a:p>
            <a:pPr marL="1219170" indent="0">
              <a:buNone/>
            </a:pPr>
            <a:r>
              <a:rPr lang="en-US" dirty="0"/>
              <a:t>and microbial richness and diversity</a:t>
            </a:r>
          </a:p>
          <a:p>
            <a:pPr marL="0" indent="0">
              <a:buNone/>
            </a:pPr>
            <a:endParaRPr lang="en-US" dirty="0"/>
          </a:p>
          <a:p>
            <a:pPr indent="-445758">
              <a:buSzPct val="112500"/>
              <a:buChar char="-"/>
            </a:pPr>
            <a:r>
              <a:rPr lang="en-US" dirty="0"/>
              <a:t>Changes of Microbiota diversity across seasons</a:t>
            </a:r>
          </a:p>
        </p:txBody>
      </p:sp>
      <p:sp>
        <p:nvSpPr>
          <p:cNvPr id="851" name="Google Shape;851;p80"/>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852" name="Google Shape;852;p80"/>
          <p:cNvPicPr preferRelativeResize="0"/>
          <p:nvPr/>
        </p:nvPicPr>
        <p:blipFill>
          <a:blip r:embed="rId3">
            <a:alphaModFix/>
          </a:blip>
          <a:stretch>
            <a:fillRect/>
          </a:stretch>
        </p:blipFill>
        <p:spPr>
          <a:xfrm>
            <a:off x="8538417" y="3118872"/>
            <a:ext cx="7510367" cy="3641632"/>
          </a:xfrm>
          <a:prstGeom prst="rect">
            <a:avLst/>
          </a:prstGeom>
          <a:noFill/>
          <a:ln>
            <a:noFill/>
          </a:ln>
        </p:spPr>
      </p:pic>
    </p:spTree>
    <p:extLst>
      <p:ext uri="{BB962C8B-B14F-4D97-AF65-F5344CB8AC3E}">
        <p14:creationId xmlns:p14="http://schemas.microsoft.com/office/powerpoint/2010/main" val="208998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0">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0">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0">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0">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5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81"/>
          <p:cNvSpPr txBox="1">
            <a:spLocks noGrp="1"/>
          </p:cNvSpPr>
          <p:nvPr>
            <p:ph type="title"/>
          </p:nvPr>
        </p:nvSpPr>
        <p:spPr>
          <a:xfrm>
            <a:off x="415600" y="5933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Understanding Abiotic vs. Biotic Contributions -  </a:t>
            </a:r>
            <a:endParaRPr/>
          </a:p>
          <a:p>
            <a:pPr algn="ctr"/>
            <a:r>
              <a:rPr lang="en"/>
              <a:t>Modeling Microbiota Richness and Diversity </a:t>
            </a:r>
            <a:endParaRPr/>
          </a:p>
          <a:p>
            <a:pPr algn="ctr"/>
            <a:endParaRPr/>
          </a:p>
        </p:txBody>
      </p:sp>
      <p:sp>
        <p:nvSpPr>
          <p:cNvPr id="858" name="Google Shape;858;p81"/>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59" name="Google Shape;859;p81"/>
          <p:cNvSpPr/>
          <p:nvPr/>
        </p:nvSpPr>
        <p:spPr>
          <a:xfrm>
            <a:off x="5480567" y="2582967"/>
            <a:ext cx="190400" cy="46796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60" name="Google Shape;860;p81"/>
          <p:cNvSpPr/>
          <p:nvPr/>
        </p:nvSpPr>
        <p:spPr>
          <a:xfrm rot="-5400000">
            <a:off x="6000833" y="-2568833"/>
            <a:ext cx="190400" cy="103164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61" name="Google Shape;861;p81"/>
          <p:cNvSpPr txBox="1"/>
          <p:nvPr/>
        </p:nvSpPr>
        <p:spPr>
          <a:xfrm>
            <a:off x="1362800" y="2095500"/>
            <a:ext cx="3048000" cy="515200"/>
          </a:xfrm>
          <a:prstGeom prst="rect">
            <a:avLst/>
          </a:prstGeom>
          <a:noFill/>
          <a:ln>
            <a:noFill/>
          </a:ln>
        </p:spPr>
        <p:txBody>
          <a:bodyPr spcFirstLastPara="1" wrap="square" lIns="121900" tIns="121900" rIns="121900" bIns="121900" anchor="t" anchorCtr="0">
            <a:noAutofit/>
          </a:bodyPr>
          <a:lstStyle/>
          <a:p>
            <a:endParaRPr sz="2133">
              <a:solidFill>
                <a:schemeClr val="dk1"/>
              </a:solidFill>
            </a:endParaRPr>
          </a:p>
        </p:txBody>
      </p:sp>
      <p:sp>
        <p:nvSpPr>
          <p:cNvPr id="862" name="Google Shape;862;p81"/>
          <p:cNvSpPr txBox="1"/>
          <p:nvPr/>
        </p:nvSpPr>
        <p:spPr>
          <a:xfrm>
            <a:off x="1450733" y="16588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0000FF"/>
                </a:solidFill>
              </a:rPr>
              <a:t>Selected Abiotic and Biotic Factors</a:t>
            </a:r>
            <a:endParaRPr sz="2133" b="1">
              <a:solidFill>
                <a:srgbClr val="0000FF"/>
              </a:solidFill>
            </a:endParaRPr>
          </a:p>
        </p:txBody>
      </p:sp>
      <p:sp>
        <p:nvSpPr>
          <p:cNvPr id="863" name="Google Shape;863;p81"/>
          <p:cNvSpPr txBox="1"/>
          <p:nvPr/>
        </p:nvSpPr>
        <p:spPr>
          <a:xfrm>
            <a:off x="836233" y="2976833"/>
            <a:ext cx="2872000" cy="647200"/>
          </a:xfrm>
          <a:prstGeom prst="rect">
            <a:avLst/>
          </a:prstGeom>
          <a:noFill/>
          <a:ln>
            <a:noFill/>
          </a:ln>
        </p:spPr>
        <p:txBody>
          <a:bodyPr spcFirstLastPara="1" wrap="square" lIns="121900" tIns="121900" rIns="121900" bIns="121900" anchor="t" anchorCtr="0">
            <a:noAutofit/>
          </a:bodyPr>
          <a:lstStyle/>
          <a:p>
            <a:pPr marL="609585" indent="-440256">
              <a:buClr>
                <a:srgbClr val="0000FF"/>
              </a:buClr>
              <a:buSzPts val="1600"/>
              <a:buChar char="●"/>
            </a:pPr>
            <a:r>
              <a:rPr lang="en" sz="2133" b="1">
                <a:solidFill>
                  <a:srgbClr val="0000FF"/>
                </a:solidFill>
              </a:rPr>
              <a:t>Environmental Factors:</a:t>
            </a:r>
            <a:endParaRPr sz="2133" b="1">
              <a:solidFill>
                <a:srgbClr val="0000FF"/>
              </a:solidFill>
            </a:endParaRPr>
          </a:p>
          <a:p>
            <a:pPr marL="1219170" lvl="1" indent="-440256">
              <a:buClr>
                <a:srgbClr val="0000FF"/>
              </a:buClr>
              <a:buSzPts val="1600"/>
              <a:buChar char="○"/>
            </a:pPr>
            <a:r>
              <a:rPr lang="en" sz="2133" b="1">
                <a:solidFill>
                  <a:srgbClr val="0000FF"/>
                </a:solidFill>
              </a:rPr>
              <a:t>Temp</a:t>
            </a:r>
            <a:endParaRPr sz="2133" b="1">
              <a:solidFill>
                <a:srgbClr val="0000FF"/>
              </a:solidFill>
            </a:endParaRPr>
          </a:p>
          <a:p>
            <a:pPr marL="1219170" lvl="1" indent="-440256">
              <a:buClr>
                <a:srgbClr val="0000FF"/>
              </a:buClr>
              <a:buSzPts val="1600"/>
              <a:buChar char="○"/>
            </a:pPr>
            <a:r>
              <a:rPr lang="en" sz="2133" b="1">
                <a:solidFill>
                  <a:srgbClr val="0000FF"/>
                </a:solidFill>
              </a:rPr>
              <a:t>soil PH, …)</a:t>
            </a:r>
            <a:endParaRPr sz="2133" b="1">
              <a:solidFill>
                <a:srgbClr val="0000FF"/>
              </a:solidFill>
            </a:endParaRPr>
          </a:p>
        </p:txBody>
      </p:sp>
      <p:sp>
        <p:nvSpPr>
          <p:cNvPr id="864" name="Google Shape;864;p81"/>
          <p:cNvSpPr txBox="1"/>
          <p:nvPr/>
        </p:nvSpPr>
        <p:spPr>
          <a:xfrm>
            <a:off x="614500" y="4849967"/>
            <a:ext cx="3928000" cy="647200"/>
          </a:xfrm>
          <a:prstGeom prst="rect">
            <a:avLst/>
          </a:prstGeom>
          <a:noFill/>
          <a:ln>
            <a:noFill/>
          </a:ln>
        </p:spPr>
        <p:txBody>
          <a:bodyPr spcFirstLastPara="1" wrap="square" lIns="121900" tIns="121900" rIns="121900" bIns="121900" anchor="t" anchorCtr="0">
            <a:noAutofit/>
          </a:bodyPr>
          <a:lstStyle/>
          <a:p>
            <a:pPr marL="609585" indent="-440256" algn="ctr">
              <a:buClr>
                <a:srgbClr val="0000FF"/>
              </a:buClr>
              <a:buSzPts val="1600"/>
              <a:buChar char="●"/>
            </a:pPr>
            <a:r>
              <a:rPr lang="en" sz="2133" b="1">
                <a:solidFill>
                  <a:srgbClr val="0000FF"/>
                </a:solidFill>
              </a:rPr>
              <a:t>Biological Factors:</a:t>
            </a:r>
            <a:endParaRPr sz="2133" b="1">
              <a:solidFill>
                <a:srgbClr val="0000FF"/>
              </a:solidFill>
            </a:endParaRPr>
          </a:p>
          <a:p>
            <a:pPr marL="1219170" lvl="1" indent="-440256" algn="ctr">
              <a:buClr>
                <a:srgbClr val="0000FF"/>
              </a:buClr>
              <a:buSzPts val="1600"/>
              <a:buChar char="○"/>
            </a:pPr>
            <a:r>
              <a:rPr lang="en" sz="2133" b="1">
                <a:solidFill>
                  <a:srgbClr val="0000FF"/>
                </a:solidFill>
              </a:rPr>
              <a:t>plant companions abundance (plant_OTUs)</a:t>
            </a:r>
            <a:endParaRPr sz="2133" b="1">
              <a:solidFill>
                <a:srgbClr val="0000FF"/>
              </a:solidFill>
            </a:endParaRPr>
          </a:p>
        </p:txBody>
      </p:sp>
      <p:sp>
        <p:nvSpPr>
          <p:cNvPr id="865" name="Google Shape;865;p81"/>
          <p:cNvSpPr txBox="1"/>
          <p:nvPr/>
        </p:nvSpPr>
        <p:spPr>
          <a:xfrm>
            <a:off x="6738833" y="16510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Target Variable(s) for Modeling</a:t>
            </a:r>
            <a:endParaRPr sz="2133" b="1">
              <a:solidFill>
                <a:srgbClr val="FF0000"/>
              </a:solidFill>
            </a:endParaRPr>
          </a:p>
        </p:txBody>
      </p:sp>
      <p:sp>
        <p:nvSpPr>
          <p:cNvPr id="866" name="Google Shape;866;p81"/>
          <p:cNvSpPr txBox="1"/>
          <p:nvPr/>
        </p:nvSpPr>
        <p:spPr>
          <a:xfrm>
            <a:off x="7369867" y="3522433"/>
            <a:ext cx="2872000" cy="647200"/>
          </a:xfrm>
          <a:prstGeom prst="rect">
            <a:avLst/>
          </a:prstGeom>
          <a:noFill/>
          <a:ln>
            <a:noFill/>
          </a:ln>
        </p:spPr>
        <p:txBody>
          <a:bodyPr spcFirstLastPara="1" wrap="square" lIns="121900" tIns="121900" rIns="121900" bIns="121900" anchor="t" anchorCtr="0">
            <a:noAutofit/>
          </a:bodyPr>
          <a:lstStyle/>
          <a:p>
            <a:pPr marL="609585" indent="-440256">
              <a:buClr>
                <a:srgbClr val="FF0000"/>
              </a:buClr>
              <a:buSzPts val="1600"/>
              <a:buChar char="●"/>
            </a:pPr>
            <a:r>
              <a:rPr lang="en" sz="2133" b="1">
                <a:solidFill>
                  <a:srgbClr val="FF0000"/>
                </a:solidFill>
              </a:rPr>
              <a:t>Microbiota_leaf_richness/shannon</a:t>
            </a:r>
            <a:endParaRPr sz="2133" b="1">
              <a:solidFill>
                <a:srgbClr val="FF0000"/>
              </a:solidFill>
            </a:endParaRPr>
          </a:p>
          <a:p>
            <a:pPr marL="609585" indent="-440256">
              <a:buClr>
                <a:srgbClr val="FF0000"/>
              </a:buClr>
              <a:buSzPts val="1600"/>
              <a:buChar char="●"/>
            </a:pPr>
            <a:r>
              <a:rPr lang="en" sz="2133" b="1">
                <a:solidFill>
                  <a:srgbClr val="FF0000"/>
                </a:solidFill>
              </a:rPr>
              <a:t>Microbiota_root_richness/shannon</a:t>
            </a:r>
            <a:endParaRPr sz="2133" b="1">
              <a:solidFill>
                <a:srgbClr val="FF0000"/>
              </a:solidFill>
            </a:endParaRPr>
          </a:p>
        </p:txBody>
      </p:sp>
    </p:spTree>
    <p:extLst>
      <p:ext uri="{BB962C8B-B14F-4D97-AF65-F5344CB8AC3E}">
        <p14:creationId xmlns:p14="http://schemas.microsoft.com/office/powerpoint/2010/main" val="27774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82"/>
          <p:cNvSpPr txBox="1">
            <a:spLocks noGrp="1"/>
          </p:cNvSpPr>
          <p:nvPr>
            <p:ph type="title"/>
          </p:nvPr>
        </p:nvSpPr>
        <p:spPr>
          <a:xfrm>
            <a:off x="-702000" y="5933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Understanding Abiotic vs. Biotic Contributions -  </a:t>
            </a:r>
            <a:endParaRPr/>
          </a:p>
          <a:p>
            <a:pPr algn="ctr"/>
            <a:r>
              <a:rPr lang="en"/>
              <a:t>Modeling Microbiota Richness and Diversity </a:t>
            </a:r>
            <a:endParaRPr/>
          </a:p>
          <a:p>
            <a:pPr algn="ctr"/>
            <a:endParaRPr/>
          </a:p>
        </p:txBody>
      </p:sp>
      <p:sp>
        <p:nvSpPr>
          <p:cNvPr id="872" name="Google Shape;872;p82"/>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73" name="Google Shape;873;p82"/>
          <p:cNvSpPr/>
          <p:nvPr/>
        </p:nvSpPr>
        <p:spPr>
          <a:xfrm>
            <a:off x="4362967" y="2582967"/>
            <a:ext cx="190400" cy="46796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74" name="Google Shape;874;p82"/>
          <p:cNvSpPr/>
          <p:nvPr/>
        </p:nvSpPr>
        <p:spPr>
          <a:xfrm rot="-5400000">
            <a:off x="2470467" y="-2622283"/>
            <a:ext cx="190400" cy="103164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75" name="Google Shape;875;p82"/>
          <p:cNvSpPr txBox="1"/>
          <p:nvPr/>
        </p:nvSpPr>
        <p:spPr>
          <a:xfrm>
            <a:off x="245200" y="2095500"/>
            <a:ext cx="3048000" cy="515200"/>
          </a:xfrm>
          <a:prstGeom prst="rect">
            <a:avLst/>
          </a:prstGeom>
          <a:noFill/>
          <a:ln>
            <a:noFill/>
          </a:ln>
        </p:spPr>
        <p:txBody>
          <a:bodyPr spcFirstLastPara="1" wrap="square" lIns="121900" tIns="121900" rIns="121900" bIns="121900" anchor="t" anchorCtr="0">
            <a:noAutofit/>
          </a:bodyPr>
          <a:lstStyle/>
          <a:p>
            <a:endParaRPr sz="2133">
              <a:solidFill>
                <a:schemeClr val="dk1"/>
              </a:solidFill>
            </a:endParaRPr>
          </a:p>
        </p:txBody>
      </p:sp>
      <p:sp>
        <p:nvSpPr>
          <p:cNvPr id="876" name="Google Shape;876;p82"/>
          <p:cNvSpPr txBox="1"/>
          <p:nvPr/>
        </p:nvSpPr>
        <p:spPr>
          <a:xfrm>
            <a:off x="333133" y="16588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0000FF"/>
                </a:solidFill>
              </a:rPr>
              <a:t>Selected Abiotic and Biotic Factors</a:t>
            </a:r>
            <a:endParaRPr sz="2133" b="1">
              <a:solidFill>
                <a:srgbClr val="0000FF"/>
              </a:solidFill>
            </a:endParaRPr>
          </a:p>
        </p:txBody>
      </p:sp>
      <p:sp>
        <p:nvSpPr>
          <p:cNvPr id="877" name="Google Shape;877;p82"/>
          <p:cNvSpPr txBox="1"/>
          <p:nvPr/>
        </p:nvSpPr>
        <p:spPr>
          <a:xfrm>
            <a:off x="-281367" y="2976833"/>
            <a:ext cx="2872000" cy="647200"/>
          </a:xfrm>
          <a:prstGeom prst="rect">
            <a:avLst/>
          </a:prstGeom>
          <a:noFill/>
          <a:ln>
            <a:noFill/>
          </a:ln>
        </p:spPr>
        <p:txBody>
          <a:bodyPr spcFirstLastPara="1" wrap="square" lIns="121900" tIns="121900" rIns="121900" bIns="121900" anchor="t" anchorCtr="0">
            <a:noAutofit/>
          </a:bodyPr>
          <a:lstStyle/>
          <a:p>
            <a:pPr marL="609585" indent="-440256">
              <a:buClr>
                <a:srgbClr val="0000FF"/>
              </a:buClr>
              <a:buSzPts val="1600"/>
              <a:buChar char="●"/>
            </a:pPr>
            <a:r>
              <a:rPr lang="en" sz="2133" b="1">
                <a:solidFill>
                  <a:srgbClr val="0000FF"/>
                </a:solidFill>
              </a:rPr>
              <a:t>Environmental Factors:</a:t>
            </a:r>
            <a:endParaRPr sz="2133" b="1">
              <a:solidFill>
                <a:srgbClr val="0000FF"/>
              </a:solidFill>
            </a:endParaRPr>
          </a:p>
          <a:p>
            <a:pPr marL="1219170" lvl="1" indent="-440256">
              <a:buClr>
                <a:srgbClr val="0000FF"/>
              </a:buClr>
              <a:buSzPts val="1600"/>
              <a:buChar char="○"/>
            </a:pPr>
            <a:r>
              <a:rPr lang="en" sz="2133" b="1">
                <a:solidFill>
                  <a:srgbClr val="0000FF"/>
                </a:solidFill>
              </a:rPr>
              <a:t>Temp</a:t>
            </a:r>
            <a:endParaRPr sz="2133" b="1">
              <a:solidFill>
                <a:srgbClr val="0000FF"/>
              </a:solidFill>
            </a:endParaRPr>
          </a:p>
          <a:p>
            <a:pPr marL="1219170" lvl="1" indent="-440256">
              <a:buClr>
                <a:srgbClr val="0000FF"/>
              </a:buClr>
              <a:buSzPts val="1600"/>
              <a:buChar char="○"/>
            </a:pPr>
            <a:r>
              <a:rPr lang="en" sz="2133" b="1">
                <a:solidFill>
                  <a:srgbClr val="0000FF"/>
                </a:solidFill>
              </a:rPr>
              <a:t>soil PH, …)</a:t>
            </a:r>
            <a:endParaRPr sz="2133" b="1">
              <a:solidFill>
                <a:srgbClr val="0000FF"/>
              </a:solidFill>
            </a:endParaRPr>
          </a:p>
        </p:txBody>
      </p:sp>
      <p:sp>
        <p:nvSpPr>
          <p:cNvPr id="878" name="Google Shape;878;p82"/>
          <p:cNvSpPr txBox="1"/>
          <p:nvPr/>
        </p:nvSpPr>
        <p:spPr>
          <a:xfrm>
            <a:off x="-503100" y="4849967"/>
            <a:ext cx="3928000" cy="647200"/>
          </a:xfrm>
          <a:prstGeom prst="rect">
            <a:avLst/>
          </a:prstGeom>
          <a:noFill/>
          <a:ln>
            <a:noFill/>
          </a:ln>
        </p:spPr>
        <p:txBody>
          <a:bodyPr spcFirstLastPara="1" wrap="square" lIns="121900" tIns="121900" rIns="121900" bIns="121900" anchor="t" anchorCtr="0">
            <a:noAutofit/>
          </a:bodyPr>
          <a:lstStyle/>
          <a:p>
            <a:pPr marL="609585" indent="-440256" algn="ctr">
              <a:buClr>
                <a:srgbClr val="0000FF"/>
              </a:buClr>
              <a:buSzPts val="1600"/>
              <a:buChar char="●"/>
            </a:pPr>
            <a:r>
              <a:rPr lang="en" sz="2133" b="1">
                <a:solidFill>
                  <a:srgbClr val="0000FF"/>
                </a:solidFill>
              </a:rPr>
              <a:t>Biological Factors:</a:t>
            </a:r>
            <a:endParaRPr sz="2133" b="1">
              <a:solidFill>
                <a:srgbClr val="0000FF"/>
              </a:solidFill>
            </a:endParaRPr>
          </a:p>
          <a:p>
            <a:pPr marL="1219170" lvl="1" indent="-440256" algn="ctr">
              <a:buClr>
                <a:srgbClr val="0000FF"/>
              </a:buClr>
              <a:buSzPts val="1600"/>
              <a:buChar char="○"/>
            </a:pPr>
            <a:r>
              <a:rPr lang="en" sz="2133" b="1">
                <a:solidFill>
                  <a:srgbClr val="0000FF"/>
                </a:solidFill>
              </a:rPr>
              <a:t>plant companions abundance (plant_OTUs)</a:t>
            </a:r>
            <a:endParaRPr sz="2133" b="1">
              <a:solidFill>
                <a:srgbClr val="0000FF"/>
              </a:solidFill>
            </a:endParaRPr>
          </a:p>
        </p:txBody>
      </p:sp>
      <p:sp>
        <p:nvSpPr>
          <p:cNvPr id="879" name="Google Shape;879;p82"/>
          <p:cNvSpPr txBox="1"/>
          <p:nvPr/>
        </p:nvSpPr>
        <p:spPr>
          <a:xfrm>
            <a:off x="4605233" y="16510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Target Variable(s) for Modeling</a:t>
            </a:r>
            <a:endParaRPr sz="2133" b="1">
              <a:solidFill>
                <a:srgbClr val="FF0000"/>
              </a:solidFill>
            </a:endParaRPr>
          </a:p>
        </p:txBody>
      </p:sp>
      <p:sp>
        <p:nvSpPr>
          <p:cNvPr id="880" name="Google Shape;880;p82"/>
          <p:cNvSpPr txBox="1"/>
          <p:nvPr/>
        </p:nvSpPr>
        <p:spPr>
          <a:xfrm>
            <a:off x="4321867" y="3522433"/>
            <a:ext cx="2872000" cy="647200"/>
          </a:xfrm>
          <a:prstGeom prst="rect">
            <a:avLst/>
          </a:prstGeom>
          <a:noFill/>
          <a:ln>
            <a:noFill/>
          </a:ln>
        </p:spPr>
        <p:txBody>
          <a:bodyPr spcFirstLastPara="1" wrap="square" lIns="121900" tIns="121900" rIns="121900" bIns="121900" anchor="t" anchorCtr="0">
            <a:noAutofit/>
          </a:bodyPr>
          <a:lstStyle/>
          <a:p>
            <a:pPr marL="609585" indent="-440256">
              <a:buClr>
                <a:srgbClr val="FF0000"/>
              </a:buClr>
              <a:buSzPts val="1600"/>
              <a:buChar char="●"/>
            </a:pPr>
            <a:r>
              <a:rPr lang="en" sz="2133" b="1">
                <a:solidFill>
                  <a:srgbClr val="FF0000"/>
                </a:solidFill>
              </a:rPr>
              <a:t>Microbiota_leaf_richness/shannon</a:t>
            </a:r>
            <a:endParaRPr sz="2133" b="1">
              <a:solidFill>
                <a:srgbClr val="FF0000"/>
              </a:solidFill>
            </a:endParaRPr>
          </a:p>
          <a:p>
            <a:pPr marL="609585" indent="-440256">
              <a:buClr>
                <a:srgbClr val="FF0000"/>
              </a:buClr>
              <a:buSzPts val="1600"/>
              <a:buChar char="●"/>
            </a:pPr>
            <a:r>
              <a:rPr lang="en" sz="2133" b="1">
                <a:solidFill>
                  <a:srgbClr val="FF0000"/>
                </a:solidFill>
              </a:rPr>
              <a:t>Microbiota_root_richness/shannon</a:t>
            </a:r>
            <a:endParaRPr sz="2133" b="1">
              <a:solidFill>
                <a:srgbClr val="FF0000"/>
              </a:solidFill>
            </a:endParaRPr>
          </a:p>
        </p:txBody>
      </p:sp>
      <p:pic>
        <p:nvPicPr>
          <p:cNvPr id="881" name="Google Shape;881;p82"/>
          <p:cNvPicPr preferRelativeResize="0"/>
          <p:nvPr/>
        </p:nvPicPr>
        <p:blipFill>
          <a:blip r:embed="rId3">
            <a:alphaModFix/>
          </a:blip>
          <a:stretch>
            <a:fillRect/>
          </a:stretch>
        </p:blipFill>
        <p:spPr>
          <a:xfrm>
            <a:off x="7179567" y="2834333"/>
            <a:ext cx="4973133" cy="3510067"/>
          </a:xfrm>
          <a:prstGeom prst="rect">
            <a:avLst/>
          </a:prstGeom>
          <a:solidFill>
            <a:schemeClr val="lt1"/>
          </a:solidFill>
          <a:ln w="9525" cap="flat" cmpd="sng">
            <a:solidFill>
              <a:schemeClr val="lt1"/>
            </a:solidFill>
            <a:prstDash val="solid"/>
            <a:round/>
            <a:headEnd type="none" w="sm" len="sm"/>
            <a:tailEnd type="none" w="sm" len="sm"/>
          </a:ln>
        </p:spPr>
      </p:pic>
      <p:sp>
        <p:nvSpPr>
          <p:cNvPr id="882" name="Google Shape;882;p82"/>
          <p:cNvSpPr txBox="1"/>
          <p:nvPr/>
        </p:nvSpPr>
        <p:spPr>
          <a:xfrm>
            <a:off x="8789267" y="1805851"/>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Sample Output</a:t>
            </a:r>
            <a:endParaRPr sz="2133" b="1">
              <a:solidFill>
                <a:srgbClr val="FF0000"/>
              </a:solidFill>
            </a:endParaRPr>
          </a:p>
        </p:txBody>
      </p:sp>
    </p:spTree>
    <p:extLst>
      <p:ext uri="{BB962C8B-B14F-4D97-AF65-F5344CB8AC3E}">
        <p14:creationId xmlns:p14="http://schemas.microsoft.com/office/powerpoint/2010/main" val="299592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83"/>
          <p:cNvSpPr txBox="1">
            <a:spLocks noGrp="1"/>
          </p:cNvSpPr>
          <p:nvPr>
            <p:ph type="title"/>
          </p:nvPr>
        </p:nvSpPr>
        <p:spPr>
          <a:xfrm>
            <a:off x="415600" y="5933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Determining Influential (Abiotic and Biotic) Factors on Pathobiota Dynamics Using EcoDynamics AI </a:t>
            </a:r>
            <a:endParaRPr/>
          </a:p>
          <a:p>
            <a:endParaRPr/>
          </a:p>
          <a:p>
            <a:endParaRPr/>
          </a:p>
        </p:txBody>
      </p:sp>
      <p:sp>
        <p:nvSpPr>
          <p:cNvPr id="888" name="Google Shape;888;p83"/>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889" name="Google Shape;889;p83"/>
          <p:cNvPicPr preferRelativeResize="0"/>
          <p:nvPr/>
        </p:nvPicPr>
        <p:blipFill>
          <a:blip r:embed="rId3">
            <a:alphaModFix/>
          </a:blip>
          <a:stretch>
            <a:fillRect/>
          </a:stretch>
        </p:blipFill>
        <p:spPr>
          <a:xfrm>
            <a:off x="4681633" y="3118872"/>
            <a:ext cx="7510367" cy="3641632"/>
          </a:xfrm>
          <a:prstGeom prst="rect">
            <a:avLst/>
          </a:prstGeom>
          <a:noFill/>
          <a:ln>
            <a:noFill/>
          </a:ln>
        </p:spPr>
      </p:pic>
      <p:sp>
        <p:nvSpPr>
          <p:cNvPr id="890" name="Google Shape;890;p83"/>
          <p:cNvSpPr/>
          <p:nvPr/>
        </p:nvSpPr>
        <p:spPr>
          <a:xfrm>
            <a:off x="4681633" y="2850900"/>
            <a:ext cx="3746800" cy="390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91" name="Google Shape;891;p83"/>
          <p:cNvSpPr txBox="1">
            <a:spLocks noGrp="1"/>
          </p:cNvSpPr>
          <p:nvPr>
            <p:ph type="body" idx="1"/>
          </p:nvPr>
        </p:nvSpPr>
        <p:spPr>
          <a:xfrm>
            <a:off x="415600" y="1536633"/>
            <a:ext cx="11360800" cy="5321200"/>
          </a:xfrm>
          <a:prstGeom prst="rect">
            <a:avLst/>
          </a:prstGeom>
        </p:spPr>
        <p:txBody>
          <a:bodyPr spcFirstLastPara="1" vert="horz" wrap="square" lIns="121900" tIns="121900" rIns="121900" bIns="121900" rtlCol="0" anchor="t" anchorCtr="0">
            <a:normAutofit fontScale="92500" lnSpcReduction="20000"/>
          </a:bodyPr>
          <a:lstStyle/>
          <a:p>
            <a:pPr>
              <a:buChar char="-"/>
            </a:pPr>
            <a:r>
              <a:rPr lang="en"/>
              <a:t>EcoDynamics AI is a sophisticated non-linear modeling framework designed to analyze complex ecological interactions, integrating diverse data types to model ecological metrics effectively.</a:t>
            </a:r>
            <a:endParaRPr/>
          </a:p>
          <a:p>
            <a:pPr indent="0">
              <a:buNone/>
            </a:pPr>
            <a:endParaRPr/>
          </a:p>
          <a:p>
            <a:pPr>
              <a:buChar char="-"/>
            </a:pPr>
            <a:r>
              <a:rPr lang="en"/>
              <a:t>Model Richness and Shannon diversity for pathobiota </a:t>
            </a:r>
            <a:endParaRPr/>
          </a:p>
          <a:p>
            <a:pPr indent="0">
              <a:buNone/>
            </a:pPr>
            <a:r>
              <a:rPr lang="en"/>
              <a:t>in leaf and root compartments. </a:t>
            </a:r>
            <a:endParaRPr/>
          </a:p>
          <a:p>
            <a:pPr indent="0">
              <a:buNone/>
            </a:pPr>
            <a:endParaRPr/>
          </a:p>
          <a:p>
            <a:pPr>
              <a:buChar char="-"/>
            </a:pPr>
            <a:r>
              <a:rPr lang="en"/>
              <a:t>Combine environmental variables, non-pathogenic microbial </a:t>
            </a:r>
            <a:endParaRPr/>
          </a:p>
          <a:p>
            <a:pPr marL="1219170" indent="0">
              <a:buNone/>
            </a:pPr>
            <a:r>
              <a:rPr lang="en"/>
              <a:t>OTU data, and information on plant companion species.</a:t>
            </a:r>
            <a:endParaRPr/>
          </a:p>
          <a:p>
            <a:pPr marL="0" indent="0">
              <a:buNone/>
            </a:pPr>
            <a:endParaRPr/>
          </a:p>
          <a:p>
            <a:pPr marL="0" indent="0">
              <a:buNone/>
            </a:pPr>
            <a:endParaRPr/>
          </a:p>
          <a:p>
            <a:pPr>
              <a:buChar char="-"/>
            </a:pPr>
            <a:r>
              <a:rPr lang="en"/>
              <a:t>To assess the strength and direction of causality </a:t>
            </a:r>
            <a:endParaRPr/>
          </a:p>
          <a:p>
            <a:pPr marL="1219170" indent="0">
              <a:buNone/>
            </a:pPr>
            <a:r>
              <a:rPr lang="en"/>
              <a:t>between these factors and pathogen richness/diversity</a:t>
            </a:r>
            <a:endParaRPr/>
          </a:p>
          <a:p>
            <a:pPr marL="0" indent="0">
              <a:buNone/>
            </a:pPr>
            <a:endParaRPr/>
          </a:p>
          <a:p>
            <a:pPr marL="0" indent="0">
              <a:buNone/>
            </a:pPr>
            <a:endParaRPr/>
          </a:p>
          <a:p>
            <a:pPr>
              <a:buChar char="-"/>
            </a:pPr>
            <a:r>
              <a:rPr lang="en"/>
              <a:t>Changes of Pathobiota diversity across seasons</a:t>
            </a:r>
            <a:endParaRPr/>
          </a:p>
        </p:txBody>
      </p:sp>
    </p:spTree>
    <p:extLst>
      <p:ext uri="{BB962C8B-B14F-4D97-AF65-F5344CB8AC3E}">
        <p14:creationId xmlns:p14="http://schemas.microsoft.com/office/powerpoint/2010/main" val="193945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84"/>
          <p:cNvSpPr txBox="1">
            <a:spLocks noGrp="1"/>
          </p:cNvSpPr>
          <p:nvPr>
            <p:ph type="title"/>
          </p:nvPr>
        </p:nvSpPr>
        <p:spPr>
          <a:xfrm>
            <a:off x="415600" y="2885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Understanding Abiotic vs. Biotic Contributions -  </a:t>
            </a:r>
            <a:endParaRPr/>
          </a:p>
          <a:p>
            <a:pPr algn="ctr"/>
            <a:r>
              <a:rPr lang="en"/>
              <a:t>Determining Influential Factors on Pathobiota Dynamics Using EcoDynamics AI </a:t>
            </a:r>
            <a:endParaRPr/>
          </a:p>
          <a:p>
            <a:pPr algn="ctr"/>
            <a:endParaRPr/>
          </a:p>
        </p:txBody>
      </p:sp>
      <p:sp>
        <p:nvSpPr>
          <p:cNvPr id="897" name="Google Shape;897;p84"/>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98" name="Google Shape;898;p84"/>
          <p:cNvSpPr/>
          <p:nvPr/>
        </p:nvSpPr>
        <p:spPr>
          <a:xfrm>
            <a:off x="5480567" y="2582967"/>
            <a:ext cx="190400" cy="46796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99" name="Google Shape;899;p84"/>
          <p:cNvSpPr/>
          <p:nvPr/>
        </p:nvSpPr>
        <p:spPr>
          <a:xfrm rot="-5400000">
            <a:off x="6000833" y="-2568833"/>
            <a:ext cx="190400" cy="103164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00" name="Google Shape;900;p84"/>
          <p:cNvSpPr txBox="1"/>
          <p:nvPr/>
        </p:nvSpPr>
        <p:spPr>
          <a:xfrm>
            <a:off x="1362800" y="2095500"/>
            <a:ext cx="3048000" cy="515200"/>
          </a:xfrm>
          <a:prstGeom prst="rect">
            <a:avLst/>
          </a:prstGeom>
          <a:noFill/>
          <a:ln>
            <a:noFill/>
          </a:ln>
        </p:spPr>
        <p:txBody>
          <a:bodyPr spcFirstLastPara="1" wrap="square" lIns="121900" tIns="121900" rIns="121900" bIns="121900" anchor="t" anchorCtr="0">
            <a:noAutofit/>
          </a:bodyPr>
          <a:lstStyle/>
          <a:p>
            <a:endParaRPr sz="2133">
              <a:solidFill>
                <a:schemeClr val="dk1"/>
              </a:solidFill>
            </a:endParaRPr>
          </a:p>
        </p:txBody>
      </p:sp>
      <p:sp>
        <p:nvSpPr>
          <p:cNvPr id="901" name="Google Shape;901;p84"/>
          <p:cNvSpPr txBox="1"/>
          <p:nvPr/>
        </p:nvSpPr>
        <p:spPr>
          <a:xfrm>
            <a:off x="1450733" y="16588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0000FF"/>
                </a:solidFill>
              </a:rPr>
              <a:t>Selected Abiotic and Biotic Factors</a:t>
            </a:r>
            <a:endParaRPr sz="2133" b="1">
              <a:solidFill>
                <a:srgbClr val="0000FF"/>
              </a:solidFill>
            </a:endParaRPr>
          </a:p>
        </p:txBody>
      </p:sp>
      <p:sp>
        <p:nvSpPr>
          <p:cNvPr id="902" name="Google Shape;902;p84"/>
          <p:cNvSpPr txBox="1"/>
          <p:nvPr/>
        </p:nvSpPr>
        <p:spPr>
          <a:xfrm>
            <a:off x="633033" y="2875233"/>
            <a:ext cx="3706400" cy="647200"/>
          </a:xfrm>
          <a:prstGeom prst="rect">
            <a:avLst/>
          </a:prstGeom>
          <a:noFill/>
          <a:ln>
            <a:noFill/>
          </a:ln>
        </p:spPr>
        <p:txBody>
          <a:bodyPr spcFirstLastPara="1" wrap="square" lIns="121900" tIns="121900" rIns="121900" bIns="121900" anchor="t" anchorCtr="0">
            <a:noAutofit/>
          </a:bodyPr>
          <a:lstStyle/>
          <a:p>
            <a:pPr marL="609585" indent="-440256">
              <a:buClr>
                <a:srgbClr val="0000FF"/>
              </a:buClr>
              <a:buSzPts val="1600"/>
              <a:buChar char="●"/>
            </a:pPr>
            <a:r>
              <a:rPr lang="en" sz="2133" b="1">
                <a:solidFill>
                  <a:srgbClr val="0000FF"/>
                </a:solidFill>
              </a:rPr>
              <a:t>Environmental Factors:</a:t>
            </a:r>
            <a:endParaRPr sz="2133" b="1">
              <a:solidFill>
                <a:srgbClr val="0000FF"/>
              </a:solidFill>
            </a:endParaRPr>
          </a:p>
          <a:p>
            <a:pPr marL="1219170" lvl="1" indent="-440256">
              <a:buClr>
                <a:srgbClr val="0000FF"/>
              </a:buClr>
              <a:buSzPts val="1600"/>
              <a:buChar char="○"/>
            </a:pPr>
            <a:r>
              <a:rPr lang="en" sz="2133" b="1">
                <a:solidFill>
                  <a:srgbClr val="0000FF"/>
                </a:solidFill>
              </a:rPr>
              <a:t>Temp</a:t>
            </a:r>
            <a:endParaRPr sz="2133" b="1">
              <a:solidFill>
                <a:srgbClr val="0000FF"/>
              </a:solidFill>
            </a:endParaRPr>
          </a:p>
          <a:p>
            <a:pPr marL="1219170" lvl="1" indent="-440256">
              <a:buClr>
                <a:srgbClr val="0000FF"/>
              </a:buClr>
              <a:buSzPts val="1600"/>
              <a:buChar char="○"/>
            </a:pPr>
            <a:r>
              <a:rPr lang="en" sz="2133" b="1">
                <a:solidFill>
                  <a:srgbClr val="0000FF"/>
                </a:solidFill>
              </a:rPr>
              <a:t>soil PH, …)</a:t>
            </a:r>
            <a:endParaRPr sz="2133" b="1">
              <a:solidFill>
                <a:srgbClr val="0000FF"/>
              </a:solidFill>
            </a:endParaRPr>
          </a:p>
        </p:txBody>
      </p:sp>
      <p:sp>
        <p:nvSpPr>
          <p:cNvPr id="903" name="Google Shape;903;p84"/>
          <p:cNvSpPr txBox="1"/>
          <p:nvPr/>
        </p:nvSpPr>
        <p:spPr>
          <a:xfrm>
            <a:off x="110800" y="4382933"/>
            <a:ext cx="4308400" cy="647200"/>
          </a:xfrm>
          <a:prstGeom prst="rect">
            <a:avLst/>
          </a:prstGeom>
          <a:noFill/>
          <a:ln>
            <a:noFill/>
          </a:ln>
        </p:spPr>
        <p:txBody>
          <a:bodyPr spcFirstLastPara="1" wrap="square" lIns="121900" tIns="121900" rIns="121900" bIns="121900" anchor="t" anchorCtr="0">
            <a:noAutofit/>
          </a:bodyPr>
          <a:lstStyle/>
          <a:p>
            <a:pPr marL="609585" indent="-440256" algn="ctr">
              <a:buClr>
                <a:srgbClr val="0000FF"/>
              </a:buClr>
              <a:buSzPts val="1600"/>
              <a:buChar char="●"/>
            </a:pPr>
            <a:r>
              <a:rPr lang="en" sz="2133" b="1">
                <a:solidFill>
                  <a:srgbClr val="0000FF"/>
                </a:solidFill>
              </a:rPr>
              <a:t>Biological Factors:</a:t>
            </a:r>
            <a:endParaRPr sz="2133" b="1">
              <a:solidFill>
                <a:srgbClr val="0000FF"/>
              </a:solidFill>
            </a:endParaRPr>
          </a:p>
          <a:p>
            <a:pPr marL="1219170" lvl="1" indent="-440256">
              <a:buClr>
                <a:srgbClr val="0000FF"/>
              </a:buClr>
              <a:buSzPts val="1600"/>
              <a:buChar char="○"/>
            </a:pPr>
            <a:r>
              <a:rPr lang="en" sz="2133" b="1" i="1">
                <a:solidFill>
                  <a:srgbClr val="0000FF"/>
                </a:solidFill>
              </a:rPr>
              <a:t>Non-pathogenic microbial OTU data</a:t>
            </a:r>
            <a:endParaRPr sz="2133" b="1" i="1">
              <a:solidFill>
                <a:srgbClr val="0000FF"/>
              </a:solidFill>
            </a:endParaRPr>
          </a:p>
          <a:p>
            <a:pPr marL="1219170"/>
            <a:endParaRPr sz="2133" b="1" i="1">
              <a:solidFill>
                <a:srgbClr val="0000FF"/>
              </a:solidFill>
            </a:endParaRPr>
          </a:p>
          <a:p>
            <a:pPr marL="1219170" lvl="1" indent="-440256">
              <a:buClr>
                <a:srgbClr val="0000FF"/>
              </a:buClr>
              <a:buSzPts val="1600"/>
              <a:buChar char="○"/>
            </a:pPr>
            <a:r>
              <a:rPr lang="en" sz="2133" b="1" i="1">
                <a:solidFill>
                  <a:srgbClr val="0000FF"/>
                </a:solidFill>
              </a:rPr>
              <a:t>plant companions abundance, plant_OTUs</a:t>
            </a:r>
            <a:endParaRPr sz="2133" b="1" i="1">
              <a:solidFill>
                <a:srgbClr val="0000FF"/>
              </a:solidFill>
            </a:endParaRPr>
          </a:p>
        </p:txBody>
      </p:sp>
      <p:sp>
        <p:nvSpPr>
          <p:cNvPr id="904" name="Google Shape;904;p84"/>
          <p:cNvSpPr txBox="1"/>
          <p:nvPr/>
        </p:nvSpPr>
        <p:spPr>
          <a:xfrm>
            <a:off x="6738833" y="16510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Target Variable(s) for Modeling</a:t>
            </a:r>
            <a:endParaRPr sz="2133" b="1">
              <a:solidFill>
                <a:srgbClr val="FF0000"/>
              </a:solidFill>
            </a:endParaRPr>
          </a:p>
        </p:txBody>
      </p:sp>
      <p:sp>
        <p:nvSpPr>
          <p:cNvPr id="905" name="Google Shape;905;p84"/>
          <p:cNvSpPr txBox="1"/>
          <p:nvPr/>
        </p:nvSpPr>
        <p:spPr>
          <a:xfrm>
            <a:off x="7369867" y="2709633"/>
            <a:ext cx="2872000" cy="647200"/>
          </a:xfrm>
          <a:prstGeom prst="rect">
            <a:avLst/>
          </a:prstGeom>
          <a:noFill/>
          <a:ln>
            <a:noFill/>
          </a:ln>
        </p:spPr>
        <p:txBody>
          <a:bodyPr spcFirstLastPara="1" wrap="square" lIns="121900" tIns="121900" rIns="121900" bIns="121900" anchor="t" anchorCtr="0">
            <a:noAutofit/>
          </a:bodyPr>
          <a:lstStyle/>
          <a:p>
            <a:endParaRPr sz="2133" b="1">
              <a:solidFill>
                <a:srgbClr val="FF0000"/>
              </a:solidFill>
            </a:endParaRPr>
          </a:p>
          <a:p>
            <a:pPr marL="609585" indent="-440256">
              <a:buClr>
                <a:srgbClr val="FF0000"/>
              </a:buClr>
              <a:buSzPts val="1600"/>
              <a:buChar char="●"/>
            </a:pPr>
            <a:r>
              <a:rPr lang="en" sz="2133" b="1">
                <a:solidFill>
                  <a:srgbClr val="FF0000"/>
                </a:solidFill>
              </a:rPr>
              <a:t>Pathobiota_leaf_richness/shannon</a:t>
            </a:r>
            <a:endParaRPr sz="2133" b="1">
              <a:solidFill>
                <a:srgbClr val="FF0000"/>
              </a:solidFill>
            </a:endParaRPr>
          </a:p>
          <a:p>
            <a:pPr marL="609585"/>
            <a:endParaRPr sz="2133" b="1">
              <a:solidFill>
                <a:srgbClr val="FF0000"/>
              </a:solidFill>
            </a:endParaRPr>
          </a:p>
          <a:p>
            <a:pPr marL="609585" indent="-440256">
              <a:buClr>
                <a:srgbClr val="FF0000"/>
              </a:buClr>
              <a:buSzPts val="1600"/>
              <a:buChar char="●"/>
            </a:pPr>
            <a:r>
              <a:rPr lang="en" sz="2133" b="1">
                <a:solidFill>
                  <a:srgbClr val="FF0000"/>
                </a:solidFill>
              </a:rPr>
              <a:t>Pathobiota_root_richness/shannon</a:t>
            </a:r>
            <a:endParaRPr sz="2133" b="1">
              <a:solidFill>
                <a:srgbClr val="FF0000"/>
              </a:solidFill>
            </a:endParaRPr>
          </a:p>
        </p:txBody>
      </p:sp>
    </p:spTree>
    <p:extLst>
      <p:ext uri="{BB962C8B-B14F-4D97-AF65-F5344CB8AC3E}">
        <p14:creationId xmlns:p14="http://schemas.microsoft.com/office/powerpoint/2010/main" val="238173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85"/>
          <p:cNvSpPr txBox="1">
            <a:spLocks noGrp="1"/>
          </p:cNvSpPr>
          <p:nvPr>
            <p:ph type="title"/>
          </p:nvPr>
        </p:nvSpPr>
        <p:spPr>
          <a:xfrm>
            <a:off x="415600" y="2885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Understanding Abiotic vs. Biotic Contributions -  </a:t>
            </a:r>
            <a:endParaRPr/>
          </a:p>
          <a:p>
            <a:pPr algn="ctr"/>
            <a:r>
              <a:rPr lang="en"/>
              <a:t>Determining Influential Factors on Pathobiota Dynamics Using EcoDynamics AI </a:t>
            </a:r>
            <a:endParaRPr/>
          </a:p>
          <a:p>
            <a:pPr algn="ctr"/>
            <a:endParaRPr/>
          </a:p>
        </p:txBody>
      </p:sp>
      <p:sp>
        <p:nvSpPr>
          <p:cNvPr id="911" name="Google Shape;911;p85"/>
          <p:cNvSpPr/>
          <p:nvPr/>
        </p:nvSpPr>
        <p:spPr>
          <a:xfrm>
            <a:off x="105421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12" name="Google Shape;912;p85"/>
          <p:cNvSpPr/>
          <p:nvPr/>
        </p:nvSpPr>
        <p:spPr>
          <a:xfrm>
            <a:off x="3753367" y="2582967"/>
            <a:ext cx="190400" cy="46796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13" name="Google Shape;913;p85"/>
          <p:cNvSpPr/>
          <p:nvPr/>
        </p:nvSpPr>
        <p:spPr>
          <a:xfrm rot="-5400000">
            <a:off x="2444833" y="-2568833"/>
            <a:ext cx="190400" cy="103164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14" name="Google Shape;914;p85"/>
          <p:cNvSpPr txBox="1"/>
          <p:nvPr/>
        </p:nvSpPr>
        <p:spPr>
          <a:xfrm>
            <a:off x="-364400" y="2095500"/>
            <a:ext cx="3048000" cy="515200"/>
          </a:xfrm>
          <a:prstGeom prst="rect">
            <a:avLst/>
          </a:prstGeom>
          <a:noFill/>
          <a:ln>
            <a:noFill/>
          </a:ln>
        </p:spPr>
        <p:txBody>
          <a:bodyPr spcFirstLastPara="1" wrap="square" lIns="121900" tIns="121900" rIns="121900" bIns="121900" anchor="t" anchorCtr="0">
            <a:noAutofit/>
          </a:bodyPr>
          <a:lstStyle/>
          <a:p>
            <a:endParaRPr sz="2133">
              <a:solidFill>
                <a:schemeClr val="dk1"/>
              </a:solidFill>
            </a:endParaRPr>
          </a:p>
        </p:txBody>
      </p:sp>
      <p:sp>
        <p:nvSpPr>
          <p:cNvPr id="915" name="Google Shape;915;p85"/>
          <p:cNvSpPr txBox="1"/>
          <p:nvPr/>
        </p:nvSpPr>
        <p:spPr>
          <a:xfrm>
            <a:off x="-73267" y="16588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0000FF"/>
                </a:solidFill>
              </a:rPr>
              <a:t>Selected Abiotic and Biotic Factors</a:t>
            </a:r>
            <a:endParaRPr sz="2133" b="1">
              <a:solidFill>
                <a:srgbClr val="0000FF"/>
              </a:solidFill>
            </a:endParaRPr>
          </a:p>
        </p:txBody>
      </p:sp>
      <p:sp>
        <p:nvSpPr>
          <p:cNvPr id="916" name="Google Shape;916;p85"/>
          <p:cNvSpPr txBox="1"/>
          <p:nvPr/>
        </p:nvSpPr>
        <p:spPr>
          <a:xfrm>
            <a:off x="-179767" y="2875233"/>
            <a:ext cx="3706400" cy="647200"/>
          </a:xfrm>
          <a:prstGeom prst="rect">
            <a:avLst/>
          </a:prstGeom>
          <a:noFill/>
          <a:ln>
            <a:noFill/>
          </a:ln>
        </p:spPr>
        <p:txBody>
          <a:bodyPr spcFirstLastPara="1" wrap="square" lIns="121900" tIns="121900" rIns="121900" bIns="121900" anchor="t" anchorCtr="0">
            <a:noAutofit/>
          </a:bodyPr>
          <a:lstStyle/>
          <a:p>
            <a:pPr marL="609585" indent="-440256">
              <a:buClr>
                <a:srgbClr val="0000FF"/>
              </a:buClr>
              <a:buSzPts val="1600"/>
              <a:buChar char="●"/>
            </a:pPr>
            <a:r>
              <a:rPr lang="en" sz="2133" b="1">
                <a:solidFill>
                  <a:srgbClr val="0000FF"/>
                </a:solidFill>
              </a:rPr>
              <a:t>Environmental Factors:</a:t>
            </a:r>
            <a:endParaRPr sz="2133" b="1">
              <a:solidFill>
                <a:srgbClr val="0000FF"/>
              </a:solidFill>
            </a:endParaRPr>
          </a:p>
          <a:p>
            <a:pPr marL="1219170" lvl="1" indent="-440256">
              <a:buClr>
                <a:srgbClr val="0000FF"/>
              </a:buClr>
              <a:buSzPts val="1600"/>
              <a:buChar char="○"/>
            </a:pPr>
            <a:r>
              <a:rPr lang="en" sz="2133" b="1">
                <a:solidFill>
                  <a:srgbClr val="0000FF"/>
                </a:solidFill>
              </a:rPr>
              <a:t>Temp</a:t>
            </a:r>
            <a:endParaRPr sz="2133" b="1">
              <a:solidFill>
                <a:srgbClr val="0000FF"/>
              </a:solidFill>
            </a:endParaRPr>
          </a:p>
          <a:p>
            <a:pPr marL="1219170" lvl="1" indent="-440256">
              <a:buClr>
                <a:srgbClr val="0000FF"/>
              </a:buClr>
              <a:buSzPts val="1600"/>
              <a:buChar char="○"/>
            </a:pPr>
            <a:r>
              <a:rPr lang="en" sz="2133" b="1">
                <a:solidFill>
                  <a:srgbClr val="0000FF"/>
                </a:solidFill>
              </a:rPr>
              <a:t>soil PH, …)</a:t>
            </a:r>
            <a:endParaRPr sz="2133" b="1">
              <a:solidFill>
                <a:srgbClr val="0000FF"/>
              </a:solidFill>
            </a:endParaRPr>
          </a:p>
        </p:txBody>
      </p:sp>
      <p:sp>
        <p:nvSpPr>
          <p:cNvPr id="917" name="Google Shape;917;p85"/>
          <p:cNvSpPr txBox="1"/>
          <p:nvPr/>
        </p:nvSpPr>
        <p:spPr>
          <a:xfrm>
            <a:off x="-702000" y="4382933"/>
            <a:ext cx="4308400" cy="647200"/>
          </a:xfrm>
          <a:prstGeom prst="rect">
            <a:avLst/>
          </a:prstGeom>
          <a:noFill/>
          <a:ln>
            <a:noFill/>
          </a:ln>
        </p:spPr>
        <p:txBody>
          <a:bodyPr spcFirstLastPara="1" wrap="square" lIns="121900" tIns="121900" rIns="121900" bIns="121900" anchor="t" anchorCtr="0">
            <a:noAutofit/>
          </a:bodyPr>
          <a:lstStyle/>
          <a:p>
            <a:pPr marL="609585" indent="-440256" algn="ctr">
              <a:buClr>
                <a:srgbClr val="0000FF"/>
              </a:buClr>
              <a:buSzPts val="1600"/>
              <a:buChar char="●"/>
            </a:pPr>
            <a:r>
              <a:rPr lang="en" sz="2133" b="1">
                <a:solidFill>
                  <a:srgbClr val="0000FF"/>
                </a:solidFill>
              </a:rPr>
              <a:t>Biological Factors:</a:t>
            </a:r>
            <a:endParaRPr sz="2133" b="1">
              <a:solidFill>
                <a:srgbClr val="0000FF"/>
              </a:solidFill>
            </a:endParaRPr>
          </a:p>
          <a:p>
            <a:pPr marL="1219170" lvl="1" indent="-440256">
              <a:buClr>
                <a:srgbClr val="0000FF"/>
              </a:buClr>
              <a:buSzPts val="1600"/>
              <a:buChar char="○"/>
            </a:pPr>
            <a:r>
              <a:rPr lang="en" sz="2133" b="1" i="1">
                <a:solidFill>
                  <a:srgbClr val="0000FF"/>
                </a:solidFill>
              </a:rPr>
              <a:t>Non-pathogenic microbial OTU data</a:t>
            </a:r>
            <a:endParaRPr sz="2133" b="1" i="1">
              <a:solidFill>
                <a:srgbClr val="0000FF"/>
              </a:solidFill>
            </a:endParaRPr>
          </a:p>
          <a:p>
            <a:pPr marL="1219170"/>
            <a:endParaRPr sz="2133" b="1" i="1">
              <a:solidFill>
                <a:srgbClr val="0000FF"/>
              </a:solidFill>
            </a:endParaRPr>
          </a:p>
          <a:p>
            <a:pPr marL="1219170" lvl="1" indent="-440256">
              <a:buClr>
                <a:srgbClr val="0000FF"/>
              </a:buClr>
              <a:buSzPts val="1600"/>
              <a:buChar char="○"/>
            </a:pPr>
            <a:r>
              <a:rPr lang="en" sz="2133" b="1" i="1">
                <a:solidFill>
                  <a:srgbClr val="0000FF"/>
                </a:solidFill>
              </a:rPr>
              <a:t>plant companions abundance, plant_OTUs</a:t>
            </a:r>
            <a:endParaRPr sz="2133" b="1" i="1">
              <a:solidFill>
                <a:srgbClr val="0000FF"/>
              </a:solidFill>
            </a:endParaRPr>
          </a:p>
        </p:txBody>
      </p:sp>
      <p:sp>
        <p:nvSpPr>
          <p:cNvPr id="918" name="Google Shape;918;p85"/>
          <p:cNvSpPr txBox="1"/>
          <p:nvPr/>
        </p:nvSpPr>
        <p:spPr>
          <a:xfrm>
            <a:off x="3894033" y="16510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Target Variable(s) for Modeling</a:t>
            </a:r>
            <a:endParaRPr sz="2133" b="1">
              <a:solidFill>
                <a:srgbClr val="FF0000"/>
              </a:solidFill>
            </a:endParaRPr>
          </a:p>
        </p:txBody>
      </p:sp>
      <p:sp>
        <p:nvSpPr>
          <p:cNvPr id="919" name="Google Shape;919;p85"/>
          <p:cNvSpPr txBox="1"/>
          <p:nvPr/>
        </p:nvSpPr>
        <p:spPr>
          <a:xfrm>
            <a:off x="3712267" y="2709633"/>
            <a:ext cx="2872000" cy="647200"/>
          </a:xfrm>
          <a:prstGeom prst="rect">
            <a:avLst/>
          </a:prstGeom>
          <a:noFill/>
          <a:ln>
            <a:noFill/>
          </a:ln>
        </p:spPr>
        <p:txBody>
          <a:bodyPr spcFirstLastPara="1" wrap="square" lIns="121900" tIns="121900" rIns="121900" bIns="121900" anchor="t" anchorCtr="0">
            <a:noAutofit/>
          </a:bodyPr>
          <a:lstStyle/>
          <a:p>
            <a:endParaRPr sz="2133" b="1">
              <a:solidFill>
                <a:srgbClr val="FF0000"/>
              </a:solidFill>
            </a:endParaRPr>
          </a:p>
          <a:p>
            <a:pPr marL="609585" indent="-440256">
              <a:buClr>
                <a:srgbClr val="FF0000"/>
              </a:buClr>
              <a:buSzPts val="1600"/>
              <a:buChar char="●"/>
            </a:pPr>
            <a:r>
              <a:rPr lang="en" sz="2133" b="1">
                <a:solidFill>
                  <a:srgbClr val="FF0000"/>
                </a:solidFill>
              </a:rPr>
              <a:t>Pathobiota_leaf_richness/shannon</a:t>
            </a:r>
            <a:endParaRPr sz="2133" b="1">
              <a:solidFill>
                <a:srgbClr val="FF0000"/>
              </a:solidFill>
            </a:endParaRPr>
          </a:p>
          <a:p>
            <a:pPr marL="609585"/>
            <a:endParaRPr sz="2133" b="1">
              <a:solidFill>
                <a:srgbClr val="FF0000"/>
              </a:solidFill>
            </a:endParaRPr>
          </a:p>
          <a:p>
            <a:pPr marL="609585" indent="-440256">
              <a:buClr>
                <a:srgbClr val="FF0000"/>
              </a:buClr>
              <a:buSzPts val="1600"/>
              <a:buChar char="●"/>
            </a:pPr>
            <a:r>
              <a:rPr lang="en" sz="2133" b="1">
                <a:solidFill>
                  <a:srgbClr val="FF0000"/>
                </a:solidFill>
              </a:rPr>
              <a:t>Pathobiota_root_richness/shannon</a:t>
            </a:r>
            <a:endParaRPr sz="2133" b="1">
              <a:solidFill>
                <a:srgbClr val="FF0000"/>
              </a:solidFill>
            </a:endParaRPr>
          </a:p>
        </p:txBody>
      </p:sp>
      <p:pic>
        <p:nvPicPr>
          <p:cNvPr id="920" name="Google Shape;920;p85"/>
          <p:cNvPicPr preferRelativeResize="0"/>
          <p:nvPr/>
        </p:nvPicPr>
        <p:blipFill>
          <a:blip r:embed="rId3">
            <a:alphaModFix/>
          </a:blip>
          <a:stretch>
            <a:fillRect/>
          </a:stretch>
        </p:blipFill>
        <p:spPr>
          <a:xfrm>
            <a:off x="6685867" y="2786167"/>
            <a:ext cx="5494059" cy="3872732"/>
          </a:xfrm>
          <a:prstGeom prst="rect">
            <a:avLst/>
          </a:prstGeom>
          <a:noFill/>
          <a:ln>
            <a:noFill/>
          </a:ln>
        </p:spPr>
      </p:pic>
    </p:spTree>
    <p:extLst>
      <p:ext uri="{BB962C8B-B14F-4D97-AF65-F5344CB8AC3E}">
        <p14:creationId xmlns:p14="http://schemas.microsoft.com/office/powerpoint/2010/main" val="73629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86"/>
          <p:cNvSpPr txBox="1">
            <a:spLocks noGrp="1"/>
          </p:cNvSpPr>
          <p:nvPr>
            <p:ph type="title"/>
          </p:nvPr>
        </p:nvSpPr>
        <p:spPr>
          <a:xfrm>
            <a:off x="415600" y="1869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Expanding EcoDynamics AI to Cardamine hirsuta and Draba verna</a:t>
            </a:r>
            <a:endParaRPr/>
          </a:p>
          <a:p>
            <a:pPr algn="ctr"/>
            <a:endParaRPr/>
          </a:p>
          <a:p>
            <a:pPr algn="ctr"/>
            <a:endParaRPr/>
          </a:p>
        </p:txBody>
      </p:sp>
      <p:sp>
        <p:nvSpPr>
          <p:cNvPr id="926" name="Google Shape;926;p8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40256">
              <a:buClr>
                <a:srgbClr val="000000"/>
              </a:buClr>
              <a:buSzPts val="1600"/>
              <a:buChar char="-"/>
            </a:pPr>
            <a:r>
              <a:rPr lang="en" dirty="0">
                <a:solidFill>
                  <a:srgbClr val="222222"/>
                </a:solidFill>
                <a:highlight>
                  <a:srgbClr val="FFFFFF"/>
                </a:highlight>
              </a:rPr>
              <a:t>We aim to extend this framework to </a:t>
            </a:r>
            <a:r>
              <a:rPr lang="en" dirty="0" err="1">
                <a:solidFill>
                  <a:srgbClr val="222222"/>
                </a:solidFill>
                <a:highlight>
                  <a:srgbClr val="FFFFFF"/>
                </a:highlight>
              </a:rPr>
              <a:t>Cardamine</a:t>
            </a:r>
            <a:r>
              <a:rPr lang="en" dirty="0">
                <a:solidFill>
                  <a:srgbClr val="222222"/>
                </a:solidFill>
                <a:highlight>
                  <a:srgbClr val="FFFFFF"/>
                </a:highlight>
              </a:rPr>
              <a:t> </a:t>
            </a:r>
            <a:r>
              <a:rPr lang="en" dirty="0" err="1">
                <a:solidFill>
                  <a:srgbClr val="222222"/>
                </a:solidFill>
                <a:highlight>
                  <a:srgbClr val="FFFFFF"/>
                </a:highlight>
              </a:rPr>
              <a:t>hirsuta</a:t>
            </a:r>
            <a:r>
              <a:rPr lang="en" dirty="0">
                <a:solidFill>
                  <a:srgbClr val="222222"/>
                </a:solidFill>
                <a:highlight>
                  <a:srgbClr val="FFFFFF"/>
                </a:highlight>
              </a:rPr>
              <a:t> and </a:t>
            </a:r>
            <a:r>
              <a:rPr lang="en" dirty="0" err="1">
                <a:solidFill>
                  <a:srgbClr val="222222"/>
                </a:solidFill>
                <a:highlight>
                  <a:srgbClr val="FFFFFF"/>
                </a:highlight>
              </a:rPr>
              <a:t>Draba</a:t>
            </a:r>
            <a:r>
              <a:rPr lang="en" dirty="0">
                <a:solidFill>
                  <a:srgbClr val="222222"/>
                </a:solidFill>
                <a:highlight>
                  <a:srgbClr val="FFFFFF"/>
                </a:highlight>
              </a:rPr>
              <a:t> </a:t>
            </a:r>
            <a:r>
              <a:rPr lang="en" dirty="0" err="1">
                <a:solidFill>
                  <a:srgbClr val="222222"/>
                </a:solidFill>
                <a:highlight>
                  <a:srgbClr val="FFFFFF"/>
                </a:highlight>
              </a:rPr>
              <a:t>verna</a:t>
            </a:r>
            <a:endParaRPr dirty="0">
              <a:solidFill>
                <a:srgbClr val="222222"/>
              </a:solidFill>
              <a:highlight>
                <a:srgbClr val="FFFFFF"/>
              </a:highlight>
            </a:endParaRPr>
          </a:p>
          <a:p>
            <a:pPr marL="0" indent="0">
              <a:buNone/>
            </a:pPr>
            <a:endParaRPr dirty="0">
              <a:solidFill>
                <a:srgbClr val="222222"/>
              </a:solidFill>
              <a:highlight>
                <a:srgbClr val="FFFFFF"/>
              </a:highlight>
            </a:endParaRPr>
          </a:p>
          <a:p>
            <a:pPr indent="-440256">
              <a:buClr>
                <a:srgbClr val="222222"/>
              </a:buClr>
              <a:buSzPts val="1600"/>
              <a:buChar char="-"/>
            </a:pPr>
            <a:r>
              <a:rPr lang="en" dirty="0">
                <a:solidFill>
                  <a:srgbClr val="222222"/>
                </a:solidFill>
                <a:highlight>
                  <a:srgbClr val="FFFFFF"/>
                </a:highlight>
              </a:rPr>
              <a:t>Comparative Analysis: </a:t>
            </a:r>
          </a:p>
          <a:p>
            <a:pPr lvl="1" indent="-440256">
              <a:buClr>
                <a:srgbClr val="222222"/>
              </a:buClr>
              <a:buSzPts val="1600"/>
              <a:buChar char="-"/>
            </a:pPr>
            <a:r>
              <a:rPr lang="en" sz="2133" dirty="0">
                <a:solidFill>
                  <a:srgbClr val="222222"/>
                </a:solidFill>
                <a:highlight>
                  <a:srgbClr val="FFFFFF"/>
                </a:highlight>
              </a:rPr>
              <a:t>Investigate species-specific plant-microbiome interactions and their ecological implications.</a:t>
            </a:r>
            <a:endParaRPr sz="2133" dirty="0">
              <a:solidFill>
                <a:srgbClr val="222222"/>
              </a:solidFill>
              <a:highlight>
                <a:srgbClr val="FFFFFF"/>
              </a:highlight>
            </a:endParaRPr>
          </a:p>
          <a:p>
            <a:pPr lvl="1" indent="-440256">
              <a:buClr>
                <a:srgbClr val="222222"/>
              </a:buClr>
              <a:buSzPts val="1600"/>
              <a:buChar char="-"/>
            </a:pPr>
            <a:r>
              <a:rPr lang="en" sz="2133" dirty="0">
                <a:solidFill>
                  <a:srgbClr val="222222"/>
                </a:solidFill>
                <a:highlight>
                  <a:srgbClr val="FFFFFF"/>
                </a:highlight>
              </a:rPr>
              <a:t>Compare the root and leaf-associated microbiomes of C. </a:t>
            </a:r>
            <a:r>
              <a:rPr lang="en" sz="2133" dirty="0" err="1">
                <a:solidFill>
                  <a:srgbClr val="222222"/>
                </a:solidFill>
                <a:highlight>
                  <a:srgbClr val="FFFFFF"/>
                </a:highlight>
              </a:rPr>
              <a:t>hirsuta</a:t>
            </a:r>
            <a:r>
              <a:rPr lang="en" sz="2133" dirty="0">
                <a:solidFill>
                  <a:srgbClr val="222222"/>
                </a:solidFill>
                <a:highlight>
                  <a:srgbClr val="FFFFFF"/>
                </a:highlight>
              </a:rPr>
              <a:t> and D. </a:t>
            </a:r>
            <a:r>
              <a:rPr lang="en" sz="2133" dirty="0" err="1">
                <a:solidFill>
                  <a:srgbClr val="222222"/>
                </a:solidFill>
                <a:highlight>
                  <a:srgbClr val="FFFFFF"/>
                </a:highlight>
              </a:rPr>
              <a:t>verna</a:t>
            </a:r>
            <a:r>
              <a:rPr lang="en" sz="2133" dirty="0">
                <a:solidFill>
                  <a:srgbClr val="222222"/>
                </a:solidFill>
                <a:highlight>
                  <a:srgbClr val="FFFFFF"/>
                </a:highlight>
              </a:rPr>
              <a:t> with those of A. thaliana.</a:t>
            </a:r>
            <a:endParaRPr sz="2133" dirty="0">
              <a:solidFill>
                <a:srgbClr val="222222"/>
              </a:solidFill>
              <a:highlight>
                <a:srgbClr val="FFFFFF"/>
              </a:highlight>
            </a:endParaRPr>
          </a:p>
          <a:p>
            <a:pPr lvl="1" indent="-440256">
              <a:buClr>
                <a:srgbClr val="222222"/>
              </a:buClr>
              <a:buSzPts val="1600"/>
              <a:buChar char="-"/>
            </a:pPr>
            <a:r>
              <a:rPr lang="en" sz="2133" dirty="0">
                <a:solidFill>
                  <a:srgbClr val="222222"/>
                </a:solidFill>
                <a:highlight>
                  <a:srgbClr val="FFFFFF"/>
                </a:highlight>
              </a:rPr>
              <a:t>Identify core microbiome constituents and assess species-specific microbial associations.</a:t>
            </a:r>
            <a:endParaRPr sz="2133" dirty="0">
              <a:solidFill>
                <a:srgbClr val="222222"/>
              </a:solidFill>
              <a:highlight>
                <a:srgbClr val="FFFFFF"/>
              </a:highlight>
            </a:endParaRPr>
          </a:p>
          <a:p>
            <a:pPr indent="-440256">
              <a:buClr>
                <a:srgbClr val="222222"/>
              </a:buClr>
              <a:buSzPts val="1600"/>
              <a:buChar char="-"/>
            </a:pPr>
            <a:r>
              <a:rPr lang="en" dirty="0">
                <a:solidFill>
                  <a:srgbClr val="222222"/>
                </a:solidFill>
                <a:highlight>
                  <a:srgbClr val="FFFFFF"/>
                </a:highlight>
              </a:rPr>
              <a:t>Assess how mutualistic and antagonistic relationships vary among the three species and their implications for ecosystem functioning.</a:t>
            </a:r>
            <a:endParaRPr dirty="0">
              <a:solidFill>
                <a:srgbClr val="222222"/>
              </a:solidFill>
              <a:highlight>
                <a:srgbClr val="FFFFFF"/>
              </a:highlight>
            </a:endParaRPr>
          </a:p>
          <a:p>
            <a:pPr marL="0" indent="0">
              <a:buNone/>
            </a:pPr>
            <a:endParaRPr dirty="0"/>
          </a:p>
          <a:p>
            <a:pPr indent="0">
              <a:buNone/>
            </a:pPr>
            <a:endParaRPr dirty="0"/>
          </a:p>
          <a:p>
            <a:pPr indent="-440256">
              <a:buClr>
                <a:srgbClr val="222222"/>
              </a:buClr>
              <a:buSzPts val="1600"/>
              <a:buChar char="-"/>
            </a:pPr>
            <a:r>
              <a:rPr lang="en" dirty="0"/>
              <a:t>Identify microbial taxa that consistently promote plant health across species.</a:t>
            </a:r>
            <a:endParaRPr dirty="0"/>
          </a:p>
          <a:p>
            <a:pPr indent="0">
              <a:buNone/>
            </a:pPr>
            <a:endParaRPr dirty="0"/>
          </a:p>
        </p:txBody>
      </p:sp>
      <p:sp>
        <p:nvSpPr>
          <p:cNvPr id="927" name="Google Shape;927;p86"/>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Tree>
    <p:extLst>
      <p:ext uri="{BB962C8B-B14F-4D97-AF65-F5344CB8AC3E}">
        <p14:creationId xmlns:p14="http://schemas.microsoft.com/office/powerpoint/2010/main" val="68796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87"/>
          <p:cNvSpPr txBox="1">
            <a:spLocks noGrp="1"/>
          </p:cNvSpPr>
          <p:nvPr>
            <p:ph type="title"/>
          </p:nvPr>
        </p:nvSpPr>
        <p:spPr>
          <a:xfrm>
            <a:off x="415600" y="2885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Linking Individual Microbe/Pathogen with </a:t>
            </a:r>
            <a:endParaRPr/>
          </a:p>
          <a:p>
            <a:pPr algn="ctr"/>
            <a:r>
              <a:rPr lang="en"/>
              <a:t>environmental conditions, plant communities, with other pathogens and the rest of the microbiota</a:t>
            </a:r>
            <a:endParaRPr/>
          </a:p>
        </p:txBody>
      </p:sp>
      <p:sp>
        <p:nvSpPr>
          <p:cNvPr id="933" name="Google Shape;933;p87"/>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34" name="Google Shape;934;p87"/>
          <p:cNvSpPr/>
          <p:nvPr/>
        </p:nvSpPr>
        <p:spPr>
          <a:xfrm>
            <a:off x="5480567" y="2582967"/>
            <a:ext cx="190400" cy="46796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35" name="Google Shape;935;p87"/>
          <p:cNvSpPr/>
          <p:nvPr/>
        </p:nvSpPr>
        <p:spPr>
          <a:xfrm rot="-5400000">
            <a:off x="6000833" y="-2568833"/>
            <a:ext cx="190400" cy="10316400"/>
          </a:xfrm>
          <a:prstGeom prst="rect">
            <a:avLst/>
          </a:prstGeom>
          <a:solidFill>
            <a:schemeClr val="dk2"/>
          </a:solidFill>
          <a:ln w="9525" cap="flat" cmpd="sng">
            <a:solidFill>
              <a:srgbClr val="580F8B"/>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36" name="Google Shape;936;p87"/>
          <p:cNvSpPr txBox="1"/>
          <p:nvPr/>
        </p:nvSpPr>
        <p:spPr>
          <a:xfrm>
            <a:off x="1362800" y="2095500"/>
            <a:ext cx="3048000" cy="515200"/>
          </a:xfrm>
          <a:prstGeom prst="rect">
            <a:avLst/>
          </a:prstGeom>
          <a:noFill/>
          <a:ln>
            <a:noFill/>
          </a:ln>
        </p:spPr>
        <p:txBody>
          <a:bodyPr spcFirstLastPara="1" wrap="square" lIns="121900" tIns="121900" rIns="121900" bIns="121900" anchor="t" anchorCtr="0">
            <a:noAutofit/>
          </a:bodyPr>
          <a:lstStyle/>
          <a:p>
            <a:endParaRPr sz="2133">
              <a:solidFill>
                <a:schemeClr val="dk1"/>
              </a:solidFill>
            </a:endParaRPr>
          </a:p>
        </p:txBody>
      </p:sp>
      <p:sp>
        <p:nvSpPr>
          <p:cNvPr id="937" name="Google Shape;937;p87"/>
          <p:cNvSpPr txBox="1"/>
          <p:nvPr/>
        </p:nvSpPr>
        <p:spPr>
          <a:xfrm>
            <a:off x="1450733" y="1658800"/>
            <a:ext cx="34292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0000FF"/>
                </a:solidFill>
              </a:rPr>
              <a:t>Selected Abiotic and Biotic Predictors</a:t>
            </a:r>
            <a:endParaRPr sz="2133" b="1">
              <a:solidFill>
                <a:srgbClr val="0000FF"/>
              </a:solidFill>
            </a:endParaRPr>
          </a:p>
        </p:txBody>
      </p:sp>
      <p:sp>
        <p:nvSpPr>
          <p:cNvPr id="938" name="Google Shape;938;p87"/>
          <p:cNvSpPr txBox="1"/>
          <p:nvPr/>
        </p:nvSpPr>
        <p:spPr>
          <a:xfrm>
            <a:off x="836233" y="2570433"/>
            <a:ext cx="2872000" cy="647200"/>
          </a:xfrm>
          <a:prstGeom prst="rect">
            <a:avLst/>
          </a:prstGeom>
          <a:noFill/>
          <a:ln>
            <a:noFill/>
          </a:ln>
        </p:spPr>
        <p:txBody>
          <a:bodyPr spcFirstLastPara="1" wrap="square" lIns="121900" tIns="121900" rIns="121900" bIns="121900" anchor="t" anchorCtr="0">
            <a:noAutofit/>
          </a:bodyPr>
          <a:lstStyle/>
          <a:p>
            <a:pPr marL="609585" indent="-423323">
              <a:buClr>
                <a:srgbClr val="0000FF"/>
              </a:buClr>
              <a:buSzPts val="1400"/>
              <a:buChar char="●"/>
            </a:pPr>
            <a:r>
              <a:rPr lang="en" sz="2400" b="1">
                <a:solidFill>
                  <a:srgbClr val="0000FF"/>
                </a:solidFill>
              </a:rPr>
              <a:t>Environmental Factors:</a:t>
            </a:r>
            <a:endParaRPr sz="2400" b="1">
              <a:solidFill>
                <a:srgbClr val="0000FF"/>
              </a:solidFill>
            </a:endParaRPr>
          </a:p>
          <a:p>
            <a:pPr marL="1219170" lvl="1" indent="-423323">
              <a:buClr>
                <a:srgbClr val="0000FF"/>
              </a:buClr>
              <a:buSzPts val="1400"/>
              <a:buChar char="○"/>
            </a:pPr>
            <a:r>
              <a:rPr lang="en" sz="2400" b="1">
                <a:solidFill>
                  <a:srgbClr val="0000FF"/>
                </a:solidFill>
              </a:rPr>
              <a:t>Temp</a:t>
            </a:r>
            <a:endParaRPr sz="2400" b="1">
              <a:solidFill>
                <a:srgbClr val="0000FF"/>
              </a:solidFill>
            </a:endParaRPr>
          </a:p>
          <a:p>
            <a:pPr marL="1219170" lvl="1" indent="-423323">
              <a:buClr>
                <a:srgbClr val="0000FF"/>
              </a:buClr>
              <a:buSzPts val="1400"/>
              <a:buChar char="○"/>
            </a:pPr>
            <a:r>
              <a:rPr lang="en" sz="2400" b="1">
                <a:solidFill>
                  <a:srgbClr val="0000FF"/>
                </a:solidFill>
              </a:rPr>
              <a:t>soil PH, …)</a:t>
            </a:r>
            <a:endParaRPr sz="2400" b="1">
              <a:solidFill>
                <a:srgbClr val="0000FF"/>
              </a:solidFill>
            </a:endParaRPr>
          </a:p>
        </p:txBody>
      </p:sp>
      <p:sp>
        <p:nvSpPr>
          <p:cNvPr id="939" name="Google Shape;939;p87"/>
          <p:cNvSpPr txBox="1"/>
          <p:nvPr/>
        </p:nvSpPr>
        <p:spPr>
          <a:xfrm>
            <a:off x="304800" y="3754833"/>
            <a:ext cx="3928000" cy="647200"/>
          </a:xfrm>
          <a:prstGeom prst="rect">
            <a:avLst/>
          </a:prstGeom>
          <a:noFill/>
          <a:ln>
            <a:noFill/>
          </a:ln>
        </p:spPr>
        <p:txBody>
          <a:bodyPr spcFirstLastPara="1" wrap="square" lIns="121900" tIns="121900" rIns="121900" bIns="121900" anchor="t" anchorCtr="0">
            <a:noAutofit/>
          </a:bodyPr>
          <a:lstStyle/>
          <a:p>
            <a:pPr marL="609585" indent="-414856" algn="ctr">
              <a:buClr>
                <a:srgbClr val="0000FF"/>
              </a:buClr>
              <a:buSzPts val="1300"/>
              <a:buChar char="●"/>
            </a:pPr>
            <a:r>
              <a:rPr lang="en" sz="1733" b="1">
                <a:solidFill>
                  <a:srgbClr val="0000FF"/>
                </a:solidFill>
              </a:rPr>
              <a:t>Biological Factors:</a:t>
            </a:r>
            <a:endParaRPr sz="1733" b="1">
              <a:solidFill>
                <a:srgbClr val="0000FF"/>
              </a:solidFill>
            </a:endParaRPr>
          </a:p>
          <a:p>
            <a:pPr marL="1219170" lvl="1" indent="-414856" algn="ctr">
              <a:buClr>
                <a:srgbClr val="0000FF"/>
              </a:buClr>
              <a:buSzPts val="1300"/>
              <a:buChar char="○"/>
            </a:pPr>
            <a:r>
              <a:rPr lang="en" sz="1733" b="1">
                <a:solidFill>
                  <a:srgbClr val="0000FF"/>
                </a:solidFill>
              </a:rPr>
              <a:t>plant companions abundance, plant_OTUs</a:t>
            </a:r>
            <a:endParaRPr sz="1733" b="1">
              <a:solidFill>
                <a:srgbClr val="0000FF"/>
              </a:solidFill>
            </a:endParaRPr>
          </a:p>
        </p:txBody>
      </p:sp>
      <p:sp>
        <p:nvSpPr>
          <p:cNvPr id="940" name="Google Shape;940;p87"/>
          <p:cNvSpPr txBox="1"/>
          <p:nvPr/>
        </p:nvSpPr>
        <p:spPr>
          <a:xfrm>
            <a:off x="6738833" y="1651000"/>
            <a:ext cx="2872000" cy="647200"/>
          </a:xfrm>
          <a:prstGeom prst="rect">
            <a:avLst/>
          </a:prstGeom>
          <a:noFill/>
          <a:ln>
            <a:noFill/>
          </a:ln>
        </p:spPr>
        <p:txBody>
          <a:bodyPr spcFirstLastPara="1" wrap="square" lIns="121900" tIns="121900" rIns="121900" bIns="121900" anchor="t" anchorCtr="0">
            <a:noAutofit/>
          </a:bodyPr>
          <a:lstStyle/>
          <a:p>
            <a:pPr algn="ctr"/>
            <a:r>
              <a:rPr lang="en" sz="2133" b="1">
                <a:solidFill>
                  <a:srgbClr val="FF0000"/>
                </a:solidFill>
              </a:rPr>
              <a:t>Target Variable(s) for Modeling</a:t>
            </a:r>
            <a:endParaRPr sz="2133" b="1">
              <a:solidFill>
                <a:srgbClr val="FF0000"/>
              </a:solidFill>
            </a:endParaRPr>
          </a:p>
        </p:txBody>
      </p:sp>
      <p:sp>
        <p:nvSpPr>
          <p:cNvPr id="941" name="Google Shape;941;p87"/>
          <p:cNvSpPr txBox="1"/>
          <p:nvPr/>
        </p:nvSpPr>
        <p:spPr>
          <a:xfrm>
            <a:off x="7369867" y="2709633"/>
            <a:ext cx="3664400" cy="647200"/>
          </a:xfrm>
          <a:prstGeom prst="rect">
            <a:avLst/>
          </a:prstGeom>
          <a:noFill/>
          <a:ln>
            <a:noFill/>
          </a:ln>
        </p:spPr>
        <p:txBody>
          <a:bodyPr spcFirstLastPara="1" wrap="square" lIns="121900" tIns="121900" rIns="121900" bIns="121900" anchor="t" anchorCtr="0">
            <a:noAutofit/>
          </a:bodyPr>
          <a:lstStyle/>
          <a:p>
            <a:pPr marL="609585"/>
            <a:endParaRPr sz="2133" b="1">
              <a:solidFill>
                <a:srgbClr val="FF0000"/>
              </a:solidFill>
            </a:endParaRPr>
          </a:p>
          <a:p>
            <a:pPr marL="609585"/>
            <a:endParaRPr sz="2133" b="1">
              <a:solidFill>
                <a:srgbClr val="FF0000"/>
              </a:solidFill>
            </a:endParaRPr>
          </a:p>
          <a:p>
            <a:pPr marL="609585"/>
            <a:endParaRPr sz="2133" b="1">
              <a:solidFill>
                <a:srgbClr val="FF0000"/>
              </a:solidFill>
            </a:endParaRPr>
          </a:p>
          <a:p>
            <a:pPr marL="609585"/>
            <a:endParaRPr sz="2133" b="1">
              <a:solidFill>
                <a:srgbClr val="FF0000"/>
              </a:solidFill>
            </a:endParaRPr>
          </a:p>
          <a:p>
            <a:pPr marL="609585" indent="-440256">
              <a:buClr>
                <a:srgbClr val="FF0000"/>
              </a:buClr>
              <a:buSzPts val="1600"/>
              <a:buChar char="●"/>
            </a:pPr>
            <a:r>
              <a:rPr lang="en" sz="2133" b="1">
                <a:solidFill>
                  <a:srgbClr val="FF0000"/>
                </a:solidFill>
              </a:rPr>
              <a:t>Leaf/Root OTU_i</a:t>
            </a:r>
            <a:endParaRPr sz="2133" b="1">
              <a:solidFill>
                <a:srgbClr val="FF0000"/>
              </a:solidFill>
            </a:endParaRPr>
          </a:p>
        </p:txBody>
      </p:sp>
      <p:sp>
        <p:nvSpPr>
          <p:cNvPr id="942" name="Google Shape;942;p87"/>
          <p:cNvSpPr txBox="1"/>
          <p:nvPr/>
        </p:nvSpPr>
        <p:spPr>
          <a:xfrm>
            <a:off x="839200" y="4956467"/>
            <a:ext cx="4444800" cy="647200"/>
          </a:xfrm>
          <a:prstGeom prst="rect">
            <a:avLst/>
          </a:prstGeom>
          <a:noFill/>
          <a:ln>
            <a:noFill/>
          </a:ln>
        </p:spPr>
        <p:txBody>
          <a:bodyPr spcFirstLastPara="1" wrap="square" lIns="121900" tIns="121900" rIns="121900" bIns="121900" anchor="t" anchorCtr="0">
            <a:noAutofit/>
          </a:bodyPr>
          <a:lstStyle/>
          <a:p>
            <a:pPr marL="609585" indent="-414856">
              <a:buClr>
                <a:srgbClr val="0000FF"/>
              </a:buClr>
              <a:buSzPts val="1300"/>
              <a:buChar char="●"/>
            </a:pPr>
            <a:r>
              <a:rPr lang="en" sz="1733" b="1">
                <a:solidFill>
                  <a:srgbClr val="0000FF"/>
                </a:solidFill>
              </a:rPr>
              <a:t>Biological Factors:</a:t>
            </a:r>
            <a:endParaRPr sz="1733" b="1">
              <a:solidFill>
                <a:srgbClr val="0000FF"/>
              </a:solidFill>
            </a:endParaRPr>
          </a:p>
          <a:p>
            <a:pPr marL="1219170" lvl="1" indent="-414856">
              <a:buClr>
                <a:srgbClr val="0000FF"/>
              </a:buClr>
              <a:buSzPts val="1300"/>
              <a:buChar char="○"/>
            </a:pPr>
            <a:r>
              <a:rPr lang="en" sz="1733" b="1">
                <a:solidFill>
                  <a:srgbClr val="0000FF"/>
                </a:solidFill>
              </a:rPr>
              <a:t>Microbial Abundances: include the abundances of all other root and leaf OTUs, excluding OTU_i to avoid multicollinearity.</a:t>
            </a:r>
            <a:endParaRPr sz="1733" b="1">
              <a:solidFill>
                <a:srgbClr val="0000FF"/>
              </a:solidFill>
            </a:endParaRPr>
          </a:p>
        </p:txBody>
      </p:sp>
    </p:spTree>
    <p:extLst>
      <p:ext uri="{BB962C8B-B14F-4D97-AF65-F5344CB8AC3E}">
        <p14:creationId xmlns:p14="http://schemas.microsoft.com/office/powerpoint/2010/main" val="171727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8"/>
          <p:cNvSpPr txBox="1">
            <a:spLocks noGrp="1"/>
          </p:cNvSpPr>
          <p:nvPr>
            <p:ph type="title"/>
          </p:nvPr>
        </p:nvSpPr>
        <p:spPr>
          <a:xfrm>
            <a:off x="1981200" y="-232812"/>
            <a:ext cx="8229600" cy="1143200"/>
          </a:xfrm>
          <a:prstGeom prst="rect">
            <a:avLst/>
          </a:prstGeom>
          <a:noFill/>
          <a:ln>
            <a:noFill/>
          </a:ln>
        </p:spPr>
        <p:txBody>
          <a:bodyPr spcFirstLastPara="1" vert="horz" wrap="square" lIns="91433" tIns="45700" rIns="91433" bIns="45700" rtlCol="0" anchor="ctr" anchorCtr="0">
            <a:normAutofit/>
          </a:bodyPr>
          <a:lstStyle/>
          <a:p>
            <a:pPr algn="ctr">
              <a:spcBef>
                <a:spcPts val="0"/>
              </a:spcBef>
              <a:buClr>
                <a:schemeClr val="dk1"/>
              </a:buClr>
              <a:buSzPts val="3300"/>
            </a:pPr>
            <a:r>
              <a:rPr lang="en"/>
              <a:t>Build OTUs’ models in parallel</a:t>
            </a:r>
            <a:endParaRPr/>
          </a:p>
        </p:txBody>
      </p:sp>
      <p:pic>
        <p:nvPicPr>
          <p:cNvPr id="948" name="Google Shape;948;p88"/>
          <p:cNvPicPr preferRelativeResize="0"/>
          <p:nvPr/>
        </p:nvPicPr>
        <p:blipFill rotWithShape="1">
          <a:blip r:embed="rId3">
            <a:alphaModFix/>
          </a:blip>
          <a:srcRect/>
          <a:stretch/>
        </p:blipFill>
        <p:spPr>
          <a:xfrm>
            <a:off x="1524000" y="1854201"/>
            <a:ext cx="9348877" cy="4456608"/>
          </a:xfrm>
          <a:prstGeom prst="rect">
            <a:avLst/>
          </a:prstGeom>
          <a:noFill/>
          <a:ln>
            <a:noFill/>
          </a:ln>
        </p:spPr>
      </p:pic>
      <p:sp>
        <p:nvSpPr>
          <p:cNvPr id="949" name="Google Shape;949;p88"/>
          <p:cNvSpPr txBox="1">
            <a:spLocks noGrp="1"/>
          </p:cNvSpPr>
          <p:nvPr>
            <p:ph type="dt" idx="10"/>
          </p:nvPr>
        </p:nvSpPr>
        <p:spPr>
          <a:xfrm>
            <a:off x="838200" y="6356351"/>
            <a:ext cx="2743200" cy="365200"/>
          </a:xfrm>
          <a:prstGeom prst="rect">
            <a:avLst/>
          </a:prstGeom>
          <a:noFill/>
          <a:ln>
            <a:noFill/>
          </a:ln>
        </p:spPr>
        <p:txBody>
          <a:bodyPr spcFirstLastPara="1" vert="horz" wrap="square" lIns="91433" tIns="45700" rIns="91433" bIns="45700" rtlCol="0" anchor="ctr" anchorCtr="0">
            <a:noAutofit/>
          </a:bodyPr>
          <a:lstStyle/>
          <a:p>
            <a:r>
              <a:rPr lang="en"/>
              <a:t>12/2/24</a:t>
            </a:r>
            <a:endParaRPr/>
          </a:p>
        </p:txBody>
      </p:sp>
      <p:sp>
        <p:nvSpPr>
          <p:cNvPr id="950" name="Google Shape;950;p88"/>
          <p:cNvSpPr txBox="1"/>
          <p:nvPr/>
        </p:nvSpPr>
        <p:spPr>
          <a:xfrm>
            <a:off x="1597267" y="886600"/>
            <a:ext cx="2386800" cy="1323399"/>
          </a:xfrm>
          <a:prstGeom prst="rect">
            <a:avLst/>
          </a:prstGeom>
          <a:solidFill>
            <a:schemeClr val="lt1"/>
          </a:solidFill>
          <a:ln>
            <a:noFill/>
          </a:ln>
        </p:spPr>
        <p:txBody>
          <a:bodyPr spcFirstLastPara="1" wrap="square" lIns="91433" tIns="45700" rIns="91433" bIns="45700" anchor="t" anchorCtr="0">
            <a:spAutoFit/>
          </a:bodyPr>
          <a:lstStyle/>
          <a:p>
            <a:r>
              <a:rPr lang="en" sz="2000" b="1">
                <a:solidFill>
                  <a:schemeClr val="dk1"/>
                </a:solidFill>
                <a:latin typeface="Calibri"/>
                <a:ea typeface="Calibri"/>
                <a:cs typeface="Calibri"/>
                <a:sym typeface="Calibri"/>
              </a:rPr>
              <a:t>Ecological Data</a:t>
            </a:r>
            <a:endParaRPr sz="2000" b="1">
              <a:solidFill>
                <a:schemeClr val="dk1"/>
              </a:solidFill>
              <a:latin typeface="Calibri"/>
              <a:ea typeface="Calibri"/>
              <a:cs typeface="Calibri"/>
              <a:sym typeface="Calibri"/>
            </a:endParaRPr>
          </a:p>
          <a:p>
            <a:r>
              <a:rPr lang="en" sz="2000" b="1">
                <a:solidFill>
                  <a:schemeClr val="dk1"/>
                </a:solidFill>
                <a:latin typeface="Calibri"/>
                <a:ea typeface="Calibri"/>
                <a:cs typeface="Calibri"/>
                <a:sym typeface="Calibri"/>
              </a:rPr>
              <a:t>(OTUs, Env, Plant Companions)</a:t>
            </a:r>
            <a:endParaRPr sz="2000" b="1">
              <a:solidFill>
                <a:schemeClr val="dk1"/>
              </a:solidFill>
              <a:latin typeface="Calibri"/>
              <a:ea typeface="Calibri"/>
              <a:cs typeface="Calibri"/>
              <a:sym typeface="Calibri"/>
            </a:endParaRPr>
          </a:p>
          <a:p>
            <a:r>
              <a:rPr lang="en" sz="2000" b="1">
                <a:solidFill>
                  <a:schemeClr val="dk1"/>
                </a:solidFill>
                <a:latin typeface="Calibri"/>
                <a:ea typeface="Calibri"/>
                <a:cs typeface="Calibri"/>
                <a:sym typeface="Calibri"/>
              </a:rPr>
              <a:t> Training Data</a:t>
            </a:r>
            <a:endParaRPr sz="1467"/>
          </a:p>
        </p:txBody>
      </p:sp>
      <p:sp>
        <p:nvSpPr>
          <p:cNvPr id="951" name="Google Shape;951;p88"/>
          <p:cNvSpPr txBox="1"/>
          <p:nvPr/>
        </p:nvSpPr>
        <p:spPr>
          <a:xfrm>
            <a:off x="952633" y="2835567"/>
            <a:ext cx="2930000" cy="235858"/>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91433" tIns="45700" rIns="91433" bIns="45700" anchor="t" anchorCtr="0">
            <a:spAutoFit/>
          </a:bodyPr>
          <a:lstStyle/>
          <a:p>
            <a:r>
              <a:rPr lang="en" sz="933"/>
              <a:t>                               OTU_1 OTU_2  Temp    OTU_p</a:t>
            </a:r>
            <a:endParaRPr sz="933"/>
          </a:p>
        </p:txBody>
      </p:sp>
      <p:sp>
        <p:nvSpPr>
          <p:cNvPr id="952" name="Google Shape;952;p88"/>
          <p:cNvSpPr txBox="1"/>
          <p:nvPr/>
        </p:nvSpPr>
        <p:spPr>
          <a:xfrm>
            <a:off x="952633" y="2210201"/>
            <a:ext cx="1088000" cy="666552"/>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91433" tIns="45700" rIns="91433" bIns="45700" anchor="t" anchorCtr="0">
            <a:spAutoFit/>
          </a:bodyPr>
          <a:lstStyle/>
          <a:p>
            <a:r>
              <a:rPr lang="en" sz="933" dirty="0"/>
              <a:t>             Popul_1</a:t>
            </a:r>
            <a:endParaRPr sz="933" dirty="0"/>
          </a:p>
          <a:p>
            <a:r>
              <a:rPr lang="en" sz="933" dirty="0"/>
              <a:t>             Popul_2</a:t>
            </a:r>
            <a:endParaRPr sz="933" dirty="0"/>
          </a:p>
          <a:p>
            <a:endParaRPr sz="933" dirty="0"/>
          </a:p>
          <a:p>
            <a:r>
              <a:rPr lang="en" sz="933" dirty="0"/>
              <a:t>             </a:t>
            </a:r>
            <a:r>
              <a:rPr lang="en" sz="933" dirty="0" err="1"/>
              <a:t>Popul_N</a:t>
            </a:r>
            <a:endParaRPr sz="933" dirty="0"/>
          </a:p>
        </p:txBody>
      </p:sp>
      <p:sp>
        <p:nvSpPr>
          <p:cNvPr id="953" name="Google Shape;953;p88"/>
          <p:cNvSpPr txBox="1"/>
          <p:nvPr/>
        </p:nvSpPr>
        <p:spPr>
          <a:xfrm>
            <a:off x="6688467" y="2957534"/>
            <a:ext cx="1171200" cy="235858"/>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91433" tIns="45700" rIns="91433" bIns="45700" anchor="t" anchorCtr="0">
            <a:spAutoFit/>
          </a:bodyPr>
          <a:lstStyle/>
          <a:p>
            <a:r>
              <a:rPr lang="en" sz="933" b="1"/>
              <a:t>Factors Ranking</a:t>
            </a:r>
            <a:endParaRPr sz="933" b="1"/>
          </a:p>
        </p:txBody>
      </p:sp>
      <p:sp>
        <p:nvSpPr>
          <p:cNvPr id="954" name="Google Shape;954;p88"/>
          <p:cNvSpPr txBox="1"/>
          <p:nvPr/>
        </p:nvSpPr>
        <p:spPr>
          <a:xfrm>
            <a:off x="1972933" y="5957167"/>
            <a:ext cx="859200" cy="29741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333"/>
              <a:t>Target</a:t>
            </a:r>
            <a:endParaRPr sz="1333"/>
          </a:p>
        </p:txBody>
      </p:sp>
      <p:sp>
        <p:nvSpPr>
          <p:cNvPr id="955" name="Google Shape;955;p88"/>
          <p:cNvSpPr txBox="1"/>
          <p:nvPr/>
        </p:nvSpPr>
        <p:spPr>
          <a:xfrm>
            <a:off x="3210167" y="5957167"/>
            <a:ext cx="859200" cy="297413"/>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33" tIns="45700" rIns="91433" bIns="45700" anchor="t" anchorCtr="0">
            <a:spAutoFit/>
          </a:bodyPr>
          <a:lstStyle/>
          <a:p>
            <a:r>
              <a:rPr lang="en" sz="1333"/>
              <a:t>Features</a:t>
            </a:r>
            <a:endParaRPr sz="1333"/>
          </a:p>
        </p:txBody>
      </p:sp>
    </p:spTree>
    <p:extLst>
      <p:ext uri="{BB962C8B-B14F-4D97-AF65-F5344CB8AC3E}">
        <p14:creationId xmlns:p14="http://schemas.microsoft.com/office/powerpoint/2010/main" val="250382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71"/>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641" name="Google Shape;641;p71"/>
          <p:cNvPicPr preferRelativeResize="0"/>
          <p:nvPr/>
        </p:nvPicPr>
        <p:blipFill rotWithShape="1">
          <a:blip r:embed="rId3">
            <a:alphaModFix/>
          </a:blip>
          <a:srcRect r="764"/>
          <a:stretch/>
        </p:blipFill>
        <p:spPr>
          <a:xfrm>
            <a:off x="7779234" y="371433"/>
            <a:ext cx="4546533" cy="2180968"/>
          </a:xfrm>
          <a:prstGeom prst="rect">
            <a:avLst/>
          </a:prstGeom>
          <a:noFill/>
          <a:ln>
            <a:noFill/>
          </a:ln>
        </p:spPr>
      </p:pic>
      <p:sp>
        <p:nvSpPr>
          <p:cNvPr id="642" name="Google Shape;642;p71"/>
          <p:cNvSpPr txBox="1">
            <a:spLocks noGrp="1"/>
          </p:cNvSpPr>
          <p:nvPr>
            <p:ph type="body" idx="1"/>
          </p:nvPr>
        </p:nvSpPr>
        <p:spPr>
          <a:xfrm>
            <a:off x="101600" y="1846397"/>
            <a:ext cx="10605200" cy="4650000"/>
          </a:xfrm>
          <a:prstGeom prst="rect">
            <a:avLst/>
          </a:prstGeom>
          <a:noFill/>
          <a:ln>
            <a:noFill/>
          </a:ln>
        </p:spPr>
        <p:txBody>
          <a:bodyPr spcFirstLastPara="1" vert="horz" wrap="square" lIns="0" tIns="0" rIns="0" bIns="0" rtlCol="0" anchor="t" anchorCtr="0">
            <a:noAutofit/>
          </a:bodyPr>
          <a:lstStyle/>
          <a:p>
            <a:pPr indent="-491054">
              <a:spcBef>
                <a:spcPts val="1067"/>
              </a:spcBef>
              <a:buSzPts val="2200"/>
              <a:buChar char="-"/>
            </a:pPr>
            <a:r>
              <a:rPr lang="en-US" sz="2933" dirty="0"/>
              <a:t>Framework's focus on analyzing and </a:t>
            </a:r>
          </a:p>
          <a:p>
            <a:pPr indent="0">
              <a:spcBef>
                <a:spcPts val="1067"/>
              </a:spcBef>
              <a:buNone/>
            </a:pPr>
            <a:r>
              <a:rPr lang="en-US" sz="2933" dirty="0"/>
              <a:t>interpreting the dynamic interactions within ecological systems using artificial intelligence.</a:t>
            </a:r>
          </a:p>
          <a:p>
            <a:pPr indent="0">
              <a:spcBef>
                <a:spcPts val="1067"/>
              </a:spcBef>
              <a:buNone/>
            </a:pPr>
            <a:endParaRPr lang="en-US" sz="2933" dirty="0"/>
          </a:p>
          <a:p>
            <a:pPr indent="-491054">
              <a:spcBef>
                <a:spcPts val="1067"/>
              </a:spcBef>
              <a:buSzPts val="2200"/>
              <a:buChar char="-"/>
            </a:pPr>
            <a:r>
              <a:rPr lang="en-US" sz="2933" dirty="0"/>
              <a:t>Abiotic-Biotic Non-Linear interaction modeler: </a:t>
            </a:r>
          </a:p>
          <a:p>
            <a:pPr lvl="1" indent="-491054">
              <a:buSzPts val="2200"/>
              <a:buChar char="-"/>
            </a:pPr>
            <a:r>
              <a:rPr lang="en-US" sz="2933" dirty="0"/>
              <a:t>comprehensive approach to modeling the interplay between abiotic (non-living environmental) and biotic (living organisms) components.</a:t>
            </a:r>
          </a:p>
        </p:txBody>
      </p:sp>
      <p:sp>
        <p:nvSpPr>
          <p:cNvPr id="643" name="Google Shape;643;p71"/>
          <p:cNvSpPr txBox="1">
            <a:spLocks noGrp="1"/>
          </p:cNvSpPr>
          <p:nvPr>
            <p:ph type="title"/>
          </p:nvPr>
        </p:nvSpPr>
        <p:spPr>
          <a:xfrm>
            <a:off x="-2419833" y="255833"/>
            <a:ext cx="13862400" cy="623600"/>
          </a:xfrm>
          <a:prstGeom prst="rect">
            <a:avLst/>
          </a:prstGeom>
          <a:noFill/>
          <a:ln>
            <a:noFill/>
          </a:ln>
        </p:spPr>
        <p:txBody>
          <a:bodyPr spcFirstLastPara="1" vert="horz" wrap="square" lIns="121900" tIns="121900" rIns="121900" bIns="121900" rtlCol="0" anchor="t" anchorCtr="0">
            <a:noAutofit/>
          </a:bodyPr>
          <a:lstStyle/>
          <a:p>
            <a:pPr algn="ctr"/>
            <a:r>
              <a:rPr lang="en-US" dirty="0" err="1"/>
              <a:t>EcoDynamics</a:t>
            </a:r>
            <a:r>
              <a:rPr lang="en-US" dirty="0"/>
              <a:t> AI: a framework to </a:t>
            </a:r>
          </a:p>
          <a:p>
            <a:pPr algn="ctr"/>
            <a:r>
              <a:rPr lang="en-US" dirty="0"/>
              <a:t>Decipher Plant-Pathogen-Microbe Dynamics</a:t>
            </a:r>
          </a:p>
        </p:txBody>
      </p:sp>
    </p:spTree>
    <p:extLst>
      <p:ext uri="{BB962C8B-B14F-4D97-AF65-F5344CB8AC3E}">
        <p14:creationId xmlns:p14="http://schemas.microsoft.com/office/powerpoint/2010/main" val="38664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pic>
        <p:nvPicPr>
          <p:cNvPr id="960" name="Google Shape;960;p89"/>
          <p:cNvPicPr preferRelativeResize="0"/>
          <p:nvPr/>
        </p:nvPicPr>
        <p:blipFill>
          <a:blip r:embed="rId3">
            <a:alphaModFix/>
          </a:blip>
          <a:stretch>
            <a:fillRect/>
          </a:stretch>
        </p:blipFill>
        <p:spPr>
          <a:xfrm>
            <a:off x="1" y="1663700"/>
            <a:ext cx="5199401" cy="4444147"/>
          </a:xfrm>
          <a:prstGeom prst="rect">
            <a:avLst/>
          </a:prstGeom>
          <a:noFill/>
          <a:ln>
            <a:noFill/>
          </a:ln>
        </p:spPr>
      </p:pic>
      <p:sp>
        <p:nvSpPr>
          <p:cNvPr id="961" name="Google Shape;961;p89"/>
          <p:cNvSpPr txBox="1">
            <a:spLocks noGrp="1"/>
          </p:cNvSpPr>
          <p:nvPr>
            <p:ph type="title"/>
          </p:nvPr>
        </p:nvSpPr>
        <p:spPr>
          <a:xfrm>
            <a:off x="415600" y="593367"/>
            <a:ext cx="11360800" cy="831200"/>
          </a:xfrm>
          <a:prstGeom prst="rect">
            <a:avLst/>
          </a:prstGeom>
        </p:spPr>
        <p:txBody>
          <a:bodyPr spcFirstLastPara="1" vert="horz" wrap="square" lIns="121900" tIns="121900" rIns="121900" bIns="121900" rtlCol="0" anchor="t" anchorCtr="0">
            <a:normAutofit/>
          </a:bodyPr>
          <a:lstStyle/>
          <a:p>
            <a:pPr algn="ctr"/>
            <a:r>
              <a:rPr lang="en"/>
              <a:t>Understanding Abiotic vs. Biotic Contributions</a:t>
            </a:r>
            <a:endParaRPr/>
          </a:p>
        </p:txBody>
      </p:sp>
      <p:sp>
        <p:nvSpPr>
          <p:cNvPr id="962" name="Google Shape;962;p89"/>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963" name="Google Shape;963;p89"/>
          <p:cNvSpPr txBox="1"/>
          <p:nvPr/>
        </p:nvSpPr>
        <p:spPr>
          <a:xfrm>
            <a:off x="1829067" y="3733800"/>
            <a:ext cx="1787600" cy="747200"/>
          </a:xfrm>
          <a:prstGeom prst="rect">
            <a:avLst/>
          </a:prstGeom>
          <a:noFill/>
          <a:ln>
            <a:noFill/>
          </a:ln>
        </p:spPr>
        <p:txBody>
          <a:bodyPr spcFirstLastPara="1" wrap="square" lIns="121900" tIns="121900" rIns="121900" bIns="121900" anchor="t" anchorCtr="0">
            <a:noAutofit/>
          </a:bodyPr>
          <a:lstStyle/>
          <a:p>
            <a:r>
              <a:rPr lang="en" sz="2133">
                <a:solidFill>
                  <a:srgbClr val="FF0000"/>
                </a:solidFill>
              </a:rPr>
              <a:t>Competition</a:t>
            </a:r>
            <a:endParaRPr sz="2133">
              <a:solidFill>
                <a:srgbClr val="FF0000"/>
              </a:solidFill>
            </a:endParaRPr>
          </a:p>
        </p:txBody>
      </p:sp>
      <p:sp>
        <p:nvSpPr>
          <p:cNvPr id="964" name="Google Shape;964;p89"/>
          <p:cNvSpPr txBox="1"/>
          <p:nvPr/>
        </p:nvSpPr>
        <p:spPr>
          <a:xfrm>
            <a:off x="2906533" y="5217733"/>
            <a:ext cx="1787600" cy="747200"/>
          </a:xfrm>
          <a:prstGeom prst="rect">
            <a:avLst/>
          </a:prstGeom>
          <a:noFill/>
          <a:ln>
            <a:noFill/>
          </a:ln>
        </p:spPr>
        <p:txBody>
          <a:bodyPr spcFirstLastPara="1" wrap="square" lIns="121900" tIns="121900" rIns="121900" bIns="121900" anchor="t" anchorCtr="0">
            <a:noAutofit/>
          </a:bodyPr>
          <a:lstStyle/>
          <a:p>
            <a:r>
              <a:rPr lang="en" sz="2133">
                <a:solidFill>
                  <a:srgbClr val="008000"/>
                </a:solidFill>
              </a:rPr>
              <a:t>Cooperation</a:t>
            </a:r>
            <a:endParaRPr sz="2133">
              <a:solidFill>
                <a:srgbClr val="008000"/>
              </a:solidFill>
            </a:endParaRPr>
          </a:p>
        </p:txBody>
      </p:sp>
      <p:pic>
        <p:nvPicPr>
          <p:cNvPr id="965" name="Google Shape;965;p89"/>
          <p:cNvPicPr preferRelativeResize="0"/>
          <p:nvPr/>
        </p:nvPicPr>
        <p:blipFill>
          <a:blip r:embed="rId4">
            <a:alphaModFix/>
          </a:blip>
          <a:stretch>
            <a:fillRect/>
          </a:stretch>
        </p:blipFill>
        <p:spPr>
          <a:xfrm>
            <a:off x="5097801" y="1892733"/>
            <a:ext cx="7053033" cy="4179835"/>
          </a:xfrm>
          <a:prstGeom prst="rect">
            <a:avLst/>
          </a:prstGeom>
          <a:noFill/>
          <a:ln>
            <a:noFill/>
          </a:ln>
        </p:spPr>
      </p:pic>
    </p:spTree>
    <p:extLst>
      <p:ext uri="{BB962C8B-B14F-4D97-AF65-F5344CB8AC3E}">
        <p14:creationId xmlns:p14="http://schemas.microsoft.com/office/powerpoint/2010/main" val="346510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2"/>
          <p:cNvSpPr txBox="1">
            <a:spLocks noGrp="1"/>
          </p:cNvSpPr>
          <p:nvPr>
            <p:ph type="title"/>
          </p:nvPr>
        </p:nvSpPr>
        <p:spPr>
          <a:xfrm>
            <a:off x="-803600" y="491767"/>
            <a:ext cx="11360800" cy="831200"/>
          </a:xfrm>
          <a:prstGeom prst="rect">
            <a:avLst/>
          </a:prstGeom>
        </p:spPr>
        <p:txBody>
          <a:bodyPr spcFirstLastPara="1" vert="horz" wrap="square" lIns="121900" tIns="121900" rIns="121900" bIns="121900" rtlCol="0" anchor="t" anchorCtr="0">
            <a:normAutofit fontScale="90000"/>
          </a:bodyPr>
          <a:lstStyle/>
          <a:p>
            <a:pPr algn="ctr">
              <a:buSzPct val="125000"/>
            </a:pPr>
            <a:r>
              <a:rPr lang="en"/>
              <a:t>EcoDynamics AI Framework to Decipher </a:t>
            </a:r>
            <a:endParaRPr/>
          </a:p>
          <a:p>
            <a:pPr algn="ctr">
              <a:buSzPct val="125000"/>
            </a:pPr>
            <a:r>
              <a:rPr lang="en"/>
              <a:t>Plant-Pathogen-Microbe Dynamics</a:t>
            </a:r>
            <a:endParaRPr/>
          </a:p>
          <a:p>
            <a:endParaRPr/>
          </a:p>
        </p:txBody>
      </p:sp>
      <p:sp>
        <p:nvSpPr>
          <p:cNvPr id="649" name="Google Shape;649;p72"/>
          <p:cNvSpPr/>
          <p:nvPr/>
        </p:nvSpPr>
        <p:spPr>
          <a:xfrm>
            <a:off x="674067"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0" name="Google Shape;650;p72"/>
          <p:cNvSpPr/>
          <p:nvPr/>
        </p:nvSpPr>
        <p:spPr>
          <a:xfrm>
            <a:off x="3711500"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1" name="Google Shape;651;p72"/>
          <p:cNvSpPr/>
          <p:nvPr/>
        </p:nvSpPr>
        <p:spPr>
          <a:xfrm>
            <a:off x="4420367" y="41539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2" name="Google Shape;652;p72"/>
          <p:cNvSpPr/>
          <p:nvPr/>
        </p:nvSpPr>
        <p:spPr>
          <a:xfrm>
            <a:off x="7101767" y="4084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3" name="Google Shape;653;p72"/>
          <p:cNvSpPr/>
          <p:nvPr/>
        </p:nvSpPr>
        <p:spPr>
          <a:xfrm>
            <a:off x="9880033" y="40152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654" name="Google Shape;654;p72"/>
          <p:cNvCxnSpPr/>
          <p:nvPr/>
        </p:nvCxnSpPr>
        <p:spPr>
          <a:xfrm>
            <a:off x="2711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655" name="Google Shape;655;p72"/>
          <p:cNvSpPr txBox="1"/>
          <p:nvPr/>
        </p:nvSpPr>
        <p:spPr>
          <a:xfrm>
            <a:off x="739500" y="1956600"/>
            <a:ext cx="2381600" cy="1267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Data Processing</a:t>
            </a:r>
            <a:endParaRPr sz="1733" b="1">
              <a:solidFill>
                <a:schemeClr val="dk1"/>
              </a:solidFill>
            </a:endParaRPr>
          </a:p>
          <a:p>
            <a:r>
              <a:rPr lang="en" sz="1733" b="1">
                <a:solidFill>
                  <a:schemeClr val="dk1"/>
                </a:solidFill>
              </a:rPr>
              <a:t>(normalization,</a:t>
            </a:r>
            <a:endParaRPr sz="1733" b="1">
              <a:solidFill>
                <a:schemeClr val="dk1"/>
              </a:solidFill>
            </a:endParaRPr>
          </a:p>
          <a:p>
            <a:r>
              <a:rPr lang="en" sz="1733" b="1">
                <a:solidFill>
                  <a:schemeClr val="dk1"/>
                </a:solidFill>
              </a:rPr>
              <a:t>Imputation, etc.)</a:t>
            </a:r>
            <a:endParaRPr sz="1733" b="1">
              <a:solidFill>
                <a:schemeClr val="dk1"/>
              </a:solidFill>
            </a:endParaRPr>
          </a:p>
        </p:txBody>
      </p:sp>
      <p:sp>
        <p:nvSpPr>
          <p:cNvPr id="656" name="Google Shape;656;p72"/>
          <p:cNvSpPr txBox="1"/>
          <p:nvPr/>
        </p:nvSpPr>
        <p:spPr>
          <a:xfrm>
            <a:off x="3751067" y="18394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CLR transformation</a:t>
            </a:r>
            <a:endParaRPr sz="1733" b="1">
              <a:solidFill>
                <a:schemeClr val="dk1"/>
              </a:solidFill>
            </a:endParaRPr>
          </a:p>
          <a:p>
            <a:r>
              <a:rPr lang="en" sz="1733" b="1">
                <a:solidFill>
                  <a:schemeClr val="dk1"/>
                </a:solidFill>
              </a:rPr>
              <a:t>for Compositional </a:t>
            </a:r>
            <a:endParaRPr sz="1733" b="1">
              <a:solidFill>
                <a:schemeClr val="dk1"/>
              </a:solidFill>
            </a:endParaRPr>
          </a:p>
          <a:p>
            <a:r>
              <a:rPr lang="en" sz="1733" b="1">
                <a:solidFill>
                  <a:schemeClr val="dk1"/>
                </a:solidFill>
              </a:rPr>
              <a:t>Data</a:t>
            </a:r>
            <a:endParaRPr sz="1733" b="1">
              <a:solidFill>
                <a:schemeClr val="dk1"/>
              </a:solidFill>
            </a:endParaRPr>
          </a:p>
        </p:txBody>
      </p:sp>
      <p:sp>
        <p:nvSpPr>
          <p:cNvPr id="657" name="Google Shape;657;p72"/>
          <p:cNvSpPr/>
          <p:nvPr/>
        </p:nvSpPr>
        <p:spPr>
          <a:xfrm>
            <a:off x="6802567" y="19378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8" name="Google Shape;658;p72"/>
          <p:cNvSpPr txBox="1"/>
          <p:nvPr/>
        </p:nvSpPr>
        <p:spPr>
          <a:xfrm>
            <a:off x="6842133" y="1770600"/>
            <a:ext cx="2245200" cy="1049200"/>
          </a:xfrm>
          <a:prstGeom prst="rect">
            <a:avLst/>
          </a:prstGeom>
          <a:noFill/>
          <a:ln>
            <a:noFill/>
          </a:ln>
        </p:spPr>
        <p:txBody>
          <a:bodyPr spcFirstLastPara="1" wrap="square" lIns="121900" tIns="121900" rIns="121900" bIns="121900" anchor="t" anchorCtr="0">
            <a:noAutofit/>
          </a:bodyPr>
          <a:lstStyle/>
          <a:p>
            <a:r>
              <a:rPr lang="en" sz="1600" b="1">
                <a:solidFill>
                  <a:schemeClr val="dk1"/>
                </a:solidFill>
              </a:rPr>
              <a:t>Define Question,</a:t>
            </a:r>
            <a:endParaRPr sz="1600" b="1">
              <a:solidFill>
                <a:schemeClr val="dk1"/>
              </a:solidFill>
            </a:endParaRPr>
          </a:p>
          <a:p>
            <a:r>
              <a:rPr lang="en" sz="1600" b="1">
                <a:solidFill>
                  <a:schemeClr val="dk1"/>
                </a:solidFill>
              </a:rPr>
              <a:t>Select Features,</a:t>
            </a:r>
            <a:endParaRPr sz="1600" b="1">
              <a:solidFill>
                <a:schemeClr val="dk1"/>
              </a:solidFill>
            </a:endParaRPr>
          </a:p>
          <a:p>
            <a:r>
              <a:rPr lang="en" sz="1600" b="1">
                <a:solidFill>
                  <a:schemeClr val="dk1"/>
                </a:solidFill>
              </a:rPr>
              <a:t>Select Target Variable, Further Data Processing</a:t>
            </a:r>
            <a:endParaRPr sz="1600" b="1">
              <a:solidFill>
                <a:schemeClr val="dk1"/>
              </a:solidFill>
            </a:endParaRPr>
          </a:p>
        </p:txBody>
      </p:sp>
      <p:cxnSp>
        <p:nvCxnSpPr>
          <p:cNvPr id="659" name="Google Shape;659;p72"/>
          <p:cNvCxnSpPr>
            <a:endCxn id="657" idx="1"/>
          </p:cNvCxnSpPr>
          <p:nvPr/>
        </p:nvCxnSpPr>
        <p:spPr>
          <a:xfrm rot="10800000" flipH="1">
            <a:off x="5700167" y="2531200"/>
            <a:ext cx="1102400" cy="18400"/>
          </a:xfrm>
          <a:prstGeom prst="straightConnector1">
            <a:avLst/>
          </a:prstGeom>
          <a:noFill/>
          <a:ln w="9525" cap="flat" cmpd="sng">
            <a:solidFill>
              <a:schemeClr val="dk2"/>
            </a:solidFill>
            <a:prstDash val="solid"/>
            <a:round/>
            <a:headEnd type="none" w="med" len="med"/>
            <a:tailEnd type="triangle" w="med" len="med"/>
          </a:ln>
        </p:spPr>
      </p:cxnSp>
      <p:cxnSp>
        <p:nvCxnSpPr>
          <p:cNvPr id="660" name="Google Shape;660;p72"/>
          <p:cNvCxnSpPr/>
          <p:nvPr/>
        </p:nvCxnSpPr>
        <p:spPr>
          <a:xfrm>
            <a:off x="8892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661" name="Google Shape;661;p72"/>
          <p:cNvSpPr/>
          <p:nvPr/>
        </p:nvSpPr>
        <p:spPr>
          <a:xfrm>
            <a:off x="9883233" y="20296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62" name="Google Shape;662;p72"/>
          <p:cNvSpPr txBox="1"/>
          <p:nvPr/>
        </p:nvSpPr>
        <p:spPr>
          <a:xfrm>
            <a:off x="9922800" y="196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Non-Linear Modeling,</a:t>
            </a:r>
            <a:endParaRPr sz="1733" b="1">
              <a:solidFill>
                <a:schemeClr val="dk1"/>
              </a:solidFill>
            </a:endParaRPr>
          </a:p>
          <a:p>
            <a:r>
              <a:rPr lang="en" sz="1733" b="1">
                <a:solidFill>
                  <a:schemeClr val="dk1"/>
                </a:solidFill>
              </a:rPr>
              <a:t>Hyperparam </a:t>
            </a:r>
            <a:endParaRPr sz="1733" b="1">
              <a:solidFill>
                <a:schemeClr val="dk1"/>
              </a:solidFill>
            </a:endParaRPr>
          </a:p>
          <a:p>
            <a:r>
              <a:rPr lang="en" sz="1733" b="1">
                <a:solidFill>
                  <a:schemeClr val="dk1"/>
                </a:solidFill>
              </a:rPr>
              <a:t>Optmization</a:t>
            </a:r>
            <a:endParaRPr sz="1733" b="1">
              <a:solidFill>
                <a:schemeClr val="dk1"/>
              </a:solidFill>
            </a:endParaRPr>
          </a:p>
        </p:txBody>
      </p:sp>
      <p:cxnSp>
        <p:nvCxnSpPr>
          <p:cNvPr id="663" name="Google Shape;663;p72"/>
          <p:cNvCxnSpPr>
            <a:stCxn id="661" idx="2"/>
          </p:cNvCxnSpPr>
          <p:nvPr/>
        </p:nvCxnSpPr>
        <p:spPr>
          <a:xfrm flipH="1">
            <a:off x="10902633" y="3216400"/>
            <a:ext cx="6400" cy="798800"/>
          </a:xfrm>
          <a:prstGeom prst="straightConnector1">
            <a:avLst/>
          </a:prstGeom>
          <a:noFill/>
          <a:ln w="9525" cap="flat" cmpd="sng">
            <a:solidFill>
              <a:schemeClr val="dk2"/>
            </a:solidFill>
            <a:prstDash val="solid"/>
            <a:round/>
            <a:headEnd type="none" w="med" len="med"/>
            <a:tailEnd type="triangle" w="med" len="med"/>
          </a:ln>
        </p:spPr>
      </p:cxnSp>
      <p:sp>
        <p:nvSpPr>
          <p:cNvPr id="664" name="Google Shape;664;p72"/>
          <p:cNvSpPr txBox="1"/>
          <p:nvPr/>
        </p:nvSpPr>
        <p:spPr>
          <a:xfrm>
            <a:off x="10111333" y="408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Adjust for</a:t>
            </a:r>
            <a:endParaRPr sz="1733" b="1">
              <a:solidFill>
                <a:schemeClr val="dk1"/>
              </a:solidFill>
            </a:endParaRPr>
          </a:p>
          <a:p>
            <a:r>
              <a:rPr lang="en" sz="1733" b="1">
                <a:solidFill>
                  <a:schemeClr val="dk1"/>
                </a:solidFill>
              </a:rPr>
              <a:t>Confounding</a:t>
            </a:r>
            <a:endParaRPr sz="1733" b="1">
              <a:solidFill>
                <a:schemeClr val="dk1"/>
              </a:solidFill>
            </a:endParaRPr>
          </a:p>
        </p:txBody>
      </p:sp>
      <p:cxnSp>
        <p:nvCxnSpPr>
          <p:cNvPr id="665" name="Google Shape;665;p72"/>
          <p:cNvCxnSpPr/>
          <p:nvPr/>
        </p:nvCxnSpPr>
        <p:spPr>
          <a:xfrm flipH="1">
            <a:off x="9188900" y="46030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666" name="Google Shape;666;p72"/>
          <p:cNvSpPr txBox="1"/>
          <p:nvPr/>
        </p:nvSpPr>
        <p:spPr>
          <a:xfrm>
            <a:off x="7053400" y="40512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Select most important/highest scores Abiotic and Biotic Factors</a:t>
            </a:r>
            <a:endParaRPr sz="1733" b="1">
              <a:solidFill>
                <a:schemeClr val="dk1"/>
              </a:solidFill>
            </a:endParaRPr>
          </a:p>
        </p:txBody>
      </p:sp>
      <p:cxnSp>
        <p:nvCxnSpPr>
          <p:cNvPr id="667" name="Google Shape;667;p72"/>
          <p:cNvCxnSpPr/>
          <p:nvPr/>
        </p:nvCxnSpPr>
        <p:spPr>
          <a:xfrm flipH="1">
            <a:off x="6446167" y="4671800"/>
            <a:ext cx="655600" cy="11200"/>
          </a:xfrm>
          <a:prstGeom prst="straightConnector1">
            <a:avLst/>
          </a:prstGeom>
          <a:noFill/>
          <a:ln w="9525" cap="flat" cmpd="sng">
            <a:solidFill>
              <a:schemeClr val="dk2"/>
            </a:solidFill>
            <a:prstDash val="solid"/>
            <a:round/>
            <a:headEnd type="none" w="med" len="med"/>
            <a:tailEnd type="triangle" w="med" len="med"/>
          </a:ln>
        </p:spPr>
      </p:cxnSp>
      <p:cxnSp>
        <p:nvCxnSpPr>
          <p:cNvPr id="668" name="Google Shape;668;p72"/>
          <p:cNvCxnSpPr/>
          <p:nvPr/>
        </p:nvCxnSpPr>
        <p:spPr>
          <a:xfrm flipH="1">
            <a:off x="3711500" y="46718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669" name="Google Shape;669;p72"/>
          <p:cNvSpPr/>
          <p:nvPr/>
        </p:nvSpPr>
        <p:spPr>
          <a:xfrm>
            <a:off x="249100" y="4501400"/>
            <a:ext cx="1530000" cy="906000"/>
          </a:xfrm>
          <a:prstGeom prst="ellipse">
            <a:avLst/>
          </a:prstGeom>
          <a:solidFill>
            <a:srgbClr val="0D5DDF"/>
          </a:solidFill>
          <a:ln w="9525" cap="flat" cmpd="sng">
            <a:solidFill>
              <a:srgbClr val="0D5DD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70" name="Google Shape;670;p72"/>
          <p:cNvSpPr/>
          <p:nvPr/>
        </p:nvSpPr>
        <p:spPr>
          <a:xfrm>
            <a:off x="1942000" y="4468600"/>
            <a:ext cx="1530000" cy="831200"/>
          </a:xfrm>
          <a:prstGeom prst="ellipse">
            <a:avLst/>
          </a:prstGeom>
          <a:solidFill>
            <a:srgbClr val="7F6000"/>
          </a:solidFill>
          <a:ln w="9525" cap="flat" cmpd="sng">
            <a:solidFill>
              <a:srgbClr val="7F6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71" name="Google Shape;671;p72"/>
          <p:cNvSpPr txBox="1"/>
          <p:nvPr/>
        </p:nvSpPr>
        <p:spPr>
          <a:xfrm>
            <a:off x="469200" y="45702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Abiotic factors</a:t>
            </a:r>
            <a:endParaRPr sz="1733" b="1">
              <a:solidFill>
                <a:schemeClr val="lt1"/>
              </a:solidFill>
            </a:endParaRPr>
          </a:p>
        </p:txBody>
      </p:sp>
      <p:sp>
        <p:nvSpPr>
          <p:cNvPr id="672" name="Google Shape;672;p72"/>
          <p:cNvSpPr txBox="1"/>
          <p:nvPr/>
        </p:nvSpPr>
        <p:spPr>
          <a:xfrm>
            <a:off x="2194100" y="45184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Biotic factors</a:t>
            </a:r>
            <a:endParaRPr sz="1733" b="1">
              <a:solidFill>
                <a:schemeClr val="lt1"/>
              </a:solidFill>
            </a:endParaRPr>
          </a:p>
        </p:txBody>
      </p:sp>
      <p:cxnSp>
        <p:nvCxnSpPr>
          <p:cNvPr id="673" name="Google Shape;673;p72"/>
          <p:cNvCxnSpPr/>
          <p:nvPr/>
        </p:nvCxnSpPr>
        <p:spPr>
          <a:xfrm>
            <a:off x="937900" y="5407400"/>
            <a:ext cx="542000" cy="502800"/>
          </a:xfrm>
          <a:prstGeom prst="straightConnector1">
            <a:avLst/>
          </a:prstGeom>
          <a:noFill/>
          <a:ln w="9525" cap="flat" cmpd="sng">
            <a:solidFill>
              <a:schemeClr val="dk2"/>
            </a:solidFill>
            <a:prstDash val="solid"/>
            <a:round/>
            <a:headEnd type="none" w="med" len="med"/>
            <a:tailEnd type="triangle" w="med" len="med"/>
          </a:ln>
        </p:spPr>
      </p:cxnSp>
      <p:cxnSp>
        <p:nvCxnSpPr>
          <p:cNvPr id="674" name="Google Shape;674;p72"/>
          <p:cNvCxnSpPr>
            <a:stCxn id="670" idx="4"/>
          </p:cNvCxnSpPr>
          <p:nvPr/>
        </p:nvCxnSpPr>
        <p:spPr>
          <a:xfrm flipH="1">
            <a:off x="2066200" y="5299800"/>
            <a:ext cx="640800" cy="635200"/>
          </a:xfrm>
          <a:prstGeom prst="straightConnector1">
            <a:avLst/>
          </a:prstGeom>
          <a:noFill/>
          <a:ln w="9525" cap="flat" cmpd="sng">
            <a:solidFill>
              <a:schemeClr val="dk2"/>
            </a:solidFill>
            <a:prstDash val="solid"/>
            <a:round/>
            <a:headEnd type="none" w="med" len="med"/>
            <a:tailEnd type="triangle" w="med" len="med"/>
          </a:ln>
        </p:spPr>
      </p:cxnSp>
      <p:sp>
        <p:nvSpPr>
          <p:cNvPr id="675" name="Google Shape;675;p72"/>
          <p:cNvSpPr/>
          <p:nvPr/>
        </p:nvSpPr>
        <p:spPr>
          <a:xfrm>
            <a:off x="934867" y="5910200"/>
            <a:ext cx="1790800" cy="906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76" name="Google Shape;676;p72"/>
          <p:cNvSpPr txBox="1"/>
          <p:nvPr/>
        </p:nvSpPr>
        <p:spPr>
          <a:xfrm>
            <a:off x="1047067" y="5977000"/>
            <a:ext cx="1790800" cy="668800"/>
          </a:xfrm>
          <a:prstGeom prst="rect">
            <a:avLst/>
          </a:prstGeom>
          <a:noFill/>
          <a:ln>
            <a:noFill/>
          </a:ln>
        </p:spPr>
        <p:txBody>
          <a:bodyPr spcFirstLastPara="1" wrap="square" lIns="121900" tIns="121900" rIns="121900" bIns="121900" anchor="t" anchorCtr="0">
            <a:noAutofit/>
          </a:bodyPr>
          <a:lstStyle/>
          <a:p>
            <a:r>
              <a:rPr lang="en" sz="1467" b="1">
                <a:solidFill>
                  <a:schemeClr val="lt1"/>
                </a:solidFill>
              </a:rPr>
              <a:t>Target Variable</a:t>
            </a:r>
            <a:endParaRPr sz="1467" b="1">
              <a:solidFill>
                <a:schemeClr val="lt1"/>
              </a:solidFill>
            </a:endParaRPr>
          </a:p>
          <a:p>
            <a:r>
              <a:rPr lang="en" sz="1467" b="1">
                <a:solidFill>
                  <a:schemeClr val="lt1"/>
                </a:solidFill>
              </a:rPr>
              <a:t>(OTU, richness, etc.)</a:t>
            </a:r>
            <a:endParaRPr sz="1467" b="1">
              <a:solidFill>
                <a:schemeClr val="lt1"/>
              </a:solidFill>
            </a:endParaRPr>
          </a:p>
        </p:txBody>
      </p:sp>
      <p:sp>
        <p:nvSpPr>
          <p:cNvPr id="677" name="Google Shape;677;p72"/>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678" name="Google Shape;678;p72"/>
          <p:cNvPicPr preferRelativeResize="0"/>
          <p:nvPr/>
        </p:nvPicPr>
        <p:blipFill rotWithShape="1">
          <a:blip r:embed="rId3">
            <a:alphaModFix/>
          </a:blip>
          <a:srcRect r="764"/>
          <a:stretch/>
        </p:blipFill>
        <p:spPr>
          <a:xfrm>
            <a:off x="8994007" y="371434"/>
            <a:ext cx="3128559" cy="1500765"/>
          </a:xfrm>
          <a:prstGeom prst="rect">
            <a:avLst/>
          </a:prstGeom>
          <a:noFill/>
          <a:ln>
            <a:noFill/>
          </a:ln>
        </p:spPr>
      </p:pic>
      <p:sp>
        <p:nvSpPr>
          <p:cNvPr id="679" name="Google Shape;679;p72"/>
          <p:cNvSpPr txBox="1"/>
          <p:nvPr/>
        </p:nvSpPr>
        <p:spPr>
          <a:xfrm>
            <a:off x="4323567" y="4191200"/>
            <a:ext cx="24168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Infer Factors Signs: </a:t>
            </a:r>
            <a:endParaRPr sz="1733" b="1">
              <a:solidFill>
                <a:schemeClr val="dk1"/>
              </a:solidFill>
            </a:endParaRPr>
          </a:p>
          <a:p>
            <a:r>
              <a:rPr lang="en" sz="1733" b="1">
                <a:solidFill>
                  <a:schemeClr val="dk1"/>
                </a:solidFill>
              </a:rPr>
              <a:t>Cooperation/</a:t>
            </a:r>
            <a:endParaRPr sz="1733" b="1">
              <a:solidFill>
                <a:schemeClr val="dk1"/>
              </a:solidFill>
            </a:endParaRPr>
          </a:p>
          <a:p>
            <a:r>
              <a:rPr lang="en" sz="1733" b="1">
                <a:solidFill>
                  <a:schemeClr val="dk1"/>
                </a:solidFill>
              </a:rPr>
              <a:t>Competition</a:t>
            </a:r>
            <a:endParaRPr sz="1733" b="1">
              <a:solidFill>
                <a:schemeClr val="dk1"/>
              </a:solidFill>
            </a:endParaRPr>
          </a:p>
        </p:txBody>
      </p:sp>
    </p:spTree>
    <p:extLst>
      <p:ext uri="{BB962C8B-B14F-4D97-AF65-F5344CB8AC3E}">
        <p14:creationId xmlns:p14="http://schemas.microsoft.com/office/powerpoint/2010/main" val="71964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3"/>
          <p:cNvSpPr txBox="1">
            <a:spLocks noGrp="1"/>
          </p:cNvSpPr>
          <p:nvPr>
            <p:ph type="title"/>
          </p:nvPr>
        </p:nvSpPr>
        <p:spPr>
          <a:xfrm>
            <a:off x="415616" y="560621"/>
            <a:ext cx="11360800" cy="623600"/>
          </a:xfrm>
          <a:prstGeom prst="rect">
            <a:avLst/>
          </a:prstGeom>
          <a:noFill/>
          <a:ln>
            <a:noFill/>
          </a:ln>
        </p:spPr>
        <p:txBody>
          <a:bodyPr spcFirstLastPara="1" vert="horz" wrap="square" lIns="121900" tIns="121900" rIns="121900" bIns="121900" rtlCol="0" anchor="t" anchorCtr="0">
            <a:noAutofit/>
          </a:bodyPr>
          <a:lstStyle/>
          <a:p>
            <a:pPr algn="ctr"/>
            <a:r>
              <a:rPr lang="en"/>
              <a:t>CLR-transformed OTU Data: </a:t>
            </a:r>
            <a:endParaRPr/>
          </a:p>
          <a:p>
            <a:pPr algn="ctr"/>
            <a:r>
              <a:rPr lang="en"/>
              <a:t>Ensure robustness against compositional effects. </a:t>
            </a:r>
            <a:endParaRPr/>
          </a:p>
          <a:p>
            <a:endParaRPr/>
          </a:p>
        </p:txBody>
      </p:sp>
      <p:sp>
        <p:nvSpPr>
          <p:cNvPr id="685" name="Google Shape;685;p73"/>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86" name="Google Shape;686;p73"/>
          <p:cNvSpPr txBox="1">
            <a:spLocks noGrp="1"/>
          </p:cNvSpPr>
          <p:nvPr>
            <p:ph type="body" idx="1"/>
          </p:nvPr>
        </p:nvSpPr>
        <p:spPr>
          <a:xfrm>
            <a:off x="609600" y="1626496"/>
            <a:ext cx="10605200" cy="5581200"/>
          </a:xfrm>
          <a:prstGeom prst="rect">
            <a:avLst/>
          </a:prstGeom>
          <a:noFill/>
          <a:ln>
            <a:noFill/>
          </a:ln>
        </p:spPr>
        <p:txBody>
          <a:bodyPr spcFirstLastPara="1" vert="horz" wrap="square" lIns="0" tIns="0" rIns="0" bIns="0" rtlCol="0" anchor="t" anchorCtr="0">
            <a:noAutofit/>
          </a:bodyPr>
          <a:lstStyle/>
          <a:p>
            <a:pPr marL="0" indent="0">
              <a:spcBef>
                <a:spcPts val="1067"/>
              </a:spcBef>
              <a:buNone/>
            </a:pPr>
            <a:endParaRPr sz="1867"/>
          </a:p>
          <a:p>
            <a:pPr indent="-440256">
              <a:spcBef>
                <a:spcPts val="1067"/>
              </a:spcBef>
              <a:buSzPts val="1600"/>
            </a:pPr>
            <a:r>
              <a:rPr lang="en"/>
              <a:t>CLR Transformation for OTU relative abundance: </a:t>
            </a:r>
            <a:endParaRPr/>
          </a:p>
          <a:p>
            <a:pPr lvl="1" indent="-440256">
              <a:buSzPts val="1600"/>
            </a:pPr>
            <a:r>
              <a:rPr lang="en" sz="2133"/>
              <a:t>to properly handle compositional data.</a:t>
            </a:r>
            <a:endParaRPr sz="2133"/>
          </a:p>
          <a:p>
            <a:pPr lvl="1" indent="-440256">
              <a:buSzPts val="1600"/>
            </a:pPr>
            <a:r>
              <a:rPr lang="en" sz="2133"/>
              <a:t>Ensures data accuracy without compositional bias. </a:t>
            </a:r>
            <a:endParaRPr sz="2133"/>
          </a:p>
          <a:p>
            <a:pPr marL="0" indent="0">
              <a:spcBef>
                <a:spcPts val="1067"/>
              </a:spcBef>
              <a:buNone/>
            </a:pPr>
            <a:endParaRPr/>
          </a:p>
          <a:p>
            <a:pPr marL="0" indent="0">
              <a:spcBef>
                <a:spcPts val="1067"/>
              </a:spcBef>
              <a:buNone/>
            </a:pPr>
            <a:endParaRPr/>
          </a:p>
          <a:p>
            <a:pPr marL="0" indent="0">
              <a:spcBef>
                <a:spcPts val="1067"/>
              </a:spcBef>
              <a:buNone/>
            </a:pPr>
            <a:endParaRPr/>
          </a:p>
          <a:p>
            <a:pPr marL="0" indent="0">
              <a:spcBef>
                <a:spcPts val="1067"/>
              </a:spcBef>
              <a:buNone/>
            </a:pPr>
            <a:endParaRPr/>
          </a:p>
          <a:p>
            <a:pPr marL="0" indent="0">
              <a:spcBef>
                <a:spcPts val="1067"/>
              </a:spcBef>
              <a:buNone/>
            </a:pPr>
            <a:endParaRPr i="1"/>
          </a:p>
          <a:p>
            <a:pPr marL="0" indent="0">
              <a:spcBef>
                <a:spcPts val="1067"/>
              </a:spcBef>
              <a:buNone/>
            </a:pPr>
            <a:r>
              <a:rPr lang="en" i="1"/>
              <a:t>g(x) is the geometric mean of x</a:t>
            </a:r>
            <a:r>
              <a:rPr lang="en" sz="2133" i="1"/>
              <a:t> </a:t>
            </a:r>
            <a:endParaRPr sz="2133" i="1"/>
          </a:p>
          <a:p>
            <a:pPr marL="0" indent="0">
              <a:spcBef>
                <a:spcPts val="1067"/>
              </a:spcBef>
              <a:buNone/>
            </a:pPr>
            <a:endParaRPr/>
          </a:p>
          <a:p>
            <a:pPr marL="0" indent="0">
              <a:buNone/>
            </a:pPr>
            <a:endParaRPr/>
          </a:p>
        </p:txBody>
      </p:sp>
      <p:pic>
        <p:nvPicPr>
          <p:cNvPr id="687" name="Google Shape;687;p73"/>
          <p:cNvPicPr preferRelativeResize="0"/>
          <p:nvPr/>
        </p:nvPicPr>
        <p:blipFill>
          <a:blip r:embed="rId3">
            <a:alphaModFix/>
          </a:blip>
          <a:stretch>
            <a:fillRect/>
          </a:stretch>
        </p:blipFill>
        <p:spPr>
          <a:xfrm>
            <a:off x="2316201" y="4036002"/>
            <a:ext cx="5223233" cy="1084833"/>
          </a:xfrm>
          <a:prstGeom prst="rect">
            <a:avLst/>
          </a:prstGeom>
          <a:noFill/>
          <a:ln>
            <a:noFill/>
          </a:ln>
        </p:spPr>
      </p:pic>
    </p:spTree>
    <p:extLst>
      <p:ext uri="{BB962C8B-B14F-4D97-AF65-F5344CB8AC3E}">
        <p14:creationId xmlns:p14="http://schemas.microsoft.com/office/powerpoint/2010/main" val="227293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4"/>
          <p:cNvSpPr txBox="1">
            <a:spLocks noGrp="1"/>
          </p:cNvSpPr>
          <p:nvPr>
            <p:ph type="title"/>
          </p:nvPr>
        </p:nvSpPr>
        <p:spPr>
          <a:xfrm>
            <a:off x="-803600" y="4917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EcoDynamics AI Framework to Decipher </a:t>
            </a:r>
            <a:endParaRPr/>
          </a:p>
          <a:p>
            <a:pPr algn="ctr"/>
            <a:r>
              <a:rPr lang="en"/>
              <a:t>Plant-Pathogen-Microbe Dynamics</a:t>
            </a:r>
            <a:endParaRPr/>
          </a:p>
          <a:p>
            <a:endParaRPr/>
          </a:p>
        </p:txBody>
      </p:sp>
      <p:sp>
        <p:nvSpPr>
          <p:cNvPr id="693" name="Google Shape;693;p74"/>
          <p:cNvSpPr/>
          <p:nvPr/>
        </p:nvSpPr>
        <p:spPr>
          <a:xfrm>
            <a:off x="674067"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94" name="Google Shape;694;p74"/>
          <p:cNvSpPr/>
          <p:nvPr/>
        </p:nvSpPr>
        <p:spPr>
          <a:xfrm>
            <a:off x="3711500"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95" name="Google Shape;695;p74"/>
          <p:cNvSpPr/>
          <p:nvPr/>
        </p:nvSpPr>
        <p:spPr>
          <a:xfrm>
            <a:off x="4420367" y="41539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96" name="Google Shape;696;p74"/>
          <p:cNvSpPr/>
          <p:nvPr/>
        </p:nvSpPr>
        <p:spPr>
          <a:xfrm>
            <a:off x="7101767" y="4084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97" name="Google Shape;697;p74"/>
          <p:cNvSpPr/>
          <p:nvPr/>
        </p:nvSpPr>
        <p:spPr>
          <a:xfrm>
            <a:off x="9880033" y="40152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698" name="Google Shape;698;p74"/>
          <p:cNvCxnSpPr/>
          <p:nvPr/>
        </p:nvCxnSpPr>
        <p:spPr>
          <a:xfrm>
            <a:off x="2711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699" name="Google Shape;699;p74"/>
          <p:cNvSpPr txBox="1"/>
          <p:nvPr/>
        </p:nvSpPr>
        <p:spPr>
          <a:xfrm>
            <a:off x="739500" y="1956600"/>
            <a:ext cx="2381600" cy="1267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Data Processing</a:t>
            </a:r>
            <a:endParaRPr sz="1733" b="1">
              <a:solidFill>
                <a:schemeClr val="dk1"/>
              </a:solidFill>
            </a:endParaRPr>
          </a:p>
          <a:p>
            <a:r>
              <a:rPr lang="en" sz="1733" b="1">
                <a:solidFill>
                  <a:schemeClr val="dk1"/>
                </a:solidFill>
              </a:rPr>
              <a:t>(normalization,</a:t>
            </a:r>
            <a:endParaRPr sz="1733" b="1">
              <a:solidFill>
                <a:schemeClr val="dk1"/>
              </a:solidFill>
            </a:endParaRPr>
          </a:p>
          <a:p>
            <a:r>
              <a:rPr lang="en" sz="1733" b="1">
                <a:solidFill>
                  <a:schemeClr val="dk1"/>
                </a:solidFill>
              </a:rPr>
              <a:t>Imputation, etc.)</a:t>
            </a:r>
            <a:endParaRPr sz="1733" b="1">
              <a:solidFill>
                <a:schemeClr val="dk1"/>
              </a:solidFill>
            </a:endParaRPr>
          </a:p>
        </p:txBody>
      </p:sp>
      <p:sp>
        <p:nvSpPr>
          <p:cNvPr id="700" name="Google Shape;700;p74"/>
          <p:cNvSpPr txBox="1"/>
          <p:nvPr/>
        </p:nvSpPr>
        <p:spPr>
          <a:xfrm>
            <a:off x="3751067" y="18394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CLR transformation</a:t>
            </a:r>
            <a:endParaRPr sz="1733" b="1">
              <a:solidFill>
                <a:schemeClr val="dk1"/>
              </a:solidFill>
            </a:endParaRPr>
          </a:p>
          <a:p>
            <a:r>
              <a:rPr lang="en" sz="1733" b="1">
                <a:solidFill>
                  <a:schemeClr val="dk1"/>
                </a:solidFill>
              </a:rPr>
              <a:t>for Compositional </a:t>
            </a:r>
            <a:endParaRPr sz="1733" b="1">
              <a:solidFill>
                <a:schemeClr val="dk1"/>
              </a:solidFill>
            </a:endParaRPr>
          </a:p>
          <a:p>
            <a:r>
              <a:rPr lang="en" sz="1733" b="1">
                <a:solidFill>
                  <a:schemeClr val="dk1"/>
                </a:solidFill>
              </a:rPr>
              <a:t>Data</a:t>
            </a:r>
            <a:endParaRPr sz="1733" b="1">
              <a:solidFill>
                <a:schemeClr val="dk1"/>
              </a:solidFill>
            </a:endParaRPr>
          </a:p>
        </p:txBody>
      </p:sp>
      <p:sp>
        <p:nvSpPr>
          <p:cNvPr id="701" name="Google Shape;701;p74"/>
          <p:cNvSpPr/>
          <p:nvPr/>
        </p:nvSpPr>
        <p:spPr>
          <a:xfrm>
            <a:off x="6802567" y="19378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02" name="Google Shape;702;p74"/>
          <p:cNvSpPr txBox="1"/>
          <p:nvPr/>
        </p:nvSpPr>
        <p:spPr>
          <a:xfrm>
            <a:off x="6842133" y="1770600"/>
            <a:ext cx="2245200" cy="1049200"/>
          </a:xfrm>
          <a:prstGeom prst="rect">
            <a:avLst/>
          </a:prstGeom>
          <a:noFill/>
          <a:ln>
            <a:noFill/>
          </a:ln>
        </p:spPr>
        <p:txBody>
          <a:bodyPr spcFirstLastPara="1" wrap="square" lIns="121900" tIns="121900" rIns="121900" bIns="121900" anchor="t" anchorCtr="0">
            <a:noAutofit/>
          </a:bodyPr>
          <a:lstStyle/>
          <a:p>
            <a:r>
              <a:rPr lang="en" sz="1600" b="1">
                <a:solidFill>
                  <a:schemeClr val="dk1"/>
                </a:solidFill>
              </a:rPr>
              <a:t>Define Question,</a:t>
            </a:r>
            <a:endParaRPr sz="1600" b="1">
              <a:solidFill>
                <a:schemeClr val="dk1"/>
              </a:solidFill>
            </a:endParaRPr>
          </a:p>
          <a:p>
            <a:r>
              <a:rPr lang="en" sz="1600" b="1">
                <a:solidFill>
                  <a:schemeClr val="dk1"/>
                </a:solidFill>
              </a:rPr>
              <a:t>Select Features,</a:t>
            </a:r>
            <a:endParaRPr sz="1600" b="1">
              <a:solidFill>
                <a:schemeClr val="dk1"/>
              </a:solidFill>
            </a:endParaRPr>
          </a:p>
          <a:p>
            <a:r>
              <a:rPr lang="en" sz="1600" b="1">
                <a:solidFill>
                  <a:schemeClr val="dk1"/>
                </a:solidFill>
              </a:rPr>
              <a:t>Select Target Variable, Further Data Processing</a:t>
            </a:r>
            <a:endParaRPr sz="1600" b="1">
              <a:solidFill>
                <a:schemeClr val="dk1"/>
              </a:solidFill>
            </a:endParaRPr>
          </a:p>
        </p:txBody>
      </p:sp>
      <p:cxnSp>
        <p:nvCxnSpPr>
          <p:cNvPr id="703" name="Google Shape;703;p74"/>
          <p:cNvCxnSpPr>
            <a:endCxn id="701" idx="1"/>
          </p:cNvCxnSpPr>
          <p:nvPr/>
        </p:nvCxnSpPr>
        <p:spPr>
          <a:xfrm rot="10800000" flipH="1">
            <a:off x="5700167" y="2531200"/>
            <a:ext cx="1102400" cy="18400"/>
          </a:xfrm>
          <a:prstGeom prst="straightConnector1">
            <a:avLst/>
          </a:prstGeom>
          <a:noFill/>
          <a:ln w="9525" cap="flat" cmpd="sng">
            <a:solidFill>
              <a:schemeClr val="dk2"/>
            </a:solidFill>
            <a:prstDash val="solid"/>
            <a:round/>
            <a:headEnd type="none" w="med" len="med"/>
            <a:tailEnd type="triangle" w="med" len="med"/>
          </a:ln>
        </p:spPr>
      </p:cxnSp>
      <p:cxnSp>
        <p:nvCxnSpPr>
          <p:cNvPr id="704" name="Google Shape;704;p74"/>
          <p:cNvCxnSpPr/>
          <p:nvPr/>
        </p:nvCxnSpPr>
        <p:spPr>
          <a:xfrm>
            <a:off x="8892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705" name="Google Shape;705;p74"/>
          <p:cNvSpPr/>
          <p:nvPr/>
        </p:nvSpPr>
        <p:spPr>
          <a:xfrm>
            <a:off x="9883233" y="20296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06" name="Google Shape;706;p74"/>
          <p:cNvSpPr txBox="1"/>
          <p:nvPr/>
        </p:nvSpPr>
        <p:spPr>
          <a:xfrm>
            <a:off x="9922800" y="196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Non-Linear Modeling,</a:t>
            </a:r>
            <a:endParaRPr sz="1733" b="1">
              <a:solidFill>
                <a:schemeClr val="dk1"/>
              </a:solidFill>
            </a:endParaRPr>
          </a:p>
          <a:p>
            <a:r>
              <a:rPr lang="en" sz="1733" b="1">
                <a:solidFill>
                  <a:schemeClr val="dk1"/>
                </a:solidFill>
              </a:rPr>
              <a:t>Hyperparam </a:t>
            </a:r>
            <a:endParaRPr sz="1733" b="1">
              <a:solidFill>
                <a:schemeClr val="dk1"/>
              </a:solidFill>
            </a:endParaRPr>
          </a:p>
          <a:p>
            <a:r>
              <a:rPr lang="en" sz="1733" b="1">
                <a:solidFill>
                  <a:schemeClr val="dk1"/>
                </a:solidFill>
              </a:rPr>
              <a:t>Optmization</a:t>
            </a:r>
            <a:endParaRPr sz="1733" b="1">
              <a:solidFill>
                <a:schemeClr val="dk1"/>
              </a:solidFill>
            </a:endParaRPr>
          </a:p>
        </p:txBody>
      </p:sp>
      <p:cxnSp>
        <p:nvCxnSpPr>
          <p:cNvPr id="707" name="Google Shape;707;p74"/>
          <p:cNvCxnSpPr>
            <a:stCxn id="705" idx="2"/>
          </p:cNvCxnSpPr>
          <p:nvPr/>
        </p:nvCxnSpPr>
        <p:spPr>
          <a:xfrm flipH="1">
            <a:off x="10902633" y="3216400"/>
            <a:ext cx="6400" cy="798800"/>
          </a:xfrm>
          <a:prstGeom prst="straightConnector1">
            <a:avLst/>
          </a:prstGeom>
          <a:noFill/>
          <a:ln w="9525" cap="flat" cmpd="sng">
            <a:solidFill>
              <a:schemeClr val="dk2"/>
            </a:solidFill>
            <a:prstDash val="solid"/>
            <a:round/>
            <a:headEnd type="none" w="med" len="med"/>
            <a:tailEnd type="triangle" w="med" len="med"/>
          </a:ln>
        </p:spPr>
      </p:cxnSp>
      <p:sp>
        <p:nvSpPr>
          <p:cNvPr id="708" name="Google Shape;708;p74"/>
          <p:cNvSpPr txBox="1"/>
          <p:nvPr/>
        </p:nvSpPr>
        <p:spPr>
          <a:xfrm>
            <a:off x="10111333" y="408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Adjust for</a:t>
            </a:r>
            <a:endParaRPr sz="1733" b="1">
              <a:solidFill>
                <a:schemeClr val="dk1"/>
              </a:solidFill>
            </a:endParaRPr>
          </a:p>
          <a:p>
            <a:r>
              <a:rPr lang="en" sz="1733" b="1">
                <a:solidFill>
                  <a:schemeClr val="dk1"/>
                </a:solidFill>
              </a:rPr>
              <a:t>Confounding</a:t>
            </a:r>
            <a:endParaRPr sz="1733" b="1">
              <a:solidFill>
                <a:schemeClr val="dk1"/>
              </a:solidFill>
            </a:endParaRPr>
          </a:p>
        </p:txBody>
      </p:sp>
      <p:cxnSp>
        <p:nvCxnSpPr>
          <p:cNvPr id="709" name="Google Shape;709;p74"/>
          <p:cNvCxnSpPr/>
          <p:nvPr/>
        </p:nvCxnSpPr>
        <p:spPr>
          <a:xfrm flipH="1">
            <a:off x="9188900" y="46030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710" name="Google Shape;710;p74"/>
          <p:cNvSpPr txBox="1"/>
          <p:nvPr/>
        </p:nvSpPr>
        <p:spPr>
          <a:xfrm>
            <a:off x="7053400" y="40512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Select most important/highest scores Abiotic and Biotic Factors</a:t>
            </a:r>
            <a:endParaRPr sz="1733" b="1">
              <a:solidFill>
                <a:schemeClr val="dk1"/>
              </a:solidFill>
            </a:endParaRPr>
          </a:p>
        </p:txBody>
      </p:sp>
      <p:cxnSp>
        <p:nvCxnSpPr>
          <p:cNvPr id="711" name="Google Shape;711;p74"/>
          <p:cNvCxnSpPr/>
          <p:nvPr/>
        </p:nvCxnSpPr>
        <p:spPr>
          <a:xfrm flipH="1">
            <a:off x="6446167" y="4671800"/>
            <a:ext cx="655600" cy="11200"/>
          </a:xfrm>
          <a:prstGeom prst="straightConnector1">
            <a:avLst/>
          </a:prstGeom>
          <a:noFill/>
          <a:ln w="9525" cap="flat" cmpd="sng">
            <a:solidFill>
              <a:schemeClr val="dk2"/>
            </a:solidFill>
            <a:prstDash val="solid"/>
            <a:round/>
            <a:headEnd type="none" w="med" len="med"/>
            <a:tailEnd type="triangle" w="med" len="med"/>
          </a:ln>
        </p:spPr>
      </p:cxnSp>
      <p:cxnSp>
        <p:nvCxnSpPr>
          <p:cNvPr id="712" name="Google Shape;712;p74"/>
          <p:cNvCxnSpPr/>
          <p:nvPr/>
        </p:nvCxnSpPr>
        <p:spPr>
          <a:xfrm flipH="1">
            <a:off x="3711500" y="46718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713" name="Google Shape;713;p74"/>
          <p:cNvSpPr/>
          <p:nvPr/>
        </p:nvSpPr>
        <p:spPr>
          <a:xfrm>
            <a:off x="249100" y="4501400"/>
            <a:ext cx="1530000" cy="906000"/>
          </a:xfrm>
          <a:prstGeom prst="ellipse">
            <a:avLst/>
          </a:prstGeom>
          <a:solidFill>
            <a:srgbClr val="0D5DDF"/>
          </a:solidFill>
          <a:ln w="9525" cap="flat" cmpd="sng">
            <a:solidFill>
              <a:srgbClr val="0D5DD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14" name="Google Shape;714;p74"/>
          <p:cNvSpPr/>
          <p:nvPr/>
        </p:nvSpPr>
        <p:spPr>
          <a:xfrm>
            <a:off x="1942000" y="4468600"/>
            <a:ext cx="1530000" cy="831200"/>
          </a:xfrm>
          <a:prstGeom prst="ellipse">
            <a:avLst/>
          </a:prstGeom>
          <a:solidFill>
            <a:srgbClr val="7F6000"/>
          </a:solidFill>
          <a:ln w="9525" cap="flat" cmpd="sng">
            <a:solidFill>
              <a:srgbClr val="7F6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15" name="Google Shape;715;p74"/>
          <p:cNvSpPr txBox="1"/>
          <p:nvPr/>
        </p:nvSpPr>
        <p:spPr>
          <a:xfrm>
            <a:off x="469200" y="45702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Abiotic factors</a:t>
            </a:r>
            <a:endParaRPr sz="1733" b="1">
              <a:solidFill>
                <a:schemeClr val="lt1"/>
              </a:solidFill>
            </a:endParaRPr>
          </a:p>
        </p:txBody>
      </p:sp>
      <p:sp>
        <p:nvSpPr>
          <p:cNvPr id="716" name="Google Shape;716;p74"/>
          <p:cNvSpPr txBox="1"/>
          <p:nvPr/>
        </p:nvSpPr>
        <p:spPr>
          <a:xfrm>
            <a:off x="2194100" y="45184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Biotic factors</a:t>
            </a:r>
            <a:endParaRPr sz="1733" b="1">
              <a:solidFill>
                <a:schemeClr val="lt1"/>
              </a:solidFill>
            </a:endParaRPr>
          </a:p>
        </p:txBody>
      </p:sp>
      <p:cxnSp>
        <p:nvCxnSpPr>
          <p:cNvPr id="717" name="Google Shape;717;p74"/>
          <p:cNvCxnSpPr/>
          <p:nvPr/>
        </p:nvCxnSpPr>
        <p:spPr>
          <a:xfrm>
            <a:off x="937900" y="5407400"/>
            <a:ext cx="542000" cy="502800"/>
          </a:xfrm>
          <a:prstGeom prst="straightConnector1">
            <a:avLst/>
          </a:prstGeom>
          <a:noFill/>
          <a:ln w="9525" cap="flat" cmpd="sng">
            <a:solidFill>
              <a:schemeClr val="dk2"/>
            </a:solidFill>
            <a:prstDash val="solid"/>
            <a:round/>
            <a:headEnd type="none" w="med" len="med"/>
            <a:tailEnd type="triangle" w="med" len="med"/>
          </a:ln>
        </p:spPr>
      </p:cxnSp>
      <p:cxnSp>
        <p:nvCxnSpPr>
          <p:cNvPr id="718" name="Google Shape;718;p74"/>
          <p:cNvCxnSpPr>
            <a:stCxn id="714" idx="4"/>
          </p:cNvCxnSpPr>
          <p:nvPr/>
        </p:nvCxnSpPr>
        <p:spPr>
          <a:xfrm flipH="1">
            <a:off x="2066200" y="5299800"/>
            <a:ext cx="640800" cy="635200"/>
          </a:xfrm>
          <a:prstGeom prst="straightConnector1">
            <a:avLst/>
          </a:prstGeom>
          <a:noFill/>
          <a:ln w="9525" cap="flat" cmpd="sng">
            <a:solidFill>
              <a:schemeClr val="dk2"/>
            </a:solidFill>
            <a:prstDash val="solid"/>
            <a:round/>
            <a:headEnd type="none" w="med" len="med"/>
            <a:tailEnd type="triangle" w="med" len="med"/>
          </a:ln>
        </p:spPr>
      </p:cxnSp>
      <p:sp>
        <p:nvSpPr>
          <p:cNvPr id="719" name="Google Shape;719;p74"/>
          <p:cNvSpPr/>
          <p:nvPr/>
        </p:nvSpPr>
        <p:spPr>
          <a:xfrm>
            <a:off x="934867" y="5910200"/>
            <a:ext cx="1790800" cy="906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20" name="Google Shape;720;p74"/>
          <p:cNvSpPr txBox="1"/>
          <p:nvPr/>
        </p:nvSpPr>
        <p:spPr>
          <a:xfrm>
            <a:off x="1047067" y="5977000"/>
            <a:ext cx="1790800" cy="668800"/>
          </a:xfrm>
          <a:prstGeom prst="rect">
            <a:avLst/>
          </a:prstGeom>
          <a:noFill/>
          <a:ln>
            <a:noFill/>
          </a:ln>
        </p:spPr>
        <p:txBody>
          <a:bodyPr spcFirstLastPara="1" wrap="square" lIns="121900" tIns="121900" rIns="121900" bIns="121900" anchor="t" anchorCtr="0">
            <a:noAutofit/>
          </a:bodyPr>
          <a:lstStyle/>
          <a:p>
            <a:r>
              <a:rPr lang="en" sz="1467" b="1">
                <a:solidFill>
                  <a:schemeClr val="lt1"/>
                </a:solidFill>
              </a:rPr>
              <a:t>Target Variable</a:t>
            </a:r>
            <a:endParaRPr sz="1467" b="1">
              <a:solidFill>
                <a:schemeClr val="lt1"/>
              </a:solidFill>
            </a:endParaRPr>
          </a:p>
          <a:p>
            <a:r>
              <a:rPr lang="en" sz="1467" b="1">
                <a:solidFill>
                  <a:schemeClr val="lt1"/>
                </a:solidFill>
              </a:rPr>
              <a:t>(OTU, richness, etc.)</a:t>
            </a:r>
            <a:endParaRPr sz="1467" b="1">
              <a:solidFill>
                <a:schemeClr val="lt1"/>
              </a:solidFill>
            </a:endParaRPr>
          </a:p>
        </p:txBody>
      </p:sp>
      <p:sp>
        <p:nvSpPr>
          <p:cNvPr id="721" name="Google Shape;721;p74"/>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722" name="Google Shape;722;p74"/>
          <p:cNvPicPr preferRelativeResize="0"/>
          <p:nvPr/>
        </p:nvPicPr>
        <p:blipFill rotWithShape="1">
          <a:blip r:embed="rId3">
            <a:alphaModFix/>
          </a:blip>
          <a:srcRect r="764"/>
          <a:stretch/>
        </p:blipFill>
        <p:spPr>
          <a:xfrm>
            <a:off x="8994007" y="371434"/>
            <a:ext cx="3128559" cy="1500765"/>
          </a:xfrm>
          <a:prstGeom prst="rect">
            <a:avLst/>
          </a:prstGeom>
          <a:noFill/>
          <a:ln>
            <a:noFill/>
          </a:ln>
        </p:spPr>
      </p:pic>
      <p:sp>
        <p:nvSpPr>
          <p:cNvPr id="723" name="Google Shape;723;p74"/>
          <p:cNvSpPr txBox="1"/>
          <p:nvPr/>
        </p:nvSpPr>
        <p:spPr>
          <a:xfrm>
            <a:off x="4323567" y="4191200"/>
            <a:ext cx="24168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Infer Factors Signs: </a:t>
            </a:r>
            <a:endParaRPr sz="1733" b="1">
              <a:solidFill>
                <a:schemeClr val="dk1"/>
              </a:solidFill>
            </a:endParaRPr>
          </a:p>
          <a:p>
            <a:r>
              <a:rPr lang="en" sz="1733" b="1">
                <a:solidFill>
                  <a:schemeClr val="dk1"/>
                </a:solidFill>
              </a:rPr>
              <a:t>Cooperation/</a:t>
            </a:r>
            <a:endParaRPr sz="1733" b="1">
              <a:solidFill>
                <a:schemeClr val="dk1"/>
              </a:solidFill>
            </a:endParaRPr>
          </a:p>
          <a:p>
            <a:r>
              <a:rPr lang="en" sz="1733" b="1">
                <a:solidFill>
                  <a:schemeClr val="dk1"/>
                </a:solidFill>
              </a:rPr>
              <a:t>Competition</a:t>
            </a:r>
            <a:endParaRPr sz="1733" b="1">
              <a:solidFill>
                <a:schemeClr val="dk1"/>
              </a:solidFill>
            </a:endParaRPr>
          </a:p>
        </p:txBody>
      </p:sp>
    </p:spTree>
    <p:extLst>
      <p:ext uri="{BB962C8B-B14F-4D97-AF65-F5344CB8AC3E}">
        <p14:creationId xmlns:p14="http://schemas.microsoft.com/office/powerpoint/2010/main" val="225164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5"/>
          <p:cNvSpPr txBox="1">
            <a:spLocks noGrp="1"/>
          </p:cNvSpPr>
          <p:nvPr>
            <p:ph type="title"/>
          </p:nvPr>
        </p:nvSpPr>
        <p:spPr>
          <a:xfrm>
            <a:off x="415616" y="-568058"/>
            <a:ext cx="11360800" cy="623600"/>
          </a:xfrm>
          <a:prstGeom prst="rect">
            <a:avLst/>
          </a:prstGeom>
          <a:noFill/>
          <a:ln>
            <a:noFill/>
          </a:ln>
        </p:spPr>
        <p:txBody>
          <a:bodyPr spcFirstLastPara="1" vert="horz" wrap="square" lIns="121900" tIns="121900" rIns="121900" bIns="121900" rtlCol="0" anchor="t" anchorCtr="0">
            <a:noAutofit/>
          </a:bodyPr>
          <a:lstStyle/>
          <a:p>
            <a:endParaRPr dirty="0"/>
          </a:p>
          <a:p>
            <a:pPr algn="ctr"/>
            <a:r>
              <a:rPr lang="en" dirty="0"/>
              <a:t>Addressing the Problem of Confounding - Example</a:t>
            </a:r>
            <a:endParaRPr dirty="0"/>
          </a:p>
        </p:txBody>
      </p:sp>
      <p:sp>
        <p:nvSpPr>
          <p:cNvPr id="729" name="Google Shape;729;p75"/>
          <p:cNvSpPr/>
          <p:nvPr/>
        </p:nvSpPr>
        <p:spPr>
          <a:xfrm>
            <a:off x="152620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30" name="Google Shape;730;p75"/>
          <p:cNvSpPr txBox="1">
            <a:spLocks noGrp="1"/>
          </p:cNvSpPr>
          <p:nvPr>
            <p:ph type="body" idx="1"/>
          </p:nvPr>
        </p:nvSpPr>
        <p:spPr>
          <a:xfrm>
            <a:off x="203200" y="939807"/>
            <a:ext cx="10972800" cy="2649200"/>
          </a:xfrm>
          <a:prstGeom prst="rect">
            <a:avLst/>
          </a:prstGeom>
          <a:noFill/>
          <a:ln>
            <a:noFill/>
          </a:ln>
        </p:spPr>
        <p:txBody>
          <a:bodyPr spcFirstLastPara="1" vert="horz" wrap="square" lIns="0" tIns="0" rIns="0" bIns="0" rtlCol="0" anchor="t" anchorCtr="0">
            <a:noAutofit/>
          </a:bodyPr>
          <a:lstStyle/>
          <a:p>
            <a:pPr indent="-440256">
              <a:spcBef>
                <a:spcPts val="1067"/>
              </a:spcBef>
              <a:buSzPts val="1600"/>
              <a:buChar char="-"/>
            </a:pPr>
            <a:r>
              <a:rPr lang="en" dirty="0"/>
              <a:t>Confounding Factors: Both abiotic and biotic factors influence microbial communities, leading to potential confounding.</a:t>
            </a:r>
            <a:endParaRPr dirty="0"/>
          </a:p>
          <a:p>
            <a:pPr indent="-440256">
              <a:spcBef>
                <a:spcPts val="1067"/>
              </a:spcBef>
              <a:buSzPts val="1600"/>
              <a:buChar char="-"/>
            </a:pPr>
            <a:r>
              <a:rPr lang="en" dirty="0"/>
              <a:t>Conditional Independence Testing: Implement statistical testing to evaluate whether relationships between variables (e.g., pathogen richness and soil nitrogen) remain after controlling for other factors.</a:t>
            </a:r>
            <a:endParaRPr dirty="0"/>
          </a:p>
          <a:p>
            <a:pPr indent="-440256">
              <a:spcBef>
                <a:spcPts val="1067"/>
              </a:spcBef>
              <a:buSzPts val="1600"/>
              <a:buChar char="-"/>
            </a:pPr>
            <a:r>
              <a:rPr lang="en" dirty="0"/>
              <a:t>In the context of microbial interactions, a strong relationship may arise simply because both OTUs respond similarly to a third variable (e.g., a shared abiotic condition), not because they directly interact.</a:t>
            </a:r>
            <a:endParaRPr dirty="0"/>
          </a:p>
          <a:p>
            <a:pPr lvl="1" indent="-440256">
              <a:buSzPts val="1600"/>
              <a:buChar char="-"/>
            </a:pPr>
            <a:r>
              <a:rPr lang="en" dirty="0"/>
              <a:t>E.g. positive relationship can imply cooperation</a:t>
            </a:r>
            <a:endParaRPr dirty="0"/>
          </a:p>
          <a:p>
            <a:pPr marL="0" indent="0">
              <a:spcBef>
                <a:spcPts val="1067"/>
              </a:spcBef>
              <a:buNone/>
            </a:pPr>
            <a:endParaRPr dirty="0"/>
          </a:p>
          <a:p>
            <a:pPr indent="0">
              <a:spcBef>
                <a:spcPts val="1067"/>
              </a:spcBef>
              <a:buNone/>
            </a:pPr>
            <a:endParaRPr dirty="0"/>
          </a:p>
        </p:txBody>
      </p:sp>
      <p:sp>
        <p:nvSpPr>
          <p:cNvPr id="731" name="Google Shape;731;p75"/>
          <p:cNvSpPr/>
          <p:nvPr/>
        </p:nvSpPr>
        <p:spPr>
          <a:xfrm>
            <a:off x="8293333" y="5933300"/>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732" name="Google Shape;732;p75"/>
          <p:cNvCxnSpPr>
            <a:stCxn id="731" idx="6"/>
            <a:endCxn id="733" idx="2"/>
          </p:cNvCxnSpPr>
          <p:nvPr/>
        </p:nvCxnSpPr>
        <p:spPr>
          <a:xfrm rot="10800000" flipH="1">
            <a:off x="9588533" y="6374300"/>
            <a:ext cx="880800" cy="20800"/>
          </a:xfrm>
          <a:prstGeom prst="straightConnector1">
            <a:avLst/>
          </a:prstGeom>
          <a:noFill/>
          <a:ln w="9525" cap="flat" cmpd="sng">
            <a:solidFill>
              <a:schemeClr val="dk2"/>
            </a:solidFill>
            <a:prstDash val="solid"/>
            <a:round/>
            <a:headEnd type="none" w="med" len="med"/>
            <a:tailEnd type="triangle" w="med" len="med"/>
          </a:ln>
        </p:spPr>
      </p:cxnSp>
      <p:sp>
        <p:nvSpPr>
          <p:cNvPr id="734" name="Google Shape;734;p75"/>
          <p:cNvSpPr txBox="1"/>
          <p:nvPr/>
        </p:nvSpPr>
        <p:spPr>
          <a:xfrm>
            <a:off x="9775384" y="6263900"/>
            <a:ext cx="405600" cy="251600"/>
          </a:xfrm>
          <a:prstGeom prst="rect">
            <a:avLst/>
          </a:prstGeom>
          <a:noFill/>
          <a:ln>
            <a:noFill/>
          </a:ln>
        </p:spPr>
        <p:txBody>
          <a:bodyPr spcFirstLastPara="1" wrap="square" lIns="121900" tIns="121900" rIns="121900" bIns="121900" anchor="t" anchorCtr="0">
            <a:noAutofit/>
          </a:bodyPr>
          <a:lstStyle/>
          <a:p>
            <a:r>
              <a:rPr lang="en" sz="2800">
                <a:solidFill>
                  <a:schemeClr val="dk1"/>
                </a:solidFill>
              </a:rPr>
              <a:t>+</a:t>
            </a:r>
            <a:endParaRPr sz="2800">
              <a:solidFill>
                <a:schemeClr val="dk1"/>
              </a:solidFill>
            </a:endParaRPr>
          </a:p>
        </p:txBody>
      </p:sp>
      <p:sp>
        <p:nvSpPr>
          <p:cNvPr id="735" name="Google Shape;735;p75"/>
          <p:cNvSpPr txBox="1"/>
          <p:nvPr/>
        </p:nvSpPr>
        <p:spPr>
          <a:xfrm>
            <a:off x="8406900" y="6089100"/>
            <a:ext cx="12952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otu_a</a:t>
            </a:r>
            <a:endParaRPr sz="2400">
              <a:solidFill>
                <a:schemeClr val="dk1"/>
              </a:solidFill>
            </a:endParaRPr>
          </a:p>
        </p:txBody>
      </p:sp>
      <p:sp>
        <p:nvSpPr>
          <p:cNvPr id="733" name="Google Shape;733;p75"/>
          <p:cNvSpPr/>
          <p:nvPr/>
        </p:nvSpPr>
        <p:spPr>
          <a:xfrm>
            <a:off x="10469333" y="5912500"/>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36" name="Google Shape;736;p75"/>
          <p:cNvSpPr txBox="1"/>
          <p:nvPr/>
        </p:nvSpPr>
        <p:spPr>
          <a:xfrm>
            <a:off x="10571068" y="6089100"/>
            <a:ext cx="17144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otu_b</a:t>
            </a:r>
            <a:endParaRPr sz="2400">
              <a:solidFill>
                <a:schemeClr val="dk1"/>
              </a:solidFill>
            </a:endParaRPr>
          </a:p>
        </p:txBody>
      </p:sp>
      <p:sp>
        <p:nvSpPr>
          <p:cNvPr id="737" name="Google Shape;737;p75"/>
          <p:cNvSpPr/>
          <p:nvPr/>
        </p:nvSpPr>
        <p:spPr>
          <a:xfrm>
            <a:off x="9275867" y="4502551"/>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38" name="Google Shape;738;p75"/>
          <p:cNvSpPr txBox="1"/>
          <p:nvPr/>
        </p:nvSpPr>
        <p:spPr>
          <a:xfrm>
            <a:off x="9275868" y="4625851"/>
            <a:ext cx="17144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Soil pH</a:t>
            </a:r>
            <a:endParaRPr sz="2400">
              <a:solidFill>
                <a:schemeClr val="dk1"/>
              </a:solidFill>
            </a:endParaRPr>
          </a:p>
        </p:txBody>
      </p:sp>
      <p:cxnSp>
        <p:nvCxnSpPr>
          <p:cNvPr id="739" name="Google Shape;739;p75"/>
          <p:cNvCxnSpPr>
            <a:endCxn id="731" idx="0"/>
          </p:cNvCxnSpPr>
          <p:nvPr/>
        </p:nvCxnSpPr>
        <p:spPr>
          <a:xfrm flipH="1">
            <a:off x="8940933" y="5379300"/>
            <a:ext cx="647600" cy="554000"/>
          </a:xfrm>
          <a:prstGeom prst="straightConnector1">
            <a:avLst/>
          </a:prstGeom>
          <a:noFill/>
          <a:ln w="9525" cap="flat" cmpd="sng">
            <a:solidFill>
              <a:schemeClr val="dk2"/>
            </a:solidFill>
            <a:prstDash val="solid"/>
            <a:round/>
            <a:headEnd type="none" w="med" len="med"/>
            <a:tailEnd type="triangle" w="med" len="med"/>
          </a:ln>
        </p:spPr>
      </p:cxnSp>
      <p:cxnSp>
        <p:nvCxnSpPr>
          <p:cNvPr id="740" name="Google Shape;740;p75"/>
          <p:cNvCxnSpPr/>
          <p:nvPr/>
        </p:nvCxnSpPr>
        <p:spPr>
          <a:xfrm>
            <a:off x="10181000" y="5349467"/>
            <a:ext cx="870400" cy="564800"/>
          </a:xfrm>
          <a:prstGeom prst="straightConnector1">
            <a:avLst/>
          </a:prstGeom>
          <a:noFill/>
          <a:ln w="9525" cap="flat" cmpd="sng">
            <a:solidFill>
              <a:schemeClr val="dk2"/>
            </a:solidFill>
            <a:prstDash val="solid"/>
            <a:round/>
            <a:headEnd type="none" w="med" len="med"/>
            <a:tailEnd type="triangle" w="med" len="med"/>
          </a:ln>
        </p:spPr>
      </p:cxnSp>
      <p:sp>
        <p:nvSpPr>
          <p:cNvPr id="741" name="Google Shape;741;p75"/>
          <p:cNvSpPr txBox="1"/>
          <p:nvPr/>
        </p:nvSpPr>
        <p:spPr>
          <a:xfrm>
            <a:off x="9607317" y="5690900"/>
            <a:ext cx="550400" cy="554000"/>
          </a:xfrm>
          <a:prstGeom prst="rect">
            <a:avLst/>
          </a:prstGeom>
          <a:noFill/>
          <a:ln>
            <a:noFill/>
          </a:ln>
        </p:spPr>
        <p:txBody>
          <a:bodyPr spcFirstLastPara="1" wrap="square" lIns="121900" tIns="121900" rIns="121900" bIns="121900" anchor="t" anchorCtr="0">
            <a:noAutofit/>
          </a:bodyPr>
          <a:lstStyle/>
          <a:p>
            <a:r>
              <a:rPr lang="en" sz="6267" b="1">
                <a:solidFill>
                  <a:schemeClr val="dk1"/>
                </a:solidFill>
              </a:rPr>
              <a:t>X</a:t>
            </a:r>
            <a:endParaRPr sz="6267" b="1">
              <a:solidFill>
                <a:schemeClr val="dk1"/>
              </a:solidFill>
            </a:endParaRPr>
          </a:p>
        </p:txBody>
      </p:sp>
      <p:sp>
        <p:nvSpPr>
          <p:cNvPr id="742" name="Google Shape;742;p75"/>
          <p:cNvSpPr txBox="1"/>
          <p:nvPr/>
        </p:nvSpPr>
        <p:spPr>
          <a:xfrm>
            <a:off x="97067" y="5293167"/>
            <a:ext cx="8094800" cy="923600"/>
          </a:xfrm>
          <a:prstGeom prst="rect">
            <a:avLst/>
          </a:prstGeom>
          <a:noFill/>
          <a:ln>
            <a:noFill/>
          </a:ln>
        </p:spPr>
        <p:txBody>
          <a:bodyPr spcFirstLastPara="1" wrap="square" lIns="121900" tIns="121900" rIns="121900" bIns="121900" anchor="t" anchorCtr="0">
            <a:noAutofit/>
          </a:bodyPr>
          <a:lstStyle/>
          <a:p>
            <a:pPr marL="609585" indent="-440256">
              <a:spcBef>
                <a:spcPts val="1067"/>
              </a:spcBef>
              <a:buClr>
                <a:schemeClr val="dk2"/>
              </a:buClr>
              <a:buSzPts val="1600"/>
              <a:buChar char="-"/>
            </a:pPr>
            <a:r>
              <a:rPr lang="en" sz="2133">
                <a:solidFill>
                  <a:schemeClr val="dk1"/>
                </a:solidFill>
              </a:rPr>
              <a:t>But this relationship between two microbes could be driven by an abiotic factor such as soil pH. Without controlling for such confounders, it’s difficult to infer if the relationship is true, or simply due to a shared environmental factor.</a:t>
            </a:r>
            <a:endParaRPr sz="2133">
              <a:solidFill>
                <a:schemeClr val="dk1"/>
              </a:solidFill>
            </a:endParaRPr>
          </a:p>
          <a:p>
            <a:pPr>
              <a:spcBef>
                <a:spcPts val="1067"/>
              </a:spcBef>
            </a:pPr>
            <a:endParaRPr sz="2133">
              <a:solidFill>
                <a:schemeClr val="dk1"/>
              </a:solidFill>
            </a:endParaRPr>
          </a:p>
          <a:p>
            <a:endParaRPr sz="2133">
              <a:solidFill>
                <a:schemeClr val="dk1"/>
              </a:solidFill>
            </a:endParaRPr>
          </a:p>
        </p:txBody>
      </p:sp>
    </p:spTree>
    <p:extLst>
      <p:ext uri="{BB962C8B-B14F-4D97-AF65-F5344CB8AC3E}">
        <p14:creationId xmlns:p14="http://schemas.microsoft.com/office/powerpoint/2010/main" val="417802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76"/>
          <p:cNvSpPr txBox="1">
            <a:spLocks noGrp="1"/>
          </p:cNvSpPr>
          <p:nvPr>
            <p:ph type="title"/>
          </p:nvPr>
        </p:nvSpPr>
        <p:spPr>
          <a:xfrm>
            <a:off x="415616" y="-617933"/>
            <a:ext cx="11360800" cy="623600"/>
          </a:xfrm>
          <a:prstGeom prst="rect">
            <a:avLst/>
          </a:prstGeom>
          <a:noFill/>
          <a:ln>
            <a:noFill/>
          </a:ln>
        </p:spPr>
        <p:txBody>
          <a:bodyPr spcFirstLastPara="1" vert="horz" wrap="square" lIns="121900" tIns="121900" rIns="121900" bIns="121900" rtlCol="0" anchor="t" anchorCtr="0">
            <a:noAutofit/>
          </a:bodyPr>
          <a:lstStyle/>
          <a:p>
            <a:endParaRPr dirty="0"/>
          </a:p>
          <a:p>
            <a:pPr algn="ctr"/>
            <a:r>
              <a:rPr lang="en" dirty="0"/>
              <a:t>Addressing the Problem of Confounding - Example</a:t>
            </a:r>
            <a:endParaRPr dirty="0"/>
          </a:p>
        </p:txBody>
      </p:sp>
      <p:sp>
        <p:nvSpPr>
          <p:cNvPr id="748" name="Google Shape;748;p76"/>
          <p:cNvSpPr/>
          <p:nvPr/>
        </p:nvSpPr>
        <p:spPr>
          <a:xfrm>
            <a:off x="152620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49" name="Google Shape;749;p76"/>
          <p:cNvSpPr txBox="1">
            <a:spLocks noGrp="1"/>
          </p:cNvSpPr>
          <p:nvPr>
            <p:ph type="body" idx="1"/>
          </p:nvPr>
        </p:nvSpPr>
        <p:spPr>
          <a:xfrm>
            <a:off x="203200" y="1041407"/>
            <a:ext cx="10972800" cy="2649200"/>
          </a:xfrm>
          <a:prstGeom prst="rect">
            <a:avLst/>
          </a:prstGeom>
          <a:noFill/>
          <a:ln>
            <a:noFill/>
          </a:ln>
        </p:spPr>
        <p:txBody>
          <a:bodyPr spcFirstLastPara="1" vert="horz" wrap="square" lIns="0" tIns="0" rIns="0" bIns="0" rtlCol="0" anchor="t" anchorCtr="0">
            <a:noAutofit/>
          </a:bodyPr>
          <a:lstStyle/>
          <a:p>
            <a:pPr>
              <a:spcBef>
                <a:spcPts val="1067"/>
              </a:spcBef>
              <a:buChar char="-"/>
            </a:pPr>
            <a:r>
              <a:rPr lang="en" dirty="0"/>
              <a:t>Microbes interact with each other and their environment, but observed relationships might not be direct. How do we distinguish if OTU A influences OTU B or if both respond to a shared environmental factor (e.g., soil pH)?</a:t>
            </a:r>
            <a:endParaRPr dirty="0"/>
          </a:p>
          <a:p>
            <a:pPr indent="-440256">
              <a:spcBef>
                <a:spcPts val="1067"/>
              </a:spcBef>
              <a:buSzPts val="1600"/>
              <a:buChar char="-"/>
            </a:pPr>
            <a:r>
              <a:rPr lang="en" dirty="0"/>
              <a:t>Conditional Independence Testing: isolates direct relationships by controlling for all other variables.</a:t>
            </a:r>
            <a:endParaRPr dirty="0"/>
          </a:p>
        </p:txBody>
      </p:sp>
      <p:sp>
        <p:nvSpPr>
          <p:cNvPr id="750" name="Google Shape;750;p76"/>
          <p:cNvSpPr/>
          <p:nvPr/>
        </p:nvSpPr>
        <p:spPr>
          <a:xfrm>
            <a:off x="8293333" y="5933300"/>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751" name="Google Shape;751;p76"/>
          <p:cNvCxnSpPr>
            <a:stCxn id="750" idx="6"/>
            <a:endCxn id="752" idx="2"/>
          </p:cNvCxnSpPr>
          <p:nvPr/>
        </p:nvCxnSpPr>
        <p:spPr>
          <a:xfrm rot="10800000" flipH="1">
            <a:off x="9588533" y="6374300"/>
            <a:ext cx="880800" cy="20800"/>
          </a:xfrm>
          <a:prstGeom prst="straightConnector1">
            <a:avLst/>
          </a:prstGeom>
          <a:noFill/>
          <a:ln w="9525" cap="flat" cmpd="sng">
            <a:solidFill>
              <a:schemeClr val="dk2"/>
            </a:solidFill>
            <a:prstDash val="solid"/>
            <a:round/>
            <a:headEnd type="none" w="med" len="med"/>
            <a:tailEnd type="triangle" w="med" len="med"/>
          </a:ln>
        </p:spPr>
      </p:cxnSp>
      <p:sp>
        <p:nvSpPr>
          <p:cNvPr id="753" name="Google Shape;753;p76"/>
          <p:cNvSpPr txBox="1"/>
          <p:nvPr/>
        </p:nvSpPr>
        <p:spPr>
          <a:xfrm>
            <a:off x="9775384" y="6263900"/>
            <a:ext cx="405600" cy="251600"/>
          </a:xfrm>
          <a:prstGeom prst="rect">
            <a:avLst/>
          </a:prstGeom>
          <a:noFill/>
          <a:ln>
            <a:noFill/>
          </a:ln>
        </p:spPr>
        <p:txBody>
          <a:bodyPr spcFirstLastPara="1" wrap="square" lIns="121900" tIns="121900" rIns="121900" bIns="121900" anchor="t" anchorCtr="0">
            <a:noAutofit/>
          </a:bodyPr>
          <a:lstStyle/>
          <a:p>
            <a:r>
              <a:rPr lang="en" sz="2800">
                <a:solidFill>
                  <a:schemeClr val="dk1"/>
                </a:solidFill>
              </a:rPr>
              <a:t>+</a:t>
            </a:r>
            <a:endParaRPr sz="2800">
              <a:solidFill>
                <a:schemeClr val="dk1"/>
              </a:solidFill>
            </a:endParaRPr>
          </a:p>
        </p:txBody>
      </p:sp>
      <p:sp>
        <p:nvSpPr>
          <p:cNvPr id="754" name="Google Shape;754;p76"/>
          <p:cNvSpPr txBox="1"/>
          <p:nvPr/>
        </p:nvSpPr>
        <p:spPr>
          <a:xfrm>
            <a:off x="8406900" y="6089100"/>
            <a:ext cx="12952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otu_a</a:t>
            </a:r>
            <a:endParaRPr sz="2400">
              <a:solidFill>
                <a:schemeClr val="dk1"/>
              </a:solidFill>
            </a:endParaRPr>
          </a:p>
        </p:txBody>
      </p:sp>
      <p:sp>
        <p:nvSpPr>
          <p:cNvPr id="752" name="Google Shape;752;p76"/>
          <p:cNvSpPr/>
          <p:nvPr/>
        </p:nvSpPr>
        <p:spPr>
          <a:xfrm>
            <a:off x="10469333" y="5912500"/>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55" name="Google Shape;755;p76"/>
          <p:cNvSpPr txBox="1"/>
          <p:nvPr/>
        </p:nvSpPr>
        <p:spPr>
          <a:xfrm>
            <a:off x="10571068" y="6089100"/>
            <a:ext cx="17144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otu_b</a:t>
            </a:r>
            <a:endParaRPr sz="2400">
              <a:solidFill>
                <a:schemeClr val="dk1"/>
              </a:solidFill>
            </a:endParaRPr>
          </a:p>
        </p:txBody>
      </p:sp>
      <p:sp>
        <p:nvSpPr>
          <p:cNvPr id="756" name="Google Shape;756;p76"/>
          <p:cNvSpPr/>
          <p:nvPr/>
        </p:nvSpPr>
        <p:spPr>
          <a:xfrm>
            <a:off x="9275867" y="4502551"/>
            <a:ext cx="1295200" cy="923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57" name="Google Shape;757;p76"/>
          <p:cNvSpPr txBox="1"/>
          <p:nvPr/>
        </p:nvSpPr>
        <p:spPr>
          <a:xfrm>
            <a:off x="9275868" y="4625851"/>
            <a:ext cx="1714400" cy="804400"/>
          </a:xfrm>
          <a:prstGeom prst="rect">
            <a:avLst/>
          </a:prstGeom>
          <a:noFill/>
          <a:ln>
            <a:noFill/>
          </a:ln>
        </p:spPr>
        <p:txBody>
          <a:bodyPr spcFirstLastPara="1" wrap="square" lIns="121900" tIns="121900" rIns="121900" bIns="121900" anchor="t" anchorCtr="0">
            <a:noAutofit/>
          </a:bodyPr>
          <a:lstStyle/>
          <a:p>
            <a:r>
              <a:rPr lang="en" sz="2400">
                <a:solidFill>
                  <a:schemeClr val="dk1"/>
                </a:solidFill>
              </a:rPr>
              <a:t>Soil pH</a:t>
            </a:r>
            <a:endParaRPr sz="2400">
              <a:solidFill>
                <a:schemeClr val="dk1"/>
              </a:solidFill>
            </a:endParaRPr>
          </a:p>
        </p:txBody>
      </p:sp>
      <p:cxnSp>
        <p:nvCxnSpPr>
          <p:cNvPr id="758" name="Google Shape;758;p76"/>
          <p:cNvCxnSpPr>
            <a:endCxn id="750" idx="0"/>
          </p:cNvCxnSpPr>
          <p:nvPr/>
        </p:nvCxnSpPr>
        <p:spPr>
          <a:xfrm flipH="1">
            <a:off x="8940933" y="5379300"/>
            <a:ext cx="647600" cy="554000"/>
          </a:xfrm>
          <a:prstGeom prst="straightConnector1">
            <a:avLst/>
          </a:prstGeom>
          <a:noFill/>
          <a:ln w="9525" cap="flat" cmpd="sng">
            <a:solidFill>
              <a:schemeClr val="dk2"/>
            </a:solidFill>
            <a:prstDash val="solid"/>
            <a:round/>
            <a:headEnd type="none" w="med" len="med"/>
            <a:tailEnd type="triangle" w="med" len="med"/>
          </a:ln>
        </p:spPr>
      </p:cxnSp>
      <p:cxnSp>
        <p:nvCxnSpPr>
          <p:cNvPr id="759" name="Google Shape;759;p76"/>
          <p:cNvCxnSpPr/>
          <p:nvPr/>
        </p:nvCxnSpPr>
        <p:spPr>
          <a:xfrm>
            <a:off x="10181000" y="5349467"/>
            <a:ext cx="870400" cy="564800"/>
          </a:xfrm>
          <a:prstGeom prst="straightConnector1">
            <a:avLst/>
          </a:prstGeom>
          <a:noFill/>
          <a:ln w="9525" cap="flat" cmpd="sng">
            <a:solidFill>
              <a:schemeClr val="dk2"/>
            </a:solidFill>
            <a:prstDash val="solid"/>
            <a:round/>
            <a:headEnd type="none" w="med" len="med"/>
            <a:tailEnd type="triangle" w="med" len="med"/>
          </a:ln>
        </p:spPr>
      </p:cxnSp>
      <p:sp>
        <p:nvSpPr>
          <p:cNvPr id="760" name="Google Shape;760;p76"/>
          <p:cNvSpPr txBox="1"/>
          <p:nvPr/>
        </p:nvSpPr>
        <p:spPr>
          <a:xfrm>
            <a:off x="9607317" y="5690900"/>
            <a:ext cx="550400" cy="554000"/>
          </a:xfrm>
          <a:prstGeom prst="rect">
            <a:avLst/>
          </a:prstGeom>
          <a:noFill/>
          <a:ln>
            <a:noFill/>
          </a:ln>
        </p:spPr>
        <p:txBody>
          <a:bodyPr spcFirstLastPara="1" wrap="square" lIns="121900" tIns="121900" rIns="121900" bIns="121900" anchor="t" anchorCtr="0">
            <a:noAutofit/>
          </a:bodyPr>
          <a:lstStyle/>
          <a:p>
            <a:r>
              <a:rPr lang="en" sz="6267" b="1">
                <a:solidFill>
                  <a:schemeClr val="dk1"/>
                </a:solidFill>
              </a:rPr>
              <a:t>X</a:t>
            </a:r>
            <a:endParaRPr sz="6267" b="1">
              <a:solidFill>
                <a:schemeClr val="dk1"/>
              </a:solidFill>
            </a:endParaRPr>
          </a:p>
        </p:txBody>
      </p:sp>
      <p:sp>
        <p:nvSpPr>
          <p:cNvPr id="761" name="Google Shape;761;p76"/>
          <p:cNvSpPr txBox="1"/>
          <p:nvPr/>
        </p:nvSpPr>
        <p:spPr>
          <a:xfrm>
            <a:off x="203200" y="3889267"/>
            <a:ext cx="8094800" cy="923600"/>
          </a:xfrm>
          <a:prstGeom prst="rect">
            <a:avLst/>
          </a:prstGeom>
          <a:noFill/>
          <a:ln>
            <a:noFill/>
          </a:ln>
        </p:spPr>
        <p:txBody>
          <a:bodyPr spcFirstLastPara="1" wrap="square" lIns="121900" tIns="121900" rIns="121900" bIns="121900" anchor="t" anchorCtr="0">
            <a:noAutofit/>
          </a:bodyPr>
          <a:lstStyle/>
          <a:p>
            <a:pPr marL="609585" indent="-440256">
              <a:spcBef>
                <a:spcPts val="1067"/>
              </a:spcBef>
              <a:buClr>
                <a:schemeClr val="dk1"/>
              </a:buClr>
              <a:buSzPts val="1600"/>
              <a:buChar char="●"/>
            </a:pPr>
            <a:r>
              <a:rPr lang="en" sz="2133" dirty="0">
                <a:solidFill>
                  <a:schemeClr val="dk1"/>
                </a:solidFill>
              </a:rPr>
              <a:t>Train a model to predict OTU B abundance using all other variables.</a:t>
            </a:r>
            <a:endParaRPr sz="2133" dirty="0">
              <a:solidFill>
                <a:schemeClr val="dk1"/>
              </a:solidFill>
            </a:endParaRPr>
          </a:p>
          <a:p>
            <a:pPr marL="609585" indent="-440256">
              <a:buClr>
                <a:schemeClr val="dk1"/>
              </a:buClr>
              <a:buSzPts val="1600"/>
              <a:buChar char="●"/>
            </a:pPr>
            <a:r>
              <a:rPr lang="en" sz="2133" dirty="0">
                <a:solidFill>
                  <a:schemeClr val="dk1"/>
                </a:solidFill>
              </a:rPr>
              <a:t>Exclude OTU A and retrain the model.</a:t>
            </a:r>
            <a:endParaRPr sz="2133" dirty="0">
              <a:solidFill>
                <a:schemeClr val="dk1"/>
              </a:solidFill>
            </a:endParaRPr>
          </a:p>
          <a:p>
            <a:pPr marL="609585" indent="-440256">
              <a:buClr>
                <a:schemeClr val="dk1"/>
              </a:buClr>
              <a:buSzPts val="1600"/>
              <a:buChar char="●"/>
            </a:pPr>
            <a:r>
              <a:rPr lang="en" sz="2133" dirty="0">
                <a:solidFill>
                  <a:schemeClr val="dk1"/>
                </a:solidFill>
              </a:rPr>
              <a:t>If model performance drops, the relationship between OTU A and OTU B is direct.</a:t>
            </a:r>
            <a:endParaRPr sz="2133" dirty="0">
              <a:solidFill>
                <a:schemeClr val="dk1"/>
              </a:solidFill>
            </a:endParaRPr>
          </a:p>
          <a:p>
            <a:pPr marL="609585" indent="-440256">
              <a:buClr>
                <a:schemeClr val="dk1"/>
              </a:buClr>
              <a:buSzPts val="1600"/>
              <a:buChar char="●"/>
            </a:pPr>
            <a:r>
              <a:rPr lang="en" sz="2133" dirty="0">
                <a:solidFill>
                  <a:schemeClr val="dk1"/>
                </a:solidFill>
              </a:rPr>
              <a:t>If not, their relationship is likely mediated by other variables.</a:t>
            </a:r>
            <a:endParaRPr sz="2133" dirty="0">
              <a:solidFill>
                <a:schemeClr val="dk1"/>
              </a:solidFill>
            </a:endParaRPr>
          </a:p>
        </p:txBody>
      </p:sp>
    </p:spTree>
    <p:extLst>
      <p:ext uri="{BB962C8B-B14F-4D97-AF65-F5344CB8AC3E}">
        <p14:creationId xmlns:p14="http://schemas.microsoft.com/office/powerpoint/2010/main" val="35851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77"/>
          <p:cNvSpPr txBox="1">
            <a:spLocks noGrp="1"/>
          </p:cNvSpPr>
          <p:nvPr>
            <p:ph type="title"/>
          </p:nvPr>
        </p:nvSpPr>
        <p:spPr>
          <a:xfrm>
            <a:off x="-803600" y="491767"/>
            <a:ext cx="11360800" cy="831200"/>
          </a:xfrm>
          <a:prstGeom prst="rect">
            <a:avLst/>
          </a:prstGeom>
        </p:spPr>
        <p:txBody>
          <a:bodyPr spcFirstLastPara="1" vert="horz" wrap="square" lIns="121900" tIns="121900" rIns="121900" bIns="121900" rtlCol="0" anchor="t" anchorCtr="0">
            <a:normAutofit fontScale="90000"/>
          </a:bodyPr>
          <a:lstStyle/>
          <a:p>
            <a:pPr algn="ctr"/>
            <a:r>
              <a:rPr lang="en"/>
              <a:t>EcoDynamics AI Framework to Decipher </a:t>
            </a:r>
            <a:endParaRPr/>
          </a:p>
          <a:p>
            <a:pPr algn="ctr"/>
            <a:r>
              <a:rPr lang="en"/>
              <a:t>Plant-Pathogen-Microbe Dynamics</a:t>
            </a:r>
            <a:endParaRPr/>
          </a:p>
          <a:p>
            <a:endParaRPr/>
          </a:p>
        </p:txBody>
      </p:sp>
      <p:sp>
        <p:nvSpPr>
          <p:cNvPr id="767" name="Google Shape;767;p77"/>
          <p:cNvSpPr/>
          <p:nvPr/>
        </p:nvSpPr>
        <p:spPr>
          <a:xfrm>
            <a:off x="674067"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68" name="Google Shape;768;p77"/>
          <p:cNvSpPr/>
          <p:nvPr/>
        </p:nvSpPr>
        <p:spPr>
          <a:xfrm>
            <a:off x="3711500" y="1905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69" name="Google Shape;769;p77"/>
          <p:cNvSpPr/>
          <p:nvPr/>
        </p:nvSpPr>
        <p:spPr>
          <a:xfrm>
            <a:off x="4420367" y="41539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70" name="Google Shape;770;p77"/>
          <p:cNvSpPr/>
          <p:nvPr/>
        </p:nvSpPr>
        <p:spPr>
          <a:xfrm>
            <a:off x="7101767" y="40840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71" name="Google Shape;771;p77"/>
          <p:cNvSpPr/>
          <p:nvPr/>
        </p:nvSpPr>
        <p:spPr>
          <a:xfrm>
            <a:off x="9880033" y="40152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772" name="Google Shape;772;p77"/>
          <p:cNvCxnSpPr/>
          <p:nvPr/>
        </p:nvCxnSpPr>
        <p:spPr>
          <a:xfrm>
            <a:off x="2711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773" name="Google Shape;773;p77"/>
          <p:cNvSpPr txBox="1"/>
          <p:nvPr/>
        </p:nvSpPr>
        <p:spPr>
          <a:xfrm>
            <a:off x="739500" y="1956600"/>
            <a:ext cx="2381600" cy="1267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Data Processing</a:t>
            </a:r>
            <a:endParaRPr sz="1733" b="1">
              <a:solidFill>
                <a:schemeClr val="dk1"/>
              </a:solidFill>
            </a:endParaRPr>
          </a:p>
          <a:p>
            <a:r>
              <a:rPr lang="en" sz="1733" b="1">
                <a:solidFill>
                  <a:schemeClr val="dk1"/>
                </a:solidFill>
              </a:rPr>
              <a:t>(normalization,</a:t>
            </a:r>
            <a:endParaRPr sz="1733" b="1">
              <a:solidFill>
                <a:schemeClr val="dk1"/>
              </a:solidFill>
            </a:endParaRPr>
          </a:p>
          <a:p>
            <a:r>
              <a:rPr lang="en" sz="1733" b="1">
                <a:solidFill>
                  <a:schemeClr val="dk1"/>
                </a:solidFill>
              </a:rPr>
              <a:t>Imputation, etc.)</a:t>
            </a:r>
            <a:endParaRPr sz="1733" b="1">
              <a:solidFill>
                <a:schemeClr val="dk1"/>
              </a:solidFill>
            </a:endParaRPr>
          </a:p>
        </p:txBody>
      </p:sp>
      <p:sp>
        <p:nvSpPr>
          <p:cNvPr id="774" name="Google Shape;774;p77"/>
          <p:cNvSpPr txBox="1"/>
          <p:nvPr/>
        </p:nvSpPr>
        <p:spPr>
          <a:xfrm>
            <a:off x="3751067" y="18394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CLR transformation</a:t>
            </a:r>
            <a:endParaRPr sz="1733" b="1">
              <a:solidFill>
                <a:schemeClr val="dk1"/>
              </a:solidFill>
            </a:endParaRPr>
          </a:p>
          <a:p>
            <a:r>
              <a:rPr lang="en" sz="1733" b="1">
                <a:solidFill>
                  <a:schemeClr val="dk1"/>
                </a:solidFill>
              </a:rPr>
              <a:t>for Compositional </a:t>
            </a:r>
            <a:endParaRPr sz="1733" b="1">
              <a:solidFill>
                <a:schemeClr val="dk1"/>
              </a:solidFill>
            </a:endParaRPr>
          </a:p>
          <a:p>
            <a:r>
              <a:rPr lang="en" sz="1733" b="1">
                <a:solidFill>
                  <a:schemeClr val="dk1"/>
                </a:solidFill>
              </a:rPr>
              <a:t>Data</a:t>
            </a:r>
            <a:endParaRPr sz="1733" b="1">
              <a:solidFill>
                <a:schemeClr val="dk1"/>
              </a:solidFill>
            </a:endParaRPr>
          </a:p>
        </p:txBody>
      </p:sp>
      <p:sp>
        <p:nvSpPr>
          <p:cNvPr id="775" name="Google Shape;775;p77"/>
          <p:cNvSpPr/>
          <p:nvPr/>
        </p:nvSpPr>
        <p:spPr>
          <a:xfrm>
            <a:off x="6802567" y="19378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76" name="Google Shape;776;p77"/>
          <p:cNvSpPr txBox="1"/>
          <p:nvPr/>
        </p:nvSpPr>
        <p:spPr>
          <a:xfrm>
            <a:off x="6842133" y="1770600"/>
            <a:ext cx="2245200" cy="1049200"/>
          </a:xfrm>
          <a:prstGeom prst="rect">
            <a:avLst/>
          </a:prstGeom>
          <a:noFill/>
          <a:ln>
            <a:noFill/>
          </a:ln>
        </p:spPr>
        <p:txBody>
          <a:bodyPr spcFirstLastPara="1" wrap="square" lIns="121900" tIns="121900" rIns="121900" bIns="121900" anchor="t" anchorCtr="0">
            <a:noAutofit/>
          </a:bodyPr>
          <a:lstStyle/>
          <a:p>
            <a:r>
              <a:rPr lang="en" sz="1600" b="1">
                <a:solidFill>
                  <a:schemeClr val="dk1"/>
                </a:solidFill>
              </a:rPr>
              <a:t>Define Question,</a:t>
            </a:r>
            <a:endParaRPr sz="1600" b="1">
              <a:solidFill>
                <a:schemeClr val="dk1"/>
              </a:solidFill>
            </a:endParaRPr>
          </a:p>
          <a:p>
            <a:r>
              <a:rPr lang="en" sz="1600" b="1">
                <a:solidFill>
                  <a:schemeClr val="dk1"/>
                </a:solidFill>
              </a:rPr>
              <a:t>Select Features,</a:t>
            </a:r>
            <a:endParaRPr sz="1600" b="1">
              <a:solidFill>
                <a:schemeClr val="dk1"/>
              </a:solidFill>
            </a:endParaRPr>
          </a:p>
          <a:p>
            <a:r>
              <a:rPr lang="en" sz="1600" b="1">
                <a:solidFill>
                  <a:schemeClr val="dk1"/>
                </a:solidFill>
              </a:rPr>
              <a:t>Select Target Variable, Further Data Processing</a:t>
            </a:r>
            <a:endParaRPr sz="1600" b="1">
              <a:solidFill>
                <a:schemeClr val="dk1"/>
              </a:solidFill>
            </a:endParaRPr>
          </a:p>
        </p:txBody>
      </p:sp>
      <p:cxnSp>
        <p:nvCxnSpPr>
          <p:cNvPr id="777" name="Google Shape;777;p77"/>
          <p:cNvCxnSpPr>
            <a:endCxn id="775" idx="1"/>
          </p:cNvCxnSpPr>
          <p:nvPr/>
        </p:nvCxnSpPr>
        <p:spPr>
          <a:xfrm rot="10800000" flipH="1">
            <a:off x="5700167" y="2531200"/>
            <a:ext cx="1102400" cy="18400"/>
          </a:xfrm>
          <a:prstGeom prst="straightConnector1">
            <a:avLst/>
          </a:prstGeom>
          <a:noFill/>
          <a:ln w="9525" cap="flat" cmpd="sng">
            <a:solidFill>
              <a:schemeClr val="dk2"/>
            </a:solidFill>
            <a:prstDash val="solid"/>
            <a:round/>
            <a:headEnd type="none" w="med" len="med"/>
            <a:tailEnd type="triangle" w="med" len="med"/>
          </a:ln>
        </p:spPr>
      </p:cxnSp>
      <p:cxnSp>
        <p:nvCxnSpPr>
          <p:cNvPr id="778" name="Google Shape;778;p77"/>
          <p:cNvCxnSpPr/>
          <p:nvPr/>
        </p:nvCxnSpPr>
        <p:spPr>
          <a:xfrm>
            <a:off x="8892900" y="2513000"/>
            <a:ext cx="951600" cy="7600"/>
          </a:xfrm>
          <a:prstGeom prst="straightConnector1">
            <a:avLst/>
          </a:prstGeom>
          <a:noFill/>
          <a:ln w="9525" cap="flat" cmpd="sng">
            <a:solidFill>
              <a:schemeClr val="dk2"/>
            </a:solidFill>
            <a:prstDash val="solid"/>
            <a:round/>
            <a:headEnd type="none" w="med" len="med"/>
            <a:tailEnd type="triangle" w="med" len="med"/>
          </a:ln>
        </p:spPr>
      </p:cxnSp>
      <p:sp>
        <p:nvSpPr>
          <p:cNvPr id="779" name="Google Shape;779;p77"/>
          <p:cNvSpPr/>
          <p:nvPr/>
        </p:nvSpPr>
        <p:spPr>
          <a:xfrm>
            <a:off x="9883233" y="2029600"/>
            <a:ext cx="2051600" cy="1186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80" name="Google Shape;780;p77"/>
          <p:cNvSpPr txBox="1"/>
          <p:nvPr/>
        </p:nvSpPr>
        <p:spPr>
          <a:xfrm>
            <a:off x="9922800" y="196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Non-Linear Modeling,</a:t>
            </a:r>
            <a:endParaRPr sz="1733" b="1">
              <a:solidFill>
                <a:schemeClr val="dk1"/>
              </a:solidFill>
            </a:endParaRPr>
          </a:p>
          <a:p>
            <a:r>
              <a:rPr lang="en" sz="1733" b="1">
                <a:solidFill>
                  <a:schemeClr val="dk1"/>
                </a:solidFill>
              </a:rPr>
              <a:t>Hyperparam </a:t>
            </a:r>
            <a:endParaRPr sz="1733" b="1">
              <a:solidFill>
                <a:schemeClr val="dk1"/>
              </a:solidFill>
            </a:endParaRPr>
          </a:p>
          <a:p>
            <a:r>
              <a:rPr lang="en" sz="1733" b="1">
                <a:solidFill>
                  <a:schemeClr val="dk1"/>
                </a:solidFill>
              </a:rPr>
              <a:t>Optmization</a:t>
            </a:r>
            <a:endParaRPr sz="1733" b="1">
              <a:solidFill>
                <a:schemeClr val="dk1"/>
              </a:solidFill>
            </a:endParaRPr>
          </a:p>
        </p:txBody>
      </p:sp>
      <p:cxnSp>
        <p:nvCxnSpPr>
          <p:cNvPr id="781" name="Google Shape;781;p77"/>
          <p:cNvCxnSpPr>
            <a:stCxn id="779" idx="2"/>
          </p:cNvCxnSpPr>
          <p:nvPr/>
        </p:nvCxnSpPr>
        <p:spPr>
          <a:xfrm flipH="1">
            <a:off x="10902633" y="3216400"/>
            <a:ext cx="6400" cy="798800"/>
          </a:xfrm>
          <a:prstGeom prst="straightConnector1">
            <a:avLst/>
          </a:prstGeom>
          <a:noFill/>
          <a:ln w="9525" cap="flat" cmpd="sng">
            <a:solidFill>
              <a:schemeClr val="dk2"/>
            </a:solidFill>
            <a:prstDash val="solid"/>
            <a:round/>
            <a:headEnd type="none" w="med" len="med"/>
            <a:tailEnd type="triangle" w="med" len="med"/>
          </a:ln>
        </p:spPr>
      </p:cxnSp>
      <p:sp>
        <p:nvSpPr>
          <p:cNvPr id="782" name="Google Shape;782;p77"/>
          <p:cNvSpPr txBox="1"/>
          <p:nvPr/>
        </p:nvSpPr>
        <p:spPr>
          <a:xfrm>
            <a:off x="10111333" y="40840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Adjust for</a:t>
            </a:r>
            <a:endParaRPr sz="1733" b="1">
              <a:solidFill>
                <a:schemeClr val="dk1"/>
              </a:solidFill>
            </a:endParaRPr>
          </a:p>
          <a:p>
            <a:r>
              <a:rPr lang="en" sz="1733" b="1">
                <a:solidFill>
                  <a:schemeClr val="dk1"/>
                </a:solidFill>
              </a:rPr>
              <a:t>Confounding</a:t>
            </a:r>
            <a:endParaRPr sz="1733" b="1">
              <a:solidFill>
                <a:schemeClr val="dk1"/>
              </a:solidFill>
            </a:endParaRPr>
          </a:p>
        </p:txBody>
      </p:sp>
      <p:cxnSp>
        <p:nvCxnSpPr>
          <p:cNvPr id="783" name="Google Shape;783;p77"/>
          <p:cNvCxnSpPr/>
          <p:nvPr/>
        </p:nvCxnSpPr>
        <p:spPr>
          <a:xfrm flipH="1">
            <a:off x="9188900" y="46030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784" name="Google Shape;784;p77"/>
          <p:cNvSpPr txBox="1"/>
          <p:nvPr/>
        </p:nvSpPr>
        <p:spPr>
          <a:xfrm>
            <a:off x="7053400" y="4051200"/>
            <a:ext cx="22452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Select most important/highest scores Abiotic and Biotic Factors</a:t>
            </a:r>
            <a:endParaRPr sz="1733" b="1">
              <a:solidFill>
                <a:schemeClr val="dk1"/>
              </a:solidFill>
            </a:endParaRPr>
          </a:p>
        </p:txBody>
      </p:sp>
      <p:cxnSp>
        <p:nvCxnSpPr>
          <p:cNvPr id="785" name="Google Shape;785;p77"/>
          <p:cNvCxnSpPr/>
          <p:nvPr/>
        </p:nvCxnSpPr>
        <p:spPr>
          <a:xfrm flipH="1">
            <a:off x="6446167" y="46718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786" name="Google Shape;786;p77"/>
          <p:cNvSpPr txBox="1"/>
          <p:nvPr/>
        </p:nvSpPr>
        <p:spPr>
          <a:xfrm>
            <a:off x="4323567" y="4191200"/>
            <a:ext cx="2416800" cy="1049200"/>
          </a:xfrm>
          <a:prstGeom prst="rect">
            <a:avLst/>
          </a:prstGeom>
          <a:noFill/>
          <a:ln>
            <a:noFill/>
          </a:ln>
        </p:spPr>
        <p:txBody>
          <a:bodyPr spcFirstLastPara="1" wrap="square" lIns="121900" tIns="121900" rIns="121900" bIns="121900" anchor="t" anchorCtr="0">
            <a:noAutofit/>
          </a:bodyPr>
          <a:lstStyle/>
          <a:p>
            <a:r>
              <a:rPr lang="en" sz="1733" b="1">
                <a:solidFill>
                  <a:schemeClr val="dk1"/>
                </a:solidFill>
              </a:rPr>
              <a:t>Infer Factors Signs: </a:t>
            </a:r>
            <a:endParaRPr sz="1733" b="1">
              <a:solidFill>
                <a:schemeClr val="dk1"/>
              </a:solidFill>
            </a:endParaRPr>
          </a:p>
          <a:p>
            <a:r>
              <a:rPr lang="en" sz="1733" b="1">
                <a:solidFill>
                  <a:schemeClr val="dk1"/>
                </a:solidFill>
              </a:rPr>
              <a:t>Cooperation/</a:t>
            </a:r>
            <a:endParaRPr sz="1733" b="1">
              <a:solidFill>
                <a:schemeClr val="dk1"/>
              </a:solidFill>
            </a:endParaRPr>
          </a:p>
          <a:p>
            <a:r>
              <a:rPr lang="en" sz="1733" b="1">
                <a:solidFill>
                  <a:schemeClr val="dk1"/>
                </a:solidFill>
              </a:rPr>
              <a:t>Competition</a:t>
            </a:r>
            <a:endParaRPr sz="1733" b="1">
              <a:solidFill>
                <a:schemeClr val="dk1"/>
              </a:solidFill>
            </a:endParaRPr>
          </a:p>
        </p:txBody>
      </p:sp>
      <p:cxnSp>
        <p:nvCxnSpPr>
          <p:cNvPr id="787" name="Google Shape;787;p77"/>
          <p:cNvCxnSpPr/>
          <p:nvPr/>
        </p:nvCxnSpPr>
        <p:spPr>
          <a:xfrm flipH="1">
            <a:off x="3711500" y="4671800"/>
            <a:ext cx="655600" cy="11200"/>
          </a:xfrm>
          <a:prstGeom prst="straightConnector1">
            <a:avLst/>
          </a:prstGeom>
          <a:noFill/>
          <a:ln w="9525" cap="flat" cmpd="sng">
            <a:solidFill>
              <a:schemeClr val="dk2"/>
            </a:solidFill>
            <a:prstDash val="solid"/>
            <a:round/>
            <a:headEnd type="none" w="med" len="med"/>
            <a:tailEnd type="triangle" w="med" len="med"/>
          </a:ln>
        </p:spPr>
      </p:cxnSp>
      <p:sp>
        <p:nvSpPr>
          <p:cNvPr id="788" name="Google Shape;788;p77"/>
          <p:cNvSpPr/>
          <p:nvPr/>
        </p:nvSpPr>
        <p:spPr>
          <a:xfrm>
            <a:off x="249100" y="4501400"/>
            <a:ext cx="1530000" cy="906000"/>
          </a:xfrm>
          <a:prstGeom prst="ellipse">
            <a:avLst/>
          </a:prstGeom>
          <a:solidFill>
            <a:srgbClr val="0D5DDF"/>
          </a:solidFill>
          <a:ln w="9525" cap="flat" cmpd="sng">
            <a:solidFill>
              <a:srgbClr val="0D5DDF"/>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89" name="Google Shape;789;p77"/>
          <p:cNvSpPr/>
          <p:nvPr/>
        </p:nvSpPr>
        <p:spPr>
          <a:xfrm>
            <a:off x="1942000" y="4468600"/>
            <a:ext cx="1530000" cy="831200"/>
          </a:xfrm>
          <a:prstGeom prst="ellipse">
            <a:avLst/>
          </a:prstGeom>
          <a:solidFill>
            <a:srgbClr val="7F6000"/>
          </a:solidFill>
          <a:ln w="9525" cap="flat" cmpd="sng">
            <a:solidFill>
              <a:srgbClr val="7F6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90" name="Google Shape;790;p77"/>
          <p:cNvSpPr txBox="1"/>
          <p:nvPr/>
        </p:nvSpPr>
        <p:spPr>
          <a:xfrm>
            <a:off x="469200" y="45702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Abiotic factors</a:t>
            </a:r>
            <a:endParaRPr sz="1733" b="1">
              <a:solidFill>
                <a:schemeClr val="lt1"/>
              </a:solidFill>
            </a:endParaRPr>
          </a:p>
        </p:txBody>
      </p:sp>
      <p:sp>
        <p:nvSpPr>
          <p:cNvPr id="791" name="Google Shape;791;p77"/>
          <p:cNvSpPr txBox="1"/>
          <p:nvPr/>
        </p:nvSpPr>
        <p:spPr>
          <a:xfrm>
            <a:off x="2194100" y="4518400"/>
            <a:ext cx="1102400" cy="668800"/>
          </a:xfrm>
          <a:prstGeom prst="rect">
            <a:avLst/>
          </a:prstGeom>
          <a:noFill/>
          <a:ln>
            <a:noFill/>
          </a:ln>
        </p:spPr>
        <p:txBody>
          <a:bodyPr spcFirstLastPara="1" wrap="square" lIns="121900" tIns="121900" rIns="121900" bIns="121900" anchor="t" anchorCtr="0">
            <a:noAutofit/>
          </a:bodyPr>
          <a:lstStyle/>
          <a:p>
            <a:r>
              <a:rPr lang="en" sz="1733" b="1">
                <a:solidFill>
                  <a:schemeClr val="lt1"/>
                </a:solidFill>
              </a:rPr>
              <a:t>Biotic factors</a:t>
            </a:r>
            <a:endParaRPr sz="1733" b="1">
              <a:solidFill>
                <a:schemeClr val="lt1"/>
              </a:solidFill>
            </a:endParaRPr>
          </a:p>
        </p:txBody>
      </p:sp>
      <p:cxnSp>
        <p:nvCxnSpPr>
          <p:cNvPr id="792" name="Google Shape;792;p77"/>
          <p:cNvCxnSpPr/>
          <p:nvPr/>
        </p:nvCxnSpPr>
        <p:spPr>
          <a:xfrm>
            <a:off x="937900" y="5407400"/>
            <a:ext cx="542000" cy="502800"/>
          </a:xfrm>
          <a:prstGeom prst="straightConnector1">
            <a:avLst/>
          </a:prstGeom>
          <a:noFill/>
          <a:ln w="9525" cap="flat" cmpd="sng">
            <a:solidFill>
              <a:schemeClr val="dk2"/>
            </a:solidFill>
            <a:prstDash val="solid"/>
            <a:round/>
            <a:headEnd type="none" w="med" len="med"/>
            <a:tailEnd type="triangle" w="med" len="med"/>
          </a:ln>
        </p:spPr>
      </p:cxnSp>
      <p:cxnSp>
        <p:nvCxnSpPr>
          <p:cNvPr id="793" name="Google Shape;793;p77"/>
          <p:cNvCxnSpPr>
            <a:stCxn id="789" idx="4"/>
          </p:cNvCxnSpPr>
          <p:nvPr/>
        </p:nvCxnSpPr>
        <p:spPr>
          <a:xfrm flipH="1">
            <a:off x="2066200" y="5299800"/>
            <a:ext cx="640800" cy="635200"/>
          </a:xfrm>
          <a:prstGeom prst="straightConnector1">
            <a:avLst/>
          </a:prstGeom>
          <a:noFill/>
          <a:ln w="9525" cap="flat" cmpd="sng">
            <a:solidFill>
              <a:schemeClr val="dk2"/>
            </a:solidFill>
            <a:prstDash val="solid"/>
            <a:round/>
            <a:headEnd type="none" w="med" len="med"/>
            <a:tailEnd type="triangle" w="med" len="med"/>
          </a:ln>
        </p:spPr>
      </p:cxnSp>
      <p:sp>
        <p:nvSpPr>
          <p:cNvPr id="794" name="Google Shape;794;p77"/>
          <p:cNvSpPr/>
          <p:nvPr/>
        </p:nvSpPr>
        <p:spPr>
          <a:xfrm>
            <a:off x="934867" y="5910200"/>
            <a:ext cx="1790800" cy="906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795" name="Google Shape;795;p77"/>
          <p:cNvSpPr txBox="1"/>
          <p:nvPr/>
        </p:nvSpPr>
        <p:spPr>
          <a:xfrm>
            <a:off x="1047067" y="5977000"/>
            <a:ext cx="1790800" cy="668800"/>
          </a:xfrm>
          <a:prstGeom prst="rect">
            <a:avLst/>
          </a:prstGeom>
          <a:noFill/>
          <a:ln>
            <a:noFill/>
          </a:ln>
        </p:spPr>
        <p:txBody>
          <a:bodyPr spcFirstLastPara="1" wrap="square" lIns="121900" tIns="121900" rIns="121900" bIns="121900" anchor="t" anchorCtr="0">
            <a:noAutofit/>
          </a:bodyPr>
          <a:lstStyle/>
          <a:p>
            <a:r>
              <a:rPr lang="en" sz="1467" b="1">
                <a:solidFill>
                  <a:schemeClr val="lt1"/>
                </a:solidFill>
              </a:rPr>
              <a:t>Target Variable</a:t>
            </a:r>
            <a:endParaRPr sz="1467" b="1">
              <a:solidFill>
                <a:schemeClr val="lt1"/>
              </a:solidFill>
            </a:endParaRPr>
          </a:p>
          <a:p>
            <a:r>
              <a:rPr lang="en" sz="1467" b="1">
                <a:solidFill>
                  <a:schemeClr val="lt1"/>
                </a:solidFill>
              </a:rPr>
              <a:t>(OTU, richness, etc.)</a:t>
            </a:r>
            <a:endParaRPr sz="1467" b="1">
              <a:solidFill>
                <a:schemeClr val="lt1"/>
              </a:solidFill>
            </a:endParaRPr>
          </a:p>
        </p:txBody>
      </p:sp>
      <p:sp>
        <p:nvSpPr>
          <p:cNvPr id="796" name="Google Shape;796;p77"/>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797" name="Google Shape;797;p77"/>
          <p:cNvPicPr preferRelativeResize="0"/>
          <p:nvPr/>
        </p:nvPicPr>
        <p:blipFill rotWithShape="1">
          <a:blip r:embed="rId3">
            <a:alphaModFix/>
          </a:blip>
          <a:srcRect r="764"/>
          <a:stretch/>
        </p:blipFill>
        <p:spPr>
          <a:xfrm>
            <a:off x="8994007" y="371434"/>
            <a:ext cx="3128559" cy="1500765"/>
          </a:xfrm>
          <a:prstGeom prst="rect">
            <a:avLst/>
          </a:prstGeom>
          <a:noFill/>
          <a:ln>
            <a:noFill/>
          </a:ln>
        </p:spPr>
      </p:pic>
    </p:spTree>
    <p:extLst>
      <p:ext uri="{BB962C8B-B14F-4D97-AF65-F5344CB8AC3E}">
        <p14:creationId xmlns:p14="http://schemas.microsoft.com/office/powerpoint/2010/main" val="56379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801"/>
        <p:cNvGrpSpPr/>
        <p:nvPr/>
      </p:nvGrpSpPr>
      <p:grpSpPr>
        <a:xfrm>
          <a:off x="0" y="0"/>
          <a:ext cx="0" cy="0"/>
          <a:chOff x="0" y="0"/>
          <a:chExt cx="0" cy="0"/>
        </a:xfrm>
      </p:grpSpPr>
      <p:sp>
        <p:nvSpPr>
          <p:cNvPr id="802" name="Google Shape;802;p78"/>
          <p:cNvSpPr txBox="1">
            <a:spLocks noGrp="1"/>
          </p:cNvSpPr>
          <p:nvPr>
            <p:ph type="title"/>
          </p:nvPr>
        </p:nvSpPr>
        <p:spPr>
          <a:xfrm>
            <a:off x="415616" y="255823"/>
            <a:ext cx="11360800" cy="623600"/>
          </a:xfrm>
          <a:prstGeom prst="rect">
            <a:avLst/>
          </a:prstGeom>
          <a:noFill/>
          <a:ln>
            <a:noFill/>
          </a:ln>
        </p:spPr>
        <p:txBody>
          <a:bodyPr spcFirstLastPara="1" vert="horz" wrap="square" lIns="121900" tIns="121900" rIns="121900" bIns="121900" rtlCol="0" anchor="t" anchorCtr="0">
            <a:noAutofit/>
          </a:bodyPr>
          <a:lstStyle/>
          <a:p>
            <a:pPr algn="ctr"/>
            <a:r>
              <a:rPr lang="en"/>
              <a:t>Feature Sign Testing: Cooperation(+) or Competition(-)</a:t>
            </a:r>
            <a:endParaRPr/>
          </a:p>
          <a:p>
            <a:endParaRPr/>
          </a:p>
          <a:p>
            <a:endParaRPr/>
          </a:p>
        </p:txBody>
      </p:sp>
      <p:sp>
        <p:nvSpPr>
          <p:cNvPr id="803" name="Google Shape;803;p78"/>
          <p:cNvSpPr/>
          <p:nvPr/>
        </p:nvSpPr>
        <p:spPr>
          <a:xfrm>
            <a:off x="10486800" y="6245300"/>
            <a:ext cx="1295200" cy="515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804" name="Google Shape;804;p78"/>
          <p:cNvSpPr txBox="1">
            <a:spLocks noGrp="1"/>
          </p:cNvSpPr>
          <p:nvPr>
            <p:ph type="body" idx="1"/>
          </p:nvPr>
        </p:nvSpPr>
        <p:spPr>
          <a:xfrm>
            <a:off x="-516300" y="997067"/>
            <a:ext cx="6081200" cy="4496000"/>
          </a:xfrm>
          <a:prstGeom prst="rect">
            <a:avLst/>
          </a:prstGeom>
          <a:noFill/>
          <a:ln>
            <a:noFill/>
          </a:ln>
        </p:spPr>
        <p:txBody>
          <a:bodyPr spcFirstLastPara="1" vert="horz" wrap="square" lIns="0" tIns="0" rIns="0" bIns="0" rtlCol="0" anchor="t" anchorCtr="0">
            <a:noAutofit/>
          </a:bodyPr>
          <a:lstStyle/>
          <a:p>
            <a:pPr lvl="1" indent="-457189">
              <a:buSzPts val="1800"/>
            </a:pPr>
            <a:r>
              <a:rPr lang="en"/>
              <a:t>Relationships can be competitive (negative) or cooperative (positive). How do we tell if an OTU benefits or competes with another?</a:t>
            </a:r>
            <a:endParaRPr/>
          </a:p>
          <a:p>
            <a:pPr marL="1219170" indent="0">
              <a:buNone/>
            </a:pPr>
            <a:endParaRPr sz="2400"/>
          </a:p>
          <a:p>
            <a:pPr lvl="1" indent="-457189">
              <a:buSzPts val="1800"/>
            </a:pPr>
            <a:r>
              <a:rPr lang="en"/>
              <a:t>Feature Sign Testing reveals the sign of interactions. Approaches:</a:t>
            </a:r>
            <a:endParaRPr/>
          </a:p>
          <a:p>
            <a:pPr marL="1828754" indent="-389457">
              <a:buSzPts val="1000"/>
            </a:pPr>
            <a:r>
              <a:rPr lang="en" sz="1333" i="1"/>
              <a:t>PDP and ALE plots: Give you a global sense of how predictions change on average as a feature changes—indicating global directionality.</a:t>
            </a:r>
            <a:endParaRPr sz="1333" i="1"/>
          </a:p>
          <a:p>
            <a:pPr marL="1828754" indent="-389457">
              <a:buSzPts val="1000"/>
            </a:pPr>
            <a:r>
              <a:rPr lang="en" sz="1333" i="1"/>
              <a:t>ICE plots: Reveal whether this directionality is consistent across different instances or if it varies in different regions of feature space.</a:t>
            </a:r>
            <a:endParaRPr sz="1333" i="1"/>
          </a:p>
          <a:p>
            <a:pPr marL="1828754" indent="-389457">
              <a:buSzPts val="1000"/>
            </a:pPr>
            <a:r>
              <a:rPr lang="en" sz="1333" i="1"/>
              <a:t>SHAP values (global view): Aggregate local attributions to assess whether a feature tends to push predictions up or down overall.</a:t>
            </a:r>
            <a:endParaRPr sz="1333" i="1"/>
          </a:p>
          <a:p>
            <a:pPr marL="1828754" indent="-389457">
              <a:buSzPts val="1000"/>
            </a:pPr>
            <a:r>
              <a:rPr lang="en" sz="1333" i="1"/>
              <a:t>Local surrogate explanations (LIME): Offer a snapshot of feature directionality in a local neighborhood.</a:t>
            </a:r>
            <a:endParaRPr sz="1333" i="1"/>
          </a:p>
          <a:p>
            <a:pPr marL="1828754" indent="-389457">
              <a:buSzPts val="1000"/>
            </a:pPr>
            <a:r>
              <a:rPr lang="en" sz="1333" i="1"/>
              <a:t>Tree interpreters(tree interpreter package in python): Allow for decomposing a single prediction into feature contributions, which can indicate sign on a case-by-case basis.</a:t>
            </a:r>
            <a:endParaRPr sz="2400" i="1"/>
          </a:p>
        </p:txBody>
      </p:sp>
      <p:pic>
        <p:nvPicPr>
          <p:cNvPr id="805" name="Google Shape;805;p78"/>
          <p:cNvPicPr preferRelativeResize="0"/>
          <p:nvPr/>
        </p:nvPicPr>
        <p:blipFill>
          <a:blip r:embed="rId3">
            <a:alphaModFix/>
          </a:blip>
          <a:stretch>
            <a:fillRect/>
          </a:stretch>
        </p:blipFill>
        <p:spPr>
          <a:xfrm>
            <a:off x="5565034" y="2169634"/>
            <a:ext cx="6585799" cy="3902932"/>
          </a:xfrm>
          <a:prstGeom prst="rect">
            <a:avLst/>
          </a:prstGeom>
          <a:noFill/>
          <a:ln>
            <a:noFill/>
          </a:ln>
        </p:spPr>
      </p:pic>
    </p:spTree>
    <p:extLst>
      <p:ext uri="{BB962C8B-B14F-4D97-AF65-F5344CB8AC3E}">
        <p14:creationId xmlns:p14="http://schemas.microsoft.com/office/powerpoint/2010/main" val="3268112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1544</Words>
  <Application>Microsoft Macintosh PowerPoint</Application>
  <PresentationFormat>Widescreen</PresentationFormat>
  <Paragraphs>286</Paragraphs>
  <Slides>20</Slides>
  <Notes>20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Outline  EcoDynamics AI</vt:lpstr>
      <vt:lpstr>EcoDynamics AI: a framework to  Decipher Plant-Pathogen-Microbe Dynamics</vt:lpstr>
      <vt:lpstr>EcoDynamics AI Framework to Decipher  Plant-Pathogen-Microbe Dynamics </vt:lpstr>
      <vt:lpstr>CLR-transformed OTU Data:  Ensure robustness against compositional effects.  </vt:lpstr>
      <vt:lpstr>EcoDynamics AI Framework to Decipher  Plant-Pathogen-Microbe Dynamics </vt:lpstr>
      <vt:lpstr> Addressing the Problem of Confounding - Example</vt:lpstr>
      <vt:lpstr> Addressing the Problem of Confounding - Example</vt:lpstr>
      <vt:lpstr>EcoDynamics AI Framework to Decipher  Plant-Pathogen-Microbe Dynamics </vt:lpstr>
      <vt:lpstr>Feature Sign Testing: Cooperation(+) or Competition(-)  </vt:lpstr>
      <vt:lpstr>EcoDynamics AI: a framework to Decipher  Plant-Pathogen-Microbe Dynamics </vt:lpstr>
      <vt:lpstr>Identifying Key (Abiotic and Biotic) Factors Influencing Microbiota Richness/Shannon with EcoDynamics AI  </vt:lpstr>
      <vt:lpstr>Understanding Abiotic vs. Biotic Contributions -   Modeling Microbiota Richness and Diversity  </vt:lpstr>
      <vt:lpstr>Understanding Abiotic vs. Biotic Contributions -   Modeling Microbiota Richness and Diversity  </vt:lpstr>
      <vt:lpstr>Determining Influential (Abiotic and Biotic) Factors on Pathobiota Dynamics Using EcoDynamics AI   </vt:lpstr>
      <vt:lpstr>Understanding Abiotic vs. Biotic Contributions -   Determining Influential Factors on Pathobiota Dynamics Using EcoDynamics AI  </vt:lpstr>
      <vt:lpstr>Understanding Abiotic vs. Biotic Contributions -   Determining Influential Factors on Pathobiota Dynamics Using EcoDynamics AI  </vt:lpstr>
      <vt:lpstr>Expanding EcoDynamics AI to Cardamine hirsuta and Draba verna  </vt:lpstr>
      <vt:lpstr>Linking Individual Microbe/Pathogen with  environmental conditions, plant communities, with other pathogens and the rest of the microbiota</vt:lpstr>
      <vt:lpstr>Build OTUs’ models in parallel</vt:lpstr>
      <vt:lpstr>Understanding Abiotic vs. Biotic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EcoDynamics AI</dc:title>
  <dc:creator>Jacopo Cirrone</dc:creator>
  <cp:lastModifiedBy>Jacopo Cirrone</cp:lastModifiedBy>
  <cp:revision>4</cp:revision>
  <dcterms:created xsi:type="dcterms:W3CDTF">2025-02-14T18:17:28Z</dcterms:created>
  <dcterms:modified xsi:type="dcterms:W3CDTF">2025-02-14T18:23:47Z</dcterms:modified>
</cp:coreProperties>
</file>