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7"/>
  </p:notesMasterIdLst>
  <p:sldIdLst>
    <p:sldId id="256" r:id="rId2"/>
    <p:sldId id="320" r:id="rId3"/>
    <p:sldId id="257" r:id="rId4"/>
    <p:sldId id="277" r:id="rId5"/>
    <p:sldId id="278" r:id="rId6"/>
    <p:sldId id="279" r:id="rId7"/>
    <p:sldId id="292" r:id="rId8"/>
    <p:sldId id="260" r:id="rId9"/>
    <p:sldId id="265" r:id="rId10"/>
    <p:sldId id="297" r:id="rId11"/>
    <p:sldId id="299" r:id="rId12"/>
    <p:sldId id="300" r:id="rId13"/>
    <p:sldId id="302" r:id="rId14"/>
    <p:sldId id="303" r:id="rId15"/>
    <p:sldId id="306" r:id="rId16"/>
    <p:sldId id="308" r:id="rId17"/>
    <p:sldId id="309" r:id="rId18"/>
    <p:sldId id="310" r:id="rId19"/>
    <p:sldId id="312" r:id="rId20"/>
    <p:sldId id="313" r:id="rId21"/>
    <p:sldId id="315" r:id="rId22"/>
    <p:sldId id="317" r:id="rId23"/>
    <p:sldId id="318" r:id="rId24"/>
    <p:sldId id="296" r:id="rId25"/>
    <p:sldId id="26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507" autoAdjust="0"/>
    <p:restoredTop sz="98566" autoAdjust="0"/>
  </p:normalViewPr>
  <p:slideViewPr>
    <p:cSldViewPr>
      <p:cViewPr>
        <p:scale>
          <a:sx n="77" d="100"/>
          <a:sy n="77" d="100"/>
        </p:scale>
        <p:origin x="-756" y="12"/>
      </p:cViewPr>
      <p:guideLst>
        <p:guide orient="horz" pos="2160"/>
        <p:guide pos="2880"/>
      </p:guideLst>
    </p:cSldViewPr>
  </p:slideViewPr>
  <p:outlineViewPr>
    <p:cViewPr>
      <p:scale>
        <a:sx n="33" d="100"/>
        <a:sy n="33" d="100"/>
      </p:scale>
      <p:origin x="0" y="466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B11C4-4214-44C1-8C34-46B04CF7AB4A}" type="datetimeFigureOut">
              <a:rPr lang="en-US" smtClean="0"/>
              <a:pPr/>
              <a:t>14-06-2019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5E5C03-5C8B-4AD2-BD59-E1E9508FFF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5E5C03-5C8B-4AD2-BD59-E1E9508FFF9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0D3FAA-02C7-44E1-AA81-BFABF308AB3B}" type="datetimeFigureOut">
              <a:rPr lang="en-US" smtClean="0"/>
              <a:pPr/>
              <a:t>14-06-2019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6994B1-488A-48A6-AAD7-3E6B1CE7E5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6994B1-488A-48A6-AAD7-3E6B1CE7E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6994B1-488A-48A6-AAD7-3E6B1CE7E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6994B1-488A-48A6-AAD7-3E6B1CE7E51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6994B1-488A-48A6-AAD7-3E6B1CE7E51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6994B1-488A-48A6-AAD7-3E6B1CE7E51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86994B1-488A-48A6-AAD7-3E6B1CE7E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86994B1-488A-48A6-AAD7-3E6B1CE7E51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0D3FAA-02C7-44E1-AA81-BFABF308AB3B}" type="datetimeFigureOut">
              <a:rPr lang="en-US" smtClean="0"/>
              <a:pPr/>
              <a:t>14-06-2019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86994B1-488A-48A6-AAD7-3E6B1CE7E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90D3FAA-02C7-44E1-AA81-BFABF308AB3B}" type="datetimeFigureOut">
              <a:rPr lang="en-US" smtClean="0"/>
              <a:pPr/>
              <a:t>14-06-2019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6994B1-488A-48A6-AAD7-3E6B1CE7E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90D3FAA-02C7-44E1-AA81-BFABF308AB3B}" type="datetimeFigureOut">
              <a:rPr lang="en-US" smtClean="0"/>
              <a:pPr/>
              <a:t>14-06-2019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6994B1-488A-48A6-AAD7-3E6B1CE7E51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90D3FAA-02C7-44E1-AA81-BFABF308AB3B}" type="datetimeFigureOut">
              <a:rPr lang="en-US" smtClean="0"/>
              <a:pPr/>
              <a:t>14-06-2019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6994B1-488A-48A6-AAD7-3E6B1CE7E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457200"/>
            <a:ext cx="8534400" cy="1077218"/>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Project Title </a:t>
            </a:r>
            <a:r>
              <a:rPr lang="en-US" sz="3200" dirty="0" smtClean="0">
                <a:latin typeface="Times New Roman" pitchFamily="18" charset="0"/>
                <a:cs typeface="Times New Roman" pitchFamily="18" charset="0"/>
              </a:rPr>
              <a:t>:      </a:t>
            </a:r>
            <a:r>
              <a:rPr lang="en-US" sz="3200" dirty="0" smtClean="0">
                <a:solidFill>
                  <a:srgbClr val="FF0000"/>
                </a:solidFill>
                <a:latin typeface="Times New Roman" pitchFamily="18" charset="0"/>
                <a:cs typeface="Times New Roman" pitchFamily="18" charset="0"/>
              </a:rPr>
              <a:t>Intelligent Delight Management      			  System</a:t>
            </a:r>
            <a:endParaRPr lang="en-US" sz="3200" dirty="0">
              <a:solidFill>
                <a:srgbClr val="FF0000"/>
              </a:solidFill>
            </a:endParaRPr>
          </a:p>
        </p:txBody>
      </p:sp>
      <p:sp>
        <p:nvSpPr>
          <p:cNvPr id="7" name="TextBox 6"/>
          <p:cNvSpPr txBox="1"/>
          <p:nvPr/>
        </p:nvSpPr>
        <p:spPr>
          <a:xfrm>
            <a:off x="381000" y="1676400"/>
            <a:ext cx="8458200" cy="3724096"/>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UNDER THE GUIDANCE OF</a:t>
            </a:r>
          </a:p>
          <a:p>
            <a:pPr algn="ctr"/>
            <a:endParaRPr lang="en-US" sz="2400" b="1" dirty="0" smtClean="0">
              <a:latin typeface="Times New Roman" pitchFamily="18" charset="0"/>
              <a:cs typeface="Times New Roman" pitchFamily="18" charset="0"/>
            </a:endParaRPr>
          </a:p>
          <a:p>
            <a:endParaRPr lang="en-US" dirty="0" smtClean="0"/>
          </a:p>
          <a:p>
            <a:r>
              <a:rPr lang="en-US" sz="2000" b="1" dirty="0" smtClean="0">
                <a:solidFill>
                  <a:srgbClr val="000000"/>
                </a:solidFill>
                <a:latin typeface="Times New Roman" pitchFamily="18" charset="0"/>
                <a:cs typeface="Times New Roman" pitchFamily="18" charset="0"/>
              </a:rPr>
              <a:t>EXTERNAL GUIDE                                                	        INTERNAL GUIDE</a:t>
            </a:r>
            <a:endParaRPr lang="en-US" b="1" dirty="0" smtClean="0">
              <a:solidFill>
                <a:srgbClr val="000000"/>
              </a:solidFill>
              <a:latin typeface="Times New Roman" pitchFamily="18" charset="0"/>
              <a:cs typeface="Times New Roman" pitchFamily="18" charset="0"/>
            </a:endParaRPr>
          </a:p>
          <a:p>
            <a:r>
              <a:rPr lang="en-US" sz="2000" b="1" dirty="0" err="1" smtClean="0">
                <a:solidFill>
                  <a:srgbClr val="000000"/>
                </a:solidFill>
                <a:latin typeface="Times New Roman" pitchFamily="18" charset="0"/>
                <a:cs typeface="Times New Roman" pitchFamily="18" charset="0"/>
              </a:rPr>
              <a:t>Mr.Meeramehadi</a:t>
            </a:r>
            <a:r>
              <a:rPr lang="en-US" sz="2000" b="1"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Gadamfalli</a:t>
            </a:r>
            <a:r>
              <a:rPr lang="en-US" sz="2000" b="1"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                                         </a:t>
            </a:r>
            <a:r>
              <a:rPr lang="en-US" sz="2000" b="1" dirty="0" err="1" smtClean="0">
                <a:solidFill>
                  <a:srgbClr val="000000"/>
                </a:solidFill>
                <a:latin typeface="Times New Roman" pitchFamily="18" charset="0"/>
                <a:cs typeface="Times New Roman" pitchFamily="18" charset="0"/>
              </a:rPr>
              <a:t>Mr.T.R.Arunkumar</a:t>
            </a:r>
            <a:endParaRPr lang="en-US" b="1" dirty="0" smtClean="0">
              <a:solidFill>
                <a:srgbClr val="000000"/>
              </a:solidFill>
              <a:latin typeface="Times New Roman" pitchFamily="18" charset="0"/>
              <a:cs typeface="Times New Roman" pitchFamily="18" charset="0"/>
            </a:endParaRPr>
          </a:p>
          <a:p>
            <a:endParaRPr lang="en-US" dirty="0" smtClean="0">
              <a:solidFill>
                <a:srgbClr val="000000"/>
              </a:solidFill>
            </a:endParaRPr>
          </a:p>
          <a:p>
            <a:endParaRPr lang="en-US" dirty="0" smtClean="0">
              <a:solidFill>
                <a:srgbClr val="000000"/>
              </a:solidFill>
            </a:endParaRPr>
          </a:p>
          <a:p>
            <a:endParaRPr lang="en-US" dirty="0" smtClean="0">
              <a:solidFill>
                <a:srgbClr val="000000"/>
              </a:solidFill>
            </a:endParaRPr>
          </a:p>
          <a:p>
            <a:r>
              <a:rPr lang="en-US" dirty="0" smtClean="0">
                <a:solidFill>
                  <a:srgbClr val="000000"/>
                </a:solidFill>
              </a:rPr>
              <a:t>                                 	     </a:t>
            </a:r>
            <a:r>
              <a:rPr lang="en-US" sz="2000" b="1" dirty="0" smtClean="0">
                <a:latin typeface="Times New Roman" pitchFamily="18" charset="0"/>
                <a:cs typeface="Times New Roman" pitchFamily="18" charset="0"/>
              </a:rPr>
              <a:t>PRESENTED B</a:t>
            </a:r>
            <a:r>
              <a:rPr lang="en-US" b="1" dirty="0" smtClean="0">
                <a:latin typeface="Times New Roman" pitchFamily="18" charset="0"/>
                <a:cs typeface="Times New Roman" pitchFamily="18" charset="0"/>
              </a:rPr>
              <a:t>Y</a:t>
            </a:r>
          </a:p>
          <a:p>
            <a:r>
              <a:rPr lang="en-US" b="1" dirty="0" smtClean="0">
                <a:latin typeface="Times New Roman" pitchFamily="18" charset="0"/>
                <a:cs typeface="Times New Roman" pitchFamily="18" charset="0"/>
              </a:rPr>
              <a:t>                                                  </a:t>
            </a:r>
            <a:r>
              <a:rPr lang="en-US" b="1" dirty="0" smtClean="0">
                <a:solidFill>
                  <a:srgbClr val="4D0769"/>
                </a:solidFill>
                <a:latin typeface="Times New Roman" pitchFamily="18" charset="0"/>
                <a:cs typeface="Times New Roman" pitchFamily="18" charset="0"/>
              </a:rPr>
              <a:t>SADHANA SANKPAL</a:t>
            </a:r>
            <a:endParaRPr lang="en-US" sz="2000" b="1" dirty="0" smtClean="0">
              <a:solidFill>
                <a:srgbClr val="4D0769"/>
              </a:solidFill>
              <a:latin typeface="Times New Roman" pitchFamily="18" charset="0"/>
              <a:cs typeface="Times New Roman" pitchFamily="18" charset="0"/>
            </a:endParaRPr>
          </a:p>
          <a:p>
            <a:r>
              <a:rPr lang="en-US" b="1" dirty="0" smtClean="0">
                <a:solidFill>
                  <a:srgbClr val="4D0769"/>
                </a:solidFill>
                <a:latin typeface="Times New Roman" pitchFamily="18" charset="0"/>
                <a:cs typeface="Times New Roman" pitchFamily="18" charset="0"/>
              </a:rPr>
              <a:t>                                                         (</a:t>
            </a:r>
            <a:r>
              <a:rPr lang="en-US" sz="2000" b="1" dirty="0" smtClean="0">
                <a:solidFill>
                  <a:srgbClr val="4D0769"/>
                </a:solidFill>
                <a:latin typeface="Times New Roman" pitchFamily="18" charset="0"/>
                <a:cs typeface="Times New Roman" pitchFamily="18" charset="0"/>
              </a:rPr>
              <a:t>CA161054)</a:t>
            </a:r>
            <a:endParaRPr lang="en-US" b="1" dirty="0" smtClean="0">
              <a:solidFill>
                <a:srgbClr val="4D0769"/>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28600" y="1447800"/>
            <a:ext cx="4495800" cy="4343400"/>
          </a:xfrm>
          <a:prstGeom prst="rect">
            <a:avLst/>
          </a:prstGeom>
          <a:noFill/>
          <a:ln w="9525">
            <a:noFill/>
            <a:miter lim="800000"/>
            <a:headEnd/>
            <a:tailEnd/>
          </a:ln>
          <a:effectLst/>
        </p:spPr>
      </p:pic>
      <p:sp>
        <p:nvSpPr>
          <p:cNvPr id="5" name="TextBox 4"/>
          <p:cNvSpPr txBox="1"/>
          <p:nvPr/>
        </p:nvSpPr>
        <p:spPr>
          <a:xfrm>
            <a:off x="381000" y="838200"/>
            <a:ext cx="4114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Zero level DFD</a:t>
            </a:r>
            <a:endParaRPr lang="en-US" b="1" dirty="0">
              <a:latin typeface="Times New Roman" pitchFamily="18" charset="0"/>
              <a:cs typeface="Times New Roman" pitchFamily="18" charset="0"/>
            </a:endParaRPr>
          </a:p>
        </p:txBody>
      </p:sp>
      <p:sp>
        <p:nvSpPr>
          <p:cNvPr id="6" name="TextBox 5"/>
          <p:cNvSpPr txBox="1"/>
          <p:nvPr/>
        </p:nvSpPr>
        <p:spPr>
          <a:xfrm>
            <a:off x="304800" y="228600"/>
            <a:ext cx="42672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Data Flow Diagram</a:t>
            </a:r>
            <a:endParaRPr lang="en-US" dirty="0"/>
          </a:p>
        </p:txBody>
      </p:sp>
      <p:sp>
        <p:nvSpPr>
          <p:cNvPr id="7" name="TextBox 6"/>
          <p:cNvSpPr txBox="1"/>
          <p:nvPr/>
        </p:nvSpPr>
        <p:spPr>
          <a:xfrm>
            <a:off x="5791200" y="838200"/>
            <a:ext cx="3048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First level DFD</a:t>
            </a:r>
            <a:endParaRPr lang="en-US" b="1"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3"/>
          <a:stretch>
            <a:fillRect/>
          </a:stretch>
        </p:blipFill>
        <p:spPr bwMode="auto">
          <a:xfrm>
            <a:off x="4419600" y="1371601"/>
            <a:ext cx="47244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a:stretch>
            <a:fillRect/>
          </a:stretch>
        </p:blipFill>
        <p:spPr bwMode="auto">
          <a:xfrm>
            <a:off x="609600" y="838200"/>
            <a:ext cx="7772400" cy="5105400"/>
          </a:xfrm>
          <a:prstGeom prst="rect">
            <a:avLst/>
          </a:prstGeom>
          <a:noFill/>
          <a:ln w="9525">
            <a:noFill/>
            <a:miter lim="800000"/>
            <a:headEnd/>
            <a:tailEnd/>
          </a:ln>
          <a:effectLst/>
        </p:spPr>
      </p:pic>
      <p:sp>
        <p:nvSpPr>
          <p:cNvPr id="8" name="TextBox 7"/>
          <p:cNvSpPr txBox="1"/>
          <p:nvPr/>
        </p:nvSpPr>
        <p:spPr>
          <a:xfrm>
            <a:off x="457200" y="228600"/>
            <a:ext cx="3657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Second level DFD</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tretch>
            <a:fillRect/>
          </a:stretch>
        </p:blipFill>
        <p:spPr bwMode="auto">
          <a:xfrm>
            <a:off x="457200" y="762000"/>
            <a:ext cx="8153400" cy="3429001"/>
          </a:xfrm>
          <a:prstGeom prst="rect">
            <a:avLst/>
          </a:prstGeom>
          <a:noFill/>
          <a:ln w="9525">
            <a:noFill/>
            <a:miter lim="800000"/>
            <a:headEnd/>
            <a:tailEnd/>
          </a:ln>
          <a:effectLst/>
        </p:spPr>
      </p:pic>
      <p:sp>
        <p:nvSpPr>
          <p:cNvPr id="6" name="TextBox 5"/>
          <p:cNvSpPr txBox="1"/>
          <p:nvPr/>
        </p:nvSpPr>
        <p:spPr>
          <a:xfrm>
            <a:off x="381000" y="228600"/>
            <a:ext cx="4724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Second level DFD continued…</a:t>
            </a:r>
            <a:endParaRPr lang="en-US" sz="2000" b="1"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a:stretch>
            <a:fillRect/>
          </a:stretch>
        </p:blipFill>
        <p:spPr bwMode="auto">
          <a:xfrm>
            <a:off x="609600" y="3886200"/>
            <a:ext cx="83058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990600"/>
            <a:ext cx="3276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Customer table</a:t>
            </a:r>
            <a:endParaRPr lang="en-US"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8600" y="1828800"/>
          <a:ext cx="8686801" cy="1630680"/>
        </p:xfrm>
        <a:graphic>
          <a:graphicData uri="http://schemas.openxmlformats.org/drawingml/2006/table">
            <a:tbl>
              <a:tblPr firstRow="1" bandRow="1">
                <a:tableStyleId>{5C22544A-7EE6-4342-B048-85BDC9FD1C3A}</a:tableStyleId>
              </a:tblPr>
              <a:tblGrid>
                <a:gridCol w="930730"/>
                <a:gridCol w="1163411"/>
                <a:gridCol w="1396093"/>
                <a:gridCol w="1240971"/>
                <a:gridCol w="1473653"/>
                <a:gridCol w="1186542"/>
                <a:gridCol w="1295401"/>
              </a:tblGrid>
              <a:tr h="533400">
                <a:tc>
                  <a:txBody>
                    <a:bodyPr/>
                    <a:lstStyle/>
                    <a:p>
                      <a:pPr algn="ctr"/>
                      <a:r>
                        <a:rPr lang="en-US" sz="1400" b="1" dirty="0" smtClean="0">
                          <a:latin typeface="Times New Roman" pitchFamily="18" charset="0"/>
                          <a:cs typeface="Times New Roman" pitchFamily="18" charset="0"/>
                        </a:rPr>
                        <a:t>c_id</a:t>
                      </a:r>
                      <a:endParaRPr lang="en-US" sz="1400" b="1"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c_name</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c_mobileno</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c_email</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c_address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c_type</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c_idproof</a:t>
                      </a:r>
                      <a:endParaRPr lang="en-US" sz="1400" dirty="0">
                        <a:latin typeface="Times New Roman" pitchFamily="18" charset="0"/>
                        <a:cs typeface="Times New Roman" pitchFamily="18" charset="0"/>
                      </a:endParaRPr>
                    </a:p>
                  </a:txBody>
                  <a:tcPr/>
                </a:tc>
              </a:tr>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int(100)</a:t>
                      </a:r>
                    </a:p>
                    <a:p>
                      <a:pPr algn="ctr"/>
                      <a:endParaRPr lang="en-US"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dirty="0">
                        <a:latin typeface="Times New Roman" pitchFamily="18" charset="0"/>
                        <a:cs typeface="Times New Roman" pitchFamily="18" charset="0"/>
                      </a:endParaRPr>
                    </a:p>
                  </a:txBody>
                  <a:tcPr/>
                </a:tc>
              </a:tr>
              <a:tr h="335280">
                <a:tc>
                  <a:txBody>
                    <a:bodyPr/>
                    <a:lstStyle/>
                    <a:p>
                      <a:pPr algn="ctr"/>
                      <a:r>
                        <a:rPr lang="en-US" sz="1400" dirty="0" smtClean="0">
                          <a:latin typeface="Times New Roman" pitchFamily="18" charset="0"/>
                          <a:cs typeface="Times New Roman" pitchFamily="18" charset="0"/>
                        </a:rPr>
                        <a:t>primary key</a:t>
                      </a:r>
                      <a:endParaRPr lang="en-US" sz="1400"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txBody>
                  <a:tcPr/>
                </a:tc>
              </a:tr>
            </a:tbl>
          </a:graphicData>
        </a:graphic>
      </p:graphicFrame>
      <p:sp>
        <p:nvSpPr>
          <p:cNvPr id="10" name="TextBox 9"/>
          <p:cNvSpPr txBox="1"/>
          <p:nvPr/>
        </p:nvSpPr>
        <p:spPr>
          <a:xfrm>
            <a:off x="228600" y="3733800"/>
            <a:ext cx="3733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Manager table</a:t>
            </a:r>
            <a:endParaRPr lang="en-US" b="1" dirty="0">
              <a:latin typeface="Times New Roman" pitchFamily="18" charset="0"/>
              <a:cs typeface="Times New Roman" pitchFamily="18" charset="0"/>
            </a:endParaRPr>
          </a:p>
        </p:txBody>
      </p:sp>
      <p:graphicFrame>
        <p:nvGraphicFramePr>
          <p:cNvPr id="11" name="Table 10"/>
          <p:cNvGraphicFramePr>
            <a:graphicFrameLocks noGrp="1"/>
          </p:cNvGraphicFramePr>
          <p:nvPr/>
        </p:nvGraphicFramePr>
        <p:xfrm>
          <a:off x="228600" y="4419600"/>
          <a:ext cx="8686800" cy="1346200"/>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457200">
                <a:tc>
                  <a:txBody>
                    <a:bodyPr/>
                    <a:lstStyle/>
                    <a:p>
                      <a:pPr algn="ctr"/>
                      <a:r>
                        <a:rPr lang="en-US" sz="1400" dirty="0" smtClean="0">
                          <a:latin typeface="Times New Roman" pitchFamily="18" charset="0"/>
                          <a:cs typeface="Times New Roman" pitchFamily="18" charset="0"/>
                        </a:rPr>
                        <a:t>m_id</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m_name</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m_mobileno</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m_email</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m_status</a:t>
                      </a:r>
                      <a:endParaRPr lang="en-US" sz="1400" dirty="0">
                        <a:latin typeface="Times New Roman" pitchFamily="18" charset="0"/>
                        <a:cs typeface="Times New Roman" pitchFamily="18" charset="0"/>
                      </a:endParaRPr>
                    </a:p>
                  </a:txBody>
                  <a:tcPr/>
                </a:tc>
              </a:tr>
              <a:tr h="391160">
                <a:tc>
                  <a:txBody>
                    <a:bodyPr/>
                    <a:lstStyle/>
                    <a:p>
                      <a:pPr algn="ctr"/>
                      <a:r>
                        <a:rPr lang="en-US" sz="1400" dirty="0" smtClean="0">
                          <a:latin typeface="Times New Roman" pitchFamily="18" charset="0"/>
                          <a:cs typeface="Times New Roman" pitchFamily="18" charset="0"/>
                        </a:rPr>
                        <a:t>int(100)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primary key</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sp>
        <p:nvSpPr>
          <p:cNvPr id="12" name="TextBox 11"/>
          <p:cNvSpPr txBox="1"/>
          <p:nvPr/>
        </p:nvSpPr>
        <p:spPr>
          <a:xfrm>
            <a:off x="228600" y="381000"/>
            <a:ext cx="4191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Data Dictionary</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76200"/>
            <a:ext cx="32004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Receptionist table</a:t>
            </a:r>
            <a:endParaRPr lang="en-US" b="1" dirty="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457200" y="533400"/>
          <a:ext cx="8229600" cy="1259840"/>
        </p:xfrm>
        <a:graphic>
          <a:graphicData uri="http://schemas.openxmlformats.org/drawingml/2006/table">
            <a:tbl>
              <a:tblPr firstRow="1" bandRow="1">
                <a:tableStyleId>{5C22544A-7EE6-4342-B048-85BDC9FD1C3A}</a:tableStyleId>
              </a:tblPr>
              <a:tblGrid>
                <a:gridCol w="1582615"/>
                <a:gridCol w="1709225"/>
                <a:gridCol w="1645920"/>
                <a:gridCol w="1645920"/>
                <a:gridCol w="1645920"/>
              </a:tblGrid>
              <a:tr h="370840">
                <a:tc>
                  <a:txBody>
                    <a:bodyPr/>
                    <a:lstStyle/>
                    <a:p>
                      <a:pPr algn="ctr"/>
                      <a:r>
                        <a:rPr lang="en-US" sz="1400" dirty="0" smtClean="0">
                          <a:latin typeface="Times New Roman" pitchFamily="18" charset="0"/>
                          <a:cs typeface="Times New Roman" pitchFamily="18" charset="0"/>
                        </a:rPr>
                        <a:t>r_id</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r_name</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r_mobileno</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r_email</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r_status</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int(100)</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primary key</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sp>
        <p:nvSpPr>
          <p:cNvPr id="11" name="TextBox 10"/>
          <p:cNvSpPr txBox="1"/>
          <p:nvPr/>
        </p:nvSpPr>
        <p:spPr>
          <a:xfrm>
            <a:off x="381000" y="2057400"/>
            <a:ext cx="2286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Login table</a:t>
            </a:r>
            <a:endParaRPr lang="en-US" b="1"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457200" y="2667000"/>
          <a:ext cx="8229600" cy="10464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142240">
                <a:tc>
                  <a:txBody>
                    <a:bodyPr/>
                    <a:lstStyle/>
                    <a:p>
                      <a:pPr algn="ctr"/>
                      <a:r>
                        <a:rPr lang="en-US" sz="1400" dirty="0" smtClean="0">
                          <a:latin typeface="Times New Roman" pitchFamily="18" charset="0"/>
                          <a:cs typeface="Times New Roman" pitchFamily="18" charset="0"/>
                        </a:rPr>
                        <a:t>username</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password</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type</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sec_que</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sec_ans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status</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
        <p:nvSpPr>
          <p:cNvPr id="13" name="TextBox 12"/>
          <p:cNvSpPr txBox="1"/>
          <p:nvPr/>
        </p:nvSpPr>
        <p:spPr>
          <a:xfrm>
            <a:off x="457200" y="3886200"/>
            <a:ext cx="3429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Booking details table</a:t>
            </a:r>
            <a:endParaRPr lang="en-US" sz="1600" b="1" dirty="0">
              <a:latin typeface="Times New Roman" pitchFamily="18" charset="0"/>
              <a:cs typeface="Times New Roman" pitchFamily="18" charset="0"/>
            </a:endParaRPr>
          </a:p>
        </p:txBody>
      </p:sp>
      <p:graphicFrame>
        <p:nvGraphicFramePr>
          <p:cNvPr id="14" name="Table 13"/>
          <p:cNvGraphicFramePr>
            <a:graphicFrameLocks noGrp="1"/>
          </p:cNvGraphicFramePr>
          <p:nvPr/>
        </p:nvGraphicFramePr>
        <p:xfrm>
          <a:off x="457200" y="4495800"/>
          <a:ext cx="8229599" cy="140716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algn="ctr"/>
                      <a:r>
                        <a:rPr lang="en-US" sz="1400" b="1" dirty="0" err="1" smtClean="0">
                          <a:latin typeface="Times New Roman" pitchFamily="18" charset="0"/>
                          <a:cs typeface="Times New Roman" pitchFamily="18" charset="0"/>
                        </a:rPr>
                        <a:t>b_id</a:t>
                      </a:r>
                      <a:endParaRPr lang="en-US" sz="1400" b="1"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c_id</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r_id</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b_date</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b_from</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b_to</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b_status</a:t>
                      </a:r>
                      <a:endParaRPr lang="en-US" sz="1400" dirty="0">
                        <a:latin typeface="Times New Roman" pitchFamily="18" charset="0"/>
                        <a:cs typeface="Times New Roman" pitchFamily="18" charset="0"/>
                      </a:endParaRPr>
                    </a:p>
                  </a:txBody>
                  <a:tcPr/>
                </a:tc>
              </a:tr>
              <a:tr h="391160">
                <a:tc>
                  <a:txBody>
                    <a:bodyPr/>
                    <a:lstStyle/>
                    <a:p>
                      <a:pPr algn="ctr"/>
                      <a:r>
                        <a:rPr lang="en-US" sz="1400" dirty="0" smtClean="0">
                          <a:latin typeface="Times New Roman" pitchFamily="18" charset="0"/>
                          <a:cs typeface="Times New Roman" pitchFamily="18" charset="0"/>
                        </a:rPr>
                        <a:t>int(100)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int(100)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int(100)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r>
              <a:tr h="406400">
                <a:tc>
                  <a:txBody>
                    <a:bodyPr/>
                    <a:lstStyle/>
                    <a:p>
                      <a:pPr algn="ctr"/>
                      <a:r>
                        <a:rPr lang="en-US" sz="1400" dirty="0" smtClean="0">
                          <a:latin typeface="Times New Roman" pitchFamily="18" charset="0"/>
                          <a:cs typeface="Times New Roman" pitchFamily="18" charset="0"/>
                        </a:rPr>
                        <a:t>primary key</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foreign key</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foreign key</a:t>
                      </a:r>
                    </a:p>
                    <a:p>
                      <a:pPr algn="ct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28600"/>
            <a:ext cx="46482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Room details table</a:t>
            </a:r>
            <a:endParaRPr lang="en-US"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8601" y="685800"/>
          <a:ext cx="8763001" cy="1442720"/>
        </p:xfrm>
        <a:graphic>
          <a:graphicData uri="http://schemas.openxmlformats.org/drawingml/2006/table">
            <a:tbl>
              <a:tblPr firstRow="1" bandRow="1">
                <a:tableStyleId>{5C22544A-7EE6-4342-B048-85BDC9FD1C3A}</a:tableStyleId>
              </a:tblPr>
              <a:tblGrid>
                <a:gridCol w="840058"/>
                <a:gridCol w="1107274"/>
                <a:gridCol w="1123462"/>
                <a:gridCol w="1198359"/>
                <a:gridCol w="1123462"/>
                <a:gridCol w="1123462"/>
                <a:gridCol w="1123462"/>
                <a:gridCol w="1123462"/>
              </a:tblGrid>
              <a:tr h="370840">
                <a:tc>
                  <a:txBody>
                    <a:bodyPr/>
                    <a:lstStyle/>
                    <a:p>
                      <a:pPr algn="ctr"/>
                      <a:r>
                        <a:rPr lang="en-US" sz="1400" dirty="0" smtClean="0">
                          <a:latin typeface="Times New Roman" pitchFamily="18" charset="0"/>
                          <a:cs typeface="Times New Roman" pitchFamily="18" charset="0"/>
                        </a:rPr>
                        <a:t>r_id</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r_no</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r_type</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r_description</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r_amenites</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rm_price</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rm_image</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rm_status</a:t>
                      </a:r>
                      <a:endParaRPr lang="en-US" sz="1400" dirty="0">
                        <a:latin typeface="Times New Roman" pitchFamily="18" charset="0"/>
                        <a:cs typeface="Times New Roman" pitchFamily="18" charset="0"/>
                      </a:endParaRPr>
                    </a:p>
                  </a:txBody>
                  <a:tcPr/>
                </a:tc>
              </a:tr>
              <a:tr h="467360">
                <a:tc>
                  <a:txBody>
                    <a:bodyPr/>
                    <a:lstStyle/>
                    <a:p>
                      <a:pPr algn="ctr"/>
                      <a:r>
                        <a:rPr lang="en-US" sz="1200" dirty="0" smtClean="0">
                          <a:latin typeface="Times New Roman" pitchFamily="18" charset="0"/>
                          <a:cs typeface="Times New Roman" pitchFamily="18" charset="0"/>
                        </a:rPr>
                        <a:t>int(100)</a:t>
                      </a:r>
                      <a:endParaRPr lang="en-US"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varchar(100)</a:t>
                      </a:r>
                      <a:endParaRPr lang="en-US"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varchar(100)</a:t>
                      </a:r>
                    </a:p>
                    <a:p>
                      <a:pPr algn="ctr"/>
                      <a:endParaRPr lang="en-US"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varchar(100)</a:t>
                      </a:r>
                    </a:p>
                    <a:p>
                      <a:pPr algn="ctr"/>
                      <a:endParaRPr lang="en-US"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varchar(100)</a:t>
                      </a:r>
                    </a:p>
                    <a:p>
                      <a:pPr algn="ctr"/>
                      <a:endParaRPr lang="en-US"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varchar(100)</a:t>
                      </a:r>
                    </a:p>
                    <a:p>
                      <a:pPr algn="ctr"/>
                      <a:endParaRPr lang="en-US"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varchar(100)</a:t>
                      </a:r>
                    </a:p>
                    <a:p>
                      <a:pPr algn="ctr"/>
                      <a:endParaRPr lang="en-US"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varchar(100)</a:t>
                      </a:r>
                    </a:p>
                    <a:p>
                      <a:pPr algn="ctr"/>
                      <a:endParaRPr lang="en-US" sz="1200" dirty="0">
                        <a:latin typeface="Times New Roman" pitchFamily="18" charset="0"/>
                        <a:cs typeface="Times New Roman" pitchFamily="18" charset="0"/>
                      </a:endParaRPr>
                    </a:p>
                  </a:txBody>
                  <a:tcPr/>
                </a:tc>
              </a:tr>
              <a:tr h="370840">
                <a:tc>
                  <a:txBody>
                    <a:bodyPr/>
                    <a:lstStyle/>
                    <a:p>
                      <a:pPr algn="ctr"/>
                      <a:r>
                        <a:rPr lang="en-US" sz="1200" dirty="0" smtClean="0">
                          <a:latin typeface="Times New Roman" pitchFamily="18" charset="0"/>
                          <a:cs typeface="Times New Roman" pitchFamily="18" charset="0"/>
                        </a:rPr>
                        <a:t>primary key</a:t>
                      </a:r>
                      <a:endParaRPr lang="en-US" sz="12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sp>
        <p:nvSpPr>
          <p:cNvPr id="8" name="TextBox 7"/>
          <p:cNvSpPr txBox="1"/>
          <p:nvPr/>
        </p:nvSpPr>
        <p:spPr>
          <a:xfrm>
            <a:off x="152400" y="2209800"/>
            <a:ext cx="3048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Order details table</a:t>
            </a:r>
            <a:endParaRPr lang="en-US" sz="1600" b="1"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228600" y="2667001"/>
          <a:ext cx="8686800" cy="1364061"/>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327741">
                <a:tc>
                  <a:txBody>
                    <a:bodyPr/>
                    <a:lstStyle/>
                    <a:p>
                      <a:pPr algn="ctr"/>
                      <a:r>
                        <a:rPr lang="en-US" sz="1400" dirty="0" err="1" smtClean="0">
                          <a:latin typeface="Times New Roman" pitchFamily="18" charset="0"/>
                          <a:cs typeface="Times New Roman" pitchFamily="18" charset="0"/>
                        </a:rPr>
                        <a:t>o_id</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c_id</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mn_id</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o_date</a:t>
                      </a:r>
                      <a:endParaRPr lang="en-US"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o_status</a:t>
                      </a:r>
                      <a:endParaRPr lang="en-US" sz="1400" dirty="0">
                        <a:latin typeface="Times New Roman" pitchFamily="18" charset="0"/>
                        <a:cs typeface="Times New Roman" pitchFamily="18" charset="0"/>
                      </a:endParaRPr>
                    </a:p>
                  </a:txBody>
                  <a:tcPr/>
                </a:tc>
              </a:tr>
              <a:tr h="445729">
                <a:tc>
                  <a:txBody>
                    <a:bodyPr/>
                    <a:lstStyle/>
                    <a:p>
                      <a:pPr algn="ctr"/>
                      <a:r>
                        <a:rPr lang="en-US" sz="1400" dirty="0" smtClean="0">
                          <a:latin typeface="Times New Roman" pitchFamily="18" charset="0"/>
                          <a:cs typeface="Times New Roman" pitchFamily="18" charset="0"/>
                        </a:rPr>
                        <a:t>int(100)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int(100)</a:t>
                      </a:r>
                    </a:p>
                    <a:p>
                      <a:pPr algn="ct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int(100)</a:t>
                      </a:r>
                    </a:p>
                    <a:p>
                      <a:pPr algn="ct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varchar(100)</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varchar(100)</a:t>
                      </a:r>
                    </a:p>
                    <a:p>
                      <a:pPr algn="ctr"/>
                      <a:endParaRPr lang="en-US" sz="1400" dirty="0">
                        <a:latin typeface="Times New Roman" pitchFamily="18" charset="0"/>
                        <a:cs typeface="Times New Roman" pitchFamily="18" charset="0"/>
                      </a:endParaRPr>
                    </a:p>
                  </a:txBody>
                  <a:tcPr/>
                </a:tc>
              </a:tr>
              <a:tr h="445729">
                <a:tc>
                  <a:txBody>
                    <a:bodyPr/>
                    <a:lstStyle/>
                    <a:p>
                      <a:pPr algn="ctr"/>
                      <a:r>
                        <a:rPr lang="en-US" sz="1400" dirty="0" smtClean="0">
                          <a:latin typeface="Times New Roman" pitchFamily="18" charset="0"/>
                          <a:cs typeface="Times New Roman" pitchFamily="18" charset="0"/>
                        </a:rPr>
                        <a:t>primary key</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foreign</a:t>
                      </a:r>
                      <a:r>
                        <a:rPr lang="en-US" sz="1400" baseline="0" dirty="0" smtClean="0">
                          <a:latin typeface="Times New Roman" pitchFamily="18" charset="0"/>
                          <a:cs typeface="Times New Roman" pitchFamily="18" charset="0"/>
                        </a:rPr>
                        <a:t> key</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foreign</a:t>
                      </a:r>
                      <a:r>
                        <a:rPr lang="en-US" sz="1400" baseline="0" dirty="0" smtClean="0">
                          <a:latin typeface="Times New Roman" pitchFamily="18" charset="0"/>
                          <a:cs typeface="Times New Roman" pitchFamily="18" charset="0"/>
                        </a:rPr>
                        <a:t> key</a:t>
                      </a:r>
                      <a:endParaRPr lang="en-US" sz="1400" dirty="0" smtClean="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sp>
        <p:nvSpPr>
          <p:cNvPr id="10" name="TextBox 9"/>
          <p:cNvSpPr txBox="1"/>
          <p:nvPr/>
        </p:nvSpPr>
        <p:spPr>
          <a:xfrm>
            <a:off x="152400" y="4114800"/>
            <a:ext cx="3352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Menu details table</a:t>
            </a:r>
            <a:endParaRPr lang="en-US" sz="1600" b="1" dirty="0">
              <a:latin typeface="Times New Roman" pitchFamily="18" charset="0"/>
              <a:cs typeface="Times New Roman" pitchFamily="18" charset="0"/>
            </a:endParaRPr>
          </a:p>
        </p:txBody>
      </p:sp>
      <p:graphicFrame>
        <p:nvGraphicFramePr>
          <p:cNvPr id="11" name="Table 10"/>
          <p:cNvGraphicFramePr>
            <a:graphicFrameLocks noGrp="1"/>
          </p:cNvGraphicFramePr>
          <p:nvPr/>
        </p:nvGraphicFramePr>
        <p:xfrm>
          <a:off x="228600" y="4572000"/>
          <a:ext cx="8686800" cy="1554480"/>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mn_id</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mn_name</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mn_description</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mn_price</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mn_image</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int(100)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primary key</a:t>
                      </a:r>
                      <a:endParaRPr lang="en-US" sz="1400" dirty="0" smtClean="0">
                        <a:latin typeface="Calibri"/>
                        <a:ea typeface="Calibri"/>
                        <a:cs typeface="Times New Roman"/>
                      </a:endParaRPr>
                    </a:p>
                    <a:p>
                      <a:pPr algn="ct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2590800"/>
            <a:ext cx="2514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Notice table</a:t>
            </a:r>
            <a:endParaRPr lang="en-US" sz="1600" b="1" dirty="0">
              <a:latin typeface="Times New Roman" pitchFamily="18" charset="0"/>
              <a:cs typeface="Times New Roman" pitchFamily="18" charset="0"/>
            </a:endParaRPr>
          </a:p>
        </p:txBody>
      </p:sp>
      <p:sp>
        <p:nvSpPr>
          <p:cNvPr id="8" name="TextBox 7"/>
          <p:cNvSpPr txBox="1"/>
          <p:nvPr/>
        </p:nvSpPr>
        <p:spPr>
          <a:xfrm>
            <a:off x="304800" y="152400"/>
            <a:ext cx="31242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Amenity details table</a:t>
            </a:r>
            <a:endParaRPr lang="en-US" sz="1600" b="1"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381000" y="609600"/>
          <a:ext cx="8229600" cy="1554480"/>
        </p:xfrm>
        <a:graphic>
          <a:graphicData uri="http://schemas.openxmlformats.org/drawingml/2006/table">
            <a:tbl>
              <a:tblPr firstRow="1" bandRow="1">
                <a:tableStyleId>{5C22544A-7EE6-4342-B048-85BDC9FD1C3A}</a:tableStyleId>
              </a:tblPr>
              <a:tblGrid>
                <a:gridCol w="2057400"/>
                <a:gridCol w="2057400"/>
                <a:gridCol w="2057400"/>
                <a:gridCol w="2057400"/>
              </a:tblGrid>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a_id</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a_name</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a_description</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a_image</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r>
              <a:tr h="482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int(100)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r>
              <a:tr h="482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primary key</a:t>
                      </a:r>
                    </a:p>
                    <a:p>
                      <a:pPr algn="ct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graphicFrame>
        <p:nvGraphicFramePr>
          <p:cNvPr id="11" name="Table 10"/>
          <p:cNvGraphicFramePr>
            <a:graphicFrameLocks noGrp="1"/>
          </p:cNvGraphicFramePr>
          <p:nvPr/>
        </p:nvGraphicFramePr>
        <p:xfrm>
          <a:off x="381000" y="3124200"/>
          <a:ext cx="8229600" cy="15544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n_id</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n_from</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n_to</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n_notice</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n_date</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n_status</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int(100)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primary key</a:t>
                      </a:r>
                    </a:p>
                    <a:p>
                      <a:pPr algn="ct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228600"/>
            <a:ext cx="2971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Feedback table</a:t>
            </a:r>
            <a:endParaRPr lang="en-US" b="1" dirty="0">
              <a:latin typeface="Times New Roman" pitchFamily="18" charset="0"/>
              <a:cs typeface="Times New Roman" pitchFamily="18" charset="0"/>
            </a:endParaRPr>
          </a:p>
        </p:txBody>
      </p:sp>
      <p:sp>
        <p:nvSpPr>
          <p:cNvPr id="7" name="TextBox 6"/>
          <p:cNvSpPr txBox="1"/>
          <p:nvPr/>
        </p:nvSpPr>
        <p:spPr>
          <a:xfrm>
            <a:off x="228600" y="2590800"/>
            <a:ext cx="3276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Billing details table</a:t>
            </a:r>
            <a:endParaRPr lang="en-US" sz="1600" b="1"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304800" y="685800"/>
          <a:ext cx="8305800" cy="1554480"/>
        </p:xfrm>
        <a:graphic>
          <a:graphicData uri="http://schemas.openxmlformats.org/drawingml/2006/table">
            <a:tbl>
              <a:tblPr firstRow="1" bandRow="1">
                <a:tableStyleId>{5C22544A-7EE6-4342-B048-85BDC9FD1C3A}</a:tableStyleId>
              </a:tblPr>
              <a:tblGrid>
                <a:gridCol w="1384300"/>
                <a:gridCol w="1384300"/>
                <a:gridCol w="1384300"/>
                <a:gridCol w="1384300"/>
                <a:gridCol w="1384300"/>
                <a:gridCol w="13843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f_id</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f_from</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f_to</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f_feedback</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f_date</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ea typeface="Calibri"/>
                          <a:cs typeface="Times New Roman" pitchFamily="18" charset="0"/>
                        </a:rPr>
                        <a:t>f_status</a:t>
                      </a:r>
                      <a:endParaRPr lang="en-US" sz="1400" dirty="0" smtClean="0">
                        <a:latin typeface="Times New Roman" pitchFamily="18" charset="0"/>
                        <a:ea typeface="Calibri"/>
                        <a:cs typeface="Times New Roman" pitchFamily="18" charset="0"/>
                      </a:endParaRPr>
                    </a:p>
                    <a:p>
                      <a:pPr algn="ctr"/>
                      <a:endParaRPr lang="en-US" sz="1400" dirty="0">
                        <a:latin typeface="Times New Roman" pitchFamily="18" charset="0"/>
                        <a:cs typeface="Times New Roman" pitchFamily="18" charset="0"/>
                      </a:endParaRPr>
                    </a:p>
                  </a:txBody>
                  <a:tcPr/>
                </a:tc>
              </a:tr>
              <a:tr h="472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int(100)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varchar(100)</a:t>
                      </a:r>
                    </a:p>
                    <a:p>
                      <a:pPr algn="ctr"/>
                      <a:endParaRPr lang="en-US" sz="1400"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primary key</a:t>
                      </a:r>
                    </a:p>
                    <a:p>
                      <a:pPr algn="ct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bl>
          </a:graphicData>
        </a:graphic>
      </p:graphicFrame>
      <p:graphicFrame>
        <p:nvGraphicFramePr>
          <p:cNvPr id="11" name="Table 10"/>
          <p:cNvGraphicFramePr>
            <a:graphicFrameLocks noGrp="1"/>
          </p:cNvGraphicFramePr>
          <p:nvPr/>
        </p:nvGraphicFramePr>
        <p:xfrm>
          <a:off x="304800" y="3124200"/>
          <a:ext cx="8382000" cy="1554480"/>
        </p:xfrm>
        <a:graphic>
          <a:graphicData uri="http://schemas.openxmlformats.org/drawingml/2006/table">
            <a:tbl>
              <a:tblPr firstRow="1" bandRow="1">
                <a:tableStyleId>{5C22544A-7EE6-4342-B048-85BDC9FD1C3A}</a:tableStyleId>
              </a:tblPr>
              <a:tblGrid>
                <a:gridCol w="1676400"/>
                <a:gridCol w="1676400"/>
                <a:gridCol w="1676400"/>
                <a:gridCol w="1676400"/>
                <a:gridCol w="1676400"/>
              </a:tblGrid>
              <a:tr h="482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a:ea typeface="Calibri"/>
                          <a:cs typeface="Times New Roman"/>
                        </a:rPr>
                        <a:t>bl_id</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c_id</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a:ea typeface="Calibri"/>
                          <a:cs typeface="Times New Roman"/>
                        </a:rPr>
                        <a:t>t_amount</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a:ea typeface="Calibri"/>
                          <a:cs typeface="Times New Roman"/>
                        </a:rPr>
                        <a:t>p_date</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a:ea typeface="Calibri"/>
                          <a:cs typeface="Times New Roman"/>
                        </a:rPr>
                        <a:t>b_status</a:t>
                      </a:r>
                      <a:endParaRPr lang="en-US" sz="1400" dirty="0" smtClean="0">
                        <a:latin typeface="Calibri"/>
                        <a:ea typeface="Calibri"/>
                        <a:cs typeface="Times New Roman"/>
                      </a:endParaRPr>
                    </a:p>
                    <a:p>
                      <a:pPr algn="ctr"/>
                      <a:endParaRPr lang="en-US" sz="1400" dirty="0"/>
                    </a:p>
                  </a:txBody>
                  <a:tcPr/>
                </a:tc>
              </a:tr>
              <a:tr h="482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int(100)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varchar(100)</a:t>
                      </a:r>
                      <a:endParaRPr lang="en-US" sz="1400" dirty="0" smtClean="0">
                        <a:latin typeface="Calibri"/>
                        <a:ea typeface="Calibri"/>
                        <a:cs typeface="Times New Roman"/>
                      </a:endParaRPr>
                    </a:p>
                    <a:p>
                      <a:pPr algn="ctr"/>
                      <a:endParaRPr lang="en-US" sz="1400" dirty="0"/>
                    </a:p>
                  </a:txBody>
                  <a:tcPr/>
                </a:tc>
              </a:tr>
              <a:tr h="482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primary key</a:t>
                      </a:r>
                      <a:endParaRPr lang="en-US" sz="1400" dirty="0" smtClean="0">
                        <a:latin typeface="Calibri"/>
                        <a:ea typeface="Calibri"/>
                        <a:cs typeface="Times New Roman"/>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ea typeface="Calibri"/>
                          <a:cs typeface="Times New Roman"/>
                        </a:rPr>
                        <a:t>foreign key</a:t>
                      </a:r>
                      <a:endParaRPr lang="en-US" sz="1400" dirty="0" smtClean="0">
                        <a:latin typeface="Calibri"/>
                        <a:ea typeface="Calibri"/>
                        <a:cs typeface="Times New Roman"/>
                      </a:endParaRPr>
                    </a:p>
                    <a:p>
                      <a:pPr algn="ct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1219200"/>
            <a:ext cx="4038600" cy="5029200"/>
          </a:xfrm>
          <a:prstGeom prst="rect">
            <a:avLst/>
          </a:prstGeom>
          <a:noFill/>
          <a:ln w="9525">
            <a:noFill/>
            <a:miter lim="800000"/>
            <a:headEnd/>
            <a:tailEnd/>
          </a:ln>
          <a:effectLst/>
        </p:spPr>
      </p:pic>
      <p:sp>
        <p:nvSpPr>
          <p:cNvPr id="5" name="TextBox 4"/>
          <p:cNvSpPr txBox="1"/>
          <p:nvPr/>
        </p:nvSpPr>
        <p:spPr>
          <a:xfrm>
            <a:off x="304800" y="762000"/>
            <a:ext cx="3200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System use case diagram</a:t>
            </a:r>
            <a:endParaRPr lang="en-US" b="1" dirty="0">
              <a:latin typeface="Times New Roman" pitchFamily="18" charset="0"/>
              <a:cs typeface="Times New Roman" pitchFamily="18" charset="0"/>
            </a:endParaRPr>
          </a:p>
        </p:txBody>
      </p:sp>
      <p:sp>
        <p:nvSpPr>
          <p:cNvPr id="6" name="TextBox 5"/>
          <p:cNvSpPr txBox="1"/>
          <p:nvPr/>
        </p:nvSpPr>
        <p:spPr>
          <a:xfrm>
            <a:off x="5029200" y="762000"/>
            <a:ext cx="3962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Manager level use case diagram</a:t>
            </a:r>
            <a:endParaRPr lang="en-US" sz="1600" b="1"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a:stretch>
            <a:fillRect/>
          </a:stretch>
        </p:blipFill>
        <p:spPr bwMode="auto">
          <a:xfrm>
            <a:off x="4953000" y="1295400"/>
            <a:ext cx="3876675" cy="4800600"/>
          </a:xfrm>
          <a:prstGeom prst="rect">
            <a:avLst/>
          </a:prstGeom>
          <a:noFill/>
          <a:ln w="9525">
            <a:noFill/>
            <a:miter lim="800000"/>
            <a:headEnd/>
            <a:tailEnd/>
          </a:ln>
          <a:effectLst/>
        </p:spPr>
      </p:pic>
      <p:sp>
        <p:nvSpPr>
          <p:cNvPr id="8" name="TextBox 7"/>
          <p:cNvSpPr txBox="1"/>
          <p:nvPr/>
        </p:nvSpPr>
        <p:spPr>
          <a:xfrm>
            <a:off x="228600" y="0"/>
            <a:ext cx="48006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Use case diagrams</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762000" y="685800"/>
            <a:ext cx="7086600" cy="2438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04800" y="3886200"/>
            <a:ext cx="8077200" cy="2971800"/>
          </a:xfrm>
          <a:prstGeom prst="rect">
            <a:avLst/>
          </a:prstGeom>
          <a:noFill/>
          <a:ln w="9525">
            <a:noFill/>
            <a:miter lim="800000"/>
            <a:headEnd/>
            <a:tailEnd/>
          </a:ln>
          <a:effectLst/>
        </p:spPr>
      </p:pic>
      <p:sp>
        <p:nvSpPr>
          <p:cNvPr id="7" name="TextBox 6"/>
          <p:cNvSpPr txBox="1"/>
          <p:nvPr/>
        </p:nvSpPr>
        <p:spPr>
          <a:xfrm>
            <a:off x="304800" y="228600"/>
            <a:ext cx="4876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Customer use case diagram</a:t>
            </a:r>
            <a:endParaRPr lang="en-US" b="1" dirty="0">
              <a:latin typeface="Times New Roman" pitchFamily="18" charset="0"/>
              <a:cs typeface="Times New Roman" pitchFamily="18" charset="0"/>
            </a:endParaRPr>
          </a:p>
        </p:txBody>
      </p:sp>
      <p:sp>
        <p:nvSpPr>
          <p:cNvPr id="8" name="TextBox 7"/>
          <p:cNvSpPr txBox="1"/>
          <p:nvPr/>
        </p:nvSpPr>
        <p:spPr>
          <a:xfrm>
            <a:off x="457200" y="3505200"/>
            <a:ext cx="3733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Receptionist use case diagram</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371600"/>
            <a:ext cx="8229600" cy="4525963"/>
          </a:xfrm>
        </p:spPr>
        <p:txBody>
          <a:bodyPr>
            <a:noAutofit/>
          </a:bodyPr>
          <a:lstStyle/>
          <a:p>
            <a:r>
              <a:rPr lang="en-US" sz="2400" dirty="0" smtClean="0">
                <a:latin typeface="Times New Roman" pitchFamily="18" charset="0"/>
                <a:cs typeface="Times New Roman" pitchFamily="18" charset="0"/>
              </a:rPr>
              <a:t>Introduction and objective</a:t>
            </a:r>
          </a:p>
          <a:p>
            <a:r>
              <a:rPr lang="en-US" sz="2400" dirty="0" smtClean="0">
                <a:latin typeface="Times New Roman" pitchFamily="18" charset="0"/>
                <a:cs typeface="Times New Roman" pitchFamily="18" charset="0"/>
              </a:rPr>
              <a:t>Literature survey</a:t>
            </a:r>
          </a:p>
          <a:p>
            <a:r>
              <a:rPr lang="en-US" sz="2400" dirty="0" smtClean="0">
                <a:latin typeface="Times New Roman" pitchFamily="18" charset="0"/>
                <a:cs typeface="Times New Roman" pitchFamily="18" charset="0"/>
              </a:rPr>
              <a:t>Hardware and Software requirements</a:t>
            </a:r>
          </a:p>
          <a:p>
            <a:r>
              <a:rPr lang="en-US" sz="2400" dirty="0" smtClean="0">
                <a:latin typeface="Times New Roman" pitchFamily="18" charset="0"/>
                <a:cs typeface="Times New Roman" pitchFamily="18" charset="0"/>
              </a:rPr>
              <a:t>ER-Diagram</a:t>
            </a:r>
          </a:p>
          <a:p>
            <a:r>
              <a:rPr lang="en-US" sz="2400" dirty="0" smtClean="0">
                <a:latin typeface="Times New Roman" pitchFamily="18" charset="0"/>
                <a:cs typeface="Times New Roman" pitchFamily="18" charset="0"/>
              </a:rPr>
              <a:t>Data flow diagram</a:t>
            </a:r>
          </a:p>
          <a:p>
            <a:r>
              <a:rPr lang="en-US" sz="2400" dirty="0" smtClean="0">
                <a:latin typeface="Times New Roman" pitchFamily="18" charset="0"/>
                <a:cs typeface="Times New Roman" pitchFamily="18" charset="0"/>
              </a:rPr>
              <a:t>Data dictionary</a:t>
            </a:r>
          </a:p>
          <a:p>
            <a:r>
              <a:rPr lang="en-US" sz="2400" dirty="0" smtClean="0">
                <a:latin typeface="Times New Roman" pitchFamily="18" charset="0"/>
                <a:cs typeface="Times New Roman" pitchFamily="18" charset="0"/>
              </a:rPr>
              <a:t>Use case diagram</a:t>
            </a:r>
          </a:p>
          <a:p>
            <a:r>
              <a:rPr lang="en-US" sz="2400" dirty="0" smtClean="0">
                <a:latin typeface="Times New Roman" pitchFamily="18" charset="0"/>
                <a:cs typeface="Times New Roman" pitchFamily="18" charset="0"/>
              </a:rPr>
              <a:t>Activity diagram</a:t>
            </a:r>
          </a:p>
          <a:p>
            <a:r>
              <a:rPr lang="en-US" sz="2400" dirty="0" smtClean="0">
                <a:latin typeface="Times New Roman" pitchFamily="18" charset="0"/>
                <a:cs typeface="Times New Roman" pitchFamily="18" charset="0"/>
              </a:rPr>
              <a:t>Testing methodology</a:t>
            </a:r>
          </a:p>
          <a:p>
            <a:r>
              <a:rPr lang="en-US"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p:txBody>
      </p:sp>
      <p:sp>
        <p:nvSpPr>
          <p:cNvPr id="4" name="TextBox 3"/>
          <p:cNvSpPr txBox="1"/>
          <p:nvPr/>
        </p:nvSpPr>
        <p:spPr>
          <a:xfrm>
            <a:off x="0" y="381000"/>
            <a:ext cx="4495800" cy="830997"/>
          </a:xfrm>
          <a:prstGeom prst="rect">
            <a:avLst/>
          </a:prstGeom>
          <a:noFill/>
        </p:spPr>
        <p:txBody>
          <a:bodyPr wrap="square" rtlCol="0">
            <a:spAutoFit/>
          </a:bodyPr>
          <a:lstStyle/>
          <a:p>
            <a:pPr algn="ctr"/>
            <a:r>
              <a:rPr lang="en-US" sz="4800" b="1" dirty="0" smtClean="0">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04800" y="381000"/>
            <a:ext cx="3962400" cy="5181600"/>
          </a:xfrm>
          <a:prstGeom prst="rect">
            <a:avLst/>
          </a:prstGeom>
          <a:noFill/>
          <a:ln w="9525">
            <a:noFill/>
            <a:miter lim="800000"/>
            <a:headEnd/>
            <a:tailEnd/>
          </a:ln>
          <a:effectLst/>
        </p:spPr>
      </p:pic>
      <p:sp>
        <p:nvSpPr>
          <p:cNvPr id="5" name="TextBox 4"/>
          <p:cNvSpPr txBox="1"/>
          <p:nvPr/>
        </p:nvSpPr>
        <p:spPr>
          <a:xfrm>
            <a:off x="228600" y="0"/>
            <a:ext cx="4876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Registration page activity diagram</a:t>
            </a:r>
            <a:endParaRPr lang="en-US" sz="1600" b="1" dirty="0">
              <a:latin typeface="Times New Roman" pitchFamily="18" charset="0"/>
              <a:cs typeface="Times New Roman" pitchFamily="18" charset="0"/>
            </a:endParaRPr>
          </a:p>
        </p:txBody>
      </p:sp>
      <p:sp>
        <p:nvSpPr>
          <p:cNvPr id="4" name="TextBox 3"/>
          <p:cNvSpPr txBox="1"/>
          <p:nvPr/>
        </p:nvSpPr>
        <p:spPr>
          <a:xfrm>
            <a:off x="4953000" y="0"/>
            <a:ext cx="3657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Login page activity diagram</a:t>
            </a:r>
            <a:endParaRPr lang="en-US" sz="1600" b="1" dirty="0">
              <a:latin typeface="Times New Roman" pitchFamily="18" charset="0"/>
              <a:cs typeface="Times New Roman" pitchFamily="18" charset="0"/>
            </a:endParaRPr>
          </a:p>
        </p:txBody>
      </p:sp>
      <p:pic>
        <p:nvPicPr>
          <p:cNvPr id="6" name="Picture 4"/>
          <p:cNvPicPr>
            <a:picLocks noChangeAspect="1" noChangeArrowheads="1"/>
          </p:cNvPicPr>
          <p:nvPr/>
        </p:nvPicPr>
        <p:blipFill>
          <a:blip r:embed="rId3"/>
          <a:srcRect/>
          <a:stretch>
            <a:fillRect/>
          </a:stretch>
        </p:blipFill>
        <p:spPr bwMode="auto">
          <a:xfrm>
            <a:off x="4572000" y="609600"/>
            <a:ext cx="39624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81000" y="685800"/>
            <a:ext cx="4495800" cy="5257800"/>
          </a:xfrm>
          <a:prstGeom prst="rect">
            <a:avLst/>
          </a:prstGeom>
          <a:noFill/>
          <a:ln w="9525">
            <a:noFill/>
            <a:miter lim="800000"/>
            <a:headEnd/>
            <a:tailEnd/>
          </a:ln>
          <a:effectLst/>
        </p:spPr>
      </p:pic>
      <p:sp>
        <p:nvSpPr>
          <p:cNvPr id="5" name="TextBox 4"/>
          <p:cNvSpPr txBox="1"/>
          <p:nvPr/>
        </p:nvSpPr>
        <p:spPr>
          <a:xfrm>
            <a:off x="381000" y="164068"/>
            <a:ext cx="3581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Manager activity diagram</a:t>
            </a:r>
            <a:endParaRPr lang="en-US" sz="1600" b="1" dirty="0">
              <a:latin typeface="Times New Roman" pitchFamily="18" charset="0"/>
              <a:cs typeface="Times New Roman" pitchFamily="18" charset="0"/>
            </a:endParaRPr>
          </a:p>
        </p:txBody>
      </p:sp>
      <p:sp>
        <p:nvSpPr>
          <p:cNvPr id="4" name="TextBox 3"/>
          <p:cNvSpPr txBox="1"/>
          <p:nvPr/>
        </p:nvSpPr>
        <p:spPr>
          <a:xfrm>
            <a:off x="5334000" y="152400"/>
            <a:ext cx="3581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Customer activity diagram</a:t>
            </a:r>
            <a:endParaRPr lang="en-US" sz="1600" b="1"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a:srcRect/>
          <a:stretch>
            <a:fillRect/>
          </a:stretch>
        </p:blipFill>
        <p:spPr bwMode="auto">
          <a:xfrm>
            <a:off x="4953000" y="838200"/>
            <a:ext cx="4191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447800" y="1066800"/>
            <a:ext cx="6324600" cy="5105400"/>
          </a:xfrm>
          <a:prstGeom prst="rect">
            <a:avLst/>
          </a:prstGeom>
          <a:noFill/>
          <a:ln w="9525">
            <a:noFill/>
            <a:miter lim="800000"/>
            <a:headEnd/>
            <a:tailEnd/>
          </a:ln>
          <a:effectLst/>
        </p:spPr>
      </p:pic>
      <p:sp>
        <p:nvSpPr>
          <p:cNvPr id="5" name="TextBox 4"/>
          <p:cNvSpPr txBox="1"/>
          <p:nvPr/>
        </p:nvSpPr>
        <p:spPr>
          <a:xfrm>
            <a:off x="1219200" y="304800"/>
            <a:ext cx="3886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Receptionist activity diagram</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rmAutofit/>
          </a:bodyPr>
          <a:lstStyle/>
          <a:p>
            <a:pPr>
              <a:buNone/>
            </a:pPr>
            <a:r>
              <a:rPr lang="en-US" sz="2000" b="1" dirty="0" smtClean="0">
                <a:latin typeface="Times New Roman" pitchFamily="18" charset="0"/>
                <a:cs typeface="Times New Roman" pitchFamily="18" charset="0"/>
              </a:rPr>
              <a:t>   V-Model:</a:t>
            </a:r>
            <a:endParaRPr lang="en-US" sz="20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V-Model it is one of the software development life cycle model, we are using this model for software developing and testing purpose. V-Model is software verification and validation model. The V-Model focuses on a fairly typical waterfall method that follows strict, step-by-step stages. While initial stages are broad design stages, progress proceeds down through more and more granular stages, leading into implementation and coding, and finally back through all testing stages prior to completion of the project.</a:t>
            </a:r>
            <a:endParaRPr lang="en-US" sz="2400" dirty="0" smtClean="0">
              <a:latin typeface="Times New Roman" pitchFamily="18" charset="0"/>
              <a:cs typeface="Times New Roman" pitchFamily="18" charset="0"/>
            </a:endParaRPr>
          </a:p>
          <a:p>
            <a:pPr>
              <a:buNone/>
            </a:pPr>
            <a:endParaRPr lang="en-US" dirty="0"/>
          </a:p>
        </p:txBody>
      </p:sp>
      <p:sp>
        <p:nvSpPr>
          <p:cNvPr id="4" name="TextBox 3"/>
          <p:cNvSpPr txBox="1"/>
          <p:nvPr/>
        </p:nvSpPr>
        <p:spPr>
          <a:xfrm>
            <a:off x="533400" y="228600"/>
            <a:ext cx="5638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  Testing methodology</a:t>
            </a:r>
            <a:endParaRPr lang="en-US" sz="1600" b="1"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762000" y="2743201"/>
            <a:ext cx="77724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5668963"/>
          </a:xfrm>
        </p:spPr>
        <p:txBody>
          <a:bodyPr>
            <a:normAutofit fontScale="92500" lnSpcReduction="10000"/>
          </a:bodyPr>
          <a:lstStyle/>
          <a:p>
            <a:pPr>
              <a:buNone/>
            </a:pPr>
            <a:r>
              <a:rPr lang="en-US"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CONCLUSION AND FUTURE SCOPE</a:t>
            </a:r>
            <a:endParaRPr lang="en-US" sz="2000" dirty="0" smtClean="0">
              <a:latin typeface="Times New Roman" pitchFamily="18" charset="0"/>
              <a:cs typeface="Times New Roman" pitchFamily="18" charset="0"/>
            </a:endParaRPr>
          </a:p>
          <a:p>
            <a:pPr algn="just">
              <a:lnSpc>
                <a:spcPct val="150000"/>
              </a:lnSpc>
              <a:buNone/>
            </a:pPr>
            <a:r>
              <a:rPr lang="en-IN" sz="20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This project has got clear advantage over the manual system. The computerized system is more reliable, efficient and fast and does maximum work within minimum time. It provides comfort and suitability to everyone. Providing maximum facilities and comfort to customers.</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FUTURE SCOPE</a:t>
            </a:r>
            <a:endParaRPr lang="en-US" sz="20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For the above developed system to function to give more capabilities than the existing, the below features can implement in future.</a:t>
            </a:r>
          </a:p>
          <a:p>
            <a:pPr lvl="0" algn="just">
              <a:lnSpc>
                <a:spcPct val="150000"/>
              </a:lnSpc>
            </a:pPr>
            <a:r>
              <a:rPr lang="en-US" sz="1800" dirty="0" smtClean="0">
                <a:latin typeface="Times New Roman" pitchFamily="18" charset="0"/>
                <a:cs typeface="Times New Roman" pitchFamily="18" charset="0"/>
              </a:rPr>
              <a:t>Multiple system can connected for communication through networking.</a:t>
            </a:r>
          </a:p>
          <a:p>
            <a:pPr lvl="0" algn="just">
              <a:lnSpc>
                <a:spcPct val="150000"/>
              </a:lnSpc>
            </a:pPr>
            <a:r>
              <a:rPr lang="en-US" sz="1800" dirty="0" smtClean="0">
                <a:latin typeface="Times New Roman" pitchFamily="18" charset="0"/>
                <a:cs typeface="Times New Roman" pitchFamily="18" charset="0"/>
              </a:rPr>
              <a:t>The hotel server can be connected to the internet, to have the web site for hotel through which online booking page will be loaded to enable online booking over the internet.</a:t>
            </a:r>
          </a:p>
          <a:p>
            <a:pPr lvl="0" algn="just">
              <a:lnSpc>
                <a:spcPct val="150000"/>
              </a:lnSpc>
            </a:pPr>
            <a:r>
              <a:rPr lang="en-US" sz="1800" dirty="0" smtClean="0">
                <a:latin typeface="Times New Roman" pitchFamily="18" charset="0"/>
                <a:cs typeface="Times New Roman" pitchFamily="18" charset="0"/>
              </a:rPr>
              <a:t>IOT’s can be applied for the future services.</a:t>
            </a:r>
          </a:p>
          <a:p>
            <a:pPr algn="just">
              <a:lnSpc>
                <a:spcPct val="150000"/>
              </a:lnSpc>
            </a:pPr>
            <a:r>
              <a:rPr lang="en-US" sz="1800" dirty="0" smtClean="0">
                <a:latin typeface="Times New Roman" pitchFamily="18" charset="0"/>
                <a:cs typeface="Times New Roman" pitchFamily="18" charset="0"/>
              </a:rPr>
              <a:t>More security will update as the time passes.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676400"/>
            <a:ext cx="6324600" cy="1600200"/>
          </a:xfrm>
        </p:spPr>
        <p:txBody>
          <a:bodyPr>
            <a:normAutofit/>
          </a:bodyPr>
          <a:lstStyle/>
          <a:p>
            <a:r>
              <a:rPr lang="en-US" sz="5400" b="1" dirty="0" smtClean="0">
                <a:latin typeface="Times New Roman" pitchFamily="18" charset="0"/>
                <a:cs typeface="Times New Roman" pitchFamily="18" charset="0"/>
              </a:rPr>
              <a:t>Thank you…</a:t>
            </a:r>
            <a:endParaRPr lang="en-US" sz="5400" b="1" dirty="0">
              <a:latin typeface="Times New Roman" pitchFamily="18" charset="0"/>
              <a:cs typeface="Times New Roman" pitchFamily="18" charset="0"/>
            </a:endParaRPr>
          </a:p>
        </p:txBody>
      </p:sp>
      <p:sp>
        <p:nvSpPr>
          <p:cNvPr id="3" name="Smiley Face 2"/>
          <p:cNvSpPr/>
          <p:nvPr/>
        </p:nvSpPr>
        <p:spPr>
          <a:xfrm>
            <a:off x="6553200" y="2133600"/>
            <a:ext cx="990600" cy="762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2438400"/>
            <a:ext cx="6019800" cy="369332"/>
          </a:xfrm>
          <a:prstGeom prst="rect">
            <a:avLst/>
          </a:prstGeom>
          <a:noFill/>
        </p:spPr>
        <p:txBody>
          <a:bodyPr wrap="square" rtlCol="0">
            <a:spAutoFit/>
          </a:bodyPr>
          <a:lstStyle/>
          <a:p>
            <a:endParaRPr lang="en-US" dirty="0"/>
          </a:p>
        </p:txBody>
      </p:sp>
      <p:sp>
        <p:nvSpPr>
          <p:cNvPr id="4" name="TextBox 3"/>
          <p:cNvSpPr txBox="1"/>
          <p:nvPr/>
        </p:nvSpPr>
        <p:spPr>
          <a:xfrm>
            <a:off x="533400" y="685800"/>
            <a:ext cx="8382000" cy="2446824"/>
          </a:xfrm>
          <a:prstGeom prst="rect">
            <a:avLst/>
          </a:prstGeom>
          <a:noFill/>
        </p:spPr>
        <p:txBody>
          <a:bodyPr wrap="square" rtlCol="0">
            <a:spAutoFit/>
          </a:bodyPr>
          <a:lstStyle/>
          <a:p>
            <a:pPr algn="just">
              <a:lnSpc>
                <a:spcPct val="150000"/>
              </a:lnSpc>
            </a:pPr>
            <a:r>
              <a:rPr lang="en-US" dirty="0" smtClean="0"/>
              <a:t>	</a:t>
            </a:r>
            <a:r>
              <a:rPr lang="en-US" sz="1400" dirty="0" smtClean="0">
                <a:latin typeface="Times New Roman" pitchFamily="18" charset="0"/>
                <a:cs typeface="Times New Roman" pitchFamily="18" charset="0"/>
              </a:rPr>
              <a:t>IDMS is a client based solution where currently the client hotel is using a manual system to maintain daily hotel activities. When a guest does their reservation, all those details will be maintained in a file. As they maintain this in a file, the hotel has to make effort for securing those files from damaged reasons like fire damage, damage by insects etc. The intelligent delight management system we are going to implement will reduce the disadvantages of the manual based hotel management system. It will maintain reservation details, guest details, room services, staff details, room types, amenity details, these details will store in the database of a system. Using the GUI menus it’s easy to retrieve the data from the database and also it saves the time. </a:t>
            </a:r>
            <a:endParaRPr lang="en-US" sz="2000" dirty="0">
              <a:latin typeface="Times New Roman" pitchFamily="18" charset="0"/>
              <a:cs typeface="Times New Roman" pitchFamily="18" charset="0"/>
            </a:endParaRPr>
          </a:p>
        </p:txBody>
      </p:sp>
      <p:sp>
        <p:nvSpPr>
          <p:cNvPr id="5" name="TextBox 4"/>
          <p:cNvSpPr txBox="1"/>
          <p:nvPr/>
        </p:nvSpPr>
        <p:spPr>
          <a:xfrm>
            <a:off x="533400" y="228600"/>
            <a:ext cx="35814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INTRODUCTION</a:t>
            </a:r>
            <a:endParaRPr lang="en-US" sz="3200" dirty="0"/>
          </a:p>
        </p:txBody>
      </p:sp>
      <p:sp>
        <p:nvSpPr>
          <p:cNvPr id="6" name="TextBox 5"/>
          <p:cNvSpPr txBox="1"/>
          <p:nvPr/>
        </p:nvSpPr>
        <p:spPr>
          <a:xfrm>
            <a:off x="533400" y="3657600"/>
            <a:ext cx="27432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OBJECTIVE</a:t>
            </a:r>
            <a:endParaRPr lang="en-US" sz="3200" dirty="0"/>
          </a:p>
        </p:txBody>
      </p:sp>
      <p:sp>
        <p:nvSpPr>
          <p:cNvPr id="7" name="Rectangle 6"/>
          <p:cNvSpPr/>
          <p:nvPr/>
        </p:nvSpPr>
        <p:spPr>
          <a:xfrm>
            <a:off x="533400" y="4114800"/>
            <a:ext cx="8305800" cy="1773562"/>
          </a:xfrm>
          <a:prstGeom prst="rect">
            <a:avLst/>
          </a:prstGeom>
        </p:spPr>
        <p:txBody>
          <a:bodyPr wrap="square">
            <a:spAutoFit/>
          </a:bodyPr>
          <a:lstStyle/>
          <a:p>
            <a:pPr algn="just">
              <a:lnSpc>
                <a:spcPct val="150000"/>
              </a:lnSpc>
            </a:pPr>
            <a:r>
              <a:rPr lang="en-US" dirty="0" smtClean="0"/>
              <a:t>	</a:t>
            </a:r>
            <a:r>
              <a:rPr lang="en-US" sz="1400" dirty="0" smtClean="0">
                <a:latin typeface="Times New Roman" pitchFamily="18" charset="0"/>
                <a:cs typeface="Times New Roman" pitchFamily="18" charset="0"/>
              </a:rPr>
              <a:t>The main objectives of the project are to reduce the overhead in maintaining the information about the Room, booking, Customer Check IN. The objectives is to computerized all the manual work. By the help of this software we can find overall Room, Customer record on the basics of their Customer Name , Room NO. The main aim of our project is to build a user friendly, efficient and robust system that will handle all information related to the Hotel.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382000" cy="3962400"/>
          </a:xfrm>
        </p:spPr>
        <p:txBody>
          <a:bodyPr>
            <a:noAutofit/>
          </a:bodyPr>
          <a:lstStyle/>
          <a:p>
            <a:pPr>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At present the hotel work is totally based on manual system. When any activity is carried out then, its details will be stored in physical storage like registers. At the time of checkout of customer, calculations of bills are done manually too. Doing all the work manually and storing information on register takes much time and wastes much precious man hours. Manually calculation of bill is also error prone. Sometime we need a records of particular customer to fine this in manual system will make confusion as well as it will take more time to search that information. </a:t>
            </a:r>
            <a:endParaRPr lang="en-US" sz="2000" dirty="0">
              <a:latin typeface="Times New Roman" pitchFamily="18" charset="0"/>
              <a:cs typeface="Times New Roman" pitchFamily="18" charset="0"/>
            </a:endParaRPr>
          </a:p>
        </p:txBody>
      </p:sp>
      <p:sp>
        <p:nvSpPr>
          <p:cNvPr id="5" name="TextBox 4"/>
          <p:cNvSpPr txBox="1"/>
          <p:nvPr/>
        </p:nvSpPr>
        <p:spPr>
          <a:xfrm>
            <a:off x="457200" y="1066800"/>
            <a:ext cx="31242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Existing system</a:t>
            </a:r>
            <a:endParaRPr lang="en-US" sz="2800" b="1" dirty="0">
              <a:latin typeface="Times New Roman" pitchFamily="18" charset="0"/>
              <a:cs typeface="Times New Roman" pitchFamily="18" charset="0"/>
            </a:endParaRPr>
          </a:p>
        </p:txBody>
      </p:sp>
      <p:sp>
        <p:nvSpPr>
          <p:cNvPr id="6" name="TextBox 5"/>
          <p:cNvSpPr txBox="1"/>
          <p:nvPr/>
        </p:nvSpPr>
        <p:spPr>
          <a:xfrm>
            <a:off x="381000" y="304800"/>
            <a:ext cx="53340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LITERATURE SURVEY</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01000" cy="5638800"/>
          </a:xfrm>
        </p:spPr>
        <p:txBody>
          <a:bodyPr>
            <a:normAutofit fontScale="92500" lnSpcReduction="10000"/>
          </a:bodyPr>
          <a:lstStyle/>
          <a:p>
            <a:endParaRPr lang="en-US" sz="3300" dirty="0" smtClean="0"/>
          </a:p>
          <a:p>
            <a:pPr algn="just">
              <a:lnSpc>
                <a:spcPct val="150000"/>
              </a:lnSpc>
            </a:pPr>
            <a:r>
              <a:rPr lang="en-US" sz="2100" dirty="0" smtClean="0">
                <a:latin typeface="Times New Roman" pitchFamily="18" charset="0"/>
                <a:cs typeface="Times New Roman" pitchFamily="18" charset="0"/>
              </a:rPr>
              <a:t>As they maintained large number of registers for the data storage, unable to find the exact location of particular guest details. </a:t>
            </a:r>
          </a:p>
          <a:p>
            <a:pPr algn="just">
              <a:lnSpc>
                <a:spcPct val="150000"/>
              </a:lnSpc>
            </a:pPr>
            <a:r>
              <a:rPr lang="en-US" sz="2100" dirty="0" smtClean="0">
                <a:latin typeface="Times New Roman" pitchFamily="18" charset="0"/>
                <a:cs typeface="Times New Roman" pitchFamily="18" charset="0"/>
              </a:rPr>
              <a:t>The physical storage takes large space. </a:t>
            </a:r>
          </a:p>
          <a:p>
            <a:pPr algn="just">
              <a:lnSpc>
                <a:spcPct val="150000"/>
              </a:lnSpc>
            </a:pPr>
            <a:r>
              <a:rPr lang="en-US" sz="2100" dirty="0" smtClean="0">
                <a:latin typeface="Times New Roman" pitchFamily="18" charset="0"/>
                <a:cs typeface="Times New Roman" pitchFamily="18" charset="0"/>
              </a:rPr>
              <a:t>Poorly maintained records may exclude some important data while maintaining. </a:t>
            </a:r>
          </a:p>
          <a:p>
            <a:pPr algn="just">
              <a:lnSpc>
                <a:spcPct val="150000"/>
              </a:lnSpc>
            </a:pPr>
            <a:r>
              <a:rPr lang="en-US" sz="2100" dirty="0" smtClean="0">
                <a:latin typeface="Times New Roman" pitchFamily="18" charset="0"/>
                <a:cs typeface="Times New Roman" pitchFamily="18" charset="0"/>
              </a:rPr>
              <a:t>Because of poor data maintenance the mistakes like overcharging, charging of service without use can happen. </a:t>
            </a:r>
          </a:p>
          <a:p>
            <a:pPr algn="just">
              <a:lnSpc>
                <a:spcPct val="150000"/>
              </a:lnSpc>
            </a:pPr>
            <a:r>
              <a:rPr lang="en-US" sz="2100" dirty="0" smtClean="0">
                <a:latin typeface="Times New Roman" pitchFamily="18" charset="0"/>
                <a:cs typeface="Times New Roman" pitchFamily="18" charset="0"/>
              </a:rPr>
              <a:t>Improper communication: Due to improper communication between the staff and customer mistakes can happen by the staff. </a:t>
            </a:r>
          </a:p>
          <a:p>
            <a:pPr algn="just">
              <a:lnSpc>
                <a:spcPct val="150000"/>
              </a:lnSpc>
            </a:pPr>
            <a:r>
              <a:rPr lang="en-US" sz="2100" dirty="0" smtClean="0">
                <a:latin typeface="Times New Roman" pitchFamily="18" charset="0"/>
                <a:cs typeface="Times New Roman" pitchFamily="18" charset="0"/>
              </a:rPr>
              <a:t>Difficult in report generation: Due to improper record keeping mistake may happen at the time of final bill generation. </a:t>
            </a:r>
          </a:p>
          <a:p>
            <a:pPr>
              <a:buNone/>
            </a:pPr>
            <a:endParaRPr lang="en-US" dirty="0"/>
          </a:p>
        </p:txBody>
      </p:sp>
      <p:sp>
        <p:nvSpPr>
          <p:cNvPr id="6" name="TextBox 5"/>
          <p:cNvSpPr txBox="1"/>
          <p:nvPr/>
        </p:nvSpPr>
        <p:spPr>
          <a:xfrm>
            <a:off x="457200" y="381000"/>
            <a:ext cx="4953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Problems in existing system</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10600" cy="4389120"/>
          </a:xfrm>
        </p:spPr>
        <p:txBody>
          <a:bodyPr>
            <a:normAutofit fontScale="62500" lnSpcReduction="20000"/>
          </a:bodyPr>
          <a:lstStyle/>
          <a:p>
            <a:pPr algn="just">
              <a:lnSpc>
                <a:spcPct val="170000"/>
              </a:lnSpc>
              <a:buNone/>
            </a:pPr>
            <a:r>
              <a:rPr lang="en-US" dirty="0" smtClean="0">
                <a:latin typeface="Times New Roman" pitchFamily="18" charset="0"/>
                <a:cs typeface="Times New Roman" pitchFamily="18" charset="0"/>
              </a:rPr>
              <a:t>	</a:t>
            </a:r>
            <a:r>
              <a:rPr lang="en-US" sz="3100"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New software is developed to reduce the problems in existing manual system. With the help of this software application we will task deployed for information collection to a large extends and also can reduce the human made errors during the maintenance of large data. It automates the various daily activities of hotel and task of information collection with the help of database designing. In this proposed system the offers provided by the hotel which will be based on the season will display accordingly. And in existing system if the customer wants to order the food they needs to call the receptionist and order the food but in proposed system there is one android mobile application provided to the customer through which customer can order the food. </a:t>
            </a:r>
            <a:endParaRPr lang="en-US" sz="2900" dirty="0">
              <a:latin typeface="Times New Roman" pitchFamily="18" charset="0"/>
              <a:cs typeface="Times New Roman" pitchFamily="18" charset="0"/>
            </a:endParaRPr>
          </a:p>
        </p:txBody>
      </p:sp>
      <p:sp>
        <p:nvSpPr>
          <p:cNvPr id="5" name="TextBox 4"/>
          <p:cNvSpPr txBox="1"/>
          <p:nvPr/>
        </p:nvSpPr>
        <p:spPr>
          <a:xfrm>
            <a:off x="533400" y="762000"/>
            <a:ext cx="41910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876800"/>
          </a:xfrm>
        </p:spPr>
        <p:txBody>
          <a:bodyPr>
            <a:normAutofit/>
          </a:bodyPr>
          <a:lstStyle/>
          <a:p>
            <a:pPr algn="just">
              <a:buNone/>
            </a:pPr>
            <a:endParaRPr lang="en-US" sz="2000" dirty="0" smtClean="0"/>
          </a:p>
          <a:p>
            <a:pPr algn="just">
              <a:lnSpc>
                <a:spcPct val="150000"/>
              </a:lnSpc>
            </a:pPr>
            <a:r>
              <a:rPr lang="en-US" sz="1800" dirty="0" smtClean="0">
                <a:latin typeface="Times New Roman" pitchFamily="18" charset="0"/>
                <a:cs typeface="Times New Roman" pitchFamily="18" charset="0"/>
              </a:rPr>
              <a:t>Reduction of number of manual material used for the data storage. </a:t>
            </a:r>
          </a:p>
          <a:p>
            <a:pPr algn="just">
              <a:lnSpc>
                <a:spcPct val="150000"/>
              </a:lnSpc>
            </a:pPr>
            <a:r>
              <a:rPr lang="en-US" sz="1800" dirty="0" smtClean="0">
                <a:latin typeface="Times New Roman" pitchFamily="18" charset="0"/>
                <a:cs typeface="Times New Roman" pitchFamily="18" charset="0"/>
              </a:rPr>
              <a:t>Backup facility provided in case of data loss. </a:t>
            </a:r>
          </a:p>
          <a:p>
            <a:pPr algn="just">
              <a:lnSpc>
                <a:spcPct val="150000"/>
              </a:lnSpc>
            </a:pPr>
            <a:r>
              <a:rPr lang="en-US" sz="1800" dirty="0" smtClean="0">
                <a:latin typeface="Times New Roman" pitchFamily="18" charset="0"/>
                <a:cs typeface="Times New Roman" pitchFamily="18" charset="0"/>
              </a:rPr>
              <a:t>Increased data security. </a:t>
            </a:r>
          </a:p>
          <a:p>
            <a:pPr algn="just">
              <a:lnSpc>
                <a:spcPct val="150000"/>
              </a:lnSpc>
            </a:pPr>
            <a:r>
              <a:rPr lang="en-US" sz="1800" dirty="0" smtClean="0">
                <a:latin typeface="Times New Roman" pitchFamily="18" charset="0"/>
                <a:cs typeface="Times New Roman" pitchFamily="18" charset="0"/>
              </a:rPr>
              <a:t>Better control over business through automation. </a:t>
            </a:r>
          </a:p>
          <a:p>
            <a:pPr algn="just">
              <a:lnSpc>
                <a:spcPct val="150000"/>
              </a:lnSpc>
            </a:pPr>
            <a:r>
              <a:rPr lang="en-US" sz="1800" dirty="0" smtClean="0">
                <a:latin typeface="Times New Roman" pitchFamily="18" charset="0"/>
                <a:cs typeface="Times New Roman" pitchFamily="18" charset="0"/>
              </a:rPr>
              <a:t>The system enables easy and fast access to the guest files. </a:t>
            </a:r>
          </a:p>
          <a:p>
            <a:pPr algn="just">
              <a:lnSpc>
                <a:spcPct val="150000"/>
              </a:lnSpc>
            </a:pPr>
            <a:r>
              <a:rPr lang="en-US" sz="1800" dirty="0" smtClean="0">
                <a:latin typeface="Times New Roman" pitchFamily="18" charset="0"/>
                <a:cs typeface="Times New Roman" pitchFamily="18" charset="0"/>
              </a:rPr>
              <a:t>The system provides better data management facilities. </a:t>
            </a:r>
          </a:p>
          <a:p>
            <a:pPr algn="just">
              <a:lnSpc>
                <a:spcPct val="150000"/>
              </a:lnSpc>
            </a:pPr>
            <a:r>
              <a:rPr lang="en-US" sz="1800" dirty="0" smtClean="0">
                <a:latin typeface="Times New Roman" pitchFamily="18" charset="0"/>
                <a:cs typeface="Times New Roman" pitchFamily="18" charset="0"/>
              </a:rPr>
              <a:t>Reduces the data entry and processing errors. </a:t>
            </a:r>
          </a:p>
          <a:p>
            <a:pPr algn="just">
              <a:lnSpc>
                <a:spcPct val="150000"/>
              </a:lnSpc>
            </a:pPr>
            <a:r>
              <a:rPr lang="en-US" sz="1800" dirty="0" smtClean="0">
                <a:latin typeface="Times New Roman" pitchFamily="18" charset="0"/>
                <a:cs typeface="Times New Roman" pitchFamily="18" charset="0"/>
              </a:rPr>
              <a:t>Reduce the paper use in hotel. </a:t>
            </a:r>
          </a:p>
          <a:p>
            <a:pPr>
              <a:buNone/>
            </a:pPr>
            <a:endParaRPr lang="en-US" dirty="0"/>
          </a:p>
        </p:txBody>
      </p:sp>
      <p:sp>
        <p:nvSpPr>
          <p:cNvPr id="4" name="TextBox 3"/>
          <p:cNvSpPr txBox="1"/>
          <p:nvPr/>
        </p:nvSpPr>
        <p:spPr>
          <a:xfrm>
            <a:off x="609600" y="533400"/>
            <a:ext cx="57912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Advantages of proposed system</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066800"/>
            <a:ext cx="8763000" cy="5486400"/>
          </a:xfrm>
        </p:spPr>
        <p:txBody>
          <a:bodyPr>
            <a:normAutofit/>
          </a:bodyPr>
          <a:lstStyle/>
          <a:p>
            <a:pPr>
              <a:buNone/>
            </a:pPr>
            <a:r>
              <a:rPr lang="en-US" sz="2400" b="1"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Hardware  Requirements :</a:t>
            </a:r>
            <a:endParaRPr lang="en-US" sz="3600" dirty="0" smtClean="0">
              <a:solidFill>
                <a:srgbClr val="FF0000"/>
              </a:solidFill>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rocessor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Pentium 4 or Above</a:t>
            </a:r>
            <a:endParaRPr lang="en-US" sz="24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RAM        :	</a:t>
            </a:r>
            <a:r>
              <a:rPr lang="en-US" sz="2000" dirty="0" smtClean="0">
                <a:latin typeface="Times New Roman" pitchFamily="18" charset="0"/>
                <a:cs typeface="Times New Roman" pitchFamily="18" charset="0"/>
              </a:rPr>
              <a:t>1 GB </a:t>
            </a:r>
            <a:r>
              <a:rPr lang="en-US" sz="2000" dirty="0" smtClean="0">
                <a:latin typeface="Times New Roman" pitchFamily="18" charset="0"/>
                <a:cs typeface="Times New Roman" pitchFamily="18" charset="0"/>
              </a:rPr>
              <a:t>or Above</a:t>
            </a:r>
          </a:p>
          <a:p>
            <a:pPr>
              <a:buFont typeface="Wingdings" pitchFamily="2" charset="2"/>
              <a:buChar char="§"/>
            </a:pPr>
            <a:r>
              <a:rPr lang="en-US" sz="2000" dirty="0" smtClean="0">
                <a:latin typeface="Times New Roman" pitchFamily="18" charset="0"/>
                <a:cs typeface="Times New Roman" pitchFamily="18" charset="0"/>
              </a:rPr>
              <a:t>HDD        :      </a:t>
            </a:r>
            <a:r>
              <a:rPr lang="en-US" sz="2000" dirty="0" smtClean="0">
                <a:latin typeface="Times New Roman" pitchFamily="18" charset="0"/>
                <a:cs typeface="Times New Roman" pitchFamily="18" charset="0"/>
              </a:rPr>
              <a:t>Minimum </a:t>
            </a:r>
            <a:r>
              <a:rPr lang="en-US" sz="2000" dirty="0" smtClean="0">
                <a:latin typeface="Times New Roman" pitchFamily="18" charset="0"/>
                <a:cs typeface="Times New Roman" pitchFamily="18" charset="0"/>
              </a:rPr>
              <a:t>30 GB </a:t>
            </a:r>
          </a:p>
          <a:p>
            <a:pPr>
              <a:buFont typeface="Wingdings" pitchFamily="2" charset="2"/>
              <a:buChar char="§"/>
            </a:pPr>
            <a:r>
              <a:rPr lang="en-US" sz="2000" dirty="0" smtClean="0">
                <a:latin typeface="Times New Roman" pitchFamily="18" charset="0"/>
                <a:cs typeface="Times New Roman" pitchFamily="18" charset="0"/>
              </a:rPr>
              <a:t>Device      :</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Smart </a:t>
            </a:r>
            <a:r>
              <a:rPr lang="en-US" sz="2000" dirty="0" smtClean="0">
                <a:latin typeface="Times New Roman" pitchFamily="18" charset="0"/>
                <a:cs typeface="Times New Roman" pitchFamily="18" charset="0"/>
              </a:rPr>
              <a:t>Android Phone.</a:t>
            </a:r>
          </a:p>
          <a:p>
            <a:pPr>
              <a:buNone/>
            </a:pPr>
            <a:endParaRPr lang="en-US" sz="2000" dirty="0" smtClean="0">
              <a:latin typeface="Times New Roman" pitchFamily="18" charset="0"/>
              <a:cs typeface="Times New Roman" pitchFamily="18" charset="0"/>
            </a:endParaRPr>
          </a:p>
          <a:p>
            <a:pPr>
              <a:buNone/>
            </a:pPr>
            <a:r>
              <a:rPr lang="en-US" b="1" dirty="0" smtClean="0">
                <a:solidFill>
                  <a:srgbClr val="FF0000"/>
                </a:solidFill>
                <a:latin typeface="Times New Roman" pitchFamily="18" charset="0"/>
                <a:cs typeface="Times New Roman" pitchFamily="18" charset="0"/>
              </a:rPr>
              <a:t>    Software Requirements : </a:t>
            </a:r>
            <a:endParaRPr lang="en-US" dirty="0" smtClean="0">
              <a:solidFill>
                <a:srgbClr val="FF0000"/>
              </a:solidFill>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Operating System :  	Windows XP or above</a:t>
            </a:r>
          </a:p>
          <a:p>
            <a:pPr>
              <a:buFont typeface="Wingdings" pitchFamily="2" charset="2"/>
              <a:buChar char="§"/>
            </a:pPr>
            <a:r>
              <a:rPr lang="en-US" sz="2000" dirty="0" smtClean="0">
                <a:latin typeface="Times New Roman" pitchFamily="18" charset="0"/>
                <a:cs typeface="Times New Roman" pitchFamily="18" charset="0"/>
              </a:rPr>
              <a:t>IDE                       :  	Macromedia Dreamweaver, Android Studio</a:t>
            </a:r>
          </a:p>
          <a:p>
            <a:pPr>
              <a:buFont typeface="Wingdings" pitchFamily="2" charset="2"/>
              <a:buChar char="§"/>
            </a:pPr>
            <a:r>
              <a:rPr lang="en-US" sz="2000" dirty="0" smtClean="0">
                <a:latin typeface="Times New Roman" pitchFamily="18" charset="0"/>
                <a:cs typeface="Times New Roman" pitchFamily="18" charset="0"/>
              </a:rPr>
              <a:t>Designing Tools    :  	 HTML, CSS, Bootstraps</a:t>
            </a:r>
          </a:p>
          <a:p>
            <a:pPr>
              <a:buFont typeface="Wingdings" pitchFamily="2" charset="2"/>
              <a:buChar char="§"/>
            </a:pPr>
            <a:r>
              <a:rPr lang="en-US" sz="2000" dirty="0" smtClean="0">
                <a:latin typeface="Times New Roman" pitchFamily="18" charset="0"/>
                <a:cs typeface="Times New Roman" pitchFamily="18" charset="0"/>
              </a:rPr>
              <a:t>Scripting language :      JSP, </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 java</a:t>
            </a:r>
          </a:p>
          <a:p>
            <a:pPr>
              <a:buFont typeface="Wingdings" pitchFamily="2" charset="2"/>
              <a:buChar char="§"/>
            </a:pPr>
            <a:r>
              <a:rPr lang="en-US" sz="2000" dirty="0" smtClean="0">
                <a:latin typeface="Times New Roman" pitchFamily="18" charset="0"/>
                <a:cs typeface="Times New Roman" pitchFamily="18" charset="0"/>
              </a:rPr>
              <a:t>Server                    :      Tomcat 5.5 and </a:t>
            </a:r>
            <a:r>
              <a:rPr lang="en-US" sz="2000" dirty="0" err="1" smtClean="0">
                <a:latin typeface="Times New Roman" pitchFamily="18" charset="0"/>
                <a:cs typeface="Times New Roman" pitchFamily="18" charset="0"/>
              </a:rPr>
              <a:t>Wamp</a:t>
            </a:r>
            <a:r>
              <a:rPr lang="en-US" sz="2000" dirty="0" smtClean="0">
                <a:latin typeface="Times New Roman" pitchFamily="18" charset="0"/>
                <a:cs typeface="Times New Roman" pitchFamily="18" charset="0"/>
              </a:rPr>
              <a:t> Server</a:t>
            </a:r>
          </a:p>
          <a:p>
            <a:pPr>
              <a:buFont typeface="Wingdings" pitchFamily="2" charset="2"/>
              <a:buChar char="§"/>
            </a:pPr>
            <a:r>
              <a:rPr lang="en-US" sz="2000" dirty="0" smtClean="0">
                <a:latin typeface="Times New Roman" pitchFamily="18" charset="0"/>
                <a:cs typeface="Times New Roman" pitchFamily="18" charset="0"/>
              </a:rPr>
              <a:t>Back End               :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p>
          <a:p>
            <a:pPr>
              <a:buFont typeface="Wingdings" pitchFamily="2" charset="2"/>
              <a:buChar char="§"/>
            </a:pPr>
            <a:r>
              <a:rPr lang="en-US" sz="2000" dirty="0" smtClean="0">
                <a:latin typeface="Times New Roman" pitchFamily="18" charset="0"/>
                <a:cs typeface="Times New Roman" pitchFamily="18" charset="0"/>
              </a:rPr>
              <a:t>Web Browser         : 	 Google Chrome, Internet Explorer etc</a:t>
            </a:r>
          </a:p>
          <a:p>
            <a:pPr>
              <a:buNone/>
            </a:pPr>
            <a:endParaRPr lang="en-US" dirty="0" smtClean="0">
              <a:latin typeface="Times New Roman" pitchFamily="18" charset="0"/>
              <a:cs typeface="Times New Roman" pitchFamily="18" charset="0"/>
            </a:endParaRPr>
          </a:p>
          <a:p>
            <a:pPr>
              <a:buNone/>
            </a:pPr>
            <a:endParaRPr lang="en-US" dirty="0"/>
          </a:p>
        </p:txBody>
      </p:sp>
      <p:sp>
        <p:nvSpPr>
          <p:cNvPr id="6" name="TextBox 5"/>
          <p:cNvSpPr txBox="1"/>
          <p:nvPr/>
        </p:nvSpPr>
        <p:spPr>
          <a:xfrm>
            <a:off x="533400" y="381000"/>
            <a:ext cx="73152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Hardware and Software Requirements</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tretch>
            <a:fillRect/>
          </a:stretch>
        </p:blipFill>
        <p:spPr bwMode="auto">
          <a:xfrm>
            <a:off x="914400" y="990600"/>
            <a:ext cx="7010400" cy="5016500"/>
          </a:xfrm>
          <a:prstGeom prst="rect">
            <a:avLst/>
          </a:prstGeom>
          <a:noFill/>
          <a:ln w="9525">
            <a:noFill/>
            <a:miter lim="800000"/>
            <a:headEnd/>
            <a:tailEnd/>
          </a:ln>
          <a:effectLst/>
        </p:spPr>
      </p:pic>
      <p:sp>
        <p:nvSpPr>
          <p:cNvPr id="4" name="TextBox 3"/>
          <p:cNvSpPr txBox="1"/>
          <p:nvPr/>
        </p:nvSpPr>
        <p:spPr>
          <a:xfrm>
            <a:off x="838200" y="304800"/>
            <a:ext cx="50292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ER-Diagram</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1768</TotalTime>
  <Words>617</Words>
  <Application>Microsoft Office PowerPoint</Application>
  <PresentationFormat>On-screen Show (4:3)</PresentationFormat>
  <Paragraphs>316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Thank you…</vt:lpstr>
    </vt:vector>
  </TitlesOfParts>
  <Company>CtrlSoft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Intelligent Delight Management System</dc:title>
  <dc:creator>User</dc:creator>
  <cp:lastModifiedBy>User</cp:lastModifiedBy>
  <cp:revision>242</cp:revision>
  <dcterms:created xsi:type="dcterms:W3CDTF">2019-03-14T06:51:26Z</dcterms:created>
  <dcterms:modified xsi:type="dcterms:W3CDTF">2019-06-14T02:18:39Z</dcterms:modified>
</cp:coreProperties>
</file>