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85" r:id="rId4"/>
    <p:sldId id="258" r:id="rId5"/>
    <p:sldId id="277" r:id="rId6"/>
    <p:sldId id="278" r:id="rId7"/>
    <p:sldId id="279" r:id="rId8"/>
    <p:sldId id="292" r:id="rId9"/>
    <p:sldId id="283" r:id="rId10"/>
    <p:sldId id="284" r:id="rId11"/>
    <p:sldId id="287" r:id="rId12"/>
    <p:sldId id="288" r:id="rId13"/>
    <p:sldId id="289" r:id="rId14"/>
    <p:sldId id="290" r:id="rId15"/>
    <p:sldId id="291" r:id="rId16"/>
    <p:sldId id="259" r:id="rId17"/>
    <p:sldId id="293" r:id="rId18"/>
    <p:sldId id="294" r:id="rId19"/>
    <p:sldId id="295" r:id="rId20"/>
    <p:sldId id="260" r:id="rId21"/>
    <p:sldId id="261" r:id="rId22"/>
    <p:sldId id="265"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296" r:id="rId47"/>
    <p:sldId id="26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129" autoAdjust="0"/>
    <p:restoredTop sz="94624" autoAdjust="0"/>
  </p:normalViewPr>
  <p:slideViewPr>
    <p:cSldViewPr>
      <p:cViewPr varScale="1">
        <p:scale>
          <a:sx n="69" d="100"/>
          <a:sy n="69" d="100"/>
        </p:scale>
        <p:origin x="-1080" y="-102"/>
      </p:cViewPr>
      <p:guideLst>
        <p:guide orient="horz" pos="2160"/>
        <p:guide pos="2880"/>
      </p:guideLst>
    </p:cSldViewPr>
  </p:slideViewPr>
  <p:outlineViewPr>
    <p:cViewPr>
      <p:scale>
        <a:sx n="33" d="100"/>
        <a:sy n="33" d="100"/>
      </p:scale>
      <p:origin x="0" y="466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86994B1-488A-48A6-AAD7-3E6B1CE7E5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0D3FAA-02C7-44E1-AA81-BFABF308AB3B}" type="datetimeFigureOut">
              <a:rPr lang="en-US" smtClean="0"/>
              <a:pPr/>
              <a:t>11-06-2019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86994B1-488A-48A6-AAD7-3E6B1CE7E51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0D3FAA-02C7-44E1-AA81-BFABF308AB3B}" type="datetimeFigureOut">
              <a:rPr lang="en-US" smtClean="0"/>
              <a:pPr/>
              <a:t>11-06-2019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86994B1-488A-48A6-AAD7-3E6B1CE7E51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archmicroservices.techtarget.com/definition/servl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8458200" cy="1524000"/>
          </a:xfrm>
        </p:spPr>
        <p:txBody>
          <a:bodyPr>
            <a:normAutofit/>
          </a:bodyPr>
          <a:lstStyle/>
          <a:p>
            <a:r>
              <a:rPr lang="en-US" sz="4000" b="1" dirty="0" smtClean="0">
                <a:latin typeface="Times New Roman" pitchFamily="18" charset="0"/>
                <a:cs typeface="Times New Roman" pitchFamily="18" charset="0"/>
              </a:rPr>
              <a:t>Project Title </a:t>
            </a:r>
            <a:r>
              <a:rPr lang="en-US" sz="4000" dirty="0" smtClean="0">
                <a:latin typeface="Times New Roman" pitchFamily="18" charset="0"/>
                <a:cs typeface="Times New Roman" pitchFamily="18" charset="0"/>
              </a:rPr>
              <a:t>:      Intelligent Delight 				Management System</a:t>
            </a:r>
            <a:endParaRPr lang="en-US" sz="4000" dirty="0">
              <a:latin typeface="Times New Roman" pitchFamily="18" charset="0"/>
              <a:cs typeface="Times New Roman" pitchFamily="18" charset="0"/>
            </a:endParaRPr>
          </a:p>
        </p:txBody>
      </p:sp>
      <p:sp>
        <p:nvSpPr>
          <p:cNvPr id="5" name="Subtitle 2"/>
          <p:cNvSpPr>
            <a:spLocks noGrp="1"/>
          </p:cNvSpPr>
          <p:nvPr>
            <p:ph type="subTitle" idx="1"/>
          </p:nvPr>
        </p:nvSpPr>
        <p:spPr>
          <a:xfrm>
            <a:off x="533400" y="3228975"/>
            <a:ext cx="8458200" cy="3248025"/>
          </a:xfrm>
        </p:spPr>
        <p:txBody>
          <a:bodyPr>
            <a:normAutofit fontScale="77500" lnSpcReduction="20000"/>
          </a:bodyPr>
          <a:lstStyle/>
          <a:p>
            <a:pPr algn="ctr"/>
            <a:r>
              <a:rPr lang="en-US" b="1" dirty="0" smtClean="0">
                <a:latin typeface="Times New Roman" pitchFamily="18" charset="0"/>
                <a:cs typeface="Times New Roman" pitchFamily="18" charset="0"/>
              </a:rPr>
              <a:t>UNDER THE GUIDANCE OF</a:t>
            </a:r>
          </a:p>
          <a:p>
            <a:pPr algn="l"/>
            <a:endParaRPr lang="en-US" dirty="0" smtClean="0"/>
          </a:p>
          <a:p>
            <a:pPr algn="l"/>
            <a:r>
              <a:rPr lang="en-US" sz="2800" b="1" dirty="0" smtClean="0">
                <a:solidFill>
                  <a:srgbClr val="000000"/>
                </a:solidFill>
                <a:latin typeface="Times New Roman" pitchFamily="18" charset="0"/>
                <a:cs typeface="Times New Roman" pitchFamily="18" charset="0"/>
              </a:rPr>
              <a:t>EXTERNAL GUIDE                                                 INTERNAL GUIDE</a:t>
            </a:r>
          </a:p>
          <a:p>
            <a:pPr algn="l"/>
            <a:r>
              <a:rPr lang="en-US" sz="2800" b="1" dirty="0" smtClean="0">
                <a:solidFill>
                  <a:srgbClr val="000000"/>
                </a:solidFill>
                <a:latin typeface="Times New Roman" pitchFamily="18" charset="0"/>
                <a:cs typeface="Times New Roman" pitchFamily="18" charset="0"/>
              </a:rPr>
              <a:t>Mr.Meeramehadi Gadamfalli   </a:t>
            </a:r>
            <a:r>
              <a:rPr lang="en-US" sz="2800" dirty="0" smtClean="0">
                <a:solidFill>
                  <a:srgbClr val="000000"/>
                </a:solidFill>
                <a:latin typeface="Times New Roman" pitchFamily="18" charset="0"/>
                <a:cs typeface="Times New Roman" pitchFamily="18" charset="0"/>
              </a:rPr>
              <a:t>                                </a:t>
            </a:r>
            <a:r>
              <a:rPr lang="en-US" sz="2800" b="1" dirty="0" smtClean="0">
                <a:solidFill>
                  <a:srgbClr val="000000"/>
                </a:solidFill>
                <a:latin typeface="Times New Roman" pitchFamily="18" charset="0"/>
                <a:cs typeface="Times New Roman" pitchFamily="18" charset="0"/>
              </a:rPr>
              <a:t>Mr.T.R.Arunkumar</a:t>
            </a:r>
          </a:p>
          <a:p>
            <a:pPr algn="l"/>
            <a:endParaRPr lang="en-US" dirty="0" smtClean="0">
              <a:solidFill>
                <a:srgbClr val="000000"/>
              </a:solidFill>
            </a:endParaRPr>
          </a:p>
          <a:p>
            <a:pPr algn="l"/>
            <a:r>
              <a:rPr lang="en-US" dirty="0" smtClean="0">
                <a:solidFill>
                  <a:srgbClr val="000000"/>
                </a:solidFill>
              </a:rPr>
              <a:t>                                 	     </a:t>
            </a:r>
            <a:r>
              <a:rPr lang="en-US" b="1" dirty="0" smtClean="0">
                <a:latin typeface="Times New Roman" pitchFamily="18" charset="0"/>
                <a:cs typeface="Times New Roman" pitchFamily="18" charset="0"/>
              </a:rPr>
              <a:t>PRESENTED BY</a:t>
            </a:r>
          </a:p>
          <a:p>
            <a:pPr algn="l"/>
            <a:r>
              <a:rPr lang="en-US" b="1" dirty="0" smtClean="0">
                <a:latin typeface="Times New Roman" pitchFamily="18" charset="0"/>
                <a:cs typeface="Times New Roman" pitchFamily="18" charset="0"/>
              </a:rPr>
              <a:t>                                        </a:t>
            </a:r>
            <a:r>
              <a:rPr lang="en-US" sz="2800" b="1" dirty="0" smtClean="0">
                <a:solidFill>
                  <a:srgbClr val="4D0769"/>
                </a:solidFill>
                <a:latin typeface="Times New Roman" pitchFamily="18" charset="0"/>
                <a:cs typeface="Times New Roman" pitchFamily="18" charset="0"/>
              </a:rPr>
              <a:t>SADHANA SANKPAL</a:t>
            </a:r>
          </a:p>
          <a:p>
            <a:pPr algn="l"/>
            <a:r>
              <a:rPr lang="en-US" sz="2800" b="1" dirty="0" smtClean="0">
                <a:solidFill>
                  <a:srgbClr val="4D0769"/>
                </a:solidFill>
                <a:latin typeface="Times New Roman" pitchFamily="18" charset="0"/>
                <a:cs typeface="Times New Roman" pitchFamily="18" charset="0"/>
              </a:rPr>
              <a:t>                                             (CA161054)</a:t>
            </a:r>
          </a:p>
          <a:p>
            <a:endParaRPr lang="en-US" b="1" dirty="0" smtClean="0">
              <a:solidFill>
                <a:schemeClr val="accent5"/>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Operational Feasibility:</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76400"/>
            <a:ext cx="8305800" cy="5029200"/>
          </a:xfrm>
        </p:spPr>
        <p:txBody>
          <a:bodyPr>
            <a:normAutofit/>
          </a:bodyPr>
          <a:lstStyle/>
          <a:p>
            <a:pPr algn="just">
              <a:lnSpc>
                <a:spcPct val="150000"/>
              </a:lnSpc>
              <a:buNone/>
            </a:pPr>
            <a:r>
              <a:rPr lang="en-US" dirty="0" smtClean="0"/>
              <a:t>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Hotel is ready to use this application software for managing their information and it is acceptable by hotel administration as well as hotel staff.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Technical feasibility </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00200"/>
            <a:ext cx="8534400" cy="4953000"/>
          </a:xfrm>
        </p:spPr>
        <p:txBody>
          <a:bodyPr>
            <a:normAutofit/>
          </a:bodyPr>
          <a:lstStyle/>
          <a:p>
            <a:pPr>
              <a:lnSpc>
                <a:spcPct val="150000"/>
              </a:lnSpc>
              <a:buNone/>
            </a:pP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A number of issues we have to consider while doing a technical analysis. </a:t>
            </a:r>
          </a:p>
          <a:p>
            <a:pPr>
              <a:lnSpc>
                <a:spcPct val="150000"/>
              </a:lnSpc>
            </a:pPr>
            <a:r>
              <a:rPr lang="en-US" sz="2000" dirty="0" smtClean="0">
                <a:solidFill>
                  <a:srgbClr val="000000"/>
                </a:solidFill>
                <a:latin typeface="Times New Roman" pitchFamily="18" charset="0"/>
                <a:cs typeface="Times New Roman" pitchFamily="18" charset="0"/>
              </a:rPr>
              <a:t>Understand the different technologies involved in the proposed system. </a:t>
            </a:r>
          </a:p>
          <a:p>
            <a:pPr>
              <a:lnSpc>
                <a:spcPct val="150000"/>
              </a:lnSpc>
            </a:pPr>
            <a:r>
              <a:rPr lang="en-US" sz="2000" dirty="0" smtClean="0">
                <a:solidFill>
                  <a:srgbClr val="000000"/>
                </a:solidFill>
                <a:latin typeface="Times New Roman" pitchFamily="18" charset="0"/>
                <a:cs typeface="Times New Roman" pitchFamily="18" charset="0"/>
              </a:rPr>
              <a:t>Before commencing the project, we have to be very clear about what are the technologies that are to be required for the development of the new system. </a:t>
            </a:r>
          </a:p>
          <a:p>
            <a:pPr>
              <a:lnSpc>
                <a:spcPct val="150000"/>
              </a:lnSpc>
            </a:pPr>
            <a:r>
              <a:rPr lang="en-US" sz="2000" dirty="0" smtClean="0">
                <a:solidFill>
                  <a:srgbClr val="000000"/>
                </a:solidFill>
                <a:latin typeface="Times New Roman" pitchFamily="18" charset="0"/>
                <a:cs typeface="Times New Roman" pitchFamily="18" charset="0"/>
              </a:rPr>
              <a:t>Find out whether the organization currently processes the required technologies. </a:t>
            </a:r>
          </a:p>
          <a:p>
            <a:pPr>
              <a:lnSpc>
                <a:spcPct val="150000"/>
              </a:lnSpc>
            </a:pPr>
            <a:r>
              <a:rPr lang="en-US" sz="2000" dirty="0" smtClean="0">
                <a:solidFill>
                  <a:srgbClr val="000000"/>
                </a:solidFill>
                <a:latin typeface="Times New Roman" pitchFamily="18" charset="0"/>
                <a:cs typeface="Times New Roman" pitchFamily="18" charset="0"/>
              </a:rPr>
              <a:t>For this project we have used Dreamweaver as a front-end editor and </a:t>
            </a:r>
            <a:r>
              <a:rPr lang="en-US" sz="2000" dirty="0" err="1" smtClean="0">
                <a:solidFill>
                  <a:srgbClr val="000000"/>
                </a:solidFill>
                <a:latin typeface="Times New Roman" pitchFamily="18" charset="0"/>
                <a:cs typeface="Times New Roman" pitchFamily="18" charset="0"/>
              </a:rPr>
              <a:t>MySQL</a:t>
            </a:r>
            <a:r>
              <a:rPr lang="en-US" sz="2000" dirty="0" smtClean="0">
                <a:solidFill>
                  <a:srgbClr val="000000"/>
                </a:solidFill>
                <a:latin typeface="Times New Roman" pitchFamily="18" charset="0"/>
                <a:cs typeface="Times New Roman" pitchFamily="18" charset="0"/>
              </a:rPr>
              <a:t> as back-end.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b="1" dirty="0" smtClean="0">
                <a:latin typeface="Times New Roman" pitchFamily="18" charset="0"/>
                <a:cs typeface="Times New Roman" pitchFamily="18" charset="0"/>
              </a:rPr>
              <a:t>Economical feasibility</a:t>
            </a:r>
            <a:endParaRPr lang="en-US" sz="3600" b="1" dirty="0"/>
          </a:p>
        </p:txBody>
      </p:sp>
      <p:sp>
        <p:nvSpPr>
          <p:cNvPr id="3" name="Content Placeholder 2"/>
          <p:cNvSpPr>
            <a:spLocks noGrp="1"/>
          </p:cNvSpPr>
          <p:nvPr>
            <p:ph idx="1"/>
          </p:nvPr>
        </p:nvSpPr>
        <p:spPr/>
        <p:txBody>
          <a:bodyPr>
            <a:normAutofit/>
          </a:bodyPr>
          <a:lstStyle/>
          <a:p>
            <a:pPr algn="just">
              <a:lnSpc>
                <a:spcPct val="150000"/>
              </a:lnSpc>
              <a:buNone/>
            </a:pPr>
            <a:r>
              <a:rPr lang="en-US" sz="2400" dirty="0" smtClean="0">
                <a:latin typeface="Times New Roman" pitchFamily="18" charset="0"/>
                <a:cs typeface="Times New Roman" pitchFamily="18" charset="0"/>
              </a:rPr>
              <a:t>		</a:t>
            </a:r>
            <a:r>
              <a:rPr lang="en-US" sz="2000" dirty="0" smtClean="0">
                <a:solidFill>
                  <a:srgbClr val="000000"/>
                </a:solidFill>
                <a:latin typeface="Times New Roman"/>
              </a:rPr>
              <a:t>In this study the cost and benefits of proposed system are compared. The cost of proposed system is less as compared to the maintenance cost in the existing manual system in which more cost involved in maintaining the register, books, files etc. The system also reduces the administrative and other staff to do various jobs that single software can do, so, this system is economically feasible.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b="1" dirty="0" smtClean="0">
                <a:latin typeface="Times New Roman" pitchFamily="18" charset="0"/>
                <a:cs typeface="Times New Roman" pitchFamily="18" charset="0"/>
              </a:rPr>
              <a:t>TOOLS AND TECHNOLOGIES USED</a:t>
            </a:r>
            <a:endParaRPr lang="en-US" sz="3200" dirty="0"/>
          </a:p>
        </p:txBody>
      </p:sp>
      <p:sp>
        <p:nvSpPr>
          <p:cNvPr id="3" name="Content Placeholder 2"/>
          <p:cNvSpPr>
            <a:spLocks noGrp="1"/>
          </p:cNvSpPr>
          <p:nvPr>
            <p:ph idx="1"/>
          </p:nvPr>
        </p:nvSpPr>
        <p:spPr>
          <a:xfrm>
            <a:off x="457200" y="1676400"/>
            <a:ext cx="8229600" cy="4648200"/>
          </a:xfrm>
        </p:spPr>
        <p:txBody>
          <a:bodyPr/>
          <a:lstStyle/>
          <a:p>
            <a:pPr>
              <a:buNone/>
            </a:pPr>
            <a:r>
              <a:rPr lang="en-US" sz="2400" b="1" dirty="0" smtClean="0">
                <a:latin typeface="Times New Roman" pitchFamily="18" charset="0"/>
                <a:cs typeface="Times New Roman" pitchFamily="18" charset="0"/>
              </a:rPr>
              <a:t>TOOLS</a:t>
            </a:r>
          </a:p>
          <a:p>
            <a:pPr algn="just">
              <a:lnSpc>
                <a:spcPct val="150000"/>
              </a:lnSpc>
              <a:buNone/>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tools used in building This project  are Android  and Dreamweaver. Following sections give a brief description about the tools.</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Font typeface="Arial" pitchFamily="34" charset="0"/>
              <a:buChar char="•"/>
            </a:pPr>
            <a:r>
              <a:rPr lang="en-US" sz="2400" b="1" dirty="0" smtClean="0">
                <a:latin typeface="Times New Roman" pitchFamily="18" charset="0"/>
                <a:cs typeface="Times New Roman" pitchFamily="18" charset="0"/>
              </a:rPr>
              <a:t>    DREAMWEAVER</a:t>
            </a:r>
          </a:p>
          <a:p>
            <a:pPr algn="just">
              <a:lnSpc>
                <a:spcPct val="150000"/>
              </a:lnSpc>
              <a:buNone/>
            </a:pP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Dreamweaver is an IDE (integrated development environment). That means it’s a piece of software that combines different tools to make web design and development easier.</a:t>
            </a:r>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fontScale="92500" lnSpcReduction="10000"/>
          </a:bodyPr>
          <a:lstStyle/>
          <a:p>
            <a:pPr algn="just">
              <a:lnSpc>
                <a:spcPct val="170000"/>
              </a:lnSpc>
              <a:buNone/>
            </a:pPr>
            <a:endParaRPr lang="en-US" dirty="0" smtClean="0">
              <a:latin typeface="Times New Roman" pitchFamily="18" charset="0"/>
              <a:cs typeface="Times New Roman" pitchFamily="18" charset="0"/>
            </a:endParaRPr>
          </a:p>
          <a:p>
            <a:pPr marL="514350" indent="-514350" algn="just">
              <a:lnSpc>
                <a:spcPct val="170000"/>
              </a:lnSpc>
              <a:buFont typeface="Arial" pitchFamily="34" charset="0"/>
              <a:buChar char="•"/>
            </a:pPr>
            <a:r>
              <a:rPr lang="en-US" b="1" dirty="0" smtClean="0">
                <a:latin typeface="Times New Roman" pitchFamily="18" charset="0"/>
                <a:cs typeface="Times New Roman" pitchFamily="18" charset="0"/>
              </a:rPr>
              <a:t>ANDROID STUDIO</a:t>
            </a:r>
            <a:endParaRPr lang="en-US"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Android studio is the IDE (Integrated Development Environment), for android application development. It is based on the </a:t>
            </a:r>
            <a:r>
              <a:rPr lang="en-US" sz="2000" dirty="0" err="1" smtClean="0">
                <a:latin typeface="Times New Roman" pitchFamily="18" charset="0"/>
                <a:cs typeface="Times New Roman" pitchFamily="18" charset="0"/>
              </a:rPr>
              <a:t>IntelliJ</a:t>
            </a:r>
            <a:r>
              <a:rPr lang="en-US" sz="2000" dirty="0" smtClean="0">
                <a:latin typeface="Times New Roman" pitchFamily="18" charset="0"/>
                <a:cs typeface="Times New Roman" pitchFamily="18" charset="0"/>
              </a:rPr>
              <a:t> IDEA, a java integrated development environment for software. To support application development within the android operating system, Android studio uses a </a:t>
            </a:r>
            <a:r>
              <a:rPr lang="en-US" sz="2000" dirty="0" err="1" smtClean="0">
                <a:latin typeface="Times New Roman" pitchFamily="18" charset="0"/>
                <a:cs typeface="Times New Roman" pitchFamily="18" charset="0"/>
              </a:rPr>
              <a:t>Gradle</a:t>
            </a:r>
            <a:r>
              <a:rPr lang="en-US" sz="2000" dirty="0" smtClean="0">
                <a:latin typeface="Times New Roman" pitchFamily="18" charset="0"/>
                <a:cs typeface="Times New Roman" pitchFamily="18" charset="0"/>
              </a:rPr>
              <a:t>-based build system, emulator, code templates, and </a:t>
            </a:r>
            <a:r>
              <a:rPr lang="en-US" sz="2000" dirty="0" err="1" smtClean="0">
                <a:latin typeface="Times New Roman" pitchFamily="18" charset="0"/>
                <a:cs typeface="Times New Roman" pitchFamily="18" charset="0"/>
              </a:rPr>
              <a:t>Github</a:t>
            </a:r>
            <a:r>
              <a:rPr lang="en-US" sz="2000" dirty="0" smtClean="0">
                <a:latin typeface="Times New Roman" pitchFamily="18" charset="0"/>
                <a:cs typeface="Times New Roman" pitchFamily="18" charset="0"/>
              </a:rPr>
              <a:t> integration. Every project in android studio has one or more modalities with source code and resource files. These modalities include Android app module, library module, and Google App engine modules.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3600" b="1" dirty="0" smtClean="0">
                <a:latin typeface="Times New Roman" pitchFamily="18" charset="0"/>
                <a:cs typeface="Times New Roman" pitchFamily="18" charset="0"/>
              </a:rPr>
              <a:t>TECHNOLOGIES</a:t>
            </a:r>
            <a:endParaRPr lang="en-US" sz="3600" dirty="0"/>
          </a:p>
        </p:txBody>
      </p:sp>
      <p:sp>
        <p:nvSpPr>
          <p:cNvPr id="3" name="Content Placeholder 2"/>
          <p:cNvSpPr>
            <a:spLocks noGrp="1"/>
          </p:cNvSpPr>
          <p:nvPr>
            <p:ph idx="1"/>
          </p:nvPr>
        </p:nvSpPr>
        <p:spPr>
          <a:xfrm>
            <a:off x="381000" y="1600200"/>
            <a:ext cx="8229600" cy="4876800"/>
          </a:xfrm>
        </p:spPr>
        <p:txBody>
          <a:bodyPr>
            <a:normAutofit/>
          </a:bodyPr>
          <a:lstStyle/>
          <a:p>
            <a:pPr lvl="0">
              <a:lnSpc>
                <a:spcPct val="150000"/>
              </a:lnSpc>
              <a:buFont typeface="Wingdings" pitchFamily="2" charset="2"/>
              <a:buChar char="§"/>
            </a:pPr>
            <a:r>
              <a:rPr lang="en-US" sz="2400" b="1" dirty="0" smtClean="0">
                <a:latin typeface="Times New Roman" pitchFamily="18" charset="0"/>
                <a:cs typeface="Times New Roman" pitchFamily="18" charset="0"/>
              </a:rPr>
              <a:t>JSP</a:t>
            </a:r>
          </a:p>
          <a:p>
            <a:pPr algn="just">
              <a:lnSpc>
                <a:spcPct val="150000"/>
              </a:lnSpc>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Java Server Page (JSP) is a technology for controlling the content or appearance of Web pages through the use of </a:t>
            </a:r>
            <a:r>
              <a:rPr lang="en-US" sz="2000" u="sng" dirty="0" smtClean="0">
                <a:solidFill>
                  <a:schemeClr val="accent1"/>
                </a:solidFill>
                <a:latin typeface="Times New Roman" pitchFamily="18" charset="0"/>
                <a:cs typeface="Times New Roman" pitchFamily="18" charset="0"/>
                <a:hlinkClick r:id="rId2"/>
              </a:rPr>
              <a:t>servle</a:t>
            </a:r>
            <a:r>
              <a:rPr lang="en-US" sz="2000" u="sng" dirty="0" smtClean="0">
                <a:solidFill>
                  <a:srgbClr val="FFFF00"/>
                </a:solidFill>
                <a:latin typeface="Times New Roman" pitchFamily="18" charset="0"/>
                <a:cs typeface="Times New Roman" pitchFamily="18" charset="0"/>
                <a:hlinkClick r:id="rId2"/>
              </a:rPr>
              <a:t>t</a:t>
            </a:r>
            <a:r>
              <a:rPr lang="en-US" sz="2000" dirty="0" smtClean="0">
                <a:solidFill>
                  <a:srgbClr val="FFC000"/>
                </a:solidFill>
                <a:latin typeface="Times New Roman" pitchFamily="18" charset="0"/>
                <a:cs typeface="Times New Roman" pitchFamily="18" charset="0"/>
              </a:rPr>
              <a:t>s</a:t>
            </a:r>
            <a:r>
              <a:rPr lang="en-US" sz="2000" dirty="0" smtClean="0">
                <a:latin typeface="Times New Roman" pitchFamily="18" charset="0"/>
                <a:cs typeface="Times New Roman" pitchFamily="18" charset="0"/>
              </a:rPr>
              <a:t>, small programs that are specified in the Web page and run on the Web server to modify the Web page before it is sent to the user who requested it. </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buFont typeface="Wingdings" pitchFamily="2" charset="2"/>
              <a:buChar char="§"/>
            </a:pPr>
            <a:r>
              <a:rPr lang="en-US" sz="2400" b="1" dirty="0" smtClean="0">
                <a:latin typeface="Times New Roman" pitchFamily="18" charset="0"/>
                <a:cs typeface="Times New Roman" pitchFamily="18" charset="0"/>
              </a:rPr>
              <a:t>DATABASE</a:t>
            </a:r>
          </a:p>
          <a:p>
            <a:pPr algn="just">
              <a:lnSpc>
                <a:spcPct val="150000"/>
              </a:lnSpc>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MySQL</a:t>
            </a:r>
            <a:endParaRPr lang="en-US" sz="2400" dirty="0" smtClean="0">
              <a:latin typeface="Times New Roman" pitchFamily="18" charset="0"/>
              <a:cs typeface="Times New Roman" pitchFamily="18" charset="0"/>
            </a:endParaRPr>
          </a:p>
          <a:p>
            <a:pPr algn="just">
              <a:lnSpc>
                <a:spcPct val="15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305800" cy="1401762"/>
          </a:xfrm>
        </p:spPr>
        <p:txBody>
          <a:bodyPr>
            <a:normAutofit fontScale="90000"/>
          </a:bodyPr>
          <a:lstStyle/>
          <a:p>
            <a:pPr algn="ctr"/>
            <a:r>
              <a:rPr lang="en-US" sz="4000" b="1" dirty="0" smtClean="0">
                <a:latin typeface="Times New Roman" pitchFamily="18" charset="0"/>
                <a:cs typeface="Times New Roman" pitchFamily="18" charset="0"/>
              </a:rPr>
              <a:t>Functional Requirements (Modules):</a:t>
            </a:r>
            <a:r>
              <a:rPr lang="en-US" dirty="0" smtClean="0"/>
              <a:t/>
            </a:r>
            <a:br>
              <a:rPr lang="en-US" dirty="0" smtClean="0"/>
            </a:br>
            <a:endParaRPr lang="en-US" dirty="0"/>
          </a:p>
        </p:txBody>
      </p:sp>
      <p:sp>
        <p:nvSpPr>
          <p:cNvPr id="2" name="Content Placeholder 1"/>
          <p:cNvSpPr>
            <a:spLocks noGrp="1"/>
          </p:cNvSpPr>
          <p:nvPr>
            <p:ph idx="1"/>
          </p:nvPr>
        </p:nvSpPr>
        <p:spPr>
          <a:xfrm>
            <a:off x="381000" y="1600200"/>
            <a:ext cx="8229600" cy="4830763"/>
          </a:xfrm>
        </p:spPr>
        <p:txBody>
          <a:bodyPr/>
          <a:lstStyle/>
          <a:p>
            <a:pPr>
              <a:buNone/>
            </a:pPr>
            <a:endParaRPr lang="en-US" b="1" dirty="0" smtClean="0"/>
          </a:p>
          <a:p>
            <a:pPr>
              <a:buFont typeface="Wingdings" pitchFamily="2" charset="2"/>
              <a:buChar char="§"/>
            </a:pPr>
            <a:r>
              <a:rPr lang="en-US" sz="3200" dirty="0" smtClean="0">
                <a:latin typeface="Times New Roman" pitchFamily="18" charset="0"/>
                <a:cs typeface="Times New Roman" pitchFamily="18" charset="0"/>
              </a:rPr>
              <a:t>Administrative</a:t>
            </a:r>
          </a:p>
          <a:p>
            <a:pPr>
              <a:buNone/>
            </a:pPr>
            <a:endParaRPr lang="en-US" sz="3200" b="1" dirty="0" smtClean="0">
              <a:latin typeface="Times New Roman" pitchFamily="18" charset="0"/>
              <a:cs typeface="Times New Roman" pitchFamily="18" charset="0"/>
            </a:endParaRPr>
          </a:p>
          <a:p>
            <a:pPr>
              <a:buFont typeface="Wingdings" pitchFamily="2" charset="2"/>
              <a:buChar char="§"/>
            </a:pPr>
            <a:r>
              <a:rPr lang="en-US" sz="3200" dirty="0" smtClean="0">
                <a:latin typeface="Times New Roman" pitchFamily="18" charset="0"/>
                <a:cs typeface="Times New Roman" pitchFamily="18" charset="0"/>
              </a:rPr>
              <a:t>Receptionist</a:t>
            </a:r>
          </a:p>
          <a:p>
            <a:pPr>
              <a:buNone/>
            </a:pPr>
            <a:endParaRPr lang="en-US" sz="3200" b="1" dirty="0" smtClean="0">
              <a:latin typeface="Times New Roman" pitchFamily="18" charset="0"/>
              <a:cs typeface="Times New Roman" pitchFamily="18" charset="0"/>
            </a:endParaRPr>
          </a:p>
          <a:p>
            <a:pPr>
              <a:buFont typeface="Wingdings" pitchFamily="2" charset="2"/>
              <a:buChar char="§"/>
            </a:pPr>
            <a:r>
              <a:rPr lang="en-US" sz="3200" dirty="0" smtClean="0">
                <a:latin typeface="Times New Roman" pitchFamily="18" charset="0"/>
                <a:cs typeface="Times New Roman" pitchFamily="18" charset="0"/>
              </a:rPr>
              <a:t>Visitors</a:t>
            </a:r>
          </a:p>
          <a:p>
            <a:pPr>
              <a:buFont typeface="Wingdings" pitchFamily="2" charset="2"/>
              <a:buChar char="§"/>
            </a:pPr>
            <a:endParaRPr lang="en-US" sz="3200" dirty="0" smtClean="0">
              <a:latin typeface="Times New Roman" pitchFamily="18" charset="0"/>
              <a:cs typeface="Times New Roman" pitchFamily="18" charset="0"/>
            </a:endParaRPr>
          </a:p>
          <a:p>
            <a:pPr>
              <a:buFont typeface="Wingdings" pitchFamily="2" charset="2"/>
              <a:buChar char="§"/>
            </a:pPr>
            <a:endParaRPr lang="en-US" sz="3200" dirty="0" smtClean="0">
              <a:latin typeface="Times New Roman" pitchFamily="18" charset="0"/>
              <a:cs typeface="Times New Roman" pitchFamily="18" charset="0"/>
            </a:endParaRPr>
          </a:p>
          <a:p>
            <a:pPr>
              <a:buFont typeface="Wingdings" pitchFamily="2" charset="2"/>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Administrative</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76400"/>
            <a:ext cx="8229600" cy="4953000"/>
          </a:xfrm>
        </p:spPr>
        <p:txBody>
          <a:bodyPr>
            <a:normAutofit lnSpcReduction="10000"/>
          </a:bodyPr>
          <a:lstStyle/>
          <a:p>
            <a:endParaRPr lang="en-US" sz="2000" dirty="0" smtClean="0"/>
          </a:p>
          <a:p>
            <a:pPr>
              <a:lnSpc>
                <a:spcPct val="150000"/>
              </a:lnSpc>
            </a:pPr>
            <a:r>
              <a:rPr lang="en-US" sz="2000" dirty="0" smtClean="0">
                <a:latin typeface="Times New Roman" pitchFamily="18" charset="0"/>
                <a:cs typeface="Times New Roman" pitchFamily="18" charset="0"/>
              </a:rPr>
              <a:t>Monitor cost and expenses to assist in budget preparation. </a:t>
            </a:r>
          </a:p>
          <a:p>
            <a:pPr>
              <a:lnSpc>
                <a:spcPct val="150000"/>
              </a:lnSpc>
            </a:pPr>
            <a:r>
              <a:rPr lang="en-US" sz="2000" dirty="0" smtClean="0">
                <a:latin typeface="Times New Roman" pitchFamily="18" charset="0"/>
                <a:cs typeface="Times New Roman" pitchFamily="18" charset="0"/>
              </a:rPr>
              <a:t>Admin can manage the customers. </a:t>
            </a:r>
          </a:p>
          <a:p>
            <a:pPr>
              <a:lnSpc>
                <a:spcPct val="150000"/>
              </a:lnSpc>
            </a:pPr>
            <a:r>
              <a:rPr lang="en-US" sz="2000" dirty="0" smtClean="0">
                <a:latin typeface="Times New Roman" pitchFamily="18" charset="0"/>
                <a:cs typeface="Times New Roman" pitchFamily="18" charset="0"/>
              </a:rPr>
              <a:t>Admin can manage the receptionist. </a:t>
            </a:r>
          </a:p>
          <a:p>
            <a:pPr>
              <a:lnSpc>
                <a:spcPct val="150000"/>
              </a:lnSpc>
            </a:pPr>
            <a:r>
              <a:rPr lang="en-US" sz="2000" dirty="0" smtClean="0">
                <a:latin typeface="Times New Roman" pitchFamily="18" charset="0"/>
                <a:cs typeface="Times New Roman" pitchFamily="18" charset="0"/>
              </a:rPr>
              <a:t>Monitor the booking details. </a:t>
            </a:r>
          </a:p>
          <a:p>
            <a:pPr>
              <a:lnSpc>
                <a:spcPct val="150000"/>
              </a:lnSpc>
            </a:pPr>
            <a:r>
              <a:rPr lang="en-US" sz="2000" dirty="0" smtClean="0">
                <a:latin typeface="Times New Roman" pitchFamily="18" charset="0"/>
                <a:cs typeface="Times New Roman" pitchFamily="18" charset="0"/>
              </a:rPr>
              <a:t>Manage the room details, also can add the room details or can remove. </a:t>
            </a:r>
          </a:p>
          <a:p>
            <a:pPr>
              <a:lnSpc>
                <a:spcPct val="150000"/>
              </a:lnSpc>
            </a:pPr>
            <a:r>
              <a:rPr lang="en-US" sz="2000" dirty="0" smtClean="0">
                <a:latin typeface="Times New Roman" pitchFamily="18" charset="0"/>
                <a:cs typeface="Times New Roman" pitchFamily="18" charset="0"/>
              </a:rPr>
              <a:t>Admin see the feedbacks. </a:t>
            </a:r>
          </a:p>
          <a:p>
            <a:pPr>
              <a:lnSpc>
                <a:spcPct val="150000"/>
              </a:lnSpc>
            </a:pPr>
            <a:r>
              <a:rPr lang="en-US" sz="2000" dirty="0" smtClean="0">
                <a:latin typeface="Times New Roman" pitchFamily="18" charset="0"/>
                <a:cs typeface="Times New Roman" pitchFamily="18" charset="0"/>
              </a:rPr>
              <a:t>Admin can send notice to staff and customer. </a:t>
            </a:r>
          </a:p>
          <a:p>
            <a:pPr>
              <a:lnSpc>
                <a:spcPct val="150000"/>
              </a:lnSpc>
            </a:pPr>
            <a:r>
              <a:rPr lang="en-US" sz="2000" dirty="0" smtClean="0">
                <a:latin typeface="Times New Roman" pitchFamily="18" charset="0"/>
                <a:cs typeface="Times New Roman" pitchFamily="18" charset="0"/>
              </a:rPr>
              <a:t>Admin can add new menu or remove menu from menu list. </a:t>
            </a:r>
          </a:p>
          <a:p>
            <a:pPr>
              <a:lnSpc>
                <a:spcPct val="150000"/>
              </a:lnSpc>
            </a:pPr>
            <a:r>
              <a:rPr lang="en-US" sz="2000" dirty="0" smtClean="0">
                <a:latin typeface="Times New Roman" pitchFamily="18" charset="0"/>
                <a:cs typeface="Times New Roman" pitchFamily="18" charset="0"/>
              </a:rPr>
              <a:t>Admin can add or remove amenities from amenities list.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Receptionist</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00200"/>
            <a:ext cx="8229600" cy="4876800"/>
          </a:xfrm>
        </p:spPr>
        <p:txBody>
          <a:bodyPr/>
          <a:lstStyle/>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Monitor day to day hotel activities. </a:t>
            </a:r>
          </a:p>
          <a:p>
            <a:pPr>
              <a:lnSpc>
                <a:spcPct val="150000"/>
              </a:lnSpc>
            </a:pPr>
            <a:r>
              <a:rPr lang="en-US" sz="2000" dirty="0" smtClean="0">
                <a:latin typeface="Times New Roman" pitchFamily="18" charset="0"/>
                <a:cs typeface="Times New Roman" pitchFamily="18" charset="0"/>
              </a:rPr>
              <a:t>Receptionist can manage the customers. </a:t>
            </a:r>
          </a:p>
          <a:p>
            <a:pPr>
              <a:lnSpc>
                <a:spcPct val="150000"/>
              </a:lnSpc>
            </a:pPr>
            <a:r>
              <a:rPr lang="en-US" sz="2000" dirty="0" smtClean="0">
                <a:latin typeface="Times New Roman" pitchFamily="18" charset="0"/>
                <a:cs typeface="Times New Roman" pitchFamily="18" charset="0"/>
              </a:rPr>
              <a:t>Monitor the booking details. </a:t>
            </a:r>
          </a:p>
          <a:p>
            <a:pPr>
              <a:lnSpc>
                <a:spcPct val="150000"/>
              </a:lnSpc>
            </a:pPr>
            <a:r>
              <a:rPr lang="en-US" sz="2000" dirty="0" smtClean="0">
                <a:latin typeface="Times New Roman" pitchFamily="18" charset="0"/>
                <a:cs typeface="Times New Roman" pitchFamily="18" charset="0"/>
              </a:rPr>
              <a:t>Manage the room details, also can add the room details or can remove. </a:t>
            </a:r>
          </a:p>
          <a:p>
            <a:pPr>
              <a:lnSpc>
                <a:spcPct val="150000"/>
              </a:lnSpc>
            </a:pPr>
            <a:r>
              <a:rPr lang="en-US" sz="2000" dirty="0" smtClean="0">
                <a:latin typeface="Times New Roman" pitchFamily="18" charset="0"/>
                <a:cs typeface="Times New Roman" pitchFamily="18" charset="0"/>
              </a:rPr>
              <a:t>Receptionist sees the feedbacks. </a:t>
            </a:r>
          </a:p>
          <a:p>
            <a:pPr>
              <a:lnSpc>
                <a:spcPct val="150000"/>
              </a:lnSpc>
            </a:pPr>
            <a:r>
              <a:rPr lang="en-US" sz="2000" dirty="0" smtClean="0">
                <a:latin typeface="Times New Roman" pitchFamily="18" charset="0"/>
                <a:cs typeface="Times New Roman" pitchFamily="18" charset="0"/>
              </a:rPr>
              <a:t>Receptionist can add new menu or remove menu from menu list. </a:t>
            </a:r>
          </a:p>
          <a:p>
            <a:pPr>
              <a:lnSpc>
                <a:spcPct val="150000"/>
              </a:lnSpc>
            </a:pPr>
            <a:r>
              <a:rPr lang="en-US" sz="2000" dirty="0" smtClean="0">
                <a:latin typeface="Times New Roman" pitchFamily="18" charset="0"/>
                <a:cs typeface="Times New Roman" pitchFamily="18" charset="0"/>
              </a:rPr>
              <a:t>Receptionist can manage the food orders by customers. </a:t>
            </a:r>
          </a:p>
          <a:p>
            <a:pPr>
              <a:lnSpc>
                <a:spcPct val="150000"/>
              </a:lnSpc>
            </a:pPr>
            <a:r>
              <a:rPr lang="en-US" sz="2000" dirty="0" smtClean="0">
                <a:latin typeface="Times New Roman" pitchFamily="18" charset="0"/>
                <a:cs typeface="Times New Roman" pitchFamily="18" charset="0"/>
              </a:rPr>
              <a:t>Receptionist can add or remove amenities from amenities list.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sz="4000" b="1" dirty="0" smtClean="0">
                <a:latin typeface="Times New Roman" pitchFamily="18" charset="0"/>
                <a:cs typeface="Times New Roman" pitchFamily="18" charset="0"/>
              </a:rPr>
              <a:t>Visitors/Customers</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81000" y="2133600"/>
            <a:ext cx="8229600" cy="3733800"/>
          </a:xfrm>
        </p:spPr>
        <p:txBody>
          <a:bodyPr/>
          <a:lstStyle/>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Customer can view booking details. </a:t>
            </a:r>
          </a:p>
          <a:p>
            <a:pPr>
              <a:lnSpc>
                <a:spcPct val="150000"/>
              </a:lnSpc>
            </a:pPr>
            <a:r>
              <a:rPr lang="en-US" sz="2000" dirty="0" smtClean="0">
                <a:latin typeface="Times New Roman" pitchFamily="18" charset="0"/>
                <a:cs typeface="Times New Roman" pitchFamily="18" charset="0"/>
              </a:rPr>
              <a:t>Customer can order food. </a:t>
            </a:r>
          </a:p>
          <a:p>
            <a:pPr>
              <a:lnSpc>
                <a:spcPct val="150000"/>
              </a:lnSpc>
            </a:pPr>
            <a:r>
              <a:rPr lang="en-US" sz="2000" dirty="0" smtClean="0">
                <a:latin typeface="Times New Roman" pitchFamily="18" charset="0"/>
                <a:cs typeface="Times New Roman" pitchFamily="18" charset="0"/>
              </a:rPr>
              <a:t>Customer can make request for emergency. </a:t>
            </a:r>
          </a:p>
          <a:p>
            <a:pPr>
              <a:lnSpc>
                <a:spcPct val="150000"/>
              </a:lnSpc>
            </a:pPr>
            <a:r>
              <a:rPr lang="en-US" sz="2000" dirty="0" smtClean="0">
                <a:latin typeface="Times New Roman" pitchFamily="18" charset="0"/>
                <a:cs typeface="Times New Roman" pitchFamily="18" charset="0"/>
              </a:rPr>
              <a:t>Customer can give feedback. </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019800" cy="1524000"/>
          </a:xfrm>
        </p:spPr>
        <p:txBody>
          <a:bodyPr>
            <a:normAutofit/>
          </a:bodyPr>
          <a:lstStyle/>
          <a:p>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TextBox 2"/>
          <p:cNvSpPr txBox="1"/>
          <p:nvPr/>
        </p:nvSpPr>
        <p:spPr>
          <a:xfrm>
            <a:off x="1295400" y="2438400"/>
            <a:ext cx="6019800" cy="369332"/>
          </a:xfrm>
          <a:prstGeom prst="rect">
            <a:avLst/>
          </a:prstGeom>
          <a:noFill/>
        </p:spPr>
        <p:txBody>
          <a:bodyPr wrap="square" rtlCol="0">
            <a:spAutoFit/>
          </a:bodyPr>
          <a:lstStyle/>
          <a:p>
            <a:endParaRPr lang="en-US" dirty="0"/>
          </a:p>
        </p:txBody>
      </p:sp>
      <p:sp>
        <p:nvSpPr>
          <p:cNvPr id="4" name="TextBox 3"/>
          <p:cNvSpPr txBox="1"/>
          <p:nvPr/>
        </p:nvSpPr>
        <p:spPr>
          <a:xfrm>
            <a:off x="533400" y="1824121"/>
            <a:ext cx="7924800" cy="4662815"/>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itchFamily="18" charset="0"/>
                <a:cs typeface="Times New Roman" pitchFamily="18" charset="0"/>
              </a:rPr>
              <a:t>IDMS is a client based solution where currently the client hotel is using a manual system to maintain daily hotel activities. When a guest does their reservation, all those details will be maintained in a file. As they maintain this in a file, the hotel has to make effort for securing those files from damaged reasons like fire damage, damage by insects etc. Also if we want to search for the old reservation details we need to search it manually which takes much time. The intelligent delight management system we are going to implement will reduce the disadvantages of the manual based hotel management system. It will maintain reservation details, guest details, room services, staff details, room types, amenity details, these details will store in the database of a system. Using the GUI menus it’s easy to retrieve the data from the database and also it saves the time.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990600"/>
            <a:ext cx="7924800" cy="1143000"/>
          </a:xfrm>
        </p:spPr>
        <p:txBody>
          <a:bodyPr>
            <a:normAutofit fontScale="90000"/>
          </a:bodyPr>
          <a:lstStyle/>
          <a:p>
            <a:pPr algn="ctr"/>
            <a:r>
              <a:rPr lang="en-US" sz="4000" b="1" dirty="0" smtClean="0">
                <a:latin typeface="Times New Roman" pitchFamily="18" charset="0"/>
                <a:cs typeface="Times New Roman" pitchFamily="18" charset="0"/>
              </a:rPr>
              <a:t>Hardware and Software Requirements</a:t>
            </a: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 name="Content Placeholder 1"/>
          <p:cNvSpPr>
            <a:spLocks noGrp="1"/>
          </p:cNvSpPr>
          <p:nvPr>
            <p:ph sz="half" idx="1"/>
          </p:nvPr>
        </p:nvSpPr>
        <p:spPr>
          <a:xfrm>
            <a:off x="457200" y="2057400"/>
            <a:ext cx="7924800" cy="4525963"/>
          </a:xfrm>
        </p:spPr>
        <p:txBody>
          <a:bodyPr>
            <a:normAutofit/>
          </a:bodyPr>
          <a:lstStyle/>
          <a:p>
            <a:pPr>
              <a:buNone/>
            </a:pPr>
            <a:r>
              <a:rPr lang="en-US" sz="2400" b="1" dirty="0" smtClean="0">
                <a:latin typeface="Times New Roman" pitchFamily="18" charset="0"/>
                <a:cs typeface="Times New Roman" pitchFamily="18" charset="0"/>
              </a:rPr>
              <a:t>Hardware  Requirements :</a:t>
            </a:r>
          </a:p>
          <a:p>
            <a:pPr>
              <a:lnSpc>
                <a:spcPct val="120000"/>
              </a:lnSpc>
              <a:buNone/>
            </a:pPr>
            <a:endParaRPr lang="en-US" sz="3600" dirty="0" smtClean="0">
              <a:latin typeface="Times New Roman" pitchFamily="18" charset="0"/>
              <a:cs typeface="Times New Roman" pitchFamily="18" charset="0"/>
            </a:endParaRPr>
          </a:p>
          <a:p>
            <a:pPr>
              <a:lnSpc>
                <a:spcPct val="120000"/>
              </a:lnSpc>
              <a:buFont typeface="Wingdings" pitchFamily="2" charset="2"/>
              <a:buChar char="§"/>
            </a:pPr>
            <a:r>
              <a:rPr lang="en-US" sz="24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rocessor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Pentium 4 or Above</a:t>
            </a:r>
            <a:endParaRPr lang="en-US" sz="2400" dirty="0" smtClean="0">
              <a:latin typeface="Times New Roman" pitchFamily="18" charset="0"/>
              <a:cs typeface="Times New Roman" pitchFamily="18" charset="0"/>
            </a:endParaRPr>
          </a:p>
          <a:p>
            <a:pPr>
              <a:lnSpc>
                <a:spcPct val="120000"/>
              </a:lnSpc>
              <a:buFont typeface="Wingdings" pitchFamily="2" charset="2"/>
              <a:buChar char="§"/>
            </a:pPr>
            <a:r>
              <a:rPr lang="en-US" sz="2000" dirty="0" smtClean="0">
                <a:latin typeface="Times New Roman" pitchFamily="18" charset="0"/>
                <a:cs typeface="Times New Roman" pitchFamily="18" charset="0"/>
              </a:rPr>
              <a:t>RAM        :	GB or Above</a:t>
            </a:r>
          </a:p>
          <a:p>
            <a:pPr>
              <a:lnSpc>
                <a:spcPct val="120000"/>
              </a:lnSpc>
              <a:buFont typeface="Wingdings" pitchFamily="2" charset="2"/>
              <a:buChar char="§"/>
            </a:pPr>
            <a:r>
              <a:rPr lang="en-US" sz="2000" dirty="0" smtClean="0">
                <a:latin typeface="Times New Roman" pitchFamily="18" charset="0"/>
                <a:cs typeface="Times New Roman" pitchFamily="18" charset="0"/>
              </a:rPr>
              <a:t>HDD        :       Minimum 30 GB </a:t>
            </a:r>
          </a:p>
          <a:p>
            <a:pPr>
              <a:lnSpc>
                <a:spcPct val="120000"/>
              </a:lnSpc>
              <a:buFont typeface="Wingdings" pitchFamily="2" charset="2"/>
              <a:buChar char="§"/>
            </a:pPr>
            <a:r>
              <a:rPr lang="en-US" sz="2000" dirty="0" smtClean="0">
                <a:latin typeface="Times New Roman" pitchFamily="18" charset="0"/>
                <a:cs typeface="Times New Roman" pitchFamily="18" charset="0"/>
              </a:rPr>
              <a:t>Device      :	Smart Android Phone.</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04800"/>
            <a:ext cx="8229600" cy="1143000"/>
          </a:xfrm>
        </p:spPr>
        <p:txBody>
          <a:bodyPr>
            <a:normAutofit/>
          </a:bodyPr>
          <a:lstStyle/>
          <a:p>
            <a:pPr algn="ctr"/>
            <a:r>
              <a:rPr lang="en-US" sz="3600" b="1" dirty="0" smtClean="0">
                <a:latin typeface="Times New Roman" pitchFamily="18" charset="0"/>
                <a:cs typeface="Times New Roman" pitchFamily="18" charset="0"/>
              </a:rPr>
              <a:t>     Hardware and Software Requirements</a:t>
            </a:r>
            <a:endParaRPr lang="en-US" sz="3600" b="1" dirty="0"/>
          </a:p>
        </p:txBody>
      </p:sp>
      <p:sp>
        <p:nvSpPr>
          <p:cNvPr id="2" name="Content Placeholder 1"/>
          <p:cNvSpPr>
            <a:spLocks noGrp="1"/>
          </p:cNvSpPr>
          <p:nvPr>
            <p:ph sz="half" idx="1"/>
          </p:nvPr>
        </p:nvSpPr>
        <p:spPr>
          <a:xfrm>
            <a:off x="609600" y="1828800"/>
            <a:ext cx="8229600" cy="4800600"/>
          </a:xfrm>
        </p:spPr>
        <p:txBody>
          <a:bodyPr>
            <a:normAutofit/>
          </a:bodyPr>
          <a:lstStyle/>
          <a:p>
            <a:pPr>
              <a:buNone/>
            </a:pPr>
            <a:r>
              <a:rPr lang="en-US" sz="2400" b="1" dirty="0" smtClean="0">
                <a:latin typeface="Times New Roman" pitchFamily="18" charset="0"/>
                <a:cs typeface="Times New Roman" pitchFamily="18" charset="0"/>
              </a:rPr>
              <a:t>Software Requirements : </a:t>
            </a:r>
          </a:p>
          <a:p>
            <a:pPr algn="ctr">
              <a:buNone/>
            </a:pPr>
            <a:endParaRPr lang="en-US" sz="24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Operating System :  	Windows XP or above</a:t>
            </a:r>
          </a:p>
          <a:p>
            <a:pPr>
              <a:buFont typeface="Wingdings" pitchFamily="2" charset="2"/>
              <a:buChar char="§"/>
            </a:pPr>
            <a:r>
              <a:rPr lang="en-US" sz="2000" dirty="0" smtClean="0">
                <a:latin typeface="Times New Roman" pitchFamily="18" charset="0"/>
                <a:cs typeface="Times New Roman" pitchFamily="18" charset="0"/>
              </a:rPr>
              <a:t>IDE                       :  	Macromedia Dreamweaver, Android Studio</a:t>
            </a:r>
          </a:p>
          <a:p>
            <a:pPr>
              <a:buFont typeface="Wingdings" pitchFamily="2" charset="2"/>
              <a:buChar char="§"/>
            </a:pPr>
            <a:r>
              <a:rPr lang="en-US" sz="2000" dirty="0" smtClean="0">
                <a:latin typeface="Times New Roman" pitchFamily="18" charset="0"/>
                <a:cs typeface="Times New Roman" pitchFamily="18" charset="0"/>
              </a:rPr>
              <a:t>Designing Tools    :  	HTML, CSS, Bootstraps</a:t>
            </a:r>
          </a:p>
          <a:p>
            <a:pPr>
              <a:buFont typeface="Wingdings" pitchFamily="2" charset="2"/>
              <a:buChar char="§"/>
            </a:pPr>
            <a:r>
              <a:rPr lang="en-US" sz="2000" dirty="0" smtClean="0">
                <a:latin typeface="Times New Roman" pitchFamily="18" charset="0"/>
                <a:cs typeface="Times New Roman" pitchFamily="18" charset="0"/>
              </a:rPr>
              <a:t>Server Side Programming language   :   JSP, Servlet, java</a:t>
            </a:r>
          </a:p>
          <a:p>
            <a:pPr>
              <a:buFont typeface="Wingdings" pitchFamily="2" charset="2"/>
              <a:buChar char="§"/>
            </a:pPr>
            <a:r>
              <a:rPr lang="en-US" sz="2000" dirty="0" smtClean="0">
                <a:latin typeface="Times New Roman" pitchFamily="18" charset="0"/>
                <a:cs typeface="Times New Roman" pitchFamily="18" charset="0"/>
              </a:rPr>
              <a:t>Server                    :        Tomcat 5.5 and </a:t>
            </a:r>
            <a:r>
              <a:rPr lang="en-US" sz="2000" dirty="0" err="1" smtClean="0">
                <a:latin typeface="Times New Roman" pitchFamily="18" charset="0"/>
                <a:cs typeface="Times New Roman" pitchFamily="18" charset="0"/>
              </a:rPr>
              <a:t>Wamp</a:t>
            </a:r>
            <a:r>
              <a:rPr lang="en-US" sz="2000" dirty="0" smtClean="0">
                <a:latin typeface="Times New Roman" pitchFamily="18" charset="0"/>
                <a:cs typeface="Times New Roman" pitchFamily="18" charset="0"/>
              </a:rPr>
              <a:t> Server</a:t>
            </a:r>
          </a:p>
          <a:p>
            <a:pPr>
              <a:buFont typeface="Wingdings" pitchFamily="2" charset="2"/>
              <a:buChar char="§"/>
            </a:pPr>
            <a:r>
              <a:rPr lang="en-US" sz="2000" dirty="0" smtClean="0">
                <a:latin typeface="Times New Roman" pitchFamily="18" charset="0"/>
                <a:cs typeface="Times New Roman" pitchFamily="18" charset="0"/>
              </a:rPr>
              <a:t>Back End               :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p>
          <a:p>
            <a:pPr>
              <a:buFont typeface="Wingdings" pitchFamily="2" charset="2"/>
              <a:buChar char="§"/>
            </a:pPr>
            <a:r>
              <a:rPr lang="en-US" sz="2000" dirty="0" smtClean="0">
                <a:latin typeface="Times New Roman" pitchFamily="18" charset="0"/>
                <a:cs typeface="Times New Roman" pitchFamily="18" charset="0"/>
              </a:rPr>
              <a:t>Web Browser         : 	  Google Chrome, Internet Explorer etc</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838200"/>
          </a:xfrm>
        </p:spPr>
        <p:txBody>
          <a:bodyPr>
            <a:normAutofit/>
          </a:bodyPr>
          <a:lstStyle/>
          <a:p>
            <a:pPr algn="ctr"/>
            <a:r>
              <a:rPr lang="en-US" dirty="0" smtClean="0">
                <a:latin typeface="Times New Roman" pitchFamily="18" charset="0"/>
                <a:cs typeface="Times New Roman" pitchFamily="18" charset="0"/>
              </a:rPr>
              <a:t>ER-Diagram</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tretch>
            <a:fillRect/>
          </a:stretch>
        </p:blipFill>
        <p:spPr bwMode="auto">
          <a:xfrm>
            <a:off x="1752600" y="1828800"/>
            <a:ext cx="6553199" cy="4694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400" b="1" dirty="0" smtClean="0">
                <a:latin typeface="Times New Roman" pitchFamily="18" charset="0"/>
                <a:cs typeface="Times New Roman" pitchFamily="18" charset="0"/>
              </a:rPr>
              <a:t>Data Flow Diagram</a:t>
            </a:r>
            <a:endParaRPr lang="en-US" sz="44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762000" y="2514600"/>
            <a:ext cx="7543800" cy="4114800"/>
          </a:xfrm>
          <a:prstGeom prst="rect">
            <a:avLst/>
          </a:prstGeom>
          <a:noFill/>
          <a:ln w="9525">
            <a:noFill/>
            <a:miter lim="800000"/>
            <a:headEnd/>
            <a:tailEnd/>
          </a:ln>
          <a:effectLst/>
        </p:spPr>
      </p:pic>
      <p:sp>
        <p:nvSpPr>
          <p:cNvPr id="5" name="TextBox 4"/>
          <p:cNvSpPr txBox="1"/>
          <p:nvPr/>
        </p:nvSpPr>
        <p:spPr>
          <a:xfrm>
            <a:off x="1066800" y="1600200"/>
            <a:ext cx="4114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Zero level DFD</a:t>
            </a:r>
            <a:endParaRPr lang="en-US"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pPr algn="ctr"/>
            <a:r>
              <a:rPr lang="en-US" sz="4400" b="1" dirty="0" smtClean="0">
                <a:latin typeface="Times New Roman" pitchFamily="18" charset="0"/>
                <a:cs typeface="Times New Roman" pitchFamily="18" charset="0"/>
              </a:rPr>
              <a:t>Data Flow Diagram</a:t>
            </a:r>
            <a:endParaRPr lang="en-US" sz="44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990600" y="2362200"/>
            <a:ext cx="7162800" cy="4237037"/>
          </a:xfrm>
          <a:prstGeom prst="rect">
            <a:avLst/>
          </a:prstGeom>
          <a:noFill/>
          <a:ln w="9525">
            <a:noFill/>
            <a:miter lim="800000"/>
            <a:headEnd/>
            <a:tailEnd/>
          </a:ln>
          <a:effectLst/>
        </p:spPr>
      </p:pic>
      <p:sp>
        <p:nvSpPr>
          <p:cNvPr id="5" name="TextBox 4"/>
          <p:cNvSpPr txBox="1"/>
          <p:nvPr/>
        </p:nvSpPr>
        <p:spPr>
          <a:xfrm>
            <a:off x="990600" y="1600200"/>
            <a:ext cx="3048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First level DFD</a:t>
            </a:r>
            <a:endParaRPr lang="en-US"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pPr algn="ctr"/>
            <a:r>
              <a:rPr lang="en-US" sz="4400" b="1" dirty="0" smtClean="0">
                <a:latin typeface="Times New Roman" pitchFamily="18" charset="0"/>
                <a:cs typeface="Times New Roman" pitchFamily="18" charset="0"/>
              </a:rPr>
              <a:t>Data Flow Diagram</a:t>
            </a:r>
            <a:endParaRPr lang="en-US" sz="4400" dirty="0"/>
          </a:p>
        </p:txBody>
      </p:sp>
      <p:pic>
        <p:nvPicPr>
          <p:cNvPr id="3076" name="Picture 4"/>
          <p:cNvPicPr>
            <a:picLocks noGrp="1" noChangeAspect="1" noChangeArrowheads="1"/>
          </p:cNvPicPr>
          <p:nvPr>
            <p:ph idx="1"/>
          </p:nvPr>
        </p:nvPicPr>
        <p:blipFill>
          <a:blip r:embed="rId2"/>
          <a:srcRect/>
          <a:stretch>
            <a:fillRect/>
          </a:stretch>
        </p:blipFill>
        <p:spPr bwMode="auto">
          <a:xfrm>
            <a:off x="990600" y="2362200"/>
            <a:ext cx="7239000" cy="4343400"/>
          </a:xfrm>
          <a:prstGeom prst="rect">
            <a:avLst/>
          </a:prstGeom>
          <a:noFill/>
          <a:ln w="9525">
            <a:noFill/>
            <a:miter lim="800000"/>
            <a:headEnd/>
            <a:tailEnd/>
          </a:ln>
          <a:effectLst/>
        </p:spPr>
      </p:pic>
      <p:sp>
        <p:nvSpPr>
          <p:cNvPr id="8" name="TextBox 7"/>
          <p:cNvSpPr txBox="1"/>
          <p:nvPr/>
        </p:nvSpPr>
        <p:spPr>
          <a:xfrm>
            <a:off x="990600" y="1752600"/>
            <a:ext cx="3657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Second level DFD</a:t>
            </a:r>
            <a:endParaRPr lang="en-US"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pPr algn="ctr"/>
            <a:r>
              <a:rPr lang="en-US" sz="4400" b="1" dirty="0" smtClean="0">
                <a:latin typeface="Times New Roman" pitchFamily="18" charset="0"/>
                <a:cs typeface="Times New Roman" pitchFamily="18" charset="0"/>
              </a:rPr>
              <a:t>Data Flow Diagram</a:t>
            </a:r>
            <a:endParaRPr lang="en-US" sz="4400" dirty="0"/>
          </a:p>
        </p:txBody>
      </p:sp>
      <p:pic>
        <p:nvPicPr>
          <p:cNvPr id="4098" name="Picture 2"/>
          <p:cNvPicPr>
            <a:picLocks noGrp="1" noChangeAspect="1" noChangeArrowheads="1"/>
          </p:cNvPicPr>
          <p:nvPr>
            <p:ph idx="1"/>
          </p:nvPr>
        </p:nvPicPr>
        <p:blipFill>
          <a:blip r:embed="rId2"/>
          <a:srcRect/>
          <a:stretch>
            <a:fillRect/>
          </a:stretch>
        </p:blipFill>
        <p:spPr bwMode="auto">
          <a:xfrm>
            <a:off x="990600" y="2362200"/>
            <a:ext cx="7162799" cy="4219575"/>
          </a:xfrm>
          <a:prstGeom prst="rect">
            <a:avLst/>
          </a:prstGeom>
          <a:noFill/>
          <a:ln w="9525">
            <a:noFill/>
            <a:miter lim="800000"/>
            <a:headEnd/>
            <a:tailEnd/>
          </a:ln>
          <a:effectLst/>
        </p:spPr>
      </p:pic>
      <p:sp>
        <p:nvSpPr>
          <p:cNvPr id="6" name="TextBox 5"/>
          <p:cNvSpPr txBox="1"/>
          <p:nvPr/>
        </p:nvSpPr>
        <p:spPr>
          <a:xfrm>
            <a:off x="990600" y="1600200"/>
            <a:ext cx="3505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Second level DFD continued…</a:t>
            </a:r>
            <a:endParaRPr lang="en-US"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400" b="1" dirty="0" smtClean="0">
                <a:latin typeface="Times New Roman" pitchFamily="18" charset="0"/>
                <a:cs typeface="Times New Roman" pitchFamily="18" charset="0"/>
              </a:rPr>
              <a:t>Data Flow Diagram</a:t>
            </a:r>
            <a:endParaRPr lang="en-US" sz="4400" dirty="0"/>
          </a:p>
        </p:txBody>
      </p:sp>
      <p:pic>
        <p:nvPicPr>
          <p:cNvPr id="5122" name="Picture 2"/>
          <p:cNvPicPr>
            <a:picLocks noGrp="1" noChangeAspect="1" noChangeArrowheads="1"/>
          </p:cNvPicPr>
          <p:nvPr>
            <p:ph idx="1"/>
          </p:nvPr>
        </p:nvPicPr>
        <p:blipFill>
          <a:blip r:embed="rId2"/>
          <a:srcRect/>
          <a:stretch>
            <a:fillRect/>
          </a:stretch>
        </p:blipFill>
        <p:spPr bwMode="auto">
          <a:xfrm>
            <a:off x="1066800" y="2542381"/>
            <a:ext cx="7086600" cy="3876675"/>
          </a:xfrm>
          <a:prstGeom prst="rect">
            <a:avLst/>
          </a:prstGeom>
          <a:noFill/>
          <a:ln w="9525">
            <a:noFill/>
            <a:miter lim="800000"/>
            <a:headEnd/>
            <a:tailEnd/>
          </a:ln>
          <a:effectLst/>
        </p:spPr>
      </p:pic>
      <p:sp>
        <p:nvSpPr>
          <p:cNvPr id="7" name="TextBox 6"/>
          <p:cNvSpPr txBox="1"/>
          <p:nvPr/>
        </p:nvSpPr>
        <p:spPr>
          <a:xfrm>
            <a:off x="1066800" y="1905000"/>
            <a:ext cx="4038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Second level DFD continued…</a:t>
            </a:r>
            <a:endParaRPr lang="en-US"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ctr"/>
            <a:r>
              <a:rPr lang="en-US" sz="4400" b="1" dirty="0" smtClean="0">
                <a:latin typeface="Times New Roman" pitchFamily="18" charset="0"/>
                <a:cs typeface="Times New Roman" pitchFamily="18" charset="0"/>
              </a:rPr>
              <a:t>Data Dictionary</a:t>
            </a:r>
            <a:endParaRPr lang="en-US" sz="44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990600" y="1828800"/>
          <a:ext cx="7620000" cy="3596640"/>
        </p:xfrm>
        <a:graphic>
          <a:graphicData uri="http://schemas.openxmlformats.org/drawingml/2006/table">
            <a:tbl>
              <a:tblPr firstRow="1" bandRow="1">
                <a:tableStyleId>{5C22544A-7EE6-4342-B048-85BDC9FD1C3A}</a:tableStyleId>
              </a:tblPr>
              <a:tblGrid>
                <a:gridCol w="2540000"/>
                <a:gridCol w="2540000"/>
                <a:gridCol w="2540000"/>
              </a:tblGrid>
              <a:tr h="332467">
                <a:tc>
                  <a:txBody>
                    <a:bodyPr/>
                    <a:lstStyle/>
                    <a:p>
                      <a:pPr algn="ctr"/>
                      <a:r>
                        <a:rPr lang="en-US" sz="2000" dirty="0" smtClean="0">
                          <a:latin typeface="Times New Roman" pitchFamily="18" charset="0"/>
                          <a:cs typeface="Times New Roman" pitchFamily="18" charset="0"/>
                        </a:rPr>
                        <a:t>Fields</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Type</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r>
              <a:tr h="337636">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c_id</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int(100)</a:t>
                      </a:r>
                      <a:endParaRPr lang="en-US" sz="1800" dirty="0">
                        <a:latin typeface="Times New Roman" pitchFamily="18" charset="0"/>
                        <a:ea typeface="Calibri"/>
                        <a:cs typeface="Times New Roman" pitchFamily="18" charset="0"/>
                      </a:endParaRPr>
                    </a:p>
                  </a:txBody>
                  <a:tcPr marL="68580" marR="68580" marT="0" marB="0"/>
                </a:tc>
                <a:tc>
                  <a:txBody>
                    <a:bodyPr/>
                    <a:lstStyle/>
                    <a:p>
                      <a:pPr algn="ctr"/>
                      <a:r>
                        <a:rPr kumimoji="0" lang="en-US" sz="2000" kern="1200" dirty="0" smtClean="0">
                          <a:solidFill>
                            <a:schemeClr val="dk1"/>
                          </a:solidFill>
                          <a:latin typeface="Times New Roman" pitchFamily="18" charset="0"/>
                          <a:ea typeface="+mn-ea"/>
                          <a:cs typeface="Times New Roman" pitchFamily="18" charset="0"/>
                        </a:rPr>
                        <a:t>Primary key</a:t>
                      </a:r>
                      <a:endParaRPr lang="en-US" sz="2000" dirty="0">
                        <a:latin typeface="Times New Roman" pitchFamily="18" charset="0"/>
                        <a:cs typeface="Times New Roman" pitchFamily="18" charset="0"/>
                      </a:endParaRPr>
                    </a:p>
                  </a:txBody>
                  <a:tcPr/>
                </a:tc>
              </a:tr>
              <a:tr h="383616">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c_name</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varchar(100)</a:t>
                      </a:r>
                      <a:endParaRPr lang="en-US" sz="1800" dirty="0">
                        <a:latin typeface="Times New Roman" pitchFamily="18" charset="0"/>
                        <a:ea typeface="Calibri"/>
                        <a:cs typeface="Times New Roman" pitchFamily="18" charset="0"/>
                      </a:endParaRPr>
                    </a:p>
                  </a:txBody>
                  <a:tcPr marL="68580" marR="68580" marT="0" marB="0"/>
                </a:tc>
                <a:tc>
                  <a:txBody>
                    <a:bodyPr/>
                    <a:lstStyle/>
                    <a:p>
                      <a:pPr algn="ctr"/>
                      <a:endParaRPr lang="en-US" sz="2400">
                        <a:latin typeface="Times New Roman" pitchFamily="18" charset="0"/>
                        <a:cs typeface="Times New Roman" pitchFamily="18" charset="0"/>
                      </a:endParaRPr>
                    </a:p>
                  </a:txBody>
                  <a:tcPr/>
                </a:tc>
              </a:tr>
              <a:tr h="383616">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c_mobileno</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a:latin typeface="Times New Roman" pitchFamily="18" charset="0"/>
                          <a:ea typeface="Calibri"/>
                          <a:cs typeface="Times New Roman" pitchFamily="18" charset="0"/>
                        </a:rPr>
                        <a:t>varchar(100)</a:t>
                      </a:r>
                      <a:endParaRPr lang="en-US" sz="1800">
                        <a:latin typeface="Times New Roman" pitchFamily="18" charset="0"/>
                        <a:ea typeface="Calibri"/>
                        <a:cs typeface="Times New Roman" pitchFamily="18" charset="0"/>
                      </a:endParaRPr>
                    </a:p>
                  </a:txBody>
                  <a:tcPr marL="68580" marR="68580" marT="0" marB="0"/>
                </a:tc>
                <a:tc>
                  <a:txBody>
                    <a:bodyPr/>
                    <a:lstStyle/>
                    <a:p>
                      <a:pPr algn="ctr"/>
                      <a:endParaRPr lang="en-US" sz="2400">
                        <a:latin typeface="Times New Roman" pitchFamily="18" charset="0"/>
                        <a:cs typeface="Times New Roman" pitchFamily="18" charset="0"/>
                      </a:endParaRPr>
                    </a:p>
                  </a:txBody>
                  <a:tcPr/>
                </a:tc>
              </a:tr>
              <a:tr h="383616">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c_email</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varchar(100)</a:t>
                      </a:r>
                      <a:endParaRPr lang="en-US" sz="1800" dirty="0">
                        <a:latin typeface="Times New Roman" pitchFamily="18" charset="0"/>
                        <a:ea typeface="Calibri"/>
                        <a:cs typeface="Times New Roman" pitchFamily="18" charset="0"/>
                      </a:endParaRPr>
                    </a:p>
                  </a:txBody>
                  <a:tcPr marL="68580" marR="68580" marT="0" marB="0"/>
                </a:tc>
                <a:tc>
                  <a:txBody>
                    <a:bodyPr/>
                    <a:lstStyle/>
                    <a:p>
                      <a:pPr algn="ctr"/>
                      <a:endParaRPr lang="en-US" sz="2400">
                        <a:latin typeface="Times New Roman" pitchFamily="18" charset="0"/>
                        <a:cs typeface="Times New Roman" pitchFamily="18" charset="0"/>
                      </a:endParaRPr>
                    </a:p>
                  </a:txBody>
                  <a:tcPr/>
                </a:tc>
              </a:tr>
              <a:tr h="383616">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c_address</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a:latin typeface="Times New Roman" pitchFamily="18" charset="0"/>
                          <a:ea typeface="Calibri"/>
                          <a:cs typeface="Times New Roman" pitchFamily="18" charset="0"/>
                        </a:rPr>
                        <a:t>varchar(100)</a:t>
                      </a:r>
                      <a:endParaRPr lang="en-US" sz="1800">
                        <a:latin typeface="Times New Roman" pitchFamily="18" charset="0"/>
                        <a:ea typeface="Calibri"/>
                        <a:cs typeface="Times New Roman" pitchFamily="18" charset="0"/>
                      </a:endParaRPr>
                    </a:p>
                  </a:txBody>
                  <a:tcPr marL="68580" marR="68580" marT="0" marB="0"/>
                </a:tc>
                <a:tc>
                  <a:txBody>
                    <a:bodyPr/>
                    <a:lstStyle/>
                    <a:p>
                      <a:pPr algn="ctr"/>
                      <a:endParaRPr lang="en-US" sz="2400">
                        <a:latin typeface="Times New Roman" pitchFamily="18" charset="0"/>
                        <a:cs typeface="Times New Roman" pitchFamily="18" charset="0"/>
                      </a:endParaRPr>
                    </a:p>
                  </a:txBody>
                  <a:tcPr/>
                </a:tc>
              </a:tr>
              <a:tr h="383616">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c_type</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varchar(100)</a:t>
                      </a:r>
                      <a:endParaRPr lang="en-US" sz="1800" dirty="0">
                        <a:latin typeface="Times New Roman" pitchFamily="18" charset="0"/>
                        <a:ea typeface="Calibri"/>
                        <a:cs typeface="Times New Roman" pitchFamily="18" charset="0"/>
                      </a:endParaRPr>
                    </a:p>
                  </a:txBody>
                  <a:tcPr marL="68580" marR="68580" marT="0" marB="0"/>
                </a:tc>
                <a:tc>
                  <a:txBody>
                    <a:bodyPr/>
                    <a:lstStyle/>
                    <a:p>
                      <a:pPr algn="ctr"/>
                      <a:endParaRPr lang="en-US" sz="2400">
                        <a:latin typeface="Times New Roman" pitchFamily="18" charset="0"/>
                        <a:cs typeface="Times New Roman" pitchFamily="18" charset="0"/>
                      </a:endParaRPr>
                    </a:p>
                  </a:txBody>
                  <a:tcPr/>
                </a:tc>
              </a:tr>
              <a:tr h="383616">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c_idproof</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dirty="0">
                          <a:latin typeface="Times New Roman" pitchFamily="18" charset="0"/>
                          <a:ea typeface="Calibri"/>
                          <a:cs typeface="Times New Roman" pitchFamily="18" charset="0"/>
                        </a:rPr>
                        <a:t>varchar(100)</a:t>
                      </a:r>
                      <a:endParaRPr lang="en-US" sz="1800" dirty="0">
                        <a:latin typeface="Times New Roman" pitchFamily="18" charset="0"/>
                        <a:ea typeface="Calibri"/>
                        <a:cs typeface="Times New Roman" pitchFamily="18" charset="0"/>
                      </a:endParaRPr>
                    </a:p>
                  </a:txBody>
                  <a:tcPr marL="68580" marR="68580" marT="0" marB="0"/>
                </a:tc>
                <a:tc>
                  <a:txBody>
                    <a:bodyPr/>
                    <a:lstStyle/>
                    <a:p>
                      <a:pPr algn="ctr"/>
                      <a:endParaRPr lang="en-US" sz="2400" dirty="0">
                        <a:latin typeface="Times New Roman" pitchFamily="18" charset="0"/>
                        <a:cs typeface="Times New Roman" pitchFamily="18" charset="0"/>
                      </a:endParaRPr>
                    </a:p>
                  </a:txBody>
                  <a:tcPr/>
                </a:tc>
              </a:tr>
            </a:tbl>
          </a:graphicData>
        </a:graphic>
      </p:graphicFrame>
      <p:sp>
        <p:nvSpPr>
          <p:cNvPr id="5" name="TextBox 4"/>
          <p:cNvSpPr txBox="1"/>
          <p:nvPr/>
        </p:nvSpPr>
        <p:spPr>
          <a:xfrm>
            <a:off x="838200" y="1143000"/>
            <a:ext cx="3276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Customer table</a:t>
            </a:r>
            <a:endParaRPr lang="en-US" b="1"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129540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pPr marL="0" marR="0" algn="ctr">
                        <a:lnSpc>
                          <a:spcPct val="150000"/>
                        </a:lnSpc>
                        <a:spcBef>
                          <a:spcPts val="0"/>
                        </a:spcBef>
                        <a:spcAft>
                          <a:spcPts val="0"/>
                        </a:spcAft>
                      </a:pPr>
                      <a:r>
                        <a:rPr lang="en-US" sz="1600" b="1" dirty="0">
                          <a:latin typeface="Times New Roman" pitchFamily="18" charset="0"/>
                          <a:ea typeface="Calibri"/>
                          <a:cs typeface="Times New Roman" pitchFamily="18" charset="0"/>
                        </a:rPr>
                        <a:t>Fields</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600" b="1" dirty="0">
                          <a:latin typeface="Times New Roman" pitchFamily="18" charset="0"/>
                          <a:ea typeface="Calibri"/>
                          <a:cs typeface="Times New Roman" pitchFamily="18" charset="0"/>
                        </a:rPr>
                        <a:t>Type</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600" b="1" dirty="0">
                          <a:latin typeface="Times New Roman" pitchFamily="18" charset="0"/>
                          <a:ea typeface="Calibri"/>
                          <a:cs typeface="Times New Roman" pitchFamily="18" charset="0"/>
                        </a:rPr>
                        <a:t>Description</a:t>
                      </a:r>
                      <a:endParaRPr lang="en-US" sz="1400" dirty="0">
                        <a:latin typeface="Times New Roman" pitchFamily="18" charset="0"/>
                        <a:ea typeface="Calibri"/>
                        <a:cs typeface="Times New Roman" pitchFamily="18" charset="0"/>
                      </a:endParaRPr>
                    </a:p>
                  </a:txBody>
                  <a:tcPr marL="68580" marR="68580" marT="0" marB="0"/>
                </a:tc>
              </a:tr>
              <a:tr h="370840">
                <a:tc>
                  <a:txBody>
                    <a:bodyPr/>
                    <a:lstStyle/>
                    <a:p>
                      <a:pPr marL="0" marR="0" algn="ctr">
                        <a:lnSpc>
                          <a:spcPct val="150000"/>
                        </a:lnSpc>
                        <a:spcBef>
                          <a:spcPts val="0"/>
                        </a:spcBef>
                        <a:spcAft>
                          <a:spcPts val="0"/>
                        </a:spcAft>
                      </a:pPr>
                      <a:r>
                        <a:rPr lang="en-US" sz="1400" dirty="0">
                          <a:latin typeface="Times New Roman" pitchFamily="18" charset="0"/>
                          <a:ea typeface="Calibri"/>
                          <a:cs typeface="Times New Roman" pitchFamily="18" charset="0"/>
                        </a:rPr>
                        <a:t>m_id</a:t>
                      </a:r>
                      <a:endParaRPr lang="en-US" sz="12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int(100)</a:t>
                      </a:r>
                      <a:endParaRPr lang="en-US" sz="120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Primary key</a:t>
                      </a:r>
                      <a:endParaRPr lang="en-US" sz="1200">
                        <a:latin typeface="Times New Roman" pitchFamily="18" charset="0"/>
                        <a:ea typeface="Calibri"/>
                        <a:cs typeface="Times New Roman" pitchFamily="18" charset="0"/>
                      </a:endParaRPr>
                    </a:p>
                  </a:txBody>
                  <a:tcPr marL="68580" marR="68580" marT="0" marB="0"/>
                </a:tc>
              </a:tr>
              <a:tr h="370840">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m_name</a:t>
                      </a:r>
                      <a:endParaRPr lang="en-US" sz="120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varchar(100)</a:t>
                      </a:r>
                      <a:endParaRPr lang="en-US" sz="120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endParaRPr lang="en-US" sz="1400">
                        <a:latin typeface="Times New Roman" pitchFamily="18" charset="0"/>
                        <a:ea typeface="Calibri"/>
                        <a:cs typeface="Times New Roman" pitchFamily="18" charset="0"/>
                      </a:endParaRPr>
                    </a:p>
                  </a:txBody>
                  <a:tcPr marL="68580" marR="68580" marT="0" marB="0"/>
                </a:tc>
              </a:tr>
              <a:tr h="370840">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m_mobileno</a:t>
                      </a:r>
                      <a:endParaRPr lang="en-US" sz="120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varchar(100)</a:t>
                      </a:r>
                      <a:endParaRPr lang="en-US" sz="120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endParaRPr lang="en-US" sz="1400">
                        <a:latin typeface="Times New Roman" pitchFamily="18" charset="0"/>
                        <a:ea typeface="Calibri"/>
                        <a:cs typeface="Times New Roman" pitchFamily="18" charset="0"/>
                      </a:endParaRPr>
                    </a:p>
                  </a:txBody>
                  <a:tcPr marL="68580" marR="68580" marT="0" marB="0"/>
                </a:tc>
              </a:tr>
              <a:tr h="370840">
                <a:tc>
                  <a:txBody>
                    <a:bodyPr/>
                    <a:lstStyle/>
                    <a:p>
                      <a:pPr marL="0" marR="0" algn="ctr">
                        <a:lnSpc>
                          <a:spcPct val="150000"/>
                        </a:lnSpc>
                        <a:spcBef>
                          <a:spcPts val="0"/>
                        </a:spcBef>
                        <a:spcAft>
                          <a:spcPts val="0"/>
                        </a:spcAft>
                      </a:pPr>
                      <a:r>
                        <a:rPr lang="en-US" sz="1400" dirty="0" err="1">
                          <a:latin typeface="Times New Roman" pitchFamily="18" charset="0"/>
                          <a:ea typeface="Calibri"/>
                          <a:cs typeface="Times New Roman" pitchFamily="18" charset="0"/>
                        </a:rPr>
                        <a:t>m_email</a:t>
                      </a:r>
                      <a:endParaRPr lang="en-US" sz="12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varchar(100)</a:t>
                      </a:r>
                      <a:endParaRPr lang="en-US" sz="120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endParaRPr lang="en-US" sz="1400">
                        <a:latin typeface="Times New Roman" pitchFamily="18" charset="0"/>
                        <a:ea typeface="Calibri"/>
                        <a:cs typeface="Times New Roman" pitchFamily="18" charset="0"/>
                      </a:endParaRPr>
                    </a:p>
                  </a:txBody>
                  <a:tcPr marL="68580" marR="68580" marT="0" marB="0"/>
                </a:tc>
              </a:tr>
              <a:tr h="370840">
                <a:tc>
                  <a:txBody>
                    <a:bodyPr/>
                    <a:lstStyle/>
                    <a:p>
                      <a:pPr marL="0" marR="0" algn="ctr">
                        <a:lnSpc>
                          <a:spcPct val="150000"/>
                        </a:lnSpc>
                        <a:spcBef>
                          <a:spcPts val="0"/>
                        </a:spcBef>
                        <a:spcAft>
                          <a:spcPts val="0"/>
                        </a:spcAft>
                      </a:pPr>
                      <a:r>
                        <a:rPr lang="en-US" sz="1400">
                          <a:latin typeface="Times New Roman" pitchFamily="18" charset="0"/>
                          <a:ea typeface="Calibri"/>
                          <a:cs typeface="Times New Roman" pitchFamily="18" charset="0"/>
                        </a:rPr>
                        <a:t>m_status</a:t>
                      </a:r>
                      <a:endParaRPr lang="en-US" sz="120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baseline="0" dirty="0" smtClean="0">
                          <a:latin typeface="Times New Roman" pitchFamily="18" charset="0"/>
                          <a:ea typeface="Calibri"/>
                          <a:cs typeface="Times New Roman" pitchFamily="18" charset="0"/>
                        </a:rPr>
                        <a:t> </a:t>
                      </a:r>
                      <a:r>
                        <a:rPr lang="en-US" sz="1400" dirty="0" smtClean="0">
                          <a:latin typeface="Times New Roman" pitchFamily="18" charset="0"/>
                          <a:ea typeface="Calibri"/>
                          <a:cs typeface="Times New Roman" pitchFamily="18" charset="0"/>
                        </a:rPr>
                        <a:t>varchar(100</a:t>
                      </a:r>
                      <a:r>
                        <a:rPr lang="en-US" sz="1400" dirty="0">
                          <a:latin typeface="Times New Roman" pitchFamily="18" charset="0"/>
                          <a:ea typeface="Calibri"/>
                          <a:cs typeface="Times New Roman" pitchFamily="18" charset="0"/>
                        </a:rPr>
                        <a:t>)</a:t>
                      </a:r>
                      <a:endParaRPr lang="en-US" sz="1200" dirty="0">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r>
            </a:tbl>
          </a:graphicData>
        </a:graphic>
      </p:graphicFrame>
      <p:sp>
        <p:nvSpPr>
          <p:cNvPr id="4" name="TextBox 3"/>
          <p:cNvSpPr txBox="1"/>
          <p:nvPr/>
        </p:nvSpPr>
        <p:spPr>
          <a:xfrm>
            <a:off x="533400" y="762000"/>
            <a:ext cx="3733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Manager table</a:t>
            </a:r>
            <a:endParaRPr lang="en-US"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762000" y="4419600"/>
          <a:ext cx="7924800" cy="2225040"/>
        </p:xfrm>
        <a:graphic>
          <a:graphicData uri="http://schemas.openxmlformats.org/drawingml/2006/table">
            <a:tbl>
              <a:tblPr firstRow="1" bandRow="1">
                <a:tableStyleId>{5C22544A-7EE6-4342-B048-85BDC9FD1C3A}</a:tableStyleId>
              </a:tblPr>
              <a:tblGrid>
                <a:gridCol w="2641600"/>
                <a:gridCol w="2641600"/>
                <a:gridCol w="2641600"/>
              </a:tblGrid>
              <a:tr h="37084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dirty="0">
                          <a:latin typeface="Times New Roman"/>
                          <a:ea typeface="Calibri"/>
                          <a:cs typeface="Times New Roman"/>
                        </a:rPr>
                        <a:t>Type</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dirty="0">
                          <a:latin typeface="Times New Roman"/>
                          <a:ea typeface="Calibri"/>
                          <a:cs typeface="Times New Roman"/>
                        </a:rPr>
                        <a:t>Description</a:t>
                      </a:r>
                      <a:endParaRPr lang="en-US" sz="1400" dirty="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400" dirty="0" err="1">
                          <a:latin typeface="Times New Roman"/>
                          <a:ea typeface="Calibri"/>
                          <a:cs typeface="Times New Roman"/>
                        </a:rPr>
                        <a:t>r_id</a:t>
                      </a:r>
                      <a:endParaRPr lang="en-US" sz="12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latin typeface="Times New Roman"/>
                          <a:ea typeface="Calibri"/>
                          <a:cs typeface="Times New Roman"/>
                        </a:rPr>
                        <a:t>int(100)</a:t>
                      </a:r>
                      <a:endParaRPr lang="en-US" sz="12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latin typeface="Times New Roman"/>
                          <a:ea typeface="Calibri"/>
                          <a:cs typeface="Times New Roman"/>
                        </a:rPr>
                        <a:t>Primary key</a:t>
                      </a:r>
                      <a:endParaRPr lang="en-US" sz="12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400" dirty="0" err="1">
                          <a:latin typeface="Times New Roman"/>
                          <a:ea typeface="Calibri"/>
                          <a:cs typeface="Times New Roman"/>
                        </a:rPr>
                        <a:t>r_name</a:t>
                      </a:r>
                      <a:endParaRPr lang="en-US" sz="12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latin typeface="Times New Roman"/>
                          <a:ea typeface="Calibri"/>
                          <a:cs typeface="Times New Roman"/>
                        </a:rPr>
                        <a:t>varchar(100)</a:t>
                      </a:r>
                      <a:endParaRPr lang="en-US" sz="12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4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400">
                          <a:latin typeface="Times New Roman"/>
                          <a:ea typeface="Calibri"/>
                          <a:cs typeface="Times New Roman"/>
                        </a:rPr>
                        <a:t>r_mobileno</a:t>
                      </a:r>
                      <a:endParaRPr lang="en-US" sz="12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latin typeface="Times New Roman"/>
                          <a:ea typeface="Calibri"/>
                          <a:cs typeface="Times New Roman"/>
                        </a:rPr>
                        <a:t>varchar(100)</a:t>
                      </a:r>
                      <a:endParaRPr lang="en-US" sz="12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4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400" dirty="0" err="1">
                          <a:latin typeface="Times New Roman"/>
                          <a:ea typeface="Calibri"/>
                          <a:cs typeface="Times New Roman"/>
                        </a:rPr>
                        <a:t>r_email</a:t>
                      </a:r>
                      <a:endParaRPr lang="en-US" sz="12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latin typeface="Times New Roman"/>
                          <a:ea typeface="Calibri"/>
                          <a:cs typeface="Times New Roman"/>
                        </a:rPr>
                        <a:t>varchar(100)</a:t>
                      </a:r>
                      <a:endParaRPr lang="en-US" sz="12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400" dirty="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400">
                          <a:latin typeface="Times New Roman"/>
                          <a:ea typeface="Calibri"/>
                          <a:cs typeface="Times New Roman"/>
                        </a:rPr>
                        <a:t>r_status</a:t>
                      </a:r>
                      <a:endParaRPr lang="en-US" sz="1200">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400" dirty="0">
                          <a:latin typeface="Times New Roman"/>
                          <a:ea typeface="Calibri"/>
                          <a:cs typeface="Times New Roman"/>
                        </a:rPr>
                        <a:t>           </a:t>
                      </a:r>
                      <a:r>
                        <a:rPr lang="en-US" sz="1400" dirty="0" smtClean="0">
                          <a:latin typeface="Times New Roman"/>
                          <a:ea typeface="Calibri"/>
                          <a:cs typeface="Times New Roman"/>
                        </a:rPr>
                        <a:t>       varchar(100</a:t>
                      </a:r>
                      <a:r>
                        <a:rPr lang="en-US" sz="1400" dirty="0">
                          <a:latin typeface="Times New Roman"/>
                          <a:ea typeface="Calibri"/>
                          <a:cs typeface="Times New Roman"/>
                        </a:rPr>
                        <a:t>)</a:t>
                      </a:r>
                      <a:endParaRPr lang="en-US" sz="12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400" dirty="0">
                        <a:latin typeface="Times New Roman"/>
                        <a:ea typeface="Calibri"/>
                        <a:cs typeface="Times New Roman"/>
                      </a:endParaRPr>
                    </a:p>
                  </a:txBody>
                  <a:tcPr marL="68580" marR="68580" marT="0" marB="0"/>
                </a:tc>
              </a:tr>
            </a:tbl>
          </a:graphicData>
        </a:graphic>
      </p:graphicFrame>
      <p:sp>
        <p:nvSpPr>
          <p:cNvPr id="7" name="TextBox 6"/>
          <p:cNvSpPr txBox="1"/>
          <p:nvPr/>
        </p:nvSpPr>
        <p:spPr>
          <a:xfrm>
            <a:off x="685800" y="3810000"/>
            <a:ext cx="32004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Receptionist table</a:t>
            </a:r>
            <a:endParaRPr lang="en-US"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Objective</a:t>
            </a:r>
            <a:endParaRPr lang="en-US" sz="4000" dirty="0"/>
          </a:p>
        </p:txBody>
      </p:sp>
      <p:sp>
        <p:nvSpPr>
          <p:cNvPr id="3" name="Content Placeholder 2"/>
          <p:cNvSpPr>
            <a:spLocks noGrp="1"/>
          </p:cNvSpPr>
          <p:nvPr>
            <p:ph idx="1"/>
          </p:nvPr>
        </p:nvSpPr>
        <p:spPr/>
        <p:txBody>
          <a:bodyPr>
            <a:normAutofit/>
          </a:bodyPr>
          <a:lstStyle/>
          <a:p>
            <a:pPr algn="just">
              <a:lnSpc>
                <a:spcPct val="150000"/>
              </a:lnSpc>
              <a:buNone/>
            </a:pPr>
            <a:r>
              <a:rPr lang="en-US" dirty="0" smtClean="0"/>
              <a:t>	</a:t>
            </a:r>
            <a:r>
              <a:rPr lang="en-US" sz="2000" dirty="0" smtClean="0"/>
              <a:t>	</a:t>
            </a:r>
            <a:r>
              <a:rPr lang="en-US" sz="2000" dirty="0" smtClean="0">
                <a:latin typeface="Times New Roman" pitchFamily="18" charset="0"/>
                <a:cs typeface="Times New Roman" pitchFamily="18" charset="0"/>
              </a:rPr>
              <a:t>The main objectives of the project are to reduce the overhead in maintaining the information about the Room, booking, Customer Check IN. The objectives is to computerized all the manual work. By the help of this software we can find overall Room, Customer record on the basics of their Customer Name , Room NO. The main aim of our project is to build a user friendly, efficient and robust system that will handle all information related to the Hotel.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2057400"/>
          <a:ext cx="7924800" cy="2521204"/>
        </p:xfrm>
        <a:graphic>
          <a:graphicData uri="http://schemas.openxmlformats.org/drawingml/2006/table">
            <a:tbl>
              <a:tblPr firstRow="1" bandRow="1">
                <a:tableStyleId>{5C22544A-7EE6-4342-B048-85BDC9FD1C3A}</a:tableStyleId>
              </a:tblPr>
              <a:tblGrid>
                <a:gridCol w="2641600"/>
                <a:gridCol w="2641600"/>
                <a:gridCol w="2641600"/>
              </a:tblGrid>
              <a:tr h="286299">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dirty="0">
                          <a:latin typeface="Times New Roman"/>
                          <a:ea typeface="Calibri"/>
                          <a:cs typeface="Times New Roman"/>
                        </a:rPr>
                        <a:t>Description</a:t>
                      </a:r>
                      <a:endParaRPr lang="en-US" sz="1400" dirty="0">
                        <a:latin typeface="Calibri"/>
                        <a:ea typeface="Calibri"/>
                        <a:cs typeface="Times New Roman"/>
                      </a:endParaRPr>
                    </a:p>
                  </a:txBody>
                  <a:tcPr marL="68580" marR="68580" marT="0" marB="0"/>
                </a:tc>
              </a:tr>
              <a:tr h="320584">
                <a:tc>
                  <a:txBody>
                    <a:bodyPr/>
                    <a:lstStyle/>
                    <a:p>
                      <a:pPr marL="0" marR="0" algn="ctr">
                        <a:lnSpc>
                          <a:spcPct val="150000"/>
                        </a:lnSpc>
                        <a:spcBef>
                          <a:spcPts val="0"/>
                        </a:spcBef>
                        <a:spcAft>
                          <a:spcPts val="0"/>
                        </a:spcAft>
                      </a:pPr>
                      <a:r>
                        <a:rPr lang="en-US" sz="1600" dirty="0">
                          <a:latin typeface="Times New Roman"/>
                          <a:ea typeface="Calibri"/>
                          <a:cs typeface="Times New Roman"/>
                        </a:rPr>
                        <a:t>Username</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dirty="0">
                          <a:latin typeface="Times New Roman"/>
                          <a:ea typeface="Calibri"/>
                          <a:cs typeface="Times New Roman"/>
                        </a:rPr>
                        <a:t>varchar(100)</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r h="320584">
                <a:tc>
                  <a:txBody>
                    <a:bodyPr/>
                    <a:lstStyle/>
                    <a:p>
                      <a:pPr marL="0" marR="0" algn="ctr">
                        <a:lnSpc>
                          <a:spcPct val="150000"/>
                        </a:lnSpc>
                        <a:spcBef>
                          <a:spcPts val="0"/>
                        </a:spcBef>
                        <a:spcAft>
                          <a:spcPts val="0"/>
                        </a:spcAft>
                      </a:pPr>
                      <a:r>
                        <a:rPr lang="en-US" sz="1600" dirty="0">
                          <a:latin typeface="Times New Roman"/>
                          <a:ea typeface="Calibri"/>
                          <a:cs typeface="Times New Roman"/>
                        </a:rPr>
                        <a:t>Password</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dirty="0">
                          <a:latin typeface="Times New Roman"/>
                          <a:ea typeface="Calibri"/>
                          <a:cs typeface="Times New Roman"/>
                        </a:rPr>
                        <a:t>varchar(100)</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20584">
                <a:tc>
                  <a:txBody>
                    <a:bodyPr/>
                    <a:lstStyle/>
                    <a:p>
                      <a:pPr marL="0" marR="0" algn="ctr">
                        <a:lnSpc>
                          <a:spcPct val="150000"/>
                        </a:lnSpc>
                        <a:spcBef>
                          <a:spcPts val="0"/>
                        </a:spcBef>
                        <a:spcAft>
                          <a:spcPts val="0"/>
                        </a:spcAft>
                      </a:pPr>
                      <a:r>
                        <a:rPr lang="en-US" sz="1600" dirty="0">
                          <a:latin typeface="Times New Roman"/>
                          <a:ea typeface="Calibri"/>
                          <a:cs typeface="Times New Roman"/>
                        </a:rPr>
                        <a:t>Type</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20584">
                <a:tc>
                  <a:txBody>
                    <a:bodyPr/>
                    <a:lstStyle/>
                    <a:p>
                      <a:pPr marL="0" marR="0" algn="ctr">
                        <a:lnSpc>
                          <a:spcPct val="150000"/>
                        </a:lnSpc>
                        <a:spcBef>
                          <a:spcPts val="0"/>
                        </a:spcBef>
                        <a:spcAft>
                          <a:spcPts val="0"/>
                        </a:spcAft>
                      </a:pPr>
                      <a:r>
                        <a:rPr lang="en-US" sz="1600" dirty="0">
                          <a:latin typeface="Times New Roman"/>
                          <a:ea typeface="Calibri"/>
                          <a:cs typeface="Times New Roman"/>
                        </a:rPr>
                        <a:t>sec_que</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dirty="0">
                          <a:latin typeface="Times New Roman"/>
                          <a:ea typeface="Calibri"/>
                          <a:cs typeface="Times New Roman"/>
                        </a:rPr>
                        <a:t>varchar(100)</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r h="320584">
                <a:tc>
                  <a:txBody>
                    <a:bodyPr/>
                    <a:lstStyle/>
                    <a:p>
                      <a:pPr marL="0" marR="0" algn="ctr">
                        <a:lnSpc>
                          <a:spcPct val="150000"/>
                        </a:lnSpc>
                        <a:spcBef>
                          <a:spcPts val="0"/>
                        </a:spcBef>
                        <a:spcAft>
                          <a:spcPts val="0"/>
                        </a:spcAft>
                      </a:pPr>
                      <a:r>
                        <a:rPr lang="en-US" sz="1600">
                          <a:latin typeface="Times New Roman"/>
                          <a:ea typeface="Calibri"/>
                          <a:cs typeface="Times New Roman"/>
                        </a:rPr>
                        <a:t>sec_ans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r h="320584">
                <a:tc>
                  <a:txBody>
                    <a:bodyPr/>
                    <a:lstStyle/>
                    <a:p>
                      <a:pPr marL="0" marR="0" algn="ctr">
                        <a:lnSpc>
                          <a:spcPct val="150000"/>
                        </a:lnSpc>
                        <a:spcBef>
                          <a:spcPts val="0"/>
                        </a:spcBef>
                        <a:spcAft>
                          <a:spcPts val="0"/>
                        </a:spcAft>
                      </a:pPr>
                      <a:r>
                        <a:rPr lang="en-US" sz="1600">
                          <a:latin typeface="Times New Roman"/>
                          <a:ea typeface="Calibri"/>
                          <a:cs typeface="Times New Roman"/>
                        </a:rPr>
                        <a:t>Status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sp>
        <p:nvSpPr>
          <p:cNvPr id="5" name="TextBox 4"/>
          <p:cNvSpPr txBox="1"/>
          <p:nvPr/>
        </p:nvSpPr>
        <p:spPr>
          <a:xfrm>
            <a:off x="762000" y="1295400"/>
            <a:ext cx="2286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Login table</a:t>
            </a:r>
            <a:endParaRPr lang="en-US" b="1"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667000"/>
          <a:ext cx="8229600" cy="2966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b_id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c_id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Foreign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Foreign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b_date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b_from</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b_to</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b_status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sp>
        <p:nvSpPr>
          <p:cNvPr id="5" name="TextBox 4"/>
          <p:cNvSpPr txBox="1"/>
          <p:nvPr/>
        </p:nvSpPr>
        <p:spPr>
          <a:xfrm>
            <a:off x="533400" y="1905000"/>
            <a:ext cx="3429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Booking details table</a:t>
            </a:r>
            <a:endParaRPr lang="en-US"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514600"/>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r_no</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r_type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r_description</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varchar(500)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r_amenities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rm_price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rm_image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rm_status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sp>
        <p:nvSpPr>
          <p:cNvPr id="5" name="TextBox 4"/>
          <p:cNvSpPr txBox="1"/>
          <p:nvPr/>
        </p:nvSpPr>
        <p:spPr>
          <a:xfrm>
            <a:off x="457200" y="1600200"/>
            <a:ext cx="4648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Room details table</a:t>
            </a:r>
            <a:endParaRPr lang="en-US" sz="2000" b="1"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90600" y="1295400"/>
          <a:ext cx="7620000" cy="1959864"/>
        </p:xfrm>
        <a:graphic>
          <a:graphicData uri="http://schemas.openxmlformats.org/drawingml/2006/table">
            <a:tbl>
              <a:tblPr firstRow="1" bandRow="1">
                <a:tableStyleId>{5C22544A-7EE6-4342-B048-85BDC9FD1C3A}</a:tableStyleId>
              </a:tblPr>
              <a:tblGrid>
                <a:gridCol w="2540000"/>
                <a:gridCol w="2540000"/>
                <a:gridCol w="2540000"/>
              </a:tblGrid>
              <a:tr h="318501">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00378">
                <a:tc>
                  <a:txBody>
                    <a:bodyPr/>
                    <a:lstStyle/>
                    <a:p>
                      <a:pPr marL="0" marR="0" algn="ctr">
                        <a:lnSpc>
                          <a:spcPct val="150000"/>
                        </a:lnSpc>
                        <a:spcBef>
                          <a:spcPts val="0"/>
                        </a:spcBef>
                        <a:spcAft>
                          <a:spcPts val="0"/>
                        </a:spcAft>
                      </a:pPr>
                      <a:r>
                        <a:rPr lang="en-US" sz="1600">
                          <a:latin typeface="Times New Roman"/>
                          <a:ea typeface="Calibri"/>
                          <a:cs typeface="Times New Roman"/>
                        </a:rPr>
                        <a:t>o_id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00378">
                <a:tc>
                  <a:txBody>
                    <a:bodyPr/>
                    <a:lstStyle/>
                    <a:p>
                      <a:pPr marL="0" marR="0" algn="ctr">
                        <a:lnSpc>
                          <a:spcPct val="150000"/>
                        </a:lnSpc>
                        <a:spcBef>
                          <a:spcPts val="0"/>
                        </a:spcBef>
                        <a:spcAft>
                          <a:spcPts val="0"/>
                        </a:spcAft>
                      </a:pPr>
                      <a:r>
                        <a:rPr lang="en-US" sz="1600">
                          <a:latin typeface="Times New Roman"/>
                          <a:ea typeface="Calibri"/>
                          <a:cs typeface="Times New Roman"/>
                        </a:rPr>
                        <a:t>c_id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Foreign key</a:t>
                      </a:r>
                      <a:endParaRPr lang="en-US" sz="1400">
                        <a:latin typeface="Calibri"/>
                        <a:ea typeface="Calibri"/>
                        <a:cs typeface="Times New Roman"/>
                      </a:endParaRPr>
                    </a:p>
                  </a:txBody>
                  <a:tcPr marL="68580" marR="68580" marT="0" marB="0"/>
                </a:tc>
              </a:tr>
              <a:tr h="300378">
                <a:tc>
                  <a:txBody>
                    <a:bodyPr/>
                    <a:lstStyle/>
                    <a:p>
                      <a:pPr marL="0" marR="0" algn="ctr">
                        <a:lnSpc>
                          <a:spcPct val="150000"/>
                        </a:lnSpc>
                        <a:spcBef>
                          <a:spcPts val="0"/>
                        </a:spcBef>
                        <a:spcAft>
                          <a:spcPts val="0"/>
                        </a:spcAft>
                      </a:pPr>
                      <a:r>
                        <a:rPr lang="en-US" sz="1600" dirty="0" err="1">
                          <a:latin typeface="Times New Roman"/>
                          <a:ea typeface="Calibri"/>
                          <a:cs typeface="Times New Roman"/>
                        </a:rPr>
                        <a:t>mn_id</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Foreign key</a:t>
                      </a:r>
                      <a:endParaRPr lang="en-US" sz="1400">
                        <a:latin typeface="Calibri"/>
                        <a:ea typeface="Calibri"/>
                        <a:cs typeface="Times New Roman"/>
                      </a:endParaRPr>
                    </a:p>
                  </a:txBody>
                  <a:tcPr marL="68580" marR="68580" marT="0" marB="0"/>
                </a:tc>
              </a:tr>
              <a:tr h="300378">
                <a:tc>
                  <a:txBody>
                    <a:bodyPr/>
                    <a:lstStyle/>
                    <a:p>
                      <a:pPr marL="0" marR="0" algn="ctr">
                        <a:lnSpc>
                          <a:spcPct val="150000"/>
                        </a:lnSpc>
                        <a:spcBef>
                          <a:spcPts val="0"/>
                        </a:spcBef>
                        <a:spcAft>
                          <a:spcPts val="0"/>
                        </a:spcAft>
                      </a:pPr>
                      <a:r>
                        <a:rPr lang="en-US" sz="1600">
                          <a:latin typeface="Times New Roman"/>
                          <a:ea typeface="Calibri"/>
                          <a:cs typeface="Times New Roman"/>
                        </a:rPr>
                        <a:t>o_date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00378">
                <a:tc>
                  <a:txBody>
                    <a:bodyPr/>
                    <a:lstStyle/>
                    <a:p>
                      <a:pPr marL="0" marR="0" algn="ctr">
                        <a:lnSpc>
                          <a:spcPct val="150000"/>
                        </a:lnSpc>
                        <a:spcBef>
                          <a:spcPts val="0"/>
                        </a:spcBef>
                        <a:spcAft>
                          <a:spcPts val="0"/>
                        </a:spcAft>
                      </a:pPr>
                      <a:r>
                        <a:rPr lang="en-US" sz="1600">
                          <a:latin typeface="Times New Roman"/>
                          <a:ea typeface="Calibri"/>
                          <a:cs typeface="Times New Roman"/>
                        </a:rPr>
                        <a:t>o_status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graphicFrame>
        <p:nvGraphicFramePr>
          <p:cNvPr id="5" name="Content Placeholder 3"/>
          <p:cNvGraphicFramePr>
            <a:graphicFrameLocks/>
          </p:cNvGraphicFramePr>
          <p:nvPr/>
        </p:nvGraphicFramePr>
        <p:xfrm>
          <a:off x="1066800" y="4495800"/>
          <a:ext cx="7543800" cy="2194560"/>
        </p:xfrm>
        <a:graphic>
          <a:graphicData uri="http://schemas.openxmlformats.org/drawingml/2006/table">
            <a:tbl>
              <a:tblPr firstRow="1" bandRow="1">
                <a:tableStyleId>{5C22544A-7EE6-4342-B048-85BDC9FD1C3A}</a:tableStyleId>
              </a:tblPr>
              <a:tblGrid>
                <a:gridCol w="2514600"/>
                <a:gridCol w="2514600"/>
                <a:gridCol w="2514600"/>
              </a:tblGrid>
              <a:tr h="32766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27660">
                <a:tc>
                  <a:txBody>
                    <a:bodyPr/>
                    <a:lstStyle/>
                    <a:p>
                      <a:pPr marL="0" marR="0" algn="ctr">
                        <a:lnSpc>
                          <a:spcPct val="150000"/>
                        </a:lnSpc>
                        <a:spcBef>
                          <a:spcPts val="0"/>
                        </a:spcBef>
                        <a:spcAft>
                          <a:spcPts val="0"/>
                        </a:spcAft>
                      </a:pPr>
                      <a:r>
                        <a:rPr lang="en-US" sz="1600">
                          <a:latin typeface="Times New Roman"/>
                          <a:ea typeface="Calibri"/>
                          <a:cs typeface="Times New Roman"/>
                        </a:rPr>
                        <a:t>mn_id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27660">
                <a:tc>
                  <a:txBody>
                    <a:bodyPr/>
                    <a:lstStyle/>
                    <a:p>
                      <a:pPr marL="0" marR="0" algn="ctr">
                        <a:lnSpc>
                          <a:spcPct val="150000"/>
                        </a:lnSpc>
                        <a:spcBef>
                          <a:spcPts val="0"/>
                        </a:spcBef>
                        <a:spcAft>
                          <a:spcPts val="0"/>
                        </a:spcAft>
                      </a:pPr>
                      <a:r>
                        <a:rPr lang="en-US" sz="1600">
                          <a:latin typeface="Times New Roman"/>
                          <a:ea typeface="Calibri"/>
                          <a:cs typeface="Times New Roman"/>
                        </a:rPr>
                        <a:t>mn_name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27660">
                <a:tc>
                  <a:txBody>
                    <a:bodyPr/>
                    <a:lstStyle/>
                    <a:p>
                      <a:pPr marL="0" marR="0" algn="ctr">
                        <a:lnSpc>
                          <a:spcPct val="150000"/>
                        </a:lnSpc>
                        <a:spcBef>
                          <a:spcPts val="0"/>
                        </a:spcBef>
                        <a:spcAft>
                          <a:spcPts val="0"/>
                        </a:spcAft>
                      </a:pPr>
                      <a:r>
                        <a:rPr lang="en-US" sz="1600">
                          <a:latin typeface="Times New Roman"/>
                          <a:ea typeface="Calibri"/>
                          <a:cs typeface="Times New Roman"/>
                        </a:rPr>
                        <a:t>mn_description</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r h="327660">
                <a:tc>
                  <a:txBody>
                    <a:bodyPr/>
                    <a:lstStyle/>
                    <a:p>
                      <a:pPr marL="0" marR="0" algn="ctr">
                        <a:lnSpc>
                          <a:spcPct val="150000"/>
                        </a:lnSpc>
                        <a:spcBef>
                          <a:spcPts val="0"/>
                        </a:spcBef>
                        <a:spcAft>
                          <a:spcPts val="0"/>
                        </a:spcAft>
                      </a:pPr>
                      <a:r>
                        <a:rPr lang="en-US" sz="1600">
                          <a:latin typeface="Times New Roman"/>
                          <a:ea typeface="Calibri"/>
                          <a:cs typeface="Times New Roman"/>
                        </a:rPr>
                        <a:t>mn_price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27660">
                <a:tc>
                  <a:txBody>
                    <a:bodyPr/>
                    <a:lstStyle/>
                    <a:p>
                      <a:pPr marL="0" marR="0" algn="ctr">
                        <a:lnSpc>
                          <a:spcPct val="150000"/>
                        </a:lnSpc>
                        <a:spcBef>
                          <a:spcPts val="0"/>
                        </a:spcBef>
                        <a:spcAft>
                          <a:spcPts val="0"/>
                        </a:spcAft>
                      </a:pPr>
                      <a:r>
                        <a:rPr lang="en-US" sz="1600">
                          <a:latin typeface="Times New Roman"/>
                          <a:ea typeface="Calibri"/>
                          <a:cs typeface="Times New Roman"/>
                        </a:rPr>
                        <a:t>mn_image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sp>
        <p:nvSpPr>
          <p:cNvPr id="6" name="TextBox 5"/>
          <p:cNvSpPr txBox="1"/>
          <p:nvPr/>
        </p:nvSpPr>
        <p:spPr>
          <a:xfrm>
            <a:off x="990600" y="762000"/>
            <a:ext cx="3048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Order details table</a:t>
            </a:r>
            <a:endParaRPr lang="en-US" b="1" dirty="0">
              <a:latin typeface="Times New Roman" pitchFamily="18" charset="0"/>
              <a:cs typeface="Times New Roman" pitchFamily="18" charset="0"/>
            </a:endParaRPr>
          </a:p>
        </p:txBody>
      </p:sp>
      <p:sp>
        <p:nvSpPr>
          <p:cNvPr id="7" name="TextBox 6"/>
          <p:cNvSpPr txBox="1"/>
          <p:nvPr/>
        </p:nvSpPr>
        <p:spPr>
          <a:xfrm>
            <a:off x="990600" y="3581400"/>
            <a:ext cx="3352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Menu details table</a:t>
            </a:r>
            <a:endParaRPr lang="en-US" b="1"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66800" y="1447800"/>
          <a:ext cx="7620000" cy="1854200"/>
        </p:xfrm>
        <a:graphic>
          <a:graphicData uri="http://schemas.openxmlformats.org/drawingml/2006/table">
            <a:tbl>
              <a:tblPr firstRow="1" bandRow="1">
                <a:tableStyleId>{5C22544A-7EE6-4342-B048-85BDC9FD1C3A}</a:tableStyleId>
              </a:tblPr>
              <a:tblGrid>
                <a:gridCol w="2540000"/>
                <a:gridCol w="2540000"/>
                <a:gridCol w="2540000"/>
              </a:tblGrid>
              <a:tr h="37084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a_id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a_name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a_description</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a_image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dirty="0">
                          <a:latin typeface="Times New Roman"/>
                          <a:ea typeface="Calibri"/>
                          <a:cs typeface="Times New Roman"/>
                        </a:rPr>
                        <a:t>varchar(100)</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nvGraphicFramePr>
        <p:xfrm>
          <a:off x="1066800" y="3962400"/>
          <a:ext cx="7543800" cy="259588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n_id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n_from</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n_to</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n_notice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n_date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n_status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sp>
        <p:nvSpPr>
          <p:cNvPr id="6" name="TextBox 5"/>
          <p:cNvSpPr txBox="1"/>
          <p:nvPr/>
        </p:nvSpPr>
        <p:spPr>
          <a:xfrm>
            <a:off x="1066800" y="3429000"/>
            <a:ext cx="2514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Notice table</a:t>
            </a:r>
            <a:endParaRPr lang="en-US" b="1" dirty="0">
              <a:latin typeface="Times New Roman" pitchFamily="18" charset="0"/>
              <a:cs typeface="Times New Roman" pitchFamily="18" charset="0"/>
            </a:endParaRPr>
          </a:p>
        </p:txBody>
      </p:sp>
      <p:sp>
        <p:nvSpPr>
          <p:cNvPr id="8" name="TextBox 7"/>
          <p:cNvSpPr txBox="1"/>
          <p:nvPr/>
        </p:nvSpPr>
        <p:spPr>
          <a:xfrm>
            <a:off x="1066800" y="762000"/>
            <a:ext cx="3124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Amenity details table</a:t>
            </a:r>
            <a:endParaRPr lang="en-US"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1219200"/>
          <a:ext cx="7696200" cy="2595880"/>
        </p:xfrm>
        <a:graphic>
          <a:graphicData uri="http://schemas.openxmlformats.org/drawingml/2006/table">
            <a:tbl>
              <a:tblPr firstRow="1" bandRow="1">
                <a:tableStyleId>{5C22544A-7EE6-4342-B048-85BDC9FD1C3A}</a:tableStyleId>
              </a:tblPr>
              <a:tblGrid>
                <a:gridCol w="2565400"/>
                <a:gridCol w="2565400"/>
                <a:gridCol w="2565400"/>
              </a:tblGrid>
              <a:tr h="37084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f_id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f_from</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dirty="0" err="1">
                          <a:latin typeface="Times New Roman"/>
                          <a:ea typeface="Calibri"/>
                          <a:cs typeface="Times New Roman"/>
                        </a:rPr>
                        <a:t>f_to</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f_feedback</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f_date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f_status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nvGraphicFramePr>
        <p:xfrm>
          <a:off x="990600" y="4495800"/>
          <a:ext cx="7620000" cy="2225040"/>
        </p:xfrm>
        <a:graphic>
          <a:graphicData uri="http://schemas.openxmlformats.org/drawingml/2006/table">
            <a:tbl>
              <a:tblPr firstRow="1" bandRow="1">
                <a:tableStyleId>{5C22544A-7EE6-4342-B048-85BDC9FD1C3A}</a:tableStyleId>
              </a:tblPr>
              <a:tblGrid>
                <a:gridCol w="2540000"/>
                <a:gridCol w="2540000"/>
                <a:gridCol w="2540000"/>
              </a:tblGrid>
              <a:tr h="370840">
                <a:tc>
                  <a:txBody>
                    <a:bodyPr/>
                    <a:lstStyle/>
                    <a:p>
                      <a:pPr marL="0" marR="0" algn="ctr">
                        <a:lnSpc>
                          <a:spcPct val="150000"/>
                        </a:lnSpc>
                        <a:spcBef>
                          <a:spcPts val="0"/>
                        </a:spcBef>
                        <a:spcAft>
                          <a:spcPts val="0"/>
                        </a:spcAft>
                      </a:pPr>
                      <a:r>
                        <a:rPr lang="en-US" sz="1600" b="1" dirty="0">
                          <a:latin typeface="Times New Roman"/>
                          <a:ea typeface="Calibri"/>
                          <a:cs typeface="Times New Roman"/>
                        </a:rPr>
                        <a:t>Fields</a:t>
                      </a:r>
                      <a:endParaRPr lang="en-US" sz="14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b="1">
                          <a:latin typeface="Times New Roman"/>
                          <a:ea typeface="Calibri"/>
                          <a:cs typeface="Times New Roman"/>
                        </a:rPr>
                        <a:t>Description</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bl_id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int(100)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Primary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c_id</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Foreign key</a:t>
                      </a:r>
                      <a:endParaRPr lang="en-US" sz="1400">
                        <a:latin typeface="Calibri"/>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t_amount</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p_date</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a:latin typeface="Times New Roman"/>
                        <a:ea typeface="Calibri"/>
                        <a:cs typeface="Times New Roman"/>
                      </a:endParaRPr>
                    </a:p>
                  </a:txBody>
                  <a:tcPr marL="68580" marR="68580" marT="0" marB="0"/>
                </a:tc>
              </a:tr>
              <a:tr h="370840">
                <a:tc>
                  <a:txBody>
                    <a:bodyPr/>
                    <a:lstStyle/>
                    <a:p>
                      <a:pPr marL="0" marR="0" algn="ctr">
                        <a:lnSpc>
                          <a:spcPct val="150000"/>
                        </a:lnSpc>
                        <a:spcBef>
                          <a:spcPts val="0"/>
                        </a:spcBef>
                        <a:spcAft>
                          <a:spcPts val="0"/>
                        </a:spcAft>
                      </a:pPr>
                      <a:r>
                        <a:rPr lang="en-US" sz="1600">
                          <a:latin typeface="Times New Roman"/>
                          <a:ea typeface="Calibri"/>
                          <a:cs typeface="Times New Roman"/>
                        </a:rPr>
                        <a:t>b_status</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a:latin typeface="Times New Roman"/>
                          <a:ea typeface="Calibri"/>
                          <a:cs typeface="Times New Roman"/>
                        </a:rPr>
                        <a:t>varchar(100)</a:t>
                      </a:r>
                      <a:endParaRPr lang="en-US" sz="140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600" dirty="0">
                        <a:latin typeface="Times New Roman"/>
                        <a:ea typeface="Calibri"/>
                        <a:cs typeface="Times New Roman"/>
                      </a:endParaRPr>
                    </a:p>
                  </a:txBody>
                  <a:tcPr marL="68580" marR="68580" marT="0" marB="0"/>
                </a:tc>
              </a:tr>
            </a:tbl>
          </a:graphicData>
        </a:graphic>
      </p:graphicFrame>
      <p:sp>
        <p:nvSpPr>
          <p:cNvPr id="6" name="TextBox 5"/>
          <p:cNvSpPr txBox="1"/>
          <p:nvPr/>
        </p:nvSpPr>
        <p:spPr>
          <a:xfrm>
            <a:off x="914400" y="685800"/>
            <a:ext cx="2971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Feedback table</a:t>
            </a:r>
            <a:endParaRPr lang="en-US" sz="2000" b="1" dirty="0">
              <a:latin typeface="Times New Roman" pitchFamily="18" charset="0"/>
              <a:cs typeface="Times New Roman" pitchFamily="18" charset="0"/>
            </a:endParaRPr>
          </a:p>
        </p:txBody>
      </p:sp>
      <p:sp>
        <p:nvSpPr>
          <p:cNvPr id="7" name="TextBox 6"/>
          <p:cNvSpPr txBox="1"/>
          <p:nvPr/>
        </p:nvSpPr>
        <p:spPr>
          <a:xfrm>
            <a:off x="914400" y="4038600"/>
            <a:ext cx="3276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Billing details table</a:t>
            </a:r>
            <a:endParaRPr lang="en-US"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667512"/>
          </a:xfrm>
        </p:spPr>
        <p:txBody>
          <a:bodyPr>
            <a:noAutofit/>
          </a:bodyPr>
          <a:lstStyle/>
          <a:p>
            <a:pPr algn="ctr"/>
            <a:r>
              <a:rPr lang="en-US" sz="4000" b="1" dirty="0" smtClean="0">
                <a:latin typeface="Times New Roman" pitchFamily="18" charset="0"/>
                <a:cs typeface="Times New Roman" pitchFamily="18" charset="0"/>
              </a:rPr>
              <a:t>Use case diagrams</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295400" y="1828800"/>
            <a:ext cx="6248400" cy="5029200"/>
          </a:xfrm>
          <a:prstGeom prst="rect">
            <a:avLst/>
          </a:prstGeom>
          <a:noFill/>
          <a:ln w="9525">
            <a:noFill/>
            <a:miter lim="800000"/>
            <a:headEnd/>
            <a:tailEnd/>
          </a:ln>
          <a:effectLst/>
        </p:spPr>
      </p:pic>
      <p:sp>
        <p:nvSpPr>
          <p:cNvPr id="5" name="TextBox 4"/>
          <p:cNvSpPr txBox="1"/>
          <p:nvPr/>
        </p:nvSpPr>
        <p:spPr>
          <a:xfrm>
            <a:off x="1295400" y="1524000"/>
            <a:ext cx="3200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System use case diagram</a:t>
            </a:r>
            <a:endParaRPr lang="en-US" b="1"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95400" y="1752601"/>
            <a:ext cx="6858000" cy="4800600"/>
          </a:xfrm>
          <a:prstGeom prst="rect">
            <a:avLst/>
          </a:prstGeom>
          <a:noFill/>
          <a:ln w="9525">
            <a:noFill/>
            <a:miter lim="800000"/>
            <a:headEnd/>
            <a:tailEnd/>
          </a:ln>
          <a:effectLst/>
        </p:spPr>
      </p:pic>
      <p:sp>
        <p:nvSpPr>
          <p:cNvPr id="5" name="TextBox 4"/>
          <p:cNvSpPr txBox="1"/>
          <p:nvPr/>
        </p:nvSpPr>
        <p:spPr>
          <a:xfrm>
            <a:off x="1295400" y="1066800"/>
            <a:ext cx="4419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Manager level use case diagram</a:t>
            </a:r>
            <a:endParaRPr lang="en-US"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990600" y="1219200"/>
            <a:ext cx="7086600" cy="2438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0" y="3886200"/>
            <a:ext cx="8382000" cy="2971800"/>
          </a:xfrm>
          <a:prstGeom prst="rect">
            <a:avLst/>
          </a:prstGeom>
          <a:noFill/>
          <a:ln w="9525">
            <a:noFill/>
            <a:miter lim="800000"/>
            <a:headEnd/>
            <a:tailEnd/>
          </a:ln>
          <a:effectLst/>
        </p:spPr>
      </p:pic>
      <p:sp>
        <p:nvSpPr>
          <p:cNvPr id="7" name="TextBox 6"/>
          <p:cNvSpPr txBox="1"/>
          <p:nvPr/>
        </p:nvSpPr>
        <p:spPr>
          <a:xfrm>
            <a:off x="457200" y="914400"/>
            <a:ext cx="4876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Customer use case diagram</a:t>
            </a:r>
            <a:endParaRPr lang="en-US" b="1" dirty="0">
              <a:latin typeface="Times New Roman" pitchFamily="18" charset="0"/>
              <a:cs typeface="Times New Roman" pitchFamily="18" charset="0"/>
            </a:endParaRPr>
          </a:p>
        </p:txBody>
      </p:sp>
      <p:sp>
        <p:nvSpPr>
          <p:cNvPr id="8" name="TextBox 7"/>
          <p:cNvSpPr txBox="1"/>
          <p:nvPr/>
        </p:nvSpPr>
        <p:spPr>
          <a:xfrm>
            <a:off x="457200" y="3505200"/>
            <a:ext cx="3733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Receptionist use case diagram</a:t>
            </a:r>
            <a:endParaRPr lang="en-US" b="1"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143000" y="2057400"/>
            <a:ext cx="5638800" cy="4572000"/>
          </a:xfrm>
          <a:prstGeom prst="rect">
            <a:avLst/>
          </a:prstGeom>
          <a:noFill/>
          <a:ln w="9525">
            <a:noFill/>
            <a:miter lim="800000"/>
            <a:headEnd/>
            <a:tailEnd/>
          </a:ln>
          <a:effectLst/>
        </p:spPr>
      </p:pic>
      <p:sp>
        <p:nvSpPr>
          <p:cNvPr id="5" name="TextBox 4"/>
          <p:cNvSpPr txBox="1"/>
          <p:nvPr/>
        </p:nvSpPr>
        <p:spPr>
          <a:xfrm>
            <a:off x="1143000" y="1524000"/>
            <a:ext cx="4876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Registration page activity diagram</a:t>
            </a:r>
            <a:endParaRPr lang="en-US"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066800"/>
            <a:ext cx="7772400" cy="1470025"/>
          </a:xfrm>
        </p:spPr>
        <p:txBody>
          <a:bodyPr>
            <a:normAutofit fontScale="90000"/>
          </a:bodyPr>
          <a:lstStyle/>
          <a:p>
            <a:pPr algn="ctr"/>
            <a:r>
              <a:rPr lang="en-US" b="1" dirty="0">
                <a:latin typeface="Times New Roman" pitchFamily="18" charset="0"/>
                <a:cs typeface="Times New Roman" pitchFamily="18" charset="0"/>
              </a:rPr>
              <a:t>Literature Survey </a:t>
            </a:r>
            <a:r>
              <a:rPr lang="en-US" dirty="0"/>
              <a:t/>
            </a:r>
            <a:br>
              <a:rPr lang="en-US" dirty="0"/>
            </a:br>
            <a:endParaRPr lang="en-US" dirty="0"/>
          </a:p>
        </p:txBody>
      </p:sp>
      <p:sp>
        <p:nvSpPr>
          <p:cNvPr id="3" name="Subtitle 2"/>
          <p:cNvSpPr>
            <a:spLocks noGrp="1"/>
          </p:cNvSpPr>
          <p:nvPr>
            <p:ph type="subTitle" idx="1"/>
          </p:nvPr>
        </p:nvSpPr>
        <p:spPr>
          <a:xfrm>
            <a:off x="1066800" y="2133600"/>
            <a:ext cx="7086600" cy="3810000"/>
          </a:xfrm>
        </p:spPr>
        <p:txBody>
          <a:bodyPr>
            <a:normAutofit/>
          </a:bodyPr>
          <a:lstStyle/>
          <a:p>
            <a:pPr algn="just">
              <a:buFont typeface="Wingdings" pitchFamily="2" charset="2"/>
              <a:buChar cha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Existing system.</a:t>
            </a:r>
          </a:p>
          <a:p>
            <a:pPr algn="just"/>
            <a:endParaRPr lang="en-US" b="1" dirty="0" smtClean="0">
              <a:solidFill>
                <a:schemeClr val="tx1"/>
              </a:solidFill>
              <a:latin typeface="Times New Roman" pitchFamily="18" charset="0"/>
              <a:cs typeface="Times New Roman" pitchFamily="18" charset="0"/>
            </a:endParaRPr>
          </a:p>
          <a:p>
            <a:pPr lvl="2" algn="just">
              <a:buFont typeface="Arial" pitchFamily="34" charset="0"/>
              <a:buChar char="•"/>
            </a:pPr>
            <a:r>
              <a:rPr lang="en-US" sz="2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Disadvantages of existing system.</a:t>
            </a:r>
          </a:p>
          <a:p>
            <a:pPr lvl="2" algn="just">
              <a:buFont typeface="Arial" pitchFamily="34" charset="0"/>
              <a:buChar char="•"/>
            </a:pPr>
            <a:endParaRPr lang="en-US" dirty="0" smtClean="0">
              <a:solidFill>
                <a:schemeClr val="tx1"/>
              </a:solidFill>
              <a:latin typeface="Times New Roman" pitchFamily="18" charset="0"/>
              <a:cs typeface="Times New Roman" pitchFamily="18" charset="0"/>
            </a:endParaRPr>
          </a:p>
          <a:p>
            <a:pPr lvl="2" algn="just"/>
            <a:endParaRPr lang="en-US" dirty="0" smtClean="0">
              <a:solidFill>
                <a:schemeClr val="tx1"/>
              </a:solidFill>
              <a:latin typeface="Times New Roman" pitchFamily="18" charset="0"/>
              <a:cs typeface="Times New Roman" pitchFamily="18" charset="0"/>
            </a:endParaRPr>
          </a:p>
          <a:p>
            <a:pPr algn="just">
              <a:buFont typeface="Wingdings" pitchFamily="2" charset="2"/>
              <a:buChar cha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Proposed system.</a:t>
            </a:r>
          </a:p>
          <a:p>
            <a:pPr algn="just"/>
            <a:endParaRPr lang="en-US" sz="2400" b="1" dirty="0" smtClean="0">
              <a:solidFill>
                <a:schemeClr val="tx1"/>
              </a:solidFill>
              <a:latin typeface="Times New Roman" pitchFamily="18" charset="0"/>
              <a:cs typeface="Times New Roman" pitchFamily="18" charset="0"/>
            </a:endParaRPr>
          </a:p>
          <a:p>
            <a:pPr lvl="2" algn="just">
              <a:buFont typeface="Arial" pitchFamily="34" charset="0"/>
              <a:buChar char="•"/>
            </a:pPr>
            <a:r>
              <a:rPr lang="en-US" sz="2400" dirty="0" smtClean="0">
                <a:solidFill>
                  <a:schemeClr val="tx1"/>
                </a:solidFill>
                <a:latin typeface="Times New Roman" pitchFamily="18" charset="0"/>
                <a:cs typeface="Times New Roman" pitchFamily="18" charset="0"/>
              </a:rPr>
              <a:t>Advantages of proposed system.</a:t>
            </a:r>
          </a:p>
          <a:p>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srcRect/>
          <a:stretch>
            <a:fillRect/>
          </a:stretch>
        </p:blipFill>
        <p:spPr bwMode="auto">
          <a:xfrm>
            <a:off x="1524000" y="1752600"/>
            <a:ext cx="5038725" cy="4876800"/>
          </a:xfrm>
          <a:prstGeom prst="rect">
            <a:avLst/>
          </a:prstGeom>
          <a:noFill/>
          <a:ln w="9525">
            <a:noFill/>
            <a:miter lim="800000"/>
            <a:headEnd/>
            <a:tailEnd/>
          </a:ln>
          <a:effectLst/>
        </p:spPr>
      </p:pic>
      <p:sp>
        <p:nvSpPr>
          <p:cNvPr id="8" name="TextBox 7"/>
          <p:cNvSpPr txBox="1"/>
          <p:nvPr/>
        </p:nvSpPr>
        <p:spPr>
          <a:xfrm>
            <a:off x="1447800" y="1143000"/>
            <a:ext cx="4648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Login page activity diagram</a:t>
            </a:r>
            <a:endParaRPr lang="en-US" sz="2000" b="1"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447800" y="1524000"/>
            <a:ext cx="5867400" cy="5038725"/>
          </a:xfrm>
          <a:prstGeom prst="rect">
            <a:avLst/>
          </a:prstGeom>
          <a:noFill/>
          <a:ln w="9525">
            <a:noFill/>
            <a:miter lim="800000"/>
            <a:headEnd/>
            <a:tailEnd/>
          </a:ln>
          <a:effectLst/>
        </p:spPr>
      </p:pic>
      <p:sp>
        <p:nvSpPr>
          <p:cNvPr id="5" name="TextBox 4"/>
          <p:cNvSpPr txBox="1"/>
          <p:nvPr/>
        </p:nvSpPr>
        <p:spPr>
          <a:xfrm>
            <a:off x="1524000" y="914400"/>
            <a:ext cx="4953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Manager activity diagram</a:t>
            </a:r>
            <a:endParaRPr lang="en-US" b="1"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371600" y="1676400"/>
            <a:ext cx="5791200" cy="4943475"/>
          </a:xfrm>
          <a:prstGeom prst="rect">
            <a:avLst/>
          </a:prstGeom>
          <a:noFill/>
          <a:ln w="9525">
            <a:noFill/>
            <a:miter lim="800000"/>
            <a:headEnd/>
            <a:tailEnd/>
          </a:ln>
          <a:effectLst/>
        </p:spPr>
      </p:pic>
      <p:sp>
        <p:nvSpPr>
          <p:cNvPr id="5" name="TextBox 4"/>
          <p:cNvSpPr txBox="1"/>
          <p:nvPr/>
        </p:nvSpPr>
        <p:spPr>
          <a:xfrm>
            <a:off x="1752600" y="914400"/>
            <a:ext cx="4648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Customer activity diagram</a:t>
            </a:r>
            <a:endParaRPr lang="en-US" b="1"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447800" y="1676400"/>
            <a:ext cx="6324600" cy="4810125"/>
          </a:xfrm>
          <a:prstGeom prst="rect">
            <a:avLst/>
          </a:prstGeom>
          <a:noFill/>
          <a:ln w="9525">
            <a:noFill/>
            <a:miter lim="800000"/>
            <a:headEnd/>
            <a:tailEnd/>
          </a:ln>
          <a:effectLst/>
        </p:spPr>
      </p:pic>
      <p:sp>
        <p:nvSpPr>
          <p:cNvPr id="5" name="TextBox 4"/>
          <p:cNvSpPr txBox="1"/>
          <p:nvPr/>
        </p:nvSpPr>
        <p:spPr>
          <a:xfrm>
            <a:off x="1371600" y="914400"/>
            <a:ext cx="3886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Receptionist activity diagram</a:t>
            </a:r>
            <a:endParaRPr lang="en-US" b="1"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935480"/>
            <a:ext cx="7696200" cy="4389120"/>
          </a:xfrm>
        </p:spPr>
        <p:txBody>
          <a:bodyPr>
            <a:normAutofit/>
          </a:bodyPr>
          <a:lstStyle/>
          <a:p>
            <a:r>
              <a:rPr lang="en-US" sz="2800" b="1" dirty="0" smtClean="0">
                <a:latin typeface="Times New Roman" pitchFamily="18" charset="0"/>
                <a:cs typeface="Times New Roman" pitchFamily="18" charset="0"/>
              </a:rPr>
              <a:t>V-Model:</a:t>
            </a:r>
            <a:endParaRPr lang="en-US" sz="28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V-Model </a:t>
            </a:r>
            <a:r>
              <a:rPr lang="en-US" sz="2400" dirty="0" smtClean="0">
                <a:latin typeface="Times New Roman" pitchFamily="18" charset="0"/>
                <a:cs typeface="Times New Roman" pitchFamily="18" charset="0"/>
              </a:rPr>
              <a:t>it is one of the software development life cycle model, we are using this model for software developing and testing purpose. V-Model is software verification and validation model. The V-Model focuses on a fairly typical waterfall method that follows strict, step-by-step stages. While initial stages are broad design stages, progress proceeds down through more and more granular stages, leading into implementation and coding, and finally back through all testing stages prior to completion of the project.</a:t>
            </a:r>
          </a:p>
          <a:p>
            <a:pPr>
              <a:buNone/>
            </a:pPr>
            <a:endParaRPr lang="en-US" dirty="0"/>
          </a:p>
        </p:txBody>
      </p:sp>
      <p:sp>
        <p:nvSpPr>
          <p:cNvPr id="4" name="TextBox 3"/>
          <p:cNvSpPr txBox="1"/>
          <p:nvPr/>
        </p:nvSpPr>
        <p:spPr>
          <a:xfrm>
            <a:off x="990600" y="990600"/>
            <a:ext cx="56388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Testing methodology</a:t>
            </a:r>
            <a:endParaRPr lang="en-US" b="1"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14400" y="1676400"/>
            <a:ext cx="7162800" cy="4924425"/>
          </a:xfrm>
          <a:prstGeom prst="rect">
            <a:avLst/>
          </a:prstGeom>
          <a:noFill/>
          <a:ln w="9525">
            <a:noFill/>
            <a:miter lim="800000"/>
            <a:headEnd/>
            <a:tailEnd/>
          </a:ln>
          <a:effectLst/>
        </p:spPr>
      </p:pic>
      <p:sp>
        <p:nvSpPr>
          <p:cNvPr id="5" name="TextBox 4"/>
          <p:cNvSpPr txBox="1"/>
          <p:nvPr/>
        </p:nvSpPr>
        <p:spPr>
          <a:xfrm>
            <a:off x="2362200" y="838200"/>
            <a:ext cx="48768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V-Model</a:t>
            </a:r>
            <a:endParaRPr lang="en-US" b="1"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CONCLUSION</a:t>
            </a:r>
            <a:endParaRPr lang="en-US" sz="3600" dirty="0"/>
          </a:p>
        </p:txBody>
      </p:sp>
      <p:sp>
        <p:nvSpPr>
          <p:cNvPr id="3" name="Content Placeholder 2"/>
          <p:cNvSpPr>
            <a:spLocks noGrp="1"/>
          </p:cNvSpPr>
          <p:nvPr>
            <p:ph idx="1"/>
          </p:nvPr>
        </p:nvSpPr>
        <p:spPr/>
        <p:txBody>
          <a:bodyPr/>
          <a:lstStyle/>
          <a:p>
            <a:pPr algn="just">
              <a:lnSpc>
                <a:spcPct val="150000"/>
              </a:lnSpc>
              <a:buNone/>
            </a:pPr>
            <a:r>
              <a:rPr lang="en-US" dirty="0" smtClean="0"/>
              <a:t>	</a:t>
            </a:r>
            <a:r>
              <a:rPr lang="en-US" sz="2000" dirty="0" smtClean="0"/>
              <a:t>	</a:t>
            </a:r>
            <a:r>
              <a:rPr lang="en-US" sz="2000" dirty="0" smtClean="0">
                <a:solidFill>
                  <a:srgbClr val="000000"/>
                </a:solidFill>
                <a:latin typeface="Times New Roman"/>
              </a:rPr>
              <a:t>This project has got clear advantage over the manual system. The computerized system is more reliable, efficient and fast and does maximum work within minimum time. It provides comfort and suitability to everyone. Providing maximum facilities and comfort to customers.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676400"/>
            <a:ext cx="6324600" cy="1600200"/>
          </a:xfrm>
        </p:spPr>
        <p:txBody>
          <a:bodyPr/>
          <a:lstStyle/>
          <a:p>
            <a:r>
              <a:rPr lang="en-US" b="1" dirty="0" smtClean="0"/>
              <a:t>Thank you…</a:t>
            </a:r>
            <a:endParaRPr lang="en-US" b="1" dirty="0"/>
          </a:p>
        </p:txBody>
      </p:sp>
      <p:sp>
        <p:nvSpPr>
          <p:cNvPr id="3" name="Smiley Face 2"/>
          <p:cNvSpPr/>
          <p:nvPr/>
        </p:nvSpPr>
        <p:spPr>
          <a:xfrm>
            <a:off x="5791200" y="2667000"/>
            <a:ext cx="533400" cy="533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295400"/>
          </a:xfrm>
        </p:spPr>
        <p:txBody>
          <a:bodyPr>
            <a:normAutofit fontScale="90000"/>
          </a:bodyPr>
          <a:lstStyle/>
          <a:p>
            <a:r>
              <a:rPr lang="en-US" dirty="0" smtClean="0">
                <a:solidFill>
                  <a:schemeClr val="tx1"/>
                </a:solidFill>
                <a:latin typeface="Times New Roman" pitchFamily="18" charset="0"/>
                <a:cs typeface="Times New Roman" pitchFamily="18" charset="0"/>
              </a:rPr>
              <a:t> </a:t>
            </a:r>
            <a:r>
              <a:rPr lang="en-US" sz="3600" b="1" dirty="0" smtClean="0">
                <a:solidFill>
                  <a:schemeClr val="accent1">
                    <a:lumMod val="75000"/>
                  </a:schemeClr>
                </a:solidFill>
                <a:latin typeface="Times New Roman" pitchFamily="18" charset="0"/>
                <a:cs typeface="Times New Roman" pitchFamily="18" charset="0"/>
              </a:rPr>
              <a:t>EXISTING SYSTEM</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600200"/>
            <a:ext cx="8610600" cy="4770120"/>
          </a:xfrm>
        </p:spPr>
        <p:txBody>
          <a:bodyPr>
            <a:noAutofit/>
          </a:bodyPr>
          <a:lstStyle/>
          <a:p>
            <a:pPr>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present the hotel work is totally based on manual system. When any activity is carried out then, its details will be stored in physical storage like registers. At the time of checkout of customer, calculations of bills are done manually too. Doing all the work manually and storing information on register takes much time and wastes much precious man hours. Manually calculation of bill is also error prone. Sometime we need a records of particular customer to fine this in manual system will make confusion as well as it will take more time to search that information.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b="1" dirty="0" smtClean="0">
                <a:latin typeface="Times New Roman" pitchFamily="18" charset="0"/>
                <a:cs typeface="Times New Roman" pitchFamily="18" charset="0"/>
              </a:rPr>
              <a:t>Problems in existing system:</a:t>
            </a:r>
            <a:endParaRPr lang="en-US" sz="3200" dirty="0"/>
          </a:p>
        </p:txBody>
      </p:sp>
      <p:sp>
        <p:nvSpPr>
          <p:cNvPr id="3" name="Content Placeholder 2"/>
          <p:cNvSpPr>
            <a:spLocks noGrp="1"/>
          </p:cNvSpPr>
          <p:nvPr>
            <p:ph idx="1"/>
          </p:nvPr>
        </p:nvSpPr>
        <p:spPr>
          <a:xfrm>
            <a:off x="457200" y="1676400"/>
            <a:ext cx="8229600" cy="4922520"/>
          </a:xfrm>
        </p:spPr>
        <p:txBody>
          <a:bodyPr>
            <a:normAutofit fontScale="92500" lnSpcReduction="10000"/>
          </a:bodyPr>
          <a:lstStyle/>
          <a:p>
            <a:endParaRPr lang="en-US" sz="2000" dirty="0" smtClean="0"/>
          </a:p>
          <a:p>
            <a:pPr>
              <a:lnSpc>
                <a:spcPct val="150000"/>
              </a:lnSpc>
            </a:pPr>
            <a:r>
              <a:rPr lang="en-US" sz="2000" dirty="0" smtClean="0"/>
              <a:t>A</a:t>
            </a:r>
            <a:r>
              <a:rPr lang="en-US" sz="2000" dirty="0" smtClean="0">
                <a:latin typeface="Times New Roman" pitchFamily="18" charset="0"/>
                <a:cs typeface="Times New Roman" pitchFamily="18" charset="0"/>
              </a:rPr>
              <a:t>s they maintained large number of registers for the data storage, unable to find the exact location of particular guest details. </a:t>
            </a:r>
          </a:p>
          <a:p>
            <a:pPr>
              <a:lnSpc>
                <a:spcPct val="150000"/>
              </a:lnSpc>
            </a:pPr>
            <a:r>
              <a:rPr lang="en-US" sz="2000" dirty="0" smtClean="0">
                <a:latin typeface="Times New Roman" pitchFamily="18" charset="0"/>
                <a:cs typeface="Times New Roman" pitchFamily="18" charset="0"/>
              </a:rPr>
              <a:t>The physical storage takes large space. </a:t>
            </a:r>
          </a:p>
          <a:p>
            <a:pPr>
              <a:lnSpc>
                <a:spcPct val="150000"/>
              </a:lnSpc>
            </a:pPr>
            <a:r>
              <a:rPr lang="en-US" sz="2000" dirty="0" smtClean="0">
                <a:latin typeface="Times New Roman" pitchFamily="18" charset="0"/>
                <a:cs typeface="Times New Roman" pitchFamily="18" charset="0"/>
              </a:rPr>
              <a:t>Poorly maintained records may exclude some important data while maintaining. </a:t>
            </a:r>
          </a:p>
          <a:p>
            <a:pPr>
              <a:lnSpc>
                <a:spcPct val="150000"/>
              </a:lnSpc>
            </a:pPr>
            <a:r>
              <a:rPr lang="en-US" sz="2000" dirty="0" smtClean="0">
                <a:latin typeface="Times New Roman" pitchFamily="18" charset="0"/>
                <a:cs typeface="Times New Roman" pitchFamily="18" charset="0"/>
              </a:rPr>
              <a:t>Because of poor data maintenance the mistakes like overcharging, charging of service without use can happen. </a:t>
            </a:r>
          </a:p>
          <a:p>
            <a:pPr>
              <a:lnSpc>
                <a:spcPct val="150000"/>
              </a:lnSpc>
            </a:pPr>
            <a:r>
              <a:rPr lang="en-US" sz="2000" dirty="0" smtClean="0">
                <a:latin typeface="Times New Roman" pitchFamily="18" charset="0"/>
                <a:cs typeface="Times New Roman" pitchFamily="18" charset="0"/>
              </a:rPr>
              <a:t>Improper communication: Due to improper communication between the staff and customer mistakes can happen by the staff. </a:t>
            </a:r>
          </a:p>
          <a:p>
            <a:pPr>
              <a:lnSpc>
                <a:spcPct val="150000"/>
              </a:lnSpc>
            </a:pPr>
            <a:r>
              <a:rPr lang="en-US" sz="2000" dirty="0" smtClean="0">
                <a:latin typeface="Times New Roman" pitchFamily="18" charset="0"/>
                <a:cs typeface="Times New Roman" pitchFamily="18" charset="0"/>
              </a:rPr>
              <a:t>Difficult in report generation: Due to improper record keeping mistake may happen at the time of final bill generation. </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b="1" dirty="0" smtClean="0">
                <a:latin typeface="Times New Roman" pitchFamily="18" charset="0"/>
                <a:cs typeface="Times New Roman" pitchFamily="18" charset="0"/>
              </a:rPr>
              <a:t>PROPOSED SYSTEM</a:t>
            </a:r>
            <a:endParaRPr lang="en-US" sz="3200" dirty="0"/>
          </a:p>
        </p:txBody>
      </p:sp>
      <p:sp>
        <p:nvSpPr>
          <p:cNvPr id="3" name="Content Placeholder 2"/>
          <p:cNvSpPr>
            <a:spLocks noGrp="1"/>
          </p:cNvSpPr>
          <p:nvPr>
            <p:ph idx="1"/>
          </p:nvPr>
        </p:nvSpPr>
        <p:spPr>
          <a:xfrm>
            <a:off x="228600" y="1935480"/>
            <a:ext cx="8610600" cy="4389120"/>
          </a:xfrm>
        </p:spPr>
        <p:txBody>
          <a:bodyPr>
            <a:normAutofit fontScale="55000" lnSpcReduction="20000"/>
          </a:bodyPr>
          <a:lstStyle/>
          <a:p>
            <a:pPr algn="just">
              <a:lnSpc>
                <a:spcPct val="170000"/>
              </a:lnSpc>
              <a:buNone/>
            </a:pPr>
            <a:r>
              <a:rPr lang="en-US" dirty="0" smtClean="0">
                <a:latin typeface="Times New Roman" pitchFamily="18" charset="0"/>
                <a:cs typeface="Times New Roman" pitchFamily="18" charset="0"/>
              </a:rPr>
              <a:t>	</a:t>
            </a:r>
            <a:r>
              <a:rPr lang="en-US" sz="3100" dirty="0" smtClean="0">
                <a:latin typeface="Times New Roman" pitchFamily="18" charset="0"/>
                <a:cs typeface="Times New Roman" pitchFamily="18" charset="0"/>
              </a:rPr>
              <a:t>	New software is developed to reduce the problems in existing manual system. With the help of this software application we will task deployed for information collection to a large extends and also can reduce the human made errors during the maintenance of large data. It automates the various daily activities of hotel and task of information collection with the help of database designing. In this proposed system the offers provided by the hotel which will be based on the season will display accordingly. And in existing system if the customer wants to order the food they needs to call the receptionist and order the food but in proposed system there is one android mobile application provided to the customer through which customer can order the food.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b="1" dirty="0" smtClean="0">
                <a:latin typeface="Times New Roman" pitchFamily="18" charset="0"/>
                <a:cs typeface="Times New Roman" pitchFamily="18" charset="0"/>
              </a:rPr>
              <a:t>Advantages of proposed system :</a:t>
            </a:r>
            <a:endParaRPr lang="en-US" sz="3200" dirty="0"/>
          </a:p>
        </p:txBody>
      </p:sp>
      <p:sp>
        <p:nvSpPr>
          <p:cNvPr id="3" name="Content Placeholder 2"/>
          <p:cNvSpPr>
            <a:spLocks noGrp="1"/>
          </p:cNvSpPr>
          <p:nvPr>
            <p:ph idx="1"/>
          </p:nvPr>
        </p:nvSpPr>
        <p:spPr/>
        <p:txBody>
          <a:bodyPr>
            <a:normAutofit lnSpcReduction="10000"/>
          </a:bodyPr>
          <a:lstStyle/>
          <a:p>
            <a:endParaRPr lang="en-US" sz="2000" dirty="0" smtClean="0"/>
          </a:p>
          <a:p>
            <a:pPr>
              <a:lnSpc>
                <a:spcPct val="150000"/>
              </a:lnSpc>
            </a:pPr>
            <a:r>
              <a:rPr lang="en-US" sz="2000" dirty="0" smtClean="0">
                <a:latin typeface="Times New Roman" pitchFamily="18" charset="0"/>
                <a:cs typeface="Times New Roman" pitchFamily="18" charset="0"/>
              </a:rPr>
              <a:t>Reduction of number of manual material used for the data storage. </a:t>
            </a:r>
          </a:p>
          <a:p>
            <a:pPr>
              <a:lnSpc>
                <a:spcPct val="150000"/>
              </a:lnSpc>
            </a:pPr>
            <a:r>
              <a:rPr lang="en-US" sz="2000" dirty="0" smtClean="0">
                <a:latin typeface="Times New Roman" pitchFamily="18" charset="0"/>
                <a:cs typeface="Times New Roman" pitchFamily="18" charset="0"/>
              </a:rPr>
              <a:t>Backup facility provided in case of data loss. </a:t>
            </a:r>
          </a:p>
          <a:p>
            <a:pPr>
              <a:lnSpc>
                <a:spcPct val="150000"/>
              </a:lnSpc>
            </a:pPr>
            <a:r>
              <a:rPr lang="en-US" sz="2000" dirty="0" smtClean="0">
                <a:latin typeface="Times New Roman" pitchFamily="18" charset="0"/>
                <a:cs typeface="Times New Roman" pitchFamily="18" charset="0"/>
              </a:rPr>
              <a:t>Increased data security. </a:t>
            </a:r>
          </a:p>
          <a:p>
            <a:pPr>
              <a:lnSpc>
                <a:spcPct val="150000"/>
              </a:lnSpc>
            </a:pPr>
            <a:r>
              <a:rPr lang="en-US" sz="2000" dirty="0" smtClean="0">
                <a:latin typeface="Times New Roman" pitchFamily="18" charset="0"/>
                <a:cs typeface="Times New Roman" pitchFamily="18" charset="0"/>
              </a:rPr>
              <a:t>Better control over business through automation. </a:t>
            </a:r>
          </a:p>
          <a:p>
            <a:pPr>
              <a:lnSpc>
                <a:spcPct val="150000"/>
              </a:lnSpc>
            </a:pPr>
            <a:r>
              <a:rPr lang="en-US" sz="2000" dirty="0" smtClean="0">
                <a:latin typeface="Times New Roman" pitchFamily="18" charset="0"/>
                <a:cs typeface="Times New Roman" pitchFamily="18" charset="0"/>
              </a:rPr>
              <a:t>The system enables easy and fast access to the guest files. </a:t>
            </a:r>
          </a:p>
          <a:p>
            <a:pPr>
              <a:lnSpc>
                <a:spcPct val="150000"/>
              </a:lnSpc>
            </a:pPr>
            <a:r>
              <a:rPr lang="en-US" sz="2000" dirty="0" smtClean="0">
                <a:latin typeface="Times New Roman" pitchFamily="18" charset="0"/>
                <a:cs typeface="Times New Roman" pitchFamily="18" charset="0"/>
              </a:rPr>
              <a:t>The system provides better data management facilities. </a:t>
            </a:r>
          </a:p>
          <a:p>
            <a:pPr>
              <a:lnSpc>
                <a:spcPct val="150000"/>
              </a:lnSpc>
            </a:pPr>
            <a:r>
              <a:rPr lang="en-US" sz="2000" dirty="0" smtClean="0">
                <a:latin typeface="Times New Roman" pitchFamily="18" charset="0"/>
                <a:cs typeface="Times New Roman" pitchFamily="18" charset="0"/>
              </a:rPr>
              <a:t>Reduces the data entry and processing errors. </a:t>
            </a:r>
          </a:p>
          <a:p>
            <a:pPr>
              <a:lnSpc>
                <a:spcPct val="150000"/>
              </a:lnSpc>
            </a:pPr>
            <a:r>
              <a:rPr lang="en-US" sz="2000" dirty="0" smtClean="0">
                <a:latin typeface="Times New Roman" pitchFamily="18" charset="0"/>
                <a:cs typeface="Times New Roman" pitchFamily="18" charset="0"/>
              </a:rPr>
              <a:t>Reduce the paper use in hotel. </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smtClean="0">
                <a:latin typeface="Times New Roman" pitchFamily="18" charset="0"/>
                <a:cs typeface="Times New Roman" pitchFamily="18" charset="0"/>
              </a:rPr>
              <a:t>FEASIBILITY STUDY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905000"/>
            <a:ext cx="8458200" cy="5181600"/>
          </a:xfrm>
        </p:spPr>
        <p:txBody>
          <a:bodyPr/>
          <a:lstStyle/>
          <a:p>
            <a:pPr algn="just">
              <a:lnSpc>
                <a:spcPct val="150000"/>
              </a:lnSpc>
              <a:buNone/>
            </a:pPr>
            <a:r>
              <a:rPr lang="en-US" dirty="0" smtClean="0"/>
              <a:t>		</a:t>
            </a:r>
            <a:r>
              <a:rPr lang="en-US" sz="2000" dirty="0" smtClean="0">
                <a:latin typeface="Times New Roman" pitchFamily="18" charset="0"/>
                <a:cs typeface="Times New Roman" pitchFamily="18" charset="0"/>
              </a:rPr>
              <a:t>A feasibility study evaluates the project’s potential for success; </a:t>
            </a:r>
            <a:r>
              <a:rPr lang="en-US" sz="2000" dirty="0" smtClean="0">
                <a:solidFill>
                  <a:srgbClr val="000000"/>
                </a:solidFill>
                <a:latin typeface="Times New Roman"/>
              </a:rPr>
              <a:t>A feasibility study is an analysis used to measure the ability expectation to complete a project successfully including all relevant factors that affects it such as operational, technical and economical. Feasibility study is used to determine positive and negative outcomes of the project. </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The key consideration in feasibility study is 	</a:t>
            </a:r>
          </a:p>
          <a:p>
            <a:pPr algn="just">
              <a:lnSpc>
                <a:spcPct val="150000"/>
              </a:lnSpc>
              <a:buFont typeface="Wingdings" pitchFamily="2" charset="2"/>
              <a:buChar char="§"/>
            </a:pPr>
            <a:r>
              <a:rPr lang="en-US" sz="2000" dirty="0" smtClean="0">
                <a:latin typeface="Times New Roman" pitchFamily="18" charset="0"/>
                <a:cs typeface="Times New Roman" pitchFamily="18" charset="0"/>
              </a:rPr>
              <a:t>Operational feasibility </a:t>
            </a:r>
          </a:p>
          <a:p>
            <a:pPr algn="just">
              <a:lnSpc>
                <a:spcPct val="150000"/>
              </a:lnSpc>
              <a:buFont typeface="Wingdings" pitchFamily="2" charset="2"/>
              <a:buChar char="§"/>
            </a:pPr>
            <a:r>
              <a:rPr lang="en-US" sz="2000" dirty="0" smtClean="0">
                <a:latin typeface="Times New Roman" pitchFamily="18" charset="0"/>
                <a:cs typeface="Times New Roman" pitchFamily="18" charset="0"/>
              </a:rPr>
              <a:t>Technical feasibility </a:t>
            </a:r>
          </a:p>
          <a:p>
            <a:pPr algn="just">
              <a:lnSpc>
                <a:spcPct val="150000"/>
              </a:lnSpc>
              <a:buFont typeface="Wingdings" pitchFamily="2" charset="2"/>
              <a:buChar char="§"/>
            </a:pPr>
            <a:r>
              <a:rPr lang="en-US" sz="2000" dirty="0" smtClean="0">
                <a:latin typeface="Times New Roman" pitchFamily="18" charset="0"/>
                <a:cs typeface="Times New Roman" pitchFamily="18" charset="0"/>
              </a:rPr>
              <a:t>Economical feasibility </a:t>
            </a:r>
            <a:r>
              <a:rPr lang="en-US" dirty="0" smtClean="0"/>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1488</TotalTime>
  <Words>831</Words>
  <Application>Microsoft Office PowerPoint</Application>
  <PresentationFormat>On-screen Show (4:3)</PresentationFormat>
  <Paragraphs>361</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Project Title :      Intelligent Delight     Management System</vt:lpstr>
      <vt:lpstr>Introduction</vt:lpstr>
      <vt:lpstr>Objective</vt:lpstr>
      <vt:lpstr>Literature Survey  </vt:lpstr>
      <vt:lpstr> EXISTING SYSTEM </vt:lpstr>
      <vt:lpstr>Problems in existing system:</vt:lpstr>
      <vt:lpstr>PROPOSED SYSTEM</vt:lpstr>
      <vt:lpstr>Advantages of proposed system :</vt:lpstr>
      <vt:lpstr>FEASIBILITY STUDY</vt:lpstr>
      <vt:lpstr>Operational Feasibility: </vt:lpstr>
      <vt:lpstr>Technical feasibility  </vt:lpstr>
      <vt:lpstr>Economical feasibility</vt:lpstr>
      <vt:lpstr>TOOLS AND TECHNOLOGIES USED</vt:lpstr>
      <vt:lpstr>Slide 14</vt:lpstr>
      <vt:lpstr>TECHNOLOGIES</vt:lpstr>
      <vt:lpstr>Functional Requirements (Modules): </vt:lpstr>
      <vt:lpstr>Administrative </vt:lpstr>
      <vt:lpstr>Receptionist </vt:lpstr>
      <vt:lpstr>Visitors/Customers </vt:lpstr>
      <vt:lpstr>Hardware and Software Requirements </vt:lpstr>
      <vt:lpstr>     Hardware and Software Requirements</vt:lpstr>
      <vt:lpstr>ER-Diagram</vt:lpstr>
      <vt:lpstr>Data Flow Diagram</vt:lpstr>
      <vt:lpstr>Data Flow Diagram</vt:lpstr>
      <vt:lpstr>Data Flow Diagram</vt:lpstr>
      <vt:lpstr>Data Flow Diagram</vt:lpstr>
      <vt:lpstr>Data Flow Diagram</vt:lpstr>
      <vt:lpstr>Data Dictionary</vt:lpstr>
      <vt:lpstr>Slide 29</vt:lpstr>
      <vt:lpstr>Slide 30</vt:lpstr>
      <vt:lpstr>Slide 31</vt:lpstr>
      <vt:lpstr>Slide 32</vt:lpstr>
      <vt:lpstr>Slide 33</vt:lpstr>
      <vt:lpstr>Slide 34</vt:lpstr>
      <vt:lpstr>Slide 35</vt:lpstr>
      <vt:lpstr>Use case diagrams</vt:lpstr>
      <vt:lpstr>Slide 37</vt:lpstr>
      <vt:lpstr>Slide 38</vt:lpstr>
      <vt:lpstr>Slide 39</vt:lpstr>
      <vt:lpstr>Slide 40</vt:lpstr>
      <vt:lpstr>Slide 41</vt:lpstr>
      <vt:lpstr>Slide 42</vt:lpstr>
      <vt:lpstr>Slide 43</vt:lpstr>
      <vt:lpstr>Slide 44</vt:lpstr>
      <vt:lpstr>Slide 45</vt:lpstr>
      <vt:lpstr>CONCLUSION</vt:lpstr>
      <vt:lpstr>Thank you…</vt:lpstr>
    </vt:vector>
  </TitlesOfParts>
  <Company>CtrlSoft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Intelligent Delight Management System</dc:title>
  <dc:creator>User</dc:creator>
  <cp:lastModifiedBy>User</cp:lastModifiedBy>
  <cp:revision>170</cp:revision>
  <dcterms:created xsi:type="dcterms:W3CDTF">2019-03-14T06:51:26Z</dcterms:created>
  <dcterms:modified xsi:type="dcterms:W3CDTF">2019-06-11T17:40:53Z</dcterms:modified>
</cp:coreProperties>
</file>