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5DB7665-91FD-4504-8D9B-CEA7F5CCC26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B7665-91FD-4504-8D9B-CEA7F5CCC2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B7665-91FD-4504-8D9B-CEA7F5CCC2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B7665-91FD-4504-8D9B-CEA7F5CCC2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5DB7665-91FD-4504-8D9B-CEA7F5CCC26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B7665-91FD-4504-8D9B-CEA7F5CCC2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DB7665-91FD-4504-8D9B-CEA7F5CCC2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DB7665-91FD-4504-8D9B-CEA7F5CCC2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DB7665-91FD-4504-8D9B-CEA7F5CCC2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B7665-91FD-4504-8D9B-CEA7F5CCC2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5970EA-F27D-462D-8CB1-5382AB64EE4B}"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B7665-91FD-4504-8D9B-CEA7F5CCC2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5970EA-F27D-462D-8CB1-5382AB64EE4B}" type="datetimeFigureOut">
              <a:rPr lang="en-US" smtClean="0"/>
              <a:pPr/>
              <a:t>10/29/2022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5DB7665-91FD-4504-8D9B-CEA7F5CCC26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2921496"/>
          </a:xfrm>
        </p:spPr>
        <p:txBody>
          <a:bodyPr>
            <a:normAutofit fontScale="90000"/>
          </a:bodyPr>
          <a:lstStyle/>
          <a:p>
            <a:r>
              <a:rPr lang="en-US" sz="4000" dirty="0" smtClean="0"/>
              <a:t>Exploratory </a:t>
            </a:r>
            <a:r>
              <a:rPr lang="en-US" sz="4000" dirty="0" smtClean="0"/>
              <a:t>data analysis </a:t>
            </a:r>
            <a:r>
              <a:rPr lang="en-US" sz="4000" dirty="0" smtClean="0"/>
              <a:t/>
            </a:r>
            <a:br>
              <a:rPr lang="en-US" sz="4000" dirty="0" smtClean="0"/>
            </a:br>
            <a:r>
              <a:rPr lang="en-US" sz="4000" dirty="0" smtClean="0"/>
              <a:t>on </a:t>
            </a:r>
            <a:br>
              <a:rPr lang="en-US" sz="4000" dirty="0" smtClean="0"/>
            </a:br>
            <a:r>
              <a:rPr lang="en-US" sz="4000" dirty="0" smtClean="0"/>
              <a:t>World </a:t>
            </a:r>
            <a:r>
              <a:rPr lang="en-US" sz="4000" dirty="0" smtClean="0"/>
              <a:t>population</a:t>
            </a:r>
            <a:br>
              <a:rPr lang="en-US" sz="4000" dirty="0" smtClean="0"/>
            </a:br>
            <a:r>
              <a:rPr lang="en-US" sz="4000" dirty="0" smtClean="0"/>
              <a:t/>
            </a:r>
            <a:br>
              <a:rPr lang="en-US" sz="4000" dirty="0" smtClean="0"/>
            </a:br>
            <a:r>
              <a:rPr lang="en-US" sz="2400" dirty="0" smtClean="0">
                <a:effectLst>
                  <a:outerShdw blurRad="38100" dist="38100" dir="2700000" algn="tl">
                    <a:srgbClr val="000000">
                      <a:alpha val="43137"/>
                    </a:srgbClr>
                  </a:outerShdw>
                </a:effectLst>
              </a:rPr>
              <a:t>session 2022-23</a:t>
            </a:r>
            <a:endParaRPr lang="en-US" sz="40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0" y="4653136"/>
            <a:ext cx="6400800" cy="1752600"/>
          </a:xfrm>
          <a:noFill/>
        </p:spPr>
        <p:txBody>
          <a:bodyPr>
            <a:normAutofit fontScale="92500" lnSpcReduction="20000"/>
          </a:bodyPr>
          <a:lstStyle/>
          <a:p>
            <a:endParaRPr lang="en-US" dirty="0" smtClean="0"/>
          </a:p>
          <a:p>
            <a:endParaRPr lang="en-US" dirty="0" smtClean="0"/>
          </a:p>
          <a:p>
            <a:r>
              <a:rPr lang="en-US" dirty="0" smtClean="0"/>
              <a:t> </a:t>
            </a:r>
            <a:r>
              <a:rPr lang="en-US" sz="3000" i="1" dirty="0" smtClean="0">
                <a:solidFill>
                  <a:schemeClr val="tx1">
                    <a:lumMod val="85000"/>
                  </a:schemeClr>
                </a:solidFill>
                <a:latin typeface="Times New Roman" pitchFamily="18" charset="0"/>
                <a:cs typeface="Times New Roman" pitchFamily="18" charset="0"/>
              </a:rPr>
              <a:t>Submitted By: </a:t>
            </a:r>
            <a:r>
              <a:rPr lang="en-US" sz="3000" i="1" dirty="0" err="1" smtClean="0">
                <a:solidFill>
                  <a:schemeClr val="tx1">
                    <a:lumMod val="85000"/>
                  </a:schemeClr>
                </a:solidFill>
                <a:latin typeface="Times New Roman" pitchFamily="18" charset="0"/>
                <a:cs typeface="Times New Roman" pitchFamily="18" charset="0"/>
              </a:rPr>
              <a:t>Shubham</a:t>
            </a:r>
            <a:r>
              <a:rPr lang="en-US" sz="3000" i="1" dirty="0" smtClean="0">
                <a:solidFill>
                  <a:schemeClr val="tx1">
                    <a:lumMod val="85000"/>
                  </a:schemeClr>
                </a:solidFill>
                <a:latin typeface="Times New Roman" pitchFamily="18" charset="0"/>
                <a:cs typeface="Times New Roman" pitchFamily="18" charset="0"/>
              </a:rPr>
              <a:t>  </a:t>
            </a:r>
            <a:r>
              <a:rPr lang="en-US" sz="3000" i="1" dirty="0" smtClean="0">
                <a:solidFill>
                  <a:schemeClr val="tx1">
                    <a:lumMod val="85000"/>
                  </a:schemeClr>
                </a:solidFill>
                <a:latin typeface="Times New Roman" pitchFamily="18" charset="0"/>
                <a:cs typeface="Times New Roman" pitchFamily="18" charset="0"/>
              </a:rPr>
              <a:t>Sharma</a:t>
            </a:r>
          </a:p>
          <a:p>
            <a:r>
              <a:rPr lang="en-US" sz="3000" i="1" dirty="0" smtClean="0">
                <a:solidFill>
                  <a:schemeClr val="tx1">
                    <a:lumMod val="85000"/>
                  </a:schemeClr>
                </a:solidFill>
                <a:latin typeface="Times New Roman" pitchFamily="18" charset="0"/>
                <a:cs typeface="Times New Roman" pitchFamily="18" charset="0"/>
              </a:rPr>
              <a:t>Guided By: </a:t>
            </a:r>
            <a:r>
              <a:rPr lang="en-US" sz="3000" i="1" dirty="0" smtClean="0">
                <a:solidFill>
                  <a:schemeClr val="tx1">
                    <a:lumMod val="85000"/>
                  </a:schemeClr>
                </a:solidFill>
                <a:latin typeface="Times New Roman" pitchFamily="18" charset="0"/>
                <a:cs typeface="Times New Roman" pitchFamily="18" charset="0"/>
              </a:rPr>
              <a:t>Mario </a:t>
            </a:r>
            <a:r>
              <a:rPr lang="en-US" sz="3000" i="1" dirty="0" err="1" smtClean="0">
                <a:solidFill>
                  <a:schemeClr val="tx1">
                    <a:lumMod val="85000"/>
                  </a:schemeClr>
                </a:solidFill>
                <a:latin typeface="Times New Roman" pitchFamily="18" charset="0"/>
                <a:cs typeface="Times New Roman" pitchFamily="18" charset="0"/>
              </a:rPr>
              <a:t>T</a:t>
            </a:r>
            <a:r>
              <a:rPr lang="en-US" sz="3000" i="1" dirty="0" err="1" smtClean="0">
                <a:solidFill>
                  <a:schemeClr val="tx1">
                    <a:lumMod val="85000"/>
                  </a:schemeClr>
                </a:solidFill>
                <a:latin typeface="Times New Roman" pitchFamily="18" charset="0"/>
                <a:cs typeface="Times New Roman" pitchFamily="18" charset="0"/>
              </a:rPr>
              <a:t>hokchom</a:t>
            </a:r>
            <a:endParaRPr lang="en-US" sz="3000" i="1" dirty="0">
              <a:solidFill>
                <a:schemeClr val="tx1">
                  <a:lumMod val="8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Lowest land available per country</a:t>
            </a:r>
            <a:endParaRPr lang="en-US" dirty="0"/>
          </a:p>
        </p:txBody>
      </p:sp>
      <p:sp>
        <p:nvSpPr>
          <p:cNvPr id="3" name="Content Placeholder 2"/>
          <p:cNvSpPr>
            <a:spLocks noGrp="1"/>
          </p:cNvSpPr>
          <p:nvPr>
            <p:ph idx="1"/>
          </p:nvPr>
        </p:nvSpPr>
        <p:spPr>
          <a:xfrm>
            <a:off x="457200" y="5301208"/>
            <a:ext cx="8229600" cy="1008152"/>
          </a:xfrm>
        </p:spPr>
        <p:txBody>
          <a:bodyPr>
            <a:normAutofit/>
          </a:bodyPr>
          <a:lstStyle/>
          <a:p>
            <a:pPr algn="just">
              <a:buNone/>
            </a:pPr>
            <a:r>
              <a:rPr lang="en-US" sz="2000" dirty="0" smtClean="0"/>
              <a:t>Vatican City tops the graph with lowest area approx 1 km</a:t>
            </a:r>
            <a:r>
              <a:rPr lang="en-US" sz="2000" baseline="30000" dirty="0" smtClean="0"/>
              <a:t>2</a:t>
            </a:r>
            <a:r>
              <a:rPr lang="en-US" sz="2000" dirty="0" smtClean="0"/>
              <a:t>. Other countries are Monaco, Gibraltar Tokelau and Nauru etc.</a:t>
            </a:r>
            <a:endParaRPr lang="en-US" sz="2000" dirty="0"/>
          </a:p>
        </p:txBody>
      </p:sp>
      <p:pic>
        <p:nvPicPr>
          <p:cNvPr id="4" name="Picture 3" descr="newplot (18).png"/>
          <p:cNvPicPr/>
          <p:nvPr/>
        </p:nvPicPr>
        <p:blipFill>
          <a:blip r:embed="rId2" cstate="print">
            <a:lum/>
          </a:blip>
          <a:stretch>
            <a:fillRect/>
          </a:stretch>
        </p:blipFill>
        <p:spPr>
          <a:xfrm>
            <a:off x="1403648" y="1772816"/>
            <a:ext cx="6136610" cy="30973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Highest land available countries per person</a:t>
            </a:r>
            <a:endParaRPr lang="en-US" dirty="0"/>
          </a:p>
        </p:txBody>
      </p:sp>
      <p:sp>
        <p:nvSpPr>
          <p:cNvPr id="3" name="Content Placeholder 2"/>
          <p:cNvSpPr>
            <a:spLocks noGrp="1"/>
          </p:cNvSpPr>
          <p:nvPr>
            <p:ph idx="1"/>
          </p:nvPr>
        </p:nvSpPr>
        <p:spPr>
          <a:xfrm>
            <a:off x="457200" y="5085184"/>
            <a:ext cx="8229600" cy="1224176"/>
          </a:xfrm>
        </p:spPr>
        <p:txBody>
          <a:bodyPr>
            <a:normAutofit/>
          </a:bodyPr>
          <a:lstStyle/>
          <a:p>
            <a:pPr algn="just">
              <a:buNone/>
            </a:pPr>
            <a:r>
              <a:rPr lang="en-US" sz="2000" dirty="0" smtClean="0"/>
              <a:t>we can say that Greenland has most land per person in countries with 38.36 Km</a:t>
            </a:r>
            <a:r>
              <a:rPr lang="en-US" sz="2000" baseline="30000" dirty="0" smtClean="0"/>
              <a:t>2</a:t>
            </a:r>
            <a:r>
              <a:rPr lang="en-US" sz="2000" dirty="0" smtClean="0"/>
              <a:t>, Which is very high compare to other countries. Falkland Islands second in the list with 3.22 Km</a:t>
            </a:r>
            <a:r>
              <a:rPr lang="en-US" sz="2000" baseline="30000" dirty="0" smtClean="0"/>
              <a:t>2</a:t>
            </a:r>
            <a:r>
              <a:rPr lang="en-US" sz="2000" dirty="0" smtClean="0"/>
              <a:t> land area.</a:t>
            </a:r>
            <a:endParaRPr lang="en-US" sz="2000" dirty="0"/>
          </a:p>
        </p:txBody>
      </p:sp>
      <p:pic>
        <p:nvPicPr>
          <p:cNvPr id="4" name="Picture 3" descr="newplot (19).png"/>
          <p:cNvPicPr/>
          <p:nvPr/>
        </p:nvPicPr>
        <p:blipFill>
          <a:blip r:embed="rId2" cstate="print">
            <a:lum/>
          </a:blip>
          <a:stretch>
            <a:fillRect/>
          </a:stretch>
        </p:blipFill>
        <p:spPr>
          <a:xfrm>
            <a:off x="1403648" y="1556792"/>
            <a:ext cx="6624736" cy="34593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Lowest land available countries per person</a:t>
            </a:r>
            <a:endParaRPr lang="en-US" sz="2800" dirty="0"/>
          </a:p>
        </p:txBody>
      </p:sp>
      <p:sp>
        <p:nvSpPr>
          <p:cNvPr id="3" name="Content Placeholder 2"/>
          <p:cNvSpPr>
            <a:spLocks noGrp="1"/>
          </p:cNvSpPr>
          <p:nvPr>
            <p:ph idx="1"/>
          </p:nvPr>
        </p:nvSpPr>
        <p:spPr>
          <a:xfrm>
            <a:off x="457200" y="5229200"/>
            <a:ext cx="8229600" cy="1080160"/>
          </a:xfrm>
        </p:spPr>
        <p:txBody>
          <a:bodyPr>
            <a:normAutofit/>
          </a:bodyPr>
          <a:lstStyle/>
          <a:p>
            <a:pPr algn="just">
              <a:buNone/>
            </a:pPr>
            <a:r>
              <a:rPr lang="en-US" sz="2000" dirty="0" smtClean="0"/>
              <a:t>Macau is the country with lowest land availability. other countries are Monaco, Singapore, Hong-Cong and Gibraltar etc.</a:t>
            </a:r>
            <a:endParaRPr lang="en-US" sz="2000" dirty="0"/>
          </a:p>
        </p:txBody>
      </p:sp>
      <p:pic>
        <p:nvPicPr>
          <p:cNvPr id="4" name="Picture 3" descr="newplot (20).png"/>
          <p:cNvPicPr/>
          <p:nvPr/>
        </p:nvPicPr>
        <p:blipFill>
          <a:blip r:embed="rId2" cstate="print">
            <a:lum/>
          </a:blip>
          <a:stretch>
            <a:fillRect/>
          </a:stretch>
        </p:blipFill>
        <p:spPr>
          <a:xfrm>
            <a:off x="1115616" y="1412776"/>
            <a:ext cx="6624736" cy="36034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2800" dirty="0" smtClean="0"/>
              <a:t>Insights</a:t>
            </a:r>
            <a:endParaRPr lang="en-US" sz="2800" dirty="0"/>
          </a:p>
        </p:txBody>
      </p:sp>
      <p:sp>
        <p:nvSpPr>
          <p:cNvPr id="3" name="Content Placeholder 2"/>
          <p:cNvSpPr>
            <a:spLocks noGrp="1"/>
          </p:cNvSpPr>
          <p:nvPr>
            <p:ph idx="1"/>
          </p:nvPr>
        </p:nvSpPr>
        <p:spPr>
          <a:xfrm>
            <a:off x="457200" y="1268760"/>
            <a:ext cx="8003232" cy="5040600"/>
          </a:xfrm>
        </p:spPr>
        <p:txBody>
          <a:bodyPr>
            <a:normAutofit/>
          </a:bodyPr>
          <a:lstStyle/>
          <a:p>
            <a:pPr lvl="0" algn="just"/>
            <a:r>
              <a:rPr lang="en-US" sz="2400" dirty="0" smtClean="0"/>
              <a:t>Africa has highest no. of countries 57 among all</a:t>
            </a:r>
            <a:endParaRPr lang="en-US" sz="2400" b="1" dirty="0" smtClean="0"/>
          </a:p>
          <a:p>
            <a:pPr lvl="0" algn="just"/>
            <a:r>
              <a:rPr lang="en-US" sz="2400" dirty="0" smtClean="0"/>
              <a:t>Asia and Europe have tied with 50 countries each</a:t>
            </a:r>
            <a:endParaRPr lang="en-US" sz="2400" b="1" dirty="0" smtClean="0"/>
          </a:p>
          <a:p>
            <a:pPr lvl="0" algn="just"/>
            <a:r>
              <a:rPr lang="en-US" sz="2400" dirty="0" smtClean="0"/>
              <a:t>South America has l0west no. of countries with 14</a:t>
            </a:r>
            <a:endParaRPr lang="en-US" sz="2400" b="1" dirty="0" smtClean="0"/>
          </a:p>
          <a:p>
            <a:pPr lvl="0" algn="just"/>
            <a:r>
              <a:rPr lang="en-US" sz="2400" dirty="0" smtClean="0"/>
              <a:t>Asia has highest population among all the continents</a:t>
            </a:r>
            <a:endParaRPr lang="en-US" sz="2400" b="1" dirty="0" smtClean="0"/>
          </a:p>
          <a:p>
            <a:pPr lvl="0" algn="just"/>
            <a:r>
              <a:rPr lang="en-US" sz="2400" dirty="0" smtClean="0"/>
              <a:t>The Population growth of Asia (1970 to 2022) is from 2.144 B to 4.721 B with difference of 2.577 B.</a:t>
            </a:r>
          </a:p>
          <a:p>
            <a:pPr algn="just"/>
            <a:r>
              <a:rPr lang="en-US" sz="2400" dirty="0" smtClean="0"/>
              <a:t>China is the country with highest population of 1.42B in the world &amp; India is the second country with population of 1.41B.</a:t>
            </a:r>
            <a:endParaRPr lang="en-US" sz="2400" b="1" i="1" dirty="0" smtClean="0"/>
          </a:p>
          <a:p>
            <a:pPr lvl="0" algn="just"/>
            <a:r>
              <a:rPr lang="en-US" sz="2400" dirty="0" smtClean="0"/>
              <a:t>India is the country with highest population growth of 859.67M in the world </a:t>
            </a:r>
          </a:p>
          <a:p>
            <a:pPr lvl="0"/>
            <a:endParaRPr lang="en-US" sz="2000" dirty="0" smtClean="0"/>
          </a:p>
          <a:p>
            <a:pPr lvl="0">
              <a:buNone/>
            </a:pPr>
            <a:endParaRPr lang="en-US" sz="2000" b="1" dirty="0" smtClean="0"/>
          </a:p>
          <a:p>
            <a:pPr lvl="0"/>
            <a:endParaRPr lang="en-US" sz="2000" b="1" i="1" dirty="0" smtClean="0"/>
          </a:p>
          <a:p>
            <a:pPr algn="just">
              <a:buFont typeface="Wingdings" pitchFamily="2" charset="2"/>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pPr algn="l"/>
            <a:r>
              <a:rPr lang="en-US" sz="2400" dirty="0" smtClean="0"/>
              <a:t>Continue…</a:t>
            </a:r>
            <a:endParaRPr lang="en-US" sz="2400" dirty="0"/>
          </a:p>
        </p:txBody>
      </p:sp>
      <p:sp>
        <p:nvSpPr>
          <p:cNvPr id="3" name="Content Placeholder 2"/>
          <p:cNvSpPr>
            <a:spLocks noGrp="1"/>
          </p:cNvSpPr>
          <p:nvPr>
            <p:ph idx="1"/>
          </p:nvPr>
        </p:nvSpPr>
        <p:spPr>
          <a:xfrm>
            <a:off x="457200" y="1600200"/>
            <a:ext cx="8229600" cy="3773016"/>
          </a:xfrm>
        </p:spPr>
        <p:txBody>
          <a:bodyPr>
            <a:noAutofit/>
          </a:bodyPr>
          <a:lstStyle/>
          <a:p>
            <a:pPr lvl="0" algn="just"/>
            <a:r>
              <a:rPr lang="en-US" dirty="0" smtClean="0"/>
              <a:t>Russia tops the most land available per country 17.09M</a:t>
            </a:r>
            <a:endParaRPr lang="en-US" b="1" dirty="0" smtClean="0"/>
          </a:p>
          <a:p>
            <a:pPr lvl="0" algn="just"/>
            <a:r>
              <a:rPr lang="en-US" dirty="0" smtClean="0"/>
              <a:t>India ranks 7th in top land available countries with 3.29M</a:t>
            </a:r>
          </a:p>
          <a:p>
            <a:pPr lvl="0" algn="just"/>
            <a:r>
              <a:rPr lang="en-US" dirty="0" smtClean="0"/>
              <a:t>Vatican City has lowest land in the world 1 km²</a:t>
            </a:r>
            <a:endParaRPr lang="en-US" b="1" dirty="0" smtClean="0"/>
          </a:p>
          <a:p>
            <a:pPr algn="just"/>
            <a:r>
              <a:rPr lang="en-US" dirty="0" smtClean="0"/>
              <a:t>Greenland tops the chart with 38.36 km² per person for a country.</a:t>
            </a:r>
          </a:p>
          <a:p>
            <a:pPr algn="just"/>
            <a:r>
              <a:rPr lang="en-US" dirty="0" smtClean="0"/>
              <a:t>Macau has lowest area per person with 0.000043 km² per person.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600" dirty="0" smtClean="0"/>
              <a:t>The world's population is growing year by year (no sign of decreasing). According to current population growth estimates, the Earth will be overpopulated by 2050 or earlier.</a:t>
            </a:r>
          </a:p>
          <a:p>
            <a:pPr algn="just"/>
            <a:r>
              <a:rPr lang="en-IN" sz="2600" dirty="0" smtClean="0"/>
              <a:t>From the analysis we can conclude that Asia is most populated continent and china is most populated country in the world. </a:t>
            </a:r>
            <a:endParaRPr lang="en-US" sz="2600" dirty="0" smtClean="0"/>
          </a:p>
          <a:p>
            <a:pPr algn="just"/>
            <a:r>
              <a:rPr lang="en-IN" sz="2600" dirty="0" smtClean="0"/>
              <a:t>India rank 2</a:t>
            </a:r>
            <a:r>
              <a:rPr lang="en-IN" sz="2600" baseline="30000" dirty="0" smtClean="0"/>
              <a:t>nd</a:t>
            </a:r>
            <a:r>
              <a:rPr lang="en-IN" sz="2600" dirty="0" smtClean="0"/>
              <a:t> in the most populated country in the world.</a:t>
            </a:r>
            <a:endParaRPr lang="en-US" sz="2600" dirty="0" smtClean="0"/>
          </a:p>
          <a:p>
            <a:pPr algn="just"/>
            <a:r>
              <a:rPr lang="en-IN" sz="2600" dirty="0" smtClean="0"/>
              <a:t>In 1970 difference between Population of China and India was large but now in 2022 difference is very sma</a:t>
            </a:r>
            <a:r>
              <a:rPr lang="en-IN" dirty="0" smtClean="0"/>
              <a:t>ll. </a:t>
            </a:r>
            <a:endParaRPr lang="en-US" dirty="0" smtClean="0"/>
          </a:p>
          <a:p>
            <a:pPr>
              <a:buFont typeface="Wingdings" pitchFamily="2" charset="2"/>
              <a:buChar char="§"/>
            </a:pPr>
            <a:endParaRPr 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l"/>
            <a:r>
              <a:rPr lang="en-US" sz="2400" dirty="0" smtClean="0"/>
              <a:t>Continue</a:t>
            </a:r>
            <a:endParaRPr lang="en-US" sz="2400" dirty="0"/>
          </a:p>
        </p:txBody>
      </p:sp>
      <p:sp>
        <p:nvSpPr>
          <p:cNvPr id="3" name="Content Placeholder 2"/>
          <p:cNvSpPr>
            <a:spLocks noGrp="1"/>
          </p:cNvSpPr>
          <p:nvPr>
            <p:ph idx="1"/>
          </p:nvPr>
        </p:nvSpPr>
        <p:spPr>
          <a:xfrm>
            <a:off x="457200" y="1268760"/>
            <a:ext cx="8229600" cy="5040600"/>
          </a:xfrm>
        </p:spPr>
        <p:txBody>
          <a:bodyPr/>
          <a:lstStyle/>
          <a:p>
            <a:pPr algn="just">
              <a:buFont typeface="Wingdings" pitchFamily="2" charset="2"/>
              <a:buChar char="§"/>
            </a:pPr>
            <a:r>
              <a:rPr lang="en-IN" dirty="0" smtClean="0"/>
              <a:t>Russia is most land available country in the world, It covered approx 11% of total land area while India ranked 7</a:t>
            </a:r>
            <a:r>
              <a:rPr lang="en-IN" baseline="30000" dirty="0" smtClean="0"/>
              <a:t>th</a:t>
            </a:r>
            <a:r>
              <a:rPr lang="en-IN" dirty="0" smtClean="0"/>
              <a:t> in the world. </a:t>
            </a:r>
            <a:endParaRPr lang="en-US" dirty="0" smtClean="0"/>
          </a:p>
          <a:p>
            <a:pPr algn="just">
              <a:buFont typeface="Wingdings" pitchFamily="2" charset="2"/>
              <a:buChar char="§"/>
            </a:pPr>
            <a:r>
              <a:rPr lang="en-IN" dirty="0" smtClean="0"/>
              <a:t>Vatican City has lowest land area approx 1 Km</a:t>
            </a:r>
            <a:r>
              <a:rPr lang="en-IN" baseline="30000" dirty="0" smtClean="0"/>
              <a:t>2</a:t>
            </a:r>
            <a:r>
              <a:rPr lang="en-IN" dirty="0" smtClean="0"/>
              <a:t>. </a:t>
            </a:r>
            <a:endParaRPr lang="en-US" dirty="0" smtClean="0"/>
          </a:p>
          <a:p>
            <a:pPr algn="just">
              <a:buFont typeface="Wingdings" pitchFamily="2" charset="2"/>
              <a:buChar char="§"/>
            </a:pPr>
            <a:r>
              <a:rPr lang="en-IN" dirty="0" smtClean="0"/>
              <a:t>If we talk about the area per person in a country Greenland tops the chart, it has almost 38 Km</a:t>
            </a:r>
            <a:r>
              <a:rPr lang="en-IN" baseline="30000" dirty="0" smtClean="0"/>
              <a:t>2</a:t>
            </a:r>
            <a:r>
              <a:rPr lang="en-IN" dirty="0" smtClean="0"/>
              <a:t> land area per person while lowest area for a person in a country, Macau has least area per person.</a:t>
            </a:r>
            <a:endParaRPr lang="en-US" dirty="0" smtClean="0"/>
          </a:p>
          <a:p>
            <a:pPr algn="just">
              <a:buFont typeface="Wingdings" pitchFamily="2" charset="2"/>
              <a:buChar cha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808"/>
            <a:ext cx="8229600" cy="2952328"/>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
            </a:r>
            <a:br>
              <a:rPr lang="en-US" dirty="0" smtClean="0"/>
            </a:br>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000" dirty="0" smtClean="0"/>
              <a:t>The current US Census Bureau world population estimate in June 2019 shows that the current global population is 7,577,130,400 people on earth, which far exceeds the world population of 7.2 billion in 2015. </a:t>
            </a:r>
          </a:p>
          <a:p>
            <a:pPr algn="just">
              <a:buFont typeface="Wingdings" pitchFamily="2" charset="2"/>
              <a:buChar char="Ø"/>
            </a:pPr>
            <a:r>
              <a:rPr lang="en-US" sz="2000" dirty="0" smtClean="0"/>
              <a:t>Our own estimate based on UN data shows the world's population surpassing 7.7 billion.</a:t>
            </a:r>
          </a:p>
          <a:p>
            <a:pPr algn="just">
              <a:buFont typeface="Wingdings" pitchFamily="2" charset="2"/>
              <a:buChar char="Ø"/>
            </a:pPr>
            <a:r>
              <a:rPr lang="en-US" sz="2000" dirty="0" smtClean="0"/>
              <a:t>The global population will reach 8 billion on November 15, 2022, more than three times the population of 2.5 billion in 1950.</a:t>
            </a:r>
          </a:p>
          <a:p>
            <a:pPr algn="just">
              <a:buFont typeface="Wingdings" pitchFamily="2" charset="2"/>
              <a:buChar char="Ø"/>
            </a:pPr>
            <a:r>
              <a:rPr lang="en-US" sz="2000" dirty="0" smtClean="0"/>
              <a:t>By the year 2030, the country of India is expected to become the most populous country in the world. </a:t>
            </a:r>
          </a:p>
          <a:p>
            <a:pPr algn="just">
              <a:buFont typeface="Wingdings" pitchFamily="2" charset="2"/>
              <a:buChar char="Ø"/>
            </a:pPr>
            <a:r>
              <a:rPr lang="en-US" sz="2000" dirty="0" smtClean="0"/>
              <a:t>This is because India’s population will grow, while China is projected to see a loss in population.</a:t>
            </a:r>
          </a:p>
          <a:p>
            <a:pPr algn="just">
              <a:buFont typeface="Wingdings" pitchFamily="2" charset="2"/>
              <a:buChar char="Ø"/>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Goals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buNone/>
            </a:pPr>
            <a:r>
              <a:rPr lang="en-US" sz="2000" dirty="0" smtClean="0"/>
              <a:t>      The primary aim of our project is to collect and analyze the data of world population. In the project we analyze various factors of world population.</a:t>
            </a:r>
          </a:p>
          <a:p>
            <a:pPr>
              <a:buFont typeface="Wingdings" pitchFamily="2" charset="2"/>
              <a:buChar char="ü"/>
            </a:pPr>
            <a:r>
              <a:rPr lang="en-US" sz="2000" dirty="0" smtClean="0"/>
              <a:t>Total number of countries in each continent</a:t>
            </a:r>
          </a:p>
          <a:p>
            <a:pPr>
              <a:buFont typeface="Wingdings" pitchFamily="2" charset="2"/>
              <a:buChar char="ü"/>
            </a:pPr>
            <a:r>
              <a:rPr lang="en-US" sz="2000" dirty="0" smtClean="0"/>
              <a:t>Population Growth</a:t>
            </a:r>
          </a:p>
          <a:p>
            <a:pPr>
              <a:buFont typeface="Wingdings" pitchFamily="2" charset="2"/>
              <a:buChar char="ü"/>
            </a:pPr>
            <a:r>
              <a:rPr lang="en-US" sz="2000" dirty="0" smtClean="0"/>
              <a:t>Top populated countries</a:t>
            </a:r>
          </a:p>
          <a:p>
            <a:pPr>
              <a:buFont typeface="Wingdings" pitchFamily="2" charset="2"/>
              <a:buChar char="ü"/>
            </a:pPr>
            <a:r>
              <a:rPr lang="en-US" sz="2000" dirty="0" smtClean="0"/>
              <a:t>Populations growth of countries</a:t>
            </a:r>
          </a:p>
          <a:p>
            <a:pPr>
              <a:buFont typeface="Wingdings" pitchFamily="2" charset="2"/>
              <a:buChar char="ü"/>
            </a:pPr>
            <a:r>
              <a:rPr lang="en-US" sz="2000" dirty="0" smtClean="0"/>
              <a:t>Most land available countries</a:t>
            </a:r>
          </a:p>
          <a:p>
            <a:pPr>
              <a:buFont typeface="Wingdings" pitchFamily="2" charset="2"/>
              <a:buChar char="ü"/>
            </a:pPr>
            <a:r>
              <a:rPr lang="en-US" sz="2000" dirty="0" smtClean="0"/>
              <a:t>Lowest land available countries</a:t>
            </a:r>
          </a:p>
          <a:p>
            <a:pPr>
              <a:buFont typeface="Wingdings" pitchFamily="2" charset="2"/>
              <a:buChar char="ü"/>
            </a:pPr>
            <a:r>
              <a:rPr lang="en-US" sz="2000" dirty="0" smtClean="0"/>
              <a:t>Land available per person</a:t>
            </a:r>
          </a:p>
          <a:p>
            <a:pPr>
              <a:buFont typeface="Wingdings" pitchFamily="2" charset="2"/>
              <a:buChar char="ü"/>
            </a:pPr>
            <a:endParaRPr lang="en-US" sz="2000" dirty="0" smtClean="0"/>
          </a:p>
          <a:p>
            <a:pPr>
              <a:buFont typeface="Wingdings" pitchFamily="2" charset="2"/>
              <a:buChar char="Ø"/>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Countries in each continent</a:t>
            </a:r>
            <a:endParaRPr lang="en-US" dirty="0"/>
          </a:p>
        </p:txBody>
      </p:sp>
      <p:sp>
        <p:nvSpPr>
          <p:cNvPr id="3" name="Content Placeholder 2"/>
          <p:cNvSpPr>
            <a:spLocks noGrp="1"/>
          </p:cNvSpPr>
          <p:nvPr>
            <p:ph idx="1"/>
          </p:nvPr>
        </p:nvSpPr>
        <p:spPr>
          <a:xfrm>
            <a:off x="457200" y="5301208"/>
            <a:ext cx="8229600" cy="1008152"/>
          </a:xfrm>
        </p:spPr>
        <p:txBody>
          <a:bodyPr>
            <a:normAutofit/>
          </a:bodyPr>
          <a:lstStyle/>
          <a:p>
            <a:pPr algn="just">
              <a:buNone/>
            </a:pPr>
            <a:r>
              <a:rPr lang="en-US" sz="1800" dirty="0" smtClean="0"/>
              <a:t>       There are 6 continents and 234 countries in the world. Each continent has different no. of countries. Africa has most no. of countries in the world with 57.</a:t>
            </a:r>
          </a:p>
          <a:p>
            <a:pPr>
              <a:buNone/>
            </a:pPr>
            <a:endParaRPr lang="en-US" sz="1800" dirty="0"/>
          </a:p>
        </p:txBody>
      </p:sp>
      <p:pic>
        <p:nvPicPr>
          <p:cNvPr id="4" name="Picture 3" descr="newplot.png"/>
          <p:cNvPicPr>
            <a:picLocks noChangeAspect="1"/>
          </p:cNvPicPr>
          <p:nvPr/>
        </p:nvPicPr>
        <p:blipFill>
          <a:blip r:embed="rId2" cstate="print"/>
          <a:stretch>
            <a:fillRect/>
          </a:stretch>
        </p:blipFill>
        <p:spPr>
          <a:xfrm>
            <a:off x="1475656" y="1340768"/>
            <a:ext cx="6336704" cy="38884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3200" dirty="0" smtClean="0"/>
              <a:t>Population of Continents(1970-2022)</a:t>
            </a:r>
            <a:endParaRPr lang="en-US" sz="3200" dirty="0"/>
          </a:p>
        </p:txBody>
      </p:sp>
      <p:sp>
        <p:nvSpPr>
          <p:cNvPr id="3" name="Content Placeholder 2"/>
          <p:cNvSpPr>
            <a:spLocks noGrp="1"/>
          </p:cNvSpPr>
          <p:nvPr>
            <p:ph idx="1"/>
          </p:nvPr>
        </p:nvSpPr>
        <p:spPr>
          <a:xfrm>
            <a:off x="251520" y="5229200"/>
            <a:ext cx="8435280" cy="1080160"/>
          </a:xfrm>
        </p:spPr>
        <p:txBody>
          <a:bodyPr>
            <a:normAutofit fontScale="70000" lnSpcReduction="20000"/>
          </a:bodyPr>
          <a:lstStyle/>
          <a:p>
            <a:pPr algn="just">
              <a:buNone/>
            </a:pPr>
            <a:r>
              <a:rPr lang="en-US" sz="2600" dirty="0" smtClean="0"/>
              <a:t>       Asia is the most populated continent in the world. Asia dominating from the 1970 and still dominates the list. It covered more than 50% of world population.</a:t>
            </a:r>
          </a:p>
          <a:p>
            <a:pPr>
              <a:buNone/>
            </a:pPr>
            <a:r>
              <a:rPr lang="en-US" dirty="0" smtClean="0"/>
              <a:t> </a:t>
            </a:r>
            <a:endParaRPr lang="en-US" dirty="0"/>
          </a:p>
        </p:txBody>
      </p:sp>
      <p:pic>
        <p:nvPicPr>
          <p:cNvPr id="4" name="Picture 3" descr="newplot (8).png"/>
          <p:cNvPicPr>
            <a:picLocks noChangeAspect="1"/>
          </p:cNvPicPr>
          <p:nvPr/>
        </p:nvPicPr>
        <p:blipFill>
          <a:blip r:embed="rId2" cstate="print"/>
          <a:stretch>
            <a:fillRect/>
          </a:stretch>
        </p:blipFill>
        <p:spPr>
          <a:xfrm>
            <a:off x="611560" y="1484784"/>
            <a:ext cx="3888432" cy="3312368"/>
          </a:xfrm>
          <a:prstGeom prst="rect">
            <a:avLst/>
          </a:prstGeom>
          <a:noFill/>
          <a:ln>
            <a:noFill/>
          </a:ln>
        </p:spPr>
      </p:pic>
      <p:pic>
        <p:nvPicPr>
          <p:cNvPr id="5" name="Picture 4" descr="newplot (2).png"/>
          <p:cNvPicPr>
            <a:picLocks noChangeAspect="1"/>
          </p:cNvPicPr>
          <p:nvPr/>
        </p:nvPicPr>
        <p:blipFill>
          <a:blip r:embed="rId3" cstate="print"/>
          <a:stretch>
            <a:fillRect/>
          </a:stretch>
        </p:blipFill>
        <p:spPr>
          <a:xfrm>
            <a:off x="4644008" y="1484784"/>
            <a:ext cx="3960440" cy="33123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Growth of Continents</a:t>
            </a:r>
            <a:endParaRPr lang="en-US" dirty="0"/>
          </a:p>
        </p:txBody>
      </p:sp>
      <p:sp>
        <p:nvSpPr>
          <p:cNvPr id="3" name="Content Placeholder 2"/>
          <p:cNvSpPr>
            <a:spLocks noGrp="1"/>
          </p:cNvSpPr>
          <p:nvPr>
            <p:ph idx="1"/>
          </p:nvPr>
        </p:nvSpPr>
        <p:spPr>
          <a:xfrm>
            <a:off x="457200" y="5373216"/>
            <a:ext cx="8229600" cy="936144"/>
          </a:xfrm>
        </p:spPr>
        <p:txBody>
          <a:bodyPr>
            <a:normAutofit lnSpcReduction="10000"/>
          </a:bodyPr>
          <a:lstStyle/>
          <a:p>
            <a:pPr algn="just">
              <a:buNone/>
            </a:pPr>
            <a:r>
              <a:rPr lang="en-US" sz="2000" dirty="0" smtClean="0"/>
              <a:t>      If we consider growth rate Asia again top the chart with highest growth rate with 2.57B population. While Oceania has lowest growth rate 0.25 B.</a:t>
            </a:r>
          </a:p>
          <a:p>
            <a:pPr>
              <a:buNone/>
            </a:pPr>
            <a:endParaRPr lang="en-US" dirty="0"/>
          </a:p>
        </p:txBody>
      </p:sp>
      <p:pic>
        <p:nvPicPr>
          <p:cNvPr id="4" name="Picture 3" descr="newplot (8).png"/>
          <p:cNvPicPr/>
          <p:nvPr/>
        </p:nvPicPr>
        <p:blipFill>
          <a:blip r:embed="rId2" cstate="print"/>
          <a:stretch>
            <a:fillRect/>
          </a:stretch>
        </p:blipFill>
        <p:spPr>
          <a:xfrm>
            <a:off x="1403648" y="1628800"/>
            <a:ext cx="6552728" cy="33843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Populated countries (1970-2022)-</a:t>
            </a:r>
            <a:br>
              <a:rPr lang="en-US" dirty="0" smtClean="0"/>
            </a:br>
            <a:endParaRPr lang="en-US" dirty="0"/>
          </a:p>
        </p:txBody>
      </p:sp>
      <p:sp>
        <p:nvSpPr>
          <p:cNvPr id="3" name="Content Placeholder 2"/>
          <p:cNvSpPr>
            <a:spLocks noGrp="1"/>
          </p:cNvSpPr>
          <p:nvPr>
            <p:ph idx="1"/>
          </p:nvPr>
        </p:nvSpPr>
        <p:spPr>
          <a:xfrm>
            <a:off x="457200" y="5085184"/>
            <a:ext cx="8229600" cy="1224176"/>
          </a:xfrm>
        </p:spPr>
        <p:txBody>
          <a:bodyPr>
            <a:normAutofit/>
          </a:bodyPr>
          <a:lstStyle/>
          <a:p>
            <a:pPr>
              <a:buNone/>
            </a:pPr>
            <a:r>
              <a:rPr lang="en-US" sz="2000" dirty="0" smtClean="0"/>
              <a:t>China is the country with highest population of 1.42B in the world &amp; India is the second country with population of 1.41B.</a:t>
            </a:r>
            <a:endParaRPr lang="en-US" sz="2000" dirty="0"/>
          </a:p>
        </p:txBody>
      </p:sp>
      <p:pic>
        <p:nvPicPr>
          <p:cNvPr id="4" name="Picture 3" descr="newplot (15).png"/>
          <p:cNvPicPr/>
          <p:nvPr/>
        </p:nvPicPr>
        <p:blipFill>
          <a:blip r:embed="rId2" cstate="print"/>
          <a:stretch>
            <a:fillRect/>
          </a:stretch>
        </p:blipFill>
        <p:spPr>
          <a:xfrm>
            <a:off x="899592" y="1484784"/>
            <a:ext cx="3528392" cy="3312368"/>
          </a:xfrm>
          <a:prstGeom prst="rect">
            <a:avLst/>
          </a:prstGeom>
        </p:spPr>
      </p:pic>
      <p:pic>
        <p:nvPicPr>
          <p:cNvPr id="5" name="Picture 4" descr="newplot (9).png"/>
          <p:cNvPicPr/>
          <p:nvPr/>
        </p:nvPicPr>
        <p:blipFill>
          <a:blip r:embed="rId3" cstate="print"/>
          <a:stretch>
            <a:fillRect/>
          </a:stretch>
        </p:blipFill>
        <p:spPr>
          <a:xfrm>
            <a:off x="4788024" y="1484784"/>
            <a:ext cx="3672408" cy="33123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Growth of countries</a:t>
            </a:r>
            <a:endParaRPr lang="en-US" dirty="0"/>
          </a:p>
        </p:txBody>
      </p:sp>
      <p:sp>
        <p:nvSpPr>
          <p:cNvPr id="3" name="Content Placeholder 2"/>
          <p:cNvSpPr>
            <a:spLocks noGrp="1"/>
          </p:cNvSpPr>
          <p:nvPr>
            <p:ph idx="1"/>
          </p:nvPr>
        </p:nvSpPr>
        <p:spPr>
          <a:xfrm>
            <a:off x="457200" y="5157192"/>
            <a:ext cx="8229600" cy="1152168"/>
          </a:xfrm>
        </p:spPr>
        <p:txBody>
          <a:bodyPr>
            <a:normAutofit/>
          </a:bodyPr>
          <a:lstStyle/>
          <a:p>
            <a:pPr>
              <a:buNone/>
            </a:pPr>
            <a:r>
              <a:rPr lang="en-US" sz="2000" dirty="0" smtClean="0"/>
              <a:t>we can see that India is the country with highest population growth of 859.67M in the world</a:t>
            </a:r>
            <a:endParaRPr lang="en-US" sz="2000" dirty="0"/>
          </a:p>
        </p:txBody>
      </p:sp>
      <p:pic>
        <p:nvPicPr>
          <p:cNvPr id="4" name="Picture 3" descr="newplot (16).png"/>
          <p:cNvPicPr/>
          <p:nvPr/>
        </p:nvPicPr>
        <p:blipFill>
          <a:blip r:embed="rId2" cstate="print">
            <a:lum/>
          </a:blip>
          <a:stretch>
            <a:fillRect/>
          </a:stretch>
        </p:blipFill>
        <p:spPr>
          <a:xfrm>
            <a:off x="1403648" y="1484784"/>
            <a:ext cx="6408712" cy="35283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land available per country</a:t>
            </a:r>
            <a:endParaRPr lang="en-US" dirty="0"/>
          </a:p>
        </p:txBody>
      </p:sp>
      <p:sp>
        <p:nvSpPr>
          <p:cNvPr id="3" name="Content Placeholder 2"/>
          <p:cNvSpPr>
            <a:spLocks noGrp="1"/>
          </p:cNvSpPr>
          <p:nvPr>
            <p:ph idx="1"/>
          </p:nvPr>
        </p:nvSpPr>
        <p:spPr>
          <a:xfrm>
            <a:off x="457200" y="5013176"/>
            <a:ext cx="8229600" cy="1296184"/>
          </a:xfrm>
        </p:spPr>
        <p:txBody>
          <a:bodyPr/>
          <a:lstStyle/>
          <a:p>
            <a:pPr algn="just">
              <a:buNone/>
            </a:pPr>
            <a:r>
              <a:rPr lang="en-US" sz="2000" dirty="0" smtClean="0"/>
              <a:t>The largest country in the world is </a:t>
            </a:r>
            <a:r>
              <a:rPr lang="en-US" sz="2000" b="1" dirty="0" smtClean="0"/>
              <a:t>Russia</a:t>
            </a:r>
            <a:r>
              <a:rPr lang="en-US" sz="2000" dirty="0" smtClean="0"/>
              <a:t> with a land area of 17,098,242 </a:t>
            </a:r>
            <a:r>
              <a:rPr lang="en-US" sz="2000" b="1" dirty="0" smtClean="0"/>
              <a:t>Km²</a:t>
            </a:r>
            <a:r>
              <a:rPr lang="en-US" sz="2000" dirty="0" smtClean="0"/>
              <a:t>, equivalent to </a:t>
            </a:r>
            <a:r>
              <a:rPr lang="en-US" sz="2000" b="1" dirty="0" smtClean="0"/>
              <a:t>11% of the total world's landmass</a:t>
            </a:r>
            <a:r>
              <a:rPr lang="en-US" dirty="0" smtClean="0"/>
              <a:t> </a:t>
            </a:r>
            <a:endParaRPr lang="en-US" dirty="0"/>
          </a:p>
        </p:txBody>
      </p:sp>
      <p:pic>
        <p:nvPicPr>
          <p:cNvPr id="4" name="Picture 3" descr="newplot (17).png"/>
          <p:cNvPicPr/>
          <p:nvPr/>
        </p:nvPicPr>
        <p:blipFill>
          <a:blip r:embed="rId2" cstate="print">
            <a:lum/>
          </a:blip>
          <a:stretch>
            <a:fillRect/>
          </a:stretch>
        </p:blipFill>
        <p:spPr>
          <a:xfrm>
            <a:off x="1259632" y="1484784"/>
            <a:ext cx="6552728" cy="317436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176</TotalTime>
  <Words>714</Words>
  <Application>Microsoft Office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Exploratory data analysis  on  World population  session 2022-23</vt:lpstr>
      <vt:lpstr> Introduction</vt:lpstr>
      <vt:lpstr> Goals</vt:lpstr>
      <vt:lpstr>Countries in each continent</vt:lpstr>
      <vt:lpstr>Population of Continents(1970-2022)</vt:lpstr>
      <vt:lpstr>Population Growth of Continents</vt:lpstr>
      <vt:lpstr>Top Populated countries (1970-2022)- </vt:lpstr>
      <vt:lpstr>Population Growth of countries</vt:lpstr>
      <vt:lpstr>Most land available per country</vt:lpstr>
      <vt:lpstr>Lowest land available per country</vt:lpstr>
      <vt:lpstr>Highest land available countries per person</vt:lpstr>
      <vt:lpstr>Lowest land available countries per person</vt:lpstr>
      <vt:lpstr>Insights</vt:lpstr>
      <vt:lpstr>Continue…</vt:lpstr>
      <vt:lpstr>Conclusion</vt:lpstr>
      <vt:lpstr>Continue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on  World population</dc:title>
  <dc:creator>Joshi</dc:creator>
  <cp:lastModifiedBy>Joshi</cp:lastModifiedBy>
  <cp:revision>19</cp:revision>
  <dcterms:created xsi:type="dcterms:W3CDTF">2022-10-28T16:12:52Z</dcterms:created>
  <dcterms:modified xsi:type="dcterms:W3CDTF">2022-10-28T19:14:24Z</dcterms:modified>
</cp:coreProperties>
</file>