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864" r:id="rId4"/>
  </p:sldMasterIdLst>
  <p:notesMasterIdLst>
    <p:notesMasterId r:id="rId21"/>
  </p:notesMasterIdLst>
  <p:handoutMasterIdLst>
    <p:handoutMasterId r:id="rId22"/>
  </p:handoutMasterIdLst>
  <p:sldIdLst>
    <p:sldId id="270" r:id="rId5"/>
    <p:sldId id="261" r:id="rId6"/>
    <p:sldId id="271" r:id="rId7"/>
    <p:sldId id="272" r:id="rId8"/>
    <p:sldId id="275" r:id="rId9"/>
    <p:sldId id="262" r:id="rId10"/>
    <p:sldId id="263" r:id="rId11"/>
    <p:sldId id="264" r:id="rId12"/>
    <p:sldId id="265" r:id="rId13"/>
    <p:sldId id="274" r:id="rId14"/>
    <p:sldId id="273" r:id="rId15"/>
    <p:sldId id="277" r:id="rId16"/>
    <p:sldId id="278" r:id="rId17"/>
    <p:sldId id="279" r:id="rId18"/>
    <p:sldId id="280" r:id="rId19"/>
    <p:sldId id="269"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2" autoAdjust="0"/>
  </p:normalViewPr>
  <p:slideViewPr>
    <p:cSldViewPr snapToGrid="0">
      <p:cViewPr varScale="1">
        <p:scale>
          <a:sx n="69" d="100"/>
          <a:sy n="69" d="100"/>
        </p:scale>
        <p:origin x="564" y="44"/>
      </p:cViewPr>
      <p:guideLst/>
    </p:cSldViewPr>
  </p:slideViewPr>
  <p:notesTextViewPr>
    <p:cViewPr>
      <p:scale>
        <a:sx n="1" d="1"/>
        <a:sy n="1" d="1"/>
      </p:scale>
      <p:origin x="0" y="0"/>
    </p:cViewPr>
  </p:notesTextViewPr>
  <p:notesViewPr>
    <p:cSldViewPr snapToGrid="0">
      <p:cViewPr varScale="1">
        <p:scale>
          <a:sx n="68" d="100"/>
          <a:sy n="68" d="100"/>
        </p:scale>
        <p:origin x="3288" y="32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09A7646-64A1-4BED-BA0B-77C27DE51A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DABEFC0-5AA8-4302-B8B2-9ACD77A2E1D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482F98B-3DC8-431B-BBBF-B7C2B94E730B}" type="datetimeFigureOut">
              <a:rPr lang="en-US" smtClean="0"/>
              <a:t>4/1/2024</a:t>
            </a:fld>
            <a:endParaRPr lang="en-US" dirty="0"/>
          </a:p>
        </p:txBody>
      </p:sp>
      <p:sp>
        <p:nvSpPr>
          <p:cNvPr id="4" name="Footer Placeholder 3">
            <a:extLst>
              <a:ext uri="{FF2B5EF4-FFF2-40B4-BE49-F238E27FC236}">
                <a16:creationId xmlns:a16="http://schemas.microsoft.com/office/drawing/2014/main" id="{016656EA-4150-44D1-821F-53CA0DBA1A3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6184F06-C917-4D16-B46F-633E54CA499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C1F4691-38BC-4357-BA2E-AC7731A10A45}" type="slidenum">
              <a:rPr lang="en-US" smtClean="0"/>
              <a:t>‹#›</a:t>
            </a:fld>
            <a:endParaRPr lang="en-US" dirty="0"/>
          </a:p>
        </p:txBody>
      </p:sp>
    </p:spTree>
    <p:extLst>
      <p:ext uri="{BB962C8B-B14F-4D97-AF65-F5344CB8AC3E}">
        <p14:creationId xmlns:p14="http://schemas.microsoft.com/office/powerpoint/2010/main" val="32900607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7300D2-6E0D-49B5-9AB1-C6683F5C846D}" type="datetimeFigureOut">
              <a:rPr lang="en-US" smtClean="0"/>
              <a:t>4/1/2024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025FD9-6782-4777-BD37-B8EEBEF1E497}" type="slidenum">
              <a:rPr lang="en-US" smtClean="0"/>
              <a:t>‹#›</a:t>
            </a:fld>
            <a:endParaRPr lang="en-US" dirty="0"/>
          </a:p>
        </p:txBody>
      </p:sp>
    </p:spTree>
    <p:extLst>
      <p:ext uri="{BB962C8B-B14F-4D97-AF65-F5344CB8AC3E}">
        <p14:creationId xmlns:p14="http://schemas.microsoft.com/office/powerpoint/2010/main" val="3720810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025FD9-6782-4777-BD37-B8EEBEF1E497}" type="slidenum">
              <a:rPr lang="en-US" smtClean="0"/>
              <a:t>1</a:t>
            </a:fld>
            <a:endParaRPr lang="en-US" dirty="0"/>
          </a:p>
        </p:txBody>
      </p:sp>
    </p:spTree>
    <p:extLst>
      <p:ext uri="{BB962C8B-B14F-4D97-AF65-F5344CB8AC3E}">
        <p14:creationId xmlns:p14="http://schemas.microsoft.com/office/powerpoint/2010/main" val="22731910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025FD9-6782-4777-BD37-B8EEBEF1E497}" type="slidenum">
              <a:rPr lang="en-US" smtClean="0"/>
              <a:t>10</a:t>
            </a:fld>
            <a:endParaRPr lang="en-US" dirty="0"/>
          </a:p>
        </p:txBody>
      </p:sp>
    </p:spTree>
    <p:extLst>
      <p:ext uri="{BB962C8B-B14F-4D97-AF65-F5344CB8AC3E}">
        <p14:creationId xmlns:p14="http://schemas.microsoft.com/office/powerpoint/2010/main" val="42810345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025FD9-6782-4777-BD37-B8EEBEF1E497}" type="slidenum">
              <a:rPr lang="en-US" smtClean="0"/>
              <a:t>11</a:t>
            </a:fld>
            <a:endParaRPr lang="en-US" dirty="0"/>
          </a:p>
        </p:txBody>
      </p:sp>
    </p:spTree>
    <p:extLst>
      <p:ext uri="{BB962C8B-B14F-4D97-AF65-F5344CB8AC3E}">
        <p14:creationId xmlns:p14="http://schemas.microsoft.com/office/powerpoint/2010/main" val="29103835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025FD9-6782-4777-BD37-B8EEBEF1E497}" type="slidenum">
              <a:rPr lang="en-US" smtClean="0"/>
              <a:t>12</a:t>
            </a:fld>
            <a:endParaRPr lang="en-US" dirty="0"/>
          </a:p>
        </p:txBody>
      </p:sp>
    </p:spTree>
    <p:extLst>
      <p:ext uri="{BB962C8B-B14F-4D97-AF65-F5344CB8AC3E}">
        <p14:creationId xmlns:p14="http://schemas.microsoft.com/office/powerpoint/2010/main" val="29166780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025FD9-6782-4777-BD37-B8EEBEF1E497}" type="slidenum">
              <a:rPr lang="en-US" smtClean="0"/>
              <a:t>13</a:t>
            </a:fld>
            <a:endParaRPr lang="en-US" dirty="0"/>
          </a:p>
        </p:txBody>
      </p:sp>
    </p:spTree>
    <p:extLst>
      <p:ext uri="{BB962C8B-B14F-4D97-AF65-F5344CB8AC3E}">
        <p14:creationId xmlns:p14="http://schemas.microsoft.com/office/powerpoint/2010/main" val="20873521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025FD9-6782-4777-BD37-B8EEBEF1E497}" type="slidenum">
              <a:rPr lang="en-US" smtClean="0"/>
              <a:t>14</a:t>
            </a:fld>
            <a:endParaRPr lang="en-US" dirty="0"/>
          </a:p>
        </p:txBody>
      </p:sp>
    </p:spTree>
    <p:extLst>
      <p:ext uri="{BB962C8B-B14F-4D97-AF65-F5344CB8AC3E}">
        <p14:creationId xmlns:p14="http://schemas.microsoft.com/office/powerpoint/2010/main" val="29194807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025FD9-6782-4777-BD37-B8EEBEF1E497}" type="slidenum">
              <a:rPr lang="en-US" smtClean="0"/>
              <a:t>15</a:t>
            </a:fld>
            <a:endParaRPr lang="en-US" dirty="0"/>
          </a:p>
        </p:txBody>
      </p:sp>
    </p:spTree>
    <p:extLst>
      <p:ext uri="{BB962C8B-B14F-4D97-AF65-F5344CB8AC3E}">
        <p14:creationId xmlns:p14="http://schemas.microsoft.com/office/powerpoint/2010/main" val="16268778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025FD9-6782-4777-BD37-B8EEBEF1E497}" type="slidenum">
              <a:rPr lang="en-US" smtClean="0"/>
              <a:t>16</a:t>
            </a:fld>
            <a:endParaRPr lang="en-US" dirty="0"/>
          </a:p>
        </p:txBody>
      </p:sp>
    </p:spTree>
    <p:extLst>
      <p:ext uri="{BB962C8B-B14F-4D97-AF65-F5344CB8AC3E}">
        <p14:creationId xmlns:p14="http://schemas.microsoft.com/office/powerpoint/2010/main" val="3262355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025FD9-6782-4777-BD37-B8EEBEF1E497}" type="slidenum">
              <a:rPr lang="en-US" smtClean="0"/>
              <a:t>2</a:t>
            </a:fld>
            <a:endParaRPr lang="en-US" dirty="0"/>
          </a:p>
        </p:txBody>
      </p:sp>
    </p:spTree>
    <p:extLst>
      <p:ext uri="{BB962C8B-B14F-4D97-AF65-F5344CB8AC3E}">
        <p14:creationId xmlns:p14="http://schemas.microsoft.com/office/powerpoint/2010/main" val="2822790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025FD9-6782-4777-BD37-B8EEBEF1E497}" type="slidenum">
              <a:rPr lang="en-US" smtClean="0"/>
              <a:t>3</a:t>
            </a:fld>
            <a:endParaRPr lang="en-US" dirty="0"/>
          </a:p>
        </p:txBody>
      </p:sp>
    </p:spTree>
    <p:extLst>
      <p:ext uri="{BB962C8B-B14F-4D97-AF65-F5344CB8AC3E}">
        <p14:creationId xmlns:p14="http://schemas.microsoft.com/office/powerpoint/2010/main" val="5043006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025FD9-6782-4777-BD37-B8EEBEF1E497}" type="slidenum">
              <a:rPr lang="en-US" smtClean="0"/>
              <a:t>4</a:t>
            </a:fld>
            <a:endParaRPr lang="en-US" dirty="0"/>
          </a:p>
        </p:txBody>
      </p:sp>
    </p:spTree>
    <p:extLst>
      <p:ext uri="{BB962C8B-B14F-4D97-AF65-F5344CB8AC3E}">
        <p14:creationId xmlns:p14="http://schemas.microsoft.com/office/powerpoint/2010/main" val="14323596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025FD9-6782-4777-BD37-B8EEBEF1E497}" type="slidenum">
              <a:rPr lang="en-US" smtClean="0"/>
              <a:t>5</a:t>
            </a:fld>
            <a:endParaRPr lang="en-US" dirty="0"/>
          </a:p>
        </p:txBody>
      </p:sp>
    </p:spTree>
    <p:extLst>
      <p:ext uri="{BB962C8B-B14F-4D97-AF65-F5344CB8AC3E}">
        <p14:creationId xmlns:p14="http://schemas.microsoft.com/office/powerpoint/2010/main" val="2058233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025FD9-6782-4777-BD37-B8EEBEF1E497}" type="slidenum">
              <a:rPr lang="en-US" smtClean="0"/>
              <a:t>6</a:t>
            </a:fld>
            <a:endParaRPr lang="en-US" dirty="0"/>
          </a:p>
        </p:txBody>
      </p:sp>
    </p:spTree>
    <p:extLst>
      <p:ext uri="{BB962C8B-B14F-4D97-AF65-F5344CB8AC3E}">
        <p14:creationId xmlns:p14="http://schemas.microsoft.com/office/powerpoint/2010/main" val="7428835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025FD9-6782-4777-BD37-B8EEBEF1E497}" type="slidenum">
              <a:rPr lang="en-US" smtClean="0"/>
              <a:t>7</a:t>
            </a:fld>
            <a:endParaRPr lang="en-US" dirty="0"/>
          </a:p>
        </p:txBody>
      </p:sp>
    </p:spTree>
    <p:extLst>
      <p:ext uri="{BB962C8B-B14F-4D97-AF65-F5344CB8AC3E}">
        <p14:creationId xmlns:p14="http://schemas.microsoft.com/office/powerpoint/2010/main" val="15116365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025FD9-6782-4777-BD37-B8EEBEF1E497}" type="slidenum">
              <a:rPr lang="en-US" smtClean="0"/>
              <a:t>8</a:t>
            </a:fld>
            <a:endParaRPr lang="en-US" dirty="0"/>
          </a:p>
        </p:txBody>
      </p:sp>
    </p:spTree>
    <p:extLst>
      <p:ext uri="{BB962C8B-B14F-4D97-AF65-F5344CB8AC3E}">
        <p14:creationId xmlns:p14="http://schemas.microsoft.com/office/powerpoint/2010/main" val="17321323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025FD9-6782-4777-BD37-B8EEBEF1E497}" type="slidenum">
              <a:rPr lang="en-US" smtClean="0"/>
              <a:t>9</a:t>
            </a:fld>
            <a:endParaRPr lang="en-US" dirty="0"/>
          </a:p>
        </p:txBody>
      </p:sp>
    </p:spTree>
    <p:extLst>
      <p:ext uri="{BB962C8B-B14F-4D97-AF65-F5344CB8AC3E}">
        <p14:creationId xmlns:p14="http://schemas.microsoft.com/office/powerpoint/2010/main" val="7092305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54660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4/1/2024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43974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4/1/2024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97192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181794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2">
                    <a:lumMod val="7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0662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smtClean="0"/>
              <a:pPr/>
              <a:t>4/1/2024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13777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4/1/2024</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94660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4/1/2024</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32046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smtClean="0"/>
              <a:pPr/>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64920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906981" y="1852122"/>
            <a:ext cx="2458230" cy="2008678"/>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4/1/2024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
        <p:nvSpPr>
          <p:cNvPr id="11" name="Content Placeholder 2">
            <a:extLst>
              <a:ext uri="{FF2B5EF4-FFF2-40B4-BE49-F238E27FC236}">
                <a16:creationId xmlns:a16="http://schemas.microsoft.com/office/drawing/2014/main" id="{87B0DF2F-DAFD-4616-9E25-0C28D75BF306}"/>
              </a:ext>
            </a:extLst>
          </p:cNvPr>
          <p:cNvSpPr>
            <a:spLocks noGrp="1"/>
          </p:cNvSpPr>
          <p:nvPr>
            <p:ph idx="13"/>
          </p:nvPr>
        </p:nvSpPr>
        <p:spPr>
          <a:xfrm>
            <a:off x="6491805" y="1852122"/>
            <a:ext cx="2458230" cy="2008678"/>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2">
            <a:extLst>
              <a:ext uri="{FF2B5EF4-FFF2-40B4-BE49-F238E27FC236}">
                <a16:creationId xmlns:a16="http://schemas.microsoft.com/office/drawing/2014/main" id="{336DA0F9-D851-437C-A45B-EC125A3D3DB3}"/>
              </a:ext>
            </a:extLst>
          </p:cNvPr>
          <p:cNvSpPr>
            <a:spLocks noGrp="1"/>
          </p:cNvSpPr>
          <p:nvPr>
            <p:ph idx="14"/>
          </p:nvPr>
        </p:nvSpPr>
        <p:spPr>
          <a:xfrm>
            <a:off x="9076629" y="1852122"/>
            <a:ext cx="2458230" cy="2008678"/>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5">
            <a:extLst>
              <a:ext uri="{FF2B5EF4-FFF2-40B4-BE49-F238E27FC236}">
                <a16:creationId xmlns:a16="http://schemas.microsoft.com/office/drawing/2014/main" id="{0FF0BA98-3AB4-4D88-B1C2-6279BCACFAD9}"/>
              </a:ext>
            </a:extLst>
          </p:cNvPr>
          <p:cNvSpPr>
            <a:spLocks noGrp="1"/>
          </p:cNvSpPr>
          <p:nvPr>
            <p:ph type="body" sz="quarter" idx="15"/>
          </p:nvPr>
        </p:nvSpPr>
        <p:spPr>
          <a:xfrm>
            <a:off x="3887792" y="3971924"/>
            <a:ext cx="2477419" cy="8032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Text Placeholder 5">
            <a:extLst>
              <a:ext uri="{FF2B5EF4-FFF2-40B4-BE49-F238E27FC236}">
                <a16:creationId xmlns:a16="http://schemas.microsoft.com/office/drawing/2014/main" id="{D9DEF72B-B924-4A0D-8C83-3B370632C0D3}"/>
              </a:ext>
            </a:extLst>
          </p:cNvPr>
          <p:cNvSpPr>
            <a:spLocks noGrp="1"/>
          </p:cNvSpPr>
          <p:nvPr>
            <p:ph type="body" sz="quarter" idx="16"/>
          </p:nvPr>
        </p:nvSpPr>
        <p:spPr>
          <a:xfrm>
            <a:off x="6472616" y="3971925"/>
            <a:ext cx="2477419" cy="8032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Text Placeholder 5">
            <a:extLst>
              <a:ext uri="{FF2B5EF4-FFF2-40B4-BE49-F238E27FC236}">
                <a16:creationId xmlns:a16="http://schemas.microsoft.com/office/drawing/2014/main" id="{E9D30C54-E9E8-4300-8DA4-352DB3A71A4F}"/>
              </a:ext>
            </a:extLst>
          </p:cNvPr>
          <p:cNvSpPr>
            <a:spLocks noGrp="1"/>
          </p:cNvSpPr>
          <p:nvPr>
            <p:ph type="body" sz="quarter" idx="17"/>
          </p:nvPr>
        </p:nvSpPr>
        <p:spPr>
          <a:xfrm>
            <a:off x="9070240" y="3971924"/>
            <a:ext cx="2458230" cy="8032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75080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4/1/2024</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59410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smtClean="0"/>
              <a:pPr/>
              <a:t>4/1/2024</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35939692"/>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9.xml"/><Relationship Id="rId4" Type="http://schemas.openxmlformats.org/officeDocument/2006/relationships/image" Target="../media/image8.jpe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9.jpe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9.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9.xml"/><Relationship Id="rId4" Type="http://schemas.openxmlformats.org/officeDocument/2006/relationships/image" Target="../media/image11.jpe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9.xml"/><Relationship Id="rId4" Type="http://schemas.openxmlformats.org/officeDocument/2006/relationships/image" Target="../media/image12.jpeg"/></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lans">
            <a:extLst>
              <a:ext uri="{FF2B5EF4-FFF2-40B4-BE49-F238E27FC236}">
                <a16:creationId xmlns:a16="http://schemas.microsoft.com/office/drawing/2014/main" id="{A3A2E0DA-DA21-447D-AD1F-3DB915DD051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3068" y="0"/>
            <a:ext cx="12188932" cy="6858000"/>
          </a:xfrm>
          <a:prstGeom prst="rect">
            <a:avLst/>
          </a:prstGeom>
          <a:ln>
            <a:noFill/>
          </a:ln>
          <a:effectLst>
            <a:softEdge rad="112500"/>
          </a:effectLst>
        </p:spPr>
      </p:pic>
      <p:sp>
        <p:nvSpPr>
          <p:cNvPr id="2" name="Title 1">
            <a:extLst>
              <a:ext uri="{FF2B5EF4-FFF2-40B4-BE49-F238E27FC236}">
                <a16:creationId xmlns:a16="http://schemas.microsoft.com/office/drawing/2014/main" id="{7D6CA50C-1A88-4B3F-A34F-FE199F4205A2}"/>
              </a:ext>
            </a:extLst>
          </p:cNvPr>
          <p:cNvSpPr>
            <a:spLocks noGrp="1"/>
          </p:cNvSpPr>
          <p:nvPr>
            <p:ph type="ctrTitle"/>
          </p:nvPr>
        </p:nvSpPr>
        <p:spPr>
          <a:xfrm>
            <a:off x="643466" y="249383"/>
            <a:ext cx="6985769" cy="6565575"/>
          </a:xfrm>
        </p:spPr>
        <p:txBody>
          <a:bodyPr>
            <a:normAutofit/>
          </a:bodyPr>
          <a:lstStyle/>
          <a:p>
            <a:r>
              <a:rPr lang="en-US" b="1" dirty="0"/>
              <a:t>Operation Analytics and Investigating Metric Spike</a:t>
            </a:r>
          </a:p>
        </p:txBody>
      </p:sp>
      <p:sp>
        <p:nvSpPr>
          <p:cNvPr id="3" name="Subtitle 2">
            <a:extLst>
              <a:ext uri="{FF2B5EF4-FFF2-40B4-BE49-F238E27FC236}">
                <a16:creationId xmlns:a16="http://schemas.microsoft.com/office/drawing/2014/main" id="{C9CC2D51-705E-403A-AC0E-9157DC5513A8}"/>
              </a:ext>
            </a:extLst>
          </p:cNvPr>
          <p:cNvSpPr>
            <a:spLocks noGrp="1"/>
          </p:cNvSpPr>
          <p:nvPr>
            <p:ph type="subTitle" idx="1"/>
          </p:nvPr>
        </p:nvSpPr>
        <p:spPr>
          <a:xfrm>
            <a:off x="9661235" y="5504873"/>
            <a:ext cx="2485333" cy="1310085"/>
          </a:xfrm>
        </p:spPr>
        <p:txBody>
          <a:bodyPr>
            <a:normAutofit/>
          </a:bodyPr>
          <a:lstStyle/>
          <a:p>
            <a:r>
              <a:rPr lang="en-US" b="1" dirty="0" smtClean="0">
                <a:solidFill>
                  <a:schemeClr val="tx2">
                    <a:lumMod val="50000"/>
                  </a:schemeClr>
                </a:solidFill>
              </a:rPr>
              <a:t>Project no:3</a:t>
            </a:r>
          </a:p>
          <a:p>
            <a:r>
              <a:rPr lang="en-US" b="1" dirty="0" err="1" smtClean="0">
                <a:solidFill>
                  <a:schemeClr val="tx2">
                    <a:lumMod val="50000"/>
                  </a:schemeClr>
                </a:solidFill>
              </a:rPr>
              <a:t>trainity</a:t>
            </a:r>
            <a:endParaRPr lang="en-US" b="1" dirty="0" smtClean="0">
              <a:solidFill>
                <a:schemeClr val="tx2">
                  <a:lumMod val="50000"/>
                </a:schemeClr>
              </a:solidFill>
            </a:endParaRPr>
          </a:p>
          <a:p>
            <a:r>
              <a:rPr lang="en-US" b="1" dirty="0" err="1" smtClean="0">
                <a:solidFill>
                  <a:schemeClr val="tx2">
                    <a:lumMod val="50000"/>
                  </a:schemeClr>
                </a:solidFill>
              </a:rPr>
              <a:t>Shubham</a:t>
            </a:r>
            <a:r>
              <a:rPr lang="en-US" b="1" dirty="0" smtClean="0">
                <a:solidFill>
                  <a:schemeClr val="tx2">
                    <a:lumMod val="50000"/>
                  </a:schemeClr>
                </a:solidFill>
              </a:rPr>
              <a:t> Tilekar</a:t>
            </a:r>
          </a:p>
          <a:p>
            <a:endParaRPr lang="en-US" b="1" dirty="0">
              <a:solidFill>
                <a:schemeClr val="tx2">
                  <a:lumMod val="50000"/>
                </a:schemeClr>
              </a:solidFill>
            </a:endParaRPr>
          </a:p>
        </p:txBody>
      </p:sp>
    </p:spTree>
    <p:extLst>
      <p:ext uri="{BB962C8B-B14F-4D97-AF65-F5344CB8AC3E}">
        <p14:creationId xmlns:p14="http://schemas.microsoft.com/office/powerpoint/2010/main" val="1323566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74A7FC5-56F0-4FE3-8383-04EE92963F2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Working">
            <a:extLst>
              <a:ext uri="{FF2B5EF4-FFF2-40B4-BE49-F238E27FC236}">
                <a16:creationId xmlns:a16="http://schemas.microsoft.com/office/drawing/2014/main" id="{BC829010-59E7-4B6E-AE76-EEE7D0ED0D8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20" y="-1"/>
            <a:ext cx="12188932" cy="6858000"/>
          </a:xfrm>
          <a:prstGeom prst="rect">
            <a:avLst/>
          </a:prstGeom>
        </p:spPr>
      </p:pic>
      <p:sp>
        <p:nvSpPr>
          <p:cNvPr id="12" name="Rectangle 11">
            <a:extLst>
              <a:ext uri="{FF2B5EF4-FFF2-40B4-BE49-F238E27FC236}">
                <a16:creationId xmlns:a16="http://schemas.microsoft.com/office/drawing/2014/main" id="{DE6BEBC3-6A99-4A53-9835-9875E08415A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993299F-3E8A-4BF7-9C3D-B9F22CF94C4E}"/>
              </a:ext>
            </a:extLst>
          </p:cNvPr>
          <p:cNvSpPr>
            <a:spLocks noGrp="1"/>
          </p:cNvSpPr>
          <p:nvPr>
            <p:ph type="ctrTitle"/>
          </p:nvPr>
        </p:nvSpPr>
        <p:spPr>
          <a:xfrm>
            <a:off x="2132030" y="2363723"/>
            <a:ext cx="7315200" cy="2130552"/>
          </a:xfrm>
        </p:spPr>
        <p:txBody>
          <a:bodyPr>
            <a:normAutofit fontScale="90000"/>
          </a:bodyPr>
          <a:lstStyle/>
          <a:p>
            <a:r>
              <a:rPr lang="en-US" b="1" dirty="0"/>
              <a:t>Case Study 2: Investigating Metric Spike</a:t>
            </a:r>
            <a:endParaRPr lang="en-US" dirty="0"/>
          </a:p>
        </p:txBody>
      </p:sp>
      <p:sp>
        <p:nvSpPr>
          <p:cNvPr id="14" name="Rectangle 13">
            <a:extLst>
              <a:ext uri="{FF2B5EF4-FFF2-40B4-BE49-F238E27FC236}">
                <a16:creationId xmlns:a16="http://schemas.microsoft.com/office/drawing/2014/main" id="{D1006911-EDB8-4CDF-AEAA-A3FA060851F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53117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ultiple people looking at blueprints&#10;">
            <a:extLst>
              <a:ext uri="{FF2B5EF4-FFF2-40B4-BE49-F238E27FC236}">
                <a16:creationId xmlns:a16="http://schemas.microsoft.com/office/drawing/2014/main" id="{DC582F7A-0108-4267-A3E3-CA43CDA209C6}"/>
              </a:ext>
            </a:extLst>
          </p:cNvPr>
          <p:cNvPicPr>
            <a:picLocks noChangeAspect="1"/>
          </p:cNvPicPr>
          <p:nvPr/>
        </p:nvPicPr>
        <p:blipFill rotWithShape="1">
          <a:blip r:embed="rId3"/>
          <a:srcRect l="25"/>
          <a:stretch/>
        </p:blipFill>
        <p:spPr>
          <a:xfrm>
            <a:off x="3068" y="0"/>
            <a:ext cx="12188932" cy="6858000"/>
          </a:xfrm>
          <a:prstGeom prst="rect">
            <a:avLst/>
          </a:prstGeom>
        </p:spPr>
      </p:pic>
      <p:sp>
        <p:nvSpPr>
          <p:cNvPr id="2" name="Title 1">
            <a:extLst>
              <a:ext uri="{FF2B5EF4-FFF2-40B4-BE49-F238E27FC236}">
                <a16:creationId xmlns:a16="http://schemas.microsoft.com/office/drawing/2014/main" id="{28492750-E12D-4995-ABCB-5BB846060890}"/>
              </a:ext>
            </a:extLst>
          </p:cNvPr>
          <p:cNvSpPr>
            <a:spLocks noGrp="1"/>
          </p:cNvSpPr>
          <p:nvPr>
            <p:ph type="title"/>
          </p:nvPr>
        </p:nvSpPr>
        <p:spPr>
          <a:xfrm>
            <a:off x="89618" y="4329545"/>
            <a:ext cx="2834640" cy="2377440"/>
          </a:xfrm>
        </p:spPr>
        <p:txBody>
          <a:bodyPr>
            <a:normAutofit/>
          </a:bodyPr>
          <a:lstStyle/>
          <a:p>
            <a:r>
              <a:rPr lang="en-US" b="1" dirty="0" smtClean="0"/>
              <a:t>Case Study 2:</a:t>
            </a:r>
            <a:br>
              <a:rPr lang="en-US" b="1" dirty="0" smtClean="0"/>
            </a:br>
            <a:r>
              <a:rPr lang="en-IN" b="1" dirty="0"/>
              <a:t>Investigating Metric Spike</a:t>
            </a:r>
            <a:r>
              <a:rPr lang="en-US" b="1" dirty="0" smtClean="0"/>
              <a:t> </a:t>
            </a:r>
            <a:endParaRPr lang="en-US" dirty="0"/>
          </a:p>
        </p:txBody>
      </p:sp>
      <p:sp>
        <p:nvSpPr>
          <p:cNvPr id="3" name="Text Placeholder 2"/>
          <p:cNvSpPr>
            <a:spLocks noGrp="1"/>
          </p:cNvSpPr>
          <p:nvPr>
            <p:ph type="body" sz="half" idx="2"/>
          </p:nvPr>
        </p:nvSpPr>
        <p:spPr>
          <a:xfrm>
            <a:off x="89618" y="172881"/>
            <a:ext cx="4002091" cy="2761672"/>
          </a:xfrm>
        </p:spPr>
        <p:txBody>
          <a:bodyPr>
            <a:normAutofit fontScale="92500" lnSpcReduction="20000"/>
          </a:bodyPr>
          <a:lstStyle/>
          <a:p>
            <a:endParaRPr lang="en-US" sz="2800" b="1" dirty="0" smtClean="0"/>
          </a:p>
          <a:p>
            <a:r>
              <a:rPr lang="en-IN" sz="2400" b="1" dirty="0"/>
              <a:t>Weekly User </a:t>
            </a:r>
            <a:r>
              <a:rPr lang="en-IN" sz="2400" b="1" dirty="0" smtClean="0"/>
              <a:t>Engagement</a:t>
            </a:r>
            <a:endParaRPr lang="en-US" sz="2800" b="1" dirty="0"/>
          </a:p>
          <a:p>
            <a:r>
              <a:rPr lang="en-US" sz="2800" b="1" dirty="0" smtClean="0"/>
              <a:t>Task</a:t>
            </a:r>
            <a:r>
              <a:rPr lang="en-US" sz="2800" b="1" dirty="0"/>
              <a:t>: </a:t>
            </a:r>
            <a:endParaRPr lang="en-US" dirty="0"/>
          </a:p>
          <a:p>
            <a:pPr lvl="1"/>
            <a:r>
              <a:rPr lang="en-US" sz="2400" dirty="0">
                <a:solidFill>
                  <a:schemeClr val="bg1"/>
                </a:solidFill>
              </a:rPr>
              <a:t> Write an SQL query to calculate the weekly user engagement.</a:t>
            </a:r>
          </a:p>
          <a:p>
            <a:r>
              <a:rPr lang="en-US" dirty="0"/>
              <a:t/>
            </a:r>
            <a:br>
              <a:rPr lang="en-US" dirty="0"/>
            </a:br>
            <a:endParaRPr lang="en-IN" sz="2000" dirty="0"/>
          </a:p>
        </p:txBody>
      </p:sp>
      <p:pic>
        <p:nvPicPr>
          <p:cNvPr id="7" name="Picture Placeholder 6"/>
          <p:cNvPicPr>
            <a:picLocks noGrp="1" noChangeAspect="1"/>
          </p:cNvPicPr>
          <p:nvPr>
            <p:ph type="pic" idx="1"/>
          </p:nvPr>
        </p:nvPicPr>
        <p:blipFill rotWithShape="1">
          <a:blip r:embed="rId4">
            <a:extLst>
              <a:ext uri="{28A0092B-C50C-407E-A947-70E740481C1C}">
                <a14:useLocalDpi xmlns:a14="http://schemas.microsoft.com/office/drawing/2010/main" val="0"/>
              </a:ext>
            </a:extLst>
          </a:blip>
          <a:srcRect l="161" t="-1439" r="1273" b="1523"/>
          <a:stretch/>
        </p:blipFill>
        <p:spPr>
          <a:xfrm>
            <a:off x="5667062" y="172881"/>
            <a:ext cx="5869156" cy="6512238"/>
          </a:xfrm>
        </p:spPr>
      </p:pic>
    </p:spTree>
    <p:extLst>
      <p:ext uri="{BB962C8B-B14F-4D97-AF65-F5344CB8AC3E}">
        <p14:creationId xmlns:p14="http://schemas.microsoft.com/office/powerpoint/2010/main" val="2679409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ultiple people looking at blueprints&#10;">
            <a:extLst>
              <a:ext uri="{FF2B5EF4-FFF2-40B4-BE49-F238E27FC236}">
                <a16:creationId xmlns:a16="http://schemas.microsoft.com/office/drawing/2014/main" id="{DC582F7A-0108-4267-A3E3-CA43CDA209C6}"/>
              </a:ext>
            </a:extLst>
          </p:cNvPr>
          <p:cNvPicPr>
            <a:picLocks noChangeAspect="1"/>
          </p:cNvPicPr>
          <p:nvPr/>
        </p:nvPicPr>
        <p:blipFill rotWithShape="1">
          <a:blip r:embed="rId3"/>
          <a:srcRect l="25"/>
          <a:stretch/>
        </p:blipFill>
        <p:spPr>
          <a:xfrm>
            <a:off x="3068" y="0"/>
            <a:ext cx="12188932" cy="6858000"/>
          </a:xfrm>
          <a:prstGeom prst="rect">
            <a:avLst/>
          </a:prstGeom>
        </p:spPr>
      </p:pic>
      <p:sp>
        <p:nvSpPr>
          <p:cNvPr id="2" name="Title 1">
            <a:extLst>
              <a:ext uri="{FF2B5EF4-FFF2-40B4-BE49-F238E27FC236}">
                <a16:creationId xmlns:a16="http://schemas.microsoft.com/office/drawing/2014/main" id="{28492750-E12D-4995-ABCB-5BB846060890}"/>
              </a:ext>
            </a:extLst>
          </p:cNvPr>
          <p:cNvSpPr>
            <a:spLocks noGrp="1"/>
          </p:cNvSpPr>
          <p:nvPr>
            <p:ph type="title"/>
          </p:nvPr>
        </p:nvSpPr>
        <p:spPr>
          <a:xfrm>
            <a:off x="89618" y="4329545"/>
            <a:ext cx="2834640" cy="2377440"/>
          </a:xfrm>
        </p:spPr>
        <p:txBody>
          <a:bodyPr>
            <a:normAutofit/>
          </a:bodyPr>
          <a:lstStyle/>
          <a:p>
            <a:r>
              <a:rPr lang="en-US" b="1" dirty="0" smtClean="0"/>
              <a:t>Case Study 2:</a:t>
            </a:r>
            <a:br>
              <a:rPr lang="en-US" b="1" dirty="0" smtClean="0"/>
            </a:br>
            <a:r>
              <a:rPr lang="en-IN" b="1" dirty="0"/>
              <a:t>Investigating Metric Spike</a:t>
            </a:r>
            <a:r>
              <a:rPr lang="en-US" b="1" dirty="0" smtClean="0"/>
              <a:t> </a:t>
            </a:r>
            <a:endParaRPr lang="en-US" dirty="0"/>
          </a:p>
        </p:txBody>
      </p:sp>
      <p:sp>
        <p:nvSpPr>
          <p:cNvPr id="3" name="Text Placeholder 2"/>
          <p:cNvSpPr>
            <a:spLocks noGrp="1"/>
          </p:cNvSpPr>
          <p:nvPr>
            <p:ph type="body" sz="half" idx="2"/>
          </p:nvPr>
        </p:nvSpPr>
        <p:spPr>
          <a:xfrm>
            <a:off x="89618" y="172881"/>
            <a:ext cx="4002091" cy="2761672"/>
          </a:xfrm>
        </p:spPr>
        <p:txBody>
          <a:bodyPr>
            <a:normAutofit lnSpcReduction="10000"/>
          </a:bodyPr>
          <a:lstStyle/>
          <a:p>
            <a:endParaRPr lang="en-US" sz="2800" b="1" dirty="0" smtClean="0"/>
          </a:p>
          <a:p>
            <a:r>
              <a:rPr lang="en-IN" sz="2600" b="1" dirty="0"/>
              <a:t>User Growth Analysis</a:t>
            </a:r>
            <a:r>
              <a:rPr lang="en-IN" b="1" dirty="0" smtClean="0"/>
              <a:t>:</a:t>
            </a:r>
          </a:p>
          <a:p>
            <a:r>
              <a:rPr lang="en-US" sz="2800" b="1" dirty="0" smtClean="0"/>
              <a:t>Task</a:t>
            </a:r>
            <a:r>
              <a:rPr lang="en-US" sz="2800" b="1" dirty="0"/>
              <a:t>: </a:t>
            </a:r>
            <a:endParaRPr lang="en-US" dirty="0"/>
          </a:p>
          <a:p>
            <a:pPr lvl="1"/>
            <a:r>
              <a:rPr lang="en-US" sz="2400" dirty="0">
                <a:solidFill>
                  <a:schemeClr val="bg1"/>
                </a:solidFill>
              </a:rPr>
              <a:t>  </a:t>
            </a:r>
            <a:r>
              <a:rPr lang="en-US" sz="2400" dirty="0" smtClean="0">
                <a:solidFill>
                  <a:schemeClr val="bg1"/>
                </a:solidFill>
              </a:rPr>
              <a:t>Write an SQL </a:t>
            </a:r>
            <a:r>
              <a:rPr lang="en-US" sz="2400" dirty="0">
                <a:solidFill>
                  <a:schemeClr val="bg1"/>
                </a:solidFill>
              </a:rPr>
              <a:t>query to calculate </a:t>
            </a:r>
            <a:r>
              <a:rPr lang="en-US" sz="2400" dirty="0" smtClean="0">
                <a:solidFill>
                  <a:schemeClr val="bg1"/>
                </a:solidFill>
              </a:rPr>
              <a:t>the </a:t>
            </a:r>
            <a:r>
              <a:rPr lang="en-US" sz="2400" dirty="0">
                <a:solidFill>
                  <a:schemeClr val="bg1"/>
                </a:solidFill>
              </a:rPr>
              <a:t>user growth for the product.</a:t>
            </a:r>
            <a:br>
              <a:rPr lang="en-US" sz="2400" dirty="0">
                <a:solidFill>
                  <a:schemeClr val="bg1"/>
                </a:solidFill>
              </a:rPr>
            </a:br>
            <a:endParaRPr lang="en-IN" sz="2400" dirty="0">
              <a:solidFill>
                <a:schemeClr val="bg1"/>
              </a:solidFill>
            </a:endParaRPr>
          </a:p>
        </p:txBody>
      </p:sp>
      <p:pic>
        <p:nvPicPr>
          <p:cNvPr id="31" name="Picture Placeholder 30"/>
          <p:cNvPicPr>
            <a:picLocks noGrp="1" noChangeAspect="1"/>
          </p:cNvPicPr>
          <p:nvPr>
            <p:ph type="pic" idx="1"/>
          </p:nvPr>
        </p:nvPicPr>
        <p:blipFill rotWithShape="1">
          <a:blip r:embed="rId4">
            <a:extLst>
              <a:ext uri="{28A0092B-C50C-407E-A947-70E740481C1C}">
                <a14:useLocalDpi xmlns:a14="http://schemas.microsoft.com/office/drawing/2010/main" val="0"/>
              </a:ext>
            </a:extLst>
          </a:blip>
          <a:srcRect l="-751" t="686" r="-91" b="1388"/>
          <a:stretch/>
        </p:blipFill>
        <p:spPr>
          <a:xfrm>
            <a:off x="5246254" y="519414"/>
            <a:ext cx="6668654" cy="5614916"/>
          </a:xfrm>
        </p:spPr>
      </p:pic>
    </p:spTree>
    <p:extLst>
      <p:ext uri="{BB962C8B-B14F-4D97-AF65-F5344CB8AC3E}">
        <p14:creationId xmlns:p14="http://schemas.microsoft.com/office/powerpoint/2010/main" val="3861742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ultiple people looking at blueprints&#10;">
            <a:extLst>
              <a:ext uri="{FF2B5EF4-FFF2-40B4-BE49-F238E27FC236}">
                <a16:creationId xmlns:a16="http://schemas.microsoft.com/office/drawing/2014/main" id="{DC582F7A-0108-4267-A3E3-CA43CDA209C6}"/>
              </a:ext>
            </a:extLst>
          </p:cNvPr>
          <p:cNvPicPr>
            <a:picLocks noChangeAspect="1"/>
          </p:cNvPicPr>
          <p:nvPr/>
        </p:nvPicPr>
        <p:blipFill rotWithShape="1">
          <a:blip r:embed="rId3"/>
          <a:srcRect l="25"/>
          <a:stretch/>
        </p:blipFill>
        <p:spPr>
          <a:xfrm>
            <a:off x="3068" y="0"/>
            <a:ext cx="12188932" cy="6858000"/>
          </a:xfrm>
          <a:prstGeom prst="rect">
            <a:avLst/>
          </a:prstGeom>
        </p:spPr>
      </p:pic>
      <p:sp>
        <p:nvSpPr>
          <p:cNvPr id="2" name="Title 1">
            <a:extLst>
              <a:ext uri="{FF2B5EF4-FFF2-40B4-BE49-F238E27FC236}">
                <a16:creationId xmlns:a16="http://schemas.microsoft.com/office/drawing/2014/main" id="{28492750-E12D-4995-ABCB-5BB846060890}"/>
              </a:ext>
            </a:extLst>
          </p:cNvPr>
          <p:cNvSpPr>
            <a:spLocks noGrp="1"/>
          </p:cNvSpPr>
          <p:nvPr>
            <p:ph type="title"/>
          </p:nvPr>
        </p:nvSpPr>
        <p:spPr>
          <a:xfrm>
            <a:off x="89618" y="4329545"/>
            <a:ext cx="2834640" cy="2377440"/>
          </a:xfrm>
        </p:spPr>
        <p:txBody>
          <a:bodyPr>
            <a:normAutofit/>
          </a:bodyPr>
          <a:lstStyle/>
          <a:p>
            <a:r>
              <a:rPr lang="en-US" b="1" dirty="0" smtClean="0"/>
              <a:t>Case Study 2:</a:t>
            </a:r>
            <a:br>
              <a:rPr lang="en-US" b="1" dirty="0" smtClean="0"/>
            </a:br>
            <a:r>
              <a:rPr lang="en-IN" b="1" dirty="0"/>
              <a:t>Investigating Metric Spike</a:t>
            </a:r>
            <a:r>
              <a:rPr lang="en-US" b="1" dirty="0" smtClean="0"/>
              <a:t> </a:t>
            </a:r>
            <a:endParaRPr lang="en-US" dirty="0"/>
          </a:p>
        </p:txBody>
      </p:sp>
      <p:sp>
        <p:nvSpPr>
          <p:cNvPr id="3" name="Text Placeholder 2"/>
          <p:cNvSpPr>
            <a:spLocks noGrp="1"/>
          </p:cNvSpPr>
          <p:nvPr>
            <p:ph type="body" sz="half" idx="2"/>
          </p:nvPr>
        </p:nvSpPr>
        <p:spPr>
          <a:xfrm>
            <a:off x="89618" y="172881"/>
            <a:ext cx="4002091" cy="2761672"/>
          </a:xfrm>
        </p:spPr>
        <p:txBody>
          <a:bodyPr>
            <a:normAutofit lnSpcReduction="10000"/>
          </a:bodyPr>
          <a:lstStyle/>
          <a:p>
            <a:endParaRPr lang="en-US" sz="2800" b="1" dirty="0" smtClean="0"/>
          </a:p>
          <a:p>
            <a:r>
              <a:rPr lang="en-IN" sz="2400" b="1" dirty="0"/>
              <a:t>Weekly Engagement Per </a:t>
            </a:r>
            <a:r>
              <a:rPr lang="en-IN" sz="2400" b="1" dirty="0" smtClean="0"/>
              <a:t>Device</a:t>
            </a:r>
          </a:p>
          <a:p>
            <a:r>
              <a:rPr lang="en-US" sz="2800" b="1" dirty="0" smtClean="0"/>
              <a:t>Task</a:t>
            </a:r>
            <a:r>
              <a:rPr lang="en-US" sz="2800" b="1" dirty="0"/>
              <a:t>: </a:t>
            </a:r>
            <a:endParaRPr lang="en-US" dirty="0"/>
          </a:p>
          <a:p>
            <a:pPr lvl="1"/>
            <a:r>
              <a:rPr lang="en-US" sz="2400" dirty="0">
                <a:solidFill>
                  <a:schemeClr val="bg1"/>
                </a:solidFill>
              </a:rPr>
              <a:t>  Write an SQL query to calculate the weekly engagement per device.</a:t>
            </a:r>
            <a:r>
              <a:rPr lang="en-US" sz="2400" dirty="0" smtClean="0">
                <a:solidFill>
                  <a:schemeClr val="bg1"/>
                </a:solidFill>
              </a:rPr>
              <a:t>.</a:t>
            </a:r>
            <a:endParaRPr lang="en-IN" sz="2400" dirty="0">
              <a:solidFill>
                <a:schemeClr val="bg1"/>
              </a:solidFill>
            </a:endParaRPr>
          </a:p>
        </p:txBody>
      </p:sp>
      <p:pic>
        <p:nvPicPr>
          <p:cNvPr id="8" name="Picture Placeholder 7"/>
          <p:cNvPicPr>
            <a:picLocks noGrp="1" noChangeAspect="1"/>
          </p:cNvPicPr>
          <p:nvPr>
            <p:ph type="pic" idx="1"/>
          </p:nvPr>
        </p:nvPicPr>
        <p:blipFill rotWithShape="1">
          <a:blip r:embed="rId4">
            <a:extLst>
              <a:ext uri="{28A0092B-C50C-407E-A947-70E740481C1C}">
                <a14:useLocalDpi xmlns:a14="http://schemas.microsoft.com/office/drawing/2010/main" val="0"/>
              </a:ext>
            </a:extLst>
          </a:blip>
          <a:srcRect l="730" t="663" r="934" b="570"/>
          <a:stretch/>
        </p:blipFill>
        <p:spPr>
          <a:xfrm>
            <a:off x="4952858" y="517236"/>
            <a:ext cx="6731142" cy="5375564"/>
          </a:xfrm>
        </p:spPr>
      </p:pic>
    </p:spTree>
    <p:extLst>
      <p:ext uri="{BB962C8B-B14F-4D97-AF65-F5344CB8AC3E}">
        <p14:creationId xmlns:p14="http://schemas.microsoft.com/office/powerpoint/2010/main" val="18526050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ultiple people looking at blueprints&#10;">
            <a:extLst>
              <a:ext uri="{FF2B5EF4-FFF2-40B4-BE49-F238E27FC236}">
                <a16:creationId xmlns:a16="http://schemas.microsoft.com/office/drawing/2014/main" id="{DC582F7A-0108-4267-A3E3-CA43CDA209C6}"/>
              </a:ext>
            </a:extLst>
          </p:cNvPr>
          <p:cNvPicPr>
            <a:picLocks noChangeAspect="1"/>
          </p:cNvPicPr>
          <p:nvPr/>
        </p:nvPicPr>
        <p:blipFill rotWithShape="1">
          <a:blip r:embed="rId3"/>
          <a:srcRect l="25"/>
          <a:stretch/>
        </p:blipFill>
        <p:spPr>
          <a:xfrm>
            <a:off x="3068" y="0"/>
            <a:ext cx="12188932" cy="6858000"/>
          </a:xfrm>
          <a:prstGeom prst="rect">
            <a:avLst/>
          </a:prstGeom>
        </p:spPr>
      </p:pic>
      <p:sp>
        <p:nvSpPr>
          <p:cNvPr id="2" name="Title 1">
            <a:extLst>
              <a:ext uri="{FF2B5EF4-FFF2-40B4-BE49-F238E27FC236}">
                <a16:creationId xmlns:a16="http://schemas.microsoft.com/office/drawing/2014/main" id="{28492750-E12D-4995-ABCB-5BB846060890}"/>
              </a:ext>
            </a:extLst>
          </p:cNvPr>
          <p:cNvSpPr>
            <a:spLocks noGrp="1"/>
          </p:cNvSpPr>
          <p:nvPr>
            <p:ph type="title"/>
          </p:nvPr>
        </p:nvSpPr>
        <p:spPr>
          <a:xfrm>
            <a:off x="89618" y="4329545"/>
            <a:ext cx="2834640" cy="2377440"/>
          </a:xfrm>
        </p:spPr>
        <p:txBody>
          <a:bodyPr>
            <a:normAutofit/>
          </a:bodyPr>
          <a:lstStyle/>
          <a:p>
            <a:r>
              <a:rPr lang="en-US" b="1" dirty="0" smtClean="0"/>
              <a:t>Case Study 2:</a:t>
            </a:r>
            <a:br>
              <a:rPr lang="en-US" b="1" dirty="0" smtClean="0"/>
            </a:br>
            <a:r>
              <a:rPr lang="en-IN" b="1" dirty="0"/>
              <a:t>Investigating Metric Spike</a:t>
            </a:r>
            <a:r>
              <a:rPr lang="en-US" b="1" dirty="0" smtClean="0"/>
              <a:t> </a:t>
            </a:r>
            <a:endParaRPr lang="en-US" dirty="0"/>
          </a:p>
        </p:txBody>
      </p:sp>
      <p:sp>
        <p:nvSpPr>
          <p:cNvPr id="3" name="Text Placeholder 2"/>
          <p:cNvSpPr>
            <a:spLocks noGrp="1"/>
          </p:cNvSpPr>
          <p:nvPr>
            <p:ph type="body" sz="half" idx="2"/>
          </p:nvPr>
        </p:nvSpPr>
        <p:spPr>
          <a:xfrm>
            <a:off x="89618" y="172881"/>
            <a:ext cx="4002091" cy="2761672"/>
          </a:xfrm>
        </p:spPr>
        <p:txBody>
          <a:bodyPr>
            <a:normAutofit lnSpcReduction="10000"/>
          </a:bodyPr>
          <a:lstStyle/>
          <a:p>
            <a:endParaRPr lang="en-US" sz="2800" b="1" dirty="0" smtClean="0"/>
          </a:p>
          <a:p>
            <a:r>
              <a:rPr lang="en-IN" sz="2400" b="1" dirty="0"/>
              <a:t>Weekly Retention Analysis</a:t>
            </a:r>
            <a:r>
              <a:rPr lang="en-IN" sz="2400" b="1" dirty="0" smtClean="0"/>
              <a:t>:</a:t>
            </a:r>
          </a:p>
          <a:p>
            <a:r>
              <a:rPr lang="en-US" sz="2800" b="1" dirty="0" smtClean="0"/>
              <a:t>Task</a:t>
            </a:r>
            <a:r>
              <a:rPr lang="en-US" sz="2800" b="1" dirty="0"/>
              <a:t>: </a:t>
            </a:r>
            <a:endParaRPr lang="en-US" dirty="0"/>
          </a:p>
          <a:p>
            <a:pPr lvl="1"/>
            <a:r>
              <a:rPr lang="en-US" sz="2400" dirty="0">
                <a:solidFill>
                  <a:schemeClr val="bg1"/>
                </a:solidFill>
              </a:rPr>
              <a:t>  Write an SQL query to calculate the weekly retention of users based on their sign-up cohort.</a:t>
            </a:r>
            <a:endParaRPr lang="en-IN" sz="2400" dirty="0">
              <a:solidFill>
                <a:schemeClr val="bg1"/>
              </a:solidFill>
            </a:endParaRPr>
          </a:p>
        </p:txBody>
      </p:sp>
      <p:pic>
        <p:nvPicPr>
          <p:cNvPr id="18" name="Picture Placeholder 17"/>
          <p:cNvPicPr>
            <a:picLocks noGrp="1" noChangeAspect="1"/>
          </p:cNvPicPr>
          <p:nvPr>
            <p:ph type="pic" idx="1"/>
          </p:nvPr>
        </p:nvPicPr>
        <p:blipFill>
          <a:blip r:embed="rId4">
            <a:extLst>
              <a:ext uri="{28A0092B-C50C-407E-A947-70E740481C1C}">
                <a14:useLocalDpi xmlns:a14="http://schemas.microsoft.com/office/drawing/2010/main" val="0"/>
              </a:ext>
            </a:extLst>
          </a:blip>
          <a:srcRect t="6014" b="6014"/>
          <a:stretch>
            <a:fillRect/>
          </a:stretch>
        </p:blipFill>
        <p:spPr>
          <a:xfrm>
            <a:off x="4630842" y="948251"/>
            <a:ext cx="7372350" cy="4842949"/>
          </a:xfrm>
        </p:spPr>
      </p:pic>
    </p:spTree>
    <p:extLst>
      <p:ext uri="{BB962C8B-B14F-4D97-AF65-F5344CB8AC3E}">
        <p14:creationId xmlns:p14="http://schemas.microsoft.com/office/powerpoint/2010/main" val="2085052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ultiple people looking at blueprints&#10;">
            <a:extLst>
              <a:ext uri="{FF2B5EF4-FFF2-40B4-BE49-F238E27FC236}">
                <a16:creationId xmlns:a16="http://schemas.microsoft.com/office/drawing/2014/main" id="{DC582F7A-0108-4267-A3E3-CA43CDA209C6}"/>
              </a:ext>
            </a:extLst>
          </p:cNvPr>
          <p:cNvPicPr>
            <a:picLocks noChangeAspect="1"/>
          </p:cNvPicPr>
          <p:nvPr/>
        </p:nvPicPr>
        <p:blipFill rotWithShape="1">
          <a:blip r:embed="rId3"/>
          <a:srcRect l="25"/>
          <a:stretch/>
        </p:blipFill>
        <p:spPr>
          <a:xfrm>
            <a:off x="3068" y="0"/>
            <a:ext cx="12188932" cy="6858000"/>
          </a:xfrm>
          <a:prstGeom prst="rect">
            <a:avLst/>
          </a:prstGeom>
        </p:spPr>
      </p:pic>
      <p:sp>
        <p:nvSpPr>
          <p:cNvPr id="2" name="Title 1">
            <a:extLst>
              <a:ext uri="{FF2B5EF4-FFF2-40B4-BE49-F238E27FC236}">
                <a16:creationId xmlns:a16="http://schemas.microsoft.com/office/drawing/2014/main" id="{28492750-E12D-4995-ABCB-5BB846060890}"/>
              </a:ext>
            </a:extLst>
          </p:cNvPr>
          <p:cNvSpPr>
            <a:spLocks noGrp="1"/>
          </p:cNvSpPr>
          <p:nvPr>
            <p:ph type="title"/>
          </p:nvPr>
        </p:nvSpPr>
        <p:spPr>
          <a:xfrm>
            <a:off x="89618" y="4329545"/>
            <a:ext cx="2834640" cy="2377440"/>
          </a:xfrm>
        </p:spPr>
        <p:txBody>
          <a:bodyPr>
            <a:normAutofit/>
          </a:bodyPr>
          <a:lstStyle/>
          <a:p>
            <a:r>
              <a:rPr lang="en-US" b="1" dirty="0" smtClean="0"/>
              <a:t>Case Study 2:</a:t>
            </a:r>
            <a:br>
              <a:rPr lang="en-US" b="1" dirty="0" smtClean="0"/>
            </a:br>
            <a:r>
              <a:rPr lang="en-IN" b="1" dirty="0"/>
              <a:t>Investigating Metric Spike</a:t>
            </a:r>
            <a:r>
              <a:rPr lang="en-US" b="1" dirty="0" smtClean="0"/>
              <a:t> </a:t>
            </a:r>
            <a:endParaRPr lang="en-US" dirty="0"/>
          </a:p>
        </p:txBody>
      </p:sp>
      <p:sp>
        <p:nvSpPr>
          <p:cNvPr id="3" name="Text Placeholder 2"/>
          <p:cNvSpPr>
            <a:spLocks noGrp="1"/>
          </p:cNvSpPr>
          <p:nvPr>
            <p:ph type="body" sz="half" idx="2"/>
          </p:nvPr>
        </p:nvSpPr>
        <p:spPr>
          <a:xfrm>
            <a:off x="3068" y="0"/>
            <a:ext cx="3731491" cy="2472735"/>
          </a:xfrm>
        </p:spPr>
        <p:txBody>
          <a:bodyPr>
            <a:normAutofit fontScale="92500"/>
          </a:bodyPr>
          <a:lstStyle/>
          <a:p>
            <a:endParaRPr lang="en-US" sz="2800" b="1" dirty="0" smtClean="0"/>
          </a:p>
          <a:p>
            <a:r>
              <a:rPr lang="en-IN" sz="2400" b="1" dirty="0"/>
              <a:t>Email Engagement Analysis:</a:t>
            </a:r>
            <a:r>
              <a:rPr lang="en-IN" sz="2400" b="1" dirty="0" smtClean="0"/>
              <a:t>:</a:t>
            </a:r>
          </a:p>
          <a:p>
            <a:r>
              <a:rPr lang="en-US" sz="2800" b="1" dirty="0" smtClean="0"/>
              <a:t>Task</a:t>
            </a:r>
            <a:r>
              <a:rPr lang="en-US" sz="2800" b="1" dirty="0"/>
              <a:t>: </a:t>
            </a:r>
            <a:endParaRPr lang="en-US" dirty="0"/>
          </a:p>
          <a:p>
            <a:pPr lvl="1"/>
            <a:r>
              <a:rPr lang="en-US" sz="2400" dirty="0">
                <a:solidFill>
                  <a:schemeClr val="bg1"/>
                </a:solidFill>
              </a:rPr>
              <a:t>   Write an SQL query to calculate the email engagement metrics.</a:t>
            </a:r>
            <a:r>
              <a:rPr lang="en-US" sz="2400" dirty="0" smtClean="0">
                <a:solidFill>
                  <a:schemeClr val="bg1"/>
                </a:solidFill>
              </a:rPr>
              <a:t>.</a:t>
            </a:r>
            <a:endParaRPr lang="en-IN" sz="2400" dirty="0">
              <a:solidFill>
                <a:schemeClr val="bg1"/>
              </a:solidFill>
            </a:endParaRPr>
          </a:p>
        </p:txBody>
      </p:sp>
      <p:pic>
        <p:nvPicPr>
          <p:cNvPr id="6" name="Picture Placeholder 5"/>
          <p:cNvPicPr>
            <a:picLocks noGrp="1" noChangeAspect="1"/>
          </p:cNvPicPr>
          <p:nvPr>
            <p:ph type="pic" idx="1"/>
          </p:nvPr>
        </p:nvPicPr>
        <p:blipFill rotWithShape="1">
          <a:blip r:embed="rId4">
            <a:extLst>
              <a:ext uri="{28A0092B-C50C-407E-A947-70E740481C1C}">
                <a14:useLocalDpi xmlns:a14="http://schemas.microsoft.com/office/drawing/2010/main" val="0"/>
              </a:ext>
            </a:extLst>
          </a:blip>
          <a:srcRect l="177" t="-1126" b="-737"/>
          <a:stretch/>
        </p:blipFill>
        <p:spPr>
          <a:xfrm>
            <a:off x="2641600" y="2582253"/>
            <a:ext cx="9390978" cy="3834712"/>
          </a:xfrm>
        </p:spPr>
      </p:pic>
    </p:spTree>
    <p:extLst>
      <p:ext uri="{BB962C8B-B14F-4D97-AF65-F5344CB8AC3E}">
        <p14:creationId xmlns:p14="http://schemas.microsoft.com/office/powerpoint/2010/main" val="3282471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74A7FC5-56F0-4FE3-8383-04EE92963F2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Working">
            <a:extLst>
              <a:ext uri="{FF2B5EF4-FFF2-40B4-BE49-F238E27FC236}">
                <a16:creationId xmlns:a16="http://schemas.microsoft.com/office/drawing/2014/main" id="{BC829010-59E7-4B6E-AE76-EEE7D0ED0D8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20" y="-1"/>
            <a:ext cx="12188932" cy="6858000"/>
          </a:xfrm>
          <a:prstGeom prst="rect">
            <a:avLst/>
          </a:prstGeom>
        </p:spPr>
      </p:pic>
      <p:sp>
        <p:nvSpPr>
          <p:cNvPr id="12" name="Rectangle 11">
            <a:extLst>
              <a:ext uri="{FF2B5EF4-FFF2-40B4-BE49-F238E27FC236}">
                <a16:creationId xmlns:a16="http://schemas.microsoft.com/office/drawing/2014/main" id="{DE6BEBC3-6A99-4A53-9835-9875E08415A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993299F-3E8A-4BF7-9C3D-B9F22CF94C4E}"/>
              </a:ext>
            </a:extLst>
          </p:cNvPr>
          <p:cNvSpPr>
            <a:spLocks noGrp="1"/>
          </p:cNvSpPr>
          <p:nvPr>
            <p:ph type="ctrTitle"/>
          </p:nvPr>
        </p:nvSpPr>
        <p:spPr>
          <a:xfrm>
            <a:off x="1069848" y="1298448"/>
            <a:ext cx="7315200" cy="2130552"/>
          </a:xfrm>
        </p:spPr>
        <p:txBody>
          <a:bodyPr>
            <a:normAutofit/>
          </a:bodyPr>
          <a:lstStyle/>
          <a:p>
            <a:r>
              <a:rPr lang="en-US" dirty="0"/>
              <a:t>Thank you</a:t>
            </a:r>
          </a:p>
        </p:txBody>
      </p:sp>
      <p:sp>
        <p:nvSpPr>
          <p:cNvPr id="3" name="Subtitle 2">
            <a:extLst>
              <a:ext uri="{FF2B5EF4-FFF2-40B4-BE49-F238E27FC236}">
                <a16:creationId xmlns:a16="http://schemas.microsoft.com/office/drawing/2014/main" id="{EF6083A9-53C1-4358-80D7-727411C121D9}"/>
              </a:ext>
            </a:extLst>
          </p:cNvPr>
          <p:cNvSpPr>
            <a:spLocks noGrp="1"/>
          </p:cNvSpPr>
          <p:nvPr>
            <p:ph type="subTitle" idx="1"/>
          </p:nvPr>
        </p:nvSpPr>
        <p:spPr>
          <a:xfrm>
            <a:off x="1100015" y="3454094"/>
            <a:ext cx="7315200" cy="2130552"/>
          </a:xfrm>
        </p:spPr>
        <p:txBody>
          <a:bodyPr>
            <a:normAutofit/>
          </a:bodyPr>
          <a:lstStyle/>
          <a:p>
            <a:r>
              <a:rPr lang="en-US" dirty="0" smtClean="0"/>
              <a:t>………………………………………..</a:t>
            </a:r>
            <a:endParaRPr lang="en-US" dirty="0"/>
          </a:p>
        </p:txBody>
      </p:sp>
      <p:sp>
        <p:nvSpPr>
          <p:cNvPr id="14" name="Rectangle 13">
            <a:extLst>
              <a:ext uri="{FF2B5EF4-FFF2-40B4-BE49-F238E27FC236}">
                <a16:creationId xmlns:a16="http://schemas.microsoft.com/office/drawing/2014/main" id="{D1006911-EDB8-4CDF-AEAA-A3FA060851F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95720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74A7FC5-56F0-4FE3-8383-04EE92963F2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Working">
            <a:extLst>
              <a:ext uri="{FF2B5EF4-FFF2-40B4-BE49-F238E27FC236}">
                <a16:creationId xmlns:a16="http://schemas.microsoft.com/office/drawing/2014/main" id="{BC829010-59E7-4B6E-AE76-EEE7D0ED0D8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20" y="-1"/>
            <a:ext cx="12188932" cy="6858000"/>
          </a:xfrm>
          <a:prstGeom prst="rect">
            <a:avLst/>
          </a:prstGeom>
        </p:spPr>
      </p:pic>
      <p:sp>
        <p:nvSpPr>
          <p:cNvPr id="12" name="Rectangle 11">
            <a:extLst>
              <a:ext uri="{FF2B5EF4-FFF2-40B4-BE49-F238E27FC236}">
                <a16:creationId xmlns:a16="http://schemas.microsoft.com/office/drawing/2014/main" id="{DE6BEBC3-6A99-4A53-9835-9875E08415A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993299F-3E8A-4BF7-9C3D-B9F22CF94C4E}"/>
              </a:ext>
            </a:extLst>
          </p:cNvPr>
          <p:cNvSpPr>
            <a:spLocks noGrp="1"/>
          </p:cNvSpPr>
          <p:nvPr>
            <p:ph type="ctrTitle"/>
          </p:nvPr>
        </p:nvSpPr>
        <p:spPr>
          <a:xfrm>
            <a:off x="443345" y="914400"/>
            <a:ext cx="7379855" cy="1551709"/>
          </a:xfrm>
        </p:spPr>
        <p:txBody>
          <a:bodyPr>
            <a:normAutofit/>
          </a:bodyPr>
          <a:lstStyle/>
          <a:p>
            <a:r>
              <a:rPr lang="en-IN" b="1" dirty="0" smtClean="0"/>
              <a:t>Description:</a:t>
            </a:r>
            <a:endParaRPr lang="en-US" dirty="0"/>
          </a:p>
        </p:txBody>
      </p:sp>
      <p:sp>
        <p:nvSpPr>
          <p:cNvPr id="3" name="Subtitle 2">
            <a:extLst>
              <a:ext uri="{FF2B5EF4-FFF2-40B4-BE49-F238E27FC236}">
                <a16:creationId xmlns:a16="http://schemas.microsoft.com/office/drawing/2014/main" id="{EF6083A9-53C1-4358-80D7-727411C121D9}"/>
              </a:ext>
            </a:extLst>
          </p:cNvPr>
          <p:cNvSpPr>
            <a:spLocks noGrp="1"/>
          </p:cNvSpPr>
          <p:nvPr>
            <p:ph type="subTitle" idx="1"/>
          </p:nvPr>
        </p:nvSpPr>
        <p:spPr>
          <a:xfrm>
            <a:off x="277091" y="2618510"/>
            <a:ext cx="8864528" cy="3588326"/>
          </a:xfrm>
        </p:spPr>
        <p:txBody>
          <a:bodyPr>
            <a:normAutofit/>
          </a:bodyPr>
          <a:lstStyle/>
          <a:p>
            <a:r>
              <a:rPr lang="en-US" dirty="0"/>
              <a:t>In this project, I assume the role of a Lead Data Analyst at a company akin to Microsoft, tasked with conducting Operational Analytics to enhance overall efficiency and performance. The primary objective is to analyze end-to-end operations data, collaborate with various departments, and investigate metric spikes to provide actionable insights. The project revolves around leveraging advanced SQL skills, data collaboration, and effective communication to drive continuous improvement within the organization.</a:t>
            </a:r>
          </a:p>
        </p:txBody>
      </p:sp>
      <p:sp>
        <p:nvSpPr>
          <p:cNvPr id="14" name="Rectangle 13">
            <a:extLst>
              <a:ext uri="{FF2B5EF4-FFF2-40B4-BE49-F238E27FC236}">
                <a16:creationId xmlns:a16="http://schemas.microsoft.com/office/drawing/2014/main" id="{D1006911-EDB8-4CDF-AEAA-A3FA060851F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5816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74A7FC5-56F0-4FE3-8383-04EE92963F2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Working">
            <a:extLst>
              <a:ext uri="{FF2B5EF4-FFF2-40B4-BE49-F238E27FC236}">
                <a16:creationId xmlns:a16="http://schemas.microsoft.com/office/drawing/2014/main" id="{BC829010-59E7-4B6E-AE76-EEE7D0ED0D8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20" y="-1"/>
            <a:ext cx="12188932" cy="6858000"/>
          </a:xfrm>
          <a:prstGeom prst="rect">
            <a:avLst/>
          </a:prstGeom>
        </p:spPr>
      </p:pic>
      <p:sp>
        <p:nvSpPr>
          <p:cNvPr id="12" name="Rectangle 11">
            <a:extLst>
              <a:ext uri="{FF2B5EF4-FFF2-40B4-BE49-F238E27FC236}">
                <a16:creationId xmlns:a16="http://schemas.microsoft.com/office/drawing/2014/main" id="{DE6BEBC3-6A99-4A53-9835-9875E08415A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993299F-3E8A-4BF7-9C3D-B9F22CF94C4E}"/>
              </a:ext>
            </a:extLst>
          </p:cNvPr>
          <p:cNvSpPr>
            <a:spLocks noGrp="1"/>
          </p:cNvSpPr>
          <p:nvPr>
            <p:ph type="ctrTitle"/>
          </p:nvPr>
        </p:nvSpPr>
        <p:spPr>
          <a:xfrm>
            <a:off x="3057236" y="761998"/>
            <a:ext cx="5283200" cy="729673"/>
          </a:xfrm>
        </p:spPr>
        <p:txBody>
          <a:bodyPr>
            <a:normAutofit fontScale="90000"/>
          </a:bodyPr>
          <a:lstStyle/>
          <a:p>
            <a:r>
              <a:rPr lang="en-IN" b="1" dirty="0"/>
              <a:t/>
            </a:r>
            <a:br>
              <a:rPr lang="en-IN" b="1" dirty="0"/>
            </a:br>
            <a:r>
              <a:rPr lang="en-IN" b="1" dirty="0"/>
              <a:t>Approach </a:t>
            </a:r>
            <a:endParaRPr lang="en-US" dirty="0"/>
          </a:p>
        </p:txBody>
      </p:sp>
      <p:sp>
        <p:nvSpPr>
          <p:cNvPr id="3" name="Subtitle 2">
            <a:extLst>
              <a:ext uri="{FF2B5EF4-FFF2-40B4-BE49-F238E27FC236}">
                <a16:creationId xmlns:a16="http://schemas.microsoft.com/office/drawing/2014/main" id="{EF6083A9-53C1-4358-80D7-727411C121D9}"/>
              </a:ext>
            </a:extLst>
          </p:cNvPr>
          <p:cNvSpPr>
            <a:spLocks noGrp="1"/>
          </p:cNvSpPr>
          <p:nvPr>
            <p:ph type="subTitle" idx="1"/>
          </p:nvPr>
        </p:nvSpPr>
        <p:spPr>
          <a:xfrm>
            <a:off x="0" y="1491671"/>
            <a:ext cx="9141619" cy="4807529"/>
          </a:xfrm>
        </p:spPr>
        <p:txBody>
          <a:bodyPr>
            <a:normAutofit/>
          </a:bodyPr>
          <a:lstStyle/>
          <a:p>
            <a:pPr marL="457200" indent="-457200">
              <a:buFont typeface="Wingdings" panose="05000000000000000000" pitchFamily="2" charset="2"/>
              <a:buChar char="q"/>
            </a:pPr>
            <a:r>
              <a:rPr lang="en-IN" b="1" dirty="0">
                <a:solidFill>
                  <a:schemeClr val="tx2">
                    <a:lumMod val="50000"/>
                  </a:schemeClr>
                </a:solidFill>
              </a:rPr>
              <a:t>Data </a:t>
            </a:r>
            <a:r>
              <a:rPr lang="en-IN" b="1" dirty="0" smtClean="0">
                <a:solidFill>
                  <a:schemeClr val="tx2">
                    <a:lumMod val="50000"/>
                  </a:schemeClr>
                </a:solidFill>
              </a:rPr>
              <a:t>Understanding:      </a:t>
            </a:r>
            <a:r>
              <a:rPr lang="en-IN" dirty="0" smtClean="0"/>
              <a:t>Explore </a:t>
            </a:r>
            <a:r>
              <a:rPr lang="en-IN" dirty="0"/>
              <a:t>datasets, identify key variables.</a:t>
            </a:r>
          </a:p>
          <a:p>
            <a:pPr marL="457200" indent="-457200">
              <a:buFont typeface="Wingdings" panose="05000000000000000000" pitchFamily="2" charset="2"/>
              <a:buChar char="q"/>
            </a:pPr>
            <a:r>
              <a:rPr lang="en-IN" b="1" dirty="0" smtClean="0">
                <a:solidFill>
                  <a:schemeClr val="tx2">
                    <a:lumMod val="50000"/>
                  </a:schemeClr>
                </a:solidFill>
              </a:rPr>
              <a:t>Collaboration:</a:t>
            </a:r>
            <a:r>
              <a:rPr lang="en-IN" b="1" dirty="0" smtClean="0"/>
              <a:t>              </a:t>
            </a:r>
            <a:r>
              <a:rPr lang="en-IN" dirty="0" smtClean="0"/>
              <a:t>Work </a:t>
            </a:r>
            <a:r>
              <a:rPr lang="en-IN" dirty="0"/>
              <a:t>closely with teams for specific data needs.</a:t>
            </a:r>
          </a:p>
          <a:p>
            <a:pPr marL="457200" indent="-457200">
              <a:buFont typeface="Wingdings" panose="05000000000000000000" pitchFamily="2" charset="2"/>
              <a:buChar char="q"/>
            </a:pPr>
            <a:r>
              <a:rPr lang="en-IN" b="1" dirty="0">
                <a:solidFill>
                  <a:schemeClr val="tx2">
                    <a:lumMod val="50000"/>
                  </a:schemeClr>
                </a:solidFill>
              </a:rPr>
              <a:t>SQL </a:t>
            </a:r>
            <a:r>
              <a:rPr lang="en-IN" b="1" dirty="0" smtClean="0">
                <a:solidFill>
                  <a:schemeClr val="tx2">
                    <a:lumMod val="50000"/>
                  </a:schemeClr>
                </a:solidFill>
              </a:rPr>
              <a:t>Analysis:       </a:t>
            </a:r>
            <a:r>
              <a:rPr lang="en-IN" dirty="0" smtClean="0"/>
              <a:t>Develop </a:t>
            </a:r>
            <a:r>
              <a:rPr lang="en-IN" dirty="0"/>
              <a:t>advanced queries, prioritize key metrics.</a:t>
            </a:r>
          </a:p>
          <a:p>
            <a:pPr marL="457200" indent="-457200">
              <a:buFont typeface="Wingdings" panose="05000000000000000000" pitchFamily="2" charset="2"/>
              <a:buChar char="q"/>
            </a:pPr>
            <a:r>
              <a:rPr lang="en-IN" b="1" dirty="0">
                <a:solidFill>
                  <a:schemeClr val="tx2">
                    <a:lumMod val="50000"/>
                  </a:schemeClr>
                </a:solidFill>
              </a:rPr>
              <a:t>Metric </a:t>
            </a:r>
            <a:r>
              <a:rPr lang="en-IN" b="1" dirty="0" smtClean="0">
                <a:solidFill>
                  <a:schemeClr val="tx2">
                    <a:lumMod val="50000"/>
                  </a:schemeClr>
                </a:solidFill>
              </a:rPr>
              <a:t>Spikes:         </a:t>
            </a:r>
            <a:r>
              <a:rPr lang="en-IN" dirty="0" smtClean="0"/>
              <a:t>Investigate </a:t>
            </a:r>
            <a:r>
              <a:rPr lang="en-IN" dirty="0"/>
              <a:t>using SQL, employ statistical methods</a:t>
            </a:r>
            <a:r>
              <a:rPr lang="en-IN" dirty="0" smtClean="0"/>
              <a:t>.</a:t>
            </a:r>
          </a:p>
          <a:p>
            <a:pPr marL="457200" indent="-457200">
              <a:buFont typeface="Wingdings" panose="05000000000000000000" pitchFamily="2" charset="2"/>
              <a:buChar char="q"/>
            </a:pPr>
            <a:r>
              <a:rPr lang="en-IN" b="1" dirty="0">
                <a:solidFill>
                  <a:schemeClr val="tx2">
                    <a:lumMod val="50000"/>
                  </a:schemeClr>
                </a:solidFill>
              </a:rPr>
              <a:t>KPI </a:t>
            </a:r>
            <a:r>
              <a:rPr lang="en-IN" b="1" dirty="0" smtClean="0">
                <a:solidFill>
                  <a:schemeClr val="tx2">
                    <a:lumMod val="50000"/>
                  </a:schemeClr>
                </a:solidFill>
              </a:rPr>
              <a:t>Analysis:</a:t>
            </a:r>
            <a:r>
              <a:rPr lang="en-IN" dirty="0">
                <a:solidFill>
                  <a:schemeClr val="tx2">
                    <a:lumMod val="50000"/>
                  </a:schemeClr>
                </a:solidFill>
              </a:rPr>
              <a:t> </a:t>
            </a:r>
            <a:r>
              <a:rPr lang="en-IN" dirty="0" smtClean="0">
                <a:solidFill>
                  <a:schemeClr val="tx2">
                    <a:lumMod val="50000"/>
                  </a:schemeClr>
                </a:solidFill>
              </a:rPr>
              <a:t>     </a:t>
            </a:r>
            <a:r>
              <a:rPr lang="en-IN" dirty="0" smtClean="0"/>
              <a:t>Extract and </a:t>
            </a:r>
            <a:r>
              <a:rPr lang="en-IN" dirty="0" err="1" smtClean="0"/>
              <a:t>analyze</a:t>
            </a:r>
            <a:r>
              <a:rPr lang="en-IN" dirty="0" smtClean="0"/>
              <a:t> KPIs using SQL.</a:t>
            </a:r>
          </a:p>
          <a:p>
            <a:pPr marL="457200" indent="-457200">
              <a:buFont typeface="Wingdings" panose="05000000000000000000" pitchFamily="2" charset="2"/>
              <a:buChar char="q"/>
            </a:pPr>
            <a:r>
              <a:rPr lang="en-IN" b="1" dirty="0" smtClean="0">
                <a:solidFill>
                  <a:schemeClr val="tx2">
                    <a:lumMod val="50000"/>
                  </a:schemeClr>
                </a:solidFill>
              </a:rPr>
              <a:t>Iterative Process:</a:t>
            </a:r>
            <a:r>
              <a:rPr lang="en-IN" dirty="0">
                <a:solidFill>
                  <a:schemeClr val="tx2">
                    <a:lumMod val="50000"/>
                  </a:schemeClr>
                </a:solidFill>
              </a:rPr>
              <a:t> </a:t>
            </a:r>
            <a:r>
              <a:rPr lang="en-IN" dirty="0" smtClean="0">
                <a:solidFill>
                  <a:schemeClr val="tx2">
                    <a:lumMod val="50000"/>
                  </a:schemeClr>
                </a:solidFill>
              </a:rPr>
              <a:t>  </a:t>
            </a:r>
            <a:r>
              <a:rPr lang="en-IN" dirty="0" smtClean="0"/>
              <a:t>Refine </a:t>
            </a:r>
            <a:r>
              <a:rPr lang="en-IN" dirty="0"/>
              <a:t>queries based on findings, incorporate </a:t>
            </a:r>
            <a:r>
              <a:rPr lang="en-IN" dirty="0" smtClean="0"/>
              <a:t>    feedback</a:t>
            </a:r>
            <a:r>
              <a:rPr lang="en-IN" dirty="0"/>
              <a:t>.</a:t>
            </a:r>
          </a:p>
          <a:p>
            <a:pPr marL="457200" indent="-457200">
              <a:buFont typeface="Wingdings" panose="05000000000000000000" pitchFamily="2" charset="2"/>
              <a:buChar char="q"/>
            </a:pPr>
            <a:r>
              <a:rPr lang="en-IN" b="1" dirty="0">
                <a:solidFill>
                  <a:schemeClr val="tx2">
                    <a:lumMod val="50000"/>
                  </a:schemeClr>
                </a:solidFill>
              </a:rPr>
              <a:t>Insight </a:t>
            </a:r>
            <a:r>
              <a:rPr lang="en-IN" b="1" dirty="0" smtClean="0">
                <a:solidFill>
                  <a:schemeClr val="tx2">
                    <a:lumMod val="50000"/>
                  </a:schemeClr>
                </a:solidFill>
              </a:rPr>
              <a:t>Generation:</a:t>
            </a:r>
            <a:r>
              <a:rPr lang="en-IN" dirty="0">
                <a:solidFill>
                  <a:schemeClr val="tx2">
                    <a:lumMod val="50000"/>
                  </a:schemeClr>
                </a:solidFill>
              </a:rPr>
              <a:t> </a:t>
            </a:r>
            <a:r>
              <a:rPr lang="en-IN" dirty="0" smtClean="0">
                <a:solidFill>
                  <a:schemeClr val="tx2">
                    <a:lumMod val="50000"/>
                  </a:schemeClr>
                </a:solidFill>
              </a:rPr>
              <a:t> </a:t>
            </a:r>
            <a:r>
              <a:rPr lang="en-IN" dirty="0" smtClean="0"/>
              <a:t>Derive </a:t>
            </a:r>
            <a:r>
              <a:rPr lang="en-IN" dirty="0"/>
              <a:t>actionable insights, present with a clear narrative.</a:t>
            </a:r>
          </a:p>
          <a:p>
            <a:pPr marL="457200" indent="-457200">
              <a:buFont typeface="Wingdings" panose="05000000000000000000" pitchFamily="2" charset="2"/>
              <a:buChar char="q"/>
            </a:pPr>
            <a:r>
              <a:rPr lang="en-IN" b="1" dirty="0" smtClean="0">
                <a:solidFill>
                  <a:schemeClr val="tx2">
                    <a:lumMod val="50000"/>
                  </a:schemeClr>
                </a:solidFill>
              </a:rPr>
              <a:t>Documentation:</a:t>
            </a:r>
            <a:r>
              <a:rPr lang="en-IN" dirty="0">
                <a:solidFill>
                  <a:schemeClr val="tx2">
                    <a:lumMod val="50000"/>
                  </a:schemeClr>
                </a:solidFill>
              </a:rPr>
              <a:t> </a:t>
            </a:r>
            <a:r>
              <a:rPr lang="en-IN" dirty="0" smtClean="0"/>
              <a:t>Document </a:t>
            </a:r>
            <a:r>
              <a:rPr lang="en-IN" dirty="0"/>
              <a:t>queries and methodologies for transparency.</a:t>
            </a:r>
          </a:p>
          <a:p>
            <a:pPr marL="457200" indent="-457200">
              <a:buFont typeface="Wingdings" panose="05000000000000000000" pitchFamily="2" charset="2"/>
              <a:buChar char="q"/>
            </a:pPr>
            <a:endParaRPr lang="en-IN" dirty="0" smtClean="0"/>
          </a:p>
          <a:p>
            <a:pPr marL="457200" indent="-457200">
              <a:buFont typeface="Wingdings" panose="05000000000000000000" pitchFamily="2" charset="2"/>
              <a:buChar char="q"/>
            </a:pPr>
            <a:endParaRPr lang="en-IN" dirty="0"/>
          </a:p>
        </p:txBody>
      </p:sp>
      <p:sp>
        <p:nvSpPr>
          <p:cNvPr id="14" name="Rectangle 13">
            <a:extLst>
              <a:ext uri="{FF2B5EF4-FFF2-40B4-BE49-F238E27FC236}">
                <a16:creationId xmlns:a16="http://schemas.microsoft.com/office/drawing/2014/main" id="{D1006911-EDB8-4CDF-AEAA-A3FA060851F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81682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74A7FC5-56F0-4FE3-8383-04EE92963F2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Working">
            <a:extLst>
              <a:ext uri="{FF2B5EF4-FFF2-40B4-BE49-F238E27FC236}">
                <a16:creationId xmlns:a16="http://schemas.microsoft.com/office/drawing/2014/main" id="{BC829010-59E7-4B6E-AE76-EEE7D0ED0D8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20" y="-1"/>
            <a:ext cx="12188932" cy="6858000"/>
          </a:xfrm>
          <a:prstGeom prst="rect">
            <a:avLst/>
          </a:prstGeom>
        </p:spPr>
      </p:pic>
      <p:sp>
        <p:nvSpPr>
          <p:cNvPr id="12" name="Rectangle 11">
            <a:extLst>
              <a:ext uri="{FF2B5EF4-FFF2-40B4-BE49-F238E27FC236}">
                <a16:creationId xmlns:a16="http://schemas.microsoft.com/office/drawing/2014/main" id="{DE6BEBC3-6A99-4A53-9835-9875E08415A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993299F-3E8A-4BF7-9C3D-B9F22CF94C4E}"/>
              </a:ext>
            </a:extLst>
          </p:cNvPr>
          <p:cNvSpPr>
            <a:spLocks noGrp="1"/>
          </p:cNvSpPr>
          <p:nvPr>
            <p:ph type="ctrTitle"/>
          </p:nvPr>
        </p:nvSpPr>
        <p:spPr>
          <a:xfrm>
            <a:off x="443345" y="914400"/>
            <a:ext cx="7379855" cy="1551709"/>
          </a:xfrm>
        </p:spPr>
        <p:txBody>
          <a:bodyPr>
            <a:normAutofit/>
          </a:bodyPr>
          <a:lstStyle/>
          <a:p>
            <a:r>
              <a:rPr lang="en-IN" b="1" dirty="0"/>
              <a:t>Tech-Stack:</a:t>
            </a:r>
            <a:endParaRPr lang="en-US" dirty="0"/>
          </a:p>
        </p:txBody>
      </p:sp>
      <p:sp>
        <p:nvSpPr>
          <p:cNvPr id="3" name="Subtitle 2">
            <a:extLst>
              <a:ext uri="{FF2B5EF4-FFF2-40B4-BE49-F238E27FC236}">
                <a16:creationId xmlns:a16="http://schemas.microsoft.com/office/drawing/2014/main" id="{EF6083A9-53C1-4358-80D7-727411C121D9}"/>
              </a:ext>
            </a:extLst>
          </p:cNvPr>
          <p:cNvSpPr>
            <a:spLocks noGrp="1"/>
          </p:cNvSpPr>
          <p:nvPr>
            <p:ph type="subTitle" idx="1"/>
          </p:nvPr>
        </p:nvSpPr>
        <p:spPr>
          <a:xfrm>
            <a:off x="277091" y="2618510"/>
            <a:ext cx="8864528" cy="3588326"/>
          </a:xfrm>
        </p:spPr>
        <p:txBody>
          <a:bodyPr>
            <a:normAutofit/>
          </a:bodyPr>
          <a:lstStyle/>
          <a:p>
            <a:pPr marL="457200" indent="-457200">
              <a:buFont typeface="Wingdings" panose="05000000000000000000" pitchFamily="2" charset="2"/>
              <a:buChar char="q"/>
            </a:pPr>
            <a:r>
              <a:rPr lang="en-IN" sz="2400" dirty="0"/>
              <a:t>Tech stack used included MySQL Workbench </a:t>
            </a:r>
            <a:r>
              <a:rPr lang="en-IN" sz="2400" dirty="0" smtClean="0"/>
              <a:t>v8.0.30.0</a:t>
            </a:r>
            <a:r>
              <a:rPr lang="en-IN" sz="2400" dirty="0"/>
              <a:t/>
            </a:r>
            <a:br>
              <a:rPr lang="en-IN" sz="2400" dirty="0"/>
            </a:br>
            <a:r>
              <a:rPr lang="en-IN" sz="2400" dirty="0"/>
              <a:t>    </a:t>
            </a:r>
            <a:r>
              <a:rPr lang="en-US" dirty="0"/>
              <a:t>MySQL Workbench is a graphical tool for working with MySQL servers and databases</a:t>
            </a:r>
            <a:r>
              <a:rPr lang="en-IN" sz="2400" dirty="0"/>
              <a:t/>
            </a:r>
            <a:br>
              <a:rPr lang="en-IN" sz="2400" dirty="0"/>
            </a:br>
            <a:r>
              <a:rPr lang="en-IN" sz="2400" dirty="0"/>
              <a:t/>
            </a:r>
            <a:br>
              <a:rPr lang="en-IN" sz="2400" dirty="0"/>
            </a:br>
            <a:r>
              <a:rPr lang="en-IN" dirty="0"/>
              <a:t/>
            </a:r>
            <a:br>
              <a:rPr lang="en-IN" dirty="0"/>
            </a:br>
            <a:endParaRPr lang="en-US" dirty="0"/>
          </a:p>
        </p:txBody>
      </p:sp>
      <p:sp>
        <p:nvSpPr>
          <p:cNvPr id="14" name="Rectangle 13">
            <a:extLst>
              <a:ext uri="{FF2B5EF4-FFF2-40B4-BE49-F238E27FC236}">
                <a16:creationId xmlns:a16="http://schemas.microsoft.com/office/drawing/2014/main" id="{D1006911-EDB8-4CDF-AEAA-A3FA060851F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11684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74A7FC5-56F0-4FE3-8383-04EE92963F2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Working">
            <a:extLst>
              <a:ext uri="{FF2B5EF4-FFF2-40B4-BE49-F238E27FC236}">
                <a16:creationId xmlns:a16="http://schemas.microsoft.com/office/drawing/2014/main" id="{BC829010-59E7-4B6E-AE76-EEE7D0ED0D8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20" y="-1"/>
            <a:ext cx="12188932" cy="6858000"/>
          </a:xfrm>
          <a:prstGeom prst="rect">
            <a:avLst/>
          </a:prstGeom>
        </p:spPr>
      </p:pic>
      <p:sp>
        <p:nvSpPr>
          <p:cNvPr id="12" name="Rectangle 11">
            <a:extLst>
              <a:ext uri="{FF2B5EF4-FFF2-40B4-BE49-F238E27FC236}">
                <a16:creationId xmlns:a16="http://schemas.microsoft.com/office/drawing/2014/main" id="{DE6BEBC3-6A99-4A53-9835-9875E08415A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993299F-3E8A-4BF7-9C3D-B9F22CF94C4E}"/>
              </a:ext>
            </a:extLst>
          </p:cNvPr>
          <p:cNvSpPr>
            <a:spLocks noGrp="1"/>
          </p:cNvSpPr>
          <p:nvPr>
            <p:ph type="ctrTitle"/>
          </p:nvPr>
        </p:nvSpPr>
        <p:spPr>
          <a:xfrm>
            <a:off x="1079085" y="2132814"/>
            <a:ext cx="7315200" cy="2130552"/>
          </a:xfrm>
        </p:spPr>
        <p:txBody>
          <a:bodyPr>
            <a:normAutofit/>
          </a:bodyPr>
          <a:lstStyle/>
          <a:p>
            <a:r>
              <a:rPr lang="en-US" b="1" dirty="0"/>
              <a:t>Case Study 1: Job Data Analysis</a:t>
            </a:r>
            <a:endParaRPr lang="en-US" dirty="0"/>
          </a:p>
        </p:txBody>
      </p:sp>
      <p:sp>
        <p:nvSpPr>
          <p:cNvPr id="14" name="Rectangle 13">
            <a:extLst>
              <a:ext uri="{FF2B5EF4-FFF2-40B4-BE49-F238E27FC236}">
                <a16:creationId xmlns:a16="http://schemas.microsoft.com/office/drawing/2014/main" id="{D1006911-EDB8-4CDF-AEAA-A3FA060851F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43246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ultiple people looking at blueprints&#10;">
            <a:extLst>
              <a:ext uri="{FF2B5EF4-FFF2-40B4-BE49-F238E27FC236}">
                <a16:creationId xmlns:a16="http://schemas.microsoft.com/office/drawing/2014/main" id="{DC582F7A-0108-4267-A3E3-CA43CDA209C6}"/>
              </a:ext>
            </a:extLst>
          </p:cNvPr>
          <p:cNvPicPr>
            <a:picLocks noChangeAspect="1"/>
          </p:cNvPicPr>
          <p:nvPr/>
        </p:nvPicPr>
        <p:blipFill rotWithShape="1">
          <a:blip r:embed="rId3"/>
          <a:srcRect l="25"/>
          <a:stretch/>
        </p:blipFill>
        <p:spPr>
          <a:xfrm>
            <a:off x="3068" y="0"/>
            <a:ext cx="12188932" cy="6858000"/>
          </a:xfrm>
          <a:prstGeom prst="rect">
            <a:avLst/>
          </a:prstGeom>
        </p:spPr>
      </p:pic>
      <p:sp>
        <p:nvSpPr>
          <p:cNvPr id="2" name="Title 1">
            <a:extLst>
              <a:ext uri="{FF2B5EF4-FFF2-40B4-BE49-F238E27FC236}">
                <a16:creationId xmlns:a16="http://schemas.microsoft.com/office/drawing/2014/main" id="{28492750-E12D-4995-ABCB-5BB846060890}"/>
              </a:ext>
            </a:extLst>
          </p:cNvPr>
          <p:cNvSpPr>
            <a:spLocks noGrp="1"/>
          </p:cNvSpPr>
          <p:nvPr>
            <p:ph type="title"/>
          </p:nvPr>
        </p:nvSpPr>
        <p:spPr>
          <a:xfrm>
            <a:off x="89618" y="4329545"/>
            <a:ext cx="2834640" cy="2377440"/>
          </a:xfrm>
        </p:spPr>
        <p:txBody>
          <a:bodyPr>
            <a:normAutofit/>
          </a:bodyPr>
          <a:lstStyle/>
          <a:p>
            <a:r>
              <a:rPr lang="en-US" b="1" dirty="0">
                <a:solidFill>
                  <a:schemeClr val="tx1"/>
                </a:solidFill>
              </a:rPr>
              <a:t>Case Study 1: </a:t>
            </a:r>
            <a:r>
              <a:rPr lang="en-US" b="1" dirty="0"/>
              <a:t>Job Data Analysis</a:t>
            </a:r>
            <a:endParaRPr lang="en-US" dirty="0"/>
          </a:p>
        </p:txBody>
      </p:sp>
      <p:sp>
        <p:nvSpPr>
          <p:cNvPr id="3" name="Text Placeholder 2"/>
          <p:cNvSpPr>
            <a:spLocks noGrp="1"/>
          </p:cNvSpPr>
          <p:nvPr>
            <p:ph type="body" sz="half" idx="2"/>
          </p:nvPr>
        </p:nvSpPr>
        <p:spPr>
          <a:xfrm>
            <a:off x="246637" y="478720"/>
            <a:ext cx="2834640" cy="2322576"/>
          </a:xfrm>
        </p:spPr>
        <p:txBody>
          <a:bodyPr/>
          <a:lstStyle/>
          <a:p>
            <a:r>
              <a:rPr lang="en-US" sz="2000" dirty="0"/>
              <a:t> </a:t>
            </a:r>
            <a:r>
              <a:rPr lang="en-US" sz="2800" b="1" dirty="0">
                <a:solidFill>
                  <a:schemeClr val="bg1"/>
                </a:solidFill>
              </a:rPr>
              <a:t>Task:</a:t>
            </a:r>
            <a:r>
              <a:rPr lang="en-US" sz="2800" dirty="0">
                <a:solidFill>
                  <a:schemeClr val="bg1"/>
                </a:solidFill>
              </a:rPr>
              <a:t> </a:t>
            </a:r>
            <a:r>
              <a:rPr lang="en-US" sz="2000" dirty="0">
                <a:solidFill>
                  <a:schemeClr val="bg1"/>
                </a:solidFill>
              </a:rPr>
              <a:t>Write an SQL query to calculate the number of jobs reviewed per hour for each day in November 2020</a:t>
            </a:r>
            <a:r>
              <a:rPr lang="en-US" sz="2000" dirty="0"/>
              <a:t>.</a:t>
            </a:r>
            <a:endParaRPr lang="en-IN" sz="2000" dirty="0"/>
          </a:p>
        </p:txBody>
      </p:sp>
      <p:pic>
        <p:nvPicPr>
          <p:cNvPr id="7" name="Picture Placeholder 6"/>
          <p:cNvPicPr>
            <a:picLocks noGrp="1" noChangeAspect="1"/>
          </p:cNvPicPr>
          <p:nvPr>
            <p:ph type="pic" idx="1"/>
          </p:nvPr>
        </p:nvPicPr>
        <p:blipFill rotWithShape="1">
          <a:blip r:embed="rId4">
            <a:extLst>
              <a:ext uri="{28A0092B-C50C-407E-A947-70E740481C1C}">
                <a14:useLocalDpi xmlns:a14="http://schemas.microsoft.com/office/drawing/2010/main" val="0"/>
              </a:ext>
            </a:extLst>
          </a:blip>
          <a:srcRect l="-878" t="524" r="-122" b="-23"/>
          <a:stretch/>
        </p:blipFill>
        <p:spPr>
          <a:xfrm>
            <a:off x="5200073" y="692727"/>
            <a:ext cx="6373091" cy="5726546"/>
          </a:xfrm>
        </p:spPr>
      </p:pic>
    </p:spTree>
    <p:extLst>
      <p:ext uri="{BB962C8B-B14F-4D97-AF65-F5344CB8AC3E}">
        <p14:creationId xmlns:p14="http://schemas.microsoft.com/office/powerpoint/2010/main" val="1115916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ultiple people looking at blueprints&#10;">
            <a:extLst>
              <a:ext uri="{FF2B5EF4-FFF2-40B4-BE49-F238E27FC236}">
                <a16:creationId xmlns:a16="http://schemas.microsoft.com/office/drawing/2014/main" id="{DC582F7A-0108-4267-A3E3-CA43CDA209C6}"/>
              </a:ext>
            </a:extLst>
          </p:cNvPr>
          <p:cNvPicPr>
            <a:picLocks noChangeAspect="1"/>
          </p:cNvPicPr>
          <p:nvPr/>
        </p:nvPicPr>
        <p:blipFill rotWithShape="1">
          <a:blip r:embed="rId3"/>
          <a:srcRect l="25"/>
          <a:stretch/>
        </p:blipFill>
        <p:spPr>
          <a:xfrm>
            <a:off x="3068" y="0"/>
            <a:ext cx="12188932" cy="6858000"/>
          </a:xfrm>
          <a:prstGeom prst="rect">
            <a:avLst/>
          </a:prstGeom>
        </p:spPr>
      </p:pic>
      <p:sp>
        <p:nvSpPr>
          <p:cNvPr id="2" name="Title 1">
            <a:extLst>
              <a:ext uri="{FF2B5EF4-FFF2-40B4-BE49-F238E27FC236}">
                <a16:creationId xmlns:a16="http://schemas.microsoft.com/office/drawing/2014/main" id="{28492750-E12D-4995-ABCB-5BB846060890}"/>
              </a:ext>
            </a:extLst>
          </p:cNvPr>
          <p:cNvSpPr>
            <a:spLocks noGrp="1"/>
          </p:cNvSpPr>
          <p:nvPr>
            <p:ph type="title"/>
          </p:nvPr>
        </p:nvSpPr>
        <p:spPr>
          <a:xfrm>
            <a:off x="89618" y="4329545"/>
            <a:ext cx="2616637" cy="2431473"/>
          </a:xfrm>
        </p:spPr>
        <p:txBody>
          <a:bodyPr>
            <a:normAutofit/>
          </a:bodyPr>
          <a:lstStyle/>
          <a:p>
            <a:r>
              <a:rPr lang="en-US" b="1" dirty="0">
                <a:solidFill>
                  <a:schemeClr val="tx1"/>
                </a:solidFill>
              </a:rPr>
              <a:t>Case Study 1:</a:t>
            </a:r>
            <a:r>
              <a:rPr lang="en-US" b="1" dirty="0"/>
              <a:t> Job Data Analysis</a:t>
            </a:r>
            <a:endParaRPr lang="en-US" dirty="0"/>
          </a:p>
        </p:txBody>
      </p:sp>
      <p:sp>
        <p:nvSpPr>
          <p:cNvPr id="3" name="Text Placeholder 2"/>
          <p:cNvSpPr>
            <a:spLocks noGrp="1"/>
          </p:cNvSpPr>
          <p:nvPr>
            <p:ph type="body" sz="half" idx="2"/>
          </p:nvPr>
        </p:nvSpPr>
        <p:spPr>
          <a:xfrm>
            <a:off x="246636" y="478720"/>
            <a:ext cx="2949145" cy="2726298"/>
          </a:xfrm>
        </p:spPr>
        <p:txBody>
          <a:bodyPr>
            <a:normAutofit lnSpcReduction="10000"/>
          </a:bodyPr>
          <a:lstStyle/>
          <a:p>
            <a:r>
              <a:rPr lang="en-US" dirty="0"/>
              <a:t> </a:t>
            </a:r>
            <a:r>
              <a:rPr lang="en-US" sz="2800" b="1" dirty="0"/>
              <a:t>Task: </a:t>
            </a:r>
            <a:r>
              <a:rPr lang="en-US" sz="2000" dirty="0"/>
              <a:t>Write an SQL query to calculate the 7-day rolling average of throughput. Additionally, explain whether you prefer using the daily metric or the 7-day rolling average for throughput, and why.</a:t>
            </a:r>
            <a:endParaRPr lang="en-IN" sz="2000" dirty="0"/>
          </a:p>
        </p:txBody>
      </p:sp>
      <p:pic>
        <p:nvPicPr>
          <p:cNvPr id="6" name="Picture Placeholder 5"/>
          <p:cNvPicPr>
            <a:picLocks noGrp="1" noChangeAspect="1"/>
          </p:cNvPicPr>
          <p:nvPr>
            <p:ph type="pic" idx="1"/>
          </p:nvPr>
        </p:nvPicPr>
        <p:blipFill rotWithShape="1">
          <a:blip r:embed="rId4">
            <a:extLst>
              <a:ext uri="{28A0092B-C50C-407E-A947-70E740481C1C}">
                <a14:useLocalDpi xmlns:a14="http://schemas.microsoft.com/office/drawing/2010/main" val="0"/>
              </a:ext>
            </a:extLst>
          </a:blip>
          <a:srcRect l="209" t="523" r="538" b="-827"/>
          <a:stretch/>
        </p:blipFill>
        <p:spPr>
          <a:xfrm>
            <a:off x="4482420" y="1524000"/>
            <a:ext cx="7423918" cy="3629891"/>
          </a:xfrm>
        </p:spPr>
      </p:pic>
    </p:spTree>
    <p:extLst>
      <p:ext uri="{BB962C8B-B14F-4D97-AF65-F5344CB8AC3E}">
        <p14:creationId xmlns:p14="http://schemas.microsoft.com/office/powerpoint/2010/main" val="3197840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ultiple people looking at blueprints&#10;">
            <a:extLst>
              <a:ext uri="{FF2B5EF4-FFF2-40B4-BE49-F238E27FC236}">
                <a16:creationId xmlns:a16="http://schemas.microsoft.com/office/drawing/2014/main" id="{DC582F7A-0108-4267-A3E3-CA43CDA209C6}"/>
              </a:ext>
            </a:extLst>
          </p:cNvPr>
          <p:cNvPicPr>
            <a:picLocks noChangeAspect="1"/>
          </p:cNvPicPr>
          <p:nvPr/>
        </p:nvPicPr>
        <p:blipFill rotWithShape="1">
          <a:blip r:embed="rId3"/>
          <a:srcRect l="25"/>
          <a:stretch/>
        </p:blipFill>
        <p:spPr>
          <a:xfrm>
            <a:off x="3068" y="0"/>
            <a:ext cx="12188932" cy="6858000"/>
          </a:xfrm>
          <a:prstGeom prst="rect">
            <a:avLst/>
          </a:prstGeom>
        </p:spPr>
      </p:pic>
      <p:sp>
        <p:nvSpPr>
          <p:cNvPr id="2" name="Title 1">
            <a:extLst>
              <a:ext uri="{FF2B5EF4-FFF2-40B4-BE49-F238E27FC236}">
                <a16:creationId xmlns:a16="http://schemas.microsoft.com/office/drawing/2014/main" id="{28492750-E12D-4995-ABCB-5BB846060890}"/>
              </a:ext>
            </a:extLst>
          </p:cNvPr>
          <p:cNvSpPr>
            <a:spLocks noGrp="1"/>
          </p:cNvSpPr>
          <p:nvPr>
            <p:ph type="title"/>
          </p:nvPr>
        </p:nvSpPr>
        <p:spPr>
          <a:xfrm>
            <a:off x="89618" y="4329545"/>
            <a:ext cx="2834640" cy="2377440"/>
          </a:xfrm>
        </p:spPr>
        <p:txBody>
          <a:bodyPr>
            <a:normAutofit/>
          </a:bodyPr>
          <a:lstStyle/>
          <a:p>
            <a:r>
              <a:rPr lang="en-US" b="1" dirty="0">
                <a:solidFill>
                  <a:schemeClr val="tx1"/>
                </a:solidFill>
              </a:rPr>
              <a:t>Case Study 1: </a:t>
            </a:r>
            <a:r>
              <a:rPr lang="en-US" b="1" dirty="0"/>
              <a:t>Job Data Analysis</a:t>
            </a:r>
            <a:endParaRPr lang="en-US" dirty="0"/>
          </a:p>
        </p:txBody>
      </p:sp>
      <p:sp>
        <p:nvSpPr>
          <p:cNvPr id="3" name="Text Placeholder 2"/>
          <p:cNvSpPr>
            <a:spLocks noGrp="1"/>
          </p:cNvSpPr>
          <p:nvPr>
            <p:ph type="body" sz="half" idx="2"/>
          </p:nvPr>
        </p:nvSpPr>
        <p:spPr>
          <a:xfrm>
            <a:off x="246637" y="478720"/>
            <a:ext cx="2834640" cy="2322576"/>
          </a:xfrm>
        </p:spPr>
        <p:txBody>
          <a:bodyPr>
            <a:normAutofit lnSpcReduction="10000"/>
          </a:bodyPr>
          <a:lstStyle/>
          <a:p>
            <a:r>
              <a:rPr lang="en-US" sz="2800" b="1" dirty="0"/>
              <a:t>Task: </a:t>
            </a:r>
            <a:r>
              <a:rPr lang="en-US" sz="2400" dirty="0"/>
              <a:t>Write an SQL query to calculate the percentage share of </a:t>
            </a:r>
            <a:r>
              <a:rPr lang="en-US" sz="2000" dirty="0"/>
              <a:t>each</a:t>
            </a:r>
            <a:r>
              <a:rPr lang="en-US" sz="2400" dirty="0"/>
              <a:t> language over the last 30 days.</a:t>
            </a:r>
            <a:endParaRPr lang="en-IN" sz="2400" dirty="0"/>
          </a:p>
        </p:txBody>
      </p:sp>
      <p:pic>
        <p:nvPicPr>
          <p:cNvPr id="6" name="Picture Placeholder 5"/>
          <p:cNvPicPr>
            <a:picLocks noGrp="1" noChangeAspect="1"/>
          </p:cNvPicPr>
          <p:nvPr>
            <p:ph type="pic" idx="1"/>
          </p:nvPr>
        </p:nvPicPr>
        <p:blipFill rotWithShape="1">
          <a:blip r:embed="rId4">
            <a:extLst>
              <a:ext uri="{28A0092B-C50C-407E-A947-70E740481C1C}">
                <a14:useLocalDpi xmlns:a14="http://schemas.microsoft.com/office/drawing/2010/main" val="0"/>
              </a:ext>
            </a:extLst>
          </a:blip>
          <a:srcRect l="275" t="1810" r="1047" b="3523"/>
          <a:stretch/>
        </p:blipFill>
        <p:spPr>
          <a:xfrm>
            <a:off x="5606474" y="838200"/>
            <a:ext cx="6087326" cy="5181600"/>
          </a:xfrm>
        </p:spPr>
      </p:pic>
    </p:spTree>
    <p:extLst>
      <p:ext uri="{BB962C8B-B14F-4D97-AF65-F5344CB8AC3E}">
        <p14:creationId xmlns:p14="http://schemas.microsoft.com/office/powerpoint/2010/main" val="252814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ultiple people looking at blueprints&#10;">
            <a:extLst>
              <a:ext uri="{FF2B5EF4-FFF2-40B4-BE49-F238E27FC236}">
                <a16:creationId xmlns:a16="http://schemas.microsoft.com/office/drawing/2014/main" id="{DC582F7A-0108-4267-A3E3-CA43CDA209C6}"/>
              </a:ext>
            </a:extLst>
          </p:cNvPr>
          <p:cNvPicPr>
            <a:picLocks noChangeAspect="1"/>
          </p:cNvPicPr>
          <p:nvPr/>
        </p:nvPicPr>
        <p:blipFill rotWithShape="1">
          <a:blip r:embed="rId3"/>
          <a:srcRect l="25"/>
          <a:stretch/>
        </p:blipFill>
        <p:spPr>
          <a:xfrm>
            <a:off x="3068" y="0"/>
            <a:ext cx="12188932" cy="6858000"/>
          </a:xfrm>
          <a:prstGeom prst="rect">
            <a:avLst/>
          </a:prstGeom>
        </p:spPr>
      </p:pic>
      <p:sp>
        <p:nvSpPr>
          <p:cNvPr id="2" name="Title 1">
            <a:extLst>
              <a:ext uri="{FF2B5EF4-FFF2-40B4-BE49-F238E27FC236}">
                <a16:creationId xmlns:a16="http://schemas.microsoft.com/office/drawing/2014/main" id="{28492750-E12D-4995-ABCB-5BB846060890}"/>
              </a:ext>
            </a:extLst>
          </p:cNvPr>
          <p:cNvSpPr>
            <a:spLocks noGrp="1"/>
          </p:cNvSpPr>
          <p:nvPr>
            <p:ph type="title"/>
          </p:nvPr>
        </p:nvSpPr>
        <p:spPr>
          <a:xfrm>
            <a:off x="89618" y="4329545"/>
            <a:ext cx="2834640" cy="2377440"/>
          </a:xfrm>
        </p:spPr>
        <p:txBody>
          <a:bodyPr>
            <a:normAutofit/>
          </a:bodyPr>
          <a:lstStyle/>
          <a:p>
            <a:r>
              <a:rPr lang="en-US" b="1" dirty="0"/>
              <a:t>Case Study 1: Job Data Analysis</a:t>
            </a:r>
            <a:endParaRPr lang="en-US" dirty="0"/>
          </a:p>
        </p:txBody>
      </p:sp>
      <p:sp>
        <p:nvSpPr>
          <p:cNvPr id="3" name="Text Placeholder 2"/>
          <p:cNvSpPr>
            <a:spLocks noGrp="1"/>
          </p:cNvSpPr>
          <p:nvPr>
            <p:ph type="body" sz="half" idx="2"/>
          </p:nvPr>
        </p:nvSpPr>
        <p:spPr>
          <a:xfrm>
            <a:off x="246637" y="478720"/>
            <a:ext cx="2834640" cy="2322576"/>
          </a:xfrm>
        </p:spPr>
        <p:txBody>
          <a:bodyPr>
            <a:normAutofit/>
          </a:bodyPr>
          <a:lstStyle/>
          <a:p>
            <a:r>
              <a:rPr lang="en-US" sz="2800" b="1" dirty="0"/>
              <a:t>T</a:t>
            </a:r>
            <a:r>
              <a:rPr lang="en-US" sz="2800" b="1" dirty="0" smtClean="0"/>
              <a:t>ask</a:t>
            </a:r>
            <a:r>
              <a:rPr lang="en-US" sz="2800" b="1" dirty="0"/>
              <a:t>: </a:t>
            </a:r>
            <a:r>
              <a:rPr lang="en-US" sz="2000" dirty="0"/>
              <a:t>Write an SQL query to display duplicate rows from the </a:t>
            </a:r>
            <a:r>
              <a:rPr lang="en-US" sz="2000" dirty="0" err="1"/>
              <a:t>job_data</a:t>
            </a:r>
            <a:r>
              <a:rPr lang="en-US" sz="2000" dirty="0"/>
              <a:t> table.</a:t>
            </a:r>
            <a:endParaRPr lang="en-IN" sz="2000" dirty="0"/>
          </a:p>
        </p:txBody>
      </p:sp>
      <p:pic>
        <p:nvPicPr>
          <p:cNvPr id="6" name="Picture Placeholder 5"/>
          <p:cNvPicPr>
            <a:picLocks noGrp="1" noChangeAspect="1"/>
          </p:cNvPicPr>
          <p:nvPr>
            <p:ph type="pic" idx="1"/>
          </p:nvPr>
        </p:nvPicPr>
        <p:blipFill rotWithShape="1">
          <a:blip r:embed="rId4">
            <a:extLst>
              <a:ext uri="{28A0092B-C50C-407E-A947-70E740481C1C}">
                <a14:useLocalDpi xmlns:a14="http://schemas.microsoft.com/office/drawing/2010/main" val="0"/>
              </a:ext>
            </a:extLst>
          </a:blip>
          <a:srcRect l="272" t="1890" r="252" b="391"/>
          <a:stretch/>
        </p:blipFill>
        <p:spPr>
          <a:xfrm>
            <a:off x="4812145" y="1640008"/>
            <a:ext cx="6929210" cy="3351694"/>
          </a:xfrm>
        </p:spPr>
      </p:pic>
    </p:spTree>
    <p:extLst>
      <p:ext uri="{BB962C8B-B14F-4D97-AF65-F5344CB8AC3E}">
        <p14:creationId xmlns:p14="http://schemas.microsoft.com/office/powerpoint/2010/main" val="1705470549"/>
      </p:ext>
    </p:extLst>
  </p:cSld>
  <p:clrMapOvr>
    <a:masterClrMapping/>
  </p:clrMapOvr>
</p:sld>
</file>

<file path=ppt/theme/theme1.xml><?xml version="1.0" encoding="utf-8"?>
<a:theme xmlns:a="http://schemas.openxmlformats.org/drawingml/2006/main" name="Frame">
  <a:themeElements>
    <a:clrScheme name="Frame">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C62D4C9-FB7C-42A5-9239-CABAB80115FB}">
  <ds:schemaRefs>
    <ds:schemaRef ds:uri="http://schemas.microsoft.com/sharepoint/v3/contenttype/forms"/>
  </ds:schemaRefs>
</ds:datastoreItem>
</file>

<file path=customXml/itemProps2.xml><?xml version="1.0" encoding="utf-8"?>
<ds:datastoreItem xmlns:ds="http://schemas.openxmlformats.org/officeDocument/2006/customXml" ds:itemID="{CEB7BB97-A62F-4534-888F-505637578A57}">
  <ds:schemaRefs>
    <ds:schemaRef ds:uri="http://schemas.microsoft.com/office/2006/documentManagement/types"/>
    <ds:schemaRef ds:uri="http://schemas.microsoft.com/office/2006/metadata/properties"/>
    <ds:schemaRef ds:uri="http://schemas.microsoft.com/office/infopath/2007/PartnerControls"/>
    <ds:schemaRef ds:uri="http://purl.org/dc/terms/"/>
    <ds:schemaRef ds:uri="http://www.w3.org/XML/1998/namespace"/>
    <ds:schemaRef ds:uri="http://purl.org/dc/dcmitype/"/>
    <ds:schemaRef ds:uri="http://purl.org/dc/elements/1.1/"/>
    <ds:schemaRef ds:uri="http://schemas.openxmlformats.org/package/2006/metadata/core-properties"/>
    <ds:schemaRef ds:uri="16c05727-aa75-4e4a-9b5f-8a80a1165891"/>
    <ds:schemaRef ds:uri="71af3243-3dd4-4a8d-8c0d-dd76da1f02a5"/>
  </ds:schemaRefs>
</ds:datastoreItem>
</file>

<file path=customXml/itemProps3.xml><?xml version="1.0" encoding="utf-8"?>
<ds:datastoreItem xmlns:ds="http://schemas.openxmlformats.org/officeDocument/2006/customXml" ds:itemID="{7885ACEB-CF5E-44CD-BB7E-D39F90AC534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Architecture design</Template>
  <TotalTime>0</TotalTime>
  <Words>511</Words>
  <Application>Microsoft Office PowerPoint</Application>
  <PresentationFormat>Widescreen</PresentationFormat>
  <Paragraphs>71</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Calibri</vt:lpstr>
      <vt:lpstr>Corbel</vt:lpstr>
      <vt:lpstr>Wingdings</vt:lpstr>
      <vt:lpstr>Wingdings 2</vt:lpstr>
      <vt:lpstr>Frame</vt:lpstr>
      <vt:lpstr>Operation Analytics and Investigating Metric Spike</vt:lpstr>
      <vt:lpstr>Description:</vt:lpstr>
      <vt:lpstr> Approach </vt:lpstr>
      <vt:lpstr>Tech-Stack:</vt:lpstr>
      <vt:lpstr>Case Study 1: Job Data Analysis</vt:lpstr>
      <vt:lpstr>Case Study 1: Job Data Analysis</vt:lpstr>
      <vt:lpstr>Case Study 1: Job Data Analysis</vt:lpstr>
      <vt:lpstr>Case Study 1: Job Data Analysis</vt:lpstr>
      <vt:lpstr>Case Study 1: Job Data Analysis</vt:lpstr>
      <vt:lpstr>Case Study 2: Investigating Metric Spike</vt:lpstr>
      <vt:lpstr>Case Study 2: Investigating Metric Spike </vt:lpstr>
      <vt:lpstr>Case Study 2: Investigating Metric Spike </vt:lpstr>
      <vt:lpstr>Case Study 2: Investigating Metric Spike </vt:lpstr>
      <vt:lpstr>Case Study 2: Investigating Metric Spike </vt:lpstr>
      <vt:lpstr>Case Study 2: Investigating Metric Spike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2024-01-24T15:13:48Z</dcterms:created>
  <dcterms:modified xsi:type="dcterms:W3CDTF">2024-04-01T05:21:37Z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