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9" r:id="rId4"/>
    <p:sldId id="267" r:id="rId5"/>
    <p:sldId id="266" r:id="rId6"/>
    <p:sldId id="268" r:id="rId7"/>
    <p:sldId id="269" r:id="rId8"/>
    <p:sldId id="264" r:id="rId9"/>
    <p:sldId id="265" r:id="rId10"/>
    <p:sldId id="27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3/11/2022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3/11/2022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3/11/2022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3/11/2022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3/11/2022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F73A-1BC2-4946-BA84-44443E43D1FC}"/>
              </a:ext>
            </a:extLst>
          </p:cNvPr>
          <p:cNvSpPr>
            <a:spLocks noGrp="1"/>
          </p:cNvSpPr>
          <p:nvPr>
            <p:ph type="ctrTitle"/>
          </p:nvPr>
        </p:nvSpPr>
        <p:spPr>
          <a:xfrm>
            <a:off x="1541187" y="791852"/>
            <a:ext cx="10572256" cy="1273184"/>
          </a:xfrm>
        </p:spPr>
        <p:txBody>
          <a:bodyPr/>
          <a:lstStyle/>
          <a:p>
            <a:r>
              <a:rPr lang="en-US" dirty="0">
                <a:solidFill>
                  <a:schemeClr val="bg1"/>
                </a:solidFill>
                <a:latin typeface="Arial Narrow" panose="020B0606020202030204" pitchFamily="34" charset="0"/>
              </a:rPr>
              <a:t>Tableau Capstone Project</a:t>
            </a:r>
            <a:endParaRPr lang="en-IN" dirty="0">
              <a:solidFill>
                <a:schemeClr val="bg1"/>
              </a:solidFill>
              <a:latin typeface="Arial Narrow" panose="020B0606020202030204" pitchFamily="34" charset="0"/>
            </a:endParaRPr>
          </a:p>
        </p:txBody>
      </p:sp>
      <p:sp>
        <p:nvSpPr>
          <p:cNvPr id="3" name="Subtitle 2">
            <a:extLst>
              <a:ext uri="{FF2B5EF4-FFF2-40B4-BE49-F238E27FC236}">
                <a16:creationId xmlns:a16="http://schemas.microsoft.com/office/drawing/2014/main" id="{A44D3057-8EB8-44C4-B7C2-7615E36FCB68}"/>
              </a:ext>
            </a:extLst>
          </p:cNvPr>
          <p:cNvSpPr>
            <a:spLocks noGrp="1"/>
          </p:cNvSpPr>
          <p:nvPr>
            <p:ph type="subTitle" idx="1"/>
          </p:nvPr>
        </p:nvSpPr>
        <p:spPr>
          <a:xfrm>
            <a:off x="1091106" y="2407813"/>
            <a:ext cx="7315200" cy="914400"/>
          </a:xfrm>
        </p:spPr>
        <p:txBody>
          <a:bodyPr>
            <a:normAutofit/>
          </a:bodyPr>
          <a:lstStyle/>
          <a:p>
            <a:pPr algn="ctr"/>
            <a:r>
              <a:rPr lang="en-US" sz="3600" dirty="0">
                <a:solidFill>
                  <a:schemeClr val="bg1"/>
                </a:solidFill>
              </a:rPr>
              <a:t>March 2022</a:t>
            </a:r>
            <a:endParaRPr lang="en-IN" sz="3600" dirty="0">
              <a:solidFill>
                <a:schemeClr val="bg1"/>
              </a:solidFill>
            </a:endParaRPr>
          </a:p>
        </p:txBody>
      </p:sp>
    </p:spTree>
    <p:extLst>
      <p:ext uri="{BB962C8B-B14F-4D97-AF65-F5344CB8AC3E}">
        <p14:creationId xmlns:p14="http://schemas.microsoft.com/office/powerpoint/2010/main" val="1084587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9975C-47FA-410C-BD3B-BAFF7FE93F9B}"/>
              </a:ext>
            </a:extLst>
          </p:cNvPr>
          <p:cNvSpPr>
            <a:spLocks noGrp="1"/>
          </p:cNvSpPr>
          <p:nvPr>
            <p:ph type="title"/>
          </p:nvPr>
        </p:nvSpPr>
        <p:spPr>
          <a:xfrm>
            <a:off x="0" y="0"/>
            <a:ext cx="2947482" cy="3209365"/>
          </a:xfrm>
        </p:spPr>
        <p:txBody>
          <a:bodyPr/>
          <a:lstStyle/>
          <a:p>
            <a:r>
              <a:rPr lang="en-US" dirty="0"/>
              <a:t>Summary of the project</a:t>
            </a:r>
            <a:endParaRPr lang="en-IN" dirty="0"/>
          </a:p>
        </p:txBody>
      </p:sp>
      <p:sp>
        <p:nvSpPr>
          <p:cNvPr id="3" name="Content Placeholder 2">
            <a:extLst>
              <a:ext uri="{FF2B5EF4-FFF2-40B4-BE49-F238E27FC236}">
                <a16:creationId xmlns:a16="http://schemas.microsoft.com/office/drawing/2014/main" id="{30A210BE-548E-465F-B1F8-6F8DAD7334E3}"/>
              </a:ext>
            </a:extLst>
          </p:cNvPr>
          <p:cNvSpPr>
            <a:spLocks noGrp="1"/>
          </p:cNvSpPr>
          <p:nvPr>
            <p:ph idx="1"/>
          </p:nvPr>
        </p:nvSpPr>
        <p:spPr>
          <a:xfrm>
            <a:off x="3627221" y="868680"/>
            <a:ext cx="7784850" cy="5120640"/>
          </a:xfrm>
        </p:spPr>
        <p:txBody>
          <a:bodyPr/>
          <a:lstStyle/>
          <a:p>
            <a:r>
              <a:rPr lang="en-US" dirty="0">
                <a:latin typeface="Arial Narrow" panose="020B0606020202030204" pitchFamily="34" charset="0"/>
              </a:rPr>
              <a:t>As per dataset total population recorded is 7.8 billion whereas Asia continent having highest population, women fertility rate &amp; population growth too.</a:t>
            </a:r>
          </a:p>
          <a:p>
            <a:r>
              <a:rPr lang="en-US" dirty="0">
                <a:latin typeface="Arial Narrow" panose="020B0606020202030204" pitchFamily="34" charset="0"/>
              </a:rPr>
              <a:t>Top 3 countries- China having 1449 millions(17.80%), India having 1386 million(17.50%) &amp; USA (4.2%) of total world population.</a:t>
            </a:r>
          </a:p>
          <a:p>
            <a:r>
              <a:rPr lang="en-US" dirty="0">
                <a:latin typeface="Arial Narrow" panose="020B0606020202030204" pitchFamily="34" charset="0"/>
              </a:rPr>
              <a:t>Nepal having highest female population 54.4% &amp; in terms of highest youth population – India is on 1</a:t>
            </a:r>
            <a:r>
              <a:rPr lang="en-US" baseline="30000" dirty="0">
                <a:latin typeface="Arial Narrow" panose="020B0606020202030204" pitchFamily="34" charset="0"/>
              </a:rPr>
              <a:t>st</a:t>
            </a:r>
            <a:r>
              <a:rPr lang="en-US" dirty="0">
                <a:latin typeface="Arial Narrow" panose="020B0606020202030204" pitchFamily="34" charset="0"/>
              </a:rPr>
              <a:t>  (464 million). </a:t>
            </a:r>
          </a:p>
          <a:p>
            <a:r>
              <a:rPr lang="en-US" dirty="0">
                <a:latin typeface="Arial Narrow" panose="020B0606020202030204" pitchFamily="34" charset="0"/>
              </a:rPr>
              <a:t>Japan has became highest senior citizen population 29% because of good healthy lifestyle &amp; also with a highest life expectancy year for both male &amp; female.</a:t>
            </a:r>
          </a:p>
          <a:p>
            <a:r>
              <a:rPr lang="en-US" dirty="0">
                <a:latin typeface="Arial Narrow" panose="020B0606020202030204" pitchFamily="34" charset="0"/>
              </a:rPr>
              <a:t>Oceania continent &amp; country Vatican city has lowest population in world</a:t>
            </a:r>
            <a:r>
              <a:rPr lang="en-US" dirty="0"/>
              <a:t>.</a:t>
            </a:r>
          </a:p>
          <a:p>
            <a:r>
              <a:rPr lang="en-US" dirty="0">
                <a:latin typeface="Arial Narrow" panose="020B0606020202030204" pitchFamily="34" charset="0"/>
              </a:rPr>
              <a:t>Africa remains the region with highest fertility at 4.7 children per women. Europe has the lowest fertility of 1.6 per women. Both Asia, America &amp; Caribbean have total fertility of 2.2 per woman, closely followed by Oceania with 2.4 per women.</a:t>
            </a:r>
          </a:p>
          <a:p>
            <a:r>
              <a:rPr lang="en-US" dirty="0">
                <a:latin typeface="Arial Narrow" panose="020B0606020202030204" pitchFamily="34" charset="0"/>
              </a:rPr>
              <a:t>Most of the growth have recorded in 4</a:t>
            </a:r>
            <a:r>
              <a:rPr lang="en-US" baseline="30000" dirty="0">
                <a:latin typeface="Arial Narrow" panose="020B0606020202030204" pitchFamily="34" charset="0"/>
              </a:rPr>
              <a:t>th</a:t>
            </a:r>
            <a:r>
              <a:rPr lang="en-US" dirty="0">
                <a:latin typeface="Arial Narrow" panose="020B0606020202030204" pitchFamily="34" charset="0"/>
              </a:rPr>
              <a:t> quarter 2021.</a:t>
            </a:r>
          </a:p>
        </p:txBody>
      </p:sp>
    </p:spTree>
    <p:extLst>
      <p:ext uri="{BB962C8B-B14F-4D97-AF65-F5344CB8AC3E}">
        <p14:creationId xmlns:p14="http://schemas.microsoft.com/office/powerpoint/2010/main" val="4155630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808E-8FF4-4D01-BDE8-E23F52C01F02}"/>
              </a:ext>
            </a:extLst>
          </p:cNvPr>
          <p:cNvSpPr>
            <a:spLocks noGrp="1"/>
          </p:cNvSpPr>
          <p:nvPr>
            <p:ph type="title"/>
          </p:nvPr>
        </p:nvSpPr>
        <p:spPr>
          <a:xfrm>
            <a:off x="0" y="0"/>
            <a:ext cx="2947482" cy="4601183"/>
          </a:xfrm>
        </p:spPr>
        <p:txBody>
          <a:bodyPr/>
          <a:lstStyle/>
          <a:p>
            <a:r>
              <a:rPr lang="en-US" dirty="0"/>
              <a:t>Conclusion.</a:t>
            </a:r>
            <a:br>
              <a:rPr lang="en-US" dirty="0"/>
            </a:br>
            <a:endParaRPr lang="en-IN" dirty="0"/>
          </a:p>
        </p:txBody>
      </p:sp>
      <p:sp>
        <p:nvSpPr>
          <p:cNvPr id="3" name="Content Placeholder 2">
            <a:extLst>
              <a:ext uri="{FF2B5EF4-FFF2-40B4-BE49-F238E27FC236}">
                <a16:creationId xmlns:a16="http://schemas.microsoft.com/office/drawing/2014/main" id="{53CE12B2-1478-4CC0-A8F7-B7AEB0715B0B}"/>
              </a:ext>
            </a:extLst>
          </p:cNvPr>
          <p:cNvSpPr>
            <a:spLocks noGrp="1"/>
          </p:cNvSpPr>
          <p:nvPr>
            <p:ph idx="1"/>
          </p:nvPr>
        </p:nvSpPr>
        <p:spPr/>
        <p:txBody>
          <a:bodyPr/>
          <a:lstStyle/>
          <a:p>
            <a:r>
              <a:rPr lang="en-US" dirty="0">
                <a:latin typeface="Arial Narrow" panose="020B0606020202030204" pitchFamily="34" charset="0"/>
              </a:rPr>
              <a:t>With the help of this dashboard, it become very easy to know the data of world population growth in particular country and continent. Analyzing the data is very easy. Multiple charts are joined to the main dashboard in graphical representation.</a:t>
            </a:r>
          </a:p>
          <a:p>
            <a:r>
              <a:rPr lang="en-US" dirty="0">
                <a:latin typeface="Arial Narrow" panose="020B0606020202030204" pitchFamily="34" charset="0"/>
              </a:rPr>
              <a:t>The outcome helps us to know the total population in different prospective with respect to per quarter, age group, gender, countries, continents etc.</a:t>
            </a:r>
          </a:p>
          <a:p>
            <a:r>
              <a:rPr lang="en-US" dirty="0">
                <a:latin typeface="Arial Narrow" panose="020B0606020202030204" pitchFamily="34" charset="0"/>
              </a:rPr>
              <a:t>We can classify this data from dashboard.</a:t>
            </a:r>
          </a:p>
          <a:p>
            <a:endParaRPr lang="en-US" dirty="0">
              <a:latin typeface="Arial Narrow" panose="020B0606020202030204" pitchFamily="34" charset="0"/>
            </a:endParaRPr>
          </a:p>
          <a:p>
            <a:r>
              <a:rPr lang="en-US" dirty="0">
                <a:latin typeface="Arial Narrow" panose="020B0606020202030204" pitchFamily="34" charset="0"/>
              </a:rPr>
              <a:t>Please watch this presentation video here- https://youtu.be/EOD91tlmAw8</a:t>
            </a:r>
            <a:endParaRPr lang="en-IN" dirty="0">
              <a:latin typeface="Arial Narrow" panose="020B0606020202030204" pitchFamily="34" charset="0"/>
            </a:endParaRPr>
          </a:p>
        </p:txBody>
      </p:sp>
    </p:spTree>
    <p:extLst>
      <p:ext uri="{BB962C8B-B14F-4D97-AF65-F5344CB8AC3E}">
        <p14:creationId xmlns:p14="http://schemas.microsoft.com/office/powerpoint/2010/main" val="816624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A2BB-2D63-4994-A029-F1E7252B4960}"/>
              </a:ext>
            </a:extLst>
          </p:cNvPr>
          <p:cNvSpPr>
            <a:spLocks noGrp="1"/>
          </p:cNvSpPr>
          <p:nvPr>
            <p:ph type="title"/>
          </p:nvPr>
        </p:nvSpPr>
        <p:spPr/>
        <p:txBody>
          <a:bodyPr>
            <a:normAutofit/>
          </a:bodyPr>
          <a:lstStyle/>
          <a:p>
            <a:r>
              <a:rPr lang="en-US" sz="6000" dirty="0"/>
              <a:t>Thank you</a:t>
            </a:r>
            <a:endParaRPr lang="en-IN" sz="6000" dirty="0"/>
          </a:p>
        </p:txBody>
      </p:sp>
    </p:spTree>
    <p:extLst>
      <p:ext uri="{BB962C8B-B14F-4D97-AF65-F5344CB8AC3E}">
        <p14:creationId xmlns:p14="http://schemas.microsoft.com/office/powerpoint/2010/main" val="139701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0DFD-E355-40D7-AA29-12CFEF3CF54A}"/>
              </a:ext>
            </a:extLst>
          </p:cNvPr>
          <p:cNvSpPr>
            <a:spLocks noGrp="1"/>
          </p:cNvSpPr>
          <p:nvPr>
            <p:ph type="title"/>
          </p:nvPr>
        </p:nvSpPr>
        <p:spPr>
          <a:xfrm>
            <a:off x="0" y="94267"/>
            <a:ext cx="2947482" cy="4194928"/>
          </a:xfrm>
        </p:spPr>
        <p:txBody>
          <a:bodyPr>
            <a:normAutofit/>
          </a:bodyPr>
          <a:lstStyle/>
          <a:p>
            <a:r>
              <a:rPr lang="en-US" sz="4400" dirty="0">
                <a:latin typeface="Arial Narrow" panose="020B0606020202030204" pitchFamily="34" charset="0"/>
              </a:rPr>
              <a:t>World Population Dataset </a:t>
            </a:r>
            <a:br>
              <a:rPr lang="en-US" sz="4400" dirty="0">
                <a:latin typeface="Arial Narrow" panose="020B0606020202030204" pitchFamily="34" charset="0"/>
              </a:rPr>
            </a:br>
            <a:r>
              <a:rPr lang="en-US" sz="4400" dirty="0">
                <a:latin typeface="Arial Narrow" panose="020B0606020202030204" pitchFamily="34" charset="0"/>
              </a:rPr>
              <a:t>2021</a:t>
            </a:r>
            <a:endParaRPr lang="en-IN" sz="4400"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A489A9A8-04B4-4B0F-A00C-76B39F53C387}"/>
              </a:ext>
            </a:extLst>
          </p:cNvPr>
          <p:cNvSpPr>
            <a:spLocks noGrp="1"/>
          </p:cNvSpPr>
          <p:nvPr>
            <p:ph idx="1"/>
          </p:nvPr>
        </p:nvSpPr>
        <p:spPr>
          <a:xfrm>
            <a:off x="3501623" y="723508"/>
            <a:ext cx="7315200" cy="5300220"/>
          </a:xfrm>
        </p:spPr>
        <p:txBody>
          <a:bodyPr>
            <a:normAutofit/>
          </a:bodyPr>
          <a:lstStyle/>
          <a:p>
            <a:pPr marL="0" indent="0">
              <a:buNone/>
            </a:pPr>
            <a:r>
              <a:rPr lang="en-US" b="1" dirty="0"/>
              <a:t>Context</a:t>
            </a:r>
          </a:p>
          <a:p>
            <a:pPr>
              <a:buFont typeface="Arial" panose="020B0604020202020204" pitchFamily="34" charset="0"/>
              <a:buChar char="•"/>
            </a:pPr>
            <a:r>
              <a:rPr lang="en-US" dirty="0">
                <a:latin typeface="Arial Narrow" panose="020B0606020202030204" pitchFamily="34" charset="0"/>
              </a:rPr>
              <a:t>Asia has 30% of the world land area, on the land is 61 % of the worlds population lives. Its means every 6 out of 10 people lives in Asia.</a:t>
            </a:r>
            <a:endParaRPr lang="en-US" b="1" dirty="0">
              <a:latin typeface="Arial Narrow" panose="020B0606020202030204" pitchFamily="34" charset="0"/>
            </a:endParaRPr>
          </a:p>
          <a:p>
            <a:pPr>
              <a:buFont typeface="Arial" panose="020B0604020202020204" pitchFamily="34" charset="0"/>
              <a:buChar char="•"/>
            </a:pPr>
            <a:r>
              <a:rPr lang="en-US" dirty="0">
                <a:latin typeface="Arial Narrow" panose="020B0606020202030204" pitchFamily="34" charset="0"/>
              </a:rPr>
              <a:t>As of December 2021, total population worldwide was 7.8 billion.</a:t>
            </a:r>
          </a:p>
          <a:p>
            <a:pPr>
              <a:buFont typeface="Arial" panose="020B0604020202020204" pitchFamily="34" charset="0"/>
              <a:buChar char="•"/>
            </a:pPr>
            <a:r>
              <a:rPr lang="en-US" dirty="0">
                <a:latin typeface="Arial Narrow" panose="020B0606020202030204" pitchFamily="34" charset="0"/>
              </a:rPr>
              <a:t>Total births per sec: 4.2 &amp; deaths per sec: 1.8 .</a:t>
            </a:r>
          </a:p>
          <a:p>
            <a:pPr marL="0" indent="0">
              <a:buNone/>
            </a:pPr>
            <a:endParaRPr lang="en-US" b="1" dirty="0"/>
          </a:p>
          <a:p>
            <a:pPr marL="0" indent="0">
              <a:buNone/>
            </a:pPr>
            <a:r>
              <a:rPr lang="en-US" b="1" dirty="0"/>
              <a:t>Content </a:t>
            </a:r>
          </a:p>
          <a:p>
            <a:r>
              <a:rPr lang="en-US" dirty="0">
                <a:latin typeface="Arial Narrow" panose="020B0606020202030204" pitchFamily="34" charset="0"/>
              </a:rPr>
              <a:t>This dataset associated with population statistics of the world and how population is dispersed throughout this world.</a:t>
            </a:r>
          </a:p>
          <a:p>
            <a:r>
              <a:rPr lang="en-US" dirty="0">
                <a:latin typeface="Arial Narrow" panose="020B0606020202030204" pitchFamily="34" charset="0"/>
              </a:rPr>
              <a:t>Source of Data:  https://www.unfpa.org/data/world-population-dashboard</a:t>
            </a:r>
            <a:endParaRPr lang="en-IN" dirty="0">
              <a:latin typeface="Arial Narrow" panose="020B0606020202030204" pitchFamily="34" charset="0"/>
            </a:endParaRPr>
          </a:p>
        </p:txBody>
      </p:sp>
    </p:spTree>
    <p:extLst>
      <p:ext uri="{BB962C8B-B14F-4D97-AF65-F5344CB8AC3E}">
        <p14:creationId xmlns:p14="http://schemas.microsoft.com/office/powerpoint/2010/main" val="20677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17E1-F919-4E71-A634-86DDC5F857E0}"/>
              </a:ext>
            </a:extLst>
          </p:cNvPr>
          <p:cNvSpPr>
            <a:spLocks noGrp="1"/>
          </p:cNvSpPr>
          <p:nvPr>
            <p:ph type="title"/>
          </p:nvPr>
        </p:nvSpPr>
        <p:spPr>
          <a:xfrm>
            <a:off x="0" y="320512"/>
            <a:ext cx="2947482" cy="3242820"/>
          </a:xfrm>
        </p:spPr>
        <p:txBody>
          <a:bodyPr>
            <a:normAutofit/>
          </a:bodyPr>
          <a:lstStyle/>
          <a:p>
            <a:r>
              <a:rPr lang="en-US" sz="4400" dirty="0">
                <a:latin typeface="Arial Narrow" panose="020B0606020202030204" pitchFamily="34" charset="0"/>
              </a:rPr>
              <a:t>Problem Statements</a:t>
            </a:r>
            <a:endParaRPr lang="en-IN" sz="4400"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AFA60251-0054-412C-AE55-94B55F8E121E}"/>
              </a:ext>
            </a:extLst>
          </p:cNvPr>
          <p:cNvSpPr>
            <a:spLocks noGrp="1"/>
          </p:cNvSpPr>
          <p:nvPr>
            <p:ph idx="1"/>
          </p:nvPr>
        </p:nvSpPr>
        <p:spPr/>
        <p:txBody>
          <a:bodyPr>
            <a:normAutofit/>
          </a:bodyPr>
          <a:lstStyle/>
          <a:p>
            <a:r>
              <a:rPr lang="en-US" sz="2800" dirty="0">
                <a:latin typeface="Arial Narrow" panose="020B0606020202030204" pitchFamily="34" charset="0"/>
              </a:rPr>
              <a:t>Worldwide Total population – 2021.</a:t>
            </a:r>
          </a:p>
          <a:p>
            <a:r>
              <a:rPr lang="en-IN" sz="2800" dirty="0">
                <a:latin typeface="Arial Narrow" panose="020B0606020202030204" pitchFamily="34" charset="0"/>
              </a:rPr>
              <a:t>Total Population by age group – Child &amp; Senior citizen.</a:t>
            </a:r>
          </a:p>
          <a:p>
            <a:r>
              <a:rPr lang="en-IN" sz="2800" dirty="0">
                <a:latin typeface="Arial Narrow" panose="020B0606020202030204" pitchFamily="34" charset="0"/>
              </a:rPr>
              <a:t>Region wise : average women fertility rate.</a:t>
            </a:r>
          </a:p>
          <a:p>
            <a:r>
              <a:rPr lang="en-IN" sz="2800" dirty="0">
                <a:latin typeface="Arial Narrow" panose="020B0606020202030204" pitchFamily="34" charset="0"/>
              </a:rPr>
              <a:t>Top 10 most populated countries information.</a:t>
            </a:r>
          </a:p>
          <a:p>
            <a:r>
              <a:rPr lang="en-IN" sz="2800" dirty="0">
                <a:latin typeface="Arial Narrow" panose="020B0606020202030204" pitchFamily="34" charset="0"/>
              </a:rPr>
              <a:t>Total male &amp; female population continent wise.</a:t>
            </a:r>
          </a:p>
        </p:txBody>
      </p:sp>
    </p:spTree>
    <p:extLst>
      <p:ext uri="{BB962C8B-B14F-4D97-AF65-F5344CB8AC3E}">
        <p14:creationId xmlns:p14="http://schemas.microsoft.com/office/powerpoint/2010/main" val="346678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4632-1715-4736-AFDD-1CF55C70E22E}"/>
              </a:ext>
            </a:extLst>
          </p:cNvPr>
          <p:cNvSpPr>
            <a:spLocks noGrp="1"/>
          </p:cNvSpPr>
          <p:nvPr>
            <p:ph type="title"/>
          </p:nvPr>
        </p:nvSpPr>
        <p:spPr>
          <a:xfrm>
            <a:off x="0" y="0"/>
            <a:ext cx="2947482" cy="4601183"/>
          </a:xfrm>
        </p:spPr>
        <p:txBody>
          <a:bodyPr/>
          <a:lstStyle/>
          <a:p>
            <a:r>
              <a:rPr lang="en-US" dirty="0"/>
              <a:t>Global Population</a:t>
            </a:r>
            <a:br>
              <a:rPr lang="en-US" dirty="0"/>
            </a:br>
            <a:r>
              <a:rPr lang="en-US" dirty="0"/>
              <a:t>World map</a:t>
            </a:r>
            <a:br>
              <a:rPr lang="en-US" dirty="0"/>
            </a:br>
            <a:endParaRPr lang="en-IN" dirty="0"/>
          </a:p>
        </p:txBody>
      </p:sp>
      <p:pic>
        <p:nvPicPr>
          <p:cNvPr id="5" name="Content Placeholder 4">
            <a:extLst>
              <a:ext uri="{FF2B5EF4-FFF2-40B4-BE49-F238E27FC236}">
                <a16:creationId xmlns:a16="http://schemas.microsoft.com/office/drawing/2014/main" id="{2D1F50C5-B292-4047-BF66-05AC7A55615E}"/>
              </a:ext>
            </a:extLst>
          </p:cNvPr>
          <p:cNvPicPr>
            <a:picLocks noGrp="1" noChangeAspect="1"/>
          </p:cNvPicPr>
          <p:nvPr>
            <p:ph idx="1"/>
          </p:nvPr>
        </p:nvPicPr>
        <p:blipFill>
          <a:blip r:embed="rId2"/>
          <a:stretch>
            <a:fillRect/>
          </a:stretch>
        </p:blipFill>
        <p:spPr>
          <a:xfrm>
            <a:off x="3868738" y="1544094"/>
            <a:ext cx="7315200" cy="3760286"/>
          </a:xfrm>
        </p:spPr>
      </p:pic>
    </p:spTree>
    <p:extLst>
      <p:ext uri="{BB962C8B-B14F-4D97-AF65-F5344CB8AC3E}">
        <p14:creationId xmlns:p14="http://schemas.microsoft.com/office/powerpoint/2010/main" val="1222384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6CC6E-B2A1-48F4-A01E-1C2292701B74}"/>
              </a:ext>
            </a:extLst>
          </p:cNvPr>
          <p:cNvSpPr>
            <a:spLocks noGrp="1"/>
          </p:cNvSpPr>
          <p:nvPr>
            <p:ph type="title"/>
          </p:nvPr>
        </p:nvSpPr>
        <p:spPr>
          <a:xfrm>
            <a:off x="0" y="0"/>
            <a:ext cx="2947482" cy="4601183"/>
          </a:xfrm>
        </p:spPr>
        <p:txBody>
          <a:bodyPr/>
          <a:lstStyle/>
          <a:p>
            <a:r>
              <a:rPr lang="en-US" dirty="0"/>
              <a:t>Male-Female population</a:t>
            </a:r>
            <a:br>
              <a:rPr lang="en-US" dirty="0"/>
            </a:br>
            <a:r>
              <a:rPr lang="en-US" dirty="0"/>
              <a:t>per continent :</a:t>
            </a:r>
            <a:br>
              <a:rPr lang="en-US" dirty="0"/>
            </a:br>
            <a:r>
              <a:rPr lang="en-US" dirty="0"/>
              <a:t>area chart </a:t>
            </a:r>
            <a:endParaRPr lang="en-IN" dirty="0"/>
          </a:p>
        </p:txBody>
      </p:sp>
      <p:pic>
        <p:nvPicPr>
          <p:cNvPr id="5" name="Content Placeholder 4">
            <a:extLst>
              <a:ext uri="{FF2B5EF4-FFF2-40B4-BE49-F238E27FC236}">
                <a16:creationId xmlns:a16="http://schemas.microsoft.com/office/drawing/2014/main" id="{3EA839DD-A9DB-4A36-9FB5-75847629DEB7}"/>
              </a:ext>
            </a:extLst>
          </p:cNvPr>
          <p:cNvPicPr>
            <a:picLocks noGrp="1" noChangeAspect="1"/>
          </p:cNvPicPr>
          <p:nvPr>
            <p:ph idx="1"/>
          </p:nvPr>
        </p:nvPicPr>
        <p:blipFill>
          <a:blip r:embed="rId2"/>
          <a:stretch>
            <a:fillRect/>
          </a:stretch>
        </p:blipFill>
        <p:spPr>
          <a:xfrm>
            <a:off x="3868738" y="1546669"/>
            <a:ext cx="7315200" cy="3755136"/>
          </a:xfrm>
        </p:spPr>
      </p:pic>
    </p:spTree>
    <p:extLst>
      <p:ext uri="{BB962C8B-B14F-4D97-AF65-F5344CB8AC3E}">
        <p14:creationId xmlns:p14="http://schemas.microsoft.com/office/powerpoint/2010/main" val="396488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D7BF-C2FF-4B1E-A8CB-2346207F71AD}"/>
              </a:ext>
            </a:extLst>
          </p:cNvPr>
          <p:cNvSpPr>
            <a:spLocks noGrp="1"/>
          </p:cNvSpPr>
          <p:nvPr>
            <p:ph type="title"/>
          </p:nvPr>
        </p:nvSpPr>
        <p:spPr>
          <a:xfrm>
            <a:off x="0" y="0"/>
            <a:ext cx="2947482" cy="4601183"/>
          </a:xfrm>
        </p:spPr>
        <p:txBody>
          <a:bodyPr/>
          <a:lstStyle/>
          <a:p>
            <a:r>
              <a:rPr lang="en-US" dirty="0"/>
              <a:t>Women fertility rate:</a:t>
            </a:r>
            <a:br>
              <a:rPr lang="en-US" dirty="0"/>
            </a:br>
            <a:r>
              <a:rPr lang="en-US" dirty="0"/>
              <a:t>line chart</a:t>
            </a:r>
            <a:endParaRPr lang="en-IN" dirty="0"/>
          </a:p>
        </p:txBody>
      </p:sp>
      <p:pic>
        <p:nvPicPr>
          <p:cNvPr id="5" name="Content Placeholder 4">
            <a:extLst>
              <a:ext uri="{FF2B5EF4-FFF2-40B4-BE49-F238E27FC236}">
                <a16:creationId xmlns:a16="http://schemas.microsoft.com/office/drawing/2014/main" id="{718053F5-611E-4E05-A39A-246B086F60F7}"/>
              </a:ext>
            </a:extLst>
          </p:cNvPr>
          <p:cNvPicPr>
            <a:picLocks noGrp="1" noChangeAspect="1"/>
          </p:cNvPicPr>
          <p:nvPr>
            <p:ph idx="1"/>
          </p:nvPr>
        </p:nvPicPr>
        <p:blipFill>
          <a:blip r:embed="rId2"/>
          <a:stretch>
            <a:fillRect/>
          </a:stretch>
        </p:blipFill>
        <p:spPr>
          <a:xfrm>
            <a:off x="3868738" y="1545682"/>
            <a:ext cx="7315200" cy="3757110"/>
          </a:xfrm>
        </p:spPr>
      </p:pic>
    </p:spTree>
    <p:extLst>
      <p:ext uri="{BB962C8B-B14F-4D97-AF65-F5344CB8AC3E}">
        <p14:creationId xmlns:p14="http://schemas.microsoft.com/office/powerpoint/2010/main" val="2895696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FAEE-A5A8-42CF-9E1C-04BD8498CA72}"/>
              </a:ext>
            </a:extLst>
          </p:cNvPr>
          <p:cNvSpPr>
            <a:spLocks noGrp="1"/>
          </p:cNvSpPr>
          <p:nvPr>
            <p:ph type="title"/>
          </p:nvPr>
        </p:nvSpPr>
        <p:spPr>
          <a:xfrm>
            <a:off x="0" y="74967"/>
            <a:ext cx="2947482" cy="4601183"/>
          </a:xfrm>
        </p:spPr>
        <p:txBody>
          <a:bodyPr/>
          <a:lstStyle/>
          <a:p>
            <a:r>
              <a:rPr lang="en-US" dirty="0"/>
              <a:t>Age group:</a:t>
            </a:r>
            <a:br>
              <a:rPr lang="en-US" dirty="0"/>
            </a:br>
            <a:br>
              <a:rPr lang="en-US" dirty="0"/>
            </a:br>
            <a:r>
              <a:rPr lang="en-US" dirty="0"/>
              <a:t>child – senior citizen population</a:t>
            </a:r>
            <a:br>
              <a:rPr lang="en-US" dirty="0"/>
            </a:br>
            <a:endParaRPr lang="en-IN" dirty="0"/>
          </a:p>
        </p:txBody>
      </p:sp>
      <p:pic>
        <p:nvPicPr>
          <p:cNvPr id="5" name="Content Placeholder 4">
            <a:extLst>
              <a:ext uri="{FF2B5EF4-FFF2-40B4-BE49-F238E27FC236}">
                <a16:creationId xmlns:a16="http://schemas.microsoft.com/office/drawing/2014/main" id="{706C629A-92CD-4173-90AF-3DCEDBCE249A}"/>
              </a:ext>
            </a:extLst>
          </p:cNvPr>
          <p:cNvPicPr>
            <a:picLocks noGrp="1" noChangeAspect="1"/>
          </p:cNvPicPr>
          <p:nvPr>
            <p:ph idx="1"/>
          </p:nvPr>
        </p:nvPicPr>
        <p:blipFill>
          <a:blip r:embed="rId2"/>
          <a:stretch>
            <a:fillRect/>
          </a:stretch>
        </p:blipFill>
        <p:spPr>
          <a:xfrm>
            <a:off x="3868738" y="1537071"/>
            <a:ext cx="7315200" cy="3774332"/>
          </a:xfrm>
        </p:spPr>
      </p:pic>
    </p:spTree>
    <p:extLst>
      <p:ext uri="{BB962C8B-B14F-4D97-AF65-F5344CB8AC3E}">
        <p14:creationId xmlns:p14="http://schemas.microsoft.com/office/powerpoint/2010/main" val="393753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3A127-876B-49EE-BC1C-F584124C74CD}"/>
              </a:ext>
            </a:extLst>
          </p:cNvPr>
          <p:cNvSpPr>
            <a:spLocks noGrp="1"/>
          </p:cNvSpPr>
          <p:nvPr>
            <p:ph type="title"/>
          </p:nvPr>
        </p:nvSpPr>
        <p:spPr>
          <a:xfrm>
            <a:off x="0" y="0"/>
            <a:ext cx="2947482" cy="4601183"/>
          </a:xfrm>
        </p:spPr>
        <p:txBody>
          <a:bodyPr/>
          <a:lstStyle/>
          <a:p>
            <a:r>
              <a:rPr lang="en-US" dirty="0"/>
              <a:t>Top most populated countries information</a:t>
            </a:r>
            <a:endParaRPr lang="en-IN" dirty="0"/>
          </a:p>
        </p:txBody>
      </p:sp>
      <p:pic>
        <p:nvPicPr>
          <p:cNvPr id="5" name="Content Placeholder 4">
            <a:extLst>
              <a:ext uri="{FF2B5EF4-FFF2-40B4-BE49-F238E27FC236}">
                <a16:creationId xmlns:a16="http://schemas.microsoft.com/office/drawing/2014/main" id="{382867BE-588C-40B9-BDA4-F5F9A6F6399F}"/>
              </a:ext>
            </a:extLst>
          </p:cNvPr>
          <p:cNvPicPr>
            <a:picLocks noGrp="1" noChangeAspect="1"/>
          </p:cNvPicPr>
          <p:nvPr>
            <p:ph idx="1"/>
          </p:nvPr>
        </p:nvPicPr>
        <p:blipFill>
          <a:blip r:embed="rId2"/>
          <a:stretch>
            <a:fillRect/>
          </a:stretch>
        </p:blipFill>
        <p:spPr>
          <a:xfrm>
            <a:off x="3868738" y="1620457"/>
            <a:ext cx="7315200" cy="3607560"/>
          </a:xfrm>
        </p:spPr>
      </p:pic>
    </p:spTree>
    <p:extLst>
      <p:ext uri="{BB962C8B-B14F-4D97-AF65-F5344CB8AC3E}">
        <p14:creationId xmlns:p14="http://schemas.microsoft.com/office/powerpoint/2010/main" val="1039396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E7309-229E-4C53-8161-3BC80DFBEC6E}"/>
              </a:ext>
            </a:extLst>
          </p:cNvPr>
          <p:cNvSpPr>
            <a:spLocks noGrp="1"/>
          </p:cNvSpPr>
          <p:nvPr>
            <p:ph type="title"/>
          </p:nvPr>
        </p:nvSpPr>
        <p:spPr>
          <a:xfrm>
            <a:off x="-1" y="0"/>
            <a:ext cx="3361765" cy="4601183"/>
          </a:xfrm>
        </p:spPr>
        <p:txBody>
          <a:bodyPr/>
          <a:lstStyle/>
          <a:p>
            <a:r>
              <a:rPr lang="en-US" dirty="0"/>
              <a:t>World Population 2021 </a:t>
            </a:r>
            <a:br>
              <a:rPr lang="en-US" dirty="0"/>
            </a:br>
            <a:r>
              <a:rPr lang="en-US" dirty="0"/>
              <a:t>Dashboard</a:t>
            </a:r>
            <a:endParaRPr lang="en-IN" dirty="0"/>
          </a:p>
        </p:txBody>
      </p:sp>
      <p:pic>
        <p:nvPicPr>
          <p:cNvPr id="5" name="Content Placeholder 4">
            <a:extLst>
              <a:ext uri="{FF2B5EF4-FFF2-40B4-BE49-F238E27FC236}">
                <a16:creationId xmlns:a16="http://schemas.microsoft.com/office/drawing/2014/main" id="{30448DC1-127F-4B4B-A4A2-5414AFBE1C96}"/>
              </a:ext>
            </a:extLst>
          </p:cNvPr>
          <p:cNvPicPr>
            <a:picLocks noGrp="1" noChangeAspect="1"/>
          </p:cNvPicPr>
          <p:nvPr>
            <p:ph idx="1"/>
          </p:nvPr>
        </p:nvPicPr>
        <p:blipFill>
          <a:blip r:embed="rId2"/>
          <a:stretch>
            <a:fillRect/>
          </a:stretch>
        </p:blipFill>
        <p:spPr>
          <a:xfrm>
            <a:off x="3868738" y="1486853"/>
            <a:ext cx="7315200" cy="3874769"/>
          </a:xfrm>
        </p:spPr>
      </p:pic>
    </p:spTree>
    <p:extLst>
      <p:ext uri="{BB962C8B-B14F-4D97-AF65-F5344CB8AC3E}">
        <p14:creationId xmlns:p14="http://schemas.microsoft.com/office/powerpoint/2010/main" val="395883369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377</TotalTime>
  <Words>462</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Narrow</vt:lpstr>
      <vt:lpstr>Corbel</vt:lpstr>
      <vt:lpstr>Wingdings 2</vt:lpstr>
      <vt:lpstr>Frame</vt:lpstr>
      <vt:lpstr>Tableau Capstone Project</vt:lpstr>
      <vt:lpstr>World Population Dataset  2021</vt:lpstr>
      <vt:lpstr>Problem Statements</vt:lpstr>
      <vt:lpstr>Global Population World map </vt:lpstr>
      <vt:lpstr>Male-Female population per continent : area chart </vt:lpstr>
      <vt:lpstr>Women fertility rate: line chart</vt:lpstr>
      <vt:lpstr>Age group:  child – senior citizen population </vt:lpstr>
      <vt:lpstr>Top most populated countries information</vt:lpstr>
      <vt:lpstr>World Population 2021  Dashboard</vt:lpstr>
      <vt:lpstr>Summary of the project</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Capstone Project</dc:title>
  <dc:creator>Deepanshu gupta</dc:creator>
  <cp:lastModifiedBy>Deepanshu gupta</cp:lastModifiedBy>
  <cp:revision>14</cp:revision>
  <dcterms:created xsi:type="dcterms:W3CDTF">2022-03-10T14:22:14Z</dcterms:created>
  <dcterms:modified xsi:type="dcterms:W3CDTF">2022-03-11T14:31:10Z</dcterms:modified>
</cp:coreProperties>
</file>