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5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13-04-2017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13-04-2017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13-04-2017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13-04-2017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13-04-2017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13-04-2017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13-04-2017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13-04-2017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13-04-2017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13-04-2017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13-04-2017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13-04-2017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en.wikipedia.org/wiki/Object-relational_database#cite_note-4"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DBMS</a:t>
            </a:r>
            <a:endParaRPr lang="en-US" dirty="0"/>
          </a:p>
        </p:txBody>
      </p:sp>
      <p:sp>
        <p:nvSpPr>
          <p:cNvPr id="3" name="Subtitle 2"/>
          <p:cNvSpPr>
            <a:spLocks noGrp="1"/>
          </p:cNvSpPr>
          <p:nvPr>
            <p:ph type="subTitle" idx="1"/>
          </p:nvPr>
        </p:nvSpPr>
        <p:spPr/>
        <p:txBody>
          <a:bodyPr/>
          <a:lstStyle/>
          <a:p>
            <a:pPr algn="ctr"/>
            <a:r>
              <a:rPr lang="en-US" dirty="0" smtClean="0"/>
              <a:t>Database Management Systems</a:t>
            </a:r>
            <a:endParaRPr lang="en-US" dirty="0"/>
          </a:p>
        </p:txBody>
      </p:sp>
    </p:spTree>
    <p:extLst>
      <p:ext uri="{BB962C8B-B14F-4D97-AF65-F5344CB8AC3E}">
        <p14:creationId xmlns:p14="http://schemas.microsoft.com/office/powerpoint/2010/main" val="212708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Multiuser and Concurrent Access</a:t>
            </a:r>
            <a:r>
              <a:rPr lang="en-US" dirty="0"/>
              <a:t> − DBMS supports multi-user environment and allows them to access and manipulate data in parallel</a:t>
            </a:r>
            <a:r>
              <a:rPr lang="en-US" dirty="0" smtClean="0"/>
              <a:t>.</a:t>
            </a:r>
          </a:p>
          <a:p>
            <a:r>
              <a:rPr lang="en-US" b="1" dirty="0"/>
              <a:t>Multiple views</a:t>
            </a:r>
            <a:r>
              <a:rPr lang="en-US" dirty="0"/>
              <a:t> − DBMS offers multiple views for different users. A user who is in the Sales department will have a different view of database than a person working in the Production department.</a:t>
            </a:r>
          </a:p>
        </p:txBody>
      </p:sp>
      <p:sp>
        <p:nvSpPr>
          <p:cNvPr id="3" name="Title 2"/>
          <p:cNvSpPr>
            <a:spLocks noGrp="1"/>
          </p:cNvSpPr>
          <p:nvPr>
            <p:ph type="title"/>
          </p:nvPr>
        </p:nvSpPr>
        <p:spPr/>
        <p:txBody>
          <a:bodyPr/>
          <a:lstStyle/>
          <a:p>
            <a:pPr algn="ctr"/>
            <a:r>
              <a:rPr lang="en-US" dirty="0"/>
              <a:t>Characteristics of DBMS</a:t>
            </a:r>
          </a:p>
        </p:txBody>
      </p:sp>
    </p:spTree>
    <p:extLst>
      <p:ext uri="{BB962C8B-B14F-4D97-AF65-F5344CB8AC3E}">
        <p14:creationId xmlns:p14="http://schemas.microsoft.com/office/powerpoint/2010/main" val="180334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a:t>Security</a:t>
            </a:r>
            <a:r>
              <a:rPr lang="en-US" dirty="0"/>
              <a:t> − Features like multiple views offer security to some extent where users are unable to access data of other users and departments. DBMS offers methods to impose constraints while entering data into the database and retrieving the same at a later stage. DBMS offers many different levels of security features, which enables multiple users to have different views with different features. For example, a user in the Sales department cannot see the data that belongs to the Purchase department.</a:t>
            </a:r>
          </a:p>
        </p:txBody>
      </p:sp>
      <p:sp>
        <p:nvSpPr>
          <p:cNvPr id="3" name="Title 2"/>
          <p:cNvSpPr>
            <a:spLocks noGrp="1"/>
          </p:cNvSpPr>
          <p:nvPr>
            <p:ph type="title"/>
          </p:nvPr>
        </p:nvSpPr>
        <p:spPr/>
        <p:txBody>
          <a:bodyPr/>
          <a:lstStyle/>
          <a:p>
            <a:pPr algn="ctr"/>
            <a:r>
              <a:rPr lang="en-US" dirty="0"/>
              <a:t>Characteristics of DBMS</a:t>
            </a:r>
          </a:p>
        </p:txBody>
      </p:sp>
    </p:spTree>
    <p:extLst>
      <p:ext uri="{BB962C8B-B14F-4D97-AF65-F5344CB8AC3E}">
        <p14:creationId xmlns:p14="http://schemas.microsoft.com/office/powerpoint/2010/main" val="3490557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design of a DBMS depends on its architecture. It can be centralized or decentralized or hierarchical. The architecture of a DBMS can be seen as either single tier or multi-tier. An n-tier architecture divides the whole system into related but independent </a:t>
            </a:r>
            <a:r>
              <a:rPr lang="en-US" b="1" dirty="0"/>
              <a:t>n</a:t>
            </a:r>
            <a:r>
              <a:rPr lang="en-US" dirty="0"/>
              <a:t> modules, which can be independently modified, altered, changed, or replaced.</a:t>
            </a:r>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3547596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1-tier architecture, the DBMS is the only entity where the user directly sits on the DBMS and uses it. Any changes done here will directly be done on the DBMS itself. It does not provide handy tools for end-users. Database designers and programmers normally prefer to use single-tier architecture.</a:t>
            </a:r>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4090123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the architecture of DBMS is 2-tier, then it must have an application through which the DBMS can be accessed. Programmers use 2-tier architecture where they access the DBMS by means of an application. Here the application tier is entirely independent of the database in terms of operation, design, and programming.</a:t>
            </a:r>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2984302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3-tier Architecture</a:t>
            </a:r>
          </a:p>
          <a:p>
            <a:r>
              <a:rPr lang="en-US" dirty="0"/>
              <a:t>A 3-tier architecture separates its tiers from each other based on the complexity of the users and how they use the data present in the database. It is the most widely used architecture to design a DBMS.</a:t>
            </a:r>
          </a:p>
          <a:p>
            <a:endParaRPr lang="en-US" dirty="0"/>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1549339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1600994"/>
            <a:ext cx="381000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4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Database (Data) Tier</a:t>
            </a:r>
            <a:r>
              <a:rPr lang="en-US" dirty="0"/>
              <a:t> − At this tier, the database resides along with its query processing languages. We also have the relations that define the data and their </a:t>
            </a:r>
            <a:r>
              <a:rPr lang="en-US" dirty="0" smtClean="0"/>
              <a:t>constraints </a:t>
            </a:r>
            <a:r>
              <a:rPr lang="en-US" dirty="0"/>
              <a:t>at this level</a:t>
            </a:r>
            <a:r>
              <a:rPr lang="en-US" dirty="0" smtClean="0"/>
              <a:t>.</a:t>
            </a:r>
          </a:p>
          <a:p>
            <a:endParaRPr lang="en-US" dirty="0" smtClean="0"/>
          </a:p>
          <a:p>
            <a:r>
              <a:rPr lang="en-US" b="1" dirty="0"/>
              <a:t>Application (Middle) Tier</a:t>
            </a:r>
            <a:r>
              <a:rPr lang="en-US" dirty="0"/>
              <a:t> − At this tier reside the application server and the programs that access the database. For a user, this application tier presents an abstracted view of the database.</a:t>
            </a:r>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729656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End-users are unaware of any existence of the database beyond the application. At the other end, the database tier is not aware of any other user beyond the application tier. Hence, the application layer sits in the middle and acts as a mediator between the end-user and the database.</a:t>
            </a:r>
          </a:p>
        </p:txBody>
      </p:sp>
      <p:sp>
        <p:nvSpPr>
          <p:cNvPr id="3" name="Title 2"/>
          <p:cNvSpPr>
            <a:spLocks noGrp="1"/>
          </p:cNvSpPr>
          <p:nvPr>
            <p:ph type="title"/>
          </p:nvPr>
        </p:nvSpPr>
        <p:spPr/>
        <p:txBody>
          <a:bodyPr>
            <a:normAutofit fontScale="90000"/>
          </a:bodyPr>
          <a:lstStyle/>
          <a:p>
            <a:pPr algn="ctr"/>
            <a:r>
              <a:rPr lang="en-US" dirty="0" smtClean="0"/>
              <a:t> DBMS </a:t>
            </a:r>
            <a:r>
              <a:rPr lang="en-US" dirty="0"/>
              <a:t>- Architecture</a:t>
            </a:r>
            <a:br>
              <a:rPr lang="en-US" dirty="0"/>
            </a:br>
            <a:endParaRPr lang="en-US" dirty="0"/>
          </a:p>
        </p:txBody>
      </p:sp>
    </p:spTree>
    <p:extLst>
      <p:ext uri="{BB962C8B-B14F-4D97-AF65-F5344CB8AC3E}">
        <p14:creationId xmlns:p14="http://schemas.microsoft.com/office/powerpoint/2010/main" val="3207633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User (Presentation) Tier</a:t>
            </a:r>
            <a:r>
              <a:rPr lang="en-US" dirty="0"/>
              <a:t> − End-users operate on this tier and they know nothing about any existence of the database beyond this layer. At this layer, multiple views of the database can be provided by the application. All views are generated by applications that reside in the application tier.</a:t>
            </a:r>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2715332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Database</a:t>
            </a:r>
            <a:r>
              <a:rPr lang="en-US" dirty="0"/>
              <a:t> is a collection of related data and data is a collection of facts and figures that can be processed to produce information</a:t>
            </a:r>
            <a:r>
              <a:rPr lang="en-US" dirty="0" smtClean="0"/>
              <a:t>.</a:t>
            </a:r>
          </a:p>
          <a:p>
            <a:endParaRPr lang="en-US" dirty="0"/>
          </a:p>
          <a:p>
            <a:r>
              <a:rPr lang="en-US" dirty="0"/>
              <a:t>Mostly data represents recordable facts. Data aids in producing information, which is based on facts. For example, if we have data about marks obtained by all students, we can then conclude about toppers and average marks.</a:t>
            </a:r>
          </a:p>
          <a:p>
            <a:endParaRPr lang="en-US" dirty="0"/>
          </a:p>
        </p:txBody>
      </p:sp>
      <p:sp>
        <p:nvSpPr>
          <p:cNvPr id="3" name="Title 2"/>
          <p:cNvSpPr>
            <a:spLocks noGrp="1"/>
          </p:cNvSpPr>
          <p:nvPr>
            <p:ph type="title"/>
          </p:nvPr>
        </p:nvSpPr>
        <p:spPr/>
        <p:txBody>
          <a:bodyPr/>
          <a:lstStyle/>
          <a:p>
            <a:pPr algn="ctr"/>
            <a:r>
              <a:rPr lang="en-US" dirty="0" smtClean="0"/>
              <a:t>What is Database?</a:t>
            </a:r>
            <a:endParaRPr lang="en-US" dirty="0"/>
          </a:p>
        </p:txBody>
      </p:sp>
    </p:spTree>
    <p:extLst>
      <p:ext uri="{BB962C8B-B14F-4D97-AF65-F5344CB8AC3E}">
        <p14:creationId xmlns:p14="http://schemas.microsoft.com/office/powerpoint/2010/main" val="1780334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database schema is the skeleton structure that represents the logical view of the entire database. It defines how the data is organized and how the relations among them are associated. It formulates all the constraints that are to be applied on the data.</a:t>
            </a:r>
          </a:p>
        </p:txBody>
      </p:sp>
      <p:sp>
        <p:nvSpPr>
          <p:cNvPr id="3" name="Title 2"/>
          <p:cNvSpPr>
            <a:spLocks noGrp="1"/>
          </p:cNvSpPr>
          <p:nvPr>
            <p:ph type="title"/>
          </p:nvPr>
        </p:nvSpPr>
        <p:spPr/>
        <p:txBody>
          <a:bodyPr>
            <a:normAutofit fontScale="90000"/>
          </a:bodyPr>
          <a:lstStyle/>
          <a:p>
            <a:pPr algn="ctr"/>
            <a:r>
              <a:rPr lang="en-US" dirty="0"/>
              <a:t>DBMS - Data Schemas</a:t>
            </a:r>
            <a:br>
              <a:rPr lang="en-US" dirty="0"/>
            </a:br>
            <a:endParaRPr lang="en-US" dirty="0"/>
          </a:p>
        </p:txBody>
      </p:sp>
    </p:spTree>
    <p:extLst>
      <p:ext uri="{BB962C8B-B14F-4D97-AF65-F5344CB8AC3E}">
        <p14:creationId xmlns:p14="http://schemas.microsoft.com/office/powerpoint/2010/main" val="2565640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database schema defines its entities and the relationship among them. It contains a descriptive detail of the database, which can be depicted by means of schema diagrams. It’s the database designers who design the schema to help programmers understand the database and make it useful.</a:t>
            </a:r>
          </a:p>
        </p:txBody>
      </p:sp>
      <p:sp>
        <p:nvSpPr>
          <p:cNvPr id="3" name="Title 2"/>
          <p:cNvSpPr>
            <a:spLocks noGrp="1"/>
          </p:cNvSpPr>
          <p:nvPr>
            <p:ph type="title"/>
          </p:nvPr>
        </p:nvSpPr>
        <p:spPr/>
        <p:txBody>
          <a:bodyPr/>
          <a:lstStyle/>
          <a:p>
            <a:pPr algn="ctr"/>
            <a:r>
              <a:rPr lang="en-US" dirty="0"/>
              <a:t>DBMS - Data Schemas</a:t>
            </a:r>
          </a:p>
        </p:txBody>
      </p:sp>
    </p:spTree>
    <p:extLst>
      <p:ext uri="{BB962C8B-B14F-4D97-AF65-F5344CB8AC3E}">
        <p14:creationId xmlns:p14="http://schemas.microsoft.com/office/powerpoint/2010/main" val="1079781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DBMS - Data Schemas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5962" y="1639094"/>
            <a:ext cx="517207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9021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 database schema can be divided broadly into two categories −</a:t>
            </a:r>
          </a:p>
          <a:p>
            <a:r>
              <a:rPr lang="en-US" b="1" dirty="0"/>
              <a:t>Physical Database Schema</a:t>
            </a:r>
            <a:r>
              <a:rPr lang="en-US" dirty="0"/>
              <a:t> − This schema pertains to the actual storage of data and its form of storage like files, indices, etc. It defines how the data will be stored in a secondary storage.</a:t>
            </a:r>
          </a:p>
          <a:p>
            <a:r>
              <a:rPr lang="en-US" b="1" dirty="0"/>
              <a:t>Logical Database Schema</a:t>
            </a:r>
            <a:r>
              <a:rPr lang="en-US" dirty="0"/>
              <a:t> − This schema defines all the logical constraints that need to be applied on the data stored. It defines tables, views, and integrity constraints.</a:t>
            </a:r>
          </a:p>
          <a:p>
            <a:endParaRPr lang="en-US" dirty="0"/>
          </a:p>
        </p:txBody>
      </p:sp>
      <p:sp>
        <p:nvSpPr>
          <p:cNvPr id="3" name="Title 2"/>
          <p:cNvSpPr>
            <a:spLocks noGrp="1"/>
          </p:cNvSpPr>
          <p:nvPr>
            <p:ph type="title"/>
          </p:nvPr>
        </p:nvSpPr>
        <p:spPr/>
        <p:txBody>
          <a:bodyPr/>
          <a:lstStyle/>
          <a:p>
            <a:pPr algn="ctr"/>
            <a:r>
              <a:rPr lang="en-US" dirty="0"/>
              <a:t>DBMS - Data Schemas</a:t>
            </a:r>
          </a:p>
        </p:txBody>
      </p:sp>
    </p:spTree>
    <p:extLst>
      <p:ext uri="{BB962C8B-B14F-4D97-AF65-F5344CB8AC3E}">
        <p14:creationId xmlns:p14="http://schemas.microsoft.com/office/powerpoint/2010/main" val="1311264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 database system normally contains a lot of data in addition to users’ data. For example, it stores data about data, known as metadata, to locate and retrieve data easily. It is rather difficult to modify or update a set of metadata once it is stored in the database. But as a DBMS expands, it needs to change over time to satisfy the requirements of the users. If the entire data is dependent, it would become a tedious and highly complex job.</a:t>
            </a:r>
          </a:p>
        </p:txBody>
      </p:sp>
      <p:sp>
        <p:nvSpPr>
          <p:cNvPr id="3" name="Title 2"/>
          <p:cNvSpPr>
            <a:spLocks noGrp="1"/>
          </p:cNvSpPr>
          <p:nvPr>
            <p:ph type="title"/>
          </p:nvPr>
        </p:nvSpPr>
        <p:spPr/>
        <p:txBody>
          <a:bodyPr>
            <a:normAutofit fontScale="90000"/>
          </a:bodyPr>
          <a:lstStyle/>
          <a:p>
            <a:pPr algn="ctr"/>
            <a:r>
              <a:rPr lang="en-US" dirty="0"/>
              <a:t>DBMS - Data Independence</a:t>
            </a:r>
            <a:br>
              <a:rPr lang="en-US" dirty="0"/>
            </a:br>
            <a:endParaRPr lang="en-US" dirty="0"/>
          </a:p>
        </p:txBody>
      </p:sp>
    </p:spTree>
    <p:extLst>
      <p:ext uri="{BB962C8B-B14F-4D97-AF65-F5344CB8AC3E}">
        <p14:creationId xmlns:p14="http://schemas.microsoft.com/office/powerpoint/2010/main" val="3152585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DBMS - Data Independence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7012" y="2296319"/>
            <a:ext cx="360997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4326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Metadata itself follows a layered architecture, so that when we change data at one layer, it does not affect the data at another level. This data is independent but mapped to each other.</a:t>
            </a:r>
          </a:p>
        </p:txBody>
      </p:sp>
      <p:sp>
        <p:nvSpPr>
          <p:cNvPr id="3" name="Title 2"/>
          <p:cNvSpPr>
            <a:spLocks noGrp="1"/>
          </p:cNvSpPr>
          <p:nvPr>
            <p:ph type="title"/>
          </p:nvPr>
        </p:nvSpPr>
        <p:spPr/>
        <p:txBody>
          <a:bodyPr/>
          <a:lstStyle/>
          <a:p>
            <a:pPr algn="ctr"/>
            <a:r>
              <a:rPr lang="en-US" dirty="0"/>
              <a:t>DBMS - Data Independence</a:t>
            </a:r>
          </a:p>
        </p:txBody>
      </p:sp>
    </p:spTree>
    <p:extLst>
      <p:ext uri="{BB962C8B-B14F-4D97-AF65-F5344CB8AC3E}">
        <p14:creationId xmlns:p14="http://schemas.microsoft.com/office/powerpoint/2010/main" val="2087069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Logical Data Independence</a:t>
            </a:r>
          </a:p>
          <a:p>
            <a:r>
              <a:rPr lang="en-US" dirty="0"/>
              <a:t>Logical data is data about database, that is, it stores information about how data is managed inside. For example, a table (relation) stored in the database and all its constraints, applied on that relation.</a:t>
            </a:r>
          </a:p>
          <a:p>
            <a:r>
              <a:rPr lang="en-US" dirty="0"/>
              <a:t>Logical data independence is a kind of mechanism, which liberalizes itself from actual data stored on the disk. If we do some changes on table format, it should not change the data residing on the disk.</a:t>
            </a:r>
          </a:p>
          <a:p>
            <a:endParaRPr lang="en-US" dirty="0"/>
          </a:p>
        </p:txBody>
      </p:sp>
      <p:sp>
        <p:nvSpPr>
          <p:cNvPr id="3" name="Title 2"/>
          <p:cNvSpPr>
            <a:spLocks noGrp="1"/>
          </p:cNvSpPr>
          <p:nvPr>
            <p:ph type="title"/>
          </p:nvPr>
        </p:nvSpPr>
        <p:spPr/>
        <p:txBody>
          <a:bodyPr/>
          <a:lstStyle/>
          <a:p>
            <a:pPr algn="ctr"/>
            <a:r>
              <a:rPr lang="en-US" dirty="0"/>
              <a:t>DBMS - Data Independence</a:t>
            </a:r>
          </a:p>
        </p:txBody>
      </p:sp>
    </p:spTree>
    <p:extLst>
      <p:ext uri="{BB962C8B-B14F-4D97-AF65-F5344CB8AC3E}">
        <p14:creationId xmlns:p14="http://schemas.microsoft.com/office/powerpoint/2010/main" val="374858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Physical Data Independence</a:t>
            </a:r>
          </a:p>
          <a:p>
            <a:r>
              <a:rPr lang="en-US" dirty="0"/>
              <a:t>All the schemas are logical, and the actual data is stored in bit format on the disk. Physical data independence is the power to change the physical data without impacting the schema or logical data.</a:t>
            </a:r>
          </a:p>
          <a:p>
            <a:r>
              <a:rPr lang="en-US" dirty="0"/>
              <a:t>For example, in case we want to change or upgrade the storage system itself − suppose we want to replace hard-disks with SSD − it should not have any impact on the logical data or schemas.</a:t>
            </a:r>
          </a:p>
          <a:p>
            <a:endParaRPr lang="en-US" dirty="0"/>
          </a:p>
        </p:txBody>
      </p:sp>
      <p:sp>
        <p:nvSpPr>
          <p:cNvPr id="3" name="Title 2"/>
          <p:cNvSpPr>
            <a:spLocks noGrp="1"/>
          </p:cNvSpPr>
          <p:nvPr>
            <p:ph type="title"/>
          </p:nvPr>
        </p:nvSpPr>
        <p:spPr/>
        <p:txBody>
          <a:bodyPr/>
          <a:lstStyle/>
          <a:p>
            <a:pPr algn="ctr"/>
            <a:r>
              <a:rPr lang="en-US" dirty="0"/>
              <a:t>DBMS - Data Independence</a:t>
            </a:r>
          </a:p>
        </p:txBody>
      </p:sp>
    </p:spTree>
    <p:extLst>
      <p:ext uri="{BB962C8B-B14F-4D97-AF65-F5344CB8AC3E}">
        <p14:creationId xmlns:p14="http://schemas.microsoft.com/office/powerpoint/2010/main" val="761646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hierarchical database model</a:t>
            </a:r>
            <a:r>
              <a:rPr lang="en-US" dirty="0"/>
              <a:t> is </a:t>
            </a:r>
            <a:r>
              <a:rPr lang="en-US" dirty="0" smtClean="0"/>
              <a:t>a data </a:t>
            </a:r>
            <a:r>
              <a:rPr lang="en-US" dirty="0"/>
              <a:t>model in which the data is organized into a tree-like structure. The data is stored as </a:t>
            </a:r>
            <a:r>
              <a:rPr lang="en-US" b="1" dirty="0"/>
              <a:t>records</a:t>
            </a:r>
            <a:r>
              <a:rPr lang="en-US" dirty="0"/>
              <a:t> which are connected to one another through </a:t>
            </a:r>
            <a:r>
              <a:rPr lang="en-US" b="1" dirty="0"/>
              <a:t>links</a:t>
            </a:r>
            <a:r>
              <a:rPr lang="en-US" dirty="0"/>
              <a:t>. A record is a collection of fields, with each field containing only one value. The </a:t>
            </a:r>
            <a:r>
              <a:rPr lang="en-US" b="1" dirty="0"/>
              <a:t>entity type</a:t>
            </a:r>
            <a:r>
              <a:rPr lang="en-US" dirty="0"/>
              <a:t> of a record defines which fields the record contains.</a:t>
            </a:r>
          </a:p>
        </p:txBody>
      </p:sp>
      <p:sp>
        <p:nvSpPr>
          <p:cNvPr id="3" name="Title 2"/>
          <p:cNvSpPr>
            <a:spLocks noGrp="1"/>
          </p:cNvSpPr>
          <p:nvPr>
            <p:ph type="title"/>
          </p:nvPr>
        </p:nvSpPr>
        <p:spPr/>
        <p:txBody>
          <a:bodyPr/>
          <a:lstStyle/>
          <a:p>
            <a:pPr algn="ctr"/>
            <a:r>
              <a:rPr lang="en-US" dirty="0" smtClean="0"/>
              <a:t>Hierarchical Database Model</a:t>
            </a:r>
            <a:endParaRPr lang="en-US" dirty="0"/>
          </a:p>
        </p:txBody>
      </p:sp>
    </p:spTree>
    <p:extLst>
      <p:ext uri="{BB962C8B-B14F-4D97-AF65-F5344CB8AC3E}">
        <p14:creationId xmlns:p14="http://schemas.microsoft.com/office/powerpoint/2010/main" val="174680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database management system</a:t>
            </a:r>
            <a:r>
              <a:rPr lang="en-US" dirty="0"/>
              <a:t> stores data in such a way that it becomes easier to retrieve, manipulate, and produce information.</a:t>
            </a:r>
          </a:p>
        </p:txBody>
      </p:sp>
      <p:sp>
        <p:nvSpPr>
          <p:cNvPr id="3" name="Title 2"/>
          <p:cNvSpPr>
            <a:spLocks noGrp="1"/>
          </p:cNvSpPr>
          <p:nvPr>
            <p:ph type="title"/>
          </p:nvPr>
        </p:nvSpPr>
        <p:spPr/>
        <p:txBody>
          <a:bodyPr/>
          <a:lstStyle/>
          <a:p>
            <a:r>
              <a:rPr lang="en-US" dirty="0" smtClean="0"/>
              <a:t>Database Management Systems</a:t>
            </a:r>
            <a:endParaRPr lang="en-US" dirty="0"/>
          </a:p>
        </p:txBody>
      </p:sp>
    </p:spTree>
    <p:extLst>
      <p:ext uri="{BB962C8B-B14F-4D97-AF65-F5344CB8AC3E}">
        <p14:creationId xmlns:p14="http://schemas.microsoft.com/office/powerpoint/2010/main" val="3902525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hierarchical database model mandates that each child record has only one parent, whereas each parent record can have one or more child records. In order to retrieve data from a hierarchical database the whole tree needs to be traversed starting from the root node. This model is recognized as the first database model created by IBM in the 1960s</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783463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209800"/>
            <a:ext cx="3048000" cy="3809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0275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t>network model</a:t>
            </a:r>
            <a:r>
              <a:rPr lang="en-US" dirty="0"/>
              <a:t> is a database model conceived as a flexible way of representing objects and their relationships. Its distinguishing feature is that the schema, viewed as a graph in which object types are nodes and relationship types are arcs, is not restricted to being a hierarchy or lattice.</a:t>
            </a:r>
          </a:p>
        </p:txBody>
      </p:sp>
      <p:sp>
        <p:nvSpPr>
          <p:cNvPr id="3" name="Title 2"/>
          <p:cNvSpPr>
            <a:spLocks noGrp="1"/>
          </p:cNvSpPr>
          <p:nvPr>
            <p:ph type="title"/>
          </p:nvPr>
        </p:nvSpPr>
        <p:spPr/>
        <p:txBody>
          <a:bodyPr>
            <a:normAutofit fontScale="90000"/>
          </a:bodyPr>
          <a:lstStyle/>
          <a:p>
            <a:pPr algn="ctr"/>
            <a:r>
              <a:rPr lang="en-US" dirty="0"/>
              <a:t>Network model</a:t>
            </a:r>
            <a:br>
              <a:rPr lang="en-US" dirty="0"/>
            </a:br>
            <a:endParaRPr lang="en-US" dirty="0"/>
          </a:p>
        </p:txBody>
      </p:sp>
    </p:spTree>
    <p:extLst>
      <p:ext uri="{BB962C8B-B14F-4D97-AF65-F5344CB8AC3E}">
        <p14:creationId xmlns:p14="http://schemas.microsoft.com/office/powerpoint/2010/main" val="4070109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539206"/>
            <a:ext cx="304800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502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Relational data model is the primary data model, which is used widely around the world for data storage and processing. </a:t>
            </a:r>
            <a:r>
              <a:rPr lang="en-US"/>
              <a:t>This model is simple and it has all the properties and capabilities required to process data with storage efficiency.</a:t>
            </a:r>
          </a:p>
        </p:txBody>
      </p:sp>
      <p:sp>
        <p:nvSpPr>
          <p:cNvPr id="3" name="Title 2"/>
          <p:cNvSpPr>
            <a:spLocks noGrp="1"/>
          </p:cNvSpPr>
          <p:nvPr>
            <p:ph type="title"/>
          </p:nvPr>
        </p:nvSpPr>
        <p:spPr/>
        <p:txBody>
          <a:bodyPr/>
          <a:lstStyle/>
          <a:p>
            <a:pPr algn="ctr"/>
            <a:r>
              <a:rPr lang="en-US" dirty="0" smtClean="0"/>
              <a:t>Relational DBMS</a:t>
            </a:r>
            <a:endParaRPr lang="en-US" dirty="0"/>
          </a:p>
        </p:txBody>
      </p:sp>
    </p:spTree>
    <p:extLst>
      <p:ext uri="{BB962C8B-B14F-4D97-AF65-F5344CB8AC3E}">
        <p14:creationId xmlns:p14="http://schemas.microsoft.com/office/powerpoint/2010/main" val="150488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An </a:t>
            </a:r>
            <a:r>
              <a:rPr lang="en-US" b="1" dirty="0"/>
              <a:t>object-relational database</a:t>
            </a:r>
            <a:r>
              <a:rPr lang="en-US" dirty="0"/>
              <a:t> (</a:t>
            </a:r>
            <a:r>
              <a:rPr lang="en-US" b="1" dirty="0"/>
              <a:t>ORD</a:t>
            </a:r>
            <a:r>
              <a:rPr lang="en-US" dirty="0"/>
              <a:t>), or </a:t>
            </a:r>
            <a:r>
              <a:rPr lang="en-US" b="1" dirty="0"/>
              <a:t>object-relational database management system</a:t>
            </a:r>
            <a:r>
              <a:rPr lang="en-US" dirty="0"/>
              <a:t> (</a:t>
            </a:r>
            <a:r>
              <a:rPr lang="en-US" b="1" dirty="0"/>
              <a:t>ORDBMS</a:t>
            </a:r>
            <a:r>
              <a:rPr lang="en-US" dirty="0"/>
              <a:t>), is a database management system (DBMS) similar to a relational database, but with an object-oriented database model: objects, classes and inheritance are directly supported in database schemas and in the query language. In addition, just as with pure relational systems, it supports extension of the data model with custom data-types and methods.</a:t>
            </a:r>
          </a:p>
        </p:txBody>
      </p:sp>
      <p:sp>
        <p:nvSpPr>
          <p:cNvPr id="3" name="Title 2"/>
          <p:cNvSpPr>
            <a:spLocks noGrp="1"/>
          </p:cNvSpPr>
          <p:nvPr>
            <p:ph type="title"/>
          </p:nvPr>
        </p:nvSpPr>
        <p:spPr/>
        <p:txBody>
          <a:bodyPr/>
          <a:lstStyle/>
          <a:p>
            <a:pPr algn="ctr"/>
            <a:r>
              <a:rPr lang="en-US" dirty="0" smtClean="0"/>
              <a:t>Object Relational DBMS</a:t>
            </a:r>
            <a:endParaRPr lang="en-US" dirty="0"/>
          </a:p>
        </p:txBody>
      </p:sp>
    </p:spTree>
    <p:extLst>
      <p:ext uri="{BB962C8B-B14F-4D97-AF65-F5344CB8AC3E}">
        <p14:creationId xmlns:p14="http://schemas.microsoft.com/office/powerpoint/2010/main" val="3909121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The basic goal for the Object-relational database is to bridge the gap between relational databases and the object-oriented modeling techniques used in programming languages such as Java, C++, Visual Basic .NET or C#. However, a more popular alternative for achieving such a bridge is to use a standard relational database systems with some form of object-relational mapping (ORM) software. Whereas traditional RDBMS or SQL-DBMS products focused on the efficient management of data drawn from a limited set of data-types (defined by the relevant language standards), an object-relational DBMS allows software developers to integrate their own types and the methods that apply to them into the DBMS.</a:t>
            </a:r>
          </a:p>
        </p:txBody>
      </p:sp>
      <p:sp>
        <p:nvSpPr>
          <p:cNvPr id="3" name="Title 2"/>
          <p:cNvSpPr>
            <a:spLocks noGrp="1"/>
          </p:cNvSpPr>
          <p:nvPr>
            <p:ph type="title"/>
          </p:nvPr>
        </p:nvSpPr>
        <p:spPr/>
        <p:txBody>
          <a:bodyPr/>
          <a:lstStyle/>
          <a:p>
            <a:r>
              <a:rPr lang="en-US" dirty="0" smtClean="0"/>
              <a:t>     Object </a:t>
            </a:r>
            <a:r>
              <a:rPr lang="en-US" dirty="0"/>
              <a:t>Relational DBMS</a:t>
            </a:r>
          </a:p>
        </p:txBody>
      </p:sp>
    </p:spTree>
    <p:extLst>
      <p:ext uri="{BB962C8B-B14F-4D97-AF65-F5344CB8AC3E}">
        <p14:creationId xmlns:p14="http://schemas.microsoft.com/office/powerpoint/2010/main" val="1994000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The ORDBMS (like ODBMS or OODBMS) is integrated with an object-oriented programming language. The characteristic properties of ORDBMS are 1) complex data, 2) type inheritance, and 3) object behavior. </a:t>
            </a:r>
            <a:r>
              <a:rPr lang="en-US" b="1" dirty="0"/>
              <a:t>Complex data</a:t>
            </a:r>
            <a:r>
              <a:rPr lang="en-US" dirty="0"/>
              <a:t> creation in most SQL ORDBMSs is based on preliminary schema definition via the user-defined type (UDT). Hierarchy within structured complex data offers an additional property, </a:t>
            </a:r>
            <a:r>
              <a:rPr lang="en-US" b="1" dirty="0"/>
              <a:t>type inheritance</a:t>
            </a:r>
            <a:r>
              <a:rPr lang="en-US" dirty="0"/>
              <a:t>. That is, a structured type can have subtypes that reuse all of its attributes and contain additional attributes specific to the subtype. Another advantage, the </a:t>
            </a:r>
            <a:r>
              <a:rPr lang="en-US" b="1" dirty="0"/>
              <a:t>object behavior</a:t>
            </a:r>
            <a:r>
              <a:rPr lang="en-US" dirty="0"/>
              <a:t>, is related with access to the program objects. Such program objects must be storable and transportable for database processing, therefore they usually are named as persistent objects. Inside a database, all the relations with a persistent program object are relations with its object identifier (OID). All of these points can be addressed in a proper relational system, although the SQL standard and its implementations impose arbitrary restrictions and additional complexity</a:t>
            </a:r>
            <a:r>
              <a:rPr lang="en-US" baseline="30000" dirty="0">
                <a:hlinkClick r:id="rId2"/>
              </a:rPr>
              <a:t>[</a:t>
            </a:r>
            <a:endParaRPr lang="en-US" dirty="0"/>
          </a:p>
        </p:txBody>
      </p:sp>
      <p:sp>
        <p:nvSpPr>
          <p:cNvPr id="3" name="Title 2"/>
          <p:cNvSpPr>
            <a:spLocks noGrp="1"/>
          </p:cNvSpPr>
          <p:nvPr>
            <p:ph type="title"/>
          </p:nvPr>
        </p:nvSpPr>
        <p:spPr/>
        <p:txBody>
          <a:bodyPr/>
          <a:lstStyle/>
          <a:p>
            <a:pPr algn="ctr"/>
            <a:r>
              <a:rPr lang="en-US" dirty="0"/>
              <a:t>Object Relational DBMS</a:t>
            </a:r>
          </a:p>
        </p:txBody>
      </p:sp>
    </p:spTree>
    <p:extLst>
      <p:ext uri="{BB962C8B-B14F-4D97-AF65-F5344CB8AC3E}">
        <p14:creationId xmlns:p14="http://schemas.microsoft.com/office/powerpoint/2010/main" val="646040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CREATE TABLE Customers ( Id </a:t>
            </a:r>
            <a:r>
              <a:rPr lang="en-US" dirty="0" err="1"/>
              <a:t>Cust_Id</a:t>
            </a:r>
            <a:r>
              <a:rPr lang="en-US" dirty="0"/>
              <a:t> NOT NULL PRIMARY KEY, Name </a:t>
            </a:r>
            <a:r>
              <a:rPr lang="en-US" dirty="0" err="1"/>
              <a:t>PersonName</a:t>
            </a:r>
            <a:r>
              <a:rPr lang="en-US" dirty="0"/>
              <a:t> NOT NULL, DOB DATE NOT NULL ); </a:t>
            </a:r>
            <a:endParaRPr lang="en-US" dirty="0" smtClean="0"/>
          </a:p>
          <a:p>
            <a:endParaRPr lang="en-US" dirty="0"/>
          </a:p>
          <a:p>
            <a:r>
              <a:rPr lang="en-US" dirty="0" smtClean="0"/>
              <a:t>SELECT </a:t>
            </a:r>
            <a:r>
              <a:rPr lang="en-US" dirty="0"/>
              <a:t>Formal( </a:t>
            </a:r>
            <a:r>
              <a:rPr lang="en-US" dirty="0" err="1"/>
              <a:t>C.Id</a:t>
            </a:r>
            <a:r>
              <a:rPr lang="en-US" dirty="0"/>
              <a:t> ) FROM Customers C WHERE </a:t>
            </a:r>
            <a:r>
              <a:rPr lang="en-US" dirty="0" err="1"/>
              <a:t>BirthDay</a:t>
            </a:r>
            <a:r>
              <a:rPr lang="en-US" dirty="0"/>
              <a:t> ( C.DOB ) = TODAY;</a:t>
            </a:r>
          </a:p>
        </p:txBody>
      </p:sp>
      <p:sp>
        <p:nvSpPr>
          <p:cNvPr id="3" name="Title 2"/>
          <p:cNvSpPr>
            <a:spLocks noGrp="1"/>
          </p:cNvSpPr>
          <p:nvPr>
            <p:ph type="title"/>
          </p:nvPr>
        </p:nvSpPr>
        <p:spPr/>
        <p:txBody>
          <a:bodyPr/>
          <a:lstStyle/>
          <a:p>
            <a:pPr algn="ctr"/>
            <a:r>
              <a:rPr lang="en-US" dirty="0"/>
              <a:t>Object Relational DBMS</a:t>
            </a:r>
          </a:p>
        </p:txBody>
      </p:sp>
    </p:spTree>
    <p:extLst>
      <p:ext uri="{BB962C8B-B14F-4D97-AF65-F5344CB8AC3E}">
        <p14:creationId xmlns:p14="http://schemas.microsoft.com/office/powerpoint/2010/main" val="2309436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MySQL is a fast, easy-to-use RDBMS being used for many small and big businesses. MySQL is developed, marketed, and supported by MySQL AB, which is a Swedish company.</a:t>
            </a:r>
          </a:p>
        </p:txBody>
      </p:sp>
      <p:sp>
        <p:nvSpPr>
          <p:cNvPr id="3" name="Title 2"/>
          <p:cNvSpPr>
            <a:spLocks noGrp="1"/>
          </p:cNvSpPr>
          <p:nvPr>
            <p:ph type="title"/>
          </p:nvPr>
        </p:nvSpPr>
        <p:spPr/>
        <p:txBody>
          <a:bodyPr/>
          <a:lstStyle/>
          <a:p>
            <a:r>
              <a:rPr lang="en-US" dirty="0" smtClean="0"/>
              <a:t>Introduction to MYSQL</a:t>
            </a:r>
            <a:endParaRPr lang="en-US" dirty="0"/>
          </a:p>
        </p:txBody>
      </p:sp>
    </p:spTree>
    <p:extLst>
      <p:ext uri="{BB962C8B-B14F-4D97-AF65-F5344CB8AC3E}">
        <p14:creationId xmlns:p14="http://schemas.microsoft.com/office/powerpoint/2010/main" val="248723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modern DBMS has the following characteristics </a:t>
            </a:r>
            <a:r>
              <a:rPr lang="en-US" dirty="0" smtClean="0"/>
              <a:t>−</a:t>
            </a:r>
          </a:p>
          <a:p>
            <a:pPr marL="109728" indent="0">
              <a:buNone/>
            </a:pPr>
            <a:endParaRPr lang="en-US" dirty="0"/>
          </a:p>
          <a:p>
            <a:r>
              <a:rPr lang="en-US" b="1" dirty="0"/>
              <a:t>Real-world entity</a:t>
            </a:r>
            <a:r>
              <a:rPr lang="en-US" dirty="0"/>
              <a:t> − A modern DBMS is more realistic and uses real-world entities to design its architecture. It uses the behavior and attributes too. For example, a school database may use students as an entity and their age as an attribute.</a:t>
            </a:r>
          </a:p>
          <a:p>
            <a:endParaRPr lang="en-US" dirty="0"/>
          </a:p>
        </p:txBody>
      </p:sp>
      <p:sp>
        <p:nvSpPr>
          <p:cNvPr id="3" name="Title 2"/>
          <p:cNvSpPr>
            <a:spLocks noGrp="1"/>
          </p:cNvSpPr>
          <p:nvPr>
            <p:ph type="title"/>
          </p:nvPr>
        </p:nvSpPr>
        <p:spPr/>
        <p:txBody>
          <a:bodyPr>
            <a:normAutofit fontScale="90000"/>
          </a:bodyPr>
          <a:lstStyle/>
          <a:p>
            <a:pPr algn="ctr"/>
            <a:r>
              <a:rPr lang="en-US" dirty="0" smtClean="0"/>
              <a:t>     Characteristics of DBMS</a:t>
            </a:r>
            <a:r>
              <a:rPr lang="en-US" dirty="0"/>
              <a:t/>
            </a:r>
            <a:br>
              <a:rPr lang="en-US" dirty="0"/>
            </a:br>
            <a:endParaRPr lang="en-US" dirty="0"/>
          </a:p>
        </p:txBody>
      </p:sp>
    </p:spTree>
    <p:extLst>
      <p:ext uri="{BB962C8B-B14F-4D97-AF65-F5344CB8AC3E}">
        <p14:creationId xmlns:p14="http://schemas.microsoft.com/office/powerpoint/2010/main" val="2332441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dirty="0"/>
              <a:t>MySQL is becoming so popular because of many good reasons</a:t>
            </a:r>
            <a:r>
              <a:rPr lang="en-US" dirty="0" smtClean="0"/>
              <a:t>:</a:t>
            </a:r>
          </a:p>
          <a:p>
            <a:r>
              <a:rPr lang="en-US" dirty="0"/>
              <a:t>MySQL is released under an open-source license. So you have nothing to pay to use it.</a:t>
            </a:r>
          </a:p>
          <a:p>
            <a:r>
              <a:rPr lang="en-US" dirty="0"/>
              <a:t>MySQL is a very powerful program in its own right. It handles a large subset of the functionality of the most expensive and powerful database packages.</a:t>
            </a:r>
          </a:p>
          <a:p>
            <a:r>
              <a:rPr lang="en-US" dirty="0"/>
              <a:t>MySQL uses a standard form of the well-known SQL data language.</a:t>
            </a:r>
          </a:p>
          <a:p>
            <a:r>
              <a:rPr lang="en-US" dirty="0"/>
              <a:t>MySQL works on many operating systems and with many languages including PHP, PERL, C, C++, JAVA, </a:t>
            </a:r>
            <a:r>
              <a:rPr lang="en-US" dirty="0" err="1"/>
              <a:t>etc</a:t>
            </a:r>
            <a:endParaRPr lang="en-US" dirty="0"/>
          </a:p>
          <a:p>
            <a:endParaRPr lang="en-US" dirty="0"/>
          </a:p>
        </p:txBody>
      </p:sp>
      <p:sp>
        <p:nvSpPr>
          <p:cNvPr id="3" name="Title 2"/>
          <p:cNvSpPr>
            <a:spLocks noGrp="1"/>
          </p:cNvSpPr>
          <p:nvPr>
            <p:ph type="title"/>
          </p:nvPr>
        </p:nvSpPr>
        <p:spPr/>
        <p:txBody>
          <a:bodyPr/>
          <a:lstStyle/>
          <a:p>
            <a:pPr algn="ctr"/>
            <a:r>
              <a:rPr lang="en-US" dirty="0"/>
              <a:t>Introduction to MYSQL</a:t>
            </a:r>
          </a:p>
        </p:txBody>
      </p:sp>
    </p:spTree>
    <p:extLst>
      <p:ext uri="{BB962C8B-B14F-4D97-AF65-F5344CB8AC3E}">
        <p14:creationId xmlns:p14="http://schemas.microsoft.com/office/powerpoint/2010/main" val="1170287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MySQL works very quickly and works well even with large data sets.</a:t>
            </a:r>
          </a:p>
          <a:p>
            <a:r>
              <a:rPr lang="en-US" dirty="0"/>
              <a:t>MySQL is very friendly to PHP, the most appreciated language for web development.</a:t>
            </a:r>
          </a:p>
          <a:p>
            <a:r>
              <a:rPr lang="en-US" dirty="0"/>
              <a:t>MySQL supports large databases, up to 50 million rows or more in a table. The default file size limit for a table is 4GB, but you can increase this (if your operating system can handle it) to a theoretical limit of 8 million terabytes (TB).</a:t>
            </a:r>
          </a:p>
          <a:p>
            <a:r>
              <a:rPr lang="en-US" dirty="0"/>
              <a:t>MySQL is customizable. The open-source GPL license allows programmers to modify the MySQL software to fit their own specific environments.</a:t>
            </a:r>
          </a:p>
          <a:p>
            <a:endParaRPr lang="en-US" dirty="0"/>
          </a:p>
        </p:txBody>
      </p:sp>
      <p:sp>
        <p:nvSpPr>
          <p:cNvPr id="3" name="Title 2"/>
          <p:cNvSpPr>
            <a:spLocks noGrp="1"/>
          </p:cNvSpPr>
          <p:nvPr>
            <p:ph type="title"/>
          </p:nvPr>
        </p:nvSpPr>
        <p:spPr/>
        <p:txBody>
          <a:bodyPr/>
          <a:lstStyle/>
          <a:p>
            <a:pPr algn="ctr"/>
            <a:r>
              <a:rPr lang="en-US" dirty="0"/>
              <a:t>Introduction to MYSQL</a:t>
            </a:r>
          </a:p>
        </p:txBody>
      </p:sp>
    </p:spTree>
    <p:extLst>
      <p:ext uri="{BB962C8B-B14F-4D97-AF65-F5344CB8AC3E}">
        <p14:creationId xmlns:p14="http://schemas.microsoft.com/office/powerpoint/2010/main" val="199921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Relation-based tables</a:t>
            </a:r>
            <a:r>
              <a:rPr lang="en-US" dirty="0"/>
              <a:t> − DBMS allows entities and relations among them to form tables. A user can understand the architecture of a database just by looking at the table names</a:t>
            </a:r>
          </a:p>
        </p:txBody>
      </p:sp>
      <p:sp>
        <p:nvSpPr>
          <p:cNvPr id="3" name="Title 2"/>
          <p:cNvSpPr>
            <a:spLocks noGrp="1"/>
          </p:cNvSpPr>
          <p:nvPr>
            <p:ph type="title"/>
          </p:nvPr>
        </p:nvSpPr>
        <p:spPr/>
        <p:txBody>
          <a:bodyPr/>
          <a:lstStyle/>
          <a:p>
            <a:r>
              <a:rPr lang="en-US" dirty="0" smtClean="0"/>
              <a:t>      Characteristics </a:t>
            </a:r>
            <a:r>
              <a:rPr lang="en-US" dirty="0"/>
              <a:t>of DBMS</a:t>
            </a:r>
          </a:p>
        </p:txBody>
      </p:sp>
    </p:spTree>
    <p:extLst>
      <p:ext uri="{BB962C8B-B14F-4D97-AF65-F5344CB8AC3E}">
        <p14:creationId xmlns:p14="http://schemas.microsoft.com/office/powerpoint/2010/main" val="89854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Isolation of data and application</a:t>
            </a:r>
            <a:r>
              <a:rPr lang="en-US" dirty="0"/>
              <a:t> − A database system is entirely different than its data. A database is an active entity, whereas data is said to be passive, on which the database works and organizes. DBMS also stores metadata, which is data about data, to ease its own process.</a:t>
            </a:r>
          </a:p>
        </p:txBody>
      </p:sp>
      <p:sp>
        <p:nvSpPr>
          <p:cNvPr id="3" name="Title 2"/>
          <p:cNvSpPr>
            <a:spLocks noGrp="1"/>
          </p:cNvSpPr>
          <p:nvPr>
            <p:ph type="title"/>
          </p:nvPr>
        </p:nvSpPr>
        <p:spPr/>
        <p:txBody>
          <a:bodyPr/>
          <a:lstStyle/>
          <a:p>
            <a:r>
              <a:rPr lang="en-US" dirty="0"/>
              <a:t> </a:t>
            </a:r>
            <a:r>
              <a:rPr lang="en-US" dirty="0" smtClean="0"/>
              <a:t>    Characteristics </a:t>
            </a:r>
            <a:r>
              <a:rPr lang="en-US" dirty="0"/>
              <a:t>of DBMS</a:t>
            </a:r>
          </a:p>
        </p:txBody>
      </p:sp>
    </p:spTree>
    <p:extLst>
      <p:ext uri="{BB962C8B-B14F-4D97-AF65-F5344CB8AC3E}">
        <p14:creationId xmlns:p14="http://schemas.microsoft.com/office/powerpoint/2010/main" val="2595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Less redundancy</a:t>
            </a:r>
            <a:r>
              <a:rPr lang="en-US" dirty="0"/>
              <a:t> − DBMS follows the rules of normalization, which splits a relation when any of its attributes is having redundancy in values. Normalization is a mathematically rich and scientific process that reduces data redundancy.</a:t>
            </a:r>
          </a:p>
          <a:p>
            <a:endParaRPr lang="en-US" dirty="0"/>
          </a:p>
        </p:txBody>
      </p:sp>
      <p:sp>
        <p:nvSpPr>
          <p:cNvPr id="3" name="Title 2"/>
          <p:cNvSpPr>
            <a:spLocks noGrp="1"/>
          </p:cNvSpPr>
          <p:nvPr>
            <p:ph type="title"/>
          </p:nvPr>
        </p:nvSpPr>
        <p:spPr/>
        <p:txBody>
          <a:bodyPr/>
          <a:lstStyle/>
          <a:p>
            <a:r>
              <a:rPr lang="en-US" dirty="0" smtClean="0"/>
              <a:t>     Characteristics </a:t>
            </a:r>
            <a:r>
              <a:rPr lang="en-US" dirty="0"/>
              <a:t>of DBMS</a:t>
            </a:r>
          </a:p>
        </p:txBody>
      </p:sp>
    </p:spTree>
    <p:extLst>
      <p:ext uri="{BB962C8B-B14F-4D97-AF65-F5344CB8AC3E}">
        <p14:creationId xmlns:p14="http://schemas.microsoft.com/office/powerpoint/2010/main" val="293719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Consistency</a:t>
            </a:r>
            <a:r>
              <a:rPr lang="en-US" dirty="0"/>
              <a:t> − Consistency is a state where every relation in a database remains consistent. There exist methods and techniques, which can detect attempt of leaving database in inconsistent state. A DBMS can provide greater consistency as compared to earlier forms of data storing applications like file-processing systems.</a:t>
            </a:r>
          </a:p>
        </p:txBody>
      </p:sp>
      <p:sp>
        <p:nvSpPr>
          <p:cNvPr id="3" name="Title 2"/>
          <p:cNvSpPr>
            <a:spLocks noGrp="1"/>
          </p:cNvSpPr>
          <p:nvPr>
            <p:ph type="title"/>
          </p:nvPr>
        </p:nvSpPr>
        <p:spPr/>
        <p:txBody>
          <a:bodyPr/>
          <a:lstStyle/>
          <a:p>
            <a:r>
              <a:rPr lang="en-US" dirty="0" smtClean="0"/>
              <a:t>    Characteristics </a:t>
            </a:r>
            <a:r>
              <a:rPr lang="en-US" dirty="0"/>
              <a:t>of DBMS</a:t>
            </a:r>
          </a:p>
        </p:txBody>
      </p:sp>
    </p:spTree>
    <p:extLst>
      <p:ext uri="{BB962C8B-B14F-4D97-AF65-F5344CB8AC3E}">
        <p14:creationId xmlns:p14="http://schemas.microsoft.com/office/powerpoint/2010/main" val="59876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ACID Properties</a:t>
            </a:r>
            <a:r>
              <a:rPr lang="en-US" dirty="0"/>
              <a:t> − DBMS follows the concepts of </a:t>
            </a:r>
            <a:r>
              <a:rPr lang="en-US" b="1" dirty="0"/>
              <a:t>A</a:t>
            </a:r>
            <a:r>
              <a:rPr lang="en-US" dirty="0"/>
              <a:t>tomicity, </a:t>
            </a:r>
            <a:r>
              <a:rPr lang="en-US" b="1" dirty="0"/>
              <a:t>C</a:t>
            </a:r>
            <a:r>
              <a:rPr lang="en-US" dirty="0"/>
              <a:t>onsistency, </a:t>
            </a:r>
            <a:r>
              <a:rPr lang="en-US" b="1" dirty="0"/>
              <a:t>I</a:t>
            </a:r>
            <a:r>
              <a:rPr lang="en-US" dirty="0"/>
              <a:t>solation, and </a:t>
            </a:r>
            <a:r>
              <a:rPr lang="en-US" b="1" dirty="0"/>
              <a:t>D</a:t>
            </a:r>
            <a:r>
              <a:rPr lang="en-US" dirty="0"/>
              <a:t>urability (normally shortened as ACID). These concepts are applied on transactions, which manipulate data in a database. ACID properties help the database stay healthy in multi-transactional environments and in case of failure.</a:t>
            </a:r>
          </a:p>
        </p:txBody>
      </p:sp>
      <p:sp>
        <p:nvSpPr>
          <p:cNvPr id="3" name="Title 2"/>
          <p:cNvSpPr>
            <a:spLocks noGrp="1"/>
          </p:cNvSpPr>
          <p:nvPr>
            <p:ph type="title"/>
          </p:nvPr>
        </p:nvSpPr>
        <p:spPr/>
        <p:txBody>
          <a:bodyPr/>
          <a:lstStyle/>
          <a:p>
            <a:pPr algn="ctr"/>
            <a:r>
              <a:rPr lang="en-US" dirty="0"/>
              <a:t>Characteristics of DBMS</a:t>
            </a:r>
          </a:p>
        </p:txBody>
      </p:sp>
    </p:spTree>
    <p:extLst>
      <p:ext uri="{BB962C8B-B14F-4D97-AF65-F5344CB8AC3E}">
        <p14:creationId xmlns:p14="http://schemas.microsoft.com/office/powerpoint/2010/main" val="1078646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269</TotalTime>
  <Words>2362</Words>
  <Application>Microsoft Office PowerPoint</Application>
  <PresentationFormat>On-screen Show (4:3)</PresentationFormat>
  <Paragraphs>97</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Concourse</vt:lpstr>
      <vt:lpstr>DBMS</vt:lpstr>
      <vt:lpstr>What is Database?</vt:lpstr>
      <vt:lpstr>Database Management Systems</vt:lpstr>
      <vt:lpstr>     Characteristics of DBMS </vt:lpstr>
      <vt:lpstr>      Characteristics of DBMS</vt:lpstr>
      <vt:lpstr>     Characteristics of DBMS</vt:lpstr>
      <vt:lpstr>     Characteristics of DBMS</vt:lpstr>
      <vt:lpstr>    Characteristics of DBMS</vt:lpstr>
      <vt:lpstr>Characteristics of DBMS</vt:lpstr>
      <vt:lpstr>Characteristics of DBMS</vt:lpstr>
      <vt:lpstr>Characteristics of DBMS</vt:lpstr>
      <vt:lpstr>DBMS - Architecture </vt:lpstr>
      <vt:lpstr>DBMS - Architecture </vt:lpstr>
      <vt:lpstr>DBMS - Architecture </vt:lpstr>
      <vt:lpstr>DBMS - Architecture </vt:lpstr>
      <vt:lpstr>DBMS - Architecture </vt:lpstr>
      <vt:lpstr>DBMS - Architecture </vt:lpstr>
      <vt:lpstr> DBMS - Architecture </vt:lpstr>
      <vt:lpstr>DBMS - Architecture </vt:lpstr>
      <vt:lpstr>DBMS - Data Schemas </vt:lpstr>
      <vt:lpstr>DBMS - Data Schemas</vt:lpstr>
      <vt:lpstr>DBMS - Data Schemas</vt:lpstr>
      <vt:lpstr>DBMS - Data Schemas</vt:lpstr>
      <vt:lpstr>DBMS - Data Independence </vt:lpstr>
      <vt:lpstr>DBMS - Data Independence</vt:lpstr>
      <vt:lpstr>DBMS - Data Independence</vt:lpstr>
      <vt:lpstr>DBMS - Data Independence</vt:lpstr>
      <vt:lpstr>DBMS - Data Independence</vt:lpstr>
      <vt:lpstr>Hierarchical Database Model</vt:lpstr>
      <vt:lpstr>PowerPoint Presentation</vt:lpstr>
      <vt:lpstr>PowerPoint Presentation</vt:lpstr>
      <vt:lpstr>Network model </vt:lpstr>
      <vt:lpstr>PowerPoint Presentation</vt:lpstr>
      <vt:lpstr>Relational DBMS</vt:lpstr>
      <vt:lpstr>Object Relational DBMS</vt:lpstr>
      <vt:lpstr>     Object Relational DBMS</vt:lpstr>
      <vt:lpstr>Object Relational DBMS</vt:lpstr>
      <vt:lpstr>Object Relational DBMS</vt:lpstr>
      <vt:lpstr>Introduction to MYSQL</vt:lpstr>
      <vt:lpstr>Introduction to MYSQL</vt:lpstr>
      <vt:lpstr>Introduction to MYSQL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diksha</dc:creator>
  <cp:lastModifiedBy>Windows User</cp:lastModifiedBy>
  <cp:revision>59</cp:revision>
  <dcterms:created xsi:type="dcterms:W3CDTF">2006-08-16T00:00:00Z</dcterms:created>
  <dcterms:modified xsi:type="dcterms:W3CDTF">2017-04-13T12:09:06Z</dcterms:modified>
</cp:coreProperties>
</file>