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2" r:id="rId37"/>
    <p:sldId id="291"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458"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989346A-3A1B-4612-8C59-0028E54F6E3D}" type="datetimeFigureOut">
              <a:rPr lang="en-US" smtClean="0"/>
              <a:t>10/5/2016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C562D0-00FA-46A3-B7AF-FA8DA2368479}" type="slidenum">
              <a:rPr lang="en-US" smtClean="0"/>
              <a:t>‹#›</a:t>
            </a:fld>
            <a:endParaRPr lang="en-US"/>
          </a:p>
        </p:txBody>
      </p:sp>
    </p:spTree>
    <p:extLst>
      <p:ext uri="{BB962C8B-B14F-4D97-AF65-F5344CB8AC3E}">
        <p14:creationId xmlns:p14="http://schemas.microsoft.com/office/powerpoint/2010/main" val="25149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89346A-3A1B-4612-8C59-0028E54F6E3D}" type="datetimeFigureOut">
              <a:rPr lang="en-US" smtClean="0"/>
              <a:t>10/5/2016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C562D0-00FA-46A3-B7AF-FA8DA2368479}" type="slidenum">
              <a:rPr lang="en-US" smtClean="0"/>
              <a:t>‹#›</a:t>
            </a:fld>
            <a:endParaRPr lang="en-US"/>
          </a:p>
        </p:txBody>
      </p:sp>
    </p:spTree>
    <p:extLst>
      <p:ext uri="{BB962C8B-B14F-4D97-AF65-F5344CB8AC3E}">
        <p14:creationId xmlns:p14="http://schemas.microsoft.com/office/powerpoint/2010/main" val="2566496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89346A-3A1B-4612-8C59-0028E54F6E3D}" type="datetimeFigureOut">
              <a:rPr lang="en-US" smtClean="0"/>
              <a:t>10/5/2016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C562D0-00FA-46A3-B7AF-FA8DA2368479}" type="slidenum">
              <a:rPr lang="en-US" smtClean="0"/>
              <a:t>‹#›</a:t>
            </a:fld>
            <a:endParaRPr lang="en-US"/>
          </a:p>
        </p:txBody>
      </p:sp>
    </p:spTree>
    <p:extLst>
      <p:ext uri="{BB962C8B-B14F-4D97-AF65-F5344CB8AC3E}">
        <p14:creationId xmlns:p14="http://schemas.microsoft.com/office/powerpoint/2010/main" val="353108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89346A-3A1B-4612-8C59-0028E54F6E3D}" type="datetimeFigureOut">
              <a:rPr lang="en-US" smtClean="0"/>
              <a:t>10/5/2016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C562D0-00FA-46A3-B7AF-FA8DA2368479}" type="slidenum">
              <a:rPr lang="en-US" smtClean="0"/>
              <a:t>‹#›</a:t>
            </a:fld>
            <a:endParaRPr lang="en-US"/>
          </a:p>
        </p:txBody>
      </p:sp>
    </p:spTree>
    <p:extLst>
      <p:ext uri="{BB962C8B-B14F-4D97-AF65-F5344CB8AC3E}">
        <p14:creationId xmlns:p14="http://schemas.microsoft.com/office/powerpoint/2010/main" val="3408565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89346A-3A1B-4612-8C59-0028E54F6E3D}" type="datetimeFigureOut">
              <a:rPr lang="en-US" smtClean="0"/>
              <a:t>10/5/2016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C562D0-00FA-46A3-B7AF-FA8DA2368479}" type="slidenum">
              <a:rPr lang="en-US" smtClean="0"/>
              <a:t>‹#›</a:t>
            </a:fld>
            <a:endParaRPr lang="en-US"/>
          </a:p>
        </p:txBody>
      </p:sp>
    </p:spTree>
    <p:extLst>
      <p:ext uri="{BB962C8B-B14F-4D97-AF65-F5344CB8AC3E}">
        <p14:creationId xmlns:p14="http://schemas.microsoft.com/office/powerpoint/2010/main" val="1211195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989346A-3A1B-4612-8C59-0028E54F6E3D}" type="datetimeFigureOut">
              <a:rPr lang="en-US" smtClean="0"/>
              <a:t>10/5/2016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C562D0-00FA-46A3-B7AF-FA8DA2368479}" type="slidenum">
              <a:rPr lang="en-US" smtClean="0"/>
              <a:t>‹#›</a:t>
            </a:fld>
            <a:endParaRPr lang="en-US"/>
          </a:p>
        </p:txBody>
      </p:sp>
    </p:spTree>
    <p:extLst>
      <p:ext uri="{BB962C8B-B14F-4D97-AF65-F5344CB8AC3E}">
        <p14:creationId xmlns:p14="http://schemas.microsoft.com/office/powerpoint/2010/main" val="3294754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989346A-3A1B-4612-8C59-0028E54F6E3D}" type="datetimeFigureOut">
              <a:rPr lang="en-US" smtClean="0"/>
              <a:t>10/5/2016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C562D0-00FA-46A3-B7AF-FA8DA2368479}" type="slidenum">
              <a:rPr lang="en-US" smtClean="0"/>
              <a:t>‹#›</a:t>
            </a:fld>
            <a:endParaRPr lang="en-US"/>
          </a:p>
        </p:txBody>
      </p:sp>
    </p:spTree>
    <p:extLst>
      <p:ext uri="{BB962C8B-B14F-4D97-AF65-F5344CB8AC3E}">
        <p14:creationId xmlns:p14="http://schemas.microsoft.com/office/powerpoint/2010/main" val="2214368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989346A-3A1B-4612-8C59-0028E54F6E3D}" type="datetimeFigureOut">
              <a:rPr lang="en-US" smtClean="0"/>
              <a:t>10/5/2016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C562D0-00FA-46A3-B7AF-FA8DA2368479}" type="slidenum">
              <a:rPr lang="en-US" smtClean="0"/>
              <a:t>‹#›</a:t>
            </a:fld>
            <a:endParaRPr lang="en-US"/>
          </a:p>
        </p:txBody>
      </p:sp>
    </p:spTree>
    <p:extLst>
      <p:ext uri="{BB962C8B-B14F-4D97-AF65-F5344CB8AC3E}">
        <p14:creationId xmlns:p14="http://schemas.microsoft.com/office/powerpoint/2010/main" val="3718666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89346A-3A1B-4612-8C59-0028E54F6E3D}" type="datetimeFigureOut">
              <a:rPr lang="en-US" smtClean="0"/>
              <a:t>10/5/2016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C562D0-00FA-46A3-B7AF-FA8DA2368479}" type="slidenum">
              <a:rPr lang="en-US" smtClean="0"/>
              <a:t>‹#›</a:t>
            </a:fld>
            <a:endParaRPr lang="en-US"/>
          </a:p>
        </p:txBody>
      </p:sp>
    </p:spTree>
    <p:extLst>
      <p:ext uri="{BB962C8B-B14F-4D97-AF65-F5344CB8AC3E}">
        <p14:creationId xmlns:p14="http://schemas.microsoft.com/office/powerpoint/2010/main" val="3516094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89346A-3A1B-4612-8C59-0028E54F6E3D}" type="datetimeFigureOut">
              <a:rPr lang="en-US" smtClean="0"/>
              <a:t>10/5/2016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C562D0-00FA-46A3-B7AF-FA8DA2368479}" type="slidenum">
              <a:rPr lang="en-US" smtClean="0"/>
              <a:t>‹#›</a:t>
            </a:fld>
            <a:endParaRPr lang="en-US"/>
          </a:p>
        </p:txBody>
      </p:sp>
    </p:spTree>
    <p:extLst>
      <p:ext uri="{BB962C8B-B14F-4D97-AF65-F5344CB8AC3E}">
        <p14:creationId xmlns:p14="http://schemas.microsoft.com/office/powerpoint/2010/main" val="624328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89346A-3A1B-4612-8C59-0028E54F6E3D}" type="datetimeFigureOut">
              <a:rPr lang="en-US" smtClean="0"/>
              <a:t>10/5/2016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C562D0-00FA-46A3-B7AF-FA8DA2368479}" type="slidenum">
              <a:rPr lang="en-US" smtClean="0"/>
              <a:t>‹#›</a:t>
            </a:fld>
            <a:endParaRPr lang="en-US"/>
          </a:p>
        </p:txBody>
      </p:sp>
    </p:spTree>
    <p:extLst>
      <p:ext uri="{BB962C8B-B14F-4D97-AF65-F5344CB8AC3E}">
        <p14:creationId xmlns:p14="http://schemas.microsoft.com/office/powerpoint/2010/main" val="3498712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89346A-3A1B-4612-8C59-0028E54F6E3D}" type="datetimeFigureOut">
              <a:rPr lang="en-US" smtClean="0"/>
              <a:t>10/5/2016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C562D0-00FA-46A3-B7AF-FA8DA2368479}" type="slidenum">
              <a:rPr lang="en-US" smtClean="0"/>
              <a:t>‹#›</a:t>
            </a:fld>
            <a:endParaRPr lang="en-US"/>
          </a:p>
        </p:txBody>
      </p:sp>
    </p:spTree>
    <p:extLst>
      <p:ext uri="{BB962C8B-B14F-4D97-AF65-F5344CB8AC3E}">
        <p14:creationId xmlns:p14="http://schemas.microsoft.com/office/powerpoint/2010/main" val="12241357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E-R Model</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00499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447800"/>
            <a:ext cx="822960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778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371600"/>
            <a:ext cx="8077200" cy="395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5976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600200"/>
            <a:ext cx="8305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5055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1600200"/>
            <a:ext cx="7696199"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26821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1600200"/>
            <a:ext cx="77724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33982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1600200"/>
            <a:ext cx="80010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76830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1600200"/>
            <a:ext cx="81534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04176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00200"/>
            <a:ext cx="7848599"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39521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229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1600200"/>
            <a:ext cx="80772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13808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331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1600200"/>
            <a:ext cx="81534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9135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Entity-Relationship (E/R) Model</a:t>
            </a:r>
            <a:endParaRPr lang="en-US" dirty="0"/>
          </a:p>
        </p:txBody>
      </p:sp>
      <p:sp>
        <p:nvSpPr>
          <p:cNvPr id="3" name="Content Placeholder 2"/>
          <p:cNvSpPr>
            <a:spLocks noGrp="1"/>
          </p:cNvSpPr>
          <p:nvPr>
            <p:ph idx="1"/>
          </p:nvPr>
        </p:nvSpPr>
        <p:spPr/>
        <p:txBody>
          <a:bodyPr>
            <a:normAutofit fontScale="92500" lnSpcReduction="10000"/>
          </a:bodyPr>
          <a:lstStyle/>
          <a:p>
            <a:endParaRPr lang="en-US" dirty="0"/>
          </a:p>
          <a:p>
            <a:r>
              <a:rPr lang="en-US" dirty="0"/>
              <a:t>Widely used conceptual level data </a:t>
            </a:r>
            <a:r>
              <a:rPr lang="en-US" dirty="0" smtClean="0"/>
              <a:t>model-proposed </a:t>
            </a:r>
            <a:r>
              <a:rPr lang="en-US" dirty="0"/>
              <a:t>by Peter P Chen in </a:t>
            </a:r>
            <a:r>
              <a:rPr lang="en-US" dirty="0" smtClean="0"/>
              <a:t>1970</a:t>
            </a:r>
          </a:p>
          <a:p>
            <a:r>
              <a:rPr lang="en-US" dirty="0" smtClean="0"/>
              <a:t>Data </a:t>
            </a:r>
            <a:r>
              <a:rPr lang="en-US" dirty="0"/>
              <a:t>model to describe the database system at the </a:t>
            </a:r>
            <a:r>
              <a:rPr lang="en-US" dirty="0" smtClean="0"/>
              <a:t>requirements collection stage</a:t>
            </a:r>
          </a:p>
          <a:p>
            <a:r>
              <a:rPr lang="en-US" dirty="0" smtClean="0"/>
              <a:t>Concepts </a:t>
            </a:r>
            <a:r>
              <a:rPr lang="en-US" dirty="0"/>
              <a:t>available in the </a:t>
            </a:r>
            <a:r>
              <a:rPr lang="en-US" dirty="0" smtClean="0"/>
              <a:t>model</a:t>
            </a:r>
          </a:p>
          <a:p>
            <a:pPr marL="0" indent="0">
              <a:buNone/>
            </a:pPr>
            <a:r>
              <a:rPr lang="en-US" dirty="0"/>
              <a:t>	</a:t>
            </a:r>
            <a:r>
              <a:rPr lang="en-US" dirty="0" smtClean="0"/>
              <a:t>•</a:t>
            </a:r>
            <a:r>
              <a:rPr lang="en-US" dirty="0"/>
              <a:t>entities and attributes of entities</a:t>
            </a:r>
            <a:r>
              <a:rPr lang="en-US" dirty="0" smtClean="0"/>
              <a:t>.</a:t>
            </a:r>
          </a:p>
          <a:p>
            <a:pPr marL="0" indent="0">
              <a:buNone/>
            </a:pPr>
            <a:r>
              <a:rPr lang="en-US" dirty="0"/>
              <a:t>	</a:t>
            </a:r>
            <a:r>
              <a:rPr lang="en-US" dirty="0" smtClean="0"/>
              <a:t>•</a:t>
            </a:r>
            <a:r>
              <a:rPr lang="en-US" dirty="0"/>
              <a:t>relationships between entities</a:t>
            </a:r>
            <a:r>
              <a:rPr lang="en-US" dirty="0" smtClean="0"/>
              <a:t>.</a:t>
            </a:r>
          </a:p>
          <a:p>
            <a:pPr marL="0" indent="0">
              <a:buNone/>
            </a:pPr>
            <a:r>
              <a:rPr lang="en-US" dirty="0"/>
              <a:t>	</a:t>
            </a:r>
            <a:r>
              <a:rPr lang="en-US" dirty="0" smtClean="0"/>
              <a:t>•</a:t>
            </a:r>
            <a:r>
              <a:rPr lang="en-US" dirty="0"/>
              <a:t>diagrammatic notation</a:t>
            </a:r>
          </a:p>
          <a:p>
            <a:endParaRPr lang="en-US" dirty="0" smtClean="0"/>
          </a:p>
          <a:p>
            <a:pPr marL="0" indent="0">
              <a:buNone/>
            </a:pPr>
            <a:endParaRPr lang="en-US" dirty="0"/>
          </a:p>
          <a:p>
            <a:endParaRPr lang="en-US" dirty="0"/>
          </a:p>
        </p:txBody>
      </p:sp>
    </p:spTree>
    <p:extLst>
      <p:ext uri="{BB962C8B-B14F-4D97-AF65-F5344CB8AC3E}">
        <p14:creationId xmlns:p14="http://schemas.microsoft.com/office/powerpoint/2010/main" val="1015210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433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600200"/>
            <a:ext cx="8305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33673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536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600200"/>
            <a:ext cx="80772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79431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Partial Key</a:t>
            </a:r>
            <a:endParaRPr lang="en-US" dirty="0"/>
          </a:p>
        </p:txBody>
      </p:sp>
      <p:sp>
        <p:nvSpPr>
          <p:cNvPr id="3" name="Content Placeholder 2"/>
          <p:cNvSpPr>
            <a:spLocks noGrp="1"/>
          </p:cNvSpPr>
          <p:nvPr>
            <p:ph idx="1"/>
          </p:nvPr>
        </p:nvSpPr>
        <p:spPr/>
        <p:txBody>
          <a:bodyPr>
            <a:normAutofit fontScale="92500" lnSpcReduction="10000"/>
          </a:bodyPr>
          <a:lstStyle/>
          <a:p>
            <a:r>
              <a:rPr lang="en-US" dirty="0"/>
              <a:t>An attribute is a Partial Key if a Key from a related entity type must be used in conjunction with the attribute in question to uniquely identify instances of a corresponding entity set. </a:t>
            </a:r>
          </a:p>
          <a:p>
            <a:r>
              <a:rPr lang="en-US" dirty="0"/>
              <a:t>For example, suppose "Course Number" is an attribute of the Course entity type in our design for a University database. Suppose Course Number alone cannot uniquely identify courses. Rather, to identify a course we must include the Department Number attribute as well. </a:t>
            </a:r>
          </a:p>
          <a:p>
            <a:endParaRPr lang="en-US" dirty="0"/>
          </a:p>
        </p:txBody>
      </p:sp>
    </p:spTree>
    <p:extLst>
      <p:ext uri="{BB962C8B-B14F-4D97-AF65-F5344CB8AC3E}">
        <p14:creationId xmlns:p14="http://schemas.microsoft.com/office/powerpoint/2010/main" val="37839922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0" y="1752600"/>
            <a:ext cx="6858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67712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4448" y="1600200"/>
            <a:ext cx="7895103"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24184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15050" y="1600200"/>
            <a:ext cx="7513899"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44271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94249" y="1600200"/>
            <a:ext cx="6755501"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85823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617092"/>
            <a:ext cx="8229600" cy="4492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07637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18576" y="1600200"/>
            <a:ext cx="6906847"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18688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54070" y="1600200"/>
            <a:ext cx="663586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205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endParaRPr lang="en-US" dirty="0"/>
          </a:p>
          <a:p>
            <a:r>
              <a:rPr lang="en-US" dirty="0" smtClean="0"/>
              <a:t>Entities</a:t>
            </a:r>
          </a:p>
          <a:p>
            <a:pPr marL="0" indent="0">
              <a:buNone/>
            </a:pPr>
            <a:r>
              <a:rPr lang="en-US" i="1" dirty="0"/>
              <a:t>	</a:t>
            </a:r>
            <a:r>
              <a:rPr lang="en-US" i="1" dirty="0" smtClean="0"/>
              <a:t>Entity</a:t>
            </a:r>
            <a:r>
              <a:rPr lang="en-US" dirty="0" smtClean="0"/>
              <a:t>-a </a:t>
            </a:r>
            <a:r>
              <a:rPr lang="en-US" dirty="0"/>
              <a:t>thing (animate or inanimate) of independent physical or conceptual existence and </a:t>
            </a:r>
            <a:r>
              <a:rPr lang="en-US" i="1" dirty="0"/>
              <a:t>distinguishable</a:t>
            </a:r>
            <a:r>
              <a:rPr lang="en-US" dirty="0"/>
              <a:t>. In the University database context</a:t>
            </a:r>
            <a:r>
              <a:rPr lang="en-US" dirty="0" smtClean="0"/>
              <a:t>, an </a:t>
            </a:r>
            <a:r>
              <a:rPr lang="en-US" dirty="0"/>
              <a:t>individual </a:t>
            </a:r>
            <a:r>
              <a:rPr lang="en-US" i="1" dirty="0"/>
              <a:t>student</a:t>
            </a:r>
            <a:r>
              <a:rPr lang="en-US" dirty="0"/>
              <a:t>, </a:t>
            </a:r>
            <a:r>
              <a:rPr lang="en-US" i="1" dirty="0"/>
              <a:t>faculty member</a:t>
            </a:r>
            <a:r>
              <a:rPr lang="en-US" dirty="0"/>
              <a:t>, a </a:t>
            </a:r>
            <a:r>
              <a:rPr lang="en-US" i="1" dirty="0"/>
              <a:t>class room, </a:t>
            </a:r>
            <a:r>
              <a:rPr lang="en-US" dirty="0"/>
              <a:t>a </a:t>
            </a:r>
            <a:r>
              <a:rPr lang="en-US" i="1" dirty="0" smtClean="0"/>
              <a:t>course </a:t>
            </a:r>
            <a:r>
              <a:rPr lang="en-US" dirty="0" smtClean="0"/>
              <a:t>are entities.</a:t>
            </a:r>
          </a:p>
          <a:p>
            <a:r>
              <a:rPr lang="en-US" i="1" dirty="0" smtClean="0"/>
              <a:t>Entity Set </a:t>
            </a:r>
            <a:r>
              <a:rPr lang="en-US" dirty="0" smtClean="0"/>
              <a:t>or </a:t>
            </a:r>
            <a:r>
              <a:rPr lang="en-US" i="1" dirty="0"/>
              <a:t>Entity Type-</a:t>
            </a:r>
            <a:r>
              <a:rPr lang="en-US" dirty="0"/>
              <a:t>Collection of entities all having the same properties. </a:t>
            </a:r>
            <a:endParaRPr lang="en-US" dirty="0" smtClean="0"/>
          </a:p>
          <a:p>
            <a:pPr marL="0" indent="0">
              <a:buNone/>
            </a:pPr>
            <a:r>
              <a:rPr lang="en-US" i="1" dirty="0"/>
              <a:t>	</a:t>
            </a:r>
            <a:r>
              <a:rPr lang="en-US" i="1" dirty="0" smtClean="0"/>
              <a:t>Student </a:t>
            </a:r>
            <a:r>
              <a:rPr lang="en-US" dirty="0" smtClean="0"/>
              <a:t>entity </a:t>
            </a:r>
            <a:r>
              <a:rPr lang="en-US" dirty="0"/>
              <a:t>set –collection of all </a:t>
            </a:r>
            <a:r>
              <a:rPr lang="en-US" i="1" dirty="0" smtClean="0"/>
              <a:t>student 	</a:t>
            </a:r>
            <a:r>
              <a:rPr lang="en-US" dirty="0" smtClean="0"/>
              <a:t>entities.</a:t>
            </a:r>
          </a:p>
          <a:p>
            <a:pPr marL="0" indent="0">
              <a:buNone/>
            </a:pPr>
            <a:r>
              <a:rPr lang="en-US" dirty="0"/>
              <a:t>	</a:t>
            </a:r>
            <a:r>
              <a:rPr lang="en-US" dirty="0" smtClean="0"/>
              <a:t> </a:t>
            </a:r>
            <a:r>
              <a:rPr lang="en-US" i="1" dirty="0"/>
              <a:t>Course </a:t>
            </a:r>
            <a:r>
              <a:rPr lang="en-US" dirty="0"/>
              <a:t>entity set –collection of all </a:t>
            </a:r>
            <a:r>
              <a:rPr lang="en-US" i="1" dirty="0" smtClean="0"/>
              <a:t>course </a:t>
            </a:r>
            <a:r>
              <a:rPr lang="en-US" dirty="0" smtClean="0"/>
              <a:t>entities</a:t>
            </a:r>
            <a:endParaRPr lang="en-US" dirty="0"/>
          </a:p>
          <a:p>
            <a:endParaRPr lang="en-US" dirty="0"/>
          </a:p>
        </p:txBody>
      </p:sp>
    </p:spTree>
    <p:extLst>
      <p:ext uri="{BB962C8B-B14F-4D97-AF65-F5344CB8AC3E}">
        <p14:creationId xmlns:p14="http://schemas.microsoft.com/office/powerpoint/2010/main" val="13522861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a:t>
            </a:r>
            <a:endParaRPr lang="en-US" dirty="0"/>
          </a:p>
        </p:txBody>
      </p:sp>
      <p:sp>
        <p:nvSpPr>
          <p:cNvPr id="3" name="Content Placeholder 2"/>
          <p:cNvSpPr>
            <a:spLocks noGrp="1"/>
          </p:cNvSpPr>
          <p:nvPr>
            <p:ph idx="1"/>
          </p:nvPr>
        </p:nvSpPr>
        <p:spPr/>
        <p:txBody>
          <a:bodyPr>
            <a:normAutofit fontScale="70000" lnSpcReduction="20000"/>
          </a:bodyPr>
          <a:lstStyle/>
          <a:p>
            <a:r>
              <a:rPr lang="en-US" dirty="0"/>
              <a:t>Question 1 : Suppose you are given the following requirements for </a:t>
            </a:r>
            <a:r>
              <a:rPr lang="en-US" dirty="0" smtClean="0"/>
              <a:t>a </a:t>
            </a:r>
            <a:r>
              <a:rPr lang="en-US" dirty="0"/>
              <a:t>simple database for the National Hockey League (NHL):</a:t>
            </a:r>
          </a:p>
          <a:p>
            <a:endParaRPr lang="en-US" dirty="0"/>
          </a:p>
          <a:p>
            <a:r>
              <a:rPr lang="en-US" dirty="0"/>
              <a:t>    the NHL has many teams,</a:t>
            </a:r>
          </a:p>
          <a:p>
            <a:r>
              <a:rPr lang="en-US" dirty="0"/>
              <a:t>    each team has a name, a city, a coach, a captain, and a set of </a:t>
            </a:r>
            <a:endParaRPr lang="en-US" dirty="0" smtClean="0"/>
          </a:p>
          <a:p>
            <a:pPr marL="0" indent="0">
              <a:buNone/>
            </a:pPr>
            <a:r>
              <a:rPr lang="en-US" dirty="0" smtClean="0"/>
              <a:t>players</a:t>
            </a:r>
            <a:r>
              <a:rPr lang="en-US" dirty="0"/>
              <a:t>,</a:t>
            </a:r>
          </a:p>
          <a:p>
            <a:r>
              <a:rPr lang="en-US" dirty="0"/>
              <a:t>    each player belongs to only one team,</a:t>
            </a:r>
          </a:p>
          <a:p>
            <a:r>
              <a:rPr lang="en-US" dirty="0"/>
              <a:t>    each player has a name, a position (such as left wing or goalie), a skill level, and a set of injury records,</a:t>
            </a:r>
          </a:p>
          <a:p>
            <a:r>
              <a:rPr lang="en-US" dirty="0"/>
              <a:t>    a team captain is also a player,</a:t>
            </a:r>
          </a:p>
          <a:p>
            <a:r>
              <a:rPr lang="en-US" dirty="0"/>
              <a:t>    a game is played between two teams (referred to as </a:t>
            </a:r>
            <a:r>
              <a:rPr lang="en-US" dirty="0" err="1"/>
              <a:t>host_team</a:t>
            </a:r>
            <a:r>
              <a:rPr lang="en-US" dirty="0"/>
              <a:t> and </a:t>
            </a:r>
            <a:r>
              <a:rPr lang="en-US" dirty="0" err="1"/>
              <a:t>guest_team</a:t>
            </a:r>
            <a:r>
              <a:rPr lang="en-US" dirty="0"/>
              <a:t>) and has a date (such as May 11th, 1999) and a score (such as 4 to 2).</a:t>
            </a:r>
          </a:p>
          <a:p>
            <a:endParaRPr lang="en-US" dirty="0"/>
          </a:p>
        </p:txBody>
      </p:sp>
    </p:spTree>
    <p:extLst>
      <p:ext uri="{BB962C8B-B14F-4D97-AF65-F5344CB8AC3E}">
        <p14:creationId xmlns:p14="http://schemas.microsoft.com/office/powerpoint/2010/main" val="26032259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524001"/>
            <a:ext cx="7696200" cy="4132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65312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Design an E-R diagram for keeping track of the exploits of your favorite sports team. You should store the matches played, the scores in each match, the players in each match and individual player statistics for each match. Summary statistics should be modeled as derived attributes.</a:t>
            </a:r>
          </a:p>
        </p:txBody>
      </p:sp>
    </p:spTree>
    <p:extLst>
      <p:ext uri="{BB962C8B-B14F-4D97-AF65-F5344CB8AC3E}">
        <p14:creationId xmlns:p14="http://schemas.microsoft.com/office/powerpoint/2010/main" val="11392890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90650" y="2539206"/>
            <a:ext cx="63627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19776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r>
              <a:rPr lang="en-US" dirty="0"/>
              <a:t>Construct an ER Diagram for Company having following details :</a:t>
            </a:r>
          </a:p>
          <a:p>
            <a:endParaRPr lang="en-US" dirty="0"/>
          </a:p>
          <a:p>
            <a:pPr algn="just"/>
            <a:r>
              <a:rPr lang="en-US" dirty="0"/>
              <a:t>    Company organized into DEPARTMENT. Each department has unique </a:t>
            </a:r>
            <a:endParaRPr lang="en-US" dirty="0" smtClean="0"/>
          </a:p>
          <a:p>
            <a:pPr marL="0" indent="0" algn="just">
              <a:buNone/>
            </a:pPr>
            <a:r>
              <a:rPr lang="en-US" dirty="0" smtClean="0"/>
              <a:t>name </a:t>
            </a:r>
            <a:r>
              <a:rPr lang="en-US" dirty="0"/>
              <a:t>and a particular employee who  manages the department. Start date for the manager is recorded. Department may have several locations.</a:t>
            </a:r>
          </a:p>
          <a:p>
            <a:pPr algn="just"/>
            <a:r>
              <a:rPr lang="en-US" dirty="0"/>
              <a:t>    A department controls a number of PROJECT. Projects have a unique </a:t>
            </a:r>
            <a:endParaRPr lang="en-US" dirty="0" smtClean="0"/>
          </a:p>
          <a:p>
            <a:pPr marL="0" indent="0" algn="just">
              <a:buNone/>
            </a:pPr>
            <a:r>
              <a:rPr lang="en-US" dirty="0" smtClean="0"/>
              <a:t>name</a:t>
            </a:r>
            <a:r>
              <a:rPr lang="en-US" dirty="0"/>
              <a:t>, number and a single location.</a:t>
            </a:r>
          </a:p>
          <a:p>
            <a:pPr algn="just"/>
            <a:r>
              <a:rPr lang="en-US" dirty="0"/>
              <a:t>    Company’s EMPLOYEE name, </a:t>
            </a:r>
            <a:r>
              <a:rPr lang="en-US" dirty="0" err="1"/>
              <a:t>ssno</a:t>
            </a:r>
            <a:r>
              <a:rPr lang="en-US" dirty="0"/>
              <a:t>, address, salary, sex and birth date </a:t>
            </a:r>
            <a:endParaRPr lang="en-US" dirty="0" smtClean="0"/>
          </a:p>
          <a:p>
            <a:pPr marL="0" indent="0" algn="just">
              <a:buNone/>
            </a:pPr>
            <a:r>
              <a:rPr lang="en-US" dirty="0" smtClean="0"/>
              <a:t>are </a:t>
            </a:r>
            <a:r>
              <a:rPr lang="en-US" dirty="0"/>
              <a:t>recorded. An employee is assigned to one department, but may work for several projects (not necessarily controlled by her </a:t>
            </a:r>
            <a:r>
              <a:rPr lang="en-US" dirty="0" err="1"/>
              <a:t>dept</a:t>
            </a:r>
            <a:r>
              <a:rPr lang="en-US" dirty="0"/>
              <a:t>). Number </a:t>
            </a:r>
            <a:r>
              <a:rPr lang="en-US" dirty="0" smtClean="0"/>
              <a:t>of     </a:t>
            </a:r>
            <a:r>
              <a:rPr lang="en-US" dirty="0"/>
              <a:t>hours/week an employee works on each project is recorded; The immediate supervisor for the employee.</a:t>
            </a:r>
          </a:p>
          <a:p>
            <a:pPr algn="just"/>
            <a:r>
              <a:rPr lang="en-US" dirty="0"/>
              <a:t>    Employee’s DEPENDENT are tracked for health insurance purposes (dependent name, birthdate, relationship to employee).</a:t>
            </a:r>
          </a:p>
          <a:p>
            <a:endParaRPr lang="en-US" dirty="0"/>
          </a:p>
        </p:txBody>
      </p:sp>
    </p:spTree>
    <p:extLst>
      <p:ext uri="{BB962C8B-B14F-4D97-AF65-F5344CB8AC3E}">
        <p14:creationId xmlns:p14="http://schemas.microsoft.com/office/powerpoint/2010/main" val="84251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1600200"/>
            <a:ext cx="75438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85267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Total Participation</a:t>
            </a:r>
            <a:r>
              <a:rPr lang="en-US" dirty="0"/>
              <a:t> − Each entity is involved in the relationship. Total participation is represented by double lines.</a:t>
            </a:r>
          </a:p>
          <a:p>
            <a:r>
              <a:rPr lang="en-US" b="1" dirty="0"/>
              <a:t>Partial participation</a:t>
            </a:r>
            <a:r>
              <a:rPr lang="en-US" dirty="0"/>
              <a:t> − Not all entities are involved in the relationship. Partial participation is represented by single lines.</a:t>
            </a:r>
          </a:p>
          <a:p>
            <a:endParaRPr lang="en-US" dirty="0"/>
          </a:p>
        </p:txBody>
      </p:sp>
    </p:spTree>
    <p:extLst>
      <p:ext uri="{BB962C8B-B14F-4D97-AF65-F5344CB8AC3E}">
        <p14:creationId xmlns:p14="http://schemas.microsoft.com/office/powerpoint/2010/main" val="25369595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a:t>A </a:t>
            </a:r>
            <a:r>
              <a:rPr lang="en-US" dirty="0" err="1"/>
              <a:t>superkey</a:t>
            </a:r>
            <a:r>
              <a:rPr lang="en-US" dirty="0"/>
              <a:t> is a combination of columns that uniquely identifies any row within a relational database management system (RDBMS) table</a:t>
            </a:r>
            <a:r>
              <a:rPr lang="en-US" dirty="0" smtClean="0"/>
              <a:t>.</a:t>
            </a:r>
          </a:p>
          <a:p>
            <a:r>
              <a:rPr lang="en-US" dirty="0"/>
              <a:t>In the relational model of databases, a </a:t>
            </a:r>
            <a:r>
              <a:rPr lang="en-US" b="1" dirty="0"/>
              <a:t>candidate key</a:t>
            </a:r>
            <a:r>
              <a:rPr lang="en-US" dirty="0"/>
              <a:t> of a relation is a minimal </a:t>
            </a:r>
            <a:r>
              <a:rPr lang="en-US" dirty="0" smtClean="0"/>
              <a:t>super key </a:t>
            </a:r>
            <a:r>
              <a:rPr lang="en-US" dirty="0"/>
              <a:t>for that </a:t>
            </a:r>
            <a:r>
              <a:rPr lang="en-US" dirty="0" smtClean="0"/>
              <a:t>relation.</a:t>
            </a:r>
          </a:p>
          <a:p>
            <a:r>
              <a:rPr lang="en-US" dirty="0"/>
              <a:t>Each table may have one or more </a:t>
            </a:r>
            <a:r>
              <a:rPr lang="en-US" b="1" dirty="0"/>
              <a:t>candidate keys</a:t>
            </a:r>
            <a:r>
              <a:rPr lang="en-US" dirty="0"/>
              <a:t>, but one </a:t>
            </a:r>
            <a:r>
              <a:rPr lang="en-US" b="1" dirty="0"/>
              <a:t>candidate key</a:t>
            </a:r>
            <a:r>
              <a:rPr lang="en-US" dirty="0"/>
              <a:t> is special, and it is called the primary </a:t>
            </a:r>
            <a:r>
              <a:rPr lang="en-US" b="1" dirty="0"/>
              <a:t>key</a:t>
            </a:r>
            <a:r>
              <a:rPr lang="en-US" dirty="0" smtClean="0"/>
              <a:t>.</a:t>
            </a:r>
          </a:p>
          <a:p>
            <a:r>
              <a:rPr lang="en-US" dirty="0"/>
              <a:t>A </a:t>
            </a:r>
            <a:r>
              <a:rPr lang="en-US" b="1" dirty="0"/>
              <a:t>composite key</a:t>
            </a:r>
            <a:r>
              <a:rPr lang="en-US" dirty="0"/>
              <a:t> is a combination of two or more columns in a table that can be used to uniquely identify each row in the table when the columns are combined uniqueness is guaranteed, but when it taken individually it does not guarantee uniqueness</a:t>
            </a:r>
            <a:r>
              <a:rPr lang="en-US" dirty="0" smtClean="0"/>
              <a:t>.</a:t>
            </a:r>
          </a:p>
          <a:p>
            <a:r>
              <a:rPr lang="en-US" dirty="0"/>
              <a:t>In the context of relational databases, a </a:t>
            </a:r>
            <a:r>
              <a:rPr lang="en-US" b="1" dirty="0"/>
              <a:t>foreign key</a:t>
            </a:r>
            <a:r>
              <a:rPr lang="en-US" dirty="0"/>
              <a:t> is a field (or collection of fields) in one table that uniquely identifies a row of another table. In simpler words, the </a:t>
            </a:r>
            <a:r>
              <a:rPr lang="en-US" b="1" dirty="0"/>
              <a:t>foreign key</a:t>
            </a:r>
            <a:r>
              <a:rPr lang="en-US" dirty="0"/>
              <a:t> is defined in a second table, but it refers to the primary </a:t>
            </a:r>
            <a:r>
              <a:rPr lang="en-US" b="1" dirty="0"/>
              <a:t>key</a:t>
            </a:r>
            <a:r>
              <a:rPr lang="en-US" dirty="0"/>
              <a:t> in the first table.</a:t>
            </a:r>
          </a:p>
        </p:txBody>
      </p:sp>
    </p:spTree>
    <p:extLst>
      <p:ext uri="{BB962C8B-B14F-4D97-AF65-F5344CB8AC3E}">
        <p14:creationId xmlns:p14="http://schemas.microsoft.com/office/powerpoint/2010/main" val="1793520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Attributes</a:t>
            </a:r>
          </a:p>
          <a:p>
            <a:r>
              <a:rPr lang="en-US" dirty="0" smtClean="0"/>
              <a:t>Each </a:t>
            </a:r>
            <a:r>
              <a:rPr lang="en-US" dirty="0"/>
              <a:t>entity is described by a set of attributes/properties</a:t>
            </a:r>
            <a:r>
              <a:rPr lang="en-US" dirty="0" smtClean="0"/>
              <a:t>.</a:t>
            </a:r>
          </a:p>
          <a:p>
            <a:pPr marL="457200" lvl="1" indent="0">
              <a:buNone/>
            </a:pPr>
            <a:r>
              <a:rPr lang="en-US" i="1" dirty="0" smtClean="0"/>
              <a:t>Student </a:t>
            </a:r>
            <a:r>
              <a:rPr lang="en-US" dirty="0" smtClean="0"/>
              <a:t>entity</a:t>
            </a:r>
          </a:p>
          <a:p>
            <a:pPr lvl="1"/>
            <a:r>
              <a:rPr lang="en-US" i="1" dirty="0" err="1" smtClean="0"/>
              <a:t>StudName</a:t>
            </a:r>
            <a:r>
              <a:rPr lang="en-US" dirty="0" smtClean="0"/>
              <a:t>–name </a:t>
            </a:r>
            <a:r>
              <a:rPr lang="en-US" dirty="0"/>
              <a:t>of the student</a:t>
            </a:r>
            <a:r>
              <a:rPr lang="en-US" dirty="0" smtClean="0"/>
              <a:t>.</a:t>
            </a:r>
          </a:p>
          <a:p>
            <a:pPr lvl="1"/>
            <a:r>
              <a:rPr lang="en-US" i="1" dirty="0" err="1" smtClean="0"/>
              <a:t>RollNumber</a:t>
            </a:r>
            <a:r>
              <a:rPr lang="en-US" dirty="0" smtClean="0"/>
              <a:t>–the </a:t>
            </a:r>
            <a:r>
              <a:rPr lang="en-US" dirty="0"/>
              <a:t>roll number of the student</a:t>
            </a:r>
            <a:r>
              <a:rPr lang="en-US" dirty="0" smtClean="0"/>
              <a:t>.</a:t>
            </a:r>
          </a:p>
          <a:p>
            <a:pPr lvl="1"/>
            <a:r>
              <a:rPr lang="en-US" i="1" dirty="0" smtClean="0"/>
              <a:t>Sex</a:t>
            </a:r>
            <a:r>
              <a:rPr lang="en-US" dirty="0" smtClean="0"/>
              <a:t>–the </a:t>
            </a:r>
            <a:r>
              <a:rPr lang="en-US" dirty="0"/>
              <a:t>gender of the student </a:t>
            </a:r>
            <a:r>
              <a:rPr lang="en-US" dirty="0" smtClean="0"/>
              <a:t>etc.</a:t>
            </a:r>
          </a:p>
          <a:p>
            <a:pPr lvl="1"/>
            <a:r>
              <a:rPr lang="en-US" dirty="0" smtClean="0"/>
              <a:t>All </a:t>
            </a:r>
            <a:r>
              <a:rPr lang="en-US" dirty="0"/>
              <a:t>entities in an Entity set/type have the same set of attributes</a:t>
            </a:r>
            <a:r>
              <a:rPr lang="en-US" dirty="0" smtClean="0"/>
              <a:t>. </a:t>
            </a:r>
            <a:endParaRPr lang="en-US" dirty="0"/>
          </a:p>
        </p:txBody>
      </p:sp>
    </p:spTree>
    <p:extLst>
      <p:ext uri="{BB962C8B-B14F-4D97-AF65-F5344CB8AC3E}">
        <p14:creationId xmlns:p14="http://schemas.microsoft.com/office/powerpoint/2010/main" val="2133618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Types of Attributes </a:t>
            </a:r>
            <a:endParaRPr lang="en-US" dirty="0"/>
          </a:p>
        </p:txBody>
      </p:sp>
      <p:sp>
        <p:nvSpPr>
          <p:cNvPr id="3" name="Content Placeholder 2"/>
          <p:cNvSpPr>
            <a:spLocks noGrp="1"/>
          </p:cNvSpPr>
          <p:nvPr>
            <p:ph idx="1"/>
          </p:nvPr>
        </p:nvSpPr>
        <p:spPr/>
        <p:txBody>
          <a:bodyPr>
            <a:normAutofit fontScale="77500" lnSpcReduction="20000"/>
          </a:bodyPr>
          <a:lstStyle/>
          <a:p>
            <a:endParaRPr lang="en-US" dirty="0"/>
          </a:p>
          <a:p>
            <a:r>
              <a:rPr lang="en-US" dirty="0" smtClean="0"/>
              <a:t>Simple Attributes-having </a:t>
            </a:r>
            <a:r>
              <a:rPr lang="en-US" dirty="0"/>
              <a:t>atomic or indivisible values</a:t>
            </a:r>
            <a:r>
              <a:rPr lang="en-US" dirty="0" smtClean="0"/>
              <a:t>.</a:t>
            </a:r>
          </a:p>
          <a:p>
            <a:pPr marL="0" indent="0">
              <a:buNone/>
            </a:pPr>
            <a:r>
              <a:rPr lang="en-US" dirty="0" smtClean="0"/>
              <a:t>	example: </a:t>
            </a:r>
            <a:r>
              <a:rPr lang="en-US" i="1" dirty="0" err="1" smtClean="0"/>
              <a:t>Dept</a:t>
            </a:r>
            <a:r>
              <a:rPr lang="en-US" dirty="0" smtClean="0"/>
              <a:t>–a string</a:t>
            </a:r>
          </a:p>
          <a:p>
            <a:pPr marL="0" indent="0">
              <a:buNone/>
            </a:pPr>
            <a:r>
              <a:rPr lang="en-US" i="1" dirty="0"/>
              <a:t>	</a:t>
            </a:r>
            <a:r>
              <a:rPr lang="en-US" i="1" dirty="0" smtClean="0"/>
              <a:t>	</a:t>
            </a:r>
            <a:r>
              <a:rPr lang="en-US" i="1" dirty="0" err="1" smtClean="0"/>
              <a:t>PhoneNumber</a:t>
            </a:r>
            <a:r>
              <a:rPr lang="en-US" dirty="0" smtClean="0"/>
              <a:t>–an </a:t>
            </a:r>
            <a:r>
              <a:rPr lang="en-US" dirty="0"/>
              <a:t>eight digit </a:t>
            </a:r>
            <a:r>
              <a:rPr lang="en-US" dirty="0" smtClean="0"/>
              <a:t>number</a:t>
            </a:r>
          </a:p>
          <a:p>
            <a:pPr marL="0" indent="0">
              <a:buNone/>
            </a:pPr>
            <a:r>
              <a:rPr lang="en-US" dirty="0" smtClean="0"/>
              <a:t>•</a:t>
            </a:r>
            <a:r>
              <a:rPr lang="en-US" dirty="0"/>
              <a:t>Composite </a:t>
            </a:r>
            <a:r>
              <a:rPr lang="en-US" dirty="0" smtClean="0"/>
              <a:t>Attribute-having </a:t>
            </a:r>
            <a:r>
              <a:rPr lang="en-US" dirty="0"/>
              <a:t>several components in the value</a:t>
            </a:r>
            <a:r>
              <a:rPr lang="en-US" dirty="0" smtClean="0"/>
              <a:t>.</a:t>
            </a:r>
          </a:p>
          <a:p>
            <a:pPr marL="0" indent="0">
              <a:buNone/>
            </a:pPr>
            <a:r>
              <a:rPr lang="en-US" dirty="0" smtClean="0"/>
              <a:t>example</a:t>
            </a:r>
            <a:r>
              <a:rPr lang="en-US" dirty="0"/>
              <a:t>: </a:t>
            </a:r>
            <a:r>
              <a:rPr lang="en-US" i="1" dirty="0" smtClean="0"/>
              <a:t>Qualification </a:t>
            </a:r>
            <a:r>
              <a:rPr lang="en-US" dirty="0" smtClean="0"/>
              <a:t>with </a:t>
            </a:r>
            <a:r>
              <a:rPr lang="en-US" dirty="0"/>
              <a:t>components(</a:t>
            </a:r>
            <a:r>
              <a:rPr lang="en-US" i="1" dirty="0" err="1"/>
              <a:t>DegreeName</a:t>
            </a:r>
            <a:r>
              <a:rPr lang="en-US" i="1" dirty="0"/>
              <a:t>, Year</a:t>
            </a:r>
            <a:r>
              <a:rPr lang="en-US" dirty="0"/>
              <a:t>, </a:t>
            </a:r>
            <a:r>
              <a:rPr lang="en-US" i="1" dirty="0" err="1"/>
              <a:t>UniversityName</a:t>
            </a:r>
            <a:r>
              <a:rPr lang="en-US" dirty="0" smtClean="0"/>
              <a:t>)</a:t>
            </a:r>
          </a:p>
          <a:p>
            <a:pPr marL="0" indent="0">
              <a:buNone/>
            </a:pPr>
            <a:r>
              <a:rPr lang="en-US" dirty="0" smtClean="0"/>
              <a:t>•</a:t>
            </a:r>
            <a:r>
              <a:rPr lang="en-US" dirty="0"/>
              <a:t>Derived </a:t>
            </a:r>
            <a:r>
              <a:rPr lang="en-US" dirty="0" smtClean="0"/>
              <a:t>Attributes-Attribute </a:t>
            </a:r>
            <a:r>
              <a:rPr lang="en-US" dirty="0"/>
              <a:t>value is dependent on some other attribute</a:t>
            </a:r>
            <a:r>
              <a:rPr lang="en-US" dirty="0" smtClean="0"/>
              <a:t>.</a:t>
            </a:r>
          </a:p>
          <a:p>
            <a:pPr marL="0" indent="0">
              <a:buNone/>
            </a:pPr>
            <a:r>
              <a:rPr lang="en-US" dirty="0" smtClean="0"/>
              <a:t> </a:t>
            </a:r>
            <a:r>
              <a:rPr lang="en-US" dirty="0" err="1"/>
              <a:t>example:</a:t>
            </a:r>
            <a:r>
              <a:rPr lang="en-US" i="1" dirty="0" err="1"/>
              <a:t>Age</a:t>
            </a:r>
            <a:r>
              <a:rPr lang="en-US" dirty="0" err="1"/>
              <a:t>depends</a:t>
            </a:r>
            <a:r>
              <a:rPr lang="en-US" dirty="0"/>
              <a:t> on </a:t>
            </a:r>
            <a:r>
              <a:rPr lang="en-US" i="1" dirty="0" err="1"/>
              <a:t>DateOfBirth</a:t>
            </a:r>
            <a:r>
              <a:rPr lang="en-US" dirty="0" smtClean="0"/>
              <a:t>. So </a:t>
            </a:r>
            <a:r>
              <a:rPr lang="en-US" dirty="0"/>
              <a:t>age is a derived attribute.</a:t>
            </a:r>
          </a:p>
          <a:p>
            <a:endParaRPr lang="en-US" dirty="0"/>
          </a:p>
        </p:txBody>
      </p:sp>
    </p:spTree>
    <p:extLst>
      <p:ext uri="{BB962C8B-B14F-4D97-AF65-F5344CB8AC3E}">
        <p14:creationId xmlns:p14="http://schemas.microsoft.com/office/powerpoint/2010/main" val="878742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Attributes</a:t>
            </a:r>
          </a:p>
        </p:txBody>
      </p:sp>
      <p:sp>
        <p:nvSpPr>
          <p:cNvPr id="3" name="Content Placeholder 2"/>
          <p:cNvSpPr>
            <a:spLocks noGrp="1"/>
          </p:cNvSpPr>
          <p:nvPr>
            <p:ph idx="1"/>
          </p:nvPr>
        </p:nvSpPr>
        <p:spPr/>
        <p:txBody>
          <a:bodyPr>
            <a:normAutofit fontScale="77500" lnSpcReduction="20000"/>
          </a:bodyPr>
          <a:lstStyle/>
          <a:p>
            <a:endParaRPr lang="en-US" dirty="0"/>
          </a:p>
          <a:p>
            <a:r>
              <a:rPr lang="en-US" dirty="0" smtClean="0"/>
              <a:t>Single-valued</a:t>
            </a:r>
          </a:p>
          <a:p>
            <a:pPr marL="0" indent="0">
              <a:buNone/>
            </a:pPr>
            <a:r>
              <a:rPr lang="en-US" dirty="0" smtClean="0"/>
              <a:t>	 having </a:t>
            </a:r>
            <a:r>
              <a:rPr lang="en-US" dirty="0"/>
              <a:t>only one value rather than a set of </a:t>
            </a:r>
            <a:r>
              <a:rPr lang="en-US" dirty="0" smtClean="0"/>
              <a:t>values.</a:t>
            </a:r>
          </a:p>
          <a:p>
            <a:pPr marL="0" indent="0">
              <a:buNone/>
            </a:pPr>
            <a:r>
              <a:rPr lang="en-US" dirty="0"/>
              <a:t> </a:t>
            </a:r>
            <a:r>
              <a:rPr lang="en-US" dirty="0" smtClean="0"/>
              <a:t>  	 for </a:t>
            </a:r>
            <a:r>
              <a:rPr lang="en-US" dirty="0"/>
              <a:t>instance, </a:t>
            </a:r>
            <a:r>
              <a:rPr lang="en-US" i="1" dirty="0" err="1"/>
              <a:t>PlaceOfBirth</a:t>
            </a:r>
            <a:r>
              <a:rPr lang="en-US" dirty="0"/>
              <a:t>–single string value</a:t>
            </a:r>
            <a:r>
              <a:rPr lang="en-US" dirty="0" smtClean="0"/>
              <a:t>.</a:t>
            </a:r>
          </a:p>
          <a:p>
            <a:pPr marL="0" indent="0">
              <a:buNone/>
            </a:pPr>
            <a:r>
              <a:rPr lang="en-US" dirty="0" smtClean="0"/>
              <a:t>•  Multi-valued</a:t>
            </a:r>
          </a:p>
          <a:p>
            <a:pPr marL="0" indent="0">
              <a:buNone/>
            </a:pPr>
            <a:r>
              <a:rPr lang="en-US" dirty="0"/>
              <a:t>	</a:t>
            </a:r>
            <a:r>
              <a:rPr lang="en-US" dirty="0" smtClean="0"/>
              <a:t> having </a:t>
            </a:r>
            <a:r>
              <a:rPr lang="en-US" dirty="0"/>
              <a:t>a set of values rather than a single </a:t>
            </a:r>
            <a:r>
              <a:rPr lang="en-US" dirty="0" smtClean="0"/>
              <a:t>value.</a:t>
            </a:r>
          </a:p>
          <a:p>
            <a:pPr marL="0" indent="0">
              <a:buNone/>
            </a:pPr>
            <a:r>
              <a:rPr lang="en-US" dirty="0"/>
              <a:t>	</a:t>
            </a:r>
            <a:r>
              <a:rPr lang="en-US" dirty="0" smtClean="0"/>
              <a:t>for </a:t>
            </a:r>
            <a:r>
              <a:rPr lang="en-US" dirty="0"/>
              <a:t>instance, </a:t>
            </a:r>
            <a:r>
              <a:rPr lang="en-US" i="1" dirty="0" err="1" smtClean="0"/>
              <a:t>CoursesEnrolled</a:t>
            </a:r>
            <a:r>
              <a:rPr lang="en-US" i="1" dirty="0" smtClean="0"/>
              <a:t> </a:t>
            </a:r>
            <a:r>
              <a:rPr lang="en-US" dirty="0" smtClean="0"/>
              <a:t>attribute </a:t>
            </a:r>
            <a:r>
              <a:rPr lang="en-US" dirty="0"/>
              <a:t>for </a:t>
            </a:r>
            <a:r>
              <a:rPr lang="en-US" dirty="0" smtClean="0"/>
              <a:t>student</a:t>
            </a:r>
          </a:p>
          <a:p>
            <a:pPr marL="0" indent="0">
              <a:buNone/>
            </a:pPr>
            <a:r>
              <a:rPr lang="en-US" i="1" dirty="0"/>
              <a:t>	</a:t>
            </a:r>
            <a:r>
              <a:rPr lang="en-US" i="1" dirty="0" smtClean="0"/>
              <a:t>	</a:t>
            </a:r>
            <a:r>
              <a:rPr lang="en-US" i="1" dirty="0" err="1" smtClean="0"/>
              <a:t>EmailAddress</a:t>
            </a:r>
            <a:r>
              <a:rPr lang="en-US" i="1" dirty="0" smtClean="0"/>
              <a:t> </a:t>
            </a:r>
            <a:r>
              <a:rPr lang="en-US" dirty="0" smtClean="0"/>
              <a:t>attribute </a:t>
            </a:r>
            <a:r>
              <a:rPr lang="en-US" dirty="0"/>
              <a:t>for </a:t>
            </a:r>
            <a:r>
              <a:rPr lang="en-US" dirty="0" smtClean="0"/>
              <a:t>student</a:t>
            </a:r>
          </a:p>
          <a:p>
            <a:pPr marL="0" indent="0">
              <a:buNone/>
            </a:pPr>
            <a:r>
              <a:rPr lang="en-US" i="1" dirty="0"/>
              <a:t>	</a:t>
            </a:r>
            <a:r>
              <a:rPr lang="en-US" i="1" dirty="0" smtClean="0"/>
              <a:t>	</a:t>
            </a:r>
            <a:r>
              <a:rPr lang="en-US" i="1" dirty="0" err="1" smtClean="0"/>
              <a:t>PreviousDegree</a:t>
            </a:r>
            <a:r>
              <a:rPr lang="en-US" dirty="0" err="1" smtClean="0"/>
              <a:t>attribute</a:t>
            </a:r>
            <a:r>
              <a:rPr lang="en-US" dirty="0" smtClean="0"/>
              <a:t> </a:t>
            </a:r>
            <a:r>
              <a:rPr lang="en-US" dirty="0"/>
              <a:t>for student</a:t>
            </a:r>
            <a:r>
              <a:rPr lang="en-US" dirty="0" smtClean="0"/>
              <a:t>.</a:t>
            </a:r>
          </a:p>
          <a:p>
            <a:pPr marL="0" indent="0">
              <a:buNone/>
            </a:pPr>
            <a:r>
              <a:rPr lang="en-US" dirty="0" smtClean="0"/>
              <a:t>•</a:t>
            </a:r>
            <a:r>
              <a:rPr lang="en-US" dirty="0"/>
              <a:t>Attributes can </a:t>
            </a:r>
            <a:r>
              <a:rPr lang="en-US" dirty="0" smtClean="0"/>
              <a:t>be:	simple </a:t>
            </a:r>
            <a:r>
              <a:rPr lang="en-US" dirty="0"/>
              <a:t>single-valued, simple multi-valued,􀂃composite single-valued or composite multi-valued.</a:t>
            </a:r>
          </a:p>
          <a:p>
            <a:endParaRPr lang="en-US" dirty="0"/>
          </a:p>
        </p:txBody>
      </p:sp>
    </p:spTree>
    <p:extLst>
      <p:ext uri="{BB962C8B-B14F-4D97-AF65-F5344CB8AC3E}">
        <p14:creationId xmlns:p14="http://schemas.microsoft.com/office/powerpoint/2010/main" val="933683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143000"/>
            <a:ext cx="8305800" cy="4983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5407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1"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524000"/>
            <a:ext cx="84582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9169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4400" y="1600200"/>
            <a:ext cx="74676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83192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318</TotalTime>
  <Words>686</Words>
  <Application>Microsoft Office PowerPoint</Application>
  <PresentationFormat>On-screen Show (4:3)</PresentationFormat>
  <Paragraphs>73</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E-R Model</vt:lpstr>
      <vt:lpstr>Entity-Relationship (E/R) Model</vt:lpstr>
      <vt:lpstr>PowerPoint Presentation</vt:lpstr>
      <vt:lpstr>PowerPoint Presentation</vt:lpstr>
      <vt:lpstr>Types of Attributes </vt:lpstr>
      <vt:lpstr>Types of Attributes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Partial Key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Problems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 Model</dc:title>
  <dc:creator>Radhika Prabhakar</dc:creator>
  <cp:lastModifiedBy>Radhika Prabhakar</cp:lastModifiedBy>
  <cp:revision>15</cp:revision>
  <dcterms:created xsi:type="dcterms:W3CDTF">2016-10-03T10:59:41Z</dcterms:created>
  <dcterms:modified xsi:type="dcterms:W3CDTF">2016-10-05T06:03:52Z</dcterms:modified>
</cp:coreProperties>
</file>