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9.svg"/><Relationship Id="rId1" Type="http://schemas.openxmlformats.org/officeDocument/2006/relationships/image" Target="../media/image16.png"/><Relationship Id="rId6" Type="http://schemas.openxmlformats.org/officeDocument/2006/relationships/image" Target="../media/image13.svg"/><Relationship Id="rId5" Type="http://schemas.openxmlformats.org/officeDocument/2006/relationships/image" Target="../media/image1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E750A1-0B64-4CCA-A493-8D601957236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375FF40-C971-4069-9932-0A75FF7671E1}">
      <dgm:prSet/>
      <dgm:spPr/>
      <dgm:t>
        <a:bodyPr/>
        <a:lstStyle/>
        <a:p>
          <a:r>
            <a:rPr lang="en-CA"/>
            <a:t>Solve for Cl, Ca and Na using median imputation.</a:t>
          </a:r>
          <a:endParaRPr lang="en-US"/>
        </a:p>
      </dgm:t>
    </dgm:pt>
    <dgm:pt modelId="{917A4271-BA87-4199-89C9-406D76511F6A}" type="parTrans" cxnId="{B782D20C-3A01-490D-9492-2DB68A745D7F}">
      <dgm:prSet/>
      <dgm:spPr/>
      <dgm:t>
        <a:bodyPr/>
        <a:lstStyle/>
        <a:p>
          <a:endParaRPr lang="en-US"/>
        </a:p>
      </dgm:t>
    </dgm:pt>
    <dgm:pt modelId="{D5DB0E54-789F-4DE6-83D2-9E2D98F62805}" type="sibTrans" cxnId="{B782D20C-3A01-490D-9492-2DB68A745D7F}">
      <dgm:prSet/>
      <dgm:spPr/>
      <dgm:t>
        <a:bodyPr/>
        <a:lstStyle/>
        <a:p>
          <a:endParaRPr lang="en-US"/>
        </a:p>
      </dgm:t>
    </dgm:pt>
    <dgm:pt modelId="{D9C4E985-4A46-4F0D-866E-D0362E467E6F}">
      <dgm:prSet/>
      <dgm:spPr/>
      <dgm:t>
        <a:bodyPr/>
        <a:lstStyle/>
        <a:p>
          <a:r>
            <a:rPr lang="en-CA"/>
            <a:t>Drop null TDS values (given that there are only 12 missing). </a:t>
          </a:r>
          <a:endParaRPr lang="en-US"/>
        </a:p>
      </dgm:t>
    </dgm:pt>
    <dgm:pt modelId="{DAD1C081-72F6-47E2-BC77-671D3C7FD883}" type="parTrans" cxnId="{5544D02D-AB2C-40F1-8012-FEAA7CF31488}">
      <dgm:prSet/>
      <dgm:spPr/>
      <dgm:t>
        <a:bodyPr/>
        <a:lstStyle/>
        <a:p>
          <a:endParaRPr lang="en-US"/>
        </a:p>
      </dgm:t>
    </dgm:pt>
    <dgm:pt modelId="{CA838E4D-2415-42AE-BC80-28B6DFEC5B4A}" type="sibTrans" cxnId="{5544D02D-AB2C-40F1-8012-FEAA7CF31488}">
      <dgm:prSet/>
      <dgm:spPr/>
      <dgm:t>
        <a:bodyPr/>
        <a:lstStyle/>
        <a:p>
          <a:endParaRPr lang="en-US"/>
        </a:p>
      </dgm:t>
    </dgm:pt>
    <dgm:pt modelId="{056BCC8A-67AA-43EA-932C-D8D150A9115B}">
      <dgm:prSet/>
      <dgm:spPr/>
      <dgm:t>
        <a:bodyPr/>
        <a:lstStyle/>
        <a:p>
          <a:r>
            <a:rPr lang="en-CA"/>
            <a:t>Separate missing depths data out, and create a test/train dataset with remaining variables. </a:t>
          </a:r>
          <a:endParaRPr lang="en-US"/>
        </a:p>
      </dgm:t>
    </dgm:pt>
    <dgm:pt modelId="{418C878C-35D8-4FF3-8EA2-64BE2E750F48}" type="parTrans" cxnId="{12508777-B72E-440B-8315-6FD0108A56CD}">
      <dgm:prSet/>
      <dgm:spPr/>
      <dgm:t>
        <a:bodyPr/>
        <a:lstStyle/>
        <a:p>
          <a:endParaRPr lang="en-US"/>
        </a:p>
      </dgm:t>
    </dgm:pt>
    <dgm:pt modelId="{95442DD5-4CF1-4EA5-A35B-9AB2D0C49ABE}" type="sibTrans" cxnId="{12508777-B72E-440B-8315-6FD0108A56CD}">
      <dgm:prSet/>
      <dgm:spPr/>
      <dgm:t>
        <a:bodyPr/>
        <a:lstStyle/>
        <a:p>
          <a:endParaRPr lang="en-US"/>
        </a:p>
      </dgm:t>
    </dgm:pt>
    <dgm:pt modelId="{4EB10BF4-3B68-42EB-A4C7-4A7270A30FF0}">
      <dgm:prSet/>
      <dgm:spPr/>
      <dgm:t>
        <a:bodyPr/>
        <a:lstStyle/>
        <a:p>
          <a:r>
            <a:rPr lang="en-CA" dirty="0"/>
            <a:t>Test, evaluate and tune different linear regression models to solve for DEPTHUPPER using relevant variables.</a:t>
          </a:r>
          <a:endParaRPr lang="en-US" dirty="0"/>
        </a:p>
      </dgm:t>
    </dgm:pt>
    <dgm:pt modelId="{007214D3-21F0-4028-AFBA-346229079122}" type="parTrans" cxnId="{76CF86E2-D6F6-4E8F-A710-5EBBA0E7D17E}">
      <dgm:prSet/>
      <dgm:spPr/>
      <dgm:t>
        <a:bodyPr/>
        <a:lstStyle/>
        <a:p>
          <a:endParaRPr lang="en-US"/>
        </a:p>
      </dgm:t>
    </dgm:pt>
    <dgm:pt modelId="{FC8CCB4B-CA61-41C8-BB85-E561BF6C72EF}" type="sibTrans" cxnId="{76CF86E2-D6F6-4E8F-A710-5EBBA0E7D17E}">
      <dgm:prSet/>
      <dgm:spPr/>
      <dgm:t>
        <a:bodyPr/>
        <a:lstStyle/>
        <a:p>
          <a:endParaRPr lang="en-US"/>
        </a:p>
      </dgm:t>
    </dgm:pt>
    <dgm:pt modelId="{297C6DAD-6EC6-4E74-9C72-D60671822D22}" type="pres">
      <dgm:prSet presAssocID="{2EE750A1-0B64-4CCA-A493-8D601957236E}" presName="root" presStyleCnt="0">
        <dgm:presLayoutVars>
          <dgm:dir/>
          <dgm:resizeHandles val="exact"/>
        </dgm:presLayoutVars>
      </dgm:prSet>
      <dgm:spPr/>
    </dgm:pt>
    <dgm:pt modelId="{7DAC7024-0C03-4113-84D9-253225073DC3}" type="pres">
      <dgm:prSet presAssocID="{8375FF40-C971-4069-9932-0A75FF7671E1}" presName="compNode" presStyleCnt="0"/>
      <dgm:spPr/>
    </dgm:pt>
    <dgm:pt modelId="{0447012E-5B5F-49AB-ACE8-EAB4FEF59CAE}" type="pres">
      <dgm:prSet presAssocID="{8375FF40-C971-4069-9932-0A75FF7671E1}" presName="bgRect" presStyleLbl="bgShp" presStyleIdx="0" presStyleCnt="4"/>
      <dgm:spPr/>
    </dgm:pt>
    <dgm:pt modelId="{3E221CEE-A88F-4852-8902-2A68D99A41EB}" type="pres">
      <dgm:prSet presAssocID="{8375FF40-C971-4069-9932-0A75FF7671E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47852B25-0847-4C5C-85E2-68C01AE9DE47}" type="pres">
      <dgm:prSet presAssocID="{8375FF40-C971-4069-9932-0A75FF7671E1}" presName="spaceRect" presStyleCnt="0"/>
      <dgm:spPr/>
    </dgm:pt>
    <dgm:pt modelId="{F3C571A1-8DE8-4854-A2BE-4976F44D4DCF}" type="pres">
      <dgm:prSet presAssocID="{8375FF40-C971-4069-9932-0A75FF7671E1}" presName="parTx" presStyleLbl="revTx" presStyleIdx="0" presStyleCnt="4">
        <dgm:presLayoutVars>
          <dgm:chMax val="0"/>
          <dgm:chPref val="0"/>
        </dgm:presLayoutVars>
      </dgm:prSet>
      <dgm:spPr/>
    </dgm:pt>
    <dgm:pt modelId="{EE824280-D053-4950-B0DD-5AEB205099CB}" type="pres">
      <dgm:prSet presAssocID="{D5DB0E54-789F-4DE6-83D2-9E2D98F62805}" presName="sibTrans" presStyleCnt="0"/>
      <dgm:spPr/>
    </dgm:pt>
    <dgm:pt modelId="{EC853B6E-97A6-4966-A696-0668F36A5BBA}" type="pres">
      <dgm:prSet presAssocID="{D9C4E985-4A46-4F0D-866E-D0362E467E6F}" presName="compNode" presStyleCnt="0"/>
      <dgm:spPr/>
    </dgm:pt>
    <dgm:pt modelId="{CF17AAA4-11CE-43C0-AE61-B0D0B3836CBB}" type="pres">
      <dgm:prSet presAssocID="{D9C4E985-4A46-4F0D-866E-D0362E467E6F}" presName="bgRect" presStyleLbl="bgShp" presStyleIdx="1" presStyleCnt="4"/>
      <dgm:spPr/>
    </dgm:pt>
    <dgm:pt modelId="{3C5E301D-B227-484B-9169-03DA70546813}" type="pres">
      <dgm:prSet presAssocID="{D9C4E985-4A46-4F0D-866E-D0362E467E6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76E0E27B-9A22-4241-BDD9-45CEF840803D}" type="pres">
      <dgm:prSet presAssocID="{D9C4E985-4A46-4F0D-866E-D0362E467E6F}" presName="spaceRect" presStyleCnt="0"/>
      <dgm:spPr/>
    </dgm:pt>
    <dgm:pt modelId="{26E5C8E7-945E-4B43-80D4-6446096EA53D}" type="pres">
      <dgm:prSet presAssocID="{D9C4E985-4A46-4F0D-866E-D0362E467E6F}" presName="parTx" presStyleLbl="revTx" presStyleIdx="1" presStyleCnt="4">
        <dgm:presLayoutVars>
          <dgm:chMax val="0"/>
          <dgm:chPref val="0"/>
        </dgm:presLayoutVars>
      </dgm:prSet>
      <dgm:spPr/>
    </dgm:pt>
    <dgm:pt modelId="{C0838535-7F97-4E33-976C-2567BCE9CE8A}" type="pres">
      <dgm:prSet presAssocID="{CA838E4D-2415-42AE-BC80-28B6DFEC5B4A}" presName="sibTrans" presStyleCnt="0"/>
      <dgm:spPr/>
    </dgm:pt>
    <dgm:pt modelId="{0D723137-76F9-4A15-8B46-B29B1B44C967}" type="pres">
      <dgm:prSet presAssocID="{056BCC8A-67AA-43EA-932C-D8D150A9115B}" presName="compNode" presStyleCnt="0"/>
      <dgm:spPr/>
    </dgm:pt>
    <dgm:pt modelId="{BF4EE1DC-0F70-4F10-A562-D89864A1BE4C}" type="pres">
      <dgm:prSet presAssocID="{056BCC8A-67AA-43EA-932C-D8D150A9115B}" presName="bgRect" presStyleLbl="bgShp" presStyleIdx="2" presStyleCnt="4"/>
      <dgm:spPr/>
    </dgm:pt>
    <dgm:pt modelId="{FF5B2991-3BFD-4480-AFFC-98148920DB64}" type="pres">
      <dgm:prSet presAssocID="{056BCC8A-67AA-43EA-932C-D8D150A9115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C4B1199-FDDE-4EC8-9965-40814B1AA64E}" type="pres">
      <dgm:prSet presAssocID="{056BCC8A-67AA-43EA-932C-D8D150A9115B}" presName="spaceRect" presStyleCnt="0"/>
      <dgm:spPr/>
    </dgm:pt>
    <dgm:pt modelId="{2EDB51C0-473A-4499-8980-5D719240E192}" type="pres">
      <dgm:prSet presAssocID="{056BCC8A-67AA-43EA-932C-D8D150A9115B}" presName="parTx" presStyleLbl="revTx" presStyleIdx="2" presStyleCnt="4">
        <dgm:presLayoutVars>
          <dgm:chMax val="0"/>
          <dgm:chPref val="0"/>
        </dgm:presLayoutVars>
      </dgm:prSet>
      <dgm:spPr/>
    </dgm:pt>
    <dgm:pt modelId="{19613461-9044-461E-90AA-15C17A167287}" type="pres">
      <dgm:prSet presAssocID="{95442DD5-4CF1-4EA5-A35B-9AB2D0C49ABE}" presName="sibTrans" presStyleCnt="0"/>
      <dgm:spPr/>
    </dgm:pt>
    <dgm:pt modelId="{97F9460F-2E2B-414C-A1E0-BDDE074F8B48}" type="pres">
      <dgm:prSet presAssocID="{4EB10BF4-3B68-42EB-A4C7-4A7270A30FF0}" presName="compNode" presStyleCnt="0"/>
      <dgm:spPr/>
    </dgm:pt>
    <dgm:pt modelId="{8865B853-F60E-406E-BEE1-465EE8681762}" type="pres">
      <dgm:prSet presAssocID="{4EB10BF4-3B68-42EB-A4C7-4A7270A30FF0}" presName="bgRect" presStyleLbl="bgShp" presStyleIdx="3" presStyleCnt="4"/>
      <dgm:spPr/>
    </dgm:pt>
    <dgm:pt modelId="{520C5C14-6A79-4978-AA2A-89C01EBD3D56}" type="pres">
      <dgm:prSet presAssocID="{4EB10BF4-3B68-42EB-A4C7-4A7270A30FF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70629A5-922B-481D-B66E-018F69B57ACF}" type="pres">
      <dgm:prSet presAssocID="{4EB10BF4-3B68-42EB-A4C7-4A7270A30FF0}" presName="spaceRect" presStyleCnt="0"/>
      <dgm:spPr/>
    </dgm:pt>
    <dgm:pt modelId="{BD0AF91A-0BAE-419F-9AE6-BC0433A2632B}" type="pres">
      <dgm:prSet presAssocID="{4EB10BF4-3B68-42EB-A4C7-4A7270A30FF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782D20C-3A01-490D-9492-2DB68A745D7F}" srcId="{2EE750A1-0B64-4CCA-A493-8D601957236E}" destId="{8375FF40-C971-4069-9932-0A75FF7671E1}" srcOrd="0" destOrd="0" parTransId="{917A4271-BA87-4199-89C9-406D76511F6A}" sibTransId="{D5DB0E54-789F-4DE6-83D2-9E2D98F62805}"/>
    <dgm:cxn modelId="{5544D02D-AB2C-40F1-8012-FEAA7CF31488}" srcId="{2EE750A1-0B64-4CCA-A493-8D601957236E}" destId="{D9C4E985-4A46-4F0D-866E-D0362E467E6F}" srcOrd="1" destOrd="0" parTransId="{DAD1C081-72F6-47E2-BC77-671D3C7FD883}" sibTransId="{CA838E4D-2415-42AE-BC80-28B6DFEC5B4A}"/>
    <dgm:cxn modelId="{67C4FF4F-D046-4E7B-9981-C2B51EB4DA7E}" type="presOf" srcId="{4EB10BF4-3B68-42EB-A4C7-4A7270A30FF0}" destId="{BD0AF91A-0BAE-419F-9AE6-BC0433A2632B}" srcOrd="0" destOrd="0" presId="urn:microsoft.com/office/officeart/2018/2/layout/IconVerticalSolidList"/>
    <dgm:cxn modelId="{12508777-B72E-440B-8315-6FD0108A56CD}" srcId="{2EE750A1-0B64-4CCA-A493-8D601957236E}" destId="{056BCC8A-67AA-43EA-932C-D8D150A9115B}" srcOrd="2" destOrd="0" parTransId="{418C878C-35D8-4FF3-8EA2-64BE2E750F48}" sibTransId="{95442DD5-4CF1-4EA5-A35B-9AB2D0C49ABE}"/>
    <dgm:cxn modelId="{7CB80BBE-DF87-4A18-8ACF-6110BED6C760}" type="presOf" srcId="{D9C4E985-4A46-4F0D-866E-D0362E467E6F}" destId="{26E5C8E7-945E-4B43-80D4-6446096EA53D}" srcOrd="0" destOrd="0" presId="urn:microsoft.com/office/officeart/2018/2/layout/IconVerticalSolidList"/>
    <dgm:cxn modelId="{76CF86E2-D6F6-4E8F-A710-5EBBA0E7D17E}" srcId="{2EE750A1-0B64-4CCA-A493-8D601957236E}" destId="{4EB10BF4-3B68-42EB-A4C7-4A7270A30FF0}" srcOrd="3" destOrd="0" parTransId="{007214D3-21F0-4028-AFBA-346229079122}" sibTransId="{FC8CCB4B-CA61-41C8-BB85-E561BF6C72EF}"/>
    <dgm:cxn modelId="{927B53F3-57CB-4F40-BF34-333EF2F13FA5}" type="presOf" srcId="{2EE750A1-0B64-4CCA-A493-8D601957236E}" destId="{297C6DAD-6EC6-4E74-9C72-D60671822D22}" srcOrd="0" destOrd="0" presId="urn:microsoft.com/office/officeart/2018/2/layout/IconVerticalSolidList"/>
    <dgm:cxn modelId="{9B8E26F5-0446-4E7D-B3DB-EA592EE18F29}" type="presOf" srcId="{8375FF40-C971-4069-9932-0A75FF7671E1}" destId="{F3C571A1-8DE8-4854-A2BE-4976F44D4DCF}" srcOrd="0" destOrd="0" presId="urn:microsoft.com/office/officeart/2018/2/layout/IconVerticalSolidList"/>
    <dgm:cxn modelId="{98559CF6-34EB-4001-811C-3F053A786C01}" type="presOf" srcId="{056BCC8A-67AA-43EA-932C-D8D150A9115B}" destId="{2EDB51C0-473A-4499-8980-5D719240E192}" srcOrd="0" destOrd="0" presId="urn:microsoft.com/office/officeart/2018/2/layout/IconVerticalSolidList"/>
    <dgm:cxn modelId="{689F4B22-2D7A-4D44-8BF4-7E1089610F5B}" type="presParOf" srcId="{297C6DAD-6EC6-4E74-9C72-D60671822D22}" destId="{7DAC7024-0C03-4113-84D9-253225073DC3}" srcOrd="0" destOrd="0" presId="urn:microsoft.com/office/officeart/2018/2/layout/IconVerticalSolidList"/>
    <dgm:cxn modelId="{BC699F57-D28C-4936-9291-41CDA3085FF8}" type="presParOf" srcId="{7DAC7024-0C03-4113-84D9-253225073DC3}" destId="{0447012E-5B5F-49AB-ACE8-EAB4FEF59CAE}" srcOrd="0" destOrd="0" presId="urn:microsoft.com/office/officeart/2018/2/layout/IconVerticalSolidList"/>
    <dgm:cxn modelId="{608AD54C-7492-4E7A-B2DF-3E43CF4BBEE4}" type="presParOf" srcId="{7DAC7024-0C03-4113-84D9-253225073DC3}" destId="{3E221CEE-A88F-4852-8902-2A68D99A41EB}" srcOrd="1" destOrd="0" presId="urn:microsoft.com/office/officeart/2018/2/layout/IconVerticalSolidList"/>
    <dgm:cxn modelId="{799E6ADD-1023-4263-B560-7F857CDBBA03}" type="presParOf" srcId="{7DAC7024-0C03-4113-84D9-253225073DC3}" destId="{47852B25-0847-4C5C-85E2-68C01AE9DE47}" srcOrd="2" destOrd="0" presId="urn:microsoft.com/office/officeart/2018/2/layout/IconVerticalSolidList"/>
    <dgm:cxn modelId="{F59FA5BB-7DC1-4A25-AC03-3DCC86C13123}" type="presParOf" srcId="{7DAC7024-0C03-4113-84D9-253225073DC3}" destId="{F3C571A1-8DE8-4854-A2BE-4976F44D4DCF}" srcOrd="3" destOrd="0" presId="urn:microsoft.com/office/officeart/2018/2/layout/IconVerticalSolidList"/>
    <dgm:cxn modelId="{AF7808A3-DFBF-4505-98FE-584CC61C6F74}" type="presParOf" srcId="{297C6DAD-6EC6-4E74-9C72-D60671822D22}" destId="{EE824280-D053-4950-B0DD-5AEB205099CB}" srcOrd="1" destOrd="0" presId="urn:microsoft.com/office/officeart/2018/2/layout/IconVerticalSolidList"/>
    <dgm:cxn modelId="{37CB4159-B7C6-420B-A787-82CD596F627F}" type="presParOf" srcId="{297C6DAD-6EC6-4E74-9C72-D60671822D22}" destId="{EC853B6E-97A6-4966-A696-0668F36A5BBA}" srcOrd="2" destOrd="0" presId="urn:microsoft.com/office/officeart/2018/2/layout/IconVerticalSolidList"/>
    <dgm:cxn modelId="{8CBC034B-9C8C-42E9-B9F6-BA4A10421BC7}" type="presParOf" srcId="{EC853B6E-97A6-4966-A696-0668F36A5BBA}" destId="{CF17AAA4-11CE-43C0-AE61-B0D0B3836CBB}" srcOrd="0" destOrd="0" presId="urn:microsoft.com/office/officeart/2018/2/layout/IconVerticalSolidList"/>
    <dgm:cxn modelId="{9C9B8F20-4F01-4C50-B9D4-538C9575C856}" type="presParOf" srcId="{EC853B6E-97A6-4966-A696-0668F36A5BBA}" destId="{3C5E301D-B227-484B-9169-03DA70546813}" srcOrd="1" destOrd="0" presId="urn:microsoft.com/office/officeart/2018/2/layout/IconVerticalSolidList"/>
    <dgm:cxn modelId="{016C63C3-CAE7-4CEA-A7E7-0FAAB8800040}" type="presParOf" srcId="{EC853B6E-97A6-4966-A696-0668F36A5BBA}" destId="{76E0E27B-9A22-4241-BDD9-45CEF840803D}" srcOrd="2" destOrd="0" presId="urn:microsoft.com/office/officeart/2018/2/layout/IconVerticalSolidList"/>
    <dgm:cxn modelId="{21765E6C-A6BC-4433-8E20-46E57FF679AD}" type="presParOf" srcId="{EC853B6E-97A6-4966-A696-0668F36A5BBA}" destId="{26E5C8E7-945E-4B43-80D4-6446096EA53D}" srcOrd="3" destOrd="0" presId="urn:microsoft.com/office/officeart/2018/2/layout/IconVerticalSolidList"/>
    <dgm:cxn modelId="{715558B7-37EE-4ED4-BC38-E4B7A327EC53}" type="presParOf" srcId="{297C6DAD-6EC6-4E74-9C72-D60671822D22}" destId="{C0838535-7F97-4E33-976C-2567BCE9CE8A}" srcOrd="3" destOrd="0" presId="urn:microsoft.com/office/officeart/2018/2/layout/IconVerticalSolidList"/>
    <dgm:cxn modelId="{009D587B-C942-44F4-82A0-E40AE5B78851}" type="presParOf" srcId="{297C6DAD-6EC6-4E74-9C72-D60671822D22}" destId="{0D723137-76F9-4A15-8B46-B29B1B44C967}" srcOrd="4" destOrd="0" presId="urn:microsoft.com/office/officeart/2018/2/layout/IconVerticalSolidList"/>
    <dgm:cxn modelId="{36806190-8ABA-4337-9F79-48569A109E53}" type="presParOf" srcId="{0D723137-76F9-4A15-8B46-B29B1B44C967}" destId="{BF4EE1DC-0F70-4F10-A562-D89864A1BE4C}" srcOrd="0" destOrd="0" presId="urn:microsoft.com/office/officeart/2018/2/layout/IconVerticalSolidList"/>
    <dgm:cxn modelId="{CABC9884-13D1-47F9-99A9-E6297CAC6371}" type="presParOf" srcId="{0D723137-76F9-4A15-8B46-B29B1B44C967}" destId="{FF5B2991-3BFD-4480-AFFC-98148920DB64}" srcOrd="1" destOrd="0" presId="urn:microsoft.com/office/officeart/2018/2/layout/IconVerticalSolidList"/>
    <dgm:cxn modelId="{E7317C4E-EBCB-4E83-ABA9-0120FA3F78F2}" type="presParOf" srcId="{0D723137-76F9-4A15-8B46-B29B1B44C967}" destId="{AC4B1199-FDDE-4EC8-9965-40814B1AA64E}" srcOrd="2" destOrd="0" presId="urn:microsoft.com/office/officeart/2018/2/layout/IconVerticalSolidList"/>
    <dgm:cxn modelId="{4F1446CD-1924-465E-A863-32273816AD14}" type="presParOf" srcId="{0D723137-76F9-4A15-8B46-B29B1B44C967}" destId="{2EDB51C0-473A-4499-8980-5D719240E192}" srcOrd="3" destOrd="0" presId="urn:microsoft.com/office/officeart/2018/2/layout/IconVerticalSolidList"/>
    <dgm:cxn modelId="{02ACCD63-3EB5-4850-BFA5-65E46D2415D0}" type="presParOf" srcId="{297C6DAD-6EC6-4E74-9C72-D60671822D22}" destId="{19613461-9044-461E-90AA-15C17A167287}" srcOrd="5" destOrd="0" presId="urn:microsoft.com/office/officeart/2018/2/layout/IconVerticalSolidList"/>
    <dgm:cxn modelId="{73ECAB1A-CA9D-46F6-A9F5-33072E194271}" type="presParOf" srcId="{297C6DAD-6EC6-4E74-9C72-D60671822D22}" destId="{97F9460F-2E2B-414C-A1E0-BDDE074F8B48}" srcOrd="6" destOrd="0" presId="urn:microsoft.com/office/officeart/2018/2/layout/IconVerticalSolidList"/>
    <dgm:cxn modelId="{EE0D7102-F281-4A27-B3A9-8BC3C0923C11}" type="presParOf" srcId="{97F9460F-2E2B-414C-A1E0-BDDE074F8B48}" destId="{8865B853-F60E-406E-BEE1-465EE8681762}" srcOrd="0" destOrd="0" presId="urn:microsoft.com/office/officeart/2018/2/layout/IconVerticalSolidList"/>
    <dgm:cxn modelId="{60C2A8C4-322A-4CC1-9218-AD406A093783}" type="presParOf" srcId="{97F9460F-2E2B-414C-A1E0-BDDE074F8B48}" destId="{520C5C14-6A79-4978-AA2A-89C01EBD3D56}" srcOrd="1" destOrd="0" presId="urn:microsoft.com/office/officeart/2018/2/layout/IconVerticalSolidList"/>
    <dgm:cxn modelId="{3B49F8A3-58D7-4915-856E-4A030E85EEAD}" type="presParOf" srcId="{97F9460F-2E2B-414C-A1E0-BDDE074F8B48}" destId="{670629A5-922B-481D-B66E-018F69B57ACF}" srcOrd="2" destOrd="0" presId="urn:microsoft.com/office/officeart/2018/2/layout/IconVerticalSolidList"/>
    <dgm:cxn modelId="{CC93ED17-145F-404A-9EA5-BC82D9DBFDC4}" type="presParOf" srcId="{97F9460F-2E2B-414C-A1E0-BDDE074F8B48}" destId="{BD0AF91A-0BAE-419F-9AE6-BC0433A2632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0F9017-7B67-4052-8E1A-AA3ED0087F9B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7908CF0-CED6-427D-8DD7-B9B9A06C2E56}">
      <dgm:prSet/>
      <dgm:spPr/>
      <dgm:t>
        <a:bodyPr/>
        <a:lstStyle/>
        <a:p>
          <a:r>
            <a:rPr lang="en-US" dirty="0"/>
            <a:t>Depths related to water quality and basins of origin; hence important predictor features reduced to : </a:t>
          </a:r>
          <a:r>
            <a:rPr lang="en-CA" dirty="0"/>
            <a:t>latitude, longitude, basin, well type, chlorine, calcium, sodium and TDS concentrations</a:t>
          </a:r>
          <a:endParaRPr lang="en-US" dirty="0"/>
        </a:p>
      </dgm:t>
    </dgm:pt>
    <dgm:pt modelId="{97936B9C-044C-4D9F-9C54-5F8BB9987681}" type="parTrans" cxnId="{64002747-FB21-40EA-BD4F-27A52DD217C2}">
      <dgm:prSet/>
      <dgm:spPr/>
      <dgm:t>
        <a:bodyPr/>
        <a:lstStyle/>
        <a:p>
          <a:endParaRPr lang="en-US"/>
        </a:p>
      </dgm:t>
    </dgm:pt>
    <dgm:pt modelId="{334DDEAA-2014-45AA-AD0C-843E250BA4F5}" type="sibTrans" cxnId="{64002747-FB21-40EA-BD4F-27A52DD217C2}">
      <dgm:prSet/>
      <dgm:spPr/>
      <dgm:t>
        <a:bodyPr/>
        <a:lstStyle/>
        <a:p>
          <a:endParaRPr lang="en-US"/>
        </a:p>
      </dgm:t>
    </dgm:pt>
    <dgm:pt modelId="{E9A7ECE3-1431-4A72-8E2D-9DDE65557E57}">
      <dgm:prSet/>
      <dgm:spPr/>
      <dgm:t>
        <a:bodyPr/>
        <a:lstStyle/>
        <a:p>
          <a:r>
            <a:rPr lang="en-US" dirty="0"/>
            <a:t>Steps 1 and 2 easily accomplished using </a:t>
          </a:r>
          <a:r>
            <a:rPr lang="en-US" i="1" dirty="0" err="1"/>
            <a:t>fillna</a:t>
          </a:r>
          <a:r>
            <a:rPr lang="en-US" i="1" dirty="0"/>
            <a:t>() </a:t>
          </a:r>
          <a:r>
            <a:rPr lang="en-US" dirty="0"/>
            <a:t> and filtering for </a:t>
          </a:r>
          <a:r>
            <a:rPr lang="en-US" i="1" dirty="0" err="1"/>
            <a:t>notnull</a:t>
          </a:r>
          <a:r>
            <a:rPr lang="en-US" i="1" dirty="0"/>
            <a:t>() </a:t>
          </a:r>
          <a:r>
            <a:rPr lang="en-US" dirty="0"/>
            <a:t>values from the TDS column</a:t>
          </a:r>
        </a:p>
      </dgm:t>
    </dgm:pt>
    <dgm:pt modelId="{3F8F9FE2-70DB-44FE-809F-7E022616D330}" type="parTrans" cxnId="{664A44EC-C253-4E34-8068-46FF833249F4}">
      <dgm:prSet/>
      <dgm:spPr/>
      <dgm:t>
        <a:bodyPr/>
        <a:lstStyle/>
        <a:p>
          <a:endParaRPr lang="en-US"/>
        </a:p>
      </dgm:t>
    </dgm:pt>
    <dgm:pt modelId="{BDA3CE0A-B2BD-4453-A1F3-E2E257245AE2}" type="sibTrans" cxnId="{664A44EC-C253-4E34-8068-46FF833249F4}">
      <dgm:prSet/>
      <dgm:spPr/>
      <dgm:t>
        <a:bodyPr/>
        <a:lstStyle/>
        <a:p>
          <a:endParaRPr lang="en-US"/>
        </a:p>
      </dgm:t>
    </dgm:pt>
    <dgm:pt modelId="{B7E9995B-D820-4678-BA3D-6B5657FC5B5C}">
      <dgm:prSet/>
      <dgm:spPr/>
      <dgm:t>
        <a:bodyPr/>
        <a:lstStyle/>
        <a:p>
          <a:r>
            <a:rPr lang="en-US" dirty="0"/>
            <a:t>Missing depths first sorted out; remaining data split into 80/20 train/test set</a:t>
          </a:r>
        </a:p>
      </dgm:t>
    </dgm:pt>
    <dgm:pt modelId="{456207CF-AACA-43E4-8569-BB72097898DC}" type="parTrans" cxnId="{6594ADDF-D403-4BA7-8872-96F7D81D334B}">
      <dgm:prSet/>
      <dgm:spPr/>
      <dgm:t>
        <a:bodyPr/>
        <a:lstStyle/>
        <a:p>
          <a:endParaRPr lang="en-US"/>
        </a:p>
      </dgm:t>
    </dgm:pt>
    <dgm:pt modelId="{B81EAD96-730F-454F-9A5A-33A8B6D0F141}" type="sibTrans" cxnId="{6594ADDF-D403-4BA7-8872-96F7D81D334B}">
      <dgm:prSet/>
      <dgm:spPr/>
      <dgm:t>
        <a:bodyPr/>
        <a:lstStyle/>
        <a:p>
          <a:endParaRPr lang="en-US"/>
        </a:p>
      </dgm:t>
    </dgm:pt>
    <dgm:pt modelId="{5D8545A6-BB2A-4C06-BB58-FD25A5F58F29}">
      <dgm:prSet/>
      <dgm:spPr/>
      <dgm:t>
        <a:bodyPr/>
        <a:lstStyle/>
        <a:p>
          <a:r>
            <a:rPr lang="en-US" dirty="0"/>
            <a:t>Standard scaling and dummy variable conversion of categorical data: basins (15 kinds) and </a:t>
          </a:r>
          <a:r>
            <a:rPr lang="en-US" dirty="0" err="1"/>
            <a:t>welltypes</a:t>
          </a:r>
          <a:r>
            <a:rPr lang="en-US" dirty="0"/>
            <a:t> (3 kinds)</a:t>
          </a:r>
        </a:p>
      </dgm:t>
    </dgm:pt>
    <dgm:pt modelId="{3876A0E5-E3D1-4CCF-B6B2-E06BF68106BF}" type="parTrans" cxnId="{E1908BDE-7873-4A6A-9D87-A53AC816B8DE}">
      <dgm:prSet/>
      <dgm:spPr/>
      <dgm:t>
        <a:bodyPr/>
        <a:lstStyle/>
        <a:p>
          <a:endParaRPr lang="en-US"/>
        </a:p>
      </dgm:t>
    </dgm:pt>
    <dgm:pt modelId="{B004CAF3-AFBF-4256-8898-85CFED59F8E8}" type="sibTrans" cxnId="{E1908BDE-7873-4A6A-9D87-A53AC816B8DE}">
      <dgm:prSet/>
      <dgm:spPr/>
      <dgm:t>
        <a:bodyPr/>
        <a:lstStyle/>
        <a:p>
          <a:endParaRPr lang="en-US"/>
        </a:p>
      </dgm:t>
    </dgm:pt>
    <dgm:pt modelId="{99956D65-CBB4-4E09-8AC5-0430F766B8BA}" type="pres">
      <dgm:prSet presAssocID="{F20F9017-7B67-4052-8E1A-AA3ED0087F9B}" presName="Name0" presStyleCnt="0">
        <dgm:presLayoutVars>
          <dgm:dir/>
          <dgm:resizeHandles val="exact"/>
        </dgm:presLayoutVars>
      </dgm:prSet>
      <dgm:spPr/>
    </dgm:pt>
    <dgm:pt modelId="{C49EEED8-6D56-4F25-A1D3-62511C98AB67}" type="pres">
      <dgm:prSet presAssocID="{87908CF0-CED6-427D-8DD7-B9B9A06C2E56}" presName="node" presStyleLbl="node1" presStyleIdx="0" presStyleCnt="4">
        <dgm:presLayoutVars>
          <dgm:bulletEnabled val="1"/>
        </dgm:presLayoutVars>
      </dgm:prSet>
      <dgm:spPr/>
    </dgm:pt>
    <dgm:pt modelId="{959A29C5-43C6-46C4-8F08-80697FA09099}" type="pres">
      <dgm:prSet presAssocID="{334DDEAA-2014-45AA-AD0C-843E250BA4F5}" presName="sibTrans" presStyleLbl="sibTrans1D1" presStyleIdx="0" presStyleCnt="3"/>
      <dgm:spPr/>
    </dgm:pt>
    <dgm:pt modelId="{F7E073B5-5D54-4306-9199-75CDF271BA4B}" type="pres">
      <dgm:prSet presAssocID="{334DDEAA-2014-45AA-AD0C-843E250BA4F5}" presName="connectorText" presStyleLbl="sibTrans1D1" presStyleIdx="0" presStyleCnt="3"/>
      <dgm:spPr/>
    </dgm:pt>
    <dgm:pt modelId="{7B54AAF6-80BA-4843-8B33-C351CBF74802}" type="pres">
      <dgm:prSet presAssocID="{E9A7ECE3-1431-4A72-8E2D-9DDE65557E57}" presName="node" presStyleLbl="node1" presStyleIdx="1" presStyleCnt="4">
        <dgm:presLayoutVars>
          <dgm:bulletEnabled val="1"/>
        </dgm:presLayoutVars>
      </dgm:prSet>
      <dgm:spPr/>
    </dgm:pt>
    <dgm:pt modelId="{54B6C82A-0718-4977-AB92-977C73D0BFDB}" type="pres">
      <dgm:prSet presAssocID="{BDA3CE0A-B2BD-4453-A1F3-E2E257245AE2}" presName="sibTrans" presStyleLbl="sibTrans1D1" presStyleIdx="1" presStyleCnt="3"/>
      <dgm:spPr/>
    </dgm:pt>
    <dgm:pt modelId="{7A0C2450-6BC6-4B31-A2DE-462885243EF3}" type="pres">
      <dgm:prSet presAssocID="{BDA3CE0A-B2BD-4453-A1F3-E2E257245AE2}" presName="connectorText" presStyleLbl="sibTrans1D1" presStyleIdx="1" presStyleCnt="3"/>
      <dgm:spPr/>
    </dgm:pt>
    <dgm:pt modelId="{437577CF-3941-4598-B742-1E5D3C6A81FB}" type="pres">
      <dgm:prSet presAssocID="{B7E9995B-D820-4678-BA3D-6B5657FC5B5C}" presName="node" presStyleLbl="node1" presStyleIdx="2" presStyleCnt="4">
        <dgm:presLayoutVars>
          <dgm:bulletEnabled val="1"/>
        </dgm:presLayoutVars>
      </dgm:prSet>
      <dgm:spPr/>
    </dgm:pt>
    <dgm:pt modelId="{D1302830-F9E7-46D8-A81B-C84A3359CFA7}" type="pres">
      <dgm:prSet presAssocID="{B81EAD96-730F-454F-9A5A-33A8B6D0F141}" presName="sibTrans" presStyleLbl="sibTrans1D1" presStyleIdx="2" presStyleCnt="3"/>
      <dgm:spPr/>
    </dgm:pt>
    <dgm:pt modelId="{3FAFBE92-125B-4724-B706-D55C87F38356}" type="pres">
      <dgm:prSet presAssocID="{B81EAD96-730F-454F-9A5A-33A8B6D0F141}" presName="connectorText" presStyleLbl="sibTrans1D1" presStyleIdx="2" presStyleCnt="3"/>
      <dgm:spPr/>
    </dgm:pt>
    <dgm:pt modelId="{7C027221-C791-4EA6-8406-2F74CF388E62}" type="pres">
      <dgm:prSet presAssocID="{5D8545A6-BB2A-4C06-BB58-FD25A5F58F29}" presName="node" presStyleLbl="node1" presStyleIdx="3" presStyleCnt="4">
        <dgm:presLayoutVars>
          <dgm:bulletEnabled val="1"/>
        </dgm:presLayoutVars>
      </dgm:prSet>
      <dgm:spPr/>
    </dgm:pt>
  </dgm:ptLst>
  <dgm:cxnLst>
    <dgm:cxn modelId="{C0B17013-5A46-464F-BA42-A54258181A9E}" type="presOf" srcId="{B81EAD96-730F-454F-9A5A-33A8B6D0F141}" destId="{D1302830-F9E7-46D8-A81B-C84A3359CFA7}" srcOrd="0" destOrd="0" presId="urn:microsoft.com/office/officeart/2016/7/layout/RepeatingBendingProcessNew"/>
    <dgm:cxn modelId="{82DF1917-E09F-4581-8AD9-5DD80118F516}" type="presOf" srcId="{E9A7ECE3-1431-4A72-8E2D-9DDE65557E57}" destId="{7B54AAF6-80BA-4843-8B33-C351CBF74802}" srcOrd="0" destOrd="0" presId="urn:microsoft.com/office/officeart/2016/7/layout/RepeatingBendingProcessNew"/>
    <dgm:cxn modelId="{D32D4436-5C55-4CC8-BC8C-B663508026C4}" type="presOf" srcId="{B7E9995B-D820-4678-BA3D-6B5657FC5B5C}" destId="{437577CF-3941-4598-B742-1E5D3C6A81FB}" srcOrd="0" destOrd="0" presId="urn:microsoft.com/office/officeart/2016/7/layout/RepeatingBendingProcessNew"/>
    <dgm:cxn modelId="{DC7A633B-9C01-464D-B1CC-B967CD852252}" type="presOf" srcId="{87908CF0-CED6-427D-8DD7-B9B9A06C2E56}" destId="{C49EEED8-6D56-4F25-A1D3-62511C98AB67}" srcOrd="0" destOrd="0" presId="urn:microsoft.com/office/officeart/2016/7/layout/RepeatingBendingProcessNew"/>
    <dgm:cxn modelId="{64002747-FB21-40EA-BD4F-27A52DD217C2}" srcId="{F20F9017-7B67-4052-8E1A-AA3ED0087F9B}" destId="{87908CF0-CED6-427D-8DD7-B9B9A06C2E56}" srcOrd="0" destOrd="0" parTransId="{97936B9C-044C-4D9F-9C54-5F8BB9987681}" sibTransId="{334DDEAA-2014-45AA-AD0C-843E250BA4F5}"/>
    <dgm:cxn modelId="{2F3D4D4D-DB1C-4B77-9C4D-30823DEE0BD9}" type="presOf" srcId="{334DDEAA-2014-45AA-AD0C-843E250BA4F5}" destId="{959A29C5-43C6-46C4-8F08-80697FA09099}" srcOrd="0" destOrd="0" presId="urn:microsoft.com/office/officeart/2016/7/layout/RepeatingBendingProcessNew"/>
    <dgm:cxn modelId="{75151AAE-0E67-4F7F-95EC-9D7EC1C8636F}" type="presOf" srcId="{5D8545A6-BB2A-4C06-BB58-FD25A5F58F29}" destId="{7C027221-C791-4EA6-8406-2F74CF388E62}" srcOrd="0" destOrd="0" presId="urn:microsoft.com/office/officeart/2016/7/layout/RepeatingBendingProcessNew"/>
    <dgm:cxn modelId="{1A366EC1-0564-4920-BC9F-333C395943FE}" type="presOf" srcId="{B81EAD96-730F-454F-9A5A-33A8B6D0F141}" destId="{3FAFBE92-125B-4724-B706-D55C87F38356}" srcOrd="1" destOrd="0" presId="urn:microsoft.com/office/officeart/2016/7/layout/RepeatingBendingProcessNew"/>
    <dgm:cxn modelId="{1600A0CB-D6BC-451E-9E3A-76F0244EEF53}" type="presOf" srcId="{F20F9017-7B67-4052-8E1A-AA3ED0087F9B}" destId="{99956D65-CBB4-4E09-8AC5-0430F766B8BA}" srcOrd="0" destOrd="0" presId="urn:microsoft.com/office/officeart/2016/7/layout/RepeatingBendingProcessNew"/>
    <dgm:cxn modelId="{9F9BA9CD-0DBC-49E0-A3DF-D8614BBBB054}" type="presOf" srcId="{BDA3CE0A-B2BD-4453-A1F3-E2E257245AE2}" destId="{7A0C2450-6BC6-4B31-A2DE-462885243EF3}" srcOrd="1" destOrd="0" presId="urn:microsoft.com/office/officeart/2016/7/layout/RepeatingBendingProcessNew"/>
    <dgm:cxn modelId="{EF3166D5-2D9A-429A-9680-800ED4DD72B3}" type="presOf" srcId="{BDA3CE0A-B2BD-4453-A1F3-E2E257245AE2}" destId="{54B6C82A-0718-4977-AB92-977C73D0BFDB}" srcOrd="0" destOrd="0" presId="urn:microsoft.com/office/officeart/2016/7/layout/RepeatingBendingProcessNew"/>
    <dgm:cxn modelId="{E1908BDE-7873-4A6A-9D87-A53AC816B8DE}" srcId="{F20F9017-7B67-4052-8E1A-AA3ED0087F9B}" destId="{5D8545A6-BB2A-4C06-BB58-FD25A5F58F29}" srcOrd="3" destOrd="0" parTransId="{3876A0E5-E3D1-4CCF-B6B2-E06BF68106BF}" sibTransId="{B004CAF3-AFBF-4256-8898-85CFED59F8E8}"/>
    <dgm:cxn modelId="{6594ADDF-D403-4BA7-8872-96F7D81D334B}" srcId="{F20F9017-7B67-4052-8E1A-AA3ED0087F9B}" destId="{B7E9995B-D820-4678-BA3D-6B5657FC5B5C}" srcOrd="2" destOrd="0" parTransId="{456207CF-AACA-43E4-8569-BB72097898DC}" sibTransId="{B81EAD96-730F-454F-9A5A-33A8B6D0F141}"/>
    <dgm:cxn modelId="{664A44EC-C253-4E34-8068-46FF833249F4}" srcId="{F20F9017-7B67-4052-8E1A-AA3ED0087F9B}" destId="{E9A7ECE3-1431-4A72-8E2D-9DDE65557E57}" srcOrd="1" destOrd="0" parTransId="{3F8F9FE2-70DB-44FE-809F-7E022616D330}" sibTransId="{BDA3CE0A-B2BD-4453-A1F3-E2E257245AE2}"/>
    <dgm:cxn modelId="{4C6149FF-3DD2-4153-B6CE-08B6B4958FB5}" type="presOf" srcId="{334DDEAA-2014-45AA-AD0C-843E250BA4F5}" destId="{F7E073B5-5D54-4306-9199-75CDF271BA4B}" srcOrd="1" destOrd="0" presId="urn:microsoft.com/office/officeart/2016/7/layout/RepeatingBendingProcessNew"/>
    <dgm:cxn modelId="{1C232239-BFA8-4DF2-915C-3E94CFEA3AD2}" type="presParOf" srcId="{99956D65-CBB4-4E09-8AC5-0430F766B8BA}" destId="{C49EEED8-6D56-4F25-A1D3-62511C98AB67}" srcOrd="0" destOrd="0" presId="urn:microsoft.com/office/officeart/2016/7/layout/RepeatingBendingProcessNew"/>
    <dgm:cxn modelId="{0686549B-EA20-40CA-8D2E-0C999493D722}" type="presParOf" srcId="{99956D65-CBB4-4E09-8AC5-0430F766B8BA}" destId="{959A29C5-43C6-46C4-8F08-80697FA09099}" srcOrd="1" destOrd="0" presId="urn:microsoft.com/office/officeart/2016/7/layout/RepeatingBendingProcessNew"/>
    <dgm:cxn modelId="{EFFE1E7E-8986-4C02-A3F7-1DD5B54286AD}" type="presParOf" srcId="{959A29C5-43C6-46C4-8F08-80697FA09099}" destId="{F7E073B5-5D54-4306-9199-75CDF271BA4B}" srcOrd="0" destOrd="0" presId="urn:microsoft.com/office/officeart/2016/7/layout/RepeatingBendingProcessNew"/>
    <dgm:cxn modelId="{F07CDC48-501C-4F32-A429-D2FD2964704F}" type="presParOf" srcId="{99956D65-CBB4-4E09-8AC5-0430F766B8BA}" destId="{7B54AAF6-80BA-4843-8B33-C351CBF74802}" srcOrd="2" destOrd="0" presId="urn:microsoft.com/office/officeart/2016/7/layout/RepeatingBendingProcessNew"/>
    <dgm:cxn modelId="{2FB96C9E-60A0-4B26-8D49-123146FB64C4}" type="presParOf" srcId="{99956D65-CBB4-4E09-8AC5-0430F766B8BA}" destId="{54B6C82A-0718-4977-AB92-977C73D0BFDB}" srcOrd="3" destOrd="0" presId="urn:microsoft.com/office/officeart/2016/7/layout/RepeatingBendingProcessNew"/>
    <dgm:cxn modelId="{18F6AD16-5BEA-4325-B6B6-FD9F0E0CBF45}" type="presParOf" srcId="{54B6C82A-0718-4977-AB92-977C73D0BFDB}" destId="{7A0C2450-6BC6-4B31-A2DE-462885243EF3}" srcOrd="0" destOrd="0" presId="urn:microsoft.com/office/officeart/2016/7/layout/RepeatingBendingProcessNew"/>
    <dgm:cxn modelId="{D70D84E8-D132-443C-BC6F-64363CB24D49}" type="presParOf" srcId="{99956D65-CBB4-4E09-8AC5-0430F766B8BA}" destId="{437577CF-3941-4598-B742-1E5D3C6A81FB}" srcOrd="4" destOrd="0" presId="urn:microsoft.com/office/officeart/2016/7/layout/RepeatingBendingProcessNew"/>
    <dgm:cxn modelId="{5A50CAF2-29F7-46AD-BF32-958240C0E064}" type="presParOf" srcId="{99956D65-CBB4-4E09-8AC5-0430F766B8BA}" destId="{D1302830-F9E7-46D8-A81B-C84A3359CFA7}" srcOrd="5" destOrd="0" presId="urn:microsoft.com/office/officeart/2016/7/layout/RepeatingBendingProcessNew"/>
    <dgm:cxn modelId="{22904ECF-094D-4DA0-88E5-EC277A97CBD7}" type="presParOf" srcId="{D1302830-F9E7-46D8-A81B-C84A3359CFA7}" destId="{3FAFBE92-125B-4724-B706-D55C87F38356}" srcOrd="0" destOrd="0" presId="urn:microsoft.com/office/officeart/2016/7/layout/RepeatingBendingProcessNew"/>
    <dgm:cxn modelId="{5199A2D5-985A-444C-8DEC-5196D75B09A5}" type="presParOf" srcId="{99956D65-CBB4-4E09-8AC5-0430F766B8BA}" destId="{7C027221-C791-4EA6-8406-2F74CF388E62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47012E-5B5F-49AB-ACE8-EAB4FEF59CAE}">
      <dsp:nvSpPr>
        <dsp:cNvPr id="0" name=""/>
        <dsp:cNvSpPr/>
      </dsp:nvSpPr>
      <dsp:spPr>
        <a:xfrm>
          <a:off x="0" y="2312"/>
          <a:ext cx="6269038" cy="11721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221CEE-A88F-4852-8902-2A68D99A41EB}">
      <dsp:nvSpPr>
        <dsp:cNvPr id="0" name=""/>
        <dsp:cNvSpPr/>
      </dsp:nvSpPr>
      <dsp:spPr>
        <a:xfrm>
          <a:off x="354561" y="266036"/>
          <a:ext cx="644657" cy="644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C571A1-8DE8-4854-A2BE-4976F44D4DCF}">
      <dsp:nvSpPr>
        <dsp:cNvPr id="0" name=""/>
        <dsp:cNvSpPr/>
      </dsp:nvSpPr>
      <dsp:spPr>
        <a:xfrm>
          <a:off x="1353781" y="2312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Solve for Cl, Ca and Na using median imputation.</a:t>
          </a:r>
          <a:endParaRPr lang="en-US" sz="2200" kern="1200"/>
        </a:p>
      </dsp:txBody>
      <dsp:txXfrm>
        <a:off x="1353781" y="2312"/>
        <a:ext cx="4915256" cy="1172105"/>
      </dsp:txXfrm>
    </dsp:sp>
    <dsp:sp modelId="{CF17AAA4-11CE-43C0-AE61-B0D0B3836CBB}">
      <dsp:nvSpPr>
        <dsp:cNvPr id="0" name=""/>
        <dsp:cNvSpPr/>
      </dsp:nvSpPr>
      <dsp:spPr>
        <a:xfrm>
          <a:off x="0" y="1467444"/>
          <a:ext cx="6269038" cy="11721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5E301D-B227-484B-9169-03DA70546813}">
      <dsp:nvSpPr>
        <dsp:cNvPr id="0" name=""/>
        <dsp:cNvSpPr/>
      </dsp:nvSpPr>
      <dsp:spPr>
        <a:xfrm>
          <a:off x="354561" y="1731167"/>
          <a:ext cx="644657" cy="644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E5C8E7-945E-4B43-80D4-6446096EA53D}">
      <dsp:nvSpPr>
        <dsp:cNvPr id="0" name=""/>
        <dsp:cNvSpPr/>
      </dsp:nvSpPr>
      <dsp:spPr>
        <a:xfrm>
          <a:off x="1353781" y="1467444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Drop null TDS values (given that there are only 12 missing). </a:t>
          </a:r>
          <a:endParaRPr lang="en-US" sz="2200" kern="1200"/>
        </a:p>
      </dsp:txBody>
      <dsp:txXfrm>
        <a:off x="1353781" y="1467444"/>
        <a:ext cx="4915256" cy="1172105"/>
      </dsp:txXfrm>
    </dsp:sp>
    <dsp:sp modelId="{BF4EE1DC-0F70-4F10-A562-D89864A1BE4C}">
      <dsp:nvSpPr>
        <dsp:cNvPr id="0" name=""/>
        <dsp:cNvSpPr/>
      </dsp:nvSpPr>
      <dsp:spPr>
        <a:xfrm>
          <a:off x="0" y="2932575"/>
          <a:ext cx="6269038" cy="11721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5B2991-3BFD-4480-AFFC-98148920DB64}">
      <dsp:nvSpPr>
        <dsp:cNvPr id="0" name=""/>
        <dsp:cNvSpPr/>
      </dsp:nvSpPr>
      <dsp:spPr>
        <a:xfrm>
          <a:off x="354561" y="3196299"/>
          <a:ext cx="644657" cy="644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DB51C0-473A-4499-8980-5D719240E192}">
      <dsp:nvSpPr>
        <dsp:cNvPr id="0" name=""/>
        <dsp:cNvSpPr/>
      </dsp:nvSpPr>
      <dsp:spPr>
        <a:xfrm>
          <a:off x="1353781" y="2932575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Separate missing depths data out, and create a test/train dataset with remaining variables. </a:t>
          </a:r>
          <a:endParaRPr lang="en-US" sz="2200" kern="1200"/>
        </a:p>
      </dsp:txBody>
      <dsp:txXfrm>
        <a:off x="1353781" y="2932575"/>
        <a:ext cx="4915256" cy="1172105"/>
      </dsp:txXfrm>
    </dsp:sp>
    <dsp:sp modelId="{8865B853-F60E-406E-BEE1-465EE8681762}">
      <dsp:nvSpPr>
        <dsp:cNvPr id="0" name=""/>
        <dsp:cNvSpPr/>
      </dsp:nvSpPr>
      <dsp:spPr>
        <a:xfrm>
          <a:off x="0" y="4397707"/>
          <a:ext cx="6269038" cy="11721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0C5C14-6A79-4978-AA2A-89C01EBD3D56}">
      <dsp:nvSpPr>
        <dsp:cNvPr id="0" name=""/>
        <dsp:cNvSpPr/>
      </dsp:nvSpPr>
      <dsp:spPr>
        <a:xfrm>
          <a:off x="354561" y="4661430"/>
          <a:ext cx="644657" cy="644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0AF91A-0BAE-419F-9AE6-BC0433A2632B}">
      <dsp:nvSpPr>
        <dsp:cNvPr id="0" name=""/>
        <dsp:cNvSpPr/>
      </dsp:nvSpPr>
      <dsp:spPr>
        <a:xfrm>
          <a:off x="1353781" y="4397707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Test, evaluate and tune different linear regression models to solve for DEPTHUPPER using relevant variables.</a:t>
          </a:r>
          <a:endParaRPr lang="en-US" sz="2200" kern="1200" dirty="0"/>
        </a:p>
      </dsp:txBody>
      <dsp:txXfrm>
        <a:off x="1353781" y="4397707"/>
        <a:ext cx="4915256" cy="11721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9A29C5-43C6-46C4-8F08-80697FA09099}">
      <dsp:nvSpPr>
        <dsp:cNvPr id="0" name=""/>
        <dsp:cNvSpPr/>
      </dsp:nvSpPr>
      <dsp:spPr>
        <a:xfrm>
          <a:off x="4906438" y="868487"/>
          <a:ext cx="6685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8523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3221" y="910712"/>
        <a:ext cx="34956" cy="6991"/>
      </dsp:txXfrm>
    </dsp:sp>
    <dsp:sp modelId="{C49EEED8-6D56-4F25-A1D3-62511C98AB67}">
      <dsp:nvSpPr>
        <dsp:cNvPr id="0" name=""/>
        <dsp:cNvSpPr/>
      </dsp:nvSpPr>
      <dsp:spPr>
        <a:xfrm>
          <a:off x="1868572" y="2308"/>
          <a:ext cx="3039665" cy="18237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946" tIns="156345" rIns="148946" bIns="15634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Depths related to water quality and basins of origin; hence important predictor features reduced to : </a:t>
          </a:r>
          <a:r>
            <a:rPr lang="en-CA" sz="1500" kern="1200" dirty="0"/>
            <a:t>latitude, longitude, basin, well type, chlorine, calcium, sodium and TDS concentrations</a:t>
          </a:r>
          <a:endParaRPr lang="en-US" sz="1500" kern="1200" dirty="0"/>
        </a:p>
      </dsp:txBody>
      <dsp:txXfrm>
        <a:off x="1868572" y="2308"/>
        <a:ext cx="3039665" cy="1823799"/>
      </dsp:txXfrm>
    </dsp:sp>
    <dsp:sp modelId="{54B6C82A-0718-4977-AB92-977C73D0BFDB}">
      <dsp:nvSpPr>
        <dsp:cNvPr id="0" name=""/>
        <dsp:cNvSpPr/>
      </dsp:nvSpPr>
      <dsp:spPr>
        <a:xfrm>
          <a:off x="3388405" y="1824307"/>
          <a:ext cx="3738788" cy="668523"/>
        </a:xfrm>
        <a:custGeom>
          <a:avLst/>
          <a:gdLst/>
          <a:ahLst/>
          <a:cxnLst/>
          <a:rect l="0" t="0" r="0" b="0"/>
          <a:pathLst>
            <a:path>
              <a:moveTo>
                <a:pt x="3738788" y="0"/>
              </a:moveTo>
              <a:lnTo>
                <a:pt x="3738788" y="351361"/>
              </a:lnTo>
              <a:lnTo>
                <a:pt x="0" y="351361"/>
              </a:lnTo>
              <a:lnTo>
                <a:pt x="0" y="668523"/>
              </a:lnTo>
            </a:path>
          </a:pathLst>
        </a:custGeom>
        <a:noFill/>
        <a:ln w="6350" cap="flat" cmpd="sng" algn="ctr">
          <a:solidFill>
            <a:schemeClr val="accent5">
              <a:hueOff val="553124"/>
              <a:satOff val="6280"/>
              <a:lumOff val="568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62710" y="2155073"/>
        <a:ext cx="190179" cy="6991"/>
      </dsp:txXfrm>
    </dsp:sp>
    <dsp:sp modelId="{7B54AAF6-80BA-4843-8B33-C351CBF74802}">
      <dsp:nvSpPr>
        <dsp:cNvPr id="0" name=""/>
        <dsp:cNvSpPr/>
      </dsp:nvSpPr>
      <dsp:spPr>
        <a:xfrm>
          <a:off x="5607361" y="2308"/>
          <a:ext cx="3039665" cy="1823799"/>
        </a:xfrm>
        <a:prstGeom prst="rect">
          <a:avLst/>
        </a:prstGeom>
        <a:solidFill>
          <a:schemeClr val="accent5">
            <a:hueOff val="368749"/>
            <a:satOff val="4187"/>
            <a:lumOff val="37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946" tIns="156345" rIns="148946" bIns="15634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Steps 1 and 2 easily accomplished using </a:t>
          </a:r>
          <a:r>
            <a:rPr lang="en-US" sz="1500" i="1" kern="1200" dirty="0" err="1"/>
            <a:t>fillna</a:t>
          </a:r>
          <a:r>
            <a:rPr lang="en-US" sz="1500" i="1" kern="1200" dirty="0"/>
            <a:t>() </a:t>
          </a:r>
          <a:r>
            <a:rPr lang="en-US" sz="1500" kern="1200" dirty="0"/>
            <a:t> and filtering for </a:t>
          </a:r>
          <a:r>
            <a:rPr lang="en-US" sz="1500" i="1" kern="1200" dirty="0" err="1"/>
            <a:t>notnull</a:t>
          </a:r>
          <a:r>
            <a:rPr lang="en-US" sz="1500" i="1" kern="1200" dirty="0"/>
            <a:t>() </a:t>
          </a:r>
          <a:r>
            <a:rPr lang="en-US" sz="1500" kern="1200" dirty="0"/>
            <a:t>values from the TDS column</a:t>
          </a:r>
        </a:p>
      </dsp:txBody>
      <dsp:txXfrm>
        <a:off x="5607361" y="2308"/>
        <a:ext cx="3039665" cy="1823799"/>
      </dsp:txXfrm>
    </dsp:sp>
    <dsp:sp modelId="{D1302830-F9E7-46D8-A81B-C84A3359CFA7}">
      <dsp:nvSpPr>
        <dsp:cNvPr id="0" name=""/>
        <dsp:cNvSpPr/>
      </dsp:nvSpPr>
      <dsp:spPr>
        <a:xfrm>
          <a:off x="4906438" y="3391410"/>
          <a:ext cx="6685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8523" y="45720"/>
              </a:lnTo>
            </a:path>
          </a:pathLst>
        </a:custGeom>
        <a:noFill/>
        <a:ln w="6350" cap="flat" cmpd="sng" algn="ctr">
          <a:solidFill>
            <a:schemeClr val="accent5">
              <a:hueOff val="1106248"/>
              <a:satOff val="12561"/>
              <a:lumOff val="1137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3221" y="3433634"/>
        <a:ext cx="34956" cy="6991"/>
      </dsp:txXfrm>
    </dsp:sp>
    <dsp:sp modelId="{437577CF-3941-4598-B742-1E5D3C6A81FB}">
      <dsp:nvSpPr>
        <dsp:cNvPr id="0" name=""/>
        <dsp:cNvSpPr/>
      </dsp:nvSpPr>
      <dsp:spPr>
        <a:xfrm>
          <a:off x="1868572" y="2525230"/>
          <a:ext cx="3039665" cy="1823799"/>
        </a:xfrm>
        <a:prstGeom prst="rect">
          <a:avLst/>
        </a:prstGeom>
        <a:solidFill>
          <a:schemeClr val="accent5">
            <a:hueOff val="737499"/>
            <a:satOff val="8374"/>
            <a:lumOff val="75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946" tIns="156345" rIns="148946" bIns="15634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Missing depths first sorted out; remaining data split into 80/20 train/test set</a:t>
          </a:r>
        </a:p>
      </dsp:txBody>
      <dsp:txXfrm>
        <a:off x="1868572" y="2525230"/>
        <a:ext cx="3039665" cy="1823799"/>
      </dsp:txXfrm>
    </dsp:sp>
    <dsp:sp modelId="{7C027221-C791-4EA6-8406-2F74CF388E62}">
      <dsp:nvSpPr>
        <dsp:cNvPr id="0" name=""/>
        <dsp:cNvSpPr/>
      </dsp:nvSpPr>
      <dsp:spPr>
        <a:xfrm>
          <a:off x="5607361" y="2525230"/>
          <a:ext cx="3039665" cy="1823799"/>
        </a:xfrm>
        <a:prstGeom prst="rect">
          <a:avLst/>
        </a:prstGeom>
        <a:solidFill>
          <a:schemeClr val="accent5">
            <a:hueOff val="1106248"/>
            <a:satOff val="12561"/>
            <a:lumOff val="113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946" tIns="156345" rIns="148946" bIns="15634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Standard scaling and dummy variable conversion of categorical data: basins (15 kinds) and </a:t>
          </a:r>
          <a:r>
            <a:rPr lang="en-US" sz="1500" kern="1200" dirty="0" err="1"/>
            <a:t>welltypes</a:t>
          </a:r>
          <a:r>
            <a:rPr lang="en-US" sz="1500" kern="1200" dirty="0"/>
            <a:t> (3 kinds)</a:t>
          </a:r>
        </a:p>
      </dsp:txBody>
      <dsp:txXfrm>
        <a:off x="5607361" y="2525230"/>
        <a:ext cx="3039665" cy="1823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50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215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81367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75148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16150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8754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1135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285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7049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52897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1225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6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ergy.usgs.gov/EnvironmentalAspects/EnvironmentalAspectsofEnergyProductionandUse/ProducedWaters.aspx#3822349-dat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hubacca/Produced-Waters/tree/master/Produced%20Water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8763-091B-49FE-B51F-E2BD24AEB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 fontScale="90000"/>
          </a:bodyPr>
          <a:lstStyle/>
          <a:p>
            <a:r>
              <a:rPr lang="en-US" sz="3000">
                <a:solidFill>
                  <a:srgbClr val="FFFFFF"/>
                </a:solidFill>
                <a:latin typeface="Arial Rounded MT Bold" panose="020F0704030504030204" pitchFamily="34" charset="0"/>
              </a:rPr>
              <a:t>Texas oil wells produced water dataset analysis before the Permian oil shale revolution (1920 – 2010) </a:t>
            </a:r>
            <a:endParaRPr lang="en-CA" sz="3000">
              <a:solidFill>
                <a:srgbClr val="FFFFF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89EFC-BFFB-4EE2-A8BC-B046EA1EE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Springboard Capstone project I</a:t>
            </a:r>
          </a:p>
          <a:p>
            <a:endParaRPr lang="en-US" sz="1800" dirty="0">
              <a:solidFill>
                <a:srgbClr val="FFFFFF"/>
              </a:solidFill>
            </a:endParaRPr>
          </a:p>
          <a:p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Shubham Tiwari</a:t>
            </a:r>
            <a:endParaRPr lang="en-CA" sz="18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957B76-CB0E-439A-99EE-702E36C02A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3" r="21243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3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405C2-33F0-405C-86C1-9BFAAD8A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Separating Train/Test Data and Model Fitting</a:t>
            </a:r>
            <a:endParaRPr lang="en-CA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EE124AFF-93F0-4517-BE40-85B6A5478A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05861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9286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B66F6E8-4D4A-4907-940A-774703A2D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F1F5A56-E82B-4FD5-9025-B72896FF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681B3-ECA3-441C-A8B8-5EEA531D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en-CA" sz="3400" dirty="0"/>
              <a:t>Algorithms for Regression for Scaled Parameters and their Scores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4A7568-B421-4292-9DEC-F5D942075E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047586"/>
              </p:ext>
            </p:extLst>
          </p:nvPr>
        </p:nvGraphicFramePr>
        <p:xfrm>
          <a:off x="679449" y="422226"/>
          <a:ext cx="10833101" cy="4403778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3310114">
                  <a:extLst>
                    <a:ext uri="{9D8B030D-6E8A-4147-A177-3AD203B41FA5}">
                      <a16:colId xmlns:a16="http://schemas.microsoft.com/office/drawing/2014/main" val="3630028081"/>
                    </a:ext>
                  </a:extLst>
                </a:gridCol>
                <a:gridCol w="3349364">
                  <a:extLst>
                    <a:ext uri="{9D8B030D-6E8A-4147-A177-3AD203B41FA5}">
                      <a16:colId xmlns:a16="http://schemas.microsoft.com/office/drawing/2014/main" val="2426533115"/>
                    </a:ext>
                  </a:extLst>
                </a:gridCol>
                <a:gridCol w="1713932">
                  <a:extLst>
                    <a:ext uri="{9D8B030D-6E8A-4147-A177-3AD203B41FA5}">
                      <a16:colId xmlns:a16="http://schemas.microsoft.com/office/drawing/2014/main" val="1149096731"/>
                    </a:ext>
                  </a:extLst>
                </a:gridCol>
                <a:gridCol w="1324766">
                  <a:extLst>
                    <a:ext uri="{9D8B030D-6E8A-4147-A177-3AD203B41FA5}">
                      <a16:colId xmlns:a16="http://schemas.microsoft.com/office/drawing/2014/main" val="3287532676"/>
                    </a:ext>
                  </a:extLst>
                </a:gridCol>
                <a:gridCol w="1134925">
                  <a:extLst>
                    <a:ext uri="{9D8B030D-6E8A-4147-A177-3AD203B41FA5}">
                      <a16:colId xmlns:a16="http://schemas.microsoft.com/office/drawing/2014/main" val="4102970393"/>
                    </a:ext>
                  </a:extLst>
                </a:gridCol>
              </a:tblGrid>
              <a:tr h="468664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u="none" strike="noStrike" dirty="0">
                          <a:effectLst/>
                        </a:rPr>
                        <a:t>Algorithm</a:t>
                      </a:r>
                      <a:endParaRPr lang="en-CA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715" marR="67715" marT="67715" marB="6771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u="none" strike="noStrike">
                          <a:effectLst/>
                        </a:rPr>
                        <a:t>Parameters</a:t>
                      </a:r>
                      <a:endParaRPr lang="en-CA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715" marR="67715" marT="67715" marB="6771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u="none" strike="noStrike" dirty="0">
                          <a:effectLst/>
                        </a:rPr>
                        <a:t>Training R</a:t>
                      </a:r>
                      <a:r>
                        <a:rPr lang="en-CA" sz="1600" u="none" strike="noStrike" baseline="30000" dirty="0">
                          <a:effectLst/>
                        </a:rPr>
                        <a:t>2</a:t>
                      </a:r>
                      <a:r>
                        <a:rPr lang="en-CA" sz="900" u="none" strike="noStrike" baseline="30000" dirty="0">
                          <a:effectLst/>
                        </a:rPr>
                        <a:t> </a:t>
                      </a:r>
                      <a:r>
                        <a:rPr lang="en-CA" sz="1600" u="none" strike="noStrike" dirty="0">
                          <a:effectLst/>
                        </a:rPr>
                        <a:t>value</a:t>
                      </a:r>
                      <a:endParaRPr lang="en-CA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715" marR="67715" marT="67715" marB="6771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u="none" strike="noStrike" dirty="0">
                          <a:effectLst/>
                        </a:rPr>
                        <a:t>Test R</a:t>
                      </a:r>
                      <a:r>
                        <a:rPr lang="en-CA" sz="1600" u="none" strike="noStrike" baseline="30000" dirty="0">
                          <a:effectLst/>
                        </a:rPr>
                        <a:t>2</a:t>
                      </a:r>
                      <a:r>
                        <a:rPr lang="en-CA" sz="1600" u="none" strike="noStrike" dirty="0">
                          <a:effectLst/>
                        </a:rPr>
                        <a:t> value</a:t>
                      </a:r>
                      <a:endParaRPr lang="en-CA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715" marR="67715" marT="67715" marB="6771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u="none" strike="noStrike" dirty="0">
                          <a:effectLst/>
                        </a:rPr>
                        <a:t>RMSE</a:t>
                      </a:r>
                      <a:endParaRPr lang="en-CA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715" marR="67715" marT="67715" marB="67715"/>
                </a:tc>
                <a:extLst>
                  <a:ext uri="{0D108BD9-81ED-4DB2-BD59-A6C34878D82A}">
                    <a16:rowId xmlns:a16="http://schemas.microsoft.com/office/drawing/2014/main" val="2616386783"/>
                  </a:ext>
                </a:extLst>
              </a:tr>
              <a:tr h="40176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u="none" strike="noStrike">
                          <a:effectLst/>
                        </a:rPr>
                        <a:t>Ordinary Least Squares</a:t>
                      </a:r>
                      <a:endParaRPr lang="en-CA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715" marR="67715" marT="67715" marB="6771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u="none" strike="noStrike">
                          <a:effectLst/>
                        </a:rPr>
                        <a:t>Default</a:t>
                      </a:r>
                      <a:endParaRPr lang="en-CA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715" marR="67715" marT="67715" marB="6771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u="none" strike="noStrike">
                          <a:effectLst/>
                        </a:rPr>
                        <a:t>0.098</a:t>
                      </a:r>
                      <a:endParaRPr lang="en-CA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715" marR="67715" marT="67715" marB="6771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u="none" strike="noStrike">
                          <a:effectLst/>
                        </a:rPr>
                        <a:t>0.098</a:t>
                      </a:r>
                      <a:endParaRPr lang="en-CA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715" marR="67715" marT="67715" marB="6771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u="none" strike="noStrike" dirty="0">
                          <a:effectLst/>
                        </a:rPr>
                        <a:t>2789.5</a:t>
                      </a:r>
                      <a:endParaRPr lang="en-CA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715" marR="67715" marT="67715" marB="67715"/>
                </a:tc>
                <a:extLst>
                  <a:ext uri="{0D108BD9-81ED-4DB2-BD59-A6C34878D82A}">
                    <a16:rowId xmlns:a16="http://schemas.microsoft.com/office/drawing/2014/main" val="2222960679"/>
                  </a:ext>
                </a:extLst>
              </a:tr>
              <a:tr h="40176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u="none" strike="noStrike" dirty="0">
                          <a:effectLst/>
                        </a:rPr>
                        <a:t>Lasso Regression</a:t>
                      </a:r>
                      <a:endParaRPr lang="en-CA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715" marR="67715" marT="67715" marB="6771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u="none" strike="noStrike">
                          <a:effectLst/>
                        </a:rPr>
                        <a:t>alpha = 0.001, max_iter = 10000</a:t>
                      </a:r>
                      <a:endParaRPr lang="en-CA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715" marR="67715" marT="67715" marB="6771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u="none" strike="noStrike">
                          <a:effectLst/>
                        </a:rPr>
                        <a:t>0.098</a:t>
                      </a:r>
                      <a:endParaRPr lang="en-CA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715" marR="67715" marT="67715" marB="6771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u="none" strike="noStrike">
                          <a:effectLst/>
                        </a:rPr>
                        <a:t>0.098</a:t>
                      </a:r>
                      <a:endParaRPr lang="en-CA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715" marR="67715" marT="67715" marB="6771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u="none" strike="noStrike" dirty="0">
                          <a:effectLst/>
                        </a:rPr>
                        <a:t>2789.5</a:t>
                      </a:r>
                      <a:endParaRPr lang="en-CA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715" marR="67715" marT="67715" marB="67715"/>
                </a:tc>
                <a:extLst>
                  <a:ext uri="{0D108BD9-81ED-4DB2-BD59-A6C34878D82A}">
                    <a16:rowId xmlns:a16="http://schemas.microsoft.com/office/drawing/2014/main" val="1698784886"/>
                  </a:ext>
                </a:extLst>
              </a:tr>
              <a:tr h="40176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u="none" strike="noStrike">
                          <a:effectLst/>
                        </a:rPr>
                        <a:t>Ridge Regression</a:t>
                      </a:r>
                      <a:endParaRPr lang="en-CA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715" marR="67715" marT="67715" marB="6771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u="none" strike="noStrike" dirty="0">
                          <a:effectLst/>
                        </a:rPr>
                        <a:t>alpha = 0.001, </a:t>
                      </a:r>
                      <a:r>
                        <a:rPr lang="en-CA" sz="1200" u="none" strike="noStrike" dirty="0" err="1">
                          <a:effectLst/>
                        </a:rPr>
                        <a:t>max_iter</a:t>
                      </a:r>
                      <a:r>
                        <a:rPr lang="en-CA" sz="1200" u="none" strike="noStrike" dirty="0">
                          <a:effectLst/>
                        </a:rPr>
                        <a:t> = 10000</a:t>
                      </a:r>
                      <a:endParaRPr lang="en-CA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715" marR="67715" marT="67715" marB="6771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u="none" strike="noStrike">
                          <a:effectLst/>
                        </a:rPr>
                        <a:t>0.098</a:t>
                      </a:r>
                      <a:endParaRPr lang="en-CA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715" marR="67715" marT="67715" marB="6771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u="none" strike="noStrike">
                          <a:effectLst/>
                        </a:rPr>
                        <a:t>0.098</a:t>
                      </a:r>
                      <a:endParaRPr lang="en-CA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715" marR="67715" marT="67715" marB="6771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u="none" strike="noStrike" dirty="0">
                          <a:effectLst/>
                        </a:rPr>
                        <a:t>2789.5</a:t>
                      </a:r>
                      <a:endParaRPr lang="en-CA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715" marR="67715" marT="67715" marB="67715"/>
                </a:tc>
                <a:extLst>
                  <a:ext uri="{0D108BD9-81ED-4DB2-BD59-A6C34878D82A}">
                    <a16:rowId xmlns:a16="http://schemas.microsoft.com/office/drawing/2014/main" val="4206547688"/>
                  </a:ext>
                </a:extLst>
              </a:tr>
              <a:tr h="40176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u="none" strike="noStrike">
                          <a:effectLst/>
                        </a:rPr>
                        <a:t>Stochastic Gradient Descent Regression</a:t>
                      </a:r>
                      <a:endParaRPr lang="en-CA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715" marR="67715" marT="67715" marB="6771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u="none" strike="noStrike" dirty="0" err="1">
                          <a:effectLst/>
                        </a:rPr>
                        <a:t>max_iter</a:t>
                      </a:r>
                      <a:r>
                        <a:rPr lang="en-CA" sz="1200" u="none" strike="noStrike" dirty="0">
                          <a:effectLst/>
                        </a:rPr>
                        <a:t>=1000, </a:t>
                      </a:r>
                      <a:r>
                        <a:rPr lang="en-CA" sz="1200" u="none" strike="noStrike" dirty="0" err="1">
                          <a:effectLst/>
                        </a:rPr>
                        <a:t>tol</a:t>
                      </a:r>
                      <a:r>
                        <a:rPr lang="en-CA" sz="1200" u="none" strike="noStrike" dirty="0">
                          <a:effectLst/>
                        </a:rPr>
                        <a:t>=1e-4, eta0=0.1</a:t>
                      </a:r>
                      <a:endParaRPr lang="en-CA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715" marR="67715" marT="67715" marB="6771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u="none" strike="noStrike" dirty="0">
                          <a:effectLst/>
                        </a:rPr>
                        <a:t>0.091</a:t>
                      </a:r>
                      <a:endParaRPr lang="en-CA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715" marR="67715" marT="67715" marB="6771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u="none" strike="noStrike">
                          <a:effectLst/>
                        </a:rPr>
                        <a:t>0.089</a:t>
                      </a:r>
                      <a:endParaRPr lang="en-CA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715" marR="67715" marT="67715" marB="6771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u="none" strike="noStrike">
                          <a:effectLst/>
                        </a:rPr>
                        <a:t>2803.0</a:t>
                      </a:r>
                      <a:endParaRPr lang="en-CA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715" marR="67715" marT="67715" marB="67715"/>
                </a:tc>
                <a:extLst>
                  <a:ext uri="{0D108BD9-81ED-4DB2-BD59-A6C34878D82A}">
                    <a16:rowId xmlns:a16="http://schemas.microsoft.com/office/drawing/2014/main" val="3789440077"/>
                  </a:ext>
                </a:extLst>
              </a:tr>
              <a:tr h="40176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u="none" strike="noStrike">
                          <a:effectLst/>
                        </a:rPr>
                        <a:t>Linear Support Vector Machines Regression</a:t>
                      </a:r>
                      <a:endParaRPr lang="en-CA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715" marR="67715" marT="67715" marB="6771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u="none" strike="noStrike">
                          <a:effectLst/>
                        </a:rPr>
                        <a:t>epsilon=.01</a:t>
                      </a:r>
                      <a:endParaRPr lang="en-CA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715" marR="67715" marT="67715" marB="6771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u="none" strike="noStrike" dirty="0">
                          <a:effectLst/>
                        </a:rPr>
                        <a:t>-0.236</a:t>
                      </a:r>
                      <a:endParaRPr lang="en-CA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715" marR="67715" marT="67715" marB="6771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u="none" strike="noStrike">
                          <a:effectLst/>
                        </a:rPr>
                        <a:t>-0.237</a:t>
                      </a:r>
                      <a:endParaRPr lang="en-CA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715" marR="67715" marT="67715" marB="6771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u="none" strike="noStrike" dirty="0">
                          <a:effectLst/>
                        </a:rPr>
                        <a:t>3266.5</a:t>
                      </a:r>
                      <a:endParaRPr lang="en-CA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715" marR="67715" marT="67715" marB="67715"/>
                </a:tc>
                <a:extLst>
                  <a:ext uri="{0D108BD9-81ED-4DB2-BD59-A6C34878D82A}">
                    <a16:rowId xmlns:a16="http://schemas.microsoft.com/office/drawing/2014/main" val="739988175"/>
                  </a:ext>
                </a:extLst>
              </a:tr>
              <a:tr h="360513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u="none" strike="noStrike">
                          <a:effectLst/>
                        </a:rPr>
                        <a:t>Polynomial Support Vector Machines Regression</a:t>
                      </a:r>
                      <a:endParaRPr lang="en-CA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715" marR="67715" marT="67715" marB="6771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u="none" strike="noStrike" dirty="0">
                          <a:effectLst/>
                        </a:rPr>
                        <a:t>kernel='poly', degree=2, C=100, epsilon=1</a:t>
                      </a:r>
                      <a:endParaRPr lang="en-CA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715" marR="67715" marT="67715" marB="6771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u="none" strike="noStrike">
                          <a:effectLst/>
                        </a:rPr>
                        <a:t>0.060</a:t>
                      </a:r>
                      <a:endParaRPr lang="en-CA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715" marR="67715" marT="67715" marB="6771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u="none" strike="noStrike">
                          <a:effectLst/>
                        </a:rPr>
                        <a:t>0.064</a:t>
                      </a:r>
                      <a:endParaRPr lang="en-CA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715" marR="67715" marT="67715" marB="6771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u="none" strike="noStrike" dirty="0">
                          <a:effectLst/>
                        </a:rPr>
                        <a:t>2842.2</a:t>
                      </a:r>
                      <a:endParaRPr lang="en-CA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715" marR="67715" marT="67715" marB="67715"/>
                </a:tc>
                <a:extLst>
                  <a:ext uri="{0D108BD9-81ED-4DB2-BD59-A6C34878D82A}">
                    <a16:rowId xmlns:a16="http://schemas.microsoft.com/office/drawing/2014/main" val="1423184668"/>
                  </a:ext>
                </a:extLst>
              </a:tr>
              <a:tr h="40176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u="none" strike="noStrike">
                          <a:effectLst/>
                        </a:rPr>
                        <a:t>Decision Tree Regression</a:t>
                      </a:r>
                      <a:endParaRPr lang="en-CA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715" marR="67715" marT="67715" marB="6771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u="none" strike="noStrike">
                          <a:effectLst/>
                        </a:rPr>
                        <a:t>max_depth=15</a:t>
                      </a:r>
                      <a:endParaRPr lang="en-CA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715" marR="67715" marT="67715" marB="6771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u="none" strike="noStrike">
                          <a:effectLst/>
                        </a:rPr>
                        <a:t>0.861</a:t>
                      </a:r>
                      <a:endParaRPr lang="en-CA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715" marR="67715" marT="67715" marB="6771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u="none" strike="noStrike">
                          <a:effectLst/>
                        </a:rPr>
                        <a:t>-0.139</a:t>
                      </a:r>
                      <a:endParaRPr lang="en-CA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715" marR="67715" marT="67715" marB="6771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u="none" strike="noStrike" dirty="0">
                          <a:effectLst/>
                        </a:rPr>
                        <a:t>3134.8</a:t>
                      </a:r>
                      <a:endParaRPr lang="en-CA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715" marR="67715" marT="67715" marB="67715"/>
                </a:tc>
                <a:extLst>
                  <a:ext uri="{0D108BD9-81ED-4DB2-BD59-A6C34878D82A}">
                    <a16:rowId xmlns:a16="http://schemas.microsoft.com/office/drawing/2014/main" val="1051991028"/>
                  </a:ext>
                </a:extLst>
              </a:tr>
              <a:tr h="40176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u="none" strike="noStrike">
                          <a:effectLst/>
                        </a:rPr>
                        <a:t>Random Forest Regression</a:t>
                      </a:r>
                      <a:endParaRPr lang="en-CA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715" marR="67715" marT="67715" marB="6771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u="none" strike="noStrike">
                          <a:effectLst/>
                        </a:rPr>
                        <a:t>max_depth=20, n_estimators=100</a:t>
                      </a:r>
                      <a:endParaRPr lang="en-CA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715" marR="67715" marT="67715" marB="6771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u="none" strike="noStrike">
                          <a:effectLst/>
                        </a:rPr>
                        <a:t>0.947</a:t>
                      </a:r>
                      <a:endParaRPr lang="en-CA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715" marR="67715" marT="67715" marB="6771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u="none" strike="noStrike">
                          <a:effectLst/>
                        </a:rPr>
                        <a:t>0.428</a:t>
                      </a:r>
                      <a:endParaRPr lang="en-CA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715" marR="67715" marT="67715" marB="6771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u="none" strike="noStrike" dirty="0">
                          <a:effectLst/>
                        </a:rPr>
                        <a:t>2221.3</a:t>
                      </a:r>
                      <a:endParaRPr lang="en-CA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715" marR="67715" marT="67715" marB="67715"/>
                </a:tc>
                <a:extLst>
                  <a:ext uri="{0D108BD9-81ED-4DB2-BD59-A6C34878D82A}">
                    <a16:rowId xmlns:a16="http://schemas.microsoft.com/office/drawing/2014/main" val="3186100240"/>
                  </a:ext>
                </a:extLst>
              </a:tr>
              <a:tr h="360513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u="none" strike="noStrike">
                          <a:effectLst/>
                        </a:rPr>
                        <a:t>Gradient Boosting Regression</a:t>
                      </a:r>
                      <a:endParaRPr lang="en-CA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715" marR="67715" marT="67715" marB="6771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u="none" strike="noStrike">
                          <a:effectLst/>
                        </a:rPr>
                        <a:t>max_depth=20, n_estimators=50, learning_rate=1</a:t>
                      </a:r>
                      <a:endParaRPr lang="en-CA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715" marR="67715" marT="67715" marB="6771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u="none" strike="noStrike">
                          <a:effectLst/>
                        </a:rPr>
                        <a:t>1.000</a:t>
                      </a:r>
                      <a:endParaRPr lang="en-CA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715" marR="67715" marT="67715" marB="6771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u="none" strike="noStrike">
                          <a:effectLst/>
                        </a:rPr>
                        <a:t>-0.213</a:t>
                      </a:r>
                      <a:endParaRPr lang="en-CA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715" marR="67715" marT="67715" marB="6771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u="none" strike="noStrike" dirty="0">
                          <a:effectLst/>
                        </a:rPr>
                        <a:t>3235.7</a:t>
                      </a:r>
                      <a:endParaRPr lang="en-CA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715" marR="67715" marT="67715" marB="67715"/>
                </a:tc>
                <a:extLst>
                  <a:ext uri="{0D108BD9-81ED-4DB2-BD59-A6C34878D82A}">
                    <a16:rowId xmlns:a16="http://schemas.microsoft.com/office/drawing/2014/main" val="3413124427"/>
                  </a:ext>
                </a:extLst>
              </a:tr>
              <a:tr h="40176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u="none" strike="noStrike">
                          <a:effectLst/>
                        </a:rPr>
                        <a:t>k-Nearest Neighbors Regression</a:t>
                      </a:r>
                      <a:endParaRPr lang="en-CA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715" marR="67715" marT="67715" marB="6771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u="none" strike="noStrike">
                          <a:effectLst/>
                        </a:rPr>
                        <a:t>n_neighbors=5</a:t>
                      </a:r>
                      <a:endParaRPr lang="en-CA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715" marR="67715" marT="67715" marB="6771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u="none" strike="noStrike">
                          <a:effectLst/>
                        </a:rPr>
                        <a:t>0.680</a:t>
                      </a:r>
                      <a:endParaRPr lang="en-CA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715" marR="67715" marT="67715" marB="6771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u="none" strike="noStrike">
                          <a:effectLst/>
                        </a:rPr>
                        <a:t>0.468</a:t>
                      </a:r>
                      <a:endParaRPr lang="en-CA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715" marR="67715" marT="67715" marB="6771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u="none" strike="noStrike" dirty="0">
                          <a:effectLst/>
                        </a:rPr>
                        <a:t>2142.2</a:t>
                      </a:r>
                      <a:endParaRPr lang="en-CA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715" marR="67715" marT="67715" marB="67715"/>
                </a:tc>
                <a:extLst>
                  <a:ext uri="{0D108BD9-81ED-4DB2-BD59-A6C34878D82A}">
                    <a16:rowId xmlns:a16="http://schemas.microsoft.com/office/drawing/2014/main" val="1571412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791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41595-1B30-4EB2-A590-A24456303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Feature Selection</a:t>
            </a:r>
            <a:endParaRPr lang="en-CA" sz="360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C58CC-B621-45E0-99AD-39C4058AE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 lnSpcReduction="10000"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Feature selection performed using the random forest regressor’s in-built </a:t>
            </a:r>
            <a:r>
              <a:rPr lang="en-CA" sz="2000" dirty="0" err="1">
                <a:solidFill>
                  <a:schemeClr val="bg1"/>
                </a:solidFill>
              </a:rPr>
              <a:t>feature_importances</a:t>
            </a:r>
            <a:r>
              <a:rPr lang="en-CA" sz="2000" dirty="0">
                <a:solidFill>
                  <a:schemeClr val="bg1"/>
                </a:solidFill>
              </a:rPr>
              <a:t>_ attribute </a:t>
            </a:r>
          </a:p>
          <a:p>
            <a:r>
              <a:rPr lang="en-CA" sz="2000" dirty="0">
                <a:solidFill>
                  <a:schemeClr val="bg1"/>
                </a:solidFill>
              </a:rPr>
              <a:t>Only about 6 features have any major effects on the target depth variable</a:t>
            </a:r>
          </a:p>
          <a:p>
            <a:r>
              <a:rPr lang="en-CA" sz="2000" dirty="0">
                <a:solidFill>
                  <a:schemeClr val="bg1"/>
                </a:solidFill>
              </a:rPr>
              <a:t>Running RF regression with only these 6 variables gave similar results, </a:t>
            </a:r>
            <a:r>
              <a:rPr lang="en-US" sz="2000" dirty="0">
                <a:solidFill>
                  <a:schemeClr val="bg1"/>
                </a:solidFill>
              </a:rPr>
              <a:t>i.e. train score = 0.948, test score = 0.426, RMSE = 2224.8 </a:t>
            </a:r>
            <a:endParaRPr lang="en-CA" sz="2000" dirty="0">
              <a:solidFill>
                <a:schemeClr val="bg1"/>
              </a:solidFill>
            </a:endParaRPr>
          </a:p>
        </p:txBody>
      </p:sp>
      <p:pic>
        <p:nvPicPr>
          <p:cNvPr id="5" name="Picture 4" descr="https://lh5.googleusercontent.com/qrb21RyhvHC4tFkyQzlcbbo6vNmwArKFyaytgHl5rf-ckQ8_C1pXB82luMf0Qm4ONK7bsSR0ITfW2m3n5WcQWmarT67bNe3uJOZzFo85XZ4LQhQ8DnEwgJYj25zvos5dUjzybAeh">
            <a:extLst>
              <a:ext uri="{FF2B5EF4-FFF2-40B4-BE49-F238E27FC236}">
                <a16:creationId xmlns:a16="http://schemas.microsoft.com/office/drawing/2014/main" id="{66F6B503-E126-4FD8-AAA3-7EDB9FF83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50099" y="1355269"/>
            <a:ext cx="6542117" cy="41474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8473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681B3-ECA3-441C-A8B8-5EEA531D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CA" sz="1500">
                <a:solidFill>
                  <a:srgbClr val="FFFFFF"/>
                </a:solidFill>
              </a:rPr>
              <a:t>Algorithms for Regression for Unscaled Parameters and their Scores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FFDF60A-7AA9-46D5-B394-D148BEE8A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600"/>
              <a:t>Standardization of the latitudes and longitudes doesn’t make much sense, hence the unscaled datasets were run through the top regressors of scaled data, i.e. Random Forest, k-NN and gradient boosting regressors.</a:t>
            </a:r>
            <a:endParaRPr lang="en-US" sz="1600"/>
          </a:p>
        </p:txBody>
      </p:sp>
      <p:graphicFrame>
        <p:nvGraphicFramePr>
          <p:cNvPr id="14" name="Content Placeholder 5">
            <a:extLst>
              <a:ext uri="{FF2B5EF4-FFF2-40B4-BE49-F238E27FC236}">
                <a16:creationId xmlns:a16="http://schemas.microsoft.com/office/drawing/2014/main" id="{EC2EC29A-148A-48B8-8C58-695EA5DFB2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7052241"/>
              </p:ext>
            </p:extLst>
          </p:nvPr>
        </p:nvGraphicFramePr>
        <p:xfrm>
          <a:off x="4662102" y="1523661"/>
          <a:ext cx="6903726" cy="3687642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1772099">
                  <a:extLst>
                    <a:ext uri="{9D8B030D-6E8A-4147-A177-3AD203B41FA5}">
                      <a16:colId xmlns:a16="http://schemas.microsoft.com/office/drawing/2014/main" val="741468381"/>
                    </a:ext>
                  </a:extLst>
                </a:gridCol>
                <a:gridCol w="1756461">
                  <a:extLst>
                    <a:ext uri="{9D8B030D-6E8A-4147-A177-3AD203B41FA5}">
                      <a16:colId xmlns:a16="http://schemas.microsoft.com/office/drawing/2014/main" val="1539269562"/>
                    </a:ext>
                  </a:extLst>
                </a:gridCol>
                <a:gridCol w="1316627">
                  <a:extLst>
                    <a:ext uri="{9D8B030D-6E8A-4147-A177-3AD203B41FA5}">
                      <a16:colId xmlns:a16="http://schemas.microsoft.com/office/drawing/2014/main" val="1809606270"/>
                    </a:ext>
                  </a:extLst>
                </a:gridCol>
                <a:gridCol w="958896">
                  <a:extLst>
                    <a:ext uri="{9D8B030D-6E8A-4147-A177-3AD203B41FA5}">
                      <a16:colId xmlns:a16="http://schemas.microsoft.com/office/drawing/2014/main" val="2719173017"/>
                    </a:ext>
                  </a:extLst>
                </a:gridCol>
                <a:gridCol w="1099643">
                  <a:extLst>
                    <a:ext uri="{9D8B030D-6E8A-4147-A177-3AD203B41FA5}">
                      <a16:colId xmlns:a16="http://schemas.microsoft.com/office/drawing/2014/main" val="432386905"/>
                    </a:ext>
                  </a:extLst>
                </a:gridCol>
              </a:tblGrid>
              <a:tr h="12485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Algorithm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41" marR="68741" marT="68741" marB="6874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200">
                          <a:effectLst/>
                        </a:rPr>
                        <a:t>Parameters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41" marR="68741" marT="68741" marB="6874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200">
                          <a:effectLst/>
                        </a:rPr>
                        <a:t>Training R</a:t>
                      </a:r>
                      <a:r>
                        <a:rPr lang="en-CA" sz="2200" baseline="30000">
                          <a:effectLst/>
                        </a:rPr>
                        <a:t>2</a:t>
                      </a:r>
                      <a:r>
                        <a:rPr lang="en-CA" sz="2200">
                          <a:effectLst/>
                        </a:rPr>
                        <a:t> value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41" marR="68741" marT="68741" marB="6874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200">
                          <a:effectLst/>
                        </a:rPr>
                        <a:t>Test R</a:t>
                      </a:r>
                      <a:r>
                        <a:rPr lang="en-CA" sz="2200" baseline="30000">
                          <a:effectLst/>
                        </a:rPr>
                        <a:t>2</a:t>
                      </a:r>
                      <a:r>
                        <a:rPr lang="en-CA" sz="2200">
                          <a:effectLst/>
                        </a:rPr>
                        <a:t> value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41" marR="68741" marT="68741" marB="6874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200">
                          <a:effectLst/>
                        </a:rPr>
                        <a:t>RMSE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41" marR="68741" marT="68741" marB="68741"/>
                </a:tc>
                <a:extLst>
                  <a:ext uri="{0D108BD9-81ED-4DB2-BD59-A6C34878D82A}">
                    <a16:rowId xmlns:a16="http://schemas.microsoft.com/office/drawing/2014/main" val="1912107315"/>
                  </a:ext>
                </a:extLst>
              </a:tr>
              <a:tr h="6523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Random Forest Regression</a:t>
                      </a:r>
                      <a:endParaRPr lang="en-CA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41" marR="68741" marT="68741" marB="6874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max_depth=25, n_estimators=100</a:t>
                      </a:r>
                      <a:endParaRPr lang="en-CA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41" marR="68741" marT="68741" marB="6874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0.958</a:t>
                      </a:r>
                      <a:endParaRPr lang="en-CA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41" marR="68741" marT="68741" marB="6874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0.745</a:t>
                      </a:r>
                      <a:endParaRPr lang="en-CA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41" marR="68741" marT="68741" marB="6874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1483.8</a:t>
                      </a:r>
                      <a:endParaRPr lang="en-CA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41" marR="68741" marT="68741" marB="68741"/>
                </a:tc>
                <a:extLst>
                  <a:ext uri="{0D108BD9-81ED-4DB2-BD59-A6C34878D82A}">
                    <a16:rowId xmlns:a16="http://schemas.microsoft.com/office/drawing/2014/main" val="1110870163"/>
                  </a:ext>
                </a:extLst>
              </a:tr>
              <a:tr h="893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Gradient Boosting Regression</a:t>
                      </a:r>
                      <a:endParaRPr lang="en-CA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41" marR="68741" marT="68741" marB="6874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max_depth=20, n_estimators=50, learning_rate=1</a:t>
                      </a:r>
                      <a:endParaRPr lang="en-CA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41" marR="68741" marT="68741" marB="6874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1.000</a:t>
                      </a:r>
                      <a:endParaRPr lang="en-CA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41" marR="68741" marT="68741" marB="6874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0.497</a:t>
                      </a:r>
                      <a:endParaRPr lang="en-CA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41" marR="68741" marT="68741" marB="6874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2083.9</a:t>
                      </a:r>
                      <a:endParaRPr lang="en-CA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41" marR="68741" marT="68741" marB="68741"/>
                </a:tc>
                <a:extLst>
                  <a:ext uri="{0D108BD9-81ED-4DB2-BD59-A6C34878D82A}">
                    <a16:rowId xmlns:a16="http://schemas.microsoft.com/office/drawing/2014/main" val="287914307"/>
                  </a:ext>
                </a:extLst>
              </a:tr>
              <a:tr h="893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k-Nearest Neighbors Regression</a:t>
                      </a:r>
                      <a:endParaRPr lang="en-CA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41" marR="68741" marT="68741" marB="6874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n_neighbors=5</a:t>
                      </a:r>
                      <a:endParaRPr lang="en-CA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41" marR="68741" marT="68741" marB="6874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0.410</a:t>
                      </a:r>
                      <a:endParaRPr lang="en-CA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41" marR="68741" marT="68741" marB="6874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0.122</a:t>
                      </a:r>
                      <a:endParaRPr lang="en-CA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41" marR="68741" marT="68741" marB="6874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 dirty="0">
                          <a:effectLst/>
                        </a:rPr>
                        <a:t>2752.7</a:t>
                      </a:r>
                      <a:endParaRPr lang="en-CA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41" marR="68741" marT="68741" marB="68741"/>
                </a:tc>
                <a:extLst>
                  <a:ext uri="{0D108BD9-81ED-4DB2-BD59-A6C34878D82A}">
                    <a16:rowId xmlns:a16="http://schemas.microsoft.com/office/drawing/2014/main" val="1179643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441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DE42D0-46E1-4F5B-8755-66AC2DC39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000000"/>
                </a:solidFill>
              </a:rPr>
              <a:t>Tuning Hyperparameters on Random Forest Model</a:t>
            </a:r>
            <a:endParaRPr lang="en-CA" sz="3700">
              <a:solidFill>
                <a:srgbClr val="000000"/>
              </a:solidFill>
            </a:endParaRPr>
          </a:p>
        </p:txBody>
      </p:sp>
      <p:sp>
        <p:nvSpPr>
          <p:cNvPr id="18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Graphic 6" descr="Thumbs Up Sign">
            <a:extLst>
              <a:ext uri="{FF2B5EF4-FFF2-40B4-BE49-F238E27FC236}">
                <a16:creationId xmlns:a16="http://schemas.microsoft.com/office/drawing/2014/main" id="{F38C64EC-A30D-42B1-8750-91D341AD8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2EB61-5F7C-4937-92A4-958E6D9AF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5-fold cross-validation run on best model (RF)</a:t>
            </a:r>
          </a:p>
          <a:p>
            <a:r>
              <a:rPr lang="en-US" sz="2000">
                <a:solidFill>
                  <a:srgbClr val="000000"/>
                </a:solidFill>
              </a:rPr>
              <a:t>Best Parameters Results: 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Max_depth = 30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N_estimators = 150</a:t>
            </a:r>
          </a:p>
          <a:p>
            <a:r>
              <a:rPr lang="en-US" sz="2000">
                <a:solidFill>
                  <a:srgbClr val="000000"/>
                </a:solidFill>
              </a:rPr>
              <a:t>Best Score: </a:t>
            </a:r>
          </a:p>
          <a:p>
            <a:pPr lvl="1"/>
            <a:r>
              <a:rPr lang="en-CA" sz="2000">
                <a:solidFill>
                  <a:srgbClr val="000000"/>
                </a:solidFill>
              </a:rPr>
              <a:t>Train score = 0.960</a:t>
            </a:r>
          </a:p>
          <a:p>
            <a:pPr lvl="1"/>
            <a:r>
              <a:rPr lang="en-CA" sz="2000">
                <a:solidFill>
                  <a:srgbClr val="000000"/>
                </a:solidFill>
              </a:rPr>
              <a:t>Test score = 0.745 </a:t>
            </a:r>
          </a:p>
          <a:p>
            <a:pPr lvl="1"/>
            <a:r>
              <a:rPr lang="en-CA" sz="2000">
                <a:solidFill>
                  <a:srgbClr val="000000"/>
                </a:solidFill>
              </a:rPr>
              <a:t>RMSE = 1478.4 </a:t>
            </a:r>
          </a:p>
          <a:p>
            <a:endParaRPr lang="en-CA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670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D7B9-F267-4B4F-90A6-40F005C7E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Conclusions and Future Work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E52C9-FBB0-45E3-BF7A-4379A840D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5484" cy="4351338"/>
          </a:xfrm>
        </p:spPr>
        <p:txBody>
          <a:bodyPr>
            <a:normAutofit/>
          </a:bodyPr>
          <a:lstStyle/>
          <a:p>
            <a:pPr marL="571500" indent="-571500">
              <a:buAutoNum type="romanLcParenR"/>
            </a:pPr>
            <a:r>
              <a:rPr lang="en-CA" sz="1700"/>
              <a:t>Post-Oil Shale Revolution produced waters were significantly higher in TDS concentrations from the pre-revolution waters, found using bootstrapping techniques</a:t>
            </a:r>
          </a:p>
          <a:p>
            <a:pPr marL="571500" indent="-571500">
              <a:buAutoNum type="romanLcParenR"/>
            </a:pPr>
            <a:r>
              <a:rPr lang="en-CA" sz="1700"/>
              <a:t>Given a R</a:t>
            </a:r>
            <a:r>
              <a:rPr lang="en-CA" sz="1700" baseline="30000"/>
              <a:t>2</a:t>
            </a:r>
            <a:r>
              <a:rPr lang="en-CA" sz="1700"/>
              <a:t> score of 0.75 on the test data, the missing depths were able to be filled in through a Random Forest Regression model</a:t>
            </a:r>
          </a:p>
          <a:p>
            <a:pPr marL="0" indent="0">
              <a:buNone/>
            </a:pPr>
            <a:r>
              <a:rPr lang="en-CA" sz="1700"/>
              <a:t>Future Work: </a:t>
            </a:r>
          </a:p>
          <a:p>
            <a:r>
              <a:rPr lang="en-CA" sz="1700"/>
              <a:t>G</a:t>
            </a:r>
            <a:r>
              <a:rPr lang="en-US" sz="1700"/>
              <a:t>ather water quality data after the shale oil revolution, and connect previously drilled wells with newer frac projects on the same well paths</a:t>
            </a:r>
          </a:p>
          <a:p>
            <a:r>
              <a:rPr lang="en-US" sz="1700"/>
              <a:t>Make predictions given newer horizontal drilling technologies, their completion methods and contribution of different frac stages to quality of flowback water </a:t>
            </a:r>
            <a:endParaRPr lang="en-CA" sz="1700"/>
          </a:p>
        </p:txBody>
      </p:sp>
      <p:pic>
        <p:nvPicPr>
          <p:cNvPr id="5" name="Picture 4" descr="https://lh3.googleusercontent.com/mvYoF4v3nVmP5lzowTQQte6TsrpkQ-BCgdY-IgWBmaBbYHCiM87S0m0MbN-2nvrveeED_0Gs0hjBj2YfNvhNqPF8dtl7gO93GGjrQh-0dM-hVcZCvkuS4IwxPfc5N6nmTcAbehXT">
            <a:extLst>
              <a:ext uri="{FF2B5EF4-FFF2-40B4-BE49-F238E27FC236}">
                <a16:creationId xmlns:a16="http://schemas.microsoft.com/office/drawing/2014/main" id="{33AE3FEE-39AF-46FF-A6D8-C69ECA8FC83F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4" b="-1"/>
          <a:stretch/>
        </p:blipFill>
        <p:spPr bwMode="auto">
          <a:xfrm>
            <a:off x="6338318" y="1690688"/>
            <a:ext cx="5074070" cy="4272681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3539BE-402F-4E88-A9F8-3AE7A1222C47}"/>
              </a:ext>
            </a:extLst>
          </p:cNvPr>
          <p:cNvSpPr txBox="1"/>
          <p:nvPr/>
        </p:nvSpPr>
        <p:spPr>
          <a:xfrm>
            <a:off x="5853683" y="5963369"/>
            <a:ext cx="6020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4"/>
                </a:solidFill>
              </a:rPr>
              <a:t>Interactive Bokeh plot (please refer to </a:t>
            </a:r>
            <a:r>
              <a:rPr lang="en-US" sz="1600" i="1" dirty="0" err="1">
                <a:solidFill>
                  <a:schemeClr val="accent4"/>
                </a:solidFill>
              </a:rPr>
              <a:t>Jupyter</a:t>
            </a:r>
            <a:r>
              <a:rPr lang="en-US" sz="1600" i="1" dirty="0">
                <a:solidFill>
                  <a:schemeClr val="accent4"/>
                </a:solidFill>
              </a:rPr>
              <a:t> notebook) of depths versus TDS concentration distribution by basins</a:t>
            </a:r>
            <a:endParaRPr lang="en-CA" sz="1600" i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9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6255FA-8459-4EA4-B022-57C844DC0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Introduction: Terms Definition</a:t>
            </a:r>
            <a:endParaRPr lang="en-CA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CF7B8-4425-4E05-BAE8-17F8E893C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CA" sz="1900">
                <a:solidFill>
                  <a:srgbClr val="000000"/>
                </a:solidFill>
              </a:rPr>
              <a:t>Produced water: emerges from the earth with crude oil and gas at natural pressures, as wells are drilled and cased (completed)</a:t>
            </a:r>
          </a:p>
          <a:p>
            <a:endParaRPr lang="en-CA" sz="1900">
              <a:solidFill>
                <a:srgbClr val="000000"/>
              </a:solidFill>
            </a:endParaRPr>
          </a:p>
          <a:p>
            <a:r>
              <a:rPr lang="en-CA" sz="1900">
                <a:solidFill>
                  <a:srgbClr val="000000"/>
                </a:solidFill>
              </a:rPr>
              <a:t>Permian shale oil revolution: increased oil output from the Permian basin in southern USA due to combination of techniques including:</a:t>
            </a:r>
          </a:p>
          <a:p>
            <a:pPr lvl="1"/>
            <a:r>
              <a:rPr lang="en-CA" sz="1900">
                <a:solidFill>
                  <a:srgbClr val="000000"/>
                </a:solidFill>
              </a:rPr>
              <a:t>Horizontal drilling</a:t>
            </a:r>
          </a:p>
          <a:p>
            <a:pPr lvl="1"/>
            <a:r>
              <a:rPr lang="en-CA" sz="1900">
                <a:solidFill>
                  <a:srgbClr val="000000"/>
                </a:solidFill>
              </a:rPr>
              <a:t>Multi-stage hydraulically fractured oil-rich shale rock</a:t>
            </a:r>
          </a:p>
          <a:p>
            <a:pPr marL="457200" lvl="1" indent="0">
              <a:buNone/>
            </a:pPr>
            <a:endParaRPr lang="en-CA" sz="1900">
              <a:solidFill>
                <a:srgbClr val="000000"/>
              </a:solidFill>
            </a:endParaRPr>
          </a:p>
          <a:p>
            <a:r>
              <a:rPr lang="en-CA" sz="1900">
                <a:solidFill>
                  <a:srgbClr val="000000"/>
                </a:solidFill>
              </a:rPr>
              <a:t>Hydraulic Fracturing: well-stimulation process of pumping high quantities of frac fluid (primarily water, containing sand and other thickening agents) at high pressures, to fracture tight formations like shale</a:t>
            </a:r>
          </a:p>
        </p:txBody>
      </p:sp>
    </p:spTree>
    <p:extLst>
      <p:ext uri="{BB962C8B-B14F-4D97-AF65-F5344CB8AC3E}">
        <p14:creationId xmlns:p14="http://schemas.microsoft.com/office/powerpoint/2010/main" val="87545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3" descr="https://lh4.googleusercontent.com/GBTxRsxtdbsaJy-tOalTQvsYocEx0ZGT7QAluSH2RpgB-nmCxaNlwtskr21sLv21zHvobpsJ8oQQAk_5KbvQT7-pUJN04z9MQb8W5jM2nR2WRKvimJGuiluCs81OU7e6WAfJGnUZ">
            <a:extLst>
              <a:ext uri="{FF2B5EF4-FFF2-40B4-BE49-F238E27FC236}">
                <a16:creationId xmlns:a16="http://schemas.microsoft.com/office/drawing/2014/main" id="{23D58278-494D-4189-85DE-CE6556A06359}"/>
              </a:ext>
            </a:extLst>
          </p:cNvPr>
          <p:cNvPicPr>
            <a:picLocks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3" r="17295" b="-2"/>
          <a:stretch/>
        </p:blipFill>
        <p:spPr bwMode="auto">
          <a:xfrm>
            <a:off x="5797543" y="10"/>
            <a:ext cx="6394152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BE6C42-482E-4E70-A4F0-09E57118C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Problem Statement</a:t>
            </a: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AC347-83B0-4732-A28F-060920116AA8}"/>
              </a:ext>
            </a:extLst>
          </p:cNvPr>
          <p:cNvSpPr txBox="1"/>
          <p:nvPr/>
        </p:nvSpPr>
        <p:spPr>
          <a:xfrm>
            <a:off x="804998" y="2110109"/>
            <a:ext cx="33174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/>
              <a:t>Hypothesis: Water characteristics (total dissolved solids) were significantly different before the Permian oil shale revolution in 2012</a:t>
            </a:r>
          </a:p>
          <a:p>
            <a:pPr marL="342900" indent="-342900">
              <a:buAutoNum type="arabicPeriod"/>
            </a:pPr>
            <a:endParaRPr lang="en-CA" dirty="0"/>
          </a:p>
          <a:p>
            <a:pPr marL="342900" indent="-342900">
              <a:buAutoNum type="arabicPeriod"/>
            </a:pPr>
            <a:r>
              <a:rPr lang="en-CA" dirty="0"/>
              <a:t>Depths of wells can be found using water quality parameters and basins of origin. </a:t>
            </a:r>
          </a:p>
          <a:p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EFBD52-8494-4824-8591-4A1770A3136F}"/>
              </a:ext>
            </a:extLst>
          </p:cNvPr>
          <p:cNvSpPr txBox="1"/>
          <p:nvPr/>
        </p:nvSpPr>
        <p:spPr>
          <a:xfrm>
            <a:off x="1887229" y="6141920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Locations of wells by basin (1920-2010)</a:t>
            </a:r>
            <a:endParaRPr lang="en-CA" i="1" dirty="0">
              <a:solidFill>
                <a:schemeClr val="accent1"/>
              </a:solidFill>
            </a:endParaRP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1E2B6727-F6E5-41EC-B0D2-9880336B5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11338" y="2323986"/>
            <a:ext cx="14859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5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186AA0-B748-4B65-84C5-25EAD97C6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Dataset and Motivations of Study</a:t>
            </a:r>
            <a:endParaRPr lang="en-CA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6BDB4-A631-4BBB-9FDF-CE19E88FB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CA" sz="1900">
                <a:solidFill>
                  <a:srgbClr val="000000"/>
                </a:solidFill>
              </a:rPr>
              <a:t>Obtained from United States Geological Survey (USGS) </a:t>
            </a:r>
            <a:r>
              <a:rPr lang="en-CA" sz="1900">
                <a:solidFill>
                  <a:srgbClr val="000000"/>
                </a:solidFill>
                <a:hlinkClick r:id="rId3"/>
              </a:rPr>
              <a:t>National Produced Waters Database v2.3</a:t>
            </a:r>
            <a:endParaRPr lang="en-CA" sz="1900">
              <a:solidFill>
                <a:srgbClr val="000000"/>
              </a:solidFill>
            </a:endParaRPr>
          </a:p>
          <a:p>
            <a:endParaRPr lang="en-CA" sz="1900">
              <a:solidFill>
                <a:srgbClr val="000000"/>
              </a:solidFill>
            </a:endParaRPr>
          </a:p>
          <a:p>
            <a:r>
              <a:rPr lang="en-CA" sz="1900">
                <a:solidFill>
                  <a:srgbClr val="000000"/>
                </a:solidFill>
              </a:rPr>
              <a:t>To study the effects of fracking on environment, water quality</a:t>
            </a:r>
          </a:p>
          <a:p>
            <a:endParaRPr lang="en-CA" sz="1900">
              <a:solidFill>
                <a:srgbClr val="000000"/>
              </a:solidFill>
            </a:endParaRPr>
          </a:p>
          <a:p>
            <a:r>
              <a:rPr lang="en-CA" sz="1900">
                <a:solidFill>
                  <a:srgbClr val="000000"/>
                </a:solidFill>
              </a:rPr>
              <a:t>Significant stakeholders: governments, NGOs, oil producers, water and wastewater companies, politicians, municipalities close to the Permian/Midland region</a:t>
            </a:r>
          </a:p>
          <a:p>
            <a:endParaRPr lang="en-CA" sz="1900">
              <a:solidFill>
                <a:srgbClr val="000000"/>
              </a:solidFill>
            </a:endParaRPr>
          </a:p>
          <a:p>
            <a:r>
              <a:rPr lang="en-CA" sz="1900">
                <a:solidFill>
                  <a:srgbClr val="000000"/>
                </a:solidFill>
              </a:rPr>
              <a:t>The Jupyter notebook for the project is available at</a:t>
            </a:r>
            <a:r>
              <a:rPr lang="en-CA" sz="1900">
                <a:solidFill>
                  <a:srgbClr val="000000"/>
                </a:solidFill>
                <a:hlinkClick r:id="rId4"/>
              </a:rPr>
              <a:t> https://github.com/shubacca/Produced-Waters/tree/master/Produced%20Waters </a:t>
            </a:r>
            <a:endParaRPr lang="en-CA" sz="19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799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E6C42-482E-4E70-A4F0-09E57118C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 Wrangling and Missing Data Imputations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24AC347-83B0-4732-A28F-060920116AA8}"/>
              </a:ext>
            </a:extLst>
          </p:cNvPr>
          <p:cNvSpPr txBox="1"/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Initial dataset: 190 features and 19388 entries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Features reduced to 27: 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i="1"/>
              <a:t>Positional: 'LATITUDE', 'LONGITUDE’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i="1"/>
              <a:t>Basin characteristics: 'API', 'BASIN', 'STATE', 'DATECOMP', 'DATESAMPLE', 'FORMATION', 'PERIOD', 'DEPTHUPPER', 'DEPTHLOWER', 'DEPTHWELL', 'LITHOLOGY’, 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i="1"/>
              <a:t>Water characteristics: 'SG', 'SPGRAV', 'PH', 'TDSUSGS', 'TDS', 'HCO3', 'Ca', 'Cl', 'KNa', 'Mg', 'Na', 'SO4', 'H2S', 'cull_chargeb’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i="1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Missing positional values imputed through checks with unique API values and well names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Median values used for missing salts imputation like Ca, Cl, Mg.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990175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: Top Corners Rounded 18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F05987-EE73-4834-8283-2058946E3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831E2-9FC4-4511-8019-E18F48192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Correlation Heatmap Analysis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Magnesium and calcium don't contribute to TDS as much, suggesting these elements are found in insoluble phases</a:t>
            </a:r>
          </a:p>
          <a:p>
            <a:pPr marL="0" indent="0">
              <a:buNone/>
            </a:pP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https://lh5.googleusercontent.com/OZmDVMdOCHTH1BEvk2RjoDmN4HLM_uYngJC9N01UlAFBMf489nJJhmMlSMruWavN4WRw0kjUVJkUrAnSK6j345wAeLo-aIBREUvXOk8PF5AywGLzrL2wVN7lg-m_aVRilBDysjxv">
            <a:extLst>
              <a:ext uri="{FF2B5EF4-FFF2-40B4-BE49-F238E27FC236}">
                <a16:creationId xmlns:a16="http://schemas.microsoft.com/office/drawing/2014/main" id="{179786B8-FAF0-48C5-A6D0-BCC49C6B0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3767" y="839939"/>
            <a:ext cx="6542117" cy="50210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92332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2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F05987-EE73-4834-8283-2058946E3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8" name="Picture 7" descr="https://lh5.googleusercontent.com/E3Wv9xJpYrt2KyuP2FdxqCa7xsgyuEUh7-BnzSmkNmS4PZ121k5NW61HYtGsF4kbWurgkOmz0c0QtAKFhzEhGrsyJDi1CSo61spmmF_xY4Q8NfD0sd3Te9L6E_C3N4PQsDwVsuis">
            <a:extLst>
              <a:ext uri="{FF2B5EF4-FFF2-40B4-BE49-F238E27FC236}">
                <a16:creationId xmlns:a16="http://schemas.microsoft.com/office/drawing/2014/main" id="{C421895A-71DB-469D-BE07-3D797928A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2049" y="133982"/>
            <a:ext cx="10604853" cy="4427526"/>
          </a:xfrm>
          <a:prstGeom prst="rect">
            <a:avLst/>
          </a:prstGeom>
          <a:noFill/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831E2-9FC4-4511-8019-E18F48192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Bootstrapped Tests on TDS Data by Basin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1000 simulations on current dataset aggregated over TDS median values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Results showed Permian basin had the least spread in TDS values as compared to Fort Worth basin</a:t>
            </a:r>
          </a:p>
          <a:p>
            <a:pPr marL="0" indent="0">
              <a:buNone/>
            </a:pPr>
            <a:endParaRPr lang="en-US" sz="1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180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2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F05987-EE73-4834-8283-2058946E3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Pre-oil shale revolution TDS values vs. post-revolution: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Hypothesis Testing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831E2-9FC4-4511-8019-E18F48192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960465"/>
            <a:ext cx="6868702" cy="1325563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1000 bootstrapped simulations on current dataset for Permian TDS medians compared with modern values</a:t>
            </a:r>
            <a:r>
              <a:rPr lang="en-US" sz="1400" baseline="30000" dirty="0">
                <a:solidFill>
                  <a:schemeClr val="bg1"/>
                </a:solidFill>
              </a:rPr>
              <a:t>1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Z-score = 116.77, p-value = 0.0001 =&gt; reject null hypothesis =&gt; TDS did in fact increase after the revolution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Increase attributed to drilling of more horizontal wells with more minerals and salts seeping in and due to addition of frac fluids</a:t>
            </a:r>
          </a:p>
          <a:p>
            <a:pPr marL="0" indent="0">
              <a:buNone/>
            </a:pPr>
            <a:endParaRPr lang="en-US" sz="1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https://lh5.googleusercontent.com/820ujQrPG9JFAetW5KWK9yu_PNTstJExBTGtoINIK6Uf2gYVkHyDGnjeNkjS5VVCYFuczhk-9cMaC3vV23IqHwHxHJNRUSP2lYW0JhUg1hnwQRM-3a6R6bvQeWdMVGV_lKUpGI1x">
            <a:extLst>
              <a:ext uri="{FF2B5EF4-FFF2-40B4-BE49-F238E27FC236}">
                <a16:creationId xmlns:a16="http://schemas.microsoft.com/office/drawing/2014/main" id="{3AEFFC6D-BD5C-4530-B44A-20882A294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211" y="449739"/>
            <a:ext cx="9268689" cy="380253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D3D894-514D-4003-BFD3-62ED07B527D5}"/>
              </a:ext>
            </a:extLst>
          </p:cNvPr>
          <p:cNvSpPr txBox="1"/>
          <p:nvPr/>
        </p:nvSpPr>
        <p:spPr>
          <a:xfrm>
            <a:off x="444516" y="6286029"/>
            <a:ext cx="113029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solidFill>
                  <a:schemeClr val="bg1"/>
                </a:solidFill>
              </a:rPr>
              <a:t>1. Khan, N. A., Engle, M., Dungan, B., Holguin, F. O., Xu, P., &amp; Carroll, K. C. (2016). Volatile-organic molecular characterization of shale-oil produced water from the Permian Basin. Chemosphere, 148, 126–136. doi:10.1016/j.chemosphere.2015.12.116</a:t>
            </a:r>
          </a:p>
        </p:txBody>
      </p:sp>
    </p:spTree>
    <p:extLst>
      <p:ext uri="{BB962C8B-B14F-4D97-AF65-F5344CB8AC3E}">
        <p14:creationId xmlns:p14="http://schemas.microsoft.com/office/powerpoint/2010/main" val="1842294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BAB5D-A3DD-4720-893D-192C0304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In-depth Analysis Methodology for Depth Imputation</a:t>
            </a:r>
            <a:endParaRPr lang="en-CA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910FA392-4422-4EA4-9056-9F83E162B5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5656539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6359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1199</Words>
  <Application>Microsoft Office PowerPoint</Application>
  <PresentationFormat>Widescreen</PresentationFormat>
  <Paragraphs>157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Rounded MT Bold</vt:lpstr>
      <vt:lpstr>Calibri</vt:lpstr>
      <vt:lpstr>Calibri Light</vt:lpstr>
      <vt:lpstr>Tw Cen MT</vt:lpstr>
      <vt:lpstr>Office Theme</vt:lpstr>
      <vt:lpstr>Texas oil wells produced water dataset analysis before the Permian oil shale revolution (1920 – 2010) </vt:lpstr>
      <vt:lpstr>Introduction: Terms Definition</vt:lpstr>
      <vt:lpstr>Problem Statement</vt:lpstr>
      <vt:lpstr>Dataset and Motivations of Study</vt:lpstr>
      <vt:lpstr>Data Wrangling and Missing Data Imputations</vt:lpstr>
      <vt:lpstr>Exploratory Data Analysis</vt:lpstr>
      <vt:lpstr>Exploratory Data Analysis</vt:lpstr>
      <vt:lpstr>Pre-oil shale revolution TDS values vs. post-revolution: Hypothesis Testing</vt:lpstr>
      <vt:lpstr>In-depth Analysis Methodology for Depth Imputation</vt:lpstr>
      <vt:lpstr>Separating Train/Test Data and Model Fitting</vt:lpstr>
      <vt:lpstr>Algorithms for Regression for Scaled Parameters and their Scores</vt:lpstr>
      <vt:lpstr>Feature Selection</vt:lpstr>
      <vt:lpstr>Algorithms for Regression for Unscaled Parameters and their Scores</vt:lpstr>
      <vt:lpstr>Tuning Hyperparameters on Random Forest Model</vt:lpstr>
      <vt:lpstr>Conclusions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Texas oil wells produced water dataset analysis before the Permian oil shale revolution (1920 – 2010) </dc:title>
  <dc:creator>Shubham Tiwari</dc:creator>
  <cp:lastModifiedBy>Shubham Tiwari</cp:lastModifiedBy>
  <cp:revision>4</cp:revision>
  <dcterms:created xsi:type="dcterms:W3CDTF">2019-07-31T03:49:27Z</dcterms:created>
  <dcterms:modified xsi:type="dcterms:W3CDTF">2019-07-31T04:08:18Z</dcterms:modified>
</cp:coreProperties>
</file>