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9B7-BD1E-4561-ACEA-B1A9F0AA3A1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F1955-FDF7-431B-9714-2CA264B3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1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E9F8-63C6-420A-9BE7-F5E5F43B9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694508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Aspect based sentiment analysis </a:t>
            </a:r>
            <a:br>
              <a:rPr lang="en-IN" sz="4400" dirty="0"/>
            </a:br>
            <a:r>
              <a:rPr lang="en-IN" sz="4400" u="sng" dirty="0"/>
              <a:t>presentation 1</a:t>
            </a:r>
            <a:endParaRPr lang="en-US" sz="44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30650-5A99-461B-BF04-39114F0C5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5240" y="4807131"/>
            <a:ext cx="3909892" cy="1175658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Group Members:</a:t>
            </a:r>
          </a:p>
          <a:p>
            <a:r>
              <a:rPr lang="en-IN" sz="2400" dirty="0">
                <a:solidFill>
                  <a:schemeClr val="tx1"/>
                </a:solidFill>
              </a:rPr>
              <a:t>	Mohit Haresh </a:t>
            </a:r>
            <a:r>
              <a:rPr lang="en-IN" sz="2400" dirty="0" err="1">
                <a:solidFill>
                  <a:schemeClr val="tx1"/>
                </a:solidFill>
              </a:rPr>
              <a:t>Adwani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	Shubadra Govindan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5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8AD9-98AC-4DBC-843D-6626E5BD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480" y="254966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Current Workflow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21B10-5BF2-44B8-AE1B-96E6004317C0}"/>
              </a:ext>
            </a:extLst>
          </p:cNvPr>
          <p:cNvSpPr txBox="1"/>
          <p:nvPr/>
        </p:nvSpPr>
        <p:spPr>
          <a:xfrm>
            <a:off x="1363480" y="1924595"/>
            <a:ext cx="7872548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Replacing the ‘[comma]’ in the words with ‘,’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Punctuation and Stop Words removal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Calculate the location of the aspect term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Dealing with multiple occurrences of the Aspect Term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Tokenize the words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Building vocabulary: using </a:t>
            </a:r>
            <a:r>
              <a:rPr lang="en-IN" dirty="0" err="1"/>
              <a:t>CountVectorizer</a:t>
            </a:r>
            <a:r>
              <a:rPr lang="en-IN" dirty="0"/>
              <a:t>, convert data into </a:t>
            </a:r>
            <a:r>
              <a:rPr lang="en-IN" dirty="0" err="1"/>
              <a:t>CountVectors</a:t>
            </a:r>
            <a:endParaRPr lang="en-I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Split the data (70-30)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Cross Validate and apply classifier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3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89B7-E40E-4140-950A-469B67AB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405" y="-23706"/>
            <a:ext cx="2325189" cy="1143540"/>
          </a:xfrm>
        </p:spPr>
        <p:txBody>
          <a:bodyPr/>
          <a:lstStyle/>
          <a:p>
            <a:r>
              <a:rPr lang="en-IN" b="1" dirty="0"/>
              <a:t>Results</a:t>
            </a:r>
            <a:endParaRPr lang="en-US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75F1BC-4887-4C4A-85F9-3890B67FC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94434"/>
              </p:ext>
            </p:extLst>
          </p:nvPr>
        </p:nvGraphicFramePr>
        <p:xfrm>
          <a:off x="283027" y="858576"/>
          <a:ext cx="11625944" cy="3041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3846">
                  <a:extLst>
                    <a:ext uri="{9D8B030D-6E8A-4147-A177-3AD203B41FA5}">
                      <a16:colId xmlns:a16="http://schemas.microsoft.com/office/drawing/2014/main" val="2695337089"/>
                    </a:ext>
                  </a:extLst>
                </a:gridCol>
                <a:gridCol w="1586056">
                  <a:extLst>
                    <a:ext uri="{9D8B030D-6E8A-4147-A177-3AD203B41FA5}">
                      <a16:colId xmlns:a16="http://schemas.microsoft.com/office/drawing/2014/main" val="2251129126"/>
                    </a:ext>
                  </a:extLst>
                </a:gridCol>
                <a:gridCol w="985510">
                  <a:extLst>
                    <a:ext uri="{9D8B030D-6E8A-4147-A177-3AD203B41FA5}">
                      <a16:colId xmlns:a16="http://schemas.microsoft.com/office/drawing/2014/main" val="2438169698"/>
                    </a:ext>
                  </a:extLst>
                </a:gridCol>
                <a:gridCol w="985510">
                  <a:extLst>
                    <a:ext uri="{9D8B030D-6E8A-4147-A177-3AD203B41FA5}">
                      <a16:colId xmlns:a16="http://schemas.microsoft.com/office/drawing/2014/main" val="1201536425"/>
                    </a:ext>
                  </a:extLst>
                </a:gridCol>
                <a:gridCol w="985510">
                  <a:extLst>
                    <a:ext uri="{9D8B030D-6E8A-4147-A177-3AD203B41FA5}">
                      <a16:colId xmlns:a16="http://schemas.microsoft.com/office/drawing/2014/main" val="2469180674"/>
                    </a:ext>
                  </a:extLst>
                </a:gridCol>
                <a:gridCol w="1709246">
                  <a:extLst>
                    <a:ext uri="{9D8B030D-6E8A-4147-A177-3AD203B41FA5}">
                      <a16:colId xmlns:a16="http://schemas.microsoft.com/office/drawing/2014/main" val="2525359957"/>
                    </a:ext>
                  </a:extLst>
                </a:gridCol>
                <a:gridCol w="1709246">
                  <a:extLst>
                    <a:ext uri="{9D8B030D-6E8A-4147-A177-3AD203B41FA5}">
                      <a16:colId xmlns:a16="http://schemas.microsoft.com/office/drawing/2014/main" val="1670102121"/>
                    </a:ext>
                  </a:extLst>
                </a:gridCol>
                <a:gridCol w="985510">
                  <a:extLst>
                    <a:ext uri="{9D8B030D-6E8A-4147-A177-3AD203B41FA5}">
                      <a16:colId xmlns:a16="http://schemas.microsoft.com/office/drawing/2014/main" val="1624951894"/>
                    </a:ext>
                  </a:extLst>
                </a:gridCol>
                <a:gridCol w="985510">
                  <a:extLst>
                    <a:ext uri="{9D8B030D-6E8A-4147-A177-3AD203B41FA5}">
                      <a16:colId xmlns:a16="http://schemas.microsoft.com/office/drawing/2014/main" val="472919879"/>
                    </a:ext>
                  </a:extLst>
                </a:gridCol>
              </a:tblGrid>
              <a:tr h="35823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500" b="1" u="sng" strike="noStrike" dirty="0">
                          <a:effectLst/>
                        </a:rPr>
                        <a:t>DATA 1</a:t>
                      </a:r>
                      <a:endParaRPr lang="en-US" sz="15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500" b="1" u="sng" strike="noStrike" dirty="0">
                          <a:effectLst/>
                        </a:rPr>
                        <a:t>DATA 2</a:t>
                      </a:r>
                      <a:endParaRPr lang="en-US" sz="15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3173"/>
                  </a:ext>
                </a:extLst>
              </a:tr>
              <a:tr h="475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Classifier Model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Accuracy Scores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Accuracy Scores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23300"/>
                  </a:ext>
                </a:extLst>
              </a:tr>
              <a:tr h="47579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500" b="1" u="sng" strike="noStrike" dirty="0">
                          <a:effectLst/>
                        </a:rPr>
                        <a:t>SVM</a:t>
                      </a:r>
                      <a:endParaRPr lang="en-US" sz="15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Target Class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Precision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Recall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F-Score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Target Class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Precision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Recall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F-Score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extLst>
                  <a:ext uri="{0D108BD9-81ED-4DB2-BD59-A6C34878D82A}">
                    <a16:rowId xmlns:a16="http://schemas.microsoft.com/office/drawing/2014/main" val="382649549"/>
                  </a:ext>
                </a:extLst>
              </a:tr>
              <a:tr h="251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extLst>
                  <a:ext uri="{0D108BD9-81ED-4DB2-BD59-A6C34878D82A}">
                    <a16:rowId xmlns:a16="http://schemas.microsoft.com/office/drawing/2014/main" val="2954369558"/>
                  </a:ext>
                </a:extLst>
              </a:tr>
              <a:tr h="251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extLst>
                  <a:ext uri="{0D108BD9-81ED-4DB2-BD59-A6C34878D82A}">
                    <a16:rowId xmlns:a16="http://schemas.microsoft.com/office/drawing/2014/main" val="3429332126"/>
                  </a:ext>
                </a:extLst>
              </a:tr>
              <a:tr h="2510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53%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100%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76%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extLst>
                  <a:ext uri="{0D108BD9-81ED-4DB2-BD59-A6C34878D82A}">
                    <a16:rowId xmlns:a16="http://schemas.microsoft.com/office/drawing/2014/main" val="2146708204"/>
                  </a:ext>
                </a:extLst>
              </a:tr>
              <a:tr h="489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Average / 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39%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43%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26%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Average / 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37%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46%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ctr"/>
                </a:tc>
                <a:extLst>
                  <a:ext uri="{0D108BD9-81ED-4DB2-BD59-A6C34878D82A}">
                    <a16:rowId xmlns:a16="http://schemas.microsoft.com/office/drawing/2014/main" val="1092947976"/>
                  </a:ext>
                </a:extLst>
              </a:tr>
              <a:tr h="4890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Overall Accuracy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64.08%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Overall Accuracy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7" marR="8657" marT="8657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62.00%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14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4A2859-26D0-4C9A-BECC-475F27296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29830"/>
              </p:ext>
            </p:extLst>
          </p:nvPr>
        </p:nvGraphicFramePr>
        <p:xfrm>
          <a:off x="283027" y="4070271"/>
          <a:ext cx="11625944" cy="2501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8984">
                  <a:extLst>
                    <a:ext uri="{9D8B030D-6E8A-4147-A177-3AD203B41FA5}">
                      <a16:colId xmlns:a16="http://schemas.microsoft.com/office/drawing/2014/main" val="2829094997"/>
                    </a:ext>
                  </a:extLst>
                </a:gridCol>
                <a:gridCol w="1637212">
                  <a:extLst>
                    <a:ext uri="{9D8B030D-6E8A-4147-A177-3AD203B41FA5}">
                      <a16:colId xmlns:a16="http://schemas.microsoft.com/office/drawing/2014/main" val="2944014167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895884767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1449435880"/>
                    </a:ext>
                  </a:extLst>
                </a:gridCol>
                <a:gridCol w="966651">
                  <a:extLst>
                    <a:ext uri="{9D8B030D-6E8A-4147-A177-3AD203B41FA5}">
                      <a16:colId xmlns:a16="http://schemas.microsoft.com/office/drawing/2014/main" val="2685328783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4140111821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33524459"/>
                    </a:ext>
                  </a:extLst>
                </a:gridCol>
                <a:gridCol w="1010194">
                  <a:extLst>
                    <a:ext uri="{9D8B030D-6E8A-4147-A177-3AD203B41FA5}">
                      <a16:colId xmlns:a16="http://schemas.microsoft.com/office/drawing/2014/main" val="1665749511"/>
                    </a:ext>
                  </a:extLst>
                </a:gridCol>
                <a:gridCol w="962297">
                  <a:extLst>
                    <a:ext uri="{9D8B030D-6E8A-4147-A177-3AD203B41FA5}">
                      <a16:colId xmlns:a16="http://schemas.microsoft.com/office/drawing/2014/main" val="3386203535"/>
                    </a:ext>
                  </a:extLst>
                </a:gridCol>
              </a:tblGrid>
              <a:tr h="297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Classifier Model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Accuracy Scores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Accuracy Scores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37179"/>
                  </a:ext>
                </a:extLst>
              </a:tr>
              <a:tr h="55156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500" b="1" u="sng" strike="noStrike" dirty="0">
                          <a:effectLst/>
                        </a:rPr>
                        <a:t>Multinomial Naïve Bayes</a:t>
                      </a:r>
                      <a:endParaRPr lang="en-US" sz="15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Target Class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Precision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Recall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F-Score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Target Class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Precision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Recall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F-Score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4709295"/>
                  </a:ext>
                </a:extLst>
              </a:tr>
              <a:tr h="297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4571029"/>
                  </a:ext>
                </a:extLst>
              </a:tr>
              <a:tr h="297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47%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37%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36%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39%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32799920"/>
                  </a:ext>
                </a:extLst>
              </a:tr>
              <a:tr h="297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78%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75%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85%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83%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8314471"/>
                  </a:ext>
                </a:extLst>
              </a:tr>
              <a:tr h="297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Average / 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67%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68%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67%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Average / 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73%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5100174"/>
                  </a:ext>
                </a:extLst>
              </a:tr>
              <a:tr h="297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Overall Accuracy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69.16%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Overall Accuracy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73.04%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9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20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89B7-E40E-4140-950A-469B67AB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19" y="1"/>
            <a:ext cx="2264229" cy="1148836"/>
          </a:xfrm>
        </p:spPr>
        <p:txBody>
          <a:bodyPr/>
          <a:lstStyle/>
          <a:p>
            <a:r>
              <a:rPr lang="en-IN" b="1" dirty="0"/>
              <a:t>Results</a:t>
            </a:r>
            <a:endParaRPr lang="en-US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2E1336-1709-4764-AAD7-4A2B1CE40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26517"/>
              </p:ext>
            </p:extLst>
          </p:nvPr>
        </p:nvGraphicFramePr>
        <p:xfrm>
          <a:off x="269965" y="1307969"/>
          <a:ext cx="11652070" cy="247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755">
                  <a:extLst>
                    <a:ext uri="{9D8B030D-6E8A-4147-A177-3AD203B41FA5}">
                      <a16:colId xmlns:a16="http://schemas.microsoft.com/office/drawing/2014/main" val="875899008"/>
                    </a:ext>
                  </a:extLst>
                </a:gridCol>
                <a:gridCol w="1776549">
                  <a:extLst>
                    <a:ext uri="{9D8B030D-6E8A-4147-A177-3AD203B41FA5}">
                      <a16:colId xmlns:a16="http://schemas.microsoft.com/office/drawing/2014/main" val="1739213125"/>
                    </a:ext>
                  </a:extLst>
                </a:gridCol>
                <a:gridCol w="875739">
                  <a:extLst>
                    <a:ext uri="{9D8B030D-6E8A-4147-A177-3AD203B41FA5}">
                      <a16:colId xmlns:a16="http://schemas.microsoft.com/office/drawing/2014/main" val="1906585878"/>
                    </a:ext>
                  </a:extLst>
                </a:gridCol>
                <a:gridCol w="718433">
                  <a:extLst>
                    <a:ext uri="{9D8B030D-6E8A-4147-A177-3AD203B41FA5}">
                      <a16:colId xmlns:a16="http://schemas.microsoft.com/office/drawing/2014/main" val="4049078953"/>
                    </a:ext>
                  </a:extLst>
                </a:gridCol>
                <a:gridCol w="965176">
                  <a:extLst>
                    <a:ext uri="{9D8B030D-6E8A-4147-A177-3AD203B41FA5}">
                      <a16:colId xmlns:a16="http://schemas.microsoft.com/office/drawing/2014/main" val="3984687022"/>
                    </a:ext>
                  </a:extLst>
                </a:gridCol>
                <a:gridCol w="1616689">
                  <a:extLst>
                    <a:ext uri="{9D8B030D-6E8A-4147-A177-3AD203B41FA5}">
                      <a16:colId xmlns:a16="http://schemas.microsoft.com/office/drawing/2014/main" val="828669375"/>
                    </a:ext>
                  </a:extLst>
                </a:gridCol>
                <a:gridCol w="1863433">
                  <a:extLst>
                    <a:ext uri="{9D8B030D-6E8A-4147-A177-3AD203B41FA5}">
                      <a16:colId xmlns:a16="http://schemas.microsoft.com/office/drawing/2014/main" val="1825185079"/>
                    </a:ext>
                  </a:extLst>
                </a:gridCol>
                <a:gridCol w="1077648">
                  <a:extLst>
                    <a:ext uri="{9D8B030D-6E8A-4147-A177-3AD203B41FA5}">
                      <a16:colId xmlns:a16="http://schemas.microsoft.com/office/drawing/2014/main" val="389382156"/>
                    </a:ext>
                  </a:extLst>
                </a:gridCol>
                <a:gridCol w="1077648">
                  <a:extLst>
                    <a:ext uri="{9D8B030D-6E8A-4147-A177-3AD203B41FA5}">
                      <a16:colId xmlns:a16="http://schemas.microsoft.com/office/drawing/2014/main" val="2312695556"/>
                    </a:ext>
                  </a:extLst>
                </a:gridCol>
              </a:tblGrid>
              <a:tr h="479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Classifier Model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Accuracy Scores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438" marR="128438" marT="64219" marB="6421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Accuracy Scores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495194"/>
                  </a:ext>
                </a:extLst>
              </a:tr>
              <a:tr h="47985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500" b="1" u="sng" strike="noStrike" dirty="0">
                          <a:effectLst/>
                        </a:rPr>
                        <a:t>Ada Boost</a:t>
                      </a:r>
                      <a:endParaRPr lang="en-US" sz="15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438" marR="128438" marT="64219" marB="642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Target Class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Precision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Recall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F-Score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Target Class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Precision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Recall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F-Score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extLst>
                  <a:ext uri="{0D108BD9-81ED-4DB2-BD59-A6C34878D82A}">
                    <a16:rowId xmlns:a16="http://schemas.microsoft.com/office/drawing/2014/main" val="366361664"/>
                  </a:ext>
                </a:extLst>
              </a:tr>
              <a:tr h="258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53%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48%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78%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68%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extLst>
                  <a:ext uri="{0D108BD9-81ED-4DB2-BD59-A6C34878D82A}">
                    <a16:rowId xmlns:a16="http://schemas.microsoft.com/office/drawing/2014/main" val="1528924956"/>
                  </a:ext>
                </a:extLst>
              </a:tr>
              <a:tr h="258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26%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34%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extLst>
                  <a:ext uri="{0D108BD9-81ED-4DB2-BD59-A6C34878D82A}">
                    <a16:rowId xmlns:a16="http://schemas.microsoft.com/office/drawing/2014/main" val="4123884577"/>
                  </a:ext>
                </a:extLst>
              </a:tr>
              <a:tr h="258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75%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86%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77%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66%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extLst>
                  <a:ext uri="{0D108BD9-81ED-4DB2-BD59-A6C34878D82A}">
                    <a16:rowId xmlns:a16="http://schemas.microsoft.com/office/drawing/2014/main" val="1248574154"/>
                  </a:ext>
                </a:extLst>
              </a:tr>
              <a:tr h="258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Average / Total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65%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67%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65%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Average / Total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63%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extLst>
                  <a:ext uri="{0D108BD9-81ED-4DB2-BD59-A6C34878D82A}">
                    <a16:rowId xmlns:a16="http://schemas.microsoft.com/office/drawing/2014/main" val="1872526570"/>
                  </a:ext>
                </a:extLst>
              </a:tr>
              <a:tr h="4798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Overall Accuracy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68.43%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438" marR="128438" marT="64219" marB="6421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Overall Accuracy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64.83%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438" marR="128438" marT="64219" marB="6421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719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9F2244-1C63-4587-ABFE-E37E8FBDE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569750"/>
              </p:ext>
            </p:extLst>
          </p:nvPr>
        </p:nvGraphicFramePr>
        <p:xfrm>
          <a:off x="269964" y="3941309"/>
          <a:ext cx="11652069" cy="247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882">
                  <a:extLst>
                    <a:ext uri="{9D8B030D-6E8A-4147-A177-3AD203B41FA5}">
                      <a16:colId xmlns:a16="http://schemas.microsoft.com/office/drawing/2014/main" val="3093151520"/>
                    </a:ext>
                  </a:extLst>
                </a:gridCol>
                <a:gridCol w="1759131">
                  <a:extLst>
                    <a:ext uri="{9D8B030D-6E8A-4147-A177-3AD203B41FA5}">
                      <a16:colId xmlns:a16="http://schemas.microsoft.com/office/drawing/2014/main" val="1451598625"/>
                    </a:ext>
                  </a:extLst>
                </a:gridCol>
                <a:gridCol w="867030">
                  <a:extLst>
                    <a:ext uri="{9D8B030D-6E8A-4147-A177-3AD203B41FA5}">
                      <a16:colId xmlns:a16="http://schemas.microsoft.com/office/drawing/2014/main" val="875936404"/>
                    </a:ext>
                  </a:extLst>
                </a:gridCol>
                <a:gridCol w="718432">
                  <a:extLst>
                    <a:ext uri="{9D8B030D-6E8A-4147-A177-3AD203B41FA5}">
                      <a16:colId xmlns:a16="http://schemas.microsoft.com/office/drawing/2014/main" val="2220073384"/>
                    </a:ext>
                  </a:extLst>
                </a:gridCol>
                <a:gridCol w="955142">
                  <a:extLst>
                    <a:ext uri="{9D8B030D-6E8A-4147-A177-3AD203B41FA5}">
                      <a16:colId xmlns:a16="http://schemas.microsoft.com/office/drawing/2014/main" val="2330451914"/>
                    </a:ext>
                  </a:extLst>
                </a:gridCol>
                <a:gridCol w="1626723">
                  <a:extLst>
                    <a:ext uri="{9D8B030D-6E8A-4147-A177-3AD203B41FA5}">
                      <a16:colId xmlns:a16="http://schemas.microsoft.com/office/drawing/2014/main" val="1297856232"/>
                    </a:ext>
                  </a:extLst>
                </a:gridCol>
                <a:gridCol w="1863433">
                  <a:extLst>
                    <a:ext uri="{9D8B030D-6E8A-4147-A177-3AD203B41FA5}">
                      <a16:colId xmlns:a16="http://schemas.microsoft.com/office/drawing/2014/main" val="2747941464"/>
                    </a:ext>
                  </a:extLst>
                </a:gridCol>
                <a:gridCol w="1077648">
                  <a:extLst>
                    <a:ext uri="{9D8B030D-6E8A-4147-A177-3AD203B41FA5}">
                      <a16:colId xmlns:a16="http://schemas.microsoft.com/office/drawing/2014/main" val="1504265745"/>
                    </a:ext>
                  </a:extLst>
                </a:gridCol>
                <a:gridCol w="1077648">
                  <a:extLst>
                    <a:ext uri="{9D8B030D-6E8A-4147-A177-3AD203B41FA5}">
                      <a16:colId xmlns:a16="http://schemas.microsoft.com/office/drawing/2014/main" val="3861343328"/>
                    </a:ext>
                  </a:extLst>
                </a:gridCol>
              </a:tblGrid>
              <a:tr h="479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Classifier Model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Accuracy Scores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438" marR="128438" marT="64219" marB="6421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Accuracy Scores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079617"/>
                  </a:ext>
                </a:extLst>
              </a:tr>
              <a:tr h="47985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500" b="1" u="sng" strike="noStrike" dirty="0">
                          <a:effectLst/>
                        </a:rPr>
                        <a:t>Gaussian Naïve Bayes</a:t>
                      </a:r>
                      <a:endParaRPr lang="en-US" sz="15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438" marR="128438" marT="64219" marB="6421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Target Class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Precision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Recall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F-Score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Target Class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Precision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Recall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F-Score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extLst>
                  <a:ext uri="{0D108BD9-81ED-4DB2-BD59-A6C34878D82A}">
                    <a16:rowId xmlns:a16="http://schemas.microsoft.com/office/drawing/2014/main" val="2186132539"/>
                  </a:ext>
                </a:extLst>
              </a:tr>
              <a:tr h="258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59%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24%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extLst>
                  <a:ext uri="{0D108BD9-81ED-4DB2-BD59-A6C34878D82A}">
                    <a16:rowId xmlns:a16="http://schemas.microsoft.com/office/drawing/2014/main" val="3379260147"/>
                  </a:ext>
                </a:extLst>
              </a:tr>
              <a:tr h="258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54%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39%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29%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63%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extLst>
                  <a:ext uri="{0D108BD9-81ED-4DB2-BD59-A6C34878D82A}">
                    <a16:rowId xmlns:a16="http://schemas.microsoft.com/office/drawing/2014/main" val="3716539136"/>
                  </a:ext>
                </a:extLst>
              </a:tr>
              <a:tr h="258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67%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64%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57%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67%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extLst>
                  <a:ext uri="{0D108BD9-81ED-4DB2-BD59-A6C34878D82A}">
                    <a16:rowId xmlns:a16="http://schemas.microsoft.com/office/drawing/2014/main" val="3729363727"/>
                  </a:ext>
                </a:extLst>
              </a:tr>
              <a:tr h="2586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Average / 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56%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58%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Average / 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65%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55%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58%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ctr"/>
                </a:tc>
                <a:extLst>
                  <a:ext uri="{0D108BD9-81ED-4DB2-BD59-A6C34878D82A}">
                    <a16:rowId xmlns:a16="http://schemas.microsoft.com/office/drawing/2014/main" val="2783673709"/>
                  </a:ext>
                </a:extLst>
              </a:tr>
              <a:tr h="4798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Overall Accuracy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66.06%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438" marR="128438" marT="64219" marB="6421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Overall Accuracy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9" marR="8919" marT="8919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64.94%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438" marR="128438" marT="64219" marB="6421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4104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18946-59F7-478F-BFD5-0715A18FD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61916"/>
              </p:ext>
            </p:extLst>
          </p:nvPr>
        </p:nvGraphicFramePr>
        <p:xfrm>
          <a:off x="269965" y="949738"/>
          <a:ext cx="11652068" cy="358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6632">
                  <a:extLst>
                    <a:ext uri="{9D8B030D-6E8A-4147-A177-3AD203B41FA5}">
                      <a16:colId xmlns:a16="http://schemas.microsoft.com/office/drawing/2014/main" val="549676648"/>
                    </a:ext>
                  </a:extLst>
                </a:gridCol>
                <a:gridCol w="5625436">
                  <a:extLst>
                    <a:ext uri="{9D8B030D-6E8A-4147-A177-3AD203B41FA5}">
                      <a16:colId xmlns:a16="http://schemas.microsoft.com/office/drawing/2014/main" val="2910800531"/>
                    </a:ext>
                  </a:extLst>
                </a:gridCol>
              </a:tblGrid>
              <a:tr h="358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sng" strike="noStrike" dirty="0">
                          <a:solidFill>
                            <a:schemeClr val="bg1"/>
                          </a:solidFill>
                          <a:effectLst/>
                        </a:rPr>
                        <a:t>DATA 1</a:t>
                      </a:r>
                      <a:endParaRPr lang="en-US" sz="1600" b="1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sng" strike="noStrike" dirty="0">
                          <a:solidFill>
                            <a:schemeClr val="bg1"/>
                          </a:solidFill>
                          <a:effectLst/>
                        </a:rPr>
                        <a:t>DATA 2</a:t>
                      </a:r>
                      <a:endParaRPr lang="en-US" sz="1600" b="1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b"/>
                </a:tc>
                <a:extLst>
                  <a:ext uri="{0D108BD9-81ED-4DB2-BD59-A6C34878D82A}">
                    <a16:rowId xmlns:a16="http://schemas.microsoft.com/office/drawing/2014/main" val="428587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16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89B7-E40E-4140-950A-469B67AB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19" y="1"/>
            <a:ext cx="2264229" cy="1148836"/>
          </a:xfrm>
        </p:spPr>
        <p:txBody>
          <a:bodyPr/>
          <a:lstStyle/>
          <a:p>
            <a:r>
              <a:rPr lang="en-IN" b="1" dirty="0"/>
              <a:t>Results</a:t>
            </a:r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318946-59F7-478F-BFD5-0715A18FD970}"/>
              </a:ext>
            </a:extLst>
          </p:cNvPr>
          <p:cNvGraphicFramePr>
            <a:graphicFrameLocks noGrp="1"/>
          </p:cNvGraphicFramePr>
          <p:nvPr/>
        </p:nvGraphicFramePr>
        <p:xfrm>
          <a:off x="269965" y="949738"/>
          <a:ext cx="11652068" cy="358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6632">
                  <a:extLst>
                    <a:ext uri="{9D8B030D-6E8A-4147-A177-3AD203B41FA5}">
                      <a16:colId xmlns:a16="http://schemas.microsoft.com/office/drawing/2014/main" val="549676648"/>
                    </a:ext>
                  </a:extLst>
                </a:gridCol>
                <a:gridCol w="5625436">
                  <a:extLst>
                    <a:ext uri="{9D8B030D-6E8A-4147-A177-3AD203B41FA5}">
                      <a16:colId xmlns:a16="http://schemas.microsoft.com/office/drawing/2014/main" val="2910800531"/>
                    </a:ext>
                  </a:extLst>
                </a:gridCol>
              </a:tblGrid>
              <a:tr h="358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sng" strike="noStrike" dirty="0">
                          <a:solidFill>
                            <a:schemeClr val="bg1"/>
                          </a:solidFill>
                          <a:effectLst/>
                        </a:rPr>
                        <a:t>DATA 1</a:t>
                      </a:r>
                      <a:endParaRPr lang="en-US" sz="1600" b="1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sng" strike="noStrike" dirty="0">
                          <a:solidFill>
                            <a:schemeClr val="bg1"/>
                          </a:solidFill>
                          <a:effectLst/>
                        </a:rPr>
                        <a:t>DATA 2</a:t>
                      </a:r>
                      <a:endParaRPr lang="en-US" sz="1600" b="1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071" marR="90071" marT="45035" marB="45035" anchor="b"/>
                </a:tc>
                <a:extLst>
                  <a:ext uri="{0D108BD9-81ED-4DB2-BD59-A6C34878D82A}">
                    <a16:rowId xmlns:a16="http://schemas.microsoft.com/office/drawing/2014/main" val="42858792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F727D8-4C36-4C4C-B08F-1E256BAFD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50431"/>
              </p:ext>
            </p:extLst>
          </p:nvPr>
        </p:nvGraphicFramePr>
        <p:xfrm>
          <a:off x="269964" y="1307969"/>
          <a:ext cx="11652068" cy="2101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8505">
                  <a:extLst>
                    <a:ext uri="{9D8B030D-6E8A-4147-A177-3AD203B41FA5}">
                      <a16:colId xmlns:a16="http://schemas.microsoft.com/office/drawing/2014/main" val="217236264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65823742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281550471"/>
                    </a:ext>
                  </a:extLst>
                </a:gridCol>
                <a:gridCol w="766354">
                  <a:extLst>
                    <a:ext uri="{9D8B030D-6E8A-4147-A177-3AD203B41FA5}">
                      <a16:colId xmlns:a16="http://schemas.microsoft.com/office/drawing/2014/main" val="7245447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1076336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826916662"/>
                    </a:ext>
                  </a:extLst>
                </a:gridCol>
                <a:gridCol w="1558834">
                  <a:extLst>
                    <a:ext uri="{9D8B030D-6E8A-4147-A177-3AD203B41FA5}">
                      <a16:colId xmlns:a16="http://schemas.microsoft.com/office/drawing/2014/main" val="1737596735"/>
                    </a:ext>
                  </a:extLst>
                </a:gridCol>
                <a:gridCol w="1243761">
                  <a:extLst>
                    <a:ext uri="{9D8B030D-6E8A-4147-A177-3AD203B41FA5}">
                      <a16:colId xmlns:a16="http://schemas.microsoft.com/office/drawing/2014/main" val="1411389840"/>
                    </a:ext>
                  </a:extLst>
                </a:gridCol>
                <a:gridCol w="811460">
                  <a:extLst>
                    <a:ext uri="{9D8B030D-6E8A-4147-A177-3AD203B41FA5}">
                      <a16:colId xmlns:a16="http://schemas.microsoft.com/office/drawing/2014/main" val="75780410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Classifier Model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Accuracy Scores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 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Accuracy Scores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16789"/>
                  </a:ext>
                </a:extLst>
              </a:tr>
              <a:tr h="18415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500" b="1" u="sng" strike="noStrike" dirty="0">
                          <a:effectLst/>
                        </a:rPr>
                        <a:t>Random Forest</a:t>
                      </a:r>
                      <a:endParaRPr lang="en-US" sz="15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Target Class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Precision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Recall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F-Score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Target Class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Precision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Recall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F-Score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932679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42590838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100%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0389414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44%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99%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-1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76%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4267425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Average / 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65%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45%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31%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Average / Total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62%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75%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8439498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Overall Accuracy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65.25%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Overall Accuracy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63.07%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65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3991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143</TotalTime>
  <Words>502</Words>
  <Application>Microsoft Office PowerPoint</Application>
  <PresentationFormat>Widescreen</PresentationFormat>
  <Paragraphs>272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Aspect based sentiment analysis  presentation 1</vt:lpstr>
      <vt:lpstr>Current Workflow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based sentiment analysis  presentation 1</dc:title>
  <dc:creator>Shubadra Govindan</dc:creator>
  <cp:lastModifiedBy>Govindan, Shubadra</cp:lastModifiedBy>
  <cp:revision>12</cp:revision>
  <dcterms:created xsi:type="dcterms:W3CDTF">2018-04-12T05:17:56Z</dcterms:created>
  <dcterms:modified xsi:type="dcterms:W3CDTF">2018-04-12T07:45:45Z</dcterms:modified>
</cp:coreProperties>
</file>