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sldIdLst>
    <p:sldId id="260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9B7-BD1E-4561-ACEA-B1A9F0AA3A1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F1955-FDF7-431B-9714-2CA264B3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1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7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8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11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2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951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0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6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4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0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2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1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5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9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7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4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CC50-92DC-4560-9659-6A56F6703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Aspect Based Sentiment Analysis - </a:t>
            </a:r>
            <a:r>
              <a:rPr lang="en-US" sz="3600" dirty="0"/>
              <a:t>Presentation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46A68-AA78-485C-BC7D-080C9FF37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b="1" dirty="0"/>
              <a:t>Presenter:</a:t>
            </a:r>
            <a:r>
              <a:rPr lang="en-US" dirty="0"/>
              <a:t> </a:t>
            </a:r>
            <a:r>
              <a:rPr lang="en-US" dirty="0" err="1"/>
              <a:t>Shubadra</a:t>
            </a:r>
            <a:r>
              <a:rPr lang="en-US" dirty="0"/>
              <a:t> Govindan</a:t>
            </a:r>
            <a:endParaRPr lang="en-US" b="1" dirty="0"/>
          </a:p>
          <a:p>
            <a:r>
              <a:rPr lang="en-US" b="1" dirty="0"/>
              <a:t>Group Members:</a:t>
            </a:r>
            <a:r>
              <a:rPr lang="en-US" dirty="0"/>
              <a:t> 1. </a:t>
            </a:r>
            <a:r>
              <a:rPr lang="en-US" dirty="0" err="1"/>
              <a:t>Shubadra</a:t>
            </a:r>
            <a:r>
              <a:rPr lang="en-US" dirty="0"/>
              <a:t> Govindan 2. Mohit Adwani</a:t>
            </a:r>
          </a:p>
        </p:txBody>
      </p:sp>
    </p:spTree>
    <p:extLst>
      <p:ext uri="{BB962C8B-B14F-4D97-AF65-F5344CB8AC3E}">
        <p14:creationId xmlns:p14="http://schemas.microsoft.com/office/powerpoint/2010/main" val="40315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F3DD-9A3B-4260-9F4C-796EBA0E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r>
              <a:rPr lang="en-US" dirty="0"/>
              <a:t>Past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1733-97D8-4252-8E5E-1BFDCB07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4693"/>
            <a:ext cx="8596668" cy="4546670"/>
          </a:xfrm>
        </p:spPr>
        <p:txBody>
          <a:bodyPr/>
          <a:lstStyle/>
          <a:p>
            <a:r>
              <a:rPr lang="en-US" dirty="0"/>
              <a:t>Tokenize words</a:t>
            </a:r>
          </a:p>
          <a:p>
            <a:r>
              <a:rPr lang="en-US" dirty="0"/>
              <a:t>Remove punctuation and stop words</a:t>
            </a:r>
          </a:p>
          <a:p>
            <a:r>
              <a:rPr lang="en-US" dirty="0"/>
              <a:t>Aspect term location extraction</a:t>
            </a:r>
          </a:p>
          <a:p>
            <a:r>
              <a:rPr lang="en-IN" dirty="0"/>
              <a:t>Assign weight to each word based on relative distance to the aspect term and represent it into weight-vector (</a:t>
            </a:r>
            <a:r>
              <a:rPr lang="en-IN" dirty="0" err="1"/>
              <a:t>Boiy</a:t>
            </a:r>
            <a:r>
              <a:rPr lang="en-IN" dirty="0"/>
              <a:t> and </a:t>
            </a:r>
            <a:r>
              <a:rPr lang="en-IN" dirty="0" err="1"/>
              <a:t>Moens</a:t>
            </a:r>
            <a:r>
              <a:rPr lang="en-IN" dirty="0"/>
              <a:t>, 2009)</a:t>
            </a:r>
          </a:p>
          <a:p>
            <a:r>
              <a:rPr lang="en-IN" dirty="0"/>
              <a:t>Cross Validate, apply SVM on weight-vector and count-vector and compare the two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1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F3DD-9A3B-4260-9F4C-796EBA0E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r>
              <a:rPr lang="en-US" dirty="0"/>
              <a:t>Tried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1733-97D8-4252-8E5E-1BFDCB07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4693"/>
            <a:ext cx="8596668" cy="454667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Preprocessing:</a:t>
            </a:r>
          </a:p>
          <a:p>
            <a:r>
              <a:rPr lang="en-US" dirty="0"/>
              <a:t>Remove words which have unimportant POS tags</a:t>
            </a:r>
          </a:p>
          <a:p>
            <a:r>
              <a:rPr lang="en-US" dirty="0"/>
              <a:t>Spell correct, Lemmatization, Stemming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...which reduced accuracy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Models:</a:t>
            </a:r>
          </a:p>
          <a:p>
            <a:r>
              <a:rPr lang="en-US" dirty="0"/>
              <a:t>Basic Neural Network model on past approach data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…which increased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6D07-08EC-4F04-8173-ADAF9F89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894"/>
            <a:ext cx="8596668" cy="61253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</a:t>
            </a:r>
            <a:r>
              <a:rPr lang="en-US" sz="2800" dirty="0"/>
              <a:t>(SVM vs NN)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F2B9B1-1298-4897-A133-90C6962EA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2434"/>
              </p:ext>
            </p:extLst>
          </p:nvPr>
        </p:nvGraphicFramePr>
        <p:xfrm>
          <a:off x="309403" y="744280"/>
          <a:ext cx="11625944" cy="3041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3846">
                  <a:extLst>
                    <a:ext uri="{9D8B030D-6E8A-4147-A177-3AD203B41FA5}">
                      <a16:colId xmlns:a16="http://schemas.microsoft.com/office/drawing/2014/main" val="2695337089"/>
                    </a:ext>
                  </a:extLst>
                </a:gridCol>
                <a:gridCol w="1586056">
                  <a:extLst>
                    <a:ext uri="{9D8B030D-6E8A-4147-A177-3AD203B41FA5}">
                      <a16:colId xmlns:a16="http://schemas.microsoft.com/office/drawing/2014/main" val="2251129126"/>
                    </a:ext>
                  </a:extLst>
                </a:gridCol>
                <a:gridCol w="985510">
                  <a:extLst>
                    <a:ext uri="{9D8B030D-6E8A-4147-A177-3AD203B41FA5}">
                      <a16:colId xmlns:a16="http://schemas.microsoft.com/office/drawing/2014/main" val="2438169698"/>
                    </a:ext>
                  </a:extLst>
                </a:gridCol>
                <a:gridCol w="985510">
                  <a:extLst>
                    <a:ext uri="{9D8B030D-6E8A-4147-A177-3AD203B41FA5}">
                      <a16:colId xmlns:a16="http://schemas.microsoft.com/office/drawing/2014/main" val="1201536425"/>
                    </a:ext>
                  </a:extLst>
                </a:gridCol>
                <a:gridCol w="985510">
                  <a:extLst>
                    <a:ext uri="{9D8B030D-6E8A-4147-A177-3AD203B41FA5}">
                      <a16:colId xmlns:a16="http://schemas.microsoft.com/office/drawing/2014/main" val="2469180674"/>
                    </a:ext>
                  </a:extLst>
                </a:gridCol>
                <a:gridCol w="1709246">
                  <a:extLst>
                    <a:ext uri="{9D8B030D-6E8A-4147-A177-3AD203B41FA5}">
                      <a16:colId xmlns:a16="http://schemas.microsoft.com/office/drawing/2014/main" val="2525359957"/>
                    </a:ext>
                  </a:extLst>
                </a:gridCol>
                <a:gridCol w="1709246">
                  <a:extLst>
                    <a:ext uri="{9D8B030D-6E8A-4147-A177-3AD203B41FA5}">
                      <a16:colId xmlns:a16="http://schemas.microsoft.com/office/drawing/2014/main" val="1670102121"/>
                    </a:ext>
                  </a:extLst>
                </a:gridCol>
                <a:gridCol w="985510">
                  <a:extLst>
                    <a:ext uri="{9D8B030D-6E8A-4147-A177-3AD203B41FA5}">
                      <a16:colId xmlns:a16="http://schemas.microsoft.com/office/drawing/2014/main" val="1624951894"/>
                    </a:ext>
                  </a:extLst>
                </a:gridCol>
                <a:gridCol w="985510">
                  <a:extLst>
                    <a:ext uri="{9D8B030D-6E8A-4147-A177-3AD203B41FA5}">
                      <a16:colId xmlns:a16="http://schemas.microsoft.com/office/drawing/2014/main" val="472919879"/>
                    </a:ext>
                  </a:extLst>
                </a:gridCol>
              </a:tblGrid>
              <a:tr h="35823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500" b="1" u="sng" strike="noStrike" dirty="0">
                          <a:effectLst/>
                        </a:rPr>
                        <a:t>DATA 1 (2313, 2959)</a:t>
                      </a:r>
                      <a:endParaRPr lang="en-US" sz="15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500" b="1" u="sng" strike="noStrike" dirty="0">
                          <a:effectLst/>
                        </a:rPr>
                        <a:t>DATA 2 (3602, 3613)</a:t>
                      </a:r>
                      <a:endParaRPr lang="en-US" sz="15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3173"/>
                  </a:ext>
                </a:extLst>
              </a:tr>
              <a:tr h="475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Classifier Model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Accuracy Scores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Accuracy Scores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23300"/>
                  </a:ext>
                </a:extLst>
              </a:tr>
              <a:tr h="47579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500" b="1" u="sng" strike="noStrike" dirty="0">
                          <a:effectLst/>
                        </a:rPr>
                        <a:t>Linear SVM</a:t>
                      </a:r>
                      <a:endParaRPr lang="en-US" sz="15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Target Class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Precision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Recall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F-Score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Target Class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Precision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Recall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F-Score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extLst>
                  <a:ext uri="{0D108BD9-81ED-4DB2-BD59-A6C34878D82A}">
                    <a16:rowId xmlns:a16="http://schemas.microsoft.com/office/drawing/2014/main" val="382649549"/>
                  </a:ext>
                </a:extLst>
              </a:tr>
              <a:tr h="251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78%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49%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>
                          <a:effectLst/>
                        </a:rPr>
                        <a:t>60%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>
                          <a:effectLst/>
                        </a:rPr>
                        <a:t>54%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extLst>
                  <a:ext uri="{0D108BD9-81ED-4DB2-BD59-A6C34878D82A}">
                    <a16:rowId xmlns:a16="http://schemas.microsoft.com/office/drawing/2014/main" val="2954369558"/>
                  </a:ext>
                </a:extLst>
              </a:tr>
              <a:tr h="251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39%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59%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47%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>
                          <a:effectLst/>
                        </a:rPr>
                        <a:t>31%</a:t>
                      </a: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>
                          <a:effectLst/>
                        </a:rPr>
                        <a:t>52%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>
                          <a:effectLst/>
                        </a:rPr>
                        <a:t>39%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extLst>
                  <a:ext uri="{0D108BD9-81ED-4DB2-BD59-A6C34878D82A}">
                    <a16:rowId xmlns:a16="http://schemas.microsoft.com/office/drawing/2014/main" val="3429332126"/>
                  </a:ext>
                </a:extLst>
              </a:tr>
              <a:tr h="251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83%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78%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>
                          <a:effectLst/>
                        </a:rPr>
                        <a:t>76%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82%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extLst>
                  <a:ext uri="{0D108BD9-81ED-4DB2-BD59-A6C34878D82A}">
                    <a16:rowId xmlns:a16="http://schemas.microsoft.com/office/drawing/2014/main" val="2146708204"/>
                  </a:ext>
                </a:extLst>
              </a:tr>
              <a:tr h="489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Average / 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75%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72%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73%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Average / 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76%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72%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extLst>
                  <a:ext uri="{0D108BD9-81ED-4DB2-BD59-A6C34878D82A}">
                    <a16:rowId xmlns:a16="http://schemas.microsoft.com/office/drawing/2014/main" val="1092947976"/>
                  </a:ext>
                </a:extLst>
              </a:tr>
              <a:tr h="489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Overall Accuracy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72.30%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Overall Accuracy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70.32%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14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F5439C-D868-434D-9D0C-E7C8B2764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12974"/>
              </p:ext>
            </p:extLst>
          </p:nvPr>
        </p:nvGraphicFramePr>
        <p:xfrm>
          <a:off x="309403" y="4070271"/>
          <a:ext cx="11625944" cy="2335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8984">
                  <a:extLst>
                    <a:ext uri="{9D8B030D-6E8A-4147-A177-3AD203B41FA5}">
                      <a16:colId xmlns:a16="http://schemas.microsoft.com/office/drawing/2014/main" val="2829094997"/>
                    </a:ext>
                  </a:extLst>
                </a:gridCol>
                <a:gridCol w="1637212">
                  <a:extLst>
                    <a:ext uri="{9D8B030D-6E8A-4147-A177-3AD203B41FA5}">
                      <a16:colId xmlns:a16="http://schemas.microsoft.com/office/drawing/2014/main" val="2944014167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89588476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449435880"/>
                    </a:ext>
                  </a:extLst>
                </a:gridCol>
                <a:gridCol w="966651">
                  <a:extLst>
                    <a:ext uri="{9D8B030D-6E8A-4147-A177-3AD203B41FA5}">
                      <a16:colId xmlns:a16="http://schemas.microsoft.com/office/drawing/2014/main" val="2685328783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4140111821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33524459"/>
                    </a:ext>
                  </a:extLst>
                </a:gridCol>
                <a:gridCol w="1010194">
                  <a:extLst>
                    <a:ext uri="{9D8B030D-6E8A-4147-A177-3AD203B41FA5}">
                      <a16:colId xmlns:a16="http://schemas.microsoft.com/office/drawing/2014/main" val="1665749511"/>
                    </a:ext>
                  </a:extLst>
                </a:gridCol>
                <a:gridCol w="962297">
                  <a:extLst>
                    <a:ext uri="{9D8B030D-6E8A-4147-A177-3AD203B41FA5}">
                      <a16:colId xmlns:a16="http://schemas.microsoft.com/office/drawing/2014/main" val="3386203535"/>
                    </a:ext>
                  </a:extLst>
                </a:gridCol>
              </a:tblGrid>
              <a:tr h="297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Classifier Model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Accuracy Scores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Accuracy Scores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37179"/>
                  </a:ext>
                </a:extLst>
              </a:tr>
              <a:tr h="55156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500" b="1" u="sng" strike="noStrike" dirty="0">
                          <a:effectLst/>
                        </a:rPr>
                        <a:t>NN</a:t>
                      </a:r>
                      <a:endParaRPr lang="en-US" sz="15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Target Class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Precision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Recall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F-Score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Target Class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Precision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Recall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F-Score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4709295"/>
                  </a:ext>
                </a:extLst>
              </a:tr>
              <a:tr h="29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62%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65%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63%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4571029"/>
                  </a:ext>
                </a:extLst>
              </a:tr>
              <a:tr h="29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57%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58%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58%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53%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52%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52%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32799920"/>
                  </a:ext>
                </a:extLst>
              </a:tr>
              <a:tr h="29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81%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85%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85%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8314471"/>
                  </a:ext>
                </a:extLst>
              </a:tr>
              <a:tr h="29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Average / 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Average / 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5100174"/>
                  </a:ext>
                </a:extLst>
              </a:tr>
              <a:tr h="29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Overall Accuracy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73.60%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Overall Accuracy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74.30%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9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45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F3DD-9A3B-4260-9F4C-796EBA0E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1733-97D8-4252-8E5E-1BFDCB07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4693"/>
            <a:ext cx="8596668" cy="454667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Conclusion:</a:t>
            </a:r>
          </a:p>
          <a:p>
            <a:r>
              <a:rPr lang="en-US" dirty="0"/>
              <a:t>Neural Network looks promising</a:t>
            </a:r>
          </a:p>
          <a:p>
            <a:r>
              <a:rPr lang="en-US" dirty="0"/>
              <a:t>More pre-processing is reducing the 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Future work:</a:t>
            </a:r>
          </a:p>
          <a:p>
            <a:r>
              <a:rPr lang="en-US" dirty="0"/>
              <a:t>Implement deep learning models and compare the scores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089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435</TotalTime>
  <Words>330</Words>
  <Application>Microsoft Office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Aspect Based Sentiment Analysis - Presentation 2</vt:lpstr>
      <vt:lpstr>Past Approach</vt:lpstr>
      <vt:lpstr>Tried Approaches</vt:lpstr>
      <vt:lpstr>Results (SVM vs NN)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based sentiment analysis  presentation 1</dc:title>
  <dc:creator>Shubadra Govindan</dc:creator>
  <cp:lastModifiedBy>Shubadra Govindan</cp:lastModifiedBy>
  <cp:revision>38</cp:revision>
  <dcterms:created xsi:type="dcterms:W3CDTF">2018-04-12T05:17:56Z</dcterms:created>
  <dcterms:modified xsi:type="dcterms:W3CDTF">2018-04-24T05:24:29Z</dcterms:modified>
</cp:coreProperties>
</file>