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sldIdLst>
    <p:sldId id="304"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88256" autoAdjust="0"/>
  </p:normalViewPr>
  <p:slideViewPr>
    <p:cSldViewPr snapToGrid="0">
      <p:cViewPr varScale="1">
        <p:scale>
          <a:sx n="65" d="100"/>
          <a:sy n="65" d="100"/>
        </p:scale>
        <p:origin x="-900"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181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A2CCA-F978-476B-9B10-120D673A0188}" type="datetimeFigureOut">
              <a:rPr lang="en-US" smtClean="0"/>
              <a:t>9/19/2018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EDE907-670F-49FE-BFB9-70D7C97BED19}" type="slidenum">
              <a:rPr lang="en-US" smtClean="0"/>
              <a:t>‹#›</a:t>
            </a:fld>
            <a:endParaRPr lang="en-US"/>
          </a:p>
        </p:txBody>
      </p:sp>
    </p:spTree>
    <p:extLst>
      <p:ext uri="{BB962C8B-B14F-4D97-AF65-F5344CB8AC3E}">
        <p14:creationId xmlns:p14="http://schemas.microsoft.com/office/powerpoint/2010/main" val="3139228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8.emf"/><Relationship Id="rId4" Type="http://schemas.openxmlformats.org/officeDocument/2006/relationships/oleObject" Target="../embeddings/oleObject1.bin"/></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19.emf"/><Relationship Id="rId4" Type="http://schemas.openxmlformats.org/officeDocument/2006/relationships/oleObject" Target="../embeddings/oleObject2.bin"/></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20.emf"/><Relationship Id="rId4" Type="http://schemas.openxmlformats.org/officeDocument/2006/relationships/oleObject" Target="../embeddings/oleObject3.bin"/></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Slide Image Placeholder 3"/>
          <p:cNvSpPr>
            <a:spLocks noGrp="1" noRot="1" noChangeAspect="1" noTextEdit="1"/>
          </p:cNvSpPr>
          <p:nvPr>
            <p:ph type="sldImg"/>
          </p:nvPr>
        </p:nvSpPr>
        <p:spPr>
          <a:ln/>
        </p:spPr>
      </p:sp>
      <p:sp>
        <p:nvSpPr>
          <p:cNvPr id="31747" name="Notes Placeholder 4"/>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70281" y="456653"/>
            <a:ext cx="5920553" cy="4458619"/>
          </a:xfrm>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The slide shows a basic PL/SQL block. A PL/SQL block consists of four sections:</a:t>
            </a:r>
          </a:p>
          <a:p>
            <a:pPr lvl="2" eaLnBrk="1" hangingPunct="1"/>
            <a:r>
              <a:rPr lang="en-US" b="1" smtClean="0">
                <a:latin typeface="Arial" charset="0"/>
              </a:rPr>
              <a:t>Declarative (optional):</a:t>
            </a:r>
            <a:r>
              <a:rPr lang="en-US" smtClean="0">
                <a:latin typeface="Arial" charset="0"/>
              </a:rPr>
              <a:t> The declarative section begins with the keyword </a:t>
            </a:r>
            <a:r>
              <a:rPr lang="en-US" smtClean="0">
                <a:latin typeface="Courier New" pitchFamily="49" charset="0"/>
              </a:rPr>
              <a:t>DECLARE</a:t>
            </a:r>
            <a:r>
              <a:rPr lang="en-US" smtClean="0">
                <a:latin typeface="Arial" charset="0"/>
              </a:rPr>
              <a:t> and ends when the executable section starts.</a:t>
            </a:r>
          </a:p>
          <a:p>
            <a:pPr lvl="2" eaLnBrk="1" hangingPunct="1"/>
            <a:r>
              <a:rPr lang="en-US" b="1" smtClean="0">
                <a:latin typeface="Arial" charset="0"/>
              </a:rPr>
              <a:t>Begin (required):</a:t>
            </a:r>
            <a:r>
              <a:rPr lang="en-US" smtClean="0">
                <a:latin typeface="Arial" charset="0"/>
              </a:rPr>
              <a:t> The executable section begins with the keyword </a:t>
            </a:r>
            <a:r>
              <a:rPr lang="en-US" smtClean="0">
                <a:latin typeface="Courier New" pitchFamily="49" charset="0"/>
              </a:rPr>
              <a:t>BEGIN</a:t>
            </a:r>
            <a:r>
              <a:rPr lang="en-US" smtClean="0">
                <a:latin typeface="Arial" charset="0"/>
              </a:rPr>
              <a:t>. This section needs to have at least one statement. However, the executable section of a PL/SQL block can include any number of PL/SQL blocks. </a:t>
            </a:r>
          </a:p>
          <a:p>
            <a:pPr lvl="2" eaLnBrk="1" hangingPunct="1"/>
            <a:r>
              <a:rPr lang="en-US" b="1" smtClean="0">
                <a:latin typeface="Arial" charset="0"/>
              </a:rPr>
              <a:t>Exception handling (optional):</a:t>
            </a:r>
            <a:r>
              <a:rPr lang="en-US" smtClean="0">
                <a:latin typeface="Arial" charset="0"/>
              </a:rPr>
              <a:t> The exception section is nested within the executable section. This section begins with the keyword </a:t>
            </a:r>
            <a:r>
              <a:rPr lang="en-US" smtClean="0">
                <a:latin typeface="Courier New" pitchFamily="49" charset="0"/>
              </a:rPr>
              <a:t>EXCEPTION</a:t>
            </a:r>
            <a:r>
              <a:rPr lang="en-US" smtClean="0">
                <a:latin typeface="Arial" charset="0"/>
              </a:rPr>
              <a:t>.</a:t>
            </a:r>
          </a:p>
          <a:p>
            <a:pPr lvl="2" eaLnBrk="1" hangingPunct="1"/>
            <a:r>
              <a:rPr lang="en-US" b="1" smtClean="0">
                <a:latin typeface="Arial" charset="0"/>
              </a:rPr>
              <a:t>End (required):</a:t>
            </a:r>
            <a:r>
              <a:rPr lang="en-US" smtClean="0">
                <a:latin typeface="Arial" charset="0"/>
              </a:rPr>
              <a:t> All PL/SQL blocks must conclude with an </a:t>
            </a:r>
            <a:r>
              <a:rPr lang="en-US" smtClean="0">
                <a:latin typeface="Courier New" pitchFamily="49" charset="0"/>
              </a:rPr>
              <a:t>END</a:t>
            </a:r>
            <a:r>
              <a:rPr lang="en-US" smtClean="0">
                <a:latin typeface="Arial" charset="0"/>
              </a:rPr>
              <a:t> statement. Observe that </a:t>
            </a:r>
            <a:r>
              <a:rPr lang="en-US" smtClean="0">
                <a:latin typeface="Courier New" pitchFamily="49" charset="0"/>
              </a:rPr>
              <a:t>END</a:t>
            </a:r>
            <a:r>
              <a:rPr lang="en-US" smtClean="0">
                <a:latin typeface="Arial" charset="0"/>
              </a:rPr>
              <a:t> is terminated with a semicolon.</a:t>
            </a:r>
          </a:p>
        </p:txBody>
      </p:sp>
      <p:sp>
        <p:nvSpPr>
          <p:cNvPr id="4096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D9F0B7A3-549F-4913-8854-349086D1B117}" type="slidenum">
              <a:rPr lang="en-US" smtClean="0"/>
              <a:pPr eaLnBrk="1" hangingPunct="1"/>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xfrm>
            <a:off x="537241" y="442579"/>
            <a:ext cx="5828677" cy="790853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In a PL/SQL block, the keywords </a:t>
            </a:r>
            <a:r>
              <a:rPr lang="en-US" smtClean="0">
                <a:latin typeface="Courier New" pitchFamily="49" charset="0"/>
              </a:rPr>
              <a:t>DECLARE</a:t>
            </a:r>
            <a:r>
              <a:rPr lang="en-US" smtClean="0">
                <a:latin typeface="Arial" charset="0"/>
              </a:rPr>
              <a:t>, </a:t>
            </a:r>
            <a:r>
              <a:rPr lang="en-US" smtClean="0">
                <a:latin typeface="Courier New" pitchFamily="49" charset="0"/>
              </a:rPr>
              <a:t>BEGIN</a:t>
            </a:r>
            <a:r>
              <a:rPr lang="en-US" smtClean="0">
                <a:latin typeface="Arial" charset="0"/>
              </a:rPr>
              <a:t>, and </a:t>
            </a:r>
            <a:r>
              <a:rPr lang="en-US" smtClean="0">
                <a:latin typeface="Courier New" pitchFamily="49" charset="0"/>
              </a:rPr>
              <a:t>EXCEPTION</a:t>
            </a:r>
            <a:r>
              <a:rPr lang="en-US" smtClean="0">
                <a:latin typeface="Arial" charset="0"/>
              </a:rPr>
              <a:t> are not terminated by a semicolon. However, the keyword </a:t>
            </a:r>
            <a:r>
              <a:rPr lang="en-US" smtClean="0">
                <a:latin typeface="Courier New" pitchFamily="49" charset="0"/>
              </a:rPr>
              <a:t>END</a:t>
            </a:r>
            <a:r>
              <a:rPr lang="en-US" smtClean="0">
                <a:latin typeface="Arial" charset="0"/>
              </a:rPr>
              <a:t>, all SQL statements, and PL/SQL statements must be terminated with a semicolon.</a:t>
            </a:r>
          </a:p>
        </p:txBody>
      </p:sp>
      <p:graphicFrame>
        <p:nvGraphicFramePr>
          <p:cNvPr id="1026" name="Object 3"/>
          <p:cNvGraphicFramePr>
            <a:graphicFrameLocks/>
          </p:cNvGraphicFramePr>
          <p:nvPr/>
        </p:nvGraphicFramePr>
        <p:xfrm>
          <a:off x="738122" y="1043108"/>
          <a:ext cx="5867608" cy="1942338"/>
        </p:xfrm>
        <a:graphic>
          <a:graphicData uri="http://schemas.openxmlformats.org/presentationml/2006/ole">
            <mc:AlternateContent xmlns:mc="http://schemas.openxmlformats.org/markup-compatibility/2006">
              <mc:Choice xmlns:v="urn:schemas-microsoft-com:vml" Requires="v">
                <p:oleObj spid="_x0000_s1027" name="Document" r:id="rId4" imgW="5975278" imgH="1971940" progId="Word.Document.8">
                  <p:embed/>
                </p:oleObj>
              </mc:Choice>
              <mc:Fallback>
                <p:oleObj name="Document" r:id="rId4" imgW="5975278" imgH="197194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122" y="1043108"/>
                        <a:ext cx="5867608" cy="194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Footer Placeholder 1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C935988C-B80D-4349-92E1-0244973781F8}" type="slidenum">
              <a:rPr lang="en-US" smtClean="0"/>
              <a:pPr eaLnBrk="1" hangingPunct="1"/>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5"/>
          <p:cNvSpPr>
            <a:spLocks noGrp="1" noRot="1" noChangeAspect="1" noTextEdit="1"/>
          </p:cNvSpPr>
          <p:nvPr>
            <p:ph type="sldImg"/>
          </p:nvPr>
        </p:nvSpPr>
        <p:spPr>
          <a:ln/>
        </p:spPr>
      </p:sp>
      <p:sp>
        <p:nvSpPr>
          <p:cNvPr id="4198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198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89C064BB-5906-426F-BE5F-77D78A148B70}" type="slidenum">
              <a:rPr lang="en-US" smtClean="0"/>
              <a:pPr eaLnBrk="1" hangingPunct="1"/>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470281" y="456653"/>
            <a:ext cx="5920553" cy="4458619"/>
          </a:xfrm>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A PL/SQL program comprises one or more blocks. These blocks can be entirely separate or nested within another block.</a:t>
            </a:r>
          </a:p>
          <a:p>
            <a:pPr lvl="1" eaLnBrk="1" hangingPunct="1"/>
            <a:r>
              <a:rPr lang="en-US" smtClean="0">
                <a:latin typeface="Arial" charset="0"/>
              </a:rPr>
              <a:t>There are three types of blocks that make up a PL/SQL program:</a:t>
            </a:r>
          </a:p>
          <a:p>
            <a:pPr lvl="2" eaLnBrk="1" hangingPunct="1"/>
            <a:r>
              <a:rPr lang="en-US" smtClean="0">
                <a:latin typeface="Arial" charset="0"/>
              </a:rPr>
              <a:t>Anonymous blocks</a:t>
            </a:r>
          </a:p>
          <a:p>
            <a:pPr lvl="2" eaLnBrk="1" hangingPunct="1"/>
            <a:r>
              <a:rPr lang="en-US" smtClean="0">
                <a:latin typeface="Arial" charset="0"/>
              </a:rPr>
              <a:t>Procedures</a:t>
            </a:r>
          </a:p>
          <a:p>
            <a:pPr lvl="2" eaLnBrk="1" hangingPunct="1"/>
            <a:r>
              <a:rPr lang="en-US" smtClean="0">
                <a:latin typeface="Arial" charset="0"/>
              </a:rPr>
              <a:t>Functions</a:t>
            </a:r>
          </a:p>
          <a:p>
            <a:pPr lvl="1" eaLnBrk="1" hangingPunct="1"/>
            <a:r>
              <a:rPr lang="en-US" b="1" smtClean="0">
                <a:latin typeface="Arial" charset="0"/>
              </a:rPr>
              <a:t>Anonymous blocks: </a:t>
            </a:r>
            <a:r>
              <a:rPr lang="en-US" smtClean="0">
                <a:latin typeface="Arial" charset="0"/>
              </a:rPr>
              <a:t>Anonymous blocks</a:t>
            </a:r>
            <a:r>
              <a:rPr lang="en-US" smtClean="0">
                <a:solidFill>
                  <a:srgbClr val="FC0128"/>
                </a:solidFill>
                <a:latin typeface="Arial" charset="0"/>
              </a:rPr>
              <a:t> </a:t>
            </a:r>
            <a:r>
              <a:rPr lang="en-US" smtClean="0">
                <a:latin typeface="Arial" charset="0"/>
              </a:rPr>
              <a:t>are unnamed blocks. They are declared inline at the point in an application where they are to be executed and are compiled each time the application is executed. These blocks are not stored in the database. They are passed to the PL/SQL engine for execution at run time. Triggers in Oracle Developer components consist of such blocks.</a:t>
            </a:r>
          </a:p>
          <a:p>
            <a:pPr lvl="1" eaLnBrk="1" hangingPunct="1"/>
            <a:r>
              <a:rPr lang="en-US" smtClean="0">
                <a:latin typeface="Arial" charset="0"/>
              </a:rPr>
              <a:t>If you want to execute the same block again, you have to rewrite the block. You cannot invoke or call the block that you wrote earlier because blocks are anonymous and do not exist after they are executed.</a:t>
            </a:r>
          </a:p>
          <a:p>
            <a:pPr lvl="1" eaLnBrk="1" hangingPunct="1"/>
            <a:r>
              <a:rPr lang="en-US" b="1" smtClean="0">
                <a:latin typeface="Arial" charset="0"/>
              </a:rPr>
              <a:t>Procedures:</a:t>
            </a:r>
            <a:r>
              <a:rPr lang="en-US" i="1" smtClean="0">
                <a:latin typeface="Arial" charset="0"/>
              </a:rPr>
              <a:t> </a:t>
            </a:r>
            <a:r>
              <a:rPr lang="en-US" smtClean="0">
                <a:latin typeface="Arial" charset="0"/>
              </a:rPr>
              <a:t>Procedures are named objects that contain SQL and/or PL/SQL statements.</a:t>
            </a:r>
          </a:p>
          <a:p>
            <a:pPr lvl="1" eaLnBrk="1" hangingPunct="1"/>
            <a:r>
              <a:rPr lang="en-US" b="1" smtClean="0">
                <a:latin typeface="Arial" charset="0"/>
              </a:rPr>
              <a:t>Functions: </a:t>
            </a:r>
            <a:r>
              <a:rPr lang="en-US" smtClean="0">
                <a:latin typeface="Arial" charset="0"/>
              </a:rPr>
              <a:t>Functions are named objects that contain SQL and/or PL/SQL statements. Unlike a procedure, a function returns a value of a specified data type.</a:t>
            </a:r>
            <a:endParaRPr lang="en-US" b="1" smtClean="0">
              <a:latin typeface="Arial" charset="0"/>
            </a:endParaRPr>
          </a:p>
        </p:txBody>
      </p:sp>
      <p:sp>
        <p:nvSpPr>
          <p:cNvPr id="4301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9E8D06BE-AC27-4005-B63B-0B355399211C}" type="slidenum">
              <a:rPr lang="en-US" smtClean="0"/>
              <a:pPr eaLnBrk="1" hangingPunct="1"/>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5"/>
          <p:cNvSpPr>
            <a:spLocks noGrp="1"/>
          </p:cNvSpPr>
          <p:nvPr>
            <p:ph type="body" idx="1"/>
          </p:nvPr>
        </p:nvSpPr>
        <p:spPr>
          <a:xfrm>
            <a:off x="537241" y="442579"/>
            <a:ext cx="5828677" cy="790853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b="1" smtClean="0">
                <a:latin typeface="Arial" charset="0"/>
              </a:rPr>
              <a:t>Subprograms</a:t>
            </a:r>
          </a:p>
          <a:p>
            <a:pPr lvl="1" eaLnBrk="1" hangingPunct="1"/>
            <a:r>
              <a:rPr lang="en-US" smtClean="0">
                <a:latin typeface="Arial" charset="0"/>
              </a:rPr>
              <a:t>Subprograms are complementary to anonymous blocks. They are named PL/SQL blocks that are stored in the database. Because they are named and stored, you can invoke them whenever you want (depending on your application). You can declare them either as procedures or as functions. You typically use a procedure to perform an action and a function to compute and return a value.</a:t>
            </a:r>
          </a:p>
          <a:p>
            <a:pPr lvl="1" eaLnBrk="1" hangingPunct="1"/>
            <a:r>
              <a:rPr lang="en-US" smtClean="0">
                <a:latin typeface="Arial" charset="0"/>
              </a:rPr>
              <a:t>Subprograms can be stored at the server or application level. Using Oracle Developer components (Forms, Reports), you can declare procedures and functions as part of the application (a form or report) and call them from other procedures, functions, and triggers within the same application, whenever necessary.</a:t>
            </a:r>
          </a:p>
        </p:txBody>
      </p:sp>
      <p:sp>
        <p:nvSpPr>
          <p:cNvPr id="44035"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7B745990-AE02-40CD-828D-AB3EE3BAFDB1}" type="slidenum">
              <a:rPr lang="en-US" smtClean="0"/>
              <a:pPr eaLnBrk="1" hangingPunct="1"/>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Rot="1" noChangeAspect="1" noChangeArrowheads="1" noTextEdit="1"/>
          </p:cNvSpPr>
          <p:nvPr>
            <p:ph type="sldImg"/>
          </p:nvPr>
        </p:nvSpPr>
        <p:spPr>
          <a:xfrm>
            <a:off x="470281" y="456653"/>
            <a:ext cx="5920553" cy="4458619"/>
          </a:xfrm>
          <a:ln/>
        </p:spPr>
      </p:sp>
      <p:sp>
        <p:nvSpPr>
          <p:cNvPr id="2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The following table outlines a variety of PL/SQL program constructs that use the basic PL/SQL block. The program constructs are available based on the environment in which they are executed.</a:t>
            </a:r>
          </a:p>
        </p:txBody>
      </p:sp>
      <p:graphicFrame>
        <p:nvGraphicFramePr>
          <p:cNvPr id="2050" name="Object 4"/>
          <p:cNvGraphicFramePr>
            <a:graphicFrameLocks/>
          </p:cNvGraphicFramePr>
          <p:nvPr/>
        </p:nvGraphicFramePr>
        <p:xfrm>
          <a:off x="663377" y="5864546"/>
          <a:ext cx="5764831" cy="2628881"/>
        </p:xfrm>
        <a:graphic>
          <a:graphicData uri="http://schemas.openxmlformats.org/presentationml/2006/ole">
            <mc:AlternateContent xmlns:mc="http://schemas.openxmlformats.org/markup-compatibility/2006">
              <mc:Choice xmlns:v="urn:schemas-microsoft-com:vml" Requires="v">
                <p:oleObj spid="_x0000_s2051" name="Document" r:id="rId4" imgW="7086198" imgH="3446174" progId="Word.Document.8">
                  <p:embed/>
                </p:oleObj>
              </mc:Choice>
              <mc:Fallback>
                <p:oleObj name="Document" r:id="rId4" imgW="7086198" imgH="3446174"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377" y="5864546"/>
                        <a:ext cx="5764831" cy="262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Footer Placeholder 8"/>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DD5451E9-CDA9-4514-A339-D6D5AEECC8BA}" type="slidenum">
              <a:rPr lang="en-US" smtClean="0"/>
              <a:pPr eaLnBrk="1" hangingPunct="1"/>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0"/>
          <p:cNvGraphicFramePr>
            <a:graphicFrameLocks/>
          </p:cNvGraphicFramePr>
          <p:nvPr/>
        </p:nvGraphicFramePr>
        <p:xfrm>
          <a:off x="532570" y="442579"/>
          <a:ext cx="5802204" cy="2298902"/>
        </p:xfrm>
        <a:graphic>
          <a:graphicData uri="http://schemas.openxmlformats.org/presentationml/2006/ole">
            <mc:AlternateContent xmlns:mc="http://schemas.openxmlformats.org/markup-compatibility/2006">
              <mc:Choice xmlns:v="urn:schemas-microsoft-com:vml" Requires="v">
                <p:oleObj spid="_x0000_s3075" name="Document" r:id="rId4" imgW="6958457" imgH="2750017" progId="Word.Document.8">
                  <p:embed/>
                </p:oleObj>
              </mc:Choice>
              <mc:Fallback>
                <p:oleObj name="Document" r:id="rId4" imgW="6958457" imgH="2750017"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570" y="442579"/>
                        <a:ext cx="5802204" cy="2298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1E428E19-DE9F-4E27-9568-3ED7119EC72E}" type="slidenum">
              <a:rPr lang="en-US" smtClean="0"/>
              <a:pPr eaLnBrk="1" hangingPunct="1"/>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470281" y="456653"/>
            <a:ext cx="5920553" cy="4458619"/>
          </a:xfrm>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To create an anonymous block by using SQL Developer, enter the block in the workspace (as shown in the slide).</a:t>
            </a:r>
          </a:p>
          <a:p>
            <a:pPr lvl="1" eaLnBrk="1" hangingPunct="1"/>
            <a:r>
              <a:rPr lang="en-US" b="1" smtClean="0">
                <a:latin typeface="Arial" charset="0"/>
              </a:rPr>
              <a:t>Example</a:t>
            </a:r>
          </a:p>
          <a:p>
            <a:pPr lvl="1" eaLnBrk="1" hangingPunct="1"/>
            <a:r>
              <a:rPr lang="en-US" smtClean="0">
                <a:latin typeface="Arial" charset="0"/>
              </a:rPr>
              <a:t>The example block has the declarative section and the executable section. You need not pay attention to the syntax of statements in the block; you learn the syntax later in the course.</a:t>
            </a:r>
          </a:p>
          <a:p>
            <a:pPr lvl="1" eaLnBrk="1" hangingPunct="1"/>
            <a:r>
              <a:rPr lang="en-US" smtClean="0">
                <a:latin typeface="Arial" charset="0"/>
              </a:rPr>
              <a:t>The anonymous block gets the </a:t>
            </a:r>
            <a:r>
              <a:rPr lang="en-US" smtClean="0">
                <a:latin typeface="Courier New" pitchFamily="49" charset="0"/>
              </a:rPr>
              <a:t>first_name</a:t>
            </a:r>
            <a:r>
              <a:rPr lang="en-US" smtClean="0">
                <a:latin typeface="Arial" charset="0"/>
              </a:rPr>
              <a:t> of the employee whose </a:t>
            </a:r>
            <a:r>
              <a:rPr lang="en-US" smtClean="0">
                <a:latin typeface="Courier New" pitchFamily="49" charset="0"/>
              </a:rPr>
              <a:t>employee_id</a:t>
            </a:r>
            <a:r>
              <a:rPr lang="en-US" smtClean="0">
                <a:latin typeface="Arial" charset="0"/>
              </a:rPr>
              <a:t> is </a:t>
            </a:r>
            <a:r>
              <a:rPr lang="en-US" smtClean="0">
                <a:latin typeface="Courier New" pitchFamily="49" charset="0"/>
              </a:rPr>
              <a:t>100</a:t>
            </a:r>
            <a:r>
              <a:rPr lang="en-US" smtClean="0">
                <a:latin typeface="Arial" charset="0"/>
              </a:rPr>
              <a:t>, and stores it in a variable called </a:t>
            </a:r>
            <a:r>
              <a:rPr lang="en-US" smtClean="0">
                <a:latin typeface="Courier New" pitchFamily="49" charset="0"/>
              </a:rPr>
              <a:t>v_fname</a:t>
            </a:r>
            <a:r>
              <a:rPr lang="en-US" smtClean="0">
                <a:latin typeface="Arial" charset="0"/>
              </a:rPr>
              <a:t>.</a:t>
            </a:r>
          </a:p>
        </p:txBody>
      </p:sp>
      <p:sp>
        <p:nvSpPr>
          <p:cNvPr id="45060"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5102215A-1AB2-4ED1-9DB6-982FBC67BFF3}" type="slidenum">
              <a:rPr lang="en-US" smtClean="0"/>
              <a:pPr eaLnBrk="1" hangingPunct="1"/>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470281" y="456653"/>
            <a:ext cx="5920553" cy="4458619"/>
          </a:xfrm>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To execute an anonymous block, click the Run Script button (or press F5).</a:t>
            </a:r>
          </a:p>
          <a:p>
            <a:pPr lvl="1" eaLnBrk="1" hangingPunct="1"/>
            <a:r>
              <a:rPr lang="en-US" b="1" smtClean="0">
                <a:latin typeface="Arial" charset="0"/>
              </a:rPr>
              <a:t>Note: </a:t>
            </a:r>
            <a:r>
              <a:rPr lang="en-US" smtClean="0">
                <a:latin typeface="Arial" charset="0"/>
              </a:rPr>
              <a:t>The message “anonymous block completed” is displayed in the Script Output window after the block is executed.</a:t>
            </a:r>
          </a:p>
        </p:txBody>
      </p:sp>
      <p:sp>
        <p:nvSpPr>
          <p:cNvPr id="4608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CC8CF8E4-44EA-49FF-9625-D65BD646C3C0}" type="slidenum">
              <a:rPr lang="en-US" smtClean="0"/>
              <a:pPr eaLnBrk="1" hangingPunct="1"/>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70281" y="456653"/>
            <a:ext cx="5920553" cy="4458619"/>
          </a:xfrm>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
        <p:nvSpPr>
          <p:cNvPr id="4710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0D6C5C70-B17F-4F9A-A94D-93DF288C52AB}" type="slidenum">
              <a:rPr lang="en-US" smtClean="0"/>
              <a:pPr eaLnBrk="1" hangingPunct="1"/>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This lesson introduces PL/SQL and the PL/SQL programming constructs. You also learn about the benefits of PL/SQL.</a:t>
            </a:r>
          </a:p>
        </p:txBody>
      </p:sp>
      <p:sp>
        <p:nvSpPr>
          <p:cNvPr id="32771" name="Slide Image Placeholder 6"/>
          <p:cNvSpPr>
            <a:spLocks noGrp="1" noRot="1" noChangeAspect="1" noTextEdit="1"/>
          </p:cNvSpPr>
          <p:nvPr>
            <p:ph type="sldImg"/>
          </p:nvPr>
        </p:nvSpPr>
        <p:spPr>
          <a:ln/>
        </p:spPr>
      </p:sp>
      <p:sp>
        <p:nvSpPr>
          <p:cNvPr id="3277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C3699D11-BD27-4703-B172-371B160C2D16}" type="slidenum">
              <a:rPr lang="en-US" smtClean="0"/>
              <a:pPr eaLnBrk="1" hangingPunct="1"/>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470281" y="456653"/>
            <a:ext cx="5920553" cy="4458619"/>
          </a:xfrm>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In the example shown in the previous slide, a value is stored in the </a:t>
            </a:r>
            <a:r>
              <a:rPr lang="en-US" smtClean="0">
                <a:latin typeface="Courier New" pitchFamily="49" charset="0"/>
              </a:rPr>
              <a:t>v_fname</a:t>
            </a:r>
            <a:r>
              <a:rPr lang="en-US" smtClean="0">
                <a:latin typeface="Arial" charset="0"/>
              </a:rPr>
              <a:t> variable. However, the value has not been printed.</a:t>
            </a:r>
          </a:p>
          <a:p>
            <a:pPr lvl="1" eaLnBrk="1" hangingPunct="1"/>
            <a:r>
              <a:rPr lang="en-US" smtClean="0">
                <a:latin typeface="Arial" charset="0"/>
              </a:rPr>
              <a:t>PL/SQL does not have built-in input or output functionality. Therefore, you need to use predefined Oracle packages for input and output. To generate output, you must perform the following:</a:t>
            </a:r>
          </a:p>
          <a:p>
            <a:pPr lvl="2" eaLnBrk="1" hangingPunct="1">
              <a:buFont typeface="Times New Roman" pitchFamily="18" charset="0"/>
              <a:buNone/>
            </a:pPr>
            <a:r>
              <a:rPr lang="en-US" smtClean="0">
                <a:latin typeface="Arial" charset="0"/>
              </a:rPr>
              <a:t>1.	Execute the following command:</a:t>
            </a:r>
          </a:p>
          <a:p>
            <a:pPr lvl="4" eaLnBrk="1" hangingPunct="1"/>
            <a:r>
              <a:rPr lang="en-US" smtClean="0"/>
              <a:t>SET SERVEROUTPUT ON</a:t>
            </a:r>
          </a:p>
          <a:p>
            <a:pPr lvl="2" eaLnBrk="1" hangingPunct="1">
              <a:buFont typeface="Times New Roman" pitchFamily="18" charset="0"/>
              <a:buNone/>
            </a:pPr>
            <a:r>
              <a:rPr lang="en-US" smtClean="0">
                <a:latin typeface="Arial" charset="0"/>
              </a:rPr>
              <a:t>	</a:t>
            </a:r>
            <a:r>
              <a:rPr lang="en-US" b="1" smtClean="0">
                <a:latin typeface="Arial" charset="0"/>
              </a:rPr>
              <a:t>Note:</a:t>
            </a:r>
            <a:r>
              <a:rPr lang="en-US" smtClean="0">
                <a:latin typeface="Arial" charset="0"/>
              </a:rPr>
              <a:t> To enable output in SQL*Plus, you must explicitly issue the </a:t>
            </a:r>
            <a:r>
              <a:rPr lang="en-US" smtClean="0">
                <a:latin typeface="Courier New" pitchFamily="49" charset="0"/>
              </a:rPr>
              <a:t>SET</a:t>
            </a:r>
            <a:r>
              <a:rPr lang="en-US" smtClean="0">
                <a:latin typeface="Arial" charset="0"/>
              </a:rPr>
              <a:t> </a:t>
            </a:r>
            <a:r>
              <a:rPr lang="en-US" smtClean="0">
                <a:latin typeface="Courier New" pitchFamily="49" charset="0"/>
              </a:rPr>
              <a:t>SERVEROUTPUT</a:t>
            </a:r>
            <a:r>
              <a:rPr lang="en-US" smtClean="0">
                <a:latin typeface="Arial" charset="0"/>
              </a:rPr>
              <a:t> </a:t>
            </a:r>
            <a:r>
              <a:rPr lang="en-US" smtClean="0">
                <a:latin typeface="Courier New" pitchFamily="49" charset="0"/>
              </a:rPr>
              <a:t>ON</a:t>
            </a:r>
            <a:r>
              <a:rPr lang="en-US" smtClean="0">
                <a:latin typeface="Arial" charset="0"/>
              </a:rPr>
              <a:t> command.</a:t>
            </a:r>
          </a:p>
          <a:p>
            <a:pPr lvl="2" eaLnBrk="1" hangingPunct="1">
              <a:buFont typeface="Times New Roman" pitchFamily="18" charset="0"/>
              <a:buNone/>
            </a:pPr>
            <a:r>
              <a:rPr lang="en-US" smtClean="0">
                <a:latin typeface="Arial" charset="0"/>
              </a:rPr>
              <a:t>2.	In the PL/SQL block, use the </a:t>
            </a:r>
            <a:r>
              <a:rPr lang="en-US" smtClean="0">
                <a:latin typeface="Courier New" pitchFamily="49" charset="0"/>
              </a:rPr>
              <a:t>PUT_LINE</a:t>
            </a:r>
            <a:r>
              <a:rPr lang="en-US" smtClean="0">
                <a:latin typeface="Arial" charset="0"/>
              </a:rPr>
              <a:t> procedure of the </a:t>
            </a:r>
            <a:r>
              <a:rPr lang="en-US" smtClean="0">
                <a:latin typeface="Courier New" pitchFamily="49" charset="0"/>
              </a:rPr>
              <a:t>DBMS_OUTPUT</a:t>
            </a:r>
            <a:r>
              <a:rPr lang="en-US" smtClean="0">
                <a:latin typeface="Arial" charset="0"/>
              </a:rPr>
              <a:t> package to display the output. Pass the value that has to be printed as an argument to this procedure (as shown in the slide). The procedure then outputs the argument.</a:t>
            </a:r>
          </a:p>
        </p:txBody>
      </p:sp>
      <p:sp>
        <p:nvSpPr>
          <p:cNvPr id="4813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4F345D86-6202-436E-B8BB-3FC7180BDFA1}" type="slidenum">
              <a:rPr lang="en-US" smtClean="0"/>
              <a:pPr eaLnBrk="1" hangingPunct="1"/>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470281" y="456653"/>
            <a:ext cx="5920553" cy="4458619"/>
          </a:xfrm>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Press F5 (or click the Run Script icon) to view the output for the PL/SQL block. This action: </a:t>
            </a:r>
          </a:p>
          <a:p>
            <a:pPr lvl="2" eaLnBrk="1" hangingPunct="1">
              <a:buFont typeface="Times New Roman" pitchFamily="18" charset="0"/>
              <a:buNone/>
            </a:pPr>
            <a:r>
              <a:rPr lang="en-US" smtClean="0">
                <a:latin typeface="Arial" charset="0"/>
              </a:rPr>
              <a:t>1.	Executes the </a:t>
            </a:r>
            <a:r>
              <a:rPr lang="en-US" smtClean="0">
                <a:latin typeface="Courier New" pitchFamily="49" charset="0"/>
              </a:rPr>
              <a:t>SET</a:t>
            </a:r>
            <a:r>
              <a:rPr lang="en-US" smtClean="0">
                <a:latin typeface="Arial" charset="0"/>
              </a:rPr>
              <a:t> </a:t>
            </a:r>
            <a:r>
              <a:rPr lang="en-US" smtClean="0">
                <a:latin typeface="Courier New" pitchFamily="49" charset="0"/>
              </a:rPr>
              <a:t>SERVEROUTPUT</a:t>
            </a:r>
            <a:r>
              <a:rPr lang="en-US" smtClean="0">
                <a:latin typeface="Arial" charset="0"/>
              </a:rPr>
              <a:t> </a:t>
            </a:r>
            <a:r>
              <a:rPr lang="en-US" smtClean="0">
                <a:latin typeface="Courier New" pitchFamily="49" charset="0"/>
              </a:rPr>
              <a:t>ON</a:t>
            </a:r>
            <a:r>
              <a:rPr lang="en-US" smtClean="0">
                <a:latin typeface="Arial" charset="0"/>
              </a:rPr>
              <a:t> command</a:t>
            </a:r>
          </a:p>
          <a:p>
            <a:pPr lvl="2" eaLnBrk="1" hangingPunct="1">
              <a:buFont typeface="Times New Roman" pitchFamily="18" charset="0"/>
              <a:buNone/>
            </a:pPr>
            <a:r>
              <a:rPr lang="en-US" smtClean="0">
                <a:latin typeface="Arial" charset="0"/>
              </a:rPr>
              <a:t>2.	Runs the anonymous PL/SQL block</a:t>
            </a:r>
          </a:p>
          <a:p>
            <a:pPr lvl="1" eaLnBrk="1" hangingPunct="1"/>
            <a:r>
              <a:rPr lang="en-US" smtClean="0">
                <a:latin typeface="Arial" charset="0"/>
              </a:rPr>
              <a:t>The output appears on the Script Output tab.</a:t>
            </a:r>
          </a:p>
        </p:txBody>
      </p:sp>
      <p:sp>
        <p:nvSpPr>
          <p:cNvPr id="4915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F704711A-B779-4501-A62E-7686E857BFC7}" type="slidenum">
              <a:rPr lang="en-US" smtClean="0"/>
              <a:pPr eaLnBrk="1" hangingPunct="1"/>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Rot="1" noChangeAspect="1" noChangeArrowheads="1" noTextEdit="1"/>
          </p:cNvSpPr>
          <p:nvPr>
            <p:ph type="sldImg"/>
          </p:nvPr>
        </p:nvSpPr>
        <p:spPr>
          <a:ln/>
        </p:spPr>
      </p:sp>
      <p:sp>
        <p:nvSpPr>
          <p:cNvPr id="5017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Answer: b</a:t>
            </a:r>
          </a:p>
          <a:p>
            <a:pPr lvl="1" eaLnBrk="1" hangingPunct="1"/>
            <a:r>
              <a:rPr lang="en-US" smtClean="0">
                <a:latin typeface="Arial" charset="0"/>
              </a:rPr>
              <a:t>A PL/SQL block consists of three sections:</a:t>
            </a:r>
          </a:p>
          <a:p>
            <a:pPr lvl="2" eaLnBrk="1" hangingPunct="1"/>
            <a:r>
              <a:rPr lang="en-US" b="1" smtClean="0">
                <a:latin typeface="Arial" charset="0"/>
              </a:rPr>
              <a:t>Declarative (optional):</a:t>
            </a:r>
            <a:r>
              <a:rPr lang="en-US" smtClean="0">
                <a:latin typeface="Arial" charset="0"/>
              </a:rPr>
              <a:t> The optional declarative section begins with the keyword </a:t>
            </a:r>
            <a:r>
              <a:rPr lang="en-US" smtClean="0">
                <a:latin typeface="Courier New" pitchFamily="49" charset="0"/>
              </a:rPr>
              <a:t>DECLARE</a:t>
            </a:r>
            <a:r>
              <a:rPr lang="en-US" smtClean="0">
                <a:latin typeface="Arial" charset="0"/>
              </a:rPr>
              <a:t> and ends when the executable section starts.</a:t>
            </a:r>
          </a:p>
          <a:p>
            <a:pPr lvl="2" eaLnBrk="1" hangingPunct="1"/>
            <a:r>
              <a:rPr lang="en-US" b="1" smtClean="0">
                <a:latin typeface="Arial" charset="0"/>
              </a:rPr>
              <a:t>Executable (required):</a:t>
            </a:r>
            <a:r>
              <a:rPr lang="en-US" smtClean="0">
                <a:latin typeface="Arial" charset="0"/>
              </a:rPr>
              <a:t> The required executable section begins with the keyword </a:t>
            </a:r>
            <a:r>
              <a:rPr lang="en-US" smtClean="0">
                <a:latin typeface="Courier New" pitchFamily="49" charset="0"/>
              </a:rPr>
              <a:t>BEGIN</a:t>
            </a:r>
            <a:r>
              <a:rPr lang="en-US" smtClean="0">
                <a:latin typeface="Arial" charset="0"/>
              </a:rPr>
              <a:t> and ends with </a:t>
            </a:r>
            <a:r>
              <a:rPr lang="en-US" smtClean="0">
                <a:latin typeface="Courier New" pitchFamily="49" charset="0"/>
              </a:rPr>
              <a:t>END</a:t>
            </a:r>
            <a:r>
              <a:rPr lang="en-US" smtClean="0">
                <a:latin typeface="Arial" charset="0"/>
              </a:rPr>
              <a:t>. This section essentially needs to have at least one statement. Observe that </a:t>
            </a:r>
            <a:r>
              <a:rPr lang="en-US" smtClean="0">
                <a:latin typeface="Courier New" pitchFamily="49" charset="0"/>
              </a:rPr>
              <a:t>END</a:t>
            </a:r>
            <a:r>
              <a:rPr lang="en-US" smtClean="0">
                <a:latin typeface="Arial" charset="0"/>
              </a:rPr>
              <a:t> is terminated with a semicolon. The executable section of a PL/SQL block can, in turn, include any number of PL/SQL blocks.</a:t>
            </a:r>
          </a:p>
          <a:p>
            <a:pPr lvl="2" eaLnBrk="1" hangingPunct="1"/>
            <a:r>
              <a:rPr lang="en-US" b="1" smtClean="0">
                <a:latin typeface="Arial" charset="0"/>
              </a:rPr>
              <a:t>Exception handling (optional):</a:t>
            </a:r>
            <a:r>
              <a:rPr lang="en-US" smtClean="0">
                <a:latin typeface="Arial" charset="0"/>
              </a:rPr>
              <a:t> The optional exception section is nested within the executable section. This section begins with the keyword </a:t>
            </a:r>
            <a:r>
              <a:rPr lang="en-US" smtClean="0">
                <a:latin typeface="Courier New" pitchFamily="49" charset="0"/>
              </a:rPr>
              <a:t>EXCEPTION</a:t>
            </a:r>
            <a:r>
              <a:rPr lang="en-US" smtClean="0">
                <a:latin typeface="Arial" charset="0"/>
              </a:rPr>
              <a:t>.</a:t>
            </a:r>
          </a:p>
        </p:txBody>
      </p:sp>
      <p:sp>
        <p:nvSpPr>
          <p:cNvPr id="50180"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F6573D36-B050-42B5-BEC2-268C221C2790}" type="slidenum">
              <a:rPr lang="en-US" smtClean="0"/>
              <a:pPr eaLnBrk="1" hangingPunct="1"/>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Rot="1" noChangeAspect="1" noChangeArrowheads="1" noTextEdit="1"/>
          </p:cNvSpPr>
          <p:nvPr>
            <p:ph type="sldImg"/>
          </p:nvPr>
        </p:nvSpPr>
        <p:spPr>
          <a:ln/>
        </p:spPr>
      </p:sp>
      <p:sp>
        <p:nvSpPr>
          <p:cNvPr id="5120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PL/SQL is a language that has programming features that serve as extensions to SQL. SQL, which is a nonprocedural language, is made procedural with PL/SQL programming constructs. PL/SQL applications can run on any platform or operating system on which an Oracle Server runs. In this lesson, you learned how to build basic PL/SQL blocks.</a:t>
            </a:r>
          </a:p>
        </p:txBody>
      </p:sp>
      <p:sp>
        <p:nvSpPr>
          <p:cNvPr id="512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184B0414-69B7-4851-AB5D-FA673BCE519B}" type="slidenum">
              <a:rPr lang="en-US" smtClean="0"/>
              <a:pPr eaLnBrk="1" hangingPunct="1"/>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531813" y="457200"/>
            <a:ext cx="7924801" cy="4457700"/>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dirty="0" smtClean="0">
              <a:latin typeface="Arial" charset="0"/>
            </a:endParaRPr>
          </a:p>
        </p:txBody>
      </p:sp>
      <p:sp>
        <p:nvSpPr>
          <p:cNvPr id="52228"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3FA77BFA-612C-432A-9EFF-D34F781B34DF}" type="slidenum">
              <a:rPr lang="en-US" smtClean="0"/>
              <a:pPr eaLnBrk="1" hangingPunct="1"/>
              <a:t>24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5"/>
          <p:cNvSpPr>
            <a:spLocks noGrp="1" noRot="1" noChangeAspect="1" noTextEdit="1"/>
          </p:cNvSpPr>
          <p:nvPr>
            <p:ph type="sldImg"/>
          </p:nvPr>
        </p:nvSpPr>
        <p:spPr>
          <a:ln/>
        </p:spPr>
      </p:sp>
      <p:sp>
        <p:nvSpPr>
          <p:cNvPr id="3379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33796"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51850B11-380C-4371-A7CD-F829FC6DF459}" type="slidenum">
              <a:rPr lang="en-US" smtClean="0"/>
              <a:pPr eaLnBrk="1" hangingPunct="1"/>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Structured Query Language (SQL) is the primary language used to access and modify data in relational databases. There are only a few SQL commands, so you can easily learn and use them.</a:t>
            </a:r>
          </a:p>
          <a:p>
            <a:pPr lvl="1"/>
            <a:r>
              <a:rPr lang="en-US" smtClean="0">
                <a:latin typeface="Arial" charset="0"/>
              </a:rPr>
              <a:t>Consider an example:</a:t>
            </a:r>
          </a:p>
          <a:p>
            <a:pPr lvl="4"/>
            <a:r>
              <a:rPr lang="en-US" smtClean="0"/>
              <a:t>SELECT first_name, department_id, salary FROM employees;</a:t>
            </a:r>
          </a:p>
          <a:p>
            <a:pPr lvl="1"/>
            <a:r>
              <a:rPr lang="en-US" smtClean="0">
                <a:latin typeface="Arial" charset="0"/>
              </a:rPr>
              <a:t>The preceding SQL statement is simple and straightforward. However, if you want to alter any data that is retrieved in a conditional manner, you soon encounter the limitations of SQL. </a:t>
            </a:r>
          </a:p>
          <a:p>
            <a:pPr lvl="1"/>
            <a:r>
              <a:rPr lang="en-US" smtClean="0">
                <a:latin typeface="Arial" charset="0"/>
              </a:rPr>
              <a:t>Consider a slightly modified problem statement: For every employee retrieved, check the department ID and salary. Depending on the department’s performance and also the employee’s salary, you may want to provide varying bonuses to the employees.</a:t>
            </a:r>
          </a:p>
          <a:p>
            <a:pPr lvl="1"/>
            <a:r>
              <a:rPr lang="en-US" smtClean="0">
                <a:latin typeface="Arial" charset="0"/>
              </a:rPr>
              <a:t>Looking at the problem, you know that you have to execute the preceding SQL statement, collect the data, and apply logic to the data.</a:t>
            </a:r>
          </a:p>
          <a:p>
            <a:pPr lvl="2"/>
            <a:r>
              <a:rPr lang="en-US" smtClean="0">
                <a:latin typeface="Arial" charset="0"/>
              </a:rPr>
              <a:t>One solution is to write a SQL statement for each department to give bonuses to the employees in that department. Remember that you also have to check the salary component before deciding the bonus amount. This makes it a little complicated.</a:t>
            </a:r>
          </a:p>
          <a:p>
            <a:pPr lvl="2"/>
            <a:r>
              <a:rPr lang="en-US" smtClean="0">
                <a:latin typeface="Arial" charset="0"/>
              </a:rPr>
              <a:t>A more effective solution might include conditional statements. PL/SQL is designed to meet such requirements. It provides a programming extension to the already-existing SQL.</a:t>
            </a:r>
          </a:p>
        </p:txBody>
      </p:sp>
      <p:sp>
        <p:nvSpPr>
          <p:cNvPr id="34819" name="Slide Image Placeholder 9"/>
          <p:cNvSpPr>
            <a:spLocks noGrp="1" noRot="1" noChangeAspect="1" noTextEdit="1"/>
          </p:cNvSpPr>
          <p:nvPr>
            <p:ph type="sldImg"/>
          </p:nvPr>
        </p:nvSpPr>
        <p:spPr>
          <a:ln/>
        </p:spPr>
      </p:sp>
      <p:sp>
        <p:nvSpPr>
          <p:cNvPr id="34820"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3C9399D2-9CCF-4596-992F-83E520F60FA2}" type="slidenum">
              <a:rPr lang="en-US" smtClean="0"/>
              <a:pPr eaLnBrk="1" hangingPunct="1"/>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PL/SQL defines a block structure for writing code. Maintaining and debugging code is made easier with such a structure because you can easily understand the flow and execution of the program unit. </a:t>
            </a:r>
          </a:p>
          <a:p>
            <a:pPr lvl="1"/>
            <a:r>
              <a:rPr lang="en-US" smtClean="0">
                <a:latin typeface="Arial" charset="0"/>
              </a:rPr>
              <a:t>PL/SQL offers modern software engineering features such as data encapsulation, exception handling, information hiding, and object orientation. It brings state-of-the-art programming to the Oracle Server and toolset. PL/SQL provides all the procedural constructs that are available in any third-generation language (3GL).</a:t>
            </a:r>
          </a:p>
        </p:txBody>
      </p:sp>
      <p:sp>
        <p:nvSpPr>
          <p:cNvPr id="35843" name="Slide Image Placeholder 6"/>
          <p:cNvSpPr>
            <a:spLocks noGrp="1" noRot="1" noChangeAspect="1" noTextEdit="1"/>
          </p:cNvSpPr>
          <p:nvPr>
            <p:ph type="sldImg"/>
          </p:nvPr>
        </p:nvSpPr>
        <p:spPr>
          <a:ln/>
        </p:spPr>
      </p:sp>
      <p:sp>
        <p:nvSpPr>
          <p:cNvPr id="3584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10388C0C-FABF-4DEA-9BA5-31669AA3FB31}" type="slidenum">
              <a:rPr lang="en-US" smtClean="0"/>
              <a:pPr eaLnBrk="1" hangingPunct="1"/>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The diagram in the slide shows a PL/SQL block being executed by the PL/SQL engine. The PL/SQL engine resides in:</a:t>
            </a:r>
          </a:p>
          <a:p>
            <a:pPr lvl="2"/>
            <a:r>
              <a:rPr lang="en-US" smtClean="0">
                <a:latin typeface="Arial" charset="0"/>
              </a:rPr>
              <a:t>The Oracle database for executing stored subprograms</a:t>
            </a:r>
          </a:p>
          <a:p>
            <a:pPr lvl="2"/>
            <a:r>
              <a:rPr lang="en-US" smtClean="0">
                <a:latin typeface="Arial" charset="0"/>
              </a:rPr>
              <a:t>The Oracle Forms client when you run client/server applications, or in the Oracle Application Server when you use Oracle Forms Services to run Forms on the web</a:t>
            </a:r>
          </a:p>
          <a:p>
            <a:pPr lvl="1"/>
            <a:r>
              <a:rPr lang="en-US" smtClean="0">
                <a:latin typeface="Arial" charset="0"/>
              </a:rPr>
              <a:t>Irrespective of the PL/SQL run-time environment, the basic architecture remains the same. Therefore, all PL/SQL statements are processed in the Procedural Statement Executor, and all SQL statements must be sent to the SQL Statement Executor for processing by the Oracle Server processes. The SQL environment may also invoke the PL/SQL environment. For example, the PL/SQL environment is invoked when a PL/SQL function is used in a </a:t>
            </a:r>
            <a:r>
              <a:rPr lang="en-US" smtClean="0">
                <a:latin typeface="Courier New" pitchFamily="49" charset="0"/>
                <a:cs typeface="Courier New" pitchFamily="49" charset="0"/>
              </a:rPr>
              <a:t>SELECT</a:t>
            </a:r>
            <a:r>
              <a:rPr lang="en-US" smtClean="0">
                <a:latin typeface="Arial" charset="0"/>
              </a:rPr>
              <a:t> statement. </a:t>
            </a:r>
          </a:p>
          <a:p>
            <a:pPr lvl="1"/>
            <a:r>
              <a:rPr lang="en-US" smtClean="0">
                <a:latin typeface="Arial" charset="0"/>
              </a:rPr>
              <a:t>The PL/SQL engine is a virtual machine that resides in memory and processes the PL/SQL m-code instructions. When the PL/SQL engine encounters a SQL statement, a context switch is made to pass the SQL statement to the Oracle Server processes. The PL/SQL engine waits for the SQL statement to complete and for the results to be returned before it continues to process subsequent statements in the PL/SQL block. The Oracle Forms PL/SQL engine runs in the client for the client/server implementation, and in the application server for the Forms Services implementation. In either case, SQL statements are typically sent over a network to an Oracle Server for processing.</a:t>
            </a:r>
          </a:p>
        </p:txBody>
      </p:sp>
      <p:sp>
        <p:nvSpPr>
          <p:cNvPr id="36867" name="Slide Image Placeholder 6"/>
          <p:cNvSpPr>
            <a:spLocks noGrp="1" noRot="1" noChangeAspect="1" noTextEdit="1"/>
          </p:cNvSpPr>
          <p:nvPr>
            <p:ph type="sldImg"/>
          </p:nvPr>
        </p:nvSpPr>
        <p:spPr>
          <a:ln/>
        </p:spPr>
      </p:sp>
      <p:sp>
        <p:nvSpPr>
          <p:cNvPr id="36868"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ECFE29E9-1BE5-4490-BE5A-C9F06928BA92}" type="slidenum">
              <a:rPr lang="en-US" smtClean="0"/>
              <a:pPr eaLnBrk="1" hangingPunct="1"/>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470281" y="456653"/>
            <a:ext cx="5920553" cy="4458619"/>
          </a:xfrm>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r>
              <a:rPr lang="en-US" b="1" smtClean="0">
                <a:latin typeface="Arial" charset="0"/>
              </a:rPr>
              <a:t>Integration of procedural constructs with SQL:</a:t>
            </a:r>
            <a:r>
              <a:rPr lang="en-US" smtClean="0">
                <a:latin typeface="Arial" charset="0"/>
              </a:rPr>
              <a:t> The most important advantage of PL/SQL is the integration of procedural constructs with SQL. SQL is a nonprocedural language. When you issue a SQL command, your command tells the database server </a:t>
            </a:r>
            <a:r>
              <a:rPr lang="en-US" i="1" smtClean="0">
                <a:latin typeface="Arial" charset="0"/>
              </a:rPr>
              <a:t>what</a:t>
            </a:r>
            <a:r>
              <a:rPr lang="en-US" smtClean="0">
                <a:latin typeface="Arial" charset="0"/>
              </a:rPr>
              <a:t> to do. However, you cannot specify </a:t>
            </a:r>
            <a:r>
              <a:rPr lang="en-US" i="1" smtClean="0">
                <a:latin typeface="Arial" charset="0"/>
              </a:rPr>
              <a:t>how</a:t>
            </a:r>
            <a:r>
              <a:rPr lang="en-US" smtClean="0">
                <a:latin typeface="Arial" charset="0"/>
              </a:rPr>
              <a:t> to do it. PL/SQL integrates control statements and conditional statements with SQL, giving you better control of your SQL statements and their execution. Earlier in this lesson, you saw an example of the need for such integration.</a:t>
            </a:r>
          </a:p>
          <a:p>
            <a:pPr lvl="2" eaLnBrk="1" hangingPunct="1"/>
            <a:r>
              <a:rPr lang="en-US" b="1" smtClean="0">
                <a:latin typeface="Arial" charset="0"/>
              </a:rPr>
              <a:t>Improved performance: </a:t>
            </a:r>
            <a:r>
              <a:rPr lang="en-US" smtClean="0">
                <a:latin typeface="Arial" charset="0"/>
              </a:rPr>
              <a:t>Without PL/SQL, you would not be able to logically combine SQL statements as one unit. If you have designed an application that contains forms, you may have many different forms with fields in each form. When a form submits data, you may have to execute a number of SQL statements. SQL statements are sent to the database one at a time. This results in many network trips and one call to the database for each SQL statement, thereby increasing network traffic and reducing performance (especially in a client/server model). </a:t>
            </a:r>
          </a:p>
          <a:p>
            <a:pPr lvl="2" eaLnBrk="1" hangingPunct="1">
              <a:buFont typeface="Times New Roman" pitchFamily="18" charset="0"/>
              <a:buNone/>
            </a:pPr>
            <a:r>
              <a:rPr lang="en-US" smtClean="0">
                <a:latin typeface="Arial" charset="0"/>
              </a:rPr>
              <a:t>	With PL/SQL, you can combine all these SQL statements into a single program unit. The application can send the entire block to the database instead of sending the SQL statements one at a time. This significantly reduces the number of database calls. As the slide illustrates, if the application is SQL intensive, you can use PL/SQL blocks to group SQL statements before sending them to the Oracle database server for execution.</a:t>
            </a:r>
          </a:p>
        </p:txBody>
      </p:sp>
      <p:sp>
        <p:nvSpPr>
          <p:cNvPr id="3789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53D47FD5-3A4B-4958-97C6-6F11BAF00903}" type="slidenum">
              <a:rPr lang="en-US" smtClean="0"/>
              <a:pPr eaLnBrk="1" hangingPunct="1"/>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470281" y="456653"/>
            <a:ext cx="5920553" cy="4458619"/>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r>
              <a:rPr lang="en-US" b="1" smtClean="0">
                <a:latin typeface="Arial" charset="0"/>
              </a:rPr>
              <a:t>Modularized program development: </a:t>
            </a:r>
            <a:r>
              <a:rPr lang="en-US" smtClean="0">
                <a:latin typeface="Arial" charset="0"/>
              </a:rPr>
              <a:t>The basic unit in all PL/SQL programs is the block. Blocks can be in a sequence or they can be nested in other blocks. Modularized program development has the following advantages:</a:t>
            </a:r>
          </a:p>
          <a:p>
            <a:pPr lvl="3" eaLnBrk="1" hangingPunct="1"/>
            <a:r>
              <a:rPr lang="en-US" smtClean="0">
                <a:latin typeface="Arial" charset="0"/>
              </a:rPr>
              <a:t>You can group logically related statements within blocks.</a:t>
            </a:r>
          </a:p>
          <a:p>
            <a:pPr lvl="3" eaLnBrk="1" hangingPunct="1"/>
            <a:r>
              <a:rPr lang="en-US" smtClean="0">
                <a:latin typeface="Arial" charset="0"/>
              </a:rPr>
              <a:t>You can nest blocks inside larger blocks to build powerful programs.</a:t>
            </a:r>
          </a:p>
          <a:p>
            <a:pPr lvl="3" eaLnBrk="1" hangingPunct="1"/>
            <a:r>
              <a:rPr lang="en-US" smtClean="0">
                <a:latin typeface="Arial" charset="0"/>
              </a:rPr>
              <a:t>You can break your application into smaller modules. If you are designing a complex application, PL/SQL allows you to break down the application into smaller, manageable, and logically related modules.</a:t>
            </a:r>
          </a:p>
          <a:p>
            <a:pPr lvl="3" eaLnBrk="1" hangingPunct="1"/>
            <a:r>
              <a:rPr lang="en-US" smtClean="0">
                <a:latin typeface="Arial" charset="0"/>
              </a:rPr>
              <a:t>You can easily maintain and debug code.</a:t>
            </a:r>
          </a:p>
          <a:p>
            <a:pPr lvl="2" eaLnBrk="1" hangingPunct="1">
              <a:buFont typeface="Times New Roman" pitchFamily="18" charset="0"/>
              <a:buNone/>
            </a:pPr>
            <a:r>
              <a:rPr lang="en-US" smtClean="0">
                <a:latin typeface="Arial" charset="0"/>
              </a:rPr>
              <a:t>	In PL/SQL, modularization is implemented using procedures, functions, and packages, which are discussed in </a:t>
            </a:r>
            <a:r>
              <a:rPr lang="en-US" smtClean="0">
                <a:latin typeface="Arial" charset="0"/>
                <a:ea typeface="SimSun" pitchFamily="2" charset="-122"/>
              </a:rPr>
              <a:t>the lesson titled “Introducing Stored Procedures and Functions.”</a:t>
            </a:r>
            <a:r>
              <a:rPr lang="en-US" smtClean="0">
                <a:latin typeface="Arial" charset="0"/>
              </a:rPr>
              <a:t> </a:t>
            </a:r>
          </a:p>
          <a:p>
            <a:pPr lvl="2" eaLnBrk="1" hangingPunct="1"/>
            <a:r>
              <a:rPr lang="en-US" b="1" smtClean="0">
                <a:latin typeface="Arial" charset="0"/>
              </a:rPr>
              <a:t>Integration with tools: </a:t>
            </a:r>
            <a:r>
              <a:rPr lang="en-US" smtClean="0">
                <a:latin typeface="Arial" charset="0"/>
              </a:rPr>
              <a:t>The</a:t>
            </a:r>
            <a:r>
              <a:rPr lang="en-US" b="1" smtClean="0">
                <a:latin typeface="Arial" charset="0"/>
              </a:rPr>
              <a:t> </a:t>
            </a:r>
            <a:r>
              <a:rPr lang="en-US" smtClean="0">
                <a:latin typeface="Arial" charset="0"/>
              </a:rPr>
              <a:t>PL/SQL engine is integrated in Oracle tools such as Oracle Forms and Oracle Reports. When you use these tools, the locally available PL/SQL engine processes the procedural statements; only the SQL statements are passed to the database.</a:t>
            </a:r>
          </a:p>
        </p:txBody>
      </p:sp>
      <p:sp>
        <p:nvSpPr>
          <p:cNvPr id="3891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91DFCFC9-9851-4B81-AB7C-B8E9B1AFF3CF}" type="slidenum">
              <a:rPr lang="en-US" smtClean="0"/>
              <a:pPr eaLnBrk="1" hangingPunct="1"/>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otes Placeholder 5"/>
          <p:cNvSpPr>
            <a:spLocks noGrp="1"/>
          </p:cNvSpPr>
          <p:nvPr>
            <p:ph type="body" idx="1"/>
          </p:nvPr>
        </p:nvSpPr>
        <p:spPr>
          <a:xfrm>
            <a:off x="537241" y="442579"/>
            <a:ext cx="5828677" cy="790853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r>
              <a:rPr lang="en-US" b="1" smtClean="0">
                <a:latin typeface="Arial" charset="0"/>
              </a:rPr>
              <a:t>Portability: </a:t>
            </a:r>
            <a:r>
              <a:rPr lang="en-US" smtClean="0">
                <a:latin typeface="Arial" charset="0"/>
              </a:rPr>
              <a:t>PL/SQL programs can run anywhere an Oracle Server runs, irrespective of the operating system and platform. You do not need to customize them to each new environment. You can write portable program packages and create libraries that can be reused in different environments.</a:t>
            </a:r>
            <a:endParaRPr lang="en-US" b="1" smtClean="0">
              <a:latin typeface="Arial" charset="0"/>
            </a:endParaRPr>
          </a:p>
          <a:p>
            <a:pPr lvl="2" eaLnBrk="1" hangingPunct="1"/>
            <a:r>
              <a:rPr lang="en-US" b="1" smtClean="0">
                <a:latin typeface="Arial" charset="0"/>
              </a:rPr>
              <a:t>Exception handling:</a:t>
            </a:r>
            <a:r>
              <a:rPr lang="en-US" smtClean="0">
                <a:latin typeface="Arial" charset="0"/>
              </a:rPr>
              <a:t> PL/SQL enables you to handle exceptions efficiently. You can define separate blocks for dealing with exceptions. You learn more about exception handling in the lesson titled “Handling Exceptions.”</a:t>
            </a:r>
          </a:p>
          <a:p>
            <a:pPr lvl="2" eaLnBrk="1" hangingPunct="1">
              <a:buFont typeface="Times New Roman" pitchFamily="18" charset="0"/>
              <a:buNone/>
            </a:pPr>
            <a:r>
              <a:rPr lang="en-US" smtClean="0">
                <a:latin typeface="Arial" charset="0"/>
              </a:rPr>
              <a:t>	PL/SQL shares the same data type system as SQL (with some extensions) and uses the same expression syntax.</a:t>
            </a:r>
          </a:p>
        </p:txBody>
      </p:sp>
      <p:sp>
        <p:nvSpPr>
          <p:cNvPr id="39939"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2 - </a:t>
            </a:r>
            <a:fld id="{52DC6C18-B792-4191-9AEA-EF7F82413998}" type="slidenum">
              <a:rPr lang="en-US" smtClean="0"/>
              <a:pPr eaLnBrk="1" hangingPunct="1"/>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3600">
                <a:latin typeface="Bookman Old Style"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normAutofit/>
          </a:bodyPr>
          <a:lstStyle>
            <a:lvl1pPr marL="0" indent="0" algn="l">
              <a:buNone/>
              <a:defRPr sz="2000" cap="all">
                <a:solidFill>
                  <a:schemeClr val="bg2">
                    <a:lumMod val="40000"/>
                    <a:lumOff val="60000"/>
                  </a:schemeClr>
                </a:solidFill>
                <a:latin typeface="Bookman Old Style"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00A3E2-2ED1-4A0B-B015-7BE599BD93D5}"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413791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D43E95-BB5B-4A80-BF46-4458880EC7B7}"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70559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6C43122-8C66-42B2-BE21-4E2E6C05ED23}"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871137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7E73032-A25A-4294-8E82-0CDD82CBE2E0}"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4513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5CF4E0-DA1D-45ED-88AB-767903C093BB}"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708069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D41F5D-DEBF-45EE-B6D3-204F4C0FCD17}" type="datetime1">
              <a:rPr lang="en-US" smtClean="0"/>
              <a:t>9/19/2018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231420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5F7D45-7EB5-449B-A38B-A62CD2D00E59}" type="datetime1">
              <a:rPr lang="en-US" smtClean="0"/>
              <a:t>9/19/2018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489087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AE5AA-7EF6-4650-B1C9-F4C41FDFEFDC}"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985838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945CE-0864-466D-A56F-3599FCF1C5BC}"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60996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12800" y="1447801"/>
            <a:ext cx="10557933" cy="1751013"/>
          </a:xfrm>
        </p:spPr>
        <p:txBody>
          <a:bodyPr/>
          <a:lstStyle>
            <a:lvl2pPr>
              <a:buFont typeface="+mj-lt"/>
              <a:buAutoNum type="arabicPeriod"/>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505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518014-5940-4E51-9099-028AD419DFB9}"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129723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B5314C-234F-43D1-9FF4-E5DC3502376D}"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409128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1BB04B-2837-4E77-9838-9048ECA19EE5}"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1145523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E615B8-8CB7-4F90-BBB9-711880386584}" type="datetime1">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16818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77DF9A-BC31-4C83-AD5A-7C3DA832B05C}" type="datetime1">
              <a:rPr lang="en-US" smtClean="0"/>
              <a:t>9/19/2018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40683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69F223-D92C-4513-82A2-A40EA4942BBF}" type="datetime1">
              <a:rPr lang="en-US" smtClean="0"/>
              <a:t>9/19/2018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126840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BF557CE-5D59-4D25-AE26-260D488E59FE}" type="datetime1">
              <a:rPr lang="en-US" smtClean="0"/>
              <a:t>9/19/2018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20374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C6D04A-3C26-4D6D-B261-E3F113D99F6B}"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74010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596C62C-7F84-45F6-A497-7C8DB0C85EFC}" type="datetime1">
              <a:rPr lang="en-US" smtClean="0"/>
              <a:t>9/19/2018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8AE833-D825-4667-8404-75C08A2CF8FB}" type="slidenum">
              <a:rPr lang="en-US" smtClean="0"/>
              <a:t>‹#›</a:t>
            </a:fld>
            <a:endParaRPr lang="en-US"/>
          </a:p>
        </p:txBody>
      </p:sp>
    </p:spTree>
    <p:extLst>
      <p:ext uri="{BB962C8B-B14F-4D97-AF65-F5344CB8AC3E}">
        <p14:creationId xmlns:p14="http://schemas.microsoft.com/office/powerpoint/2010/main" val="138058361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954852" y="725952"/>
            <a:ext cx="8825658" cy="2430421"/>
          </a:xfrm>
        </p:spPr>
        <p:txBody>
          <a:bodyPr/>
          <a:lstStyle/>
          <a:p>
            <a:r>
              <a:rPr lang="en-US" dirty="0" smtClean="0"/>
              <a:t>Introduction to PL/SQL</a:t>
            </a:r>
          </a:p>
        </p:txBody>
      </p:sp>
      <p:sp>
        <p:nvSpPr>
          <p:cNvPr id="6147" name="Subtitle 5" hidden="1"/>
          <p:cNvSpPr>
            <a:spLocks noGrp="1"/>
          </p:cNvSpPr>
          <p:nvPr>
            <p:ph type="subTitle" idx="1"/>
          </p:nvPr>
        </p:nvSpPr>
        <p:spPr>
          <a:xfrm>
            <a:off x="1236133" y="4419600"/>
            <a:ext cx="9736667" cy="363538"/>
          </a:xfrm>
        </p:spPr>
        <p:txBody>
          <a:bodyPr>
            <a:normAutofit fontScale="92500" lnSpcReduction="10000"/>
          </a:bodyPr>
          <a:lstStyle/>
          <a:p>
            <a:endParaRPr lang="en-US" smtClean="0">
              <a:latin typeface="Arial" charset="0"/>
            </a:endParaRPr>
          </a:p>
        </p:txBody>
      </p:sp>
    </p:spTree>
    <p:extLst>
      <p:ext uri="{BB962C8B-B14F-4D97-AF65-F5344CB8AC3E}">
        <p14:creationId xmlns:p14="http://schemas.microsoft.com/office/powerpoint/2010/main" val="2819614309"/>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PL/SQL Block Structure</a:t>
            </a:r>
          </a:p>
        </p:txBody>
      </p:sp>
      <p:sp>
        <p:nvSpPr>
          <p:cNvPr id="15363" name="Rectangle 3"/>
          <p:cNvSpPr>
            <a:spLocks noGrp="1" noChangeArrowheads="1"/>
          </p:cNvSpPr>
          <p:nvPr>
            <p:ph idx="1"/>
          </p:nvPr>
        </p:nvSpPr>
        <p:spPr/>
        <p:txBody>
          <a:bodyPr/>
          <a:lstStyle/>
          <a:p>
            <a:pPr lvl="1" eaLnBrk="1" hangingPunct="1"/>
            <a:r>
              <a:rPr lang="en-US" smtClean="0">
                <a:latin typeface="Courier New" pitchFamily="49" charset="0"/>
              </a:rPr>
              <a:t>DECLARE</a:t>
            </a:r>
            <a:r>
              <a:rPr lang="en-US" smtClean="0"/>
              <a:t> (optional)</a:t>
            </a:r>
          </a:p>
          <a:p>
            <a:pPr lvl="2" eaLnBrk="1" hangingPunct="1"/>
            <a:r>
              <a:rPr lang="en-US" smtClean="0"/>
              <a:t>Variables, cursors, user-defined exceptions</a:t>
            </a:r>
          </a:p>
          <a:p>
            <a:pPr lvl="1" eaLnBrk="1" hangingPunct="1"/>
            <a:r>
              <a:rPr lang="en-US" smtClean="0">
                <a:latin typeface="Courier New" pitchFamily="49" charset="0"/>
              </a:rPr>
              <a:t>BEGIN</a:t>
            </a:r>
            <a:r>
              <a:rPr lang="en-US" smtClean="0"/>
              <a:t> (mandatory)</a:t>
            </a:r>
          </a:p>
          <a:p>
            <a:pPr lvl="2" eaLnBrk="1" hangingPunct="1"/>
            <a:r>
              <a:rPr lang="en-US" smtClean="0"/>
              <a:t>SQL statements</a:t>
            </a:r>
          </a:p>
          <a:p>
            <a:pPr lvl="2" eaLnBrk="1" hangingPunct="1"/>
            <a:r>
              <a:rPr lang="en-US" smtClean="0"/>
              <a:t>PL/SQL statements</a:t>
            </a:r>
          </a:p>
          <a:p>
            <a:pPr lvl="1" eaLnBrk="1" hangingPunct="1"/>
            <a:r>
              <a:rPr lang="en-US" smtClean="0">
                <a:latin typeface="Courier New" pitchFamily="49" charset="0"/>
              </a:rPr>
              <a:t>EXCEPTION</a:t>
            </a:r>
            <a:r>
              <a:rPr lang="en-US" smtClean="0"/>
              <a:t> (optional)</a:t>
            </a:r>
          </a:p>
          <a:p>
            <a:pPr lvl="2" eaLnBrk="1" hangingPunct="1"/>
            <a:r>
              <a:rPr lang="en-US" smtClean="0"/>
              <a:t>Actions to perform</a:t>
            </a:r>
            <a:br>
              <a:rPr lang="en-US" smtClean="0"/>
            </a:br>
            <a:r>
              <a:rPr lang="en-US" smtClean="0"/>
              <a:t>when exceptions occur</a:t>
            </a:r>
          </a:p>
          <a:p>
            <a:pPr lvl="1" eaLnBrk="1" hangingPunct="1"/>
            <a:r>
              <a:rPr lang="en-US" smtClean="0">
                <a:latin typeface="Courier New" pitchFamily="49" charset="0"/>
              </a:rPr>
              <a:t>END</a:t>
            </a:r>
            <a:r>
              <a:rPr lang="en-US" smtClean="0"/>
              <a:t>; (mandatory)</a:t>
            </a:r>
          </a:p>
        </p:txBody>
      </p:sp>
      <p:pic>
        <p:nvPicPr>
          <p:cNvPr id="15364" name="Picture 4" descr="C:\Projects\6981-Sunitha\images\Slide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839200" y="3276600"/>
            <a:ext cx="2133600"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340341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3"/>
          <p:cNvSpPr>
            <a:spLocks noGrp="1"/>
          </p:cNvSpPr>
          <p:nvPr>
            <p:ph type="title"/>
          </p:nvPr>
        </p:nvSpPr>
        <p:spPr/>
        <p:txBody>
          <a:bodyPr/>
          <a:lstStyle/>
          <a:p>
            <a:endParaRPr lang="en-US" smtClean="0"/>
          </a:p>
        </p:txBody>
      </p:sp>
    </p:spTree>
    <p:extLst>
      <p:ext uri="{BB962C8B-B14F-4D97-AF65-F5344CB8AC3E}">
        <p14:creationId xmlns:p14="http://schemas.microsoft.com/office/powerpoint/2010/main" val="1166653736"/>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0"/>
              </a:spcBef>
              <a:buClrTx/>
              <a:buFontTx/>
              <a:buNone/>
            </a:pPr>
            <a:endParaRPr lang="en-US" sz="2400">
              <a:latin typeface="Times New Roman" pitchFamily="18" charset="0"/>
              <a:cs typeface="Times New Roman" pitchFamily="18" charset="0"/>
            </a:endParaRPr>
          </a:p>
        </p:txBody>
      </p:sp>
      <p:sp>
        <p:nvSpPr>
          <p:cNvPr id="17411"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0"/>
              </a:spcBef>
              <a:buClrTx/>
              <a:buFontTx/>
              <a:buNone/>
            </a:pPr>
            <a:endParaRPr lang="en-US" sz="2400">
              <a:latin typeface="Times New Roman" pitchFamily="18" charset="0"/>
              <a:cs typeface="Times New Roman" pitchFamily="18" charset="0"/>
            </a:endParaRPr>
          </a:p>
        </p:txBody>
      </p:sp>
      <p:sp>
        <p:nvSpPr>
          <p:cNvPr id="17412" name="Rectangle 4"/>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cs typeface="Times New Roman" pitchFamily="18" charset="0"/>
            </a:endParaRPr>
          </a:p>
        </p:txBody>
      </p:sp>
      <p:sp>
        <p:nvSpPr>
          <p:cNvPr id="17413" name="Rectangle 5"/>
          <p:cNvSpPr>
            <a:spLocks noGrp="1" noChangeArrowheads="1"/>
          </p:cNvSpPr>
          <p:nvPr>
            <p:ph type="title"/>
          </p:nvPr>
        </p:nvSpPr>
        <p:spPr/>
        <p:txBody>
          <a:bodyPr/>
          <a:lstStyle/>
          <a:p>
            <a:pPr eaLnBrk="1" hangingPunct="1"/>
            <a:r>
              <a:rPr lang="en-US" smtClean="0"/>
              <a:t>Agenda</a:t>
            </a:r>
          </a:p>
        </p:txBody>
      </p:sp>
      <p:sp>
        <p:nvSpPr>
          <p:cNvPr id="17414" name="Rectangle 6"/>
          <p:cNvSpPr>
            <a:spLocks noGrp="1" noChangeArrowheads="1"/>
          </p:cNvSpPr>
          <p:nvPr>
            <p:ph idx="1"/>
          </p:nvPr>
        </p:nvSpPr>
        <p:spPr>
          <a:xfrm>
            <a:off x="812800" y="1447800"/>
            <a:ext cx="10557933" cy="1176338"/>
          </a:xfrm>
        </p:spPr>
        <p:txBody>
          <a:bodyPr/>
          <a:lstStyle/>
          <a:p>
            <a:pPr lvl="1" eaLnBrk="1" hangingPunct="1">
              <a:buClr>
                <a:schemeClr val="folHlink"/>
              </a:buClr>
            </a:pPr>
            <a:r>
              <a:rPr lang="en-US" smtClean="0">
                <a:solidFill>
                  <a:schemeClr val="folHlink"/>
                </a:solidFill>
              </a:rPr>
              <a:t>Understanding the benefits and structure of PL/SQL</a:t>
            </a:r>
          </a:p>
          <a:p>
            <a:pPr lvl="1" eaLnBrk="1" hangingPunct="1">
              <a:buClr>
                <a:schemeClr val="accent2"/>
              </a:buClr>
            </a:pPr>
            <a:r>
              <a:rPr lang="en-US" smtClean="0"/>
              <a:t>Examining PL/SQL blocks</a:t>
            </a:r>
          </a:p>
          <a:p>
            <a:pPr lvl="1" eaLnBrk="1" hangingPunct="1">
              <a:buClr>
                <a:schemeClr val="folHlink"/>
              </a:buClr>
            </a:pPr>
            <a:r>
              <a:rPr lang="en-US" smtClean="0">
                <a:solidFill>
                  <a:schemeClr val="folHlink"/>
                </a:solidFill>
              </a:rPr>
              <a:t>Generating output messages in PL/SQL</a:t>
            </a:r>
          </a:p>
        </p:txBody>
      </p:sp>
    </p:spTree>
    <p:extLst>
      <p:ext uri="{BB962C8B-B14F-4D97-AF65-F5344CB8AC3E}">
        <p14:creationId xmlns:p14="http://schemas.microsoft.com/office/powerpoint/2010/main" val="247802011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Block Types</a:t>
            </a:r>
          </a:p>
        </p:txBody>
      </p:sp>
      <p:sp>
        <p:nvSpPr>
          <p:cNvPr id="18435" name="Rectangle 3"/>
          <p:cNvSpPr>
            <a:spLocks noGrp="1" noChangeArrowheads="1"/>
          </p:cNvSpPr>
          <p:nvPr>
            <p:ph type="body" idx="4294967295"/>
          </p:nvPr>
        </p:nvSpPr>
        <p:spPr>
          <a:xfrm>
            <a:off x="618067" y="1790701"/>
            <a:ext cx="10557933" cy="703263"/>
          </a:xfrm>
        </p:spPr>
        <p:txBody>
          <a:bodyPr/>
          <a:lstStyle/>
          <a:p>
            <a:pPr marL="0" indent="0" eaLnBrk="1" hangingPunct="1"/>
            <a:r>
              <a:rPr lang="en-US" smtClean="0">
                <a:latin typeface="Arial" charset="0"/>
              </a:rPr>
              <a:t>		   Anonymous						Procedure						  Function					</a:t>
            </a:r>
          </a:p>
        </p:txBody>
      </p:sp>
      <p:sp>
        <p:nvSpPr>
          <p:cNvPr id="18436" name="Rectangle 5"/>
          <p:cNvSpPr>
            <a:spLocks noChangeArrowheads="1"/>
          </p:cNvSpPr>
          <p:nvPr/>
        </p:nvSpPr>
        <p:spPr bwMode="gray">
          <a:xfrm>
            <a:off x="4584701" y="2338389"/>
            <a:ext cx="2115964" cy="2862964"/>
          </a:xfrm>
          <a:prstGeom prst="rect">
            <a:avLst/>
          </a:prstGeom>
          <a:solidFill>
            <a:srgbClr val="CCCC99"/>
          </a:solidFill>
          <a:ln w="28575">
            <a:solidFill>
              <a:schemeClr val="tx1"/>
            </a:solidFill>
            <a:miter lim="800000"/>
            <a:headEnd/>
            <a:tailEnd/>
          </a:ln>
        </p:spPr>
        <p:txBody>
          <a:bodyPr wrap="none" lIns="92075" tIns="46038" rIns="92075" bIns="46038">
            <a:spAutoFit/>
          </a:bodyPr>
          <a:lstStyle/>
          <a:p>
            <a:pPr algn="l" eaLnBrk="0" hangingPunct="0">
              <a:spcBef>
                <a:spcPct val="0"/>
              </a:spcBef>
              <a:buClrTx/>
              <a:buFontTx/>
              <a:buNone/>
            </a:pPr>
            <a:r>
              <a:rPr lang="en-US">
                <a:solidFill>
                  <a:srgbClr val="000000"/>
                </a:solidFill>
                <a:latin typeface="Courier New" pitchFamily="49" charset="0"/>
              </a:rPr>
              <a:t>PROCEDURE name</a:t>
            </a:r>
          </a:p>
          <a:p>
            <a:pPr algn="l" eaLnBrk="0" hangingPunct="0">
              <a:spcBef>
                <a:spcPct val="0"/>
              </a:spcBef>
              <a:buClrTx/>
              <a:buFontTx/>
              <a:buNone/>
            </a:pPr>
            <a:r>
              <a:rPr lang="en-US">
                <a:solidFill>
                  <a:srgbClr val="000000"/>
                </a:solidFill>
                <a:latin typeface="Courier New" pitchFamily="49" charset="0"/>
              </a:rPr>
              <a:t>IS</a:t>
            </a:r>
          </a:p>
          <a:p>
            <a:pPr algn="l" eaLnBrk="0" hangingPunct="0">
              <a:spcBef>
                <a:spcPct val="0"/>
              </a:spcBef>
              <a:buClrTx/>
              <a:buFontTx/>
              <a:buNone/>
            </a:pPr>
            <a:endParaRPr lang="en-US">
              <a:solidFill>
                <a:srgbClr val="000000"/>
              </a:solidFill>
              <a:latin typeface="Courier New" pitchFamily="49" charset="0"/>
            </a:endParaRPr>
          </a:p>
          <a:p>
            <a:pPr algn="l" eaLnBrk="0" hangingPunct="0">
              <a:spcBef>
                <a:spcPct val="0"/>
              </a:spcBef>
              <a:buClrTx/>
              <a:buFontTx/>
              <a:buNone/>
            </a:pPr>
            <a:r>
              <a:rPr lang="en-US">
                <a:solidFill>
                  <a:srgbClr val="000000"/>
                </a:solidFill>
                <a:latin typeface="Courier New" pitchFamily="49" charset="0"/>
              </a:rPr>
              <a:t>BEGIN</a:t>
            </a:r>
          </a:p>
          <a:p>
            <a:pPr algn="l" eaLnBrk="0" hangingPunct="0">
              <a:spcBef>
                <a:spcPct val="0"/>
              </a:spcBef>
              <a:buClrTx/>
              <a:buFontTx/>
              <a:buNone/>
            </a:pPr>
            <a:r>
              <a:rPr lang="en-US">
                <a:solidFill>
                  <a:srgbClr val="000000"/>
                </a:solidFill>
                <a:latin typeface="Courier New" pitchFamily="49" charset="0"/>
              </a:rPr>
              <a:t>  --statements</a:t>
            </a:r>
          </a:p>
          <a:p>
            <a:pPr algn="l" eaLnBrk="0" hangingPunct="0">
              <a:spcBef>
                <a:spcPct val="0"/>
              </a:spcBef>
              <a:buClrTx/>
              <a:buFontTx/>
              <a:buNone/>
            </a:pPr>
            <a:endParaRPr lang="en-US">
              <a:solidFill>
                <a:srgbClr val="000000"/>
              </a:solidFill>
              <a:latin typeface="Courier New" pitchFamily="49" charset="0"/>
            </a:endParaRPr>
          </a:p>
          <a:p>
            <a:pPr algn="l" eaLnBrk="0" hangingPunct="0">
              <a:spcBef>
                <a:spcPct val="0"/>
              </a:spcBef>
              <a:buClrTx/>
              <a:buFontTx/>
              <a:buNone/>
            </a:pPr>
            <a:r>
              <a:rPr lang="en-US">
                <a:solidFill>
                  <a:srgbClr val="000000"/>
                </a:solidFill>
                <a:latin typeface="Courier New" pitchFamily="49" charset="0"/>
              </a:rPr>
              <a:t>[EXCEPTION]</a:t>
            </a:r>
          </a:p>
          <a:p>
            <a:pPr algn="l" eaLnBrk="0" hangingPunct="0">
              <a:spcBef>
                <a:spcPct val="0"/>
              </a:spcBef>
              <a:buClrTx/>
              <a:buFontTx/>
              <a:buNone/>
            </a:pPr>
            <a:endParaRPr lang="en-US">
              <a:solidFill>
                <a:srgbClr val="000000"/>
              </a:solidFill>
              <a:latin typeface="Courier New" pitchFamily="49" charset="0"/>
            </a:endParaRPr>
          </a:p>
          <a:p>
            <a:pPr algn="l" eaLnBrk="0" hangingPunct="0">
              <a:spcBef>
                <a:spcPct val="0"/>
              </a:spcBef>
              <a:buClrTx/>
              <a:buFontTx/>
              <a:buNone/>
            </a:pPr>
            <a:r>
              <a:rPr lang="en-US">
                <a:solidFill>
                  <a:srgbClr val="000000"/>
                </a:solidFill>
                <a:latin typeface="Courier New" pitchFamily="49" charset="0"/>
              </a:rPr>
              <a:t>END;</a:t>
            </a:r>
          </a:p>
          <a:p>
            <a:pPr algn="l" eaLnBrk="0" hangingPunct="0">
              <a:spcBef>
                <a:spcPct val="0"/>
              </a:spcBef>
              <a:buClrTx/>
              <a:buFontTx/>
              <a:buNone/>
            </a:pPr>
            <a:endParaRPr lang="en-US">
              <a:solidFill>
                <a:srgbClr val="000000"/>
              </a:solidFill>
              <a:latin typeface="Courier New" pitchFamily="49" charset="0"/>
            </a:endParaRPr>
          </a:p>
        </p:txBody>
      </p:sp>
      <p:sp>
        <p:nvSpPr>
          <p:cNvPr id="18437" name="Rectangle 6"/>
          <p:cNvSpPr>
            <a:spLocks noChangeArrowheads="1"/>
          </p:cNvSpPr>
          <p:nvPr/>
        </p:nvSpPr>
        <p:spPr bwMode="gray">
          <a:xfrm>
            <a:off x="7958667" y="2338389"/>
            <a:ext cx="2253822" cy="2862964"/>
          </a:xfrm>
          <a:prstGeom prst="rect">
            <a:avLst/>
          </a:prstGeom>
          <a:solidFill>
            <a:srgbClr val="CCCC99"/>
          </a:solidFill>
          <a:ln w="28575">
            <a:solidFill>
              <a:schemeClr val="tx1"/>
            </a:solidFill>
            <a:miter lim="800000"/>
            <a:headEnd/>
            <a:tailEnd/>
          </a:ln>
        </p:spPr>
        <p:txBody>
          <a:bodyPr wrap="none" lIns="92075" tIns="46038" rIns="92075" bIns="46038">
            <a:spAutoFit/>
          </a:bodyPr>
          <a:lstStyle/>
          <a:p>
            <a:pPr algn="l" eaLnBrk="0" hangingPunct="0">
              <a:spcBef>
                <a:spcPct val="0"/>
              </a:spcBef>
              <a:buClrTx/>
              <a:buFontTx/>
              <a:buNone/>
            </a:pPr>
            <a:r>
              <a:rPr lang="en-US">
                <a:solidFill>
                  <a:srgbClr val="000000"/>
                </a:solidFill>
                <a:latin typeface="Courier New" pitchFamily="49" charset="0"/>
              </a:rPr>
              <a:t>FUNCTION name</a:t>
            </a:r>
          </a:p>
          <a:p>
            <a:pPr algn="l" eaLnBrk="0" hangingPunct="0">
              <a:spcBef>
                <a:spcPct val="0"/>
              </a:spcBef>
              <a:buClrTx/>
              <a:buFontTx/>
              <a:buNone/>
            </a:pPr>
            <a:r>
              <a:rPr lang="en-US">
                <a:solidFill>
                  <a:srgbClr val="000000"/>
                </a:solidFill>
                <a:latin typeface="Courier New" pitchFamily="49" charset="0"/>
              </a:rPr>
              <a:t>RETURN datatype</a:t>
            </a:r>
          </a:p>
          <a:p>
            <a:pPr algn="l" eaLnBrk="0" hangingPunct="0">
              <a:spcBef>
                <a:spcPct val="0"/>
              </a:spcBef>
              <a:buClrTx/>
              <a:buFontTx/>
              <a:buNone/>
            </a:pPr>
            <a:r>
              <a:rPr lang="en-US">
                <a:solidFill>
                  <a:srgbClr val="000000"/>
                </a:solidFill>
                <a:latin typeface="Courier New" pitchFamily="49" charset="0"/>
              </a:rPr>
              <a:t>IS</a:t>
            </a:r>
          </a:p>
          <a:p>
            <a:pPr algn="l" eaLnBrk="0" hangingPunct="0">
              <a:spcBef>
                <a:spcPct val="0"/>
              </a:spcBef>
              <a:buClrTx/>
              <a:buFontTx/>
              <a:buNone/>
            </a:pPr>
            <a:r>
              <a:rPr lang="en-US">
                <a:solidFill>
                  <a:srgbClr val="000000"/>
                </a:solidFill>
                <a:latin typeface="Courier New" pitchFamily="49" charset="0"/>
              </a:rPr>
              <a:t>BEGIN</a:t>
            </a:r>
          </a:p>
          <a:p>
            <a:pPr algn="l" eaLnBrk="0" hangingPunct="0">
              <a:spcBef>
                <a:spcPct val="0"/>
              </a:spcBef>
              <a:buClrTx/>
              <a:buFontTx/>
              <a:buNone/>
            </a:pPr>
            <a:r>
              <a:rPr lang="en-US">
                <a:solidFill>
                  <a:srgbClr val="000000"/>
                </a:solidFill>
                <a:latin typeface="Courier New" pitchFamily="49" charset="0"/>
              </a:rPr>
              <a:t>  --statements</a:t>
            </a:r>
          </a:p>
          <a:p>
            <a:pPr algn="l" eaLnBrk="0" hangingPunct="0">
              <a:spcBef>
                <a:spcPct val="0"/>
              </a:spcBef>
              <a:buClrTx/>
              <a:buFontTx/>
              <a:buNone/>
            </a:pPr>
            <a:r>
              <a:rPr lang="en-US">
                <a:solidFill>
                  <a:srgbClr val="000000"/>
                </a:solidFill>
                <a:latin typeface="Courier New" pitchFamily="49" charset="0"/>
              </a:rPr>
              <a:t>  RETURN value;</a:t>
            </a:r>
          </a:p>
          <a:p>
            <a:pPr algn="l" eaLnBrk="0" hangingPunct="0">
              <a:spcBef>
                <a:spcPct val="0"/>
              </a:spcBef>
              <a:buClrTx/>
              <a:buFontTx/>
              <a:buNone/>
            </a:pPr>
            <a:r>
              <a:rPr lang="en-US">
                <a:solidFill>
                  <a:srgbClr val="000000"/>
                </a:solidFill>
                <a:latin typeface="Courier New" pitchFamily="49" charset="0"/>
              </a:rPr>
              <a:t>[EXCEPTION]</a:t>
            </a:r>
          </a:p>
          <a:p>
            <a:pPr algn="l" eaLnBrk="0" hangingPunct="0">
              <a:spcBef>
                <a:spcPct val="0"/>
              </a:spcBef>
              <a:buClrTx/>
              <a:buFontTx/>
              <a:buNone/>
            </a:pPr>
            <a:endParaRPr lang="en-US">
              <a:solidFill>
                <a:srgbClr val="000000"/>
              </a:solidFill>
              <a:latin typeface="Courier New" pitchFamily="49" charset="0"/>
            </a:endParaRPr>
          </a:p>
          <a:p>
            <a:pPr algn="l" eaLnBrk="0" hangingPunct="0">
              <a:spcBef>
                <a:spcPct val="0"/>
              </a:spcBef>
              <a:buClrTx/>
              <a:buFontTx/>
              <a:buNone/>
            </a:pPr>
            <a:r>
              <a:rPr lang="en-US">
                <a:solidFill>
                  <a:srgbClr val="000000"/>
                </a:solidFill>
                <a:latin typeface="Courier New" pitchFamily="49" charset="0"/>
              </a:rPr>
              <a:t>END;</a:t>
            </a:r>
          </a:p>
          <a:p>
            <a:pPr algn="l" eaLnBrk="0" hangingPunct="0">
              <a:spcBef>
                <a:spcPct val="0"/>
              </a:spcBef>
              <a:buClrTx/>
              <a:buFontTx/>
              <a:buNone/>
            </a:pPr>
            <a:endParaRPr lang="en-US">
              <a:solidFill>
                <a:srgbClr val="000000"/>
              </a:solidFill>
              <a:latin typeface="Courier New" pitchFamily="49" charset="0"/>
            </a:endParaRPr>
          </a:p>
        </p:txBody>
      </p:sp>
      <p:sp>
        <p:nvSpPr>
          <p:cNvPr id="18438" name="Rectangle 7"/>
          <p:cNvSpPr>
            <a:spLocks noChangeArrowheads="1"/>
          </p:cNvSpPr>
          <p:nvPr/>
        </p:nvSpPr>
        <p:spPr bwMode="gray">
          <a:xfrm>
            <a:off x="1219201" y="2338389"/>
            <a:ext cx="2115964" cy="2862964"/>
          </a:xfrm>
          <a:prstGeom prst="rect">
            <a:avLst/>
          </a:prstGeom>
          <a:solidFill>
            <a:srgbClr val="CCCC99"/>
          </a:solidFill>
          <a:ln w="28575">
            <a:solidFill>
              <a:schemeClr val="tx1"/>
            </a:solidFill>
            <a:miter lim="800000"/>
            <a:headEnd/>
            <a:tailEnd/>
          </a:ln>
        </p:spPr>
        <p:txBody>
          <a:bodyPr wrap="none" lIns="92075" tIns="46038" rIns="92075" bIns="46038">
            <a:spAutoFit/>
          </a:bodyPr>
          <a:lstStyle/>
          <a:p>
            <a:pPr algn="l" eaLnBrk="0" hangingPunct="0">
              <a:spcBef>
                <a:spcPct val="0"/>
              </a:spcBef>
              <a:buClrTx/>
              <a:buFontTx/>
              <a:buNone/>
            </a:pPr>
            <a:r>
              <a:rPr lang="en-US">
                <a:solidFill>
                  <a:srgbClr val="000000"/>
                </a:solidFill>
                <a:latin typeface="Courier New" pitchFamily="49" charset="0"/>
              </a:rPr>
              <a:t>[DECLARE]</a:t>
            </a:r>
          </a:p>
          <a:p>
            <a:pPr algn="l" eaLnBrk="0" hangingPunct="0">
              <a:spcBef>
                <a:spcPct val="0"/>
              </a:spcBef>
              <a:buClrTx/>
              <a:buFontTx/>
              <a:buNone/>
            </a:pPr>
            <a:endParaRPr lang="en-US">
              <a:solidFill>
                <a:srgbClr val="000000"/>
              </a:solidFill>
              <a:latin typeface="Courier New" pitchFamily="49" charset="0"/>
            </a:endParaRPr>
          </a:p>
          <a:p>
            <a:pPr algn="l" eaLnBrk="0" hangingPunct="0">
              <a:spcBef>
                <a:spcPct val="0"/>
              </a:spcBef>
              <a:buClrTx/>
              <a:buFontTx/>
              <a:buNone/>
            </a:pPr>
            <a:endParaRPr lang="en-US">
              <a:solidFill>
                <a:srgbClr val="000000"/>
              </a:solidFill>
              <a:latin typeface="Courier New" pitchFamily="49" charset="0"/>
            </a:endParaRPr>
          </a:p>
          <a:p>
            <a:pPr algn="l" eaLnBrk="0" hangingPunct="0">
              <a:spcBef>
                <a:spcPct val="0"/>
              </a:spcBef>
              <a:buClrTx/>
              <a:buFontTx/>
              <a:buNone/>
            </a:pPr>
            <a:r>
              <a:rPr lang="en-US">
                <a:solidFill>
                  <a:srgbClr val="000000"/>
                </a:solidFill>
                <a:latin typeface="Courier New" pitchFamily="49" charset="0"/>
              </a:rPr>
              <a:t>BEGIN</a:t>
            </a:r>
          </a:p>
          <a:p>
            <a:pPr algn="l" eaLnBrk="0" hangingPunct="0">
              <a:spcBef>
                <a:spcPct val="0"/>
              </a:spcBef>
              <a:buClrTx/>
              <a:buFontTx/>
              <a:buNone/>
            </a:pPr>
            <a:r>
              <a:rPr lang="en-US">
                <a:solidFill>
                  <a:srgbClr val="000000"/>
                </a:solidFill>
                <a:latin typeface="Courier New" pitchFamily="49" charset="0"/>
              </a:rPr>
              <a:t>  --statements</a:t>
            </a:r>
          </a:p>
          <a:p>
            <a:pPr algn="l" eaLnBrk="0" hangingPunct="0">
              <a:spcBef>
                <a:spcPct val="0"/>
              </a:spcBef>
              <a:buClrTx/>
              <a:buFontTx/>
              <a:buNone/>
            </a:pPr>
            <a:endParaRPr lang="en-US">
              <a:solidFill>
                <a:srgbClr val="000000"/>
              </a:solidFill>
              <a:latin typeface="Courier New" pitchFamily="49" charset="0"/>
            </a:endParaRPr>
          </a:p>
          <a:p>
            <a:pPr algn="l" eaLnBrk="0" hangingPunct="0">
              <a:spcBef>
                <a:spcPct val="0"/>
              </a:spcBef>
              <a:buClrTx/>
              <a:buFontTx/>
              <a:buNone/>
            </a:pPr>
            <a:r>
              <a:rPr lang="en-US">
                <a:solidFill>
                  <a:srgbClr val="000000"/>
                </a:solidFill>
                <a:latin typeface="Courier New" pitchFamily="49" charset="0"/>
              </a:rPr>
              <a:t>[EXCEPTION]</a:t>
            </a:r>
          </a:p>
          <a:p>
            <a:pPr algn="l" eaLnBrk="0" hangingPunct="0">
              <a:spcBef>
                <a:spcPct val="0"/>
              </a:spcBef>
              <a:buClrTx/>
              <a:buFontTx/>
              <a:buNone/>
            </a:pPr>
            <a:endParaRPr lang="en-US">
              <a:solidFill>
                <a:srgbClr val="000000"/>
              </a:solidFill>
              <a:latin typeface="Courier New" pitchFamily="49" charset="0"/>
            </a:endParaRPr>
          </a:p>
          <a:p>
            <a:pPr algn="l" eaLnBrk="0" hangingPunct="0">
              <a:spcBef>
                <a:spcPct val="0"/>
              </a:spcBef>
              <a:buClrTx/>
              <a:buFontTx/>
              <a:buNone/>
            </a:pPr>
            <a:r>
              <a:rPr lang="en-US">
                <a:solidFill>
                  <a:srgbClr val="000000"/>
                </a:solidFill>
                <a:latin typeface="Courier New" pitchFamily="49" charset="0"/>
              </a:rPr>
              <a:t>END;</a:t>
            </a:r>
          </a:p>
          <a:p>
            <a:pPr algn="l" eaLnBrk="0" hangingPunct="0">
              <a:spcBef>
                <a:spcPct val="0"/>
              </a:spcBef>
              <a:buClrTx/>
              <a:buFontTx/>
              <a:buNone/>
            </a:pPr>
            <a:endParaRPr lang="en-US">
              <a:solidFill>
                <a:srgbClr val="000000"/>
              </a:solidFill>
              <a:latin typeface="Courier New" pitchFamily="49" charset="0"/>
            </a:endParaRPr>
          </a:p>
        </p:txBody>
      </p:sp>
    </p:spTree>
    <p:extLst>
      <p:ext uri="{BB962C8B-B14F-4D97-AF65-F5344CB8AC3E}">
        <p14:creationId xmlns:p14="http://schemas.microsoft.com/office/powerpoint/2010/main" val="24062121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endParaRPr lang="en-US" smtClean="0"/>
          </a:p>
        </p:txBody>
      </p:sp>
    </p:spTree>
    <p:extLst>
      <p:ext uri="{BB962C8B-B14F-4D97-AF65-F5344CB8AC3E}">
        <p14:creationId xmlns:p14="http://schemas.microsoft.com/office/powerpoint/2010/main" val="202281136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Program Constructs</a:t>
            </a:r>
          </a:p>
        </p:txBody>
      </p:sp>
      <p:sp>
        <p:nvSpPr>
          <p:cNvPr id="20483" name="Rectangle 3"/>
          <p:cNvSpPr>
            <a:spLocks noChangeArrowheads="1"/>
          </p:cNvSpPr>
          <p:nvPr/>
        </p:nvSpPr>
        <p:spPr bwMode="blackWhite">
          <a:xfrm>
            <a:off x="1219200" y="5116514"/>
            <a:ext cx="3539067" cy="522287"/>
          </a:xfrm>
          <a:prstGeom prst="rect">
            <a:avLst/>
          </a:prstGeom>
          <a:solidFill>
            <a:srgbClr val="99CCFF"/>
          </a:solidFill>
          <a:ln w="28575">
            <a:solidFill>
              <a:schemeClr val="tx1"/>
            </a:solidFill>
            <a:miter lim="800000"/>
            <a:headEnd/>
            <a:tailEnd/>
          </a:ln>
        </p:spPr>
        <p:txBody>
          <a:bodyPr wrap="none" lIns="92075" tIns="46038" rIns="92075" bIns="46038" anchor="ctr"/>
          <a:lstStyle/>
          <a:p>
            <a:pPr eaLnBrk="0" hangingPunct="0">
              <a:spcBef>
                <a:spcPct val="0"/>
              </a:spcBef>
              <a:buClrTx/>
              <a:buFontTx/>
              <a:buNone/>
            </a:pPr>
            <a:r>
              <a:rPr lang="en-US">
                <a:solidFill>
                  <a:srgbClr val="000000"/>
                </a:solidFill>
              </a:rPr>
              <a:t>Application triggers</a:t>
            </a:r>
          </a:p>
        </p:txBody>
      </p:sp>
      <p:sp>
        <p:nvSpPr>
          <p:cNvPr id="20484" name="Rectangle 4"/>
          <p:cNvSpPr>
            <a:spLocks noChangeArrowheads="1"/>
          </p:cNvSpPr>
          <p:nvPr/>
        </p:nvSpPr>
        <p:spPr bwMode="blackWhite">
          <a:xfrm>
            <a:off x="1221318" y="4565650"/>
            <a:ext cx="3536949" cy="522288"/>
          </a:xfrm>
          <a:prstGeom prst="rect">
            <a:avLst/>
          </a:prstGeom>
          <a:solidFill>
            <a:srgbClr val="99CCFF"/>
          </a:solidFill>
          <a:ln w="28575">
            <a:solidFill>
              <a:schemeClr val="tx1"/>
            </a:solidFill>
            <a:miter lim="800000"/>
            <a:headEnd/>
            <a:tailEnd/>
          </a:ln>
        </p:spPr>
        <p:txBody>
          <a:bodyPr wrap="none" lIns="92075" tIns="46038" rIns="92075" bIns="46038" anchor="ctr"/>
          <a:lstStyle/>
          <a:p>
            <a:r>
              <a:rPr lang="en-US">
                <a:solidFill>
                  <a:srgbClr val="000000"/>
                </a:solidFill>
              </a:rPr>
              <a:t>Application packages</a:t>
            </a:r>
            <a:endParaRPr lang="en-US"/>
          </a:p>
        </p:txBody>
      </p:sp>
      <p:sp>
        <p:nvSpPr>
          <p:cNvPr id="20485" name="Rectangle 5"/>
          <p:cNvSpPr>
            <a:spLocks noChangeArrowheads="1"/>
          </p:cNvSpPr>
          <p:nvPr/>
        </p:nvSpPr>
        <p:spPr bwMode="blackWhite">
          <a:xfrm>
            <a:off x="1221318" y="4013200"/>
            <a:ext cx="3536949" cy="522288"/>
          </a:xfrm>
          <a:prstGeom prst="rect">
            <a:avLst/>
          </a:prstGeom>
          <a:solidFill>
            <a:srgbClr val="99CCFF"/>
          </a:solidFill>
          <a:ln w="28575">
            <a:solidFill>
              <a:schemeClr val="tx1"/>
            </a:solidFill>
            <a:miter lim="800000"/>
            <a:headEnd/>
            <a:tailEnd/>
          </a:ln>
        </p:spPr>
        <p:txBody>
          <a:bodyPr wrap="none" lIns="92075" tIns="82800" rIns="92075" bIns="46800" anchor="ctr" anchorCtr="1"/>
          <a:lstStyle/>
          <a:p>
            <a:pPr eaLnBrk="0" hangingPunct="0">
              <a:lnSpc>
                <a:spcPct val="75000"/>
              </a:lnSpc>
              <a:spcBef>
                <a:spcPct val="0"/>
              </a:spcBef>
              <a:buClrTx/>
              <a:buFontTx/>
              <a:buNone/>
            </a:pPr>
            <a:r>
              <a:rPr lang="en-US">
                <a:solidFill>
                  <a:srgbClr val="000000"/>
                </a:solidFill>
              </a:rPr>
              <a:t>Application procedures</a:t>
            </a:r>
          </a:p>
          <a:p>
            <a:pPr>
              <a:lnSpc>
                <a:spcPct val="75000"/>
              </a:lnSpc>
            </a:pPr>
            <a:r>
              <a:rPr lang="en-US">
                <a:solidFill>
                  <a:srgbClr val="000000"/>
                </a:solidFill>
              </a:rPr>
              <a:t>or functions</a:t>
            </a:r>
          </a:p>
        </p:txBody>
      </p:sp>
      <p:sp>
        <p:nvSpPr>
          <p:cNvPr id="20486" name="Rectangle 6"/>
          <p:cNvSpPr>
            <a:spLocks noChangeArrowheads="1"/>
          </p:cNvSpPr>
          <p:nvPr/>
        </p:nvSpPr>
        <p:spPr bwMode="blackWhite">
          <a:xfrm>
            <a:off x="1221318" y="3462339"/>
            <a:ext cx="3536949" cy="522287"/>
          </a:xfrm>
          <a:prstGeom prst="rect">
            <a:avLst/>
          </a:prstGeom>
          <a:solidFill>
            <a:srgbClr val="99CCFF"/>
          </a:solidFill>
          <a:ln w="28575">
            <a:solidFill>
              <a:schemeClr val="tx1"/>
            </a:solidFill>
            <a:miter lim="800000"/>
            <a:headEnd/>
            <a:tailEnd/>
          </a:ln>
        </p:spPr>
        <p:txBody>
          <a:bodyPr wrap="none" lIns="92075" tIns="46038" rIns="92075" bIns="46038" anchor="ctr"/>
          <a:lstStyle/>
          <a:p>
            <a:pPr eaLnBrk="0" hangingPunct="0">
              <a:lnSpc>
                <a:spcPct val="85000"/>
              </a:lnSpc>
              <a:spcBef>
                <a:spcPct val="0"/>
              </a:spcBef>
              <a:buClrTx/>
              <a:buFontTx/>
              <a:buNone/>
            </a:pPr>
            <a:r>
              <a:rPr lang="en-US">
                <a:solidFill>
                  <a:srgbClr val="000000"/>
                </a:solidFill>
              </a:rPr>
              <a:t>Anonymous blocks</a:t>
            </a:r>
          </a:p>
        </p:txBody>
      </p:sp>
      <p:sp>
        <p:nvSpPr>
          <p:cNvPr id="20487" name="Rectangle 7"/>
          <p:cNvSpPr>
            <a:spLocks noChangeArrowheads="1"/>
          </p:cNvSpPr>
          <p:nvPr/>
        </p:nvSpPr>
        <p:spPr bwMode="blackWhite">
          <a:xfrm>
            <a:off x="1221318" y="2911475"/>
            <a:ext cx="3536949" cy="522288"/>
          </a:xfrm>
          <a:prstGeom prst="rect">
            <a:avLst/>
          </a:prstGeom>
          <a:solidFill>
            <a:srgbClr val="FFFF99"/>
          </a:solidFill>
          <a:ln w="28575">
            <a:solidFill>
              <a:schemeClr val="tx1"/>
            </a:solidFill>
            <a:miter lim="800000"/>
            <a:headEnd/>
            <a:tailEnd/>
          </a:ln>
        </p:spPr>
        <p:txBody>
          <a:bodyPr wrap="none" lIns="92075" tIns="46038" rIns="92075" bIns="46038" anchor="ctr"/>
          <a:lstStyle/>
          <a:p>
            <a:r>
              <a:rPr lang="en-US">
                <a:solidFill>
                  <a:srgbClr val="000000"/>
                </a:solidFill>
              </a:rPr>
              <a:t>Tools Constructs</a:t>
            </a:r>
            <a:endParaRPr lang="en-US"/>
          </a:p>
        </p:txBody>
      </p:sp>
      <p:sp>
        <p:nvSpPr>
          <p:cNvPr id="20488" name="Rectangle 8"/>
          <p:cNvSpPr>
            <a:spLocks noChangeArrowheads="1"/>
          </p:cNvSpPr>
          <p:nvPr/>
        </p:nvSpPr>
        <p:spPr bwMode="blackWhite">
          <a:xfrm>
            <a:off x="1219200" y="5667375"/>
            <a:ext cx="3539067" cy="522288"/>
          </a:xfrm>
          <a:prstGeom prst="rect">
            <a:avLst/>
          </a:prstGeom>
          <a:solidFill>
            <a:srgbClr val="99CCFF"/>
          </a:solidFill>
          <a:ln w="28575">
            <a:solidFill>
              <a:schemeClr val="tx1"/>
            </a:solidFill>
            <a:miter lim="800000"/>
            <a:headEnd/>
            <a:tailEnd/>
          </a:ln>
        </p:spPr>
        <p:txBody>
          <a:bodyPr wrap="none" lIns="92075" tIns="46038" rIns="92075" bIns="46038" anchor="ctr"/>
          <a:lstStyle/>
          <a:p>
            <a:r>
              <a:rPr lang="en-US">
                <a:solidFill>
                  <a:srgbClr val="000000"/>
                </a:solidFill>
              </a:rPr>
              <a:t>Object types</a:t>
            </a:r>
          </a:p>
        </p:txBody>
      </p:sp>
      <p:sp>
        <p:nvSpPr>
          <p:cNvPr id="20489" name="Rectangle 9"/>
          <p:cNvSpPr>
            <a:spLocks noChangeArrowheads="1"/>
          </p:cNvSpPr>
          <p:nvPr/>
        </p:nvSpPr>
        <p:spPr bwMode="blackWhite">
          <a:xfrm>
            <a:off x="7446433" y="5113339"/>
            <a:ext cx="3539067" cy="522287"/>
          </a:xfrm>
          <a:prstGeom prst="rect">
            <a:avLst/>
          </a:prstGeom>
          <a:solidFill>
            <a:srgbClr val="99CCFF"/>
          </a:solidFill>
          <a:ln w="28575">
            <a:solidFill>
              <a:schemeClr val="tx1"/>
            </a:solidFill>
            <a:miter lim="800000"/>
            <a:headEnd/>
            <a:tailEnd/>
          </a:ln>
        </p:spPr>
        <p:txBody>
          <a:bodyPr wrap="none" lIns="92075" tIns="46038" rIns="92075" bIns="46038" anchor="ctr"/>
          <a:lstStyle/>
          <a:p>
            <a:pPr eaLnBrk="0" hangingPunct="0">
              <a:spcBef>
                <a:spcPct val="0"/>
              </a:spcBef>
              <a:buClrTx/>
              <a:buFontTx/>
              <a:buNone/>
            </a:pPr>
            <a:r>
              <a:rPr lang="en-US">
                <a:solidFill>
                  <a:srgbClr val="000000"/>
                </a:solidFill>
              </a:rPr>
              <a:t>Database triggers</a:t>
            </a:r>
          </a:p>
        </p:txBody>
      </p:sp>
      <p:sp>
        <p:nvSpPr>
          <p:cNvPr id="20490" name="Rectangle 10"/>
          <p:cNvSpPr>
            <a:spLocks noChangeArrowheads="1"/>
          </p:cNvSpPr>
          <p:nvPr/>
        </p:nvSpPr>
        <p:spPr bwMode="blackWhite">
          <a:xfrm>
            <a:off x="7448551" y="4562475"/>
            <a:ext cx="3536949" cy="522288"/>
          </a:xfrm>
          <a:prstGeom prst="rect">
            <a:avLst/>
          </a:prstGeom>
          <a:solidFill>
            <a:srgbClr val="99CCFF"/>
          </a:solidFill>
          <a:ln w="28575">
            <a:solidFill>
              <a:schemeClr val="tx1"/>
            </a:solidFill>
            <a:miter lim="800000"/>
            <a:headEnd/>
            <a:tailEnd/>
          </a:ln>
        </p:spPr>
        <p:txBody>
          <a:bodyPr wrap="none" lIns="92075" tIns="46038" rIns="92075" bIns="46038" anchor="ctr"/>
          <a:lstStyle/>
          <a:p>
            <a:r>
              <a:rPr lang="en-US">
                <a:solidFill>
                  <a:srgbClr val="000000"/>
                </a:solidFill>
              </a:rPr>
              <a:t>Stored packages</a:t>
            </a:r>
            <a:endParaRPr lang="en-US"/>
          </a:p>
        </p:txBody>
      </p:sp>
      <p:sp>
        <p:nvSpPr>
          <p:cNvPr id="20491" name="Rectangle 11"/>
          <p:cNvSpPr>
            <a:spLocks noChangeArrowheads="1"/>
          </p:cNvSpPr>
          <p:nvPr/>
        </p:nvSpPr>
        <p:spPr bwMode="blackWhite">
          <a:xfrm>
            <a:off x="7448551" y="4013200"/>
            <a:ext cx="3536949" cy="522288"/>
          </a:xfrm>
          <a:prstGeom prst="rect">
            <a:avLst/>
          </a:prstGeom>
          <a:solidFill>
            <a:srgbClr val="99CCFF"/>
          </a:solidFill>
          <a:ln w="28575">
            <a:solidFill>
              <a:schemeClr val="tx1"/>
            </a:solidFill>
            <a:miter lim="800000"/>
            <a:headEnd/>
            <a:tailEnd/>
          </a:ln>
        </p:spPr>
        <p:txBody>
          <a:bodyPr wrap="none" lIns="92075" tIns="82800" rIns="92075" bIns="46800" anchor="ctr" anchorCtr="1"/>
          <a:lstStyle/>
          <a:p>
            <a:pPr>
              <a:lnSpc>
                <a:spcPct val="75000"/>
              </a:lnSpc>
            </a:pPr>
            <a:r>
              <a:rPr lang="en-US">
                <a:solidFill>
                  <a:srgbClr val="000000"/>
                </a:solidFill>
              </a:rPr>
              <a:t>Stored procedures or</a:t>
            </a:r>
          </a:p>
          <a:p>
            <a:pPr>
              <a:lnSpc>
                <a:spcPct val="75000"/>
              </a:lnSpc>
            </a:pPr>
            <a:r>
              <a:rPr lang="en-US">
                <a:solidFill>
                  <a:srgbClr val="000000"/>
                </a:solidFill>
              </a:rPr>
              <a:t>functions</a:t>
            </a:r>
          </a:p>
        </p:txBody>
      </p:sp>
      <p:sp>
        <p:nvSpPr>
          <p:cNvPr id="20492" name="Rectangle 12"/>
          <p:cNvSpPr>
            <a:spLocks noChangeArrowheads="1"/>
          </p:cNvSpPr>
          <p:nvPr/>
        </p:nvSpPr>
        <p:spPr bwMode="blackWhite">
          <a:xfrm>
            <a:off x="7448551" y="3462339"/>
            <a:ext cx="3536949" cy="522287"/>
          </a:xfrm>
          <a:prstGeom prst="rect">
            <a:avLst/>
          </a:prstGeom>
          <a:solidFill>
            <a:srgbClr val="99CCFF"/>
          </a:solidFill>
          <a:ln w="28575">
            <a:solidFill>
              <a:schemeClr val="tx1"/>
            </a:solidFill>
            <a:miter lim="800000"/>
            <a:headEnd/>
            <a:tailEnd/>
          </a:ln>
        </p:spPr>
        <p:txBody>
          <a:bodyPr wrap="none" lIns="92075" tIns="46038" rIns="92075" bIns="46038" anchor="ctr"/>
          <a:lstStyle/>
          <a:p>
            <a:pPr eaLnBrk="0" hangingPunct="0">
              <a:lnSpc>
                <a:spcPct val="85000"/>
              </a:lnSpc>
              <a:spcBef>
                <a:spcPct val="0"/>
              </a:spcBef>
              <a:buClrTx/>
              <a:buFontTx/>
              <a:buNone/>
            </a:pPr>
            <a:r>
              <a:rPr lang="en-US">
                <a:solidFill>
                  <a:srgbClr val="000000"/>
                </a:solidFill>
              </a:rPr>
              <a:t>Anonymous blocks</a:t>
            </a:r>
          </a:p>
        </p:txBody>
      </p:sp>
      <p:sp>
        <p:nvSpPr>
          <p:cNvPr id="20493" name="Rectangle 13"/>
          <p:cNvSpPr>
            <a:spLocks noChangeArrowheads="1"/>
          </p:cNvSpPr>
          <p:nvPr/>
        </p:nvSpPr>
        <p:spPr bwMode="blackWhite">
          <a:xfrm>
            <a:off x="7448551" y="2835275"/>
            <a:ext cx="3536949" cy="598488"/>
          </a:xfrm>
          <a:prstGeom prst="rect">
            <a:avLst/>
          </a:prstGeom>
          <a:solidFill>
            <a:srgbClr val="FFFF99"/>
          </a:solidFill>
          <a:ln w="28575">
            <a:solidFill>
              <a:schemeClr val="tx1"/>
            </a:solidFill>
            <a:miter lim="800000"/>
            <a:headEnd/>
            <a:tailEnd/>
          </a:ln>
        </p:spPr>
        <p:txBody>
          <a:bodyPr wrap="none" lIns="92075" tIns="82800" rIns="92075" bIns="46038" anchor="ctr"/>
          <a:lstStyle/>
          <a:p>
            <a:pPr>
              <a:lnSpc>
                <a:spcPct val="75000"/>
              </a:lnSpc>
            </a:pPr>
            <a:r>
              <a:rPr lang="en-US">
                <a:solidFill>
                  <a:srgbClr val="000000"/>
                </a:solidFill>
              </a:rPr>
              <a:t>Database Server</a:t>
            </a:r>
          </a:p>
          <a:p>
            <a:pPr>
              <a:lnSpc>
                <a:spcPct val="75000"/>
              </a:lnSpc>
            </a:pPr>
            <a:r>
              <a:rPr lang="en-US">
                <a:solidFill>
                  <a:srgbClr val="000000"/>
                </a:solidFill>
              </a:rPr>
              <a:t>Constructs </a:t>
            </a:r>
            <a:endParaRPr lang="en-US"/>
          </a:p>
        </p:txBody>
      </p:sp>
      <p:sp>
        <p:nvSpPr>
          <p:cNvPr id="20494" name="Rectangle 14"/>
          <p:cNvSpPr>
            <a:spLocks noChangeArrowheads="1"/>
          </p:cNvSpPr>
          <p:nvPr/>
        </p:nvSpPr>
        <p:spPr bwMode="blackWhite">
          <a:xfrm>
            <a:off x="7446433" y="5664200"/>
            <a:ext cx="3539067" cy="522288"/>
          </a:xfrm>
          <a:prstGeom prst="rect">
            <a:avLst/>
          </a:prstGeom>
          <a:solidFill>
            <a:srgbClr val="99CCFF"/>
          </a:solidFill>
          <a:ln w="28575">
            <a:solidFill>
              <a:schemeClr val="tx1"/>
            </a:solidFill>
            <a:miter lim="800000"/>
            <a:headEnd/>
            <a:tailEnd/>
          </a:ln>
        </p:spPr>
        <p:txBody>
          <a:bodyPr wrap="none" lIns="92075" tIns="46038" rIns="92075" bIns="46038" anchor="ctr"/>
          <a:lstStyle/>
          <a:p>
            <a:r>
              <a:rPr lang="en-US">
                <a:solidFill>
                  <a:srgbClr val="000000"/>
                </a:solidFill>
              </a:rPr>
              <a:t>Object types</a:t>
            </a:r>
          </a:p>
        </p:txBody>
      </p:sp>
      <p:pic>
        <p:nvPicPr>
          <p:cNvPr id="20495" name="Picture 15" descr="C:\Projects\6981-Sunitha\images\Slide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223933" y="1204913"/>
            <a:ext cx="17526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057193"/>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lstStyle/>
          <a:p>
            <a:endParaRPr lang="en-US" smtClean="0"/>
          </a:p>
        </p:txBody>
      </p:sp>
    </p:spTree>
    <p:extLst>
      <p:ext uri="{BB962C8B-B14F-4D97-AF65-F5344CB8AC3E}">
        <p14:creationId xmlns:p14="http://schemas.microsoft.com/office/powerpoint/2010/main" val="2584197227"/>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cs typeface="Times New Roman" pitchFamily="18" charset="0"/>
            </a:endParaRPr>
          </a:p>
        </p:txBody>
      </p:sp>
      <p:sp>
        <p:nvSpPr>
          <p:cNvPr id="22531" name="Rectangle 8"/>
          <p:cNvSpPr>
            <a:spLocks noGrp="1" noChangeArrowheads="1"/>
          </p:cNvSpPr>
          <p:nvPr>
            <p:ph type="title"/>
          </p:nvPr>
        </p:nvSpPr>
        <p:spPr/>
        <p:txBody>
          <a:bodyPr/>
          <a:lstStyle/>
          <a:p>
            <a:r>
              <a:rPr lang="en-US" smtClean="0"/>
              <a:t>Examining an Anonymous Block</a:t>
            </a:r>
          </a:p>
        </p:txBody>
      </p:sp>
      <p:sp>
        <p:nvSpPr>
          <p:cNvPr id="22532" name="Rectangle 9"/>
          <p:cNvSpPr>
            <a:spLocks noGrp="1" noChangeArrowheads="1"/>
          </p:cNvSpPr>
          <p:nvPr>
            <p:ph idx="1"/>
          </p:nvPr>
        </p:nvSpPr>
        <p:spPr/>
        <p:txBody>
          <a:bodyPr/>
          <a:lstStyle/>
          <a:p>
            <a:r>
              <a:rPr lang="en-US" smtClean="0">
                <a:latin typeface="Arial" charset="0"/>
              </a:rPr>
              <a:t>An anonymous block in the SQL Developer workspace:</a:t>
            </a:r>
          </a:p>
        </p:txBody>
      </p:sp>
      <p:pic>
        <p:nvPicPr>
          <p:cNvPr id="2253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400" y="2209800"/>
            <a:ext cx="6309784"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93342794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2514601"/>
            <a:ext cx="7315200" cy="361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23555" name="Rectangle 11"/>
          <p:cNvSpPr>
            <a:spLocks noGrp="1" noChangeArrowheads="1"/>
          </p:cNvSpPr>
          <p:nvPr>
            <p:ph type="title"/>
          </p:nvPr>
        </p:nvSpPr>
        <p:spPr/>
        <p:txBody>
          <a:bodyPr/>
          <a:lstStyle/>
          <a:p>
            <a:r>
              <a:rPr lang="en-US" smtClean="0"/>
              <a:t>Executing an Anonymous Block</a:t>
            </a:r>
          </a:p>
        </p:txBody>
      </p:sp>
      <p:sp>
        <p:nvSpPr>
          <p:cNvPr id="23556" name="Rectangle 12"/>
          <p:cNvSpPr>
            <a:spLocks noGrp="1" noChangeArrowheads="1"/>
          </p:cNvSpPr>
          <p:nvPr>
            <p:ph idx="1"/>
          </p:nvPr>
        </p:nvSpPr>
        <p:spPr/>
        <p:txBody>
          <a:bodyPr/>
          <a:lstStyle/>
          <a:p>
            <a:r>
              <a:rPr lang="en-US" smtClean="0">
                <a:latin typeface="Arial" charset="0"/>
              </a:rPr>
              <a:t>Click the Run Script button to execute the anonymous block:</a:t>
            </a:r>
          </a:p>
        </p:txBody>
      </p:sp>
      <p:sp>
        <p:nvSpPr>
          <p:cNvPr id="23557" name="Rectangle 6"/>
          <p:cNvSpPr>
            <a:spLocks noChangeArrowheads="1"/>
          </p:cNvSpPr>
          <p:nvPr/>
        </p:nvSpPr>
        <p:spPr bwMode="gray">
          <a:xfrm>
            <a:off x="2146300" y="2514600"/>
            <a:ext cx="406400" cy="3810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58" name="AutoShape 7"/>
          <p:cNvSpPr>
            <a:spLocks noChangeArrowheads="1"/>
          </p:cNvSpPr>
          <p:nvPr/>
        </p:nvSpPr>
        <p:spPr bwMode="auto">
          <a:xfrm>
            <a:off x="4978401" y="1828801"/>
            <a:ext cx="2264833" cy="314325"/>
          </a:xfrm>
          <a:prstGeom prst="wedgeRectCallout">
            <a:avLst>
              <a:gd name="adj1" fmla="val -161120"/>
              <a:gd name="adj2" fmla="val 197894"/>
            </a:avLst>
          </a:prstGeom>
          <a:solidFill>
            <a:srgbClr val="FFFFCC"/>
          </a:solidFill>
          <a:ln w="9525">
            <a:solidFill>
              <a:srgbClr val="808080"/>
            </a:solidFill>
            <a:miter lim="800000"/>
            <a:headEnd/>
            <a:tailEnd/>
          </a:ln>
        </p:spPr>
        <p:txBody>
          <a:bodyPr lIns="91432" tIns="45716" rIns="91432" bIns="45716" anchor="ctr">
            <a:spAutoFit/>
          </a:bodyPr>
          <a:lstStyle/>
          <a:p>
            <a:pPr eaLnBrk="0" hangingPunct="0">
              <a:spcBef>
                <a:spcPct val="0"/>
              </a:spcBef>
              <a:buClrTx/>
              <a:buFontTx/>
              <a:buNone/>
            </a:pPr>
            <a:r>
              <a:rPr lang="en-US" sz="1400"/>
              <a:t>Run Script (or F5)</a:t>
            </a:r>
          </a:p>
        </p:txBody>
      </p:sp>
    </p:spTree>
    <p:extLst>
      <p:ext uri="{BB962C8B-B14F-4D97-AF65-F5344CB8AC3E}">
        <p14:creationId xmlns:p14="http://schemas.microsoft.com/office/powerpoint/2010/main" val="350005969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0"/>
              </a:spcBef>
              <a:buClrTx/>
              <a:buFontTx/>
              <a:buNone/>
            </a:pPr>
            <a:endParaRPr lang="en-US" sz="2400">
              <a:latin typeface="Times New Roman" pitchFamily="18" charset="0"/>
              <a:cs typeface="Times New Roman" pitchFamily="18" charset="0"/>
            </a:endParaRPr>
          </a:p>
        </p:txBody>
      </p:sp>
      <p:sp>
        <p:nvSpPr>
          <p:cNvPr id="24579"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0"/>
              </a:spcBef>
              <a:buClrTx/>
              <a:buFontTx/>
              <a:buNone/>
            </a:pPr>
            <a:endParaRPr lang="en-US" sz="2400">
              <a:latin typeface="Times New Roman" pitchFamily="18" charset="0"/>
              <a:cs typeface="Times New Roman" pitchFamily="18" charset="0"/>
            </a:endParaRPr>
          </a:p>
        </p:txBody>
      </p:sp>
      <p:sp>
        <p:nvSpPr>
          <p:cNvPr id="24580" name="Rectangle 4"/>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cs typeface="Times New Roman" pitchFamily="18" charset="0"/>
            </a:endParaRPr>
          </a:p>
        </p:txBody>
      </p:sp>
      <p:sp>
        <p:nvSpPr>
          <p:cNvPr id="24581" name="Rectangle 5"/>
          <p:cNvSpPr>
            <a:spLocks noGrp="1" noChangeArrowheads="1"/>
          </p:cNvSpPr>
          <p:nvPr>
            <p:ph type="title"/>
          </p:nvPr>
        </p:nvSpPr>
        <p:spPr/>
        <p:txBody>
          <a:bodyPr/>
          <a:lstStyle/>
          <a:p>
            <a:pPr eaLnBrk="1" hangingPunct="1"/>
            <a:r>
              <a:rPr lang="en-US" smtClean="0"/>
              <a:t>Agenda</a:t>
            </a:r>
          </a:p>
        </p:txBody>
      </p:sp>
      <p:sp>
        <p:nvSpPr>
          <p:cNvPr id="24582" name="Rectangle 6"/>
          <p:cNvSpPr>
            <a:spLocks noGrp="1" noChangeArrowheads="1"/>
          </p:cNvSpPr>
          <p:nvPr>
            <p:ph idx="1"/>
          </p:nvPr>
        </p:nvSpPr>
        <p:spPr>
          <a:xfrm>
            <a:off x="812800" y="1447800"/>
            <a:ext cx="10557933" cy="1176338"/>
          </a:xfrm>
        </p:spPr>
        <p:txBody>
          <a:bodyPr/>
          <a:lstStyle/>
          <a:p>
            <a:pPr lvl="1" eaLnBrk="1" hangingPunct="1">
              <a:buClr>
                <a:schemeClr val="folHlink"/>
              </a:buClr>
            </a:pPr>
            <a:r>
              <a:rPr lang="en-US" smtClean="0">
                <a:solidFill>
                  <a:schemeClr val="folHlink"/>
                </a:solidFill>
              </a:rPr>
              <a:t>Understanding the benefits and structure of PL/SQL</a:t>
            </a:r>
          </a:p>
          <a:p>
            <a:pPr lvl="1" eaLnBrk="1" hangingPunct="1">
              <a:buClr>
                <a:schemeClr val="folHlink"/>
              </a:buClr>
            </a:pPr>
            <a:r>
              <a:rPr lang="en-US" smtClean="0">
                <a:solidFill>
                  <a:schemeClr val="folHlink"/>
                </a:solidFill>
              </a:rPr>
              <a:t>Examining PL/SQL blocks</a:t>
            </a:r>
          </a:p>
          <a:p>
            <a:pPr lvl="1" eaLnBrk="1" hangingPunct="1">
              <a:buClr>
                <a:schemeClr val="accent2"/>
              </a:buClr>
            </a:pPr>
            <a:r>
              <a:rPr lang="en-US" smtClean="0"/>
              <a:t>Generating output messages in PL/SQL</a:t>
            </a:r>
          </a:p>
        </p:txBody>
      </p:sp>
    </p:spTree>
    <p:extLst>
      <p:ext uri="{BB962C8B-B14F-4D97-AF65-F5344CB8AC3E}">
        <p14:creationId xmlns:p14="http://schemas.microsoft.com/office/powerpoint/2010/main" val="361832673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0"/>
              </a:spcBef>
              <a:buClrTx/>
              <a:buFontTx/>
              <a:buNone/>
            </a:pPr>
            <a:endParaRPr lang="en-US" sz="2400">
              <a:latin typeface="Times New Roman" pitchFamily="18" charset="0"/>
              <a:cs typeface="Times New Roman" pitchFamily="18" charset="0"/>
            </a:endParaRPr>
          </a:p>
        </p:txBody>
      </p:sp>
      <p:sp>
        <p:nvSpPr>
          <p:cNvPr id="7171"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0"/>
              </a:spcBef>
              <a:buClrTx/>
              <a:buFontTx/>
              <a:buNone/>
            </a:pPr>
            <a:endParaRPr lang="en-US" sz="2400">
              <a:latin typeface="Times New Roman" pitchFamily="18" charset="0"/>
              <a:cs typeface="Times New Roman" pitchFamily="18" charset="0"/>
            </a:endParaRPr>
          </a:p>
        </p:txBody>
      </p:sp>
      <p:sp>
        <p:nvSpPr>
          <p:cNvPr id="7172" name="Rectangle 4"/>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cs typeface="Times New Roman" pitchFamily="18" charset="0"/>
            </a:endParaRPr>
          </a:p>
        </p:txBody>
      </p:sp>
      <p:sp>
        <p:nvSpPr>
          <p:cNvPr id="7173" name="Rectangle 7"/>
          <p:cNvSpPr>
            <a:spLocks noGrp="1" noChangeArrowheads="1"/>
          </p:cNvSpPr>
          <p:nvPr>
            <p:ph type="title"/>
          </p:nvPr>
        </p:nvSpPr>
        <p:spPr/>
        <p:txBody>
          <a:bodyPr/>
          <a:lstStyle/>
          <a:p>
            <a:r>
              <a:rPr lang="en-US" smtClean="0"/>
              <a:t>Objectives</a:t>
            </a:r>
          </a:p>
        </p:txBody>
      </p:sp>
      <p:sp>
        <p:nvSpPr>
          <p:cNvPr id="7174" name="Rectangle 8"/>
          <p:cNvSpPr>
            <a:spLocks noGrp="1" noChangeArrowheads="1"/>
          </p:cNvSpPr>
          <p:nvPr>
            <p:ph idx="1"/>
          </p:nvPr>
        </p:nvSpPr>
        <p:spPr/>
        <p:txBody>
          <a:bodyPr/>
          <a:lstStyle/>
          <a:p>
            <a:r>
              <a:rPr lang="en-US" smtClean="0">
                <a:latin typeface="Arial" charset="0"/>
              </a:rPr>
              <a:t>After completing this lesson, you should be able to do the following:</a:t>
            </a:r>
          </a:p>
          <a:p>
            <a:pPr lvl="1"/>
            <a:r>
              <a:rPr lang="en-US" smtClean="0"/>
              <a:t>Explain the need for PL/SQL</a:t>
            </a:r>
          </a:p>
          <a:p>
            <a:pPr lvl="1"/>
            <a:r>
              <a:rPr lang="en-US" smtClean="0"/>
              <a:t>Explain the benefits of PL/SQL</a:t>
            </a:r>
          </a:p>
          <a:p>
            <a:pPr lvl="1"/>
            <a:r>
              <a:rPr lang="en-US" smtClean="0"/>
              <a:t>Identify the different types of PL/SQL blocks</a:t>
            </a:r>
          </a:p>
          <a:p>
            <a:pPr lvl="1"/>
            <a:r>
              <a:rPr lang="en-US" smtClean="0"/>
              <a:t>Output messages in PL/SQL</a:t>
            </a:r>
          </a:p>
        </p:txBody>
      </p:sp>
    </p:spTree>
    <p:extLst>
      <p:ext uri="{BB962C8B-B14F-4D97-AF65-F5344CB8AC3E}">
        <p14:creationId xmlns:p14="http://schemas.microsoft.com/office/powerpoint/2010/main" val="2229181380"/>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Enabling Output of a PL/SQL Block</a:t>
            </a:r>
          </a:p>
        </p:txBody>
      </p:sp>
      <p:sp>
        <p:nvSpPr>
          <p:cNvPr id="25603" name="Rectangle 3"/>
          <p:cNvSpPr>
            <a:spLocks noGrp="1" noChangeArrowheads="1"/>
          </p:cNvSpPr>
          <p:nvPr>
            <p:ph idx="1"/>
          </p:nvPr>
        </p:nvSpPr>
        <p:spPr/>
        <p:txBody>
          <a:bodyPr>
            <a:normAutofit fontScale="85000" lnSpcReduction="10000"/>
          </a:bodyPr>
          <a:lstStyle/>
          <a:p>
            <a:pPr lvl="1">
              <a:buFont typeface="Arial" charset="0"/>
              <a:buAutoNum type="arabicPeriod"/>
            </a:pPr>
            <a:r>
              <a:rPr lang="en-US" smtClean="0"/>
              <a:t>To enable output in SQL Developer, execute the following command before running the PL/SQL block:</a:t>
            </a:r>
          </a:p>
          <a:p>
            <a:pPr lvl="1">
              <a:buFont typeface="Arial" charset="0"/>
              <a:buNone/>
            </a:pPr>
            <a:endParaRPr lang="en-US" smtClean="0"/>
          </a:p>
          <a:p>
            <a:pPr lvl="1">
              <a:buFont typeface="Arial" charset="0"/>
              <a:buNone/>
            </a:pPr>
            <a:endParaRPr lang="en-US" smtClean="0"/>
          </a:p>
          <a:p>
            <a:pPr lvl="1">
              <a:buFont typeface="Arial" charset="0"/>
              <a:buAutoNum type="arabicPeriod" startAt="2"/>
            </a:pPr>
            <a:r>
              <a:rPr lang="en-US" smtClean="0"/>
              <a:t>Use a predefined Oracle package and its procedure in the anonymous block:</a:t>
            </a:r>
          </a:p>
          <a:p>
            <a:pPr lvl="2"/>
            <a:r>
              <a:rPr lang="en-US" smtClean="0">
                <a:latin typeface="Courier New" pitchFamily="49" charset="0"/>
                <a:cs typeface="Courier New" pitchFamily="49" charset="0"/>
              </a:rPr>
              <a:t>DBMS_OUTPUT.PUT_LINE</a:t>
            </a:r>
          </a:p>
        </p:txBody>
      </p:sp>
      <p:sp>
        <p:nvSpPr>
          <p:cNvPr id="25604" name="Rectangle 4"/>
          <p:cNvSpPr>
            <a:spLocks noChangeArrowheads="1"/>
          </p:cNvSpPr>
          <p:nvPr/>
        </p:nvSpPr>
        <p:spPr bwMode="blackGray">
          <a:xfrm>
            <a:off x="1289051" y="4191000"/>
            <a:ext cx="9637183" cy="914400"/>
          </a:xfrm>
          <a:prstGeom prst="rect">
            <a:avLst/>
          </a:prstGeom>
          <a:solidFill>
            <a:srgbClr val="CCCCCC"/>
          </a:solidFill>
          <a:ln w="28575">
            <a:solidFill>
              <a:srgbClr val="000000"/>
            </a:solidFill>
            <a:miter lim="800000"/>
            <a:headEnd/>
            <a:tailEnd/>
          </a:ln>
        </p:spPr>
        <p:txBody>
          <a:bodyPr lIns="92075" tIns="9144" rIns="92075" bIns="9144" anchor="ctr"/>
          <a:lstStyle/>
          <a:p>
            <a:pPr algn="l" defTabSz="400050" eaLnBrk="0" hangingPunct="0">
              <a:spcBef>
                <a:spcPct val="0"/>
              </a:spcBef>
              <a:buClrTx/>
              <a:buFontTx/>
              <a:buNone/>
              <a:tabLst>
                <a:tab pos="400050" algn="r"/>
                <a:tab pos="673100" algn="l"/>
              </a:tabLst>
            </a:pPr>
            <a:r>
              <a:rPr lang="en-US" sz="2000">
                <a:latin typeface="Courier New" pitchFamily="49" charset="0"/>
              </a:rPr>
              <a:t>DBMS_OUTPUT.PUT_LINE(</a:t>
            </a:r>
            <a:r>
              <a:rPr lang="en-US">
                <a:solidFill>
                  <a:srgbClr val="000000"/>
                </a:solidFill>
                <a:latin typeface="Courier New" pitchFamily="49" charset="0"/>
              </a:rPr>
              <a:t>' </a:t>
            </a:r>
            <a:r>
              <a:rPr lang="en-US" sz="2000">
                <a:latin typeface="Courier New" pitchFamily="49" charset="0"/>
              </a:rPr>
              <a:t>The First Name of the Employee is </a:t>
            </a:r>
            <a:r>
              <a:rPr lang="en-US">
                <a:solidFill>
                  <a:srgbClr val="000000"/>
                </a:solidFill>
                <a:latin typeface="Courier New" pitchFamily="49" charset="0"/>
              </a:rPr>
              <a:t>'</a:t>
            </a:r>
            <a:r>
              <a:rPr lang="en-US" sz="2000">
                <a:latin typeface="Courier New" pitchFamily="49" charset="0"/>
              </a:rPr>
              <a:t> || v_fname);</a:t>
            </a:r>
          </a:p>
          <a:p>
            <a:pPr algn="l" defTabSz="400050" eaLnBrk="0" hangingPunct="0">
              <a:spcBef>
                <a:spcPct val="0"/>
              </a:spcBef>
              <a:buClrTx/>
              <a:buFontTx/>
              <a:buNone/>
              <a:tabLst>
                <a:tab pos="400050" algn="r"/>
                <a:tab pos="673100" algn="l"/>
              </a:tabLst>
            </a:pPr>
            <a:r>
              <a:rPr lang="en-US" sz="2000">
                <a:latin typeface="Courier New" pitchFamily="49" charset="0"/>
              </a:rPr>
              <a:t>…</a:t>
            </a:r>
          </a:p>
        </p:txBody>
      </p:sp>
      <p:sp>
        <p:nvSpPr>
          <p:cNvPr id="25605" name="Rectangle 15"/>
          <p:cNvSpPr>
            <a:spLocks noChangeArrowheads="1"/>
          </p:cNvSpPr>
          <p:nvPr/>
        </p:nvSpPr>
        <p:spPr bwMode="blackGray">
          <a:xfrm>
            <a:off x="1339851" y="2324100"/>
            <a:ext cx="9637183" cy="552450"/>
          </a:xfrm>
          <a:prstGeom prst="rect">
            <a:avLst/>
          </a:prstGeom>
          <a:solidFill>
            <a:srgbClr val="CCCCCC"/>
          </a:solidFill>
          <a:ln w="28575">
            <a:solidFill>
              <a:srgbClr val="000000"/>
            </a:solidFill>
            <a:miter lim="800000"/>
            <a:headEnd/>
            <a:tailEnd/>
          </a:ln>
        </p:spPr>
        <p:txBody>
          <a:bodyPr lIns="92075" tIns="9144" rIns="92075" bIns="9144" anchor="ctr"/>
          <a:lstStyle/>
          <a:p>
            <a:pPr algn="l" defTabSz="400050" eaLnBrk="0" hangingPunct="0">
              <a:spcBef>
                <a:spcPct val="0"/>
              </a:spcBef>
              <a:buClrTx/>
              <a:buFontTx/>
              <a:buNone/>
              <a:tabLst>
                <a:tab pos="400050" algn="r"/>
                <a:tab pos="673100" algn="l"/>
              </a:tabLst>
            </a:pPr>
            <a:r>
              <a:rPr lang="en-US" sz="2000">
                <a:latin typeface="Courier New" pitchFamily="49" charset="0"/>
              </a:rPr>
              <a:t>SET SERVEROUTPUT ON</a:t>
            </a:r>
          </a:p>
        </p:txBody>
      </p:sp>
    </p:spTree>
    <p:extLst>
      <p:ext uri="{BB962C8B-B14F-4D97-AF65-F5344CB8AC3E}">
        <p14:creationId xmlns:p14="http://schemas.microsoft.com/office/powerpoint/2010/main" val="2165848902"/>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Viewing the Output of a PL/SQL Block</a:t>
            </a:r>
          </a:p>
        </p:txBody>
      </p:sp>
      <p:grpSp>
        <p:nvGrpSpPr>
          <p:cNvPr id="26627" name="Group 5"/>
          <p:cNvGrpSpPr>
            <a:grpSpLocks/>
          </p:cNvGrpSpPr>
          <p:nvPr/>
        </p:nvGrpSpPr>
        <p:grpSpPr bwMode="auto">
          <a:xfrm>
            <a:off x="1397000" y="1600200"/>
            <a:ext cx="9372600" cy="4267200"/>
            <a:chOff x="1143000" y="1676400"/>
            <a:chExt cx="7029450" cy="4267200"/>
          </a:xfrm>
        </p:grpSpPr>
        <p:pic>
          <p:nvPicPr>
            <p:cNvPr id="2662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76400"/>
              <a:ext cx="70294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26629" name="Rectangle 5"/>
            <p:cNvSpPr>
              <a:spLocks noChangeArrowheads="1"/>
            </p:cNvSpPr>
            <p:nvPr/>
          </p:nvSpPr>
          <p:spPr bwMode="auto">
            <a:xfrm>
              <a:off x="1223963" y="4837113"/>
              <a:ext cx="1290637" cy="268287"/>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0" name="AutoShape 7"/>
            <p:cNvSpPr>
              <a:spLocks noChangeArrowheads="1"/>
            </p:cNvSpPr>
            <p:nvPr/>
          </p:nvSpPr>
          <p:spPr bwMode="auto">
            <a:xfrm>
              <a:off x="3581400" y="2241881"/>
              <a:ext cx="2219325" cy="523212"/>
            </a:xfrm>
            <a:prstGeom prst="wedgeRectCallout">
              <a:avLst>
                <a:gd name="adj1" fmla="val -134644"/>
                <a:gd name="adj2" fmla="val -81375"/>
              </a:avLst>
            </a:prstGeom>
            <a:solidFill>
              <a:srgbClr val="FFFFCC"/>
            </a:solidFill>
            <a:ln w="9525">
              <a:solidFill>
                <a:srgbClr val="808080"/>
              </a:solidFill>
              <a:miter lim="800000"/>
              <a:headEnd/>
              <a:tailEnd/>
            </a:ln>
          </p:spPr>
          <p:txBody>
            <a:bodyPr lIns="91432" tIns="45716" rIns="91432" bIns="45716" anchor="ctr">
              <a:spAutoFit/>
            </a:bodyPr>
            <a:lstStyle/>
            <a:p>
              <a:pPr eaLnBrk="0" hangingPunct="0">
                <a:spcBef>
                  <a:spcPct val="0"/>
                </a:spcBef>
                <a:buClrTx/>
                <a:buFontTx/>
                <a:buNone/>
              </a:pPr>
              <a:r>
                <a:rPr lang="en-US" sz="1400"/>
                <a:t>Press F5 to execute the command and PL/SQL block.</a:t>
              </a:r>
            </a:p>
          </p:txBody>
        </p:sp>
      </p:grpSp>
    </p:spTree>
    <p:extLst>
      <p:ext uri="{BB962C8B-B14F-4D97-AF65-F5344CB8AC3E}">
        <p14:creationId xmlns:p14="http://schemas.microsoft.com/office/powerpoint/2010/main" val="3699940541"/>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Quiz</a:t>
            </a:r>
          </a:p>
        </p:txBody>
      </p:sp>
      <p:sp>
        <p:nvSpPr>
          <p:cNvPr id="27651" name="Rectangle 3"/>
          <p:cNvSpPr>
            <a:spLocks noGrp="1" noChangeArrowheads="1"/>
          </p:cNvSpPr>
          <p:nvPr>
            <p:ph type="body" idx="1"/>
          </p:nvPr>
        </p:nvSpPr>
        <p:spPr>
          <a:xfrm>
            <a:off x="812800" y="1447801"/>
            <a:ext cx="10557933" cy="3749675"/>
          </a:xfrm>
        </p:spPr>
        <p:txBody>
          <a:bodyPr/>
          <a:lstStyle/>
          <a:p>
            <a:pPr marL="419100" indent="-419100" eaLnBrk="1" hangingPunct="1"/>
            <a:r>
              <a:rPr lang="en-US" smtClean="0">
                <a:latin typeface="Arial" charset="0"/>
              </a:rPr>
              <a:t>A PL/SQL block </a:t>
            </a:r>
            <a:r>
              <a:rPr lang="en-US" i="1" smtClean="0">
                <a:latin typeface="Arial" charset="0"/>
              </a:rPr>
              <a:t>must</a:t>
            </a:r>
            <a:r>
              <a:rPr lang="en-US" smtClean="0">
                <a:latin typeface="Arial" charset="0"/>
              </a:rPr>
              <a:t> consist of the following three sections:</a:t>
            </a:r>
          </a:p>
          <a:p>
            <a:pPr marL="576263" lvl="1" indent="-461963" eaLnBrk="1" hangingPunct="1"/>
            <a:r>
              <a:rPr lang="en-US" smtClean="0"/>
              <a:t>A Declarative section, which begins with the keyword </a:t>
            </a:r>
            <a:r>
              <a:rPr lang="en-US" smtClean="0">
                <a:latin typeface="Courier New" pitchFamily="49" charset="0"/>
              </a:rPr>
              <a:t>DECLARE</a:t>
            </a:r>
            <a:r>
              <a:rPr lang="en-US" smtClean="0"/>
              <a:t> and ends when the executable section starts</a:t>
            </a:r>
          </a:p>
          <a:p>
            <a:pPr marL="576263" lvl="1" indent="-461963" eaLnBrk="1" hangingPunct="1"/>
            <a:r>
              <a:rPr lang="en-US" smtClean="0"/>
              <a:t>An Executable section, which begins with the keyword </a:t>
            </a:r>
            <a:r>
              <a:rPr lang="en-US" smtClean="0">
                <a:latin typeface="Courier New" pitchFamily="49" charset="0"/>
              </a:rPr>
              <a:t>BEGIN</a:t>
            </a:r>
            <a:r>
              <a:rPr lang="en-US" smtClean="0"/>
              <a:t> and ends with </a:t>
            </a:r>
            <a:r>
              <a:rPr lang="en-US" smtClean="0">
                <a:latin typeface="Courier New" pitchFamily="49" charset="0"/>
              </a:rPr>
              <a:t>END</a:t>
            </a:r>
            <a:endParaRPr lang="en-US" smtClean="0"/>
          </a:p>
          <a:p>
            <a:pPr marL="576263" lvl="1" indent="-461963" eaLnBrk="1" hangingPunct="1"/>
            <a:r>
              <a:rPr lang="en-US" smtClean="0"/>
              <a:t>An Exception handling section, which begins with the keyword </a:t>
            </a:r>
            <a:r>
              <a:rPr lang="en-US" smtClean="0">
                <a:latin typeface="Courier New" pitchFamily="49" charset="0"/>
              </a:rPr>
              <a:t>EXCEPTION</a:t>
            </a:r>
            <a:r>
              <a:rPr lang="en-US" smtClean="0"/>
              <a:t> and is nested within the executable section</a:t>
            </a:r>
          </a:p>
          <a:p>
            <a:pPr marL="576263" lvl="1" indent="-461963" eaLnBrk="1" hangingPunct="1">
              <a:buFont typeface="Arial" charset="0"/>
              <a:buAutoNum type="alphaLcPeriod"/>
            </a:pPr>
            <a:r>
              <a:rPr lang="en-US" smtClean="0"/>
              <a:t>True</a:t>
            </a:r>
          </a:p>
          <a:p>
            <a:pPr marL="576263" lvl="1" indent="-461963" eaLnBrk="1" hangingPunct="1">
              <a:buFont typeface="Arial" charset="0"/>
              <a:buAutoNum type="alphaLcPeriod"/>
            </a:pPr>
            <a:r>
              <a:rPr lang="en-US" smtClean="0"/>
              <a:t>False</a:t>
            </a:r>
          </a:p>
        </p:txBody>
      </p:sp>
    </p:spTree>
    <p:extLst>
      <p:ext uri="{BB962C8B-B14F-4D97-AF65-F5344CB8AC3E}">
        <p14:creationId xmlns:p14="http://schemas.microsoft.com/office/powerpoint/2010/main" val="1525273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0"/>
              </a:spcBef>
              <a:buClrTx/>
              <a:buFontTx/>
              <a:buNone/>
            </a:pPr>
            <a:endParaRPr lang="en-US" sz="2400">
              <a:latin typeface="Times New Roman" pitchFamily="18" charset="0"/>
              <a:cs typeface="Times New Roman" pitchFamily="18" charset="0"/>
            </a:endParaRPr>
          </a:p>
        </p:txBody>
      </p:sp>
      <p:sp>
        <p:nvSpPr>
          <p:cNvPr id="28675"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0"/>
              </a:spcBef>
              <a:buClrTx/>
              <a:buFontTx/>
              <a:buNone/>
            </a:pPr>
            <a:endParaRPr lang="en-US" sz="2400">
              <a:latin typeface="Times New Roman" pitchFamily="18" charset="0"/>
              <a:cs typeface="Times New Roman" pitchFamily="18" charset="0"/>
            </a:endParaRPr>
          </a:p>
        </p:txBody>
      </p:sp>
      <p:sp>
        <p:nvSpPr>
          <p:cNvPr id="28676" name="Rectangle 4"/>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cs typeface="Times New Roman" pitchFamily="18" charset="0"/>
            </a:endParaRPr>
          </a:p>
        </p:txBody>
      </p:sp>
      <p:sp>
        <p:nvSpPr>
          <p:cNvPr id="28677" name="Rectangle 5"/>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cs typeface="Times New Roman" pitchFamily="18" charset="0"/>
            </a:endParaRPr>
          </a:p>
        </p:txBody>
      </p:sp>
      <p:sp>
        <p:nvSpPr>
          <p:cNvPr id="28678" name="Rectangle 6"/>
          <p:cNvSpPr>
            <a:spLocks noGrp="1" noChangeArrowheads="1"/>
          </p:cNvSpPr>
          <p:nvPr>
            <p:ph type="title"/>
          </p:nvPr>
        </p:nvSpPr>
        <p:spPr/>
        <p:txBody>
          <a:bodyPr/>
          <a:lstStyle/>
          <a:p>
            <a:r>
              <a:rPr lang="en-US" smtClean="0"/>
              <a:t>Summary</a:t>
            </a:r>
          </a:p>
        </p:txBody>
      </p:sp>
      <p:sp>
        <p:nvSpPr>
          <p:cNvPr id="28679" name="Rectangle 7"/>
          <p:cNvSpPr>
            <a:spLocks noGrp="1" noChangeArrowheads="1"/>
          </p:cNvSpPr>
          <p:nvPr>
            <p:ph idx="1"/>
          </p:nvPr>
        </p:nvSpPr>
        <p:spPr/>
        <p:txBody>
          <a:bodyPr/>
          <a:lstStyle/>
          <a:p>
            <a:r>
              <a:rPr lang="en-US" smtClean="0">
                <a:latin typeface="Arial" charset="0"/>
              </a:rPr>
              <a:t>In this lesson, you should have learned how to:</a:t>
            </a:r>
          </a:p>
          <a:p>
            <a:pPr lvl="1"/>
            <a:r>
              <a:rPr lang="en-US" smtClean="0"/>
              <a:t>Integrate SQL statements with PL/SQL program constructs</a:t>
            </a:r>
          </a:p>
          <a:p>
            <a:pPr lvl="1"/>
            <a:r>
              <a:rPr lang="en-US" smtClean="0"/>
              <a:t>Describe the benefits of PL/SQL</a:t>
            </a:r>
          </a:p>
          <a:p>
            <a:pPr lvl="1"/>
            <a:r>
              <a:rPr lang="en-US" smtClean="0"/>
              <a:t>Differentiate between PL/SQL block types</a:t>
            </a:r>
          </a:p>
          <a:p>
            <a:pPr lvl="1"/>
            <a:r>
              <a:rPr lang="en-US" smtClean="0"/>
              <a:t>Output messages in PL/SQL</a:t>
            </a:r>
          </a:p>
        </p:txBody>
      </p:sp>
    </p:spTree>
    <p:extLst>
      <p:ext uri="{BB962C8B-B14F-4D97-AF65-F5344CB8AC3E}">
        <p14:creationId xmlns:p14="http://schemas.microsoft.com/office/powerpoint/2010/main" val="421954779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0"/>
              </a:spcBef>
              <a:buClrTx/>
              <a:buFontTx/>
              <a:buNone/>
            </a:pPr>
            <a:endParaRPr lang="en-US" sz="2400">
              <a:latin typeface="Times New Roman" pitchFamily="18" charset="0"/>
              <a:cs typeface="Times New Roman" pitchFamily="18" charset="0"/>
            </a:endParaRPr>
          </a:p>
        </p:txBody>
      </p:sp>
      <p:sp>
        <p:nvSpPr>
          <p:cNvPr id="29699"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0"/>
              </a:spcBef>
              <a:buClrTx/>
              <a:buFontTx/>
              <a:buNone/>
            </a:pPr>
            <a:endParaRPr lang="en-US" sz="2400">
              <a:latin typeface="Times New Roman" pitchFamily="18" charset="0"/>
              <a:cs typeface="Times New Roman" pitchFamily="18" charset="0"/>
            </a:endParaRPr>
          </a:p>
        </p:txBody>
      </p:sp>
      <p:sp>
        <p:nvSpPr>
          <p:cNvPr id="29700" name="Rectangle 4"/>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cs typeface="Times New Roman" pitchFamily="18" charset="0"/>
            </a:endParaRPr>
          </a:p>
        </p:txBody>
      </p:sp>
      <p:sp>
        <p:nvSpPr>
          <p:cNvPr id="29701" name="Rectangle 5"/>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cs typeface="Times New Roman" pitchFamily="18" charset="0"/>
            </a:endParaRPr>
          </a:p>
        </p:txBody>
      </p:sp>
      <p:sp>
        <p:nvSpPr>
          <p:cNvPr id="29702" name="Rectangle 6"/>
          <p:cNvSpPr>
            <a:spLocks noGrp="1" noChangeArrowheads="1"/>
          </p:cNvSpPr>
          <p:nvPr>
            <p:ph type="title"/>
          </p:nvPr>
        </p:nvSpPr>
        <p:spPr/>
        <p:txBody>
          <a:bodyPr/>
          <a:lstStyle/>
          <a:p>
            <a:r>
              <a:rPr lang="en-US" dirty="0" smtClean="0"/>
              <a:t>Exercise</a:t>
            </a:r>
            <a:endParaRPr lang="en-US" dirty="0" smtClean="0"/>
          </a:p>
        </p:txBody>
      </p:sp>
      <p:sp>
        <p:nvSpPr>
          <p:cNvPr id="29703" name="Rectangle 7"/>
          <p:cNvSpPr>
            <a:spLocks noGrp="1" noChangeArrowheads="1"/>
          </p:cNvSpPr>
          <p:nvPr>
            <p:ph idx="1"/>
          </p:nvPr>
        </p:nvSpPr>
        <p:spPr/>
        <p:txBody>
          <a:bodyPr/>
          <a:lstStyle/>
          <a:p>
            <a:pPr marL="457200" indent="-457200">
              <a:buFont typeface="Times New Roman" pitchFamily="18" charset="0"/>
              <a:buAutoNum type="arabicPeriod"/>
              <a:defRPr/>
            </a:pPr>
            <a:r>
              <a:rPr lang="en-US" dirty="0">
                <a:cs typeface="Arial" charset="0"/>
              </a:rPr>
              <a:t>Write a query that displays the employee’s last names with the first letter capitalized and all other letters lowercase, and the length of the names, for all employees whose name starts with J, A, or M. Give each column an appropriate label. Sort the results by the employees’ last names.</a:t>
            </a:r>
          </a:p>
          <a:p>
            <a:pPr marL="457200" indent="-457200">
              <a:buFont typeface="Times New Roman" pitchFamily="18" charset="0"/>
              <a:buAutoNum type="arabicPeriod"/>
              <a:defRPr/>
            </a:pPr>
            <a:r>
              <a:rPr lang="en-US" dirty="0">
                <a:cs typeface="Arial" charset="0"/>
              </a:rPr>
              <a:t>For each employee, display the employee’s last name, and calculate the number of months between today and the date the employee was hired. Label the column </a:t>
            </a:r>
            <a:r>
              <a:rPr lang="en-US" dirty="0" err="1">
                <a:cs typeface="Arial" charset="0"/>
              </a:rPr>
              <a:t>MONTHS_WORKED.Order</a:t>
            </a:r>
            <a:r>
              <a:rPr lang="en-US" dirty="0">
                <a:cs typeface="Arial" charset="0"/>
              </a:rPr>
              <a:t> your results by the number of months employed. Round the number of months up to the closest whole number.</a:t>
            </a:r>
          </a:p>
          <a:p>
            <a:pPr marL="457200" indent="-457200">
              <a:buFont typeface="Times New Roman" pitchFamily="18" charset="0"/>
              <a:buAutoNum type="arabicPeriod"/>
              <a:defRPr/>
            </a:pPr>
            <a:r>
              <a:rPr lang="en-US" dirty="0">
                <a:cs typeface="Arial" charset="0"/>
              </a:rPr>
              <a:t>Find the records from employees whose </a:t>
            </a:r>
            <a:r>
              <a:rPr lang="en-US" dirty="0" err="1">
                <a:cs typeface="Arial" charset="0"/>
              </a:rPr>
              <a:t>job_id</a:t>
            </a:r>
            <a:r>
              <a:rPr lang="en-US" dirty="0">
                <a:cs typeface="Arial" charset="0"/>
              </a:rPr>
              <a:t> are ‘clerk’,’manager’,</a:t>
            </a:r>
            <a:r>
              <a:rPr lang="en-US" dirty="0" err="1">
                <a:cs typeface="Arial" charset="0"/>
              </a:rPr>
              <a:t>sa_rep</a:t>
            </a:r>
            <a:r>
              <a:rPr lang="en-US" dirty="0">
                <a:cs typeface="Arial" charset="0"/>
              </a:rPr>
              <a:t>’.</a:t>
            </a:r>
          </a:p>
          <a:p>
            <a:pPr marL="457200" indent="-457200">
              <a:buFont typeface="Times New Roman" pitchFamily="18" charset="0"/>
              <a:buNone/>
              <a:defRPr/>
            </a:pPr>
            <a:endParaRPr lang="en-US" dirty="0"/>
          </a:p>
        </p:txBody>
      </p:sp>
    </p:spTree>
    <p:extLst>
      <p:ext uri="{BB962C8B-B14F-4D97-AF65-F5344CB8AC3E}">
        <p14:creationId xmlns:p14="http://schemas.microsoft.com/office/powerpoint/2010/main" val="217531892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0"/>
              </a:spcBef>
              <a:buClrTx/>
              <a:buFontTx/>
              <a:buNone/>
            </a:pPr>
            <a:endParaRPr lang="en-US" sz="2400">
              <a:latin typeface="Times New Roman" pitchFamily="18" charset="0"/>
              <a:cs typeface="Times New Roman" pitchFamily="18" charset="0"/>
            </a:endParaRPr>
          </a:p>
        </p:txBody>
      </p:sp>
      <p:sp>
        <p:nvSpPr>
          <p:cNvPr id="8195" name="Rectangle 1027"/>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0"/>
              </a:spcBef>
              <a:buClrTx/>
              <a:buFontTx/>
              <a:buNone/>
            </a:pPr>
            <a:endParaRPr lang="en-US" sz="2400">
              <a:latin typeface="Times New Roman" pitchFamily="18" charset="0"/>
              <a:cs typeface="Times New Roman" pitchFamily="18" charset="0"/>
            </a:endParaRPr>
          </a:p>
        </p:txBody>
      </p:sp>
      <p:sp>
        <p:nvSpPr>
          <p:cNvPr id="8196" name="Rectangle 1028"/>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cs typeface="Times New Roman" pitchFamily="18" charset="0"/>
            </a:endParaRPr>
          </a:p>
        </p:txBody>
      </p:sp>
      <p:sp>
        <p:nvSpPr>
          <p:cNvPr id="8197" name="Rectangle 1029"/>
          <p:cNvSpPr>
            <a:spLocks noGrp="1" noChangeArrowheads="1"/>
          </p:cNvSpPr>
          <p:nvPr>
            <p:ph type="title"/>
          </p:nvPr>
        </p:nvSpPr>
        <p:spPr/>
        <p:txBody>
          <a:bodyPr/>
          <a:lstStyle/>
          <a:p>
            <a:pPr eaLnBrk="1" hangingPunct="1"/>
            <a:r>
              <a:rPr lang="en-US" smtClean="0"/>
              <a:t>Agenda</a:t>
            </a:r>
          </a:p>
        </p:txBody>
      </p:sp>
      <p:sp>
        <p:nvSpPr>
          <p:cNvPr id="8198" name="Rectangle 1030"/>
          <p:cNvSpPr>
            <a:spLocks noGrp="1" noChangeArrowheads="1"/>
          </p:cNvSpPr>
          <p:nvPr>
            <p:ph idx="1"/>
          </p:nvPr>
        </p:nvSpPr>
        <p:spPr>
          <a:xfrm>
            <a:off x="812800" y="1447800"/>
            <a:ext cx="10557933" cy="1176338"/>
          </a:xfrm>
        </p:spPr>
        <p:txBody>
          <a:bodyPr/>
          <a:lstStyle/>
          <a:p>
            <a:pPr lvl="1" eaLnBrk="1" hangingPunct="1"/>
            <a:r>
              <a:rPr lang="en-US" smtClean="0"/>
              <a:t>Understanding the benefits and structure of PL/SQL</a:t>
            </a:r>
          </a:p>
          <a:p>
            <a:pPr lvl="1" eaLnBrk="1" hangingPunct="1">
              <a:buClr>
                <a:schemeClr val="folHlink"/>
              </a:buClr>
            </a:pPr>
            <a:r>
              <a:rPr lang="en-US" smtClean="0">
                <a:solidFill>
                  <a:schemeClr val="folHlink"/>
                </a:solidFill>
              </a:rPr>
              <a:t>Examining PL/SQL blocks</a:t>
            </a:r>
          </a:p>
          <a:p>
            <a:pPr lvl="1" eaLnBrk="1" hangingPunct="1">
              <a:buClr>
                <a:schemeClr val="folHlink"/>
              </a:buClr>
            </a:pPr>
            <a:r>
              <a:rPr lang="en-US" smtClean="0">
                <a:solidFill>
                  <a:schemeClr val="folHlink"/>
                </a:solidFill>
              </a:rPr>
              <a:t>Generating output messages in PL/SQL</a:t>
            </a:r>
          </a:p>
        </p:txBody>
      </p:sp>
    </p:spTree>
    <p:extLst>
      <p:ext uri="{BB962C8B-B14F-4D97-AF65-F5344CB8AC3E}">
        <p14:creationId xmlns:p14="http://schemas.microsoft.com/office/powerpoint/2010/main" val="178625367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r>
              <a:rPr lang="en-US" smtClean="0"/>
              <a:t>About PL/SQL</a:t>
            </a:r>
          </a:p>
        </p:txBody>
      </p:sp>
      <p:sp>
        <p:nvSpPr>
          <p:cNvPr id="9219" name="Rectangle 6"/>
          <p:cNvSpPr>
            <a:spLocks noGrp="1" noChangeArrowheads="1"/>
          </p:cNvSpPr>
          <p:nvPr>
            <p:ph idx="1"/>
          </p:nvPr>
        </p:nvSpPr>
        <p:spPr/>
        <p:txBody>
          <a:bodyPr/>
          <a:lstStyle/>
          <a:p>
            <a:r>
              <a:rPr lang="en-US" smtClean="0">
                <a:latin typeface="Arial" charset="0"/>
              </a:rPr>
              <a:t>PL/SQL:</a:t>
            </a:r>
          </a:p>
          <a:p>
            <a:pPr lvl="1"/>
            <a:r>
              <a:rPr lang="en-US" smtClean="0"/>
              <a:t>Stands for “Procedural Language extension to SQL”</a:t>
            </a:r>
          </a:p>
          <a:p>
            <a:pPr lvl="1"/>
            <a:r>
              <a:rPr lang="en-US" smtClean="0"/>
              <a:t>Is Oracle Corporation’s standard data access language for relational databases</a:t>
            </a:r>
          </a:p>
          <a:p>
            <a:pPr lvl="1"/>
            <a:r>
              <a:rPr lang="en-US" smtClean="0"/>
              <a:t>Seamlessly integrates procedural constructs with SQL</a:t>
            </a:r>
          </a:p>
        </p:txBody>
      </p:sp>
      <p:pic>
        <p:nvPicPr>
          <p:cNvPr id="9220" name="Picture 7" descr="D:\PL_SQL\MY_LESSONS\Graphics\LesIntro\sq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518151" y="4294189"/>
            <a:ext cx="1037167"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8" descr="D:\PL_SQL\MY_LESSONS\Graphics\LesIntro\plu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411133" y="4840289"/>
            <a:ext cx="660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9" descr="D:\PL_SQL\MY_LESSONS\Graphics\LesIntro\equals.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001933" y="4838700"/>
            <a:ext cx="69426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0" descr="D:\PL_SQL\MY_LESSONS\Graphics\LesIntro\pl_sql.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8142818" y="4294189"/>
            <a:ext cx="1020233"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11" descr="C:\Projects\6981-Sunitha\images\docum098.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2961217" y="4294189"/>
            <a:ext cx="1005416"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394105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0"/>
              </a:spcBef>
              <a:buClrTx/>
              <a:buFontTx/>
              <a:buNone/>
            </a:pPr>
            <a:endParaRPr lang="en-US" sz="2400">
              <a:latin typeface="Times New Roman" pitchFamily="18" charset="0"/>
              <a:cs typeface="Times New Roman" pitchFamily="18" charset="0"/>
            </a:endParaRPr>
          </a:p>
        </p:txBody>
      </p:sp>
      <p:sp>
        <p:nvSpPr>
          <p:cNvPr id="10243"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0"/>
              </a:spcBef>
              <a:buClrTx/>
              <a:buFontTx/>
              <a:buNone/>
            </a:pPr>
            <a:endParaRPr lang="en-US" sz="2400">
              <a:latin typeface="Times New Roman" pitchFamily="18" charset="0"/>
              <a:cs typeface="Times New Roman" pitchFamily="18" charset="0"/>
            </a:endParaRPr>
          </a:p>
        </p:txBody>
      </p:sp>
      <p:sp>
        <p:nvSpPr>
          <p:cNvPr id="10244" name="Rectangle 4"/>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cs typeface="Times New Roman" pitchFamily="18" charset="0"/>
            </a:endParaRPr>
          </a:p>
        </p:txBody>
      </p:sp>
      <p:sp>
        <p:nvSpPr>
          <p:cNvPr id="10245" name="Rectangle 5"/>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cs typeface="Times New Roman" pitchFamily="18" charset="0"/>
            </a:endParaRPr>
          </a:p>
        </p:txBody>
      </p:sp>
      <p:sp>
        <p:nvSpPr>
          <p:cNvPr id="10246" name="Rectangle 6"/>
          <p:cNvSpPr>
            <a:spLocks noGrp="1" noChangeArrowheads="1"/>
          </p:cNvSpPr>
          <p:nvPr>
            <p:ph type="title"/>
          </p:nvPr>
        </p:nvSpPr>
        <p:spPr/>
        <p:txBody>
          <a:bodyPr/>
          <a:lstStyle/>
          <a:p>
            <a:r>
              <a:rPr lang="en-US" smtClean="0"/>
              <a:t>About PL/SQL</a:t>
            </a:r>
          </a:p>
        </p:txBody>
      </p:sp>
      <p:sp>
        <p:nvSpPr>
          <p:cNvPr id="10247" name="Rectangle 7"/>
          <p:cNvSpPr>
            <a:spLocks noGrp="1" noChangeArrowheads="1"/>
          </p:cNvSpPr>
          <p:nvPr>
            <p:ph idx="1"/>
          </p:nvPr>
        </p:nvSpPr>
        <p:spPr>
          <a:xfrm>
            <a:off x="812800" y="1447800"/>
            <a:ext cx="10557933" cy="3270250"/>
          </a:xfrm>
        </p:spPr>
        <p:txBody>
          <a:bodyPr/>
          <a:lstStyle/>
          <a:p>
            <a:r>
              <a:rPr lang="en-US" smtClean="0">
                <a:latin typeface="Arial" charset="0"/>
              </a:rPr>
              <a:t>PL/SQL:</a:t>
            </a:r>
          </a:p>
          <a:p>
            <a:pPr lvl="1"/>
            <a:r>
              <a:rPr lang="en-US" smtClean="0"/>
              <a:t>Provides a block structure for executable units of code. Maintenance of code is made easier with such a well-defined structure.</a:t>
            </a:r>
          </a:p>
          <a:p>
            <a:pPr lvl="1"/>
            <a:r>
              <a:rPr lang="en-US" smtClean="0"/>
              <a:t>Provides procedural constructs such as:</a:t>
            </a:r>
          </a:p>
          <a:p>
            <a:pPr lvl="2"/>
            <a:r>
              <a:rPr lang="en-US" smtClean="0"/>
              <a:t>Variables, constants, and data types</a:t>
            </a:r>
          </a:p>
          <a:p>
            <a:pPr lvl="2"/>
            <a:r>
              <a:rPr lang="en-US" smtClean="0"/>
              <a:t>Control structures such as conditional statements and loops</a:t>
            </a:r>
          </a:p>
          <a:p>
            <a:pPr lvl="2"/>
            <a:r>
              <a:rPr lang="en-US" smtClean="0"/>
              <a:t>Reusable program units that are written once and executed many times</a:t>
            </a:r>
          </a:p>
        </p:txBody>
      </p:sp>
    </p:spTree>
    <p:extLst>
      <p:ext uri="{BB962C8B-B14F-4D97-AF65-F5344CB8AC3E}">
        <p14:creationId xmlns:p14="http://schemas.microsoft.com/office/powerpoint/2010/main" val="257830375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PL/SQL Run-Time Architecture</a:t>
            </a:r>
          </a:p>
        </p:txBody>
      </p:sp>
      <p:pic>
        <p:nvPicPr>
          <p:cNvPr id="11267" name="Picture 3" descr="C:\Documents and Settings\gstokol\My Documents\My Pictures\databas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219200" y="3657601"/>
            <a:ext cx="176953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5"/>
          <p:cNvSpPr txBox="1">
            <a:spLocks noChangeArrowheads="1"/>
          </p:cNvSpPr>
          <p:nvPr/>
        </p:nvSpPr>
        <p:spPr bwMode="blackWhite">
          <a:xfrm>
            <a:off x="4572000" y="1066801"/>
            <a:ext cx="6400800" cy="2143125"/>
          </a:xfrm>
          <a:prstGeom prst="rect">
            <a:avLst/>
          </a:prstGeom>
          <a:solidFill>
            <a:srgbClr val="CCFFFF"/>
          </a:solidFill>
          <a:ln w="28575">
            <a:solidFill>
              <a:schemeClr val="tx1"/>
            </a:solidFill>
            <a:miter lim="800000"/>
            <a:headEnd type="none" w="sm" len="sm"/>
            <a:tailEnd type="none" w="sm" len="sm"/>
          </a:ln>
        </p:spPr>
        <p:txBody>
          <a:bodyPr wrap="none"/>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endParaRPr lang="en-US">
              <a:solidFill>
                <a:schemeClr val="accent2"/>
              </a:solidFill>
            </a:endParaRPr>
          </a:p>
        </p:txBody>
      </p:sp>
      <p:sp>
        <p:nvSpPr>
          <p:cNvPr id="11269" name="Text Box 6"/>
          <p:cNvSpPr txBox="1">
            <a:spLocks noChangeArrowheads="1"/>
          </p:cNvSpPr>
          <p:nvPr/>
        </p:nvSpPr>
        <p:spPr bwMode="blackWhite">
          <a:xfrm>
            <a:off x="4597400" y="4114800"/>
            <a:ext cx="3352800" cy="1981200"/>
          </a:xfrm>
          <a:prstGeom prst="rect">
            <a:avLst/>
          </a:prstGeom>
          <a:solidFill>
            <a:srgbClr val="FFFFCC"/>
          </a:solidFill>
          <a:ln w="28575">
            <a:solidFill>
              <a:schemeClr val="tx1"/>
            </a:solidFill>
            <a:miter lim="800000"/>
            <a:headEnd type="none" w="sm" len="sm"/>
            <a:tailEnd type="none" w="sm" len="sm"/>
          </a:ln>
        </p:spPr>
        <p:txBody>
          <a:bodyPr wrap="none"/>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r" eaLnBrk="1" hangingPunct="1"/>
            <a:endParaRPr lang="en-US">
              <a:solidFill>
                <a:schemeClr val="accent2"/>
              </a:solidFill>
            </a:endParaRPr>
          </a:p>
        </p:txBody>
      </p:sp>
      <p:sp>
        <p:nvSpPr>
          <p:cNvPr id="11270" name="Text Box 7"/>
          <p:cNvSpPr txBox="1">
            <a:spLocks noChangeArrowheads="1"/>
          </p:cNvSpPr>
          <p:nvPr/>
        </p:nvSpPr>
        <p:spPr bwMode="auto">
          <a:xfrm rot="-5400000">
            <a:off x="5514849" y="3474830"/>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z="1600"/>
              <a:t>SQL</a:t>
            </a:r>
          </a:p>
        </p:txBody>
      </p:sp>
      <p:sp>
        <p:nvSpPr>
          <p:cNvPr id="11271" name="Text Box 8"/>
          <p:cNvSpPr txBox="1">
            <a:spLocks noChangeArrowheads="1"/>
          </p:cNvSpPr>
          <p:nvPr/>
        </p:nvSpPr>
        <p:spPr bwMode="auto">
          <a:xfrm rot="-5400000">
            <a:off x="6224561" y="3477211"/>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z="1600"/>
              <a:t>PL/SQL</a:t>
            </a:r>
          </a:p>
        </p:txBody>
      </p:sp>
      <p:sp>
        <p:nvSpPr>
          <p:cNvPr id="11272" name="Text Box 9"/>
          <p:cNvSpPr txBox="1">
            <a:spLocks noChangeArrowheads="1"/>
          </p:cNvSpPr>
          <p:nvPr/>
        </p:nvSpPr>
        <p:spPr bwMode="auto">
          <a:xfrm>
            <a:off x="1117600" y="1143000"/>
            <a:ext cx="14305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z="1600"/>
              <a:t>PL/SQL block</a:t>
            </a:r>
          </a:p>
        </p:txBody>
      </p:sp>
      <p:sp>
        <p:nvSpPr>
          <p:cNvPr id="11273" name="Text Box 10"/>
          <p:cNvSpPr txBox="1">
            <a:spLocks noChangeArrowheads="1"/>
          </p:cNvSpPr>
          <p:nvPr/>
        </p:nvSpPr>
        <p:spPr bwMode="auto">
          <a:xfrm>
            <a:off x="6915151" y="1828800"/>
            <a:ext cx="11528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z="1600"/>
              <a:t>procedural</a:t>
            </a:r>
          </a:p>
        </p:txBody>
      </p:sp>
      <p:sp>
        <p:nvSpPr>
          <p:cNvPr id="11274" name="Text Box 11"/>
          <p:cNvSpPr txBox="1">
            <a:spLocks noChangeArrowheads="1"/>
          </p:cNvSpPr>
          <p:nvPr/>
        </p:nvSpPr>
        <p:spPr bwMode="auto">
          <a:xfrm>
            <a:off x="7721600" y="2663826"/>
            <a:ext cx="322791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z="1600"/>
              <a:t>Procedural statement</a:t>
            </a:r>
            <a:br>
              <a:rPr lang="en-US" sz="1600"/>
            </a:br>
            <a:r>
              <a:rPr lang="en-US" sz="1600"/>
              <a:t>executor</a:t>
            </a:r>
          </a:p>
        </p:txBody>
      </p:sp>
      <p:pic>
        <p:nvPicPr>
          <p:cNvPr id="11275" name="Picture 12" descr="Documents: PL/SQL Pro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700" y="1495425"/>
            <a:ext cx="1051984"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13" descr="Documents: PL/SQL Pro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8651" y="1295400"/>
            <a:ext cx="1051983"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Line 14"/>
          <p:cNvSpPr>
            <a:spLocks noChangeShapeType="1"/>
          </p:cNvSpPr>
          <p:nvPr/>
        </p:nvSpPr>
        <p:spPr bwMode="auto">
          <a:xfrm>
            <a:off x="6705601" y="2209800"/>
            <a:ext cx="23241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8" name="Rectangle 15"/>
          <p:cNvSpPr>
            <a:spLocks noChangeArrowheads="1"/>
          </p:cNvSpPr>
          <p:nvPr/>
        </p:nvSpPr>
        <p:spPr bwMode="auto">
          <a:xfrm>
            <a:off x="1638300" y="4953000"/>
            <a:ext cx="812800" cy="381000"/>
          </a:xfrm>
          <a:prstGeom prst="rect">
            <a:avLst/>
          </a:prstGeom>
          <a:solidFill>
            <a:srgbClr val="FFFFCC"/>
          </a:solidFill>
          <a:ln w="28575">
            <a:solidFill>
              <a:schemeClr val="tx1"/>
            </a:solidFill>
            <a:miter lim="800000"/>
            <a:headEnd type="none" w="sm" len="sm"/>
            <a:tailEnd type="none" w="sm" len="sm"/>
          </a:ln>
        </p:spPr>
        <p:txBody>
          <a:bodyPr wrap="none" anchor="ctr"/>
          <a:lstStyle/>
          <a:p>
            <a:endParaRPr lang="en-US"/>
          </a:p>
        </p:txBody>
      </p:sp>
      <p:pic>
        <p:nvPicPr>
          <p:cNvPr id="11279" name="Picture 16" descr="C:\Documents and Settings\lserhal\My Documents\My Pictures\Graphics Library\sql document.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9600" y="4191000"/>
            <a:ext cx="103293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0" name="Line 17"/>
          <p:cNvSpPr>
            <a:spLocks noChangeShapeType="1"/>
          </p:cNvSpPr>
          <p:nvPr/>
        </p:nvSpPr>
        <p:spPr bwMode="auto">
          <a:xfrm>
            <a:off x="6024033" y="2819400"/>
            <a:ext cx="0" cy="1676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1" name="Text Box 18"/>
          <p:cNvSpPr txBox="1">
            <a:spLocks noChangeArrowheads="1"/>
          </p:cNvSpPr>
          <p:nvPr/>
        </p:nvSpPr>
        <p:spPr bwMode="auto">
          <a:xfrm>
            <a:off x="4595285" y="5781675"/>
            <a:ext cx="3837516"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algn="l" eaLnBrk="1" hangingPunct="1"/>
            <a:r>
              <a:rPr lang="en-US" sz="1600"/>
              <a:t>SQL statement executor</a:t>
            </a:r>
          </a:p>
        </p:txBody>
      </p:sp>
      <p:pic>
        <p:nvPicPr>
          <p:cNvPr id="11282" name="Picture 19" descr="C:\Documents and Settings\lserhal\My Documents\My Pictures\Graphics Library\process run.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2033" y="4435476"/>
            <a:ext cx="8382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Freeform 20"/>
          <p:cNvSpPr>
            <a:spLocks/>
          </p:cNvSpPr>
          <p:nvPr/>
        </p:nvSpPr>
        <p:spPr bwMode="auto">
          <a:xfrm>
            <a:off x="2476501" y="4114800"/>
            <a:ext cx="2095500" cy="1981200"/>
          </a:xfrm>
          <a:custGeom>
            <a:avLst/>
            <a:gdLst>
              <a:gd name="T0" fmla="*/ 0 w 1008"/>
              <a:gd name="T1" fmla="*/ 2147483647 h 1248"/>
              <a:gd name="T2" fmla="*/ 2147483647 w 1008"/>
              <a:gd name="T3" fmla="*/ 0 h 1248"/>
              <a:gd name="T4" fmla="*/ 2147483647 w 1008"/>
              <a:gd name="T5" fmla="*/ 2147483647 h 1248"/>
              <a:gd name="T6" fmla="*/ 0 w 1008"/>
              <a:gd name="T7" fmla="*/ 2147483647 h 1248"/>
              <a:gd name="T8" fmla="*/ 0 w 1008"/>
              <a:gd name="T9" fmla="*/ 2147483647 h 1248"/>
              <a:gd name="T10" fmla="*/ 0 60000 65536"/>
              <a:gd name="T11" fmla="*/ 0 60000 65536"/>
              <a:gd name="T12" fmla="*/ 0 60000 65536"/>
              <a:gd name="T13" fmla="*/ 0 60000 65536"/>
              <a:gd name="T14" fmla="*/ 0 60000 65536"/>
              <a:gd name="T15" fmla="*/ 0 w 1008"/>
              <a:gd name="T16" fmla="*/ 0 h 1248"/>
              <a:gd name="T17" fmla="*/ 1008 w 1008"/>
              <a:gd name="T18" fmla="*/ 1248 h 1248"/>
            </a:gdLst>
            <a:ahLst/>
            <a:cxnLst>
              <a:cxn ang="T10">
                <a:pos x="T0" y="T1"/>
              </a:cxn>
              <a:cxn ang="T11">
                <a:pos x="T2" y="T3"/>
              </a:cxn>
              <a:cxn ang="T12">
                <a:pos x="T4" y="T5"/>
              </a:cxn>
              <a:cxn ang="T13">
                <a:pos x="T6" y="T7"/>
              </a:cxn>
              <a:cxn ang="T14">
                <a:pos x="T8" y="T9"/>
              </a:cxn>
            </a:cxnLst>
            <a:rect l="T15" t="T16" r="T17" b="T18"/>
            <a:pathLst>
              <a:path w="1008" h="1248">
                <a:moveTo>
                  <a:pt x="0" y="528"/>
                </a:moveTo>
                <a:lnTo>
                  <a:pt x="1008" y="0"/>
                </a:lnTo>
                <a:lnTo>
                  <a:pt x="1008" y="1248"/>
                </a:lnTo>
                <a:lnTo>
                  <a:pt x="0" y="768"/>
                </a:lnTo>
                <a:lnTo>
                  <a:pt x="0" y="528"/>
                </a:lnTo>
                <a:close/>
              </a:path>
            </a:pathLst>
          </a:custGeom>
          <a:solidFill>
            <a:srgbClr val="FFFFCC"/>
          </a:soli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n-US"/>
          </a:p>
        </p:txBody>
      </p:sp>
      <p:sp>
        <p:nvSpPr>
          <p:cNvPr id="11284" name="Freeform 21"/>
          <p:cNvSpPr>
            <a:spLocks/>
          </p:cNvSpPr>
          <p:nvPr/>
        </p:nvSpPr>
        <p:spPr bwMode="auto">
          <a:xfrm>
            <a:off x="2457451" y="1066800"/>
            <a:ext cx="2095500" cy="3733800"/>
          </a:xfrm>
          <a:custGeom>
            <a:avLst/>
            <a:gdLst>
              <a:gd name="T0" fmla="*/ 0 w 1008"/>
              <a:gd name="T1" fmla="*/ 2147483647 h 2352"/>
              <a:gd name="T2" fmla="*/ 2147483647 w 1008"/>
              <a:gd name="T3" fmla="*/ 0 h 2352"/>
              <a:gd name="T4" fmla="*/ 2147483647 w 1008"/>
              <a:gd name="T5" fmla="*/ 2147483647 h 2352"/>
              <a:gd name="T6" fmla="*/ 0 w 1008"/>
              <a:gd name="T7" fmla="*/ 2147483647 h 2352"/>
              <a:gd name="T8" fmla="*/ 0 w 1008"/>
              <a:gd name="T9" fmla="*/ 2147483647 h 2352"/>
              <a:gd name="T10" fmla="*/ 0 60000 65536"/>
              <a:gd name="T11" fmla="*/ 0 60000 65536"/>
              <a:gd name="T12" fmla="*/ 0 60000 65536"/>
              <a:gd name="T13" fmla="*/ 0 60000 65536"/>
              <a:gd name="T14" fmla="*/ 0 60000 65536"/>
              <a:gd name="T15" fmla="*/ 0 w 1008"/>
              <a:gd name="T16" fmla="*/ 0 h 2352"/>
              <a:gd name="T17" fmla="*/ 1008 w 1008"/>
              <a:gd name="T18" fmla="*/ 2352 h 2352"/>
            </a:gdLst>
            <a:ahLst/>
            <a:cxnLst>
              <a:cxn ang="T10">
                <a:pos x="T0" y="T1"/>
              </a:cxn>
              <a:cxn ang="T11">
                <a:pos x="T2" y="T3"/>
              </a:cxn>
              <a:cxn ang="T12">
                <a:pos x="T4" y="T5"/>
              </a:cxn>
              <a:cxn ang="T13">
                <a:pos x="T6" y="T7"/>
              </a:cxn>
              <a:cxn ang="T14">
                <a:pos x="T8" y="T9"/>
              </a:cxn>
            </a:cxnLst>
            <a:rect l="T15" t="T16" r="T17" b="T18"/>
            <a:pathLst>
              <a:path w="1008" h="2352">
                <a:moveTo>
                  <a:pt x="0" y="2112"/>
                </a:moveTo>
                <a:lnTo>
                  <a:pt x="1008" y="0"/>
                </a:lnTo>
                <a:lnTo>
                  <a:pt x="1008" y="1344"/>
                </a:lnTo>
                <a:lnTo>
                  <a:pt x="0" y="2352"/>
                </a:lnTo>
                <a:lnTo>
                  <a:pt x="0" y="2112"/>
                </a:lnTo>
                <a:close/>
              </a:path>
            </a:pathLst>
          </a:custGeom>
          <a:solidFill>
            <a:srgbClr val="CCFFFF"/>
          </a:soli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n-US"/>
          </a:p>
        </p:txBody>
      </p:sp>
      <p:pic>
        <p:nvPicPr>
          <p:cNvPr id="11285" name="Picture 22" descr="Documents: PL/SQL Pro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6418" y="1143000"/>
            <a:ext cx="1051983"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6" name="Picture 23" descr="C:\Documents and Settings\lserhal\My Documents\My Pictures\Graphics Library\process run.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3600" y="1371601"/>
            <a:ext cx="8382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Line 24"/>
          <p:cNvSpPr>
            <a:spLocks noChangeShapeType="1"/>
          </p:cNvSpPr>
          <p:nvPr/>
        </p:nvSpPr>
        <p:spPr bwMode="auto">
          <a:xfrm>
            <a:off x="2552700" y="2209800"/>
            <a:ext cx="314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8" name="Text Box 25"/>
          <p:cNvSpPr txBox="1">
            <a:spLocks noChangeArrowheads="1"/>
          </p:cNvSpPr>
          <p:nvPr/>
        </p:nvSpPr>
        <p:spPr bwMode="auto">
          <a:xfrm>
            <a:off x="7933267" y="4891088"/>
            <a:ext cx="16850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b="1">
                <a:solidFill>
                  <a:schemeClr val="accent2"/>
                </a:solidFill>
              </a:rPr>
              <a:t>Oracle Server</a:t>
            </a:r>
          </a:p>
        </p:txBody>
      </p:sp>
      <p:sp>
        <p:nvSpPr>
          <p:cNvPr id="11289" name="Text Box 26"/>
          <p:cNvSpPr txBox="1">
            <a:spLocks noChangeArrowheads="1"/>
          </p:cNvSpPr>
          <p:nvPr/>
        </p:nvSpPr>
        <p:spPr bwMode="auto">
          <a:xfrm>
            <a:off x="7840133" y="3276601"/>
            <a:ext cx="18476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b="1">
                <a:solidFill>
                  <a:schemeClr val="accent2"/>
                </a:solidFill>
              </a:rPr>
              <a:t>PL/SQL Engine</a:t>
            </a:r>
          </a:p>
        </p:txBody>
      </p:sp>
      <p:sp>
        <p:nvSpPr>
          <p:cNvPr id="11290" name="Freeform 27"/>
          <p:cNvSpPr>
            <a:spLocks/>
          </p:cNvSpPr>
          <p:nvPr/>
        </p:nvSpPr>
        <p:spPr bwMode="auto">
          <a:xfrm>
            <a:off x="6400800" y="2438400"/>
            <a:ext cx="2641600" cy="1828800"/>
          </a:xfrm>
          <a:custGeom>
            <a:avLst/>
            <a:gdLst>
              <a:gd name="T0" fmla="*/ 0 w 1248"/>
              <a:gd name="T1" fmla="*/ 2147483647 h 1152"/>
              <a:gd name="T2" fmla="*/ 0 w 1248"/>
              <a:gd name="T3" fmla="*/ 2147483647 h 1152"/>
              <a:gd name="T4" fmla="*/ 2147483647 w 1248"/>
              <a:gd name="T5" fmla="*/ 2147483647 h 1152"/>
              <a:gd name="T6" fmla="*/ 2147483647 w 1248"/>
              <a:gd name="T7" fmla="*/ 0 h 1152"/>
              <a:gd name="T8" fmla="*/ 2147483647 w 1248"/>
              <a:gd name="T9" fmla="*/ 0 h 1152"/>
              <a:gd name="T10" fmla="*/ 0 60000 65536"/>
              <a:gd name="T11" fmla="*/ 0 60000 65536"/>
              <a:gd name="T12" fmla="*/ 0 60000 65536"/>
              <a:gd name="T13" fmla="*/ 0 60000 65536"/>
              <a:gd name="T14" fmla="*/ 0 60000 65536"/>
              <a:gd name="T15" fmla="*/ 0 w 1248"/>
              <a:gd name="T16" fmla="*/ 0 h 1152"/>
              <a:gd name="T17" fmla="*/ 1248 w 1248"/>
              <a:gd name="T18" fmla="*/ 1152 h 1152"/>
            </a:gdLst>
            <a:ahLst/>
            <a:cxnLst>
              <a:cxn ang="T10">
                <a:pos x="T0" y="T1"/>
              </a:cxn>
              <a:cxn ang="T11">
                <a:pos x="T2" y="T3"/>
              </a:cxn>
              <a:cxn ang="T12">
                <a:pos x="T4" y="T5"/>
              </a:cxn>
              <a:cxn ang="T13">
                <a:pos x="T6" y="T7"/>
              </a:cxn>
              <a:cxn ang="T14">
                <a:pos x="T8" y="T9"/>
              </a:cxn>
            </a:cxnLst>
            <a:rect l="T15" t="T16" r="T17" b="T18"/>
            <a:pathLst>
              <a:path w="1248" h="1152">
                <a:moveTo>
                  <a:pt x="0" y="1152"/>
                </a:moveTo>
                <a:lnTo>
                  <a:pt x="0" y="336"/>
                </a:lnTo>
                <a:lnTo>
                  <a:pt x="576" y="336"/>
                </a:lnTo>
                <a:lnTo>
                  <a:pt x="576" y="0"/>
                </a:lnTo>
                <a:lnTo>
                  <a:pt x="1248" y="0"/>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91" name="Rectangle 4"/>
          <p:cNvSpPr>
            <a:spLocks noChangeArrowheads="1"/>
          </p:cNvSpPr>
          <p:nvPr/>
        </p:nvSpPr>
        <p:spPr bwMode="blackWhite">
          <a:xfrm>
            <a:off x="1638300" y="4419600"/>
            <a:ext cx="812800" cy="381000"/>
          </a:xfrm>
          <a:prstGeom prst="rect">
            <a:avLst/>
          </a:prstGeom>
          <a:solidFill>
            <a:srgbClr val="CCFFFF"/>
          </a:solidFill>
          <a:ln w="28575">
            <a:solidFill>
              <a:schemeClr val="tx1"/>
            </a:solidFill>
            <a:miter lim="800000"/>
            <a:headEnd type="none" w="sm" len="sm"/>
            <a:tailEnd type="none" w="sm" len="sm"/>
          </a:ln>
        </p:spPr>
        <p:txBody>
          <a:bodyPr wrap="none"/>
          <a:lstStyle/>
          <a:p>
            <a:endParaRPr lang="en-US"/>
          </a:p>
        </p:txBody>
      </p:sp>
    </p:spTree>
    <p:extLst>
      <p:ext uri="{BB962C8B-B14F-4D97-AF65-F5344CB8AC3E}">
        <p14:creationId xmlns:p14="http://schemas.microsoft.com/office/powerpoint/2010/main" val="222808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
          <p:cNvSpPr>
            <a:spLocks noGrp="1" noChangeArrowheads="1"/>
          </p:cNvSpPr>
          <p:nvPr>
            <p:ph type="title"/>
          </p:nvPr>
        </p:nvSpPr>
        <p:spPr/>
        <p:txBody>
          <a:bodyPr/>
          <a:lstStyle/>
          <a:p>
            <a:r>
              <a:rPr lang="en-US" smtClean="0"/>
              <a:t>Benefits of PL/SQL</a:t>
            </a:r>
          </a:p>
        </p:txBody>
      </p:sp>
      <p:sp>
        <p:nvSpPr>
          <p:cNvPr id="12291" name="Rectangle 11"/>
          <p:cNvSpPr>
            <a:spLocks noGrp="1" noChangeArrowheads="1"/>
          </p:cNvSpPr>
          <p:nvPr>
            <p:ph idx="1"/>
          </p:nvPr>
        </p:nvSpPr>
        <p:spPr/>
        <p:txBody>
          <a:bodyPr/>
          <a:lstStyle/>
          <a:p>
            <a:pPr lvl="1"/>
            <a:r>
              <a:rPr lang="en-US" smtClean="0"/>
              <a:t>Integration of procedural constructs with SQL</a:t>
            </a:r>
          </a:p>
          <a:p>
            <a:pPr lvl="1"/>
            <a:r>
              <a:rPr lang="en-US" smtClean="0"/>
              <a:t>Improved performance</a:t>
            </a:r>
          </a:p>
        </p:txBody>
      </p:sp>
      <p:grpSp>
        <p:nvGrpSpPr>
          <p:cNvPr id="12292" name="Group 19"/>
          <p:cNvGrpSpPr>
            <a:grpSpLocks/>
          </p:cNvGrpSpPr>
          <p:nvPr/>
        </p:nvGrpSpPr>
        <p:grpSpPr bwMode="auto">
          <a:xfrm>
            <a:off x="2235200" y="2590801"/>
            <a:ext cx="7721600" cy="3461402"/>
            <a:chOff x="1828800" y="2730500"/>
            <a:chExt cx="5791200" cy="3461402"/>
          </a:xfrm>
        </p:grpSpPr>
        <p:sp>
          <p:nvSpPr>
            <p:cNvPr id="12293" name="Line 2"/>
            <p:cNvSpPr>
              <a:spLocks noChangeShapeType="1"/>
            </p:cNvSpPr>
            <p:nvPr/>
          </p:nvSpPr>
          <p:spPr bwMode="auto">
            <a:xfrm>
              <a:off x="2782888" y="3321050"/>
              <a:ext cx="338931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4" name="Line 3"/>
            <p:cNvSpPr>
              <a:spLocks noChangeShapeType="1"/>
            </p:cNvSpPr>
            <p:nvPr/>
          </p:nvSpPr>
          <p:spPr bwMode="auto">
            <a:xfrm>
              <a:off x="2782888" y="3748088"/>
              <a:ext cx="338931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5" name="Line 4"/>
            <p:cNvSpPr>
              <a:spLocks noChangeShapeType="1"/>
            </p:cNvSpPr>
            <p:nvPr/>
          </p:nvSpPr>
          <p:spPr bwMode="auto">
            <a:xfrm>
              <a:off x="2827338" y="5229225"/>
              <a:ext cx="3344862" cy="158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6" name="Rectangle 5"/>
            <p:cNvSpPr>
              <a:spLocks noChangeArrowheads="1"/>
            </p:cNvSpPr>
            <p:nvPr/>
          </p:nvSpPr>
          <p:spPr bwMode="auto">
            <a:xfrm>
              <a:off x="3810000" y="4498975"/>
              <a:ext cx="1447800" cy="1676400"/>
            </a:xfrm>
            <a:prstGeom prst="rect">
              <a:avLst/>
            </a:prstGeom>
            <a:solidFill>
              <a:srgbClr val="FFCCFF"/>
            </a:solidFill>
            <a:ln w="28575">
              <a:solidFill>
                <a:schemeClr val="tx1"/>
              </a:solidFill>
              <a:miter lim="800000"/>
              <a:headEnd type="none" w="sm" len="sm"/>
              <a:tailEnd type="none" w="sm" len="sm"/>
            </a:ln>
          </p:spPr>
          <p:txBody>
            <a:bodyPr wrap="none" anchor="ctr"/>
            <a:lstStyle/>
            <a:p>
              <a:endParaRPr lang="en-US"/>
            </a:p>
          </p:txBody>
        </p:sp>
        <p:sp>
          <p:nvSpPr>
            <p:cNvPr id="12297" name="Rectangle 12"/>
            <p:cNvSpPr>
              <a:spLocks noChangeArrowheads="1"/>
            </p:cNvSpPr>
            <p:nvPr/>
          </p:nvSpPr>
          <p:spPr bwMode="gray">
            <a:xfrm>
              <a:off x="3794125" y="4483100"/>
              <a:ext cx="1070005" cy="1708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lnSpc>
                  <a:spcPts val="1800"/>
                </a:lnSpc>
                <a:spcBef>
                  <a:spcPct val="0"/>
                </a:spcBef>
                <a:buClrTx/>
                <a:buFontTx/>
                <a:buNone/>
                <a:tabLst>
                  <a:tab pos="341313" algn="l"/>
                </a:tabLst>
              </a:pPr>
              <a:r>
                <a:rPr lang="en-US">
                  <a:latin typeface="Courier New" pitchFamily="49" charset="0"/>
                  <a:cs typeface="Times New Roman" pitchFamily="18" charset="0"/>
                </a:rPr>
                <a:t>SQL</a:t>
              </a:r>
            </a:p>
            <a:p>
              <a:pPr algn="l" eaLnBrk="0" hangingPunct="0">
                <a:lnSpc>
                  <a:spcPts val="1800"/>
                </a:lnSpc>
                <a:spcBef>
                  <a:spcPct val="0"/>
                </a:spcBef>
                <a:buClrTx/>
                <a:buFontTx/>
                <a:buNone/>
                <a:tabLst>
                  <a:tab pos="341313" algn="l"/>
                </a:tabLst>
              </a:pPr>
              <a:r>
                <a:rPr lang="en-US">
                  <a:latin typeface="Courier New" pitchFamily="49" charset="0"/>
                  <a:cs typeface="Times New Roman" pitchFamily="18" charset="0"/>
                </a:rPr>
                <a:t>IF...THEN</a:t>
              </a:r>
            </a:p>
            <a:p>
              <a:pPr algn="l" eaLnBrk="0" hangingPunct="0">
                <a:lnSpc>
                  <a:spcPts val="1800"/>
                </a:lnSpc>
                <a:spcBef>
                  <a:spcPct val="0"/>
                </a:spcBef>
                <a:buClrTx/>
                <a:buFontTx/>
                <a:buNone/>
                <a:tabLst>
                  <a:tab pos="341313" algn="l"/>
                </a:tabLst>
              </a:pPr>
              <a:r>
                <a:rPr lang="en-US">
                  <a:latin typeface="Courier New" pitchFamily="49" charset="0"/>
                  <a:cs typeface="Times New Roman" pitchFamily="18" charset="0"/>
                </a:rPr>
                <a:t>	SQL</a:t>
              </a:r>
            </a:p>
            <a:p>
              <a:pPr algn="l" eaLnBrk="0" hangingPunct="0">
                <a:lnSpc>
                  <a:spcPts val="1800"/>
                </a:lnSpc>
                <a:spcBef>
                  <a:spcPct val="0"/>
                </a:spcBef>
                <a:buClrTx/>
                <a:buFontTx/>
                <a:buNone/>
                <a:tabLst>
                  <a:tab pos="341313" algn="l"/>
                </a:tabLst>
              </a:pPr>
              <a:r>
                <a:rPr lang="en-US">
                  <a:latin typeface="Courier New" pitchFamily="49" charset="0"/>
                  <a:cs typeface="Times New Roman" pitchFamily="18" charset="0"/>
                </a:rPr>
                <a:t>ELSE</a:t>
              </a:r>
            </a:p>
            <a:p>
              <a:pPr algn="l" eaLnBrk="0" hangingPunct="0">
                <a:lnSpc>
                  <a:spcPts val="1800"/>
                </a:lnSpc>
                <a:spcBef>
                  <a:spcPct val="0"/>
                </a:spcBef>
                <a:buClrTx/>
                <a:buFontTx/>
                <a:buNone/>
                <a:tabLst>
                  <a:tab pos="341313" algn="l"/>
                </a:tabLst>
              </a:pPr>
              <a:r>
                <a:rPr lang="en-US">
                  <a:latin typeface="Courier New" pitchFamily="49" charset="0"/>
                  <a:cs typeface="Times New Roman" pitchFamily="18" charset="0"/>
                </a:rPr>
                <a:t>	SQL</a:t>
              </a:r>
            </a:p>
            <a:p>
              <a:pPr algn="l" eaLnBrk="0" hangingPunct="0">
                <a:lnSpc>
                  <a:spcPts val="1800"/>
                </a:lnSpc>
                <a:spcBef>
                  <a:spcPct val="0"/>
                </a:spcBef>
                <a:buClrTx/>
                <a:buFontTx/>
                <a:buNone/>
                <a:tabLst>
                  <a:tab pos="341313" algn="l"/>
                </a:tabLst>
              </a:pPr>
              <a:r>
                <a:rPr lang="en-US">
                  <a:latin typeface="Courier New" pitchFamily="49" charset="0"/>
                  <a:cs typeface="Times New Roman" pitchFamily="18" charset="0"/>
                </a:rPr>
                <a:t>END IF;</a:t>
              </a:r>
            </a:p>
            <a:p>
              <a:pPr algn="l" eaLnBrk="0" hangingPunct="0">
                <a:lnSpc>
                  <a:spcPts val="1800"/>
                </a:lnSpc>
                <a:spcBef>
                  <a:spcPct val="0"/>
                </a:spcBef>
                <a:buClrTx/>
                <a:buFontTx/>
                <a:buNone/>
                <a:tabLst>
                  <a:tab pos="341313" algn="l"/>
                </a:tabLst>
              </a:pPr>
              <a:r>
                <a:rPr lang="en-US">
                  <a:latin typeface="Courier New" pitchFamily="49" charset="0"/>
                  <a:cs typeface="Times New Roman" pitchFamily="18" charset="0"/>
                </a:rPr>
                <a:t>SQL</a:t>
              </a:r>
            </a:p>
          </p:txBody>
        </p:sp>
        <p:pic>
          <p:nvPicPr>
            <p:cNvPr id="12298" name="Picture 13" descr="D:\PL_SQL\MY_LESSONS\Graphics\LesIntro\form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828800" y="2917825"/>
              <a:ext cx="1200150"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14" descr="D:\PL_SQL\MY_LESSONS\Graphics\LesIntro\databas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019800" y="27305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0" name="Text Box 15"/>
            <p:cNvSpPr txBox="1">
              <a:spLocks noChangeArrowheads="1"/>
            </p:cNvSpPr>
            <p:nvPr/>
          </p:nvSpPr>
          <p:spPr bwMode="auto">
            <a:xfrm>
              <a:off x="4078288" y="2995613"/>
              <a:ext cx="622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a:t>SQL 1</a:t>
              </a:r>
            </a:p>
          </p:txBody>
        </p:sp>
        <p:sp>
          <p:nvSpPr>
            <p:cNvPr id="12301" name="Text Box 16"/>
            <p:cNvSpPr txBox="1">
              <a:spLocks noChangeArrowheads="1"/>
            </p:cNvSpPr>
            <p:nvPr/>
          </p:nvSpPr>
          <p:spPr bwMode="auto">
            <a:xfrm>
              <a:off x="4078288" y="3411538"/>
              <a:ext cx="622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a:t>SQL 2</a:t>
              </a:r>
            </a:p>
          </p:txBody>
        </p:sp>
        <p:sp>
          <p:nvSpPr>
            <p:cNvPr id="12302" name="Text Box 17"/>
            <p:cNvSpPr txBox="1">
              <a:spLocks noChangeArrowheads="1"/>
            </p:cNvSpPr>
            <p:nvPr/>
          </p:nvSpPr>
          <p:spPr bwMode="auto">
            <a:xfrm>
              <a:off x="4294188" y="3644900"/>
              <a:ext cx="3116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a:t>…</a:t>
              </a:r>
            </a:p>
          </p:txBody>
        </p:sp>
        <p:pic>
          <p:nvPicPr>
            <p:cNvPr id="12303" name="Picture 18" descr="D:\PL_SQL\MY_LESSONS\Graphics\LesIntro\form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828800" y="4572000"/>
              <a:ext cx="1200150"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4" name="Picture 19" descr="D:\PL_SQL\MY_LESSONS\Graphics\LesIntro\databas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019800" y="4537075"/>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5346148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0"/>
              </a:spcBef>
              <a:buClrTx/>
              <a:buFontTx/>
              <a:buNone/>
            </a:pPr>
            <a:endParaRPr lang="en-US" sz="2400">
              <a:latin typeface="Times New Roman" pitchFamily="18" charset="0"/>
              <a:cs typeface="Times New Roman" pitchFamily="18" charset="0"/>
            </a:endParaRPr>
          </a:p>
        </p:txBody>
      </p:sp>
      <p:sp>
        <p:nvSpPr>
          <p:cNvPr id="13315"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0"/>
              </a:spcBef>
              <a:buClrTx/>
              <a:buFontTx/>
              <a:buNone/>
            </a:pPr>
            <a:endParaRPr lang="en-US" sz="2400">
              <a:latin typeface="Times New Roman" pitchFamily="18" charset="0"/>
              <a:cs typeface="Times New Roman" pitchFamily="18" charset="0"/>
            </a:endParaRPr>
          </a:p>
        </p:txBody>
      </p:sp>
      <p:sp>
        <p:nvSpPr>
          <p:cNvPr id="13316" name="Rectangle 4"/>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cs typeface="Times New Roman" pitchFamily="18" charset="0"/>
            </a:endParaRPr>
          </a:p>
        </p:txBody>
      </p:sp>
      <p:sp>
        <p:nvSpPr>
          <p:cNvPr id="13317" name="Rectangle 5"/>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cs typeface="Times New Roman" pitchFamily="18" charset="0"/>
            </a:endParaRPr>
          </a:p>
        </p:txBody>
      </p:sp>
      <p:sp>
        <p:nvSpPr>
          <p:cNvPr id="13318" name="Rectangle 6"/>
          <p:cNvSpPr>
            <a:spLocks noGrp="1" noChangeArrowheads="1"/>
          </p:cNvSpPr>
          <p:nvPr>
            <p:ph type="title"/>
          </p:nvPr>
        </p:nvSpPr>
        <p:spPr/>
        <p:txBody>
          <a:bodyPr/>
          <a:lstStyle/>
          <a:p>
            <a:r>
              <a:rPr lang="en-US" smtClean="0"/>
              <a:t>Benefits of PL/SQL</a:t>
            </a:r>
          </a:p>
        </p:txBody>
      </p:sp>
      <p:sp>
        <p:nvSpPr>
          <p:cNvPr id="13319" name="Rectangle 7"/>
          <p:cNvSpPr>
            <a:spLocks noGrp="1" noChangeArrowheads="1"/>
          </p:cNvSpPr>
          <p:nvPr>
            <p:ph idx="1"/>
          </p:nvPr>
        </p:nvSpPr>
        <p:spPr/>
        <p:txBody>
          <a:bodyPr/>
          <a:lstStyle/>
          <a:p>
            <a:pPr lvl="1"/>
            <a:r>
              <a:rPr lang="en-US" smtClean="0"/>
              <a:t>Modularized program development</a:t>
            </a:r>
          </a:p>
          <a:p>
            <a:pPr lvl="1"/>
            <a:r>
              <a:rPr lang="en-US" smtClean="0"/>
              <a:t>Integration with Oracle tools</a:t>
            </a:r>
          </a:p>
          <a:p>
            <a:pPr lvl="1"/>
            <a:r>
              <a:rPr lang="en-US" smtClean="0"/>
              <a:t>Portability</a:t>
            </a:r>
          </a:p>
          <a:p>
            <a:pPr lvl="1"/>
            <a:r>
              <a:rPr lang="en-US" smtClean="0"/>
              <a:t>Exception handling</a:t>
            </a:r>
          </a:p>
        </p:txBody>
      </p:sp>
    </p:spTree>
    <p:extLst>
      <p:ext uri="{BB962C8B-B14F-4D97-AF65-F5344CB8AC3E}">
        <p14:creationId xmlns:p14="http://schemas.microsoft.com/office/powerpoint/2010/main" val="389798830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0"/>
              </a:spcBef>
              <a:buClrTx/>
              <a:buFontTx/>
              <a:buNone/>
            </a:pPr>
            <a:endParaRPr lang="en-US" sz="2400">
              <a:latin typeface="Times New Roman" pitchFamily="18" charset="0"/>
              <a:cs typeface="Times New Roman" pitchFamily="18" charset="0"/>
            </a:endParaRPr>
          </a:p>
        </p:txBody>
      </p:sp>
      <p:sp>
        <p:nvSpPr>
          <p:cNvPr id="14339"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eaLnBrk="0" hangingPunct="0">
              <a:spcBef>
                <a:spcPct val="0"/>
              </a:spcBef>
              <a:buClrTx/>
              <a:buFontTx/>
              <a:buNone/>
            </a:pPr>
            <a:endParaRPr lang="en-US" sz="2400">
              <a:latin typeface="Times New Roman" pitchFamily="18" charset="0"/>
              <a:cs typeface="Times New Roman" pitchFamily="18" charset="0"/>
            </a:endParaRPr>
          </a:p>
        </p:txBody>
      </p:sp>
      <p:sp>
        <p:nvSpPr>
          <p:cNvPr id="14340" name="Rectangle 4"/>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cs typeface="Times New Roman" pitchFamily="18" charset="0"/>
            </a:endParaRPr>
          </a:p>
        </p:txBody>
      </p:sp>
      <p:sp>
        <p:nvSpPr>
          <p:cNvPr id="14341" name="Rectangle 5"/>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cs typeface="Times New Roman" pitchFamily="18" charset="0"/>
            </a:endParaRPr>
          </a:p>
        </p:txBody>
      </p:sp>
      <p:sp>
        <p:nvSpPr>
          <p:cNvPr id="14342" name="Title 7"/>
          <p:cNvSpPr>
            <a:spLocks noGrp="1"/>
          </p:cNvSpPr>
          <p:nvPr>
            <p:ph type="title"/>
          </p:nvPr>
        </p:nvSpPr>
        <p:spPr/>
        <p:txBody>
          <a:bodyPr/>
          <a:lstStyle/>
          <a:p>
            <a:endParaRPr lang="en-US" smtClean="0"/>
          </a:p>
        </p:txBody>
      </p:sp>
    </p:spTree>
    <p:extLst>
      <p:ext uri="{BB962C8B-B14F-4D97-AF65-F5344CB8AC3E}">
        <p14:creationId xmlns:p14="http://schemas.microsoft.com/office/powerpoint/2010/main" val="846292451"/>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159</TotalTime>
  <Words>2703</Words>
  <Application>Microsoft Office PowerPoint</Application>
  <PresentationFormat>Custom</PresentationFormat>
  <Paragraphs>238</Paragraphs>
  <Slides>24</Slides>
  <Notes>24</Notes>
  <HiddenSlides>4</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Ion</vt:lpstr>
      <vt:lpstr>Document</vt:lpstr>
      <vt:lpstr>Introduction to PL/SQL</vt:lpstr>
      <vt:lpstr>Objectives</vt:lpstr>
      <vt:lpstr>Agenda</vt:lpstr>
      <vt:lpstr>About PL/SQL</vt:lpstr>
      <vt:lpstr>About PL/SQL</vt:lpstr>
      <vt:lpstr>PL/SQL Run-Time Architecture</vt:lpstr>
      <vt:lpstr>Benefits of PL/SQL</vt:lpstr>
      <vt:lpstr>Benefits of PL/SQL</vt:lpstr>
      <vt:lpstr>PowerPoint Presentation</vt:lpstr>
      <vt:lpstr>PL/SQL Block Structure</vt:lpstr>
      <vt:lpstr>PowerPoint Presentation</vt:lpstr>
      <vt:lpstr>Agenda</vt:lpstr>
      <vt:lpstr>Block Types</vt:lpstr>
      <vt:lpstr>PowerPoint Presentation</vt:lpstr>
      <vt:lpstr>Program Constructs</vt:lpstr>
      <vt:lpstr>PowerPoint Presentation</vt:lpstr>
      <vt:lpstr>Examining an Anonymous Block</vt:lpstr>
      <vt:lpstr>Executing an Anonymous Block</vt:lpstr>
      <vt:lpstr>Agenda</vt:lpstr>
      <vt:lpstr>Enabling Output of a PL/SQL Block</vt:lpstr>
      <vt:lpstr>Viewing the Output of a PL/SQL Block</vt:lpstr>
      <vt:lpstr>Quiz</vt:lpstr>
      <vt:lpstr>Summary</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creator>Sumedha Saran</dc:creator>
  <cp:lastModifiedBy>dell</cp:lastModifiedBy>
  <cp:revision>35</cp:revision>
  <dcterms:created xsi:type="dcterms:W3CDTF">2017-10-25T20:52:34Z</dcterms:created>
  <dcterms:modified xsi:type="dcterms:W3CDTF">2018-09-19T08:45:50Z</dcterms:modified>
</cp:coreProperties>
</file>