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25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2CCA-F978-476B-9B10-120D673A0188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E907-670F-49FE-BFB9-70D7C97B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5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F53C0886-DCDD-4F43-89DC-0CDFEA26AB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85B777D9-27C4-4C42-9D45-6976224ABC4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C5D6FFEB-26C7-4A2E-BC87-F4EA1C62F0E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B6BE38FE-6A91-417D-AAB0-745F28D7299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58E97603-0B68-4466-83EB-9C5FB107082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Image Placeholder 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A483DC51-856F-4FA2-9927-32DA60620E5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5A5C2DE3-A25A-4EB0-8DF4-59489F116AD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445F075C-4E6D-40DD-964F-0A56A46C607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3ECE6672-9DB1-4D92-8DDA-F3CBEB82B66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4ADFA99D-060C-45E8-B4C8-33110F4D22F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A83DD3CA-C6C2-470E-982F-39B99B3B937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86CF1888-885B-47A3-831C-80CBD4A3730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C3221206-CAF3-43A2-A5C4-F8B8305559C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8E11B482-7D38-4FB6-984D-16CB765BB7D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C4BAA3AF-4A9F-4AAE-BB6F-BD0989A51C9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0D40809D-6C60-4D21-A9F9-0FC6E17767D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64327D97-CBA9-4C4B-943D-BC33F135004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8DB2DDC3-DD77-40AC-ABFE-96F6B9E8242B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5D1DF5B6-E8BA-40DC-8ACA-02D4FC70227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BC5B5DCF-BAEF-4FEF-A0AB-51B1692A845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9764FF80-9B11-4FD5-B3BD-7F3E6AB635C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EB5B14ED-D8AD-4597-ACD7-7BA63F79EA2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A684F473-BF62-42FA-90D5-542C065E652C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4D5C2D30-006F-4764-817B-651AF8112C0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5E62AA32-7ED6-49DF-B3C3-BB2D782C54A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754084B7-BE68-4F8D-8027-057D2BD6699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32C6C5DA-CAD4-468F-85C3-E1F816A239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1CBFAC8B-5D17-4C69-A9D2-707B9840B53D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23EEAB1E-55BA-4269-8241-B7400B5BCB5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C354D96A-32A3-478D-AA2B-0ECC3B69F48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C85B6DCD-1ABF-4C64-A9F3-319F5C103ECF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0C4FA7CA-F022-4444-AD3A-4C2446418261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CB173271-6827-414A-8067-B0DB4C1CFF4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AE6902DB-30F6-4019-A8C4-B111E2A92D0A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64F32688-C2EB-44D3-839C-1C59A221317A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EE3D8398-4837-445B-9962-FB0735756EBD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90D9AEFE-ADF6-4D9C-9BAB-520707C320B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C99B89AF-983B-476E-8844-B4B93A2FF163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068563DF-FB61-472E-B000-CF6D21738579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7630FD60-34C1-472D-9E19-6BD665835FDD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2B3C13EE-D5F1-4151-9E7F-321B0DDCF5B6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Oracle Database 12</a:t>
            </a:r>
            <a:r>
              <a:rPr lang="en-US" i="1" dirty="0"/>
              <a:t>c</a:t>
            </a:r>
            <a:r>
              <a:rPr lang="en-US" dirty="0"/>
              <a:t>: Develop PL/SQL Program Units   3 - </a:t>
            </a:r>
            <a:fld id="{F92838F9-70BE-4C57-8D97-E95CD800EB45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68262480-DE49-49CC-AC5F-4A2EF2441BB0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D64962AF-E13A-4A9B-B0EE-8D5AEE306E5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DA5F6DED-768C-4426-943F-9DB9C3A9E76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A4C643FE-40B8-4349-85F3-C96D60A23B7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B3094535-72E2-4F7C-9149-9731AE43138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Database 12</a:t>
            </a:r>
            <a:r>
              <a:rPr lang="en-US" i="1"/>
              <a:t>c</a:t>
            </a:r>
            <a:r>
              <a:rPr lang="en-US"/>
              <a:t>: Develop PL/SQL Program Units   3 - </a:t>
            </a:r>
            <a:fld id="{D23AD807-C603-4E1D-8B46-2F97862D2CD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735-D6E0-46A7-8BC7-DE86AAD26C3D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C2B0-C265-47DC-AD12-3DC070D37FA2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4165-DA49-4E3A-8206-1E53A93973AB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98C7-37BF-412A-BEC3-73FC97104648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1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6FE-C2CF-467F-B248-32EAE73EB8F5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8776-4760-4C3A-BE8F-4338672BDFDA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5ED-1C03-4D84-9722-E900337EFEBC}" type="datetime1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E07-9DEA-4257-BED6-06AEB4B15AE2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25A9-64F7-4BF6-AF82-3AF513A907BB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5604-6538-477A-9298-85AC8EA54992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11A5-CA02-430E-B7DB-61CA96F86F5E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7A5B-8CBC-401E-9BC9-4DACDA67BC79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0D8F-4927-4F57-B3F0-4259E2450D69}" type="datetime1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01A2-C11C-4DBF-B57B-7CC02FC411AD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CE8D-56C8-4687-8271-F33D01C96E2A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A689-B8DD-4CA4-8F4F-230E620A3018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57B2-A861-451E-BE4F-FC79BCDA86C0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B18AD1-DF72-44BB-A83E-344ADC5051ED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3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65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Functions and </a:t>
            </a:r>
            <a:br>
              <a:rPr lang="en-US" smtClean="0"/>
            </a:br>
            <a:r>
              <a:rPr lang="en-US" smtClean="0"/>
              <a:t>Debugging Subprograms</a:t>
            </a:r>
          </a:p>
        </p:txBody>
      </p:sp>
    </p:spTree>
    <p:extLst>
      <p:ext uri="{BB962C8B-B14F-4D97-AF65-F5344CB8AC3E}">
        <p14:creationId xmlns:p14="http://schemas.microsoft.com/office/powerpoint/2010/main" val="15594169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Different Methods for Executing Functions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blackGray">
          <a:xfrm>
            <a:off x="812800" y="1371600"/>
            <a:ext cx="10566400" cy="838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 Use as a parameter to another subprogram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EXECUTE dbms_output.put_line(get_sal(100))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blackGray">
          <a:xfrm>
            <a:off x="812800" y="2971800"/>
            <a:ext cx="10566400" cy="1066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 Use in a SQL statement (subject to restrictions)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endParaRPr lang="en-US" sz="16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SELECT job_id, get_sal(employee_id) 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FROM employees;</a:t>
            </a:r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2317000" y="5181601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/>
              <a:t>. . .</a:t>
            </a:r>
          </a:p>
        </p:txBody>
      </p:sp>
      <p:pic>
        <p:nvPicPr>
          <p:cNvPr id="122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286001"/>
            <a:ext cx="3860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5562600"/>
            <a:ext cx="3860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4191000"/>
            <a:ext cx="3860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202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1"/>
          <p:cNvSpPr>
            <a:spLocks noChangeShapeType="1"/>
          </p:cNvSpPr>
          <p:nvPr/>
        </p:nvSpPr>
        <p:spPr bwMode="gray">
          <a:xfrm>
            <a:off x="5496984" y="3157538"/>
            <a:ext cx="142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28751"/>
            <a:ext cx="4167717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1276350"/>
            <a:ext cx="36957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28951"/>
            <a:ext cx="2336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Compiling </a:t>
            </a:r>
            <a:br>
              <a:rPr lang="en-US" smtClean="0"/>
            </a:br>
            <a:r>
              <a:rPr lang="en-US" smtClean="0"/>
              <a:t>Functions Using SQL Developer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gray">
          <a:xfrm>
            <a:off x="9042400" y="4248150"/>
            <a:ext cx="11176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blackWhite">
          <a:xfrm>
            <a:off x="914400" y="2919414"/>
            <a:ext cx="552451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blackWhite">
          <a:xfrm>
            <a:off x="4267201" y="2560639"/>
            <a:ext cx="548217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blackWhite">
          <a:xfrm>
            <a:off x="9956800" y="287655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gray">
          <a:xfrm>
            <a:off x="2844800" y="3170238"/>
            <a:ext cx="812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6"/>
          <p:cNvSpPr>
            <a:spLocks/>
          </p:cNvSpPr>
          <p:nvPr/>
        </p:nvSpPr>
        <p:spPr bwMode="auto">
          <a:xfrm>
            <a:off x="7823201" y="4552950"/>
            <a:ext cx="1816100" cy="533400"/>
          </a:xfrm>
          <a:custGeom>
            <a:avLst/>
            <a:gdLst>
              <a:gd name="T0" fmla="*/ 2147483647 w 576"/>
              <a:gd name="T1" fmla="*/ 0 h 336"/>
              <a:gd name="T2" fmla="*/ 2147483647 w 576"/>
              <a:gd name="T3" fmla="*/ 2147483647 h 336"/>
              <a:gd name="T4" fmla="*/ 0 w 576"/>
              <a:gd name="T5" fmla="*/ 2147483647 h 336"/>
              <a:gd name="T6" fmla="*/ 0 60000 65536"/>
              <a:gd name="T7" fmla="*/ 0 60000 65536"/>
              <a:gd name="T8" fmla="*/ 0 60000 65536"/>
              <a:gd name="T9" fmla="*/ 0 w 576"/>
              <a:gd name="T10" fmla="*/ 0 h 336"/>
              <a:gd name="T11" fmla="*/ 576 w 57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336">
                <a:moveTo>
                  <a:pt x="576" y="0"/>
                </a:moveTo>
                <a:lnTo>
                  <a:pt x="576" y="336"/>
                </a:lnTo>
                <a:lnTo>
                  <a:pt x="0" y="336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25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71950"/>
            <a:ext cx="4614333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Oval 17"/>
          <p:cNvSpPr>
            <a:spLocks noChangeArrowheads="1"/>
          </p:cNvSpPr>
          <p:nvPr/>
        </p:nvSpPr>
        <p:spPr bwMode="blackWhite">
          <a:xfrm>
            <a:off x="6096000" y="531495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4</a:t>
            </a:r>
          </a:p>
        </p:txBody>
      </p:sp>
      <p:sp>
        <p:nvSpPr>
          <p:cNvPr id="13327" name="Oval 18"/>
          <p:cNvSpPr>
            <a:spLocks noChangeArrowheads="1"/>
          </p:cNvSpPr>
          <p:nvPr/>
        </p:nvSpPr>
        <p:spPr bwMode="blackWhite">
          <a:xfrm>
            <a:off x="4222752" y="3976689"/>
            <a:ext cx="552449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708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990600"/>
            <a:ext cx="33147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828801"/>
            <a:ext cx="28829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Executing Functions Using SQL Developer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blackWhite">
          <a:xfrm>
            <a:off x="812800" y="23622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14342" name="Oval 8"/>
          <p:cNvSpPr>
            <a:spLocks noChangeArrowheads="1"/>
          </p:cNvSpPr>
          <p:nvPr/>
        </p:nvSpPr>
        <p:spPr bwMode="blackWhite">
          <a:xfrm>
            <a:off x="3454401" y="25908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  <p:pic>
        <p:nvPicPr>
          <p:cNvPr id="1434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1"/>
          <a:stretch>
            <a:fillRect/>
          </a:stretch>
        </p:blipFill>
        <p:spPr bwMode="auto">
          <a:xfrm>
            <a:off x="5585885" y="4713288"/>
            <a:ext cx="4135967" cy="88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41" b="28554"/>
          <a:stretch>
            <a:fillRect/>
          </a:stretch>
        </p:blipFill>
        <p:spPr bwMode="auto">
          <a:xfrm>
            <a:off x="874185" y="3486151"/>
            <a:ext cx="3839633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5" name="Freeform 14"/>
          <p:cNvSpPr>
            <a:spLocks/>
          </p:cNvSpPr>
          <p:nvPr/>
        </p:nvSpPr>
        <p:spPr bwMode="auto">
          <a:xfrm>
            <a:off x="9753600" y="4495800"/>
            <a:ext cx="406400" cy="609600"/>
          </a:xfrm>
          <a:custGeom>
            <a:avLst/>
            <a:gdLst>
              <a:gd name="T0" fmla="*/ 2147483647 w 192"/>
              <a:gd name="T1" fmla="*/ 0 h 384"/>
              <a:gd name="T2" fmla="*/ 2147483647 w 192"/>
              <a:gd name="T3" fmla="*/ 2147483647 h 384"/>
              <a:gd name="T4" fmla="*/ 0 w 192"/>
              <a:gd name="T5" fmla="*/ 2147483647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192" y="0"/>
                </a:moveTo>
                <a:lnTo>
                  <a:pt x="192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Rectangle 15"/>
          <p:cNvSpPr>
            <a:spLocks noChangeArrowheads="1"/>
          </p:cNvSpPr>
          <p:nvPr/>
        </p:nvSpPr>
        <p:spPr bwMode="gray">
          <a:xfrm>
            <a:off x="1189567" y="5667375"/>
            <a:ext cx="1625600" cy="1841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14347" name="Rectangle 16"/>
          <p:cNvSpPr>
            <a:spLocks noChangeArrowheads="1"/>
          </p:cNvSpPr>
          <p:nvPr/>
        </p:nvSpPr>
        <p:spPr bwMode="gray">
          <a:xfrm>
            <a:off x="2336800" y="4953001"/>
            <a:ext cx="3352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3152" tIns="36576" rIns="73152" bIns="36576">
            <a:spAutoFit/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>
                <a:solidFill>
                  <a:schemeClr val="accent2"/>
                </a:solidFill>
              </a:rPr>
              <a:t>Replace the second </a:t>
            </a:r>
            <a:br>
              <a:rPr lang="en-US" sz="1400">
                <a:solidFill>
                  <a:schemeClr val="accent2"/>
                </a:solidFill>
              </a:rPr>
            </a:br>
            <a:r>
              <a:rPr lang="en-US" sz="1400">
                <a:solidFill>
                  <a:schemeClr val="accent2"/>
                </a:solidFill>
                <a:latin typeface="Courier New" pitchFamily="49" charset="0"/>
              </a:rPr>
              <a:t>P_ID</a:t>
            </a:r>
            <a:r>
              <a:rPr lang="en-US" sz="1400">
                <a:solidFill>
                  <a:schemeClr val="accent2"/>
                </a:solidFill>
              </a:rPr>
              <a:t> with the actual </a:t>
            </a:r>
            <a:br>
              <a:rPr lang="en-US" sz="1400">
                <a:solidFill>
                  <a:schemeClr val="accent2"/>
                </a:solidFill>
              </a:rPr>
            </a:br>
            <a:r>
              <a:rPr lang="en-US" sz="1400">
                <a:solidFill>
                  <a:schemeClr val="accent2"/>
                </a:solidFill>
              </a:rPr>
              <a:t>value 100.</a:t>
            </a:r>
          </a:p>
        </p:txBody>
      </p:sp>
      <p:sp>
        <p:nvSpPr>
          <p:cNvPr id="14348" name="Oval 17"/>
          <p:cNvSpPr>
            <a:spLocks noChangeArrowheads="1"/>
          </p:cNvSpPr>
          <p:nvPr/>
        </p:nvSpPr>
        <p:spPr bwMode="blackWhite">
          <a:xfrm>
            <a:off x="1672167" y="5165725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pic>
        <p:nvPicPr>
          <p:cNvPr id="14349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219200"/>
            <a:ext cx="5486400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Oval 18"/>
          <p:cNvSpPr>
            <a:spLocks noChangeArrowheads="1"/>
          </p:cNvSpPr>
          <p:nvPr/>
        </p:nvSpPr>
        <p:spPr bwMode="blackWhite">
          <a:xfrm>
            <a:off x="8737600" y="40386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714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User-Defined </a:t>
            </a:r>
            <a:br>
              <a:rPr lang="en-US" smtClean="0"/>
            </a:br>
            <a:r>
              <a:rPr lang="en-US" smtClean="0"/>
              <a:t>Functions in SQL Statements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3038"/>
            <a:ext cx="10557933" cy="1833562"/>
          </a:xfrm>
        </p:spPr>
        <p:txBody>
          <a:bodyPr/>
          <a:lstStyle/>
          <a:p>
            <a:pPr lvl="1" eaLnBrk="1" hangingPunct="1"/>
            <a:r>
              <a:rPr lang="en-US" smtClean="0"/>
              <a:t>Can extend SQL where activities are too complex, too awkward, or unavailable with SQL</a:t>
            </a:r>
          </a:p>
          <a:p>
            <a:pPr lvl="1" eaLnBrk="1" hangingPunct="1"/>
            <a:r>
              <a:rPr lang="en-US" smtClean="0"/>
              <a:t>Can increase efficiency when used in the </a:t>
            </a:r>
            <a:r>
              <a:rPr lang="en-US" smtClean="0">
                <a:latin typeface="Courier New" pitchFamily="49" charset="0"/>
              </a:rPr>
              <a:t>WHERE</a:t>
            </a:r>
            <a:r>
              <a:rPr lang="en-US" smtClean="0"/>
              <a:t> clause to filter data, as opposed to filtering the data in the application</a:t>
            </a:r>
          </a:p>
          <a:p>
            <a:pPr lvl="1" eaLnBrk="1" hangingPunct="1"/>
            <a:r>
              <a:rPr lang="en-US" smtClean="0"/>
              <a:t>Can manipulate data values</a:t>
            </a:r>
          </a:p>
        </p:txBody>
      </p:sp>
    </p:spTree>
    <p:extLst>
      <p:ext uri="{BB962C8B-B14F-4D97-AF65-F5344CB8AC3E}">
        <p14:creationId xmlns:p14="http://schemas.microsoft.com/office/powerpoint/2010/main" val="110276436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Function in a SQL Expression: Example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blackGray">
          <a:xfrm>
            <a:off x="812800" y="1371600"/>
            <a:ext cx="10566400" cy="25542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CREATE OR REPLACE FUNCTION tax(p_value IN NUMBER)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RETURN NUMBER IS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RETURN (p_value * 0.08);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END tax;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SELECT employee_id, last_name, salary, tax(salary)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FROM   employees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WHERE  department_id = 100;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1"/>
            <a:ext cx="57912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7725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User-Defined Functions</a:t>
            </a:r>
            <a:br>
              <a:rPr lang="en-US" smtClean="0"/>
            </a:br>
            <a:r>
              <a:rPr lang="en-US" smtClean="0"/>
              <a:t>in SQL Statements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10557933" cy="3411538"/>
          </a:xfrm>
        </p:spPr>
        <p:txBody>
          <a:bodyPr/>
          <a:lstStyle/>
          <a:p>
            <a:pPr marL="0" indent="0" eaLnBrk="1" hangingPunct="1"/>
            <a:r>
              <a:rPr lang="en-US" smtClean="0"/>
              <a:t>User-defined functions act like built-in single-row functions and can be used in: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SELECT</a:t>
            </a:r>
            <a:r>
              <a:rPr lang="en-US" smtClean="0"/>
              <a:t> list or clause of a query</a:t>
            </a:r>
          </a:p>
          <a:p>
            <a:pPr lvl="1" eaLnBrk="1" hangingPunct="1"/>
            <a:r>
              <a:rPr lang="en-US" smtClean="0"/>
              <a:t>Conditional expressions of the </a:t>
            </a:r>
            <a:r>
              <a:rPr lang="en-US" smtClean="0">
                <a:latin typeface="Courier New" pitchFamily="49" charset="0"/>
              </a:rPr>
              <a:t>WHERE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HAVING</a:t>
            </a:r>
            <a:r>
              <a:rPr lang="en-US" smtClean="0"/>
              <a:t> clauses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CONNECT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START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WITH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ORDER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, and </a:t>
            </a:r>
            <a:r>
              <a:rPr lang="en-US" smtClean="0">
                <a:latin typeface="Courier New" pitchFamily="49" charset="0"/>
              </a:rPr>
              <a:t>GROUP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 clauses of a query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VALUES</a:t>
            </a:r>
            <a:r>
              <a:rPr lang="en-US" smtClean="0"/>
              <a:t> clause of the </a:t>
            </a:r>
            <a:r>
              <a:rPr lang="en-US" smtClean="0">
                <a:latin typeface="Courier New" pitchFamily="49" charset="0"/>
              </a:rPr>
              <a:t>INSERT</a:t>
            </a:r>
            <a:r>
              <a:rPr lang="en-US" smtClean="0"/>
              <a:t> statement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SET</a:t>
            </a:r>
            <a:r>
              <a:rPr lang="en-US" smtClean="0"/>
              <a:t> clause of the </a:t>
            </a:r>
            <a:r>
              <a:rPr lang="en-US" smtClean="0">
                <a:latin typeface="Courier New" pitchFamily="49" charset="0"/>
              </a:rPr>
              <a:t>UPDATE</a:t>
            </a:r>
            <a:r>
              <a:rPr lang="en-US" smtClean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70140014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Restrictions When Calling Functions </a:t>
            </a:r>
            <a:br>
              <a:rPr lang="en-US" smtClean="0"/>
            </a:br>
            <a:r>
              <a:rPr lang="en-US" smtClean="0"/>
              <a:t>from SQL Expressions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3039"/>
            <a:ext cx="10557933" cy="3571875"/>
          </a:xfrm>
        </p:spPr>
        <p:txBody>
          <a:bodyPr/>
          <a:lstStyle/>
          <a:p>
            <a:pPr lvl="1" eaLnBrk="1" hangingPunct="1"/>
            <a:r>
              <a:rPr lang="en-US" smtClean="0"/>
              <a:t>User-defined functions that are callable from SQL expressions must:</a:t>
            </a:r>
          </a:p>
          <a:p>
            <a:pPr lvl="2" eaLnBrk="1" hangingPunct="1"/>
            <a:r>
              <a:rPr lang="en-US" smtClean="0"/>
              <a:t>Be stored in the database</a:t>
            </a:r>
          </a:p>
          <a:p>
            <a:pPr lvl="2" eaLnBrk="1" hangingPunct="1"/>
            <a:r>
              <a:rPr lang="en-US" smtClean="0"/>
              <a:t>Accept only </a:t>
            </a:r>
            <a:r>
              <a:rPr lang="en-US" smtClean="0">
                <a:latin typeface="Courier New" pitchFamily="49" charset="0"/>
              </a:rPr>
              <a:t>IN</a:t>
            </a:r>
            <a:r>
              <a:rPr lang="en-US" smtClean="0"/>
              <a:t> parameters with valid SQL data types and PL/SQL</a:t>
            </a:r>
            <a:r>
              <a:rPr lang="en-US" smtClean="0">
                <a:cs typeface="Arial" pitchFamily="34" charset="0"/>
              </a:rPr>
              <a:t>-</a:t>
            </a:r>
            <a:r>
              <a:rPr lang="en-US" smtClean="0"/>
              <a:t>specific data types</a:t>
            </a:r>
          </a:p>
          <a:p>
            <a:pPr lvl="2" eaLnBrk="1" hangingPunct="1"/>
            <a:r>
              <a:rPr lang="en-US" smtClean="0"/>
              <a:t>Return valid SQL data types and PL/SQL-specific data types</a:t>
            </a:r>
          </a:p>
          <a:p>
            <a:pPr lvl="1" eaLnBrk="1" hangingPunct="1"/>
            <a:r>
              <a:rPr lang="en-US" smtClean="0"/>
              <a:t>When calling functions in SQL statements:</a:t>
            </a:r>
          </a:p>
          <a:p>
            <a:pPr lvl="2" eaLnBrk="1" hangingPunct="1"/>
            <a:r>
              <a:rPr lang="en-US" smtClean="0"/>
              <a:t>You must own the function or have the </a:t>
            </a:r>
            <a:r>
              <a:rPr lang="en-US" smtClean="0">
                <a:latin typeface="Courier New" pitchFamily="49" charset="0"/>
              </a:rPr>
              <a:t>EXECUTE</a:t>
            </a:r>
            <a:r>
              <a:rPr lang="en-US" smtClean="0"/>
              <a:t> privilege</a:t>
            </a:r>
          </a:p>
          <a:p>
            <a:pPr lvl="2" eaLnBrk="1" hangingPunct="1"/>
            <a:r>
              <a:rPr lang="en-US" smtClean="0"/>
              <a:t>You may need to enable the </a:t>
            </a:r>
            <a:r>
              <a:rPr lang="en-US" smtClean="0">
                <a:latin typeface="Courier New" pitchFamily="49" charset="0"/>
              </a:rPr>
              <a:t>PARALLEL_ENABLE</a:t>
            </a:r>
            <a:r>
              <a:rPr lang="en-US" smtClean="0"/>
              <a:t> keyword to allow a parallel execution of the SQL statement</a:t>
            </a:r>
          </a:p>
        </p:txBody>
      </p:sp>
    </p:spTree>
    <p:extLst>
      <p:ext uri="{BB962C8B-B14F-4D97-AF65-F5344CB8AC3E}">
        <p14:creationId xmlns:p14="http://schemas.microsoft.com/office/powerpoint/2010/main" val="170788136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Controlling Side Effects When </a:t>
            </a:r>
            <a:br>
              <a:rPr lang="en-US" smtClean="0"/>
            </a:br>
            <a:r>
              <a:rPr lang="en-US" smtClean="0"/>
              <a:t>Calling Functions from SQL Expressions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3039"/>
            <a:ext cx="10557933" cy="3005137"/>
          </a:xfrm>
        </p:spPr>
        <p:txBody>
          <a:bodyPr/>
          <a:lstStyle/>
          <a:p>
            <a:pPr marL="0" indent="0" eaLnBrk="1" hangingPunct="1"/>
            <a:r>
              <a:rPr lang="en-US" smtClean="0"/>
              <a:t>Functions called from: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SELECT</a:t>
            </a:r>
            <a:r>
              <a:rPr lang="en-US" smtClean="0"/>
              <a:t> statement cannot contain DML statements</a:t>
            </a:r>
          </a:p>
          <a:p>
            <a:pPr lvl="1" eaLnBrk="1" hangingPunct="1"/>
            <a:r>
              <a:rPr lang="en-US" smtClean="0"/>
              <a:t>An </a:t>
            </a:r>
            <a:r>
              <a:rPr lang="en-US" smtClean="0">
                <a:latin typeface="Courier New" pitchFamily="49" charset="0"/>
              </a:rPr>
              <a:t>UPDATE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DELETE</a:t>
            </a:r>
            <a:r>
              <a:rPr lang="en-US" smtClean="0"/>
              <a:t> statement on a table </a:t>
            </a:r>
            <a:r>
              <a:rPr lang="en-US" smtClean="0">
                <a:latin typeface="Courier New" pitchFamily="49" charset="0"/>
              </a:rPr>
              <a:t>T</a:t>
            </a:r>
            <a:r>
              <a:rPr lang="en-US" smtClean="0"/>
              <a:t> cannot query or contain DML on the same table </a:t>
            </a:r>
            <a:r>
              <a:rPr lang="en-US" smtClean="0">
                <a:latin typeface="Courier New" pitchFamily="49" charset="0"/>
              </a:rPr>
              <a:t>T</a:t>
            </a:r>
          </a:p>
          <a:p>
            <a:pPr lvl="1" eaLnBrk="1" hangingPunct="1"/>
            <a:r>
              <a:rPr lang="en-US" smtClean="0"/>
              <a:t>SQL statements cannot end transactions (that is, cannot execute </a:t>
            </a:r>
            <a:r>
              <a:rPr lang="en-US" smtClean="0">
                <a:latin typeface="Courier New" pitchFamily="49" charset="0"/>
              </a:rPr>
              <a:t>COMMIT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</a:rPr>
              <a:t>ROLLBACK</a:t>
            </a:r>
            <a:r>
              <a:rPr lang="en-US" smtClean="0"/>
              <a:t> operations)</a:t>
            </a:r>
          </a:p>
          <a:p>
            <a:pPr marL="0" indent="0" eaLnBrk="1" hangingPunct="1"/>
            <a:r>
              <a:rPr lang="en-US" b="1" smtClean="0"/>
              <a:t>Note: </a:t>
            </a:r>
            <a:r>
              <a:rPr lang="en-US" smtClean="0"/>
              <a:t>Calls to subprograms that break these restrictions are also not allowed in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8959376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Restrictions on Calling Functions </a:t>
            </a:r>
            <a:br>
              <a:rPr lang="en-US" smtClean="0"/>
            </a:br>
            <a:r>
              <a:rPr lang="en-US" smtClean="0"/>
              <a:t>from SQL: Example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812800" y="1371600"/>
            <a:ext cx="10566400" cy="1981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CREATE OR REPLACE FUNCTION dml_call_sql(p_sal NUMBER)</a:t>
            </a:r>
          </a:p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RETURN NUMBER IS</a:t>
            </a:r>
          </a:p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INSERT INTO employees(employee_id, last_name,</a:t>
            </a:r>
            <a:br>
              <a:rPr lang="en-US" sz="16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            email, hire_date, job_id, salary)</a:t>
            </a:r>
          </a:p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VALUES(1, 'Frost', 'jfrost@company.com',</a:t>
            </a:r>
          </a:p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    SYSDATE, 'SA_MAN', p_sal);</a:t>
            </a:r>
          </a:p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RETURN (p_sal + 100);</a:t>
            </a:r>
          </a:p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gray">
          <a:xfrm>
            <a:off x="812800" y="3476625"/>
            <a:ext cx="105664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UPDATE employees</a:t>
            </a:r>
          </a:p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SET salary = dml_call_sql(2000)</a:t>
            </a:r>
          </a:p>
          <a:p>
            <a:pPr eaLnBrk="0" hangingPunct="0">
              <a:lnSpc>
                <a:spcPct val="8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WHERE employee_id = 170;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4343401"/>
            <a:ext cx="7620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79662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Named and Mixed Notation from SQL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3039"/>
            <a:ext cx="10557933" cy="3976687"/>
          </a:xfrm>
        </p:spPr>
        <p:txBody>
          <a:bodyPr/>
          <a:lstStyle/>
          <a:p>
            <a:pPr lvl="1" eaLnBrk="1" hangingPunct="1"/>
            <a:r>
              <a:rPr lang="en-US" smtClean="0"/>
              <a:t>PL/SQL allows arguments in a subroutine call to be specified using positional, named, or mixed notation.</a:t>
            </a:r>
          </a:p>
          <a:p>
            <a:pPr lvl="1" eaLnBrk="1" hangingPunct="1"/>
            <a:r>
              <a:rPr lang="en-US" smtClean="0"/>
              <a:t>Prior to Oracle Database 11</a:t>
            </a:r>
            <a:r>
              <a:rPr lang="en-US" i="1" smtClean="0"/>
              <a:t>g</a:t>
            </a:r>
            <a:r>
              <a:rPr lang="en-US" smtClean="0"/>
              <a:t>, only the positional notation is supported in calls from SQL.</a:t>
            </a:r>
          </a:p>
          <a:p>
            <a:pPr lvl="1" eaLnBrk="1" hangingPunct="1"/>
            <a:r>
              <a:rPr lang="en-US" smtClean="0"/>
              <a:t>Starting in Oracle Database 11</a:t>
            </a:r>
            <a:r>
              <a:rPr lang="en-US" i="1" smtClean="0"/>
              <a:t>g</a:t>
            </a:r>
            <a:r>
              <a:rPr lang="en-US" smtClean="0"/>
              <a:t>, named and mixed notation can be used for specifying arguments in calls to PL/SQL subroutines from SQL statements.</a:t>
            </a:r>
          </a:p>
          <a:p>
            <a:pPr lvl="1" eaLnBrk="1" hangingPunct="1"/>
            <a:r>
              <a:rPr lang="en-US" smtClean="0"/>
              <a:t>For long parameter lists, with most having default values, you can omit values from the optional parameters.</a:t>
            </a:r>
          </a:p>
          <a:p>
            <a:pPr lvl="1" eaLnBrk="1" hangingPunct="1"/>
            <a:r>
              <a:rPr lang="en-US" smtClean="0"/>
              <a:t>You can avoid duplicating the default value of the optional parameter at each call site.</a:t>
            </a:r>
          </a:p>
        </p:txBody>
      </p:sp>
    </p:spTree>
    <p:extLst>
      <p:ext uri="{BB962C8B-B14F-4D97-AF65-F5344CB8AC3E}">
        <p14:creationId xmlns:p14="http://schemas.microsoft.com/office/powerpoint/2010/main" val="4558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completing this lesson, you should be able to do the following:</a:t>
            </a:r>
          </a:p>
          <a:p>
            <a:pPr lvl="1" eaLnBrk="1" hangingPunct="1"/>
            <a:r>
              <a:rPr lang="en-US" smtClean="0"/>
              <a:t>Differentiate between a procedure and a function</a:t>
            </a:r>
          </a:p>
          <a:p>
            <a:pPr lvl="1" eaLnBrk="1" hangingPunct="1"/>
            <a:r>
              <a:rPr lang="en-US" smtClean="0"/>
              <a:t>Describe the uses of functions</a:t>
            </a:r>
          </a:p>
          <a:p>
            <a:pPr lvl="1" eaLnBrk="1" hangingPunct="1"/>
            <a:r>
              <a:rPr lang="en-US" smtClean="0"/>
              <a:t>Create stored functions</a:t>
            </a:r>
          </a:p>
          <a:p>
            <a:pPr lvl="1" eaLnBrk="1" hangingPunct="1"/>
            <a:r>
              <a:rPr lang="en-US" smtClean="0"/>
              <a:t>Invoke a function</a:t>
            </a:r>
          </a:p>
          <a:p>
            <a:pPr lvl="1" eaLnBrk="1" hangingPunct="1"/>
            <a:r>
              <a:rPr lang="en-US" smtClean="0"/>
              <a:t>Remove a function</a:t>
            </a:r>
          </a:p>
          <a:p>
            <a:pPr lvl="1" eaLnBrk="1" hangingPunct="1"/>
            <a:r>
              <a:rPr lang="en-US" smtClean="0"/>
              <a:t>Understand the basic functionality of the SQL Developer debugger</a:t>
            </a:r>
          </a:p>
        </p:txBody>
      </p:sp>
    </p:spTree>
    <p:extLst>
      <p:ext uri="{BB962C8B-B14F-4D97-AF65-F5344CB8AC3E}">
        <p14:creationId xmlns:p14="http://schemas.microsoft.com/office/powerpoint/2010/main" val="25744176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Named and Mixed Notation from SQL: Example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blackGray">
          <a:xfrm>
            <a:off x="831851" y="1135063"/>
            <a:ext cx="10515600" cy="31242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CREATE OR REPLACE FUNCTION f(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  p_parameter_1 IN NUMBER DEFAULT 1,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  p_parameter_5 IN NUMBER DEFAULT 5) 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RETURN NUMBER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IS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 v_var number;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BEGIN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  v_var := p_parameter_1 + (p_parameter_5 * 2);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  RETURN v_var;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END f;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/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blackGray">
          <a:xfrm>
            <a:off x="833967" y="4495800"/>
            <a:ext cx="10515600" cy="4572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SELECT f(p_parameter_5 =&gt; 10) FROM DUAL;</a:t>
            </a:r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5181600"/>
            <a:ext cx="3048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22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Functions </a:t>
            </a:r>
            <a:br>
              <a:rPr lang="en-US" smtClean="0"/>
            </a:br>
            <a:r>
              <a:rPr lang="en-US" smtClean="0"/>
              <a:t>Using Data Dictionary Views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Gray">
          <a:xfrm>
            <a:off x="825500" y="3179764"/>
            <a:ext cx="10515600" cy="1087437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SELECT  text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FROM    user_source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WHERE   type = 'FUNCTION'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ORDER   BY line;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Gray">
          <a:xfrm>
            <a:off x="827617" y="1347789"/>
            <a:ext cx="10515600" cy="396875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defTabSz="400050">
              <a:buSzPct val="100000"/>
              <a:buFont typeface="Courier New" pitchFamily="49" charset="0"/>
              <a:buNone/>
              <a:tabLst>
                <a:tab pos="67310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DESCRIBE </a:t>
            </a:r>
            <a:r>
              <a:rPr lang="en-US" sz="1600">
                <a:latin typeface="Courier New" pitchFamily="49" charset="0"/>
              </a:rPr>
              <a:t>USER_SOURCE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999751" y="6045201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/>
              <a:t>. . .</a:t>
            </a:r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284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4419600"/>
            <a:ext cx="5473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676401"/>
            <a:ext cx="9700684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Functions Information</a:t>
            </a:r>
            <a:br>
              <a:rPr lang="en-US" smtClean="0"/>
            </a:br>
            <a:r>
              <a:rPr lang="en-US" smtClean="0"/>
              <a:t>Using SQL Developer</a:t>
            </a:r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1625600" y="3429000"/>
            <a:ext cx="1524000" cy="1809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24581" name="Oval 1030"/>
          <p:cNvSpPr>
            <a:spLocks noChangeArrowheads="1"/>
          </p:cNvSpPr>
          <p:nvPr/>
        </p:nvSpPr>
        <p:spPr bwMode="blackWhite">
          <a:xfrm>
            <a:off x="2133600" y="29718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24582" name="Oval 1031"/>
          <p:cNvSpPr>
            <a:spLocks noChangeArrowheads="1"/>
          </p:cNvSpPr>
          <p:nvPr/>
        </p:nvSpPr>
        <p:spPr bwMode="blackWhite">
          <a:xfrm>
            <a:off x="1117601" y="36576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  <p:sp>
        <p:nvSpPr>
          <p:cNvPr id="24583" name="Freeform 1032"/>
          <p:cNvSpPr>
            <a:spLocks/>
          </p:cNvSpPr>
          <p:nvPr/>
        </p:nvSpPr>
        <p:spPr bwMode="auto">
          <a:xfrm>
            <a:off x="3149600" y="3200400"/>
            <a:ext cx="1625600" cy="1143000"/>
          </a:xfrm>
          <a:custGeom>
            <a:avLst/>
            <a:gdLst>
              <a:gd name="T0" fmla="*/ 0 w 528"/>
              <a:gd name="T1" fmla="*/ 2147483647 h 720"/>
              <a:gd name="T2" fmla="*/ 2147483647 w 528"/>
              <a:gd name="T3" fmla="*/ 2147483647 h 720"/>
              <a:gd name="T4" fmla="*/ 2147483647 w 528"/>
              <a:gd name="T5" fmla="*/ 0 h 720"/>
              <a:gd name="T6" fmla="*/ 2147483647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0" y="720"/>
                </a:moveTo>
                <a:lnTo>
                  <a:pt x="288" y="720"/>
                </a:lnTo>
                <a:lnTo>
                  <a:pt x="288" y="0"/>
                </a:lnTo>
                <a:lnTo>
                  <a:pt x="528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Oval 1034"/>
          <p:cNvSpPr>
            <a:spLocks noChangeArrowheads="1"/>
          </p:cNvSpPr>
          <p:nvPr/>
        </p:nvSpPr>
        <p:spPr bwMode="blackWhite">
          <a:xfrm>
            <a:off x="8636001" y="32004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sp>
        <p:nvSpPr>
          <p:cNvPr id="24585" name="Rectangle 1028"/>
          <p:cNvSpPr>
            <a:spLocks noChangeArrowheads="1"/>
          </p:cNvSpPr>
          <p:nvPr/>
        </p:nvSpPr>
        <p:spPr bwMode="auto">
          <a:xfrm>
            <a:off x="1727200" y="4267200"/>
            <a:ext cx="12192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24586" name="Rectangle 1028"/>
          <p:cNvSpPr>
            <a:spLocks noChangeArrowheads="1"/>
          </p:cNvSpPr>
          <p:nvPr/>
        </p:nvSpPr>
        <p:spPr bwMode="auto">
          <a:xfrm>
            <a:off x="4978400" y="2362200"/>
            <a:ext cx="4978400" cy="1905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14"/>
          <p:cNvSpPr>
            <a:spLocks noChangeShapeType="1"/>
          </p:cNvSpPr>
          <p:nvPr/>
        </p:nvSpPr>
        <p:spPr bwMode="auto">
          <a:xfrm>
            <a:off x="6502400" y="5105400"/>
            <a:ext cx="711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411538"/>
            <a:ext cx="4025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1" y="3200401"/>
            <a:ext cx="28829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352800"/>
            <a:ext cx="2552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Functions: Using the </a:t>
            </a:r>
            <a:r>
              <a:rPr lang="en-US" smtClean="0">
                <a:latin typeface="Courier New" pitchFamily="49" charset="0"/>
              </a:rPr>
              <a:t>DROP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SQL Statement or SQL Developer</a:t>
            </a:r>
          </a:p>
        </p:txBody>
      </p:sp>
      <p:sp>
        <p:nvSpPr>
          <p:cNvPr id="25607" name="Content Placeholder 15"/>
          <p:cNvSpPr>
            <a:spLocks noGrp="1"/>
          </p:cNvSpPr>
          <p:nvPr>
            <p:ph idx="1"/>
          </p:nvPr>
        </p:nvSpPr>
        <p:spPr>
          <a:xfrm>
            <a:off x="812800" y="1447800"/>
            <a:ext cx="10557933" cy="1582738"/>
          </a:xfrm>
        </p:spPr>
        <p:txBody>
          <a:bodyPr/>
          <a:lstStyle/>
          <a:p>
            <a:pPr lvl="1" eaLnBrk="1" hangingPunct="1"/>
            <a:r>
              <a:rPr lang="en-US" smtClean="0"/>
              <a:t>Using the </a:t>
            </a:r>
            <a:r>
              <a:rPr lang="en-US" smtClean="0">
                <a:latin typeface="Courier New" pitchFamily="49" charset="0"/>
              </a:rPr>
              <a:t>DROP</a:t>
            </a:r>
            <a:r>
              <a:rPr lang="en-US" smtClean="0"/>
              <a:t> statement: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Using SQL Developer:</a:t>
            </a: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blackGray">
          <a:xfrm>
            <a:off x="812800" y="1905000"/>
            <a:ext cx="10566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DROP FUNCTION f;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endParaRPr lang="en-US" i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blackWhite">
          <a:xfrm>
            <a:off x="2925233" y="36576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blackWhite">
          <a:xfrm>
            <a:off x="9245601" y="51054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sp>
        <p:nvSpPr>
          <p:cNvPr id="25611" name="Oval 13"/>
          <p:cNvSpPr>
            <a:spLocks noChangeArrowheads="1"/>
          </p:cNvSpPr>
          <p:nvPr/>
        </p:nvSpPr>
        <p:spPr bwMode="blackWhite">
          <a:xfrm>
            <a:off x="4855634" y="4538664"/>
            <a:ext cx="548217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729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10557933" cy="2395538"/>
          </a:xfrm>
        </p:spPr>
        <p:txBody>
          <a:bodyPr>
            <a:normAutofit lnSpcReduction="10000"/>
          </a:bodyPr>
          <a:lstStyle/>
          <a:p>
            <a:pPr marL="419100" indent="-419100" eaLnBrk="1" hangingPunct="1"/>
            <a:r>
              <a:rPr lang="en-US" smtClean="0"/>
              <a:t>A PL/SQL stored function:</a:t>
            </a:r>
          </a:p>
          <a:p>
            <a:pPr marL="576263" lvl="1" indent="-461963" eaLnBrk="1" hangingPunct="1">
              <a:buFont typeface="Arial" pitchFamily="34" charset="0"/>
              <a:buAutoNum type="alphaLcPeriod"/>
            </a:pPr>
            <a:r>
              <a:rPr lang="en-US" smtClean="0"/>
              <a:t>Can be invoked as part of an expression</a:t>
            </a:r>
          </a:p>
          <a:p>
            <a:pPr marL="576263" lvl="1" indent="-461963" eaLnBrk="1" hangingPunct="1">
              <a:buFont typeface="Arial" pitchFamily="34" charset="0"/>
              <a:buAutoNum type="alphaLcPeriod"/>
            </a:pPr>
            <a:r>
              <a:rPr lang="en-US" smtClean="0"/>
              <a:t>Must contain a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clause in the header</a:t>
            </a:r>
          </a:p>
          <a:p>
            <a:pPr marL="576263" lvl="1" indent="-461963" eaLnBrk="1" hangingPunct="1">
              <a:buFont typeface="Arial" pitchFamily="34" charset="0"/>
              <a:buAutoNum type="alphaLcPeriod"/>
            </a:pPr>
            <a:r>
              <a:rPr lang="en-US" smtClean="0"/>
              <a:t>Must return a single value</a:t>
            </a:r>
          </a:p>
          <a:p>
            <a:pPr marL="576263" lvl="1" indent="-461963" eaLnBrk="1" hangingPunct="1">
              <a:buFont typeface="Arial" pitchFamily="34" charset="0"/>
              <a:buAutoNum type="alphaLcPeriod"/>
            </a:pPr>
            <a:r>
              <a:rPr lang="en-US" smtClean="0"/>
              <a:t>Must contain at least one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statement</a:t>
            </a:r>
          </a:p>
          <a:p>
            <a:pPr marL="576263" lvl="1" indent="-461963" eaLnBrk="1" hangingPunct="1">
              <a:buFont typeface="Arial" pitchFamily="34" charset="0"/>
              <a:buAutoNum type="alphaLcPeriod"/>
            </a:pPr>
            <a:r>
              <a:rPr lang="en-US" smtClean="0"/>
              <a:t>Does not contain a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clause in the header</a:t>
            </a:r>
          </a:p>
        </p:txBody>
      </p:sp>
    </p:spTree>
    <p:extLst>
      <p:ext uri="{BB962C8B-B14F-4D97-AF65-F5344CB8AC3E}">
        <p14:creationId xmlns:p14="http://schemas.microsoft.com/office/powerpoint/2010/main" val="3201452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Practice 3-1: 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practice covers the following topics:</a:t>
            </a:r>
          </a:p>
          <a:p>
            <a:pPr lvl="1" eaLnBrk="1" hangingPunct="1"/>
            <a:r>
              <a:rPr lang="en-US" smtClean="0"/>
              <a:t>Creating stored functions:</a:t>
            </a:r>
          </a:p>
          <a:p>
            <a:pPr lvl="2" eaLnBrk="1" hangingPunct="1"/>
            <a:r>
              <a:rPr lang="en-US" smtClean="0"/>
              <a:t>To query a database table and return specific values</a:t>
            </a:r>
          </a:p>
          <a:p>
            <a:pPr lvl="2" eaLnBrk="1" hangingPunct="1"/>
            <a:r>
              <a:rPr lang="en-US" smtClean="0"/>
              <a:t>To be used in a SQL statement </a:t>
            </a:r>
          </a:p>
          <a:p>
            <a:pPr lvl="2" eaLnBrk="1" hangingPunct="1"/>
            <a:r>
              <a:rPr lang="en-US" smtClean="0"/>
              <a:t>To insert a new row, with specified parameter values, into a database table</a:t>
            </a:r>
          </a:p>
          <a:p>
            <a:pPr lvl="2" eaLnBrk="1" hangingPunct="1"/>
            <a:r>
              <a:rPr lang="en-US" smtClean="0"/>
              <a:t>Using default parameter values</a:t>
            </a:r>
          </a:p>
          <a:p>
            <a:pPr lvl="1" eaLnBrk="1" hangingPunct="1"/>
            <a:r>
              <a:rPr lang="en-US" smtClean="0"/>
              <a:t>Invoking a stored function from a SQL statement</a:t>
            </a:r>
          </a:p>
          <a:p>
            <a:pPr lvl="1" eaLnBrk="1" hangingPunct="1"/>
            <a:r>
              <a:rPr lang="en-US" smtClean="0"/>
              <a:t>Invoking a stored function from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85761197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 Agenda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1"/>
            <a:ext cx="10557933" cy="1857375"/>
          </a:xfrm>
        </p:spPr>
        <p:txBody>
          <a:bodyPr>
            <a:normAutofit lnSpcReduction="10000"/>
          </a:bodyPr>
          <a:lstStyle/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Working with functions: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Differentiating between a procedure and a function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Describing the uses of functions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Creating, invoking, and removing stored functions</a:t>
            </a:r>
          </a:p>
          <a:p>
            <a:pPr lvl="1" eaLnBrk="1" hangingPunct="1"/>
            <a:r>
              <a:rPr lang="en-US" smtClean="0"/>
              <a:t>Introducing the SQL Developer debugger</a:t>
            </a:r>
          </a:p>
        </p:txBody>
      </p:sp>
    </p:spTree>
    <p:extLst>
      <p:ext uri="{BB962C8B-B14F-4D97-AF65-F5344CB8AC3E}">
        <p14:creationId xmlns:p14="http://schemas.microsoft.com/office/powerpoint/2010/main" val="6378148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PL/SQL Subprograms </a:t>
            </a:r>
            <a:br>
              <a:rPr lang="en-US" smtClean="0"/>
            </a:br>
            <a:r>
              <a:rPr lang="en-US" smtClean="0"/>
              <a:t>Using the SQL Developer Debugger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676401"/>
            <a:ext cx="10557933" cy="2524125"/>
          </a:xfrm>
        </p:spPr>
        <p:txBody>
          <a:bodyPr/>
          <a:lstStyle/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You can use the debugger to control the execution of your PL/SQL program.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To debug a PL/SQL subprogram, a </a:t>
            </a:r>
            <a:r>
              <a:rPr lang="en-US" i="1" smtClean="0">
                <a:solidFill>
                  <a:srgbClr val="000000"/>
                </a:solidFill>
              </a:rPr>
              <a:t>security administrator</a:t>
            </a:r>
            <a:r>
              <a:rPr lang="en-US" smtClean="0">
                <a:solidFill>
                  <a:srgbClr val="000000"/>
                </a:solidFill>
              </a:rPr>
              <a:t> needs to grant the following privileges to the application developer: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DEBUG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ANY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PROCEDURE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DEBUG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CONNECT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SESSION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gray">
          <a:xfrm>
            <a:off x="829733" y="4419600"/>
            <a:ext cx="10515600" cy="8382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GRANT DEBUG ANY PROCEDURE TO ora61;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>
                <a:latin typeface="Courier New" pitchFamily="49" charset="0"/>
              </a:rPr>
              <a:t>GRANT DEBUG CONNECT SESSION TO ora61;</a:t>
            </a:r>
          </a:p>
        </p:txBody>
      </p:sp>
    </p:spTree>
    <p:extLst>
      <p:ext uri="{BB962C8B-B14F-4D97-AF65-F5344CB8AC3E}">
        <p14:creationId xmlns:p14="http://schemas.microsoft.com/office/powerpoint/2010/main" val="169947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810000"/>
            <a:ext cx="4773084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600200"/>
            <a:ext cx="28194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582738"/>
            <a:ext cx="3352800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Line 2"/>
          <p:cNvSpPr>
            <a:spLocks noChangeShapeType="1"/>
          </p:cNvSpPr>
          <p:nvPr/>
        </p:nvSpPr>
        <p:spPr bwMode="gray">
          <a:xfrm>
            <a:off x="3860800" y="2133600"/>
            <a:ext cx="812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3"/>
          <p:cNvSpPr>
            <a:spLocks noChangeShapeType="1"/>
          </p:cNvSpPr>
          <p:nvPr/>
        </p:nvSpPr>
        <p:spPr bwMode="gray">
          <a:xfrm>
            <a:off x="7304617" y="2114550"/>
            <a:ext cx="812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a Subprogram: Overview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1412205" y="2727325"/>
            <a:ext cx="1747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1. Edit procedure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5378506" y="2727325"/>
            <a:ext cx="18837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2. Add breakpoints</a:t>
            </a: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gray">
          <a:xfrm>
            <a:off x="4699000" y="1568450"/>
            <a:ext cx="508000" cy="1143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8605469" y="2727325"/>
            <a:ext cx="21226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3. Compile for Debug</a:t>
            </a:r>
          </a:p>
        </p:txBody>
      </p:sp>
      <p:sp>
        <p:nvSpPr>
          <p:cNvPr id="30732" name="Line 16"/>
          <p:cNvSpPr>
            <a:spLocks noChangeShapeType="1"/>
          </p:cNvSpPr>
          <p:nvPr/>
        </p:nvSpPr>
        <p:spPr bwMode="auto">
          <a:xfrm>
            <a:off x="9753600" y="3124200"/>
            <a:ext cx="0" cy="13112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7"/>
          <p:cNvSpPr txBox="1">
            <a:spLocks noChangeArrowheads="1"/>
          </p:cNvSpPr>
          <p:nvPr/>
        </p:nvSpPr>
        <p:spPr bwMode="auto">
          <a:xfrm>
            <a:off x="9751172" y="5591175"/>
            <a:ext cx="1016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4. Debug</a:t>
            </a:r>
          </a:p>
        </p:txBody>
      </p:sp>
      <p:sp>
        <p:nvSpPr>
          <p:cNvPr id="30734" name="Text Box 20"/>
          <p:cNvSpPr txBox="1">
            <a:spLocks noChangeArrowheads="1"/>
          </p:cNvSpPr>
          <p:nvPr/>
        </p:nvSpPr>
        <p:spPr bwMode="auto">
          <a:xfrm>
            <a:off x="6071567" y="5591176"/>
            <a:ext cx="19559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5. Enter parameter </a:t>
            </a:r>
            <a:br>
              <a:rPr lang="en-US" sz="1600"/>
            </a:br>
            <a:r>
              <a:rPr lang="en-US" sz="1600"/>
              <a:t>value(s)</a:t>
            </a:r>
          </a:p>
        </p:txBody>
      </p:sp>
      <p:sp>
        <p:nvSpPr>
          <p:cNvPr id="30735" name="Text Box 21"/>
          <p:cNvSpPr txBox="1">
            <a:spLocks noChangeArrowheads="1"/>
          </p:cNvSpPr>
          <p:nvPr/>
        </p:nvSpPr>
        <p:spPr bwMode="auto">
          <a:xfrm>
            <a:off x="1408717" y="5591176"/>
            <a:ext cx="2577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6. Choose debugging tool,</a:t>
            </a:r>
            <a:br>
              <a:rPr lang="en-US" sz="1600"/>
            </a:br>
            <a:r>
              <a:rPr lang="en-US" sz="1600"/>
              <a:t>and monitor data</a:t>
            </a:r>
          </a:p>
        </p:txBody>
      </p:sp>
      <p:sp>
        <p:nvSpPr>
          <p:cNvPr id="30736" name="Line 22"/>
          <p:cNvSpPr>
            <a:spLocks noChangeShapeType="1"/>
          </p:cNvSpPr>
          <p:nvPr/>
        </p:nvSpPr>
        <p:spPr bwMode="gray">
          <a:xfrm flipH="1">
            <a:off x="4775200" y="489585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24"/>
          <p:cNvSpPr>
            <a:spLocks noChangeShapeType="1"/>
          </p:cNvSpPr>
          <p:nvPr/>
        </p:nvSpPr>
        <p:spPr bwMode="gray">
          <a:xfrm flipH="1">
            <a:off x="8331200" y="4892675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Freeform 25"/>
          <p:cNvSpPr>
            <a:spLocks/>
          </p:cNvSpPr>
          <p:nvPr/>
        </p:nvSpPr>
        <p:spPr bwMode="gray">
          <a:xfrm>
            <a:off x="1320800" y="1989138"/>
            <a:ext cx="1625600" cy="525462"/>
          </a:xfrm>
          <a:custGeom>
            <a:avLst/>
            <a:gdLst>
              <a:gd name="T0" fmla="*/ 0 w 432"/>
              <a:gd name="T1" fmla="*/ 0 h 384"/>
              <a:gd name="T2" fmla="*/ 2147483647 w 432"/>
              <a:gd name="T3" fmla="*/ 0 h 384"/>
              <a:gd name="T4" fmla="*/ 2147483647 w 432"/>
              <a:gd name="T5" fmla="*/ 2147483647 h 384"/>
              <a:gd name="T6" fmla="*/ 2147483647 w 432"/>
              <a:gd name="T7" fmla="*/ 2147483647 h 384"/>
              <a:gd name="T8" fmla="*/ 2147483647 w 432"/>
              <a:gd name="T9" fmla="*/ 2147483647 h 384"/>
              <a:gd name="T10" fmla="*/ 0 w 432"/>
              <a:gd name="T11" fmla="*/ 2147483647 h 384"/>
              <a:gd name="T12" fmla="*/ 0 w 432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2"/>
              <a:gd name="T22" fmla="*/ 0 h 384"/>
              <a:gd name="T23" fmla="*/ 432 w 432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2" h="384">
                <a:moveTo>
                  <a:pt x="0" y="0"/>
                </a:moveTo>
                <a:lnTo>
                  <a:pt x="192" y="0"/>
                </a:lnTo>
                <a:lnTo>
                  <a:pt x="192" y="192"/>
                </a:lnTo>
                <a:lnTo>
                  <a:pt x="432" y="192"/>
                </a:lnTo>
                <a:lnTo>
                  <a:pt x="432" y="384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Rectangle 26"/>
          <p:cNvSpPr>
            <a:spLocks noChangeArrowheads="1"/>
          </p:cNvSpPr>
          <p:nvPr/>
        </p:nvSpPr>
        <p:spPr bwMode="gray">
          <a:xfrm>
            <a:off x="2438400" y="1600201"/>
            <a:ext cx="1625600" cy="257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pic>
        <p:nvPicPr>
          <p:cNvPr id="30740" name="Picture 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1600201"/>
            <a:ext cx="3759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1" name="Picture 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1" y="4505326"/>
            <a:ext cx="29083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419600"/>
            <a:ext cx="274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4572000"/>
            <a:ext cx="3884084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73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95400"/>
            <a:ext cx="832485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Procedure or Function Code Editing Tab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gray">
          <a:xfrm>
            <a:off x="4267200" y="1295400"/>
            <a:ext cx="22352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 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1"/>
            <a:ext cx="10557933" cy="1857375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smtClean="0"/>
              <a:t>Working with functions:</a:t>
            </a:r>
          </a:p>
          <a:p>
            <a:pPr lvl="2" eaLnBrk="1" hangingPunct="1"/>
            <a:r>
              <a:rPr lang="en-US" smtClean="0"/>
              <a:t>Differentiating between a procedure and a function</a:t>
            </a:r>
          </a:p>
          <a:p>
            <a:pPr lvl="2" eaLnBrk="1" hangingPunct="1"/>
            <a:r>
              <a:rPr lang="en-US" smtClean="0"/>
              <a:t>Describing the uses of functions</a:t>
            </a:r>
          </a:p>
          <a:p>
            <a:pPr lvl="2" eaLnBrk="1" hangingPunct="1"/>
            <a:r>
              <a:rPr lang="en-US" smtClean="0"/>
              <a:t>Creating, invoking, and removing stored functions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Introducing the SQL Developer debugger</a:t>
            </a:r>
          </a:p>
        </p:txBody>
      </p:sp>
    </p:spTree>
    <p:extLst>
      <p:ext uri="{BB962C8B-B14F-4D97-AF65-F5344CB8AC3E}">
        <p14:creationId xmlns:p14="http://schemas.microsoft.com/office/powerpoint/2010/main" val="651020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143001"/>
            <a:ext cx="75184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Procedure or Function Tab Toolbar</a:t>
            </a:r>
          </a:p>
        </p:txBody>
      </p:sp>
      <p:graphicFrame>
        <p:nvGraphicFramePr>
          <p:cNvPr id="373763" name="Group 3"/>
          <p:cNvGraphicFramePr>
            <a:graphicFrameLocks noGrp="1"/>
          </p:cNvGraphicFramePr>
          <p:nvPr/>
        </p:nvGraphicFramePr>
        <p:xfrm>
          <a:off x="861485" y="2870200"/>
          <a:ext cx="10435167" cy="3448206"/>
        </p:xfrm>
        <a:graphic>
          <a:graphicData uri="http://schemas.openxmlformats.org/drawingml/2006/table">
            <a:tbl>
              <a:tblPr/>
              <a:tblGrid>
                <a:gridCol w="2796116"/>
                <a:gridCol w="7639051"/>
              </a:tblGrid>
              <a:tr h="47616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Icon</a:t>
                      </a:r>
                    </a:p>
                  </a:txBody>
                  <a:tcPr marL="121920" marR="121920" marT="91423" marB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1920" marR="121920" marT="91423" marB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65052">
                <a:tc>
                  <a:txBody>
                    <a:bodyPr/>
                    <a:lstStyle/>
                    <a:p>
                      <a:pPr marL="342900" marR="0" lvl="0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Compile for Debug</a:t>
                      </a:r>
                    </a:p>
                  </a:txBody>
                  <a:tcPr marL="121920" marR="121920" marT="91423" marB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Compiles the subprogram so that it can be debugged</a:t>
                      </a:r>
                    </a:p>
                  </a:txBody>
                  <a:tcPr marL="121920" marR="121920" marT="91423" marB="91423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65052">
                <a:tc>
                  <a:txBody>
                    <a:bodyPr/>
                    <a:lstStyle/>
                    <a:p>
                      <a:pPr marL="342900" marR="0" lvl="0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Compile</a:t>
                      </a:r>
                    </a:p>
                  </a:txBody>
                  <a:tcPr marL="121920" marR="121920" marT="91423" marB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Compiles the subprogram</a:t>
                      </a:r>
                    </a:p>
                  </a:txBody>
                  <a:tcPr marL="121920" marR="121920" marT="91423" marB="91423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09488">
                <a:tc>
                  <a:txBody>
                    <a:bodyPr/>
                    <a:lstStyle/>
                    <a:p>
                      <a:pPr marL="342900" marR="0" lvl="0" indent="-34290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Run</a:t>
                      </a:r>
                    </a:p>
                  </a:txBody>
                  <a:tcPr marL="121920" marR="121920" marT="91423" marB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Starts normal execution of the function or procedure, and displays the results in the Running - Log tab</a:t>
                      </a:r>
                    </a:p>
                  </a:txBody>
                  <a:tcPr marL="121920" marR="121920" marT="91423" marB="91423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2280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 Debug</a:t>
                      </a:r>
                    </a:p>
                  </a:txBody>
                  <a:tcPr marL="121920" marR="121920" marT="91423" marB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Executes the subprogram in debug mode, and displays the Debugging - Log tab, which includes the debugging toolbar for controlling execution</a:t>
                      </a:r>
                    </a:p>
                  </a:txBody>
                  <a:tcPr marL="121920" marR="121920" marT="91423" marB="91423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0948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 Profile</a:t>
                      </a:r>
                    </a:p>
                  </a:txBody>
                  <a:tcPr marL="121920" marR="121920" marT="91423" marB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Displays the Profile window that you use to specify parameter values for running, debugging, or profiling a PL/SQL function or procedure</a:t>
                      </a:r>
                    </a:p>
                  </a:txBody>
                  <a:tcPr marL="121920" marR="121920" marT="91423" marB="91423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2799" name="Oval 33"/>
          <p:cNvSpPr>
            <a:spLocks noChangeArrowheads="1"/>
          </p:cNvSpPr>
          <p:nvPr/>
        </p:nvSpPr>
        <p:spPr bwMode="blackWhite">
          <a:xfrm>
            <a:off x="9144000" y="16002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5</a:t>
            </a:r>
          </a:p>
        </p:txBody>
      </p:sp>
      <p:sp>
        <p:nvSpPr>
          <p:cNvPr id="32800" name="Line 34"/>
          <p:cNvSpPr>
            <a:spLocks noChangeShapeType="1"/>
          </p:cNvSpPr>
          <p:nvPr/>
        </p:nvSpPr>
        <p:spPr bwMode="auto">
          <a:xfrm flipH="1">
            <a:off x="8331200" y="1809750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37"/>
          <p:cNvSpPr>
            <a:spLocks noChangeShapeType="1"/>
          </p:cNvSpPr>
          <p:nvPr/>
        </p:nvSpPr>
        <p:spPr bwMode="auto">
          <a:xfrm flipV="1">
            <a:off x="7473951" y="2413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39"/>
          <p:cNvSpPr>
            <a:spLocks noChangeShapeType="1"/>
          </p:cNvSpPr>
          <p:nvPr/>
        </p:nvSpPr>
        <p:spPr bwMode="auto">
          <a:xfrm>
            <a:off x="7245351" y="11811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Oval 40"/>
          <p:cNvSpPr>
            <a:spLocks noChangeArrowheads="1"/>
          </p:cNvSpPr>
          <p:nvPr/>
        </p:nvSpPr>
        <p:spPr bwMode="blackWhite">
          <a:xfrm>
            <a:off x="6965952" y="838200"/>
            <a:ext cx="552449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sp>
        <p:nvSpPr>
          <p:cNvPr id="32804" name="Oval 41"/>
          <p:cNvSpPr>
            <a:spLocks noChangeArrowheads="1"/>
          </p:cNvSpPr>
          <p:nvPr/>
        </p:nvSpPr>
        <p:spPr bwMode="blackWhite">
          <a:xfrm>
            <a:off x="5384800" y="19050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32805" name="Oval 42"/>
          <p:cNvSpPr>
            <a:spLocks noChangeArrowheads="1"/>
          </p:cNvSpPr>
          <p:nvPr/>
        </p:nvSpPr>
        <p:spPr bwMode="blackWhite">
          <a:xfrm>
            <a:off x="7213601" y="2709864"/>
            <a:ext cx="548217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  <p:sp>
        <p:nvSpPr>
          <p:cNvPr id="32806" name="Oval 43"/>
          <p:cNvSpPr>
            <a:spLocks noChangeArrowheads="1"/>
          </p:cNvSpPr>
          <p:nvPr/>
        </p:nvSpPr>
        <p:spPr bwMode="blackWhite">
          <a:xfrm>
            <a:off x="7579784" y="838200"/>
            <a:ext cx="548216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4</a:t>
            </a:r>
          </a:p>
        </p:txBody>
      </p:sp>
      <p:sp>
        <p:nvSpPr>
          <p:cNvPr id="32807" name="Line 37"/>
          <p:cNvSpPr>
            <a:spLocks noChangeShapeType="1"/>
          </p:cNvSpPr>
          <p:nvPr/>
        </p:nvSpPr>
        <p:spPr bwMode="auto">
          <a:xfrm flipV="1">
            <a:off x="5892800" y="2098675"/>
            <a:ext cx="50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Line 39"/>
          <p:cNvSpPr>
            <a:spLocks noChangeShapeType="1"/>
          </p:cNvSpPr>
          <p:nvPr/>
        </p:nvSpPr>
        <p:spPr bwMode="auto">
          <a:xfrm>
            <a:off x="7823200" y="1219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5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057400"/>
            <a:ext cx="92180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Debugging – Log Tab Toolbar 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blackWhite">
          <a:xfrm>
            <a:off x="4978401" y="280035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blackWhite">
          <a:xfrm>
            <a:off x="5486400" y="14859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blackWhite">
          <a:xfrm>
            <a:off x="3917952" y="2279650"/>
            <a:ext cx="552449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gray">
          <a:xfrm>
            <a:off x="4555067" y="2479675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6722533" y="25860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5545667" y="2573338"/>
            <a:ext cx="416984" cy="436562"/>
          </a:xfrm>
          <a:custGeom>
            <a:avLst/>
            <a:gdLst>
              <a:gd name="T0" fmla="*/ 0 w 192"/>
              <a:gd name="T1" fmla="*/ 2147483647 h 384"/>
              <a:gd name="T2" fmla="*/ 2147483647 w 192"/>
              <a:gd name="T3" fmla="*/ 2147483647 h 384"/>
              <a:gd name="T4" fmla="*/ 2147483647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lnTo>
                  <a:pt x="192" y="384"/>
                </a:lnTo>
                <a:lnTo>
                  <a:pt x="19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6049433" y="1703388"/>
            <a:ext cx="304800" cy="685800"/>
          </a:xfrm>
          <a:custGeom>
            <a:avLst/>
            <a:gdLst>
              <a:gd name="T0" fmla="*/ 0 w 144"/>
              <a:gd name="T1" fmla="*/ 0 h 480"/>
              <a:gd name="T2" fmla="*/ 2147483647 w 144"/>
              <a:gd name="T3" fmla="*/ 0 h 480"/>
              <a:gd name="T4" fmla="*/ 2147483647 w 144"/>
              <a:gd name="T5" fmla="*/ 2147483647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0"/>
                </a:moveTo>
                <a:lnTo>
                  <a:pt x="144" y="0"/>
                </a:lnTo>
                <a:lnTo>
                  <a:pt x="14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blackWhite">
          <a:xfrm>
            <a:off x="6462184" y="2862264"/>
            <a:ext cx="548216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4</a:t>
            </a:r>
          </a:p>
        </p:txBody>
      </p:sp>
      <p:graphicFrame>
        <p:nvGraphicFramePr>
          <p:cNvPr id="375820" name="Group 12"/>
          <p:cNvGraphicFramePr>
            <a:graphicFrameLocks noGrp="1"/>
          </p:cNvGraphicFramePr>
          <p:nvPr/>
        </p:nvGraphicFramePr>
        <p:xfrm>
          <a:off x="863601" y="3343275"/>
          <a:ext cx="10435167" cy="2651285"/>
        </p:xfrm>
        <a:graphic>
          <a:graphicData uri="http://schemas.openxmlformats.org/drawingml/2006/table">
            <a:tbl>
              <a:tblPr/>
              <a:tblGrid>
                <a:gridCol w="3323167"/>
                <a:gridCol w="7112000"/>
              </a:tblGrid>
              <a:tr h="42661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Icon</a:t>
                      </a:r>
                    </a:p>
                  </a:txBody>
                  <a:tcPr marL="121920" marR="121920" marT="91418" marB="914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1920" marR="121920" marT="91418" marB="914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96145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Terminate</a:t>
                      </a:r>
                    </a:p>
                  </a:txBody>
                  <a:tcPr marL="121920" marR="121920" marT="91418" marB="914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Halts and exits the execution</a:t>
                      </a:r>
                    </a:p>
                  </a:txBody>
                  <a:tcPr marL="121920" marR="121920" marT="91418" marB="91418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145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 Find Execution Point</a:t>
                      </a:r>
                    </a:p>
                  </a:txBody>
                  <a:tcPr marL="121920" marR="121920" marT="91418" marB="914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Goes to the next execution point</a:t>
                      </a:r>
                    </a:p>
                  </a:txBody>
                  <a:tcPr marL="121920" marR="121920" marT="91418" marB="91418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09454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 Step Over</a:t>
                      </a:r>
                    </a:p>
                  </a:txBody>
                  <a:tcPr marL="121920" marR="121920" marT="91418" marB="914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Bypasses the next subprogram and goes to the next statement after the subprogram</a:t>
                      </a:r>
                    </a:p>
                  </a:txBody>
                  <a:tcPr marL="121920" marR="121920" marT="91418" marB="91418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22763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 Step Into</a:t>
                      </a:r>
                    </a:p>
                  </a:txBody>
                  <a:tcPr marL="121920" marR="121920" marT="91418" marB="914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Executes a single program statement at a time. If the execution point is located on a call to a subprogram, it steps into the first statement in that subprogram</a:t>
                      </a:r>
                    </a:p>
                  </a:txBody>
                  <a:tcPr marL="121920" marR="121920" marT="91418" marB="91418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10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Debugging – Log Tab Toolbar </a:t>
            </a:r>
          </a:p>
        </p:txBody>
      </p:sp>
      <p:sp>
        <p:nvSpPr>
          <p:cNvPr id="34819" name="Oval 4"/>
          <p:cNvSpPr>
            <a:spLocks noChangeArrowheads="1"/>
          </p:cNvSpPr>
          <p:nvPr/>
        </p:nvSpPr>
        <p:spPr bwMode="blackWhite">
          <a:xfrm>
            <a:off x="8388352" y="1600200"/>
            <a:ext cx="552449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7</a:t>
            </a:r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 flipV="1">
            <a:off x="7414684" y="27082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 flipV="1">
            <a:off x="8125884" y="270033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Oval 7"/>
          <p:cNvSpPr>
            <a:spLocks noChangeArrowheads="1"/>
          </p:cNvSpPr>
          <p:nvPr/>
        </p:nvSpPr>
        <p:spPr bwMode="blackWhite">
          <a:xfrm>
            <a:off x="7169152" y="3068639"/>
            <a:ext cx="552449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6</a:t>
            </a:r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blackWhite">
          <a:xfrm>
            <a:off x="7880352" y="3068639"/>
            <a:ext cx="552449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8</a:t>
            </a:r>
          </a:p>
        </p:txBody>
      </p:sp>
      <p:graphicFrame>
        <p:nvGraphicFramePr>
          <p:cNvPr id="377865" name="Group 9"/>
          <p:cNvGraphicFramePr>
            <a:graphicFrameLocks noGrp="1"/>
          </p:cNvGraphicFramePr>
          <p:nvPr/>
        </p:nvGraphicFramePr>
        <p:xfrm>
          <a:off x="863601" y="3657600"/>
          <a:ext cx="10435167" cy="2621096"/>
        </p:xfrm>
        <a:graphic>
          <a:graphicData uri="http://schemas.openxmlformats.org/drawingml/2006/table">
            <a:tbl>
              <a:tblPr/>
              <a:tblGrid>
                <a:gridCol w="3323167"/>
                <a:gridCol w="7112000"/>
              </a:tblGrid>
              <a:tr h="42666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Icon</a:t>
                      </a:r>
                    </a:p>
                  </a:txBody>
                  <a:tcPr marL="121920" marR="121920" marT="91429" marB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1920" marR="121920" marT="91429" marB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9526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 Step Out</a:t>
                      </a:r>
                    </a:p>
                  </a:txBody>
                  <a:tcPr marL="121920" marR="121920" marT="91429" marB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Leaves the current subprogram and goes to the next statement with a breakpoint</a:t>
                      </a:r>
                    </a:p>
                  </a:txBody>
                  <a:tcPr marL="121920" marR="121920" marT="91429" marB="91429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19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 Step to End of Method</a:t>
                      </a:r>
                    </a:p>
                  </a:txBody>
                  <a:tcPr marL="121920" marR="121920" marT="91429" marB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Goes to the last statement of the current subprogram</a:t>
                      </a:r>
                    </a:p>
                  </a:txBody>
                  <a:tcPr marL="121920" marR="121920" marT="91429" marB="91429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19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 Resume</a:t>
                      </a:r>
                    </a:p>
                  </a:txBody>
                  <a:tcPr marL="121920" marR="121920" marT="91429" marB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Continues execution</a:t>
                      </a:r>
                    </a:p>
                  </a:txBody>
                  <a:tcPr marL="121920" marR="121920" marT="91429" marB="91429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19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 Pause</a:t>
                      </a:r>
                    </a:p>
                  </a:txBody>
                  <a:tcPr marL="121920" marR="121920" marT="91429" marB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Halts execution but does not exit</a:t>
                      </a:r>
                    </a:p>
                  </a:txBody>
                  <a:tcPr marL="121920" marR="121920" marT="91429" marB="91429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19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 Garbage Collect</a:t>
                      </a:r>
                    </a:p>
                  </a:txBody>
                  <a:tcPr marL="121920" marR="121920" marT="91429" marB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invalid objects from the cache</a:t>
                      </a:r>
                    </a:p>
                  </a:txBody>
                  <a:tcPr marL="121920" marR="121920" marT="91429" marB="91429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4850" name="Oval 35"/>
          <p:cNvSpPr>
            <a:spLocks noChangeArrowheads="1"/>
          </p:cNvSpPr>
          <p:nvPr/>
        </p:nvSpPr>
        <p:spPr bwMode="blackWhite">
          <a:xfrm>
            <a:off x="5892800" y="16002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5</a:t>
            </a:r>
          </a:p>
        </p:txBody>
      </p:sp>
      <p:pic>
        <p:nvPicPr>
          <p:cNvPr id="34851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057400"/>
            <a:ext cx="92180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52" name="Freeform 36"/>
          <p:cNvSpPr>
            <a:spLocks/>
          </p:cNvSpPr>
          <p:nvPr/>
        </p:nvSpPr>
        <p:spPr bwMode="auto">
          <a:xfrm>
            <a:off x="6464300" y="1762125"/>
            <a:ext cx="609600" cy="609600"/>
          </a:xfrm>
          <a:custGeom>
            <a:avLst/>
            <a:gdLst>
              <a:gd name="T0" fmla="*/ 0 w 288"/>
              <a:gd name="T1" fmla="*/ 0 h 384"/>
              <a:gd name="T2" fmla="*/ 2147483647 w 288"/>
              <a:gd name="T3" fmla="*/ 0 h 384"/>
              <a:gd name="T4" fmla="*/ 2147483647 w 288"/>
              <a:gd name="T5" fmla="*/ 2147483647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Freeform 37"/>
          <p:cNvSpPr>
            <a:spLocks/>
          </p:cNvSpPr>
          <p:nvPr/>
        </p:nvSpPr>
        <p:spPr bwMode="auto">
          <a:xfrm flipH="1">
            <a:off x="7778751" y="1795463"/>
            <a:ext cx="609600" cy="609600"/>
          </a:xfrm>
          <a:custGeom>
            <a:avLst/>
            <a:gdLst>
              <a:gd name="T0" fmla="*/ 0 w 288"/>
              <a:gd name="T1" fmla="*/ 0 h 384"/>
              <a:gd name="T2" fmla="*/ 2147483647 w 288"/>
              <a:gd name="T3" fmla="*/ 0 h 384"/>
              <a:gd name="T4" fmla="*/ 2147483647 w 288"/>
              <a:gd name="T5" fmla="*/ 2147483647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Line 6"/>
          <p:cNvSpPr>
            <a:spLocks noChangeShapeType="1"/>
          </p:cNvSpPr>
          <p:nvPr/>
        </p:nvSpPr>
        <p:spPr bwMode="auto">
          <a:xfrm flipH="1" flipV="1">
            <a:off x="8633885" y="2514600"/>
            <a:ext cx="7133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Oval 8"/>
          <p:cNvSpPr>
            <a:spLocks noChangeArrowheads="1"/>
          </p:cNvSpPr>
          <p:nvPr/>
        </p:nvSpPr>
        <p:spPr bwMode="blackWhite">
          <a:xfrm>
            <a:off x="9347200" y="22860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92921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Tabs</a:t>
            </a:r>
          </a:p>
        </p:txBody>
      </p:sp>
      <p:graphicFrame>
        <p:nvGraphicFramePr>
          <p:cNvPr id="379907" name="Group 3"/>
          <p:cNvGraphicFramePr>
            <a:graphicFrameLocks noGrp="1"/>
          </p:cNvGraphicFramePr>
          <p:nvPr/>
        </p:nvGraphicFramePr>
        <p:xfrm>
          <a:off x="842434" y="3352800"/>
          <a:ext cx="10435167" cy="2773364"/>
        </p:xfrm>
        <a:graphic>
          <a:graphicData uri="http://schemas.openxmlformats.org/drawingml/2006/table">
            <a:tbl>
              <a:tblPr/>
              <a:tblGrid>
                <a:gridCol w="2611967"/>
                <a:gridCol w="7823200"/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</a:t>
                      </a:r>
                    </a:p>
                  </a:txBody>
                  <a:tcPr marL="121920" marR="12192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1920" marR="12192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Breakpoints</a:t>
                      </a:r>
                    </a:p>
                  </a:txBody>
                  <a:tcPr marL="121920" marR="12192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Displays breakpoints, both system-defined and user-defined. </a:t>
                      </a:r>
                    </a:p>
                  </a:txBody>
                  <a:tcPr marL="121920" marR="121920" marT="91440" marB="9144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Smart Data</a:t>
                      </a:r>
                    </a:p>
                  </a:txBody>
                  <a:tcPr marL="121920" marR="12192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Displays information about variables. You can specify these preferences by right-clicking in the Smart Data window and selecting Preferences.</a:t>
                      </a:r>
                    </a:p>
                  </a:txBody>
                  <a:tcPr marL="121920" marR="121920" marT="91440" marB="9144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L="121920" marR="12192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Located under the code text area; displays information about all variables</a:t>
                      </a:r>
                    </a:p>
                  </a:txBody>
                  <a:tcPr marL="121920" marR="121920" marT="91440" marB="9144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Watches</a:t>
                      </a:r>
                    </a:p>
                  </a:txBody>
                  <a:tcPr marL="121920" marR="121920" marT="91440" marB="914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Located under the code text area; displays information about watches</a:t>
                      </a:r>
                    </a:p>
                  </a:txBody>
                  <a:tcPr marL="121920" marR="121920" marT="91440" marB="9144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3586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457325"/>
            <a:ext cx="8178800" cy="1671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6" name="Rectangle 30"/>
          <p:cNvSpPr>
            <a:spLocks noChangeArrowheads="1"/>
          </p:cNvSpPr>
          <p:nvPr/>
        </p:nvSpPr>
        <p:spPr bwMode="auto">
          <a:xfrm>
            <a:off x="3822700" y="1390651"/>
            <a:ext cx="4876800" cy="3540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78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a Procedure Example:</a:t>
            </a:r>
            <a:br>
              <a:rPr lang="en-US" smtClean="0"/>
            </a:br>
            <a:r>
              <a:rPr lang="en-US" smtClean="0"/>
              <a:t>Creating a New </a:t>
            </a:r>
            <a:r>
              <a:rPr lang="en-US" smtClean="0">
                <a:latin typeface="Courier New" pitchFamily="49" charset="0"/>
              </a:rPr>
              <a:t>emp_list</a:t>
            </a:r>
            <a:r>
              <a:rPr lang="en-US" smtClean="0"/>
              <a:t> Procedure</a:t>
            </a:r>
          </a:p>
        </p:txBody>
      </p:sp>
      <p:pic>
        <p:nvPicPr>
          <p:cNvPr id="36867" name="Picture 40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76501" y="1447800"/>
            <a:ext cx="7228417" cy="4856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05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a Procedure Example:</a:t>
            </a:r>
            <a:br>
              <a:rPr lang="en-US" smtClean="0"/>
            </a:br>
            <a:r>
              <a:rPr lang="en-US" smtClean="0"/>
              <a:t>Creating a New </a:t>
            </a:r>
            <a:r>
              <a:rPr lang="en-US" smtClean="0">
                <a:latin typeface="Courier New" pitchFamily="49" charset="0"/>
              </a:rPr>
              <a:t>get_location</a:t>
            </a:r>
            <a:r>
              <a:rPr lang="en-US" smtClean="0"/>
              <a:t> Function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28800" y="1981201"/>
            <a:ext cx="8483600" cy="239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36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Setting Breakpoints and Compiling 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emp_list</a:t>
            </a:r>
            <a:r>
              <a:rPr lang="en-US" smtClean="0"/>
              <a:t> for Debug Mode</a:t>
            </a:r>
          </a:p>
        </p:txBody>
      </p:sp>
      <p:pic>
        <p:nvPicPr>
          <p:cNvPr id="389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1"/>
            <a:ext cx="5903384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501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the </a:t>
            </a:r>
            <a:r>
              <a:rPr lang="en-US" smtClean="0">
                <a:latin typeface="Courier New" pitchFamily="49" charset="0"/>
              </a:rPr>
              <a:t>get_location</a:t>
            </a:r>
            <a:r>
              <a:rPr lang="en-US" smtClean="0">
                <a:latin typeface="Times New Roman" pitchFamily="18" charset="0"/>
              </a:rPr>
              <a:t> 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/>
              <a:t>Function for Debug Mode</a:t>
            </a:r>
            <a:endParaRPr lang="en-US" smtClean="0">
              <a:latin typeface="Courier New" pitchFamily="49" charset="0"/>
            </a:endParaRPr>
          </a:p>
        </p:txBody>
      </p:sp>
      <p:pic>
        <p:nvPicPr>
          <p:cNvPr id="399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514475"/>
            <a:ext cx="614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40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7338"/>
            <a:ext cx="64262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</a:t>
            </a:r>
            <a:r>
              <a:rPr lang="en-US" smtClean="0">
                <a:latin typeface="Courier New" pitchFamily="49" charset="0"/>
              </a:rPr>
              <a:t>emp_list</a:t>
            </a:r>
            <a:r>
              <a:rPr lang="en-US" smtClean="0"/>
              <a:t> and Entering </a:t>
            </a:r>
            <a:br>
              <a:rPr lang="en-US" smtClean="0"/>
            </a:br>
            <a:r>
              <a:rPr lang="en-US" smtClean="0"/>
              <a:t>Values for the </a:t>
            </a:r>
            <a:r>
              <a:rPr lang="en-US" smtClean="0">
                <a:latin typeface="Courier New" pitchFamily="49" charset="0"/>
              </a:rPr>
              <a:t>PMAXROWS</a:t>
            </a:r>
            <a:r>
              <a:rPr lang="en-US" smtClean="0"/>
              <a:t> Parameter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gray">
          <a:xfrm>
            <a:off x="5930900" y="4605338"/>
            <a:ext cx="4064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1322549" y="3475038"/>
            <a:ext cx="26148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Enter the procedure’s</a:t>
            </a:r>
            <a:br>
              <a:rPr lang="en-US" sz="1600"/>
            </a:br>
            <a:r>
              <a:rPr lang="en-US" sz="1600"/>
              <a:t>parameter value using the </a:t>
            </a:r>
            <a:br>
              <a:rPr lang="en-US" sz="1600"/>
            </a:br>
            <a:r>
              <a:rPr lang="en-US" sz="1600"/>
              <a:t>anonymous block.</a:t>
            </a:r>
          </a:p>
        </p:txBody>
      </p:sp>
      <p:sp>
        <p:nvSpPr>
          <p:cNvPr id="40966" name="Freeform 11"/>
          <p:cNvSpPr>
            <a:spLocks/>
          </p:cNvSpPr>
          <p:nvPr/>
        </p:nvSpPr>
        <p:spPr bwMode="auto">
          <a:xfrm>
            <a:off x="2631017" y="4268788"/>
            <a:ext cx="2235200" cy="457200"/>
          </a:xfrm>
          <a:custGeom>
            <a:avLst/>
            <a:gdLst>
              <a:gd name="T0" fmla="*/ 0 w 1056"/>
              <a:gd name="T1" fmla="*/ 0 h 288"/>
              <a:gd name="T2" fmla="*/ 0 w 1056"/>
              <a:gd name="T3" fmla="*/ 2147483647 h 288"/>
              <a:gd name="T4" fmla="*/ 2147483647 w 1056"/>
              <a:gd name="T5" fmla="*/ 2147483647 h 288"/>
              <a:gd name="T6" fmla="*/ 0 60000 65536"/>
              <a:gd name="T7" fmla="*/ 0 60000 65536"/>
              <a:gd name="T8" fmla="*/ 0 60000 65536"/>
              <a:gd name="T9" fmla="*/ 0 w 1056"/>
              <a:gd name="T10" fmla="*/ 0 h 288"/>
              <a:gd name="T11" fmla="*/ 1056 w 105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88">
                <a:moveTo>
                  <a:pt x="0" y="0"/>
                </a:moveTo>
                <a:lnTo>
                  <a:pt x="0" y="288"/>
                </a:lnTo>
                <a:lnTo>
                  <a:pt x="1056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6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2928938"/>
            <a:ext cx="5378451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454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</a:t>
            </a:r>
            <a:r>
              <a:rPr lang="en-US" smtClean="0">
                <a:latin typeface="Courier New" pitchFamily="49" charset="0"/>
              </a:rPr>
              <a:t>emp_list:</a:t>
            </a:r>
            <a:r>
              <a:rPr lang="en-US" smtClean="0"/>
              <a:t> Step Into (F7) the Code</a:t>
            </a:r>
          </a:p>
        </p:txBody>
      </p:sp>
      <p:pic>
        <p:nvPicPr>
          <p:cNvPr id="419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734051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1153985" y="2832100"/>
            <a:ext cx="16353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Program </a:t>
            </a:r>
            <a:br>
              <a:rPr lang="en-US" sz="1600"/>
            </a:br>
            <a:r>
              <a:rPr lang="en-US" sz="1600"/>
              <a:t>control stops at </a:t>
            </a:r>
            <a:br>
              <a:rPr lang="en-US" sz="1600"/>
            </a:br>
            <a:r>
              <a:rPr lang="en-US" sz="1600"/>
              <a:t>first breakpoint.</a:t>
            </a:r>
          </a:p>
        </p:txBody>
      </p:sp>
      <p:sp>
        <p:nvSpPr>
          <p:cNvPr id="41989" name="Oval 8"/>
          <p:cNvSpPr>
            <a:spLocks noChangeArrowheads="1"/>
          </p:cNvSpPr>
          <p:nvPr/>
        </p:nvSpPr>
        <p:spPr bwMode="blackWhite">
          <a:xfrm>
            <a:off x="2946400" y="2633664"/>
            <a:ext cx="552451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092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Stored Functions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A function:</a:t>
            </a:r>
          </a:p>
          <a:p>
            <a:pPr lvl="1" eaLnBrk="1" hangingPunct="1"/>
            <a:r>
              <a:rPr lang="en-US" smtClean="0"/>
              <a:t>Is a named PL/SQL block that returns a value</a:t>
            </a:r>
          </a:p>
          <a:p>
            <a:pPr lvl="1" eaLnBrk="1" hangingPunct="1"/>
            <a:r>
              <a:rPr lang="en-US" smtClean="0"/>
              <a:t>Can be stored in the database as a schema object for repeated execution</a:t>
            </a:r>
          </a:p>
          <a:p>
            <a:pPr lvl="1" eaLnBrk="1" hangingPunct="1"/>
            <a:r>
              <a:rPr lang="en-US" smtClean="0"/>
              <a:t>Is called as part of an expression or is used to provide a parameter value for another subprogram</a:t>
            </a:r>
          </a:p>
          <a:p>
            <a:pPr lvl="1" eaLnBrk="1" hangingPunct="1"/>
            <a:r>
              <a:rPr lang="en-US" smtClean="0"/>
              <a:t>Can be grouped into PL/SQL packages</a:t>
            </a:r>
          </a:p>
        </p:txBody>
      </p:sp>
    </p:spTree>
    <p:extLst>
      <p:ext uri="{BB962C8B-B14F-4D97-AF65-F5344CB8AC3E}">
        <p14:creationId xmlns:p14="http://schemas.microsoft.com/office/powerpoint/2010/main" val="2134505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1219200"/>
            <a:ext cx="6432551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</a:t>
            </a:r>
            <a:r>
              <a:rPr lang="en-US" smtClean="0">
                <a:latin typeface="Courier New" pitchFamily="49" charset="0"/>
              </a:rPr>
              <a:t>emp_list:</a:t>
            </a:r>
            <a:r>
              <a:rPr lang="en-US" smtClean="0"/>
              <a:t> Step Into (F7) the Code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8884781" y="2403476"/>
            <a:ext cx="197682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Step Into (F7):</a:t>
            </a:r>
            <a:br>
              <a:rPr lang="en-US" sz="1600"/>
            </a:br>
            <a:r>
              <a:rPr lang="en-US" sz="1600"/>
              <a:t>Steps into and </a:t>
            </a:r>
            <a:br>
              <a:rPr lang="en-US" sz="1600"/>
            </a:br>
            <a:r>
              <a:rPr lang="en-US" sz="1600"/>
              <a:t>executes the cursor</a:t>
            </a:r>
            <a:br>
              <a:rPr lang="en-US" sz="1600"/>
            </a:br>
            <a:r>
              <a:rPr lang="en-US" sz="1600"/>
              <a:t>code. </a:t>
            </a:r>
          </a:p>
        </p:txBody>
      </p:sp>
      <p:sp>
        <p:nvSpPr>
          <p:cNvPr id="43013" name="Oval 6"/>
          <p:cNvSpPr>
            <a:spLocks noChangeArrowheads="1"/>
          </p:cNvSpPr>
          <p:nvPr/>
        </p:nvSpPr>
        <p:spPr bwMode="blackWhite">
          <a:xfrm>
            <a:off x="2133600" y="1871664"/>
            <a:ext cx="552451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blackWhite">
          <a:xfrm>
            <a:off x="8940801" y="4614864"/>
            <a:ext cx="548217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pic>
        <p:nvPicPr>
          <p:cNvPr id="4301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24"/>
          <a:stretch>
            <a:fillRect/>
          </a:stretch>
        </p:blipFill>
        <p:spPr bwMode="auto">
          <a:xfrm>
            <a:off x="7112001" y="5105400"/>
            <a:ext cx="4144433" cy="71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01"/>
          <a:stretch>
            <a:fillRect/>
          </a:stretch>
        </p:blipFill>
        <p:spPr bwMode="auto">
          <a:xfrm>
            <a:off x="4368801" y="2914650"/>
            <a:ext cx="3901017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7" name="Oval 10"/>
          <p:cNvSpPr>
            <a:spLocks noChangeArrowheads="1"/>
          </p:cNvSpPr>
          <p:nvPr/>
        </p:nvSpPr>
        <p:spPr bwMode="blackWhite">
          <a:xfrm>
            <a:off x="7518401" y="24384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  <p:sp>
        <p:nvSpPr>
          <p:cNvPr id="43018" name="Freeform 11"/>
          <p:cNvSpPr>
            <a:spLocks/>
          </p:cNvSpPr>
          <p:nvPr/>
        </p:nvSpPr>
        <p:spPr bwMode="auto">
          <a:xfrm>
            <a:off x="4064000" y="2514600"/>
            <a:ext cx="2235200" cy="381000"/>
          </a:xfrm>
          <a:custGeom>
            <a:avLst/>
            <a:gdLst>
              <a:gd name="T0" fmla="*/ 0 w 1056"/>
              <a:gd name="T1" fmla="*/ 0 h 240"/>
              <a:gd name="T2" fmla="*/ 2147483647 w 1056"/>
              <a:gd name="T3" fmla="*/ 0 h 240"/>
              <a:gd name="T4" fmla="*/ 2147483647 w 1056"/>
              <a:gd name="T5" fmla="*/ 2147483647 h 240"/>
              <a:gd name="T6" fmla="*/ 0 60000 65536"/>
              <a:gd name="T7" fmla="*/ 0 60000 65536"/>
              <a:gd name="T8" fmla="*/ 0 60000 65536"/>
              <a:gd name="T9" fmla="*/ 0 w 1056"/>
              <a:gd name="T10" fmla="*/ 0 h 240"/>
              <a:gd name="T11" fmla="*/ 1056 w 105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gray">
          <a:xfrm>
            <a:off x="4470400" y="3067050"/>
            <a:ext cx="31496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8026400" y="3409950"/>
            <a:ext cx="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08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Viewing the Data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18871" r="47600" b="74918"/>
          <a:stretch>
            <a:fillRect/>
          </a:stretch>
        </p:blipFill>
        <p:spPr bwMode="gray">
          <a:xfrm>
            <a:off x="914400" y="1371601"/>
            <a:ext cx="4673600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6" name="Freeform 4"/>
          <p:cNvSpPr>
            <a:spLocks/>
          </p:cNvSpPr>
          <p:nvPr/>
        </p:nvSpPr>
        <p:spPr bwMode="auto">
          <a:xfrm>
            <a:off x="2103967" y="1773238"/>
            <a:ext cx="1422400" cy="685800"/>
          </a:xfrm>
          <a:custGeom>
            <a:avLst/>
            <a:gdLst>
              <a:gd name="T0" fmla="*/ 0 w 336"/>
              <a:gd name="T1" fmla="*/ 0 h 576"/>
              <a:gd name="T2" fmla="*/ 0 w 336"/>
              <a:gd name="T3" fmla="*/ 2147483647 h 576"/>
              <a:gd name="T4" fmla="*/ 2147483647 w 336"/>
              <a:gd name="T5" fmla="*/ 2147483647 h 576"/>
              <a:gd name="T6" fmla="*/ 0 60000 65536"/>
              <a:gd name="T7" fmla="*/ 0 60000 65536"/>
              <a:gd name="T8" fmla="*/ 0 60000 65536"/>
              <a:gd name="T9" fmla="*/ 0 w 336"/>
              <a:gd name="T10" fmla="*/ 0 h 576"/>
              <a:gd name="T11" fmla="*/ 336 w 33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576">
                <a:moveTo>
                  <a:pt x="0" y="0"/>
                </a:moveTo>
                <a:lnTo>
                  <a:pt x="0" y="576"/>
                </a:lnTo>
                <a:lnTo>
                  <a:pt x="336" y="576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Freeform 5"/>
          <p:cNvSpPr>
            <a:spLocks/>
          </p:cNvSpPr>
          <p:nvPr/>
        </p:nvSpPr>
        <p:spPr bwMode="auto">
          <a:xfrm>
            <a:off x="3373967" y="4362450"/>
            <a:ext cx="1676400" cy="914400"/>
          </a:xfrm>
          <a:custGeom>
            <a:avLst/>
            <a:gdLst>
              <a:gd name="T0" fmla="*/ 0 w 336"/>
              <a:gd name="T1" fmla="*/ 0 h 576"/>
              <a:gd name="T2" fmla="*/ 0 w 336"/>
              <a:gd name="T3" fmla="*/ 2147483647 h 576"/>
              <a:gd name="T4" fmla="*/ 2147483647 w 336"/>
              <a:gd name="T5" fmla="*/ 2147483647 h 576"/>
              <a:gd name="T6" fmla="*/ 0 60000 65536"/>
              <a:gd name="T7" fmla="*/ 0 60000 65536"/>
              <a:gd name="T8" fmla="*/ 0 60000 65536"/>
              <a:gd name="T9" fmla="*/ 0 w 336"/>
              <a:gd name="T10" fmla="*/ 0 h 576"/>
              <a:gd name="T11" fmla="*/ 336 w 33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576">
                <a:moveTo>
                  <a:pt x="0" y="0"/>
                </a:moveTo>
                <a:lnTo>
                  <a:pt x="0" y="576"/>
                </a:lnTo>
                <a:lnTo>
                  <a:pt x="336" y="576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84" y="4449764"/>
            <a:ext cx="6136216" cy="179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8"/>
          <a:stretch>
            <a:fillRect/>
          </a:stretch>
        </p:blipFill>
        <p:spPr bwMode="auto">
          <a:xfrm>
            <a:off x="3551767" y="1905001"/>
            <a:ext cx="6176433" cy="187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3844926"/>
            <a:ext cx="4855633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556000" y="2362200"/>
            <a:ext cx="6197600" cy="838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080000" y="4867275"/>
            <a:ext cx="6299200" cy="838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2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62076"/>
            <a:ext cx="7069667" cy="196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1" y="3048000"/>
            <a:ext cx="42545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Modifying the Variables</a:t>
            </a:r>
            <a:br>
              <a:rPr lang="en-US" smtClean="0"/>
            </a:br>
            <a:r>
              <a:rPr lang="en-US" smtClean="0"/>
              <a:t>While Debugging the Code</a:t>
            </a:r>
          </a:p>
        </p:txBody>
      </p:sp>
      <p:sp>
        <p:nvSpPr>
          <p:cNvPr id="45061" name="Rectangle 1028"/>
          <p:cNvSpPr>
            <a:spLocks noChangeArrowheads="1"/>
          </p:cNvSpPr>
          <p:nvPr/>
        </p:nvSpPr>
        <p:spPr bwMode="auto">
          <a:xfrm>
            <a:off x="812800" y="2895600"/>
            <a:ext cx="9144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5062" name="Rectangle 1029"/>
          <p:cNvSpPr>
            <a:spLocks noChangeArrowheads="1"/>
          </p:cNvSpPr>
          <p:nvPr/>
        </p:nvSpPr>
        <p:spPr bwMode="auto">
          <a:xfrm>
            <a:off x="1625600" y="1371600"/>
            <a:ext cx="22352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5063" name="Rectangle 1033"/>
          <p:cNvSpPr>
            <a:spLocks noChangeArrowheads="1"/>
          </p:cNvSpPr>
          <p:nvPr/>
        </p:nvSpPr>
        <p:spPr bwMode="auto">
          <a:xfrm>
            <a:off x="3657600" y="2895600"/>
            <a:ext cx="9144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5064" name="Oval 1036"/>
          <p:cNvSpPr>
            <a:spLocks noChangeArrowheads="1"/>
          </p:cNvSpPr>
          <p:nvPr/>
        </p:nvSpPr>
        <p:spPr bwMode="blackWhite">
          <a:xfrm>
            <a:off x="1073152" y="3276600"/>
            <a:ext cx="552449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45065" name="Oval 1037"/>
          <p:cNvSpPr>
            <a:spLocks noChangeArrowheads="1"/>
          </p:cNvSpPr>
          <p:nvPr/>
        </p:nvSpPr>
        <p:spPr bwMode="blackWhite">
          <a:xfrm>
            <a:off x="4883151" y="4448175"/>
            <a:ext cx="548216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sp>
        <p:nvSpPr>
          <p:cNvPr id="45066" name="Oval 1038"/>
          <p:cNvSpPr>
            <a:spLocks noChangeArrowheads="1"/>
          </p:cNvSpPr>
          <p:nvPr/>
        </p:nvSpPr>
        <p:spPr bwMode="blackWhite">
          <a:xfrm>
            <a:off x="914401" y="7620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  <p:sp>
        <p:nvSpPr>
          <p:cNvPr id="45067" name="Oval 1039"/>
          <p:cNvSpPr>
            <a:spLocks noChangeArrowheads="1"/>
          </p:cNvSpPr>
          <p:nvPr/>
        </p:nvSpPr>
        <p:spPr bwMode="blackWhite">
          <a:xfrm>
            <a:off x="8540751" y="4910139"/>
            <a:ext cx="548216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4</a:t>
            </a:r>
          </a:p>
        </p:txBody>
      </p:sp>
      <p:pic>
        <p:nvPicPr>
          <p:cNvPr id="45068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5294314"/>
            <a:ext cx="56642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340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1" y="4716464"/>
            <a:ext cx="6813549" cy="1455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"/>
          <a:stretch>
            <a:fillRect/>
          </a:stretch>
        </p:blipFill>
        <p:spPr bwMode="auto">
          <a:xfrm>
            <a:off x="863600" y="1409700"/>
            <a:ext cx="6400800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</a:t>
            </a:r>
            <a:r>
              <a:rPr lang="en-US" smtClean="0">
                <a:latin typeface="Courier New" pitchFamily="49" charset="0"/>
              </a:rPr>
              <a:t>emp_list</a:t>
            </a:r>
            <a:r>
              <a:rPr lang="en-US" smtClean="0">
                <a:latin typeface="Times New Roman" pitchFamily="18" charset="0"/>
              </a:rPr>
              <a:t>: </a:t>
            </a:r>
            <a:r>
              <a:rPr lang="en-US" smtClean="0"/>
              <a:t>Step Over the Code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blackWhite">
          <a:xfrm>
            <a:off x="4064000" y="14478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921696" y="1371600"/>
            <a:ext cx="2743059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Step Over (F8):</a:t>
            </a:r>
            <a:br>
              <a:rPr lang="en-US" sz="1600"/>
            </a:br>
            <a:r>
              <a:rPr lang="en-US" sz="1600"/>
              <a:t>Executes the Cursor </a:t>
            </a:r>
          </a:p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(same as F7),</a:t>
            </a:r>
          </a:p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but control is not transferred</a:t>
            </a:r>
          </a:p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to Open Cursor code</a:t>
            </a:r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34" y="3048001"/>
            <a:ext cx="6813551" cy="148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8" name="Oval 8"/>
          <p:cNvSpPr>
            <a:spLocks noChangeArrowheads="1"/>
          </p:cNvSpPr>
          <p:nvPr/>
        </p:nvSpPr>
        <p:spPr bwMode="blackWhite">
          <a:xfrm>
            <a:off x="6360584" y="3200400"/>
            <a:ext cx="548216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blackWhite">
          <a:xfrm>
            <a:off x="7924801" y="49530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466325" y="1416050"/>
            <a:ext cx="397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>
                <a:solidFill>
                  <a:schemeClr val="accent2"/>
                </a:solidFill>
              </a:rPr>
              <a:t>F8</a:t>
            </a:r>
          </a:p>
        </p:txBody>
      </p:sp>
      <p:sp>
        <p:nvSpPr>
          <p:cNvPr id="46091" name="Freeform 11"/>
          <p:cNvSpPr>
            <a:spLocks/>
          </p:cNvSpPr>
          <p:nvPr/>
        </p:nvSpPr>
        <p:spPr bwMode="auto">
          <a:xfrm>
            <a:off x="5892800" y="1600200"/>
            <a:ext cx="711200" cy="1524000"/>
          </a:xfrm>
          <a:custGeom>
            <a:avLst/>
            <a:gdLst>
              <a:gd name="T0" fmla="*/ 0 w 336"/>
              <a:gd name="T1" fmla="*/ 0 h 1008"/>
              <a:gd name="T2" fmla="*/ 2147483647 w 336"/>
              <a:gd name="T3" fmla="*/ 0 h 1008"/>
              <a:gd name="T4" fmla="*/ 2147483647 w 336"/>
              <a:gd name="T5" fmla="*/ 2147483647 h 1008"/>
              <a:gd name="T6" fmla="*/ 0 60000 65536"/>
              <a:gd name="T7" fmla="*/ 0 60000 65536"/>
              <a:gd name="T8" fmla="*/ 0 60000 65536"/>
              <a:gd name="T9" fmla="*/ 0 w 336"/>
              <a:gd name="T10" fmla="*/ 0 h 1008"/>
              <a:gd name="T11" fmla="*/ 336 w 336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008">
                <a:moveTo>
                  <a:pt x="0" y="0"/>
                </a:moveTo>
                <a:lnTo>
                  <a:pt x="336" y="0"/>
                </a:lnTo>
                <a:lnTo>
                  <a:pt x="336" y="100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7091925" y="3244850"/>
            <a:ext cx="397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>
                <a:solidFill>
                  <a:schemeClr val="accent2"/>
                </a:solidFill>
              </a:rPr>
              <a:t>F8</a:t>
            </a:r>
          </a:p>
        </p:txBody>
      </p:sp>
      <p:sp>
        <p:nvSpPr>
          <p:cNvPr id="46093" name="Freeform 13"/>
          <p:cNvSpPr>
            <a:spLocks/>
          </p:cNvSpPr>
          <p:nvPr/>
        </p:nvSpPr>
        <p:spPr bwMode="auto">
          <a:xfrm>
            <a:off x="7518400" y="3400425"/>
            <a:ext cx="711200" cy="1524000"/>
          </a:xfrm>
          <a:custGeom>
            <a:avLst/>
            <a:gdLst>
              <a:gd name="T0" fmla="*/ 0 w 336"/>
              <a:gd name="T1" fmla="*/ 0 h 1008"/>
              <a:gd name="T2" fmla="*/ 2147483647 w 336"/>
              <a:gd name="T3" fmla="*/ 0 h 1008"/>
              <a:gd name="T4" fmla="*/ 2147483647 w 336"/>
              <a:gd name="T5" fmla="*/ 2147483647 h 1008"/>
              <a:gd name="T6" fmla="*/ 0 60000 65536"/>
              <a:gd name="T7" fmla="*/ 0 60000 65536"/>
              <a:gd name="T8" fmla="*/ 0 60000 65536"/>
              <a:gd name="T9" fmla="*/ 0 w 336"/>
              <a:gd name="T10" fmla="*/ 0 h 1008"/>
              <a:gd name="T11" fmla="*/ 336 w 336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008">
                <a:moveTo>
                  <a:pt x="0" y="0"/>
                </a:moveTo>
                <a:lnTo>
                  <a:pt x="336" y="0"/>
                </a:lnTo>
                <a:lnTo>
                  <a:pt x="336" y="100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7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995738"/>
            <a:ext cx="4826000" cy="2201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495801"/>
            <a:ext cx="4917017" cy="161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9" r="55351" b="29391"/>
          <a:stretch>
            <a:fillRect/>
          </a:stretch>
        </p:blipFill>
        <p:spPr bwMode="auto">
          <a:xfrm>
            <a:off x="889000" y="1828800"/>
            <a:ext cx="2667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7" b="83534"/>
          <a:stretch>
            <a:fillRect/>
          </a:stretch>
        </p:blipFill>
        <p:spPr bwMode="auto">
          <a:xfrm>
            <a:off x="7700434" y="1752600"/>
            <a:ext cx="2561167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</a:t>
            </a:r>
            <a:r>
              <a:rPr lang="en-US" smtClean="0">
                <a:latin typeface="Courier New" pitchFamily="49" charset="0"/>
              </a:rPr>
              <a:t>emp_list</a:t>
            </a:r>
            <a:r>
              <a:rPr lang="en-US" smtClean="0">
                <a:latin typeface="Times New Roman" pitchFamily="18" charset="0"/>
              </a:rPr>
              <a:t>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Step Out of the Code (Shift + F7)</a:t>
            </a: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02" r="56210" b="30997"/>
          <a:stretch>
            <a:fillRect/>
          </a:stretch>
        </p:blipFill>
        <p:spPr bwMode="gray">
          <a:xfrm>
            <a:off x="4165600" y="1828800"/>
            <a:ext cx="264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2" name="Rectangle 8"/>
          <p:cNvSpPr>
            <a:spLocks noChangeArrowheads="1"/>
          </p:cNvSpPr>
          <p:nvPr/>
        </p:nvSpPr>
        <p:spPr bwMode="gray">
          <a:xfrm>
            <a:off x="869952" y="1876425"/>
            <a:ext cx="2482849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blackWhite">
          <a:xfrm>
            <a:off x="1727200" y="13716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1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blackWhite">
          <a:xfrm>
            <a:off x="4978401" y="1371600"/>
            <a:ext cx="548217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2</a:t>
            </a:r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blackWhite">
          <a:xfrm>
            <a:off x="10515600" y="16002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3</a:t>
            </a:r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blackWhite">
          <a:xfrm>
            <a:off x="9713384" y="5605464"/>
            <a:ext cx="548216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7</a:t>
            </a: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gray">
          <a:xfrm>
            <a:off x="3556000" y="22098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gray">
          <a:xfrm>
            <a:off x="6807200" y="2209800"/>
            <a:ext cx="812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gray">
          <a:xfrm>
            <a:off x="9245600" y="39624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gray">
          <a:xfrm>
            <a:off x="6400800" y="5724525"/>
            <a:ext cx="3048000" cy="2428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gray">
          <a:xfrm>
            <a:off x="7594600" y="1704975"/>
            <a:ext cx="27432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blackWhite">
          <a:xfrm>
            <a:off x="2590800" y="35052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8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gray">
          <a:xfrm flipH="1">
            <a:off x="6705600" y="4662488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12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8067" r="23212" b="71765"/>
          <a:stretch>
            <a:fillRect/>
          </a:stretch>
        </p:blipFill>
        <p:spPr bwMode="auto">
          <a:xfrm>
            <a:off x="7708901" y="2209800"/>
            <a:ext cx="25527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25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2" r="25154"/>
          <a:stretch>
            <a:fillRect/>
          </a:stretch>
        </p:blipFill>
        <p:spPr bwMode="auto">
          <a:xfrm>
            <a:off x="7691968" y="2720976"/>
            <a:ext cx="2569633" cy="40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26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7" r="27858"/>
          <a:stretch>
            <a:fillRect/>
          </a:stretch>
        </p:blipFill>
        <p:spPr bwMode="auto">
          <a:xfrm>
            <a:off x="7696200" y="3238500"/>
            <a:ext cx="2565400" cy="71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27" name="Oval 23"/>
          <p:cNvSpPr>
            <a:spLocks noChangeArrowheads="1"/>
          </p:cNvSpPr>
          <p:nvPr/>
        </p:nvSpPr>
        <p:spPr bwMode="blackWhite">
          <a:xfrm>
            <a:off x="10515600" y="2138364"/>
            <a:ext cx="552451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4</a:t>
            </a:r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blackWhite">
          <a:xfrm>
            <a:off x="10515600" y="2690814"/>
            <a:ext cx="552451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5</a:t>
            </a:r>
          </a:p>
        </p:txBody>
      </p:sp>
      <p:sp>
        <p:nvSpPr>
          <p:cNvPr id="47129" name="Oval 25"/>
          <p:cNvSpPr>
            <a:spLocks noChangeArrowheads="1"/>
          </p:cNvSpPr>
          <p:nvPr/>
        </p:nvSpPr>
        <p:spPr bwMode="blackWhite">
          <a:xfrm>
            <a:off x="10515600" y="32385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/>
              <a:t>6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gray">
          <a:xfrm>
            <a:off x="7620000" y="2362200"/>
            <a:ext cx="27432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gray">
          <a:xfrm>
            <a:off x="7620000" y="2895600"/>
            <a:ext cx="27432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gray">
          <a:xfrm>
            <a:off x="7620000" y="3276600"/>
            <a:ext cx="27432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gray">
          <a:xfrm>
            <a:off x="9626600" y="4410075"/>
            <a:ext cx="16256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 flipH="1">
            <a:off x="5689600" y="53340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96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</a:t>
            </a:r>
            <a:r>
              <a:rPr lang="en-US" smtClean="0">
                <a:latin typeface="Courier New" pitchFamily="49" charset="0"/>
              </a:rPr>
              <a:t>emp_list:</a:t>
            </a:r>
            <a:r>
              <a:rPr lang="en-US" smtClean="0"/>
              <a:t> Run to Cursor (F4)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9"/>
          <a:stretch>
            <a:fillRect/>
          </a:stretch>
        </p:blipFill>
        <p:spPr bwMode="gray">
          <a:xfrm>
            <a:off x="914400" y="1357314"/>
            <a:ext cx="6400800" cy="466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gray">
          <a:xfrm>
            <a:off x="1016000" y="3603625"/>
            <a:ext cx="36576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gray">
          <a:xfrm>
            <a:off x="4470401" y="4876800"/>
            <a:ext cx="2309284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16800" y="4267201"/>
            <a:ext cx="3862917" cy="1497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6764867" y="5029200"/>
            <a:ext cx="711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093907" y="2286000"/>
            <a:ext cx="26949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Run to Cursor F4: </a:t>
            </a:r>
            <a:br>
              <a:rPr lang="en-US" sz="1600"/>
            </a:br>
            <a:r>
              <a:rPr lang="en-US" sz="1600"/>
              <a:t>Run to your cursor location </a:t>
            </a:r>
            <a:br>
              <a:rPr lang="en-US" sz="1600"/>
            </a:br>
            <a:r>
              <a:rPr lang="en-US" sz="1600"/>
              <a:t>without having to single </a:t>
            </a:r>
            <a:br>
              <a:rPr lang="en-US" sz="1600"/>
            </a:br>
            <a:r>
              <a:rPr lang="en-US" sz="1600"/>
              <a:t>step or set a breakpoint. </a:t>
            </a:r>
            <a:br>
              <a:rPr lang="en-US" sz="1600"/>
            </a:br>
            <a:endParaRPr lang="en-US" sz="1600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gray">
          <a:xfrm>
            <a:off x="812800" y="2057400"/>
            <a:ext cx="5080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8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</a:t>
            </a:r>
            <a:r>
              <a:rPr lang="en-US" smtClean="0">
                <a:latin typeface="Courier New" pitchFamily="49" charset="0"/>
              </a:rPr>
              <a:t>emp_list</a:t>
            </a:r>
            <a:r>
              <a:rPr lang="en-US" smtClean="0">
                <a:latin typeface="Times New Roman" pitchFamily="18" charset="0"/>
              </a:rPr>
              <a:t>: </a:t>
            </a:r>
            <a:r>
              <a:rPr lang="en-US" smtClean="0"/>
              <a:t>Step to End of Method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4768" y="1381126"/>
            <a:ext cx="5653617" cy="243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67" y="1371601"/>
            <a:ext cx="560917" cy="45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6546851" y="1600200"/>
            <a:ext cx="508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44067" y="2317751"/>
            <a:ext cx="5818717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7342717" y="1828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634" y="4854576"/>
            <a:ext cx="560917" cy="45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0871200" y="2862263"/>
            <a:ext cx="0" cy="1981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89351" y="5105401"/>
            <a:ext cx="2802467" cy="1096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7012003" y="4876800"/>
            <a:ext cx="26997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/>
              <a:t>Loops until 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/>
              <a:t> &lt;&gt; </a:t>
            </a:r>
            <a:r>
              <a:rPr lang="en-US" sz="1600">
                <a:latin typeface="Courier New" pitchFamily="49" charset="0"/>
              </a:rPr>
              <a:t>PMAXROWS</a:t>
            </a:r>
          </a:p>
        </p:txBody>
      </p:sp>
      <p:sp>
        <p:nvSpPr>
          <p:cNvPr id="49164" name="Freeform 12"/>
          <p:cNvSpPr>
            <a:spLocks/>
          </p:cNvSpPr>
          <p:nvPr/>
        </p:nvSpPr>
        <p:spPr bwMode="auto">
          <a:xfrm>
            <a:off x="6502400" y="5257800"/>
            <a:ext cx="2032000" cy="381000"/>
          </a:xfrm>
          <a:custGeom>
            <a:avLst/>
            <a:gdLst>
              <a:gd name="T0" fmla="*/ 2147483647 w 1104"/>
              <a:gd name="T1" fmla="*/ 0 h 480"/>
              <a:gd name="T2" fmla="*/ 2147483647 w 1104"/>
              <a:gd name="T3" fmla="*/ 2147483647 h 480"/>
              <a:gd name="T4" fmla="*/ 0 w 1104"/>
              <a:gd name="T5" fmla="*/ 2147483647 h 480"/>
              <a:gd name="T6" fmla="*/ 0 60000 65536"/>
              <a:gd name="T7" fmla="*/ 0 60000 65536"/>
              <a:gd name="T8" fmla="*/ 0 60000 65536"/>
              <a:gd name="T9" fmla="*/ 0 w 1104"/>
              <a:gd name="T10" fmla="*/ 0 h 480"/>
              <a:gd name="T11" fmla="*/ 1104 w 110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480">
                <a:moveTo>
                  <a:pt x="1104" y="0"/>
                </a:moveTo>
                <a:lnTo>
                  <a:pt x="1104" y="480"/>
                </a:lnTo>
                <a:lnTo>
                  <a:pt x="0" y="48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5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68"/>
          <p:cNvSpPr>
            <a:spLocks noChangeShapeType="1"/>
          </p:cNvSpPr>
          <p:nvPr/>
        </p:nvSpPr>
        <p:spPr bwMode="auto">
          <a:xfrm flipH="1">
            <a:off x="8026400" y="335280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17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990601"/>
            <a:ext cx="3175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Line 2"/>
          <p:cNvSpPr>
            <a:spLocks noChangeShapeType="1"/>
          </p:cNvSpPr>
          <p:nvPr/>
        </p:nvSpPr>
        <p:spPr bwMode="gray">
          <a:xfrm>
            <a:off x="3860800" y="1555750"/>
            <a:ext cx="812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Line 3"/>
          <p:cNvSpPr>
            <a:spLocks noChangeShapeType="1"/>
          </p:cNvSpPr>
          <p:nvPr/>
        </p:nvSpPr>
        <p:spPr bwMode="gray">
          <a:xfrm>
            <a:off x="7304617" y="1536700"/>
            <a:ext cx="812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a Subprogram Remotely: Overview</a:t>
            </a: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1512391" y="2160588"/>
            <a:ext cx="1547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1. Edit procedure</a:t>
            </a:r>
          </a:p>
        </p:txBody>
      </p:sp>
      <p:sp>
        <p:nvSpPr>
          <p:cNvPr id="50184" name="Text Box 10"/>
          <p:cNvSpPr txBox="1">
            <a:spLocks noChangeArrowheads="1"/>
          </p:cNvSpPr>
          <p:nvPr/>
        </p:nvSpPr>
        <p:spPr bwMode="auto">
          <a:xfrm>
            <a:off x="5228539" y="2192338"/>
            <a:ext cx="16671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2. Add breakpoints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gray">
          <a:xfrm>
            <a:off x="4699000" y="990600"/>
            <a:ext cx="508000" cy="1143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50186" name="Text Box 13"/>
          <p:cNvSpPr txBox="1">
            <a:spLocks noChangeArrowheads="1"/>
          </p:cNvSpPr>
          <p:nvPr/>
        </p:nvSpPr>
        <p:spPr bwMode="auto">
          <a:xfrm>
            <a:off x="8727841" y="2160588"/>
            <a:ext cx="18758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3. Compile for Debug</a:t>
            </a:r>
          </a:p>
        </p:txBody>
      </p:sp>
      <p:grpSp>
        <p:nvGrpSpPr>
          <p:cNvPr id="50187" name="Group 33"/>
          <p:cNvGrpSpPr>
            <a:grpSpLocks/>
          </p:cNvGrpSpPr>
          <p:nvPr/>
        </p:nvGrpSpPr>
        <p:grpSpPr bwMode="auto">
          <a:xfrm>
            <a:off x="8318500" y="3048001"/>
            <a:ext cx="3149600" cy="695325"/>
            <a:chOff x="3888" y="1722"/>
            <a:chExt cx="1488" cy="438"/>
          </a:xfrm>
        </p:grpSpPr>
        <p:pic>
          <p:nvPicPr>
            <p:cNvPr id="50207" name="Picture 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" t="18271" r="34210" b="64534"/>
            <a:stretch>
              <a:fillRect/>
            </a:stretch>
          </p:blipFill>
          <p:spPr bwMode="auto">
            <a:xfrm>
              <a:off x="3888" y="1722"/>
              <a:ext cx="112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208" name="Picture 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47" t="75383" r="13158" b="8035"/>
            <a:stretch>
              <a:fillRect/>
            </a:stretch>
          </p:blipFill>
          <p:spPr bwMode="auto">
            <a:xfrm>
              <a:off x="4320" y="1836"/>
              <a:ext cx="1056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188" name="Text Box 34"/>
          <p:cNvSpPr txBox="1">
            <a:spLocks noChangeArrowheads="1"/>
          </p:cNvSpPr>
          <p:nvPr/>
        </p:nvSpPr>
        <p:spPr bwMode="auto">
          <a:xfrm>
            <a:off x="8834006" y="3781425"/>
            <a:ext cx="2135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4. Select Remote Debug</a:t>
            </a:r>
          </a:p>
        </p:txBody>
      </p:sp>
      <p:sp>
        <p:nvSpPr>
          <p:cNvPr id="50189" name="Text Box 36"/>
          <p:cNvSpPr txBox="1">
            <a:spLocks noChangeArrowheads="1"/>
          </p:cNvSpPr>
          <p:nvPr/>
        </p:nvSpPr>
        <p:spPr bwMode="auto">
          <a:xfrm>
            <a:off x="5312657" y="3781426"/>
            <a:ext cx="2411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5. Enter local machine IP </a:t>
            </a:r>
            <a:br>
              <a:rPr lang="en-US" sz="1400"/>
            </a:br>
            <a:r>
              <a:rPr lang="en-US" sz="1400"/>
              <a:t>address and debugging port</a:t>
            </a:r>
          </a:p>
        </p:txBody>
      </p:sp>
      <p:sp>
        <p:nvSpPr>
          <p:cNvPr id="50190" name="Text Box 45"/>
          <p:cNvSpPr txBox="1">
            <a:spLocks noChangeArrowheads="1"/>
          </p:cNvSpPr>
          <p:nvPr/>
        </p:nvSpPr>
        <p:spPr bwMode="auto">
          <a:xfrm>
            <a:off x="1207254" y="3362326"/>
            <a:ext cx="26019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6. Issue the debugger</a:t>
            </a:r>
            <a:br>
              <a:rPr lang="en-US" sz="1400"/>
            </a:br>
            <a:r>
              <a:rPr lang="en-US" sz="1400"/>
              <a:t>connection command and call </a:t>
            </a:r>
            <a:br>
              <a:rPr lang="en-US" sz="1400"/>
            </a:br>
            <a:r>
              <a:rPr lang="en-US" sz="1400"/>
              <a:t>procedure in another </a:t>
            </a:r>
            <a:br>
              <a:rPr lang="en-US" sz="1400"/>
            </a:br>
            <a:r>
              <a:rPr lang="en-US" sz="1400"/>
              <a:t>session such as SQL*Plus</a:t>
            </a:r>
          </a:p>
        </p:txBody>
      </p:sp>
      <p:pic>
        <p:nvPicPr>
          <p:cNvPr id="50191" name="Picture 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3" r="64713" b="19795"/>
          <a:stretch>
            <a:fillRect/>
          </a:stretch>
        </p:blipFill>
        <p:spPr bwMode="gray">
          <a:xfrm>
            <a:off x="5156201" y="4495800"/>
            <a:ext cx="2434167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2" name="Picture 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5" t="67703" r="14728" b="20770"/>
          <a:stretch>
            <a:fillRect/>
          </a:stretch>
        </p:blipFill>
        <p:spPr bwMode="gray">
          <a:xfrm>
            <a:off x="5774266" y="5076826"/>
            <a:ext cx="2432051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93" name="Text Box 54"/>
          <p:cNvSpPr txBox="1">
            <a:spLocks noChangeArrowheads="1"/>
          </p:cNvSpPr>
          <p:nvPr/>
        </p:nvSpPr>
        <p:spPr bwMode="auto">
          <a:xfrm>
            <a:off x="5659260" y="5724526"/>
            <a:ext cx="2302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8. Debug and monitor data</a:t>
            </a:r>
            <a:br>
              <a:rPr lang="en-US" sz="1400"/>
            </a:br>
            <a:r>
              <a:rPr lang="en-US" sz="1400"/>
              <a:t>using debugging tools</a:t>
            </a:r>
          </a:p>
        </p:txBody>
      </p:sp>
      <p:pic>
        <p:nvPicPr>
          <p:cNvPr id="50194" name="Picture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t="9291" r="24933" b="58916"/>
          <a:stretch>
            <a:fillRect/>
          </a:stretch>
        </p:blipFill>
        <p:spPr bwMode="auto">
          <a:xfrm>
            <a:off x="406400" y="2676525"/>
            <a:ext cx="4165600" cy="62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95" name="Line 60"/>
          <p:cNvSpPr>
            <a:spLocks noChangeShapeType="1"/>
          </p:cNvSpPr>
          <p:nvPr/>
        </p:nvSpPr>
        <p:spPr bwMode="auto">
          <a:xfrm>
            <a:off x="9956800" y="24384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Text Box 61"/>
          <p:cNvSpPr txBox="1">
            <a:spLocks noChangeArrowheads="1"/>
          </p:cNvSpPr>
          <p:nvPr/>
        </p:nvSpPr>
        <p:spPr bwMode="auto">
          <a:xfrm>
            <a:off x="1268255" y="5753101"/>
            <a:ext cx="3009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7. When the breakpoint is reached, </a:t>
            </a:r>
            <a:br>
              <a:rPr lang="en-US" sz="1400"/>
            </a:br>
            <a:r>
              <a:rPr lang="en-US" sz="1400"/>
              <a:t>control passes to SQL Developer</a:t>
            </a:r>
          </a:p>
        </p:txBody>
      </p:sp>
      <p:pic>
        <p:nvPicPr>
          <p:cNvPr id="50197" name="Picture 6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00" r="77020"/>
          <a:stretch>
            <a:fillRect/>
          </a:stretch>
        </p:blipFill>
        <p:spPr bwMode="auto">
          <a:xfrm>
            <a:off x="971551" y="4656139"/>
            <a:ext cx="1828800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8" name="Picture 6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2" t="43800" r="25955"/>
          <a:stretch>
            <a:fillRect/>
          </a:stretch>
        </p:blipFill>
        <p:spPr bwMode="auto">
          <a:xfrm>
            <a:off x="2216151" y="4791075"/>
            <a:ext cx="2336800" cy="935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99" name="Line 67"/>
          <p:cNvSpPr>
            <a:spLocks noChangeShapeType="1"/>
          </p:cNvSpPr>
          <p:nvPr/>
        </p:nvSpPr>
        <p:spPr bwMode="auto">
          <a:xfrm flipH="1">
            <a:off x="4572000" y="312420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71"/>
          <p:cNvSpPr>
            <a:spLocks noChangeShapeType="1"/>
          </p:cNvSpPr>
          <p:nvPr/>
        </p:nvSpPr>
        <p:spPr bwMode="auto">
          <a:xfrm>
            <a:off x="2540000" y="4305300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72"/>
          <p:cNvSpPr>
            <a:spLocks noChangeShapeType="1"/>
          </p:cNvSpPr>
          <p:nvPr/>
        </p:nvSpPr>
        <p:spPr bwMode="gray">
          <a:xfrm>
            <a:off x="4546600" y="5257800"/>
            <a:ext cx="812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Rectangle 30"/>
          <p:cNvSpPr>
            <a:spLocks noChangeArrowheads="1"/>
          </p:cNvSpPr>
          <p:nvPr/>
        </p:nvSpPr>
        <p:spPr bwMode="auto">
          <a:xfrm>
            <a:off x="279400" y="2590800"/>
            <a:ext cx="43688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50203" name="Rectangle 73"/>
          <p:cNvSpPr>
            <a:spLocks noChangeArrowheads="1"/>
          </p:cNvSpPr>
          <p:nvPr/>
        </p:nvSpPr>
        <p:spPr bwMode="auto">
          <a:xfrm>
            <a:off x="292101" y="3028950"/>
            <a:ext cx="23495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pic>
        <p:nvPicPr>
          <p:cNvPr id="50204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1"/>
            <a:ext cx="27432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5" name="Picture 3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1066800"/>
            <a:ext cx="2235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6" name="Picture 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1" y="2667000"/>
            <a:ext cx="29337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137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Practice 3-2 Overview: Introduction </a:t>
            </a:r>
            <a:br>
              <a:rPr lang="en-US" smtClean="0"/>
            </a:br>
            <a:r>
              <a:rPr lang="en-US" smtClean="0"/>
              <a:t>to the SQL Developer Debugger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10557933" cy="2368550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 smtClean="0"/>
              <a:t>This practice covers the following topics:</a:t>
            </a:r>
          </a:p>
          <a:p>
            <a:pPr lvl="1" eaLnBrk="1" hangingPunct="1"/>
            <a:r>
              <a:rPr lang="en-US" smtClean="0"/>
              <a:t>Creating a procedure and a function</a:t>
            </a:r>
          </a:p>
          <a:p>
            <a:pPr lvl="1" eaLnBrk="1" hangingPunct="1"/>
            <a:r>
              <a:rPr lang="en-US" smtClean="0"/>
              <a:t>Inserting breakpoints in the procedure</a:t>
            </a:r>
          </a:p>
          <a:p>
            <a:pPr lvl="1" eaLnBrk="1" hangingPunct="1"/>
            <a:r>
              <a:rPr lang="en-US" smtClean="0"/>
              <a:t>Compiling the procedure and function for debug mode</a:t>
            </a:r>
          </a:p>
          <a:p>
            <a:pPr lvl="1" eaLnBrk="1" hangingPunct="1"/>
            <a:r>
              <a:rPr lang="en-US" smtClean="0"/>
              <a:t>Debugging the procedure and stepping into the code</a:t>
            </a:r>
          </a:p>
          <a:p>
            <a:pPr lvl="1" eaLnBrk="1" hangingPunct="1"/>
            <a:r>
              <a:rPr lang="en-US" smtClean="0"/>
              <a:t>Displaying and modifying the subprograms’ variables</a:t>
            </a:r>
          </a:p>
        </p:txBody>
      </p:sp>
    </p:spTree>
    <p:extLst>
      <p:ext uri="{BB962C8B-B14F-4D97-AF65-F5344CB8AC3E}">
        <p14:creationId xmlns:p14="http://schemas.microsoft.com/office/powerpoint/2010/main" val="2044201072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0"/>
            <a:ext cx="10557933" cy="3105150"/>
          </a:xfrm>
        </p:spPr>
        <p:txBody>
          <a:bodyPr/>
          <a:lstStyle/>
          <a:p>
            <a:pPr marL="0" indent="0" eaLnBrk="1" hangingPunct="1"/>
            <a:r>
              <a:rPr lang="en-US" smtClean="0"/>
              <a:t>In this lesson, you should have learned how to:</a:t>
            </a:r>
          </a:p>
          <a:p>
            <a:pPr lvl="1" eaLnBrk="1" hangingPunct="1"/>
            <a:r>
              <a:rPr lang="en-US" smtClean="0"/>
              <a:t>Differentiate between a procedure and a function</a:t>
            </a:r>
          </a:p>
          <a:p>
            <a:pPr lvl="1" eaLnBrk="1" hangingPunct="1"/>
            <a:r>
              <a:rPr lang="en-US" smtClean="0"/>
              <a:t>Describe the uses of functions</a:t>
            </a:r>
          </a:p>
          <a:p>
            <a:pPr lvl="1" eaLnBrk="1" hangingPunct="1"/>
            <a:r>
              <a:rPr lang="en-US" smtClean="0"/>
              <a:t>Create stored functions</a:t>
            </a:r>
          </a:p>
          <a:p>
            <a:pPr lvl="1" eaLnBrk="1" hangingPunct="1"/>
            <a:r>
              <a:rPr lang="en-US" smtClean="0"/>
              <a:t>Invoke a function</a:t>
            </a:r>
          </a:p>
          <a:p>
            <a:pPr lvl="1" eaLnBrk="1" hangingPunct="1"/>
            <a:r>
              <a:rPr lang="en-US" smtClean="0"/>
              <a:t>Remove a function</a:t>
            </a:r>
          </a:p>
          <a:p>
            <a:pPr lvl="1" eaLnBrk="1" hangingPunct="1"/>
            <a:r>
              <a:rPr lang="en-US" smtClean="0"/>
              <a:t>Understand the basic functionality of the SQL Developer debugger</a:t>
            </a:r>
          </a:p>
        </p:txBody>
      </p:sp>
    </p:spTree>
    <p:extLst>
      <p:ext uri="{BB962C8B-B14F-4D97-AF65-F5344CB8AC3E}">
        <p14:creationId xmlns:p14="http://schemas.microsoft.com/office/powerpoint/2010/main" val="15219533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blackGray">
          <a:xfrm>
            <a:off x="833967" y="2133600"/>
            <a:ext cx="10464800" cy="2743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CREATE [OR REPLACE] FUNCTION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br>
              <a:rPr lang="en-US" i="1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[(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parameter1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mode1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datatype1,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 . .)]</a:t>
            </a:r>
            <a:endParaRPr lang="en-US" i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datatype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IS|AS</a:t>
            </a:r>
          </a:p>
          <a:p>
            <a:pPr eaLnBrk="0" hangingPunct="0"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local_variable_declarations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 eaLnBrk="0" hangingPunct="0"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. . .]</a:t>
            </a:r>
          </a:p>
          <a:p>
            <a:pPr eaLnBrk="0" hangingPunct="0"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BEGIN</a:t>
            </a:r>
            <a:br>
              <a:rPr lang="en-US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--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actions;</a:t>
            </a:r>
          </a:p>
          <a:p>
            <a:pPr eaLnBrk="0" hangingPunct="0">
              <a:tabLst>
                <a:tab pos="1200150" algn="l"/>
              </a:tabLst>
            </a:pP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expression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120015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END [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function_name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];</a:t>
            </a:r>
            <a:endParaRPr lang="en-US" sz="2000" i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Functions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2800" y="1447801"/>
            <a:ext cx="10557933" cy="695325"/>
          </a:xfrm>
        </p:spPr>
        <p:txBody>
          <a:bodyPr/>
          <a:lstStyle/>
          <a:p>
            <a:pPr marL="0" indent="0" eaLnBrk="1" hangingPunct="1"/>
            <a:r>
              <a:rPr lang="en-US" smtClean="0"/>
              <a:t>The PL/SQL block must have at least one </a:t>
            </a:r>
            <a:r>
              <a:rPr lang="en-US" smtClean="0">
                <a:latin typeface="Courier New" pitchFamily="49" charset="0"/>
              </a:rPr>
              <a:t>RETURN</a:t>
            </a:r>
            <a:r>
              <a:rPr lang="en-US" smtClean="0"/>
              <a:t> statement.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851584" y="3505201"/>
            <a:ext cx="1575431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73152" tIns="36576" rIns="73152" bIns="36576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>
                <a:solidFill>
                  <a:schemeClr val="accent2"/>
                </a:solidFill>
              </a:rPr>
              <a:t>PL/SQL Block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gray">
          <a:xfrm>
            <a:off x="914400" y="3003550"/>
            <a:ext cx="7416800" cy="1720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3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smtClean="0"/>
              <a:t>The Difference Between </a:t>
            </a:r>
            <a:br>
              <a:rPr lang="en-US" dirty="0" smtClean="0"/>
            </a:br>
            <a:r>
              <a:rPr lang="en-US" dirty="0" smtClean="0"/>
              <a:t>Procedures and Functions</a:t>
            </a:r>
            <a:endParaRPr lang="en-US" dirty="0" smtClean="0">
              <a:solidFill>
                <a:srgbClr val="66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26659" name="Group 3"/>
          <p:cNvGraphicFramePr>
            <a:graphicFrameLocks noGrp="1"/>
          </p:cNvGraphicFramePr>
          <p:nvPr/>
        </p:nvGraphicFramePr>
        <p:xfrm>
          <a:off x="867834" y="1752601"/>
          <a:ext cx="10435167" cy="3003550"/>
        </p:xfrm>
        <a:graphic>
          <a:graphicData uri="http://schemas.openxmlformats.org/drawingml/2006/table">
            <a:tbl>
              <a:tblPr/>
              <a:tblGrid>
                <a:gridCol w="4745567"/>
                <a:gridCol w="5689600"/>
              </a:tblGrid>
              <a:tr h="511121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Procedures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80962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as a PL/SQL statement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Invoke as part of an expression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0489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 not contain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clause in the header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Must contain a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clause in the header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0489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 pass values (if any) using output parameters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Must return a single value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70489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 contain a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statement without a value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Must contain at least one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statement</a:t>
                      </a:r>
                    </a:p>
                  </a:txBody>
                  <a:tcPr marL="121920" marR="121920" marT="91430" marB="914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0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blackWhite">
          <a:xfrm>
            <a:off x="7950200" y="1371600"/>
            <a:ext cx="3225800" cy="3962400"/>
          </a:xfrm>
          <a:prstGeom prst="rect">
            <a:avLst/>
          </a:prstGeom>
          <a:solidFill>
            <a:srgbClr val="99CCFF"/>
          </a:solidFill>
          <a:ln w="28575">
            <a:solidFill>
              <a:srgbClr val="99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Running Functions: Overview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17600" y="3733800"/>
            <a:ext cx="1727200" cy="51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400"/>
              <a:t>Create/edit function</a:t>
            </a:r>
          </a:p>
        </p:txBody>
      </p:sp>
      <p:pic>
        <p:nvPicPr>
          <p:cNvPr id="9221" name="Picture 5" descr="C:\Documents and Settings\lserhal\My Documents\My Pictures\Graphics Library\process ru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19500" y="4819651"/>
            <a:ext cx="70273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212167" y="4695826"/>
            <a:ext cx="1024467" cy="1260475"/>
            <a:chOff x="2023" y="2194"/>
            <a:chExt cx="611" cy="1030"/>
          </a:xfrm>
        </p:grpSpPr>
        <p:pic>
          <p:nvPicPr>
            <p:cNvPr id="9255" name="Picture 7" descr="Documents: PL/SQL Subprogr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23" y="2194"/>
              <a:ext cx="569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6" name="Picture 8" descr="Documents: PL/SQL Progra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330" y="2592"/>
              <a:ext cx="304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3352800" y="5953126"/>
            <a:ext cx="2641600" cy="2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400"/>
              <a:t>Invoke function</a:t>
            </a:r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2489201" y="3257550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3352800" y="3733800"/>
            <a:ext cx="2235200" cy="51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400"/>
              <a:t>Compiler</a:t>
            </a:r>
            <a:br>
              <a:rPr lang="en-US" sz="1400"/>
            </a:br>
            <a:r>
              <a:rPr lang="en-US" sz="1400"/>
              <a:t>warnings/errors?</a:t>
            </a:r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4524745" y="4343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>
                <a:solidFill>
                  <a:schemeClr val="accent2"/>
                </a:solidFill>
              </a:rPr>
              <a:t>NO</a:t>
            </a:r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5683927" y="2949575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600">
                <a:solidFill>
                  <a:schemeClr val="accent2"/>
                </a:solidFill>
              </a:rPr>
              <a:t>YES</a:t>
            </a:r>
          </a:p>
        </p:txBody>
      </p:sp>
      <p:grpSp>
        <p:nvGrpSpPr>
          <p:cNvPr id="9228" name="Group 14"/>
          <p:cNvGrpSpPr>
            <a:grpSpLocks/>
          </p:cNvGrpSpPr>
          <p:nvPr/>
        </p:nvGrpSpPr>
        <p:grpSpPr bwMode="auto">
          <a:xfrm>
            <a:off x="914400" y="2352675"/>
            <a:ext cx="1930400" cy="1409700"/>
            <a:chOff x="432" y="1482"/>
            <a:chExt cx="912" cy="888"/>
          </a:xfrm>
        </p:grpSpPr>
        <p:pic>
          <p:nvPicPr>
            <p:cNvPr id="925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80" y="1482"/>
              <a:ext cx="86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9252" name="Picture 16" descr="C:\Documents and Settings\rajmishr\My Documents\My Pictures\iasicon06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02" y="1686"/>
              <a:ext cx="497" cy="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53" name="AutoShape 17"/>
            <p:cNvSpPr>
              <a:spLocks noChangeArrowheads="1"/>
            </p:cNvSpPr>
            <p:nvPr/>
          </p:nvSpPr>
          <p:spPr bwMode="gray">
            <a:xfrm rot="5400000" flipH="1">
              <a:off x="919" y="2053"/>
              <a:ext cx="318" cy="292"/>
            </a:xfrm>
            <a:prstGeom prst="flowChartExtract">
              <a:avLst/>
            </a:prstGeom>
            <a:solidFill>
              <a:srgbClr val="059F0C"/>
            </a:solidFill>
            <a:ln w="28575">
              <a:solidFill>
                <a:srgbClr val="66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</a:pPr>
              <a:endParaRPr lang="en-US"/>
            </a:p>
          </p:txBody>
        </p:sp>
        <p:pic>
          <p:nvPicPr>
            <p:cNvPr id="9254" name="Picture 18" descr="DB2xDB_Icons: Document, SQL Code 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32" y="1674"/>
              <a:ext cx="336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9" name="Picture 19" descr="C:\Documents and Settings\lserhal\My Documents\My Pictures\Graphics Library\view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02400" y="3032125"/>
            <a:ext cx="15324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30" name="Group 20"/>
          <p:cNvGrpSpPr>
            <a:grpSpLocks/>
          </p:cNvGrpSpPr>
          <p:nvPr/>
        </p:nvGrpSpPr>
        <p:grpSpPr bwMode="auto">
          <a:xfrm>
            <a:off x="3352800" y="2209800"/>
            <a:ext cx="2108200" cy="1600200"/>
            <a:chOff x="1584" y="1434"/>
            <a:chExt cx="996" cy="1008"/>
          </a:xfrm>
        </p:grpSpPr>
        <p:pic>
          <p:nvPicPr>
            <p:cNvPr id="9248" name="Picture 21" descr="C:\Projects\4021-Nancy\Gifs\compil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728" y="1434"/>
              <a:ext cx="624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9" name="Picture 22" descr="Symbols: Alert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4" y="1818"/>
              <a:ext cx="39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0" name="Picture 23" descr="C:\Documents and Settings\lserhal\My Documents\My Pictures\Graphics Library\exception.gif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294" y="1482"/>
              <a:ext cx="28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31" name="Text Box 24"/>
          <p:cNvSpPr txBox="1">
            <a:spLocks noChangeArrowheads="1"/>
          </p:cNvSpPr>
          <p:nvPr/>
        </p:nvSpPr>
        <p:spPr bwMode="auto">
          <a:xfrm>
            <a:off x="8587069" y="321627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Use </a:t>
            </a:r>
            <a:r>
              <a:rPr lang="en-US" sz="1400">
                <a:latin typeface="Courier New" pitchFamily="49" charset="0"/>
              </a:rPr>
              <a:t>SHOW ERRORS</a:t>
            </a:r>
            <a:br>
              <a:rPr lang="en-US" sz="1400">
                <a:latin typeface="Courier New" pitchFamily="49" charset="0"/>
              </a:rPr>
            </a:br>
            <a:r>
              <a:rPr lang="en-US" sz="1400"/>
              <a:t>command in SQL*Plus</a:t>
            </a:r>
          </a:p>
        </p:txBody>
      </p:sp>
      <p:pic>
        <p:nvPicPr>
          <p:cNvPr id="9232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86284" y="2895600"/>
            <a:ext cx="154728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233" name="Picture 26" descr="C:\Documents and Settings\lserhal\Desktop\Graphics Used in 10g NF\data dictionary gray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012767" y="3810000"/>
            <a:ext cx="635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34" name="Group 27"/>
          <p:cNvGrpSpPr>
            <a:grpSpLocks/>
          </p:cNvGrpSpPr>
          <p:nvPr/>
        </p:nvGrpSpPr>
        <p:grpSpPr bwMode="auto">
          <a:xfrm>
            <a:off x="9448801" y="4038600"/>
            <a:ext cx="690033" cy="679450"/>
            <a:chOff x="4080" y="2640"/>
            <a:chExt cx="767" cy="1002"/>
          </a:xfrm>
        </p:grpSpPr>
        <p:pic>
          <p:nvPicPr>
            <p:cNvPr id="9245" name="Picture 28" descr="C:\Documents and Settings\lserhal\My Documents\My Pictures\table001.gi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80" y="2640"/>
              <a:ext cx="607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6" name="Picture 29" descr="C:\Documents and Settings\lserhal\My Documents\My Pictures\table001.gi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160" y="2722"/>
              <a:ext cx="607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7" name="Picture 30" descr="C:\Documents and Settings\lserhal\My Documents\My Pictures\table001.gif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240" y="2804"/>
              <a:ext cx="607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35" name="Text Box 31"/>
          <p:cNvSpPr txBox="1">
            <a:spLocks noChangeArrowheads="1"/>
          </p:cNvSpPr>
          <p:nvPr/>
        </p:nvSpPr>
        <p:spPr bwMode="auto">
          <a:xfrm>
            <a:off x="8384117" y="4800601"/>
            <a:ext cx="1949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Use </a:t>
            </a:r>
            <a:r>
              <a:rPr lang="en-US" sz="1400">
                <a:latin typeface="Courier New" pitchFamily="49" charset="0"/>
              </a:rPr>
              <a:t>USER/ALL/DBA_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ERRORS</a:t>
            </a:r>
            <a:r>
              <a:rPr lang="en-US" sz="1400"/>
              <a:t> views</a:t>
            </a:r>
          </a:p>
        </p:txBody>
      </p:sp>
      <p:grpSp>
        <p:nvGrpSpPr>
          <p:cNvPr id="9236" name="Group 32"/>
          <p:cNvGrpSpPr>
            <a:grpSpLocks/>
          </p:cNvGrpSpPr>
          <p:nvPr/>
        </p:nvGrpSpPr>
        <p:grpSpPr bwMode="auto">
          <a:xfrm>
            <a:off x="7924800" y="1371601"/>
            <a:ext cx="939800" cy="758825"/>
            <a:chOff x="3780" y="960"/>
            <a:chExt cx="444" cy="478"/>
          </a:xfrm>
        </p:grpSpPr>
        <p:pic>
          <p:nvPicPr>
            <p:cNvPr id="9243" name="Picture 33" descr="C:\Documents and Settings\rajmishr\My Documents\My Pictures\iasicon06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80" y="960"/>
              <a:ext cx="396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4" name="AutoShape 34"/>
            <p:cNvSpPr>
              <a:spLocks noChangeArrowheads="1"/>
            </p:cNvSpPr>
            <p:nvPr/>
          </p:nvSpPr>
          <p:spPr bwMode="auto">
            <a:xfrm rot="5400000" flipH="1">
              <a:off x="3990" y="1201"/>
              <a:ext cx="236" cy="233"/>
            </a:xfrm>
            <a:prstGeom prst="flowChartExtract">
              <a:avLst/>
            </a:prstGeom>
            <a:solidFill>
              <a:srgbClr val="059F0C"/>
            </a:solidFill>
            <a:ln w="28575">
              <a:solidFill>
                <a:srgbClr val="66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</a:pPr>
              <a:endParaRPr lang="en-US"/>
            </a:p>
          </p:txBody>
        </p:sp>
      </p:grpSp>
      <p:sp>
        <p:nvSpPr>
          <p:cNvPr id="9237" name="Text Box 35"/>
          <p:cNvSpPr txBox="1">
            <a:spLocks noChangeArrowheads="1"/>
          </p:cNvSpPr>
          <p:nvPr/>
        </p:nvSpPr>
        <p:spPr bwMode="auto">
          <a:xfrm>
            <a:off x="8634873" y="2209801"/>
            <a:ext cx="1903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</a:pPr>
            <a:r>
              <a:rPr lang="en-US" sz="1400"/>
              <a:t>View errors/warnings </a:t>
            </a:r>
            <a:br>
              <a:rPr lang="en-US" sz="1400"/>
            </a:br>
            <a:r>
              <a:rPr lang="en-US" sz="1400"/>
              <a:t>in SQL Developer</a:t>
            </a:r>
          </a:p>
        </p:txBody>
      </p:sp>
      <p:sp>
        <p:nvSpPr>
          <p:cNvPr id="9238" name="Line 36"/>
          <p:cNvSpPr>
            <a:spLocks noChangeShapeType="1"/>
          </p:cNvSpPr>
          <p:nvPr/>
        </p:nvSpPr>
        <p:spPr bwMode="auto">
          <a:xfrm>
            <a:off x="4470400" y="43148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Rectangle 37"/>
          <p:cNvSpPr>
            <a:spLocks noChangeArrowheads="1"/>
          </p:cNvSpPr>
          <p:nvPr/>
        </p:nvSpPr>
        <p:spPr bwMode="auto">
          <a:xfrm>
            <a:off x="5892800" y="3733800"/>
            <a:ext cx="2235200" cy="51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 sz="1400"/>
              <a:t>View compiler</a:t>
            </a:r>
            <a:br>
              <a:rPr lang="en-US" sz="1400"/>
            </a:br>
            <a:r>
              <a:rPr lang="en-US" sz="1400"/>
              <a:t>warnings/errors</a:t>
            </a:r>
          </a:p>
        </p:txBody>
      </p:sp>
      <p:sp>
        <p:nvSpPr>
          <p:cNvPr id="9240" name="Line 38"/>
          <p:cNvSpPr>
            <a:spLocks noChangeShapeType="1"/>
          </p:cNvSpPr>
          <p:nvPr/>
        </p:nvSpPr>
        <p:spPr bwMode="auto">
          <a:xfrm>
            <a:off x="5573185" y="3267075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Freeform 39"/>
          <p:cNvSpPr>
            <a:spLocks/>
          </p:cNvSpPr>
          <p:nvPr/>
        </p:nvSpPr>
        <p:spPr bwMode="auto">
          <a:xfrm>
            <a:off x="1930400" y="1676400"/>
            <a:ext cx="5384800" cy="1295400"/>
          </a:xfrm>
          <a:custGeom>
            <a:avLst/>
            <a:gdLst>
              <a:gd name="T0" fmla="*/ 2147483647 w 2544"/>
              <a:gd name="T1" fmla="*/ 2147483647 h 816"/>
              <a:gd name="T2" fmla="*/ 2147483647 w 2544"/>
              <a:gd name="T3" fmla="*/ 0 h 816"/>
              <a:gd name="T4" fmla="*/ 0 w 2544"/>
              <a:gd name="T5" fmla="*/ 0 h 816"/>
              <a:gd name="T6" fmla="*/ 0 w 2544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816"/>
              <a:gd name="T14" fmla="*/ 2544 w 2544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816">
                <a:moveTo>
                  <a:pt x="2544" y="816"/>
                </a:moveTo>
                <a:lnTo>
                  <a:pt x="2544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42" name="Picture 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2"/>
          <a:stretch>
            <a:fillRect/>
          </a:stretch>
        </p:blipFill>
        <p:spPr bwMode="gray">
          <a:xfrm>
            <a:off x="8839201" y="1600201"/>
            <a:ext cx="2241551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8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Invoking a Stored Function Using the </a:t>
            </a:r>
            <a:r>
              <a:rPr lang="en-US" smtClean="0">
                <a:latin typeface="Courier New" pitchFamily="49" charset="0"/>
              </a:rPr>
              <a:t>CREATE FUNCTION</a:t>
            </a:r>
            <a:r>
              <a:rPr lang="en-US" smtClean="0"/>
              <a:t> Statement: Example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blackGray">
          <a:xfrm>
            <a:off x="812800" y="1371600"/>
            <a:ext cx="10566400" cy="27432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CREATE OR REPLACE FUNCTION get_sal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(p_id employees.employee_id%TYPE) RETURN NUMBER IS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v_sal employees.salary%TYPE := 0;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BEGIN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  SELECT salary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  INTO   v_sal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  FROM   employees         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  WHERE  employee_id = p_id;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  RETURN v_sal;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END get_sal; 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/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blackGray">
          <a:xfrm>
            <a:off x="812800" y="4684714"/>
            <a:ext cx="10566400" cy="1030287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-- Invoke the function as an expression or as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-- a parameter value.</a:t>
            </a: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endParaRPr lang="en-US" sz="1600">
              <a:latin typeface="Courier New" pitchFamily="49" charset="0"/>
            </a:endParaRPr>
          </a:p>
          <a:p>
            <a:pPr marL="457200" indent="-457200" defTabSz="400050" eaLnBrk="0" hangingPunct="0"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EXECUTE dbms_output.put_line(get_sal(100))</a:t>
            </a:r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4191000"/>
            <a:ext cx="3149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791200"/>
            <a:ext cx="29464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06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Different Methods for Executing Functions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blackGray">
          <a:xfrm>
            <a:off x="812800" y="1371600"/>
            <a:ext cx="10566400" cy="9858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 As a PL/SQL expression, get the results using host variables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endParaRPr lang="en-US" sz="11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VARIABLE b_salary NUMBER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EXECUTE :b_salary := get_sal(100)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Gray">
          <a:xfrm>
            <a:off x="836085" y="3276600"/>
            <a:ext cx="10543116" cy="23812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 As a PL/SQL expression, get the results using a local 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 variable</a:t>
            </a:r>
            <a:br>
              <a:rPr lang="en-US" sz="16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SET SERVEROUTPUT ON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sal employees.salary%type;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sal := get_sal(100);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DBMS_OUTPUT.PUT_LINE('The salary is: '|| sal);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eaLnBrk="0" hangingPunct="0">
              <a:lnSpc>
                <a:spcPct val="95000"/>
              </a:lnSpc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447925"/>
            <a:ext cx="2844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5791200"/>
            <a:ext cx="277495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8974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2299</Words>
  <Application>Microsoft Office PowerPoint</Application>
  <PresentationFormat>Custom</PresentationFormat>
  <Paragraphs>403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Ion</vt:lpstr>
      <vt:lpstr>Creating Functions and  Debugging Subprograms</vt:lpstr>
      <vt:lpstr>Objectives</vt:lpstr>
      <vt:lpstr>Lesson Agenda</vt:lpstr>
      <vt:lpstr>Overview of Stored Functions</vt:lpstr>
      <vt:lpstr>Creating Functions</vt:lpstr>
      <vt:lpstr>The Difference Between  Procedures and Functions</vt:lpstr>
      <vt:lpstr>Creating and Running Functions: Overview</vt:lpstr>
      <vt:lpstr>Creating and Invoking a Stored Function Using the CREATE FUNCTION Statement: Example </vt:lpstr>
      <vt:lpstr>Using Different Methods for Executing Functions</vt:lpstr>
      <vt:lpstr>Using Different Methods for Executing Functions</vt:lpstr>
      <vt:lpstr>Creating and Compiling  Functions Using SQL Developer</vt:lpstr>
      <vt:lpstr>Executing Functions Using SQL Developer</vt:lpstr>
      <vt:lpstr>Advantages of User-Defined  Functions in SQL Statements</vt:lpstr>
      <vt:lpstr>Using a Function in a SQL Expression: Example</vt:lpstr>
      <vt:lpstr>Calling User-Defined Functions in SQL Statements</vt:lpstr>
      <vt:lpstr>Restrictions When Calling Functions  from SQL Expressions</vt:lpstr>
      <vt:lpstr>Controlling Side Effects When  Calling Functions from SQL Expressions</vt:lpstr>
      <vt:lpstr>Restrictions on Calling Functions  from SQL: Example</vt:lpstr>
      <vt:lpstr>Named and Mixed Notation from SQL</vt:lpstr>
      <vt:lpstr>Named and Mixed Notation from SQL: Example</vt:lpstr>
      <vt:lpstr>Viewing Functions  Using Data Dictionary Views</vt:lpstr>
      <vt:lpstr>Viewing Functions Information Using SQL Developer</vt:lpstr>
      <vt:lpstr>Removing Functions: Using the DROP  SQL Statement or SQL Developer</vt:lpstr>
      <vt:lpstr>Quiz</vt:lpstr>
      <vt:lpstr>Practice 3-1: Overview</vt:lpstr>
      <vt:lpstr>Lesson Agenda</vt:lpstr>
      <vt:lpstr>Debugging PL/SQL Subprograms  Using the SQL Developer Debugger</vt:lpstr>
      <vt:lpstr>Debugging a Subprogram: Overview</vt:lpstr>
      <vt:lpstr>The Procedure or Function Code Editing Tab</vt:lpstr>
      <vt:lpstr>The Procedure or Function Tab Toolbar</vt:lpstr>
      <vt:lpstr>The Debugging – Log Tab Toolbar </vt:lpstr>
      <vt:lpstr>The Debugging – Log Tab Toolbar </vt:lpstr>
      <vt:lpstr>Additional Tabs</vt:lpstr>
      <vt:lpstr>Debugging a Procedure Example: Creating a New emp_list Procedure</vt:lpstr>
      <vt:lpstr>Debugging a Procedure Example: Creating a New get_location Function</vt:lpstr>
      <vt:lpstr>Setting Breakpoints and Compiling  emp_list for Debug Mode</vt:lpstr>
      <vt:lpstr>Compiling the get_location  Function for Debug Mode</vt:lpstr>
      <vt:lpstr>Debugging emp_list and Entering  Values for the PMAXROWS Parameter</vt:lpstr>
      <vt:lpstr>Debugging emp_list: Step Into (F7) the Code</vt:lpstr>
      <vt:lpstr>Debugging emp_list: Step Into (F7) the Code</vt:lpstr>
      <vt:lpstr>Viewing the Data</vt:lpstr>
      <vt:lpstr>Modifying the Variables While Debugging the Code</vt:lpstr>
      <vt:lpstr>Debugging emp_list: Step Over the Code</vt:lpstr>
      <vt:lpstr>Debugging emp_list: Step Out of the Code (Shift + F7)</vt:lpstr>
      <vt:lpstr>Debugging emp_list: Run to Cursor (F4)</vt:lpstr>
      <vt:lpstr>Debugging emp_list: Step to End of Method</vt:lpstr>
      <vt:lpstr>Debugging a Subprogram Remotely: Overview</vt:lpstr>
      <vt:lpstr>Practice 3-2 Overview: Introduction  to the SQL Developer Debugger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Restricting and Sorting Data</dc:title>
  <dc:creator>Sumedha Saran</dc:creator>
  <cp:lastModifiedBy>dell</cp:lastModifiedBy>
  <cp:revision>31</cp:revision>
  <dcterms:created xsi:type="dcterms:W3CDTF">2017-10-25T20:52:34Z</dcterms:created>
  <dcterms:modified xsi:type="dcterms:W3CDTF">2018-01-17T03:59:28Z</dcterms:modified>
</cp:coreProperties>
</file>