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013" autoAdjust="0"/>
    <p:restoredTop sz="94660"/>
  </p:normalViewPr>
  <p:slideViewPr>
    <p:cSldViewPr snapToGrid="0">
      <p:cViewPr varScale="1">
        <p:scale>
          <a:sx n="74" d="100"/>
          <a:sy n="74" d="100"/>
        </p:scale>
        <p:origin x="-16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18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5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A2CCA-F978-476B-9B10-120D673A0188}" type="datetimeFigureOut">
              <a:rPr lang="en-US" smtClean="0"/>
              <a:t>9/13/2018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E907-670F-49FE-BFB9-70D7C97BED19}" type="slidenum">
              <a:rPr lang="en-US" smtClean="0"/>
              <a:t>‹#›</a:t>
            </a:fld>
            <a:endParaRPr lang="en-US"/>
          </a:p>
        </p:txBody>
      </p:sp>
    </p:spTree>
    <p:extLst>
      <p:ext uri="{BB962C8B-B14F-4D97-AF65-F5344CB8AC3E}">
        <p14:creationId xmlns:p14="http://schemas.microsoft.com/office/powerpoint/2010/main" val="313922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Image Placeholder 3"/>
          <p:cNvSpPr>
            <a:spLocks noGrp="1" noRot="1" noChangeAspect="1" noTextEdit="1"/>
          </p:cNvSpPr>
          <p:nvPr>
            <p:ph type="sldImg"/>
          </p:nvPr>
        </p:nvSpPr>
        <p:spPr>
          <a:ln/>
        </p:spPr>
      </p:sp>
      <p:sp>
        <p:nvSpPr>
          <p:cNvPr id="30723" name="Notes Placeholder 4"/>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D9BE2CDD-6403-4230-993F-7FEC58E2661F}" type="slidenum">
              <a:rPr lang="en-US"/>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0DC21A13-F227-44E0-88DC-1157B10E136E}" type="slidenum">
              <a:rPr lang="en-US"/>
              <a:pPr>
                <a:defRPr/>
              </a:pPr>
              <a:t>11</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AB212B5C-D40F-4184-9B5A-1F702CD5E4B8}" type="slidenum">
              <a:rPr lang="en-US"/>
              <a:pPr>
                <a:defRPr/>
              </a:pPr>
              <a:t>12</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E8E3FB94-493E-4A67-8CE0-2A0BD9725901}" type="slidenum">
              <a:rPr lang="en-US"/>
              <a:pPr>
                <a:defRPr/>
              </a:pPr>
              <a:t>13</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B918409C-D209-49A4-9663-02A53AAEC005}" type="slidenum">
              <a:rPr lang="en-US"/>
              <a:pPr>
                <a:defRPr/>
              </a:pPr>
              <a:t>14</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F2C68B56-A468-4F51-B83C-B6AE90D32412}" type="slidenum">
              <a:rPr lang="en-US"/>
              <a:pPr>
                <a:defRPr/>
              </a:pPr>
              <a:t>15</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145D912F-DA2A-441B-8E57-0840F54C4792}" type="slidenum">
              <a:rPr lang="en-US"/>
              <a:pPr>
                <a:defRPr/>
              </a:pPr>
              <a:t>16</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251436C4-9B98-4B5D-AB10-8D033D9CD209}" type="slidenum">
              <a:rPr lang="en-US"/>
              <a:pPr>
                <a:defRPr/>
              </a:pPr>
              <a:t>17</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719E3F06-5C62-4D8C-89EF-FE464227DD7B}" type="slidenum">
              <a:rPr lang="en-US"/>
              <a:pPr>
                <a:defRPr/>
              </a:pPr>
              <a:t>18</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2182F33D-C4C9-45BF-BA6D-7FB005C8B2F7}" type="slidenum">
              <a:rPr lang="en-US"/>
              <a:pPr>
                <a:defRPr/>
              </a:pPr>
              <a:t>19</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3E7D1C7E-C304-44FE-91CF-5ED4431AA164}" type="slidenum">
              <a:rPr lang="en-US"/>
              <a:pPr>
                <a:defRPr/>
              </a:pPr>
              <a:t>2</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B29B1771-0EDF-447D-86A7-1B3CBF973002}" type="slidenum">
              <a:rPr lang="en-US"/>
              <a:pPr>
                <a:defRPr/>
              </a:pPr>
              <a:t>20</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Rot="1" noChangeAspect="1" noChangeArrowheads="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6652ECCB-F8EF-4079-BF5E-0C08478959FF}" type="slidenum">
              <a:rPr lang="en-US"/>
              <a:pPr>
                <a:defRPr/>
              </a:pPr>
              <a:t>21</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0A44A5FE-7F87-4094-86BB-A36BBC252BC4}" type="slidenum">
              <a:rPr lang="en-US"/>
              <a:pPr>
                <a:defRPr/>
              </a:pPr>
              <a:t>22</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1B2CCAF3-2616-40B5-9675-D89E623C8990}" type="slidenum">
              <a:rPr lang="en-US"/>
              <a:pPr>
                <a:defRPr/>
              </a:pPr>
              <a:t>23</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2050A719-D720-40DA-B9D8-8C065CB8B25A}" type="slidenum">
              <a:rPr lang="en-US"/>
              <a:pPr>
                <a:defRPr/>
              </a:pPr>
              <a:t>24</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p:cNvSpPr>
            <a:spLocks noChangeArrowheads="1"/>
          </p:cNvSpPr>
          <p:nvPr/>
        </p:nvSpPr>
        <p:spPr bwMode="auto">
          <a:xfrm>
            <a:off x="456267" y="4769831"/>
            <a:ext cx="5943911" cy="380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82346" eaLnBrk="0" hangingPunct="0">
              <a:spcBef>
                <a:spcPct val="30000"/>
              </a:spcBef>
              <a:tabLst>
                <a:tab pos="448004" algn="l"/>
              </a:tabLst>
            </a:pPr>
            <a:r>
              <a:rPr lang="en-US" sz="1200">
                <a:solidFill>
                  <a:srgbClr val="000000"/>
                </a:solidFill>
              </a:rPr>
              <a:t> </a:t>
            </a:r>
          </a:p>
        </p:txBody>
      </p:sp>
      <p:sp>
        <p:nvSpPr>
          <p:cNvPr id="55300" name="Rectangle 5"/>
          <p:cNvSpPr>
            <a:spLocks noChangeArrowheads="1"/>
          </p:cNvSpPr>
          <p:nvPr/>
        </p:nvSpPr>
        <p:spPr bwMode="auto">
          <a:xfrm>
            <a:off x="479624" y="4769831"/>
            <a:ext cx="5939240" cy="380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82346" eaLnBrk="0" hangingPunct="0">
              <a:spcBef>
                <a:spcPct val="30000"/>
              </a:spcBef>
              <a:tabLst>
                <a:tab pos="448004" algn="l"/>
              </a:tabLst>
            </a:pPr>
            <a:endParaRPr lang="en-US" sz="1100"/>
          </a:p>
          <a:p>
            <a:pPr defTabSz="482346" eaLnBrk="0" hangingPunct="0">
              <a:spcBef>
                <a:spcPct val="30000"/>
              </a:spcBef>
              <a:tabLst>
                <a:tab pos="448004" algn="l"/>
              </a:tabLst>
            </a:pPr>
            <a:endParaRPr lang="en-US" sz="1100"/>
          </a:p>
          <a:p>
            <a:pPr defTabSz="482346" eaLnBrk="0" hangingPunct="0">
              <a:spcBef>
                <a:spcPct val="30000"/>
              </a:spcBef>
              <a:tabLst>
                <a:tab pos="448004" algn="l"/>
              </a:tabLst>
            </a:pPr>
            <a:endParaRPr lang="en-US" sz="1100"/>
          </a:p>
        </p:txBody>
      </p:sp>
      <p:sp>
        <p:nvSpPr>
          <p:cNvPr id="55301" name="Slide Image Placeholder 8"/>
          <p:cNvSpPr>
            <a:spLocks noGrp="1" noRot="1" noChangeAspect="1" noTextEdit="1"/>
          </p:cNvSpPr>
          <p:nvPr>
            <p:ph type="sldImg"/>
          </p:nvPr>
        </p:nvSpPr>
        <p:spPr>
          <a:ln/>
        </p:spPr>
      </p:sp>
      <p:sp>
        <p:nvSpPr>
          <p:cNvPr id="7" name="Footer Placeholder 6"/>
          <p:cNvSpPr>
            <a:spLocks noGrp="1"/>
          </p:cNvSpPr>
          <p:nvPr>
            <p:ph type="ftr" sz="quarter" idx="4"/>
          </p:nvPr>
        </p:nvSpPr>
        <p:spPr/>
        <p:txBody>
          <a:bodyPr/>
          <a:lstStyle/>
          <a:p>
            <a:pPr>
              <a:defRPr/>
            </a:pPr>
            <a:r>
              <a:rPr lang="en-US"/>
              <a:t>Oracle Database 12</a:t>
            </a:r>
            <a:r>
              <a:rPr lang="en-US" i="1"/>
              <a:t>c</a:t>
            </a:r>
            <a:r>
              <a:rPr lang="en-US"/>
              <a:t>: Develop PL/SQL Program Units   4 - </a:t>
            </a:r>
            <a:fld id="{8EC05E53-EA18-4986-AFA9-2F225F4C157F}" type="slidenum">
              <a:rPr lang="en-US"/>
              <a:pPr>
                <a:defRPr/>
              </a:pPr>
              <a:t>25</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Rot="1" noChangeAspect="1" noChangeArrowheads="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2CD2D428-083D-4125-B0D8-9C778C28095D}" type="slidenum">
              <a:rPr lang="en-US"/>
              <a:pPr>
                <a:defRPr/>
              </a:pPr>
              <a:t>26</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8"/>
          <p:cNvSpPr>
            <a:spLocks noGrp="1" noRot="1" noChangeAspect="1" noTextEdit="1"/>
          </p:cNvSpPr>
          <p:nvPr>
            <p:ph type="sldImg"/>
          </p:nvPr>
        </p:nvSpPr>
        <p:spPr>
          <a:ln/>
        </p:spPr>
      </p:sp>
      <p:sp>
        <p:nvSpPr>
          <p:cNvPr id="32771" name="Notes Placeholder 9"/>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ndParaRPr>
          </a:p>
        </p:txBody>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6F51B10F-E126-42ED-B1F0-D8BA95CBDDFF}" type="slidenum">
              <a:rPr lang="en-US"/>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2114057D-2D9F-4573-AD4F-3A59D69018CA}" type="slidenum">
              <a:rPr lang="en-US"/>
              <a:pPr>
                <a:defRPr/>
              </a:pPr>
              <a:t>4</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Image Placeholder 9"/>
          <p:cNvSpPr>
            <a:spLocks noGrp="1" noRot="1" noChangeAspect="1" noTextEdit="1"/>
          </p:cNvSpPr>
          <p:nvPr>
            <p:ph type="sldImg"/>
          </p:nvPr>
        </p:nvSpPr>
        <p:spPr>
          <a:ln/>
        </p:spPr>
      </p:sp>
      <p:sp>
        <p:nvSpPr>
          <p:cNvPr id="8" name="Footer Placeholder 7"/>
          <p:cNvSpPr>
            <a:spLocks noGrp="1"/>
          </p:cNvSpPr>
          <p:nvPr>
            <p:ph type="ftr" sz="quarter" idx="4"/>
          </p:nvPr>
        </p:nvSpPr>
        <p:spPr/>
        <p:txBody>
          <a:bodyPr/>
          <a:lstStyle/>
          <a:p>
            <a:pPr>
              <a:defRPr/>
            </a:pPr>
            <a:r>
              <a:rPr lang="en-US"/>
              <a:t>Oracle Database 12</a:t>
            </a:r>
            <a:r>
              <a:rPr lang="en-US" i="1"/>
              <a:t>c</a:t>
            </a:r>
            <a:r>
              <a:rPr lang="en-US"/>
              <a:t>: Develop PL/SQL Program Units   4 - </a:t>
            </a:r>
            <a:fld id="{DEDCFF63-5EA1-471E-8342-DAE667620F3B}" type="slidenum">
              <a:rPr lang="en-US"/>
              <a:pPr>
                <a:defRPr/>
              </a:pPr>
              <a:t>5</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632FBAD9-F012-46E9-B685-A4BCD1CCEBC8}" type="slidenum">
              <a:rPr lang="en-US"/>
              <a:pPr>
                <a:defRPr/>
              </a:pPr>
              <a:t>6</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5979635A-5F44-4CB9-B115-EF7ACD0568D5}" type="slidenum">
              <a:rPr lang="en-US"/>
              <a:pPr>
                <a:defRPr/>
              </a:pPr>
              <a:t>7</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Image Placeholder 9"/>
          <p:cNvSpPr>
            <a:spLocks noGrp="1" noRot="1" noChangeAspect="1" noTextEdit="1"/>
          </p:cNvSpPr>
          <p:nvPr>
            <p:ph type="sldImg"/>
          </p:nvPr>
        </p:nvSpPr>
        <p:spPr>
          <a:ln/>
        </p:spPr>
      </p:sp>
      <p:sp>
        <p:nvSpPr>
          <p:cNvPr id="8" name="Footer Placeholder 7"/>
          <p:cNvSpPr>
            <a:spLocks noGrp="1"/>
          </p:cNvSpPr>
          <p:nvPr>
            <p:ph type="ftr" sz="quarter" idx="4"/>
          </p:nvPr>
        </p:nvSpPr>
        <p:spPr/>
        <p:txBody>
          <a:bodyPr/>
          <a:lstStyle/>
          <a:p>
            <a:pPr>
              <a:defRPr/>
            </a:pPr>
            <a:r>
              <a:rPr lang="en-US"/>
              <a:t>Oracle Database 12</a:t>
            </a:r>
            <a:r>
              <a:rPr lang="en-US" i="1"/>
              <a:t>c</a:t>
            </a:r>
            <a:r>
              <a:rPr lang="en-US"/>
              <a:t>: Develop PL/SQL Program Units   4 - </a:t>
            </a:r>
            <a:fld id="{5D0B8078-9415-445E-8B4E-7747259E21EC}" type="slidenum">
              <a:rPr lang="en-US"/>
              <a:pPr>
                <a:defRPr/>
              </a:pPr>
              <a:t>8</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p>
            <a:pPr>
              <a:defRPr/>
            </a:pPr>
            <a:r>
              <a:rPr lang="en-US"/>
              <a:t>Oracle Database 12</a:t>
            </a:r>
            <a:r>
              <a:rPr lang="en-US" i="1"/>
              <a:t>c</a:t>
            </a:r>
            <a:r>
              <a:rPr lang="en-US"/>
              <a:t>: Develop PL/SQL Program Units   4 - </a:t>
            </a:r>
            <a:fld id="{99FC8230-E7E6-496B-AC0B-951D056C0A02}" type="slidenum">
              <a:rPr lang="en-US"/>
              <a:pPr>
                <a:defRPr/>
              </a:pPr>
              <a:t>9</a:t>
            </a:fld>
            <a:endParaRPr lang="en-US"/>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8DAF8E-0CEF-45F7-A78E-F70A10739E2A}"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1379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051C21-25C2-481F-B5AA-A372CBB8BF39}" type="datetime1">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559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298FC45-11C9-4D50-9D4B-63E2BB47343B}"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87113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C47035-6299-49C1-B4B3-6F032998B004}"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5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4156FC-1EE2-4EA8-95D3-13032AED4E3D}"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8069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8F1A72-73E3-4FEC-9A90-76A5B77CAA06}" type="datetime1">
              <a:rPr lang="en-US" smtClean="0"/>
              <a:t>9/13/2018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23142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A9941A-F8CE-46C5-BD4E-A7EBE2FBD103}" type="datetime1">
              <a:rPr lang="en-US" smtClean="0"/>
              <a:t>9/13/2018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8908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8A3A-6AE0-488B-9BF1-DAA992320EB0}"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98583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184E9-BBB9-415A-8664-6ACBC00C2789}"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6099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9B1F497-E5B7-46AA-9378-FE6CC4471A64}"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9723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3844A6-087D-4541-9E6B-49093AD6FF1B}"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09128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17FF3D-5B35-45B7-A3F3-94EE8FCD0926}" type="datetime1">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14552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9AC89-E3CB-46CC-802A-7014F351D1F2}" type="datetime1">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16818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82976B-ED5F-4356-B3C9-09FA9C91A4EE}" type="datetime1">
              <a:rPr lang="en-US" smtClean="0"/>
              <a:t>9/13/2018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0683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C15A1A-E265-4055-833D-1B0E7C7A3F1E}" type="datetime1">
              <a:rPr lang="en-US" smtClean="0"/>
              <a:t>9/13/2018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684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1039386-B669-46C6-86D6-2B235DCA29C5}" type="datetime1">
              <a:rPr lang="en-US" smtClean="0"/>
              <a:t>9/13/2018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2037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F0BB40-1D51-4473-A9C3-68CE07B28BC8}" type="datetime1">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740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172290-A2CB-47ED-BB4E-2A0EAED2CBBA}" type="datetime1">
              <a:rPr lang="en-US" smtClean="0"/>
              <a:t>9/13/2018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8AE833-D825-4667-8404-75C08A2CF8FB}" type="slidenum">
              <a:rPr lang="en-US" smtClean="0"/>
              <a:t>‹#›</a:t>
            </a:fld>
            <a:endParaRPr lang="en-US"/>
          </a:p>
        </p:txBody>
      </p:sp>
    </p:spTree>
    <p:extLst>
      <p:ext uri="{BB962C8B-B14F-4D97-AF65-F5344CB8AC3E}">
        <p14:creationId xmlns:p14="http://schemas.microsoft.com/office/powerpoint/2010/main" val="13805836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7.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Creating Packages</a:t>
            </a:r>
          </a:p>
        </p:txBody>
      </p:sp>
    </p:spTree>
    <p:extLst>
      <p:ext uri="{BB962C8B-B14F-4D97-AF65-F5344CB8AC3E}">
        <p14:creationId xmlns:p14="http://schemas.microsoft.com/office/powerpoint/2010/main" val="66980651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Agenda</a:t>
            </a:r>
          </a:p>
        </p:txBody>
      </p:sp>
      <p:sp>
        <p:nvSpPr>
          <p:cNvPr id="12291" name="Rectangle 3"/>
          <p:cNvSpPr>
            <a:spLocks noGrp="1" noChangeArrowheads="1"/>
          </p:cNvSpPr>
          <p:nvPr>
            <p:ph type="body" idx="1"/>
          </p:nvPr>
        </p:nvSpPr>
        <p:spPr>
          <a:xfrm>
            <a:off x="812800" y="1447800"/>
            <a:ext cx="10557933" cy="2617788"/>
          </a:xfrm>
        </p:spPr>
        <p:txBody>
          <a:bodyPr/>
          <a:lstStyle/>
          <a:p>
            <a:pPr lvl="1" eaLnBrk="1" hangingPunct="1">
              <a:buClr>
                <a:srgbClr val="999999"/>
              </a:buClr>
            </a:pPr>
            <a:r>
              <a:rPr lang="en-US" smtClean="0">
                <a:solidFill>
                  <a:srgbClr val="999999"/>
                </a:solidFill>
              </a:rPr>
              <a:t>Identifying the benefits and the components of packages</a:t>
            </a:r>
          </a:p>
          <a:p>
            <a:pPr lvl="1" eaLnBrk="1" hangingPunct="1"/>
            <a:r>
              <a:rPr lang="en-US" smtClean="0"/>
              <a:t>Working with packages:</a:t>
            </a:r>
          </a:p>
          <a:p>
            <a:pPr lvl="2" eaLnBrk="1" hangingPunct="1"/>
            <a:r>
              <a:rPr lang="en-US" smtClean="0"/>
              <a:t>Creating the package specification and body</a:t>
            </a:r>
          </a:p>
          <a:p>
            <a:pPr lvl="2" eaLnBrk="1" hangingPunct="1"/>
            <a:r>
              <a:rPr lang="en-US" smtClean="0"/>
              <a:t>Invoking the package subprograms</a:t>
            </a:r>
          </a:p>
          <a:p>
            <a:pPr lvl="2" eaLnBrk="1" hangingPunct="1"/>
            <a:r>
              <a:rPr lang="en-US" smtClean="0"/>
              <a:t>Displaying the package information</a:t>
            </a:r>
          </a:p>
          <a:p>
            <a:pPr lvl="2" eaLnBrk="1" hangingPunct="1"/>
            <a:r>
              <a:rPr lang="en-US" smtClean="0"/>
              <a:t>Removing a package</a:t>
            </a:r>
          </a:p>
          <a:p>
            <a:pPr lvl="2" eaLnBrk="1" hangingPunct="1">
              <a:buFont typeface="Arial" charset="0"/>
              <a:buNone/>
            </a:pPr>
            <a:endParaRPr lang="en-US" smtClean="0"/>
          </a:p>
        </p:txBody>
      </p:sp>
    </p:spTree>
    <p:extLst>
      <p:ext uri="{BB962C8B-B14F-4D97-AF65-F5344CB8AC3E}">
        <p14:creationId xmlns:p14="http://schemas.microsoft.com/office/powerpoint/2010/main" val="408918970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Creating the Package Specification:</a:t>
            </a:r>
            <a:br>
              <a:rPr lang="en-US" smtClean="0"/>
            </a:br>
            <a:r>
              <a:rPr lang="en-US" smtClean="0"/>
              <a:t>Using the </a:t>
            </a:r>
            <a:r>
              <a:rPr lang="en-US" smtClean="0">
                <a:latin typeface="Courier New" pitchFamily="49" charset="0"/>
              </a:rPr>
              <a:t>CREATE PACKAGE</a:t>
            </a:r>
            <a:r>
              <a:rPr lang="en-US" smtClean="0"/>
              <a:t> Statement</a:t>
            </a:r>
          </a:p>
        </p:txBody>
      </p:sp>
      <p:sp>
        <p:nvSpPr>
          <p:cNvPr id="13315" name="Rectangle 3"/>
          <p:cNvSpPr>
            <a:spLocks noGrp="1" noChangeArrowheads="1"/>
          </p:cNvSpPr>
          <p:nvPr>
            <p:ph type="body" idx="1"/>
          </p:nvPr>
        </p:nvSpPr>
        <p:spPr>
          <a:xfrm>
            <a:off x="812800" y="1447800"/>
            <a:ext cx="10557933" cy="4081463"/>
          </a:xfrm>
        </p:spPr>
        <p:txBody>
          <a:bodyPr/>
          <a:lstStyle/>
          <a:p>
            <a:pPr lvl="2" eaLnBrk="1" hangingPunct="1"/>
            <a:endParaRPr lang="en-US" smtClean="0"/>
          </a:p>
          <a:p>
            <a:pPr lvl="2" eaLnBrk="1" hangingPunct="1"/>
            <a:endParaRPr lang="en-US" smtClean="0"/>
          </a:p>
          <a:p>
            <a:pPr lvl="2" eaLnBrk="1" hangingPunct="1"/>
            <a:endParaRPr lang="en-US" smtClean="0"/>
          </a:p>
          <a:p>
            <a:pPr lvl="2" eaLnBrk="1" hangingPunct="1"/>
            <a:endParaRPr lang="en-US" smtClean="0"/>
          </a:p>
          <a:p>
            <a:pPr lvl="1" eaLnBrk="1" hangingPunct="1"/>
            <a:endParaRPr lang="en-US" smtClean="0"/>
          </a:p>
          <a:p>
            <a:pPr lvl="1" eaLnBrk="1" hangingPunct="1"/>
            <a:r>
              <a:rPr lang="en-US" smtClean="0"/>
              <a:t>The </a:t>
            </a:r>
            <a:r>
              <a:rPr lang="en-US" smtClean="0">
                <a:latin typeface="Courier New" pitchFamily="49" charset="0"/>
              </a:rPr>
              <a:t>OR REPLACE</a:t>
            </a:r>
            <a:r>
              <a:rPr lang="en-US" smtClean="0"/>
              <a:t> option drops and re-creates the package specification.</a:t>
            </a:r>
          </a:p>
          <a:p>
            <a:pPr lvl="1" eaLnBrk="1" hangingPunct="1"/>
            <a:r>
              <a:rPr lang="en-US" smtClean="0"/>
              <a:t>Variables declared in the package specification are initialized to </a:t>
            </a:r>
            <a:r>
              <a:rPr lang="en-US" smtClean="0">
                <a:latin typeface="Courier New" pitchFamily="49" charset="0"/>
              </a:rPr>
              <a:t>NULL</a:t>
            </a:r>
            <a:r>
              <a:rPr lang="en-US" smtClean="0"/>
              <a:t> by default.</a:t>
            </a:r>
          </a:p>
          <a:p>
            <a:pPr lvl="1" eaLnBrk="1" hangingPunct="1"/>
            <a:r>
              <a:rPr lang="en-US" smtClean="0"/>
              <a:t>All the constructs declared in a package specification are visible to users who are granted privileges on the package.</a:t>
            </a:r>
          </a:p>
        </p:txBody>
      </p:sp>
      <p:sp>
        <p:nvSpPr>
          <p:cNvPr id="13316" name="Rectangle 4"/>
          <p:cNvSpPr>
            <a:spLocks noChangeArrowheads="1"/>
          </p:cNvSpPr>
          <p:nvPr/>
        </p:nvSpPr>
        <p:spPr bwMode="blackGray">
          <a:xfrm>
            <a:off x="833968" y="1773238"/>
            <a:ext cx="10545233" cy="1274762"/>
          </a:xfrm>
          <a:prstGeom prst="rect">
            <a:avLst/>
          </a:prstGeom>
          <a:solidFill>
            <a:schemeClr val="accent1"/>
          </a:solidFill>
          <a:ln w="28575">
            <a:solidFill>
              <a:schemeClr val="tx1"/>
            </a:solidFill>
            <a:miter lim="800000"/>
            <a:headEnd/>
            <a:tailEnd/>
          </a:ln>
        </p:spPr>
        <p:txBody>
          <a:bodyPr wrap="none" lIns="92075" tIns="46038" rIns="92075" bIns="46038" anchor="ctr"/>
          <a:lstStyle/>
          <a:p>
            <a:pPr eaLnBrk="0" hangingPunct="0">
              <a:lnSpc>
                <a:spcPct val="97000"/>
              </a:lnSpc>
              <a:tabLst>
                <a:tab pos="1200150" algn="l"/>
              </a:tabLst>
            </a:pPr>
            <a:r>
              <a:rPr lang="en-US" sz="2000">
                <a:latin typeface="Courier New" pitchFamily="49" charset="0"/>
              </a:rPr>
              <a:t>CREATE [OR REPLACE] PACKAGE </a:t>
            </a:r>
            <a:r>
              <a:rPr lang="en-US" sz="2000" i="1">
                <a:latin typeface="Courier New" pitchFamily="49" charset="0"/>
              </a:rPr>
              <a:t>package_name </a:t>
            </a:r>
            <a:r>
              <a:rPr lang="en-US" sz="2000">
                <a:latin typeface="Courier New" pitchFamily="49" charset="0"/>
              </a:rPr>
              <a:t>IS|AS</a:t>
            </a:r>
          </a:p>
          <a:p>
            <a:pPr eaLnBrk="0" hangingPunct="0">
              <a:lnSpc>
                <a:spcPct val="97000"/>
              </a:lnSpc>
              <a:tabLst>
                <a:tab pos="1200150" algn="l"/>
              </a:tabLst>
            </a:pPr>
            <a:r>
              <a:rPr lang="en-US" sz="2000">
                <a:latin typeface="Courier New" pitchFamily="49" charset="0"/>
              </a:rPr>
              <a:t>    </a:t>
            </a:r>
            <a:r>
              <a:rPr lang="en-US" sz="2000" i="1">
                <a:latin typeface="Courier New" pitchFamily="49" charset="0"/>
              </a:rPr>
              <a:t>public type and variable declarations</a:t>
            </a:r>
          </a:p>
          <a:p>
            <a:pPr eaLnBrk="0" hangingPunct="0">
              <a:lnSpc>
                <a:spcPct val="97000"/>
              </a:lnSpc>
              <a:tabLst>
                <a:tab pos="1200150" algn="l"/>
              </a:tabLst>
            </a:pPr>
            <a:r>
              <a:rPr lang="en-US" sz="2000" i="1">
                <a:latin typeface="Courier New" pitchFamily="49" charset="0"/>
              </a:rPr>
              <a:t>    subprogram specifications</a:t>
            </a:r>
            <a:endParaRPr lang="en-US" sz="2000">
              <a:latin typeface="Courier New" pitchFamily="49" charset="0"/>
            </a:endParaRPr>
          </a:p>
          <a:p>
            <a:pPr eaLnBrk="0" hangingPunct="0">
              <a:lnSpc>
                <a:spcPct val="97000"/>
              </a:lnSpc>
              <a:tabLst>
                <a:tab pos="1200150" algn="l"/>
              </a:tabLst>
            </a:pPr>
            <a:r>
              <a:rPr lang="en-US" sz="2000">
                <a:latin typeface="Courier New" pitchFamily="49" charset="0"/>
              </a:rPr>
              <a:t>END [</a:t>
            </a:r>
            <a:r>
              <a:rPr lang="en-US" sz="2000" i="1">
                <a:latin typeface="Courier New" pitchFamily="49" charset="0"/>
              </a:rPr>
              <a:t>package_name</a:t>
            </a:r>
            <a:r>
              <a:rPr lang="en-US" sz="2000">
                <a:latin typeface="Courier New" pitchFamily="49" charset="0"/>
              </a:rPr>
              <a:t>]</a:t>
            </a:r>
            <a:r>
              <a:rPr lang="en-US" sz="2000" i="1">
                <a:latin typeface="Courier New" pitchFamily="49" charset="0"/>
              </a:rPr>
              <a:t>;</a:t>
            </a:r>
          </a:p>
        </p:txBody>
      </p:sp>
    </p:spTree>
    <p:extLst>
      <p:ext uri="{BB962C8B-B14F-4D97-AF65-F5344CB8AC3E}">
        <p14:creationId xmlns:p14="http://schemas.microsoft.com/office/powerpoint/2010/main" val="36359045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267201"/>
            <a:ext cx="3371851"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200" y="4267200"/>
            <a:ext cx="660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1524000"/>
            <a:ext cx="4679951"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01" y="1524001"/>
            <a:ext cx="36703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800" y="2743200"/>
            <a:ext cx="23114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30"/>
          <p:cNvSpPr>
            <a:spLocks noGrp="1" noChangeArrowheads="1"/>
          </p:cNvSpPr>
          <p:nvPr>
            <p:ph type="title"/>
          </p:nvPr>
        </p:nvSpPr>
        <p:spPr/>
        <p:txBody>
          <a:bodyPr/>
          <a:lstStyle/>
          <a:p>
            <a:pPr eaLnBrk="1" hangingPunct="1"/>
            <a:r>
              <a:rPr lang="en-US" smtClean="0"/>
              <a:t>Creating the Package Specification:</a:t>
            </a:r>
            <a:br>
              <a:rPr lang="en-US" smtClean="0"/>
            </a:br>
            <a:r>
              <a:rPr lang="en-US" smtClean="0"/>
              <a:t>Using SQL Developer</a:t>
            </a:r>
          </a:p>
        </p:txBody>
      </p:sp>
      <p:sp>
        <p:nvSpPr>
          <p:cNvPr id="14344" name="Oval 13"/>
          <p:cNvSpPr>
            <a:spLocks noChangeArrowheads="1"/>
          </p:cNvSpPr>
          <p:nvPr/>
        </p:nvSpPr>
        <p:spPr bwMode="blackWhite">
          <a:xfrm>
            <a:off x="971552" y="2547939"/>
            <a:ext cx="552449"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1</a:t>
            </a:r>
          </a:p>
        </p:txBody>
      </p:sp>
      <p:sp>
        <p:nvSpPr>
          <p:cNvPr id="14345" name="Oval 14"/>
          <p:cNvSpPr>
            <a:spLocks noChangeArrowheads="1"/>
          </p:cNvSpPr>
          <p:nvPr/>
        </p:nvSpPr>
        <p:spPr bwMode="blackWhite">
          <a:xfrm>
            <a:off x="3515784" y="2328864"/>
            <a:ext cx="548216"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2</a:t>
            </a:r>
          </a:p>
        </p:txBody>
      </p:sp>
      <p:sp>
        <p:nvSpPr>
          <p:cNvPr id="14346" name="Oval 16"/>
          <p:cNvSpPr>
            <a:spLocks noChangeArrowheads="1"/>
          </p:cNvSpPr>
          <p:nvPr/>
        </p:nvSpPr>
        <p:spPr bwMode="blackWhite">
          <a:xfrm>
            <a:off x="6921500" y="1490664"/>
            <a:ext cx="552451"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3</a:t>
            </a:r>
          </a:p>
        </p:txBody>
      </p:sp>
      <p:sp>
        <p:nvSpPr>
          <p:cNvPr id="14347" name="Oval 21"/>
          <p:cNvSpPr>
            <a:spLocks noChangeArrowheads="1"/>
          </p:cNvSpPr>
          <p:nvPr/>
        </p:nvSpPr>
        <p:spPr bwMode="blackWhite">
          <a:xfrm>
            <a:off x="4775201" y="51816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4</a:t>
            </a:r>
          </a:p>
        </p:txBody>
      </p:sp>
      <p:sp>
        <p:nvSpPr>
          <p:cNvPr id="14348" name="Text Box 22"/>
          <p:cNvSpPr txBox="1">
            <a:spLocks noChangeArrowheads="1"/>
          </p:cNvSpPr>
          <p:nvPr/>
        </p:nvSpPr>
        <p:spPr bwMode="auto">
          <a:xfrm>
            <a:off x="7263542" y="5410201"/>
            <a:ext cx="31428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a:solidFill>
                  <a:schemeClr val="accent2"/>
                </a:solidFill>
              </a:rPr>
              <a:t>Enter package’s declarations</a:t>
            </a:r>
          </a:p>
        </p:txBody>
      </p:sp>
      <p:sp>
        <p:nvSpPr>
          <p:cNvPr id="14349" name="Oval 24"/>
          <p:cNvSpPr>
            <a:spLocks noChangeArrowheads="1"/>
          </p:cNvSpPr>
          <p:nvPr/>
        </p:nvSpPr>
        <p:spPr bwMode="blackWhite">
          <a:xfrm>
            <a:off x="9144001" y="44958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5</a:t>
            </a:r>
          </a:p>
        </p:txBody>
      </p:sp>
      <p:sp>
        <p:nvSpPr>
          <p:cNvPr id="14350" name="Oval 26"/>
          <p:cNvSpPr>
            <a:spLocks noChangeArrowheads="1"/>
          </p:cNvSpPr>
          <p:nvPr/>
        </p:nvSpPr>
        <p:spPr bwMode="blackWhite">
          <a:xfrm>
            <a:off x="10668001" y="57150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6</a:t>
            </a:r>
          </a:p>
        </p:txBody>
      </p:sp>
      <p:sp>
        <p:nvSpPr>
          <p:cNvPr id="14351" name="Oval 28"/>
          <p:cNvSpPr>
            <a:spLocks noChangeArrowheads="1"/>
          </p:cNvSpPr>
          <p:nvPr/>
        </p:nvSpPr>
        <p:spPr bwMode="blackWhite">
          <a:xfrm>
            <a:off x="3251201" y="48768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7</a:t>
            </a:r>
          </a:p>
        </p:txBody>
      </p:sp>
    </p:spTree>
    <p:extLst>
      <p:ext uri="{BB962C8B-B14F-4D97-AF65-F5344CB8AC3E}">
        <p14:creationId xmlns:p14="http://schemas.microsoft.com/office/powerpoint/2010/main" val="33469559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86201"/>
            <a:ext cx="9941984"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95401"/>
            <a:ext cx="3371851"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066801"/>
            <a:ext cx="31496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32"/>
          <p:cNvSpPr>
            <a:spLocks noGrp="1" noChangeArrowheads="1"/>
          </p:cNvSpPr>
          <p:nvPr>
            <p:ph type="title"/>
          </p:nvPr>
        </p:nvSpPr>
        <p:spPr/>
        <p:txBody>
          <a:bodyPr/>
          <a:lstStyle/>
          <a:p>
            <a:pPr eaLnBrk="1" hangingPunct="1"/>
            <a:r>
              <a:rPr lang="en-US" smtClean="0"/>
              <a:t>Creating the Package Body: Using SQL Developer</a:t>
            </a:r>
          </a:p>
        </p:txBody>
      </p:sp>
      <p:sp>
        <p:nvSpPr>
          <p:cNvPr id="15366" name="Oval 19"/>
          <p:cNvSpPr>
            <a:spLocks noChangeArrowheads="1"/>
          </p:cNvSpPr>
          <p:nvPr/>
        </p:nvSpPr>
        <p:spPr bwMode="blackWhite">
          <a:xfrm>
            <a:off x="927100" y="2624139"/>
            <a:ext cx="552451"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1</a:t>
            </a:r>
          </a:p>
        </p:txBody>
      </p:sp>
      <p:sp>
        <p:nvSpPr>
          <p:cNvPr id="15367" name="Oval 20"/>
          <p:cNvSpPr>
            <a:spLocks noChangeArrowheads="1"/>
          </p:cNvSpPr>
          <p:nvPr/>
        </p:nvSpPr>
        <p:spPr bwMode="blackWhite">
          <a:xfrm>
            <a:off x="4165601" y="2481264"/>
            <a:ext cx="548217"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2</a:t>
            </a:r>
          </a:p>
        </p:txBody>
      </p:sp>
      <p:sp>
        <p:nvSpPr>
          <p:cNvPr id="15368" name="Oval 23"/>
          <p:cNvSpPr>
            <a:spLocks noChangeArrowheads="1"/>
          </p:cNvSpPr>
          <p:nvPr/>
        </p:nvSpPr>
        <p:spPr bwMode="blackWhite">
          <a:xfrm>
            <a:off x="8087784" y="3429000"/>
            <a:ext cx="548216"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3</a:t>
            </a:r>
          </a:p>
        </p:txBody>
      </p:sp>
      <p:sp>
        <p:nvSpPr>
          <p:cNvPr id="15369" name="Oval 27"/>
          <p:cNvSpPr>
            <a:spLocks noChangeArrowheads="1"/>
          </p:cNvSpPr>
          <p:nvPr/>
        </p:nvSpPr>
        <p:spPr bwMode="blackWhite">
          <a:xfrm>
            <a:off x="9652001" y="38862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4</a:t>
            </a:r>
          </a:p>
        </p:txBody>
      </p:sp>
      <p:sp>
        <p:nvSpPr>
          <p:cNvPr id="15370" name="Text Box 24"/>
          <p:cNvSpPr txBox="1">
            <a:spLocks noChangeArrowheads="1"/>
          </p:cNvSpPr>
          <p:nvPr/>
        </p:nvSpPr>
        <p:spPr bwMode="auto">
          <a:xfrm>
            <a:off x="6811444" y="5181601"/>
            <a:ext cx="2963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a:solidFill>
                  <a:schemeClr val="accent2"/>
                </a:solidFill>
              </a:rPr>
              <a:t>Enter package’s body code</a:t>
            </a:r>
          </a:p>
        </p:txBody>
      </p:sp>
      <p:sp>
        <p:nvSpPr>
          <p:cNvPr id="15371" name="Oval 29"/>
          <p:cNvSpPr>
            <a:spLocks noChangeArrowheads="1"/>
          </p:cNvSpPr>
          <p:nvPr/>
        </p:nvSpPr>
        <p:spPr bwMode="blackWhite">
          <a:xfrm>
            <a:off x="5791201" y="51816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5</a:t>
            </a:r>
          </a:p>
        </p:txBody>
      </p:sp>
      <p:sp>
        <p:nvSpPr>
          <p:cNvPr id="15372" name="Oval 31"/>
          <p:cNvSpPr>
            <a:spLocks noChangeArrowheads="1"/>
          </p:cNvSpPr>
          <p:nvPr/>
        </p:nvSpPr>
        <p:spPr bwMode="blackWhite">
          <a:xfrm>
            <a:off x="3556001" y="48768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6</a:t>
            </a:r>
          </a:p>
        </p:txBody>
      </p:sp>
    </p:spTree>
    <p:extLst>
      <p:ext uri="{BB962C8B-B14F-4D97-AF65-F5344CB8AC3E}">
        <p14:creationId xmlns:p14="http://schemas.microsoft.com/office/powerpoint/2010/main" val="1681659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Example of a Package Specification: </a:t>
            </a:r>
            <a:r>
              <a:rPr lang="en-US" dirty="0" err="1" smtClean="0">
                <a:latin typeface="Courier New" pitchFamily="49" charset="0"/>
              </a:rPr>
              <a:t>comm_pkg</a:t>
            </a:r>
            <a:r>
              <a:rPr lang="en-US" dirty="0" smtClean="0"/>
              <a:t/>
            </a:r>
            <a:br>
              <a:rPr lang="en-US" dirty="0" smtClean="0"/>
            </a:br>
            <a:endParaRPr lang="en-US" dirty="0" smtClean="0"/>
          </a:p>
        </p:txBody>
      </p:sp>
      <p:sp>
        <p:nvSpPr>
          <p:cNvPr id="16387" name="Rectangle 3"/>
          <p:cNvSpPr>
            <a:spLocks noGrp="1" noChangeArrowheads="1"/>
          </p:cNvSpPr>
          <p:nvPr>
            <p:ph type="body" idx="1"/>
          </p:nvPr>
        </p:nvSpPr>
        <p:spPr>
          <a:xfrm>
            <a:off x="812800" y="2320926"/>
            <a:ext cx="9821333" cy="3775075"/>
          </a:xfrm>
        </p:spPr>
        <p:txBody>
          <a:bodyPr/>
          <a:lstStyle/>
          <a:p>
            <a:pPr marL="0" indent="0" eaLnBrk="1" hangingPunct="1"/>
            <a:endParaRPr lang="en-US" dirty="0" smtClean="0">
              <a:latin typeface="Courier New" pitchFamily="49" charset="0"/>
            </a:endParaRPr>
          </a:p>
          <a:p>
            <a:pPr marL="0" indent="0" eaLnBrk="1" hangingPunct="1"/>
            <a:endParaRPr lang="en-US" dirty="0" smtClean="0">
              <a:latin typeface="Courier New" pitchFamily="49" charset="0"/>
            </a:endParaRPr>
          </a:p>
          <a:p>
            <a:pPr marL="0" indent="0" eaLnBrk="1" hangingPunct="1"/>
            <a:endParaRPr lang="en-US" dirty="0" smtClean="0">
              <a:latin typeface="Courier New" pitchFamily="49" charset="0"/>
            </a:endParaRPr>
          </a:p>
          <a:p>
            <a:pPr marL="0" indent="0" eaLnBrk="1" hangingPunct="1"/>
            <a:endParaRPr lang="en-US" dirty="0" smtClean="0">
              <a:latin typeface="Courier New" pitchFamily="49" charset="0"/>
            </a:endParaRPr>
          </a:p>
          <a:p>
            <a:pPr marL="0" indent="0" eaLnBrk="1" hangingPunct="1"/>
            <a:endParaRPr lang="en-US" dirty="0" smtClean="0">
              <a:latin typeface="Courier New" pitchFamily="49" charset="0"/>
            </a:endParaRPr>
          </a:p>
          <a:p>
            <a:pPr lvl="1" eaLnBrk="1" hangingPunct="1"/>
            <a:r>
              <a:rPr lang="en-US" dirty="0" smtClean="0">
                <a:latin typeface="Courier New" pitchFamily="49" charset="0"/>
              </a:rPr>
              <a:t>V_STD_COMM</a:t>
            </a:r>
            <a:r>
              <a:rPr lang="en-US" dirty="0" smtClean="0"/>
              <a:t> is a </a:t>
            </a:r>
            <a:r>
              <a:rPr lang="en-US" i="1" dirty="0" smtClean="0"/>
              <a:t>public</a:t>
            </a:r>
            <a:r>
              <a:rPr lang="en-US" dirty="0" smtClean="0"/>
              <a:t> global variable initialized to </a:t>
            </a:r>
            <a:r>
              <a:rPr lang="en-US" dirty="0" smtClean="0">
                <a:latin typeface="Courier New" pitchFamily="49" charset="0"/>
              </a:rPr>
              <a:t>0.10</a:t>
            </a:r>
            <a:r>
              <a:rPr lang="en-US" dirty="0" smtClean="0"/>
              <a:t>.</a:t>
            </a:r>
          </a:p>
          <a:p>
            <a:pPr lvl="1" eaLnBrk="1" hangingPunct="1"/>
            <a:r>
              <a:rPr lang="en-US" dirty="0" smtClean="0">
                <a:latin typeface="Courier New" pitchFamily="49" charset="0"/>
              </a:rPr>
              <a:t>RESET_COMM</a:t>
            </a:r>
            <a:r>
              <a:rPr lang="en-US" dirty="0" smtClean="0"/>
              <a:t> is a </a:t>
            </a:r>
            <a:r>
              <a:rPr lang="en-US" i="1" dirty="0" smtClean="0"/>
              <a:t>public</a:t>
            </a:r>
            <a:r>
              <a:rPr lang="en-US" dirty="0" smtClean="0"/>
              <a:t> procedure used to reset the standard commission based on some business rules. It is implemented in the package body.</a:t>
            </a:r>
          </a:p>
        </p:txBody>
      </p:sp>
      <p:sp>
        <p:nvSpPr>
          <p:cNvPr id="16388" name="Rectangle 4"/>
          <p:cNvSpPr>
            <a:spLocks noChangeArrowheads="1"/>
          </p:cNvSpPr>
          <p:nvPr/>
        </p:nvSpPr>
        <p:spPr bwMode="blackGray">
          <a:xfrm>
            <a:off x="842434" y="1509713"/>
            <a:ext cx="10536767" cy="2743200"/>
          </a:xfrm>
          <a:prstGeom prst="rect">
            <a:avLst/>
          </a:prstGeom>
          <a:solidFill>
            <a:schemeClr val="tx1"/>
          </a:solidFill>
          <a:ln w="28575">
            <a:solidFill>
              <a:schemeClr val="tx1"/>
            </a:solidFill>
            <a:miter lim="800000"/>
            <a:headEnd/>
            <a:tailEnd/>
          </a:ln>
        </p:spPr>
        <p:txBody>
          <a:bodyPr wrap="none" lIns="92075" tIns="46038" rIns="92075" bIns="46038" anchor="ctr"/>
          <a:lstStyle/>
          <a:p>
            <a:pPr eaLnBrk="0" hangingPunct="0">
              <a:tabLst>
                <a:tab pos="1200150" algn="l"/>
              </a:tabLst>
            </a:pPr>
            <a:r>
              <a:rPr lang="en-US">
                <a:solidFill>
                  <a:srgbClr val="000000"/>
                </a:solidFill>
                <a:latin typeface="Courier New" pitchFamily="49" charset="0"/>
              </a:rPr>
              <a:t>-- The package spec with a public variable and a </a:t>
            </a:r>
          </a:p>
          <a:p>
            <a:pPr eaLnBrk="0" hangingPunct="0">
              <a:tabLst>
                <a:tab pos="1200150" algn="l"/>
              </a:tabLst>
            </a:pPr>
            <a:r>
              <a:rPr lang="en-US">
                <a:solidFill>
                  <a:srgbClr val="000000"/>
                </a:solidFill>
                <a:latin typeface="Courier New" pitchFamily="49" charset="0"/>
              </a:rPr>
              <a:t>-- public procedure that are accessible from </a:t>
            </a:r>
          </a:p>
          <a:p>
            <a:pPr eaLnBrk="0" hangingPunct="0">
              <a:tabLst>
                <a:tab pos="1200150" algn="l"/>
              </a:tabLst>
            </a:pPr>
            <a:r>
              <a:rPr lang="en-US">
                <a:solidFill>
                  <a:srgbClr val="000000"/>
                </a:solidFill>
                <a:latin typeface="Courier New" pitchFamily="49" charset="0"/>
              </a:rPr>
              <a:t>-- outside the package. </a:t>
            </a:r>
          </a:p>
          <a:p>
            <a:pPr eaLnBrk="0" hangingPunct="0">
              <a:tabLst>
                <a:tab pos="1200150" algn="l"/>
              </a:tabLst>
            </a:pPr>
            <a:endParaRPr lang="en-US">
              <a:solidFill>
                <a:srgbClr val="000000"/>
              </a:solidFill>
              <a:latin typeface="Courier New" pitchFamily="49" charset="0"/>
            </a:endParaRPr>
          </a:p>
          <a:p>
            <a:pPr eaLnBrk="0" hangingPunct="0">
              <a:tabLst>
                <a:tab pos="1200150" algn="l"/>
              </a:tabLst>
            </a:pPr>
            <a:r>
              <a:rPr lang="en-US">
                <a:solidFill>
                  <a:srgbClr val="000000"/>
                </a:solidFill>
                <a:latin typeface="Courier New" pitchFamily="49" charset="0"/>
              </a:rPr>
              <a:t>CREATE OR REPLACE PACKAGE comm_pkg IS</a:t>
            </a:r>
          </a:p>
          <a:p>
            <a:pPr eaLnBrk="0" hangingPunct="0">
              <a:tabLst>
                <a:tab pos="1200150" algn="l"/>
              </a:tabLst>
            </a:pPr>
            <a:r>
              <a:rPr lang="en-US">
                <a:solidFill>
                  <a:srgbClr val="000000"/>
                </a:solidFill>
                <a:latin typeface="Courier New" pitchFamily="49" charset="0"/>
              </a:rPr>
              <a:t>  v_std_comm NUMBER := 0.10;  --initialized to 0.10</a:t>
            </a:r>
          </a:p>
          <a:p>
            <a:pPr eaLnBrk="0" hangingPunct="0">
              <a:tabLst>
                <a:tab pos="1200150" algn="l"/>
              </a:tabLst>
            </a:pPr>
            <a:r>
              <a:rPr lang="en-US">
                <a:solidFill>
                  <a:srgbClr val="000000"/>
                </a:solidFill>
                <a:latin typeface="Courier New" pitchFamily="49" charset="0"/>
              </a:rPr>
              <a:t>  PROCEDURE reset_comm(p_new_comm NUMBER);</a:t>
            </a:r>
          </a:p>
          <a:p>
            <a:pPr eaLnBrk="0" hangingPunct="0">
              <a:tabLst>
                <a:tab pos="1200150" algn="l"/>
              </a:tabLst>
            </a:pPr>
            <a:r>
              <a:rPr lang="en-US">
                <a:solidFill>
                  <a:srgbClr val="000000"/>
                </a:solidFill>
                <a:latin typeface="Courier New" pitchFamily="49" charset="0"/>
              </a:rPr>
              <a:t>END comm_pkg;</a:t>
            </a:r>
          </a:p>
          <a:p>
            <a:pPr eaLnBrk="0" hangingPunct="0">
              <a:tabLst>
                <a:tab pos="1200150" algn="l"/>
              </a:tabLst>
            </a:pPr>
            <a:r>
              <a:rPr lang="en-US">
                <a:solidFill>
                  <a:srgbClr val="000000"/>
                </a:solidFill>
                <a:latin typeface="Courier New" pitchFamily="49" charset="0"/>
              </a:rPr>
              <a:t>/</a:t>
            </a:r>
          </a:p>
        </p:txBody>
      </p:sp>
    </p:spTree>
    <p:extLst>
      <p:ext uri="{BB962C8B-B14F-4D97-AF65-F5344CB8AC3E}">
        <p14:creationId xmlns:p14="http://schemas.microsoft.com/office/powerpoint/2010/main" val="239202865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Creating the Package Body</a:t>
            </a:r>
          </a:p>
        </p:txBody>
      </p:sp>
      <p:sp>
        <p:nvSpPr>
          <p:cNvPr id="17411" name="Rectangle 3"/>
          <p:cNvSpPr>
            <a:spLocks noGrp="1" noChangeArrowheads="1"/>
          </p:cNvSpPr>
          <p:nvPr>
            <p:ph type="body" idx="1"/>
          </p:nvPr>
        </p:nvSpPr>
        <p:spPr>
          <a:xfrm>
            <a:off x="812800" y="1890714"/>
            <a:ext cx="9821333" cy="4073525"/>
          </a:xfrm>
        </p:spPr>
        <p:txBody>
          <a:bodyPr/>
          <a:lstStyle/>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endParaRPr lang="en-US" sz="2000" smtClean="0">
              <a:latin typeface="Arial" charset="0"/>
            </a:endParaRPr>
          </a:p>
          <a:p>
            <a:pPr lvl="1" eaLnBrk="1" hangingPunct="1">
              <a:spcBef>
                <a:spcPct val="0"/>
              </a:spcBef>
            </a:pPr>
            <a:r>
              <a:rPr lang="en-US" smtClean="0"/>
              <a:t>The </a:t>
            </a:r>
            <a:r>
              <a:rPr lang="en-US" smtClean="0">
                <a:latin typeface="Courier New" pitchFamily="49" charset="0"/>
              </a:rPr>
              <a:t>OR</a:t>
            </a:r>
            <a:r>
              <a:rPr lang="en-US" smtClean="0"/>
              <a:t> </a:t>
            </a:r>
            <a:r>
              <a:rPr lang="en-US" smtClean="0">
                <a:latin typeface="Courier New" pitchFamily="49" charset="0"/>
              </a:rPr>
              <a:t>REPLACE</a:t>
            </a:r>
            <a:r>
              <a:rPr lang="en-US" smtClean="0"/>
              <a:t> option drops and re-creates the package body.</a:t>
            </a:r>
          </a:p>
          <a:p>
            <a:pPr lvl="1" eaLnBrk="1" hangingPunct="1"/>
            <a:r>
              <a:rPr lang="en-US" smtClean="0"/>
              <a:t>Identifiers defined in the package body are </a:t>
            </a:r>
            <a:r>
              <a:rPr lang="en-US" i="1" smtClean="0"/>
              <a:t>private</a:t>
            </a:r>
            <a:r>
              <a:rPr lang="en-US" smtClean="0"/>
              <a:t> and not visible outside the package body.</a:t>
            </a:r>
          </a:p>
          <a:p>
            <a:pPr lvl="1" eaLnBrk="1" hangingPunct="1"/>
            <a:r>
              <a:rPr lang="en-US" smtClean="0"/>
              <a:t>All </a:t>
            </a:r>
            <a:r>
              <a:rPr lang="en-US" i="1" smtClean="0"/>
              <a:t>private</a:t>
            </a:r>
            <a:r>
              <a:rPr lang="en-US" smtClean="0"/>
              <a:t> constructs must be declared before they are referenced.</a:t>
            </a:r>
          </a:p>
          <a:p>
            <a:pPr lvl="1" eaLnBrk="1" hangingPunct="1"/>
            <a:r>
              <a:rPr lang="en-US" smtClean="0"/>
              <a:t>Public constructs are visible to the package body.</a:t>
            </a:r>
          </a:p>
        </p:txBody>
      </p:sp>
      <p:sp>
        <p:nvSpPr>
          <p:cNvPr id="17412" name="Rectangle 4"/>
          <p:cNvSpPr>
            <a:spLocks noChangeArrowheads="1"/>
          </p:cNvSpPr>
          <p:nvPr/>
        </p:nvSpPr>
        <p:spPr bwMode="blackGray">
          <a:xfrm>
            <a:off x="833968" y="1514476"/>
            <a:ext cx="10545233" cy="1624013"/>
          </a:xfrm>
          <a:prstGeom prst="rect">
            <a:avLst/>
          </a:prstGeom>
          <a:solidFill>
            <a:schemeClr val="tx1"/>
          </a:solidFill>
          <a:ln w="28575">
            <a:solidFill>
              <a:schemeClr val="tx1"/>
            </a:solidFill>
            <a:miter lim="800000"/>
            <a:headEnd/>
            <a:tailEnd/>
          </a:ln>
        </p:spPr>
        <p:txBody>
          <a:bodyPr wrap="none" lIns="92075" tIns="46038" rIns="92075" bIns="46038" anchor="ctr"/>
          <a:lstStyle/>
          <a:p>
            <a:pPr eaLnBrk="0" hangingPunct="0">
              <a:tabLst>
                <a:tab pos="1200150" algn="l"/>
              </a:tabLst>
            </a:pPr>
            <a:r>
              <a:rPr lang="en-US">
                <a:solidFill>
                  <a:srgbClr val="000000"/>
                </a:solidFill>
                <a:latin typeface="Courier New" pitchFamily="49" charset="0"/>
              </a:rPr>
              <a:t>CREATE [OR REPLACE] PACKAGE BODY </a:t>
            </a:r>
            <a:r>
              <a:rPr lang="en-US" i="1">
                <a:solidFill>
                  <a:srgbClr val="000000"/>
                </a:solidFill>
                <a:latin typeface="Courier New" pitchFamily="49" charset="0"/>
              </a:rPr>
              <a:t>package_name </a:t>
            </a:r>
            <a:r>
              <a:rPr lang="en-US">
                <a:solidFill>
                  <a:srgbClr val="000000"/>
                </a:solidFill>
                <a:latin typeface="Courier New" pitchFamily="49" charset="0"/>
              </a:rPr>
              <a:t>IS|AS</a:t>
            </a:r>
          </a:p>
          <a:p>
            <a:pPr eaLnBrk="0" hangingPunct="0">
              <a:tabLst>
                <a:tab pos="1200150" algn="l"/>
              </a:tabLst>
            </a:pPr>
            <a:r>
              <a:rPr lang="en-US">
                <a:solidFill>
                  <a:srgbClr val="000000"/>
                </a:solidFill>
                <a:latin typeface="Courier New" pitchFamily="49" charset="0"/>
              </a:rPr>
              <a:t>    </a:t>
            </a:r>
            <a:r>
              <a:rPr lang="en-US" i="1">
                <a:solidFill>
                  <a:srgbClr val="000000"/>
                </a:solidFill>
                <a:latin typeface="Courier New" pitchFamily="49" charset="0"/>
              </a:rPr>
              <a:t>private type and variable declarations</a:t>
            </a:r>
          </a:p>
          <a:p>
            <a:pPr eaLnBrk="0" hangingPunct="0">
              <a:tabLst>
                <a:tab pos="1200150" algn="l"/>
              </a:tabLst>
            </a:pPr>
            <a:r>
              <a:rPr lang="en-US" i="1">
                <a:solidFill>
                  <a:srgbClr val="000000"/>
                </a:solidFill>
                <a:latin typeface="Courier New" pitchFamily="49" charset="0"/>
              </a:rPr>
              <a:t>    subprogram bodies</a:t>
            </a:r>
          </a:p>
          <a:p>
            <a:pPr eaLnBrk="0" hangingPunct="0">
              <a:tabLst>
                <a:tab pos="1200150" algn="l"/>
              </a:tabLst>
            </a:pPr>
            <a:r>
              <a:rPr lang="en-US" i="1">
                <a:solidFill>
                  <a:srgbClr val="000000"/>
                </a:solidFill>
                <a:latin typeface="Courier New" pitchFamily="49" charset="0"/>
              </a:rPr>
              <a:t>[BEGIN initialization statements]</a:t>
            </a:r>
          </a:p>
          <a:p>
            <a:pPr eaLnBrk="0" hangingPunct="0">
              <a:tabLst>
                <a:tab pos="1200150" algn="l"/>
              </a:tabLst>
            </a:pPr>
            <a:r>
              <a:rPr lang="en-US">
                <a:solidFill>
                  <a:srgbClr val="000000"/>
                </a:solidFill>
                <a:latin typeface="Courier New" pitchFamily="49" charset="0"/>
              </a:rPr>
              <a:t>END [</a:t>
            </a:r>
            <a:r>
              <a:rPr lang="en-US" i="1">
                <a:solidFill>
                  <a:srgbClr val="000000"/>
                </a:solidFill>
                <a:latin typeface="Courier New" pitchFamily="49" charset="0"/>
              </a:rPr>
              <a:t>package_name</a:t>
            </a:r>
            <a:r>
              <a:rPr lang="en-US">
                <a:solidFill>
                  <a:srgbClr val="000000"/>
                </a:solidFill>
                <a:latin typeface="Courier New" pitchFamily="49" charset="0"/>
              </a:rPr>
              <a:t>]</a:t>
            </a:r>
            <a:r>
              <a:rPr lang="en-US" i="1">
                <a:solidFill>
                  <a:srgbClr val="000000"/>
                </a:solidFill>
                <a:latin typeface="Courier New" pitchFamily="49" charset="0"/>
              </a:rPr>
              <a:t>;</a:t>
            </a:r>
          </a:p>
        </p:txBody>
      </p:sp>
    </p:spTree>
    <p:extLst>
      <p:ext uri="{BB962C8B-B14F-4D97-AF65-F5344CB8AC3E}">
        <p14:creationId xmlns:p14="http://schemas.microsoft.com/office/powerpoint/2010/main" val="266582128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Example of a Package Body: </a:t>
            </a:r>
            <a:r>
              <a:rPr lang="en-US" smtClean="0">
                <a:latin typeface="Courier New" pitchFamily="49" charset="0"/>
              </a:rPr>
              <a:t>comm_pkg</a:t>
            </a:r>
            <a:endParaRPr lang="en-US" smtClean="0"/>
          </a:p>
        </p:txBody>
      </p:sp>
      <p:sp>
        <p:nvSpPr>
          <p:cNvPr id="18435" name="Rectangle 3"/>
          <p:cNvSpPr>
            <a:spLocks noChangeArrowheads="1"/>
          </p:cNvSpPr>
          <p:nvPr/>
        </p:nvSpPr>
        <p:spPr bwMode="blackGray">
          <a:xfrm>
            <a:off x="823385" y="1295400"/>
            <a:ext cx="10534649" cy="4953000"/>
          </a:xfrm>
          <a:prstGeom prst="rect">
            <a:avLst/>
          </a:prstGeom>
          <a:solidFill>
            <a:schemeClr val="tx1"/>
          </a:solidFill>
          <a:ln w="28575">
            <a:solidFill>
              <a:schemeClr val="tx1"/>
            </a:solidFill>
            <a:miter lim="800000"/>
            <a:headEnd/>
            <a:tailEnd/>
          </a:ln>
        </p:spPr>
        <p:txBody>
          <a:bodyPr lIns="92075" tIns="46038" rIns="92075" bIns="46038"/>
          <a:lstStyle/>
          <a:p>
            <a:pPr defTabSz="400050" eaLnBrk="0" hangingPunct="0">
              <a:lnSpc>
                <a:spcPct val="95000"/>
              </a:lnSpc>
              <a:tabLst>
                <a:tab pos="571500" algn="l"/>
                <a:tab pos="1828800" algn="l"/>
              </a:tabLst>
            </a:pPr>
            <a:r>
              <a:rPr lang="en-US">
                <a:solidFill>
                  <a:schemeClr val="bg1"/>
                </a:solidFill>
                <a:latin typeface="Courier New" pitchFamily="49" charset="0"/>
              </a:rPr>
              <a:t>CREATE OR REPLACE PACKAGE BODY comm_pkg IS</a:t>
            </a:r>
          </a:p>
          <a:p>
            <a:pPr defTabSz="400050" eaLnBrk="0" hangingPunct="0">
              <a:lnSpc>
                <a:spcPct val="95000"/>
              </a:lnSpc>
              <a:tabLst>
                <a:tab pos="571500" algn="l"/>
                <a:tab pos="1828800" algn="l"/>
              </a:tabLst>
            </a:pPr>
            <a:r>
              <a:rPr lang="en-US">
                <a:solidFill>
                  <a:schemeClr val="bg1"/>
                </a:solidFill>
                <a:latin typeface="Courier New" pitchFamily="49" charset="0"/>
              </a:rPr>
              <a:t>  FUNCTION validate(p_comm NUMBER) RETURN BOOLEAN IS</a:t>
            </a:r>
          </a:p>
          <a:p>
            <a:pPr defTabSz="400050" eaLnBrk="0" hangingPunct="0">
              <a:lnSpc>
                <a:spcPct val="95000"/>
              </a:lnSpc>
              <a:tabLst>
                <a:tab pos="571500" algn="l"/>
                <a:tab pos="1828800" algn="l"/>
              </a:tabLst>
            </a:pPr>
            <a:r>
              <a:rPr lang="en-US">
                <a:solidFill>
                  <a:schemeClr val="bg1"/>
                </a:solidFill>
                <a:latin typeface="Courier New" pitchFamily="49" charset="0"/>
              </a:rPr>
              <a:t>    v_max_comm 	employees.commission_pct%type;</a:t>
            </a:r>
          </a:p>
          <a:p>
            <a:pPr defTabSz="400050" eaLnBrk="0" hangingPunct="0">
              <a:lnSpc>
                <a:spcPct val="95000"/>
              </a:lnSpc>
              <a:tabLst>
                <a:tab pos="571500" algn="l"/>
                <a:tab pos="1828800" algn="l"/>
              </a:tabLst>
            </a:pPr>
            <a:r>
              <a:rPr lang="en-US">
                <a:solidFill>
                  <a:schemeClr val="bg1"/>
                </a:solidFill>
                <a:latin typeface="Courier New" pitchFamily="49" charset="0"/>
              </a:rPr>
              <a:t>  BEGIN</a:t>
            </a:r>
          </a:p>
          <a:p>
            <a:pPr defTabSz="400050" eaLnBrk="0" hangingPunct="0">
              <a:lnSpc>
                <a:spcPct val="95000"/>
              </a:lnSpc>
              <a:tabLst>
                <a:tab pos="571500" algn="l"/>
                <a:tab pos="1828800" algn="l"/>
              </a:tabLst>
            </a:pPr>
            <a:r>
              <a:rPr lang="en-US">
                <a:solidFill>
                  <a:schemeClr val="bg1"/>
                </a:solidFill>
                <a:latin typeface="Courier New" pitchFamily="49" charset="0"/>
              </a:rPr>
              <a:t>    SELECT MAX(commission_pct) INTO v_max_comm</a:t>
            </a:r>
          </a:p>
          <a:p>
            <a:pPr defTabSz="400050" eaLnBrk="0" hangingPunct="0">
              <a:lnSpc>
                <a:spcPct val="95000"/>
              </a:lnSpc>
              <a:tabLst>
                <a:tab pos="571500" algn="l"/>
                <a:tab pos="1828800" algn="l"/>
              </a:tabLst>
            </a:pPr>
            <a:r>
              <a:rPr lang="en-US">
                <a:solidFill>
                  <a:schemeClr val="bg1"/>
                </a:solidFill>
                <a:latin typeface="Courier New" pitchFamily="49" charset="0"/>
              </a:rPr>
              <a:t>    FROM   employees;</a:t>
            </a:r>
          </a:p>
          <a:p>
            <a:pPr defTabSz="400050" eaLnBrk="0" hangingPunct="0">
              <a:lnSpc>
                <a:spcPct val="95000"/>
              </a:lnSpc>
              <a:tabLst>
                <a:tab pos="571500" algn="l"/>
                <a:tab pos="1828800" algn="l"/>
              </a:tabLst>
            </a:pPr>
            <a:r>
              <a:rPr lang="en-US">
                <a:solidFill>
                  <a:schemeClr val="bg1"/>
                </a:solidFill>
                <a:latin typeface="Courier New" pitchFamily="49" charset="0"/>
              </a:rPr>
              <a:t>    RETURN (p_comm BETWEEN 0.0 AND v_max_comm);</a:t>
            </a:r>
          </a:p>
          <a:p>
            <a:pPr defTabSz="400050" eaLnBrk="0" hangingPunct="0">
              <a:lnSpc>
                <a:spcPct val="95000"/>
              </a:lnSpc>
              <a:tabLst>
                <a:tab pos="571500" algn="l"/>
                <a:tab pos="1828800" algn="l"/>
              </a:tabLst>
            </a:pPr>
            <a:r>
              <a:rPr lang="en-US">
                <a:solidFill>
                  <a:schemeClr val="bg1"/>
                </a:solidFill>
                <a:latin typeface="Courier New" pitchFamily="49" charset="0"/>
              </a:rPr>
              <a:t>  END validate;</a:t>
            </a:r>
          </a:p>
          <a:p>
            <a:pPr defTabSz="400050" eaLnBrk="0" hangingPunct="0">
              <a:lnSpc>
                <a:spcPct val="95000"/>
              </a:lnSpc>
              <a:tabLst>
                <a:tab pos="571500" algn="l"/>
                <a:tab pos="1828800" algn="l"/>
              </a:tabLst>
            </a:pPr>
            <a:endParaRPr lang="en-US">
              <a:solidFill>
                <a:schemeClr val="bg1"/>
              </a:solidFill>
              <a:latin typeface="Courier New" pitchFamily="49" charset="0"/>
            </a:endParaRPr>
          </a:p>
          <a:p>
            <a:pPr defTabSz="400050" eaLnBrk="0" hangingPunct="0">
              <a:lnSpc>
                <a:spcPct val="95000"/>
              </a:lnSpc>
              <a:tabLst>
                <a:tab pos="571500" algn="l"/>
                <a:tab pos="1828800" algn="l"/>
              </a:tabLst>
            </a:pPr>
            <a:r>
              <a:rPr lang="en-US">
                <a:solidFill>
                  <a:schemeClr val="bg1"/>
                </a:solidFill>
                <a:latin typeface="Courier New" pitchFamily="49" charset="0"/>
              </a:rPr>
              <a:t>  PROCEDURE reset_comm (p_new_comm NUMBER) IS </a:t>
            </a:r>
          </a:p>
          <a:p>
            <a:pPr defTabSz="400050" eaLnBrk="0" hangingPunct="0">
              <a:lnSpc>
                <a:spcPct val="95000"/>
              </a:lnSpc>
              <a:tabLst>
                <a:tab pos="571500" algn="l"/>
                <a:tab pos="1828800" algn="l"/>
              </a:tabLst>
            </a:pPr>
            <a:r>
              <a:rPr lang="en-US">
                <a:solidFill>
                  <a:schemeClr val="bg1"/>
                </a:solidFill>
                <a:latin typeface="Courier New" pitchFamily="49" charset="0"/>
              </a:rPr>
              <a:t>  BEGIN</a:t>
            </a:r>
          </a:p>
          <a:p>
            <a:pPr defTabSz="400050" eaLnBrk="0" hangingPunct="0">
              <a:lnSpc>
                <a:spcPct val="105000"/>
              </a:lnSpc>
              <a:tabLst>
                <a:tab pos="571500" algn="l"/>
                <a:tab pos="1828800" algn="l"/>
              </a:tabLst>
            </a:pPr>
            <a:r>
              <a:rPr lang="en-US">
                <a:solidFill>
                  <a:schemeClr val="bg1"/>
                </a:solidFill>
                <a:latin typeface="Courier New" pitchFamily="49" charset="0"/>
              </a:rPr>
              <a:t>    IF validate(p_new_comm) THEN</a:t>
            </a:r>
          </a:p>
          <a:p>
            <a:pPr defTabSz="400050" eaLnBrk="0" hangingPunct="0">
              <a:lnSpc>
                <a:spcPct val="105000"/>
              </a:lnSpc>
              <a:tabLst>
                <a:tab pos="571500" algn="l"/>
                <a:tab pos="1828800" algn="l"/>
              </a:tabLst>
            </a:pPr>
            <a:r>
              <a:rPr lang="en-US">
                <a:solidFill>
                  <a:schemeClr val="bg1"/>
                </a:solidFill>
                <a:latin typeface="Courier New" pitchFamily="49" charset="0"/>
              </a:rPr>
              <a:t>      v_std_comm := p_new_comm; -- reset public var</a:t>
            </a:r>
          </a:p>
          <a:p>
            <a:pPr defTabSz="400050" eaLnBrk="0" hangingPunct="0">
              <a:lnSpc>
                <a:spcPct val="105000"/>
              </a:lnSpc>
              <a:tabLst>
                <a:tab pos="571500" algn="l"/>
                <a:tab pos="1828800" algn="l"/>
              </a:tabLst>
            </a:pPr>
            <a:r>
              <a:rPr lang="en-US">
                <a:solidFill>
                  <a:schemeClr val="bg1"/>
                </a:solidFill>
                <a:latin typeface="Courier New" pitchFamily="49" charset="0"/>
              </a:rPr>
              <a:t>    ELSE  RAISE_APPLICATION_ERROR(</a:t>
            </a:r>
          </a:p>
          <a:p>
            <a:pPr defTabSz="400050" eaLnBrk="0" hangingPunct="0">
              <a:lnSpc>
                <a:spcPct val="105000"/>
              </a:lnSpc>
              <a:tabLst>
                <a:tab pos="571500" algn="l"/>
                <a:tab pos="1828800" algn="l"/>
              </a:tabLst>
            </a:pPr>
            <a:r>
              <a:rPr lang="en-US">
                <a:solidFill>
                  <a:schemeClr val="bg1"/>
                </a:solidFill>
                <a:latin typeface="Courier New" pitchFamily="49" charset="0"/>
              </a:rPr>
              <a:t>            -20210, 'Bad Commission');</a:t>
            </a:r>
          </a:p>
          <a:p>
            <a:pPr defTabSz="400050" eaLnBrk="0" hangingPunct="0">
              <a:lnSpc>
                <a:spcPct val="105000"/>
              </a:lnSpc>
              <a:tabLst>
                <a:tab pos="571500" algn="l"/>
                <a:tab pos="1828800" algn="l"/>
              </a:tabLst>
            </a:pPr>
            <a:r>
              <a:rPr lang="en-US">
                <a:solidFill>
                  <a:schemeClr val="bg1"/>
                </a:solidFill>
                <a:latin typeface="Courier New" pitchFamily="49" charset="0"/>
              </a:rPr>
              <a:t>    END IF;</a:t>
            </a:r>
          </a:p>
          <a:p>
            <a:pPr defTabSz="400050" eaLnBrk="0" hangingPunct="0">
              <a:lnSpc>
                <a:spcPct val="105000"/>
              </a:lnSpc>
              <a:tabLst>
                <a:tab pos="571500" algn="l"/>
                <a:tab pos="1828800" algn="l"/>
              </a:tabLst>
            </a:pPr>
            <a:r>
              <a:rPr lang="en-US">
                <a:solidFill>
                  <a:schemeClr val="bg1"/>
                </a:solidFill>
                <a:latin typeface="Courier New" pitchFamily="49" charset="0"/>
              </a:rPr>
              <a:t>  END reset_comm;</a:t>
            </a:r>
          </a:p>
          <a:p>
            <a:pPr defTabSz="400050" eaLnBrk="0" hangingPunct="0">
              <a:lnSpc>
                <a:spcPct val="105000"/>
              </a:lnSpc>
              <a:tabLst>
                <a:tab pos="571500" algn="l"/>
                <a:tab pos="1828800" algn="l"/>
              </a:tabLst>
            </a:pPr>
            <a:r>
              <a:rPr lang="en-US">
                <a:solidFill>
                  <a:schemeClr val="bg1"/>
                </a:solidFill>
                <a:latin typeface="Courier New" pitchFamily="49" charset="0"/>
              </a:rPr>
              <a:t>END comm_pkg;</a:t>
            </a:r>
          </a:p>
        </p:txBody>
      </p:sp>
      <p:sp>
        <p:nvSpPr>
          <p:cNvPr id="18436" name="Rectangle 4"/>
          <p:cNvSpPr>
            <a:spLocks noChangeArrowheads="1"/>
          </p:cNvSpPr>
          <p:nvPr/>
        </p:nvSpPr>
        <p:spPr bwMode="gray">
          <a:xfrm>
            <a:off x="5581651" y="1327151"/>
            <a:ext cx="946149" cy="263525"/>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Tree>
    <p:extLst>
      <p:ext uri="{BB962C8B-B14F-4D97-AF65-F5344CB8AC3E}">
        <p14:creationId xmlns:p14="http://schemas.microsoft.com/office/powerpoint/2010/main" val="108453077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ChangeArrowheads="1"/>
          </p:cNvSpPr>
          <p:nvPr>
            <p:ph type="title"/>
          </p:nvPr>
        </p:nvSpPr>
        <p:spPr/>
        <p:txBody>
          <a:bodyPr/>
          <a:lstStyle/>
          <a:p>
            <a:pPr eaLnBrk="1" hangingPunct="1"/>
            <a:r>
              <a:rPr lang="en-US" smtClean="0"/>
              <a:t>Invoking the Package Subprograms: Examples</a:t>
            </a:r>
          </a:p>
        </p:txBody>
      </p:sp>
      <p:sp>
        <p:nvSpPr>
          <p:cNvPr id="19459" name="Rectangle 3"/>
          <p:cNvSpPr>
            <a:spLocks noGrp="1" noChangeArrowheads="1"/>
          </p:cNvSpPr>
          <p:nvPr>
            <p:ph type="body" idx="4294967295"/>
          </p:nvPr>
        </p:nvSpPr>
        <p:spPr>
          <a:xfrm>
            <a:off x="0" y="1447800"/>
            <a:ext cx="9821333" cy="3544888"/>
          </a:xfrm>
          <a:solidFill>
            <a:schemeClr val="tx1"/>
          </a:solidFill>
        </p:spPr>
        <p:txBody>
          <a:bodyPr/>
          <a:lstStyle/>
          <a:p>
            <a:pPr lvl="1" eaLnBrk="1" hangingPunct="1">
              <a:buFont typeface="Arial" charset="0"/>
              <a:buNone/>
            </a:pPr>
            <a:endParaRPr lang="en-US" smtClean="0">
              <a:solidFill>
                <a:schemeClr val="bg1"/>
              </a:solidFill>
            </a:endParaRPr>
          </a:p>
          <a:p>
            <a:pPr lvl="1" eaLnBrk="1" hangingPunct="1"/>
            <a:endParaRPr lang="en-US" smtClean="0">
              <a:solidFill>
                <a:schemeClr val="bg1"/>
              </a:solidFill>
            </a:endParaRPr>
          </a:p>
          <a:p>
            <a:pPr lvl="1" eaLnBrk="1" hangingPunct="1"/>
            <a:endParaRPr lang="en-US" smtClean="0">
              <a:solidFill>
                <a:schemeClr val="bg1"/>
              </a:solidFill>
            </a:endParaRPr>
          </a:p>
          <a:p>
            <a:pPr lvl="1" eaLnBrk="1" hangingPunct="1"/>
            <a:endParaRPr lang="en-US" smtClean="0">
              <a:solidFill>
                <a:schemeClr val="bg1"/>
              </a:solidFill>
            </a:endParaRPr>
          </a:p>
          <a:p>
            <a:pPr lvl="2" eaLnBrk="1" hangingPunct="1"/>
            <a:endParaRPr lang="en-US" smtClean="0">
              <a:solidFill>
                <a:schemeClr val="bg1"/>
              </a:solidFill>
            </a:endParaRPr>
          </a:p>
          <a:p>
            <a:pPr lvl="2" eaLnBrk="1" hangingPunct="1"/>
            <a:endParaRPr lang="en-US" smtClean="0">
              <a:solidFill>
                <a:schemeClr val="bg1"/>
              </a:solidFill>
            </a:endParaRPr>
          </a:p>
          <a:p>
            <a:pPr lvl="2" eaLnBrk="1" hangingPunct="1">
              <a:lnSpc>
                <a:spcPct val="110000"/>
              </a:lnSpc>
            </a:pPr>
            <a:endParaRPr lang="en-US" smtClean="0">
              <a:solidFill>
                <a:schemeClr val="bg1"/>
              </a:solidFill>
            </a:endParaRPr>
          </a:p>
          <a:p>
            <a:pPr lvl="1" eaLnBrk="1" hangingPunct="1"/>
            <a:endParaRPr lang="en-US" smtClean="0">
              <a:solidFill>
                <a:schemeClr val="bg1"/>
              </a:solidFill>
            </a:endParaRPr>
          </a:p>
          <a:p>
            <a:pPr lvl="1" eaLnBrk="1" hangingPunct="1">
              <a:lnSpc>
                <a:spcPct val="115000"/>
              </a:lnSpc>
              <a:buFont typeface="Arial" charset="0"/>
              <a:buNone/>
            </a:pPr>
            <a:endParaRPr lang="en-US" smtClean="0">
              <a:solidFill>
                <a:schemeClr val="bg1"/>
              </a:solidFill>
            </a:endParaRPr>
          </a:p>
        </p:txBody>
      </p:sp>
      <p:sp>
        <p:nvSpPr>
          <p:cNvPr id="19460" name="Rectangle 4"/>
          <p:cNvSpPr>
            <a:spLocks noChangeArrowheads="1"/>
          </p:cNvSpPr>
          <p:nvPr/>
        </p:nvSpPr>
        <p:spPr bwMode="blackGray">
          <a:xfrm>
            <a:off x="833967" y="1371600"/>
            <a:ext cx="10566400" cy="2667000"/>
          </a:xfrm>
          <a:prstGeom prst="rect">
            <a:avLst/>
          </a:prstGeom>
          <a:solidFill>
            <a:schemeClr val="tx1"/>
          </a:solidFill>
          <a:ln w="28575">
            <a:solidFill>
              <a:schemeClr val="tx1"/>
            </a:solidFill>
            <a:miter lim="800000"/>
            <a:headEnd/>
            <a:tailEnd/>
          </a:ln>
        </p:spPr>
        <p:txBody>
          <a:bodyPr lIns="92075" tIns="46038" rIns="92075" bIns="46038"/>
          <a:lstStyle/>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Invoke a function within the same packages:</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CREATE OR REPLACE PACKAGE BODY comm_pkg IS ...</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PROCEDURE reset_comm(p_new_comm NUMBER) IS</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BEGIN</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IF validate(p_new_comm) THEN</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v_std_comm := p_new_comm;</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ELSE ... </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END IF;</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  END reset_comm;</a:t>
            </a:r>
          </a:p>
          <a:p>
            <a:pPr defTabSz="400050" eaLnBrk="0" hangingPunct="0">
              <a:lnSpc>
                <a:spcPct val="90000"/>
              </a:lnSpc>
              <a:tabLst>
                <a:tab pos="341313" algn="l"/>
                <a:tab pos="685800" algn="l"/>
                <a:tab pos="1376363" algn="l"/>
                <a:tab pos="1998663" algn="l"/>
              </a:tabLst>
            </a:pPr>
            <a:r>
              <a:rPr lang="en-US">
                <a:solidFill>
                  <a:schemeClr val="bg1"/>
                </a:solidFill>
                <a:latin typeface="Courier New" pitchFamily="49" charset="0"/>
              </a:rPr>
              <a:t>END comm_pkg;</a:t>
            </a:r>
          </a:p>
        </p:txBody>
      </p:sp>
      <p:sp>
        <p:nvSpPr>
          <p:cNvPr id="19461" name="Rectangle 5"/>
          <p:cNvSpPr>
            <a:spLocks noChangeArrowheads="1"/>
          </p:cNvSpPr>
          <p:nvPr/>
        </p:nvSpPr>
        <p:spPr bwMode="gray">
          <a:xfrm>
            <a:off x="2192867" y="2374900"/>
            <a:ext cx="3801533" cy="304800"/>
          </a:xfrm>
          <a:prstGeom prst="rect">
            <a:avLst/>
          </a:prstGeom>
          <a:solidFill>
            <a:schemeClr val="tx1"/>
          </a:solidFill>
          <a:ln w="28575">
            <a:solidFill>
              <a:schemeClr val="accent2"/>
            </a:solidFill>
            <a:miter lim="800000"/>
            <a:headEnd/>
            <a:tailEnd/>
          </a:ln>
          <a:extLst/>
        </p:spPr>
        <p:txBody>
          <a:bodyPr wrap="none" anchor="ctr"/>
          <a:lstStyle/>
          <a:p>
            <a:pPr algn="ctr" defTabSz="228600">
              <a:spcBef>
                <a:spcPct val="20000"/>
              </a:spcBef>
              <a:buClr>
                <a:srgbClr val="FF0000"/>
              </a:buClr>
              <a:buFont typeface="Arial" charset="0"/>
              <a:buNone/>
            </a:pPr>
            <a:endParaRPr lang="en-US">
              <a:solidFill>
                <a:schemeClr val="bg1"/>
              </a:solidFill>
            </a:endParaRPr>
          </a:p>
        </p:txBody>
      </p:sp>
      <p:sp>
        <p:nvSpPr>
          <p:cNvPr id="19462" name="Rectangle 6"/>
          <p:cNvSpPr>
            <a:spLocks noChangeArrowheads="1"/>
          </p:cNvSpPr>
          <p:nvPr/>
        </p:nvSpPr>
        <p:spPr bwMode="blackGray">
          <a:xfrm>
            <a:off x="844551" y="4275138"/>
            <a:ext cx="10566400" cy="838200"/>
          </a:xfrm>
          <a:prstGeom prst="rect">
            <a:avLst/>
          </a:prstGeom>
          <a:solidFill>
            <a:schemeClr val="tx1"/>
          </a:solidFill>
          <a:ln w="28575">
            <a:solidFill>
              <a:schemeClr val="tx1"/>
            </a:solidFill>
            <a:miter lim="800000"/>
            <a:headEnd/>
            <a:tailEnd/>
          </a:ln>
        </p:spPr>
        <p:txBody>
          <a:bodyPr lIns="92075" tIns="46038" rIns="92075" bIns="46038"/>
          <a:lstStyle/>
          <a:p>
            <a:pPr defTabSz="400050" eaLnBrk="0" hangingPunct="0">
              <a:lnSpc>
                <a:spcPct val="125000"/>
              </a:lnSpc>
              <a:tabLst>
                <a:tab pos="400050" algn="r"/>
                <a:tab pos="571500" algn="l"/>
              </a:tabLst>
            </a:pPr>
            <a:r>
              <a:rPr lang="en-US">
                <a:solidFill>
                  <a:schemeClr val="bg1"/>
                </a:solidFill>
                <a:latin typeface="Courier New" pitchFamily="49" charset="0"/>
              </a:rPr>
              <a:t>-- Invoke a package procedure from SQL*Plus:	</a:t>
            </a:r>
          </a:p>
          <a:p>
            <a:pPr defTabSz="400050" eaLnBrk="0" hangingPunct="0">
              <a:lnSpc>
                <a:spcPct val="125000"/>
              </a:lnSpc>
              <a:tabLst>
                <a:tab pos="400050" algn="r"/>
                <a:tab pos="571500" algn="l"/>
              </a:tabLst>
            </a:pPr>
            <a:r>
              <a:rPr lang="en-US">
                <a:solidFill>
                  <a:schemeClr val="bg1"/>
                </a:solidFill>
                <a:latin typeface="Courier New" pitchFamily="49" charset="0"/>
              </a:rPr>
              <a:t>EXECUTE comm_pkg.reset_comm(0.15)</a:t>
            </a:r>
          </a:p>
        </p:txBody>
      </p:sp>
      <p:sp>
        <p:nvSpPr>
          <p:cNvPr id="19463" name="Rectangle 7"/>
          <p:cNvSpPr>
            <a:spLocks noChangeArrowheads="1"/>
          </p:cNvSpPr>
          <p:nvPr/>
        </p:nvSpPr>
        <p:spPr bwMode="blackGray">
          <a:xfrm>
            <a:off x="840317" y="5334000"/>
            <a:ext cx="10538883" cy="838200"/>
          </a:xfrm>
          <a:prstGeom prst="rect">
            <a:avLst/>
          </a:prstGeom>
          <a:solidFill>
            <a:schemeClr val="tx1"/>
          </a:solidFill>
          <a:ln w="28575">
            <a:solidFill>
              <a:schemeClr val="tx1"/>
            </a:solidFill>
            <a:miter lim="800000"/>
            <a:headEnd/>
            <a:tailEnd/>
          </a:ln>
        </p:spPr>
        <p:txBody>
          <a:bodyPr lIns="92075" tIns="46038" rIns="92075" bIns="46038"/>
          <a:lstStyle/>
          <a:p>
            <a:pPr defTabSz="400050" eaLnBrk="0" hangingPunct="0">
              <a:lnSpc>
                <a:spcPct val="125000"/>
              </a:lnSpc>
              <a:tabLst>
                <a:tab pos="400050" algn="r"/>
                <a:tab pos="519113" algn="l"/>
              </a:tabLst>
            </a:pPr>
            <a:r>
              <a:rPr lang="en-US">
                <a:solidFill>
                  <a:schemeClr val="bg1"/>
                </a:solidFill>
                <a:latin typeface="Courier New" pitchFamily="49" charset="0"/>
              </a:rPr>
              <a:t>-- Invoke a package procedure in a different schema:	</a:t>
            </a:r>
          </a:p>
          <a:p>
            <a:pPr defTabSz="400050" eaLnBrk="0" hangingPunct="0">
              <a:lnSpc>
                <a:spcPct val="125000"/>
              </a:lnSpc>
              <a:tabLst>
                <a:tab pos="400050" algn="r"/>
                <a:tab pos="519113" algn="l"/>
              </a:tabLst>
            </a:pPr>
            <a:r>
              <a:rPr lang="en-US">
                <a:solidFill>
                  <a:schemeClr val="bg1"/>
                </a:solidFill>
                <a:latin typeface="Courier New" pitchFamily="49" charset="0"/>
                <a:cs typeface="Times New Roman" pitchFamily="18" charset="0"/>
              </a:rPr>
              <a:t>EXECUTE scott.comm_pkg.reset_comm(0.15)</a:t>
            </a:r>
          </a:p>
        </p:txBody>
      </p:sp>
    </p:spTree>
    <p:extLst>
      <p:ext uri="{BB962C8B-B14F-4D97-AF65-F5344CB8AC3E}">
        <p14:creationId xmlns:p14="http://schemas.microsoft.com/office/powerpoint/2010/main" val="41156769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801" y="2738438"/>
            <a:ext cx="4959351"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4114800"/>
            <a:ext cx="5672667" cy="20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1" y="1371600"/>
            <a:ext cx="35941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4400" y="1741488"/>
            <a:ext cx="2641600"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2"/>
          <p:cNvSpPr>
            <a:spLocks noGrp="1" noChangeArrowheads="1"/>
          </p:cNvSpPr>
          <p:nvPr>
            <p:ph type="title"/>
          </p:nvPr>
        </p:nvSpPr>
        <p:spPr/>
        <p:txBody>
          <a:bodyPr/>
          <a:lstStyle/>
          <a:p>
            <a:pPr eaLnBrk="1" hangingPunct="1"/>
            <a:r>
              <a:rPr lang="en-US" smtClean="0"/>
              <a:t>Invoking the Package Subprograms: </a:t>
            </a:r>
            <a:br>
              <a:rPr lang="en-US" smtClean="0"/>
            </a:br>
            <a:r>
              <a:rPr lang="en-US" smtClean="0"/>
              <a:t>Using SQL Developer</a:t>
            </a:r>
          </a:p>
        </p:txBody>
      </p:sp>
      <p:sp>
        <p:nvSpPr>
          <p:cNvPr id="20487" name="Rectangle 9"/>
          <p:cNvSpPr>
            <a:spLocks noChangeArrowheads="1"/>
          </p:cNvSpPr>
          <p:nvPr/>
        </p:nvSpPr>
        <p:spPr bwMode="gray">
          <a:xfrm>
            <a:off x="1219201" y="5791200"/>
            <a:ext cx="21971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
        <p:nvSpPr>
          <p:cNvPr id="20488" name="Rectangle 10"/>
          <p:cNvSpPr>
            <a:spLocks noChangeArrowheads="1"/>
          </p:cNvSpPr>
          <p:nvPr/>
        </p:nvSpPr>
        <p:spPr bwMode="gray">
          <a:xfrm>
            <a:off x="4876801" y="4419600"/>
            <a:ext cx="17907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
        <p:nvSpPr>
          <p:cNvPr id="20489" name="Freeform 11"/>
          <p:cNvSpPr>
            <a:spLocks/>
          </p:cNvSpPr>
          <p:nvPr/>
        </p:nvSpPr>
        <p:spPr bwMode="auto">
          <a:xfrm>
            <a:off x="3454400" y="4572000"/>
            <a:ext cx="1320800" cy="1371600"/>
          </a:xfrm>
          <a:custGeom>
            <a:avLst/>
            <a:gdLst>
              <a:gd name="T0" fmla="*/ 0 w 432"/>
              <a:gd name="T1" fmla="*/ 2147483647 h 960"/>
              <a:gd name="T2" fmla="*/ 2147483647 w 432"/>
              <a:gd name="T3" fmla="*/ 2147483647 h 960"/>
              <a:gd name="T4" fmla="*/ 2147483647 w 432"/>
              <a:gd name="T5" fmla="*/ 0 h 960"/>
              <a:gd name="T6" fmla="*/ 2147483647 w 432"/>
              <a:gd name="T7" fmla="*/ 0 h 960"/>
              <a:gd name="T8" fmla="*/ 0 60000 65536"/>
              <a:gd name="T9" fmla="*/ 0 60000 65536"/>
              <a:gd name="T10" fmla="*/ 0 60000 65536"/>
              <a:gd name="T11" fmla="*/ 0 60000 65536"/>
              <a:gd name="T12" fmla="*/ 0 w 432"/>
              <a:gd name="T13" fmla="*/ 0 h 960"/>
              <a:gd name="T14" fmla="*/ 432 w 432"/>
              <a:gd name="T15" fmla="*/ 960 h 960"/>
            </a:gdLst>
            <a:ahLst/>
            <a:cxnLst>
              <a:cxn ang="T8">
                <a:pos x="T0" y="T1"/>
              </a:cxn>
              <a:cxn ang="T9">
                <a:pos x="T2" y="T3"/>
              </a:cxn>
              <a:cxn ang="T10">
                <a:pos x="T4" y="T5"/>
              </a:cxn>
              <a:cxn ang="T11">
                <a:pos x="T6" y="T7"/>
              </a:cxn>
            </a:cxnLst>
            <a:rect l="T12" t="T13" r="T14" b="T15"/>
            <a:pathLst>
              <a:path w="432" h="960">
                <a:moveTo>
                  <a:pt x="0" y="960"/>
                </a:moveTo>
                <a:lnTo>
                  <a:pt x="192" y="960"/>
                </a:lnTo>
                <a:lnTo>
                  <a:pt x="192" y="0"/>
                </a:lnTo>
                <a:lnTo>
                  <a:pt x="432" y="0"/>
                </a:lnTo>
              </a:path>
            </a:pathLst>
          </a:custGeom>
          <a:noFill/>
          <a:ln w="28575"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0" name="Oval 13"/>
          <p:cNvSpPr>
            <a:spLocks noChangeArrowheads="1"/>
          </p:cNvSpPr>
          <p:nvPr/>
        </p:nvSpPr>
        <p:spPr bwMode="blackWhite">
          <a:xfrm>
            <a:off x="927100" y="2389189"/>
            <a:ext cx="552451"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1</a:t>
            </a:r>
          </a:p>
        </p:txBody>
      </p:sp>
      <p:sp>
        <p:nvSpPr>
          <p:cNvPr id="20491" name="Oval 14"/>
          <p:cNvSpPr>
            <a:spLocks noChangeArrowheads="1"/>
          </p:cNvSpPr>
          <p:nvPr/>
        </p:nvSpPr>
        <p:spPr bwMode="blackWhite">
          <a:xfrm>
            <a:off x="3556001" y="2176464"/>
            <a:ext cx="548217"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2</a:t>
            </a:r>
          </a:p>
        </p:txBody>
      </p:sp>
      <p:sp>
        <p:nvSpPr>
          <p:cNvPr id="20492" name="Oval 17"/>
          <p:cNvSpPr>
            <a:spLocks noChangeArrowheads="1"/>
          </p:cNvSpPr>
          <p:nvPr/>
        </p:nvSpPr>
        <p:spPr bwMode="blackWhite">
          <a:xfrm>
            <a:off x="4531784" y="4843464"/>
            <a:ext cx="548216"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3</a:t>
            </a:r>
          </a:p>
        </p:txBody>
      </p:sp>
      <p:sp>
        <p:nvSpPr>
          <p:cNvPr id="20493" name="Oval 21"/>
          <p:cNvSpPr>
            <a:spLocks noChangeArrowheads="1"/>
          </p:cNvSpPr>
          <p:nvPr/>
        </p:nvSpPr>
        <p:spPr bwMode="blackWhite">
          <a:xfrm>
            <a:off x="9144001" y="5300664"/>
            <a:ext cx="548217"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4</a:t>
            </a:r>
          </a:p>
        </p:txBody>
      </p:sp>
    </p:spTree>
    <p:extLst>
      <p:ext uri="{BB962C8B-B14F-4D97-AF65-F5344CB8AC3E}">
        <p14:creationId xmlns:p14="http://schemas.microsoft.com/office/powerpoint/2010/main" val="157435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Creating and Using Bodiless Packages</a:t>
            </a:r>
          </a:p>
        </p:txBody>
      </p:sp>
      <p:sp>
        <p:nvSpPr>
          <p:cNvPr id="21507" name="Rectangle 3"/>
          <p:cNvSpPr>
            <a:spLocks noChangeArrowheads="1"/>
          </p:cNvSpPr>
          <p:nvPr/>
        </p:nvSpPr>
        <p:spPr bwMode="blackGray">
          <a:xfrm>
            <a:off x="812801" y="1009650"/>
            <a:ext cx="10555817" cy="1657350"/>
          </a:xfrm>
          <a:prstGeom prst="rect">
            <a:avLst/>
          </a:prstGeom>
          <a:solidFill>
            <a:schemeClr val="accent1"/>
          </a:solidFill>
          <a:ln w="28575">
            <a:solidFill>
              <a:schemeClr val="tx1"/>
            </a:solidFill>
            <a:miter lim="800000"/>
            <a:headEnd/>
            <a:tailEnd/>
          </a:ln>
        </p:spPr>
        <p:txBody>
          <a:bodyPr lIns="92075" tIns="46038" rIns="92075" bIns="46038"/>
          <a:lstStyle/>
          <a:p>
            <a:pPr defTabSz="400050" eaLnBrk="0" hangingPunct="0">
              <a:tabLst>
                <a:tab pos="571500" algn="l"/>
                <a:tab pos="1828800" algn="l"/>
              </a:tabLst>
            </a:pPr>
            <a:r>
              <a:rPr lang="en-US" sz="1600">
                <a:latin typeface="Courier New" pitchFamily="49" charset="0"/>
              </a:rPr>
              <a:t>CREATE OR REPLACE PACKAGE global_consts IS</a:t>
            </a:r>
          </a:p>
          <a:p>
            <a:pPr defTabSz="400050" eaLnBrk="0" hangingPunct="0">
              <a:tabLst>
                <a:tab pos="571500" algn="l"/>
                <a:tab pos="1828800" algn="l"/>
              </a:tabLst>
            </a:pPr>
            <a:r>
              <a:rPr lang="en-US" sz="1600">
                <a:latin typeface="Courier New" pitchFamily="49" charset="0"/>
              </a:rPr>
              <a:t>  c_mile_2_kilo    CONSTANT  NUMBER  :=  1.6093;</a:t>
            </a:r>
          </a:p>
          <a:p>
            <a:pPr defTabSz="400050" eaLnBrk="0" hangingPunct="0">
              <a:tabLst>
                <a:tab pos="571500" algn="l"/>
                <a:tab pos="1828800" algn="l"/>
              </a:tabLst>
            </a:pPr>
            <a:r>
              <a:rPr lang="en-US" sz="1600">
                <a:latin typeface="Courier New" pitchFamily="49" charset="0"/>
              </a:rPr>
              <a:t>  c_kilo_2_mile    CONSTANT  NUMBER  :=  0.6214;</a:t>
            </a:r>
          </a:p>
          <a:p>
            <a:pPr defTabSz="400050" eaLnBrk="0" hangingPunct="0">
              <a:tabLst>
                <a:tab pos="571500" algn="l"/>
                <a:tab pos="1828800" algn="l"/>
              </a:tabLst>
            </a:pPr>
            <a:r>
              <a:rPr lang="en-US" sz="1600">
                <a:latin typeface="Courier New" pitchFamily="49" charset="0"/>
              </a:rPr>
              <a:t>  c_yard_2_meter   CONSTANT  NUMBER  :=  0.9144;</a:t>
            </a:r>
          </a:p>
          <a:p>
            <a:pPr defTabSz="400050" eaLnBrk="0" hangingPunct="0">
              <a:tabLst>
                <a:tab pos="571500" algn="l"/>
                <a:tab pos="1828800" algn="l"/>
              </a:tabLst>
            </a:pPr>
            <a:r>
              <a:rPr lang="en-US" sz="1600">
                <a:latin typeface="Courier New" pitchFamily="49" charset="0"/>
              </a:rPr>
              <a:t>  c_meter_2_yard   CONSTANT  NUMBER  :=  1.0936;</a:t>
            </a:r>
          </a:p>
          <a:p>
            <a:pPr defTabSz="400050" eaLnBrk="0" hangingPunct="0">
              <a:tabLst>
                <a:tab pos="571500" algn="l"/>
                <a:tab pos="1828800" algn="l"/>
              </a:tabLst>
            </a:pPr>
            <a:r>
              <a:rPr lang="en-US" sz="1600">
                <a:latin typeface="Courier New" pitchFamily="49" charset="0"/>
              </a:rPr>
              <a:t>END global_consts;</a:t>
            </a:r>
          </a:p>
        </p:txBody>
      </p:sp>
      <p:sp>
        <p:nvSpPr>
          <p:cNvPr id="21508" name="Rectangle 4"/>
          <p:cNvSpPr>
            <a:spLocks noChangeArrowheads="1"/>
          </p:cNvSpPr>
          <p:nvPr/>
        </p:nvSpPr>
        <p:spPr bwMode="blackGray">
          <a:xfrm>
            <a:off x="812801" y="2847975"/>
            <a:ext cx="10555817" cy="1343025"/>
          </a:xfrm>
          <a:prstGeom prst="rect">
            <a:avLst/>
          </a:prstGeom>
          <a:solidFill>
            <a:schemeClr val="accent1"/>
          </a:solidFill>
          <a:ln w="28575">
            <a:solidFill>
              <a:schemeClr val="tx1"/>
            </a:solidFill>
            <a:miter lim="800000"/>
            <a:headEnd/>
            <a:tailEnd/>
          </a:ln>
        </p:spPr>
        <p:txBody>
          <a:bodyPr lIns="92075" tIns="46038" rIns="92075" bIns="46038"/>
          <a:lstStyle/>
          <a:p>
            <a:pPr defTabSz="400050" eaLnBrk="0" hangingPunct="0">
              <a:tabLst>
                <a:tab pos="571500" algn="l"/>
                <a:tab pos="1828800" algn="l"/>
              </a:tabLst>
            </a:pPr>
            <a:r>
              <a:rPr lang="en-US" sz="1600">
                <a:latin typeface="Courier New" pitchFamily="49" charset="0"/>
              </a:rPr>
              <a:t>SET SERVEROUTPUT ON</a:t>
            </a:r>
          </a:p>
          <a:p>
            <a:pPr defTabSz="400050" eaLnBrk="0" hangingPunct="0">
              <a:tabLst>
                <a:tab pos="571500" algn="l"/>
                <a:tab pos="1828800" algn="l"/>
              </a:tabLst>
            </a:pPr>
            <a:r>
              <a:rPr lang="en-US" sz="1600">
                <a:latin typeface="Courier New" pitchFamily="49" charset="0"/>
              </a:rPr>
              <a:t>BEGIN  </a:t>
            </a:r>
          </a:p>
          <a:p>
            <a:pPr defTabSz="400050" eaLnBrk="0" hangingPunct="0">
              <a:tabLst>
                <a:tab pos="571500" algn="l"/>
                <a:tab pos="1828800" algn="l"/>
              </a:tabLst>
            </a:pPr>
            <a:r>
              <a:rPr lang="en-US" sz="1600">
                <a:latin typeface="Courier New" pitchFamily="49" charset="0"/>
              </a:rPr>
              <a:t>   DBMS_OUTPUT.PUT_LINE('20 miles = ' ||</a:t>
            </a:r>
          </a:p>
          <a:p>
            <a:pPr defTabSz="400050" eaLnBrk="0" hangingPunct="0">
              <a:tabLst>
                <a:tab pos="571500" algn="l"/>
                <a:tab pos="1828800" algn="l"/>
              </a:tabLst>
            </a:pPr>
            <a:r>
              <a:rPr lang="en-US" sz="1600">
                <a:latin typeface="Courier New" pitchFamily="49" charset="0"/>
              </a:rPr>
              <a:t>        20 * global_consts.c_mile_2_kilo || ' km');</a:t>
            </a:r>
          </a:p>
          <a:p>
            <a:pPr defTabSz="400050" eaLnBrk="0" hangingPunct="0">
              <a:tabLst>
                <a:tab pos="571500" algn="l"/>
                <a:tab pos="1828800" algn="l"/>
              </a:tabLst>
            </a:pPr>
            <a:r>
              <a:rPr lang="en-US" sz="1600">
                <a:latin typeface="Courier New" pitchFamily="49" charset="0"/>
              </a:rPr>
              <a:t>END;</a:t>
            </a:r>
          </a:p>
        </p:txBody>
      </p:sp>
      <p:sp>
        <p:nvSpPr>
          <p:cNvPr id="21509" name="Rectangle 5"/>
          <p:cNvSpPr>
            <a:spLocks noChangeArrowheads="1"/>
          </p:cNvSpPr>
          <p:nvPr/>
        </p:nvSpPr>
        <p:spPr bwMode="blackGray">
          <a:xfrm>
            <a:off x="812800" y="4343400"/>
            <a:ext cx="10566400" cy="1874838"/>
          </a:xfrm>
          <a:prstGeom prst="rect">
            <a:avLst/>
          </a:prstGeom>
          <a:solidFill>
            <a:schemeClr val="accent1"/>
          </a:solidFill>
          <a:ln w="28575">
            <a:solidFill>
              <a:schemeClr val="tx1"/>
            </a:solidFill>
            <a:miter lim="800000"/>
            <a:headEnd/>
            <a:tailEnd/>
          </a:ln>
        </p:spPr>
        <p:txBody>
          <a:bodyPr lIns="92075" tIns="46038" rIns="92075" bIns="46038"/>
          <a:lstStyle/>
          <a:p>
            <a:pPr defTabSz="400050" eaLnBrk="0" hangingPunct="0">
              <a:tabLst>
                <a:tab pos="571500" algn="l"/>
                <a:tab pos="1828800" algn="l"/>
              </a:tabLst>
            </a:pPr>
            <a:r>
              <a:rPr lang="en-US" sz="1600">
                <a:latin typeface="Courier New" pitchFamily="49" charset="0"/>
              </a:rPr>
              <a:t>SET SERVEROUTPUT ON</a:t>
            </a:r>
          </a:p>
          <a:p>
            <a:pPr defTabSz="400050" eaLnBrk="0" hangingPunct="0">
              <a:tabLst>
                <a:tab pos="571500" algn="l"/>
                <a:tab pos="1828800" algn="l"/>
              </a:tabLst>
            </a:pPr>
            <a:r>
              <a:rPr lang="en-US" sz="1600">
                <a:latin typeface="Courier New" pitchFamily="49" charset="0"/>
              </a:rPr>
              <a:t>CREATE FUNCTION mtr2yrd(p_m NUMBER) RETURN NUMBER IS</a:t>
            </a:r>
          </a:p>
          <a:p>
            <a:pPr defTabSz="400050" eaLnBrk="0" hangingPunct="0">
              <a:tabLst>
                <a:tab pos="571500" algn="l"/>
                <a:tab pos="1828800" algn="l"/>
              </a:tabLst>
            </a:pPr>
            <a:r>
              <a:rPr lang="en-US" sz="1600">
                <a:latin typeface="Courier New" pitchFamily="49" charset="0"/>
              </a:rPr>
              <a:t>BEGIN</a:t>
            </a:r>
          </a:p>
          <a:p>
            <a:pPr defTabSz="400050" eaLnBrk="0" hangingPunct="0">
              <a:tabLst>
                <a:tab pos="571500" algn="l"/>
                <a:tab pos="1828800" algn="l"/>
              </a:tabLst>
            </a:pPr>
            <a:r>
              <a:rPr lang="en-US" sz="1600">
                <a:latin typeface="Courier New" pitchFamily="49" charset="0"/>
              </a:rPr>
              <a:t>  RETURN (p_m * global_consts.c_meter_2_yard);</a:t>
            </a:r>
          </a:p>
          <a:p>
            <a:pPr defTabSz="400050" eaLnBrk="0" hangingPunct="0">
              <a:tabLst>
                <a:tab pos="571500" algn="l"/>
                <a:tab pos="1828800" algn="l"/>
              </a:tabLst>
            </a:pPr>
            <a:r>
              <a:rPr lang="en-US" sz="1600">
                <a:latin typeface="Courier New" pitchFamily="49" charset="0"/>
              </a:rPr>
              <a:t>END mtr2yrd;</a:t>
            </a:r>
          </a:p>
          <a:p>
            <a:pPr defTabSz="400050" eaLnBrk="0" hangingPunct="0">
              <a:tabLst>
                <a:tab pos="571500" algn="l"/>
                <a:tab pos="1828800" algn="l"/>
              </a:tabLst>
            </a:pPr>
            <a:r>
              <a:rPr lang="en-US" sz="1600">
                <a:latin typeface="Courier New" pitchFamily="49" charset="0"/>
              </a:rPr>
              <a:t>/</a:t>
            </a:r>
          </a:p>
          <a:p>
            <a:pPr defTabSz="400050" eaLnBrk="0" hangingPunct="0">
              <a:tabLst>
                <a:tab pos="571500" algn="l"/>
                <a:tab pos="1828800" algn="l"/>
              </a:tabLst>
            </a:pPr>
            <a:r>
              <a:rPr lang="en-US" sz="1600">
                <a:latin typeface="Courier New" pitchFamily="49" charset="0"/>
              </a:rPr>
              <a:t>EXECUTE DBMS_OUTPUT.PUT_LINE(mtr2yrd(1))</a:t>
            </a:r>
          </a:p>
        </p:txBody>
      </p:sp>
    </p:spTree>
    <p:extLst>
      <p:ext uri="{BB962C8B-B14F-4D97-AF65-F5344CB8AC3E}">
        <p14:creationId xmlns:p14="http://schemas.microsoft.com/office/powerpoint/2010/main" val="180591446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Objectives</a:t>
            </a:r>
          </a:p>
        </p:txBody>
      </p:sp>
      <p:sp>
        <p:nvSpPr>
          <p:cNvPr id="4099" name="Rectangle 3"/>
          <p:cNvSpPr>
            <a:spLocks noGrp="1" noChangeArrowheads="1"/>
          </p:cNvSpPr>
          <p:nvPr>
            <p:ph type="body" idx="1"/>
          </p:nvPr>
        </p:nvSpPr>
        <p:spPr/>
        <p:txBody>
          <a:bodyPr/>
          <a:lstStyle/>
          <a:p>
            <a:pPr eaLnBrk="1" hangingPunct="1"/>
            <a:r>
              <a:rPr lang="en-US" smtClean="0">
                <a:latin typeface="Arial" charset="0"/>
              </a:rPr>
              <a:t>After completing this lesson, you should be able to do the following:</a:t>
            </a:r>
          </a:p>
          <a:p>
            <a:pPr lvl="1" eaLnBrk="1" hangingPunct="1"/>
            <a:r>
              <a:rPr lang="en-US" smtClean="0"/>
              <a:t>Describe packages and list their components</a:t>
            </a:r>
          </a:p>
          <a:p>
            <a:pPr lvl="1" eaLnBrk="1" hangingPunct="1"/>
            <a:r>
              <a:rPr lang="en-US" smtClean="0"/>
              <a:t>Create a package to group together related variables, cursors, constants, exceptions, procedures, and functions</a:t>
            </a:r>
          </a:p>
          <a:p>
            <a:pPr lvl="1" eaLnBrk="1" hangingPunct="1"/>
            <a:r>
              <a:rPr lang="en-US" smtClean="0"/>
              <a:t>Designate a package construct as either public or private</a:t>
            </a:r>
          </a:p>
          <a:p>
            <a:pPr lvl="1" eaLnBrk="1" hangingPunct="1"/>
            <a:r>
              <a:rPr lang="en-US" smtClean="0"/>
              <a:t>Invoke a package construct</a:t>
            </a:r>
          </a:p>
          <a:p>
            <a:pPr lvl="1" eaLnBrk="1" hangingPunct="1"/>
            <a:r>
              <a:rPr lang="en-US" smtClean="0"/>
              <a:t>Describe the use of a bodiless package	</a:t>
            </a:r>
          </a:p>
        </p:txBody>
      </p:sp>
    </p:spTree>
    <p:extLst>
      <p:ext uri="{BB962C8B-B14F-4D97-AF65-F5344CB8AC3E}">
        <p14:creationId xmlns:p14="http://schemas.microsoft.com/office/powerpoint/2010/main" val="340209505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p:txBody>
          <a:bodyPr/>
          <a:lstStyle/>
          <a:p>
            <a:pPr eaLnBrk="1" hangingPunct="1"/>
            <a:r>
              <a:rPr lang="en-US" smtClean="0"/>
              <a:t>Viewing Packages by Using the Data Dictionary</a:t>
            </a:r>
          </a:p>
        </p:txBody>
      </p:sp>
      <p:sp>
        <p:nvSpPr>
          <p:cNvPr id="22531" name="Rectangle 3"/>
          <p:cNvSpPr>
            <a:spLocks noChangeArrowheads="1"/>
          </p:cNvSpPr>
          <p:nvPr/>
        </p:nvSpPr>
        <p:spPr bwMode="blackGray">
          <a:xfrm>
            <a:off x="842434" y="914400"/>
            <a:ext cx="10517717" cy="1371600"/>
          </a:xfrm>
          <a:prstGeom prst="rect">
            <a:avLst/>
          </a:prstGeom>
          <a:solidFill>
            <a:schemeClr val="accent1"/>
          </a:solidFill>
          <a:ln w="28575">
            <a:solidFill>
              <a:schemeClr val="tx1"/>
            </a:solidFill>
            <a:miter lim="800000"/>
            <a:headEnd/>
            <a:tailEnd/>
          </a:ln>
        </p:spPr>
        <p:txBody>
          <a:bodyPr wrap="none" lIns="92075" tIns="46038" rIns="92075" bIns="46038"/>
          <a:lstStyle/>
          <a:p>
            <a:pPr eaLnBrk="0" hangingPunct="0">
              <a:lnSpc>
                <a:spcPct val="95000"/>
              </a:lnSpc>
              <a:tabLst>
                <a:tab pos="1200150" algn="l"/>
              </a:tabLst>
            </a:pPr>
            <a:r>
              <a:rPr lang="en-US">
                <a:latin typeface="Courier New" pitchFamily="49" charset="0"/>
              </a:rPr>
              <a:t>-- View the package specification.</a:t>
            </a:r>
          </a:p>
          <a:p>
            <a:pPr eaLnBrk="0" hangingPunct="0">
              <a:lnSpc>
                <a:spcPct val="95000"/>
              </a:lnSpc>
              <a:tabLst>
                <a:tab pos="1200150" algn="l"/>
              </a:tabLst>
            </a:pPr>
            <a:r>
              <a:rPr lang="en-US">
                <a:latin typeface="Courier New" pitchFamily="49" charset="0"/>
              </a:rPr>
              <a:t>SELECT text</a:t>
            </a:r>
          </a:p>
          <a:p>
            <a:pPr eaLnBrk="0" hangingPunct="0">
              <a:lnSpc>
                <a:spcPct val="95000"/>
              </a:lnSpc>
              <a:tabLst>
                <a:tab pos="1200150" algn="l"/>
              </a:tabLst>
            </a:pPr>
            <a:r>
              <a:rPr lang="en-US">
                <a:latin typeface="Courier New" pitchFamily="49" charset="0"/>
              </a:rPr>
              <a:t>FROM   user_source</a:t>
            </a:r>
          </a:p>
          <a:p>
            <a:pPr eaLnBrk="0" hangingPunct="0">
              <a:lnSpc>
                <a:spcPct val="95000"/>
              </a:lnSpc>
              <a:tabLst>
                <a:tab pos="1200150" algn="l"/>
              </a:tabLst>
            </a:pPr>
            <a:r>
              <a:rPr lang="en-US">
                <a:latin typeface="Courier New" pitchFamily="49" charset="0"/>
              </a:rPr>
              <a:t>WHERE  name = 'COMM_PKG' AND type = 'PACKAGE'</a:t>
            </a:r>
          </a:p>
          <a:p>
            <a:pPr eaLnBrk="0" hangingPunct="0">
              <a:lnSpc>
                <a:spcPct val="95000"/>
              </a:lnSpc>
              <a:tabLst>
                <a:tab pos="1200150" algn="l"/>
              </a:tabLst>
            </a:pPr>
            <a:r>
              <a:rPr lang="en-US">
                <a:latin typeface="Courier New" pitchFamily="49" charset="0"/>
              </a:rPr>
              <a:t>ORDER BY LINE;</a:t>
            </a:r>
          </a:p>
        </p:txBody>
      </p:sp>
      <p:sp>
        <p:nvSpPr>
          <p:cNvPr id="22532" name="Rectangle 4"/>
          <p:cNvSpPr>
            <a:spLocks noChangeArrowheads="1"/>
          </p:cNvSpPr>
          <p:nvPr/>
        </p:nvSpPr>
        <p:spPr bwMode="blackGray">
          <a:xfrm>
            <a:off x="823384" y="3457575"/>
            <a:ext cx="10555816" cy="1371600"/>
          </a:xfrm>
          <a:prstGeom prst="rect">
            <a:avLst/>
          </a:prstGeom>
          <a:solidFill>
            <a:schemeClr val="accent1"/>
          </a:solidFill>
          <a:ln w="28575">
            <a:solidFill>
              <a:schemeClr val="tx1"/>
            </a:solidFill>
            <a:miter lim="800000"/>
            <a:headEnd/>
            <a:tailEnd/>
          </a:ln>
        </p:spPr>
        <p:txBody>
          <a:bodyPr wrap="none" lIns="92075" tIns="46038" rIns="92075" bIns="46038"/>
          <a:lstStyle/>
          <a:p>
            <a:pPr eaLnBrk="0" hangingPunct="0">
              <a:lnSpc>
                <a:spcPct val="95000"/>
              </a:lnSpc>
              <a:tabLst>
                <a:tab pos="1200150" algn="l"/>
              </a:tabLst>
            </a:pPr>
            <a:r>
              <a:rPr lang="en-US">
                <a:latin typeface="Courier New" pitchFamily="49" charset="0"/>
              </a:rPr>
              <a:t>-- View the package body.</a:t>
            </a:r>
          </a:p>
          <a:p>
            <a:pPr eaLnBrk="0" hangingPunct="0">
              <a:lnSpc>
                <a:spcPct val="95000"/>
              </a:lnSpc>
              <a:tabLst>
                <a:tab pos="1200150" algn="l"/>
              </a:tabLst>
            </a:pPr>
            <a:r>
              <a:rPr lang="en-US">
                <a:latin typeface="Courier New" pitchFamily="49" charset="0"/>
              </a:rPr>
              <a:t>SELECT text</a:t>
            </a:r>
          </a:p>
          <a:p>
            <a:pPr eaLnBrk="0" hangingPunct="0">
              <a:lnSpc>
                <a:spcPct val="95000"/>
              </a:lnSpc>
              <a:tabLst>
                <a:tab pos="1200150" algn="l"/>
              </a:tabLst>
            </a:pPr>
            <a:r>
              <a:rPr lang="en-US">
                <a:latin typeface="Courier New" pitchFamily="49" charset="0"/>
              </a:rPr>
              <a:t>FROM   user_source</a:t>
            </a:r>
          </a:p>
          <a:p>
            <a:pPr eaLnBrk="0" hangingPunct="0">
              <a:lnSpc>
                <a:spcPct val="95000"/>
              </a:lnSpc>
              <a:tabLst>
                <a:tab pos="1200150" algn="l"/>
              </a:tabLst>
            </a:pPr>
            <a:r>
              <a:rPr lang="en-US">
                <a:latin typeface="Courier New" pitchFamily="49" charset="0"/>
              </a:rPr>
              <a:t>WHERE  name = 'COMM_PKG' AND type = 'PACKAGE BODY'</a:t>
            </a:r>
          </a:p>
          <a:p>
            <a:pPr eaLnBrk="0" hangingPunct="0">
              <a:lnSpc>
                <a:spcPct val="95000"/>
              </a:lnSpc>
              <a:tabLst>
                <a:tab pos="1200150" algn="l"/>
              </a:tabLst>
            </a:pPr>
            <a:r>
              <a:rPr lang="en-US">
                <a:latin typeface="Courier New" pitchFamily="49" charset="0"/>
              </a:rPr>
              <a:t>ORDER BY LINE;</a:t>
            </a:r>
          </a:p>
        </p:txBody>
      </p:sp>
      <p:pic>
        <p:nvPicPr>
          <p:cNvPr id="22533" name="Picture 6"/>
          <p:cNvPicPr>
            <a:picLocks noChangeAspect="1" noChangeArrowheads="1"/>
          </p:cNvPicPr>
          <p:nvPr/>
        </p:nvPicPr>
        <p:blipFill>
          <a:blip r:embed="rId3">
            <a:extLst>
              <a:ext uri="{28A0092B-C50C-407E-A947-70E740481C1C}">
                <a14:useLocalDpi xmlns:a14="http://schemas.microsoft.com/office/drawing/2010/main" val="0"/>
              </a:ext>
            </a:extLst>
          </a:blip>
          <a:srcRect t="12634" r="26854" b="47955"/>
          <a:stretch>
            <a:fillRect/>
          </a:stretch>
        </p:blipFill>
        <p:spPr bwMode="gray">
          <a:xfrm>
            <a:off x="4199467" y="4922838"/>
            <a:ext cx="4131733" cy="1382712"/>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2253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1" y="2362200"/>
            <a:ext cx="52197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805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Viewing Packages by Using SQL Developer</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l="1237" t="19136" b="18576"/>
          <a:stretch>
            <a:fillRect/>
          </a:stretch>
        </p:blipFill>
        <p:spPr bwMode="auto">
          <a:xfrm>
            <a:off x="1930400" y="1247775"/>
            <a:ext cx="8113184" cy="228600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23556" name="Text Box 4"/>
          <p:cNvSpPr txBox="1">
            <a:spLocks noChangeArrowheads="1"/>
          </p:cNvSpPr>
          <p:nvPr/>
        </p:nvSpPr>
        <p:spPr bwMode="auto">
          <a:xfrm>
            <a:off x="1524000" y="866775"/>
            <a:ext cx="711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600"/>
              <a:t>To view the package spec, click the package name.</a:t>
            </a:r>
          </a:p>
        </p:txBody>
      </p:sp>
      <p:pic>
        <p:nvPicPr>
          <p:cNvPr id="23557" name="Picture 5"/>
          <p:cNvPicPr>
            <a:picLocks noChangeAspect="1" noChangeArrowheads="1"/>
          </p:cNvPicPr>
          <p:nvPr/>
        </p:nvPicPr>
        <p:blipFill>
          <a:blip r:embed="rId4">
            <a:extLst>
              <a:ext uri="{28A0092B-C50C-407E-A947-70E740481C1C}">
                <a14:useLocalDpi xmlns:a14="http://schemas.microsoft.com/office/drawing/2010/main" val="0"/>
              </a:ext>
            </a:extLst>
          </a:blip>
          <a:srcRect l="1230" t="22192"/>
          <a:stretch>
            <a:fillRect/>
          </a:stretch>
        </p:blipFill>
        <p:spPr bwMode="auto">
          <a:xfrm>
            <a:off x="1896533" y="3979864"/>
            <a:ext cx="8161867" cy="2287587"/>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23558" name="Text Box 6"/>
          <p:cNvSpPr txBox="1">
            <a:spLocks noChangeArrowheads="1"/>
          </p:cNvSpPr>
          <p:nvPr/>
        </p:nvSpPr>
        <p:spPr bwMode="auto">
          <a:xfrm>
            <a:off x="1422400" y="3606800"/>
            <a:ext cx="711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600"/>
              <a:t>To view the package body, click the package body.</a:t>
            </a:r>
          </a:p>
        </p:txBody>
      </p:sp>
      <p:sp>
        <p:nvSpPr>
          <p:cNvPr id="23559" name="Rectangle 7"/>
          <p:cNvSpPr>
            <a:spLocks noChangeArrowheads="1"/>
          </p:cNvSpPr>
          <p:nvPr/>
        </p:nvSpPr>
        <p:spPr bwMode="auto">
          <a:xfrm>
            <a:off x="2235200" y="2295525"/>
            <a:ext cx="14224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
        <p:nvSpPr>
          <p:cNvPr id="23560" name="Rectangle 8"/>
          <p:cNvSpPr>
            <a:spLocks noChangeArrowheads="1"/>
          </p:cNvSpPr>
          <p:nvPr/>
        </p:nvSpPr>
        <p:spPr bwMode="auto">
          <a:xfrm>
            <a:off x="2540000" y="2724150"/>
            <a:ext cx="14224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
        <p:nvSpPr>
          <p:cNvPr id="23561" name="Rectangle 9"/>
          <p:cNvSpPr>
            <a:spLocks noChangeArrowheads="1"/>
          </p:cNvSpPr>
          <p:nvPr/>
        </p:nvSpPr>
        <p:spPr bwMode="auto">
          <a:xfrm>
            <a:off x="4978400" y="1219200"/>
            <a:ext cx="5283200" cy="1752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
        <p:nvSpPr>
          <p:cNvPr id="23562" name="Freeform 10"/>
          <p:cNvSpPr>
            <a:spLocks/>
          </p:cNvSpPr>
          <p:nvPr/>
        </p:nvSpPr>
        <p:spPr bwMode="auto">
          <a:xfrm>
            <a:off x="3962401" y="2009775"/>
            <a:ext cx="986367" cy="838200"/>
          </a:xfrm>
          <a:custGeom>
            <a:avLst/>
            <a:gdLst>
              <a:gd name="T0" fmla="*/ 0 w 480"/>
              <a:gd name="T1" fmla="*/ 2147483647 h 528"/>
              <a:gd name="T2" fmla="*/ 2147483647 w 480"/>
              <a:gd name="T3" fmla="*/ 2147483647 h 528"/>
              <a:gd name="T4" fmla="*/ 2147483647 w 480"/>
              <a:gd name="T5" fmla="*/ 0 h 528"/>
              <a:gd name="T6" fmla="*/ 2147483647 w 480"/>
              <a:gd name="T7" fmla="*/ 0 h 528"/>
              <a:gd name="T8" fmla="*/ 0 60000 65536"/>
              <a:gd name="T9" fmla="*/ 0 60000 65536"/>
              <a:gd name="T10" fmla="*/ 0 60000 65536"/>
              <a:gd name="T11" fmla="*/ 0 60000 65536"/>
              <a:gd name="T12" fmla="*/ 0 w 480"/>
              <a:gd name="T13" fmla="*/ 0 h 528"/>
              <a:gd name="T14" fmla="*/ 480 w 480"/>
              <a:gd name="T15" fmla="*/ 528 h 528"/>
            </a:gdLst>
            <a:ahLst/>
            <a:cxnLst>
              <a:cxn ang="T8">
                <a:pos x="T0" y="T1"/>
              </a:cxn>
              <a:cxn ang="T9">
                <a:pos x="T2" y="T3"/>
              </a:cxn>
              <a:cxn ang="T10">
                <a:pos x="T4" y="T5"/>
              </a:cxn>
              <a:cxn ang="T11">
                <a:pos x="T6" y="T7"/>
              </a:cxn>
            </a:cxnLst>
            <a:rect l="T12" t="T13" r="T14" b="T15"/>
            <a:pathLst>
              <a:path w="480" h="528">
                <a:moveTo>
                  <a:pt x="0" y="528"/>
                </a:moveTo>
                <a:lnTo>
                  <a:pt x="144" y="528"/>
                </a:lnTo>
                <a:lnTo>
                  <a:pt x="144" y="0"/>
                </a:lnTo>
                <a:lnTo>
                  <a:pt x="480" y="0"/>
                </a:lnTo>
              </a:path>
            </a:pathLst>
          </a:custGeom>
          <a:noFill/>
          <a:ln w="28575"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3" name="Oval 11"/>
          <p:cNvSpPr>
            <a:spLocks noChangeArrowheads="1"/>
          </p:cNvSpPr>
          <p:nvPr/>
        </p:nvSpPr>
        <p:spPr bwMode="blackWhite">
          <a:xfrm>
            <a:off x="1600200" y="5010150"/>
            <a:ext cx="552451"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1</a:t>
            </a:r>
          </a:p>
        </p:txBody>
      </p:sp>
      <p:sp>
        <p:nvSpPr>
          <p:cNvPr id="23564" name="Oval 12"/>
          <p:cNvSpPr>
            <a:spLocks noChangeArrowheads="1"/>
          </p:cNvSpPr>
          <p:nvPr/>
        </p:nvSpPr>
        <p:spPr bwMode="blackWhite">
          <a:xfrm>
            <a:off x="2133601" y="5562600"/>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2</a:t>
            </a:r>
          </a:p>
        </p:txBody>
      </p:sp>
      <p:sp>
        <p:nvSpPr>
          <p:cNvPr id="23565" name="Oval 13"/>
          <p:cNvSpPr>
            <a:spLocks noChangeArrowheads="1"/>
          </p:cNvSpPr>
          <p:nvPr/>
        </p:nvSpPr>
        <p:spPr bwMode="blackWhite">
          <a:xfrm>
            <a:off x="9245600" y="5181600"/>
            <a:ext cx="552451"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3</a:t>
            </a:r>
          </a:p>
        </p:txBody>
      </p:sp>
      <p:sp>
        <p:nvSpPr>
          <p:cNvPr id="23566" name="Oval 14"/>
          <p:cNvSpPr>
            <a:spLocks noChangeArrowheads="1"/>
          </p:cNvSpPr>
          <p:nvPr/>
        </p:nvSpPr>
        <p:spPr bwMode="blackWhite">
          <a:xfrm>
            <a:off x="1600200" y="2190750"/>
            <a:ext cx="552451"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1</a:t>
            </a:r>
          </a:p>
        </p:txBody>
      </p:sp>
      <p:sp>
        <p:nvSpPr>
          <p:cNvPr id="23567" name="Oval 15"/>
          <p:cNvSpPr>
            <a:spLocks noChangeArrowheads="1"/>
          </p:cNvSpPr>
          <p:nvPr/>
        </p:nvSpPr>
        <p:spPr bwMode="blackWhite">
          <a:xfrm>
            <a:off x="1892301" y="2638425"/>
            <a:ext cx="548217" cy="414338"/>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2</a:t>
            </a:r>
          </a:p>
        </p:txBody>
      </p:sp>
      <p:sp>
        <p:nvSpPr>
          <p:cNvPr id="23568" name="Oval 16"/>
          <p:cNvSpPr>
            <a:spLocks noChangeArrowheads="1"/>
          </p:cNvSpPr>
          <p:nvPr/>
        </p:nvSpPr>
        <p:spPr bwMode="blackWhite">
          <a:xfrm>
            <a:off x="7010400" y="2433639"/>
            <a:ext cx="552451" cy="414337"/>
          </a:xfrm>
          <a:prstGeom prst="ellipse">
            <a:avLst/>
          </a:prstGeom>
          <a:solidFill>
            <a:srgbClr val="99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2000"/>
              <a:t>3</a:t>
            </a:r>
          </a:p>
        </p:txBody>
      </p:sp>
      <p:sp>
        <p:nvSpPr>
          <p:cNvPr id="23569" name="Rectangle 17"/>
          <p:cNvSpPr>
            <a:spLocks noChangeArrowheads="1"/>
          </p:cNvSpPr>
          <p:nvPr/>
        </p:nvSpPr>
        <p:spPr bwMode="auto">
          <a:xfrm>
            <a:off x="2235200" y="5086350"/>
            <a:ext cx="14224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
        <p:nvSpPr>
          <p:cNvPr id="23570" name="Rectangle 18"/>
          <p:cNvSpPr>
            <a:spLocks noChangeArrowheads="1"/>
          </p:cNvSpPr>
          <p:nvPr/>
        </p:nvSpPr>
        <p:spPr bwMode="auto">
          <a:xfrm>
            <a:off x="2743200" y="5638800"/>
            <a:ext cx="15240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
        <p:nvSpPr>
          <p:cNvPr id="23571" name="Rectangle 19"/>
          <p:cNvSpPr>
            <a:spLocks noChangeArrowheads="1"/>
          </p:cNvSpPr>
          <p:nvPr/>
        </p:nvSpPr>
        <p:spPr bwMode="auto">
          <a:xfrm>
            <a:off x="4978400" y="3962400"/>
            <a:ext cx="5283200" cy="1752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buClr>
                <a:srgbClr val="FF0000"/>
              </a:buClr>
              <a:buFont typeface="Arial" charset="0"/>
              <a:buNone/>
            </a:pPr>
            <a:endParaRPr lang="en-US"/>
          </a:p>
        </p:txBody>
      </p:sp>
    </p:spTree>
    <p:extLst>
      <p:ext uri="{BB962C8B-B14F-4D97-AF65-F5344CB8AC3E}">
        <p14:creationId xmlns:p14="http://schemas.microsoft.com/office/powerpoint/2010/main" val="6863684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Removing Packages by Using SQL Developer </a:t>
            </a:r>
            <a:br>
              <a:rPr lang="en-US" smtClean="0"/>
            </a:br>
            <a:r>
              <a:rPr lang="en-US" smtClean="0"/>
              <a:t>or the SQL </a:t>
            </a:r>
            <a:r>
              <a:rPr lang="en-US" smtClean="0">
                <a:latin typeface="Courier New" pitchFamily="49" charset="0"/>
              </a:rPr>
              <a:t>DROP</a:t>
            </a:r>
            <a:r>
              <a:rPr lang="en-US" smtClean="0"/>
              <a:t> Statement</a:t>
            </a:r>
          </a:p>
        </p:txBody>
      </p:sp>
      <p:sp>
        <p:nvSpPr>
          <p:cNvPr id="24579" name="Text Box 5"/>
          <p:cNvSpPr txBox="1">
            <a:spLocks noChangeArrowheads="1"/>
          </p:cNvSpPr>
          <p:nvPr/>
        </p:nvSpPr>
        <p:spPr bwMode="auto">
          <a:xfrm>
            <a:off x="812800" y="1446213"/>
            <a:ext cx="54271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600"/>
              <a:t>Drop the package specification and body.</a:t>
            </a:r>
          </a:p>
        </p:txBody>
      </p:sp>
      <p:sp>
        <p:nvSpPr>
          <p:cNvPr id="24580" name="Text Box 6"/>
          <p:cNvSpPr txBox="1">
            <a:spLocks noChangeArrowheads="1"/>
          </p:cNvSpPr>
          <p:nvPr/>
        </p:nvSpPr>
        <p:spPr bwMode="auto">
          <a:xfrm>
            <a:off x="6604000" y="1446214"/>
            <a:ext cx="4165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600"/>
              <a:t>Drop only the package body.</a:t>
            </a:r>
          </a:p>
        </p:txBody>
      </p:sp>
      <p:sp>
        <p:nvSpPr>
          <p:cNvPr id="24581" name="Rectangle 9"/>
          <p:cNvSpPr>
            <a:spLocks noChangeArrowheads="1"/>
          </p:cNvSpPr>
          <p:nvPr/>
        </p:nvSpPr>
        <p:spPr bwMode="blackGray">
          <a:xfrm>
            <a:off x="827618" y="4419600"/>
            <a:ext cx="10545233" cy="762000"/>
          </a:xfrm>
          <a:prstGeom prst="rect">
            <a:avLst/>
          </a:prstGeom>
          <a:solidFill>
            <a:schemeClr val="accent1"/>
          </a:solidFill>
          <a:ln w="28575">
            <a:solidFill>
              <a:schemeClr val="tx1"/>
            </a:solidFill>
            <a:miter lim="800000"/>
            <a:headEnd/>
            <a:tailEnd/>
          </a:ln>
        </p:spPr>
        <p:txBody>
          <a:bodyPr wrap="none" lIns="92075" tIns="46038" rIns="92075" bIns="46038" anchor="ctr"/>
          <a:lstStyle/>
          <a:p>
            <a:pPr eaLnBrk="0" hangingPunct="0">
              <a:tabLst>
                <a:tab pos="1200150" algn="l"/>
              </a:tabLst>
            </a:pPr>
            <a:r>
              <a:rPr lang="en-US">
                <a:latin typeface="Courier New" pitchFamily="49" charset="0"/>
              </a:rPr>
              <a:t>-- Remove the package specification and body</a:t>
            </a:r>
          </a:p>
          <a:p>
            <a:pPr eaLnBrk="0" hangingPunct="0">
              <a:tabLst>
                <a:tab pos="1200150" algn="l"/>
              </a:tabLst>
            </a:pPr>
            <a:r>
              <a:rPr lang="en-US">
                <a:latin typeface="Courier New" pitchFamily="49" charset="0"/>
              </a:rPr>
              <a:t>DROP PACKAGE </a:t>
            </a:r>
            <a:r>
              <a:rPr lang="en-US" i="1">
                <a:latin typeface="Courier New" pitchFamily="49" charset="0"/>
              </a:rPr>
              <a:t>package_name;</a:t>
            </a:r>
          </a:p>
        </p:txBody>
      </p:sp>
      <p:sp>
        <p:nvSpPr>
          <p:cNvPr id="24582" name="Rectangle 10"/>
          <p:cNvSpPr>
            <a:spLocks noChangeArrowheads="1"/>
          </p:cNvSpPr>
          <p:nvPr/>
        </p:nvSpPr>
        <p:spPr bwMode="blackGray">
          <a:xfrm>
            <a:off x="827618" y="5486400"/>
            <a:ext cx="10545233" cy="762000"/>
          </a:xfrm>
          <a:prstGeom prst="rect">
            <a:avLst/>
          </a:prstGeom>
          <a:solidFill>
            <a:schemeClr val="accent1"/>
          </a:solidFill>
          <a:ln w="28575">
            <a:solidFill>
              <a:schemeClr val="tx1"/>
            </a:solidFill>
            <a:miter lim="800000"/>
            <a:headEnd/>
            <a:tailEnd/>
          </a:ln>
        </p:spPr>
        <p:txBody>
          <a:bodyPr wrap="none" lIns="92075" tIns="46038" rIns="92075" bIns="46038" anchor="ctr"/>
          <a:lstStyle/>
          <a:p>
            <a:pPr eaLnBrk="0" hangingPunct="0">
              <a:tabLst>
                <a:tab pos="1200150" algn="l"/>
              </a:tabLst>
            </a:pPr>
            <a:r>
              <a:rPr lang="en-US">
                <a:latin typeface="Courier New" pitchFamily="49" charset="0"/>
              </a:rPr>
              <a:t>-- Remove the package body only</a:t>
            </a:r>
          </a:p>
          <a:p>
            <a:pPr eaLnBrk="0" hangingPunct="0">
              <a:tabLst>
                <a:tab pos="1200150" algn="l"/>
              </a:tabLst>
            </a:pPr>
            <a:r>
              <a:rPr lang="en-US">
                <a:latin typeface="Courier New" pitchFamily="49" charset="0"/>
              </a:rPr>
              <a:t>DROP PACKAGE BODY</a:t>
            </a:r>
            <a:r>
              <a:rPr lang="en-US" i="1">
                <a:latin typeface="Courier New" pitchFamily="49" charset="0"/>
              </a:rPr>
              <a:t> package_name;</a:t>
            </a:r>
            <a:r>
              <a:rPr lang="en-US" sz="2000" i="1">
                <a:latin typeface="Courier New" pitchFamily="49" charset="0"/>
              </a:rPr>
              <a:t> </a:t>
            </a:r>
          </a:p>
        </p:txBody>
      </p:sp>
      <p:pic>
        <p:nvPicPr>
          <p:cNvPr id="245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4622800"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1" y="1905001"/>
            <a:ext cx="4019551"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959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Guidelines for Writing Packages</a:t>
            </a:r>
          </a:p>
        </p:txBody>
      </p:sp>
      <p:sp>
        <p:nvSpPr>
          <p:cNvPr id="25603" name="Rectangle 3"/>
          <p:cNvSpPr>
            <a:spLocks noGrp="1" noChangeArrowheads="1"/>
          </p:cNvSpPr>
          <p:nvPr>
            <p:ph type="body" idx="1"/>
          </p:nvPr>
        </p:nvSpPr>
        <p:spPr/>
        <p:txBody>
          <a:bodyPr/>
          <a:lstStyle/>
          <a:p>
            <a:pPr lvl="1" eaLnBrk="1" hangingPunct="1"/>
            <a:r>
              <a:rPr lang="en-US" smtClean="0"/>
              <a:t>Develop packages for general use.</a:t>
            </a:r>
          </a:p>
          <a:p>
            <a:pPr lvl="1" eaLnBrk="1" hangingPunct="1"/>
            <a:r>
              <a:rPr lang="en-US" smtClean="0"/>
              <a:t>Define the package specification before the body.</a:t>
            </a:r>
          </a:p>
          <a:p>
            <a:pPr lvl="1" eaLnBrk="1" hangingPunct="1"/>
            <a:r>
              <a:rPr lang="en-US" smtClean="0"/>
              <a:t>The package specification should contain only those constructs that you want to be public.</a:t>
            </a:r>
          </a:p>
          <a:p>
            <a:pPr lvl="1" eaLnBrk="1" hangingPunct="1"/>
            <a:r>
              <a:rPr lang="en-US" smtClean="0"/>
              <a:t>Place items in the declaration part of the package body when you must maintain them throughout a session or across transactions.</a:t>
            </a:r>
          </a:p>
          <a:p>
            <a:pPr lvl="1" eaLnBrk="1" hangingPunct="1"/>
            <a:r>
              <a:rPr lang="en-US" smtClean="0"/>
              <a:t>The fine-grain dependency management reduces the need to recompile referencing subprograms when a package specification changes. </a:t>
            </a:r>
          </a:p>
          <a:p>
            <a:pPr lvl="1" eaLnBrk="1" hangingPunct="1"/>
            <a:r>
              <a:rPr lang="en-US" smtClean="0"/>
              <a:t>The package specification should contain as few constructs as possible.</a:t>
            </a:r>
          </a:p>
        </p:txBody>
      </p:sp>
    </p:spTree>
    <p:extLst>
      <p:ext uri="{BB962C8B-B14F-4D97-AF65-F5344CB8AC3E}">
        <p14:creationId xmlns:p14="http://schemas.microsoft.com/office/powerpoint/2010/main" val="13847713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smtClean="0"/>
              <a:t>Quiz</a:t>
            </a:r>
          </a:p>
        </p:txBody>
      </p:sp>
      <p:sp>
        <p:nvSpPr>
          <p:cNvPr id="26627" name="Rectangle 5"/>
          <p:cNvSpPr>
            <a:spLocks noGrp="1" noChangeArrowheads="1"/>
          </p:cNvSpPr>
          <p:nvPr>
            <p:ph type="body" idx="1"/>
          </p:nvPr>
        </p:nvSpPr>
        <p:spPr>
          <a:xfrm>
            <a:off x="812800" y="1447801"/>
            <a:ext cx="10557933" cy="2530475"/>
          </a:xfrm>
        </p:spPr>
        <p:txBody>
          <a:bodyPr/>
          <a:lstStyle/>
          <a:p>
            <a:pPr marL="0" indent="0" eaLnBrk="1" hangingPunct="1"/>
            <a:r>
              <a:rPr lang="en-US" smtClean="0">
                <a:latin typeface="Arial" charset="0"/>
              </a:rPr>
              <a:t>The package specification is the interface to your applications. It declares the public types, variables, constants, exceptions, cursors, and subprograms available for use. The package specification may also include PRAGMAs, which are directives to the compiler.</a:t>
            </a:r>
          </a:p>
          <a:p>
            <a:pPr marL="573088" lvl="1" indent="-458788" eaLnBrk="1" hangingPunct="1">
              <a:buFont typeface="Arial" charset="0"/>
              <a:buAutoNum type="alphaLcPeriod"/>
            </a:pPr>
            <a:r>
              <a:rPr lang="en-US" smtClean="0"/>
              <a:t>True</a:t>
            </a:r>
          </a:p>
          <a:p>
            <a:pPr marL="573088" lvl="1" indent="-458788" eaLnBrk="1" hangingPunct="1">
              <a:buFont typeface="Arial" charset="0"/>
              <a:buAutoNum type="alphaLcPeriod"/>
            </a:pPr>
            <a:r>
              <a:rPr lang="en-US" smtClean="0"/>
              <a:t>False</a:t>
            </a:r>
          </a:p>
        </p:txBody>
      </p:sp>
    </p:spTree>
    <p:extLst>
      <p:ext uri="{BB962C8B-B14F-4D97-AF65-F5344CB8AC3E}">
        <p14:creationId xmlns:p14="http://schemas.microsoft.com/office/powerpoint/2010/main" val="2449069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Summary</a:t>
            </a:r>
          </a:p>
        </p:txBody>
      </p:sp>
      <p:sp>
        <p:nvSpPr>
          <p:cNvPr id="27651" name="Rectangle 3"/>
          <p:cNvSpPr>
            <a:spLocks noGrp="1" noChangeArrowheads="1"/>
          </p:cNvSpPr>
          <p:nvPr>
            <p:ph type="body" idx="1"/>
          </p:nvPr>
        </p:nvSpPr>
        <p:spPr/>
        <p:txBody>
          <a:bodyPr/>
          <a:lstStyle/>
          <a:p>
            <a:pPr eaLnBrk="1" hangingPunct="1"/>
            <a:r>
              <a:rPr lang="en-US" smtClean="0">
                <a:latin typeface="Arial" charset="0"/>
              </a:rPr>
              <a:t>In this lesson, you should have learned how to:</a:t>
            </a:r>
          </a:p>
          <a:p>
            <a:pPr lvl="1" eaLnBrk="1" hangingPunct="1"/>
            <a:r>
              <a:rPr lang="en-US" smtClean="0"/>
              <a:t>Describe packages and list their components</a:t>
            </a:r>
          </a:p>
          <a:p>
            <a:pPr lvl="1" eaLnBrk="1" hangingPunct="1"/>
            <a:r>
              <a:rPr lang="en-US" smtClean="0"/>
              <a:t>Create a package to group related variables, cursors, constants, exceptions, procedures, and functions</a:t>
            </a:r>
          </a:p>
          <a:p>
            <a:pPr lvl="1" eaLnBrk="1" hangingPunct="1"/>
            <a:r>
              <a:rPr lang="en-US" smtClean="0"/>
              <a:t>Designate a package construct as either public or private</a:t>
            </a:r>
          </a:p>
          <a:p>
            <a:pPr lvl="1" eaLnBrk="1" hangingPunct="1"/>
            <a:r>
              <a:rPr lang="en-US" smtClean="0"/>
              <a:t>Invoke a package construct</a:t>
            </a:r>
          </a:p>
          <a:p>
            <a:pPr lvl="1" eaLnBrk="1" hangingPunct="1"/>
            <a:r>
              <a:rPr lang="en-US" smtClean="0"/>
              <a:t>Describe the use of a bodiless package</a:t>
            </a:r>
          </a:p>
        </p:txBody>
      </p:sp>
    </p:spTree>
    <p:extLst>
      <p:ext uri="{BB962C8B-B14F-4D97-AF65-F5344CB8AC3E}">
        <p14:creationId xmlns:p14="http://schemas.microsoft.com/office/powerpoint/2010/main" val="41263123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Practice 4 Overview: </a:t>
            </a:r>
            <a:br>
              <a:rPr lang="en-US" smtClean="0"/>
            </a:br>
            <a:r>
              <a:rPr lang="en-US" smtClean="0"/>
              <a:t>Creating and Using Packages</a:t>
            </a:r>
          </a:p>
        </p:txBody>
      </p:sp>
      <p:sp>
        <p:nvSpPr>
          <p:cNvPr id="28675" name="Rectangle 3"/>
          <p:cNvSpPr>
            <a:spLocks noGrp="1" noChangeArrowheads="1"/>
          </p:cNvSpPr>
          <p:nvPr>
            <p:ph type="body" idx="1"/>
          </p:nvPr>
        </p:nvSpPr>
        <p:spPr/>
        <p:txBody>
          <a:bodyPr/>
          <a:lstStyle/>
          <a:p>
            <a:pPr eaLnBrk="1" hangingPunct="1"/>
            <a:r>
              <a:rPr lang="en-US" smtClean="0">
                <a:latin typeface="Arial" charset="0"/>
              </a:rPr>
              <a:t>This practice covers the following topics:</a:t>
            </a:r>
          </a:p>
          <a:p>
            <a:pPr lvl="1" eaLnBrk="1" hangingPunct="1"/>
            <a:r>
              <a:rPr lang="en-US" smtClean="0"/>
              <a:t>Creating packages</a:t>
            </a:r>
          </a:p>
          <a:p>
            <a:pPr lvl="1" eaLnBrk="1" hangingPunct="1"/>
            <a:r>
              <a:rPr lang="en-US" smtClean="0"/>
              <a:t>Invoking package program units</a:t>
            </a:r>
          </a:p>
        </p:txBody>
      </p:sp>
    </p:spTree>
    <p:extLst>
      <p:ext uri="{BB962C8B-B14F-4D97-AF65-F5344CB8AC3E}">
        <p14:creationId xmlns:p14="http://schemas.microsoft.com/office/powerpoint/2010/main" val="409699208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Agenda</a:t>
            </a:r>
          </a:p>
        </p:txBody>
      </p:sp>
      <p:sp>
        <p:nvSpPr>
          <p:cNvPr id="5123" name="Rectangle 3"/>
          <p:cNvSpPr>
            <a:spLocks noGrp="1" noChangeArrowheads="1"/>
          </p:cNvSpPr>
          <p:nvPr>
            <p:ph type="body" idx="1"/>
          </p:nvPr>
        </p:nvSpPr>
        <p:spPr>
          <a:xfrm>
            <a:off x="812800" y="1443038"/>
            <a:ext cx="10557933" cy="2247900"/>
          </a:xfrm>
        </p:spPr>
        <p:txBody>
          <a:bodyPr>
            <a:normAutofit lnSpcReduction="10000"/>
          </a:bodyPr>
          <a:lstStyle/>
          <a:p>
            <a:pPr lvl="1" eaLnBrk="1" hangingPunct="1"/>
            <a:r>
              <a:rPr lang="en-US" smtClean="0"/>
              <a:t>Identifying the benefits and the components of packages</a:t>
            </a:r>
          </a:p>
          <a:p>
            <a:pPr lvl="1" eaLnBrk="1" hangingPunct="1">
              <a:buClr>
                <a:schemeClr val="folHlink"/>
              </a:buClr>
            </a:pPr>
            <a:r>
              <a:rPr lang="en-US" smtClean="0">
                <a:solidFill>
                  <a:schemeClr val="folHlink"/>
                </a:solidFill>
              </a:rPr>
              <a:t>Working with packages:</a:t>
            </a:r>
          </a:p>
          <a:p>
            <a:pPr lvl="2" eaLnBrk="1" hangingPunct="1">
              <a:buClr>
                <a:schemeClr val="folHlink"/>
              </a:buClr>
            </a:pPr>
            <a:r>
              <a:rPr lang="en-US" smtClean="0">
                <a:solidFill>
                  <a:schemeClr val="folHlink"/>
                </a:solidFill>
              </a:rPr>
              <a:t>Creating the package specification and body</a:t>
            </a:r>
          </a:p>
          <a:p>
            <a:pPr lvl="2" eaLnBrk="1" hangingPunct="1">
              <a:buClr>
                <a:schemeClr val="folHlink"/>
              </a:buClr>
            </a:pPr>
            <a:r>
              <a:rPr lang="en-US" smtClean="0">
                <a:solidFill>
                  <a:schemeClr val="folHlink"/>
                </a:solidFill>
              </a:rPr>
              <a:t>Invoking the package subprograms</a:t>
            </a:r>
          </a:p>
          <a:p>
            <a:pPr lvl="2" eaLnBrk="1" hangingPunct="1">
              <a:buClr>
                <a:schemeClr val="folHlink"/>
              </a:buClr>
            </a:pPr>
            <a:r>
              <a:rPr lang="en-US" smtClean="0">
                <a:solidFill>
                  <a:schemeClr val="folHlink"/>
                </a:solidFill>
              </a:rPr>
              <a:t>Displaying the package information</a:t>
            </a:r>
          </a:p>
          <a:p>
            <a:pPr lvl="2" eaLnBrk="1" hangingPunct="1">
              <a:buClr>
                <a:schemeClr val="folHlink"/>
              </a:buClr>
            </a:pPr>
            <a:r>
              <a:rPr lang="en-US" smtClean="0">
                <a:solidFill>
                  <a:schemeClr val="folHlink"/>
                </a:solidFill>
              </a:rPr>
              <a:t>Removing a package</a:t>
            </a:r>
          </a:p>
        </p:txBody>
      </p:sp>
    </p:spTree>
    <p:extLst>
      <p:ext uri="{BB962C8B-B14F-4D97-AF65-F5344CB8AC3E}">
        <p14:creationId xmlns:p14="http://schemas.microsoft.com/office/powerpoint/2010/main" val="2485622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Are PL/SQL Packages?</a:t>
            </a:r>
          </a:p>
        </p:txBody>
      </p:sp>
      <p:sp>
        <p:nvSpPr>
          <p:cNvPr id="6147" name="Rectangle 3"/>
          <p:cNvSpPr>
            <a:spLocks noGrp="1" noChangeArrowheads="1"/>
          </p:cNvSpPr>
          <p:nvPr>
            <p:ph type="body" idx="1"/>
          </p:nvPr>
        </p:nvSpPr>
        <p:spPr/>
        <p:txBody>
          <a:bodyPr/>
          <a:lstStyle/>
          <a:p>
            <a:pPr lvl="1" eaLnBrk="1" hangingPunct="1"/>
            <a:r>
              <a:rPr lang="en-US" smtClean="0"/>
              <a:t>A package is a schema object that groups logically related PL/SQL types, variables, and subprograms. </a:t>
            </a:r>
          </a:p>
          <a:p>
            <a:pPr lvl="1" eaLnBrk="1" hangingPunct="1"/>
            <a:r>
              <a:rPr lang="en-US" smtClean="0"/>
              <a:t>Packages usually have two parts: </a:t>
            </a:r>
          </a:p>
          <a:p>
            <a:pPr lvl="2" eaLnBrk="1" hangingPunct="1"/>
            <a:r>
              <a:rPr lang="en-US" smtClean="0"/>
              <a:t>A specification (spec) </a:t>
            </a:r>
          </a:p>
          <a:p>
            <a:pPr lvl="2" eaLnBrk="1" hangingPunct="1"/>
            <a:r>
              <a:rPr lang="en-US" smtClean="0"/>
              <a:t>A body </a:t>
            </a:r>
          </a:p>
          <a:p>
            <a:pPr lvl="1" eaLnBrk="1" hangingPunct="1"/>
            <a:r>
              <a:rPr lang="en-US" smtClean="0"/>
              <a:t>The specification is the interface to the package. It declares the types, variables, constants, exceptions, cursors, and subprograms that can be referenced from outside the package. </a:t>
            </a:r>
          </a:p>
          <a:p>
            <a:pPr lvl="1" eaLnBrk="1" hangingPunct="1"/>
            <a:r>
              <a:rPr lang="en-US" smtClean="0"/>
              <a:t>The body defines the queries for the cursors and the code for the subprograms.</a:t>
            </a:r>
          </a:p>
          <a:p>
            <a:pPr lvl="1" eaLnBrk="1" hangingPunct="1"/>
            <a:r>
              <a:rPr lang="en-US" smtClean="0"/>
              <a:t>Enable the Oracle server to read multiple objects into memory at once.</a:t>
            </a:r>
          </a:p>
        </p:txBody>
      </p:sp>
    </p:spTree>
    <p:extLst>
      <p:ext uri="{BB962C8B-B14F-4D97-AF65-F5344CB8AC3E}">
        <p14:creationId xmlns:p14="http://schemas.microsoft.com/office/powerpoint/2010/main" val="30637349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Advantages of Using Packages</a:t>
            </a:r>
          </a:p>
        </p:txBody>
      </p:sp>
      <p:sp>
        <p:nvSpPr>
          <p:cNvPr id="7171" name="Rectangle 3"/>
          <p:cNvSpPr>
            <a:spLocks noGrp="1" noChangeArrowheads="1"/>
          </p:cNvSpPr>
          <p:nvPr>
            <p:ph type="body" idx="1"/>
          </p:nvPr>
        </p:nvSpPr>
        <p:spPr/>
        <p:txBody>
          <a:bodyPr/>
          <a:lstStyle/>
          <a:p>
            <a:pPr lvl="1" eaLnBrk="1" hangingPunct="1"/>
            <a:r>
              <a:rPr lang="en-US" smtClean="0"/>
              <a:t>Modularity: Encapsulating related constructs</a:t>
            </a:r>
          </a:p>
          <a:p>
            <a:pPr lvl="1" eaLnBrk="1" hangingPunct="1"/>
            <a:r>
              <a:rPr lang="en-US" smtClean="0"/>
              <a:t>Easier maintenance: Keeping logically related functionality together</a:t>
            </a:r>
          </a:p>
          <a:p>
            <a:pPr lvl="1" eaLnBrk="1" hangingPunct="1"/>
            <a:r>
              <a:rPr lang="en-US" smtClean="0"/>
              <a:t>Easier application design: Coding and compiling the specification and body separately</a:t>
            </a:r>
          </a:p>
          <a:p>
            <a:pPr lvl="1" eaLnBrk="1" hangingPunct="1"/>
            <a:r>
              <a:rPr lang="en-US" smtClean="0"/>
              <a:t>Hiding information: </a:t>
            </a:r>
          </a:p>
          <a:p>
            <a:pPr lvl="2" eaLnBrk="1" hangingPunct="1"/>
            <a:r>
              <a:rPr lang="en-US" smtClean="0"/>
              <a:t>Only the declarations in the package specification are visible and accessible to applications</a:t>
            </a:r>
          </a:p>
          <a:p>
            <a:pPr lvl="2" eaLnBrk="1" hangingPunct="1"/>
            <a:r>
              <a:rPr lang="en-US" smtClean="0"/>
              <a:t>Private constructs in the package body are hidden and inaccessible</a:t>
            </a:r>
          </a:p>
          <a:p>
            <a:pPr lvl="2" eaLnBrk="1" hangingPunct="1"/>
            <a:r>
              <a:rPr lang="en-US" smtClean="0"/>
              <a:t>All coding is hidden in the package body</a:t>
            </a:r>
          </a:p>
        </p:txBody>
      </p:sp>
    </p:spTree>
    <p:extLst>
      <p:ext uri="{BB962C8B-B14F-4D97-AF65-F5344CB8AC3E}">
        <p14:creationId xmlns:p14="http://schemas.microsoft.com/office/powerpoint/2010/main" val="37341070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Advantages of Using Packages</a:t>
            </a:r>
          </a:p>
        </p:txBody>
      </p:sp>
      <p:sp>
        <p:nvSpPr>
          <p:cNvPr id="8195" name="Rectangle 3"/>
          <p:cNvSpPr>
            <a:spLocks noGrp="1" noChangeArrowheads="1"/>
          </p:cNvSpPr>
          <p:nvPr>
            <p:ph type="body" idx="1"/>
          </p:nvPr>
        </p:nvSpPr>
        <p:spPr/>
        <p:txBody>
          <a:bodyPr/>
          <a:lstStyle/>
          <a:p>
            <a:pPr lvl="1" eaLnBrk="1" hangingPunct="1"/>
            <a:r>
              <a:rPr lang="en-US" smtClean="0"/>
              <a:t>Added functionality: Persistency of public variables and cursors</a:t>
            </a:r>
          </a:p>
          <a:p>
            <a:pPr lvl="1" eaLnBrk="1" hangingPunct="1"/>
            <a:r>
              <a:rPr lang="en-US" smtClean="0"/>
              <a:t>Better performance: </a:t>
            </a:r>
          </a:p>
          <a:p>
            <a:pPr lvl="2" eaLnBrk="1" hangingPunct="1"/>
            <a:r>
              <a:rPr lang="en-US" smtClean="0"/>
              <a:t>The entire package is loaded into memory when the package is first referenced.</a:t>
            </a:r>
          </a:p>
          <a:p>
            <a:pPr lvl="2" eaLnBrk="1" hangingPunct="1"/>
            <a:r>
              <a:rPr lang="en-US" smtClean="0"/>
              <a:t>There is only one copy in memory for all users.</a:t>
            </a:r>
          </a:p>
          <a:p>
            <a:pPr lvl="2" eaLnBrk="1" hangingPunct="1"/>
            <a:r>
              <a:rPr lang="en-US" smtClean="0"/>
              <a:t>The dependency hierarchy is simplified.</a:t>
            </a:r>
          </a:p>
          <a:p>
            <a:pPr lvl="1" eaLnBrk="1" hangingPunct="1"/>
            <a:r>
              <a:rPr lang="en-US" smtClean="0"/>
              <a:t>Overloading: Multiple subprograms of the same name</a:t>
            </a:r>
          </a:p>
        </p:txBody>
      </p:sp>
    </p:spTree>
    <p:extLst>
      <p:ext uri="{BB962C8B-B14F-4D97-AF65-F5344CB8AC3E}">
        <p14:creationId xmlns:p14="http://schemas.microsoft.com/office/powerpoint/2010/main" val="8952976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Components of a PL/SQL Package </a:t>
            </a:r>
          </a:p>
        </p:txBody>
      </p:sp>
      <p:sp>
        <p:nvSpPr>
          <p:cNvPr id="9219" name="AutoShape 3"/>
          <p:cNvSpPr>
            <a:spLocks noChangeArrowheads="1"/>
          </p:cNvSpPr>
          <p:nvPr/>
        </p:nvSpPr>
        <p:spPr bwMode="blackWhite">
          <a:xfrm rot="16200000" flipV="1">
            <a:off x="3048530" y="1985963"/>
            <a:ext cx="1273175" cy="6985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780 w 21600"/>
              <a:gd name="T13" fmla="*/ 5780 h 21600"/>
              <a:gd name="T14" fmla="*/ 15820 w 21600"/>
              <a:gd name="T15" fmla="*/ 15820 h 21600"/>
            </a:gdLst>
            <a:ahLst/>
            <a:cxnLst>
              <a:cxn ang="T8">
                <a:pos x="T0" y="T1"/>
              </a:cxn>
              <a:cxn ang="T9">
                <a:pos x="T2" y="T3"/>
              </a:cxn>
              <a:cxn ang="T10">
                <a:pos x="T4" y="T5"/>
              </a:cxn>
              <a:cxn ang="T11">
                <a:pos x="T6" y="T7"/>
              </a:cxn>
            </a:cxnLst>
            <a:rect l="T12" t="T13" r="T14" b="T15"/>
            <a:pathLst>
              <a:path w="21600" h="21600">
                <a:moveTo>
                  <a:pt x="0" y="0"/>
                </a:moveTo>
                <a:lnTo>
                  <a:pt x="7959" y="21600"/>
                </a:lnTo>
                <a:lnTo>
                  <a:pt x="13641" y="21600"/>
                </a:lnTo>
                <a:lnTo>
                  <a:pt x="21600" y="0"/>
                </a:lnTo>
                <a:close/>
              </a:path>
            </a:pathLst>
          </a:custGeom>
          <a:solidFill>
            <a:srgbClr val="99CCFF"/>
          </a:solidFill>
          <a:ln w="28575">
            <a:solidFill>
              <a:srgbClr val="99CCFF"/>
            </a:solidFill>
            <a:miter lim="800000"/>
            <a:headEnd type="none" w="sm" len="sm"/>
            <a:tailEnd type="none" w="sm" len="sm"/>
          </a:ln>
        </p:spPr>
        <p:txBody>
          <a:bodyPr wrap="none" anchor="ctr"/>
          <a:lstStyle/>
          <a:p>
            <a:endParaRPr lang="en-US"/>
          </a:p>
        </p:txBody>
      </p:sp>
      <p:sp>
        <p:nvSpPr>
          <p:cNvPr id="9220" name="AutoShape 4"/>
          <p:cNvSpPr>
            <a:spLocks noChangeArrowheads="1"/>
          </p:cNvSpPr>
          <p:nvPr/>
        </p:nvSpPr>
        <p:spPr bwMode="blackWhite">
          <a:xfrm rot="16200000" flipV="1">
            <a:off x="2442898" y="4339432"/>
            <a:ext cx="2446337"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6600 w 21600"/>
              <a:gd name="T13" fmla="*/ 6600 h 21600"/>
              <a:gd name="T14" fmla="*/ 15000 w 21600"/>
              <a:gd name="T15" fmla="*/ 15000 h 21600"/>
            </a:gdLst>
            <a:ahLst/>
            <a:cxnLst>
              <a:cxn ang="T8">
                <a:pos x="T0" y="T1"/>
              </a:cxn>
              <a:cxn ang="T9">
                <a:pos x="T2" y="T3"/>
              </a:cxn>
              <a:cxn ang="T10">
                <a:pos x="T4" y="T5"/>
              </a:cxn>
              <a:cxn ang="T11">
                <a:pos x="T6" y="T7"/>
              </a:cxn>
            </a:cxnLst>
            <a:rect l="T12" t="T13" r="T14" b="T15"/>
            <a:pathLst>
              <a:path w="21600" h="21600">
                <a:moveTo>
                  <a:pt x="0" y="0"/>
                </a:moveTo>
                <a:lnTo>
                  <a:pt x="9600" y="21600"/>
                </a:lnTo>
                <a:lnTo>
                  <a:pt x="12000" y="21600"/>
                </a:lnTo>
                <a:lnTo>
                  <a:pt x="21600" y="0"/>
                </a:lnTo>
                <a:close/>
              </a:path>
            </a:pathLst>
          </a:custGeom>
          <a:solidFill>
            <a:srgbClr val="99CCFF"/>
          </a:solidFill>
          <a:ln w="28575">
            <a:solidFill>
              <a:srgbClr val="99CCFF"/>
            </a:solidFill>
            <a:miter lim="800000"/>
            <a:headEnd type="none" w="sm" len="sm"/>
            <a:tailEnd type="none" w="sm" len="sm"/>
          </a:ln>
        </p:spPr>
        <p:txBody>
          <a:bodyPr wrap="none" anchor="ctr"/>
          <a:lstStyle/>
          <a:p>
            <a:endParaRPr lang="en-US"/>
          </a:p>
        </p:txBody>
      </p:sp>
      <p:sp>
        <p:nvSpPr>
          <p:cNvPr id="9221" name="AutoShape 5"/>
          <p:cNvSpPr>
            <a:spLocks noChangeArrowheads="1"/>
          </p:cNvSpPr>
          <p:nvPr/>
        </p:nvSpPr>
        <p:spPr bwMode="blackWhite">
          <a:xfrm>
            <a:off x="3943351" y="1611314"/>
            <a:ext cx="4859867" cy="1455737"/>
          </a:xfrm>
          <a:prstGeom prst="roundRect">
            <a:avLst>
              <a:gd name="adj" fmla="val 12431"/>
            </a:avLst>
          </a:prstGeom>
          <a:solidFill>
            <a:srgbClr val="99CCFF"/>
          </a:solidFill>
          <a:ln w="28575">
            <a:solidFill>
              <a:schemeClr val="tx1"/>
            </a:solidFill>
            <a:round/>
            <a:headEnd/>
            <a:tailEnd/>
          </a:ln>
        </p:spPr>
        <p:txBody>
          <a:bodyPr wrap="none" anchor="ctr"/>
          <a:lstStyle/>
          <a:p>
            <a:pPr algn="ctr">
              <a:spcBef>
                <a:spcPct val="20000"/>
              </a:spcBef>
              <a:buClr>
                <a:srgbClr val="FF0000"/>
              </a:buClr>
              <a:buFont typeface="Arial" charset="0"/>
              <a:buNone/>
            </a:pPr>
            <a:endParaRPr lang="en-US"/>
          </a:p>
        </p:txBody>
      </p:sp>
      <p:sp>
        <p:nvSpPr>
          <p:cNvPr id="9222" name="AutoShape 6"/>
          <p:cNvSpPr>
            <a:spLocks noChangeArrowheads="1"/>
          </p:cNvSpPr>
          <p:nvPr/>
        </p:nvSpPr>
        <p:spPr bwMode="blackWhite">
          <a:xfrm>
            <a:off x="3932767" y="3200400"/>
            <a:ext cx="4870451" cy="2895600"/>
          </a:xfrm>
          <a:prstGeom prst="roundRect">
            <a:avLst>
              <a:gd name="adj" fmla="val 12431"/>
            </a:avLst>
          </a:prstGeom>
          <a:solidFill>
            <a:srgbClr val="99CCFF"/>
          </a:solidFill>
          <a:ln w="28575">
            <a:solidFill>
              <a:schemeClr val="tx1"/>
            </a:solidFill>
            <a:round/>
            <a:headEnd/>
            <a:tailEnd/>
          </a:ln>
        </p:spPr>
        <p:txBody>
          <a:bodyPr wrap="none" anchor="ctr"/>
          <a:lstStyle/>
          <a:p>
            <a:pPr algn="ctr">
              <a:spcBef>
                <a:spcPct val="20000"/>
              </a:spcBef>
              <a:buClr>
                <a:srgbClr val="FF0000"/>
              </a:buClr>
              <a:buFont typeface="Arial" charset="0"/>
              <a:buNone/>
            </a:pPr>
            <a:endParaRPr lang="en-US"/>
          </a:p>
        </p:txBody>
      </p:sp>
      <p:sp>
        <p:nvSpPr>
          <p:cNvPr id="9223" name="Rectangle 7"/>
          <p:cNvSpPr>
            <a:spLocks noChangeArrowheads="1"/>
          </p:cNvSpPr>
          <p:nvPr/>
        </p:nvSpPr>
        <p:spPr bwMode="blackWhite">
          <a:xfrm>
            <a:off x="4332817" y="2341563"/>
            <a:ext cx="4165600" cy="533400"/>
          </a:xfrm>
          <a:prstGeom prst="rect">
            <a:avLst/>
          </a:prstGeom>
          <a:solidFill>
            <a:srgbClr val="FFCC99"/>
          </a:solidFill>
          <a:ln w="28575">
            <a:solidFill>
              <a:schemeClr val="tx1"/>
            </a:solidFill>
            <a:miter lim="800000"/>
            <a:headEnd/>
            <a:tailEnd/>
          </a:ln>
        </p:spPr>
        <p:txBody>
          <a:bodyPr wrap="none" lIns="92075" tIns="46038" rIns="92075" bIns="46038" anchor="ctr"/>
          <a:lstStyle/>
          <a:p>
            <a:pPr defTabSz="822325" eaLnBrk="0" hangingPunct="0">
              <a:lnSpc>
                <a:spcPct val="85000"/>
              </a:lnSpc>
            </a:pPr>
            <a:r>
              <a:rPr lang="en-US"/>
              <a:t>Procedure A declaration;</a:t>
            </a:r>
          </a:p>
        </p:txBody>
      </p:sp>
      <p:sp>
        <p:nvSpPr>
          <p:cNvPr id="9224" name="Rectangle 8"/>
          <p:cNvSpPr>
            <a:spLocks noChangeArrowheads="1"/>
          </p:cNvSpPr>
          <p:nvPr/>
        </p:nvSpPr>
        <p:spPr bwMode="blackWhite">
          <a:xfrm>
            <a:off x="4332817" y="1806575"/>
            <a:ext cx="2032000" cy="368300"/>
          </a:xfrm>
          <a:prstGeom prst="rect">
            <a:avLst/>
          </a:prstGeom>
          <a:solidFill>
            <a:srgbClr val="CCFFCC"/>
          </a:solidFill>
          <a:ln w="28575">
            <a:solidFill>
              <a:schemeClr val="tx1"/>
            </a:solidFill>
            <a:miter lim="800000"/>
            <a:headEnd/>
            <a:tailEnd/>
          </a:ln>
        </p:spPr>
        <p:txBody>
          <a:bodyPr wrap="none" anchor="ctr"/>
          <a:lstStyle/>
          <a:p>
            <a:pPr algn="ctr" defTabSz="228600">
              <a:spcBef>
                <a:spcPct val="20000"/>
              </a:spcBef>
              <a:buClr>
                <a:srgbClr val="FF0000"/>
              </a:buClr>
              <a:buFont typeface="Arial" charset="0"/>
              <a:buNone/>
            </a:pPr>
            <a:r>
              <a:rPr lang="en-US"/>
              <a:t>variable</a:t>
            </a:r>
          </a:p>
        </p:txBody>
      </p:sp>
      <p:sp>
        <p:nvSpPr>
          <p:cNvPr id="9225" name="Rectangle 9"/>
          <p:cNvSpPr>
            <a:spLocks noChangeArrowheads="1"/>
          </p:cNvSpPr>
          <p:nvPr/>
        </p:nvSpPr>
        <p:spPr bwMode="blackWhite">
          <a:xfrm>
            <a:off x="4332817" y="4419600"/>
            <a:ext cx="4165600" cy="1524000"/>
          </a:xfrm>
          <a:prstGeom prst="rect">
            <a:avLst/>
          </a:prstGeom>
          <a:solidFill>
            <a:srgbClr val="FFCC99"/>
          </a:solidFill>
          <a:ln w="28575">
            <a:solidFill>
              <a:schemeClr val="tx1"/>
            </a:solidFill>
            <a:miter lim="800000"/>
            <a:headEnd/>
            <a:tailEnd/>
          </a:ln>
        </p:spPr>
        <p:txBody>
          <a:bodyPr wrap="none"/>
          <a:lstStyle/>
          <a:p>
            <a:pPr defTabSz="228600" eaLnBrk="0" hangingPunct="0">
              <a:lnSpc>
                <a:spcPct val="85000"/>
              </a:lnSpc>
            </a:pPr>
            <a:r>
              <a:rPr lang="en-US"/>
              <a:t>Procedure A definition</a:t>
            </a:r>
            <a:br>
              <a:rPr lang="en-US"/>
            </a:br>
            <a:r>
              <a:rPr lang="en-US"/>
              <a:t/>
            </a:r>
            <a:br>
              <a:rPr lang="en-US"/>
            </a:br>
            <a:endParaRPr lang="en-US"/>
          </a:p>
          <a:p>
            <a:pPr defTabSz="228600" eaLnBrk="0" hangingPunct="0">
              <a:lnSpc>
                <a:spcPct val="85000"/>
              </a:lnSpc>
            </a:pPr>
            <a:r>
              <a:rPr lang="en-US"/>
              <a:t>BEGIN</a:t>
            </a:r>
          </a:p>
          <a:p>
            <a:pPr defTabSz="228600" eaLnBrk="0" hangingPunct="0">
              <a:lnSpc>
                <a:spcPct val="85000"/>
              </a:lnSpc>
            </a:pPr>
            <a:r>
              <a:rPr lang="en-US"/>
              <a:t>…</a:t>
            </a:r>
          </a:p>
          <a:p>
            <a:pPr defTabSz="228600" eaLnBrk="0" hangingPunct="0">
              <a:lnSpc>
                <a:spcPct val="85000"/>
              </a:lnSpc>
            </a:pPr>
            <a:r>
              <a:rPr lang="en-US"/>
              <a:t>END;</a:t>
            </a:r>
          </a:p>
        </p:txBody>
      </p:sp>
      <p:sp>
        <p:nvSpPr>
          <p:cNvPr id="9226" name="Rectangle 10"/>
          <p:cNvSpPr>
            <a:spLocks noChangeArrowheads="1"/>
          </p:cNvSpPr>
          <p:nvPr/>
        </p:nvSpPr>
        <p:spPr bwMode="blackWhite">
          <a:xfrm>
            <a:off x="4332817" y="3787775"/>
            <a:ext cx="4163483" cy="533400"/>
          </a:xfrm>
          <a:prstGeom prst="rect">
            <a:avLst/>
          </a:prstGeom>
          <a:solidFill>
            <a:srgbClr val="FFCC99"/>
          </a:solidFill>
          <a:ln w="28575">
            <a:solidFill>
              <a:schemeClr val="tx1"/>
            </a:solidFill>
            <a:miter lim="800000"/>
            <a:headEnd/>
            <a:tailEnd/>
          </a:ln>
        </p:spPr>
        <p:txBody>
          <a:bodyPr wrap="none" lIns="92075" tIns="46038" rIns="92075" bIns="46038" anchor="ctr"/>
          <a:lstStyle/>
          <a:p>
            <a:pPr defTabSz="822325" eaLnBrk="0" hangingPunct="0">
              <a:lnSpc>
                <a:spcPct val="85000"/>
              </a:lnSpc>
            </a:pPr>
            <a:r>
              <a:rPr lang="en-US"/>
              <a:t>Procedure B definition </a:t>
            </a:r>
          </a:p>
          <a:p>
            <a:pPr defTabSz="822325" eaLnBrk="0" hangingPunct="0">
              <a:lnSpc>
                <a:spcPct val="85000"/>
              </a:lnSpc>
            </a:pPr>
            <a:r>
              <a:rPr lang="en-US"/>
              <a:t>…</a:t>
            </a:r>
          </a:p>
        </p:txBody>
      </p:sp>
      <p:sp>
        <p:nvSpPr>
          <p:cNvPr id="9227" name="Rectangle 11"/>
          <p:cNvSpPr>
            <a:spLocks noChangeArrowheads="1"/>
          </p:cNvSpPr>
          <p:nvPr/>
        </p:nvSpPr>
        <p:spPr bwMode="blackWhite">
          <a:xfrm>
            <a:off x="4536017" y="4724401"/>
            <a:ext cx="2032000" cy="366713"/>
          </a:xfrm>
          <a:prstGeom prst="rect">
            <a:avLst/>
          </a:prstGeom>
          <a:solidFill>
            <a:srgbClr val="CCFFCC"/>
          </a:solidFill>
          <a:ln w="28575">
            <a:solidFill>
              <a:schemeClr val="tx1"/>
            </a:solidFill>
            <a:miter lim="800000"/>
            <a:headEnd/>
            <a:tailEnd/>
          </a:ln>
        </p:spPr>
        <p:txBody>
          <a:bodyPr wrap="none" anchor="ctr"/>
          <a:lstStyle/>
          <a:p>
            <a:pPr algn="ctr" defTabSz="228600">
              <a:spcBef>
                <a:spcPct val="20000"/>
              </a:spcBef>
              <a:buClr>
                <a:srgbClr val="FF0000"/>
              </a:buClr>
              <a:buFont typeface="Arial" charset="0"/>
              <a:buNone/>
            </a:pPr>
            <a:r>
              <a:rPr lang="en-US"/>
              <a:t>variable</a:t>
            </a:r>
          </a:p>
        </p:txBody>
      </p:sp>
      <p:sp>
        <p:nvSpPr>
          <p:cNvPr id="9228" name="Rectangle 12"/>
          <p:cNvSpPr>
            <a:spLocks noChangeArrowheads="1"/>
          </p:cNvSpPr>
          <p:nvPr/>
        </p:nvSpPr>
        <p:spPr bwMode="blackWhite">
          <a:xfrm>
            <a:off x="4332818" y="3316288"/>
            <a:ext cx="2027767" cy="368300"/>
          </a:xfrm>
          <a:prstGeom prst="rect">
            <a:avLst/>
          </a:prstGeom>
          <a:solidFill>
            <a:srgbClr val="CCFFCC"/>
          </a:solidFill>
          <a:ln w="28575">
            <a:solidFill>
              <a:schemeClr val="tx1"/>
            </a:solidFill>
            <a:miter lim="800000"/>
            <a:headEnd/>
            <a:tailEnd/>
          </a:ln>
        </p:spPr>
        <p:txBody>
          <a:bodyPr wrap="none" anchor="ctr"/>
          <a:lstStyle/>
          <a:p>
            <a:pPr algn="ctr" defTabSz="228600">
              <a:spcBef>
                <a:spcPct val="20000"/>
              </a:spcBef>
              <a:buClr>
                <a:srgbClr val="FF0000"/>
              </a:buClr>
              <a:buFont typeface="Arial" charset="0"/>
              <a:buNone/>
            </a:pPr>
            <a:r>
              <a:rPr lang="en-US"/>
              <a:t>variable</a:t>
            </a:r>
          </a:p>
        </p:txBody>
      </p:sp>
      <p:sp>
        <p:nvSpPr>
          <p:cNvPr id="9229" name="Line 13"/>
          <p:cNvSpPr>
            <a:spLocks noChangeShapeType="1"/>
          </p:cNvSpPr>
          <p:nvPr/>
        </p:nvSpPr>
        <p:spPr bwMode="auto">
          <a:xfrm>
            <a:off x="9601200" y="1676400"/>
            <a:ext cx="0" cy="1371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30" name="Line 14"/>
          <p:cNvSpPr>
            <a:spLocks noChangeShapeType="1"/>
          </p:cNvSpPr>
          <p:nvPr/>
        </p:nvSpPr>
        <p:spPr bwMode="auto">
          <a:xfrm>
            <a:off x="9296400" y="1676400"/>
            <a:ext cx="30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31" name="Line 15"/>
          <p:cNvSpPr>
            <a:spLocks noChangeShapeType="1"/>
          </p:cNvSpPr>
          <p:nvPr/>
        </p:nvSpPr>
        <p:spPr bwMode="auto">
          <a:xfrm>
            <a:off x="9296400" y="3048000"/>
            <a:ext cx="30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32" name="Line 16"/>
          <p:cNvSpPr>
            <a:spLocks noChangeShapeType="1"/>
          </p:cNvSpPr>
          <p:nvPr/>
        </p:nvSpPr>
        <p:spPr bwMode="auto">
          <a:xfrm>
            <a:off x="9601200" y="2352675"/>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3" name="Rectangle 17"/>
          <p:cNvSpPr>
            <a:spLocks noChangeArrowheads="1"/>
          </p:cNvSpPr>
          <p:nvPr/>
        </p:nvSpPr>
        <p:spPr bwMode="auto">
          <a:xfrm>
            <a:off x="10012425" y="2181226"/>
            <a:ext cx="862416" cy="34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a:t>Public</a:t>
            </a:r>
          </a:p>
        </p:txBody>
      </p:sp>
      <p:sp>
        <p:nvSpPr>
          <p:cNvPr id="9234" name="Line 18"/>
          <p:cNvSpPr>
            <a:spLocks noChangeShapeType="1"/>
          </p:cNvSpPr>
          <p:nvPr/>
        </p:nvSpPr>
        <p:spPr bwMode="auto">
          <a:xfrm>
            <a:off x="9601200" y="3276600"/>
            <a:ext cx="0" cy="2819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35" name="Line 19"/>
          <p:cNvSpPr>
            <a:spLocks noChangeShapeType="1"/>
          </p:cNvSpPr>
          <p:nvPr/>
        </p:nvSpPr>
        <p:spPr bwMode="auto">
          <a:xfrm>
            <a:off x="9296400" y="3276600"/>
            <a:ext cx="30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36" name="Line 20"/>
          <p:cNvSpPr>
            <a:spLocks noChangeShapeType="1"/>
          </p:cNvSpPr>
          <p:nvPr/>
        </p:nvSpPr>
        <p:spPr bwMode="auto">
          <a:xfrm>
            <a:off x="9296400" y="6096000"/>
            <a:ext cx="30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37" name="Line 21"/>
          <p:cNvSpPr>
            <a:spLocks noChangeShapeType="1"/>
          </p:cNvSpPr>
          <p:nvPr/>
        </p:nvSpPr>
        <p:spPr bwMode="auto">
          <a:xfrm>
            <a:off x="9601200" y="46482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8" name="Rectangle 22"/>
          <p:cNvSpPr>
            <a:spLocks noChangeArrowheads="1"/>
          </p:cNvSpPr>
          <p:nvPr/>
        </p:nvSpPr>
        <p:spPr bwMode="auto">
          <a:xfrm>
            <a:off x="9967541" y="4495801"/>
            <a:ext cx="952184" cy="34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a:t>Private</a:t>
            </a:r>
          </a:p>
        </p:txBody>
      </p:sp>
      <p:sp>
        <p:nvSpPr>
          <p:cNvPr id="9239" name="Rectangle 23"/>
          <p:cNvSpPr>
            <a:spLocks noChangeArrowheads="1"/>
          </p:cNvSpPr>
          <p:nvPr/>
        </p:nvSpPr>
        <p:spPr bwMode="auto">
          <a:xfrm>
            <a:off x="1767782" y="1546226"/>
            <a:ext cx="1620636" cy="59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a:t>Package</a:t>
            </a:r>
          </a:p>
          <a:p>
            <a:pPr algn="ctr" eaLnBrk="0" hangingPunct="0">
              <a:lnSpc>
                <a:spcPct val="90000"/>
              </a:lnSpc>
            </a:pPr>
            <a:r>
              <a:rPr lang="en-US"/>
              <a:t>specification</a:t>
            </a:r>
          </a:p>
        </p:txBody>
      </p:sp>
      <p:sp>
        <p:nvSpPr>
          <p:cNvPr id="9240" name="Rectangle 24"/>
          <p:cNvSpPr>
            <a:spLocks noChangeArrowheads="1"/>
          </p:cNvSpPr>
          <p:nvPr/>
        </p:nvSpPr>
        <p:spPr bwMode="auto">
          <a:xfrm>
            <a:off x="1966102" y="5105401"/>
            <a:ext cx="1207062" cy="59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a:t>Package</a:t>
            </a:r>
          </a:p>
          <a:p>
            <a:pPr algn="ctr" eaLnBrk="0" hangingPunct="0">
              <a:lnSpc>
                <a:spcPct val="90000"/>
              </a:lnSpc>
            </a:pPr>
            <a:r>
              <a:rPr lang="en-US"/>
              <a:t>body</a:t>
            </a:r>
          </a:p>
        </p:txBody>
      </p:sp>
      <p:pic>
        <p:nvPicPr>
          <p:cNvPr id="9241" name="Picture 25" descr="C:\Documents and Settings\gstokol\My Documents\My Pictures\package-spe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30451" y="2085976"/>
            <a:ext cx="103928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2" name="Picture 26" descr="C:\Documents and Settings\gstokol\My Documents\My Pictures\package-body-codea01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43151" y="3962400"/>
            <a:ext cx="1039283"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2336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blackWhite">
          <a:xfrm rot="16200000" flipV="1">
            <a:off x="2200276" y="4554539"/>
            <a:ext cx="2286000" cy="62864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6600 w 21600"/>
              <a:gd name="T13" fmla="*/ 6600 h 21600"/>
              <a:gd name="T14" fmla="*/ 15000 w 21600"/>
              <a:gd name="T15" fmla="*/ 15000 h 21600"/>
            </a:gdLst>
            <a:ahLst/>
            <a:cxnLst>
              <a:cxn ang="T8">
                <a:pos x="T0" y="T1"/>
              </a:cxn>
              <a:cxn ang="T9">
                <a:pos x="T2" y="T3"/>
              </a:cxn>
              <a:cxn ang="T10">
                <a:pos x="T4" y="T5"/>
              </a:cxn>
              <a:cxn ang="T11">
                <a:pos x="T6" y="T7"/>
              </a:cxn>
            </a:cxnLst>
            <a:rect l="T12" t="T13" r="T14" b="T15"/>
            <a:pathLst>
              <a:path w="21600" h="21600">
                <a:moveTo>
                  <a:pt x="0" y="0"/>
                </a:moveTo>
                <a:lnTo>
                  <a:pt x="9600" y="21600"/>
                </a:lnTo>
                <a:lnTo>
                  <a:pt x="12000" y="21600"/>
                </a:lnTo>
                <a:lnTo>
                  <a:pt x="21600" y="0"/>
                </a:lnTo>
                <a:close/>
              </a:path>
            </a:pathLst>
          </a:custGeom>
          <a:solidFill>
            <a:srgbClr val="99CCFF"/>
          </a:solidFill>
          <a:ln w="28575">
            <a:solidFill>
              <a:srgbClr val="99CCFF"/>
            </a:solidFill>
            <a:miter lim="800000"/>
            <a:headEnd type="none" w="sm" len="sm"/>
            <a:tailEnd type="none" w="sm" len="sm"/>
          </a:ln>
        </p:spPr>
        <p:txBody>
          <a:bodyPr wrap="none" anchor="ctr"/>
          <a:lstStyle/>
          <a:p>
            <a:endParaRPr lang="en-US"/>
          </a:p>
        </p:txBody>
      </p:sp>
      <p:sp>
        <p:nvSpPr>
          <p:cNvPr id="10243" name="AutoShape 3"/>
          <p:cNvSpPr>
            <a:spLocks noChangeArrowheads="1"/>
          </p:cNvSpPr>
          <p:nvPr/>
        </p:nvSpPr>
        <p:spPr bwMode="blackWhite">
          <a:xfrm rot="16200000" flipV="1">
            <a:off x="2728913" y="2128838"/>
            <a:ext cx="1349375"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780 w 21600"/>
              <a:gd name="T13" fmla="*/ 5780 h 21600"/>
              <a:gd name="T14" fmla="*/ 15820 w 21600"/>
              <a:gd name="T15" fmla="*/ 15820 h 21600"/>
            </a:gdLst>
            <a:ahLst/>
            <a:cxnLst>
              <a:cxn ang="T8">
                <a:pos x="T0" y="T1"/>
              </a:cxn>
              <a:cxn ang="T9">
                <a:pos x="T2" y="T3"/>
              </a:cxn>
              <a:cxn ang="T10">
                <a:pos x="T4" y="T5"/>
              </a:cxn>
              <a:cxn ang="T11">
                <a:pos x="T6" y="T7"/>
              </a:cxn>
            </a:cxnLst>
            <a:rect l="T12" t="T13" r="T14" b="T15"/>
            <a:pathLst>
              <a:path w="21600" h="21600">
                <a:moveTo>
                  <a:pt x="0" y="0"/>
                </a:moveTo>
                <a:lnTo>
                  <a:pt x="7959" y="21600"/>
                </a:lnTo>
                <a:lnTo>
                  <a:pt x="13641" y="21600"/>
                </a:lnTo>
                <a:lnTo>
                  <a:pt x="21600" y="0"/>
                </a:lnTo>
                <a:close/>
              </a:path>
            </a:pathLst>
          </a:custGeom>
          <a:solidFill>
            <a:srgbClr val="99CCFF"/>
          </a:solidFill>
          <a:ln w="28575">
            <a:solidFill>
              <a:srgbClr val="99CCFF"/>
            </a:solidFill>
            <a:miter lim="800000"/>
            <a:headEnd type="none" w="sm" len="sm"/>
            <a:tailEnd type="none" w="sm" len="sm"/>
          </a:ln>
        </p:spPr>
        <p:txBody>
          <a:bodyPr wrap="none" anchor="ctr"/>
          <a:lstStyle/>
          <a:p>
            <a:endParaRPr lang="en-US"/>
          </a:p>
        </p:txBody>
      </p:sp>
      <p:sp>
        <p:nvSpPr>
          <p:cNvPr id="10244" name="Rectangle 4"/>
          <p:cNvSpPr>
            <a:spLocks noGrp="1" noChangeArrowheads="1"/>
          </p:cNvSpPr>
          <p:nvPr>
            <p:ph type="title"/>
          </p:nvPr>
        </p:nvSpPr>
        <p:spPr/>
        <p:txBody>
          <a:bodyPr/>
          <a:lstStyle/>
          <a:p>
            <a:pPr eaLnBrk="1" hangingPunct="1"/>
            <a:r>
              <a:rPr lang="en-US" smtClean="0"/>
              <a:t>Internal and External Visibility </a:t>
            </a:r>
            <a:br>
              <a:rPr lang="en-US" smtClean="0"/>
            </a:br>
            <a:r>
              <a:rPr lang="en-US" smtClean="0"/>
              <a:t>of a Package’s Components</a:t>
            </a:r>
          </a:p>
        </p:txBody>
      </p:sp>
      <p:sp>
        <p:nvSpPr>
          <p:cNvPr id="10245" name="Rectangle 5"/>
          <p:cNvSpPr>
            <a:spLocks noChangeArrowheads="1"/>
          </p:cNvSpPr>
          <p:nvPr/>
        </p:nvSpPr>
        <p:spPr bwMode="auto">
          <a:xfrm>
            <a:off x="1488382" y="1676401"/>
            <a:ext cx="1620636" cy="59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a:t>Package</a:t>
            </a:r>
          </a:p>
          <a:p>
            <a:pPr algn="ctr" eaLnBrk="0" hangingPunct="0">
              <a:lnSpc>
                <a:spcPct val="90000"/>
              </a:lnSpc>
            </a:pPr>
            <a:r>
              <a:rPr lang="en-US"/>
              <a:t>specification</a:t>
            </a:r>
          </a:p>
        </p:txBody>
      </p:sp>
      <p:sp>
        <p:nvSpPr>
          <p:cNvPr id="10246" name="Rectangle 6"/>
          <p:cNvSpPr>
            <a:spLocks noChangeArrowheads="1"/>
          </p:cNvSpPr>
          <p:nvPr/>
        </p:nvSpPr>
        <p:spPr bwMode="auto">
          <a:xfrm>
            <a:off x="1703635" y="5235576"/>
            <a:ext cx="1207062" cy="59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a:t>Package</a:t>
            </a:r>
          </a:p>
          <a:p>
            <a:pPr algn="ctr" eaLnBrk="0" hangingPunct="0">
              <a:lnSpc>
                <a:spcPct val="90000"/>
              </a:lnSpc>
            </a:pPr>
            <a:r>
              <a:rPr lang="en-US"/>
              <a:t>body</a:t>
            </a:r>
          </a:p>
        </p:txBody>
      </p:sp>
      <p:sp>
        <p:nvSpPr>
          <p:cNvPr id="10247" name="AutoShape 7"/>
          <p:cNvSpPr>
            <a:spLocks noChangeArrowheads="1"/>
          </p:cNvSpPr>
          <p:nvPr/>
        </p:nvSpPr>
        <p:spPr bwMode="blackWhite">
          <a:xfrm>
            <a:off x="3668184" y="1741489"/>
            <a:ext cx="5475816" cy="1455737"/>
          </a:xfrm>
          <a:prstGeom prst="roundRect">
            <a:avLst>
              <a:gd name="adj" fmla="val 12431"/>
            </a:avLst>
          </a:prstGeom>
          <a:solidFill>
            <a:srgbClr val="99CCFF"/>
          </a:solidFill>
          <a:ln w="28575">
            <a:solidFill>
              <a:schemeClr val="tx1"/>
            </a:solidFill>
            <a:round/>
            <a:headEnd/>
            <a:tailEnd/>
          </a:ln>
        </p:spPr>
        <p:txBody>
          <a:bodyPr wrap="none" anchor="ctr"/>
          <a:lstStyle/>
          <a:p>
            <a:pPr algn="ctr">
              <a:spcBef>
                <a:spcPct val="20000"/>
              </a:spcBef>
              <a:buClr>
                <a:srgbClr val="FF0000"/>
              </a:buClr>
              <a:buFont typeface="Arial" charset="0"/>
              <a:buNone/>
            </a:pPr>
            <a:endParaRPr lang="en-US"/>
          </a:p>
        </p:txBody>
      </p:sp>
      <p:sp>
        <p:nvSpPr>
          <p:cNvPr id="10248" name="AutoShape 8"/>
          <p:cNvSpPr>
            <a:spLocks noChangeArrowheads="1"/>
          </p:cNvSpPr>
          <p:nvPr/>
        </p:nvSpPr>
        <p:spPr bwMode="blackWhite">
          <a:xfrm>
            <a:off x="3657600" y="3330575"/>
            <a:ext cx="5486400" cy="2895600"/>
          </a:xfrm>
          <a:prstGeom prst="roundRect">
            <a:avLst>
              <a:gd name="adj" fmla="val 12431"/>
            </a:avLst>
          </a:prstGeom>
          <a:solidFill>
            <a:srgbClr val="99CCFF"/>
          </a:solidFill>
          <a:ln w="28575">
            <a:solidFill>
              <a:schemeClr val="tx1"/>
            </a:solidFill>
            <a:round/>
            <a:headEnd/>
            <a:tailEnd/>
          </a:ln>
        </p:spPr>
        <p:txBody>
          <a:bodyPr wrap="none" anchor="ctr"/>
          <a:lstStyle/>
          <a:p>
            <a:pPr algn="ctr">
              <a:spcBef>
                <a:spcPct val="20000"/>
              </a:spcBef>
              <a:buClr>
                <a:srgbClr val="FF0000"/>
              </a:buClr>
              <a:buFont typeface="Arial" charset="0"/>
              <a:buNone/>
            </a:pPr>
            <a:endParaRPr lang="en-US"/>
          </a:p>
        </p:txBody>
      </p:sp>
      <p:sp>
        <p:nvSpPr>
          <p:cNvPr id="10249" name="Rectangle 9"/>
          <p:cNvSpPr>
            <a:spLocks noChangeArrowheads="1"/>
          </p:cNvSpPr>
          <p:nvPr/>
        </p:nvSpPr>
        <p:spPr bwMode="blackWhite">
          <a:xfrm>
            <a:off x="4159251" y="2471738"/>
            <a:ext cx="4165600" cy="533400"/>
          </a:xfrm>
          <a:prstGeom prst="rect">
            <a:avLst/>
          </a:prstGeom>
          <a:solidFill>
            <a:srgbClr val="FFCC99"/>
          </a:solidFill>
          <a:ln w="28575">
            <a:solidFill>
              <a:schemeClr val="tx1"/>
            </a:solidFill>
            <a:miter lim="800000"/>
            <a:headEnd/>
            <a:tailEnd/>
          </a:ln>
        </p:spPr>
        <p:txBody>
          <a:bodyPr wrap="none" lIns="92075" tIns="46038" rIns="92075" bIns="46038" anchor="ctr"/>
          <a:lstStyle/>
          <a:p>
            <a:pPr defTabSz="822325" eaLnBrk="0" hangingPunct="0">
              <a:lnSpc>
                <a:spcPct val="85000"/>
              </a:lnSpc>
            </a:pPr>
            <a:r>
              <a:rPr lang="en-US">
                <a:latin typeface="Courier New" pitchFamily="49" charset="0"/>
              </a:rPr>
              <a:t>Procedure A;</a:t>
            </a:r>
          </a:p>
        </p:txBody>
      </p:sp>
      <p:sp>
        <p:nvSpPr>
          <p:cNvPr id="10250" name="Rectangle 10"/>
          <p:cNvSpPr>
            <a:spLocks noChangeArrowheads="1"/>
          </p:cNvSpPr>
          <p:nvPr/>
        </p:nvSpPr>
        <p:spPr bwMode="blackWhite">
          <a:xfrm>
            <a:off x="4159251" y="1936750"/>
            <a:ext cx="2032000" cy="368300"/>
          </a:xfrm>
          <a:prstGeom prst="rect">
            <a:avLst/>
          </a:prstGeom>
          <a:solidFill>
            <a:srgbClr val="CCFFCC"/>
          </a:solidFill>
          <a:ln w="28575">
            <a:solidFill>
              <a:schemeClr val="tx1"/>
            </a:solidFill>
            <a:miter lim="800000"/>
            <a:headEnd/>
            <a:tailEnd/>
          </a:ln>
        </p:spPr>
        <p:txBody>
          <a:bodyPr wrap="none" anchor="ctr"/>
          <a:lstStyle/>
          <a:p>
            <a:pPr defTabSz="228600">
              <a:spcBef>
                <a:spcPct val="20000"/>
              </a:spcBef>
              <a:buClr>
                <a:srgbClr val="FF0000"/>
              </a:buClr>
              <a:buFont typeface="Arial" charset="0"/>
              <a:buNone/>
            </a:pPr>
            <a:r>
              <a:rPr lang="en-US">
                <a:latin typeface="Courier New" pitchFamily="49" charset="0"/>
              </a:rPr>
              <a:t>public_var</a:t>
            </a:r>
          </a:p>
        </p:txBody>
      </p:sp>
      <p:sp>
        <p:nvSpPr>
          <p:cNvPr id="10251" name="Rectangle 11"/>
          <p:cNvSpPr>
            <a:spLocks noChangeArrowheads="1"/>
          </p:cNvSpPr>
          <p:nvPr/>
        </p:nvSpPr>
        <p:spPr bwMode="blackWhite">
          <a:xfrm>
            <a:off x="4159251" y="4578350"/>
            <a:ext cx="4165600" cy="1524000"/>
          </a:xfrm>
          <a:prstGeom prst="rect">
            <a:avLst/>
          </a:prstGeom>
          <a:solidFill>
            <a:srgbClr val="FFCC99"/>
          </a:solidFill>
          <a:ln w="28575">
            <a:solidFill>
              <a:schemeClr val="tx1"/>
            </a:solidFill>
            <a:miter lim="800000"/>
            <a:headEnd/>
            <a:tailEnd/>
          </a:ln>
        </p:spPr>
        <p:txBody>
          <a:bodyPr wrap="none"/>
          <a:lstStyle/>
          <a:p>
            <a:pPr defTabSz="228600" eaLnBrk="0" hangingPunct="0">
              <a:lnSpc>
                <a:spcPct val="85000"/>
              </a:lnSpc>
            </a:pPr>
            <a:r>
              <a:rPr lang="en-US">
                <a:latin typeface="Courier New" pitchFamily="49" charset="0"/>
              </a:rPr>
              <a:t>Procedure A IS</a:t>
            </a:r>
            <a:r>
              <a:rPr lang="en-US"/>
              <a:t/>
            </a:r>
            <a:br>
              <a:rPr lang="en-US"/>
            </a:br>
            <a:r>
              <a:rPr lang="en-US"/>
              <a:t/>
            </a:r>
            <a:br>
              <a:rPr lang="en-US"/>
            </a:br>
            <a:endParaRPr lang="en-US"/>
          </a:p>
          <a:p>
            <a:pPr defTabSz="228600" eaLnBrk="0" hangingPunct="0">
              <a:lnSpc>
                <a:spcPct val="85000"/>
              </a:lnSpc>
            </a:pPr>
            <a:r>
              <a:rPr lang="en-US">
                <a:latin typeface="Courier New" pitchFamily="49" charset="0"/>
              </a:rPr>
              <a:t>BEGIN</a:t>
            </a:r>
          </a:p>
          <a:p>
            <a:pPr defTabSz="228600" eaLnBrk="0" hangingPunct="0">
              <a:lnSpc>
                <a:spcPct val="85000"/>
              </a:lnSpc>
            </a:pPr>
            <a:r>
              <a:rPr lang="en-US">
                <a:latin typeface="Courier New" pitchFamily="49" charset="0"/>
              </a:rPr>
              <a:t>…</a:t>
            </a:r>
          </a:p>
          <a:p>
            <a:pPr defTabSz="228600" eaLnBrk="0" hangingPunct="0">
              <a:lnSpc>
                <a:spcPct val="85000"/>
              </a:lnSpc>
            </a:pPr>
            <a:r>
              <a:rPr lang="en-US">
                <a:latin typeface="Courier New" pitchFamily="49" charset="0"/>
              </a:rPr>
              <a:t>END;</a:t>
            </a:r>
          </a:p>
        </p:txBody>
      </p:sp>
      <p:sp>
        <p:nvSpPr>
          <p:cNvPr id="10252" name="Rectangle 12"/>
          <p:cNvSpPr>
            <a:spLocks noChangeArrowheads="1"/>
          </p:cNvSpPr>
          <p:nvPr/>
        </p:nvSpPr>
        <p:spPr bwMode="blackWhite">
          <a:xfrm>
            <a:off x="4159251" y="3940175"/>
            <a:ext cx="4163483" cy="533400"/>
          </a:xfrm>
          <a:prstGeom prst="rect">
            <a:avLst/>
          </a:prstGeom>
          <a:solidFill>
            <a:srgbClr val="FFCC99"/>
          </a:solidFill>
          <a:ln w="28575">
            <a:solidFill>
              <a:schemeClr val="tx1"/>
            </a:solidFill>
            <a:miter lim="800000"/>
            <a:headEnd/>
            <a:tailEnd/>
          </a:ln>
        </p:spPr>
        <p:txBody>
          <a:bodyPr wrap="none" lIns="92075" tIns="46038" rIns="92075" bIns="46038" anchor="ctr"/>
          <a:lstStyle/>
          <a:p>
            <a:pPr defTabSz="822325" eaLnBrk="0" hangingPunct="0">
              <a:lnSpc>
                <a:spcPct val="85000"/>
              </a:lnSpc>
            </a:pPr>
            <a:r>
              <a:rPr lang="en-US">
                <a:latin typeface="Courier New" pitchFamily="49" charset="0"/>
              </a:rPr>
              <a:t>Procedure B IS</a:t>
            </a:r>
            <a:br>
              <a:rPr lang="en-US">
                <a:latin typeface="Courier New" pitchFamily="49" charset="0"/>
              </a:rPr>
            </a:br>
            <a:r>
              <a:rPr lang="en-US">
                <a:latin typeface="Courier New" pitchFamily="49" charset="0"/>
              </a:rPr>
              <a:t>BEGIN … END;</a:t>
            </a:r>
          </a:p>
        </p:txBody>
      </p:sp>
      <p:sp>
        <p:nvSpPr>
          <p:cNvPr id="10253" name="Rectangle 13"/>
          <p:cNvSpPr>
            <a:spLocks noChangeArrowheads="1"/>
          </p:cNvSpPr>
          <p:nvPr/>
        </p:nvSpPr>
        <p:spPr bwMode="blackWhite">
          <a:xfrm>
            <a:off x="4362451" y="4854576"/>
            <a:ext cx="2032000" cy="366713"/>
          </a:xfrm>
          <a:prstGeom prst="rect">
            <a:avLst/>
          </a:prstGeom>
          <a:solidFill>
            <a:srgbClr val="CCFFCC"/>
          </a:solidFill>
          <a:ln w="28575">
            <a:solidFill>
              <a:schemeClr val="tx1"/>
            </a:solidFill>
            <a:miter lim="800000"/>
            <a:headEnd/>
            <a:tailEnd/>
          </a:ln>
        </p:spPr>
        <p:txBody>
          <a:bodyPr wrap="none" anchor="ctr"/>
          <a:lstStyle/>
          <a:p>
            <a:pPr defTabSz="228600">
              <a:spcBef>
                <a:spcPct val="20000"/>
              </a:spcBef>
              <a:buClr>
                <a:srgbClr val="FF0000"/>
              </a:buClr>
              <a:buFont typeface="Arial" charset="0"/>
              <a:buNone/>
            </a:pPr>
            <a:r>
              <a:rPr lang="en-US">
                <a:latin typeface="Courier New" pitchFamily="49" charset="0"/>
              </a:rPr>
              <a:t>local_var</a:t>
            </a:r>
          </a:p>
        </p:txBody>
      </p:sp>
      <p:sp>
        <p:nvSpPr>
          <p:cNvPr id="10254" name="Rectangle 14"/>
          <p:cNvSpPr>
            <a:spLocks noChangeArrowheads="1"/>
          </p:cNvSpPr>
          <p:nvPr/>
        </p:nvSpPr>
        <p:spPr bwMode="blackWhite">
          <a:xfrm>
            <a:off x="4159251" y="3429001"/>
            <a:ext cx="2182283" cy="385763"/>
          </a:xfrm>
          <a:prstGeom prst="rect">
            <a:avLst/>
          </a:prstGeom>
          <a:solidFill>
            <a:srgbClr val="CCFFCC"/>
          </a:solidFill>
          <a:ln w="28575">
            <a:solidFill>
              <a:schemeClr val="tx1"/>
            </a:solidFill>
            <a:miter lim="800000"/>
            <a:headEnd/>
            <a:tailEnd/>
          </a:ln>
        </p:spPr>
        <p:txBody>
          <a:bodyPr wrap="none" anchor="ctr"/>
          <a:lstStyle/>
          <a:p>
            <a:pPr defTabSz="228600">
              <a:spcBef>
                <a:spcPct val="20000"/>
              </a:spcBef>
              <a:buClr>
                <a:srgbClr val="FF0000"/>
              </a:buClr>
              <a:buFont typeface="Arial" charset="0"/>
              <a:buNone/>
            </a:pPr>
            <a:r>
              <a:rPr lang="en-US">
                <a:latin typeface="Courier New" pitchFamily="49" charset="0"/>
              </a:rPr>
              <a:t>private_var</a:t>
            </a:r>
          </a:p>
        </p:txBody>
      </p:sp>
      <p:pic>
        <p:nvPicPr>
          <p:cNvPr id="10255" name="Picture 15" descr="C:\Documents and Settings\gstokol\My Documents\My Pictures\package-spe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057401" y="2216151"/>
            <a:ext cx="1039284"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6" descr="C:\Documents and Settings\gstokol\My Documents\My Pictures\package-body-codea01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051051" y="4092575"/>
            <a:ext cx="1039283"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Line 17"/>
          <p:cNvSpPr>
            <a:spLocks noChangeShapeType="1"/>
          </p:cNvSpPr>
          <p:nvPr/>
        </p:nvSpPr>
        <p:spPr bwMode="blackWhite">
          <a:xfrm flipH="1">
            <a:off x="8331200" y="4168775"/>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8" name="Line 18"/>
          <p:cNvSpPr>
            <a:spLocks noChangeShapeType="1"/>
          </p:cNvSpPr>
          <p:nvPr/>
        </p:nvSpPr>
        <p:spPr bwMode="blackWhite">
          <a:xfrm>
            <a:off x="8331200" y="5616575"/>
            <a:ext cx="6096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9" name="Line 19"/>
          <p:cNvSpPr>
            <a:spLocks noChangeShapeType="1"/>
          </p:cNvSpPr>
          <p:nvPr/>
        </p:nvSpPr>
        <p:spPr bwMode="blackWhite">
          <a:xfrm flipV="1">
            <a:off x="8940800" y="2035175"/>
            <a:ext cx="0" cy="3581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60" name="Line 20"/>
          <p:cNvSpPr>
            <a:spLocks noChangeShapeType="1"/>
          </p:cNvSpPr>
          <p:nvPr/>
        </p:nvSpPr>
        <p:spPr bwMode="blackWhite">
          <a:xfrm flipH="1">
            <a:off x="6197600" y="2035175"/>
            <a:ext cx="2743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261" name="Line 21"/>
          <p:cNvSpPr>
            <a:spLocks noChangeShapeType="1"/>
          </p:cNvSpPr>
          <p:nvPr/>
        </p:nvSpPr>
        <p:spPr bwMode="blackWhite">
          <a:xfrm flipH="1">
            <a:off x="6358467" y="3635375"/>
            <a:ext cx="258233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Line 22"/>
          <p:cNvSpPr>
            <a:spLocks noChangeShapeType="1"/>
          </p:cNvSpPr>
          <p:nvPr/>
        </p:nvSpPr>
        <p:spPr bwMode="auto">
          <a:xfrm flipH="1">
            <a:off x="9144000" y="2416175"/>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3" name="Line 23"/>
          <p:cNvSpPr>
            <a:spLocks noChangeShapeType="1"/>
          </p:cNvSpPr>
          <p:nvPr/>
        </p:nvSpPr>
        <p:spPr bwMode="blackWhite">
          <a:xfrm flipH="1">
            <a:off x="3839633" y="4259263"/>
            <a:ext cx="30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64" name="Line 24"/>
          <p:cNvSpPr>
            <a:spLocks noChangeShapeType="1"/>
          </p:cNvSpPr>
          <p:nvPr/>
        </p:nvSpPr>
        <p:spPr bwMode="blackWhite">
          <a:xfrm>
            <a:off x="3839633" y="2035175"/>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25"/>
          <p:cNvSpPr>
            <a:spLocks noChangeShapeType="1"/>
          </p:cNvSpPr>
          <p:nvPr/>
        </p:nvSpPr>
        <p:spPr bwMode="blackWhite">
          <a:xfrm>
            <a:off x="3839633" y="2797175"/>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Line 26"/>
          <p:cNvSpPr>
            <a:spLocks noChangeShapeType="1"/>
          </p:cNvSpPr>
          <p:nvPr/>
        </p:nvSpPr>
        <p:spPr bwMode="blackWhite">
          <a:xfrm>
            <a:off x="3839633" y="3635375"/>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7" name="Line 27"/>
          <p:cNvSpPr>
            <a:spLocks noChangeShapeType="1"/>
          </p:cNvSpPr>
          <p:nvPr/>
        </p:nvSpPr>
        <p:spPr bwMode="blackWhite">
          <a:xfrm>
            <a:off x="3841751" y="2024063"/>
            <a:ext cx="0" cy="22399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68" name="Picture 28" descr="C:\Documents and Settings\gstokol\My Documents\My Pictures\plsqlcod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9679518" y="1676400"/>
            <a:ext cx="1085849"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9" name="Rectangle 29"/>
          <p:cNvSpPr>
            <a:spLocks noChangeArrowheads="1"/>
          </p:cNvSpPr>
          <p:nvPr/>
        </p:nvSpPr>
        <p:spPr bwMode="auto">
          <a:xfrm>
            <a:off x="9689988" y="2994026"/>
            <a:ext cx="1062791" cy="59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lnSpc>
                <a:spcPct val="90000"/>
              </a:lnSpc>
            </a:pPr>
            <a:r>
              <a:rPr lang="en-US"/>
              <a:t>External</a:t>
            </a:r>
          </a:p>
          <a:p>
            <a:pPr algn="ctr" eaLnBrk="0" hangingPunct="0">
              <a:lnSpc>
                <a:spcPct val="90000"/>
              </a:lnSpc>
            </a:pPr>
            <a:r>
              <a:rPr lang="en-US"/>
              <a:t>code</a:t>
            </a:r>
          </a:p>
        </p:txBody>
      </p:sp>
    </p:spTree>
    <p:extLst>
      <p:ext uri="{BB962C8B-B14F-4D97-AF65-F5344CB8AC3E}">
        <p14:creationId xmlns:p14="http://schemas.microsoft.com/office/powerpoint/2010/main" val="3952927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8172451" y="1371600"/>
            <a:ext cx="3206749" cy="3962400"/>
          </a:xfrm>
          <a:prstGeom prst="rect">
            <a:avLst/>
          </a:prstGeom>
          <a:solidFill>
            <a:srgbClr val="99CCFF"/>
          </a:solidFill>
          <a:ln w="28575">
            <a:solidFill>
              <a:srgbClr val="99CCFF"/>
            </a:solidFill>
            <a:miter lim="800000"/>
            <a:headEnd type="none" w="sm" len="sm"/>
            <a:tailEnd type="none" w="sm" len="sm"/>
          </a:ln>
        </p:spPr>
        <p:txBody>
          <a:bodyPr wrap="none" anchor="ctr"/>
          <a:lstStyle/>
          <a:p>
            <a:pPr algn="ctr">
              <a:spcBef>
                <a:spcPct val="20000"/>
              </a:spcBef>
              <a:buClr>
                <a:srgbClr val="FF0000"/>
              </a:buClr>
              <a:buFont typeface="Arial" charset="0"/>
              <a:buNone/>
            </a:pPr>
            <a:endParaRPr lang="en-US"/>
          </a:p>
        </p:txBody>
      </p:sp>
      <p:sp>
        <p:nvSpPr>
          <p:cNvPr id="11267" name="Rectangle 3"/>
          <p:cNvSpPr>
            <a:spLocks noGrp="1" noChangeArrowheads="1"/>
          </p:cNvSpPr>
          <p:nvPr>
            <p:ph type="title"/>
          </p:nvPr>
        </p:nvSpPr>
        <p:spPr/>
        <p:txBody>
          <a:bodyPr/>
          <a:lstStyle/>
          <a:p>
            <a:pPr eaLnBrk="1" hangingPunct="1"/>
            <a:r>
              <a:rPr lang="en-US" smtClean="0"/>
              <a:t>Developing PL/SQL Packages: Overview</a:t>
            </a:r>
          </a:p>
        </p:txBody>
      </p:sp>
      <p:sp>
        <p:nvSpPr>
          <p:cNvPr id="11268" name="Rectangle 4"/>
          <p:cNvSpPr>
            <a:spLocks noChangeArrowheads="1"/>
          </p:cNvSpPr>
          <p:nvPr/>
        </p:nvSpPr>
        <p:spPr bwMode="auto">
          <a:xfrm>
            <a:off x="882651" y="3733801"/>
            <a:ext cx="1930400" cy="72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algn="ctr" defTabSz="822325" eaLnBrk="0" hangingPunct="0">
              <a:spcBef>
                <a:spcPct val="50000"/>
              </a:spcBef>
            </a:pPr>
            <a:r>
              <a:rPr lang="en-US" sz="1400"/>
              <a:t>Create/edit package spec and body</a:t>
            </a:r>
          </a:p>
        </p:txBody>
      </p:sp>
      <p:sp>
        <p:nvSpPr>
          <p:cNvPr id="11269" name="Rectangle 5"/>
          <p:cNvSpPr>
            <a:spLocks noChangeArrowheads="1"/>
          </p:cNvSpPr>
          <p:nvPr/>
        </p:nvSpPr>
        <p:spPr bwMode="auto">
          <a:xfrm>
            <a:off x="3293533" y="5780088"/>
            <a:ext cx="2641600" cy="5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algn="ctr" defTabSz="822325" eaLnBrk="0" hangingPunct="0">
              <a:spcBef>
                <a:spcPct val="50000"/>
              </a:spcBef>
            </a:pPr>
            <a:r>
              <a:rPr lang="en-US" sz="1400"/>
              <a:t>Invoke package subprograms</a:t>
            </a:r>
          </a:p>
        </p:txBody>
      </p:sp>
      <p:sp>
        <p:nvSpPr>
          <p:cNvPr id="11270" name="Line 6"/>
          <p:cNvSpPr>
            <a:spLocks noChangeShapeType="1"/>
          </p:cNvSpPr>
          <p:nvPr/>
        </p:nvSpPr>
        <p:spPr bwMode="gray">
          <a:xfrm>
            <a:off x="2563285" y="3257550"/>
            <a:ext cx="89111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1" name="Rectangle 7"/>
          <p:cNvSpPr>
            <a:spLocks noChangeArrowheads="1"/>
          </p:cNvSpPr>
          <p:nvPr/>
        </p:nvSpPr>
        <p:spPr bwMode="auto">
          <a:xfrm>
            <a:off x="3352800" y="3733800"/>
            <a:ext cx="2235200" cy="5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algn="ctr" defTabSz="822325" eaLnBrk="0" hangingPunct="0">
              <a:spcBef>
                <a:spcPct val="50000"/>
              </a:spcBef>
            </a:pPr>
            <a:r>
              <a:rPr lang="en-US" sz="1400"/>
              <a:t>Compiler</a:t>
            </a:r>
            <a:br>
              <a:rPr lang="en-US" sz="1400"/>
            </a:br>
            <a:r>
              <a:rPr lang="en-US" sz="1400"/>
              <a:t>warnings/errors?</a:t>
            </a:r>
          </a:p>
        </p:txBody>
      </p:sp>
      <p:sp>
        <p:nvSpPr>
          <p:cNvPr id="11272" name="Text Box 8"/>
          <p:cNvSpPr txBox="1">
            <a:spLocks noChangeArrowheads="1"/>
          </p:cNvSpPr>
          <p:nvPr/>
        </p:nvSpPr>
        <p:spPr bwMode="auto">
          <a:xfrm>
            <a:off x="4524745" y="4295775"/>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600">
                <a:solidFill>
                  <a:schemeClr val="accent2"/>
                </a:solidFill>
              </a:rPr>
              <a:t>NO</a:t>
            </a:r>
          </a:p>
        </p:txBody>
      </p:sp>
      <p:sp>
        <p:nvSpPr>
          <p:cNvPr id="11273" name="Text Box 9"/>
          <p:cNvSpPr txBox="1">
            <a:spLocks noChangeArrowheads="1"/>
          </p:cNvSpPr>
          <p:nvPr/>
        </p:nvSpPr>
        <p:spPr bwMode="auto">
          <a:xfrm>
            <a:off x="5683927" y="2949575"/>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600">
                <a:solidFill>
                  <a:schemeClr val="accent2"/>
                </a:solidFill>
              </a:rPr>
              <a:t>YES</a:t>
            </a:r>
          </a:p>
        </p:txBody>
      </p:sp>
      <p:pic>
        <p:nvPicPr>
          <p:cNvPr id="112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17601" y="2057400"/>
            <a:ext cx="151976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11275" name="Picture 11" descr="C:\Documents and Settings\rajmishr\My Documents\My Pictures\iasicon0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828801" y="2362200"/>
            <a:ext cx="963084"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AutoShape 12"/>
          <p:cNvSpPr>
            <a:spLocks noChangeArrowheads="1"/>
          </p:cNvSpPr>
          <p:nvPr/>
        </p:nvSpPr>
        <p:spPr bwMode="gray">
          <a:xfrm rot="5400000" flipH="1">
            <a:off x="2291557" y="2761457"/>
            <a:ext cx="446087" cy="457200"/>
          </a:xfrm>
          <a:prstGeom prst="flowChartExtract">
            <a:avLst/>
          </a:prstGeom>
          <a:solidFill>
            <a:srgbClr val="059F0C"/>
          </a:solidFill>
          <a:ln w="28575">
            <a:solidFill>
              <a:srgbClr val="66CCFF"/>
            </a:solidFill>
            <a:miter lim="800000"/>
            <a:headEnd type="none" w="sm" len="sm"/>
            <a:tailEnd type="none" w="sm" len="sm"/>
          </a:ln>
        </p:spPr>
        <p:txBody>
          <a:bodyPr wrap="none" anchor="ctr"/>
          <a:lstStyle/>
          <a:p>
            <a:pPr algn="ctr">
              <a:spcBef>
                <a:spcPct val="20000"/>
              </a:spcBef>
              <a:buClr>
                <a:srgbClr val="FF0000"/>
              </a:buClr>
              <a:buFont typeface="Arial" charset="0"/>
              <a:buNone/>
            </a:pPr>
            <a:endParaRPr lang="en-US"/>
          </a:p>
        </p:txBody>
      </p:sp>
      <p:pic>
        <p:nvPicPr>
          <p:cNvPr id="11277" name="Picture 13" descr="DB2xDB_Icons: Document, SQL Cod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29734" y="2438401"/>
            <a:ext cx="656167"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Picture 14" descr="C:\Documents and Settings\lserhal\My Documents\My Pictures\Graphics Library\view.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551084" y="2971800"/>
            <a:ext cx="153246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9" name="Group 15"/>
          <p:cNvGrpSpPr>
            <a:grpSpLocks/>
          </p:cNvGrpSpPr>
          <p:nvPr/>
        </p:nvGrpSpPr>
        <p:grpSpPr bwMode="auto">
          <a:xfrm>
            <a:off x="3352800" y="2209800"/>
            <a:ext cx="2108200" cy="1600200"/>
            <a:chOff x="1584" y="1434"/>
            <a:chExt cx="996" cy="1008"/>
          </a:xfrm>
        </p:grpSpPr>
        <p:pic>
          <p:nvPicPr>
            <p:cNvPr id="11300" name="Picture 16" descr="C:\Projects\4021-Nancy\Gifs\compile.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728" y="1434"/>
              <a:ext cx="62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1" name="Picture 17" descr="Symbols: Ale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584" y="1818"/>
              <a:ext cx="39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2" name="Picture 18" descr="C:\Documents and Settings\lserhal\My Documents\My Pictures\Graphics Library\exception.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294" y="1482"/>
              <a:ext cx="286"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80" name="Text Box 19"/>
          <p:cNvSpPr txBox="1">
            <a:spLocks noChangeArrowheads="1"/>
          </p:cNvSpPr>
          <p:nvPr/>
        </p:nvSpPr>
        <p:spPr bwMode="auto">
          <a:xfrm>
            <a:off x="8809320" y="3216276"/>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400"/>
              <a:t>Use </a:t>
            </a:r>
            <a:r>
              <a:rPr lang="en-US" sz="1400">
                <a:latin typeface="Courier New" pitchFamily="49" charset="0"/>
              </a:rPr>
              <a:t>SHOW ERRORS</a:t>
            </a:r>
            <a:br>
              <a:rPr lang="en-US" sz="1400">
                <a:latin typeface="Courier New" pitchFamily="49" charset="0"/>
              </a:rPr>
            </a:br>
            <a:r>
              <a:rPr lang="en-US" sz="1400"/>
              <a:t>command in SQL*Plus</a:t>
            </a:r>
          </a:p>
        </p:txBody>
      </p:sp>
      <p:pic>
        <p:nvPicPr>
          <p:cNvPr id="1128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008534" y="2895600"/>
            <a:ext cx="1547284"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11282" name="Picture 21" descr="C:\Documents and Settings\lserhal\Desktop\Graphics Used in 10g NF\data dictionary gray.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9235017" y="3810000"/>
            <a:ext cx="635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3" name="Group 22"/>
          <p:cNvGrpSpPr>
            <a:grpSpLocks/>
          </p:cNvGrpSpPr>
          <p:nvPr/>
        </p:nvGrpSpPr>
        <p:grpSpPr bwMode="auto">
          <a:xfrm>
            <a:off x="9671052" y="4038600"/>
            <a:ext cx="690033" cy="679450"/>
            <a:chOff x="4080" y="2640"/>
            <a:chExt cx="767" cy="1002"/>
          </a:xfrm>
        </p:grpSpPr>
        <p:pic>
          <p:nvPicPr>
            <p:cNvPr id="11297" name="Picture 23" descr="C:\Documents and Settings\lserhal\My Documents\My Pictures\table001.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4080" y="2640"/>
              <a:ext cx="607"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8" name="Picture 24" descr="C:\Documents and Settings\lserhal\My Documents\My Pictures\table001.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4160" y="2722"/>
              <a:ext cx="607"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9" name="Picture 25" descr="C:\Documents and Settings\lserhal\My Documents\My Pictures\table001.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4240" y="2804"/>
              <a:ext cx="607"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84" name="Text Box 26"/>
          <p:cNvSpPr txBox="1">
            <a:spLocks noChangeArrowheads="1"/>
          </p:cNvSpPr>
          <p:nvPr/>
        </p:nvSpPr>
        <p:spPr bwMode="auto">
          <a:xfrm>
            <a:off x="8606367" y="4800601"/>
            <a:ext cx="1949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rgbClr val="FF0000"/>
              </a:buClr>
              <a:buFont typeface="Arial" charset="0"/>
              <a:buNone/>
            </a:pPr>
            <a:r>
              <a:rPr lang="en-US" sz="1400"/>
              <a:t>Use </a:t>
            </a:r>
            <a:r>
              <a:rPr lang="en-US" sz="1400">
                <a:latin typeface="Courier New" pitchFamily="49" charset="0"/>
              </a:rPr>
              <a:t>USER/ALL/DBA_</a:t>
            </a:r>
            <a:br>
              <a:rPr lang="en-US" sz="1400">
                <a:latin typeface="Courier New" pitchFamily="49" charset="0"/>
              </a:rPr>
            </a:br>
            <a:r>
              <a:rPr lang="en-US" sz="1400">
                <a:latin typeface="Courier New" pitchFamily="49" charset="0"/>
              </a:rPr>
              <a:t>ERRORS</a:t>
            </a:r>
            <a:r>
              <a:rPr lang="en-US" sz="1400"/>
              <a:t> views</a:t>
            </a:r>
          </a:p>
        </p:txBody>
      </p:sp>
      <p:grpSp>
        <p:nvGrpSpPr>
          <p:cNvPr id="11285" name="Group 27"/>
          <p:cNvGrpSpPr>
            <a:grpSpLocks/>
          </p:cNvGrpSpPr>
          <p:nvPr/>
        </p:nvGrpSpPr>
        <p:grpSpPr bwMode="auto">
          <a:xfrm>
            <a:off x="8147051" y="1371601"/>
            <a:ext cx="939800" cy="758825"/>
            <a:chOff x="3780" y="960"/>
            <a:chExt cx="444" cy="478"/>
          </a:xfrm>
        </p:grpSpPr>
        <p:pic>
          <p:nvPicPr>
            <p:cNvPr id="11295" name="Picture 28" descr="C:\Documents and Settings\rajmishr\My Documents\My Pictures\iasicon0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780" y="960"/>
              <a:ext cx="396"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6" name="AutoShape 29"/>
            <p:cNvSpPr>
              <a:spLocks noChangeArrowheads="1"/>
            </p:cNvSpPr>
            <p:nvPr/>
          </p:nvSpPr>
          <p:spPr bwMode="gray">
            <a:xfrm rot="5400000" flipH="1">
              <a:off x="3990" y="1201"/>
              <a:ext cx="236" cy="233"/>
            </a:xfrm>
            <a:prstGeom prst="flowChartExtract">
              <a:avLst/>
            </a:prstGeom>
            <a:solidFill>
              <a:srgbClr val="059F0C"/>
            </a:solidFill>
            <a:ln w="28575">
              <a:solidFill>
                <a:srgbClr val="66CCFF"/>
              </a:solidFill>
              <a:miter lim="800000"/>
              <a:headEnd type="none" w="sm" len="sm"/>
              <a:tailEnd type="none" w="sm" len="sm"/>
            </a:ln>
          </p:spPr>
          <p:txBody>
            <a:bodyPr wrap="none" anchor="ctr"/>
            <a:lstStyle/>
            <a:p>
              <a:pPr algn="ctr">
                <a:spcBef>
                  <a:spcPct val="20000"/>
                </a:spcBef>
                <a:buClr>
                  <a:srgbClr val="FF0000"/>
                </a:buClr>
                <a:buFont typeface="Arial" charset="0"/>
                <a:buNone/>
              </a:pPr>
              <a:endParaRPr lang="en-US"/>
            </a:p>
          </p:txBody>
        </p:sp>
      </p:grpSp>
      <p:sp>
        <p:nvSpPr>
          <p:cNvPr id="11286" name="Text Box 30"/>
          <p:cNvSpPr txBox="1">
            <a:spLocks noChangeArrowheads="1"/>
          </p:cNvSpPr>
          <p:nvPr/>
        </p:nvSpPr>
        <p:spPr bwMode="auto">
          <a:xfrm>
            <a:off x="8857124" y="2209801"/>
            <a:ext cx="19030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r>
              <a:rPr lang="en-US" sz="1400"/>
              <a:t>View errors/warnings </a:t>
            </a:r>
            <a:br>
              <a:rPr lang="en-US" sz="1400"/>
            </a:br>
            <a:r>
              <a:rPr lang="en-US" sz="1400"/>
              <a:t>in SQL Developer</a:t>
            </a:r>
          </a:p>
        </p:txBody>
      </p:sp>
      <p:pic>
        <p:nvPicPr>
          <p:cNvPr id="11287" name="Picture 31"/>
          <p:cNvPicPr>
            <a:picLocks noChangeAspect="1" noChangeArrowheads="1"/>
          </p:cNvPicPr>
          <p:nvPr/>
        </p:nvPicPr>
        <p:blipFill>
          <a:blip r:embed="rId12">
            <a:extLst>
              <a:ext uri="{28A0092B-C50C-407E-A947-70E740481C1C}">
                <a14:useLocalDpi xmlns:a14="http://schemas.microsoft.com/office/drawing/2010/main" val="0"/>
              </a:ext>
            </a:extLst>
          </a:blip>
          <a:srcRect r="65688" b="13147"/>
          <a:stretch>
            <a:fillRect/>
          </a:stretch>
        </p:blipFill>
        <p:spPr bwMode="gray">
          <a:xfrm>
            <a:off x="8798984" y="1600200"/>
            <a:ext cx="2497667" cy="5984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1288" name="Line 32"/>
          <p:cNvSpPr>
            <a:spLocks noChangeShapeType="1"/>
          </p:cNvSpPr>
          <p:nvPr/>
        </p:nvSpPr>
        <p:spPr bwMode="auto">
          <a:xfrm>
            <a:off x="4470400" y="4227513"/>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9" name="Rectangle 33"/>
          <p:cNvSpPr>
            <a:spLocks noChangeArrowheads="1"/>
          </p:cNvSpPr>
          <p:nvPr/>
        </p:nvSpPr>
        <p:spPr bwMode="auto">
          <a:xfrm>
            <a:off x="6096000" y="3733800"/>
            <a:ext cx="2235200" cy="5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algn="ctr" defTabSz="822325" eaLnBrk="0" hangingPunct="0">
              <a:spcBef>
                <a:spcPct val="50000"/>
              </a:spcBef>
            </a:pPr>
            <a:r>
              <a:rPr lang="en-US" sz="1400"/>
              <a:t>View compiler</a:t>
            </a:r>
            <a:br>
              <a:rPr lang="en-US" sz="1400"/>
            </a:br>
            <a:r>
              <a:rPr lang="en-US" sz="1400"/>
              <a:t>warnings/errors</a:t>
            </a:r>
          </a:p>
        </p:txBody>
      </p:sp>
      <p:sp>
        <p:nvSpPr>
          <p:cNvPr id="11290" name="Line 34"/>
          <p:cNvSpPr>
            <a:spLocks noChangeShapeType="1"/>
          </p:cNvSpPr>
          <p:nvPr/>
        </p:nvSpPr>
        <p:spPr bwMode="auto">
          <a:xfrm>
            <a:off x="5369984" y="3267075"/>
            <a:ext cx="1193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91" name="Freeform 35"/>
          <p:cNvSpPr>
            <a:spLocks/>
          </p:cNvSpPr>
          <p:nvPr/>
        </p:nvSpPr>
        <p:spPr bwMode="auto">
          <a:xfrm>
            <a:off x="1930400" y="1336675"/>
            <a:ext cx="5384800" cy="1524000"/>
          </a:xfrm>
          <a:custGeom>
            <a:avLst/>
            <a:gdLst>
              <a:gd name="T0" fmla="*/ 2147483647 w 2544"/>
              <a:gd name="T1" fmla="*/ 2147483647 h 816"/>
              <a:gd name="T2" fmla="*/ 2147483647 w 2544"/>
              <a:gd name="T3" fmla="*/ 0 h 816"/>
              <a:gd name="T4" fmla="*/ 0 w 2544"/>
              <a:gd name="T5" fmla="*/ 0 h 816"/>
              <a:gd name="T6" fmla="*/ 0 w 2544"/>
              <a:gd name="T7" fmla="*/ 2147483647 h 816"/>
              <a:gd name="T8" fmla="*/ 0 60000 65536"/>
              <a:gd name="T9" fmla="*/ 0 60000 65536"/>
              <a:gd name="T10" fmla="*/ 0 60000 65536"/>
              <a:gd name="T11" fmla="*/ 0 60000 65536"/>
              <a:gd name="T12" fmla="*/ 0 w 2544"/>
              <a:gd name="T13" fmla="*/ 0 h 816"/>
              <a:gd name="T14" fmla="*/ 2544 w 2544"/>
              <a:gd name="T15" fmla="*/ 816 h 816"/>
            </a:gdLst>
            <a:ahLst/>
            <a:cxnLst>
              <a:cxn ang="T8">
                <a:pos x="T0" y="T1"/>
              </a:cxn>
              <a:cxn ang="T9">
                <a:pos x="T2" y="T3"/>
              </a:cxn>
              <a:cxn ang="T10">
                <a:pos x="T4" y="T5"/>
              </a:cxn>
              <a:cxn ang="T11">
                <a:pos x="T6" y="T7"/>
              </a:cxn>
            </a:cxnLst>
            <a:rect l="T12" t="T13" r="T14" b="T15"/>
            <a:pathLst>
              <a:path w="2544" h="816">
                <a:moveTo>
                  <a:pt x="2544" y="816"/>
                </a:moveTo>
                <a:lnTo>
                  <a:pt x="2544" y="0"/>
                </a:lnTo>
                <a:lnTo>
                  <a:pt x="0" y="0"/>
                </a:lnTo>
                <a:lnTo>
                  <a:pt x="0" y="38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1292" name="Picture 36" descr="C:\Documents and Settings\gstokol\My Documents\My Pictures\package-gif.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4011084" y="4616450"/>
            <a:ext cx="10583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3" name="Picture 37" descr="C:\Documents and Settings\gstokol\My Documents\My Pictures\package-spec.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1138767" y="2286001"/>
            <a:ext cx="891117"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4" name="Picture 38" descr="C:\Documents and Settings\gstokol\My Documents\My Pictures\package-body-codea011.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a:off x="1422400" y="2779713"/>
            <a:ext cx="857251"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0113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164</TotalTime>
  <Words>1489</Words>
  <Application>Microsoft Office PowerPoint</Application>
  <PresentationFormat>Custom</PresentationFormat>
  <Paragraphs>290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vt:lpstr>
      <vt:lpstr>Creating Packages</vt:lpstr>
      <vt:lpstr>Objectives</vt:lpstr>
      <vt:lpstr>Lesson Agenda</vt:lpstr>
      <vt:lpstr>What Are PL/SQL Packages?</vt:lpstr>
      <vt:lpstr>Advantages of Using Packages</vt:lpstr>
      <vt:lpstr>Advantages of Using Packages</vt:lpstr>
      <vt:lpstr>Components of a PL/SQL Package </vt:lpstr>
      <vt:lpstr>Internal and External Visibility  of a Package’s Components</vt:lpstr>
      <vt:lpstr>Developing PL/SQL Packages: Overview</vt:lpstr>
      <vt:lpstr>Lesson Agenda</vt:lpstr>
      <vt:lpstr>Creating the Package Specification: Using the CREATE PACKAGE Statement</vt:lpstr>
      <vt:lpstr>Creating the Package Specification: Using SQL Developer</vt:lpstr>
      <vt:lpstr>Creating the Package Body: Using SQL Developer</vt:lpstr>
      <vt:lpstr>Example of a Package Specification: comm_pkg </vt:lpstr>
      <vt:lpstr>Creating the Package Body</vt:lpstr>
      <vt:lpstr>Example of a Package Body: comm_pkg</vt:lpstr>
      <vt:lpstr>Invoking the Package Subprograms: Examples</vt:lpstr>
      <vt:lpstr>Invoking the Package Subprograms:  Using SQL Developer</vt:lpstr>
      <vt:lpstr>Creating and Using Bodiless Packages</vt:lpstr>
      <vt:lpstr>Viewing Packages by Using the Data Dictionary</vt:lpstr>
      <vt:lpstr>Viewing Packages by Using SQL Developer</vt:lpstr>
      <vt:lpstr>Removing Packages by Using SQL Developer  or the SQL DROP Statement</vt:lpstr>
      <vt:lpstr>Guidelines for Writing Packages</vt:lpstr>
      <vt:lpstr>Quiz</vt:lpstr>
      <vt:lpstr>Summary</vt:lpstr>
      <vt:lpstr>Practice 4 Overview:  Creating and Using Packages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creator>Sumedha Saran</dc:creator>
  <cp:lastModifiedBy>dell</cp:lastModifiedBy>
  <cp:revision>34</cp:revision>
  <dcterms:created xsi:type="dcterms:W3CDTF">2017-10-25T20:52:34Z</dcterms:created>
  <dcterms:modified xsi:type="dcterms:W3CDTF">2018-09-13T05:43:03Z</dcterms:modified>
</cp:coreProperties>
</file>