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9"/>
  </p:notesMasterIdLst>
  <p:sldIdLst>
    <p:sldId id="304"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 id="334" r:id="rId32"/>
    <p:sldId id="335" r:id="rId33"/>
    <p:sldId id="336" r:id="rId34"/>
    <p:sldId id="337" r:id="rId35"/>
    <p:sldId id="340" r:id="rId36"/>
    <p:sldId id="341" r:id="rId37"/>
    <p:sldId id="342"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662" autoAdjust="0"/>
  </p:normalViewPr>
  <p:slideViewPr>
    <p:cSldViewPr snapToGrid="0">
      <p:cViewPr varScale="1">
        <p:scale>
          <a:sx n="70" d="100"/>
          <a:sy n="70" d="100"/>
        </p:scale>
        <p:origin x="-702"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8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2CCA-F978-476B-9B10-120D673A0188}"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E907-670F-49FE-BFB9-70D7C97BED19}" type="slidenum">
              <a:rPr lang="en-US" smtClean="0"/>
              <a:t>‹#›</a:t>
            </a:fld>
            <a:endParaRPr lang="en-US"/>
          </a:p>
        </p:txBody>
      </p:sp>
    </p:spTree>
    <p:extLst>
      <p:ext uri="{BB962C8B-B14F-4D97-AF65-F5344CB8AC3E}">
        <p14:creationId xmlns:p14="http://schemas.microsoft.com/office/powerpoint/2010/main" val="3139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vmlDrawing" Target="../drawings/vmlDrawing1.vml"/><Relationship Id="rId5" Type="http://schemas.openxmlformats.org/officeDocument/2006/relationships/image" Target="../media/image18.emf"/><Relationship Id="rId4" Type="http://schemas.openxmlformats.org/officeDocument/2006/relationships/oleObject" Target="../embeddings/oleObject1.bin"/></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9.emf"/><Relationship Id="rId4" Type="http://schemas.openxmlformats.org/officeDocument/2006/relationships/oleObject" Target="../embeddings/oleObject2.bin"/></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20.emf"/><Relationship Id="rId4" Type="http://schemas.openxmlformats.org/officeDocument/2006/relationships/oleObject" Target="../embeddings/oleObject3.bin"/></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slide" Target="../slides/slide20.xml"/><Relationship Id="rId2" Type="http://schemas.openxmlformats.org/officeDocument/2006/relationships/notesMaster" Target="../notesMasters/notesMaster1.xml"/><Relationship Id="rId1" Type="http://schemas.openxmlformats.org/officeDocument/2006/relationships/vmlDrawing" Target="../drawings/vmlDrawing4.vml"/><Relationship Id="rId5" Type="http://schemas.openxmlformats.org/officeDocument/2006/relationships/image" Target="../media/image21.emf"/><Relationship Id="rId4" Type="http://schemas.openxmlformats.org/officeDocument/2006/relationships/oleObject" Target="../embeddings/oleObject4.bin"/></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image" Target="../media/image28.png"/></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image" Target="../media/image13.png"/></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5325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F8CF7FD4-BAAE-40E1-802E-3DF0ECB4C420}"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Every PL/SQL variable has a data type, which specifies a storage format, constraints, and a valid range of values. PL/SQL supports several data type categories, including scalar, reference, large object (</a:t>
            </a:r>
            <a:r>
              <a:rPr lang="en-US" smtClean="0">
                <a:latin typeface="Courier New" pitchFamily="49" charset="0"/>
              </a:rPr>
              <a:t>LOB</a:t>
            </a:r>
            <a:r>
              <a:rPr lang="en-US" smtClean="0"/>
              <a:t>), and composite.</a:t>
            </a:r>
          </a:p>
          <a:p>
            <a:pPr lvl="2" eaLnBrk="1" hangingPunct="1">
              <a:buClr>
                <a:schemeClr val="tx1"/>
              </a:buClr>
            </a:pPr>
            <a:r>
              <a:rPr lang="en-US" b="1" smtClean="0"/>
              <a:t>Scalar data types:</a:t>
            </a:r>
            <a:r>
              <a:rPr lang="en-US" smtClean="0">
                <a:solidFill>
                  <a:srgbClr val="FC0128"/>
                </a:solidFill>
              </a:rPr>
              <a:t> </a:t>
            </a:r>
            <a:r>
              <a:rPr lang="en-US" smtClean="0">
                <a:solidFill>
                  <a:schemeClr val="tx1"/>
                </a:solidFill>
              </a:rPr>
              <a:t>Scalar data types </a:t>
            </a:r>
            <a:r>
              <a:rPr lang="en-US" smtClean="0"/>
              <a:t>hold a single value. The value depends on the data type of the variable. For example, the </a:t>
            </a:r>
            <a:r>
              <a:rPr lang="en-US" smtClean="0">
                <a:latin typeface="Courier New" pitchFamily="49" charset="0"/>
              </a:rPr>
              <a:t>v_myName</a:t>
            </a:r>
            <a:r>
              <a:rPr lang="en-US" smtClean="0"/>
              <a:t> variable in the example in the section “Declaring and Initializing PL/SQL Variables” (in this lesson) is of type </a:t>
            </a:r>
            <a:r>
              <a:rPr lang="en-US" smtClean="0">
                <a:latin typeface="Courier New" pitchFamily="49" charset="0"/>
              </a:rPr>
              <a:t>VARCHAR2</a:t>
            </a:r>
            <a:r>
              <a:rPr lang="en-US" smtClean="0"/>
              <a:t>. Therefore, </a:t>
            </a:r>
            <a:r>
              <a:rPr lang="en-US" smtClean="0">
                <a:latin typeface="Courier New" pitchFamily="49" charset="0"/>
              </a:rPr>
              <a:t>v_myName</a:t>
            </a:r>
            <a:r>
              <a:rPr lang="en-US" smtClean="0"/>
              <a:t> can hold a string value. PL/SQL also supports Boolean variables.</a:t>
            </a:r>
          </a:p>
          <a:p>
            <a:pPr lvl="2" eaLnBrk="1" hangingPunct="1"/>
            <a:r>
              <a:rPr lang="en-US" b="1" smtClean="0"/>
              <a:t>Reference data types:</a:t>
            </a:r>
            <a:r>
              <a:rPr lang="en-US" smtClean="0"/>
              <a:t> </a:t>
            </a:r>
            <a:r>
              <a:rPr lang="en-US" smtClean="0">
                <a:solidFill>
                  <a:schemeClr val="tx1"/>
                </a:solidFill>
              </a:rPr>
              <a:t>Reference data types </a:t>
            </a:r>
            <a:r>
              <a:rPr lang="en-US" smtClean="0"/>
              <a:t>hold values, called </a:t>
            </a:r>
            <a:r>
              <a:rPr lang="en-US" i="1" smtClean="0"/>
              <a:t>pointers</a:t>
            </a:r>
            <a:r>
              <a:rPr lang="en-US" smtClean="0"/>
              <a:t>, which point to a storage location.</a:t>
            </a:r>
          </a:p>
          <a:p>
            <a:pPr lvl="2" eaLnBrk="1" hangingPunct="1"/>
            <a:r>
              <a:rPr lang="en-US" smtClean="0">
                <a:latin typeface="Courier New" pitchFamily="49" charset="0"/>
              </a:rPr>
              <a:t>LOB</a:t>
            </a:r>
            <a:r>
              <a:rPr lang="en-US" b="1" smtClean="0"/>
              <a:t> data types:</a:t>
            </a:r>
            <a:r>
              <a:rPr lang="en-US" smtClean="0"/>
              <a:t> </a:t>
            </a:r>
            <a:r>
              <a:rPr lang="en-US" smtClean="0">
                <a:latin typeface="Courier New" pitchFamily="49" charset="0"/>
              </a:rPr>
              <a:t>LOB</a:t>
            </a:r>
            <a:r>
              <a:rPr lang="en-US" smtClean="0"/>
              <a:t> data types hold values, called </a:t>
            </a:r>
            <a:r>
              <a:rPr lang="en-US" i="1" smtClean="0"/>
              <a:t>locators</a:t>
            </a:r>
            <a:r>
              <a:rPr lang="en-US" smtClean="0"/>
              <a:t>, which specify the location of large objects (such as graphic images) that are stored outside the table.</a:t>
            </a:r>
          </a:p>
          <a:p>
            <a:pPr lvl="2" eaLnBrk="1" hangingPunct="1">
              <a:buClr>
                <a:schemeClr val="tx1"/>
              </a:buClr>
            </a:pPr>
            <a:r>
              <a:rPr lang="en-US" b="1" smtClean="0"/>
              <a:t>Composite data types: </a:t>
            </a:r>
            <a:r>
              <a:rPr lang="en-US" smtClean="0">
                <a:solidFill>
                  <a:schemeClr val="tx1"/>
                </a:solidFill>
              </a:rPr>
              <a:t>Composite data types are available by using </a:t>
            </a:r>
            <a:r>
              <a:rPr lang="en-US" smtClean="0">
                <a:latin typeface="Palatino-Roman" charset="0"/>
              </a:rPr>
              <a:t>PL/SQL </a:t>
            </a:r>
            <a:r>
              <a:rPr lang="en-US" i="1" smtClean="0">
                <a:latin typeface="Palatino-Roman" charset="0"/>
              </a:rPr>
              <a:t>collection</a:t>
            </a:r>
            <a:r>
              <a:rPr lang="en-US" smtClean="0">
                <a:latin typeface="Palatino-Roman" charset="0"/>
              </a:rPr>
              <a:t> and </a:t>
            </a:r>
            <a:r>
              <a:rPr lang="en-US" i="1" smtClean="0">
                <a:latin typeface="Palatino-Roman" charset="0"/>
              </a:rPr>
              <a:t>record</a:t>
            </a:r>
            <a:r>
              <a:rPr lang="en-US" smtClean="0">
                <a:latin typeface="Palatino-Roman" charset="0"/>
              </a:rPr>
              <a:t> variables. </a:t>
            </a:r>
            <a:r>
              <a:rPr lang="en-US" smtClean="0">
                <a:solidFill>
                  <a:schemeClr val="tx1"/>
                </a:solidFill>
              </a:rPr>
              <a:t>PL/SQL collections and records contain internal elements that you can treat as individual variables.</a:t>
            </a:r>
            <a:endParaRPr lang="en-US" smtClean="0"/>
          </a:p>
          <a:p>
            <a:pPr lvl="1" eaLnBrk="1" hangingPunct="1"/>
            <a:r>
              <a:rPr lang="en-US" smtClean="0"/>
              <a:t>Non-PL/SQL variables include host language variables declared in precompiler programs, screen fields in Forms applications, and host variables. You learn about host variables later in this lesson.</a:t>
            </a:r>
          </a:p>
          <a:p>
            <a:pPr lvl="1" eaLnBrk="1" hangingPunct="1"/>
            <a:r>
              <a:rPr lang="en-US" smtClean="0"/>
              <a:t>For more information about </a:t>
            </a:r>
            <a:r>
              <a:rPr lang="en-US" smtClean="0">
                <a:latin typeface="Courier New" pitchFamily="49" charset="0"/>
              </a:rPr>
              <a:t>LOB</a:t>
            </a:r>
            <a:r>
              <a:rPr lang="en-US" smtClean="0"/>
              <a:t>s, see the </a:t>
            </a:r>
            <a:r>
              <a:rPr lang="en-US" i="1" smtClean="0"/>
              <a:t>PL/SQL User’s Guide and Reference</a:t>
            </a:r>
            <a:r>
              <a:rPr lang="en-US" smtClean="0"/>
              <a:t>.</a:t>
            </a:r>
          </a:p>
        </p:txBody>
      </p:sp>
      <p:sp>
        <p:nvSpPr>
          <p:cNvPr id="5427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BBAD5640-F3A5-423A-AD91-7F2681505BAB}" type="slidenum">
              <a:rPr lang="en-US" smtClean="0"/>
              <a:pPr eaLnBrk="1" hangingPunct="1"/>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The slide illustrates the following data types:</a:t>
            </a:r>
          </a:p>
          <a:p>
            <a:pPr lvl="2" eaLnBrk="1" hangingPunct="1"/>
            <a:r>
              <a:rPr lang="en-US" smtClean="0">
                <a:latin typeface="Courier New" pitchFamily="49" charset="0"/>
              </a:rPr>
              <a:t>TRUE</a:t>
            </a:r>
            <a:r>
              <a:rPr lang="en-US" smtClean="0"/>
              <a:t> represents a Boolean value.</a:t>
            </a:r>
          </a:p>
          <a:p>
            <a:pPr lvl="2" eaLnBrk="1" hangingPunct="1"/>
            <a:r>
              <a:rPr lang="en-US" smtClean="0"/>
              <a:t>15-JAN-09 represents a </a:t>
            </a:r>
            <a:r>
              <a:rPr lang="en-US" smtClean="0">
                <a:latin typeface="Courier New" pitchFamily="49" charset="0"/>
              </a:rPr>
              <a:t>DATE</a:t>
            </a:r>
            <a:r>
              <a:rPr lang="en-US" smtClean="0"/>
              <a:t>.</a:t>
            </a:r>
          </a:p>
          <a:p>
            <a:pPr lvl="2" eaLnBrk="1" hangingPunct="1"/>
            <a:r>
              <a:rPr lang="en-US" smtClean="0"/>
              <a:t>The image represents a </a:t>
            </a:r>
            <a:r>
              <a:rPr lang="en-US" smtClean="0">
                <a:latin typeface="Courier New" pitchFamily="49" charset="0"/>
              </a:rPr>
              <a:t>BLOB</a:t>
            </a:r>
            <a:r>
              <a:rPr lang="en-US" smtClean="0"/>
              <a:t>.</a:t>
            </a:r>
          </a:p>
          <a:p>
            <a:pPr lvl="2" eaLnBrk="1" hangingPunct="1"/>
            <a:r>
              <a:rPr lang="en-US" smtClean="0"/>
              <a:t>The text in the callout can represent a </a:t>
            </a:r>
            <a:r>
              <a:rPr lang="en-US" smtClean="0">
                <a:latin typeface="Courier New" pitchFamily="49" charset="0"/>
              </a:rPr>
              <a:t>VARCHAR2</a:t>
            </a:r>
            <a:r>
              <a:rPr lang="en-US" smtClean="0"/>
              <a:t> data type or a </a:t>
            </a:r>
            <a:r>
              <a:rPr lang="en-US" smtClean="0">
                <a:latin typeface="Courier New" pitchFamily="49" charset="0"/>
              </a:rPr>
              <a:t>CLOB</a:t>
            </a:r>
            <a:r>
              <a:rPr lang="en-US" smtClean="0"/>
              <a:t>.</a:t>
            </a:r>
          </a:p>
          <a:p>
            <a:pPr lvl="2" eaLnBrk="1" hangingPunct="1"/>
            <a:r>
              <a:rPr lang="en-US" smtClean="0"/>
              <a:t>256120.08 represents a </a:t>
            </a:r>
            <a:r>
              <a:rPr lang="en-US" smtClean="0">
                <a:latin typeface="Courier New" pitchFamily="49" charset="0"/>
              </a:rPr>
              <a:t>NUMBER</a:t>
            </a:r>
            <a:r>
              <a:rPr lang="en-US" smtClean="0"/>
              <a:t> data type with precision and scale.</a:t>
            </a:r>
          </a:p>
          <a:p>
            <a:pPr lvl="2" eaLnBrk="1" hangingPunct="1"/>
            <a:r>
              <a:rPr lang="en-US" smtClean="0"/>
              <a:t>The film reel represents a </a:t>
            </a:r>
            <a:r>
              <a:rPr lang="en-US" smtClean="0">
                <a:latin typeface="Courier New" pitchFamily="49" charset="0"/>
              </a:rPr>
              <a:t>BFILE</a:t>
            </a:r>
            <a:r>
              <a:rPr lang="en-US" smtClean="0"/>
              <a:t>.</a:t>
            </a:r>
          </a:p>
          <a:p>
            <a:pPr lvl="2" eaLnBrk="1" hangingPunct="1"/>
            <a:r>
              <a:rPr lang="en-US" smtClean="0"/>
              <a:t>The city name </a:t>
            </a:r>
            <a:r>
              <a:rPr lang="en-US" i="1" smtClean="0"/>
              <a:t>Atlanta</a:t>
            </a:r>
            <a:r>
              <a:rPr lang="en-US" smtClean="0"/>
              <a:t> represents a </a:t>
            </a:r>
            <a:r>
              <a:rPr lang="en-US" smtClean="0">
                <a:latin typeface="Courier New" pitchFamily="49" charset="0"/>
              </a:rPr>
              <a:t>VARCHAR2</a:t>
            </a:r>
            <a:r>
              <a:rPr lang="en-US" smtClean="0"/>
              <a:t> data type.</a:t>
            </a:r>
          </a:p>
        </p:txBody>
      </p:sp>
      <p:sp>
        <p:nvSpPr>
          <p:cNvPr id="5530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A033A1B6-58AA-41CE-A7C8-DD6A45CB20B6}" type="slidenum">
              <a:rPr lang="en-US" smtClean="0"/>
              <a:pPr eaLnBrk="1" hangingPunct="1"/>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Here are some guidelines to follow when you declare PL/SQL variables. </a:t>
            </a:r>
          </a:p>
          <a:p>
            <a:pPr lvl="2" eaLnBrk="1" hangingPunct="1"/>
            <a:r>
              <a:rPr lang="en-US" smtClean="0"/>
              <a:t>Follow consistent naming conventions—for example, you might use </a:t>
            </a:r>
            <a:r>
              <a:rPr lang="en-US" smtClean="0">
                <a:latin typeface="Courier New" pitchFamily="49" charset="0"/>
              </a:rPr>
              <a:t>name</a:t>
            </a:r>
            <a:r>
              <a:rPr lang="en-US" smtClean="0"/>
              <a:t> to represent a variable and </a:t>
            </a:r>
            <a:r>
              <a:rPr lang="en-US" smtClean="0">
                <a:latin typeface="Courier New" pitchFamily="49" charset="0"/>
              </a:rPr>
              <a:t>c_name</a:t>
            </a:r>
            <a:r>
              <a:rPr lang="en-US" smtClean="0"/>
              <a:t> to represent a constant. Similarly, to name a variable, you can use </a:t>
            </a:r>
            <a:r>
              <a:rPr lang="en-US" smtClean="0">
                <a:latin typeface="Courier New" pitchFamily="49" charset="0"/>
              </a:rPr>
              <a:t>v_fname</a:t>
            </a:r>
            <a:r>
              <a:rPr lang="en-US" smtClean="0"/>
              <a:t>. The key is to apply your naming convention consistently for easier identification.</a:t>
            </a:r>
          </a:p>
          <a:p>
            <a:pPr lvl="2" eaLnBrk="1" hangingPunct="1"/>
            <a:r>
              <a:rPr lang="en-US" smtClean="0"/>
              <a:t>Use meaningful and appropriate identifiers for variables. For example, consider using </a:t>
            </a:r>
            <a:r>
              <a:rPr lang="en-US" smtClean="0">
                <a:latin typeface="Courier New" pitchFamily="49" charset="0"/>
              </a:rPr>
              <a:t>salary</a:t>
            </a:r>
            <a:r>
              <a:rPr lang="en-US" smtClean="0"/>
              <a:t> and </a:t>
            </a:r>
            <a:r>
              <a:rPr lang="en-US" smtClean="0">
                <a:latin typeface="Courier New" pitchFamily="49" charset="0"/>
              </a:rPr>
              <a:t>sal_with_commission</a:t>
            </a:r>
            <a:r>
              <a:rPr lang="en-US" smtClean="0"/>
              <a:t> instead of </a:t>
            </a:r>
            <a:r>
              <a:rPr lang="en-US" smtClean="0">
                <a:latin typeface="Courier New" pitchFamily="49" charset="0"/>
              </a:rPr>
              <a:t>salary1</a:t>
            </a:r>
            <a:r>
              <a:rPr lang="en-US" smtClean="0"/>
              <a:t> and </a:t>
            </a:r>
            <a:r>
              <a:rPr lang="en-US" smtClean="0">
                <a:latin typeface="Courier New" pitchFamily="49" charset="0"/>
              </a:rPr>
              <a:t>salary2</a:t>
            </a:r>
            <a:r>
              <a:rPr lang="en-US" smtClean="0"/>
              <a:t>.</a:t>
            </a:r>
          </a:p>
          <a:p>
            <a:pPr lvl="2" eaLnBrk="1" hangingPunct="1"/>
            <a:r>
              <a:rPr lang="en-US" smtClean="0"/>
              <a:t>If you use the </a:t>
            </a:r>
            <a:r>
              <a:rPr lang="en-US" smtClean="0">
                <a:latin typeface="Courier New" pitchFamily="49" charset="0"/>
              </a:rPr>
              <a:t>NOT</a:t>
            </a:r>
            <a:r>
              <a:rPr lang="en-US" smtClean="0"/>
              <a:t> </a:t>
            </a:r>
            <a:r>
              <a:rPr lang="en-US" smtClean="0">
                <a:latin typeface="Courier New" pitchFamily="49" charset="0"/>
              </a:rPr>
              <a:t>NULL</a:t>
            </a:r>
            <a:r>
              <a:rPr lang="en-US" smtClean="0"/>
              <a:t> constraint, you must assign a value when you declare the variable. </a:t>
            </a:r>
          </a:p>
          <a:p>
            <a:pPr lvl="2" eaLnBrk="1" hangingPunct="1"/>
            <a:r>
              <a:rPr lang="en-US" smtClean="0"/>
              <a:t>In constant declarations, the </a:t>
            </a:r>
            <a:r>
              <a:rPr lang="en-US" smtClean="0">
                <a:latin typeface="Courier New" pitchFamily="49" charset="0"/>
              </a:rPr>
              <a:t>CONSTANT</a:t>
            </a:r>
            <a:r>
              <a:rPr lang="en-US" smtClean="0"/>
              <a:t> keyword must precede the type specifier. The following declaration names a constant of </a:t>
            </a:r>
            <a:r>
              <a:rPr lang="en-US" smtClean="0">
                <a:latin typeface="Courier New" pitchFamily="49" charset="0"/>
              </a:rPr>
              <a:t>NUMBER</a:t>
            </a:r>
            <a:r>
              <a:rPr lang="en-US" smtClean="0"/>
              <a:t> type and assigns the value of 50,000 to the constant. A constant must be initialized in its declaration; otherwise, you get a compilation error. After initializing a constant, you cannot change its value.</a:t>
            </a:r>
          </a:p>
          <a:p>
            <a:pPr lvl="4" eaLnBrk="1" hangingPunct="1"/>
            <a:r>
              <a:rPr lang="en-US" smtClean="0"/>
              <a:t>sal CONSTANT NUMBER := 50000.00;</a:t>
            </a:r>
          </a:p>
        </p:txBody>
      </p:sp>
      <p:sp>
        <p:nvSpPr>
          <p:cNvPr id="5632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3D0F6A04-F4F3-4F58-A6E6-206C0AF7DDF2}" type="slidenum">
              <a:rPr lang="en-US" smtClean="0"/>
              <a:pPr eaLnBrk="1" hangingPunct="1"/>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25000"/>
              </a:spcBef>
            </a:pPr>
            <a:r>
              <a:rPr lang="en-US" smtClean="0"/>
              <a:t>Initialize the variable to an expression with the assignment operator (</a:t>
            </a:r>
            <a:r>
              <a:rPr lang="en-US" smtClean="0">
                <a:latin typeface="Courier New" pitchFamily="49" charset="0"/>
              </a:rPr>
              <a:t>:=</a:t>
            </a:r>
            <a:r>
              <a:rPr lang="en-US" smtClean="0"/>
              <a:t>) or with the </a:t>
            </a:r>
            <a:r>
              <a:rPr lang="en-US" smtClean="0">
                <a:latin typeface="Courier New" pitchFamily="49" charset="0"/>
              </a:rPr>
              <a:t>DEFAULT</a:t>
            </a:r>
            <a:r>
              <a:rPr lang="en-US" smtClean="0"/>
              <a:t> reserved word. If you do not assign an initial value, the new variable contains </a:t>
            </a:r>
            <a:r>
              <a:rPr lang="en-US" smtClean="0">
                <a:latin typeface="Courier New" pitchFamily="49" charset="0"/>
              </a:rPr>
              <a:t>NULL</a:t>
            </a:r>
            <a:r>
              <a:rPr lang="en-US" smtClean="0"/>
              <a:t> by default until you assign a value. To assign or reassign a value to a variable, you write a PL/SQL assignment statement. However, it is good programming practice to initialize all variables.</a:t>
            </a:r>
          </a:p>
          <a:p>
            <a:pPr lvl="2" eaLnBrk="1" hangingPunct="1"/>
            <a:r>
              <a:rPr lang="en-US" smtClean="0"/>
              <a:t>Two objects can have the same name only if they are defined in different blocks. Where they coexist, you can qualify them with labels and use them.</a:t>
            </a:r>
          </a:p>
          <a:p>
            <a:pPr lvl="2" eaLnBrk="1" hangingPunct="1"/>
            <a:r>
              <a:rPr lang="en-US" smtClean="0"/>
              <a:t>Avoid using column names as identifiers. If PL/SQL variables occur in SQL statements and have the same name as a column, the Oracle Server assumes that it is the column that is being referenced. Although the code example in the slide works, code that is written using the same name for a database table and a variable is not easy to read or maintain.</a:t>
            </a:r>
          </a:p>
          <a:p>
            <a:pPr lvl="2" eaLnBrk="1" hangingPunct="1"/>
            <a:r>
              <a:rPr lang="en-US" smtClean="0"/>
              <a:t>Impose the </a:t>
            </a:r>
            <a:r>
              <a:rPr lang="en-US" smtClean="0">
                <a:latin typeface="Courier New" pitchFamily="49" charset="0"/>
              </a:rPr>
              <a:t>NOT</a:t>
            </a:r>
            <a:r>
              <a:rPr lang="en-US" smtClean="0"/>
              <a:t> </a:t>
            </a:r>
            <a:r>
              <a:rPr lang="en-US" smtClean="0">
                <a:latin typeface="Courier New" pitchFamily="49" charset="0"/>
              </a:rPr>
              <a:t>NULL</a:t>
            </a:r>
            <a:r>
              <a:rPr lang="en-US" smtClean="0"/>
              <a:t> constraint when the variable must contain a value. You cannot assign nulls to a variable that is defined as </a:t>
            </a:r>
            <a:r>
              <a:rPr lang="en-US" smtClean="0">
                <a:latin typeface="Courier New" pitchFamily="49" charset="0"/>
              </a:rPr>
              <a:t>NOT</a:t>
            </a:r>
            <a:r>
              <a:rPr lang="en-US" smtClean="0"/>
              <a:t> </a:t>
            </a:r>
            <a:r>
              <a:rPr lang="en-US" smtClean="0">
                <a:latin typeface="Courier New" pitchFamily="49" charset="0"/>
              </a:rPr>
              <a:t>NULL</a:t>
            </a:r>
            <a:r>
              <a:rPr lang="en-US" smtClean="0"/>
              <a:t>. The </a:t>
            </a:r>
            <a:r>
              <a:rPr lang="en-US" smtClean="0">
                <a:latin typeface="Courier New" pitchFamily="49" charset="0"/>
              </a:rPr>
              <a:t>NOT</a:t>
            </a:r>
            <a:r>
              <a:rPr lang="en-US" smtClean="0"/>
              <a:t> </a:t>
            </a:r>
            <a:r>
              <a:rPr lang="en-US" smtClean="0">
                <a:latin typeface="Courier New" pitchFamily="49" charset="0"/>
              </a:rPr>
              <a:t>NULL</a:t>
            </a:r>
            <a:r>
              <a:rPr lang="en-US" smtClean="0"/>
              <a:t> constraint must be </a:t>
            </a:r>
            <a:br>
              <a:rPr lang="en-US" smtClean="0"/>
            </a:br>
            <a:r>
              <a:rPr lang="en-US" smtClean="0"/>
              <a:t>followed by an initialization clause.</a:t>
            </a:r>
          </a:p>
          <a:p>
            <a:pPr lvl="4" eaLnBrk="1" hangingPunct="1"/>
            <a:r>
              <a:rPr lang="en-US" smtClean="0"/>
              <a:t>pincode VARCHAR2(15)</a:t>
            </a:r>
            <a:r>
              <a:rPr lang="en-US" smtClean="0">
                <a:latin typeface="Times New Roman" pitchFamily="18" charset="0"/>
              </a:rPr>
              <a:t> </a:t>
            </a:r>
            <a:r>
              <a:rPr lang="en-US" smtClean="0"/>
              <a:t>NOT NULL := 'Oxford';</a:t>
            </a:r>
          </a:p>
        </p:txBody>
      </p:sp>
      <p:sp>
        <p:nvSpPr>
          <p:cNvPr id="5734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7FD160EE-714D-42BD-85B1-F31B35852941}" type="slidenum">
              <a:rPr lang="en-US" smtClean="0"/>
              <a:pPr eaLnBrk="1" hangingPunct="1"/>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The table in the slide displays some examples of the naming conventions for PL/SQL structures that are used in this course.</a:t>
            </a:r>
          </a:p>
        </p:txBody>
      </p:sp>
      <p:sp>
        <p:nvSpPr>
          <p:cNvPr id="58371" name="Slide Image Placeholder 9"/>
          <p:cNvSpPr>
            <a:spLocks noGrp="1" noRot="1" noChangeAspect="1" noTextEdit="1"/>
          </p:cNvSpPr>
          <p:nvPr>
            <p:ph type="sldImg"/>
          </p:nvPr>
        </p:nvSpPr>
        <p:spPr>
          <a:ln/>
        </p:spPr>
      </p:sp>
      <p:sp>
        <p:nvSpPr>
          <p:cNvPr id="58372"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4AB53133-C417-454D-8158-BAB9EC53B59A}" type="slidenum">
              <a:rPr lang="en-US" smtClean="0"/>
              <a:pPr eaLnBrk="1" hangingPunct="1"/>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PL/SQL provides a variety of predefined data types. For instance, you can choose from integer, floating point, character, Boolean, date, collection, and LOB types. This lesson covers the basic types that are used frequently in PL/SQL programs.</a:t>
            </a:r>
          </a:p>
          <a:p>
            <a:pPr lvl="1" eaLnBrk="1" hangingPunct="1"/>
            <a:r>
              <a:rPr lang="en-US" smtClean="0"/>
              <a:t>A scalar data type holds a single value and has no internal components. Scalar data types can be classified into four categories: number, character, date, and Boolean. Character and number data types have subtypes that associate a base type to a constraint. For example, </a:t>
            </a:r>
            <a:r>
              <a:rPr lang="en-US" smtClean="0">
                <a:latin typeface="Courier New" pitchFamily="49" charset="0"/>
              </a:rPr>
              <a:t>INTEGER</a:t>
            </a:r>
            <a:r>
              <a:rPr lang="en-US" smtClean="0"/>
              <a:t> and </a:t>
            </a:r>
            <a:r>
              <a:rPr lang="en-US" smtClean="0">
                <a:latin typeface="Courier New" pitchFamily="49" charset="0"/>
              </a:rPr>
              <a:t>POSITIVE</a:t>
            </a:r>
            <a:r>
              <a:rPr lang="en-US" smtClean="0"/>
              <a:t> are subtypes of the </a:t>
            </a:r>
            <a:r>
              <a:rPr lang="en-US" smtClean="0">
                <a:latin typeface="Courier New" pitchFamily="49" charset="0"/>
              </a:rPr>
              <a:t>NUMBER</a:t>
            </a:r>
            <a:r>
              <a:rPr lang="en-US" smtClean="0"/>
              <a:t> base type.</a:t>
            </a:r>
          </a:p>
          <a:p>
            <a:pPr lvl="1" eaLnBrk="1" hangingPunct="1"/>
            <a:r>
              <a:rPr lang="en-US" smtClean="0"/>
              <a:t>For more information about scalar data types (as well as the complete list), see the </a:t>
            </a:r>
            <a:r>
              <a:rPr lang="en-US" i="1" smtClean="0"/>
              <a:t>PL/SQL User’s Guide and Reference</a:t>
            </a:r>
            <a:r>
              <a:rPr lang="en-US" smtClean="0"/>
              <a:t>.</a:t>
            </a:r>
          </a:p>
        </p:txBody>
      </p:sp>
      <p:sp>
        <p:nvSpPr>
          <p:cNvPr id="5939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4B01BF4C-FF11-4A5F-B8CB-818957403401}" type="slidenum">
              <a:rPr lang="en-US" smtClean="0"/>
              <a:pPr eaLnBrk="1" hangingPunct="1"/>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p:cNvGraphicFramePr>
          <p:nvPr/>
        </p:nvGraphicFramePr>
        <p:xfrm>
          <a:off x="560600" y="5442299"/>
          <a:ext cx="5933011" cy="2036170"/>
        </p:xfrm>
        <a:graphic>
          <a:graphicData uri="http://schemas.openxmlformats.org/presentationml/2006/ole">
            <mc:AlternateContent xmlns:mc="http://schemas.openxmlformats.org/markup-compatibility/2006">
              <mc:Choice xmlns:v="urn:schemas-microsoft-com:vml" Requires="v">
                <p:oleObj spid="_x0000_s1027" name="Document" r:id="rId4" imgW="6454127" imgH="2205203" progId="Word.Document.8">
                  <p:embed/>
                </p:oleObj>
              </mc:Choice>
              <mc:Fallback>
                <p:oleObj name="Document" r:id="rId4" imgW="6454127" imgH="2205203"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0600" y="5442299"/>
                        <a:ext cx="5933011" cy="20361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7" name="Slide Image Placeholder 6"/>
          <p:cNvSpPr>
            <a:spLocks noGrp="1" noRot="1" noChangeAspect="1" noTextEdit="1"/>
          </p:cNvSpPr>
          <p:nvPr>
            <p:ph type="sldImg"/>
          </p:nvPr>
        </p:nvSpPr>
        <p:spPr>
          <a:ln/>
        </p:spPr>
      </p:sp>
      <p:sp>
        <p:nvSpPr>
          <p:cNvPr id="1028"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6A428A91-8EE9-4DAD-93D7-FBC09A2BFC12}" type="slidenum">
              <a:rPr lang="en-US" smtClean="0"/>
              <a:pPr eaLnBrk="1" hangingPunct="1"/>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xfrm>
            <a:off x="448480" y="450397"/>
            <a:ext cx="5961041" cy="82948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graphicFrame>
        <p:nvGraphicFramePr>
          <p:cNvPr id="2050" name="Object 3"/>
          <p:cNvGraphicFramePr>
            <a:graphicFrameLocks/>
          </p:cNvGraphicFramePr>
          <p:nvPr/>
        </p:nvGraphicFramePr>
        <p:xfrm>
          <a:off x="513883" y="442578"/>
          <a:ext cx="5820891" cy="3115247"/>
        </p:xfrm>
        <a:graphic>
          <a:graphicData uri="http://schemas.openxmlformats.org/presentationml/2006/ole">
            <mc:AlternateContent xmlns:mc="http://schemas.openxmlformats.org/markup-compatibility/2006">
              <mc:Choice xmlns:v="urn:schemas-microsoft-com:vml" Requires="v">
                <p:oleObj spid="_x0000_s2051" name="Document" r:id="rId4" imgW="6048213" imgH="3235090" progId="Word.Document.8">
                  <p:embed/>
                </p:oleObj>
              </mc:Choice>
              <mc:Fallback>
                <p:oleObj name="Document" r:id="rId4" imgW="6048213" imgH="3235090"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883" y="442578"/>
                        <a:ext cx="5820891" cy="311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74E4DB83-1644-4D0F-913A-15CC976A3852}"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096"/>
          <p:cNvGraphicFramePr>
            <a:graphicFrameLocks/>
          </p:cNvGraphicFramePr>
          <p:nvPr/>
        </p:nvGraphicFramePr>
        <p:xfrm>
          <a:off x="448480" y="5246814"/>
          <a:ext cx="5746144" cy="2993264"/>
        </p:xfrm>
        <a:graphic>
          <a:graphicData uri="http://schemas.openxmlformats.org/presentationml/2006/ole">
            <mc:AlternateContent xmlns:mc="http://schemas.openxmlformats.org/markup-compatibility/2006">
              <mc:Choice xmlns:v="urn:schemas-microsoft-com:vml" Requires="v">
                <p:oleObj spid="_x0000_s3075" name="Document" r:id="rId4" imgW="6321816" imgH="3535309" progId="Word.Document.8">
                  <p:embed/>
                </p:oleObj>
              </mc:Choice>
              <mc:Fallback>
                <p:oleObj name="Document" r:id="rId4" imgW="6321816" imgH="3535309"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480" y="5246814"/>
                        <a:ext cx="5746144" cy="2993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5" name="Slide Image Placeholder 6"/>
          <p:cNvSpPr>
            <a:spLocks noGrp="1" noRot="1" noChangeAspect="1" noTextEdit="1"/>
          </p:cNvSpPr>
          <p:nvPr>
            <p:ph type="sldImg"/>
          </p:nvPr>
        </p:nvSpPr>
        <p:spPr>
          <a:ln/>
        </p:spPr>
      </p:sp>
      <p:sp>
        <p:nvSpPr>
          <p:cNvPr id="3076" name="Notes Placeholder 7"/>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3077"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FBEF5245-585B-4334-82BA-F6999F0C44E4}" type="slidenum">
              <a:rPr lang="en-US" smtClean="0"/>
              <a:pPr eaLnBrk="1" hangingPunct="1"/>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You have already learned about basic PL/SQL blocks and their sections. In this lesson, you learn about valid and invalid identifiers. You learn how to declare and initialize variables in the declarative section of a PL/SQL block. The lesson describes the various data types. You also learn about the </a:t>
            </a:r>
            <a:r>
              <a:rPr lang="en-US" smtClean="0">
                <a:latin typeface="Courier New" pitchFamily="49" charset="0"/>
              </a:rPr>
              <a:t>%TYPE</a:t>
            </a:r>
            <a:r>
              <a:rPr lang="en-US" smtClean="0"/>
              <a:t> attribute and its benefits.</a:t>
            </a:r>
          </a:p>
        </p:txBody>
      </p:sp>
      <p:sp>
        <p:nvSpPr>
          <p:cNvPr id="4506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2291B68B-27C2-45F7-99C2-F5A20BC61106}" type="slidenum">
              <a:rPr lang="en-US"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body" idx="1"/>
          </p:nvPr>
        </p:nvSpPr>
        <p:spPr>
          <a:xfrm>
            <a:off x="446923" y="450398"/>
            <a:ext cx="5962598" cy="8293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lvl="1" eaLnBrk="1" hangingPunct="1"/>
            <a:r>
              <a:rPr lang="en-US" smtClean="0"/>
              <a:t> </a:t>
            </a:r>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endParaRPr lang="en-US" smtClean="0"/>
          </a:p>
          <a:p>
            <a:pPr eaLnBrk="1" hangingPunct="1"/>
            <a:r>
              <a:rPr lang="en-US" smtClean="0"/>
              <a:t>	</a:t>
            </a:r>
          </a:p>
          <a:p>
            <a:pPr eaLnBrk="1" hangingPunct="1"/>
            <a:r>
              <a:rPr lang="en-US" smtClean="0"/>
              <a:t> </a:t>
            </a:r>
          </a:p>
          <a:p>
            <a:pPr eaLnBrk="1" hangingPunct="1"/>
            <a:endParaRPr lang="en-US" smtClean="0"/>
          </a:p>
          <a:p>
            <a:pPr eaLnBrk="1" hangingPunct="1"/>
            <a:endParaRPr lang="en-US" smtClean="0"/>
          </a:p>
          <a:p>
            <a:pPr eaLnBrk="1" hangingPunct="1"/>
            <a:endParaRPr lang="en-US" smtClean="0"/>
          </a:p>
        </p:txBody>
      </p:sp>
      <p:graphicFrame>
        <p:nvGraphicFramePr>
          <p:cNvPr id="4098" name="Object 1024"/>
          <p:cNvGraphicFramePr>
            <a:graphicFrameLocks/>
          </p:cNvGraphicFramePr>
          <p:nvPr/>
        </p:nvGraphicFramePr>
        <p:xfrm>
          <a:off x="439137" y="517644"/>
          <a:ext cx="6194624" cy="5742563"/>
        </p:xfrm>
        <a:graphic>
          <a:graphicData uri="http://schemas.openxmlformats.org/presentationml/2006/ole">
            <mc:AlternateContent xmlns:mc="http://schemas.openxmlformats.org/markup-compatibility/2006">
              <mc:Choice xmlns:v="urn:schemas-microsoft-com:vml" Requires="v">
                <p:oleObj spid="_x0000_s4099" name="Document" r:id="rId4" imgW="6321516" imgH="5829066" progId="Word.Document.8">
                  <p:embed/>
                </p:oleObj>
              </mc:Choice>
              <mc:Fallback>
                <p:oleObj name="Document" r:id="rId4" imgW="6321516" imgH="5829066"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9137" y="517644"/>
                        <a:ext cx="6194624" cy="574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42977453-AE34-4EF3-B289-D0BEDB3CDF4C}" type="slidenum">
              <a:rPr lang="en-US" smtClean="0"/>
              <a:pPr eaLnBrk="1" hangingPunct="1"/>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The examples of variable declaration shown in the slide are defined as follows:</a:t>
            </a:r>
          </a:p>
          <a:p>
            <a:pPr lvl="2" eaLnBrk="1" hangingPunct="1"/>
            <a:r>
              <a:rPr lang="en-US" smtClean="0">
                <a:latin typeface="Courier New" pitchFamily="49" charset="0"/>
              </a:rPr>
              <a:t>v_emp_job</a:t>
            </a:r>
            <a:r>
              <a:rPr lang="en-US" smtClean="0"/>
              <a:t>: Variable to store an employee job title</a:t>
            </a:r>
          </a:p>
          <a:p>
            <a:pPr lvl="2" eaLnBrk="1" hangingPunct="1"/>
            <a:r>
              <a:rPr lang="en-US" smtClean="0">
                <a:latin typeface="Courier New" pitchFamily="49" charset="0"/>
              </a:rPr>
              <a:t>v_count_loop</a:t>
            </a:r>
            <a:r>
              <a:rPr lang="en-US" smtClean="0"/>
              <a:t>: Variable to count the iterations of a loop; initialized to </a:t>
            </a:r>
            <a:r>
              <a:rPr lang="en-US" smtClean="0">
                <a:latin typeface="Courier New" pitchFamily="49" charset="0"/>
              </a:rPr>
              <a:t>0</a:t>
            </a:r>
          </a:p>
          <a:p>
            <a:pPr lvl="2" eaLnBrk="1" hangingPunct="1"/>
            <a:r>
              <a:rPr lang="en-US" smtClean="0">
                <a:latin typeface="Courier New" pitchFamily="49" charset="0"/>
              </a:rPr>
              <a:t>v_dept_total_sal</a:t>
            </a:r>
            <a:r>
              <a:rPr lang="en-US" smtClean="0"/>
              <a:t>:</a:t>
            </a:r>
            <a:r>
              <a:rPr lang="en-US" sz="400"/>
              <a:t>  </a:t>
            </a:r>
            <a:r>
              <a:rPr lang="en-US" smtClean="0"/>
              <a:t>Variable to accumulate the total salary for</a:t>
            </a:r>
            <a:r>
              <a:rPr lang="en-US" sz="800"/>
              <a:t> </a:t>
            </a:r>
            <a:r>
              <a:rPr lang="en-US" smtClean="0"/>
              <a:t>a</a:t>
            </a:r>
            <a:r>
              <a:rPr lang="en-US" sz="800"/>
              <a:t> </a:t>
            </a:r>
            <a:r>
              <a:rPr lang="en-US" smtClean="0"/>
              <a:t>department;</a:t>
            </a:r>
            <a:r>
              <a:rPr lang="en-US" sz="800"/>
              <a:t> </a:t>
            </a:r>
            <a:r>
              <a:rPr lang="en-US" smtClean="0"/>
              <a:t>initialized to </a:t>
            </a:r>
            <a:r>
              <a:rPr lang="en-US" smtClean="0">
                <a:latin typeface="Courier New" pitchFamily="49" charset="0"/>
              </a:rPr>
              <a:t>0</a:t>
            </a:r>
          </a:p>
          <a:p>
            <a:pPr lvl="2" eaLnBrk="1" hangingPunct="1"/>
            <a:r>
              <a:rPr lang="en-US" smtClean="0">
                <a:latin typeface="Courier New" pitchFamily="49" charset="0"/>
              </a:rPr>
              <a:t>v_orderdate</a:t>
            </a:r>
            <a:r>
              <a:rPr lang="en-US" smtClean="0"/>
              <a:t>: Variable to store the ship date of an order; initialized to one week from today</a:t>
            </a:r>
          </a:p>
          <a:p>
            <a:pPr lvl="2" eaLnBrk="1" hangingPunct="1"/>
            <a:r>
              <a:rPr lang="en-US" smtClean="0">
                <a:latin typeface="Courier New" pitchFamily="49" charset="0"/>
              </a:rPr>
              <a:t>c_tax_rate</a:t>
            </a:r>
            <a:r>
              <a:rPr lang="en-US" smtClean="0"/>
              <a:t>: Constant variable for the tax rate (which never changes throughout the PL/SQL block); set to </a:t>
            </a:r>
            <a:r>
              <a:rPr lang="en-US" smtClean="0">
                <a:latin typeface="Courier New" pitchFamily="49" charset="0"/>
              </a:rPr>
              <a:t>8.25</a:t>
            </a:r>
          </a:p>
          <a:p>
            <a:pPr lvl="2" eaLnBrk="1" hangingPunct="1"/>
            <a:r>
              <a:rPr lang="en-US" smtClean="0">
                <a:latin typeface="Courier New" pitchFamily="49" charset="0"/>
              </a:rPr>
              <a:t>v_valid</a:t>
            </a:r>
            <a:r>
              <a:rPr lang="en-US" smtClean="0"/>
              <a:t>: Flag to indicate whether a piece of data is valid or invalid; initialized to </a:t>
            </a:r>
            <a:r>
              <a:rPr lang="en-US" smtClean="0">
                <a:latin typeface="Courier New" pitchFamily="49" charset="0"/>
              </a:rPr>
              <a:t>TRUE</a:t>
            </a:r>
            <a:endParaRPr lang="en-US" smtClean="0"/>
          </a:p>
        </p:txBody>
      </p:sp>
      <p:sp>
        <p:nvSpPr>
          <p:cNvPr id="6042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9F7585EF-818F-47B3-8DFF-9226A7F55D3F}" type="slidenum">
              <a:rPr lang="en-US" smtClean="0"/>
              <a:pPr eaLnBrk="1" hangingPunct="1"/>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PL/SQL variables are usually declared to hold and manipulate data stored in a database. When you declare PL/SQL variables to hold column values, you must ensure that the variable is of the correct data type and precision. If it is not, a PL/SQL error occurs during execution. If you have to design large subprograms, this can be time-consuming and error-prone.</a:t>
            </a:r>
          </a:p>
          <a:p>
            <a:pPr lvl="1" eaLnBrk="1" hangingPunct="1"/>
            <a:r>
              <a:rPr lang="en-US" smtClean="0"/>
              <a:t>Rather than hard-coding the data type and precision of a variable, you can use the </a:t>
            </a:r>
            <a:r>
              <a:rPr lang="en-US" smtClean="0">
                <a:latin typeface="Courier New" pitchFamily="49" charset="0"/>
              </a:rPr>
              <a:t>%TYPE </a:t>
            </a:r>
            <a:r>
              <a:rPr lang="en-US" smtClean="0"/>
              <a:t>attribute to declare a variable according to another previously declared variable or database</a:t>
            </a:r>
            <a:br>
              <a:rPr lang="en-US" smtClean="0"/>
            </a:br>
            <a:r>
              <a:rPr lang="en-US" smtClean="0"/>
              <a:t>column. The </a:t>
            </a:r>
            <a:r>
              <a:rPr lang="en-US" smtClean="0">
                <a:latin typeface="Courier New" pitchFamily="49" charset="0"/>
              </a:rPr>
              <a:t>%TYPE</a:t>
            </a:r>
            <a:r>
              <a:rPr lang="en-US" smtClean="0"/>
              <a:t> attribute is most often used when the value stored in the variable is derived from a table in the database. When you use the </a:t>
            </a:r>
            <a:r>
              <a:rPr lang="en-US" smtClean="0">
                <a:latin typeface="Courier New" pitchFamily="49" charset="0"/>
              </a:rPr>
              <a:t>%TYPE</a:t>
            </a:r>
            <a:r>
              <a:rPr lang="en-US" smtClean="0"/>
              <a:t> attribute to declare a variable, you should prefix it with the database table and column name. If you refer to a previously-declared variable, prefix the variable name of the previously-declared variable to the variable being declared.</a:t>
            </a:r>
          </a:p>
        </p:txBody>
      </p:sp>
      <p:sp>
        <p:nvSpPr>
          <p:cNvPr id="6144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116B65B0-5875-452C-8574-CD6565D8710F}" type="slidenum">
              <a:rPr lang="en-US" smtClean="0"/>
              <a:pPr eaLnBrk="1" hangingPunct="1"/>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Notes Placeholder 5"/>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t>Advantages of the </a:t>
            </a:r>
            <a:r>
              <a:rPr lang="en-US" b="1" smtClean="0">
                <a:latin typeface="Courier New" pitchFamily="49" charset="0"/>
              </a:rPr>
              <a:t>%TYPE</a:t>
            </a:r>
            <a:r>
              <a:rPr lang="en-US" b="1" smtClean="0"/>
              <a:t> Attribute</a:t>
            </a:r>
          </a:p>
          <a:p>
            <a:pPr lvl="2" eaLnBrk="1" hangingPunct="1"/>
            <a:r>
              <a:rPr lang="en-US" smtClean="0"/>
              <a:t>You can avoid errors caused by data type mismatch or wrong precision.</a:t>
            </a:r>
          </a:p>
          <a:p>
            <a:pPr lvl="2" eaLnBrk="1" hangingPunct="1"/>
            <a:r>
              <a:rPr lang="en-US" smtClean="0"/>
              <a:t>You can avoid hard coding the data type of a variable.</a:t>
            </a:r>
          </a:p>
          <a:p>
            <a:pPr lvl="2" eaLnBrk="1" hangingPunct="1"/>
            <a:r>
              <a:rPr lang="en-US" smtClean="0"/>
              <a:t>You need not change the variable declaration if the column definition changes. If you have already declared some variables for a particular table without using the </a:t>
            </a:r>
            <a:r>
              <a:rPr lang="en-US" smtClean="0">
                <a:latin typeface="Courier New" pitchFamily="49" charset="0"/>
              </a:rPr>
              <a:t>%TYPE</a:t>
            </a:r>
            <a:r>
              <a:rPr lang="en-US" smtClean="0"/>
              <a:t> attribute, the PL/SQL block may throw errors if the column for which the variable is declared is altered. When you use the </a:t>
            </a:r>
            <a:r>
              <a:rPr lang="en-US" smtClean="0">
                <a:latin typeface="Courier New" pitchFamily="49" charset="0"/>
              </a:rPr>
              <a:t>%TYPE</a:t>
            </a:r>
            <a:r>
              <a:rPr lang="en-US" smtClean="0"/>
              <a:t> attribute, PL/SQL determines the data type and size of the variable when the block is compiled. This ensures that such a variable is always compatible with the column that is used to populate it.</a:t>
            </a:r>
          </a:p>
        </p:txBody>
      </p:sp>
      <p:sp>
        <p:nvSpPr>
          <p:cNvPr id="62467"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538C3E0E-2403-4C4C-A291-FB7782E3C5A0}" type="slidenum">
              <a:rPr lang="en-US" smtClean="0"/>
              <a:pPr eaLnBrk="1" hangingPunct="1"/>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Declare variables to store the last name of an employee. The </a:t>
            </a:r>
            <a:r>
              <a:rPr lang="en-US" smtClean="0">
                <a:latin typeface="Courier New" pitchFamily="49" charset="0"/>
              </a:rPr>
              <a:t>v</a:t>
            </a:r>
            <a:r>
              <a:rPr lang="en-US" smtClean="0"/>
              <a:t>_</a:t>
            </a:r>
            <a:r>
              <a:rPr lang="en-US" smtClean="0">
                <a:latin typeface="Courier New" pitchFamily="49" charset="0"/>
              </a:rPr>
              <a:t>emp_lname</a:t>
            </a:r>
            <a:r>
              <a:rPr lang="en-US" smtClean="0"/>
              <a:t> variable is defined to be of the same data type as the </a:t>
            </a:r>
            <a:r>
              <a:rPr lang="en-US" smtClean="0">
                <a:latin typeface="Courier New" pitchFamily="49" charset="0"/>
              </a:rPr>
              <a:t>last_name</a:t>
            </a:r>
            <a:r>
              <a:rPr lang="en-US" smtClean="0"/>
              <a:t> column in the </a:t>
            </a:r>
            <a:r>
              <a:rPr lang="en-US" smtClean="0">
                <a:latin typeface="Courier New" pitchFamily="49" charset="0"/>
              </a:rPr>
              <a:t>employees</a:t>
            </a:r>
            <a:r>
              <a:rPr lang="en-US" smtClean="0"/>
              <a:t> table. The </a:t>
            </a:r>
            <a:r>
              <a:rPr lang="en-US" smtClean="0">
                <a:latin typeface="Courier New" pitchFamily="49" charset="0"/>
              </a:rPr>
              <a:t>%TYPE</a:t>
            </a:r>
            <a:r>
              <a:rPr lang="en-US" smtClean="0"/>
              <a:t> attribute provides the data type of a database column.</a:t>
            </a:r>
          </a:p>
          <a:p>
            <a:pPr lvl="1" eaLnBrk="1" hangingPunct="1"/>
            <a:r>
              <a:rPr lang="en-US" smtClean="0"/>
              <a:t>Declare variables to store the balance of a bank account, as well as the minimum balance, which is 1,000. The </a:t>
            </a:r>
            <a:r>
              <a:rPr lang="en-US" smtClean="0">
                <a:latin typeface="Courier New" pitchFamily="49" charset="0"/>
              </a:rPr>
              <a:t>v</a:t>
            </a:r>
            <a:r>
              <a:rPr lang="en-US" smtClean="0"/>
              <a:t>_</a:t>
            </a:r>
            <a:r>
              <a:rPr lang="en-US" smtClean="0">
                <a:latin typeface="Courier New" pitchFamily="49" charset="0"/>
              </a:rPr>
              <a:t>min_balance</a:t>
            </a:r>
            <a:r>
              <a:rPr lang="en-US" smtClean="0"/>
              <a:t> variable is defined to be of the same data type as the v_</a:t>
            </a:r>
            <a:r>
              <a:rPr lang="en-US" smtClean="0">
                <a:latin typeface="Courier New" pitchFamily="49" charset="0"/>
              </a:rPr>
              <a:t>balance</a:t>
            </a:r>
            <a:r>
              <a:rPr lang="en-US" smtClean="0"/>
              <a:t> variable. The </a:t>
            </a:r>
            <a:r>
              <a:rPr lang="en-US" smtClean="0">
                <a:latin typeface="Courier New" pitchFamily="49" charset="0"/>
              </a:rPr>
              <a:t>%TYPE</a:t>
            </a:r>
            <a:r>
              <a:rPr lang="en-US" smtClean="0"/>
              <a:t> attribute provides the data type of a variable. </a:t>
            </a:r>
          </a:p>
          <a:p>
            <a:pPr lvl="1" eaLnBrk="1" hangingPunct="1"/>
            <a:r>
              <a:rPr lang="en-US" smtClean="0"/>
              <a:t>A </a:t>
            </a:r>
            <a:r>
              <a:rPr lang="en-US" smtClean="0">
                <a:latin typeface="Courier New" pitchFamily="49" charset="0"/>
              </a:rPr>
              <a:t>NOT</a:t>
            </a:r>
            <a:r>
              <a:rPr lang="en-US" smtClean="0"/>
              <a:t> </a:t>
            </a:r>
            <a:r>
              <a:rPr lang="en-US" smtClean="0">
                <a:latin typeface="Courier New" pitchFamily="49" charset="0"/>
              </a:rPr>
              <a:t>NULL</a:t>
            </a:r>
            <a:r>
              <a:rPr lang="en-US" smtClean="0"/>
              <a:t> database column constraint does not apply to variables that are declared using </a:t>
            </a:r>
            <a:r>
              <a:rPr lang="en-US" smtClean="0">
                <a:latin typeface="Courier New" pitchFamily="49" charset="0"/>
              </a:rPr>
              <a:t>%TYPE</a:t>
            </a:r>
            <a:r>
              <a:rPr lang="en-US" smtClean="0"/>
              <a:t>. Therefore, if you declare a variable using the </a:t>
            </a:r>
            <a:r>
              <a:rPr lang="en-US" smtClean="0">
                <a:latin typeface="Courier New" pitchFamily="49" charset="0"/>
              </a:rPr>
              <a:t>%TYPE</a:t>
            </a:r>
            <a:r>
              <a:rPr lang="en-US" smtClean="0"/>
              <a:t> attribute that uses a database column defined as </a:t>
            </a:r>
            <a:r>
              <a:rPr lang="en-US" smtClean="0">
                <a:latin typeface="Courier New" pitchFamily="49" charset="0"/>
              </a:rPr>
              <a:t>NOT</a:t>
            </a:r>
            <a:r>
              <a:rPr lang="en-US" smtClean="0"/>
              <a:t> </a:t>
            </a:r>
            <a:r>
              <a:rPr lang="en-US" smtClean="0">
                <a:latin typeface="Courier New" pitchFamily="49" charset="0"/>
              </a:rPr>
              <a:t>NULL</a:t>
            </a:r>
            <a:r>
              <a:rPr lang="en-US" smtClean="0"/>
              <a:t>, you can assign the </a:t>
            </a:r>
            <a:r>
              <a:rPr lang="en-US" smtClean="0">
                <a:latin typeface="Courier New" pitchFamily="49" charset="0"/>
              </a:rPr>
              <a:t>NULL</a:t>
            </a:r>
            <a:r>
              <a:rPr lang="en-US" smtClean="0"/>
              <a:t> value to the variable.</a:t>
            </a:r>
          </a:p>
        </p:txBody>
      </p:sp>
      <p:sp>
        <p:nvSpPr>
          <p:cNvPr id="6349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3DE7203A-FF14-4756-868B-6E6640498CFD}" type="slidenum">
              <a:rPr lang="en-US" smtClean="0"/>
              <a:pPr eaLnBrk="1" hangingPunct="1"/>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With PL/SQL, you can compare variables in both SQL and procedural statements. These comparisons, called Boolean expressions, consist of simple or complex expressions separated by relational operators. In a SQL statement, you can use Boolean expressions</a:t>
            </a:r>
            <a:r>
              <a:rPr lang="en-US" smtClean="0">
                <a:solidFill>
                  <a:srgbClr val="FC0128"/>
                </a:solidFill>
              </a:rPr>
              <a:t> </a:t>
            </a:r>
            <a:r>
              <a:rPr lang="en-US" smtClean="0"/>
              <a:t>to specify the rows in a table that are affected by the statement. In a procedural statement, Boolean expressions are the basis for conditional control. </a:t>
            </a:r>
            <a:r>
              <a:rPr lang="en-US" smtClean="0">
                <a:latin typeface="Courier New" pitchFamily="49" charset="0"/>
              </a:rPr>
              <a:t>NULL</a:t>
            </a:r>
            <a:r>
              <a:rPr lang="en-US" smtClean="0"/>
              <a:t> stands for a missing, inapplicable, or unknown value.</a:t>
            </a:r>
          </a:p>
          <a:p>
            <a:pPr lvl="1" eaLnBrk="1" hangingPunct="1"/>
            <a:r>
              <a:rPr lang="en-US" b="1" smtClean="0"/>
              <a:t>Examples</a:t>
            </a:r>
          </a:p>
          <a:p>
            <a:pPr lvl="4" eaLnBrk="1" hangingPunct="1"/>
            <a:r>
              <a:rPr lang="en-US" smtClean="0"/>
              <a:t>emp_sal1 := 50000;</a:t>
            </a:r>
          </a:p>
          <a:p>
            <a:pPr lvl="4" eaLnBrk="1" hangingPunct="1"/>
            <a:r>
              <a:rPr lang="en-US" smtClean="0"/>
              <a:t>emp_sal2 := 60000;</a:t>
            </a:r>
          </a:p>
          <a:p>
            <a:pPr lvl="1" eaLnBrk="1" hangingPunct="1"/>
            <a:r>
              <a:rPr lang="en-US" smtClean="0"/>
              <a:t>The following expression yields </a:t>
            </a:r>
            <a:r>
              <a:rPr lang="en-US" smtClean="0">
                <a:latin typeface="Courier New" pitchFamily="49" charset="0"/>
              </a:rPr>
              <a:t>TRUE</a:t>
            </a:r>
            <a:r>
              <a:rPr lang="en-US" smtClean="0"/>
              <a:t>:</a:t>
            </a:r>
          </a:p>
          <a:p>
            <a:pPr lvl="4" eaLnBrk="1" hangingPunct="1"/>
            <a:r>
              <a:rPr lang="en-US" smtClean="0"/>
              <a:t>emp_sal1 &lt; emp_sal2</a:t>
            </a:r>
          </a:p>
          <a:p>
            <a:pPr lvl="1" eaLnBrk="1" hangingPunct="1"/>
            <a:r>
              <a:rPr lang="en-US" smtClean="0"/>
              <a:t>Declare and initialize a Boolean variable:</a:t>
            </a:r>
          </a:p>
          <a:p>
            <a:pPr lvl="4" eaLnBrk="1" hangingPunct="1"/>
            <a:r>
              <a:rPr lang="en-US" smtClean="0"/>
              <a:t>DECLARE</a:t>
            </a:r>
            <a:br>
              <a:rPr lang="en-US" smtClean="0"/>
            </a:br>
            <a:r>
              <a:rPr lang="en-US" smtClean="0"/>
              <a:t> flag BOOLEAN := FALSE;</a:t>
            </a:r>
            <a:br>
              <a:rPr lang="en-US" smtClean="0"/>
            </a:br>
            <a:r>
              <a:rPr lang="en-US" smtClean="0"/>
              <a:t>BEGIN</a:t>
            </a:r>
            <a:br>
              <a:rPr lang="en-US" smtClean="0"/>
            </a:br>
            <a:r>
              <a:rPr lang="en-US" smtClean="0"/>
              <a:t> flag := TRUE;</a:t>
            </a:r>
            <a:br>
              <a:rPr lang="en-US" smtClean="0"/>
            </a:br>
            <a:r>
              <a:rPr lang="en-US" smtClean="0"/>
              <a:t>END;</a:t>
            </a:r>
            <a:br>
              <a:rPr lang="en-US" smtClean="0"/>
            </a:br>
            <a:r>
              <a:rPr lang="en-US" smtClean="0"/>
              <a:t>/</a:t>
            </a:r>
          </a:p>
        </p:txBody>
      </p:sp>
      <p:sp>
        <p:nvSpPr>
          <p:cNvPr id="6451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544015DE-9AD6-4065-B3C0-B634C46B4E57}" type="slidenum">
              <a:rPr lang="en-US" smtClean="0"/>
              <a:pPr eaLnBrk="1" hangingPunct="1"/>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Grp="1" noRot="1" noChangeAspect="1" noChangeArrowheads="1" noTextEdit="1"/>
          </p:cNvSpPr>
          <p:nvPr>
            <p:ph type="sldImg"/>
          </p:nvPr>
        </p:nvSpPr>
        <p:spPr>
          <a:ln/>
        </p:spPr>
      </p:sp>
      <p:sp>
        <p:nvSpPr>
          <p:cNvPr id="6553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Large objects (</a:t>
            </a:r>
            <a:r>
              <a:rPr lang="en-US" smtClean="0">
                <a:latin typeface="Courier New" pitchFamily="49" charset="0"/>
              </a:rPr>
              <a:t>LOB</a:t>
            </a:r>
            <a:r>
              <a:rPr lang="en-US" smtClean="0"/>
              <a:t>s) are meant to store a large amount of data. A database column can be of the </a:t>
            </a:r>
            <a:r>
              <a:rPr lang="en-US" smtClean="0">
                <a:latin typeface="Courier New" pitchFamily="49" charset="0"/>
              </a:rPr>
              <a:t>LOB</a:t>
            </a:r>
            <a:r>
              <a:rPr lang="en-US" smtClean="0"/>
              <a:t> category. With the </a:t>
            </a:r>
            <a:r>
              <a:rPr lang="en-US" smtClean="0">
                <a:latin typeface="Courier New" pitchFamily="49" charset="0"/>
              </a:rPr>
              <a:t>LOB</a:t>
            </a:r>
            <a:r>
              <a:rPr lang="en-US" smtClean="0">
                <a:solidFill>
                  <a:srgbClr val="FC0128"/>
                </a:solidFill>
              </a:rPr>
              <a:t> </a:t>
            </a:r>
            <a:r>
              <a:rPr lang="en-US" smtClean="0"/>
              <a:t>category of data types (</a:t>
            </a:r>
            <a:r>
              <a:rPr lang="en-US" smtClean="0">
                <a:latin typeface="Courier New" pitchFamily="49" charset="0"/>
              </a:rPr>
              <a:t>BLOB</a:t>
            </a:r>
            <a:r>
              <a:rPr lang="en-US" smtClean="0"/>
              <a:t>, </a:t>
            </a:r>
            <a:r>
              <a:rPr lang="en-US" smtClean="0">
                <a:latin typeface="Courier New" pitchFamily="49" charset="0"/>
              </a:rPr>
              <a:t>CLOB</a:t>
            </a:r>
            <a:r>
              <a:rPr lang="en-US" smtClean="0"/>
              <a:t>, and so on), you can store blocks of unstructured data (such as text, graphic images, video clips, and sound wave forms) of up to 128 terabytes depending on the database block size. </a:t>
            </a:r>
            <a:r>
              <a:rPr lang="en-US" smtClean="0">
                <a:latin typeface="Courier New" pitchFamily="49" charset="0"/>
              </a:rPr>
              <a:t>LOB</a:t>
            </a:r>
            <a:r>
              <a:rPr lang="en-US" smtClean="0"/>
              <a:t> data types allow efficient, random, piecewise access to data and can be attributes of an object type. </a:t>
            </a:r>
          </a:p>
          <a:p>
            <a:pPr lvl="2" eaLnBrk="1" hangingPunct="1"/>
            <a:r>
              <a:rPr lang="en-US" smtClean="0"/>
              <a:t>The character large object (</a:t>
            </a:r>
            <a:r>
              <a:rPr lang="en-US" smtClean="0">
                <a:solidFill>
                  <a:schemeClr val="tx1"/>
                </a:solidFill>
                <a:latin typeface="Courier New" pitchFamily="49" charset="0"/>
              </a:rPr>
              <a:t>CLOB</a:t>
            </a:r>
            <a:r>
              <a:rPr lang="en-US" smtClean="0"/>
              <a:t>) data type is used to store large blocks of character data in the database.</a:t>
            </a:r>
          </a:p>
          <a:p>
            <a:pPr lvl="2" eaLnBrk="1" hangingPunct="1"/>
            <a:r>
              <a:rPr lang="en-US" smtClean="0"/>
              <a:t>The binary large object (</a:t>
            </a:r>
            <a:r>
              <a:rPr lang="en-US" smtClean="0">
                <a:solidFill>
                  <a:schemeClr val="tx1"/>
                </a:solidFill>
                <a:latin typeface="Courier New" pitchFamily="49" charset="0"/>
              </a:rPr>
              <a:t>BLOB</a:t>
            </a:r>
            <a:r>
              <a:rPr lang="en-US" smtClean="0"/>
              <a:t>) data type is used to store large unstructured or structured binary objects in the database. When you insert or retrieve such data into or from the database, the database does not interpret the data. External applications that use this data must interpret the data.</a:t>
            </a:r>
          </a:p>
          <a:p>
            <a:pPr lvl="2" eaLnBrk="1" hangingPunct="1"/>
            <a:r>
              <a:rPr lang="en-US" smtClean="0"/>
              <a:t>The binary file (</a:t>
            </a:r>
            <a:r>
              <a:rPr lang="en-US" smtClean="0">
                <a:solidFill>
                  <a:schemeClr val="tx1"/>
                </a:solidFill>
                <a:latin typeface="Courier New" pitchFamily="49" charset="0"/>
              </a:rPr>
              <a:t>BFILE</a:t>
            </a:r>
            <a:r>
              <a:rPr lang="en-US" smtClean="0"/>
              <a:t>) data type is used to store large binary files. Unlike other </a:t>
            </a:r>
            <a:r>
              <a:rPr lang="en-US" smtClean="0">
                <a:latin typeface="Courier New" pitchFamily="49" charset="0"/>
              </a:rPr>
              <a:t>LOB</a:t>
            </a:r>
            <a:r>
              <a:rPr lang="en-US" smtClean="0"/>
              <a:t>s, </a:t>
            </a:r>
            <a:r>
              <a:rPr lang="en-US" smtClean="0">
                <a:solidFill>
                  <a:schemeClr val="tx1"/>
                </a:solidFill>
                <a:latin typeface="Courier New" pitchFamily="49" charset="0"/>
              </a:rPr>
              <a:t>BFILES</a:t>
            </a:r>
            <a:r>
              <a:rPr lang="en-US" smtClean="0"/>
              <a:t> are stored outside the database and not in the database. They could be operating system files. Only a pointer to the </a:t>
            </a:r>
            <a:r>
              <a:rPr lang="en-US" smtClean="0">
                <a:solidFill>
                  <a:schemeClr val="tx1"/>
                </a:solidFill>
                <a:latin typeface="Courier New" pitchFamily="49" charset="0"/>
              </a:rPr>
              <a:t>BFILE</a:t>
            </a:r>
            <a:r>
              <a:rPr lang="en-US" smtClean="0"/>
              <a:t> is stored in the database. </a:t>
            </a:r>
          </a:p>
          <a:p>
            <a:pPr lvl="2" eaLnBrk="1" hangingPunct="1"/>
            <a:r>
              <a:rPr lang="en-US" smtClean="0"/>
              <a:t>The national language character large object (</a:t>
            </a:r>
            <a:r>
              <a:rPr lang="en-US" smtClean="0">
                <a:solidFill>
                  <a:schemeClr val="tx1"/>
                </a:solidFill>
                <a:latin typeface="Courier New" pitchFamily="49" charset="0"/>
              </a:rPr>
              <a:t>NCLOB</a:t>
            </a:r>
            <a:r>
              <a:rPr lang="en-US" smtClean="0"/>
              <a:t>) data type is used to store large blocks of single-byte or fixed-width multibyte </a:t>
            </a:r>
            <a:r>
              <a:rPr lang="en-US" smtClean="0">
                <a:solidFill>
                  <a:schemeClr val="tx1"/>
                </a:solidFill>
                <a:latin typeface="Courier New" pitchFamily="49" charset="0"/>
              </a:rPr>
              <a:t>NCHAR</a:t>
            </a:r>
            <a:r>
              <a:rPr lang="en-US" smtClean="0"/>
              <a:t> unicode data in the database.</a:t>
            </a:r>
          </a:p>
        </p:txBody>
      </p:sp>
      <p:sp>
        <p:nvSpPr>
          <p:cNvPr id="6554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B2582478-EE01-4ED1-9E8D-A6FF19C09549}" type="slidenum">
              <a:rPr lang="en-US" smtClean="0"/>
              <a:pPr eaLnBrk="1" hangingPunct="1"/>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As mentioned previously, a scalar data type holds a single value and has no internal components. Composite data types—called PL/SQL Records and PL/SQL Collections—have internal components </a:t>
            </a:r>
            <a:r>
              <a:rPr lang="en-US" smtClean="0">
                <a:latin typeface="Palatino-Roman" charset="0"/>
              </a:rPr>
              <a:t>that you can treat as individual variables.</a:t>
            </a:r>
          </a:p>
          <a:p>
            <a:pPr lvl="2" eaLnBrk="1" hangingPunct="1"/>
            <a:r>
              <a:rPr lang="en-US" smtClean="0"/>
              <a:t>In a PL/SQL record, the internal components can be of different data types, and are called fields. You access each field with this syntax: </a:t>
            </a:r>
            <a:r>
              <a:rPr lang="en-US" smtClean="0">
                <a:latin typeface="Courier New" pitchFamily="49" charset="0"/>
              </a:rPr>
              <a:t>record_name.field_name</a:t>
            </a:r>
            <a:r>
              <a:rPr lang="en-US" smtClean="0"/>
              <a:t>. A record variable can hold a table row, or some columns from a table row. Each record field corresponds to a table column.</a:t>
            </a:r>
          </a:p>
          <a:p>
            <a:pPr lvl="2" eaLnBrk="1" hangingPunct="1"/>
            <a:r>
              <a:rPr lang="en-US" smtClean="0"/>
              <a:t>In a PL/SQL collection, the internal components are always of the same data type, and are called elements. You access each element by its unique subscript. Lists and arrays are classic examples of collections. There are three types of PL/SQL collections: Associative Arrays, Nested Tables, and </a:t>
            </a:r>
            <a:r>
              <a:rPr lang="en-US" smtClean="0">
                <a:latin typeface="Courier New" pitchFamily="49" charset="0"/>
              </a:rPr>
              <a:t>VARRAY</a:t>
            </a:r>
            <a:r>
              <a:rPr lang="en-US" smtClean="0"/>
              <a:t> types.</a:t>
            </a:r>
          </a:p>
          <a:p>
            <a:pPr lvl="1" eaLnBrk="1" hangingPunct="1"/>
            <a:r>
              <a:rPr lang="en-US" b="1" smtClean="0"/>
              <a:t>Note</a:t>
            </a:r>
            <a:endParaRPr lang="en-US" smtClean="0"/>
          </a:p>
          <a:p>
            <a:pPr lvl="2" eaLnBrk="1" hangingPunct="1"/>
            <a:r>
              <a:rPr lang="en-US" smtClean="0"/>
              <a:t>PL/SQL Records and Associative Arrays are covered in the lesson titled: “Working with Composite Data Types.”</a:t>
            </a:r>
          </a:p>
          <a:p>
            <a:pPr lvl="2" eaLnBrk="1" hangingPunct="1"/>
            <a:r>
              <a:rPr lang="en-US" smtClean="0">
                <a:latin typeface="Courier New" pitchFamily="49" charset="0"/>
              </a:rPr>
              <a:t>NESTED TABLE</a:t>
            </a:r>
            <a:r>
              <a:rPr lang="en-US" smtClean="0"/>
              <a:t> and </a:t>
            </a:r>
            <a:r>
              <a:rPr lang="en-US" smtClean="0">
                <a:latin typeface="Courier New" pitchFamily="49" charset="0"/>
              </a:rPr>
              <a:t>VARRAY</a:t>
            </a:r>
            <a:r>
              <a:rPr lang="en-US" smtClean="0"/>
              <a:t> data types are covered in the course titled</a:t>
            </a:r>
            <a:r>
              <a:rPr lang="en-US" i="1" smtClean="0"/>
              <a:t> Advanced PL/SQL.</a:t>
            </a:r>
            <a:endParaRPr lang="en-US" smtClean="0"/>
          </a:p>
        </p:txBody>
      </p:sp>
      <p:sp>
        <p:nvSpPr>
          <p:cNvPr id="6656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6AF0C14A-1729-456D-AF86-FE61E9A8BC36}" type="slidenum">
              <a:rPr lang="en-US" smtClean="0"/>
              <a:pPr eaLnBrk="1" hangingPunct="1"/>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6758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BFB4F202-724F-43F9-875F-6A46303C63D4}" type="slidenum">
              <a:rPr lang="en-US" smtClean="0"/>
              <a:pPr eaLnBrk="1" hangingPunct="1"/>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Bind variables are variables that you create in a host environment. For this reason, they are sometimes called </a:t>
            </a:r>
            <a:r>
              <a:rPr lang="en-US" i="1" smtClean="0"/>
              <a:t>host </a:t>
            </a:r>
            <a:r>
              <a:rPr lang="en-US" smtClean="0"/>
              <a:t>variables.</a:t>
            </a:r>
          </a:p>
          <a:p>
            <a:pPr lvl="1" eaLnBrk="1" hangingPunct="1"/>
            <a:r>
              <a:rPr lang="en-US" b="1" smtClean="0"/>
              <a:t>Uses of Bind Variables</a:t>
            </a:r>
          </a:p>
          <a:p>
            <a:pPr lvl="1" eaLnBrk="1" hangingPunct="1"/>
            <a:r>
              <a:rPr lang="en-US" smtClean="0"/>
              <a:t>Bind variables are created in the environment and not in the declarative section of a PL/SQL block. Therefore, bind variables are accessible even after the block is executed. When created, bind variables can be used and manipulated by multiple subprograms. They can be used in SQL statements and PL/SQL blocks just like any other variable. These variables can be passed as run-time values into or out of PL/SQL subprograms.</a:t>
            </a:r>
          </a:p>
          <a:p>
            <a:pPr lvl="1" eaLnBrk="1" hangingPunct="1"/>
            <a:r>
              <a:rPr lang="en-US" b="1" smtClean="0"/>
              <a:t>Note: </a:t>
            </a:r>
            <a:r>
              <a:rPr lang="en-US" smtClean="0"/>
              <a:t>A bind variable is an environment variable, but is not a global variable.</a:t>
            </a:r>
          </a:p>
          <a:p>
            <a:pPr lvl="1" eaLnBrk="1" hangingPunct="1"/>
            <a:r>
              <a:rPr lang="en-US" b="1" smtClean="0"/>
              <a:t>Creating Bind Variables</a:t>
            </a:r>
          </a:p>
          <a:p>
            <a:pPr lvl="1" eaLnBrk="1" hangingPunct="1"/>
            <a:r>
              <a:rPr lang="en-US" smtClean="0"/>
              <a:t>To create a bind variable in SQL Developer, use the </a:t>
            </a:r>
            <a:r>
              <a:rPr lang="en-US" smtClean="0">
                <a:latin typeface="Courier New" pitchFamily="49" charset="0"/>
              </a:rPr>
              <a:t>VARIABLE</a:t>
            </a:r>
            <a:r>
              <a:rPr lang="en-US" smtClean="0"/>
              <a:t> command. For example, you declare a variable of type </a:t>
            </a:r>
            <a:r>
              <a:rPr lang="en-US" smtClean="0">
                <a:latin typeface="Courier New" pitchFamily="49" charset="0"/>
              </a:rPr>
              <a:t>NUMBER</a:t>
            </a:r>
            <a:r>
              <a:rPr lang="en-US" smtClean="0"/>
              <a:t> and </a:t>
            </a:r>
            <a:r>
              <a:rPr lang="en-US" smtClean="0">
                <a:latin typeface="Courier New" pitchFamily="49" charset="0"/>
              </a:rPr>
              <a:t>VARCHAR2</a:t>
            </a:r>
            <a:r>
              <a:rPr lang="en-US" smtClean="0"/>
              <a:t> as follows:</a:t>
            </a:r>
          </a:p>
          <a:p>
            <a:pPr lvl="4" eaLnBrk="1" hangingPunct="1"/>
            <a:r>
              <a:rPr lang="en-US" smtClean="0"/>
              <a:t>VARIABLE return_code NUMBER</a:t>
            </a:r>
            <a:br>
              <a:rPr lang="en-US" smtClean="0"/>
            </a:br>
            <a:r>
              <a:rPr lang="en-US" smtClean="0"/>
              <a:t>VARIABLE return_msg  VARCHAR2(30)</a:t>
            </a:r>
          </a:p>
          <a:p>
            <a:pPr lvl="1" eaLnBrk="1" hangingPunct="1"/>
            <a:r>
              <a:rPr lang="en-US" b="1" smtClean="0"/>
              <a:t>Viewing Values in Bind Variables</a:t>
            </a:r>
          </a:p>
          <a:p>
            <a:pPr lvl="1" eaLnBrk="1" hangingPunct="1"/>
            <a:r>
              <a:rPr lang="en-US" smtClean="0"/>
              <a:t>You can reference the bind variable using SQL Developer and view its value using the </a:t>
            </a:r>
            <a:r>
              <a:rPr lang="en-US" smtClean="0">
                <a:latin typeface="Courier New" pitchFamily="49" charset="0"/>
              </a:rPr>
              <a:t>PRINT</a:t>
            </a:r>
            <a:r>
              <a:rPr lang="en-US" smtClean="0"/>
              <a:t> command.</a:t>
            </a:r>
          </a:p>
        </p:txBody>
      </p:sp>
      <p:sp>
        <p:nvSpPr>
          <p:cNvPr id="6861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695F00D3-1A8E-4F90-B005-81B08BFABB45}" type="slidenum">
              <a:rPr lang="en-US" smtClean="0"/>
              <a:pPr eaLnBrk="1" hangingPunct="1"/>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
        <p:nvSpPr>
          <p:cNvPr id="4608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E862E6A5-17D5-4906-808B-285018646C0F}" type="slidenum">
              <a:rPr lang="en-US" smtClean="0"/>
              <a:pPr eaLnBrk="1" hangingPunct="1"/>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3" descr="C:\Coursedev\11gR2_PLSQL\D49990CG20\images\2-2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7802" y="3144961"/>
            <a:ext cx="1954312" cy="10165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69635" name="Notes Placeholder 6"/>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t>Example</a:t>
            </a:r>
          </a:p>
          <a:p>
            <a:pPr lvl="1" eaLnBrk="1" hangingPunct="1"/>
            <a:r>
              <a:rPr lang="en-US" smtClean="0"/>
              <a:t>You can reference a bind variable in a PL/SQL program by preceding the variable with a colon. </a:t>
            </a:r>
          </a:p>
          <a:p>
            <a:pPr lvl="1" eaLnBrk="1" hangingPunct="1"/>
            <a:r>
              <a:rPr lang="en-US" smtClean="0"/>
              <a:t>For example, the following PL/SQL block creates and uses the bind variable </a:t>
            </a:r>
            <a:r>
              <a:rPr lang="en-US" smtClean="0">
                <a:latin typeface="Courier New" pitchFamily="49" charset="0"/>
              </a:rPr>
              <a:t>b_result</a:t>
            </a:r>
            <a:r>
              <a:rPr lang="en-US" smtClean="0"/>
              <a:t>. The output resulting from the </a:t>
            </a:r>
            <a:r>
              <a:rPr lang="en-US" smtClean="0">
                <a:latin typeface="Courier New" pitchFamily="49" charset="0"/>
              </a:rPr>
              <a:t>PRINT</a:t>
            </a:r>
            <a:r>
              <a:rPr lang="en-US" smtClean="0"/>
              <a:t> command is shown below the code.</a:t>
            </a:r>
          </a:p>
          <a:p>
            <a:pPr lvl="1" eaLnBrk="1" hangingPunct="1"/>
            <a:r>
              <a:rPr lang="en-US" smtClean="0"/>
              <a:t> </a:t>
            </a:r>
          </a:p>
          <a:p>
            <a:pPr lvl="4" eaLnBrk="1" hangingPunct="1"/>
            <a:r>
              <a:rPr lang="en-US" smtClean="0"/>
              <a:t>VARIABLE b_result NUMBER</a:t>
            </a:r>
          </a:p>
          <a:p>
            <a:pPr lvl="4" eaLnBrk="1" hangingPunct="1"/>
            <a:r>
              <a:rPr lang="en-US" smtClean="0"/>
              <a:t>BEGIN</a:t>
            </a:r>
          </a:p>
          <a:p>
            <a:pPr lvl="4" eaLnBrk="1" hangingPunct="1"/>
            <a:r>
              <a:rPr lang="en-US" smtClean="0"/>
              <a:t>  SELECT (SALARY*12) + NVL(COMMISSION_PCT,0) INTO :b_result</a:t>
            </a:r>
          </a:p>
          <a:p>
            <a:pPr lvl="4" eaLnBrk="1" hangingPunct="1"/>
            <a:r>
              <a:rPr lang="en-US" smtClean="0"/>
              <a:t>  FROM employees WHERE employee_id = 144;</a:t>
            </a:r>
          </a:p>
          <a:p>
            <a:pPr lvl="4" eaLnBrk="1" hangingPunct="1"/>
            <a:r>
              <a:rPr lang="en-US" smtClean="0"/>
              <a:t>END;</a:t>
            </a:r>
          </a:p>
          <a:p>
            <a:pPr lvl="4" eaLnBrk="1" hangingPunct="1"/>
            <a:r>
              <a:rPr lang="en-US" smtClean="0"/>
              <a:t>/</a:t>
            </a:r>
          </a:p>
          <a:p>
            <a:pPr lvl="4" eaLnBrk="1" hangingPunct="1"/>
            <a:r>
              <a:rPr lang="en-US" smtClean="0"/>
              <a:t>PRINT b_result</a:t>
            </a:r>
          </a:p>
          <a:p>
            <a:pPr lvl="4" eaLnBrk="1" hangingPunct="1"/>
            <a:endParaRPr lang="en-US" smtClean="0"/>
          </a:p>
          <a:p>
            <a:pPr lvl="4" eaLnBrk="1" hangingPunct="1"/>
            <a:endParaRPr lang="en-US" smtClean="0"/>
          </a:p>
          <a:p>
            <a:pPr lvl="4" eaLnBrk="1" hangingPunct="1"/>
            <a:endParaRPr lang="en-US" smtClean="0"/>
          </a:p>
          <a:p>
            <a:pPr lvl="4" eaLnBrk="1" hangingPunct="1"/>
            <a:endParaRPr lang="en-US" smtClean="0"/>
          </a:p>
          <a:p>
            <a:pPr lvl="4" eaLnBrk="1" hangingPunct="1"/>
            <a:endParaRPr lang="en-US" smtClean="0"/>
          </a:p>
          <a:p>
            <a:pPr lvl="4" eaLnBrk="1" hangingPunct="1"/>
            <a:endParaRPr lang="en-US" smtClean="0"/>
          </a:p>
          <a:p>
            <a:pPr lvl="4" eaLnBrk="1" hangingPunct="1"/>
            <a:endParaRPr lang="en-US" smtClean="0"/>
          </a:p>
          <a:p>
            <a:pPr lvl="4" eaLnBrk="1" hangingPunct="1"/>
            <a:endParaRPr lang="en-US" smtClean="0"/>
          </a:p>
          <a:p>
            <a:pPr lvl="1" eaLnBrk="1" hangingPunct="1"/>
            <a:r>
              <a:rPr lang="en-US" b="1" smtClean="0"/>
              <a:t>Note: </a:t>
            </a:r>
            <a:r>
              <a:rPr lang="en-US" smtClean="0"/>
              <a:t>If you are creating a bind variable of the </a:t>
            </a:r>
            <a:r>
              <a:rPr lang="en-US" smtClean="0">
                <a:latin typeface="Courier New" pitchFamily="49" charset="0"/>
              </a:rPr>
              <a:t>NUMBER</a:t>
            </a:r>
            <a:r>
              <a:rPr lang="en-US" smtClean="0"/>
              <a:t> type, you cannot specify the precision and scale. However, you can specify the size for character strings. An Oracle </a:t>
            </a:r>
            <a:r>
              <a:rPr lang="en-US" smtClean="0">
                <a:latin typeface="Courier New" pitchFamily="49" charset="0"/>
              </a:rPr>
              <a:t>NUMBER</a:t>
            </a:r>
            <a:r>
              <a:rPr lang="en-US" smtClean="0"/>
              <a:t> is stored in the same way regardless of the dimension. The Oracle Server uses the same number of bytes to store 7, 70, and .0734. It is not practical to calculate the size of the Oracle number representation from the number format, so the code always allocates the bytes needed. With character strings, the user has to specify the size so that the required number of bytes can be allocated.</a:t>
            </a:r>
          </a:p>
        </p:txBody>
      </p:sp>
      <p:sp>
        <p:nvSpPr>
          <p:cNvPr id="6963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0B7F279C-43F0-40F4-9DEA-D30DBF4CE1C1}" type="slidenum">
              <a:rPr lang="en-US" smtClean="0"/>
              <a:pPr eaLnBrk="1" hangingPunct="1"/>
              <a:t>30</a:t>
            </a:fld>
            <a:endParaRPr lang="en-US" smtClean="0"/>
          </a:p>
        </p:txBody>
      </p:sp>
      <p:pic>
        <p:nvPicPr>
          <p:cNvPr id="6963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4068" y="3069895"/>
            <a:ext cx="2915117" cy="1135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As stated previously, after you create a bind variable, you can reference that variable in any other SQL statement or PL/SQL program.</a:t>
            </a:r>
          </a:p>
          <a:p>
            <a:pPr lvl="1" eaLnBrk="1" hangingPunct="1"/>
            <a:r>
              <a:rPr lang="en-US" smtClean="0"/>
              <a:t>In the example, </a:t>
            </a:r>
            <a:r>
              <a:rPr lang="en-US" smtClean="0">
                <a:latin typeface="Courier New" pitchFamily="49" charset="0"/>
              </a:rPr>
              <a:t>b_emp_salary</a:t>
            </a:r>
            <a:r>
              <a:rPr lang="en-US" smtClean="0"/>
              <a:t> is created as a bind variable in the PL/SQL block. Then, it is used in the </a:t>
            </a:r>
            <a:r>
              <a:rPr lang="en-US" smtClean="0">
                <a:latin typeface="Courier New" pitchFamily="49" charset="0"/>
              </a:rPr>
              <a:t>SELECT</a:t>
            </a:r>
            <a:r>
              <a:rPr lang="en-US" smtClean="0"/>
              <a:t> statement that follows. </a:t>
            </a:r>
          </a:p>
          <a:p>
            <a:pPr lvl="1" eaLnBrk="1" hangingPunct="1"/>
            <a:r>
              <a:rPr lang="en-US" smtClean="0"/>
              <a:t>When you execute the PL/SQL block shown in the slide, you see the following output:</a:t>
            </a:r>
          </a:p>
          <a:p>
            <a:pPr lvl="2" eaLnBrk="1" hangingPunct="1"/>
            <a:r>
              <a:rPr lang="en-US" smtClean="0"/>
              <a:t>The </a:t>
            </a:r>
            <a:r>
              <a:rPr lang="en-US" smtClean="0">
                <a:latin typeface="Courier New" pitchFamily="49" charset="0"/>
              </a:rPr>
              <a:t>PRINT</a:t>
            </a:r>
            <a:r>
              <a:rPr lang="en-US" smtClean="0"/>
              <a:t> command executes: </a:t>
            </a:r>
          </a:p>
          <a:p>
            <a:pPr lvl="3" eaLnBrk="1" hangingPunct="1">
              <a:buFont typeface="Times New Roman" pitchFamily="18" charset="0"/>
              <a:buNone/>
            </a:pPr>
            <a:r>
              <a:rPr lang="en-US" smtClean="0">
                <a:latin typeface="Courier New" pitchFamily="49" charset="0"/>
              </a:rPr>
              <a:t>b_emp_salary</a:t>
            </a:r>
          </a:p>
          <a:p>
            <a:pPr lvl="3" eaLnBrk="1" hangingPunct="1">
              <a:buFont typeface="Times New Roman" pitchFamily="18" charset="0"/>
              <a:buNone/>
            </a:pPr>
            <a:r>
              <a:rPr lang="en-US" smtClean="0">
                <a:latin typeface="Courier New" pitchFamily="49" charset="0"/>
              </a:rPr>
              <a:t>------------------</a:t>
            </a:r>
          </a:p>
          <a:p>
            <a:pPr lvl="3" eaLnBrk="1" hangingPunct="1">
              <a:buFont typeface="Times New Roman" pitchFamily="18" charset="0"/>
              <a:buNone/>
            </a:pPr>
            <a:r>
              <a:rPr lang="en-US" smtClean="0">
                <a:latin typeface="Courier New" pitchFamily="49" charset="0"/>
              </a:rPr>
              <a:t>7000</a:t>
            </a:r>
          </a:p>
          <a:p>
            <a:pPr lvl="2" eaLnBrk="1" hangingPunct="1"/>
            <a:r>
              <a:rPr lang="en-US" smtClean="0"/>
              <a:t>Then, the output of the SQL statement follows:</a:t>
            </a:r>
          </a:p>
          <a:p>
            <a:pPr lvl="3" eaLnBrk="1" hangingPunct="1">
              <a:buFont typeface="Times New Roman" pitchFamily="18" charset="0"/>
              <a:buNone/>
            </a:pPr>
            <a:r>
              <a:rPr lang="en-US" smtClean="0">
                <a:latin typeface="Courier New" pitchFamily="49" charset="0"/>
              </a:rPr>
              <a:t>FIRST_NAME           LAST_NAME</a:t>
            </a:r>
          </a:p>
          <a:p>
            <a:pPr lvl="3" eaLnBrk="1" hangingPunct="1">
              <a:buFont typeface="Times New Roman" pitchFamily="18" charset="0"/>
              <a:buNone/>
            </a:pPr>
            <a:r>
              <a:rPr lang="en-US" smtClean="0">
                <a:latin typeface="Courier New" pitchFamily="49" charset="0"/>
              </a:rPr>
              <a:t>------------------   ----------------------</a:t>
            </a:r>
          </a:p>
          <a:p>
            <a:pPr lvl="3" eaLnBrk="1" hangingPunct="1">
              <a:buFont typeface="Times New Roman" pitchFamily="18" charset="0"/>
              <a:buNone/>
            </a:pPr>
            <a:r>
              <a:rPr lang="en-US" smtClean="0">
                <a:latin typeface="Courier New" pitchFamily="49" charset="0"/>
              </a:rPr>
              <a:t>Oliver               Tuvault</a:t>
            </a:r>
          </a:p>
          <a:p>
            <a:pPr lvl="3" eaLnBrk="1" hangingPunct="1">
              <a:buFont typeface="Times New Roman" pitchFamily="18" charset="0"/>
              <a:buNone/>
            </a:pPr>
            <a:r>
              <a:rPr lang="en-US" smtClean="0">
                <a:latin typeface="Courier New" pitchFamily="49" charset="0"/>
              </a:rPr>
              <a:t>Sarath               Sewall</a:t>
            </a:r>
          </a:p>
          <a:p>
            <a:pPr lvl="3" eaLnBrk="1" hangingPunct="1">
              <a:buFont typeface="Times New Roman" pitchFamily="18" charset="0"/>
              <a:buNone/>
            </a:pPr>
            <a:r>
              <a:rPr lang="en-US" smtClean="0">
                <a:latin typeface="Courier New" pitchFamily="49" charset="0"/>
              </a:rPr>
              <a:t>Kimberely            Grant</a:t>
            </a:r>
            <a:endParaRPr lang="en-US" b="1" smtClean="0">
              <a:latin typeface="Courier New" pitchFamily="49" charset="0"/>
            </a:endParaRPr>
          </a:p>
          <a:p>
            <a:pPr lvl="1" eaLnBrk="1" hangingPunct="1"/>
            <a:r>
              <a:rPr lang="en-US" b="1" smtClean="0"/>
              <a:t>Note: </a:t>
            </a:r>
            <a:r>
              <a:rPr lang="en-US" smtClean="0"/>
              <a:t>To display all bind variables, use the </a:t>
            </a:r>
            <a:r>
              <a:rPr lang="en-US" smtClean="0">
                <a:latin typeface="Courier New" pitchFamily="49" charset="0"/>
              </a:rPr>
              <a:t>PRINT</a:t>
            </a:r>
            <a:r>
              <a:rPr lang="en-US" smtClean="0"/>
              <a:t> command without a variable.</a:t>
            </a:r>
          </a:p>
        </p:txBody>
      </p:sp>
      <p:sp>
        <p:nvSpPr>
          <p:cNvPr id="70660"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634F778E-53D7-4124-878D-F51D2053DAE8}" type="slidenum">
              <a:rPr lang="en-US" smtClean="0"/>
              <a:pPr eaLnBrk="1" hangingPunct="1"/>
              <a:t>31</a:t>
            </a:fld>
            <a:endParaRPr lang="en-US"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Use the </a:t>
            </a:r>
            <a:r>
              <a:rPr lang="en-US" smtClean="0">
                <a:latin typeface="Courier New" pitchFamily="49" charset="0"/>
              </a:rPr>
              <a:t>SET</a:t>
            </a:r>
            <a:r>
              <a:rPr lang="en-US" smtClean="0"/>
              <a:t> </a:t>
            </a:r>
            <a:r>
              <a:rPr lang="en-US" smtClean="0">
                <a:latin typeface="Courier New" pitchFamily="49" charset="0"/>
              </a:rPr>
              <a:t>AUTOPRINT</a:t>
            </a:r>
            <a:r>
              <a:rPr lang="en-US" smtClean="0"/>
              <a:t> </a:t>
            </a:r>
            <a:r>
              <a:rPr lang="en-US" smtClean="0">
                <a:latin typeface="Courier New" pitchFamily="49" charset="0"/>
              </a:rPr>
              <a:t>ON</a:t>
            </a:r>
            <a:r>
              <a:rPr lang="en-US" smtClean="0"/>
              <a:t> command to automatically display the bind variables used in a successful PL/SQL block.</a:t>
            </a:r>
          </a:p>
          <a:p>
            <a:pPr lvl="1" eaLnBrk="1" hangingPunct="1"/>
            <a:r>
              <a:rPr lang="en-US" b="1" smtClean="0"/>
              <a:t>Example</a:t>
            </a:r>
          </a:p>
          <a:p>
            <a:pPr lvl="1" eaLnBrk="1" hangingPunct="1"/>
            <a:r>
              <a:rPr lang="en-US" smtClean="0"/>
              <a:t>In the code example:</a:t>
            </a:r>
          </a:p>
          <a:p>
            <a:pPr lvl="2" eaLnBrk="1" hangingPunct="1"/>
            <a:r>
              <a:rPr lang="en-US" smtClean="0"/>
              <a:t>A bind variable named </a:t>
            </a:r>
            <a:r>
              <a:rPr lang="en-US" smtClean="0">
                <a:latin typeface="Courier New" pitchFamily="49" charset="0"/>
              </a:rPr>
              <a:t>b_emp_salary</a:t>
            </a:r>
            <a:r>
              <a:rPr lang="en-US" smtClean="0"/>
              <a:t> is created and </a:t>
            </a:r>
            <a:r>
              <a:rPr lang="en-US" smtClean="0">
                <a:latin typeface="Courier New" pitchFamily="49" charset="0"/>
              </a:rPr>
              <a:t>AUTOPRINT</a:t>
            </a:r>
            <a:r>
              <a:rPr lang="en-US" smtClean="0"/>
              <a:t> is turned on.</a:t>
            </a:r>
          </a:p>
          <a:p>
            <a:pPr lvl="2" eaLnBrk="1" hangingPunct="1"/>
            <a:r>
              <a:rPr lang="en-US" smtClean="0"/>
              <a:t>A variable named </a:t>
            </a:r>
            <a:r>
              <a:rPr lang="en-US" smtClean="0">
                <a:latin typeface="Courier New" pitchFamily="49" charset="0"/>
              </a:rPr>
              <a:t>v_empno</a:t>
            </a:r>
            <a:r>
              <a:rPr lang="en-US" smtClean="0"/>
              <a:t> is declared, and a substitution variable is used to receive user input.</a:t>
            </a:r>
          </a:p>
          <a:p>
            <a:pPr lvl="2" eaLnBrk="1" hangingPunct="1"/>
            <a:r>
              <a:rPr lang="en-US" smtClean="0"/>
              <a:t>Finally, the bind variable and temporary variables are used in the executable section of the PL/SQL block.</a:t>
            </a:r>
          </a:p>
          <a:p>
            <a:pPr lvl="1" eaLnBrk="1" hangingPunct="1"/>
            <a:r>
              <a:rPr lang="en-US" smtClean="0"/>
              <a:t>When a valid employee number is entered—in this case 178—the output of the bind variable is automatically printed. The bind variable contains the salary for the employee number that is provided by the user.</a:t>
            </a:r>
          </a:p>
        </p:txBody>
      </p:sp>
      <p:sp>
        <p:nvSpPr>
          <p:cNvPr id="7168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28B75ACB-C7A2-4693-BE60-3D2EBD3AA635}" type="slidenum">
              <a:rPr lang="en-US" smtClean="0"/>
              <a:pPr eaLnBrk="1" hangingPunct="1"/>
              <a:t>32</a:t>
            </a:fld>
            <a:endParaRPr lang="en-US"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4"/>
          <p:cNvSpPr>
            <a:spLocks noGrp="1" noRot="1" noChangeAspect="1" noChangeArrowheads="1" noTextEdit="1"/>
          </p:cNvSpPr>
          <p:nvPr>
            <p:ph type="sldImg"/>
          </p:nvPr>
        </p:nvSpPr>
        <p:spPr>
          <a:ln/>
        </p:spPr>
      </p:sp>
      <p:sp>
        <p:nvSpPr>
          <p:cNvPr id="72707"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t>Answer: a, c, d</a:t>
            </a:r>
          </a:p>
          <a:p>
            <a:pPr lvl="1" eaLnBrk="1" hangingPunct="1"/>
            <a:r>
              <a:rPr lang="en-US" b="1" smtClean="0"/>
              <a:t>The </a:t>
            </a:r>
            <a:r>
              <a:rPr lang="en-US" b="1" smtClean="0">
                <a:latin typeface="Courier New" pitchFamily="49" charset="0"/>
              </a:rPr>
              <a:t>%TYPE</a:t>
            </a:r>
            <a:r>
              <a:rPr lang="en-US" b="1" smtClean="0"/>
              <a:t> Attribute</a:t>
            </a:r>
          </a:p>
          <a:p>
            <a:pPr lvl="1" eaLnBrk="1" hangingPunct="1"/>
            <a:r>
              <a:rPr lang="en-US" smtClean="0"/>
              <a:t>PL/SQL variables are usually declared to hold and manipulate data stored in a database. When you declare PL/SQL variables to hold column values, you must ensure that the variable is of the correct data type and precision. If it is not, a PL/SQL error occurs during execution. If you have to design large subprograms, this can be time-consuming and error-prone.</a:t>
            </a:r>
          </a:p>
          <a:p>
            <a:pPr lvl="1" eaLnBrk="1" hangingPunct="1"/>
            <a:r>
              <a:rPr lang="en-US" smtClean="0"/>
              <a:t>Rather than hard-coding the data type and precision of a variable, you can use the </a:t>
            </a:r>
            <a:r>
              <a:rPr lang="en-US" smtClean="0">
                <a:latin typeface="Courier New" pitchFamily="49" charset="0"/>
              </a:rPr>
              <a:t>%TYPE </a:t>
            </a:r>
            <a:r>
              <a:rPr lang="en-US" smtClean="0"/>
              <a:t>attribute to declare a variable according to another previously declared variable or database</a:t>
            </a:r>
            <a:br>
              <a:rPr lang="en-US" smtClean="0"/>
            </a:br>
            <a:r>
              <a:rPr lang="en-US" smtClean="0"/>
              <a:t>column. The </a:t>
            </a:r>
            <a:r>
              <a:rPr lang="en-US" smtClean="0">
                <a:latin typeface="Courier New" pitchFamily="49" charset="0"/>
              </a:rPr>
              <a:t>%TYPE</a:t>
            </a:r>
            <a:r>
              <a:rPr lang="en-US" smtClean="0"/>
              <a:t> attribute is most often used when the value stored in the variable is derived from a table in the database. When you use the </a:t>
            </a:r>
            <a:r>
              <a:rPr lang="en-US" smtClean="0">
                <a:latin typeface="Courier New" pitchFamily="49" charset="0"/>
              </a:rPr>
              <a:t>%TYPE</a:t>
            </a:r>
            <a:r>
              <a:rPr lang="en-US" smtClean="0"/>
              <a:t> attribute to declare a variable, you should prefix it with the database table and column name. If you refer to a previously declared variable, prefix the variable name of the previously-declared variable to the variable being declared. The benefit of </a:t>
            </a:r>
            <a:r>
              <a:rPr lang="en-US" smtClean="0">
                <a:latin typeface="Courier New" pitchFamily="49" charset="0"/>
              </a:rPr>
              <a:t>%TYPE</a:t>
            </a:r>
            <a:r>
              <a:rPr lang="en-US" smtClean="0"/>
              <a:t> is that you do not have to change the variable if the column is altered. Also, if the variable is used in any calculations, you need not worry about its precision.</a:t>
            </a:r>
          </a:p>
          <a:p>
            <a:pPr lvl="1" eaLnBrk="1" hangingPunct="1"/>
            <a:r>
              <a:rPr lang="en-US" b="1" smtClean="0"/>
              <a:t>The </a:t>
            </a:r>
            <a:r>
              <a:rPr lang="en-US" b="1" smtClean="0">
                <a:latin typeface="Courier New" pitchFamily="49" charset="0"/>
              </a:rPr>
              <a:t>%ROWTYPE</a:t>
            </a:r>
            <a:r>
              <a:rPr lang="en-US" b="1" smtClean="0"/>
              <a:t> Attribute</a:t>
            </a:r>
          </a:p>
          <a:p>
            <a:pPr lvl="1" eaLnBrk="1" hangingPunct="1"/>
            <a:r>
              <a:rPr lang="en-US" smtClean="0"/>
              <a:t>The </a:t>
            </a:r>
            <a:r>
              <a:rPr lang="en-US" smtClean="0">
                <a:latin typeface="Courier New" pitchFamily="49" charset="0"/>
              </a:rPr>
              <a:t>%ROWTYPE</a:t>
            </a:r>
            <a:r>
              <a:rPr lang="en-US" smtClean="0"/>
              <a:t> attribute is used to declare a record that can hold an entire row of a table or view. You learn about this attribute in the lesson titled “Working with Composite Data Types</a:t>
            </a:r>
            <a:r>
              <a:rPr lang="en-US" i="1" smtClean="0"/>
              <a:t>.</a:t>
            </a:r>
            <a:r>
              <a:rPr lang="en-US" smtClean="0"/>
              <a:t>” </a:t>
            </a:r>
          </a:p>
        </p:txBody>
      </p:sp>
      <p:sp>
        <p:nvSpPr>
          <p:cNvPr id="7270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A5403540-774E-4996-8D30-DF4E038948C7}" type="slidenum">
              <a:rPr lang="en-US" smtClean="0"/>
              <a:pPr eaLnBrk="1" hangingPunct="1"/>
              <a:t>33</a:t>
            </a:fld>
            <a:endParaRPr lang="en-US"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An anonymous PL/SQL block is a basic, unnamed unit of a PL/SQL program. It consists of a set of SQL or PL/SQL statements to perform a logical function. The declarative part is the first part of a PL/SQL block and is used for declaring objects such as variables, constants, cursors, and definitions of error situations called </a:t>
            </a:r>
            <a:r>
              <a:rPr lang="en-US" i="1" smtClean="0"/>
              <a:t>exceptions</a:t>
            </a:r>
            <a:r>
              <a:rPr lang="en-US" smtClean="0"/>
              <a:t>. </a:t>
            </a:r>
          </a:p>
          <a:p>
            <a:pPr lvl="1" eaLnBrk="1" hangingPunct="1"/>
            <a:r>
              <a:rPr lang="en-US" smtClean="0"/>
              <a:t>In this lesson, you learned how to declare variables in the declarative section. You saw some of the guidelines for declaring variables. You learned how to initialize variables when you declare them. </a:t>
            </a:r>
          </a:p>
          <a:p>
            <a:pPr lvl="1" eaLnBrk="1" hangingPunct="1"/>
            <a:r>
              <a:rPr lang="en-US" smtClean="0"/>
              <a:t>The executable part of a PL/SQL block is the mandatory part and contains SQL and PL/SQL statements for querying and manipulating data. You learned how to initialize variables in the executable section and also how to use them and manipulate the values of variables.</a:t>
            </a:r>
          </a:p>
        </p:txBody>
      </p:sp>
      <p:sp>
        <p:nvSpPr>
          <p:cNvPr id="737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CA649F0D-2003-4C21-8F36-47576CC502A2}" type="slidenum">
              <a:rPr lang="en-US" smtClean="0"/>
              <a:pPr eaLnBrk="1" hangingPunct="1"/>
              <a:t>34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With PL/SQL, you can declare variables,</a:t>
            </a:r>
            <a:r>
              <a:rPr lang="en-US" smtClean="0">
                <a:solidFill>
                  <a:srgbClr val="FC0128"/>
                </a:solidFill>
              </a:rPr>
              <a:t> </a:t>
            </a:r>
            <a:r>
              <a:rPr lang="en-US" smtClean="0"/>
              <a:t>and then use them in SQL and procedural statements.</a:t>
            </a:r>
          </a:p>
          <a:p>
            <a:pPr lvl="1" eaLnBrk="1" hangingPunct="1"/>
            <a:r>
              <a:rPr lang="en-US" smtClean="0"/>
              <a:t>Variables are mainly used for storage of data and manipulation of stored values. Consider the PL/SQL statement in the slide. The statement retrieves </a:t>
            </a:r>
            <a:r>
              <a:rPr lang="en-US" smtClean="0">
                <a:latin typeface="Courier New" pitchFamily="49" charset="0"/>
              </a:rPr>
              <a:t>first_name</a:t>
            </a:r>
            <a:r>
              <a:rPr lang="en-US" smtClean="0"/>
              <a:t> and </a:t>
            </a:r>
            <a:r>
              <a:rPr lang="en-US" smtClean="0">
                <a:latin typeface="Courier New" pitchFamily="49" charset="0"/>
              </a:rPr>
              <a:t>department_id</a:t>
            </a:r>
            <a:r>
              <a:rPr lang="en-US" smtClean="0"/>
              <a:t> from the table. If you have to manipulate </a:t>
            </a:r>
            <a:r>
              <a:rPr lang="en-US" smtClean="0">
                <a:latin typeface="Courier New" pitchFamily="49" charset="0"/>
              </a:rPr>
              <a:t>first_name</a:t>
            </a:r>
            <a:r>
              <a:rPr lang="en-US" smtClean="0"/>
              <a:t> or </a:t>
            </a:r>
            <a:r>
              <a:rPr lang="en-US" smtClean="0">
                <a:latin typeface="Courier New" pitchFamily="49" charset="0"/>
              </a:rPr>
              <a:t>department_id</a:t>
            </a:r>
            <a:r>
              <a:rPr lang="en-US" smtClean="0"/>
              <a:t>, you have to store the retrieved value. Variables are used to temporarily store the value. You can use the value stored in these variables for processing and manipulating data. Variables can store any PL/SQL object such as variables, types, cursors, and subprograms.</a:t>
            </a:r>
          </a:p>
          <a:p>
            <a:pPr lvl="1" eaLnBrk="1" hangingPunct="1"/>
            <a:r>
              <a:rPr lang="en-US" i="1" smtClean="0"/>
              <a:t>Reusability</a:t>
            </a:r>
            <a:r>
              <a:rPr lang="en-US" smtClean="0"/>
              <a:t> is another advantage of declaring variables. After the variables are declared, you can use them repeatedly in an application by referring to them multiple times in various statements.</a:t>
            </a:r>
          </a:p>
        </p:txBody>
      </p:sp>
      <p:sp>
        <p:nvSpPr>
          <p:cNvPr id="47108" name="Text Box 4"/>
          <p:cNvSpPr txBox="1">
            <a:spLocks noChangeArrowheads="1"/>
          </p:cNvSpPr>
          <p:nvPr/>
        </p:nvSpPr>
        <p:spPr bwMode="auto">
          <a:xfrm>
            <a:off x="4768210" y="1612359"/>
            <a:ext cx="181629" cy="367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lIns="89904" tIns="44952" rIns="89904" bIns="44952">
            <a:spAutoFit/>
          </a:bodyPr>
          <a:lstStyle>
            <a:lvl1pPr defTabSz="228600" eaLnBrk="0" hangingPunct="0">
              <a:defRPr>
                <a:solidFill>
                  <a:schemeClr val="tx1"/>
                </a:solidFill>
                <a:latin typeface="Arial" pitchFamily="34" charset="0"/>
              </a:defRPr>
            </a:lvl1pPr>
            <a:lvl2pPr marL="742950" indent="-285750" defTabSz="228600" eaLnBrk="0" hangingPunct="0">
              <a:defRPr>
                <a:solidFill>
                  <a:schemeClr val="tx1"/>
                </a:solidFill>
                <a:latin typeface="Arial" pitchFamily="34" charset="0"/>
              </a:defRPr>
            </a:lvl2pPr>
            <a:lvl3pPr marL="1143000" indent="-228600" defTabSz="228600" eaLnBrk="0" hangingPunct="0">
              <a:defRPr>
                <a:solidFill>
                  <a:schemeClr val="tx1"/>
                </a:solidFill>
                <a:latin typeface="Arial" pitchFamily="34" charset="0"/>
              </a:defRPr>
            </a:lvl3pPr>
            <a:lvl4pPr marL="1600200" indent="-228600" defTabSz="228600" eaLnBrk="0" hangingPunct="0">
              <a:defRPr>
                <a:solidFill>
                  <a:schemeClr val="tx1"/>
                </a:solidFill>
                <a:latin typeface="Arial" pitchFamily="34" charset="0"/>
              </a:defRPr>
            </a:lvl4pPr>
            <a:lvl5pPr marL="2057400" indent="-228600" defTabSz="228600" eaLnBrk="0" hangingPunct="0">
              <a:defRPr>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endParaRPr lang="en-US"/>
          </a:p>
        </p:txBody>
      </p:sp>
      <p:sp>
        <p:nvSpPr>
          <p:cNvPr id="47109"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7351153B-D02D-44B9-B34A-81549502B833}"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t>The rules for naming a variable are listed in the slide.</a:t>
            </a:r>
          </a:p>
        </p:txBody>
      </p:sp>
      <p:sp>
        <p:nvSpPr>
          <p:cNvPr id="48131" name="Slide Image Placeholder 6"/>
          <p:cNvSpPr>
            <a:spLocks noGrp="1" noRot="1" noChangeAspect="1" noTextEdit="1"/>
          </p:cNvSpPr>
          <p:nvPr>
            <p:ph type="sldImg"/>
          </p:nvPr>
        </p:nvSpPr>
        <p:spPr>
          <a:ln/>
        </p:spPr>
      </p:sp>
      <p:sp>
        <p:nvSpPr>
          <p:cNvPr id="481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CF73280D-5CB8-4F00-B659-1BA9FD068934}"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You can use variables in the following ways:</a:t>
            </a:r>
          </a:p>
          <a:p>
            <a:pPr lvl="2" eaLnBrk="1" hangingPunct="1"/>
            <a:r>
              <a:rPr lang="en-US" b="1" smtClean="0"/>
              <a:t>Declare and initialize them in the declaration section: </a:t>
            </a:r>
            <a:r>
              <a:rPr lang="en-US" smtClean="0"/>
              <a:t>You can declare variables in the declarative part of any PL/SQL block, subprogram, or package. Declarations allocate storage space for a value, specify its data type, and name the storage location so that you can reference it. Declarations can also assign an initial value and impose the </a:t>
            </a:r>
            <a:r>
              <a:rPr lang="en-US" smtClean="0">
                <a:latin typeface="Courier New" pitchFamily="49" charset="0"/>
              </a:rPr>
              <a:t>NOT</a:t>
            </a:r>
            <a:r>
              <a:rPr lang="en-US" smtClean="0"/>
              <a:t> </a:t>
            </a:r>
            <a:r>
              <a:rPr lang="en-US" smtClean="0">
                <a:latin typeface="Courier New" pitchFamily="49" charset="0"/>
              </a:rPr>
              <a:t>NULL</a:t>
            </a:r>
            <a:r>
              <a:rPr lang="en-US" smtClean="0"/>
              <a:t> constraint on the variable. Forward references are not allowed. You must declare a variable before referencing it in other statements, including other declarative statements.</a:t>
            </a:r>
          </a:p>
          <a:p>
            <a:pPr lvl="2" eaLnBrk="1" hangingPunct="1"/>
            <a:r>
              <a:rPr lang="en-US" b="1" smtClean="0"/>
              <a:t>Use them and assign new values to them in the executable section: </a:t>
            </a:r>
            <a:r>
              <a:rPr lang="en-US" smtClean="0"/>
              <a:t>In the executable section, the existing value of the variable can be replaced with a new value.</a:t>
            </a:r>
          </a:p>
          <a:p>
            <a:pPr lvl="2" eaLnBrk="1" hangingPunct="1"/>
            <a:r>
              <a:rPr lang="en-US" b="1" smtClean="0"/>
              <a:t>Pass them as parameters to PL/SQL subprograms: </a:t>
            </a:r>
            <a:r>
              <a:rPr lang="en-US" smtClean="0"/>
              <a:t>Subprograms can take parameters. You can pass variables as parameters to subprograms.</a:t>
            </a:r>
          </a:p>
          <a:p>
            <a:pPr lvl="2" eaLnBrk="1" hangingPunct="1"/>
            <a:r>
              <a:rPr lang="en-US" b="1" smtClean="0"/>
              <a:t>Use them to hold the output of a PL/SQL subprogram: </a:t>
            </a:r>
            <a:r>
              <a:rPr lang="en-US" smtClean="0"/>
              <a:t>Variables can be used to hold the value that is returned by a function.</a:t>
            </a:r>
          </a:p>
        </p:txBody>
      </p:sp>
      <p:sp>
        <p:nvSpPr>
          <p:cNvPr id="4915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CF4431ED-933A-4365-88A4-5319E46D5678}"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tabLst>
                <a:tab pos="224782" algn="l"/>
                <a:tab pos="1348694" algn="l"/>
              </a:tabLst>
            </a:pPr>
            <a:r>
              <a:rPr lang="en-US" smtClean="0"/>
              <a:t>You must declare all PL/SQL identifiers in the declaration section before referencing them in the PL/SQL block. You have the option of assigning an initial value to a variable (as shown in the slide). You do not need to assign a value to a variable in order to declare it. If you refer to other variables in a declaration, be sure that they are already declared separately in a previous statement.</a:t>
            </a:r>
          </a:p>
          <a:p>
            <a:pPr lvl="1">
              <a:lnSpc>
                <a:spcPct val="98000"/>
              </a:lnSpc>
              <a:tabLst>
                <a:tab pos="224782" algn="l"/>
                <a:tab pos="1348694" algn="l"/>
              </a:tabLst>
            </a:pPr>
            <a:r>
              <a:rPr lang="en-US" smtClean="0"/>
              <a:t>In the syntax:</a:t>
            </a:r>
          </a:p>
          <a:p>
            <a:pPr marL="393369" lvl="2" indent="-168587" algn="just">
              <a:lnSpc>
                <a:spcPct val="98000"/>
              </a:lnSpc>
              <a:tabLst>
                <a:tab pos="224782" algn="l"/>
                <a:tab pos="1348694" algn="l"/>
              </a:tabLst>
            </a:pPr>
            <a:r>
              <a:rPr lang="en-US" i="1" smtClean="0">
                <a:latin typeface="Courier New" pitchFamily="49" charset="0"/>
              </a:rPr>
              <a:t>identifier</a:t>
            </a:r>
            <a:r>
              <a:rPr lang="en-US" i="1" smtClean="0"/>
              <a:t> 	</a:t>
            </a:r>
            <a:r>
              <a:rPr lang="en-US" smtClean="0"/>
              <a:t>Is the name of the variable</a:t>
            </a:r>
          </a:p>
          <a:p>
            <a:pPr marL="393369" lvl="2" indent="-168587">
              <a:lnSpc>
                <a:spcPct val="98000"/>
              </a:lnSpc>
              <a:tabLst>
                <a:tab pos="224782" algn="l"/>
                <a:tab pos="1348694" algn="l"/>
              </a:tabLst>
            </a:pPr>
            <a:r>
              <a:rPr lang="en-US" i="1" smtClean="0">
                <a:latin typeface="Courier New" pitchFamily="49" charset="0"/>
              </a:rPr>
              <a:t>data type</a:t>
            </a:r>
            <a:r>
              <a:rPr lang="en-US" i="1" smtClean="0"/>
              <a:t>	</a:t>
            </a:r>
            <a:r>
              <a:rPr lang="en-US" smtClean="0"/>
              <a:t>Is a scalar, composite, reference, or </a:t>
            </a:r>
            <a:r>
              <a:rPr lang="en-US" smtClean="0">
                <a:latin typeface="Courier New" pitchFamily="49" charset="0"/>
              </a:rPr>
              <a:t>LOB</a:t>
            </a:r>
            <a:r>
              <a:rPr lang="en-US" smtClean="0"/>
              <a:t> data type (This course covers 	only scalar, composite, and </a:t>
            </a:r>
            <a:r>
              <a:rPr lang="en-US" smtClean="0">
                <a:latin typeface="Courier New" pitchFamily="49" charset="0"/>
              </a:rPr>
              <a:t>LOB</a:t>
            </a:r>
            <a:r>
              <a:rPr lang="en-US" smtClean="0"/>
              <a:t> data types.)</a:t>
            </a:r>
          </a:p>
          <a:p>
            <a:pPr marL="393369" lvl="2" indent="-168587">
              <a:lnSpc>
                <a:spcPct val="98000"/>
              </a:lnSpc>
              <a:tabLst>
                <a:tab pos="224782" algn="l"/>
                <a:tab pos="1348694" algn="l"/>
              </a:tabLst>
            </a:pPr>
            <a:r>
              <a:rPr lang="en-US" smtClean="0">
                <a:latin typeface="Courier New" pitchFamily="49" charset="0"/>
              </a:rPr>
              <a:t>CONSTANT</a:t>
            </a:r>
            <a:r>
              <a:rPr lang="en-US" smtClean="0"/>
              <a:t> 	Constrains the variable so that its value cannot change (Constants must 	be initialized.)</a:t>
            </a:r>
          </a:p>
          <a:p>
            <a:pPr marL="393369" lvl="2" indent="-168587" algn="just">
              <a:lnSpc>
                <a:spcPct val="98000"/>
              </a:lnSpc>
              <a:tabLst>
                <a:tab pos="224782" algn="l"/>
                <a:tab pos="1348694" algn="l"/>
              </a:tabLst>
            </a:pPr>
            <a:r>
              <a:rPr lang="en-US" smtClean="0">
                <a:latin typeface="Courier New" pitchFamily="49" charset="0"/>
              </a:rPr>
              <a:t>NOT NULL</a:t>
            </a:r>
            <a:r>
              <a:rPr lang="en-US" smtClean="0"/>
              <a:t>	Constrains the variable so that it contains a value (</a:t>
            </a:r>
            <a:r>
              <a:rPr lang="en-US" smtClean="0">
                <a:latin typeface="Courier New" pitchFamily="49" charset="0"/>
              </a:rPr>
              <a:t>NOT</a:t>
            </a:r>
            <a:r>
              <a:rPr lang="en-US" smtClean="0"/>
              <a:t> </a:t>
            </a:r>
            <a:r>
              <a:rPr lang="en-US" smtClean="0">
                <a:latin typeface="Courier New" pitchFamily="49" charset="0"/>
              </a:rPr>
              <a:t>NULL 		</a:t>
            </a:r>
            <a:r>
              <a:rPr lang="en-US" smtClean="0"/>
              <a:t>variables must be initialized.)</a:t>
            </a:r>
          </a:p>
          <a:p>
            <a:pPr marL="393369" lvl="2" indent="-168587" algn="just">
              <a:lnSpc>
                <a:spcPct val="98000"/>
              </a:lnSpc>
              <a:tabLst>
                <a:tab pos="224782" algn="l"/>
                <a:tab pos="1348694" algn="l"/>
              </a:tabLst>
            </a:pPr>
            <a:r>
              <a:rPr lang="en-US" i="1" smtClean="0">
                <a:latin typeface="Courier New" pitchFamily="49" charset="0"/>
              </a:rPr>
              <a:t>expr</a:t>
            </a:r>
            <a:r>
              <a:rPr lang="en-US" i="1" smtClean="0"/>
              <a:t>	</a:t>
            </a:r>
            <a:r>
              <a:rPr lang="en-US" smtClean="0"/>
              <a:t>Is any PL/SQL expression that can be a literal expression, another 	variable, or an expression involving operators and functions</a:t>
            </a:r>
          </a:p>
          <a:p>
            <a:pPr lvl="1">
              <a:lnSpc>
                <a:spcPct val="98000"/>
              </a:lnSpc>
              <a:tabLst>
                <a:tab pos="224782" algn="l"/>
                <a:tab pos="1348694" algn="l"/>
              </a:tabLst>
            </a:pPr>
            <a:r>
              <a:rPr lang="en-US" b="1" smtClean="0"/>
              <a:t>Note: </a:t>
            </a:r>
            <a:r>
              <a:rPr lang="en-US" smtClean="0"/>
              <a:t>In addition to variables, you can also declare cursors and exceptions in the declarative section. You learn about declaring cursors in the lesson titled “Using Explicit Cursors” and about exceptions in the lesson titled “Handling Exceptions.”</a:t>
            </a:r>
          </a:p>
        </p:txBody>
      </p:sp>
      <p:sp>
        <p:nvSpPr>
          <p:cNvPr id="5018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9D43AF09-D3A4-458E-8955-C2098DAD67F2}"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37174" lvl="1" indent="-224782">
              <a:lnSpc>
                <a:spcPct val="95000"/>
              </a:lnSpc>
            </a:pPr>
            <a:r>
              <a:rPr lang="en-US" smtClean="0"/>
              <a:t>Examine the two code blocks in the slide. </a:t>
            </a:r>
          </a:p>
          <a:p>
            <a:pPr lvl="2" eaLnBrk="1" hangingPunct="1">
              <a:lnSpc>
                <a:spcPct val="95000"/>
              </a:lnSpc>
              <a:buFont typeface="Times New Roman" pitchFamily="18" charset="0"/>
              <a:buNone/>
            </a:pPr>
            <a:r>
              <a:rPr lang="en-US" smtClean="0"/>
              <a:t>1.	In the first block, the </a:t>
            </a:r>
            <a:r>
              <a:rPr lang="en-US" smtClean="0">
                <a:latin typeface="Courier New" pitchFamily="49" charset="0"/>
              </a:rPr>
              <a:t>v_myName</a:t>
            </a:r>
            <a:r>
              <a:rPr lang="en-US" smtClean="0"/>
              <a:t> variable is declared but not initialized. A value </a:t>
            </a:r>
            <a:r>
              <a:rPr lang="en-US" smtClean="0">
                <a:latin typeface="Courier New" pitchFamily="49" charset="0"/>
              </a:rPr>
              <a:t>John</a:t>
            </a:r>
            <a:r>
              <a:rPr lang="en-US" smtClean="0"/>
              <a:t> is assigned to the variable in the executable section. </a:t>
            </a:r>
          </a:p>
          <a:p>
            <a:pPr marL="730543" lvl="3">
              <a:lnSpc>
                <a:spcPct val="95000"/>
              </a:lnSpc>
            </a:pPr>
            <a:r>
              <a:rPr lang="en-US" smtClean="0"/>
              <a:t>String literals must be enclosed in single quotation marks. If your string has a quotation mark as in “Today’s Date,” the string would be </a:t>
            </a:r>
            <a:r>
              <a:rPr lang="en-US" smtClean="0">
                <a:latin typeface="Courier New" pitchFamily="49" charset="0"/>
                <a:cs typeface="Courier New" pitchFamily="49" charset="0"/>
              </a:rPr>
              <a:t>'</a:t>
            </a:r>
            <a:r>
              <a:rPr lang="en-US" smtClean="0">
                <a:latin typeface="Courier New" pitchFamily="49" charset="0"/>
              </a:rPr>
              <a:t>Today</a:t>
            </a:r>
            <a:r>
              <a:rPr lang="en-US" smtClean="0">
                <a:latin typeface="Courier New" pitchFamily="49" charset="0"/>
                <a:cs typeface="Courier New" pitchFamily="49" charset="0"/>
              </a:rPr>
              <a:t>''</a:t>
            </a:r>
            <a:r>
              <a:rPr lang="en-US" smtClean="0">
                <a:latin typeface="Courier New" pitchFamily="49" charset="0"/>
              </a:rPr>
              <a:t>s</a:t>
            </a:r>
            <a:r>
              <a:rPr lang="en-US" smtClean="0"/>
              <a:t> </a:t>
            </a:r>
            <a:r>
              <a:rPr lang="en-US" smtClean="0">
                <a:latin typeface="Courier New" pitchFamily="49" charset="0"/>
              </a:rPr>
              <a:t>Date</a:t>
            </a:r>
            <a:r>
              <a:rPr lang="en-US" smtClean="0">
                <a:latin typeface="Courier New" pitchFamily="49" charset="0"/>
                <a:cs typeface="Courier New" pitchFamily="49" charset="0"/>
              </a:rPr>
              <a:t>'</a:t>
            </a:r>
            <a:r>
              <a:rPr lang="en-US" smtClean="0"/>
              <a:t>.</a:t>
            </a:r>
          </a:p>
          <a:p>
            <a:pPr marL="730543" lvl="3">
              <a:lnSpc>
                <a:spcPct val="95000"/>
              </a:lnSpc>
            </a:pPr>
            <a:r>
              <a:rPr lang="en-US" smtClean="0"/>
              <a:t>The assignment operator is: “</a:t>
            </a:r>
            <a:r>
              <a:rPr lang="en-US" smtClean="0">
                <a:latin typeface="Courier New" pitchFamily="49" charset="0"/>
              </a:rPr>
              <a:t>:=</a:t>
            </a:r>
            <a:r>
              <a:rPr lang="en-US" smtClean="0"/>
              <a:t>”.</a:t>
            </a:r>
          </a:p>
          <a:p>
            <a:pPr marL="730543" lvl="3">
              <a:lnSpc>
                <a:spcPct val="95000"/>
              </a:lnSpc>
            </a:pPr>
            <a:r>
              <a:rPr lang="en-US" smtClean="0"/>
              <a:t>The </a:t>
            </a:r>
            <a:r>
              <a:rPr lang="en-US" smtClean="0">
                <a:latin typeface="Courier New" pitchFamily="49" charset="0"/>
              </a:rPr>
              <a:t>PUT_LINE</a:t>
            </a:r>
            <a:r>
              <a:rPr lang="en-US" smtClean="0"/>
              <a:t> procedure is invoked by passing the </a:t>
            </a:r>
            <a:r>
              <a:rPr lang="en-US" smtClean="0">
                <a:latin typeface="Courier New" pitchFamily="49" charset="0"/>
              </a:rPr>
              <a:t>v_myName</a:t>
            </a:r>
            <a:r>
              <a:rPr lang="en-US" smtClean="0"/>
              <a:t> variable. The value of the variable is concatenated with the string </a:t>
            </a:r>
            <a:r>
              <a:rPr lang="en-US" smtClean="0">
                <a:latin typeface="Courier New" pitchFamily="49" charset="0"/>
                <a:cs typeface="Courier New" pitchFamily="49" charset="0"/>
              </a:rPr>
              <a:t>'</a:t>
            </a:r>
            <a:r>
              <a:rPr lang="en-US" smtClean="0">
                <a:latin typeface="Courier New" pitchFamily="49" charset="0"/>
              </a:rPr>
              <a:t>My</a:t>
            </a:r>
            <a:r>
              <a:rPr lang="en-US" smtClean="0"/>
              <a:t> </a:t>
            </a:r>
            <a:r>
              <a:rPr lang="en-US" smtClean="0">
                <a:latin typeface="Courier New" pitchFamily="49" charset="0"/>
              </a:rPr>
              <a:t>name is</a:t>
            </a:r>
            <a:r>
              <a:rPr lang="en-US" b="1" smtClean="0">
                <a:latin typeface="Courier New" pitchFamily="49" charset="0"/>
              </a:rPr>
              <a:t>:</a:t>
            </a:r>
            <a:r>
              <a:rPr lang="en-US" smtClean="0">
                <a:latin typeface="Courier New" pitchFamily="49" charset="0"/>
                <a:cs typeface="Courier New" pitchFamily="49" charset="0"/>
              </a:rPr>
              <a:t>'</a:t>
            </a:r>
            <a:r>
              <a:rPr lang="en-US" smtClean="0"/>
              <a:t>.</a:t>
            </a:r>
          </a:p>
          <a:p>
            <a:pPr marL="730543" lvl="3">
              <a:lnSpc>
                <a:spcPct val="95000"/>
              </a:lnSpc>
            </a:pPr>
            <a:r>
              <a:rPr lang="en-US" smtClean="0"/>
              <a:t>Output of this anonymous block is: </a:t>
            </a:r>
          </a:p>
          <a:p>
            <a:pPr lvl="2" eaLnBrk="1" hangingPunct="1">
              <a:lnSpc>
                <a:spcPct val="95000"/>
              </a:lnSpc>
              <a:buFont typeface="Times New Roman" pitchFamily="18" charset="0"/>
              <a:buNone/>
            </a:pPr>
            <a:endParaRPr lang="en-US" smtClean="0"/>
          </a:p>
          <a:p>
            <a:pPr lvl="2" eaLnBrk="1" hangingPunct="1">
              <a:lnSpc>
                <a:spcPct val="95000"/>
              </a:lnSpc>
              <a:buFont typeface="Times New Roman" pitchFamily="18" charset="0"/>
              <a:buNone/>
            </a:pPr>
            <a:endParaRPr lang="en-US" smtClean="0"/>
          </a:p>
          <a:p>
            <a:pPr lvl="2" eaLnBrk="1" hangingPunct="1">
              <a:lnSpc>
                <a:spcPct val="95000"/>
              </a:lnSpc>
            </a:pPr>
            <a:endParaRPr lang="en-US" smtClean="0"/>
          </a:p>
          <a:p>
            <a:pPr lvl="2" eaLnBrk="1" hangingPunct="1">
              <a:lnSpc>
                <a:spcPct val="95000"/>
              </a:lnSpc>
              <a:buFont typeface="Times New Roman" pitchFamily="18" charset="0"/>
              <a:buNone/>
            </a:pPr>
            <a:r>
              <a:rPr lang="en-US" smtClean="0"/>
              <a:t>2.	In the second block, the </a:t>
            </a:r>
            <a:r>
              <a:rPr lang="en-US" smtClean="0">
                <a:latin typeface="Courier New" pitchFamily="49" charset="0"/>
              </a:rPr>
              <a:t>v_myName</a:t>
            </a:r>
            <a:r>
              <a:rPr lang="en-US" smtClean="0"/>
              <a:t> variable is declared and initialized in the declarative section. </a:t>
            </a:r>
            <a:r>
              <a:rPr lang="en-US" smtClean="0">
                <a:latin typeface="Courier New" pitchFamily="49" charset="0"/>
              </a:rPr>
              <a:t>v_myName</a:t>
            </a:r>
            <a:r>
              <a:rPr lang="en-US" smtClean="0"/>
              <a:t> holds the value </a:t>
            </a:r>
            <a:r>
              <a:rPr lang="en-US" smtClean="0">
                <a:latin typeface="Courier New" pitchFamily="49" charset="0"/>
              </a:rPr>
              <a:t>John</a:t>
            </a:r>
            <a:r>
              <a:rPr lang="en-US" smtClean="0"/>
              <a:t> after initialization. This value is manipulated in the executable section of the block. The output of this anonymous block is:</a:t>
            </a:r>
          </a:p>
        </p:txBody>
      </p:sp>
      <p:sp>
        <p:nvSpPr>
          <p:cNvPr id="51204" name="Footer Placeholder 9"/>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84667344-69E2-4E98-B60B-9EA9B45C02D7}" type="slidenum">
              <a:rPr lang="en-US" smtClean="0"/>
              <a:pPr eaLnBrk="1" hangingPunct="1"/>
              <a:t>8</a:t>
            </a:fld>
            <a:endParaRPr lang="en-US" smtClean="0"/>
          </a:p>
        </p:txBody>
      </p:sp>
      <p:pic>
        <p:nvPicPr>
          <p:cNvPr id="5120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589" y="6898270"/>
            <a:ext cx="2961834" cy="478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51206"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589" y="8024263"/>
            <a:ext cx="1821948" cy="384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t>If your string contains an apostrophe (identical to a single quotation mark), you must double the quotation mark, as in the following example: </a:t>
            </a:r>
          </a:p>
          <a:p>
            <a:pPr lvl="4" eaLnBrk="1" hangingPunct="1"/>
            <a:r>
              <a:rPr lang="en-US" smtClean="0"/>
              <a:t> v_event  VARCHAR2(15):='Father''s day';</a:t>
            </a:r>
          </a:p>
          <a:p>
            <a:pPr lvl="1" eaLnBrk="1" hangingPunct="1"/>
            <a:r>
              <a:rPr lang="en-US" smtClean="0"/>
              <a:t>The first quotation mark acts as the escape character. This makes your string complicated, especially if you have SQL statements as string, the slide shows how to use the </a:t>
            </a:r>
            <a:r>
              <a:rPr lang="en-US" smtClean="0">
                <a:latin typeface="Courier New" pitchFamily="49" charset="0"/>
              </a:rPr>
              <a:t>q'</a:t>
            </a:r>
            <a:r>
              <a:rPr lang="en-US" smtClean="0"/>
              <a:t> notation to specify the delimiters. You can specify any character that is not present in the string as a delimiter. The example uses </a:t>
            </a:r>
            <a:r>
              <a:rPr lang="en-US" smtClean="0">
                <a:latin typeface="Courier New" pitchFamily="49" charset="0"/>
              </a:rPr>
              <a:t>!</a:t>
            </a:r>
            <a:r>
              <a:rPr lang="en-US" smtClean="0"/>
              <a:t> and </a:t>
            </a:r>
            <a:r>
              <a:rPr lang="en-US" smtClean="0">
                <a:latin typeface="Courier New" pitchFamily="49" charset="0"/>
              </a:rPr>
              <a:t>[</a:t>
            </a:r>
            <a:r>
              <a:rPr lang="en-US" smtClean="0"/>
              <a:t> as delimiters. Consider the following example:</a:t>
            </a:r>
          </a:p>
          <a:p>
            <a:pPr lvl="4" eaLnBrk="1" hangingPunct="1"/>
            <a:r>
              <a:rPr lang="en-US" smtClean="0"/>
              <a:t> v_event  := q'!Father's day!';</a:t>
            </a:r>
          </a:p>
          <a:p>
            <a:pPr lvl="1" eaLnBrk="1" hangingPunct="1"/>
            <a:r>
              <a:rPr lang="en-US" smtClean="0"/>
              <a:t>You can compare this with the first example on this page. You start the string with </a:t>
            </a:r>
            <a:r>
              <a:rPr lang="en-US" smtClean="0">
                <a:latin typeface="Courier New" pitchFamily="49" charset="0"/>
              </a:rPr>
              <a:t>q'</a:t>
            </a:r>
            <a:r>
              <a:rPr lang="en-US" smtClean="0"/>
              <a:t> if you want to use a delimiter. The character following the notation is the delimiter used. Enter your string after specifying the delimiter, close the delimiter, and close the notation with a single quotation mark. The following example shows how to use </a:t>
            </a:r>
            <a:r>
              <a:rPr lang="en-US" smtClean="0">
                <a:latin typeface="Courier New" pitchFamily="49" charset="0"/>
              </a:rPr>
              <a:t>[</a:t>
            </a:r>
            <a:r>
              <a:rPr lang="en-US" smtClean="0"/>
              <a:t> as a delimiter:</a:t>
            </a:r>
          </a:p>
          <a:p>
            <a:pPr lvl="4" eaLnBrk="1" hangingPunct="1"/>
            <a:r>
              <a:rPr lang="en-US" smtClean="0"/>
              <a:t> v_event  := q'[Mother's day]';</a:t>
            </a:r>
          </a:p>
        </p:txBody>
      </p:sp>
      <p:sp>
        <p:nvSpPr>
          <p:cNvPr id="5222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30543" indent="-280978" eaLnBrk="0" hangingPunct="0">
              <a:defRPr>
                <a:solidFill>
                  <a:schemeClr val="tx1"/>
                </a:solidFill>
                <a:latin typeface="Arial" pitchFamily="34" charset="0"/>
              </a:defRPr>
            </a:lvl2pPr>
            <a:lvl3pPr marL="1123912" indent="-224782" eaLnBrk="0" hangingPunct="0">
              <a:defRPr>
                <a:solidFill>
                  <a:schemeClr val="tx1"/>
                </a:solidFill>
                <a:latin typeface="Arial" pitchFamily="34" charset="0"/>
              </a:defRPr>
            </a:lvl3pPr>
            <a:lvl4pPr marL="1573477" indent="-224782" eaLnBrk="0" hangingPunct="0">
              <a:defRPr>
                <a:solidFill>
                  <a:schemeClr val="tx1"/>
                </a:solidFill>
                <a:latin typeface="Arial" pitchFamily="34" charset="0"/>
              </a:defRPr>
            </a:lvl4pPr>
            <a:lvl5pPr marL="2023041" indent="-224782" eaLnBrk="0" hangingPunct="0">
              <a:defRPr>
                <a:solidFill>
                  <a:schemeClr val="tx1"/>
                </a:solidFill>
                <a:latin typeface="Arial" pitchFamily="34" charset="0"/>
              </a:defRPr>
            </a:lvl5pPr>
            <a:lvl6pPr marL="247260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22171"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371736"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21300" indent="-224782" algn="ctr"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mtClean="0"/>
              <a:t>Oracle Database 12</a:t>
            </a:r>
            <a:r>
              <a:rPr lang="en-US" i="1" smtClean="0"/>
              <a:t>c</a:t>
            </a:r>
            <a:r>
              <a:rPr lang="en-US" smtClean="0"/>
              <a:t>: PL/SQL Fundamentals   3 - </a:t>
            </a:r>
            <a:fld id="{4D43C9EB-C589-4915-8198-CAE3F9A84DC2}" type="slidenum">
              <a:rPr lang="en-US" smtClean="0"/>
              <a:pPr eaLnBrk="1" hangingPunct="1"/>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1"/>
            <a:ext cx="8825658" cy="1714500"/>
          </a:xfrm>
        </p:spPr>
        <p:txBody>
          <a:bodyPr anchor="b"/>
          <a:lstStyle>
            <a:lvl1pPr>
              <a:defRPr sz="3600">
                <a:latin typeface="Bookman Old Style"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1800" cap="all">
                <a:solidFill>
                  <a:schemeClr val="bg2">
                    <a:lumMod val="40000"/>
                    <a:lumOff val="60000"/>
                  </a:schemeClr>
                </a:solidFill>
                <a:latin typeface="Bookman Old Style"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0A3E2-2ED1-4A0B-B015-7BE599BD93D5}"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1379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D43E95-BB5B-4A80-BF46-4458880EC7B7}"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55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43122-8C66-42B2-BE21-4E2E6C05ED23}"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87113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7E73032-A25A-4294-8E82-0CDD82CBE2E0}"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CF4E0-DA1D-45ED-88AB-767903C093B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806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D41F5D-DEBF-45EE-B6D3-204F4C0FCD17}"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23142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5F7D45-7EB5-449B-A38B-A62CD2D00E59}"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8908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AE5AA-7EF6-4650-B1C9-F4C41FDFEFD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98583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945CE-0864-466D-A56F-3599FCF1C5B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609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518014-5940-4E51-9099-028AD419DFB9}"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972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B5314C-234F-43D1-9FF4-E5DC3502376D}"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0912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BB04B-2837-4E77-9838-9048ECA19EE5}"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1455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615B8-8CB7-4F90-BBB9-711880386584}"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16818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77DF9A-BC31-4C83-AD5A-7C3DA832B05C}" type="datetime1">
              <a:rPr lang="en-US" smtClean="0"/>
              <a:t>9/19/2018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0683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69F223-D92C-4513-82A2-A40EA4942BBF}" type="datetime1">
              <a:rPr lang="en-US" smtClean="0"/>
              <a:t>9/19/2018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684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F557CE-5D59-4D25-AE26-260D488E59FE}" type="datetime1">
              <a:rPr lang="en-US" smtClean="0"/>
              <a:t>9/19/2018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2037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C6D04A-3C26-4D6D-B261-E3F113D99F6B}"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740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96C62C-7F84-45F6-A497-7C8DB0C85EFC}" type="datetime1">
              <a:rPr lang="en-US" smtClean="0"/>
              <a:t>9/19/2018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AE833-D825-4667-8404-75C08A2CF8FB}" type="slidenum">
              <a:rPr lang="en-US" smtClean="0"/>
              <a:t>‹#›</a:t>
            </a:fld>
            <a:endParaRPr lang="en-US"/>
          </a:p>
        </p:txBody>
      </p:sp>
    </p:spTree>
    <p:extLst>
      <p:ext uri="{BB962C8B-B14F-4D97-AF65-F5344CB8AC3E}">
        <p14:creationId xmlns:p14="http://schemas.microsoft.com/office/powerpoint/2010/main" val="13805836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24.png"/><Relationship Id="rId5" Type="http://schemas.openxmlformats.org/officeDocument/2006/relationships/image" Target="../media/image15.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5"/>
          <p:cNvSpPr>
            <a:spLocks noGrp="1" noChangeArrowheads="1"/>
          </p:cNvSpPr>
          <p:nvPr>
            <p:ph type="ctrTitle"/>
          </p:nvPr>
        </p:nvSpPr>
        <p:spPr/>
        <p:txBody>
          <a:bodyPr/>
          <a:lstStyle/>
          <a:p>
            <a:r>
              <a:rPr lang="en-US" smtClean="0"/>
              <a:t>Declaring PL/SQL Variables</a:t>
            </a:r>
          </a:p>
        </p:txBody>
      </p:sp>
      <p:sp>
        <p:nvSpPr>
          <p:cNvPr id="7171" name="Subtitle 4" hidden="1"/>
          <p:cNvSpPr>
            <a:spLocks noGrp="1"/>
          </p:cNvSpPr>
          <p:nvPr>
            <p:ph type="subTitle" idx="1"/>
          </p:nvPr>
        </p:nvSpPr>
        <p:spPr>
          <a:xfrm>
            <a:off x="1236133" y="4419600"/>
            <a:ext cx="9736667" cy="363538"/>
          </a:xfrm>
        </p:spPr>
        <p:txBody>
          <a:bodyPr>
            <a:normAutofit lnSpcReduction="10000"/>
          </a:bodyPr>
          <a:lstStyle/>
          <a:p>
            <a:endParaRPr lang="en-US" smtClean="0"/>
          </a:p>
        </p:txBody>
      </p:sp>
    </p:spTree>
    <p:extLst>
      <p:ext uri="{BB962C8B-B14F-4D97-AF65-F5344CB8AC3E}">
        <p14:creationId xmlns:p14="http://schemas.microsoft.com/office/powerpoint/2010/main" val="275686723"/>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Agenda</a:t>
            </a:r>
          </a:p>
        </p:txBody>
      </p:sp>
      <p:sp>
        <p:nvSpPr>
          <p:cNvPr id="16387" name="Rectangle 3"/>
          <p:cNvSpPr>
            <a:spLocks noGrp="1" noChangeArrowheads="1"/>
          </p:cNvSpPr>
          <p:nvPr>
            <p:ph idx="1"/>
          </p:nvPr>
        </p:nvSpPr>
        <p:spPr>
          <a:xfrm>
            <a:off x="812800" y="1447800"/>
            <a:ext cx="10557933" cy="1176338"/>
          </a:xfrm>
        </p:spPr>
        <p:txBody>
          <a:bodyPr/>
          <a:lstStyle/>
          <a:p>
            <a:pPr lvl="1" eaLnBrk="1" hangingPunct="1">
              <a:buClr>
                <a:schemeClr val="folHlink"/>
              </a:buClr>
            </a:pPr>
            <a:r>
              <a:rPr lang="en-US" smtClean="0">
                <a:solidFill>
                  <a:schemeClr val="folHlink"/>
                </a:solidFill>
              </a:rPr>
              <a:t>Introducing variables</a:t>
            </a:r>
          </a:p>
          <a:p>
            <a:pPr lvl="1" eaLnBrk="1" hangingPunct="1">
              <a:buClr>
                <a:schemeClr val="accent2"/>
              </a:buClr>
            </a:pPr>
            <a:r>
              <a:rPr lang="en-US" smtClean="0"/>
              <a:t>Examining variable data types and the </a:t>
            </a:r>
            <a:r>
              <a:rPr lang="en-US" smtClean="0">
                <a:latin typeface="Courier New" pitchFamily="49" charset="0"/>
              </a:rPr>
              <a:t>%TYPE</a:t>
            </a:r>
            <a:r>
              <a:rPr lang="en-US" smtClean="0"/>
              <a:t> attribute</a:t>
            </a:r>
          </a:p>
          <a:p>
            <a:pPr lvl="1" eaLnBrk="1" hangingPunct="1">
              <a:buClr>
                <a:schemeClr val="folHlink"/>
              </a:buClr>
            </a:pPr>
            <a:r>
              <a:rPr lang="en-US" smtClean="0">
                <a:solidFill>
                  <a:schemeClr val="folHlink"/>
                </a:solidFill>
              </a:rPr>
              <a:t>Examining bind variables</a:t>
            </a:r>
          </a:p>
        </p:txBody>
      </p:sp>
    </p:spTree>
    <p:extLst>
      <p:ext uri="{BB962C8B-B14F-4D97-AF65-F5344CB8AC3E}">
        <p14:creationId xmlns:p14="http://schemas.microsoft.com/office/powerpoint/2010/main" val="46439457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en-US" smtClean="0"/>
              <a:t>Types of Variables</a:t>
            </a:r>
          </a:p>
        </p:txBody>
      </p:sp>
      <p:sp>
        <p:nvSpPr>
          <p:cNvPr id="17411" name="Rectangle 5"/>
          <p:cNvSpPr>
            <a:spLocks noGrp="1" noChangeArrowheads="1"/>
          </p:cNvSpPr>
          <p:nvPr>
            <p:ph idx="1"/>
          </p:nvPr>
        </p:nvSpPr>
        <p:spPr/>
        <p:txBody>
          <a:bodyPr/>
          <a:lstStyle/>
          <a:p>
            <a:pPr lvl="1" eaLnBrk="1" hangingPunct="1"/>
            <a:r>
              <a:rPr lang="en-US" smtClean="0"/>
              <a:t>PL/SQL variables:</a:t>
            </a:r>
          </a:p>
          <a:p>
            <a:pPr lvl="2" eaLnBrk="1" hangingPunct="1"/>
            <a:r>
              <a:rPr lang="en-US" smtClean="0"/>
              <a:t>Scalar</a:t>
            </a:r>
          </a:p>
          <a:p>
            <a:pPr lvl="2" eaLnBrk="1" hangingPunct="1"/>
            <a:r>
              <a:rPr lang="en-US" smtClean="0"/>
              <a:t>Reference</a:t>
            </a:r>
          </a:p>
          <a:p>
            <a:pPr lvl="2" eaLnBrk="1" hangingPunct="1"/>
            <a:r>
              <a:rPr lang="en-US" smtClean="0"/>
              <a:t>Large object (</a:t>
            </a:r>
            <a:r>
              <a:rPr lang="en-US" smtClean="0">
                <a:latin typeface="Courier New" pitchFamily="49" charset="0"/>
              </a:rPr>
              <a:t>LOB</a:t>
            </a:r>
            <a:r>
              <a:rPr lang="en-US" smtClean="0"/>
              <a:t>)</a:t>
            </a:r>
          </a:p>
          <a:p>
            <a:pPr lvl="2" eaLnBrk="1" hangingPunct="1"/>
            <a:r>
              <a:rPr lang="en-US" smtClean="0"/>
              <a:t>Composite</a:t>
            </a:r>
          </a:p>
          <a:p>
            <a:pPr lvl="1" eaLnBrk="1" hangingPunct="1"/>
            <a:r>
              <a:rPr lang="en-US" smtClean="0"/>
              <a:t>Non-PL/SQL variables: Bind variables</a:t>
            </a:r>
          </a:p>
        </p:txBody>
      </p:sp>
    </p:spTree>
    <p:extLst>
      <p:ext uri="{BB962C8B-B14F-4D97-AF65-F5344CB8AC3E}">
        <p14:creationId xmlns:p14="http://schemas.microsoft.com/office/powerpoint/2010/main" val="4128915172"/>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title"/>
          </p:nvPr>
        </p:nvSpPr>
        <p:spPr/>
        <p:txBody>
          <a:bodyPr/>
          <a:lstStyle/>
          <a:p>
            <a:pPr eaLnBrk="1" hangingPunct="1"/>
            <a:r>
              <a:rPr lang="en-US" smtClean="0"/>
              <a:t>Types of Variables</a:t>
            </a:r>
          </a:p>
        </p:txBody>
      </p:sp>
      <p:grpSp>
        <p:nvGrpSpPr>
          <p:cNvPr id="18435" name="Group 10"/>
          <p:cNvGrpSpPr>
            <a:grpSpLocks/>
          </p:cNvGrpSpPr>
          <p:nvPr/>
        </p:nvGrpSpPr>
        <p:grpSpPr bwMode="auto">
          <a:xfrm>
            <a:off x="5319185" y="1676400"/>
            <a:ext cx="4948767" cy="3334095"/>
            <a:chOff x="3989388" y="1676400"/>
            <a:chExt cx="3711575" cy="3334095"/>
          </a:xfrm>
        </p:grpSpPr>
        <p:sp>
          <p:nvSpPr>
            <p:cNvPr id="18442" name="Rectangle 4"/>
            <p:cNvSpPr>
              <a:spLocks noChangeArrowheads="1"/>
            </p:cNvSpPr>
            <p:nvPr/>
          </p:nvSpPr>
          <p:spPr bwMode="auto">
            <a:xfrm>
              <a:off x="5735637" y="1676400"/>
              <a:ext cx="1071207"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339966"/>
                  </a:solidFill>
                </a:rPr>
                <a:t>15-JAN-09</a:t>
              </a:r>
            </a:p>
          </p:txBody>
        </p:sp>
        <p:sp>
          <p:nvSpPr>
            <p:cNvPr id="18443" name="Rectangle 5"/>
            <p:cNvSpPr>
              <a:spLocks noChangeArrowheads="1"/>
            </p:cNvSpPr>
            <p:nvPr/>
          </p:nvSpPr>
          <p:spPr bwMode="auto">
            <a:xfrm>
              <a:off x="6118225" y="4548188"/>
              <a:ext cx="82955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CC99FF"/>
                  </a:solidFill>
                </a:rPr>
                <a:t>Atlanta</a:t>
              </a:r>
            </a:p>
          </p:txBody>
        </p:sp>
        <p:sp>
          <p:nvSpPr>
            <p:cNvPr id="18444" name="AutoShape 7"/>
            <p:cNvSpPr>
              <a:spLocks noChangeArrowheads="1"/>
            </p:cNvSpPr>
            <p:nvPr/>
          </p:nvSpPr>
          <p:spPr bwMode="blackWhite">
            <a:xfrm>
              <a:off x="3989388" y="2528888"/>
              <a:ext cx="3657600" cy="1676400"/>
            </a:xfrm>
            <a:prstGeom prst="wedgeRoundRectCallout">
              <a:avLst>
                <a:gd name="adj1" fmla="val -55079"/>
                <a:gd name="adj2" fmla="val 65245"/>
                <a:gd name="adj3" fmla="val 16667"/>
              </a:avLst>
            </a:prstGeom>
            <a:solidFill>
              <a:srgbClr val="FFFF8F"/>
            </a:solidFill>
            <a:ln w="28575">
              <a:solidFill>
                <a:schemeClr val="bg2"/>
              </a:solidFill>
              <a:miter lim="800000"/>
              <a:headEnd type="none" w="sm" len="sm"/>
              <a:tailEnd type="none" w="sm" len="sm"/>
            </a:ln>
          </p:spPr>
          <p:txBody>
            <a:bodyPr/>
            <a:lstStyle/>
            <a:p>
              <a:pPr defTabSz="228600"/>
              <a:endParaRPr lang="en-US" sz="1600"/>
            </a:p>
          </p:txBody>
        </p:sp>
        <p:sp>
          <p:nvSpPr>
            <p:cNvPr id="18445" name="Text Box 8"/>
            <p:cNvSpPr txBox="1">
              <a:spLocks noChangeArrowheads="1"/>
            </p:cNvSpPr>
            <p:nvPr/>
          </p:nvSpPr>
          <p:spPr bwMode="auto">
            <a:xfrm>
              <a:off x="4043363" y="2589213"/>
              <a:ext cx="3657600"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itchFamily="34" charset="0"/>
                </a:defRPr>
              </a:lvl1pPr>
              <a:lvl2pPr marL="742950" indent="-285750" defTabSz="228600" eaLnBrk="0" hangingPunct="0">
                <a:defRPr>
                  <a:solidFill>
                    <a:schemeClr val="tx1"/>
                  </a:solidFill>
                  <a:latin typeface="Arial" pitchFamily="34" charset="0"/>
                </a:defRPr>
              </a:lvl2pPr>
              <a:lvl3pPr marL="1143000" indent="-228600" defTabSz="228600" eaLnBrk="0" hangingPunct="0">
                <a:defRPr>
                  <a:solidFill>
                    <a:schemeClr val="tx1"/>
                  </a:solidFill>
                  <a:latin typeface="Arial" pitchFamily="34" charset="0"/>
                </a:defRPr>
              </a:lvl3pPr>
              <a:lvl4pPr marL="1600200" indent="-228600" defTabSz="228600" eaLnBrk="0" hangingPunct="0">
                <a:defRPr>
                  <a:solidFill>
                    <a:schemeClr val="tx1"/>
                  </a:solidFill>
                  <a:latin typeface="Arial" pitchFamily="34" charset="0"/>
                </a:defRPr>
              </a:lvl4pPr>
              <a:lvl5pPr marL="2057400" indent="-228600" defTabSz="228600" eaLnBrk="0" hangingPunct="0">
                <a:defRPr>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z="2000">
                  <a:solidFill>
                    <a:srgbClr val="000000"/>
                  </a:solidFill>
                </a:rPr>
                <a:t>Snow White</a:t>
              </a:r>
            </a:p>
            <a:p>
              <a:pPr eaLnBrk="1" hangingPunct="1"/>
              <a:r>
                <a:rPr lang="en-US">
                  <a:solidFill>
                    <a:srgbClr val="000000"/>
                  </a:solidFill>
                </a:rPr>
                <a:t>Long, long ago, </a:t>
              </a:r>
              <a:br>
                <a:rPr lang="en-US">
                  <a:solidFill>
                    <a:srgbClr val="000000"/>
                  </a:solidFill>
                </a:rPr>
              </a:br>
              <a:r>
                <a:rPr lang="en-US">
                  <a:solidFill>
                    <a:srgbClr val="000000"/>
                  </a:solidFill>
                </a:rPr>
                <a:t>in a land far, far away, </a:t>
              </a:r>
              <a:br>
                <a:rPr lang="en-US">
                  <a:solidFill>
                    <a:srgbClr val="000000"/>
                  </a:solidFill>
                </a:rPr>
              </a:br>
              <a:r>
                <a:rPr lang="en-US">
                  <a:solidFill>
                    <a:srgbClr val="000000"/>
                  </a:solidFill>
                </a:rPr>
                <a:t>there lived a princess called Snow White. . . </a:t>
              </a:r>
            </a:p>
          </p:txBody>
        </p:sp>
      </p:grpSp>
      <p:grpSp>
        <p:nvGrpSpPr>
          <p:cNvPr id="18436" name="Group 11"/>
          <p:cNvGrpSpPr>
            <a:grpSpLocks/>
          </p:cNvGrpSpPr>
          <p:nvPr/>
        </p:nvGrpSpPr>
        <p:grpSpPr bwMode="auto">
          <a:xfrm>
            <a:off x="1490134" y="3797300"/>
            <a:ext cx="3084802" cy="1676400"/>
            <a:chOff x="1401763" y="3797300"/>
            <a:chExt cx="2313601" cy="1676400"/>
          </a:xfrm>
        </p:grpSpPr>
        <p:sp>
          <p:nvSpPr>
            <p:cNvPr id="18440" name="Rectangle 6"/>
            <p:cNvSpPr>
              <a:spLocks noChangeArrowheads="1"/>
            </p:cNvSpPr>
            <p:nvPr/>
          </p:nvSpPr>
          <p:spPr bwMode="auto">
            <a:xfrm>
              <a:off x="2667000" y="4953000"/>
              <a:ext cx="104836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FF66FF"/>
                  </a:solidFill>
                </a:rPr>
                <a:t>256120.08</a:t>
              </a:r>
            </a:p>
          </p:txBody>
        </p:sp>
        <p:pic>
          <p:nvPicPr>
            <p:cNvPr id="18441" name="Picture 9" descr="D:\PL_SQL\MY_LESSONS\Graphics\Les01\film.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01763" y="3797300"/>
              <a:ext cx="13843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8437" name="Group 12"/>
          <p:cNvGrpSpPr>
            <a:grpSpLocks/>
          </p:cNvGrpSpPr>
          <p:nvPr/>
        </p:nvGrpSpPr>
        <p:grpSpPr bwMode="auto">
          <a:xfrm>
            <a:off x="1490133" y="1828801"/>
            <a:ext cx="2381251" cy="1565275"/>
            <a:chOff x="1117600" y="1828800"/>
            <a:chExt cx="1785938" cy="1565275"/>
          </a:xfrm>
        </p:grpSpPr>
        <p:sp>
          <p:nvSpPr>
            <p:cNvPr id="18438" name="Rectangle 2"/>
            <p:cNvSpPr>
              <a:spLocks noChangeArrowheads="1"/>
            </p:cNvSpPr>
            <p:nvPr/>
          </p:nvSpPr>
          <p:spPr bwMode="auto">
            <a:xfrm>
              <a:off x="1117600" y="1828800"/>
              <a:ext cx="601126"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6666FF"/>
                  </a:solidFill>
                  <a:latin typeface="Courier New" pitchFamily="49" charset="0"/>
                </a:rPr>
                <a:t>TRUE</a:t>
              </a:r>
            </a:p>
          </p:txBody>
        </p:sp>
        <p:pic>
          <p:nvPicPr>
            <p:cNvPr id="18439" name="Picture 10" descr="Concept: Flower,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1828800" y="1828800"/>
              <a:ext cx="1074738"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135858227"/>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6"/>
          <p:cNvSpPr>
            <a:spLocks noGrp="1" noChangeArrowheads="1"/>
          </p:cNvSpPr>
          <p:nvPr>
            <p:ph type="title"/>
          </p:nvPr>
        </p:nvSpPr>
        <p:spPr/>
        <p:txBody>
          <a:bodyPr/>
          <a:lstStyle/>
          <a:p>
            <a:pPr eaLnBrk="1" hangingPunct="1"/>
            <a:r>
              <a:rPr lang="en-US" smtClean="0"/>
              <a:t>Guidelines for Declaring and Initializing</a:t>
            </a:r>
            <a:br>
              <a:rPr lang="en-US" smtClean="0"/>
            </a:br>
            <a:r>
              <a:rPr lang="en-US" smtClean="0"/>
              <a:t>PL/SQL Variables</a:t>
            </a:r>
          </a:p>
        </p:txBody>
      </p:sp>
      <p:sp>
        <p:nvSpPr>
          <p:cNvPr id="19459" name="Rectangle 7"/>
          <p:cNvSpPr>
            <a:spLocks noGrp="1" noChangeArrowheads="1"/>
          </p:cNvSpPr>
          <p:nvPr>
            <p:ph idx="1"/>
          </p:nvPr>
        </p:nvSpPr>
        <p:spPr/>
        <p:txBody>
          <a:bodyPr/>
          <a:lstStyle/>
          <a:p>
            <a:pPr lvl="1" eaLnBrk="1" hangingPunct="1"/>
            <a:r>
              <a:rPr lang="en-US" dirty="0" smtClean="0"/>
              <a:t>Follow consistent naming conventions.</a:t>
            </a:r>
          </a:p>
          <a:p>
            <a:pPr lvl="1" eaLnBrk="1" hangingPunct="1"/>
            <a:r>
              <a:rPr lang="en-US" dirty="0" smtClean="0"/>
              <a:t>Use meaningful identifiers for variables.</a:t>
            </a:r>
          </a:p>
          <a:p>
            <a:pPr lvl="1" eaLnBrk="1" hangingPunct="1"/>
            <a:r>
              <a:rPr lang="en-US" dirty="0" smtClean="0"/>
              <a:t>Initialize variables that are designated as </a:t>
            </a:r>
            <a:r>
              <a:rPr lang="en-US" dirty="0" smtClean="0">
                <a:latin typeface="Courier New" pitchFamily="49" charset="0"/>
              </a:rPr>
              <a:t>NOT</a:t>
            </a:r>
            <a:r>
              <a:rPr lang="en-US" dirty="0" smtClean="0"/>
              <a:t> </a:t>
            </a:r>
            <a:r>
              <a:rPr lang="en-US" dirty="0" smtClean="0">
                <a:latin typeface="Courier New" pitchFamily="49" charset="0"/>
              </a:rPr>
              <a:t>NULL</a:t>
            </a:r>
            <a:r>
              <a:rPr lang="en-US" dirty="0" smtClean="0"/>
              <a:t> and </a:t>
            </a:r>
            <a:r>
              <a:rPr lang="en-US" dirty="0" smtClean="0">
                <a:latin typeface="Courier New" pitchFamily="49" charset="0"/>
              </a:rPr>
              <a:t>CONSTANT</a:t>
            </a:r>
            <a:r>
              <a:rPr lang="en-US" dirty="0" smtClean="0"/>
              <a:t>.</a:t>
            </a:r>
          </a:p>
          <a:p>
            <a:pPr lvl="1" eaLnBrk="1" hangingPunct="1"/>
            <a:r>
              <a:rPr lang="en-US" dirty="0" smtClean="0"/>
              <a:t>Initialize variables with the assignment operator (</a:t>
            </a:r>
            <a:r>
              <a:rPr lang="en-US" dirty="0" smtClean="0">
                <a:latin typeface="Courier New" pitchFamily="49" charset="0"/>
              </a:rPr>
              <a:t>:=</a:t>
            </a:r>
            <a:r>
              <a:rPr lang="en-US" dirty="0" smtClean="0"/>
              <a:t>) or the </a:t>
            </a:r>
            <a:r>
              <a:rPr lang="en-US" dirty="0" smtClean="0">
                <a:latin typeface="Courier New" pitchFamily="49" charset="0"/>
              </a:rPr>
              <a:t>DEFAULT</a:t>
            </a:r>
            <a:r>
              <a:rPr lang="en-US" dirty="0" smtClean="0"/>
              <a:t> keyword:</a:t>
            </a:r>
          </a:p>
          <a:p>
            <a:pPr lvl="1" eaLnBrk="1" hangingPunct="1"/>
            <a:endParaRPr lang="en-US" dirty="0" smtClean="0"/>
          </a:p>
          <a:p>
            <a:pPr lvl="1" eaLnBrk="1" hangingPunct="1"/>
            <a:endParaRPr lang="en-US" dirty="0" smtClean="0"/>
          </a:p>
          <a:p>
            <a:pPr lvl="1" eaLnBrk="1" hangingPunct="1"/>
            <a:endParaRPr lang="en-US" dirty="0" smtClean="0"/>
          </a:p>
          <a:p>
            <a:pPr lvl="1" eaLnBrk="1" hangingPunct="1"/>
            <a:r>
              <a:rPr lang="en-US" dirty="0" smtClean="0"/>
              <a:t>Declare one identifier per line for better readability and code maintenance.</a:t>
            </a:r>
          </a:p>
        </p:txBody>
      </p:sp>
      <p:sp>
        <p:nvSpPr>
          <p:cNvPr id="19460" name="Rectangle 4"/>
          <p:cNvSpPr>
            <a:spLocks noChangeArrowheads="1"/>
          </p:cNvSpPr>
          <p:nvPr/>
        </p:nvSpPr>
        <p:spPr bwMode="blackGray">
          <a:xfrm>
            <a:off x="812800" y="3810000"/>
            <a:ext cx="10566400" cy="356124"/>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v_myName VARCHAR2(20):='John';</a:t>
            </a:r>
          </a:p>
        </p:txBody>
      </p:sp>
      <p:sp>
        <p:nvSpPr>
          <p:cNvPr id="19461" name="Rectangle 5"/>
          <p:cNvSpPr>
            <a:spLocks noChangeArrowheads="1"/>
          </p:cNvSpPr>
          <p:nvPr/>
        </p:nvSpPr>
        <p:spPr bwMode="blackGray">
          <a:xfrm>
            <a:off x="812800" y="4343400"/>
            <a:ext cx="10566400" cy="356124"/>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v_myName VARCHAR2(20) DEFAULT 'John';</a:t>
            </a:r>
          </a:p>
        </p:txBody>
      </p:sp>
    </p:spTree>
    <p:extLst>
      <p:ext uri="{BB962C8B-B14F-4D97-AF65-F5344CB8AC3E}">
        <p14:creationId xmlns:p14="http://schemas.microsoft.com/office/powerpoint/2010/main" val="1833635543"/>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title"/>
          </p:nvPr>
        </p:nvSpPr>
        <p:spPr/>
        <p:txBody>
          <a:bodyPr/>
          <a:lstStyle/>
          <a:p>
            <a:pPr eaLnBrk="1" hangingPunct="1"/>
            <a:r>
              <a:rPr lang="en-US" smtClean="0"/>
              <a:t>Guidelines for Declaring PL/SQL Variables</a:t>
            </a:r>
          </a:p>
        </p:txBody>
      </p:sp>
      <p:sp>
        <p:nvSpPr>
          <p:cNvPr id="20483" name="Rectangle 8"/>
          <p:cNvSpPr>
            <a:spLocks noGrp="1" noChangeArrowheads="1"/>
          </p:cNvSpPr>
          <p:nvPr>
            <p:ph idx="1"/>
          </p:nvPr>
        </p:nvSpPr>
        <p:spPr/>
        <p:txBody>
          <a:bodyPr/>
          <a:lstStyle/>
          <a:p>
            <a:pPr lvl="1" eaLnBrk="1" hangingPunct="1"/>
            <a:r>
              <a:rPr lang="en-US" smtClean="0"/>
              <a:t>Avoid using column names as identifiers.</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Use the </a:t>
            </a:r>
            <a:r>
              <a:rPr lang="en-US" smtClean="0">
                <a:latin typeface="Courier New" pitchFamily="49" charset="0"/>
              </a:rPr>
              <a:t>NOT</a:t>
            </a:r>
            <a:r>
              <a:rPr lang="en-US" smtClean="0"/>
              <a:t> </a:t>
            </a:r>
            <a:r>
              <a:rPr lang="en-US" smtClean="0">
                <a:latin typeface="Courier New" pitchFamily="49" charset="0"/>
              </a:rPr>
              <a:t>NULL</a:t>
            </a:r>
            <a:r>
              <a:rPr lang="en-US" smtClean="0"/>
              <a:t> constraint when the variable must hold a value.</a:t>
            </a:r>
          </a:p>
        </p:txBody>
      </p:sp>
      <p:sp>
        <p:nvSpPr>
          <p:cNvPr id="20484" name="Rectangle 4"/>
          <p:cNvSpPr>
            <a:spLocks noChangeArrowheads="1"/>
          </p:cNvSpPr>
          <p:nvPr/>
        </p:nvSpPr>
        <p:spPr bwMode="blackGray">
          <a:xfrm>
            <a:off x="812800" y="1995489"/>
            <a:ext cx="10566400" cy="2492375"/>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DECLARE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employee_id	NUMBER(6);</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BEGIN</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SELECT	   employee_id</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INTO		employee_id</a:t>
            </a:r>
          </a:p>
          <a:p>
            <a:pPr algn="l" defTabSz="400050" eaLnBrk="0" hangingPunct="0">
              <a:lnSpc>
                <a:spcPct val="105000"/>
              </a:lnSpc>
              <a:spcBef>
                <a:spcPct val="0"/>
              </a:spcBef>
              <a:buClrTx/>
              <a:buFontTx/>
              <a:buNone/>
              <a:tabLst>
                <a:tab pos="400050" algn="r"/>
                <a:tab pos="673100" algn="l"/>
              </a:tabLst>
            </a:pPr>
            <a:r>
              <a:rPr lang="en-US">
                <a:solidFill>
                  <a:srgbClr val="000000"/>
                </a:solidFill>
                <a:latin typeface="Courier New" pitchFamily="49" charset="0"/>
              </a:rPr>
              <a:t>	  FROM		employees</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WHERE 		last_name = 'Kochhar';</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END;</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p>
        </p:txBody>
      </p:sp>
      <p:sp>
        <p:nvSpPr>
          <p:cNvPr id="20485" name="Rectangle 5"/>
          <p:cNvSpPr>
            <a:spLocks noChangeArrowheads="1"/>
          </p:cNvSpPr>
          <p:nvPr/>
        </p:nvSpPr>
        <p:spPr bwMode="blackGray">
          <a:xfrm>
            <a:off x="2952751" y="2795588"/>
            <a:ext cx="2455333" cy="609600"/>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defTabSz="822325" eaLnBrk="0" hangingPunct="0">
              <a:spcBef>
                <a:spcPct val="50000"/>
              </a:spcBef>
              <a:buClrTx/>
              <a:buFontTx/>
              <a:buNone/>
            </a:pPr>
            <a:endParaRPr lang="en-US">
              <a:solidFill>
                <a:schemeClr val="hlink"/>
              </a:solidFill>
            </a:endParaRPr>
          </a:p>
        </p:txBody>
      </p:sp>
      <p:pic>
        <p:nvPicPr>
          <p:cNvPr id="20486" name="Picture 6" descr="C:\Documents and Settings\tsrivast\My Documents\MyCourses\pl\D49990GC10\FeedbackFixed\symbo016.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4978400" y="2514600"/>
            <a:ext cx="11938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75259339"/>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Naming Conventions of PL/SQL </a:t>
            </a:r>
            <a:br>
              <a:rPr lang="en-US" smtClean="0"/>
            </a:br>
            <a:r>
              <a:rPr lang="en-US" smtClean="0"/>
              <a:t>Structures Used in This Course</a:t>
            </a:r>
          </a:p>
        </p:txBody>
      </p:sp>
      <p:graphicFrame>
        <p:nvGraphicFramePr>
          <p:cNvPr id="400387" name="Group 3"/>
          <p:cNvGraphicFramePr>
            <a:graphicFrameLocks noGrp="1"/>
          </p:cNvGraphicFramePr>
          <p:nvPr>
            <p:extLst>
              <p:ext uri="{D42A27DB-BD31-4B8C-83A1-F6EECF244321}">
                <p14:modId xmlns:p14="http://schemas.microsoft.com/office/powerpoint/2010/main" val="1377559605"/>
              </p:ext>
            </p:extLst>
          </p:nvPr>
        </p:nvGraphicFramePr>
        <p:xfrm>
          <a:off x="720046" y="1941197"/>
          <a:ext cx="10409767" cy="4793971"/>
        </p:xfrm>
        <a:graphic>
          <a:graphicData uri="http://schemas.openxmlformats.org/drawingml/2006/table">
            <a:tbl>
              <a:tblPr/>
              <a:tblGrid>
                <a:gridCol w="2992967"/>
                <a:gridCol w="3251200"/>
                <a:gridCol w="4165600"/>
              </a:tblGrid>
              <a:tr h="0">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smtClean="0">
                          <a:ln>
                            <a:noFill/>
                          </a:ln>
                          <a:solidFill>
                            <a:schemeClr val="bg1"/>
                          </a:solidFill>
                          <a:effectLst/>
                          <a:latin typeface="Arial" pitchFamily="34" charset="0"/>
                        </a:rPr>
                        <a:t>PL/SQL Structure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smtClean="0">
                          <a:ln>
                            <a:noFill/>
                          </a:ln>
                          <a:solidFill>
                            <a:schemeClr val="bg1"/>
                          </a:solidFill>
                          <a:effectLst/>
                          <a:latin typeface="Arial" pitchFamily="34" charset="0"/>
                        </a:rPr>
                        <a:t>Convention</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1" i="0" u="none" strike="noStrike" cap="none" normalizeH="0" baseline="0" smtClean="0">
                          <a:ln>
                            <a:noFill/>
                          </a:ln>
                          <a:solidFill>
                            <a:schemeClr val="bg1"/>
                          </a:solidFill>
                          <a:effectLst/>
                          <a:latin typeface="Arial" pitchFamily="34" charset="0"/>
                        </a:rPr>
                        <a:t>Example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57150" cap="flat" cmpd="sng" algn="ctr">
                      <a:solidFill>
                        <a:schemeClr val="tx1"/>
                      </a:solidFill>
                      <a:prstDash val="solid"/>
                      <a:round/>
                      <a:headEnd type="none" w="sm" len="sm"/>
                      <a:tailEnd type="none" w="sm" len="sm"/>
                    </a:lnB>
                    <a:lnTlToBr>
                      <a:noFill/>
                    </a:lnTlToBr>
                    <a:lnBlToTr>
                      <a:noFill/>
                    </a:lnBlToTr>
                    <a:solidFill>
                      <a:srgbClr val="99CCFF"/>
                    </a:solidFill>
                  </a:tcPr>
                </a:tc>
              </a:tr>
              <a:tr h="463489">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Variable 	</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v_</a:t>
                      </a:r>
                      <a:r>
                        <a:rPr kumimoji="0" lang="en-US" sz="1600" b="0" i="1" u="none" strike="noStrike" cap="none" normalizeH="0" baseline="0" smtClean="0">
                          <a:ln>
                            <a:noFill/>
                          </a:ln>
                          <a:solidFill>
                            <a:schemeClr val="bg1"/>
                          </a:solidFill>
                          <a:effectLst/>
                          <a:latin typeface="Courier New" pitchFamily="49" charset="0"/>
                        </a:rPr>
                        <a:t>variable_name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v_rate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5715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Constant</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c_</a:t>
                      </a:r>
                      <a:r>
                        <a:rPr kumimoji="0" lang="en-US" sz="1600" b="0" i="1" u="none" strike="noStrike" cap="none" normalizeH="0" baseline="0" smtClean="0">
                          <a:ln>
                            <a:noFill/>
                          </a:ln>
                          <a:solidFill>
                            <a:schemeClr val="bg1"/>
                          </a:solidFill>
                          <a:effectLst/>
                          <a:latin typeface="Courier New" pitchFamily="49" charset="0"/>
                        </a:rPr>
                        <a:t>constant_name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c_rate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67047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Subprogram parameter </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p_</a:t>
                      </a:r>
                      <a:r>
                        <a:rPr kumimoji="0" lang="en-US" sz="1600" b="0" i="1" u="none" strike="noStrike" cap="none" normalizeH="0" baseline="0" smtClean="0">
                          <a:ln>
                            <a:noFill/>
                          </a:ln>
                          <a:solidFill>
                            <a:schemeClr val="bg1"/>
                          </a:solidFill>
                          <a:effectLst/>
                          <a:latin typeface="Courier New" pitchFamily="49" charset="0"/>
                        </a:rPr>
                        <a:t>parameter_name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p_id</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Bind (host) variable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b_</a:t>
                      </a:r>
                      <a:r>
                        <a:rPr kumimoji="0" lang="en-US" sz="1600" b="0" i="1" u="none" strike="noStrike" cap="none" normalizeH="0" baseline="0" smtClean="0">
                          <a:ln>
                            <a:noFill/>
                          </a:ln>
                          <a:solidFill>
                            <a:schemeClr val="bg1"/>
                          </a:solidFill>
                          <a:effectLst/>
                          <a:latin typeface="Courier New" pitchFamily="49" charset="0"/>
                        </a:rPr>
                        <a:t>bind_name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b_salary</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Cursor </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cur_</a:t>
                      </a:r>
                      <a:r>
                        <a:rPr kumimoji="0" lang="en-US" sz="1600" b="0" i="1" u="none" strike="noStrike" cap="none" normalizeH="0" baseline="0" smtClean="0">
                          <a:ln>
                            <a:noFill/>
                          </a:ln>
                          <a:solidFill>
                            <a:schemeClr val="bg1"/>
                          </a:solidFill>
                          <a:effectLst/>
                          <a:latin typeface="Courier New" pitchFamily="49" charset="0"/>
                        </a:rPr>
                        <a:t>cursor_name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cur_emp</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Record </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rec_</a:t>
                      </a:r>
                      <a:r>
                        <a:rPr kumimoji="0" lang="en-US" sz="1600" b="0" i="1" u="none" strike="noStrike" cap="none" normalizeH="0" baseline="0" smtClean="0">
                          <a:ln>
                            <a:noFill/>
                          </a:ln>
                          <a:solidFill>
                            <a:schemeClr val="bg1"/>
                          </a:solidFill>
                          <a:effectLst/>
                          <a:latin typeface="Courier New" pitchFamily="49" charset="0"/>
                        </a:rPr>
                        <a:t>record_name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rec_emp</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Type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1" u="none" strike="noStrike" cap="none" normalizeH="0" baseline="0" smtClean="0">
                          <a:ln>
                            <a:noFill/>
                          </a:ln>
                          <a:solidFill>
                            <a:schemeClr val="bg1"/>
                          </a:solidFill>
                          <a:effectLst/>
                          <a:latin typeface="Courier New" pitchFamily="49" charset="0"/>
                        </a:rPr>
                        <a:t>type_name</a:t>
                      </a:r>
                      <a:r>
                        <a:rPr kumimoji="0" lang="en-US" sz="1600" b="0" i="0" u="none" strike="noStrike" cap="none" normalizeH="0" baseline="0" smtClean="0">
                          <a:ln>
                            <a:noFill/>
                          </a:ln>
                          <a:solidFill>
                            <a:schemeClr val="bg1"/>
                          </a:solidFill>
                          <a:effectLst/>
                          <a:latin typeface="Courier New" pitchFamily="49" charset="0"/>
                        </a:rPr>
                        <a:t>_</a:t>
                      </a:r>
                      <a:r>
                        <a:rPr kumimoji="0" lang="en-US" sz="1600" b="0" i="1" u="none" strike="noStrike" cap="none" normalizeH="0" baseline="0" smtClean="0">
                          <a:ln>
                            <a:noFill/>
                          </a:ln>
                          <a:solidFill>
                            <a:schemeClr val="bg1"/>
                          </a:solidFill>
                          <a:effectLst/>
                          <a:latin typeface="Courier New" pitchFamily="49" charset="0"/>
                        </a:rPr>
                        <a:t>type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ename_table_type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Arial" pitchFamily="34" charset="0"/>
                        </a:rPr>
                        <a:t>Exception</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e_</a:t>
                      </a:r>
                      <a:r>
                        <a:rPr kumimoji="0" lang="en-US" sz="1600" b="0" i="1" u="none" strike="noStrike" cap="none" normalizeH="0" baseline="0" smtClean="0">
                          <a:ln>
                            <a:noFill/>
                          </a:ln>
                          <a:solidFill>
                            <a:schemeClr val="bg1"/>
                          </a:solidFill>
                          <a:effectLst/>
                          <a:latin typeface="Courier New" pitchFamily="49" charset="0"/>
                        </a:rPr>
                        <a:t>exception_name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bg1"/>
                          </a:solidFill>
                          <a:effectLst/>
                          <a:latin typeface="Courier New" pitchFamily="49" charset="0"/>
                        </a:rPr>
                        <a:t>e_products_invalid</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r h="461902">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bg1"/>
                          </a:solidFill>
                          <a:effectLst/>
                          <a:latin typeface="Arial" pitchFamily="34" charset="0"/>
                        </a:rPr>
                        <a:t>File handle</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smtClean="0">
                          <a:ln>
                            <a:noFill/>
                          </a:ln>
                          <a:solidFill>
                            <a:schemeClr val="bg1"/>
                          </a:solidFill>
                          <a:effectLst/>
                          <a:latin typeface="Courier New" pitchFamily="49" charset="0"/>
                        </a:rPr>
                        <a:t>f_</a:t>
                      </a:r>
                      <a:r>
                        <a:rPr kumimoji="0" lang="en-US" sz="1600" b="0" i="1" u="none" strike="noStrike" cap="none" normalizeH="0" baseline="0" smtClean="0">
                          <a:ln>
                            <a:noFill/>
                          </a:ln>
                          <a:solidFill>
                            <a:schemeClr val="bg1"/>
                          </a:solidFill>
                          <a:effectLst/>
                          <a:latin typeface="Courier New" pitchFamily="49" charset="0"/>
                        </a:rPr>
                        <a:t>file_handle_name</a:t>
                      </a:r>
                      <a:r>
                        <a:rPr kumimoji="0" lang="en-US" sz="1600" b="0" i="0" u="none" strike="noStrike" cap="none" normalizeH="0" baseline="0" smtClean="0">
                          <a:ln>
                            <a:noFill/>
                          </a:ln>
                          <a:solidFill>
                            <a:schemeClr val="bg1"/>
                          </a:solidFill>
                          <a:effectLst/>
                          <a:latin typeface="Courier New" pitchFamily="49" charset="0"/>
                        </a:rPr>
                        <a:t> </a:t>
                      </a: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c>
                  <a:txBody>
                    <a:bodyPr/>
                    <a:lstStyle/>
                    <a:p>
                      <a:pPr marL="0" marR="0" lvl="0" indent="0" algn="l" defTabSz="228600" rtl="0" eaLnBrk="1" fontAlgn="base" latinLnBrk="0" hangingPunct="1">
                        <a:lnSpc>
                          <a:spcPct val="100000"/>
                        </a:lnSpc>
                        <a:spcBef>
                          <a:spcPct val="20000"/>
                        </a:spcBef>
                        <a:spcAft>
                          <a:spcPct val="0"/>
                        </a:spcAft>
                        <a:buClr>
                          <a:srgbClr val="000000"/>
                        </a:buClr>
                        <a:buSzTx/>
                        <a:buFont typeface="Arial" pitchFamily="34" charset="0"/>
                        <a:buNone/>
                        <a:tabLst/>
                      </a:pPr>
                      <a:r>
                        <a:rPr kumimoji="0" lang="en-US" sz="1600" b="0" i="0" u="none" strike="noStrike" cap="none" normalizeH="0" baseline="0" dirty="0" err="1" smtClean="0">
                          <a:ln>
                            <a:noFill/>
                          </a:ln>
                          <a:solidFill>
                            <a:schemeClr val="bg1"/>
                          </a:solidFill>
                          <a:effectLst/>
                          <a:latin typeface="Courier New" pitchFamily="49" charset="0"/>
                        </a:rPr>
                        <a:t>f_file</a:t>
                      </a:r>
                      <a:endParaRPr kumimoji="0" lang="en-US" sz="1600" b="0" i="0" u="none" strike="noStrike" cap="none" normalizeH="0" baseline="0" dirty="0" smtClean="0">
                        <a:ln>
                          <a:noFill/>
                        </a:ln>
                        <a:solidFill>
                          <a:schemeClr val="bg1"/>
                        </a:solidFill>
                        <a:effectLst/>
                        <a:latin typeface="Courier New" pitchFamily="49" charset="0"/>
                      </a:endParaRPr>
                    </a:p>
                  </a:txBody>
                  <a:tcPr marL="121920" marR="121920" marT="91428" marB="91428"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solidFill>
                  </a:tcPr>
                </a:tc>
              </a:tr>
            </a:tbl>
          </a:graphicData>
        </a:graphic>
      </p:graphicFrame>
    </p:spTree>
    <p:extLst>
      <p:ext uri="{BB962C8B-B14F-4D97-AF65-F5344CB8AC3E}">
        <p14:creationId xmlns:p14="http://schemas.microsoft.com/office/powerpoint/2010/main" val="1501643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1"/>
          <p:cNvSpPr>
            <a:spLocks noGrp="1" noChangeArrowheads="1"/>
          </p:cNvSpPr>
          <p:nvPr>
            <p:ph type="title"/>
          </p:nvPr>
        </p:nvSpPr>
        <p:spPr/>
        <p:txBody>
          <a:bodyPr/>
          <a:lstStyle/>
          <a:p>
            <a:pPr eaLnBrk="1" hangingPunct="1"/>
            <a:r>
              <a:rPr lang="en-US" smtClean="0"/>
              <a:t>Scalar Data Types</a:t>
            </a:r>
          </a:p>
        </p:txBody>
      </p:sp>
      <p:sp>
        <p:nvSpPr>
          <p:cNvPr id="22531" name="Rectangle 12"/>
          <p:cNvSpPr>
            <a:spLocks noGrp="1" noChangeArrowheads="1"/>
          </p:cNvSpPr>
          <p:nvPr>
            <p:ph idx="1"/>
          </p:nvPr>
        </p:nvSpPr>
        <p:spPr/>
        <p:txBody>
          <a:bodyPr/>
          <a:lstStyle/>
          <a:p>
            <a:pPr lvl="1" eaLnBrk="1" hangingPunct="1"/>
            <a:r>
              <a:rPr lang="en-US" smtClean="0"/>
              <a:t>Hold a single value</a:t>
            </a:r>
          </a:p>
          <a:p>
            <a:pPr lvl="1" eaLnBrk="1" hangingPunct="1"/>
            <a:r>
              <a:rPr lang="en-US" smtClean="0"/>
              <a:t>Have no internal components</a:t>
            </a:r>
          </a:p>
        </p:txBody>
      </p:sp>
      <p:grpSp>
        <p:nvGrpSpPr>
          <p:cNvPr id="22532" name="Group 13"/>
          <p:cNvGrpSpPr>
            <a:grpSpLocks/>
          </p:cNvGrpSpPr>
          <p:nvPr/>
        </p:nvGrpSpPr>
        <p:grpSpPr bwMode="auto">
          <a:xfrm>
            <a:off x="1610785" y="2819402"/>
            <a:ext cx="8682566" cy="2617788"/>
            <a:chOff x="993" y="1945"/>
            <a:chExt cx="4102" cy="1649"/>
          </a:xfrm>
        </p:grpSpPr>
        <p:sp>
          <p:nvSpPr>
            <p:cNvPr id="22533" name="Rectangle 4"/>
            <p:cNvSpPr>
              <a:spLocks noChangeArrowheads="1"/>
            </p:cNvSpPr>
            <p:nvPr/>
          </p:nvSpPr>
          <p:spPr bwMode="auto">
            <a:xfrm>
              <a:off x="4572" y="3303"/>
              <a:ext cx="52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FF3399"/>
                  </a:solidFill>
                </a:rPr>
                <a:t>Atlanta</a:t>
              </a:r>
            </a:p>
          </p:txBody>
        </p:sp>
        <p:sp>
          <p:nvSpPr>
            <p:cNvPr id="22534" name="Rectangle 5"/>
            <p:cNvSpPr>
              <a:spLocks noChangeArrowheads="1"/>
            </p:cNvSpPr>
            <p:nvPr/>
          </p:nvSpPr>
          <p:spPr bwMode="auto">
            <a:xfrm>
              <a:off x="993" y="1945"/>
              <a:ext cx="37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6666FF"/>
                  </a:solidFill>
                  <a:latin typeface="Courier New" pitchFamily="49" charset="0"/>
                </a:rPr>
                <a:t>TRUE</a:t>
              </a:r>
            </a:p>
          </p:txBody>
        </p:sp>
        <p:sp>
          <p:nvSpPr>
            <p:cNvPr id="22535" name="Rectangle 6"/>
            <p:cNvSpPr>
              <a:spLocks noChangeArrowheads="1"/>
            </p:cNvSpPr>
            <p:nvPr/>
          </p:nvSpPr>
          <p:spPr bwMode="auto">
            <a:xfrm>
              <a:off x="4331" y="1945"/>
              <a:ext cx="67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339966"/>
                  </a:solidFill>
                </a:rPr>
                <a:t>15-JAN-09</a:t>
              </a:r>
            </a:p>
          </p:txBody>
        </p:sp>
        <p:sp>
          <p:nvSpPr>
            <p:cNvPr id="22536" name="Rectangle 7"/>
            <p:cNvSpPr>
              <a:spLocks noChangeArrowheads="1"/>
            </p:cNvSpPr>
            <p:nvPr/>
          </p:nvSpPr>
          <p:spPr bwMode="auto">
            <a:xfrm>
              <a:off x="993" y="3303"/>
              <a:ext cx="66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rgbClr val="FF66FF"/>
                  </a:solidFill>
                </a:rPr>
                <a:t>256120.08</a:t>
              </a:r>
            </a:p>
          </p:txBody>
        </p:sp>
        <p:grpSp>
          <p:nvGrpSpPr>
            <p:cNvPr id="22537" name="Group 8"/>
            <p:cNvGrpSpPr>
              <a:grpSpLocks/>
            </p:cNvGrpSpPr>
            <p:nvPr/>
          </p:nvGrpSpPr>
          <p:grpSpPr bwMode="auto">
            <a:xfrm>
              <a:off x="2160" y="2400"/>
              <a:ext cx="2377" cy="1030"/>
              <a:chOff x="2779" y="1632"/>
              <a:chExt cx="2377" cy="1030"/>
            </a:xfrm>
          </p:grpSpPr>
          <p:sp>
            <p:nvSpPr>
              <p:cNvPr id="22538" name="AutoShape 9"/>
              <p:cNvSpPr>
                <a:spLocks noChangeArrowheads="1"/>
              </p:cNvSpPr>
              <p:nvPr/>
            </p:nvSpPr>
            <p:spPr bwMode="blackWhite">
              <a:xfrm>
                <a:off x="2852" y="1632"/>
                <a:ext cx="2304" cy="864"/>
              </a:xfrm>
              <a:prstGeom prst="wedgeRoundRectCallout">
                <a:avLst>
                  <a:gd name="adj1" fmla="val -42532"/>
                  <a:gd name="adj2" fmla="val 109954"/>
                  <a:gd name="adj3" fmla="val 16667"/>
                </a:avLst>
              </a:prstGeom>
              <a:solidFill>
                <a:srgbClr val="FFFF8F"/>
              </a:solidFill>
              <a:ln w="28575">
                <a:solidFill>
                  <a:schemeClr val="bg2"/>
                </a:solidFill>
                <a:miter lim="800000"/>
                <a:headEnd type="none" w="sm" len="sm"/>
                <a:tailEnd type="none" w="sm" len="sm"/>
              </a:ln>
            </p:spPr>
            <p:txBody>
              <a:bodyPr/>
              <a:lstStyle/>
              <a:p>
                <a:pPr defTabSz="228600"/>
                <a:endParaRPr lang="en-US"/>
              </a:p>
            </p:txBody>
          </p:sp>
          <p:sp>
            <p:nvSpPr>
              <p:cNvPr id="22539" name="Text Box 10"/>
              <p:cNvSpPr txBox="1">
                <a:spLocks noChangeArrowheads="1"/>
              </p:cNvSpPr>
              <p:nvPr/>
            </p:nvSpPr>
            <p:spPr bwMode="blackWhite">
              <a:xfrm>
                <a:off x="2779" y="1654"/>
                <a:ext cx="1675"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itchFamily="34" charset="0"/>
                  </a:defRPr>
                </a:lvl1pPr>
                <a:lvl2pPr marL="742950" indent="-285750" defTabSz="228600" eaLnBrk="0" hangingPunct="0">
                  <a:defRPr>
                    <a:solidFill>
                      <a:schemeClr val="tx1"/>
                    </a:solidFill>
                    <a:latin typeface="Arial" pitchFamily="34" charset="0"/>
                  </a:defRPr>
                </a:lvl2pPr>
                <a:lvl3pPr marL="1143000" indent="-228600" defTabSz="228600" eaLnBrk="0" hangingPunct="0">
                  <a:defRPr>
                    <a:solidFill>
                      <a:schemeClr val="tx1"/>
                    </a:solidFill>
                    <a:latin typeface="Arial" pitchFamily="34" charset="0"/>
                  </a:defRPr>
                </a:lvl3pPr>
                <a:lvl4pPr marL="1600200" indent="-228600" defTabSz="228600" eaLnBrk="0" hangingPunct="0">
                  <a:defRPr>
                    <a:solidFill>
                      <a:schemeClr val="tx1"/>
                    </a:solidFill>
                    <a:latin typeface="Arial" pitchFamily="34" charset="0"/>
                  </a:defRPr>
                </a:lvl4pPr>
                <a:lvl5pPr marL="2057400" indent="-228600" defTabSz="228600" eaLnBrk="0" hangingPunct="0">
                  <a:defRPr>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sz="2000">
                    <a:solidFill>
                      <a:srgbClr val="000000"/>
                    </a:solidFill>
                  </a:rPr>
                  <a:t>The soul of the lazy man</a:t>
                </a:r>
                <a:br>
                  <a:rPr lang="en-US" sz="2000">
                    <a:solidFill>
                      <a:srgbClr val="000000"/>
                    </a:solidFill>
                  </a:rPr>
                </a:br>
                <a:r>
                  <a:rPr lang="en-US" sz="2000">
                    <a:solidFill>
                      <a:srgbClr val="000000"/>
                    </a:solidFill>
                  </a:rPr>
                  <a:t>  desires, and he has nothing;</a:t>
                </a:r>
                <a:br>
                  <a:rPr lang="en-US" sz="2000">
                    <a:solidFill>
                      <a:srgbClr val="000000"/>
                    </a:solidFill>
                  </a:rPr>
                </a:br>
                <a:r>
                  <a:rPr lang="en-US" sz="2000">
                    <a:solidFill>
                      <a:srgbClr val="000000"/>
                    </a:solidFill>
                  </a:rPr>
                  <a:t>     but the soul of the diligent </a:t>
                </a:r>
                <a:br>
                  <a:rPr lang="en-US" sz="2000">
                    <a:solidFill>
                      <a:srgbClr val="000000"/>
                    </a:solidFill>
                  </a:rPr>
                </a:br>
                <a:r>
                  <a:rPr lang="en-US" sz="2000">
                    <a:solidFill>
                      <a:srgbClr val="000000"/>
                    </a:solidFill>
                  </a:rPr>
                  <a:t>shall be made rich.</a:t>
                </a:r>
                <a:r>
                  <a:rPr lang="en-US" i="1">
                    <a:solidFill>
                      <a:srgbClr val="000000"/>
                    </a:solidFill>
                  </a:rPr>
                  <a:t> </a:t>
                </a:r>
                <a:endParaRPr lang="en-US">
                  <a:solidFill>
                    <a:srgbClr val="000000"/>
                  </a:solidFill>
                </a:endParaRPr>
              </a:p>
              <a:p>
                <a:pPr eaLnBrk="1" hangingPunct="1"/>
                <a:endParaRPr lang="en-US">
                  <a:solidFill>
                    <a:srgbClr val="000000"/>
                  </a:solidFill>
                </a:endParaRPr>
              </a:p>
            </p:txBody>
          </p:sp>
        </p:grpSp>
      </p:grpSp>
    </p:spTree>
    <p:extLst>
      <p:ext uri="{BB962C8B-B14F-4D97-AF65-F5344CB8AC3E}">
        <p14:creationId xmlns:p14="http://schemas.microsoft.com/office/powerpoint/2010/main" val="2615439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smtClean="0"/>
              <a:t>Base Scalar Data Types</a:t>
            </a:r>
          </a:p>
        </p:txBody>
      </p:sp>
      <p:sp>
        <p:nvSpPr>
          <p:cNvPr id="23555" name="Rectangle 5"/>
          <p:cNvSpPr>
            <a:spLocks noGrp="1" noChangeArrowheads="1"/>
          </p:cNvSpPr>
          <p:nvPr>
            <p:ph idx="1"/>
          </p:nvPr>
        </p:nvSpPr>
        <p:spPr/>
        <p:txBody>
          <a:bodyPr/>
          <a:lstStyle/>
          <a:p>
            <a:pPr lvl="1" eaLnBrk="1" hangingPunct="1"/>
            <a:r>
              <a:rPr lang="en-US" smtClean="0">
                <a:latin typeface="Courier New" pitchFamily="49" charset="0"/>
              </a:rPr>
              <a:t>CHAR [(maximum_length)]</a:t>
            </a:r>
          </a:p>
          <a:p>
            <a:pPr lvl="1" eaLnBrk="1" hangingPunct="1"/>
            <a:r>
              <a:rPr lang="en-US" smtClean="0">
                <a:latin typeface="Courier New" pitchFamily="49" charset="0"/>
              </a:rPr>
              <a:t>VARCHAR2 (maximum_length)</a:t>
            </a:r>
          </a:p>
          <a:p>
            <a:pPr lvl="1" eaLnBrk="1" hangingPunct="1"/>
            <a:r>
              <a:rPr lang="en-US" smtClean="0">
                <a:latin typeface="Courier New" pitchFamily="49" charset="0"/>
              </a:rPr>
              <a:t>NUMBER [(precision, scale)]</a:t>
            </a:r>
          </a:p>
          <a:p>
            <a:pPr lvl="1" eaLnBrk="1" hangingPunct="1"/>
            <a:r>
              <a:rPr lang="en-US" smtClean="0">
                <a:latin typeface="Courier New" pitchFamily="49" charset="0"/>
              </a:rPr>
              <a:t>BINARY_INTEGER</a:t>
            </a:r>
          </a:p>
          <a:p>
            <a:pPr lvl="1" eaLnBrk="1" hangingPunct="1"/>
            <a:r>
              <a:rPr lang="en-US" smtClean="0">
                <a:latin typeface="Courier New" pitchFamily="49" charset="0"/>
              </a:rPr>
              <a:t>PLS_INTEGER</a:t>
            </a:r>
          </a:p>
          <a:p>
            <a:pPr lvl="1" eaLnBrk="1" hangingPunct="1"/>
            <a:r>
              <a:rPr lang="en-US" smtClean="0">
                <a:latin typeface="Courier New" pitchFamily="49" charset="0"/>
              </a:rPr>
              <a:t>BOOLEAN</a:t>
            </a:r>
          </a:p>
          <a:p>
            <a:pPr lvl="1" eaLnBrk="1" hangingPunct="1"/>
            <a:r>
              <a:rPr lang="en-US" smtClean="0">
                <a:latin typeface="Courier New" pitchFamily="49" charset="0"/>
              </a:rPr>
              <a:t>BINARY_FLOAT</a:t>
            </a:r>
          </a:p>
          <a:p>
            <a:pPr lvl="1" eaLnBrk="1" hangingPunct="1"/>
            <a:r>
              <a:rPr lang="en-US" smtClean="0">
                <a:latin typeface="Courier New" pitchFamily="49" charset="0"/>
              </a:rPr>
              <a:t>BINARY_DOUBLE</a:t>
            </a:r>
          </a:p>
        </p:txBody>
      </p:sp>
    </p:spTree>
    <p:extLst>
      <p:ext uri="{BB962C8B-B14F-4D97-AF65-F5344CB8AC3E}">
        <p14:creationId xmlns:p14="http://schemas.microsoft.com/office/powerpoint/2010/main" val="158175696"/>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185500756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Grp="1" noChangeArrowheads="1"/>
          </p:cNvSpPr>
          <p:nvPr>
            <p:ph type="title"/>
          </p:nvPr>
        </p:nvSpPr>
        <p:spPr/>
        <p:txBody>
          <a:bodyPr/>
          <a:lstStyle/>
          <a:p>
            <a:pPr eaLnBrk="1" hangingPunct="1"/>
            <a:r>
              <a:rPr lang="en-US" smtClean="0"/>
              <a:t>Base Scalar Data Types</a:t>
            </a:r>
          </a:p>
        </p:txBody>
      </p:sp>
      <p:sp>
        <p:nvSpPr>
          <p:cNvPr id="25603" name="Rectangle 5"/>
          <p:cNvSpPr>
            <a:spLocks noGrp="1" noChangeArrowheads="1"/>
          </p:cNvSpPr>
          <p:nvPr>
            <p:ph idx="1"/>
          </p:nvPr>
        </p:nvSpPr>
        <p:spPr/>
        <p:txBody>
          <a:bodyPr/>
          <a:lstStyle/>
          <a:p>
            <a:pPr lvl="1" eaLnBrk="1" hangingPunct="1"/>
            <a:r>
              <a:rPr lang="en-US" smtClean="0">
                <a:latin typeface="Courier New" pitchFamily="49" charset="0"/>
              </a:rPr>
              <a:t>DATE</a:t>
            </a:r>
          </a:p>
          <a:p>
            <a:pPr lvl="1" eaLnBrk="1" hangingPunct="1"/>
            <a:r>
              <a:rPr lang="en-US" smtClean="0">
                <a:latin typeface="Courier New" pitchFamily="49" charset="0"/>
              </a:rPr>
              <a:t>TIMESTAMP</a:t>
            </a:r>
          </a:p>
          <a:p>
            <a:pPr lvl="1" eaLnBrk="1" hangingPunct="1"/>
            <a:r>
              <a:rPr lang="en-US" smtClean="0">
                <a:latin typeface="Courier New" pitchFamily="49" charset="0"/>
              </a:rPr>
              <a:t>TIMESTAMP WITH TIME ZONE</a:t>
            </a:r>
          </a:p>
          <a:p>
            <a:pPr lvl="1" eaLnBrk="1" hangingPunct="1"/>
            <a:r>
              <a:rPr lang="en-US" smtClean="0">
                <a:latin typeface="Courier New" pitchFamily="49" charset="0"/>
              </a:rPr>
              <a:t>TIMESTAMP WITH LOCAL TIME ZONE</a:t>
            </a:r>
          </a:p>
          <a:p>
            <a:pPr lvl="1" eaLnBrk="1" hangingPunct="1"/>
            <a:r>
              <a:rPr lang="en-US" smtClean="0">
                <a:latin typeface="Courier New" pitchFamily="49" charset="0"/>
              </a:rPr>
              <a:t>INTERVAL YEAR TO MONTH</a:t>
            </a:r>
          </a:p>
          <a:p>
            <a:pPr lvl="1" eaLnBrk="1" hangingPunct="1"/>
            <a:r>
              <a:rPr lang="en-US" smtClean="0">
                <a:latin typeface="Courier New" pitchFamily="49" charset="0"/>
              </a:rPr>
              <a:t>INTERVAL DAY TO SECOND</a:t>
            </a:r>
          </a:p>
        </p:txBody>
      </p:sp>
    </p:spTree>
    <p:extLst>
      <p:ext uri="{BB962C8B-B14F-4D97-AF65-F5344CB8AC3E}">
        <p14:creationId xmlns:p14="http://schemas.microsoft.com/office/powerpoint/2010/main" val="80240846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6"/>
          <p:cNvSpPr>
            <a:spLocks noGrp="1" noChangeArrowheads="1"/>
          </p:cNvSpPr>
          <p:nvPr>
            <p:ph type="title"/>
          </p:nvPr>
        </p:nvSpPr>
        <p:spPr/>
        <p:txBody>
          <a:bodyPr/>
          <a:lstStyle/>
          <a:p>
            <a:r>
              <a:rPr lang="en-US" smtClean="0"/>
              <a:t>Objectives</a:t>
            </a:r>
          </a:p>
        </p:txBody>
      </p:sp>
      <p:sp>
        <p:nvSpPr>
          <p:cNvPr id="8195" name="Rectangle 7"/>
          <p:cNvSpPr>
            <a:spLocks noGrp="1" noChangeArrowheads="1"/>
          </p:cNvSpPr>
          <p:nvPr>
            <p:ph idx="1"/>
          </p:nvPr>
        </p:nvSpPr>
        <p:spPr>
          <a:xfrm>
            <a:off x="812800" y="1447801"/>
            <a:ext cx="10557933" cy="3140075"/>
          </a:xfrm>
        </p:spPr>
        <p:txBody>
          <a:bodyPr/>
          <a:lstStyle/>
          <a:p>
            <a:r>
              <a:rPr lang="en-US" smtClean="0"/>
              <a:t>After completing this lesson, you should be able to do the following:</a:t>
            </a:r>
          </a:p>
          <a:p>
            <a:pPr lvl="1"/>
            <a:r>
              <a:rPr lang="en-US" smtClean="0"/>
              <a:t>Recognize valid and invalid identifiers</a:t>
            </a:r>
          </a:p>
          <a:p>
            <a:pPr lvl="1"/>
            <a:r>
              <a:rPr lang="en-US" smtClean="0"/>
              <a:t>List the uses of variables</a:t>
            </a:r>
          </a:p>
          <a:p>
            <a:pPr lvl="1"/>
            <a:r>
              <a:rPr lang="en-US" smtClean="0"/>
              <a:t>Declare and initialize variables</a:t>
            </a:r>
          </a:p>
          <a:p>
            <a:pPr lvl="1"/>
            <a:r>
              <a:rPr lang="en-US" smtClean="0"/>
              <a:t>List and describe various data types</a:t>
            </a:r>
          </a:p>
          <a:p>
            <a:pPr lvl="1"/>
            <a:r>
              <a:rPr lang="en-US" smtClean="0"/>
              <a:t>Identify the benefits of using the </a:t>
            </a:r>
            <a:r>
              <a:rPr lang="en-US" smtClean="0">
                <a:latin typeface="Courier New" pitchFamily="49" charset="0"/>
                <a:cs typeface="Courier New" pitchFamily="49" charset="0"/>
              </a:rPr>
              <a:t>%TYPE</a:t>
            </a:r>
            <a:r>
              <a:rPr lang="en-US" smtClean="0"/>
              <a:t> attribute</a:t>
            </a:r>
          </a:p>
          <a:p>
            <a:pPr lvl="1"/>
            <a:r>
              <a:rPr lang="en-US" smtClean="0"/>
              <a:t>Declare, use, and print bind variables</a:t>
            </a:r>
          </a:p>
        </p:txBody>
      </p:sp>
    </p:spTree>
    <p:extLst>
      <p:ext uri="{BB962C8B-B14F-4D97-AF65-F5344CB8AC3E}">
        <p14:creationId xmlns:p14="http://schemas.microsoft.com/office/powerpoint/2010/main" val="286446256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3051999971"/>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Grp="1" noChangeArrowheads="1"/>
          </p:cNvSpPr>
          <p:nvPr>
            <p:ph type="title"/>
          </p:nvPr>
        </p:nvSpPr>
        <p:spPr/>
        <p:txBody>
          <a:bodyPr/>
          <a:lstStyle/>
          <a:p>
            <a:pPr eaLnBrk="1" hangingPunct="1"/>
            <a:r>
              <a:rPr lang="en-US" smtClean="0"/>
              <a:t>Declaring Scalar Variables </a:t>
            </a:r>
          </a:p>
        </p:txBody>
      </p:sp>
      <p:sp>
        <p:nvSpPr>
          <p:cNvPr id="27651" name="Rectangle 6"/>
          <p:cNvSpPr>
            <a:spLocks noGrp="1" noChangeArrowheads="1"/>
          </p:cNvSpPr>
          <p:nvPr>
            <p:ph idx="1"/>
          </p:nvPr>
        </p:nvSpPr>
        <p:spPr/>
        <p:txBody>
          <a:bodyPr/>
          <a:lstStyle/>
          <a:p>
            <a:pPr marL="0" indent="0" eaLnBrk="1" hangingPunct="1"/>
            <a:r>
              <a:rPr lang="en-US" smtClean="0"/>
              <a:t>Examples:</a:t>
            </a:r>
          </a:p>
        </p:txBody>
      </p:sp>
      <p:sp>
        <p:nvSpPr>
          <p:cNvPr id="27652" name="Rectangle 4"/>
          <p:cNvSpPr>
            <a:spLocks noChangeArrowheads="1"/>
          </p:cNvSpPr>
          <p:nvPr/>
        </p:nvSpPr>
        <p:spPr bwMode="blackGray">
          <a:xfrm>
            <a:off x="812800" y="2578296"/>
            <a:ext cx="10566400" cy="2592388"/>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DECLARE</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a:t>
            </a:r>
            <a:r>
              <a:rPr lang="en-US" dirty="0" err="1">
                <a:solidFill>
                  <a:srgbClr val="000000"/>
                </a:solidFill>
                <a:latin typeface="Courier New" pitchFamily="49" charset="0"/>
              </a:rPr>
              <a:t>v_emp_job</a:t>
            </a:r>
            <a:r>
              <a:rPr lang="en-US" dirty="0">
                <a:solidFill>
                  <a:srgbClr val="000000"/>
                </a:solidFill>
                <a:latin typeface="Courier New" pitchFamily="49" charset="0"/>
              </a:rPr>
              <a:t>				VARCHAR2(9);</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a:t>
            </a:r>
            <a:r>
              <a:rPr lang="en-US" dirty="0" err="1">
                <a:solidFill>
                  <a:srgbClr val="000000"/>
                </a:solidFill>
                <a:latin typeface="Courier New" pitchFamily="49" charset="0"/>
              </a:rPr>
              <a:t>v_count_loop</a:t>
            </a:r>
            <a:r>
              <a:rPr lang="en-US" dirty="0">
                <a:solidFill>
                  <a:srgbClr val="000000"/>
                </a:solidFill>
                <a:latin typeface="Courier New" pitchFamily="49" charset="0"/>
              </a:rPr>
              <a:t>	   	BINARY_INTEGER := 0;</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a:t>
            </a:r>
            <a:r>
              <a:rPr lang="en-US" dirty="0" err="1">
                <a:solidFill>
                  <a:srgbClr val="000000"/>
                </a:solidFill>
                <a:latin typeface="Courier New" pitchFamily="49" charset="0"/>
              </a:rPr>
              <a:t>v_dept_total_sal</a:t>
            </a:r>
            <a:r>
              <a:rPr lang="en-US" dirty="0">
                <a:solidFill>
                  <a:srgbClr val="000000"/>
                </a:solidFill>
                <a:latin typeface="Courier New" pitchFamily="49" charset="0"/>
              </a:rPr>
              <a:t>	NUMBER(9,2) := 0;</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a:t>
            </a:r>
            <a:r>
              <a:rPr lang="en-US" dirty="0" err="1">
                <a:solidFill>
                  <a:srgbClr val="000000"/>
                </a:solidFill>
                <a:latin typeface="Courier New" pitchFamily="49" charset="0"/>
              </a:rPr>
              <a:t>v_orderdate</a:t>
            </a:r>
            <a:r>
              <a:rPr lang="en-US" dirty="0">
                <a:solidFill>
                  <a:srgbClr val="000000"/>
                </a:solidFill>
                <a:latin typeface="Courier New" pitchFamily="49" charset="0"/>
              </a:rPr>
              <a:t>		   DATE := SYSDATE + 7;</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a:t>
            </a:r>
            <a:r>
              <a:rPr lang="en-US" dirty="0" err="1">
                <a:solidFill>
                  <a:srgbClr val="000000"/>
                </a:solidFill>
                <a:latin typeface="Courier New" pitchFamily="49" charset="0"/>
              </a:rPr>
              <a:t>c_tax_rate</a:t>
            </a:r>
            <a:r>
              <a:rPr lang="en-US" dirty="0">
                <a:solidFill>
                  <a:srgbClr val="000000"/>
                </a:solidFill>
                <a:latin typeface="Courier New" pitchFamily="49" charset="0"/>
              </a:rPr>
              <a:t>			CONSTANT NUMBER(3,2) := 8.25;</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a:t>
            </a:r>
            <a:r>
              <a:rPr lang="en-US" dirty="0" err="1">
                <a:solidFill>
                  <a:srgbClr val="000000"/>
                </a:solidFill>
                <a:latin typeface="Courier New" pitchFamily="49" charset="0"/>
              </a:rPr>
              <a:t>v_valid</a:t>
            </a:r>
            <a:r>
              <a:rPr lang="en-US" dirty="0">
                <a:solidFill>
                  <a:srgbClr val="000000"/>
                </a:solidFill>
                <a:latin typeface="Courier New" pitchFamily="49" charset="0"/>
              </a:rPr>
              <a:t>			   BOOLEAN NOT NULL := TRUE;</a:t>
            </a:r>
          </a:p>
          <a:p>
            <a:pPr algn="l" defTabSz="400050" eaLnBrk="0" hangingPunct="0">
              <a:lnSpc>
                <a:spcPct val="95000"/>
              </a:lnSpc>
              <a:buClrTx/>
              <a:buFontTx/>
              <a:buNone/>
              <a:tabLst>
                <a:tab pos="400050" algn="r"/>
                <a:tab pos="673100" algn="l"/>
              </a:tabLst>
            </a:pPr>
            <a:r>
              <a:rPr lang="en-US" dirty="0">
                <a:solidFill>
                  <a:srgbClr val="000000"/>
                </a:solidFill>
                <a:latin typeface="Courier New" pitchFamily="49" charset="0"/>
              </a:rPr>
              <a:t>  ... </a:t>
            </a:r>
          </a:p>
        </p:txBody>
      </p:sp>
    </p:spTree>
    <p:extLst>
      <p:ext uri="{BB962C8B-B14F-4D97-AF65-F5344CB8AC3E}">
        <p14:creationId xmlns:p14="http://schemas.microsoft.com/office/powerpoint/2010/main" val="934961439"/>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en-US" smtClean="0">
                <a:latin typeface="Courier New" pitchFamily="49" charset="0"/>
              </a:rPr>
              <a:t>%TYPE</a:t>
            </a:r>
            <a:r>
              <a:rPr lang="en-US" smtClean="0"/>
              <a:t> Attribute</a:t>
            </a:r>
          </a:p>
        </p:txBody>
      </p:sp>
      <p:sp>
        <p:nvSpPr>
          <p:cNvPr id="28675" name="Rectangle 5"/>
          <p:cNvSpPr>
            <a:spLocks noGrp="1" noChangeArrowheads="1"/>
          </p:cNvSpPr>
          <p:nvPr>
            <p:ph idx="1"/>
          </p:nvPr>
        </p:nvSpPr>
        <p:spPr/>
        <p:txBody>
          <a:bodyPr/>
          <a:lstStyle/>
          <a:p>
            <a:pPr lvl="1" eaLnBrk="1" hangingPunct="1"/>
            <a:r>
              <a:rPr lang="en-US" smtClean="0"/>
              <a:t>Is used to declare a variable according to: </a:t>
            </a:r>
          </a:p>
          <a:p>
            <a:pPr lvl="2" eaLnBrk="1" hangingPunct="1"/>
            <a:r>
              <a:rPr lang="en-US" smtClean="0"/>
              <a:t>A database column definition</a:t>
            </a:r>
          </a:p>
          <a:p>
            <a:pPr lvl="2" eaLnBrk="1" hangingPunct="1"/>
            <a:r>
              <a:rPr lang="en-US" smtClean="0"/>
              <a:t>Another declared variable</a:t>
            </a:r>
          </a:p>
          <a:p>
            <a:pPr lvl="1" eaLnBrk="1" hangingPunct="1"/>
            <a:r>
              <a:rPr lang="en-US" smtClean="0"/>
              <a:t>Is prefixed with:</a:t>
            </a:r>
          </a:p>
          <a:p>
            <a:pPr lvl="2" eaLnBrk="1" hangingPunct="1"/>
            <a:r>
              <a:rPr lang="en-US" smtClean="0"/>
              <a:t>The database table and column name</a:t>
            </a:r>
          </a:p>
          <a:p>
            <a:pPr lvl="2" eaLnBrk="1" hangingPunct="1"/>
            <a:r>
              <a:rPr lang="en-US" smtClean="0"/>
              <a:t>The name of the declared variable</a:t>
            </a:r>
          </a:p>
        </p:txBody>
      </p:sp>
    </p:spTree>
    <p:extLst>
      <p:ext uri="{BB962C8B-B14F-4D97-AF65-F5344CB8AC3E}">
        <p14:creationId xmlns:p14="http://schemas.microsoft.com/office/powerpoint/2010/main" val="3501404277"/>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2"/>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4134113749"/>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Declaring Variables </a:t>
            </a:r>
            <a:br>
              <a:rPr lang="en-US" smtClean="0"/>
            </a:br>
            <a:r>
              <a:rPr lang="en-US" smtClean="0"/>
              <a:t>with the </a:t>
            </a:r>
            <a:r>
              <a:rPr lang="en-US" smtClean="0">
                <a:latin typeface="Courier New" pitchFamily="49" charset="0"/>
              </a:rPr>
              <a:t>%TYPE</a:t>
            </a:r>
            <a:r>
              <a:rPr lang="en-US" smtClean="0"/>
              <a:t> Attribute</a:t>
            </a:r>
          </a:p>
        </p:txBody>
      </p:sp>
      <p:sp>
        <p:nvSpPr>
          <p:cNvPr id="30724" name="Rectangle 4"/>
          <p:cNvSpPr>
            <a:spLocks noChangeArrowheads="1"/>
          </p:cNvSpPr>
          <p:nvPr/>
        </p:nvSpPr>
        <p:spPr bwMode="blackGray">
          <a:xfrm>
            <a:off x="812800" y="3276600"/>
            <a:ext cx="10566400" cy="914400"/>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endParaRPr lang="en-US" i="1">
              <a:solidFill>
                <a:srgbClr val="000000"/>
              </a:solidFill>
              <a:latin typeface="Courier New" pitchFamily="49" charset="0"/>
            </a:endParaRP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v_emp_lname      employees.last_name%TYPE;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a:t>
            </a:r>
          </a:p>
        </p:txBody>
      </p:sp>
      <p:sp>
        <p:nvSpPr>
          <p:cNvPr id="30725" name="Rectangle 5"/>
          <p:cNvSpPr>
            <a:spLocks noChangeArrowheads="1"/>
          </p:cNvSpPr>
          <p:nvPr/>
        </p:nvSpPr>
        <p:spPr bwMode="blackGray">
          <a:xfrm>
            <a:off x="812800" y="2057400"/>
            <a:ext cx="10551584" cy="381000"/>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i="1">
                <a:solidFill>
                  <a:srgbClr val="000000"/>
                </a:solidFill>
                <a:latin typeface="Courier New" pitchFamily="49" charset="0"/>
              </a:rPr>
              <a:t>identifier</a:t>
            </a:r>
            <a:r>
              <a:rPr lang="en-US">
                <a:solidFill>
                  <a:srgbClr val="000000"/>
                </a:solidFill>
                <a:latin typeface="Courier New" pitchFamily="49" charset="0"/>
              </a:rPr>
              <a:t>		table.column_name%TYPE;</a:t>
            </a:r>
          </a:p>
        </p:txBody>
      </p:sp>
      <p:sp>
        <p:nvSpPr>
          <p:cNvPr id="30726" name="Rectangle 6"/>
          <p:cNvSpPr>
            <a:spLocks noChangeArrowheads="1"/>
          </p:cNvSpPr>
          <p:nvPr/>
        </p:nvSpPr>
        <p:spPr bwMode="blackGray">
          <a:xfrm>
            <a:off x="812800" y="4343400"/>
            <a:ext cx="10566400" cy="1117600"/>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endParaRPr lang="en-US" i="1">
              <a:solidFill>
                <a:srgbClr val="000000"/>
              </a:solidFill>
              <a:latin typeface="Courier New" pitchFamily="49" charset="0"/>
            </a:endParaRP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v_balance        NUMBER(7,2);</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v_min_balance    v_balance%TYPE := 1000;</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a:t>
            </a:r>
          </a:p>
        </p:txBody>
      </p:sp>
    </p:spTree>
    <p:extLst>
      <p:ext uri="{BB962C8B-B14F-4D97-AF65-F5344CB8AC3E}">
        <p14:creationId xmlns:p14="http://schemas.microsoft.com/office/powerpoint/2010/main" val="2639025992"/>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en-US" smtClean="0"/>
              <a:t>Declaring Boolean Variables</a:t>
            </a:r>
          </a:p>
        </p:txBody>
      </p:sp>
      <p:sp>
        <p:nvSpPr>
          <p:cNvPr id="31747" name="Rectangle 5"/>
          <p:cNvSpPr>
            <a:spLocks noGrp="1" noChangeArrowheads="1"/>
          </p:cNvSpPr>
          <p:nvPr>
            <p:ph idx="1"/>
          </p:nvPr>
        </p:nvSpPr>
        <p:spPr/>
        <p:txBody>
          <a:bodyPr/>
          <a:lstStyle/>
          <a:p>
            <a:pPr lvl="1" eaLnBrk="1" hangingPunct="1"/>
            <a:r>
              <a:rPr lang="en-US" smtClean="0"/>
              <a:t>Only the </a:t>
            </a:r>
            <a:r>
              <a:rPr lang="en-US" smtClean="0">
                <a:latin typeface="Courier New" pitchFamily="49" charset="0"/>
              </a:rPr>
              <a:t>TRUE</a:t>
            </a:r>
            <a:r>
              <a:rPr lang="en-US" smtClean="0"/>
              <a:t>, </a:t>
            </a:r>
            <a:r>
              <a:rPr lang="en-US" smtClean="0">
                <a:latin typeface="Courier New" pitchFamily="49" charset="0"/>
              </a:rPr>
              <a:t>FALSE</a:t>
            </a:r>
            <a:r>
              <a:rPr lang="en-US" smtClean="0"/>
              <a:t>, and </a:t>
            </a:r>
            <a:r>
              <a:rPr lang="en-US" smtClean="0">
                <a:latin typeface="Courier New" pitchFamily="49" charset="0"/>
              </a:rPr>
              <a:t>NULL</a:t>
            </a:r>
            <a:r>
              <a:rPr lang="en-US" smtClean="0"/>
              <a:t> values can be assigned to a Boolean variable.</a:t>
            </a:r>
          </a:p>
          <a:p>
            <a:pPr lvl="1" eaLnBrk="1" hangingPunct="1"/>
            <a:r>
              <a:rPr lang="en-US" smtClean="0"/>
              <a:t>Conditional expressions use the logical operators </a:t>
            </a:r>
            <a:r>
              <a:rPr lang="en-US" smtClean="0">
                <a:latin typeface="Courier New" pitchFamily="49" charset="0"/>
              </a:rPr>
              <a:t>AND</a:t>
            </a:r>
            <a:r>
              <a:rPr lang="en-US" smtClean="0"/>
              <a:t> and </a:t>
            </a:r>
            <a:r>
              <a:rPr lang="en-US" smtClean="0">
                <a:latin typeface="Courier New" pitchFamily="49" charset="0"/>
              </a:rPr>
              <a:t>OR</a:t>
            </a:r>
            <a:r>
              <a:rPr lang="en-US" smtClean="0"/>
              <a:t>, and the unary operator </a:t>
            </a:r>
            <a:r>
              <a:rPr lang="en-US" smtClean="0">
                <a:latin typeface="Courier New" pitchFamily="49" charset="0"/>
              </a:rPr>
              <a:t>NOT</a:t>
            </a:r>
            <a:r>
              <a:rPr lang="en-US" smtClean="0"/>
              <a:t> to check the variable values. </a:t>
            </a:r>
          </a:p>
          <a:p>
            <a:pPr lvl="1" eaLnBrk="1" hangingPunct="1"/>
            <a:r>
              <a:rPr lang="en-US" smtClean="0"/>
              <a:t>The variables always yield </a:t>
            </a:r>
            <a:r>
              <a:rPr lang="en-US" smtClean="0">
                <a:latin typeface="Courier New" pitchFamily="49" charset="0"/>
              </a:rPr>
              <a:t>TRUE</a:t>
            </a:r>
            <a:r>
              <a:rPr lang="en-US" smtClean="0"/>
              <a:t>, </a:t>
            </a:r>
            <a:r>
              <a:rPr lang="en-US" smtClean="0">
                <a:latin typeface="Courier New" pitchFamily="49" charset="0"/>
              </a:rPr>
              <a:t>FALSE</a:t>
            </a:r>
            <a:r>
              <a:rPr lang="en-US" smtClean="0"/>
              <a:t>, or </a:t>
            </a:r>
            <a:r>
              <a:rPr lang="en-US" smtClean="0">
                <a:latin typeface="Courier New" pitchFamily="49" charset="0"/>
              </a:rPr>
              <a:t>NULL</a:t>
            </a:r>
            <a:r>
              <a:rPr lang="en-US" smtClean="0"/>
              <a:t>.</a:t>
            </a:r>
          </a:p>
          <a:p>
            <a:pPr lvl="1" eaLnBrk="1" hangingPunct="1"/>
            <a:r>
              <a:rPr lang="en-US" smtClean="0"/>
              <a:t>Arithmetic, character, and date expressions can be used to return a Boolean value.</a:t>
            </a:r>
          </a:p>
        </p:txBody>
      </p:sp>
    </p:spTree>
    <p:extLst>
      <p:ext uri="{BB962C8B-B14F-4D97-AF65-F5344CB8AC3E}">
        <p14:creationId xmlns:p14="http://schemas.microsoft.com/office/powerpoint/2010/main" val="2309319353"/>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1803400" y="2384426"/>
            <a:ext cx="4470400" cy="3230563"/>
            <a:chOff x="672" y="1056"/>
            <a:chExt cx="2736" cy="2637"/>
          </a:xfrm>
        </p:grpSpPr>
        <p:sp>
          <p:nvSpPr>
            <p:cNvPr id="32787" name="Rectangle 3"/>
            <p:cNvSpPr>
              <a:spLocks noChangeArrowheads="1"/>
            </p:cNvSpPr>
            <p:nvPr/>
          </p:nvSpPr>
          <p:spPr bwMode="gray">
            <a:xfrm>
              <a:off x="672" y="1488"/>
              <a:ext cx="2736" cy="1824"/>
            </a:xfrm>
            <a:prstGeom prst="rect">
              <a:avLst/>
            </a:prstGeom>
            <a:solidFill>
              <a:schemeClr val="folHlink"/>
            </a:solidFill>
            <a:ln w="3175">
              <a:solidFill>
                <a:schemeClr val="folHlink"/>
              </a:solidFill>
              <a:miter lim="800000"/>
              <a:headEnd/>
              <a:tailEnd/>
            </a:ln>
          </p:spPr>
          <p:txBody>
            <a:bodyPr wrap="none" anchor="ctr"/>
            <a:lstStyle/>
            <a:p>
              <a:endParaRPr lang="en-US"/>
            </a:p>
          </p:txBody>
        </p:sp>
        <p:sp>
          <p:nvSpPr>
            <p:cNvPr id="32788" name="Oval 4"/>
            <p:cNvSpPr>
              <a:spLocks noChangeArrowheads="1"/>
            </p:cNvSpPr>
            <p:nvPr/>
          </p:nvSpPr>
          <p:spPr bwMode="gray">
            <a:xfrm>
              <a:off x="672" y="1056"/>
              <a:ext cx="2736" cy="813"/>
            </a:xfrm>
            <a:prstGeom prst="ellipse">
              <a:avLst/>
            </a:prstGeom>
            <a:solidFill>
              <a:schemeClr val="accent1"/>
            </a:solidFill>
            <a:ln w="3175">
              <a:solidFill>
                <a:schemeClr val="folHlink"/>
              </a:solidFill>
              <a:round/>
              <a:headEnd/>
              <a:tailEnd/>
            </a:ln>
          </p:spPr>
          <p:txBody>
            <a:bodyPr wrap="none" anchor="ctr"/>
            <a:lstStyle/>
            <a:p>
              <a:endParaRPr lang="en-US"/>
            </a:p>
          </p:txBody>
        </p:sp>
        <p:sp>
          <p:nvSpPr>
            <p:cNvPr id="32789" name="Oval 5"/>
            <p:cNvSpPr>
              <a:spLocks noChangeArrowheads="1"/>
            </p:cNvSpPr>
            <p:nvPr/>
          </p:nvSpPr>
          <p:spPr bwMode="gray">
            <a:xfrm>
              <a:off x="672" y="2880"/>
              <a:ext cx="2736" cy="813"/>
            </a:xfrm>
            <a:prstGeom prst="ellipse">
              <a:avLst/>
            </a:prstGeom>
            <a:solidFill>
              <a:schemeClr val="folHlink"/>
            </a:solidFill>
            <a:ln w="3175">
              <a:solidFill>
                <a:schemeClr val="folHlink"/>
              </a:solidFill>
              <a:round/>
              <a:headEnd/>
              <a:tailEnd/>
            </a:ln>
          </p:spPr>
          <p:txBody>
            <a:bodyPr wrap="none" anchor="ctr"/>
            <a:lstStyle/>
            <a:p>
              <a:endParaRPr lang="en-US"/>
            </a:p>
          </p:txBody>
        </p:sp>
      </p:grpSp>
      <p:sp>
        <p:nvSpPr>
          <p:cNvPr id="32771" name="Rectangle 6"/>
          <p:cNvSpPr>
            <a:spLocks noGrp="1" noChangeArrowheads="1"/>
          </p:cNvSpPr>
          <p:nvPr>
            <p:ph type="title"/>
          </p:nvPr>
        </p:nvSpPr>
        <p:spPr/>
        <p:txBody>
          <a:bodyPr/>
          <a:lstStyle/>
          <a:p>
            <a:pPr eaLnBrk="1" hangingPunct="1"/>
            <a:r>
              <a:rPr lang="en-US" smtClean="0">
                <a:latin typeface="Courier New" pitchFamily="49" charset="0"/>
              </a:rPr>
              <a:t>LOB</a:t>
            </a:r>
            <a:r>
              <a:rPr lang="en-US" smtClean="0"/>
              <a:t> Data Type Variables</a:t>
            </a:r>
          </a:p>
        </p:txBody>
      </p:sp>
      <p:sp>
        <p:nvSpPr>
          <p:cNvPr id="32772" name="Rectangle 7"/>
          <p:cNvSpPr>
            <a:spLocks noChangeArrowheads="1"/>
          </p:cNvSpPr>
          <p:nvPr/>
        </p:nvSpPr>
        <p:spPr bwMode="auto">
          <a:xfrm>
            <a:off x="8813801" y="1714501"/>
            <a:ext cx="1606551"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defTabSz="822325" eaLnBrk="0" hangingPunct="0">
              <a:spcBef>
                <a:spcPct val="0"/>
              </a:spcBef>
              <a:buClrTx/>
              <a:buFontTx/>
              <a:buNone/>
            </a:pPr>
            <a:r>
              <a:rPr lang="en-US"/>
              <a:t>Book</a:t>
            </a:r>
          </a:p>
          <a:p>
            <a:pPr defTabSz="822325" eaLnBrk="0" hangingPunct="0">
              <a:spcBef>
                <a:spcPct val="0"/>
              </a:spcBef>
              <a:buClrTx/>
              <a:buFontTx/>
              <a:buNone/>
            </a:pPr>
            <a:r>
              <a:rPr lang="en-US"/>
              <a:t>(</a:t>
            </a:r>
            <a:r>
              <a:rPr lang="en-US">
                <a:latin typeface="Courier New" pitchFamily="49" charset="0"/>
              </a:rPr>
              <a:t>CLOB</a:t>
            </a:r>
            <a:r>
              <a:rPr lang="en-US"/>
              <a:t>)</a:t>
            </a:r>
          </a:p>
        </p:txBody>
      </p:sp>
      <p:sp>
        <p:nvSpPr>
          <p:cNvPr id="32773" name="Rectangle 8"/>
          <p:cNvSpPr>
            <a:spLocks noChangeArrowheads="1"/>
          </p:cNvSpPr>
          <p:nvPr/>
        </p:nvSpPr>
        <p:spPr bwMode="auto">
          <a:xfrm>
            <a:off x="8813801" y="2882901"/>
            <a:ext cx="1606551"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defTabSz="822325" eaLnBrk="0" hangingPunct="0">
              <a:spcBef>
                <a:spcPct val="0"/>
              </a:spcBef>
              <a:buClrTx/>
              <a:buFontTx/>
              <a:buNone/>
            </a:pPr>
            <a:r>
              <a:rPr lang="en-US"/>
              <a:t>Photo</a:t>
            </a:r>
          </a:p>
          <a:p>
            <a:pPr defTabSz="822325" eaLnBrk="0" hangingPunct="0">
              <a:spcBef>
                <a:spcPct val="0"/>
              </a:spcBef>
              <a:buClrTx/>
              <a:buFontTx/>
              <a:buNone/>
            </a:pPr>
            <a:r>
              <a:rPr lang="en-US"/>
              <a:t>(</a:t>
            </a:r>
            <a:r>
              <a:rPr lang="en-US">
                <a:latin typeface="Courier New" pitchFamily="49" charset="0"/>
              </a:rPr>
              <a:t>BLOB</a:t>
            </a:r>
            <a:r>
              <a:rPr lang="en-US"/>
              <a:t>)</a:t>
            </a:r>
          </a:p>
        </p:txBody>
      </p:sp>
      <p:sp>
        <p:nvSpPr>
          <p:cNvPr id="32774" name="Rectangle 9"/>
          <p:cNvSpPr>
            <a:spLocks noChangeArrowheads="1"/>
          </p:cNvSpPr>
          <p:nvPr/>
        </p:nvSpPr>
        <p:spPr bwMode="auto">
          <a:xfrm>
            <a:off x="8684685" y="4051301"/>
            <a:ext cx="1864783"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defTabSz="822325" eaLnBrk="0" hangingPunct="0">
              <a:spcBef>
                <a:spcPct val="0"/>
              </a:spcBef>
              <a:buClrTx/>
              <a:buFontTx/>
              <a:buNone/>
            </a:pPr>
            <a:r>
              <a:rPr lang="en-US"/>
              <a:t>Movie</a:t>
            </a:r>
          </a:p>
          <a:p>
            <a:pPr defTabSz="822325" eaLnBrk="0" hangingPunct="0">
              <a:spcBef>
                <a:spcPct val="0"/>
              </a:spcBef>
              <a:buClrTx/>
              <a:buFontTx/>
              <a:buNone/>
            </a:pPr>
            <a:r>
              <a:rPr lang="en-US"/>
              <a:t>(</a:t>
            </a:r>
            <a:r>
              <a:rPr lang="en-US">
                <a:latin typeface="Courier New" pitchFamily="49" charset="0"/>
              </a:rPr>
              <a:t>BFILE</a:t>
            </a:r>
            <a:r>
              <a:rPr lang="en-US"/>
              <a:t>)</a:t>
            </a:r>
          </a:p>
        </p:txBody>
      </p:sp>
      <p:sp>
        <p:nvSpPr>
          <p:cNvPr id="32775" name="Rectangle 10"/>
          <p:cNvSpPr>
            <a:spLocks noChangeArrowheads="1"/>
          </p:cNvSpPr>
          <p:nvPr/>
        </p:nvSpPr>
        <p:spPr bwMode="auto">
          <a:xfrm>
            <a:off x="8684685" y="5413375"/>
            <a:ext cx="1864783"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550" tIns="41275" rIns="82550" bIns="41275">
            <a:spAutoFit/>
          </a:bodyPr>
          <a:lstStyle/>
          <a:p>
            <a:pPr defTabSz="822325" eaLnBrk="0" hangingPunct="0">
              <a:spcBef>
                <a:spcPct val="0"/>
              </a:spcBef>
              <a:buClrTx/>
              <a:buFontTx/>
              <a:buNone/>
            </a:pPr>
            <a:r>
              <a:rPr lang="en-US" sz="2000">
                <a:latin typeface="Courier New" pitchFamily="49" charset="0"/>
              </a:rPr>
              <a:t>NCLOB</a:t>
            </a:r>
          </a:p>
        </p:txBody>
      </p:sp>
      <p:pic>
        <p:nvPicPr>
          <p:cNvPr id="32776" name="Picture 11" descr="D:\PL_SQL\MY_LESSONS\Graphics\Les01\book.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126818" y="1663701"/>
            <a:ext cx="164676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7" name="Picture 12" descr="D:\PL_SQL\MY_LESSONS\Graphics\Les01\car.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7092951" y="2795588"/>
            <a:ext cx="1712383" cy="806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13" descr="D:\PL_SQL\MY_LESSONS\Graphics\Les01\film.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7308851" y="3786188"/>
            <a:ext cx="1280583"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2779" name="Group 14"/>
          <p:cNvGrpSpPr>
            <a:grpSpLocks/>
          </p:cNvGrpSpPr>
          <p:nvPr/>
        </p:nvGrpSpPr>
        <p:grpSpPr bwMode="auto">
          <a:xfrm>
            <a:off x="7033685" y="5149850"/>
            <a:ext cx="1830916" cy="914400"/>
            <a:chOff x="3408" y="3307"/>
            <a:chExt cx="865" cy="576"/>
          </a:xfrm>
        </p:grpSpPr>
        <p:pic>
          <p:nvPicPr>
            <p:cNvPr id="32785" name="Picture 15" descr="D:\PL_SQL\MY_LESSONS\Graphics\Les01\chichar.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408" y="3307"/>
              <a:ext cx="491"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6" name="Picture 16" descr="D:\PL_SQL\MY_LESSONS\Graphics\Les01\thaichar.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3888" y="3307"/>
              <a:ext cx="385"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780" name="Picture 17" descr="C:\Documents and Settings\nsachdev\Desktop\Shared\table.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70717" y="2262189"/>
            <a:ext cx="3350683" cy="338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1" name="Line 18"/>
          <p:cNvSpPr>
            <a:spLocks noChangeShapeType="1"/>
          </p:cNvSpPr>
          <p:nvPr/>
        </p:nvSpPr>
        <p:spPr bwMode="auto">
          <a:xfrm>
            <a:off x="5082117" y="3328988"/>
            <a:ext cx="210608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2" name="Line 19"/>
          <p:cNvSpPr>
            <a:spLocks noChangeShapeType="1"/>
          </p:cNvSpPr>
          <p:nvPr/>
        </p:nvSpPr>
        <p:spPr bwMode="auto">
          <a:xfrm>
            <a:off x="5082117" y="4167188"/>
            <a:ext cx="2106083"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783" name="Freeform 20"/>
          <p:cNvSpPr>
            <a:spLocks/>
          </p:cNvSpPr>
          <p:nvPr/>
        </p:nvSpPr>
        <p:spPr bwMode="auto">
          <a:xfrm>
            <a:off x="5082117" y="2016126"/>
            <a:ext cx="2004483" cy="1008063"/>
          </a:xfrm>
          <a:custGeom>
            <a:avLst/>
            <a:gdLst>
              <a:gd name="T0" fmla="*/ 0 w 1432"/>
              <a:gd name="T1" fmla="*/ 2147483647 h 474"/>
              <a:gd name="T2" fmla="*/ 0 w 1432"/>
              <a:gd name="T3" fmla="*/ 0 h 474"/>
              <a:gd name="T4" fmla="*/ 2147483647 w 1432"/>
              <a:gd name="T5" fmla="*/ 0 h 474"/>
              <a:gd name="T6" fmla="*/ 0 60000 65536"/>
              <a:gd name="T7" fmla="*/ 0 60000 65536"/>
              <a:gd name="T8" fmla="*/ 0 60000 65536"/>
              <a:gd name="T9" fmla="*/ 0 w 1432"/>
              <a:gd name="T10" fmla="*/ 0 h 474"/>
              <a:gd name="T11" fmla="*/ 1432 w 1432"/>
              <a:gd name="T12" fmla="*/ 474 h 474"/>
            </a:gdLst>
            <a:ahLst/>
            <a:cxnLst>
              <a:cxn ang="T6">
                <a:pos x="T0" y="T1"/>
              </a:cxn>
              <a:cxn ang="T7">
                <a:pos x="T2" y="T3"/>
              </a:cxn>
              <a:cxn ang="T8">
                <a:pos x="T4" y="T5"/>
              </a:cxn>
            </a:cxnLst>
            <a:rect l="T9" t="T10" r="T11" b="T12"/>
            <a:pathLst>
              <a:path w="1432" h="474">
                <a:moveTo>
                  <a:pt x="0" y="473"/>
                </a:moveTo>
                <a:lnTo>
                  <a:pt x="0" y="0"/>
                </a:lnTo>
                <a:lnTo>
                  <a:pt x="1431" y="0"/>
                </a:lnTo>
              </a:path>
            </a:pathLst>
          </a:custGeom>
          <a:noFill/>
          <a:ln w="28575"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84" name="Freeform 21"/>
          <p:cNvSpPr>
            <a:spLocks/>
          </p:cNvSpPr>
          <p:nvPr/>
        </p:nvSpPr>
        <p:spPr bwMode="auto">
          <a:xfrm>
            <a:off x="5082117" y="4395788"/>
            <a:ext cx="2004483" cy="1211262"/>
          </a:xfrm>
          <a:custGeom>
            <a:avLst/>
            <a:gdLst>
              <a:gd name="T0" fmla="*/ 0 w 1432"/>
              <a:gd name="T1" fmla="*/ 0 h 406"/>
              <a:gd name="T2" fmla="*/ 0 w 1432"/>
              <a:gd name="T3" fmla="*/ 2147483647 h 406"/>
              <a:gd name="T4" fmla="*/ 2147483647 w 1432"/>
              <a:gd name="T5" fmla="*/ 2147483647 h 406"/>
              <a:gd name="T6" fmla="*/ 0 60000 65536"/>
              <a:gd name="T7" fmla="*/ 0 60000 65536"/>
              <a:gd name="T8" fmla="*/ 0 60000 65536"/>
              <a:gd name="T9" fmla="*/ 0 w 1432"/>
              <a:gd name="T10" fmla="*/ 0 h 406"/>
              <a:gd name="T11" fmla="*/ 1432 w 1432"/>
              <a:gd name="T12" fmla="*/ 406 h 406"/>
            </a:gdLst>
            <a:ahLst/>
            <a:cxnLst>
              <a:cxn ang="T6">
                <a:pos x="T0" y="T1"/>
              </a:cxn>
              <a:cxn ang="T7">
                <a:pos x="T2" y="T3"/>
              </a:cxn>
              <a:cxn ang="T8">
                <a:pos x="T4" y="T5"/>
              </a:cxn>
            </a:cxnLst>
            <a:rect l="T9" t="T10" r="T11" b="T12"/>
            <a:pathLst>
              <a:path w="1432" h="406">
                <a:moveTo>
                  <a:pt x="0" y="0"/>
                </a:moveTo>
                <a:lnTo>
                  <a:pt x="0" y="405"/>
                </a:lnTo>
                <a:lnTo>
                  <a:pt x="1431" y="405"/>
                </a:lnTo>
              </a:path>
            </a:pathLst>
          </a:custGeom>
          <a:noFill/>
          <a:ln w="28575" cap="rnd"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90841351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4"/>
          <p:cNvSpPr>
            <a:spLocks noChangeArrowheads="1"/>
          </p:cNvSpPr>
          <p:nvPr/>
        </p:nvSpPr>
        <p:spPr bwMode="auto">
          <a:xfrm>
            <a:off x="6623051" y="4171793"/>
            <a:ext cx="3297767" cy="1643062"/>
          </a:xfrm>
          <a:prstGeom prst="rect">
            <a:avLst/>
          </a:prstGeom>
          <a:solidFill>
            <a:srgbClr val="FFFF8F"/>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a:solidFill>
                <a:schemeClr val="bg1"/>
              </a:solidFill>
              <a:latin typeface="Times New Roman" pitchFamily="18" charset="0"/>
            </a:endParaRPr>
          </a:p>
        </p:txBody>
      </p:sp>
      <p:sp>
        <p:nvSpPr>
          <p:cNvPr id="33795" name="Rectangle 21"/>
          <p:cNvSpPr>
            <a:spLocks noChangeArrowheads="1"/>
          </p:cNvSpPr>
          <p:nvPr/>
        </p:nvSpPr>
        <p:spPr bwMode="auto">
          <a:xfrm>
            <a:off x="2067985" y="4171793"/>
            <a:ext cx="4311649" cy="1643062"/>
          </a:xfrm>
          <a:prstGeom prst="rect">
            <a:avLst/>
          </a:prstGeom>
          <a:solidFill>
            <a:srgbClr val="FFE6B3"/>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a:solidFill>
                <a:schemeClr val="bg1"/>
              </a:solidFill>
              <a:latin typeface="Times New Roman" pitchFamily="18" charset="0"/>
            </a:endParaRPr>
          </a:p>
        </p:txBody>
      </p:sp>
      <p:sp>
        <p:nvSpPr>
          <p:cNvPr id="33796" name="Rectangle 2"/>
          <p:cNvSpPr>
            <a:spLocks noGrp="1" noChangeArrowheads="1"/>
          </p:cNvSpPr>
          <p:nvPr>
            <p:ph type="title"/>
          </p:nvPr>
        </p:nvSpPr>
        <p:spPr/>
        <p:txBody>
          <a:bodyPr/>
          <a:lstStyle/>
          <a:p>
            <a:pPr eaLnBrk="1" hangingPunct="1"/>
            <a:r>
              <a:rPr lang="en-US" dirty="0" smtClean="0"/>
              <a:t>Composite Data Types: Records and Collections</a:t>
            </a:r>
          </a:p>
        </p:txBody>
      </p:sp>
      <p:sp>
        <p:nvSpPr>
          <p:cNvPr id="33797" name="Rectangle 3"/>
          <p:cNvSpPr>
            <a:spLocks noChangeArrowheads="1"/>
          </p:cNvSpPr>
          <p:nvPr/>
        </p:nvSpPr>
        <p:spPr bwMode="auto">
          <a:xfrm>
            <a:off x="2057401" y="1988980"/>
            <a:ext cx="7852833" cy="1676400"/>
          </a:xfrm>
          <a:prstGeom prst="rect">
            <a:avLst/>
          </a:prstGeom>
          <a:solidFill>
            <a:srgbClr val="FFFF8F"/>
          </a:solidFill>
          <a:ln w="28575">
            <a:solidFill>
              <a:schemeClr val="tx1"/>
            </a:solidFill>
            <a:miter lim="800000"/>
            <a:headEnd/>
            <a:tailEnd/>
          </a:ln>
        </p:spPr>
        <p:txBody>
          <a:bodyPr wrap="none" lIns="90488" tIns="44450" rIns="90488" bIns="44450" anchor="ctr"/>
          <a:lstStyle/>
          <a:p>
            <a:pPr algn="l" eaLnBrk="0" hangingPunct="0">
              <a:spcBef>
                <a:spcPct val="50000"/>
              </a:spcBef>
              <a:buClrTx/>
              <a:buFontTx/>
              <a:buNone/>
            </a:pPr>
            <a:endParaRPr lang="en-US" sz="2400">
              <a:solidFill>
                <a:schemeClr val="bg1"/>
              </a:solidFill>
              <a:latin typeface="Times New Roman" pitchFamily="18" charset="0"/>
            </a:endParaRPr>
          </a:p>
        </p:txBody>
      </p:sp>
      <p:sp>
        <p:nvSpPr>
          <p:cNvPr id="33798" name="Rectangle 4"/>
          <p:cNvSpPr>
            <a:spLocks noChangeArrowheads="1"/>
          </p:cNvSpPr>
          <p:nvPr/>
        </p:nvSpPr>
        <p:spPr bwMode="auto">
          <a:xfrm>
            <a:off x="2169584" y="2593818"/>
            <a:ext cx="418704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sz="2000">
                <a:solidFill>
                  <a:schemeClr val="bg1"/>
                </a:solidFill>
                <a:latin typeface="Courier New" pitchFamily="49" charset="0"/>
              </a:rPr>
              <a:t>TRUE	 23-DEC-98	ATLANTA </a:t>
            </a:r>
          </a:p>
        </p:txBody>
      </p:sp>
      <p:sp>
        <p:nvSpPr>
          <p:cNvPr id="33799" name="Line 5"/>
          <p:cNvSpPr>
            <a:spLocks noChangeShapeType="1"/>
          </p:cNvSpPr>
          <p:nvPr/>
        </p:nvSpPr>
        <p:spPr bwMode="auto">
          <a:xfrm>
            <a:off x="7560733" y="1996918"/>
            <a:ext cx="0" cy="16684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bg1"/>
              </a:solidFill>
            </a:endParaRPr>
          </a:p>
        </p:txBody>
      </p:sp>
      <p:sp>
        <p:nvSpPr>
          <p:cNvPr id="33800" name="Rectangle 6"/>
          <p:cNvSpPr>
            <a:spLocks noChangeArrowheads="1"/>
          </p:cNvSpPr>
          <p:nvPr/>
        </p:nvSpPr>
        <p:spPr bwMode="auto">
          <a:xfrm>
            <a:off x="6735233" y="4228944"/>
            <a:ext cx="2413000"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20000"/>
              </a:lnSpc>
              <a:spcBef>
                <a:spcPct val="60000"/>
              </a:spcBef>
              <a:buClrTx/>
              <a:buFontTx/>
              <a:buNone/>
            </a:pPr>
            <a:r>
              <a:rPr lang="en-US" sz="2000">
                <a:solidFill>
                  <a:schemeClr val="bg1"/>
                </a:solidFill>
                <a:latin typeface="Courier New" pitchFamily="49" charset="0"/>
              </a:rPr>
              <a:t> 1	5000</a:t>
            </a:r>
            <a:br>
              <a:rPr lang="en-US" sz="2000">
                <a:solidFill>
                  <a:schemeClr val="bg1"/>
                </a:solidFill>
                <a:latin typeface="Courier New" pitchFamily="49" charset="0"/>
              </a:rPr>
            </a:br>
            <a:r>
              <a:rPr lang="en-US" sz="2000">
                <a:solidFill>
                  <a:schemeClr val="bg1"/>
                </a:solidFill>
                <a:latin typeface="Courier New" pitchFamily="49" charset="0"/>
              </a:rPr>
              <a:t> 2	2345</a:t>
            </a:r>
            <a:br>
              <a:rPr lang="en-US" sz="2000">
                <a:solidFill>
                  <a:schemeClr val="bg1"/>
                </a:solidFill>
                <a:latin typeface="Courier New" pitchFamily="49" charset="0"/>
              </a:rPr>
            </a:br>
            <a:r>
              <a:rPr lang="en-US" sz="2000">
                <a:solidFill>
                  <a:schemeClr val="bg1"/>
                </a:solidFill>
                <a:latin typeface="Courier New" pitchFamily="49" charset="0"/>
              </a:rPr>
              <a:t> 3	12</a:t>
            </a:r>
            <a:br>
              <a:rPr lang="en-US" sz="2000">
                <a:solidFill>
                  <a:schemeClr val="bg1"/>
                </a:solidFill>
                <a:latin typeface="Courier New" pitchFamily="49" charset="0"/>
              </a:rPr>
            </a:br>
            <a:r>
              <a:rPr lang="en-US" sz="2000">
                <a:solidFill>
                  <a:schemeClr val="bg1"/>
                </a:solidFill>
                <a:latin typeface="Courier New" pitchFamily="49" charset="0"/>
              </a:rPr>
              <a:t> 4	3456</a:t>
            </a:r>
          </a:p>
        </p:txBody>
      </p:sp>
      <p:sp>
        <p:nvSpPr>
          <p:cNvPr id="33801" name="Rectangle 7"/>
          <p:cNvSpPr>
            <a:spLocks noChangeArrowheads="1"/>
          </p:cNvSpPr>
          <p:nvPr/>
        </p:nvSpPr>
        <p:spPr bwMode="auto">
          <a:xfrm>
            <a:off x="2216151" y="4228944"/>
            <a:ext cx="3638549" cy="1570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l" eaLnBrk="0" hangingPunct="0">
              <a:lnSpc>
                <a:spcPct val="120000"/>
              </a:lnSpc>
              <a:spcBef>
                <a:spcPct val="60000"/>
              </a:spcBef>
              <a:buClrTx/>
              <a:buFontTx/>
              <a:buNone/>
            </a:pPr>
            <a:r>
              <a:rPr lang="en-US" sz="2000">
                <a:solidFill>
                  <a:schemeClr val="bg1"/>
                </a:solidFill>
                <a:latin typeface="Courier New" pitchFamily="49" charset="0"/>
              </a:rPr>
              <a:t> 1	SMITH</a:t>
            </a:r>
            <a:br>
              <a:rPr lang="en-US" sz="2000">
                <a:solidFill>
                  <a:schemeClr val="bg1"/>
                </a:solidFill>
                <a:latin typeface="Courier New" pitchFamily="49" charset="0"/>
              </a:rPr>
            </a:br>
            <a:r>
              <a:rPr lang="en-US" sz="2000">
                <a:solidFill>
                  <a:schemeClr val="bg1"/>
                </a:solidFill>
                <a:latin typeface="Courier New" pitchFamily="49" charset="0"/>
              </a:rPr>
              <a:t> 2	JONES</a:t>
            </a:r>
            <a:br>
              <a:rPr lang="en-US" sz="2000">
                <a:solidFill>
                  <a:schemeClr val="bg1"/>
                </a:solidFill>
                <a:latin typeface="Courier New" pitchFamily="49" charset="0"/>
              </a:rPr>
            </a:br>
            <a:r>
              <a:rPr lang="en-US" sz="2000">
                <a:solidFill>
                  <a:schemeClr val="bg1"/>
                </a:solidFill>
                <a:latin typeface="Courier New" pitchFamily="49" charset="0"/>
              </a:rPr>
              <a:t> 3	NANCY</a:t>
            </a:r>
            <a:br>
              <a:rPr lang="en-US" sz="2000">
                <a:solidFill>
                  <a:schemeClr val="bg1"/>
                </a:solidFill>
                <a:latin typeface="Courier New" pitchFamily="49" charset="0"/>
              </a:rPr>
            </a:br>
            <a:r>
              <a:rPr lang="en-US" sz="2000">
                <a:solidFill>
                  <a:schemeClr val="bg1"/>
                </a:solidFill>
                <a:latin typeface="Courier New" pitchFamily="49" charset="0"/>
              </a:rPr>
              <a:t> 4	TIM</a:t>
            </a:r>
          </a:p>
        </p:txBody>
      </p:sp>
      <p:sp>
        <p:nvSpPr>
          <p:cNvPr id="33802" name="Rectangle 8"/>
          <p:cNvSpPr>
            <a:spLocks noChangeArrowheads="1"/>
          </p:cNvSpPr>
          <p:nvPr/>
        </p:nvSpPr>
        <p:spPr bwMode="auto">
          <a:xfrm>
            <a:off x="91753" y="2039781"/>
            <a:ext cx="1899559" cy="39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t>PL/SQL Record:</a:t>
            </a:r>
            <a:endParaRPr lang="en-US" sz="1600">
              <a:latin typeface="Times New Roman" pitchFamily="18" charset="0"/>
            </a:endParaRPr>
          </a:p>
        </p:txBody>
      </p:sp>
      <p:sp>
        <p:nvSpPr>
          <p:cNvPr id="33803" name="Rectangle 9"/>
          <p:cNvSpPr>
            <a:spLocks noChangeArrowheads="1"/>
          </p:cNvSpPr>
          <p:nvPr/>
        </p:nvSpPr>
        <p:spPr bwMode="auto">
          <a:xfrm>
            <a:off x="1968500" y="3755869"/>
            <a:ext cx="2319546" cy="393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dirty="0"/>
              <a:t>PL/SQL Collections:</a:t>
            </a:r>
            <a:endParaRPr lang="en-US" sz="1600" dirty="0"/>
          </a:p>
        </p:txBody>
      </p:sp>
      <p:sp>
        <p:nvSpPr>
          <p:cNvPr id="33804" name="Rectangle 10"/>
          <p:cNvSpPr>
            <a:spLocks noChangeArrowheads="1"/>
          </p:cNvSpPr>
          <p:nvPr/>
        </p:nvSpPr>
        <p:spPr bwMode="auto">
          <a:xfrm>
            <a:off x="3304118" y="6402231"/>
            <a:ext cx="1758495"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chemeClr val="bg1"/>
                </a:solidFill>
                <a:latin typeface="Courier New" pitchFamily="49" charset="0"/>
              </a:rPr>
              <a:t>PLS_INTEGER</a:t>
            </a:r>
            <a:r>
              <a:rPr lang="en-US" sz="1600">
                <a:solidFill>
                  <a:schemeClr val="bg1"/>
                </a:solidFill>
              </a:rPr>
              <a:t> </a:t>
            </a:r>
          </a:p>
        </p:txBody>
      </p:sp>
      <p:sp>
        <p:nvSpPr>
          <p:cNvPr id="33805" name="Rectangle 11"/>
          <p:cNvSpPr>
            <a:spLocks noChangeArrowheads="1"/>
          </p:cNvSpPr>
          <p:nvPr/>
        </p:nvSpPr>
        <p:spPr bwMode="auto">
          <a:xfrm>
            <a:off x="4095751" y="6043456"/>
            <a:ext cx="1570943"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chemeClr val="bg1"/>
                </a:solidFill>
                <a:latin typeface="Courier New" pitchFamily="49" charset="0"/>
              </a:rPr>
              <a:t>VARCHAR2</a:t>
            </a:r>
            <a:r>
              <a:rPr lang="en-US">
                <a:solidFill>
                  <a:schemeClr val="bg1"/>
                </a:solidFill>
              </a:rPr>
              <a:t>	</a:t>
            </a:r>
          </a:p>
        </p:txBody>
      </p:sp>
      <p:sp>
        <p:nvSpPr>
          <p:cNvPr id="33806" name="Rectangle 12"/>
          <p:cNvSpPr>
            <a:spLocks noChangeArrowheads="1"/>
          </p:cNvSpPr>
          <p:nvPr/>
        </p:nvSpPr>
        <p:spPr bwMode="auto">
          <a:xfrm>
            <a:off x="7763934" y="6400644"/>
            <a:ext cx="1840247"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chemeClr val="bg1"/>
                </a:solidFill>
                <a:latin typeface="Courier New" pitchFamily="49" charset="0"/>
              </a:rPr>
              <a:t>PLS_INTEGER </a:t>
            </a:r>
          </a:p>
        </p:txBody>
      </p:sp>
      <p:sp>
        <p:nvSpPr>
          <p:cNvPr id="33807" name="Rectangle 13"/>
          <p:cNvSpPr>
            <a:spLocks noChangeArrowheads="1"/>
          </p:cNvSpPr>
          <p:nvPr/>
        </p:nvSpPr>
        <p:spPr bwMode="auto">
          <a:xfrm>
            <a:off x="8743951" y="6045044"/>
            <a:ext cx="1109278" cy="42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eaLnBrk="0" hangingPunct="0">
              <a:lnSpc>
                <a:spcPct val="120000"/>
              </a:lnSpc>
              <a:spcBef>
                <a:spcPct val="60000"/>
              </a:spcBef>
              <a:buClrTx/>
              <a:buFontTx/>
              <a:buNone/>
            </a:pPr>
            <a:r>
              <a:rPr lang="en-US">
                <a:solidFill>
                  <a:schemeClr val="bg1"/>
                </a:solidFill>
                <a:latin typeface="Courier New" pitchFamily="49" charset="0"/>
              </a:rPr>
              <a:t>NUMBER</a:t>
            </a:r>
            <a:r>
              <a:rPr lang="en-US" sz="1600">
                <a:solidFill>
                  <a:schemeClr val="bg1"/>
                </a:solidFill>
              </a:rPr>
              <a:t>	</a:t>
            </a:r>
          </a:p>
        </p:txBody>
      </p:sp>
      <p:sp>
        <p:nvSpPr>
          <p:cNvPr id="33808" name="Freeform 15"/>
          <p:cNvSpPr>
            <a:spLocks/>
          </p:cNvSpPr>
          <p:nvPr/>
        </p:nvSpPr>
        <p:spPr bwMode="auto">
          <a:xfrm>
            <a:off x="3810001" y="5837080"/>
            <a:ext cx="353484" cy="452438"/>
          </a:xfrm>
          <a:custGeom>
            <a:avLst/>
            <a:gdLst>
              <a:gd name="T0" fmla="*/ 0 w 167"/>
              <a:gd name="T1" fmla="*/ 0 h 285"/>
              <a:gd name="T2" fmla="*/ 0 w 167"/>
              <a:gd name="T3" fmla="*/ 2147483647 h 285"/>
              <a:gd name="T4" fmla="*/ 2147483647 w 167"/>
              <a:gd name="T5" fmla="*/ 2147483647 h 285"/>
              <a:gd name="T6" fmla="*/ 0 60000 65536"/>
              <a:gd name="T7" fmla="*/ 0 60000 65536"/>
              <a:gd name="T8" fmla="*/ 0 60000 65536"/>
              <a:gd name="T9" fmla="*/ 0 w 167"/>
              <a:gd name="T10" fmla="*/ 0 h 285"/>
              <a:gd name="T11" fmla="*/ 167 w 167"/>
              <a:gd name="T12" fmla="*/ 285 h 285"/>
            </a:gdLst>
            <a:ahLst/>
            <a:cxnLst>
              <a:cxn ang="T6">
                <a:pos x="T0" y="T1"/>
              </a:cxn>
              <a:cxn ang="T7">
                <a:pos x="T2" y="T3"/>
              </a:cxn>
              <a:cxn ang="T8">
                <a:pos x="T4" y="T5"/>
              </a:cxn>
            </a:cxnLst>
            <a:rect l="T9" t="T10" r="T11" b="T12"/>
            <a:pathLst>
              <a:path w="167" h="285">
                <a:moveTo>
                  <a:pt x="0" y="0"/>
                </a:moveTo>
                <a:lnTo>
                  <a:pt x="0" y="284"/>
                </a:lnTo>
                <a:lnTo>
                  <a:pt x="166" y="284"/>
                </a:lnTo>
              </a:path>
            </a:pathLst>
          </a:custGeom>
          <a:noFill/>
          <a:ln w="28575" cap="rnd"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bg1"/>
              </a:solidFill>
            </a:endParaRPr>
          </a:p>
        </p:txBody>
      </p:sp>
      <p:sp>
        <p:nvSpPr>
          <p:cNvPr id="33809" name="Freeform 16"/>
          <p:cNvSpPr>
            <a:spLocks/>
          </p:cNvSpPr>
          <p:nvPr/>
        </p:nvSpPr>
        <p:spPr bwMode="auto">
          <a:xfrm>
            <a:off x="8382001" y="5837080"/>
            <a:ext cx="353484" cy="452438"/>
          </a:xfrm>
          <a:custGeom>
            <a:avLst/>
            <a:gdLst>
              <a:gd name="T0" fmla="*/ 0 w 167"/>
              <a:gd name="T1" fmla="*/ 0 h 285"/>
              <a:gd name="T2" fmla="*/ 0 w 167"/>
              <a:gd name="T3" fmla="*/ 2147483647 h 285"/>
              <a:gd name="T4" fmla="*/ 2147483647 w 167"/>
              <a:gd name="T5" fmla="*/ 2147483647 h 285"/>
              <a:gd name="T6" fmla="*/ 0 60000 65536"/>
              <a:gd name="T7" fmla="*/ 0 60000 65536"/>
              <a:gd name="T8" fmla="*/ 0 60000 65536"/>
              <a:gd name="T9" fmla="*/ 0 w 167"/>
              <a:gd name="T10" fmla="*/ 0 h 285"/>
              <a:gd name="T11" fmla="*/ 167 w 167"/>
              <a:gd name="T12" fmla="*/ 285 h 285"/>
            </a:gdLst>
            <a:ahLst/>
            <a:cxnLst>
              <a:cxn ang="T6">
                <a:pos x="T0" y="T1"/>
              </a:cxn>
              <a:cxn ang="T7">
                <a:pos x="T2" y="T3"/>
              </a:cxn>
              <a:cxn ang="T8">
                <a:pos x="T4" y="T5"/>
              </a:cxn>
            </a:cxnLst>
            <a:rect l="T9" t="T10" r="T11" b="T12"/>
            <a:pathLst>
              <a:path w="167" h="285">
                <a:moveTo>
                  <a:pt x="0" y="0"/>
                </a:moveTo>
                <a:lnTo>
                  <a:pt x="0" y="284"/>
                </a:lnTo>
                <a:lnTo>
                  <a:pt x="166" y="284"/>
                </a:lnTo>
              </a:path>
            </a:pathLst>
          </a:custGeom>
          <a:noFill/>
          <a:ln w="28575" cap="rnd"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bg1"/>
              </a:solidFill>
            </a:endParaRPr>
          </a:p>
        </p:txBody>
      </p:sp>
      <p:sp>
        <p:nvSpPr>
          <p:cNvPr id="33810" name="Freeform 17"/>
          <p:cNvSpPr>
            <a:spLocks/>
          </p:cNvSpPr>
          <p:nvPr/>
        </p:nvSpPr>
        <p:spPr bwMode="auto">
          <a:xfrm>
            <a:off x="2654300" y="5837080"/>
            <a:ext cx="372533" cy="782638"/>
          </a:xfrm>
          <a:custGeom>
            <a:avLst/>
            <a:gdLst>
              <a:gd name="T0" fmla="*/ 0 w 176"/>
              <a:gd name="T1" fmla="*/ 0 h 493"/>
              <a:gd name="T2" fmla="*/ 0 w 176"/>
              <a:gd name="T3" fmla="*/ 2147483647 h 493"/>
              <a:gd name="T4" fmla="*/ 2147483647 w 176"/>
              <a:gd name="T5" fmla="*/ 2147483647 h 493"/>
              <a:gd name="T6" fmla="*/ 0 60000 65536"/>
              <a:gd name="T7" fmla="*/ 0 60000 65536"/>
              <a:gd name="T8" fmla="*/ 0 60000 65536"/>
              <a:gd name="T9" fmla="*/ 0 w 176"/>
              <a:gd name="T10" fmla="*/ 0 h 493"/>
              <a:gd name="T11" fmla="*/ 176 w 176"/>
              <a:gd name="T12" fmla="*/ 493 h 493"/>
            </a:gdLst>
            <a:ahLst/>
            <a:cxnLst>
              <a:cxn ang="T6">
                <a:pos x="T0" y="T1"/>
              </a:cxn>
              <a:cxn ang="T7">
                <a:pos x="T2" y="T3"/>
              </a:cxn>
              <a:cxn ang="T8">
                <a:pos x="T4" y="T5"/>
              </a:cxn>
            </a:cxnLst>
            <a:rect l="T9" t="T10" r="T11" b="T12"/>
            <a:pathLst>
              <a:path w="176" h="493">
                <a:moveTo>
                  <a:pt x="0" y="0"/>
                </a:moveTo>
                <a:lnTo>
                  <a:pt x="0" y="492"/>
                </a:lnTo>
                <a:lnTo>
                  <a:pt x="175" y="492"/>
                </a:lnTo>
              </a:path>
            </a:pathLst>
          </a:custGeom>
          <a:noFill/>
          <a:ln w="28575" cap="rnd"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bg1"/>
              </a:solidFill>
            </a:endParaRPr>
          </a:p>
        </p:txBody>
      </p:sp>
      <p:sp>
        <p:nvSpPr>
          <p:cNvPr id="33811" name="Freeform 18"/>
          <p:cNvSpPr>
            <a:spLocks/>
          </p:cNvSpPr>
          <p:nvPr/>
        </p:nvSpPr>
        <p:spPr bwMode="auto">
          <a:xfrm>
            <a:off x="7211484" y="5837080"/>
            <a:ext cx="336549" cy="782638"/>
          </a:xfrm>
          <a:custGeom>
            <a:avLst/>
            <a:gdLst>
              <a:gd name="T0" fmla="*/ 0 w 159"/>
              <a:gd name="T1" fmla="*/ 0 h 493"/>
              <a:gd name="T2" fmla="*/ 0 w 159"/>
              <a:gd name="T3" fmla="*/ 2147483647 h 493"/>
              <a:gd name="T4" fmla="*/ 2147483647 w 159"/>
              <a:gd name="T5" fmla="*/ 2147483647 h 493"/>
              <a:gd name="T6" fmla="*/ 0 60000 65536"/>
              <a:gd name="T7" fmla="*/ 0 60000 65536"/>
              <a:gd name="T8" fmla="*/ 0 60000 65536"/>
              <a:gd name="T9" fmla="*/ 0 w 159"/>
              <a:gd name="T10" fmla="*/ 0 h 493"/>
              <a:gd name="T11" fmla="*/ 159 w 159"/>
              <a:gd name="T12" fmla="*/ 493 h 493"/>
            </a:gdLst>
            <a:ahLst/>
            <a:cxnLst>
              <a:cxn ang="T6">
                <a:pos x="T0" y="T1"/>
              </a:cxn>
              <a:cxn ang="T7">
                <a:pos x="T2" y="T3"/>
              </a:cxn>
              <a:cxn ang="T8">
                <a:pos x="T4" y="T5"/>
              </a:cxn>
            </a:cxnLst>
            <a:rect l="T9" t="T10" r="T11" b="T12"/>
            <a:pathLst>
              <a:path w="159" h="493">
                <a:moveTo>
                  <a:pt x="0" y="0"/>
                </a:moveTo>
                <a:lnTo>
                  <a:pt x="0" y="492"/>
                </a:lnTo>
                <a:lnTo>
                  <a:pt x="158" y="492"/>
                </a:lnTo>
              </a:path>
            </a:pathLst>
          </a:custGeom>
          <a:noFill/>
          <a:ln w="28575" cap="rnd" cmpd="sng">
            <a:solidFill>
              <a:schemeClr val="tx1"/>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bg1"/>
              </a:solidFill>
            </a:endParaRPr>
          </a:p>
        </p:txBody>
      </p:sp>
      <p:sp>
        <p:nvSpPr>
          <p:cNvPr id="33812" name="Line 19"/>
          <p:cNvSpPr>
            <a:spLocks noChangeShapeType="1"/>
          </p:cNvSpPr>
          <p:nvPr/>
        </p:nvSpPr>
        <p:spPr bwMode="auto">
          <a:xfrm>
            <a:off x="7215022" y="4137135"/>
            <a:ext cx="0" cy="16621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bg1"/>
              </a:solidFill>
            </a:endParaRPr>
          </a:p>
        </p:txBody>
      </p:sp>
      <p:sp>
        <p:nvSpPr>
          <p:cNvPr id="33813" name="Line 20"/>
          <p:cNvSpPr>
            <a:spLocks noChangeShapeType="1"/>
          </p:cNvSpPr>
          <p:nvPr/>
        </p:nvSpPr>
        <p:spPr bwMode="auto">
          <a:xfrm>
            <a:off x="2672370" y="4152743"/>
            <a:ext cx="0" cy="166211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bg1"/>
              </a:solidFill>
            </a:endParaRPr>
          </a:p>
        </p:txBody>
      </p:sp>
      <p:pic>
        <p:nvPicPr>
          <p:cNvPr id="33814" name="Picture 22" descr="Concept: Flower,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7973485" y="2039781"/>
            <a:ext cx="1432983" cy="156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5" name="Line 23"/>
          <p:cNvSpPr>
            <a:spLocks noChangeShapeType="1"/>
          </p:cNvSpPr>
          <p:nvPr/>
        </p:nvSpPr>
        <p:spPr bwMode="auto">
          <a:xfrm>
            <a:off x="4881222" y="2087407"/>
            <a:ext cx="0" cy="16684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bg1"/>
              </a:solidFill>
            </a:endParaRPr>
          </a:p>
        </p:txBody>
      </p:sp>
      <p:sp>
        <p:nvSpPr>
          <p:cNvPr id="33816" name="Line 24"/>
          <p:cNvSpPr>
            <a:spLocks noChangeShapeType="1"/>
          </p:cNvSpPr>
          <p:nvPr/>
        </p:nvSpPr>
        <p:spPr bwMode="auto">
          <a:xfrm>
            <a:off x="3293533" y="2087407"/>
            <a:ext cx="0" cy="166846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bg1"/>
              </a:solidFill>
            </a:endParaRPr>
          </a:p>
        </p:txBody>
      </p:sp>
    </p:spTree>
    <p:extLst>
      <p:ext uri="{BB962C8B-B14F-4D97-AF65-F5344CB8AC3E}">
        <p14:creationId xmlns:p14="http://schemas.microsoft.com/office/powerpoint/2010/main" val="261369094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smtClean="0"/>
              <a:t>Agenda</a:t>
            </a:r>
          </a:p>
        </p:txBody>
      </p:sp>
      <p:sp>
        <p:nvSpPr>
          <p:cNvPr id="34819" name="Rectangle 3"/>
          <p:cNvSpPr>
            <a:spLocks noGrp="1" noChangeArrowheads="1"/>
          </p:cNvSpPr>
          <p:nvPr>
            <p:ph idx="1"/>
          </p:nvPr>
        </p:nvSpPr>
        <p:spPr/>
        <p:txBody>
          <a:bodyPr/>
          <a:lstStyle/>
          <a:p>
            <a:pPr lvl="1" eaLnBrk="1" hangingPunct="1">
              <a:buClr>
                <a:schemeClr val="folHlink"/>
              </a:buClr>
            </a:pPr>
            <a:r>
              <a:rPr lang="en-US" smtClean="0">
                <a:solidFill>
                  <a:schemeClr val="folHlink"/>
                </a:solidFill>
              </a:rPr>
              <a:t>Introducing variables</a:t>
            </a:r>
          </a:p>
          <a:p>
            <a:pPr lvl="1" eaLnBrk="1" hangingPunct="1">
              <a:buClr>
                <a:schemeClr val="folHlink"/>
              </a:buClr>
            </a:pPr>
            <a:r>
              <a:rPr lang="en-US" smtClean="0">
                <a:solidFill>
                  <a:schemeClr val="folHlink"/>
                </a:solidFill>
              </a:rPr>
              <a:t>Examining variable data types and the %TYPE attribute</a:t>
            </a:r>
          </a:p>
          <a:p>
            <a:pPr lvl="1" eaLnBrk="1" hangingPunct="1">
              <a:buClr>
                <a:schemeClr val="accent2"/>
              </a:buClr>
            </a:pPr>
            <a:r>
              <a:rPr lang="en-US" smtClean="0"/>
              <a:t>Examining bind variables</a:t>
            </a:r>
          </a:p>
        </p:txBody>
      </p:sp>
    </p:spTree>
    <p:extLst>
      <p:ext uri="{BB962C8B-B14F-4D97-AF65-F5344CB8AC3E}">
        <p14:creationId xmlns:p14="http://schemas.microsoft.com/office/powerpoint/2010/main" val="724618631"/>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smtClean="0"/>
              <a:t>Bind Variables</a:t>
            </a:r>
          </a:p>
        </p:txBody>
      </p:sp>
      <p:sp>
        <p:nvSpPr>
          <p:cNvPr id="35843" name="Rectangle 3"/>
          <p:cNvSpPr>
            <a:spLocks noGrp="1" noChangeArrowheads="1"/>
          </p:cNvSpPr>
          <p:nvPr>
            <p:ph idx="1"/>
          </p:nvPr>
        </p:nvSpPr>
        <p:spPr>
          <a:xfrm>
            <a:off x="812800" y="1447800"/>
            <a:ext cx="10557933" cy="3614738"/>
          </a:xfrm>
        </p:spPr>
        <p:txBody>
          <a:bodyPr>
            <a:normAutofit lnSpcReduction="10000"/>
          </a:bodyPr>
          <a:lstStyle/>
          <a:p>
            <a:r>
              <a:rPr lang="en-US" smtClean="0"/>
              <a:t>Bind variables are:</a:t>
            </a:r>
          </a:p>
          <a:p>
            <a:pPr lvl="1"/>
            <a:r>
              <a:rPr lang="en-US" smtClean="0"/>
              <a:t>Created in the environment </a:t>
            </a:r>
          </a:p>
          <a:p>
            <a:pPr lvl="1"/>
            <a:r>
              <a:rPr lang="en-US" smtClean="0"/>
              <a:t>Also called </a:t>
            </a:r>
            <a:r>
              <a:rPr lang="en-US" i="1" smtClean="0"/>
              <a:t>host</a:t>
            </a:r>
            <a:r>
              <a:rPr lang="en-US" smtClean="0"/>
              <a:t> variables</a:t>
            </a:r>
          </a:p>
          <a:p>
            <a:pPr lvl="1"/>
            <a:r>
              <a:rPr lang="en-US" smtClean="0"/>
              <a:t>Created with the </a:t>
            </a:r>
            <a:r>
              <a:rPr lang="en-US" smtClean="0">
                <a:latin typeface="Courier New" pitchFamily="49" charset="0"/>
                <a:cs typeface="Courier New" pitchFamily="49" charset="0"/>
              </a:rPr>
              <a:t>VARIABLE</a:t>
            </a:r>
            <a:r>
              <a:rPr lang="en-US" smtClean="0"/>
              <a:t> keyword*</a:t>
            </a:r>
          </a:p>
          <a:p>
            <a:pPr lvl="1"/>
            <a:r>
              <a:rPr lang="en-US" smtClean="0"/>
              <a:t>Used in SQL statements and PL/SQL blocks</a:t>
            </a:r>
          </a:p>
          <a:p>
            <a:pPr lvl="1"/>
            <a:r>
              <a:rPr lang="en-US" smtClean="0"/>
              <a:t>Accessed even after the PL/SQL block is executed</a:t>
            </a:r>
          </a:p>
          <a:p>
            <a:pPr lvl="1"/>
            <a:r>
              <a:rPr lang="en-US" smtClean="0"/>
              <a:t>Referenced with a preceding colon</a:t>
            </a:r>
          </a:p>
          <a:p>
            <a:r>
              <a:rPr lang="en-US" smtClean="0"/>
              <a:t>Values can be output using the </a:t>
            </a:r>
            <a:r>
              <a:rPr lang="en-US" smtClean="0">
                <a:latin typeface="Courier New" pitchFamily="49" charset="0"/>
                <a:cs typeface="Courier New" pitchFamily="49" charset="0"/>
              </a:rPr>
              <a:t>PRINT</a:t>
            </a:r>
            <a:r>
              <a:rPr lang="en-US" smtClean="0"/>
              <a:t> command.</a:t>
            </a:r>
          </a:p>
          <a:p>
            <a:r>
              <a:rPr lang="en-US" smtClean="0"/>
              <a:t>* Required when using SQL*Plus and SQL Developer</a:t>
            </a:r>
          </a:p>
        </p:txBody>
      </p:sp>
    </p:spTree>
    <p:extLst>
      <p:ext uri="{BB962C8B-B14F-4D97-AF65-F5344CB8AC3E}">
        <p14:creationId xmlns:p14="http://schemas.microsoft.com/office/powerpoint/2010/main" val="148351528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050"/>
          <p:cNvSpPr>
            <a:spLocks noGrp="1" noChangeArrowheads="1"/>
          </p:cNvSpPr>
          <p:nvPr>
            <p:ph type="title"/>
          </p:nvPr>
        </p:nvSpPr>
        <p:spPr/>
        <p:txBody>
          <a:bodyPr/>
          <a:lstStyle/>
          <a:p>
            <a:pPr eaLnBrk="1" hangingPunct="1"/>
            <a:r>
              <a:rPr lang="en-US" smtClean="0"/>
              <a:t>Agenda</a:t>
            </a:r>
          </a:p>
        </p:txBody>
      </p:sp>
      <p:sp>
        <p:nvSpPr>
          <p:cNvPr id="9219" name="Rectangle 2051"/>
          <p:cNvSpPr>
            <a:spLocks noGrp="1" noChangeArrowheads="1"/>
          </p:cNvSpPr>
          <p:nvPr>
            <p:ph idx="1"/>
          </p:nvPr>
        </p:nvSpPr>
        <p:spPr>
          <a:xfrm>
            <a:off x="812800" y="1447800"/>
            <a:ext cx="10557933" cy="1176338"/>
          </a:xfrm>
        </p:spPr>
        <p:txBody>
          <a:bodyPr/>
          <a:lstStyle/>
          <a:p>
            <a:pPr lvl="1" eaLnBrk="1" hangingPunct="1"/>
            <a:r>
              <a:rPr lang="en-US" smtClean="0"/>
              <a:t>Introducing variables</a:t>
            </a:r>
          </a:p>
          <a:p>
            <a:pPr lvl="1" eaLnBrk="1" hangingPunct="1">
              <a:buClr>
                <a:schemeClr val="folHlink"/>
              </a:buClr>
            </a:pPr>
            <a:r>
              <a:rPr lang="en-US" smtClean="0">
                <a:solidFill>
                  <a:schemeClr val="folHlink"/>
                </a:solidFill>
              </a:rPr>
              <a:t>Examining variable data types and the </a:t>
            </a:r>
            <a:r>
              <a:rPr lang="en-US" smtClean="0">
                <a:solidFill>
                  <a:schemeClr val="folHlink"/>
                </a:solidFill>
                <a:latin typeface="Courier New" pitchFamily="49" charset="0"/>
              </a:rPr>
              <a:t>%TYPE</a:t>
            </a:r>
            <a:r>
              <a:rPr lang="en-US" smtClean="0">
                <a:solidFill>
                  <a:schemeClr val="folHlink"/>
                </a:solidFill>
              </a:rPr>
              <a:t> attribute</a:t>
            </a:r>
          </a:p>
          <a:p>
            <a:pPr lvl="1" eaLnBrk="1" hangingPunct="1">
              <a:buClr>
                <a:schemeClr val="folHlink"/>
              </a:buClr>
            </a:pPr>
            <a:r>
              <a:rPr lang="en-US" smtClean="0">
                <a:solidFill>
                  <a:schemeClr val="folHlink"/>
                </a:solidFill>
              </a:rPr>
              <a:t>Examining bind variables</a:t>
            </a:r>
          </a:p>
        </p:txBody>
      </p:sp>
    </p:spTree>
    <p:extLst>
      <p:ext uri="{BB962C8B-B14F-4D97-AF65-F5344CB8AC3E}">
        <p14:creationId xmlns:p14="http://schemas.microsoft.com/office/powerpoint/2010/main" val="100412024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endParaRPr lang="en-US" smtClean="0"/>
          </a:p>
        </p:txBody>
      </p:sp>
    </p:spTree>
    <p:extLst>
      <p:ext uri="{BB962C8B-B14F-4D97-AF65-F5344CB8AC3E}">
        <p14:creationId xmlns:p14="http://schemas.microsoft.com/office/powerpoint/2010/main" val="2210951525"/>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5"/>
          <p:cNvSpPr>
            <a:spLocks noGrp="1" noChangeArrowheads="1"/>
          </p:cNvSpPr>
          <p:nvPr>
            <p:ph type="title"/>
          </p:nvPr>
        </p:nvSpPr>
        <p:spPr/>
        <p:txBody>
          <a:bodyPr/>
          <a:lstStyle/>
          <a:p>
            <a:pPr eaLnBrk="1" hangingPunct="1"/>
            <a:r>
              <a:rPr lang="en-US" smtClean="0"/>
              <a:t>Referencing Bind Variables</a:t>
            </a:r>
          </a:p>
        </p:txBody>
      </p:sp>
      <p:sp>
        <p:nvSpPr>
          <p:cNvPr id="37891" name="Rectangle 6"/>
          <p:cNvSpPr>
            <a:spLocks noGrp="1" noChangeArrowheads="1"/>
          </p:cNvSpPr>
          <p:nvPr>
            <p:ph idx="1"/>
          </p:nvPr>
        </p:nvSpPr>
        <p:spPr/>
        <p:txBody>
          <a:bodyPr/>
          <a:lstStyle/>
          <a:p>
            <a:pPr marL="0" indent="0" eaLnBrk="1" hangingPunct="1"/>
            <a:r>
              <a:rPr lang="en-US" smtClean="0"/>
              <a:t>Example:</a:t>
            </a:r>
          </a:p>
        </p:txBody>
      </p:sp>
      <p:sp>
        <p:nvSpPr>
          <p:cNvPr id="37892" name="Rectangle 4"/>
          <p:cNvSpPr>
            <a:spLocks noChangeArrowheads="1"/>
          </p:cNvSpPr>
          <p:nvPr/>
        </p:nvSpPr>
        <p:spPr bwMode="blackGray">
          <a:xfrm>
            <a:off x="812800" y="1981200"/>
            <a:ext cx="10566400" cy="2819400"/>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eaLnBrk="0" hangingPunct="0">
              <a:lnSpc>
                <a:spcPct val="110000"/>
              </a:lnSpc>
              <a:spcBef>
                <a:spcPct val="40000"/>
              </a:spcBef>
              <a:buClrTx/>
              <a:buFontTx/>
              <a:buNone/>
            </a:pPr>
            <a:r>
              <a:rPr lang="en-US">
                <a:solidFill>
                  <a:srgbClr val="000000"/>
                </a:solidFill>
                <a:latin typeface="Courier New" pitchFamily="49" charset="0"/>
              </a:rPr>
              <a:t>VARIABLE b_emp_salary NUMBER</a:t>
            </a:r>
          </a:p>
          <a:p>
            <a:pPr algn="l" eaLnBrk="0" hangingPunct="0">
              <a:lnSpc>
                <a:spcPct val="55000"/>
              </a:lnSpc>
              <a:spcBef>
                <a:spcPct val="40000"/>
              </a:spcBef>
              <a:buClrTx/>
              <a:buFontTx/>
              <a:buNone/>
            </a:pPr>
            <a:r>
              <a:rPr lang="en-US">
                <a:solidFill>
                  <a:srgbClr val="000000"/>
                </a:solidFill>
                <a:latin typeface="Courier New" pitchFamily="49" charset="0"/>
              </a:rPr>
              <a:t>BEGIN</a:t>
            </a:r>
          </a:p>
          <a:p>
            <a:pPr algn="l" eaLnBrk="0" hangingPunct="0">
              <a:lnSpc>
                <a:spcPct val="55000"/>
              </a:lnSpc>
              <a:spcBef>
                <a:spcPct val="40000"/>
              </a:spcBef>
              <a:buClrTx/>
              <a:buFontTx/>
              <a:buNone/>
            </a:pPr>
            <a:r>
              <a:rPr lang="en-US">
                <a:solidFill>
                  <a:srgbClr val="000000"/>
                </a:solidFill>
                <a:latin typeface="Courier New" pitchFamily="49" charset="0"/>
              </a:rPr>
              <a:t>   SELECT salary  INTO :b_emp_salary </a:t>
            </a:r>
          </a:p>
          <a:p>
            <a:pPr algn="l" eaLnBrk="0" hangingPunct="0">
              <a:lnSpc>
                <a:spcPct val="55000"/>
              </a:lnSpc>
              <a:spcBef>
                <a:spcPct val="40000"/>
              </a:spcBef>
              <a:buClrTx/>
              <a:buFontTx/>
              <a:buNone/>
            </a:pPr>
            <a:r>
              <a:rPr lang="en-US">
                <a:solidFill>
                  <a:srgbClr val="000000"/>
                </a:solidFill>
                <a:latin typeface="Courier New" pitchFamily="49" charset="0"/>
              </a:rPr>
              <a:t>   FROM  employees WHERE employee_id = 178;  </a:t>
            </a:r>
          </a:p>
          <a:p>
            <a:pPr algn="l" eaLnBrk="0" hangingPunct="0">
              <a:lnSpc>
                <a:spcPct val="55000"/>
              </a:lnSpc>
              <a:spcBef>
                <a:spcPct val="40000"/>
              </a:spcBef>
              <a:buClrTx/>
              <a:buFontTx/>
              <a:buNone/>
            </a:pPr>
            <a:r>
              <a:rPr lang="en-US">
                <a:solidFill>
                  <a:srgbClr val="000000"/>
                </a:solidFill>
                <a:latin typeface="Courier New" pitchFamily="49" charset="0"/>
              </a:rPr>
              <a:t>END;</a:t>
            </a:r>
          </a:p>
          <a:p>
            <a:pPr algn="l" eaLnBrk="0" hangingPunct="0">
              <a:lnSpc>
                <a:spcPct val="55000"/>
              </a:lnSpc>
              <a:spcBef>
                <a:spcPct val="40000"/>
              </a:spcBef>
              <a:buClrTx/>
              <a:buFontTx/>
              <a:buNone/>
            </a:pPr>
            <a:r>
              <a:rPr lang="en-US">
                <a:solidFill>
                  <a:srgbClr val="000000"/>
                </a:solidFill>
                <a:latin typeface="Courier New" pitchFamily="49" charset="0"/>
              </a:rPr>
              <a:t>/</a:t>
            </a:r>
          </a:p>
          <a:p>
            <a:pPr algn="l" eaLnBrk="0" hangingPunct="0">
              <a:lnSpc>
                <a:spcPct val="55000"/>
              </a:lnSpc>
              <a:spcBef>
                <a:spcPct val="40000"/>
              </a:spcBef>
              <a:buClrTx/>
              <a:buFontTx/>
              <a:buNone/>
            </a:pPr>
            <a:r>
              <a:rPr lang="en-US">
                <a:solidFill>
                  <a:srgbClr val="000000"/>
                </a:solidFill>
                <a:latin typeface="Courier New" pitchFamily="49" charset="0"/>
              </a:rPr>
              <a:t>PRINT b_emp_salary</a:t>
            </a:r>
          </a:p>
          <a:p>
            <a:pPr algn="l" eaLnBrk="0" hangingPunct="0">
              <a:lnSpc>
                <a:spcPct val="55000"/>
              </a:lnSpc>
              <a:spcBef>
                <a:spcPct val="40000"/>
              </a:spcBef>
              <a:buClrTx/>
              <a:buFontTx/>
              <a:buNone/>
            </a:pPr>
            <a:r>
              <a:rPr lang="en-US">
                <a:solidFill>
                  <a:srgbClr val="000000"/>
                </a:solidFill>
                <a:latin typeface="Courier New" pitchFamily="49" charset="0"/>
              </a:rPr>
              <a:t>SELECT first_name, last_name</a:t>
            </a:r>
          </a:p>
          <a:p>
            <a:pPr algn="l" eaLnBrk="0" hangingPunct="0">
              <a:lnSpc>
                <a:spcPct val="55000"/>
              </a:lnSpc>
              <a:spcBef>
                <a:spcPct val="40000"/>
              </a:spcBef>
              <a:buClrTx/>
              <a:buFontTx/>
              <a:buNone/>
            </a:pPr>
            <a:r>
              <a:rPr lang="en-US">
                <a:solidFill>
                  <a:srgbClr val="000000"/>
                </a:solidFill>
                <a:latin typeface="Courier New" pitchFamily="49" charset="0"/>
              </a:rPr>
              <a:t>FROM employees </a:t>
            </a:r>
          </a:p>
          <a:p>
            <a:pPr algn="l" eaLnBrk="0" hangingPunct="0">
              <a:lnSpc>
                <a:spcPct val="55000"/>
              </a:lnSpc>
              <a:spcBef>
                <a:spcPct val="40000"/>
              </a:spcBef>
              <a:buClrTx/>
              <a:buFontTx/>
              <a:buNone/>
            </a:pPr>
            <a:r>
              <a:rPr lang="en-US">
                <a:solidFill>
                  <a:srgbClr val="000000"/>
                </a:solidFill>
                <a:latin typeface="Courier New" pitchFamily="49" charset="0"/>
              </a:rPr>
              <a:t>WHERE salary=:b_emp_salary;</a:t>
            </a:r>
          </a:p>
        </p:txBody>
      </p:sp>
      <p:sp>
        <p:nvSpPr>
          <p:cNvPr id="37893" name="Rectangle 7"/>
          <p:cNvSpPr>
            <a:spLocks noChangeArrowheads="1"/>
          </p:cNvSpPr>
          <p:nvPr/>
        </p:nvSpPr>
        <p:spPr bwMode="gray">
          <a:xfrm>
            <a:off x="4544484" y="5113338"/>
            <a:ext cx="1242483" cy="364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spAutoFit/>
          </a:bodyPr>
          <a:lstStyle/>
          <a:p>
            <a:pPr algn="l" defTabSz="228600">
              <a:buClr>
                <a:srgbClr val="000000"/>
              </a:buClr>
            </a:pPr>
            <a:r>
              <a:rPr lang="en-US" sz="2200"/>
              <a:t>Output</a:t>
            </a:r>
          </a:p>
        </p:txBody>
      </p:sp>
      <p:sp>
        <p:nvSpPr>
          <p:cNvPr id="37894" name="Line 9"/>
          <p:cNvSpPr>
            <a:spLocks noChangeShapeType="1"/>
          </p:cNvSpPr>
          <p:nvPr/>
        </p:nvSpPr>
        <p:spPr bwMode="auto">
          <a:xfrm>
            <a:off x="5793318" y="5295900"/>
            <a:ext cx="412749"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pic>
        <p:nvPicPr>
          <p:cNvPr id="3789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4234" y="3962400"/>
            <a:ext cx="4821767"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215457733"/>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0734" y="1765120"/>
            <a:ext cx="61849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38915" name="Rectangle 8"/>
          <p:cNvSpPr>
            <a:spLocks noGrp="1" noChangeArrowheads="1"/>
          </p:cNvSpPr>
          <p:nvPr>
            <p:ph type="title"/>
          </p:nvPr>
        </p:nvSpPr>
        <p:spPr/>
        <p:txBody>
          <a:bodyPr/>
          <a:lstStyle/>
          <a:p>
            <a:pPr eaLnBrk="1" hangingPunct="1"/>
            <a:r>
              <a:rPr lang="en-US" smtClean="0"/>
              <a:t>Using </a:t>
            </a:r>
            <a:r>
              <a:rPr lang="en-US" smtClean="0">
                <a:latin typeface="Courier New" pitchFamily="49" charset="0"/>
              </a:rPr>
              <a:t>AUTOPRINT</a:t>
            </a:r>
            <a:r>
              <a:rPr lang="en-US" smtClean="0"/>
              <a:t> with Bind Variables</a:t>
            </a:r>
          </a:p>
        </p:txBody>
      </p:sp>
      <p:sp>
        <p:nvSpPr>
          <p:cNvPr id="38916" name="Freeform 13"/>
          <p:cNvSpPr>
            <a:spLocks/>
          </p:cNvSpPr>
          <p:nvPr/>
        </p:nvSpPr>
        <p:spPr bwMode="auto">
          <a:xfrm>
            <a:off x="4470400" y="2984320"/>
            <a:ext cx="2438400" cy="533400"/>
          </a:xfrm>
          <a:custGeom>
            <a:avLst/>
            <a:gdLst>
              <a:gd name="T0" fmla="*/ 0 w 1212"/>
              <a:gd name="T1" fmla="*/ 0 h 483"/>
              <a:gd name="T2" fmla="*/ 2147483647 w 1212"/>
              <a:gd name="T3" fmla="*/ 0 h 483"/>
              <a:gd name="T4" fmla="*/ 2147483647 w 1212"/>
              <a:gd name="T5" fmla="*/ 2147483647 h 483"/>
              <a:gd name="T6" fmla="*/ 0 60000 65536"/>
              <a:gd name="T7" fmla="*/ 0 60000 65536"/>
              <a:gd name="T8" fmla="*/ 0 60000 65536"/>
              <a:gd name="T9" fmla="*/ 0 w 1212"/>
              <a:gd name="T10" fmla="*/ 0 h 483"/>
              <a:gd name="T11" fmla="*/ 1212 w 1212"/>
              <a:gd name="T12" fmla="*/ 483 h 483"/>
            </a:gdLst>
            <a:ahLst/>
            <a:cxnLst>
              <a:cxn ang="T6">
                <a:pos x="T0" y="T1"/>
              </a:cxn>
              <a:cxn ang="T7">
                <a:pos x="T2" y="T3"/>
              </a:cxn>
              <a:cxn ang="T8">
                <a:pos x="T4" y="T5"/>
              </a:cxn>
            </a:cxnLst>
            <a:rect l="T9" t="T10" r="T11" b="T12"/>
            <a:pathLst>
              <a:path w="1212" h="483">
                <a:moveTo>
                  <a:pt x="0" y="0"/>
                </a:moveTo>
                <a:lnTo>
                  <a:pt x="1212" y="0"/>
                </a:lnTo>
                <a:lnTo>
                  <a:pt x="1212" y="483"/>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7" name="Freeform 14"/>
          <p:cNvSpPr>
            <a:spLocks/>
          </p:cNvSpPr>
          <p:nvPr/>
        </p:nvSpPr>
        <p:spPr bwMode="auto">
          <a:xfrm>
            <a:off x="5080000" y="5090934"/>
            <a:ext cx="2599267" cy="712787"/>
          </a:xfrm>
          <a:custGeom>
            <a:avLst/>
            <a:gdLst>
              <a:gd name="T0" fmla="*/ 0 w 1228"/>
              <a:gd name="T1" fmla="*/ 0 h 449"/>
              <a:gd name="T2" fmla="*/ 0 w 1228"/>
              <a:gd name="T3" fmla="*/ 2147483647 h 449"/>
              <a:gd name="T4" fmla="*/ 2147483647 w 1228"/>
              <a:gd name="T5" fmla="*/ 2147483647 h 449"/>
              <a:gd name="T6" fmla="*/ 0 60000 65536"/>
              <a:gd name="T7" fmla="*/ 0 60000 65536"/>
              <a:gd name="T8" fmla="*/ 0 60000 65536"/>
              <a:gd name="T9" fmla="*/ 0 w 1228"/>
              <a:gd name="T10" fmla="*/ 0 h 449"/>
              <a:gd name="T11" fmla="*/ 1228 w 1228"/>
              <a:gd name="T12" fmla="*/ 449 h 449"/>
            </a:gdLst>
            <a:ahLst/>
            <a:cxnLst>
              <a:cxn ang="T6">
                <a:pos x="T0" y="T1"/>
              </a:cxn>
              <a:cxn ang="T7">
                <a:pos x="T2" y="T3"/>
              </a:cxn>
              <a:cxn ang="T8">
                <a:pos x="T4" y="T5"/>
              </a:cxn>
            </a:cxnLst>
            <a:rect l="T9" t="T10" r="T11" b="T12"/>
            <a:pathLst>
              <a:path w="1228" h="449">
                <a:moveTo>
                  <a:pt x="0" y="0"/>
                </a:moveTo>
                <a:lnTo>
                  <a:pt x="0" y="449"/>
                </a:lnTo>
                <a:lnTo>
                  <a:pt x="1228" y="449"/>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8918" name="Rectangle 9"/>
          <p:cNvSpPr>
            <a:spLocks noChangeArrowheads="1"/>
          </p:cNvSpPr>
          <p:nvPr/>
        </p:nvSpPr>
        <p:spPr bwMode="auto">
          <a:xfrm>
            <a:off x="1524000" y="2527120"/>
            <a:ext cx="2032000" cy="228600"/>
          </a:xfrm>
          <a:prstGeom prst="rect">
            <a:avLst/>
          </a:prstGeom>
          <a:noFill/>
          <a:ln w="28575" algn="ctr">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defTabSz="228600"/>
            <a:endParaRPr lang="en-US"/>
          </a:p>
        </p:txBody>
      </p:sp>
      <p:pic>
        <p:nvPicPr>
          <p:cNvPr id="38919"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65600" y="3670121"/>
            <a:ext cx="3378200" cy="141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pic>
        <p:nvPicPr>
          <p:cNvPr id="3892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21600" y="4003496"/>
            <a:ext cx="4131733"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4007211759"/>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smtClean="0"/>
              <a:t>Quiz</a:t>
            </a:r>
          </a:p>
        </p:txBody>
      </p:sp>
      <p:sp>
        <p:nvSpPr>
          <p:cNvPr id="39939" name="Rectangle 3"/>
          <p:cNvSpPr>
            <a:spLocks noGrp="1" noChangeArrowheads="1"/>
          </p:cNvSpPr>
          <p:nvPr>
            <p:ph idx="1"/>
          </p:nvPr>
        </p:nvSpPr>
        <p:spPr/>
        <p:txBody>
          <a:bodyPr/>
          <a:lstStyle/>
          <a:p>
            <a:pPr marL="419100" indent="-419100" eaLnBrk="1" hangingPunct="1"/>
            <a:r>
              <a:rPr lang="en-US" smtClean="0"/>
              <a:t>The </a:t>
            </a:r>
            <a:r>
              <a:rPr lang="en-US" smtClean="0">
                <a:latin typeface="Courier New" pitchFamily="49" charset="0"/>
              </a:rPr>
              <a:t>%TYPE</a:t>
            </a:r>
            <a:r>
              <a:rPr lang="en-US" smtClean="0"/>
              <a:t> attribute: </a:t>
            </a:r>
          </a:p>
          <a:p>
            <a:pPr marL="576263" lvl="1" indent="-461963" eaLnBrk="1" hangingPunct="1">
              <a:buFont typeface="Arial" pitchFamily="34" charset="0"/>
              <a:buAutoNum type="alphaLcPeriod"/>
            </a:pPr>
            <a:r>
              <a:rPr lang="en-US" smtClean="0"/>
              <a:t>Is used to declare a variable according to a database column definition</a:t>
            </a:r>
          </a:p>
          <a:p>
            <a:pPr marL="576263" lvl="1" indent="-461963" eaLnBrk="1" hangingPunct="1">
              <a:buFont typeface="Arial" pitchFamily="34" charset="0"/>
              <a:buAutoNum type="alphaLcPeriod"/>
            </a:pPr>
            <a:r>
              <a:rPr lang="en-US" smtClean="0"/>
              <a:t>Is used to declare a variable according to a collection of columns in a database table or view</a:t>
            </a:r>
          </a:p>
          <a:p>
            <a:pPr marL="576263" lvl="1" indent="-461963" eaLnBrk="1" hangingPunct="1">
              <a:buFont typeface="Arial" pitchFamily="34" charset="0"/>
              <a:buAutoNum type="alphaLcPeriod"/>
            </a:pPr>
            <a:r>
              <a:rPr lang="en-US" smtClean="0"/>
              <a:t>Is used to declare a variable according to the definition of  another declared variable</a:t>
            </a:r>
          </a:p>
          <a:p>
            <a:pPr marL="576263" lvl="1" indent="-461963" eaLnBrk="1" hangingPunct="1">
              <a:buFont typeface="Arial" pitchFamily="34" charset="0"/>
              <a:buAutoNum type="alphaLcPeriod"/>
            </a:pPr>
            <a:r>
              <a:rPr lang="en-US" smtClean="0"/>
              <a:t>Is prefixed with the database table and column name or the name of the declared variable</a:t>
            </a:r>
          </a:p>
        </p:txBody>
      </p:sp>
    </p:spTree>
    <p:extLst>
      <p:ext uri="{BB962C8B-B14F-4D97-AF65-F5344CB8AC3E}">
        <p14:creationId xmlns:p14="http://schemas.microsoft.com/office/powerpoint/2010/main" val="2362340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smtClean="0"/>
              <a:t>Summary</a:t>
            </a:r>
          </a:p>
        </p:txBody>
      </p:sp>
      <p:sp>
        <p:nvSpPr>
          <p:cNvPr id="40963" name="Rectangle 3"/>
          <p:cNvSpPr>
            <a:spLocks noGrp="1" noChangeArrowheads="1"/>
          </p:cNvSpPr>
          <p:nvPr>
            <p:ph idx="1"/>
          </p:nvPr>
        </p:nvSpPr>
        <p:spPr>
          <a:xfrm>
            <a:off x="812800" y="1447801"/>
            <a:ext cx="10557933" cy="3140075"/>
          </a:xfrm>
        </p:spPr>
        <p:txBody>
          <a:bodyPr/>
          <a:lstStyle/>
          <a:p>
            <a:r>
              <a:rPr lang="en-US" smtClean="0"/>
              <a:t>In this lesson, you should have learned how to: </a:t>
            </a:r>
          </a:p>
          <a:p>
            <a:pPr lvl="1"/>
            <a:r>
              <a:rPr lang="en-US" smtClean="0"/>
              <a:t>Recognize valid and invalid identifiers</a:t>
            </a:r>
          </a:p>
          <a:p>
            <a:pPr lvl="1"/>
            <a:r>
              <a:rPr lang="en-US" smtClean="0"/>
              <a:t>Declare variables in the declarative section of a PL/SQL block</a:t>
            </a:r>
          </a:p>
          <a:p>
            <a:pPr lvl="1"/>
            <a:r>
              <a:rPr lang="en-US" smtClean="0"/>
              <a:t>Initialize variables and use them in the executable section</a:t>
            </a:r>
          </a:p>
          <a:p>
            <a:pPr lvl="1"/>
            <a:r>
              <a:rPr lang="en-US" smtClean="0"/>
              <a:t>Differentiate between scalar and composite data types</a:t>
            </a:r>
          </a:p>
          <a:p>
            <a:pPr lvl="1"/>
            <a:r>
              <a:rPr lang="en-US" smtClean="0"/>
              <a:t>Use the </a:t>
            </a:r>
            <a:r>
              <a:rPr lang="en-US" smtClean="0">
                <a:latin typeface="Courier New" pitchFamily="49" charset="0"/>
                <a:cs typeface="Courier New" pitchFamily="49" charset="0"/>
              </a:rPr>
              <a:t>%TYPE</a:t>
            </a:r>
            <a:r>
              <a:rPr lang="en-US" smtClean="0"/>
              <a:t> attribute</a:t>
            </a:r>
          </a:p>
          <a:p>
            <a:pPr lvl="1"/>
            <a:r>
              <a:rPr lang="en-US" smtClean="0"/>
              <a:t>Use bind variables</a:t>
            </a:r>
          </a:p>
        </p:txBody>
      </p:sp>
    </p:spTree>
    <p:extLst>
      <p:ext uri="{BB962C8B-B14F-4D97-AF65-F5344CB8AC3E}">
        <p14:creationId xmlns:p14="http://schemas.microsoft.com/office/powerpoint/2010/main" val="1466848901"/>
      </p:ext>
    </p:extLst>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1" y="518615"/>
            <a:ext cx="2379259" cy="697411"/>
          </a:xfrm>
          <a:solidFill>
            <a:schemeClr val="tx1">
              <a:lumMod val="75000"/>
              <a:lumOff val="25000"/>
            </a:schemeClr>
          </a:solidFill>
        </p:spPr>
        <p:txBody>
          <a:bodyPr/>
          <a:lstStyle/>
          <a:p>
            <a:pPr>
              <a:buFont typeface="Times New Roman" charset="0"/>
              <a:buNone/>
              <a:defRPr/>
            </a:pPr>
            <a:r>
              <a:rPr lang="en-US" sz="3600" b="0" dirty="0" smtClean="0">
                <a:solidFill>
                  <a:schemeClr val="bg1"/>
                </a:solidFill>
              </a:rPr>
              <a:t>Exercise</a:t>
            </a:r>
            <a:endParaRPr lang="en-US" sz="3600" dirty="0"/>
          </a:p>
        </p:txBody>
      </p:sp>
      <p:sp>
        <p:nvSpPr>
          <p:cNvPr id="28675" name="Content Placeholder 4"/>
          <p:cNvSpPr>
            <a:spLocks noGrp="1"/>
          </p:cNvSpPr>
          <p:nvPr>
            <p:ph idx="1"/>
          </p:nvPr>
        </p:nvSpPr>
        <p:spPr>
          <a:xfrm>
            <a:off x="304800" y="1371600"/>
            <a:ext cx="11887200" cy="5257800"/>
          </a:xfrm>
        </p:spPr>
        <p:txBody>
          <a:bodyPr>
            <a:normAutofit lnSpcReduction="10000"/>
          </a:bodyPr>
          <a:lstStyle/>
          <a:p>
            <a:pPr marL="457200" indent="-457200">
              <a:buFont typeface="Times New Roman" pitchFamily="18" charset="0"/>
              <a:buAutoNum type="arabicPeriod"/>
              <a:defRPr/>
            </a:pPr>
            <a:r>
              <a:rPr lang="en-US" sz="2000" dirty="0" smtClean="0">
                <a:latin typeface="+mj-lt"/>
              </a:rPr>
              <a:t>Examine the following anonymous block ,Run the block and make </a:t>
            </a:r>
            <a:r>
              <a:rPr lang="en-US" sz="2000" dirty="0" err="1" smtClean="0">
                <a:latin typeface="+mj-lt"/>
              </a:rPr>
              <a:t>corrections?suggest</a:t>
            </a:r>
            <a:r>
              <a:rPr lang="en-US" sz="2000" dirty="0" smtClean="0">
                <a:latin typeface="+mj-lt"/>
              </a:rPr>
              <a:t> which statement is true?</a:t>
            </a:r>
          </a:p>
          <a:p>
            <a:pPr marL="857250" lvl="1" indent="-457200">
              <a:buFont typeface="Times New Roman" pitchFamily="18" charset="0"/>
              <a:buNone/>
              <a:defRPr/>
            </a:pPr>
            <a:r>
              <a:rPr lang="en-US" sz="1600" dirty="0" smtClean="0">
                <a:solidFill>
                  <a:schemeClr val="tx1"/>
                </a:solidFill>
              </a:rPr>
              <a:t>DECLARE</a:t>
            </a:r>
          </a:p>
          <a:p>
            <a:pPr marL="857250" lvl="1" indent="-457200">
              <a:buFont typeface="Times New Roman" pitchFamily="18" charset="0"/>
              <a:buNone/>
              <a:defRPr/>
            </a:pPr>
            <a:r>
              <a:rPr lang="en-US" sz="1600" dirty="0" smtClean="0">
                <a:solidFill>
                  <a:schemeClr val="tx1"/>
                </a:solidFill>
              </a:rPr>
              <a:t>	</a:t>
            </a:r>
            <a:r>
              <a:rPr lang="en-US" sz="1600" dirty="0" err="1" smtClean="0">
                <a:solidFill>
                  <a:schemeClr val="tx1"/>
                </a:solidFill>
              </a:rPr>
              <a:t>v_name</a:t>
            </a:r>
            <a:r>
              <a:rPr lang="en-US" sz="1600" dirty="0" smtClean="0">
                <a:solidFill>
                  <a:schemeClr val="tx1"/>
                </a:solidFill>
              </a:rPr>
              <a:t>	VARCHAR2(20)</a:t>
            </a:r>
          </a:p>
          <a:p>
            <a:pPr marL="857250" lvl="1" indent="-457200">
              <a:buFont typeface="Times New Roman" pitchFamily="18" charset="0"/>
              <a:buNone/>
              <a:defRPr/>
            </a:pPr>
            <a:r>
              <a:rPr lang="en-US" sz="1600" dirty="0" smtClean="0">
                <a:solidFill>
                  <a:schemeClr val="tx1"/>
                </a:solidFill>
              </a:rPr>
              <a:t>	</a:t>
            </a:r>
            <a:r>
              <a:rPr lang="en-US" sz="1600" dirty="0" err="1" smtClean="0">
                <a:solidFill>
                  <a:schemeClr val="tx1"/>
                </a:solidFill>
              </a:rPr>
              <a:t>v_lname</a:t>
            </a:r>
            <a:r>
              <a:rPr lang="en-US" sz="1600" dirty="0" smtClean="0">
                <a:solidFill>
                  <a:schemeClr val="tx1"/>
                </a:solidFill>
              </a:rPr>
              <a:t>	VARCHAR2(15)  DEFAULT  ‘</a:t>
            </a:r>
            <a:r>
              <a:rPr lang="en-US" sz="1600" dirty="0" err="1" smtClean="0">
                <a:solidFill>
                  <a:schemeClr val="tx1"/>
                </a:solidFill>
              </a:rPr>
              <a:t>allien</a:t>
            </a:r>
            <a:r>
              <a:rPr lang="en-US" sz="1600" dirty="0" smtClean="0">
                <a:solidFill>
                  <a:schemeClr val="tx1"/>
                </a:solidFill>
              </a:rPr>
              <a:t>’;</a:t>
            </a:r>
          </a:p>
          <a:p>
            <a:pPr marL="857250" lvl="1" indent="-457200">
              <a:buFont typeface="Times New Roman" pitchFamily="18" charset="0"/>
              <a:buNone/>
              <a:defRPr/>
            </a:pPr>
            <a:r>
              <a:rPr lang="en-US" sz="1600" dirty="0" smtClean="0">
                <a:solidFill>
                  <a:schemeClr val="tx1"/>
                </a:solidFill>
              </a:rPr>
              <a:t>BEGIN </a:t>
            </a:r>
          </a:p>
          <a:p>
            <a:pPr marL="857250" lvl="1" indent="-457200">
              <a:buFont typeface="Times New Roman" pitchFamily="18" charset="0"/>
              <a:buNone/>
              <a:defRPr/>
            </a:pPr>
            <a:r>
              <a:rPr lang="en-US" sz="1600" dirty="0" smtClean="0">
                <a:solidFill>
                  <a:schemeClr val="tx1"/>
                </a:solidFill>
              </a:rPr>
              <a:t>	DBMS_OUTPUT.PUT_LINE(</a:t>
            </a:r>
            <a:r>
              <a:rPr lang="en-US" sz="1600" dirty="0" err="1" smtClean="0">
                <a:solidFill>
                  <a:schemeClr val="tx1"/>
                </a:solidFill>
              </a:rPr>
              <a:t>v_name</a:t>
            </a:r>
            <a:r>
              <a:rPr lang="en-US" sz="1600" dirty="0" smtClean="0">
                <a:solidFill>
                  <a:schemeClr val="tx1"/>
                </a:solidFill>
              </a:rPr>
              <a:t>||’  ‘ ||</a:t>
            </a:r>
            <a:r>
              <a:rPr lang="en-US" sz="1600" dirty="0" err="1" smtClean="0">
                <a:solidFill>
                  <a:schemeClr val="tx1"/>
                </a:solidFill>
              </a:rPr>
              <a:t>v_lname</a:t>
            </a:r>
            <a:r>
              <a:rPr lang="en-US" sz="1600" dirty="0" smtClean="0">
                <a:solidFill>
                  <a:schemeClr val="tx1"/>
                </a:solidFill>
              </a:rPr>
              <a:t>);</a:t>
            </a:r>
          </a:p>
          <a:p>
            <a:pPr marL="857250" lvl="1" indent="-457200">
              <a:buFont typeface="Times New Roman" pitchFamily="18" charset="0"/>
              <a:buNone/>
              <a:defRPr/>
            </a:pPr>
            <a:r>
              <a:rPr lang="en-US" sz="1600" dirty="0" smtClean="0">
                <a:solidFill>
                  <a:schemeClr val="tx1"/>
                </a:solidFill>
              </a:rPr>
              <a:t>END;</a:t>
            </a:r>
          </a:p>
          <a:p>
            <a:pPr marL="457200" indent="-457200">
              <a:buFont typeface="Times New Roman" pitchFamily="18" charset="0"/>
              <a:buAutoNum type="alphaLcPeriod"/>
              <a:defRPr/>
            </a:pPr>
            <a:r>
              <a:rPr lang="en-US" sz="2000" dirty="0" smtClean="0">
                <a:latin typeface="+mj-lt"/>
              </a:rPr>
              <a:t>The block executes successfully and prints “</a:t>
            </a:r>
            <a:r>
              <a:rPr lang="en-US" sz="2000" dirty="0" err="1" smtClean="0">
                <a:latin typeface="+mj-lt"/>
              </a:rPr>
              <a:t>allien</a:t>
            </a:r>
            <a:r>
              <a:rPr lang="en-US" sz="2000" dirty="0" smtClean="0">
                <a:latin typeface="+mj-lt"/>
              </a:rPr>
              <a:t>”;</a:t>
            </a:r>
          </a:p>
          <a:p>
            <a:pPr marL="457200" indent="-457200">
              <a:buFont typeface="Times New Roman" pitchFamily="18" charset="0"/>
              <a:buAutoNum type="alphaLcPeriod"/>
              <a:defRPr/>
            </a:pPr>
            <a:r>
              <a:rPr lang="en-US" sz="2000" dirty="0" smtClean="0">
                <a:latin typeface="+mj-lt"/>
              </a:rPr>
              <a:t>The block produces an error because the  </a:t>
            </a:r>
            <a:r>
              <a:rPr lang="en-US" sz="2000" dirty="0" err="1" smtClean="0">
                <a:latin typeface="+mj-lt"/>
              </a:rPr>
              <a:t>v_name</a:t>
            </a:r>
            <a:r>
              <a:rPr lang="en-US" sz="2000" dirty="0" smtClean="0">
                <a:latin typeface="+mj-lt"/>
              </a:rPr>
              <a:t> variable is used without initializing</a:t>
            </a:r>
          </a:p>
          <a:p>
            <a:pPr marL="457200" indent="-457200">
              <a:buFont typeface="Times New Roman" pitchFamily="18" charset="0"/>
              <a:buAutoNum type="alphaLcPeriod"/>
              <a:defRPr/>
            </a:pPr>
            <a:r>
              <a:rPr lang="en-US" sz="2000" dirty="0" smtClean="0">
                <a:latin typeface="+mj-lt"/>
              </a:rPr>
              <a:t>The block executes </a:t>
            </a:r>
            <a:r>
              <a:rPr lang="en-US" sz="2000" dirty="0" err="1" smtClean="0">
                <a:latin typeface="+mj-lt"/>
              </a:rPr>
              <a:t>succfully</a:t>
            </a:r>
            <a:r>
              <a:rPr lang="en-US" sz="2000" dirty="0" smtClean="0">
                <a:latin typeface="+mj-lt"/>
              </a:rPr>
              <a:t> and prints “Null </a:t>
            </a:r>
            <a:r>
              <a:rPr lang="en-US" sz="2000" dirty="0" err="1" smtClean="0">
                <a:latin typeface="+mj-lt"/>
              </a:rPr>
              <a:t>allien</a:t>
            </a:r>
            <a:r>
              <a:rPr lang="en-US" sz="2000" dirty="0" smtClean="0">
                <a:latin typeface="+mj-lt"/>
              </a:rPr>
              <a:t>”.</a:t>
            </a:r>
          </a:p>
          <a:p>
            <a:pPr marL="457200" indent="-457200">
              <a:buFont typeface="Times New Roman" pitchFamily="18" charset="0"/>
              <a:buAutoNum type="alphaLcPeriod"/>
              <a:defRPr/>
            </a:pPr>
            <a:r>
              <a:rPr lang="en-US" sz="2000" dirty="0" smtClean="0">
                <a:latin typeface="+mj-lt"/>
              </a:rPr>
              <a:t>The block produces an </a:t>
            </a:r>
            <a:r>
              <a:rPr lang="en-US" sz="2000" dirty="0" err="1" smtClean="0">
                <a:latin typeface="+mj-lt"/>
              </a:rPr>
              <a:t>eror</a:t>
            </a:r>
            <a:r>
              <a:rPr lang="en-US" sz="2000" dirty="0" smtClean="0">
                <a:latin typeface="+mj-lt"/>
              </a:rPr>
              <a:t> because you cannot use the DEFAULT  keyword  to initialize a variable of type VARCHAR2.</a:t>
            </a:r>
          </a:p>
          <a:p>
            <a:pPr marL="457200" indent="-457200">
              <a:buFont typeface="Times New Roman" pitchFamily="18" charset="0"/>
              <a:buAutoNum type="alphaLcPeriod"/>
              <a:defRPr/>
            </a:pPr>
            <a:r>
              <a:rPr lang="en-US" sz="2000" dirty="0" smtClean="0">
                <a:latin typeface="+mj-lt"/>
              </a:rPr>
              <a:t>The block produce an error because the </a:t>
            </a:r>
            <a:r>
              <a:rPr lang="en-US" sz="2000" dirty="0" err="1" smtClean="0">
                <a:latin typeface="+mj-lt"/>
              </a:rPr>
              <a:t>v_name</a:t>
            </a:r>
            <a:r>
              <a:rPr lang="en-US" sz="2000" dirty="0" smtClean="0">
                <a:latin typeface="+mj-lt"/>
              </a:rPr>
              <a:t> is not declared.</a:t>
            </a:r>
          </a:p>
          <a:p>
            <a:pPr marL="457200" indent="-457200">
              <a:buFont typeface="Times New Roman" pitchFamily="18" charset="0"/>
              <a:buAutoNum type="arabicPeriod"/>
              <a:defRPr/>
            </a:pPr>
            <a:endParaRPr lang="en-US" sz="2000" dirty="0" smtClean="0">
              <a:latin typeface="+mj-lt"/>
            </a:endParaRPr>
          </a:p>
        </p:txBody>
      </p:sp>
    </p:spTree>
    <p:extLst>
      <p:ext uri="{BB962C8B-B14F-4D97-AF65-F5344CB8AC3E}">
        <p14:creationId xmlns:p14="http://schemas.microsoft.com/office/powerpoint/2010/main" val="338003851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64193" y="308213"/>
            <a:ext cx="3361898" cy="715369"/>
          </a:xfrm>
          <a:solidFill>
            <a:schemeClr val="tx1">
              <a:lumMod val="75000"/>
              <a:lumOff val="25000"/>
            </a:schemeClr>
          </a:solidFill>
        </p:spPr>
        <p:txBody>
          <a:bodyPr/>
          <a:lstStyle/>
          <a:p>
            <a:pPr>
              <a:buFont typeface="Times New Roman" charset="0"/>
              <a:buNone/>
              <a:defRPr/>
            </a:pPr>
            <a:r>
              <a:rPr lang="en-US" sz="3600" b="0" dirty="0" smtClean="0">
                <a:solidFill>
                  <a:schemeClr val="bg1"/>
                </a:solidFill>
              </a:rPr>
              <a:t>Exercise</a:t>
            </a:r>
            <a:endParaRPr lang="en-US" sz="3600" dirty="0"/>
          </a:p>
        </p:txBody>
      </p:sp>
      <p:sp>
        <p:nvSpPr>
          <p:cNvPr id="5" name="Content Placeholder 4"/>
          <p:cNvSpPr>
            <a:spLocks noGrp="1"/>
          </p:cNvSpPr>
          <p:nvPr>
            <p:ph idx="1"/>
          </p:nvPr>
        </p:nvSpPr>
        <p:spPr>
          <a:xfrm>
            <a:off x="304800" y="1371600"/>
            <a:ext cx="11887200" cy="5257800"/>
          </a:xfrm>
        </p:spPr>
        <p:txBody>
          <a:bodyPr/>
          <a:lstStyle/>
          <a:p>
            <a:pPr marL="457200" indent="-457200">
              <a:buFont typeface="Times New Roman" pitchFamily="18" charset="0"/>
              <a:buNone/>
              <a:defRPr/>
            </a:pPr>
            <a:r>
              <a:rPr lang="en-US" sz="2000" dirty="0" smtClean="0">
                <a:latin typeface="+mj-lt"/>
              </a:rPr>
              <a:t>2. Create a new  block and with the following code:</a:t>
            </a:r>
          </a:p>
          <a:p>
            <a:pPr marL="857250" lvl="1" indent="-457200">
              <a:buFont typeface="Times New Roman" pitchFamily="18" charset="0"/>
              <a:buNone/>
              <a:defRPr/>
            </a:pPr>
            <a:r>
              <a:rPr lang="en-US" sz="2000" dirty="0" smtClean="0">
                <a:solidFill>
                  <a:schemeClr val="tx1"/>
                </a:solidFill>
              </a:rPr>
              <a:t>DECLARE</a:t>
            </a:r>
          </a:p>
          <a:p>
            <a:pPr marL="857250" lvl="1" indent="-457200">
              <a:buFont typeface="Times New Roman" pitchFamily="18" charset="0"/>
              <a:buNone/>
              <a:defRPr/>
            </a:pPr>
            <a:r>
              <a:rPr lang="en-US" sz="2000" dirty="0" smtClean="0">
                <a:solidFill>
                  <a:schemeClr val="tx1"/>
                </a:solidFill>
              </a:rPr>
              <a:t>	DBMS_OUTPUT.PUT_LINE(‘Hello  This is PLSQL block’);</a:t>
            </a:r>
          </a:p>
          <a:p>
            <a:pPr marL="857250" lvl="1" indent="-457200">
              <a:buFont typeface="Times New Roman" pitchFamily="18" charset="0"/>
              <a:buNone/>
              <a:defRPr/>
            </a:pPr>
            <a:r>
              <a:rPr lang="en-US" sz="2000" dirty="0" smtClean="0">
                <a:solidFill>
                  <a:schemeClr val="tx1"/>
                </a:solidFill>
              </a:rPr>
              <a:t>END;</a:t>
            </a:r>
          </a:p>
          <a:p>
            <a:pPr marL="857250" lvl="1" indent="-457200">
              <a:buFont typeface="Times New Roman" pitchFamily="18" charset="0"/>
              <a:buAutoNum type="alphaLcPeriod"/>
              <a:defRPr/>
            </a:pPr>
            <a:r>
              <a:rPr lang="en-US" sz="2000" dirty="0" smtClean="0"/>
              <a:t>Save the script in pl_prac1.sql</a:t>
            </a:r>
          </a:p>
          <a:p>
            <a:pPr marL="857250" lvl="1" indent="-457200">
              <a:buFont typeface="Times New Roman" pitchFamily="18" charset="0"/>
              <a:buAutoNum type="alphaLcPeriod"/>
              <a:defRPr/>
            </a:pPr>
            <a:r>
              <a:rPr lang="en-US" sz="2000" dirty="0" smtClean="0"/>
              <a:t>Modify pl_prac1.sql script by declaring the </a:t>
            </a:r>
            <a:r>
              <a:rPr lang="en-US" sz="2000" dirty="0" err="1" smtClean="0"/>
              <a:t>folloing</a:t>
            </a:r>
            <a:r>
              <a:rPr lang="en-US" sz="2000" dirty="0" smtClean="0"/>
              <a:t> variables.</a:t>
            </a:r>
          </a:p>
          <a:p>
            <a:pPr marL="1257300" lvl="2" indent="-457200">
              <a:buFont typeface="Wingdings" pitchFamily="2" charset="2"/>
              <a:buChar char="à"/>
              <a:defRPr/>
            </a:pPr>
            <a:r>
              <a:rPr lang="en-US" sz="2000" dirty="0" err="1" smtClean="0"/>
              <a:t>V_today</a:t>
            </a:r>
            <a:r>
              <a:rPr lang="en-US" sz="2000" dirty="0" smtClean="0"/>
              <a:t>  of type  DATE .Initialize </a:t>
            </a:r>
            <a:r>
              <a:rPr lang="en-US" sz="2000" dirty="0" err="1" smtClean="0"/>
              <a:t>v_today</a:t>
            </a:r>
            <a:r>
              <a:rPr lang="en-US" sz="2000" dirty="0" smtClean="0"/>
              <a:t> with SYSDATE.</a:t>
            </a:r>
          </a:p>
          <a:p>
            <a:pPr marL="1257300" lvl="2" indent="-457200">
              <a:buFont typeface="Wingdings" pitchFamily="2" charset="2"/>
              <a:buChar char="à"/>
              <a:defRPr/>
            </a:pPr>
            <a:r>
              <a:rPr lang="en-US" sz="2000" dirty="0" err="1" smtClean="0"/>
              <a:t>V_tomorrow</a:t>
            </a:r>
            <a:r>
              <a:rPr lang="en-US" sz="2000" dirty="0" smtClean="0"/>
              <a:t> of type </a:t>
            </a:r>
            <a:r>
              <a:rPr lang="en-US" sz="2000" dirty="0" err="1" smtClean="0"/>
              <a:t>V_today</a:t>
            </a:r>
            <a:r>
              <a:rPr lang="en-US" sz="2000" dirty="0" smtClean="0"/>
              <a:t>.</a:t>
            </a:r>
          </a:p>
          <a:p>
            <a:pPr marL="857250" lvl="1" indent="-457200">
              <a:buFont typeface="Times New Roman" pitchFamily="18" charset="0"/>
              <a:buAutoNum type="alphaLcPeriod"/>
              <a:defRPr/>
            </a:pPr>
            <a:r>
              <a:rPr lang="en-US" sz="2000" dirty="0" smtClean="0"/>
              <a:t>In the executable section </a:t>
            </a:r>
          </a:p>
          <a:p>
            <a:pPr marL="1314450" lvl="3" indent="-457200">
              <a:spcBef>
                <a:spcPts val="800"/>
              </a:spcBef>
              <a:buFont typeface="Wingdings" pitchFamily="2" charset="2"/>
              <a:buChar char="à"/>
              <a:defRPr/>
            </a:pPr>
            <a:r>
              <a:rPr lang="en-US" dirty="0" smtClean="0">
                <a:sym typeface="Wingdings" pitchFamily="2" charset="2"/>
              </a:rPr>
              <a:t>Initialize the </a:t>
            </a:r>
            <a:r>
              <a:rPr lang="en-US" dirty="0" err="1" smtClean="0">
                <a:sym typeface="Wingdings" pitchFamily="2" charset="2"/>
              </a:rPr>
              <a:t>V_tomorrow</a:t>
            </a:r>
            <a:r>
              <a:rPr lang="en-US" dirty="0" smtClean="0">
                <a:sym typeface="Wingdings" pitchFamily="2" charset="2"/>
              </a:rPr>
              <a:t> variable with an expression ,which calculates tomorrow’s date </a:t>
            </a:r>
          </a:p>
          <a:p>
            <a:pPr marL="1314450" lvl="3" indent="-457200">
              <a:spcBef>
                <a:spcPts val="800"/>
              </a:spcBef>
              <a:buFont typeface="Wingdings" pitchFamily="2" charset="2"/>
              <a:buChar char="à"/>
              <a:defRPr/>
            </a:pPr>
            <a:r>
              <a:rPr lang="en-US" dirty="0" smtClean="0"/>
              <a:t>Print the values of  today and </a:t>
            </a:r>
            <a:r>
              <a:rPr lang="en-US" dirty="0" err="1" smtClean="0"/>
              <a:t>tomarrow</a:t>
            </a:r>
            <a:r>
              <a:rPr lang="en-US" dirty="0" smtClean="0"/>
              <a:t> after printing “Hello This is my PLSQL block”.</a:t>
            </a:r>
          </a:p>
          <a:p>
            <a:pPr marL="857250" lvl="1" indent="-457200">
              <a:buFont typeface="Times New Roman" pitchFamily="18" charset="0"/>
              <a:buAutoNum type="alphaLcPeriod"/>
              <a:defRPr/>
            </a:pPr>
            <a:r>
              <a:rPr lang="en-US" sz="2000" dirty="0" smtClean="0"/>
              <a:t>Save and rum pl_prac1.sql</a:t>
            </a:r>
          </a:p>
          <a:p>
            <a:pPr marL="457200" indent="-457200">
              <a:buFont typeface="Times New Roman" pitchFamily="18" charset="0"/>
              <a:buAutoNum type="alphaLcPeriod"/>
              <a:defRPr/>
            </a:pPr>
            <a:endParaRPr lang="en-US" sz="2000" dirty="0" smtClean="0">
              <a:latin typeface="+mj-lt"/>
            </a:endParaRPr>
          </a:p>
          <a:p>
            <a:pPr marL="857250" lvl="1" indent="-457200">
              <a:buFont typeface="Times New Roman" pitchFamily="18" charset="0"/>
              <a:buAutoNum type="alphaLcPeriod"/>
              <a:defRPr/>
            </a:pPr>
            <a:endParaRPr lang="en-US" sz="2000" dirty="0"/>
          </a:p>
        </p:txBody>
      </p:sp>
    </p:spTree>
    <p:extLst>
      <p:ext uri="{BB962C8B-B14F-4D97-AF65-F5344CB8AC3E}">
        <p14:creationId xmlns:p14="http://schemas.microsoft.com/office/powerpoint/2010/main" val="38018443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09602" y="76200"/>
            <a:ext cx="2106302" cy="633484"/>
          </a:xfrm>
          <a:solidFill>
            <a:schemeClr val="tx1">
              <a:lumMod val="75000"/>
              <a:lumOff val="25000"/>
            </a:schemeClr>
          </a:solidFill>
        </p:spPr>
        <p:txBody>
          <a:bodyPr/>
          <a:lstStyle/>
          <a:p>
            <a:pPr>
              <a:buFont typeface="Times New Roman" charset="0"/>
              <a:buNone/>
              <a:defRPr/>
            </a:pPr>
            <a:r>
              <a:rPr lang="en-US" sz="3600" b="0" dirty="0" smtClean="0">
                <a:solidFill>
                  <a:schemeClr val="bg1"/>
                </a:solidFill>
              </a:rPr>
              <a:t>Exercise</a:t>
            </a:r>
            <a:endParaRPr lang="en-US" sz="3600" dirty="0"/>
          </a:p>
        </p:txBody>
      </p:sp>
      <p:sp>
        <p:nvSpPr>
          <p:cNvPr id="30723" name="Content Placeholder 4"/>
          <p:cNvSpPr>
            <a:spLocks noGrp="1"/>
          </p:cNvSpPr>
          <p:nvPr>
            <p:ph idx="1"/>
          </p:nvPr>
        </p:nvSpPr>
        <p:spPr>
          <a:xfrm>
            <a:off x="304800" y="1143000"/>
            <a:ext cx="11887200" cy="5486400"/>
          </a:xfrm>
        </p:spPr>
        <p:txBody>
          <a:bodyPr>
            <a:normAutofit lnSpcReduction="10000"/>
          </a:bodyPr>
          <a:lstStyle/>
          <a:p>
            <a:pPr marL="457200" indent="-457200">
              <a:buFont typeface="Times New Roman" pitchFamily="18" charset="0"/>
              <a:buAutoNum type="arabicPeriod" startAt="3"/>
              <a:defRPr/>
            </a:pPr>
            <a:r>
              <a:rPr lang="en-US" sz="2000" dirty="0" smtClean="0">
                <a:latin typeface="+mj-lt"/>
              </a:rPr>
              <a:t>Edit pl_prac1.sql</a:t>
            </a:r>
          </a:p>
          <a:p>
            <a:pPr marL="457200" indent="-457200">
              <a:buFont typeface="Times New Roman" pitchFamily="18" charset="0"/>
              <a:buAutoNum type="arabicPeriod" startAt="3"/>
              <a:defRPr/>
            </a:pPr>
            <a:r>
              <a:rPr lang="en-US" sz="2000" dirty="0" smtClean="0">
                <a:latin typeface="+mj-lt"/>
              </a:rPr>
              <a:t>Add a code to create two bind variables named </a:t>
            </a:r>
            <a:r>
              <a:rPr lang="en-US" sz="2000" dirty="0" err="1" smtClean="0">
                <a:latin typeface="+mj-lt"/>
              </a:rPr>
              <a:t>basic_percent</a:t>
            </a:r>
            <a:r>
              <a:rPr lang="en-US" sz="2000" dirty="0" smtClean="0">
                <a:latin typeface="+mj-lt"/>
              </a:rPr>
              <a:t> and </a:t>
            </a:r>
            <a:r>
              <a:rPr lang="en-US" sz="2000" dirty="0" err="1" smtClean="0">
                <a:latin typeface="+mj-lt"/>
              </a:rPr>
              <a:t>pf_percent</a:t>
            </a:r>
            <a:r>
              <a:rPr lang="en-US" sz="2000" dirty="0" smtClean="0">
                <a:latin typeface="+mj-lt"/>
              </a:rPr>
              <a:t> .Both bind variables are of type NUMBER.</a:t>
            </a:r>
          </a:p>
          <a:p>
            <a:pPr marL="457200" indent="-457200">
              <a:buFont typeface="Times New Roman" pitchFamily="18" charset="0"/>
              <a:buAutoNum type="arabicPeriod" startAt="3"/>
              <a:defRPr/>
            </a:pPr>
            <a:r>
              <a:rPr lang="en-US" sz="2000" dirty="0" smtClean="0">
                <a:latin typeface="+mj-lt"/>
              </a:rPr>
              <a:t>In  the executable section of  PLSQL Block ,assign the value 50 and 12 to </a:t>
            </a:r>
            <a:r>
              <a:rPr lang="en-US" sz="2000" dirty="0" err="1" smtClean="0">
                <a:latin typeface="+mj-lt"/>
              </a:rPr>
              <a:t>basic_percent</a:t>
            </a:r>
            <a:r>
              <a:rPr lang="en-US" sz="2000" dirty="0" smtClean="0">
                <a:latin typeface="+mj-lt"/>
              </a:rPr>
              <a:t> and </a:t>
            </a:r>
            <a:r>
              <a:rPr lang="en-US" sz="2000" dirty="0" err="1" smtClean="0">
                <a:latin typeface="+mj-lt"/>
              </a:rPr>
              <a:t>pf_percent</a:t>
            </a:r>
            <a:r>
              <a:rPr lang="en-US" sz="2000" dirty="0" smtClean="0">
                <a:latin typeface="+mj-lt"/>
              </a:rPr>
              <a:t>.</a:t>
            </a:r>
          </a:p>
          <a:p>
            <a:pPr marL="457200" indent="-457200">
              <a:buFont typeface="Times New Roman" pitchFamily="18" charset="0"/>
              <a:buAutoNum type="arabicPeriod" startAt="3"/>
              <a:defRPr/>
            </a:pPr>
            <a:r>
              <a:rPr lang="en-US" sz="2000" dirty="0" err="1" smtClean="0">
                <a:latin typeface="+mj-lt"/>
              </a:rPr>
              <a:t>Treminate</a:t>
            </a:r>
            <a:r>
              <a:rPr lang="en-US" sz="2000" dirty="0" smtClean="0">
                <a:latin typeface="+mj-lt"/>
              </a:rPr>
              <a:t> the block with / symbol and display the bind variable using PRINT  command in the block.</a:t>
            </a:r>
          </a:p>
          <a:p>
            <a:pPr marL="457200" indent="-457200">
              <a:buFont typeface="Times New Roman" pitchFamily="18" charset="0"/>
              <a:buAutoNum type="arabicPeriod" startAt="3"/>
              <a:defRPr/>
            </a:pPr>
            <a:r>
              <a:rPr lang="en-US" sz="2000" dirty="0" smtClean="0">
                <a:latin typeface="+mj-lt"/>
              </a:rPr>
              <a:t>Execute the block .</a:t>
            </a:r>
          </a:p>
          <a:p>
            <a:pPr marL="457200" indent="-457200">
              <a:buFont typeface="Times New Roman" pitchFamily="18" charset="0"/>
              <a:buAutoNum type="arabicPeriod" startAt="3"/>
              <a:defRPr/>
            </a:pPr>
            <a:r>
              <a:rPr lang="en-US" sz="2000" dirty="0" smtClean="0">
                <a:latin typeface="+mj-lt"/>
              </a:rPr>
              <a:t>Modify the pl_prac1.sql ,variable </a:t>
            </a:r>
            <a:r>
              <a:rPr lang="en-US" sz="2000" dirty="0" err="1" smtClean="0">
                <a:latin typeface="+mj-lt"/>
              </a:rPr>
              <a:t>v_date</a:t>
            </a:r>
            <a:r>
              <a:rPr lang="en-US" sz="2000" dirty="0" smtClean="0">
                <a:latin typeface="+mj-lt"/>
              </a:rPr>
              <a:t> initialize with today with SYSDATE.</a:t>
            </a:r>
          </a:p>
          <a:p>
            <a:pPr marL="457200" indent="-457200">
              <a:buFont typeface="Times New Roman" pitchFamily="18" charset="0"/>
              <a:buAutoNum type="arabicPeriod" startAt="3"/>
              <a:defRPr/>
            </a:pPr>
            <a:r>
              <a:rPr lang="en-US" sz="2000" dirty="0" smtClean="0">
                <a:latin typeface="+mj-lt"/>
              </a:rPr>
              <a:t>Expected result:</a:t>
            </a:r>
          </a:p>
          <a:p>
            <a:pPr marL="1257300" lvl="2" indent="-457200">
              <a:buFont typeface="Times New Roman" pitchFamily="18" charset="0"/>
              <a:buNone/>
              <a:defRPr/>
            </a:pPr>
            <a:r>
              <a:rPr lang="en-US" sz="1600" b="1" dirty="0" err="1" smtClean="0"/>
              <a:t>V_tomorrow</a:t>
            </a:r>
            <a:r>
              <a:rPr lang="en-US" sz="1600" b="1" dirty="0" smtClean="0"/>
              <a:t> =v_today+1</a:t>
            </a:r>
          </a:p>
          <a:p>
            <a:pPr marL="1257300" lvl="2" indent="-457200">
              <a:buFont typeface="Times New Roman" pitchFamily="18" charset="0"/>
              <a:buNone/>
              <a:defRPr/>
            </a:pPr>
            <a:r>
              <a:rPr lang="en-US" sz="1600" b="1" dirty="0" smtClean="0"/>
              <a:t>Hello everybody in PLSQL Class</a:t>
            </a:r>
          </a:p>
          <a:p>
            <a:pPr marL="1257300" lvl="2" indent="-457200">
              <a:buFont typeface="Times New Roman" pitchFamily="18" charset="0"/>
              <a:buNone/>
              <a:defRPr/>
            </a:pPr>
            <a:r>
              <a:rPr lang="en-US" sz="1600" b="1" dirty="0" smtClean="0"/>
              <a:t>Today is : </a:t>
            </a:r>
            <a:r>
              <a:rPr lang="en-US" sz="1600" b="1" dirty="0" err="1" smtClean="0"/>
              <a:t>v_today</a:t>
            </a:r>
            <a:endParaRPr lang="en-US" sz="1600" b="1" dirty="0" smtClean="0"/>
          </a:p>
          <a:p>
            <a:pPr marL="1257300" lvl="2" indent="-457200">
              <a:buFont typeface="Times New Roman" pitchFamily="18" charset="0"/>
              <a:buNone/>
              <a:defRPr/>
            </a:pPr>
            <a:r>
              <a:rPr lang="en-US" sz="1600" b="1" dirty="0" smtClean="0"/>
              <a:t>Tomorrow is: v_tomorrow+1</a:t>
            </a:r>
          </a:p>
          <a:p>
            <a:pPr marL="457200" indent="-457200">
              <a:buFont typeface="Times New Roman" pitchFamily="18" charset="0"/>
              <a:buAutoNum type="arabicPeriod" startAt="3"/>
              <a:defRPr/>
            </a:pPr>
            <a:r>
              <a:rPr lang="en-US" sz="2000" dirty="0" smtClean="0">
                <a:latin typeface="+mj-lt"/>
              </a:rPr>
              <a:t>Run the pl_prac1.sql block.</a:t>
            </a:r>
          </a:p>
          <a:p>
            <a:pPr marL="457200" indent="-457200">
              <a:buFont typeface="Times New Roman" pitchFamily="18" charset="0"/>
              <a:buAutoNum type="arabicPeriod" startAt="3"/>
              <a:defRPr/>
            </a:pPr>
            <a:endParaRPr lang="en-US" sz="2000" dirty="0" smtClean="0">
              <a:latin typeface="+mj-lt"/>
            </a:endParaRPr>
          </a:p>
        </p:txBody>
      </p:sp>
    </p:spTree>
    <p:extLst>
      <p:ext uri="{BB962C8B-B14F-4D97-AF65-F5344CB8AC3E}">
        <p14:creationId xmlns:p14="http://schemas.microsoft.com/office/powerpoint/2010/main" val="18572290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4"/>
          <p:cNvSpPr>
            <a:spLocks noGrp="1" noChangeArrowheads="1"/>
          </p:cNvSpPr>
          <p:nvPr>
            <p:ph type="title"/>
          </p:nvPr>
        </p:nvSpPr>
        <p:spPr/>
        <p:txBody>
          <a:bodyPr/>
          <a:lstStyle/>
          <a:p>
            <a:r>
              <a:rPr lang="en-US" smtClean="0"/>
              <a:t>Use of Variables</a:t>
            </a:r>
          </a:p>
        </p:txBody>
      </p:sp>
      <p:sp>
        <p:nvSpPr>
          <p:cNvPr id="10243" name="Rectangle 15"/>
          <p:cNvSpPr>
            <a:spLocks noGrp="1" noChangeArrowheads="1"/>
          </p:cNvSpPr>
          <p:nvPr>
            <p:ph idx="1"/>
          </p:nvPr>
        </p:nvSpPr>
        <p:spPr>
          <a:xfrm>
            <a:off x="812800" y="1447800"/>
            <a:ext cx="10557933" cy="1582738"/>
          </a:xfrm>
        </p:spPr>
        <p:txBody>
          <a:bodyPr>
            <a:normAutofit lnSpcReduction="10000"/>
          </a:bodyPr>
          <a:lstStyle/>
          <a:p>
            <a:r>
              <a:rPr lang="en-US" smtClean="0"/>
              <a:t>Variables can be used for:</a:t>
            </a:r>
          </a:p>
          <a:p>
            <a:pPr lvl="1"/>
            <a:r>
              <a:rPr lang="en-US" smtClean="0"/>
              <a:t>Temporary storage of data</a:t>
            </a:r>
          </a:p>
          <a:p>
            <a:pPr lvl="1"/>
            <a:r>
              <a:rPr lang="en-US" smtClean="0"/>
              <a:t>Manipulation of stored values</a:t>
            </a:r>
          </a:p>
          <a:p>
            <a:pPr lvl="1"/>
            <a:r>
              <a:rPr lang="en-US" smtClean="0"/>
              <a:t>Reusability</a:t>
            </a:r>
          </a:p>
        </p:txBody>
      </p:sp>
      <p:grpSp>
        <p:nvGrpSpPr>
          <p:cNvPr id="10244" name="Group 13"/>
          <p:cNvGrpSpPr>
            <a:grpSpLocks/>
          </p:cNvGrpSpPr>
          <p:nvPr/>
        </p:nvGrpSpPr>
        <p:grpSpPr bwMode="auto">
          <a:xfrm>
            <a:off x="1684867" y="3581400"/>
            <a:ext cx="8809567" cy="2520950"/>
            <a:chOff x="1455738" y="3606800"/>
            <a:chExt cx="6607175" cy="2520950"/>
          </a:xfrm>
        </p:grpSpPr>
        <p:sp>
          <p:nvSpPr>
            <p:cNvPr id="10245" name="Rectangle 4"/>
            <p:cNvSpPr>
              <a:spLocks noChangeArrowheads="1"/>
            </p:cNvSpPr>
            <p:nvPr/>
          </p:nvSpPr>
          <p:spPr bwMode="blackWhite">
            <a:xfrm>
              <a:off x="3378200" y="3606800"/>
              <a:ext cx="2298700" cy="2209800"/>
            </a:xfrm>
            <a:prstGeom prst="rect">
              <a:avLst/>
            </a:prstGeom>
            <a:solidFill>
              <a:srgbClr val="FFCC99"/>
            </a:solidFill>
            <a:ln w="28575">
              <a:solidFill>
                <a:schemeClr val="bg2"/>
              </a:solidFill>
              <a:miter lim="800000"/>
              <a:headEnd type="none" w="sm" len="sm"/>
              <a:tailEnd type="none" w="sm" len="sm"/>
            </a:ln>
          </p:spPr>
          <p:txBody>
            <a:bodyPr wrap="none" anchor="ctr"/>
            <a:lstStyle/>
            <a:p>
              <a:pPr algn="l" defTabSz="228600"/>
              <a:r>
                <a:rPr lang="en-US" dirty="0">
                  <a:solidFill>
                    <a:schemeClr val="bg1"/>
                  </a:solidFill>
                  <a:latin typeface="Courier New" pitchFamily="49" charset="0"/>
                </a:rPr>
                <a:t>SELECT </a:t>
              </a:r>
              <a:br>
                <a:rPr lang="en-US" dirty="0">
                  <a:solidFill>
                    <a:schemeClr val="bg1"/>
                  </a:solidFill>
                  <a:latin typeface="Courier New" pitchFamily="49" charset="0"/>
                </a:rPr>
              </a:br>
              <a:r>
                <a:rPr lang="en-US" dirty="0">
                  <a:solidFill>
                    <a:schemeClr val="bg1"/>
                  </a:solidFill>
                  <a:latin typeface="Courier New" pitchFamily="49" charset="0"/>
                </a:rPr>
                <a:t>  </a:t>
              </a:r>
              <a:r>
                <a:rPr lang="en-US" dirty="0" err="1">
                  <a:solidFill>
                    <a:schemeClr val="bg1"/>
                  </a:solidFill>
                  <a:latin typeface="Courier New" pitchFamily="49" charset="0"/>
                </a:rPr>
                <a:t>first_name</a:t>
              </a:r>
              <a:r>
                <a:rPr lang="en-US" dirty="0">
                  <a:solidFill>
                    <a:schemeClr val="bg1"/>
                  </a:solidFill>
                  <a:latin typeface="Courier New" pitchFamily="49" charset="0"/>
                </a:rPr>
                <a:t>, </a:t>
              </a:r>
              <a:br>
                <a:rPr lang="en-US" dirty="0">
                  <a:solidFill>
                    <a:schemeClr val="bg1"/>
                  </a:solidFill>
                  <a:latin typeface="Courier New" pitchFamily="49" charset="0"/>
                </a:rPr>
              </a:br>
              <a:r>
                <a:rPr lang="en-US" dirty="0">
                  <a:solidFill>
                    <a:schemeClr val="bg1"/>
                  </a:solidFill>
                  <a:latin typeface="Courier New" pitchFamily="49" charset="0"/>
                </a:rPr>
                <a:t>  </a:t>
              </a:r>
              <a:r>
                <a:rPr lang="en-US" dirty="0" err="1">
                  <a:solidFill>
                    <a:schemeClr val="bg1"/>
                  </a:solidFill>
                  <a:latin typeface="Courier New" pitchFamily="49" charset="0"/>
                </a:rPr>
                <a:t>department_id</a:t>
              </a:r>
              <a:r>
                <a:rPr lang="en-US" dirty="0">
                  <a:solidFill>
                    <a:schemeClr val="bg1"/>
                  </a:solidFill>
                  <a:latin typeface="Courier New" pitchFamily="49" charset="0"/>
                </a:rPr>
                <a:t> </a:t>
              </a:r>
              <a:br>
                <a:rPr lang="en-US" dirty="0">
                  <a:solidFill>
                    <a:schemeClr val="bg1"/>
                  </a:solidFill>
                  <a:latin typeface="Courier New" pitchFamily="49" charset="0"/>
                </a:rPr>
              </a:br>
              <a:r>
                <a:rPr lang="en-US" dirty="0">
                  <a:solidFill>
                    <a:schemeClr val="bg1"/>
                  </a:solidFill>
                  <a:latin typeface="Courier New" pitchFamily="49" charset="0"/>
                </a:rPr>
                <a:t>INTO </a:t>
              </a:r>
              <a:br>
                <a:rPr lang="en-US" dirty="0">
                  <a:solidFill>
                    <a:schemeClr val="bg1"/>
                  </a:solidFill>
                  <a:latin typeface="Courier New" pitchFamily="49" charset="0"/>
                </a:rPr>
              </a:br>
              <a:r>
                <a:rPr lang="en-US" dirty="0">
                  <a:solidFill>
                    <a:schemeClr val="bg1"/>
                  </a:solidFill>
                  <a:latin typeface="Courier New" pitchFamily="49" charset="0"/>
                </a:rPr>
                <a:t>  </a:t>
              </a:r>
              <a:r>
                <a:rPr lang="en-US" dirty="0" err="1">
                  <a:solidFill>
                    <a:schemeClr val="bg1"/>
                  </a:solidFill>
                  <a:latin typeface="Courier New" pitchFamily="49" charset="0"/>
                </a:rPr>
                <a:t>v_fname</a:t>
              </a:r>
              <a:r>
                <a:rPr lang="en-US" dirty="0">
                  <a:solidFill>
                    <a:schemeClr val="bg1"/>
                  </a:solidFill>
                  <a:latin typeface="Courier New" pitchFamily="49" charset="0"/>
                </a:rPr>
                <a:t>,</a:t>
              </a:r>
              <a:br>
                <a:rPr lang="en-US" dirty="0">
                  <a:solidFill>
                    <a:schemeClr val="bg1"/>
                  </a:solidFill>
                  <a:latin typeface="Courier New" pitchFamily="49" charset="0"/>
                </a:rPr>
              </a:br>
              <a:r>
                <a:rPr lang="en-US" dirty="0">
                  <a:solidFill>
                    <a:schemeClr val="bg1"/>
                  </a:solidFill>
                  <a:latin typeface="Courier New" pitchFamily="49" charset="0"/>
                </a:rPr>
                <a:t>  </a:t>
              </a:r>
              <a:r>
                <a:rPr lang="en-US" dirty="0" err="1">
                  <a:solidFill>
                    <a:schemeClr val="bg1"/>
                  </a:solidFill>
                  <a:latin typeface="Courier New" pitchFamily="49" charset="0"/>
                </a:rPr>
                <a:t>v_deptno</a:t>
              </a:r>
              <a:r>
                <a:rPr lang="en-US" dirty="0">
                  <a:solidFill>
                    <a:schemeClr val="bg1"/>
                  </a:solidFill>
                  <a:latin typeface="Courier New" pitchFamily="49" charset="0"/>
                </a:rPr>
                <a:t/>
              </a:r>
              <a:br>
                <a:rPr lang="en-US" dirty="0">
                  <a:solidFill>
                    <a:schemeClr val="bg1"/>
                  </a:solidFill>
                  <a:latin typeface="Courier New" pitchFamily="49" charset="0"/>
                </a:rPr>
              </a:br>
              <a:r>
                <a:rPr lang="en-US" dirty="0">
                  <a:solidFill>
                    <a:schemeClr val="bg1"/>
                  </a:solidFill>
                  <a:latin typeface="Courier New" pitchFamily="49" charset="0"/>
                </a:rPr>
                <a:t>FROM …</a:t>
              </a:r>
            </a:p>
          </p:txBody>
        </p:sp>
        <p:sp>
          <p:nvSpPr>
            <p:cNvPr id="10246" name="Text Box 5"/>
            <p:cNvSpPr txBox="1">
              <a:spLocks noChangeArrowheads="1"/>
            </p:cNvSpPr>
            <p:nvPr/>
          </p:nvSpPr>
          <p:spPr bwMode="auto">
            <a:xfrm>
              <a:off x="6650038" y="4414838"/>
              <a:ext cx="1412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a:spAutoFit/>
            </a:bodyPr>
            <a:lstStyle>
              <a:lvl1pPr defTabSz="228600" eaLnBrk="0" hangingPunct="0">
                <a:defRPr>
                  <a:solidFill>
                    <a:schemeClr val="tx1"/>
                  </a:solidFill>
                  <a:latin typeface="Arial" pitchFamily="34" charset="0"/>
                </a:defRPr>
              </a:lvl1pPr>
              <a:lvl2pPr marL="742950" indent="-285750" defTabSz="228600" eaLnBrk="0" hangingPunct="0">
                <a:defRPr>
                  <a:solidFill>
                    <a:schemeClr val="tx1"/>
                  </a:solidFill>
                  <a:latin typeface="Arial" pitchFamily="34" charset="0"/>
                </a:defRPr>
              </a:lvl2pPr>
              <a:lvl3pPr marL="1143000" indent="-228600" defTabSz="228600" eaLnBrk="0" hangingPunct="0">
                <a:defRPr>
                  <a:solidFill>
                    <a:schemeClr val="tx1"/>
                  </a:solidFill>
                  <a:latin typeface="Arial" pitchFamily="34" charset="0"/>
                </a:defRPr>
              </a:lvl3pPr>
              <a:lvl4pPr marL="1600200" indent="-228600" defTabSz="228600" eaLnBrk="0" hangingPunct="0">
                <a:defRPr>
                  <a:solidFill>
                    <a:schemeClr val="tx1"/>
                  </a:solidFill>
                  <a:latin typeface="Arial" pitchFamily="34" charset="0"/>
                </a:defRPr>
              </a:lvl4pPr>
              <a:lvl5pPr marL="2057400" indent="-228600" defTabSz="228600" eaLnBrk="0" hangingPunct="0">
                <a:defRPr>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a:latin typeface="Courier New" pitchFamily="49" charset="0"/>
                </a:rPr>
                <a:t>v_fname</a:t>
              </a:r>
            </a:p>
          </p:txBody>
        </p:sp>
        <p:sp>
          <p:nvSpPr>
            <p:cNvPr id="10247" name="Text Box 6"/>
            <p:cNvSpPr txBox="1">
              <a:spLocks noChangeArrowheads="1"/>
            </p:cNvSpPr>
            <p:nvPr/>
          </p:nvSpPr>
          <p:spPr bwMode="auto">
            <a:xfrm>
              <a:off x="6526213" y="5484813"/>
              <a:ext cx="9656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txBody>
            <a:bodyPr wrap="none">
              <a:spAutoFit/>
            </a:bodyPr>
            <a:lstStyle>
              <a:lvl1pPr defTabSz="228600" eaLnBrk="0" hangingPunct="0">
                <a:defRPr>
                  <a:solidFill>
                    <a:schemeClr val="tx1"/>
                  </a:solidFill>
                  <a:latin typeface="Arial" pitchFamily="34" charset="0"/>
                </a:defRPr>
              </a:lvl1pPr>
              <a:lvl2pPr marL="742950" indent="-285750" defTabSz="228600" eaLnBrk="0" hangingPunct="0">
                <a:defRPr>
                  <a:solidFill>
                    <a:schemeClr val="tx1"/>
                  </a:solidFill>
                  <a:latin typeface="Arial" pitchFamily="34" charset="0"/>
                </a:defRPr>
              </a:lvl2pPr>
              <a:lvl3pPr marL="1143000" indent="-228600" defTabSz="228600" eaLnBrk="0" hangingPunct="0">
                <a:defRPr>
                  <a:solidFill>
                    <a:schemeClr val="tx1"/>
                  </a:solidFill>
                  <a:latin typeface="Arial" pitchFamily="34" charset="0"/>
                </a:defRPr>
              </a:lvl3pPr>
              <a:lvl4pPr marL="1600200" indent="-228600" defTabSz="228600" eaLnBrk="0" hangingPunct="0">
                <a:defRPr>
                  <a:solidFill>
                    <a:schemeClr val="tx1"/>
                  </a:solidFill>
                  <a:latin typeface="Arial" pitchFamily="34" charset="0"/>
                </a:defRPr>
              </a:lvl4pPr>
              <a:lvl5pPr marL="2057400" indent="-228600" defTabSz="228600" eaLnBrk="0" hangingPunct="0">
                <a:defRPr>
                  <a:solidFill>
                    <a:schemeClr val="tx1"/>
                  </a:solidFill>
                  <a:latin typeface="Arial" pitchFamily="34" charset="0"/>
                </a:defRPr>
              </a:lvl5pPr>
              <a:lvl6pPr marL="25146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6pPr>
              <a:lvl7pPr marL="29718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7pPr>
              <a:lvl8pPr marL="34290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8pPr>
              <a:lvl9pPr marL="3886200" indent="-228600" algn="ctr" defTabSz="228600" eaLnBrk="0" fontAlgn="base" hangingPunct="0">
                <a:spcBef>
                  <a:spcPct val="20000"/>
                </a:spcBef>
                <a:spcAft>
                  <a:spcPct val="0"/>
                </a:spcAft>
                <a:buClr>
                  <a:srgbClr val="FF0000"/>
                </a:buClr>
                <a:buFont typeface="Arial" pitchFamily="34" charset="0"/>
                <a:defRPr>
                  <a:solidFill>
                    <a:schemeClr val="tx1"/>
                  </a:solidFill>
                  <a:latin typeface="Arial" pitchFamily="34" charset="0"/>
                </a:defRPr>
              </a:lvl9pPr>
            </a:lstStyle>
            <a:p>
              <a:pPr eaLnBrk="1" hangingPunct="1"/>
              <a:r>
                <a:rPr lang="en-US">
                  <a:latin typeface="Courier New" pitchFamily="49" charset="0"/>
                </a:rPr>
                <a:t>v_deptno</a:t>
              </a:r>
            </a:p>
          </p:txBody>
        </p:sp>
        <p:pic>
          <p:nvPicPr>
            <p:cNvPr id="10248" name="Picture 7" descr="D:\PL_SQL\MY_LESSONS\Graphics\Les01\tabl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455738" y="4497388"/>
              <a:ext cx="1211262" cy="163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9" name="Rectangle 8"/>
            <p:cNvSpPr>
              <a:spLocks noChangeArrowheads="1"/>
            </p:cNvSpPr>
            <p:nvPr/>
          </p:nvSpPr>
          <p:spPr bwMode="blackWhite">
            <a:xfrm>
              <a:off x="5791200" y="4445000"/>
              <a:ext cx="914400" cy="304800"/>
            </a:xfrm>
            <a:prstGeom prst="rect">
              <a:avLst/>
            </a:prstGeom>
            <a:solidFill>
              <a:srgbClr val="CC99FF"/>
            </a:solidFill>
            <a:ln w="28575">
              <a:solidFill>
                <a:schemeClr val="bg2"/>
              </a:solidFill>
              <a:miter lim="800000"/>
              <a:headEnd type="none" w="sm" len="sm"/>
              <a:tailEnd type="none" w="sm" len="sm"/>
            </a:ln>
          </p:spPr>
          <p:txBody>
            <a:bodyPr wrap="none" anchor="ctr"/>
            <a:lstStyle/>
            <a:p>
              <a:pPr defTabSz="228600"/>
              <a:r>
                <a:rPr lang="en-US" sz="1600" dirty="0">
                  <a:solidFill>
                    <a:schemeClr val="bg1"/>
                  </a:solidFill>
                </a:rPr>
                <a:t>Jennifer</a:t>
              </a:r>
            </a:p>
          </p:txBody>
        </p:sp>
        <p:sp>
          <p:nvSpPr>
            <p:cNvPr id="10250" name="Rectangle 9"/>
            <p:cNvSpPr>
              <a:spLocks noChangeArrowheads="1"/>
            </p:cNvSpPr>
            <p:nvPr/>
          </p:nvSpPr>
          <p:spPr bwMode="blackWhite">
            <a:xfrm>
              <a:off x="6059488" y="5514975"/>
              <a:ext cx="381000" cy="304800"/>
            </a:xfrm>
            <a:prstGeom prst="rect">
              <a:avLst/>
            </a:prstGeom>
            <a:solidFill>
              <a:srgbClr val="CC99FF"/>
            </a:solidFill>
            <a:ln w="28575">
              <a:solidFill>
                <a:schemeClr val="bg2"/>
              </a:solidFill>
              <a:miter lim="800000"/>
              <a:headEnd type="none" w="sm" len="sm"/>
              <a:tailEnd type="none" w="sm" len="sm"/>
            </a:ln>
          </p:spPr>
          <p:txBody>
            <a:bodyPr wrap="none" anchor="ctr"/>
            <a:lstStyle/>
            <a:p>
              <a:pPr defTabSz="228600"/>
              <a:r>
                <a:rPr lang="en-US" sz="1600" dirty="0">
                  <a:solidFill>
                    <a:schemeClr val="bg1"/>
                  </a:solidFill>
                </a:rPr>
                <a:t>10</a:t>
              </a:r>
            </a:p>
          </p:txBody>
        </p:sp>
        <p:sp>
          <p:nvSpPr>
            <p:cNvPr id="10251" name="Freeform 10"/>
            <p:cNvSpPr>
              <a:spLocks/>
            </p:cNvSpPr>
            <p:nvPr/>
          </p:nvSpPr>
          <p:spPr bwMode="auto">
            <a:xfrm>
              <a:off x="1625600" y="4152900"/>
              <a:ext cx="1955800" cy="876300"/>
            </a:xfrm>
            <a:custGeom>
              <a:avLst/>
              <a:gdLst>
                <a:gd name="T0" fmla="*/ 0 w 624"/>
                <a:gd name="T1" fmla="*/ 2147483647 h 192"/>
                <a:gd name="T2" fmla="*/ 0 w 624"/>
                <a:gd name="T3" fmla="*/ 0 h 192"/>
                <a:gd name="T4" fmla="*/ 2147483647 w 624"/>
                <a:gd name="T5" fmla="*/ 0 h 192"/>
                <a:gd name="T6" fmla="*/ 0 60000 65536"/>
                <a:gd name="T7" fmla="*/ 0 60000 65536"/>
                <a:gd name="T8" fmla="*/ 0 60000 65536"/>
                <a:gd name="T9" fmla="*/ 0 w 624"/>
                <a:gd name="T10" fmla="*/ 0 h 192"/>
                <a:gd name="T11" fmla="*/ 624 w 624"/>
                <a:gd name="T12" fmla="*/ 192 h 192"/>
              </a:gdLst>
              <a:ahLst/>
              <a:cxnLst>
                <a:cxn ang="T6">
                  <a:pos x="T0" y="T1"/>
                </a:cxn>
                <a:cxn ang="T7">
                  <a:pos x="T2" y="T3"/>
                </a:cxn>
                <a:cxn ang="T8">
                  <a:pos x="T4" y="T5"/>
                </a:cxn>
              </a:cxnLst>
              <a:rect l="T9" t="T10" r="T11" b="T12"/>
              <a:pathLst>
                <a:path w="624" h="192">
                  <a:moveTo>
                    <a:pt x="0" y="192"/>
                  </a:moveTo>
                  <a:lnTo>
                    <a:pt x="0" y="0"/>
                  </a:lnTo>
                  <a:lnTo>
                    <a:pt x="624"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2" name="Freeform 11"/>
            <p:cNvSpPr>
              <a:spLocks/>
            </p:cNvSpPr>
            <p:nvPr/>
          </p:nvSpPr>
          <p:spPr bwMode="auto">
            <a:xfrm>
              <a:off x="1854200" y="4432300"/>
              <a:ext cx="1663700" cy="482600"/>
            </a:xfrm>
            <a:custGeom>
              <a:avLst/>
              <a:gdLst>
                <a:gd name="T0" fmla="*/ 2147483647 w 944"/>
                <a:gd name="T1" fmla="*/ 0 h 304"/>
                <a:gd name="T2" fmla="*/ 0 w 944"/>
                <a:gd name="T3" fmla="*/ 0 h 304"/>
                <a:gd name="T4" fmla="*/ 0 w 944"/>
                <a:gd name="T5" fmla="*/ 2147483647 h 304"/>
                <a:gd name="T6" fmla="*/ 0 60000 65536"/>
                <a:gd name="T7" fmla="*/ 0 60000 65536"/>
                <a:gd name="T8" fmla="*/ 0 60000 65536"/>
                <a:gd name="T9" fmla="*/ 0 w 944"/>
                <a:gd name="T10" fmla="*/ 0 h 304"/>
                <a:gd name="T11" fmla="*/ 944 w 944"/>
                <a:gd name="T12" fmla="*/ 304 h 304"/>
              </a:gdLst>
              <a:ahLst/>
              <a:cxnLst>
                <a:cxn ang="T6">
                  <a:pos x="T0" y="T1"/>
                </a:cxn>
                <a:cxn ang="T7">
                  <a:pos x="T2" y="T3"/>
                </a:cxn>
                <a:cxn ang="T8">
                  <a:pos x="T4" y="T5"/>
                </a:cxn>
              </a:cxnLst>
              <a:rect l="T9" t="T10" r="T11" b="T12"/>
              <a:pathLst>
                <a:path w="944" h="304">
                  <a:moveTo>
                    <a:pt x="944" y="0"/>
                  </a:moveTo>
                  <a:lnTo>
                    <a:pt x="0" y="0"/>
                  </a:lnTo>
                  <a:lnTo>
                    <a:pt x="0" y="304"/>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3" name="Freeform 12"/>
            <p:cNvSpPr>
              <a:spLocks/>
            </p:cNvSpPr>
            <p:nvPr/>
          </p:nvSpPr>
          <p:spPr bwMode="auto">
            <a:xfrm flipV="1">
              <a:off x="5257800" y="5280025"/>
              <a:ext cx="990600" cy="215900"/>
            </a:xfrm>
            <a:custGeom>
              <a:avLst/>
              <a:gdLst>
                <a:gd name="T0" fmla="*/ 0 w 912"/>
                <a:gd name="T1" fmla="*/ 2147483647 h 192"/>
                <a:gd name="T2" fmla="*/ 2147483647 w 912"/>
                <a:gd name="T3" fmla="*/ 2147483647 h 192"/>
                <a:gd name="T4" fmla="*/ 2147483647 w 912"/>
                <a:gd name="T5" fmla="*/ 0 h 192"/>
                <a:gd name="T6" fmla="*/ 0 60000 65536"/>
                <a:gd name="T7" fmla="*/ 0 60000 65536"/>
                <a:gd name="T8" fmla="*/ 0 60000 65536"/>
                <a:gd name="T9" fmla="*/ 0 w 912"/>
                <a:gd name="T10" fmla="*/ 0 h 192"/>
                <a:gd name="T11" fmla="*/ 912 w 912"/>
                <a:gd name="T12" fmla="*/ 192 h 192"/>
              </a:gdLst>
              <a:ahLst/>
              <a:cxnLst>
                <a:cxn ang="T6">
                  <a:pos x="T0" y="T1"/>
                </a:cxn>
                <a:cxn ang="T7">
                  <a:pos x="T2" y="T3"/>
                </a:cxn>
                <a:cxn ang="T8">
                  <a:pos x="T4" y="T5"/>
                </a:cxn>
              </a:cxnLst>
              <a:rect l="T9" t="T10" r="T11" b="T12"/>
              <a:pathLst>
                <a:path w="912" h="192">
                  <a:moveTo>
                    <a:pt x="0" y="192"/>
                  </a:moveTo>
                  <a:lnTo>
                    <a:pt x="912" y="192"/>
                  </a:lnTo>
                  <a:lnTo>
                    <a:pt x="912"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0254" name="Freeform 13"/>
            <p:cNvSpPr>
              <a:spLocks/>
            </p:cNvSpPr>
            <p:nvPr/>
          </p:nvSpPr>
          <p:spPr bwMode="auto">
            <a:xfrm>
              <a:off x="5257800" y="4757738"/>
              <a:ext cx="990600" cy="215900"/>
            </a:xfrm>
            <a:custGeom>
              <a:avLst/>
              <a:gdLst>
                <a:gd name="T0" fmla="*/ 0 w 912"/>
                <a:gd name="T1" fmla="*/ 2147483647 h 192"/>
                <a:gd name="T2" fmla="*/ 2147483647 w 912"/>
                <a:gd name="T3" fmla="*/ 2147483647 h 192"/>
                <a:gd name="T4" fmla="*/ 2147483647 w 912"/>
                <a:gd name="T5" fmla="*/ 0 h 192"/>
                <a:gd name="T6" fmla="*/ 0 60000 65536"/>
                <a:gd name="T7" fmla="*/ 0 60000 65536"/>
                <a:gd name="T8" fmla="*/ 0 60000 65536"/>
                <a:gd name="T9" fmla="*/ 0 w 912"/>
                <a:gd name="T10" fmla="*/ 0 h 192"/>
                <a:gd name="T11" fmla="*/ 912 w 912"/>
                <a:gd name="T12" fmla="*/ 192 h 192"/>
              </a:gdLst>
              <a:ahLst/>
              <a:cxnLst>
                <a:cxn ang="T6">
                  <a:pos x="T0" y="T1"/>
                </a:cxn>
                <a:cxn ang="T7">
                  <a:pos x="T2" y="T3"/>
                </a:cxn>
                <a:cxn ang="T8">
                  <a:pos x="T4" y="T5"/>
                </a:cxn>
              </a:cxnLst>
              <a:rect l="T9" t="T10" r="T11" b="T12"/>
              <a:pathLst>
                <a:path w="912" h="192">
                  <a:moveTo>
                    <a:pt x="0" y="192"/>
                  </a:moveTo>
                  <a:lnTo>
                    <a:pt x="912" y="192"/>
                  </a:lnTo>
                  <a:lnTo>
                    <a:pt x="912" y="0"/>
                  </a:lnTo>
                </a:path>
              </a:pathLst>
            </a:custGeom>
            <a:noFill/>
            <a:ln w="28575" cap="flat" cmpd="sng">
              <a:solidFill>
                <a:schemeClr val="tx1"/>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grpSp>
    </p:spTree>
    <p:extLst>
      <p:ext uri="{BB962C8B-B14F-4D97-AF65-F5344CB8AC3E}">
        <p14:creationId xmlns:p14="http://schemas.microsoft.com/office/powerpoint/2010/main" val="2296022710"/>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Grp="1" noChangeArrowheads="1"/>
          </p:cNvSpPr>
          <p:nvPr>
            <p:ph type="title"/>
          </p:nvPr>
        </p:nvSpPr>
        <p:spPr/>
        <p:txBody>
          <a:bodyPr/>
          <a:lstStyle/>
          <a:p>
            <a:pPr eaLnBrk="1" hangingPunct="1"/>
            <a:r>
              <a:rPr lang="en-US" smtClean="0"/>
              <a:t>Requirements for Variable Names</a:t>
            </a:r>
          </a:p>
        </p:txBody>
      </p:sp>
      <p:sp>
        <p:nvSpPr>
          <p:cNvPr id="11267" name="Rectangle 10"/>
          <p:cNvSpPr>
            <a:spLocks noGrp="1" noChangeArrowheads="1"/>
          </p:cNvSpPr>
          <p:nvPr>
            <p:ph idx="1"/>
          </p:nvPr>
        </p:nvSpPr>
        <p:spPr>
          <a:xfrm>
            <a:off x="812800" y="1447800"/>
            <a:ext cx="10557933" cy="2395538"/>
          </a:xfrm>
        </p:spPr>
        <p:txBody>
          <a:bodyPr>
            <a:normAutofit lnSpcReduction="10000"/>
          </a:bodyPr>
          <a:lstStyle/>
          <a:p>
            <a:pPr marL="0" indent="0" eaLnBrk="1" hangingPunct="1"/>
            <a:r>
              <a:rPr lang="en-US" smtClean="0"/>
              <a:t>A variable name:</a:t>
            </a:r>
          </a:p>
          <a:p>
            <a:pPr lvl="1" eaLnBrk="1" hangingPunct="1"/>
            <a:r>
              <a:rPr lang="en-US" smtClean="0"/>
              <a:t>Must start with a letter </a:t>
            </a:r>
          </a:p>
          <a:p>
            <a:pPr lvl="1" eaLnBrk="1" hangingPunct="1"/>
            <a:r>
              <a:rPr lang="en-US" smtClean="0"/>
              <a:t>Can include letters or numbers</a:t>
            </a:r>
          </a:p>
          <a:p>
            <a:pPr lvl="1" eaLnBrk="1" hangingPunct="1"/>
            <a:r>
              <a:rPr lang="en-US" smtClean="0"/>
              <a:t>Can include special characters (such as </a:t>
            </a:r>
            <a:r>
              <a:rPr lang="en-US" smtClean="0">
                <a:latin typeface="Courier New" pitchFamily="49" charset="0"/>
              </a:rPr>
              <a:t>$</a:t>
            </a:r>
            <a:r>
              <a:rPr lang="en-US" smtClean="0"/>
              <a:t>,</a:t>
            </a:r>
            <a:r>
              <a:rPr lang="en-US" smtClean="0">
                <a:latin typeface="Courier New" pitchFamily="49" charset="0"/>
              </a:rPr>
              <a:t> _</a:t>
            </a:r>
            <a:r>
              <a:rPr lang="en-US" smtClean="0"/>
              <a:t>, and </a:t>
            </a:r>
            <a:r>
              <a:rPr lang="en-US" smtClean="0">
                <a:latin typeface="Courier New" pitchFamily="49" charset="0"/>
              </a:rPr>
              <a:t>#</a:t>
            </a:r>
            <a:r>
              <a:rPr lang="en-US" smtClean="0"/>
              <a:t>)</a:t>
            </a:r>
          </a:p>
          <a:p>
            <a:pPr lvl="1" eaLnBrk="1" hangingPunct="1"/>
            <a:r>
              <a:rPr lang="en-US" smtClean="0"/>
              <a:t>Must contain no more than 30 characters</a:t>
            </a:r>
          </a:p>
          <a:p>
            <a:pPr lvl="1" eaLnBrk="1" hangingPunct="1"/>
            <a:r>
              <a:rPr lang="en-US" smtClean="0"/>
              <a:t>Must not include reserved words</a:t>
            </a:r>
          </a:p>
        </p:txBody>
      </p:sp>
      <p:grpSp>
        <p:nvGrpSpPr>
          <p:cNvPr id="11268" name="Group 11"/>
          <p:cNvGrpSpPr>
            <a:grpSpLocks/>
          </p:cNvGrpSpPr>
          <p:nvPr/>
        </p:nvGrpSpPr>
        <p:grpSpPr bwMode="auto">
          <a:xfrm>
            <a:off x="2777067" y="4648200"/>
            <a:ext cx="6629400" cy="985838"/>
            <a:chOff x="1298" y="2928"/>
            <a:chExt cx="3132" cy="621"/>
          </a:xfrm>
        </p:grpSpPr>
        <p:pic>
          <p:nvPicPr>
            <p:cNvPr id="11269" name="Picture 4" descr="D:\PL_SQL\MY_LESSONS\Graphics\Les01\dollar.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2735" y="2975"/>
              <a:ext cx="259"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5" descr="D:\PL_SQL\MY_LESSONS\Graphics\Les01\number2.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gray">
            <a:xfrm>
              <a:off x="2065" y="2998"/>
              <a:ext cx="288" cy="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6" descr="D:\PL_SQL\MY_LESSONS\Graphics\Les01\lettera.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gray">
            <a:xfrm>
              <a:off x="1298" y="2978"/>
              <a:ext cx="385" cy="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2" name="Picture 7" descr="D:\PL_SQL\MY_LESSONS\Graphics\Les01\underscore.gi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gray">
            <a:xfrm>
              <a:off x="3376" y="3058"/>
              <a:ext cx="38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3" name="Picture 8" descr="C:\Projects\6981-Sunitha\images\symbo026.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gray">
            <a:xfrm>
              <a:off x="4143" y="2928"/>
              <a:ext cx="287" cy="6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732963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title"/>
          </p:nvPr>
        </p:nvSpPr>
        <p:spPr/>
        <p:txBody>
          <a:bodyPr/>
          <a:lstStyle/>
          <a:p>
            <a:r>
              <a:rPr lang="en-US" smtClean="0"/>
              <a:t>Handling Variables in PL/SQL</a:t>
            </a:r>
          </a:p>
        </p:txBody>
      </p:sp>
      <p:sp>
        <p:nvSpPr>
          <p:cNvPr id="12291" name="Rectangle 5"/>
          <p:cNvSpPr>
            <a:spLocks noGrp="1" noChangeArrowheads="1"/>
          </p:cNvSpPr>
          <p:nvPr>
            <p:ph idx="1"/>
          </p:nvPr>
        </p:nvSpPr>
        <p:spPr/>
        <p:txBody>
          <a:bodyPr/>
          <a:lstStyle/>
          <a:p>
            <a:r>
              <a:rPr lang="en-US" smtClean="0"/>
              <a:t>Variables are:</a:t>
            </a:r>
          </a:p>
          <a:p>
            <a:pPr lvl="1"/>
            <a:r>
              <a:rPr lang="en-US" smtClean="0"/>
              <a:t>Declared and (optionally) initialized in the declarative section</a:t>
            </a:r>
          </a:p>
          <a:p>
            <a:pPr lvl="1"/>
            <a:r>
              <a:rPr lang="en-US" smtClean="0"/>
              <a:t>Used and assigned new values in the executable section</a:t>
            </a:r>
          </a:p>
          <a:p>
            <a:pPr lvl="1"/>
            <a:r>
              <a:rPr lang="en-US" smtClean="0"/>
              <a:t>Passed as parameters to PL/SQL subprograms</a:t>
            </a:r>
          </a:p>
          <a:p>
            <a:pPr lvl="1"/>
            <a:r>
              <a:rPr lang="en-US" smtClean="0"/>
              <a:t>Used to hold the output of a PL/SQL subprogram</a:t>
            </a:r>
          </a:p>
        </p:txBody>
      </p:sp>
    </p:spTree>
    <p:extLst>
      <p:ext uri="{BB962C8B-B14F-4D97-AF65-F5344CB8AC3E}">
        <p14:creationId xmlns:p14="http://schemas.microsoft.com/office/powerpoint/2010/main" val="148888"/>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title"/>
          </p:nvPr>
        </p:nvSpPr>
        <p:spPr/>
        <p:txBody>
          <a:bodyPr/>
          <a:lstStyle/>
          <a:p>
            <a:pPr eaLnBrk="1" hangingPunct="1"/>
            <a:r>
              <a:rPr lang="en-US" smtClean="0"/>
              <a:t>Declaring and Initializing PL/SQL Variables</a:t>
            </a:r>
          </a:p>
        </p:txBody>
      </p:sp>
      <p:sp>
        <p:nvSpPr>
          <p:cNvPr id="13315" name="Rectangle 7"/>
          <p:cNvSpPr>
            <a:spLocks noGrp="1" noChangeArrowheads="1"/>
          </p:cNvSpPr>
          <p:nvPr>
            <p:ph idx="1"/>
          </p:nvPr>
        </p:nvSpPr>
        <p:spPr/>
        <p:txBody>
          <a:bodyPr/>
          <a:lstStyle/>
          <a:p>
            <a:pPr marL="0" indent="0" eaLnBrk="1" hangingPunct="1"/>
            <a:r>
              <a:rPr lang="en-US" smtClean="0"/>
              <a:t>Syntax:</a:t>
            </a:r>
          </a:p>
          <a:p>
            <a:pPr marL="0" indent="0" eaLnBrk="1" hangingPunct="1"/>
            <a:endParaRPr lang="en-US" smtClean="0"/>
          </a:p>
          <a:p>
            <a:pPr marL="0" indent="0" eaLnBrk="1" hangingPunct="1"/>
            <a:endParaRPr lang="en-US" smtClean="0"/>
          </a:p>
          <a:p>
            <a:pPr marL="0" indent="0" eaLnBrk="1" hangingPunct="1"/>
            <a:r>
              <a:rPr lang="en-US" smtClean="0"/>
              <a:t>Examples:</a:t>
            </a:r>
          </a:p>
        </p:txBody>
      </p:sp>
      <p:sp>
        <p:nvSpPr>
          <p:cNvPr id="13316" name="Rectangle 4"/>
          <p:cNvSpPr>
            <a:spLocks noChangeArrowheads="1"/>
          </p:cNvSpPr>
          <p:nvPr/>
        </p:nvSpPr>
        <p:spPr bwMode="blackGray">
          <a:xfrm>
            <a:off x="814917" y="1933575"/>
            <a:ext cx="10564283" cy="641350"/>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i="1">
                <a:solidFill>
                  <a:srgbClr val="000000"/>
                </a:solidFill>
                <a:latin typeface="Courier New" pitchFamily="49" charset="0"/>
              </a:rPr>
              <a:t>identifier</a:t>
            </a:r>
            <a:r>
              <a:rPr lang="en-US">
                <a:solidFill>
                  <a:srgbClr val="000000"/>
                </a:solidFill>
                <a:latin typeface="Courier New" pitchFamily="49" charset="0"/>
              </a:rPr>
              <a:t> [CONSTANT] </a:t>
            </a:r>
            <a:r>
              <a:rPr lang="en-US" i="1">
                <a:solidFill>
                  <a:srgbClr val="000000"/>
                </a:solidFill>
                <a:latin typeface="Courier New" pitchFamily="49" charset="0"/>
              </a:rPr>
              <a:t>datatype</a:t>
            </a:r>
            <a:r>
              <a:rPr lang="en-US">
                <a:solidFill>
                  <a:srgbClr val="000000"/>
                </a:solidFill>
                <a:latin typeface="Courier New" pitchFamily="49" charset="0"/>
              </a:rPr>
              <a:t> [NOT NULL]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 | DEFAULT </a:t>
            </a:r>
            <a:r>
              <a:rPr lang="en-US" i="1">
                <a:solidFill>
                  <a:srgbClr val="000000"/>
                </a:solidFill>
                <a:latin typeface="Courier New" pitchFamily="49" charset="0"/>
              </a:rPr>
              <a:t>expr</a:t>
            </a:r>
            <a:r>
              <a:rPr lang="en-US">
                <a:solidFill>
                  <a:srgbClr val="000000"/>
                </a:solidFill>
                <a:latin typeface="Courier New" pitchFamily="49" charset="0"/>
              </a:rPr>
              <a:t>];</a:t>
            </a:r>
          </a:p>
        </p:txBody>
      </p:sp>
      <p:sp>
        <p:nvSpPr>
          <p:cNvPr id="13317" name="Rectangle 5"/>
          <p:cNvSpPr>
            <a:spLocks noChangeArrowheads="1"/>
          </p:cNvSpPr>
          <p:nvPr/>
        </p:nvSpPr>
        <p:spPr bwMode="blackGray">
          <a:xfrm>
            <a:off x="812801" y="3236914"/>
            <a:ext cx="10564284" cy="1450975"/>
          </a:xfrm>
          <a:prstGeom prst="rect">
            <a:avLst/>
          </a:prstGeom>
          <a:solidFill>
            <a:schemeClr val="accent3">
              <a:lumMod val="40000"/>
              <a:lumOff val="60000"/>
            </a:schemeClr>
          </a:solidFill>
          <a:ln w="28575">
            <a:solidFill>
              <a:schemeClr val="bg2"/>
            </a:solidFill>
            <a:miter lim="800000"/>
            <a:headEnd/>
            <a:tailEnd/>
          </a:ln>
        </p:spPr>
        <p:txBody>
          <a:bodyPr lIns="92075" tIns="46038" rIns="92075" bIns="46038"/>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DECLARE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v_hiredate		DATE;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v_location		VARCHAR2(13) := 'Atlanta';</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v_deptno			NUMBER(2) NOT NULL := 10;</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c_comm				CONSTANT NUMBER := 1400;</a:t>
            </a:r>
            <a:r>
              <a:rPr lang="en-US" sz="2000">
                <a:solidFill>
                  <a:srgbClr val="000000"/>
                </a:solidFill>
                <a:latin typeface="Courier New" pitchFamily="49" charset="0"/>
              </a:rPr>
              <a:t> </a:t>
            </a:r>
          </a:p>
        </p:txBody>
      </p:sp>
    </p:spTree>
    <p:extLst>
      <p:ext uri="{BB962C8B-B14F-4D97-AF65-F5344CB8AC3E}">
        <p14:creationId xmlns:p14="http://schemas.microsoft.com/office/powerpoint/2010/main" val="2723807893"/>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Declaring and Initializing PL/SQL Variables</a:t>
            </a:r>
          </a:p>
        </p:txBody>
      </p:sp>
      <p:sp>
        <p:nvSpPr>
          <p:cNvPr id="14339" name="Rectangle 3"/>
          <p:cNvSpPr>
            <a:spLocks noChangeArrowheads="1"/>
          </p:cNvSpPr>
          <p:nvPr/>
        </p:nvSpPr>
        <p:spPr bwMode="blackGray">
          <a:xfrm>
            <a:off x="1693333" y="1827672"/>
            <a:ext cx="9482667" cy="2514600"/>
          </a:xfrm>
          <a:prstGeom prst="rect">
            <a:avLst/>
          </a:prstGeom>
          <a:solidFill>
            <a:schemeClr val="accent3">
              <a:lumMod val="40000"/>
              <a:lumOff val="60000"/>
            </a:schemeClr>
          </a:solidFill>
          <a:ln w="28575">
            <a:solidFill>
              <a:srgbClr val="000000"/>
            </a:solidFill>
            <a:miter lim="800000"/>
            <a:headEnd/>
            <a:tailEnd/>
          </a:ln>
        </p:spPr>
        <p:txBody>
          <a:bodyPr lIns="92075" tIns="9144" rIns="92075" bIns="9144" anchor="ctr"/>
          <a:lstStyle/>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DECLARE</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v_myName  VARCHAR(20);</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BEGIN</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DBMS_OUTPUT.PUT_LINE('My name is: '||v_myName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v_myName  := 'John';</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DBMS_OUTPUT.PUT_LINE('My name is: '||v_myName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END;</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a:t>
            </a:r>
          </a:p>
        </p:txBody>
      </p:sp>
      <p:sp>
        <p:nvSpPr>
          <p:cNvPr id="14340" name="Rectangle 4"/>
          <p:cNvSpPr>
            <a:spLocks noChangeArrowheads="1"/>
          </p:cNvSpPr>
          <p:nvPr/>
        </p:nvSpPr>
        <p:spPr bwMode="blackGray">
          <a:xfrm>
            <a:off x="1693333" y="4418472"/>
            <a:ext cx="9482667" cy="2362200"/>
          </a:xfrm>
          <a:prstGeom prst="rect">
            <a:avLst/>
          </a:prstGeom>
          <a:solidFill>
            <a:schemeClr val="accent3">
              <a:lumMod val="40000"/>
              <a:lumOff val="60000"/>
            </a:schemeClr>
          </a:solidFill>
          <a:ln w="28575">
            <a:solidFill>
              <a:srgbClr val="000000"/>
            </a:solidFill>
            <a:miter lim="800000"/>
            <a:headEnd/>
            <a:tailEnd/>
          </a:ln>
        </p:spPr>
        <p:txBody>
          <a:bodyPr lIns="92075" tIns="9144" rIns="92075" bIns="9144" anchor="ctr"/>
          <a:lstStyle/>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DECLARE</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v_myName VARCHAR2(20):= 'John';</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BEGIN</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v_myName := 'Steven';</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DBMS_OUTPUT.PUT_LINE('My name is: '|| v_myName);</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END;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a:t>
            </a:r>
          </a:p>
        </p:txBody>
      </p:sp>
      <p:sp>
        <p:nvSpPr>
          <p:cNvPr id="14341" name="Oval 24"/>
          <p:cNvSpPr>
            <a:spLocks noChangeArrowheads="1"/>
          </p:cNvSpPr>
          <p:nvPr/>
        </p:nvSpPr>
        <p:spPr bwMode="blackWhite">
          <a:xfrm>
            <a:off x="785285" y="2035175"/>
            <a:ext cx="552449" cy="414338"/>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1</a:t>
            </a:r>
          </a:p>
        </p:txBody>
      </p:sp>
      <p:sp>
        <p:nvSpPr>
          <p:cNvPr id="14342" name="Oval 24"/>
          <p:cNvSpPr>
            <a:spLocks noChangeArrowheads="1"/>
          </p:cNvSpPr>
          <p:nvPr/>
        </p:nvSpPr>
        <p:spPr bwMode="blackWhite">
          <a:xfrm>
            <a:off x="785285" y="4562475"/>
            <a:ext cx="552449" cy="414338"/>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2</a:t>
            </a:r>
          </a:p>
        </p:txBody>
      </p:sp>
    </p:spTree>
    <p:extLst>
      <p:ext uri="{BB962C8B-B14F-4D97-AF65-F5344CB8AC3E}">
        <p14:creationId xmlns:p14="http://schemas.microsoft.com/office/powerpoint/2010/main" val="183452106"/>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Delimiters in String Literals</a:t>
            </a:r>
          </a:p>
        </p:txBody>
      </p:sp>
      <p:sp>
        <p:nvSpPr>
          <p:cNvPr id="15363" name="Rectangle 3"/>
          <p:cNvSpPr>
            <a:spLocks noChangeArrowheads="1"/>
          </p:cNvSpPr>
          <p:nvPr/>
        </p:nvSpPr>
        <p:spPr bwMode="blackGray">
          <a:xfrm>
            <a:off x="812800" y="1371600"/>
            <a:ext cx="10566400" cy="3429000"/>
          </a:xfrm>
          <a:prstGeom prst="rect">
            <a:avLst/>
          </a:prstGeom>
          <a:solidFill>
            <a:schemeClr val="accent3">
              <a:lumMod val="40000"/>
              <a:lumOff val="60000"/>
            </a:schemeClr>
          </a:solidFill>
          <a:ln w="28575">
            <a:solidFill>
              <a:srgbClr val="000000"/>
            </a:solidFill>
            <a:miter lim="800000"/>
            <a:headEnd/>
            <a:tailEnd/>
          </a:ln>
        </p:spPr>
        <p:txBody>
          <a:bodyPr lIns="92075" tIns="9144" rIns="92075" bIns="9144" anchor="ctr"/>
          <a:lstStyle/>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DECLARE</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v_event VARCHAR2(15);</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BEGIN</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v_event  := q'!Father's day!';</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DBMS_OUTPUT.PUT_LINE('3rd Sunday in June is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 v_event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v_event  := q'[Mother's day]';</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DBMS_OUTPUT.PUT_LINE('2nd Sunday in May is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   '|| v_event );</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END;</a:t>
            </a:r>
          </a:p>
          <a:p>
            <a:pPr algn="l" defTabSz="400050" eaLnBrk="0" hangingPunct="0">
              <a:spcBef>
                <a:spcPct val="0"/>
              </a:spcBef>
              <a:buClrTx/>
              <a:buFontTx/>
              <a:buNone/>
              <a:tabLst>
                <a:tab pos="400050" algn="r"/>
                <a:tab pos="673100" algn="l"/>
              </a:tabLst>
            </a:pPr>
            <a:r>
              <a:rPr lang="en-US">
                <a:solidFill>
                  <a:schemeClr val="bg1"/>
                </a:solidFill>
                <a:latin typeface="Courier New" pitchFamily="49" charset="0"/>
              </a:rPr>
              <a:t>/</a:t>
            </a:r>
          </a:p>
        </p:txBody>
      </p:sp>
      <p:pic>
        <p:nvPicPr>
          <p:cNvPr id="15364" name="Picture 4" descr="C:\Documents and Settings\tsrivast\My Documents\MyCourses\pl\D49990GC10\Images\img02_08a.b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62400" y="5105400"/>
            <a:ext cx="6705600" cy="10175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5365" name="AutoShape 5"/>
          <p:cNvSpPr>
            <a:spLocks noChangeArrowheads="1"/>
          </p:cNvSpPr>
          <p:nvPr/>
        </p:nvSpPr>
        <p:spPr bwMode="auto">
          <a:xfrm>
            <a:off x="1219200" y="5519841"/>
            <a:ext cx="1625600" cy="307768"/>
          </a:xfrm>
          <a:prstGeom prst="wedgeRectCallout">
            <a:avLst>
              <a:gd name="adj1" fmla="val 121616"/>
              <a:gd name="adj2" fmla="val -45315"/>
            </a:avLst>
          </a:prstGeom>
          <a:solidFill>
            <a:srgbClr val="FFFFCC"/>
          </a:solidFill>
          <a:ln w="9525">
            <a:solidFill>
              <a:srgbClr val="808080"/>
            </a:solidFill>
            <a:miter lim="800000"/>
            <a:headEnd/>
            <a:tailEnd/>
          </a:ln>
        </p:spPr>
        <p:txBody>
          <a:bodyPr lIns="91432" tIns="45716" rIns="91432" bIns="45716" anchor="ctr">
            <a:spAutoFit/>
          </a:bodyPr>
          <a:lstStyle/>
          <a:p>
            <a:pPr eaLnBrk="0" hangingPunct="0">
              <a:spcBef>
                <a:spcPct val="0"/>
              </a:spcBef>
              <a:buClrTx/>
              <a:buFontTx/>
              <a:buNone/>
            </a:pPr>
            <a:r>
              <a:rPr lang="en-US" sz="1400">
                <a:solidFill>
                  <a:schemeClr val="bg1"/>
                </a:solidFill>
              </a:rPr>
              <a:t>Resulting output </a:t>
            </a:r>
          </a:p>
        </p:txBody>
      </p:sp>
    </p:spTree>
    <p:extLst>
      <p:ext uri="{BB962C8B-B14F-4D97-AF65-F5344CB8AC3E}">
        <p14:creationId xmlns:p14="http://schemas.microsoft.com/office/powerpoint/2010/main" val="1581749790"/>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159</TotalTime>
  <Words>4750</Words>
  <Application>Microsoft Office PowerPoint</Application>
  <PresentationFormat>Custom</PresentationFormat>
  <Paragraphs>536</Paragraphs>
  <Slides>37</Slides>
  <Notes>34</Notes>
  <HiddenSlides>4</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39" baseType="lpstr">
      <vt:lpstr>Ion</vt:lpstr>
      <vt:lpstr>Document</vt:lpstr>
      <vt:lpstr>Declaring PL/SQL Variables</vt:lpstr>
      <vt:lpstr>Objectives</vt:lpstr>
      <vt:lpstr>Agenda</vt:lpstr>
      <vt:lpstr>Use of Variables</vt:lpstr>
      <vt:lpstr>Requirements for Variable Names</vt:lpstr>
      <vt:lpstr>Handling Variables in PL/SQL</vt:lpstr>
      <vt:lpstr>Declaring and Initializing PL/SQL Variables</vt:lpstr>
      <vt:lpstr>Declaring and Initializing PL/SQL Variables</vt:lpstr>
      <vt:lpstr>Delimiters in String Literals</vt:lpstr>
      <vt:lpstr>Agenda</vt:lpstr>
      <vt:lpstr>Types of Variables</vt:lpstr>
      <vt:lpstr>Types of Variables</vt:lpstr>
      <vt:lpstr>Guidelines for Declaring and Initializing PL/SQL Variables</vt:lpstr>
      <vt:lpstr>Guidelines for Declaring PL/SQL Variables</vt:lpstr>
      <vt:lpstr>Naming Conventions of PL/SQL  Structures Used in This Course</vt:lpstr>
      <vt:lpstr>Scalar Data Types</vt:lpstr>
      <vt:lpstr>Base Scalar Data Types</vt:lpstr>
      <vt:lpstr>PowerPoint Presentation</vt:lpstr>
      <vt:lpstr>Base Scalar Data Types</vt:lpstr>
      <vt:lpstr>PowerPoint Presentation</vt:lpstr>
      <vt:lpstr>Declaring Scalar Variables </vt:lpstr>
      <vt:lpstr>%TYPE Attribute</vt:lpstr>
      <vt:lpstr>PowerPoint Presentation</vt:lpstr>
      <vt:lpstr>Declaring Variables  with the %TYPE Attribute</vt:lpstr>
      <vt:lpstr>Declaring Boolean Variables</vt:lpstr>
      <vt:lpstr>LOB Data Type Variables</vt:lpstr>
      <vt:lpstr>Composite Data Types: Records and Collections</vt:lpstr>
      <vt:lpstr>Agenda</vt:lpstr>
      <vt:lpstr>Bind Variables</vt:lpstr>
      <vt:lpstr>PowerPoint Presentation</vt:lpstr>
      <vt:lpstr>Referencing Bind Variables</vt:lpstr>
      <vt:lpstr>Using AUTOPRINT with Bind Variables</vt:lpstr>
      <vt:lpstr>Quiz</vt:lpstr>
      <vt:lpstr>Summary</vt:lpstr>
      <vt:lpstr>Exercise</vt:lpstr>
      <vt:lpstr>Exercise</vt:lpstr>
      <vt:lpstr>Exercise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Sumedha Saran</dc:creator>
  <cp:lastModifiedBy>dell</cp:lastModifiedBy>
  <cp:revision>35</cp:revision>
  <dcterms:created xsi:type="dcterms:W3CDTF">2017-10-25T20:52:34Z</dcterms:created>
  <dcterms:modified xsi:type="dcterms:W3CDTF">2018-09-19T08:51:52Z</dcterms:modified>
</cp:coreProperties>
</file>