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2"/>
  </p:notesMasterIdLst>
  <p:sldIdLst>
    <p:sldId id="304" r:id="rId2"/>
    <p:sldId id="305"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2" r:id="rId29"/>
    <p:sldId id="333" r:id="rId30"/>
    <p:sldId id="33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4" d="100"/>
          <a:sy n="74" d="100"/>
        </p:scale>
        <p:origin x="-540" y="-90"/>
      </p:cViewPr>
      <p:guideLst>
        <p:guide orient="horz" pos="2160"/>
        <p:guide pos="3840"/>
      </p:guideLst>
    </p:cSldViewPr>
  </p:slideViewPr>
  <p:notesTextViewPr>
    <p:cViewPr>
      <p:scale>
        <a:sx n="1" d="1"/>
        <a:sy n="1" d="1"/>
      </p:scale>
      <p:origin x="0" y="0"/>
    </p:cViewPr>
  </p:notesTextViewPr>
  <p:sorterViewPr>
    <p:cViewPr>
      <p:scale>
        <a:sx n="100" d="100"/>
        <a:sy n="100" d="100"/>
      </p:scale>
      <p:origin x="0" y="5748"/>
    </p:cViewPr>
  </p:sorterViewPr>
  <p:notesViewPr>
    <p:cSldViewPr snapToGrid="0">
      <p:cViewPr varScale="1">
        <p:scale>
          <a:sx n="56" d="100"/>
          <a:sy n="56" d="100"/>
        </p:scale>
        <p:origin x="-181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CA2CCA-F978-476B-9B10-120D673A0188}" type="datetimeFigureOut">
              <a:rPr lang="en-US" smtClean="0"/>
              <a:t>9/19/2018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EDE907-670F-49FE-BFB9-70D7C97BED19}" type="slidenum">
              <a:rPr lang="en-US" smtClean="0"/>
              <a:t>‹#›</a:t>
            </a:fld>
            <a:endParaRPr lang="en-US"/>
          </a:p>
        </p:txBody>
      </p:sp>
    </p:spTree>
    <p:extLst>
      <p:ext uri="{BB962C8B-B14F-4D97-AF65-F5344CB8AC3E}">
        <p14:creationId xmlns:p14="http://schemas.microsoft.com/office/powerpoint/2010/main" val="3139228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Slide Image Placeholder 3"/>
          <p:cNvSpPr>
            <a:spLocks noGrp="1" noRot="1" noChangeAspect="1" noTextEdit="1"/>
          </p:cNvSpPr>
          <p:nvPr>
            <p:ph type="sldImg"/>
          </p:nvPr>
        </p:nvSpPr>
        <p:spPr>
          <a:ln/>
        </p:spPr>
      </p:sp>
      <p:sp>
        <p:nvSpPr>
          <p:cNvPr id="27651" name="Notes Placeholder 4"/>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In the example in the slide, the </a:t>
            </a:r>
            <a:r>
              <a:rPr lang="en-US" smtClean="0">
                <a:latin typeface="Courier New" pitchFamily="49" charset="0"/>
              </a:rPr>
              <a:t>v_sum_sal</a:t>
            </a:r>
            <a:r>
              <a:rPr lang="en-US" smtClean="0">
                <a:latin typeface="Arial" charset="0"/>
              </a:rPr>
              <a:t> and </a:t>
            </a:r>
            <a:r>
              <a:rPr lang="en-US" smtClean="0">
                <a:latin typeface="Courier New" pitchFamily="49" charset="0"/>
              </a:rPr>
              <a:t>v_deptno</a:t>
            </a:r>
            <a:r>
              <a:rPr lang="en-US" smtClean="0">
                <a:latin typeface="Arial" charset="0"/>
              </a:rPr>
              <a:t> variables are declared in the declarative section of the PL/SQL block. In the executable section, the total salary for the employees in the department with </a:t>
            </a:r>
            <a:r>
              <a:rPr lang="en-US" smtClean="0">
                <a:latin typeface="Courier New" pitchFamily="49" charset="0"/>
              </a:rPr>
              <a:t>department_id</a:t>
            </a:r>
            <a:r>
              <a:rPr lang="en-US" smtClean="0">
                <a:latin typeface="Arial" charset="0"/>
              </a:rPr>
              <a:t> 60 is computed using the SQL aggregate function </a:t>
            </a:r>
            <a:r>
              <a:rPr lang="en-US" smtClean="0">
                <a:latin typeface="Courier New" pitchFamily="49" charset="0"/>
              </a:rPr>
              <a:t>SUM</a:t>
            </a:r>
            <a:r>
              <a:rPr lang="en-US" smtClean="0">
                <a:latin typeface="Arial" charset="0"/>
              </a:rPr>
              <a:t>. The calculated total salary is assigned to the </a:t>
            </a:r>
            <a:r>
              <a:rPr lang="en-US" smtClean="0">
                <a:latin typeface="Courier New" pitchFamily="49" charset="0"/>
              </a:rPr>
              <a:t>v</a:t>
            </a:r>
            <a:r>
              <a:rPr lang="en-US" b="1" smtClean="0">
                <a:latin typeface="Arial" charset="0"/>
              </a:rPr>
              <a:t>_</a:t>
            </a:r>
            <a:r>
              <a:rPr lang="en-US" smtClean="0">
                <a:latin typeface="Courier New" pitchFamily="49" charset="0"/>
              </a:rPr>
              <a:t>sum_sal</a:t>
            </a:r>
            <a:r>
              <a:rPr lang="en-US" smtClean="0">
                <a:latin typeface="Arial" charset="0"/>
              </a:rPr>
              <a:t> variable.</a:t>
            </a:r>
          </a:p>
          <a:p>
            <a:pPr lvl="1" eaLnBrk="1" hangingPunct="1"/>
            <a:r>
              <a:rPr lang="en-US" b="1" smtClean="0">
                <a:latin typeface="Arial" charset="0"/>
              </a:rPr>
              <a:t>Note:</a:t>
            </a:r>
            <a:r>
              <a:rPr lang="en-US" smtClean="0">
                <a:latin typeface="Arial" charset="0"/>
              </a:rPr>
              <a:t> Group functions cannot be used in PL/SQL syntax. They must be used in SQL statements within a PL/SQL block as shown in the example in the slide.</a:t>
            </a:r>
          </a:p>
          <a:p>
            <a:pPr lvl="1" eaLnBrk="1" hangingPunct="1"/>
            <a:r>
              <a:rPr lang="en-US" smtClean="0">
                <a:latin typeface="Arial" charset="0"/>
              </a:rPr>
              <a:t>For instance, you </a:t>
            </a:r>
            <a:r>
              <a:rPr lang="en-US" i="1" smtClean="0">
                <a:latin typeface="Arial" charset="0"/>
              </a:rPr>
              <a:t>cannot</a:t>
            </a:r>
            <a:r>
              <a:rPr lang="en-US" smtClean="0">
                <a:latin typeface="Arial" charset="0"/>
              </a:rPr>
              <a:t> use group functions using the following syntax:</a:t>
            </a:r>
          </a:p>
          <a:p>
            <a:pPr lvl="4" eaLnBrk="1" hangingPunct="1"/>
            <a:r>
              <a:rPr lang="en-US" smtClean="0"/>
              <a:t>V_sum_sal := SUM(employees.salary);</a:t>
            </a:r>
          </a:p>
        </p:txBody>
      </p:sp>
      <p:sp>
        <p:nvSpPr>
          <p:cNvPr id="36868"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5 - </a:t>
            </a:r>
            <a:fld id="{49B4E1AB-42B6-47AE-9490-AD4994FAD3B2}" type="slidenum">
              <a:rPr lang="en-US" smtClean="0"/>
              <a:pPr eaLnBrk="1" hangingPunct="1"/>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In potentially ambiguous SQL statements, the names of database columns take precedence over the names of local variables. </a:t>
            </a:r>
          </a:p>
          <a:p>
            <a:pPr lvl="1" eaLnBrk="1" hangingPunct="1"/>
            <a:r>
              <a:rPr lang="en-US" smtClean="0">
                <a:latin typeface="Arial" charset="0"/>
              </a:rPr>
              <a:t>The example shown in the slide is defined as follows: Retrieve the hire date and today’s date from the </a:t>
            </a:r>
            <a:r>
              <a:rPr lang="en-US" smtClean="0">
                <a:latin typeface="Courier New" pitchFamily="49" charset="0"/>
              </a:rPr>
              <a:t>employees</a:t>
            </a:r>
            <a:r>
              <a:rPr lang="en-US" smtClean="0">
                <a:latin typeface="Arial" charset="0"/>
              </a:rPr>
              <a:t> table for </a:t>
            </a:r>
            <a:r>
              <a:rPr lang="en-US" smtClean="0">
                <a:latin typeface="Courier New" pitchFamily="49" charset="0"/>
              </a:rPr>
              <a:t>employee_id</a:t>
            </a:r>
            <a:r>
              <a:rPr lang="en-US" smtClean="0">
                <a:latin typeface="Arial" charset="0"/>
              </a:rPr>
              <a:t> </a:t>
            </a:r>
            <a:r>
              <a:rPr lang="en-US" smtClean="0">
                <a:latin typeface="Courier New" pitchFamily="49" charset="0"/>
              </a:rPr>
              <a:t>176</a:t>
            </a:r>
            <a:r>
              <a:rPr lang="en-US" smtClean="0">
                <a:latin typeface="Arial" charset="0"/>
              </a:rPr>
              <a:t>. This example raises an unhandled run-time exception because, in the </a:t>
            </a:r>
            <a:r>
              <a:rPr lang="en-US" smtClean="0">
                <a:latin typeface="Courier New" pitchFamily="49" charset="0"/>
              </a:rPr>
              <a:t>WHERE</a:t>
            </a:r>
            <a:r>
              <a:rPr lang="en-US" smtClean="0">
                <a:latin typeface="Arial" charset="0"/>
              </a:rPr>
              <a:t> clause, the PL/SQL variable names are the same as the database column names in the </a:t>
            </a:r>
            <a:r>
              <a:rPr lang="en-US" smtClean="0">
                <a:latin typeface="Courier New" pitchFamily="49" charset="0"/>
              </a:rPr>
              <a:t>employees</a:t>
            </a:r>
            <a:r>
              <a:rPr lang="en-US" smtClean="0">
                <a:latin typeface="Arial" charset="0"/>
              </a:rPr>
              <a:t> table. </a:t>
            </a:r>
          </a:p>
          <a:p>
            <a:pPr lvl="1" eaLnBrk="1" hangingPunct="1"/>
            <a:r>
              <a:rPr lang="en-US" smtClean="0">
                <a:latin typeface="Arial" charset="0"/>
              </a:rPr>
              <a:t>The following </a:t>
            </a:r>
            <a:r>
              <a:rPr lang="en-US" smtClean="0">
                <a:latin typeface="Courier New" pitchFamily="49" charset="0"/>
              </a:rPr>
              <a:t>DELETE</a:t>
            </a:r>
            <a:r>
              <a:rPr lang="en-US" smtClean="0">
                <a:latin typeface="Arial" charset="0"/>
              </a:rPr>
              <a:t> statement removes all employees from the </a:t>
            </a:r>
            <a:r>
              <a:rPr lang="en-US" smtClean="0">
                <a:latin typeface="Courier New" pitchFamily="49" charset="0"/>
              </a:rPr>
              <a:t>employees</a:t>
            </a:r>
            <a:r>
              <a:rPr lang="en-US" smtClean="0">
                <a:latin typeface="Arial" charset="0"/>
              </a:rPr>
              <a:t> table, where the last name is not null (not just “King”), because the Oracle Server assumes that both occurrences of </a:t>
            </a:r>
            <a:r>
              <a:rPr lang="en-US" smtClean="0">
                <a:latin typeface="Courier New" pitchFamily="49" charset="0"/>
              </a:rPr>
              <a:t>last_name</a:t>
            </a:r>
            <a:r>
              <a:rPr lang="en-US" smtClean="0">
                <a:latin typeface="Arial" charset="0"/>
              </a:rPr>
              <a:t> in the </a:t>
            </a:r>
            <a:r>
              <a:rPr lang="en-US" smtClean="0">
                <a:latin typeface="Courier New" pitchFamily="49" charset="0"/>
              </a:rPr>
              <a:t>WHERE</a:t>
            </a:r>
            <a:r>
              <a:rPr lang="en-US" smtClean="0">
                <a:latin typeface="Arial" charset="0"/>
              </a:rPr>
              <a:t> clause refer to the database column: </a:t>
            </a:r>
          </a:p>
          <a:p>
            <a:pPr lvl="4" eaLnBrk="1" hangingPunct="1">
              <a:spcAft>
                <a:spcPct val="30000"/>
              </a:spcAft>
            </a:pPr>
            <a:r>
              <a:rPr lang="en-US" smtClean="0"/>
              <a:t>DECLARE</a:t>
            </a:r>
            <a:br>
              <a:rPr lang="en-US" smtClean="0"/>
            </a:br>
            <a:r>
              <a:rPr lang="en-US" smtClean="0"/>
              <a:t>   last_name VARCHAR2(25) := 'King';</a:t>
            </a:r>
            <a:br>
              <a:rPr lang="en-US" smtClean="0"/>
            </a:br>
            <a:r>
              <a:rPr lang="en-US" smtClean="0"/>
              <a:t>BEGIN</a:t>
            </a:r>
            <a:br>
              <a:rPr lang="en-US" smtClean="0"/>
            </a:br>
            <a:r>
              <a:rPr lang="en-US" smtClean="0"/>
              <a:t>   DELETE FROM employees WHERE last_name = last_name;</a:t>
            </a:r>
            <a:br>
              <a:rPr lang="en-US" smtClean="0"/>
            </a:br>
            <a:r>
              <a:rPr lang="en-US" smtClean="0"/>
              <a:t>. . .</a:t>
            </a:r>
          </a:p>
        </p:txBody>
      </p:sp>
      <p:sp>
        <p:nvSpPr>
          <p:cNvPr id="37892"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5 - </a:t>
            </a:r>
            <a:fld id="{4B325911-F67E-4F4A-AA2D-41650AF3FA30}" type="slidenum">
              <a:rPr lang="en-US" smtClean="0"/>
              <a:pPr eaLnBrk="1" hangingPunct="1"/>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Avoid ambiguity in the </a:t>
            </a:r>
            <a:r>
              <a:rPr lang="en-US" smtClean="0">
                <a:latin typeface="Courier New" pitchFamily="49" charset="0"/>
              </a:rPr>
              <a:t>WHERE</a:t>
            </a:r>
            <a:r>
              <a:rPr lang="en-US" smtClean="0">
                <a:latin typeface="Arial" charset="0"/>
              </a:rPr>
              <a:t> clause by adhering to a naming convention that distinguishes database column names from PL/SQL variable names.</a:t>
            </a:r>
          </a:p>
          <a:p>
            <a:pPr lvl="2" eaLnBrk="1" hangingPunct="1"/>
            <a:r>
              <a:rPr lang="en-US" smtClean="0">
                <a:latin typeface="Arial" charset="0"/>
              </a:rPr>
              <a:t>Database columns and identifiers should have distinct names.</a:t>
            </a:r>
          </a:p>
          <a:p>
            <a:pPr lvl="2" eaLnBrk="1" hangingPunct="1"/>
            <a:r>
              <a:rPr lang="en-US" smtClean="0">
                <a:latin typeface="Arial" charset="0"/>
              </a:rPr>
              <a:t>Syntax errors can arise because PL/SQL checks the database first for a column in the table.</a:t>
            </a:r>
          </a:p>
        </p:txBody>
      </p:sp>
      <p:sp>
        <p:nvSpPr>
          <p:cNvPr id="38916"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5 - </a:t>
            </a:r>
            <a:fld id="{A2396D1B-13A0-4CBD-9537-A5FB42DFA03A}" type="slidenum">
              <a:rPr lang="en-US" smtClean="0"/>
              <a:pPr eaLnBrk="1" hangingPunct="1"/>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
        <p:nvSpPr>
          <p:cNvPr id="3994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5 - </a:t>
            </a:r>
            <a:fld id="{179DFCBA-3936-4574-9819-A318AD8563D0}" type="slidenum">
              <a:rPr lang="en-US" smtClean="0"/>
              <a:pPr eaLnBrk="1" hangingPunct="1"/>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You manipulate data in the database by using DML commands. You can issue DML commands such as </a:t>
            </a:r>
            <a:r>
              <a:rPr lang="en-US" smtClean="0">
                <a:latin typeface="Courier New" pitchFamily="49" charset="0"/>
              </a:rPr>
              <a:t>INSERT</a:t>
            </a:r>
            <a:r>
              <a:rPr lang="en-US" smtClean="0">
                <a:latin typeface="Arial" charset="0"/>
              </a:rPr>
              <a:t>, </a:t>
            </a:r>
            <a:r>
              <a:rPr lang="en-US" smtClean="0">
                <a:latin typeface="Courier New" pitchFamily="49" charset="0"/>
              </a:rPr>
              <a:t>UPDATE</a:t>
            </a:r>
            <a:r>
              <a:rPr lang="en-US" smtClean="0">
                <a:latin typeface="Arial" charset="0"/>
              </a:rPr>
              <a:t>, </a:t>
            </a:r>
            <a:r>
              <a:rPr lang="en-US" smtClean="0">
                <a:latin typeface="Courier New" pitchFamily="49" charset="0"/>
              </a:rPr>
              <a:t>DELETE</a:t>
            </a:r>
            <a:r>
              <a:rPr lang="en-US" smtClean="0">
                <a:latin typeface="Arial" charset="0"/>
              </a:rPr>
              <a:t>, and </a:t>
            </a:r>
            <a:r>
              <a:rPr lang="en-US" smtClean="0">
                <a:latin typeface="Courier New" pitchFamily="49" charset="0"/>
              </a:rPr>
              <a:t>MERGE</a:t>
            </a:r>
            <a:r>
              <a:rPr lang="en-US" smtClean="0">
                <a:latin typeface="Arial" charset="0"/>
              </a:rPr>
              <a:t> without restriction in PL/SQL. Row locks (and table locks) are released by including the </a:t>
            </a:r>
            <a:r>
              <a:rPr lang="en-US" smtClean="0">
                <a:latin typeface="Courier New" pitchFamily="49" charset="0"/>
              </a:rPr>
              <a:t>COMMIT</a:t>
            </a:r>
            <a:r>
              <a:rPr lang="en-US" smtClean="0">
                <a:latin typeface="Arial" charset="0"/>
              </a:rPr>
              <a:t> or </a:t>
            </a:r>
            <a:r>
              <a:rPr lang="en-US" smtClean="0">
                <a:latin typeface="Courier New" pitchFamily="49" charset="0"/>
              </a:rPr>
              <a:t>ROLLBACK</a:t>
            </a:r>
            <a:r>
              <a:rPr lang="en-US" smtClean="0">
                <a:latin typeface="Arial" charset="0"/>
              </a:rPr>
              <a:t> statements in the PL/SQL code.</a:t>
            </a:r>
          </a:p>
          <a:p>
            <a:pPr lvl="2" eaLnBrk="1" hangingPunct="1"/>
            <a:r>
              <a:rPr lang="en-US" smtClean="0">
                <a:latin typeface="Arial" charset="0"/>
              </a:rPr>
              <a:t>The </a:t>
            </a:r>
            <a:r>
              <a:rPr lang="en-US" smtClean="0">
                <a:latin typeface="Courier New" pitchFamily="49" charset="0"/>
              </a:rPr>
              <a:t>INSERT</a:t>
            </a:r>
            <a:r>
              <a:rPr lang="en-US" smtClean="0">
                <a:latin typeface="Arial" charset="0"/>
              </a:rPr>
              <a:t> statement adds new rows to the table.</a:t>
            </a:r>
          </a:p>
          <a:p>
            <a:pPr lvl="2" eaLnBrk="1" hangingPunct="1"/>
            <a:r>
              <a:rPr lang="en-US" smtClean="0">
                <a:latin typeface="Arial" charset="0"/>
              </a:rPr>
              <a:t>The </a:t>
            </a:r>
            <a:r>
              <a:rPr lang="en-US" smtClean="0">
                <a:latin typeface="Courier New" pitchFamily="49" charset="0"/>
              </a:rPr>
              <a:t>UPDATE</a:t>
            </a:r>
            <a:r>
              <a:rPr lang="en-US" smtClean="0">
                <a:latin typeface="Arial" charset="0"/>
              </a:rPr>
              <a:t> statement modifies existing rows in the table.</a:t>
            </a:r>
          </a:p>
          <a:p>
            <a:pPr lvl="2" eaLnBrk="1" hangingPunct="1"/>
            <a:r>
              <a:rPr lang="en-US" smtClean="0">
                <a:latin typeface="Arial" charset="0"/>
              </a:rPr>
              <a:t>The </a:t>
            </a:r>
            <a:r>
              <a:rPr lang="en-US" smtClean="0">
                <a:latin typeface="Courier New" pitchFamily="49" charset="0"/>
              </a:rPr>
              <a:t>DELETE</a:t>
            </a:r>
            <a:r>
              <a:rPr lang="en-US" smtClean="0">
                <a:latin typeface="Arial" charset="0"/>
              </a:rPr>
              <a:t> statement removes rows from the table.</a:t>
            </a:r>
          </a:p>
          <a:p>
            <a:pPr lvl="2" eaLnBrk="1" hangingPunct="1"/>
            <a:r>
              <a:rPr lang="en-US" smtClean="0">
                <a:latin typeface="Arial" charset="0"/>
              </a:rPr>
              <a:t>The </a:t>
            </a:r>
            <a:r>
              <a:rPr lang="en-US" smtClean="0">
                <a:latin typeface="Courier New" pitchFamily="49" charset="0"/>
              </a:rPr>
              <a:t>MERGE</a:t>
            </a:r>
            <a:r>
              <a:rPr lang="en-US" smtClean="0">
                <a:latin typeface="Arial" charset="0"/>
              </a:rPr>
              <a:t> statement selects rows from one table to update or insert into another table. The decision whether to update or insert into the target table is based on a condition in the </a:t>
            </a:r>
            <a:r>
              <a:rPr lang="en-US" smtClean="0">
                <a:latin typeface="Courier New" pitchFamily="49" charset="0"/>
              </a:rPr>
              <a:t>ON</a:t>
            </a:r>
            <a:r>
              <a:rPr lang="en-US" smtClean="0">
                <a:latin typeface="Arial" charset="0"/>
              </a:rPr>
              <a:t> clause.</a:t>
            </a:r>
          </a:p>
          <a:p>
            <a:pPr lvl="1" eaLnBrk="1" hangingPunct="1"/>
            <a:r>
              <a:rPr lang="en-US" b="1" smtClean="0">
                <a:latin typeface="Arial" charset="0"/>
              </a:rPr>
              <a:t>Note: </a:t>
            </a:r>
            <a:r>
              <a:rPr lang="en-US" smtClean="0">
                <a:latin typeface="Courier New" pitchFamily="49" charset="0"/>
              </a:rPr>
              <a:t>MERGE</a:t>
            </a:r>
            <a:r>
              <a:rPr lang="en-US" smtClean="0">
                <a:latin typeface="Arial" charset="0"/>
              </a:rPr>
              <a:t> is a deterministic statement. That is, you cannot update the same row of the target table multiple times in the same </a:t>
            </a:r>
            <a:r>
              <a:rPr lang="en-US" smtClean="0">
                <a:latin typeface="Courier New" pitchFamily="49" charset="0"/>
              </a:rPr>
              <a:t>MERGE</a:t>
            </a:r>
            <a:r>
              <a:rPr lang="en-US" smtClean="0">
                <a:latin typeface="Arial" charset="0"/>
              </a:rPr>
              <a:t> statement. You must have </a:t>
            </a:r>
            <a:r>
              <a:rPr lang="en-US" smtClean="0">
                <a:latin typeface="Courier New" pitchFamily="49" charset="0"/>
              </a:rPr>
              <a:t>INSERT</a:t>
            </a:r>
            <a:r>
              <a:rPr lang="en-US" smtClean="0">
                <a:latin typeface="Arial" charset="0"/>
              </a:rPr>
              <a:t> and </a:t>
            </a:r>
            <a:r>
              <a:rPr lang="en-US" smtClean="0">
                <a:latin typeface="Courier New" pitchFamily="49" charset="0"/>
              </a:rPr>
              <a:t>UPDATE</a:t>
            </a:r>
            <a:r>
              <a:rPr lang="en-US" smtClean="0">
                <a:latin typeface="Arial" charset="0"/>
              </a:rPr>
              <a:t> object privileges on the target table and </a:t>
            </a:r>
            <a:r>
              <a:rPr lang="en-US" smtClean="0">
                <a:latin typeface="Courier New" pitchFamily="49" charset="0"/>
              </a:rPr>
              <a:t>SELECT</a:t>
            </a:r>
            <a:r>
              <a:rPr lang="en-US" smtClean="0">
                <a:latin typeface="Arial" charset="0"/>
              </a:rPr>
              <a:t> privilege on the source table.</a:t>
            </a:r>
          </a:p>
        </p:txBody>
      </p:sp>
      <p:sp>
        <p:nvSpPr>
          <p:cNvPr id="4096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5 - </a:t>
            </a:r>
            <a:fld id="{22898084-D7C8-4C6F-B4B3-9E0747830204}" type="slidenum">
              <a:rPr lang="en-US" smtClean="0"/>
              <a:pPr eaLnBrk="1" hangingPunct="1"/>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In the example in the slide, an </a:t>
            </a:r>
            <a:r>
              <a:rPr lang="en-US" smtClean="0">
                <a:latin typeface="Courier New" pitchFamily="49" charset="0"/>
              </a:rPr>
              <a:t>INSERT</a:t>
            </a:r>
            <a:r>
              <a:rPr lang="en-US" smtClean="0">
                <a:latin typeface="Arial" charset="0"/>
              </a:rPr>
              <a:t> statement is used within a PL/SQL block to insert a record into the </a:t>
            </a:r>
            <a:r>
              <a:rPr lang="en-US" smtClean="0">
                <a:latin typeface="Courier New" pitchFamily="49" charset="0"/>
              </a:rPr>
              <a:t>employees</a:t>
            </a:r>
            <a:r>
              <a:rPr lang="en-US" smtClean="0">
                <a:latin typeface="Arial" charset="0"/>
              </a:rPr>
              <a:t> table. While using the </a:t>
            </a:r>
            <a:r>
              <a:rPr lang="en-US" smtClean="0">
                <a:latin typeface="Courier New" pitchFamily="49" charset="0"/>
              </a:rPr>
              <a:t>INSERT</a:t>
            </a:r>
            <a:r>
              <a:rPr lang="en-US" smtClean="0">
                <a:latin typeface="Arial" charset="0"/>
              </a:rPr>
              <a:t> command in a PL/SQL block, you can: </a:t>
            </a:r>
          </a:p>
          <a:p>
            <a:pPr lvl="2" eaLnBrk="1" hangingPunct="1"/>
            <a:r>
              <a:rPr lang="en-US" smtClean="0">
                <a:latin typeface="Arial" charset="0"/>
              </a:rPr>
              <a:t>Use SQL functions such as </a:t>
            </a:r>
            <a:r>
              <a:rPr lang="en-US" smtClean="0">
                <a:latin typeface="Courier New" pitchFamily="49" charset="0"/>
              </a:rPr>
              <a:t>USER</a:t>
            </a:r>
            <a:r>
              <a:rPr lang="en-US" smtClean="0">
                <a:latin typeface="Arial" charset="0"/>
              </a:rPr>
              <a:t> and </a:t>
            </a:r>
            <a:r>
              <a:rPr lang="en-US" smtClean="0">
                <a:latin typeface="Courier New" pitchFamily="49" charset="0"/>
              </a:rPr>
              <a:t>CURRENT_DATE</a:t>
            </a:r>
          </a:p>
          <a:p>
            <a:pPr lvl="2" eaLnBrk="1" hangingPunct="1"/>
            <a:r>
              <a:rPr lang="en-US" smtClean="0">
                <a:latin typeface="Arial" charset="0"/>
              </a:rPr>
              <a:t>Generate primary key values by using existing database sequences</a:t>
            </a:r>
          </a:p>
          <a:p>
            <a:pPr lvl="2" eaLnBrk="1" hangingPunct="1"/>
            <a:r>
              <a:rPr lang="en-US" smtClean="0">
                <a:latin typeface="Arial" charset="0"/>
              </a:rPr>
              <a:t>Derive values in the PL/SQL block</a:t>
            </a:r>
          </a:p>
          <a:p>
            <a:pPr lvl="1" eaLnBrk="1" hangingPunct="1"/>
            <a:r>
              <a:rPr lang="en-US" b="1" smtClean="0">
                <a:latin typeface="Arial" charset="0"/>
              </a:rPr>
              <a:t>Note: </a:t>
            </a:r>
            <a:r>
              <a:rPr lang="en-US" smtClean="0">
                <a:latin typeface="Arial" charset="0"/>
              </a:rPr>
              <a:t>The data in the </a:t>
            </a:r>
            <a:r>
              <a:rPr lang="en-US" smtClean="0">
                <a:latin typeface="Courier New" pitchFamily="49" charset="0"/>
              </a:rPr>
              <a:t>employees</a:t>
            </a:r>
            <a:r>
              <a:rPr lang="en-US" smtClean="0">
                <a:latin typeface="Arial" charset="0"/>
              </a:rPr>
              <a:t> table needs to remain unchanged. Even though the </a:t>
            </a:r>
            <a:r>
              <a:rPr lang="en-US" smtClean="0">
                <a:latin typeface="Courier New" pitchFamily="49" charset="0"/>
              </a:rPr>
              <a:t>employees</a:t>
            </a:r>
            <a:r>
              <a:rPr lang="en-US" smtClean="0">
                <a:latin typeface="Arial" charset="0"/>
              </a:rPr>
              <a:t> table is not read-only, inserting, updating, and deleting are not allowed on this table to ensure consistency of output. Therefore, the command rollback is used as shown in the code for slide 15_sa in  </a:t>
            </a:r>
            <a:r>
              <a:rPr lang="en-US" smtClean="0">
                <a:latin typeface="Courier New" pitchFamily="49" charset="0"/>
                <a:cs typeface="Courier New" pitchFamily="49" charset="0"/>
              </a:rPr>
              <a:t>code_ex_05.sql</a:t>
            </a:r>
            <a:r>
              <a:rPr lang="en-US" smtClean="0">
                <a:latin typeface="Arial" charset="0"/>
              </a:rPr>
              <a:t>.</a:t>
            </a:r>
          </a:p>
        </p:txBody>
      </p:sp>
      <p:sp>
        <p:nvSpPr>
          <p:cNvPr id="41988"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5 - </a:t>
            </a:r>
            <a:fld id="{D5C83385-0487-4881-AD78-12313E1EEC5B}" type="slidenum">
              <a:rPr lang="en-US" smtClean="0"/>
              <a:pPr eaLnBrk="1" hangingPunct="1"/>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There may be ambiguity in the </a:t>
            </a:r>
            <a:r>
              <a:rPr lang="en-US" smtClean="0">
                <a:latin typeface="Courier New" pitchFamily="49" charset="0"/>
              </a:rPr>
              <a:t>SET</a:t>
            </a:r>
            <a:r>
              <a:rPr lang="en-US" smtClean="0">
                <a:latin typeface="Arial" charset="0"/>
              </a:rPr>
              <a:t> clause of the </a:t>
            </a:r>
            <a:r>
              <a:rPr lang="en-US" smtClean="0">
                <a:latin typeface="Courier New" pitchFamily="49" charset="0"/>
              </a:rPr>
              <a:t>UPDATE</a:t>
            </a:r>
            <a:r>
              <a:rPr lang="en-US" smtClean="0">
                <a:solidFill>
                  <a:srgbClr val="FC0128"/>
                </a:solidFill>
                <a:latin typeface="Arial" charset="0"/>
              </a:rPr>
              <a:t> </a:t>
            </a:r>
            <a:r>
              <a:rPr lang="en-US" smtClean="0">
                <a:latin typeface="Arial" charset="0"/>
              </a:rPr>
              <a:t>statement because, although the identifier on the left of the assignment operator is always a database column, the identifier on the right can be either a database column or a PL/SQL variable. Recall that if column names and identifier names are identical in the </a:t>
            </a:r>
            <a:r>
              <a:rPr lang="en-US" smtClean="0">
                <a:latin typeface="Courier New" pitchFamily="49" charset="0"/>
              </a:rPr>
              <a:t>WHERE</a:t>
            </a:r>
            <a:r>
              <a:rPr lang="en-US" smtClean="0">
                <a:latin typeface="Arial" charset="0"/>
              </a:rPr>
              <a:t> clause, the Oracle Server looks to the database first for the name.</a:t>
            </a:r>
          </a:p>
          <a:p>
            <a:pPr lvl="1" eaLnBrk="1" hangingPunct="1"/>
            <a:r>
              <a:rPr lang="en-US" smtClean="0">
                <a:latin typeface="Arial" charset="0"/>
              </a:rPr>
              <a:t>Remember that the </a:t>
            </a:r>
            <a:r>
              <a:rPr lang="en-US" smtClean="0">
                <a:latin typeface="Courier New" pitchFamily="49" charset="0"/>
              </a:rPr>
              <a:t>WHERE</a:t>
            </a:r>
            <a:r>
              <a:rPr lang="en-US" smtClean="0">
                <a:latin typeface="Arial" charset="0"/>
              </a:rPr>
              <a:t> clause is used to determine the rows that are affected. If no rows are modified, no error occurs (unlike the </a:t>
            </a:r>
            <a:r>
              <a:rPr lang="en-US" smtClean="0">
                <a:latin typeface="Courier New" pitchFamily="49" charset="0"/>
              </a:rPr>
              <a:t>SELECT</a:t>
            </a:r>
            <a:r>
              <a:rPr lang="en-US" smtClean="0">
                <a:latin typeface="Arial" charset="0"/>
              </a:rPr>
              <a:t> statement in PL/SQL).</a:t>
            </a:r>
          </a:p>
          <a:p>
            <a:pPr lvl="1" eaLnBrk="1" hangingPunct="1"/>
            <a:r>
              <a:rPr lang="en-US" b="1" smtClean="0">
                <a:latin typeface="Arial" charset="0"/>
              </a:rPr>
              <a:t>Note:</a:t>
            </a:r>
            <a:r>
              <a:rPr lang="en-US" smtClean="0">
                <a:latin typeface="Arial" charset="0"/>
              </a:rPr>
              <a:t> PL/SQL variable assignments always use </a:t>
            </a:r>
            <a:r>
              <a:rPr lang="en-US" smtClean="0">
                <a:latin typeface="Courier New" pitchFamily="49" charset="0"/>
              </a:rPr>
              <a:t>:=</a:t>
            </a:r>
            <a:r>
              <a:rPr lang="en-US" smtClean="0">
                <a:latin typeface="Arial" charset="0"/>
              </a:rPr>
              <a:t>, and SQL column assignments always use </a:t>
            </a:r>
            <a:r>
              <a:rPr lang="en-US" smtClean="0">
                <a:latin typeface="Courier New" pitchFamily="49" charset="0"/>
              </a:rPr>
              <a:t>=</a:t>
            </a:r>
            <a:r>
              <a:rPr lang="en-US" smtClean="0">
                <a:latin typeface="Arial" charset="0"/>
              </a:rPr>
              <a:t>.</a:t>
            </a:r>
          </a:p>
        </p:txBody>
      </p:sp>
      <p:sp>
        <p:nvSpPr>
          <p:cNvPr id="43012"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5 - </a:t>
            </a:r>
            <a:fld id="{3C9E4890-FEFE-4591-87F0-B25B4748AA43}" type="slidenum">
              <a:rPr lang="en-US" smtClean="0"/>
              <a:pPr eaLnBrk="1" hangingPunct="1"/>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The </a:t>
            </a:r>
            <a:r>
              <a:rPr lang="en-US" smtClean="0">
                <a:latin typeface="Courier New" pitchFamily="49" charset="0"/>
              </a:rPr>
              <a:t>DELETE</a:t>
            </a:r>
            <a:r>
              <a:rPr lang="en-US" smtClean="0">
                <a:latin typeface="Arial" charset="0"/>
              </a:rPr>
              <a:t> statement removes unwanted rows from a table. If the </a:t>
            </a:r>
            <a:r>
              <a:rPr lang="en-US" smtClean="0">
                <a:latin typeface="Courier New" pitchFamily="49" charset="0"/>
              </a:rPr>
              <a:t>WHERE</a:t>
            </a:r>
            <a:r>
              <a:rPr lang="en-US" smtClean="0">
                <a:latin typeface="Arial" charset="0"/>
              </a:rPr>
              <a:t> clause is not used, all the rows in a table can be removed if there are no integrity constraints.</a:t>
            </a:r>
          </a:p>
        </p:txBody>
      </p:sp>
      <p:sp>
        <p:nvSpPr>
          <p:cNvPr id="44036"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5 - </a:t>
            </a:r>
            <a:fld id="{208BE0C9-CB65-44C7-8722-F45CB2FD57F3}" type="slidenum">
              <a:rPr lang="en-US" smtClean="0"/>
              <a:pPr eaLnBrk="1" hangingPunct="1"/>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The </a:t>
            </a:r>
            <a:r>
              <a:rPr lang="en-US" smtClean="0">
                <a:latin typeface="Courier New" pitchFamily="49" charset="0"/>
              </a:rPr>
              <a:t>MERGE</a:t>
            </a:r>
            <a:r>
              <a:rPr lang="en-US" smtClean="0">
                <a:latin typeface="Arial" charset="0"/>
              </a:rPr>
              <a:t> statement inserts or updates rows in one table by using data from another table. Each row is inserted or updated in the target table depending on an equijoin condition. </a:t>
            </a:r>
          </a:p>
          <a:p>
            <a:pPr lvl="1" eaLnBrk="1" hangingPunct="1"/>
            <a:r>
              <a:rPr lang="en-US" smtClean="0">
                <a:latin typeface="Arial" charset="0"/>
              </a:rPr>
              <a:t>The example shown matches the </a:t>
            </a:r>
            <a:r>
              <a:rPr lang="en-US" smtClean="0">
                <a:latin typeface="Courier New" pitchFamily="49" charset="0"/>
              </a:rPr>
              <a:t>empno</a:t>
            </a:r>
            <a:r>
              <a:rPr lang="en-US" smtClean="0">
                <a:latin typeface="Arial" charset="0"/>
              </a:rPr>
              <a:t> column in the </a:t>
            </a:r>
            <a:r>
              <a:rPr lang="en-US" smtClean="0">
                <a:latin typeface="Courier New" pitchFamily="49" charset="0"/>
              </a:rPr>
              <a:t>copy_emp</a:t>
            </a:r>
            <a:r>
              <a:rPr lang="en-US" smtClean="0">
                <a:latin typeface="Arial" charset="0"/>
              </a:rPr>
              <a:t> table to the </a:t>
            </a:r>
            <a:r>
              <a:rPr lang="en-US" smtClean="0">
                <a:latin typeface="Courier New" pitchFamily="49" charset="0"/>
              </a:rPr>
              <a:t>employee_id</a:t>
            </a:r>
            <a:r>
              <a:rPr lang="en-US" smtClean="0">
                <a:latin typeface="Arial" charset="0"/>
              </a:rPr>
              <a:t> column in the </a:t>
            </a:r>
            <a:r>
              <a:rPr lang="en-US" smtClean="0">
                <a:latin typeface="Courier New" pitchFamily="49" charset="0"/>
              </a:rPr>
              <a:t>employees</a:t>
            </a:r>
            <a:r>
              <a:rPr lang="en-US" smtClean="0">
                <a:latin typeface="Arial" charset="0"/>
              </a:rPr>
              <a:t> table. If a match is found, the row is updated to match the row in the </a:t>
            </a:r>
            <a:r>
              <a:rPr lang="en-US" smtClean="0">
                <a:latin typeface="Courier New" pitchFamily="49" charset="0"/>
              </a:rPr>
              <a:t>employees</a:t>
            </a:r>
            <a:r>
              <a:rPr lang="en-US" smtClean="0">
                <a:latin typeface="Arial" charset="0"/>
              </a:rPr>
              <a:t> table. If the row is not found, it is inserted into the </a:t>
            </a:r>
            <a:r>
              <a:rPr lang="en-US" smtClean="0">
                <a:latin typeface="Courier New" pitchFamily="49" charset="0"/>
              </a:rPr>
              <a:t>copy_emp</a:t>
            </a:r>
            <a:r>
              <a:rPr lang="en-US" smtClean="0">
                <a:latin typeface="Arial" charset="0"/>
              </a:rPr>
              <a:t> table.</a:t>
            </a:r>
          </a:p>
          <a:p>
            <a:pPr lvl="1" eaLnBrk="1" hangingPunct="1"/>
            <a:r>
              <a:rPr lang="en-US" smtClean="0">
                <a:latin typeface="Arial" charset="0"/>
              </a:rPr>
              <a:t>The complete example of using </a:t>
            </a:r>
            <a:r>
              <a:rPr lang="en-US" smtClean="0">
                <a:latin typeface="Courier New" pitchFamily="49" charset="0"/>
              </a:rPr>
              <a:t>MERGE</a:t>
            </a:r>
            <a:r>
              <a:rPr lang="en-US" smtClean="0">
                <a:latin typeface="Arial" charset="0"/>
              </a:rPr>
              <a:t> in a PL/SQL block is shown on the next slide.</a:t>
            </a:r>
          </a:p>
        </p:txBody>
      </p:sp>
      <p:sp>
        <p:nvSpPr>
          <p:cNvPr id="45060"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5 - </a:t>
            </a:r>
            <a:fld id="{711ED122-83AC-4C5C-9F8D-E3D11A48E0AA}" type="slidenum">
              <a:rPr lang="en-US" smtClean="0"/>
              <a:pPr eaLnBrk="1" hangingPunct="1"/>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Notes Placeholder 5"/>
          <p:cNvSpPr>
            <a:spLocks noGrp="1"/>
          </p:cNvSpPr>
          <p:nvPr>
            <p:ph type="body" idx="1"/>
          </p:nvPr>
        </p:nvSpPr>
        <p:spPr>
          <a:xfrm>
            <a:off x="537241" y="517645"/>
            <a:ext cx="5828677" cy="783346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Courier New" pitchFamily="49" charset="0"/>
              </a:rPr>
              <a:t>BEGIN</a:t>
            </a:r>
          </a:p>
          <a:p>
            <a:pPr lvl="1" eaLnBrk="1" hangingPunct="1"/>
            <a:r>
              <a:rPr lang="en-US" smtClean="0">
                <a:latin typeface="Courier New" pitchFamily="49" charset="0"/>
              </a:rPr>
              <a:t>MERGE INTO copy_emp c</a:t>
            </a:r>
          </a:p>
          <a:p>
            <a:pPr lvl="1" eaLnBrk="1" hangingPunct="1"/>
            <a:r>
              <a:rPr lang="en-US" smtClean="0">
                <a:latin typeface="Courier New" pitchFamily="49" charset="0"/>
              </a:rPr>
              <a:t>     USING employees e</a:t>
            </a:r>
          </a:p>
          <a:p>
            <a:pPr lvl="1" eaLnBrk="1" hangingPunct="1"/>
            <a:r>
              <a:rPr lang="en-US" smtClean="0">
                <a:latin typeface="Courier New" pitchFamily="49" charset="0"/>
              </a:rPr>
              <a:t>     ON (e.employee_id = c.empno)</a:t>
            </a:r>
          </a:p>
          <a:p>
            <a:pPr lvl="1" eaLnBrk="1" hangingPunct="1"/>
            <a:r>
              <a:rPr lang="en-US" smtClean="0">
                <a:latin typeface="Courier New" pitchFamily="49" charset="0"/>
              </a:rPr>
              <a:t>   WHEN MATCHED THEN</a:t>
            </a:r>
          </a:p>
          <a:p>
            <a:pPr lvl="1" eaLnBrk="1" hangingPunct="1"/>
            <a:r>
              <a:rPr lang="en-US" smtClean="0">
                <a:latin typeface="Courier New" pitchFamily="49" charset="0"/>
              </a:rPr>
              <a:t>     UPDATE SET</a:t>
            </a:r>
          </a:p>
          <a:p>
            <a:pPr lvl="1" eaLnBrk="1" hangingPunct="1"/>
            <a:r>
              <a:rPr lang="en-US" smtClean="0">
                <a:latin typeface="Courier New" pitchFamily="49" charset="0"/>
              </a:rPr>
              <a:t>       c.first_name     = e.first_name,</a:t>
            </a:r>
          </a:p>
          <a:p>
            <a:pPr lvl="1" eaLnBrk="1" hangingPunct="1"/>
            <a:r>
              <a:rPr lang="en-US" smtClean="0">
                <a:latin typeface="Courier New" pitchFamily="49" charset="0"/>
              </a:rPr>
              <a:t>       c.last_name      = e.last_name,</a:t>
            </a:r>
          </a:p>
          <a:p>
            <a:pPr lvl="1" eaLnBrk="1" hangingPunct="1"/>
            <a:r>
              <a:rPr lang="en-US" smtClean="0">
                <a:latin typeface="Courier New" pitchFamily="49" charset="0"/>
              </a:rPr>
              <a:t>       c.email          = e.email,</a:t>
            </a:r>
          </a:p>
          <a:p>
            <a:pPr lvl="1" eaLnBrk="1" hangingPunct="1"/>
            <a:r>
              <a:rPr lang="en-US" smtClean="0">
                <a:latin typeface="Courier New" pitchFamily="49" charset="0"/>
              </a:rPr>
              <a:t>       c.phone_number   = e.phone_number,</a:t>
            </a:r>
          </a:p>
          <a:p>
            <a:pPr lvl="1" eaLnBrk="1" hangingPunct="1"/>
            <a:r>
              <a:rPr lang="en-US" smtClean="0">
                <a:latin typeface="Courier New" pitchFamily="49" charset="0"/>
              </a:rPr>
              <a:t>       c.hire_date      = e.hire_date,</a:t>
            </a:r>
          </a:p>
          <a:p>
            <a:pPr lvl="1" eaLnBrk="1" hangingPunct="1"/>
            <a:r>
              <a:rPr lang="en-US" smtClean="0">
                <a:latin typeface="Courier New" pitchFamily="49" charset="0"/>
              </a:rPr>
              <a:t>       c.job_id         = e.job_id,</a:t>
            </a:r>
          </a:p>
          <a:p>
            <a:pPr lvl="1" eaLnBrk="1" hangingPunct="1"/>
            <a:r>
              <a:rPr lang="en-US" smtClean="0">
                <a:latin typeface="Courier New" pitchFamily="49" charset="0"/>
              </a:rPr>
              <a:t>       c.salary         = e.salary,</a:t>
            </a:r>
          </a:p>
          <a:p>
            <a:pPr lvl="1" eaLnBrk="1" hangingPunct="1"/>
            <a:r>
              <a:rPr lang="en-US" smtClean="0">
                <a:latin typeface="Courier New" pitchFamily="49" charset="0"/>
              </a:rPr>
              <a:t>       c.commission_pct = e.commission_pct,</a:t>
            </a:r>
          </a:p>
          <a:p>
            <a:pPr lvl="1" eaLnBrk="1" hangingPunct="1"/>
            <a:r>
              <a:rPr lang="en-US" smtClean="0">
                <a:latin typeface="Courier New" pitchFamily="49" charset="0"/>
              </a:rPr>
              <a:t>       c.manager_id     = e.manager_id,</a:t>
            </a:r>
          </a:p>
          <a:p>
            <a:pPr lvl="1" eaLnBrk="1" hangingPunct="1"/>
            <a:r>
              <a:rPr lang="en-US" smtClean="0">
                <a:latin typeface="Courier New" pitchFamily="49" charset="0"/>
              </a:rPr>
              <a:t>       c.department_id  = e.department_id</a:t>
            </a:r>
          </a:p>
          <a:p>
            <a:pPr lvl="1" eaLnBrk="1" hangingPunct="1"/>
            <a:r>
              <a:rPr lang="en-US" smtClean="0">
                <a:latin typeface="Courier New" pitchFamily="49" charset="0"/>
              </a:rPr>
              <a:t>   WHEN NOT MATCHED THEN</a:t>
            </a:r>
          </a:p>
          <a:p>
            <a:pPr lvl="1" eaLnBrk="1" hangingPunct="1"/>
            <a:r>
              <a:rPr lang="en-US" smtClean="0">
                <a:latin typeface="Courier New" pitchFamily="49" charset="0"/>
              </a:rPr>
              <a:t>     INSERT VALUES(e.employee_id,  e.first_name, e.last_name,</a:t>
            </a:r>
          </a:p>
          <a:p>
            <a:pPr lvl="1" eaLnBrk="1" hangingPunct="1"/>
            <a:r>
              <a:rPr lang="en-US" smtClean="0">
                <a:latin typeface="Courier New" pitchFamily="49" charset="0"/>
              </a:rPr>
              <a:t>          e.email, e.phone_number, e.hire_date, e.job_id,</a:t>
            </a:r>
          </a:p>
          <a:p>
            <a:pPr lvl="1" eaLnBrk="1" hangingPunct="1"/>
            <a:r>
              <a:rPr lang="en-US" smtClean="0">
                <a:latin typeface="Courier New" pitchFamily="49" charset="0"/>
              </a:rPr>
              <a:t>          e.salary, e.commission_pct, e.manager_id, </a:t>
            </a:r>
          </a:p>
          <a:p>
            <a:pPr lvl="1" eaLnBrk="1" hangingPunct="1"/>
            <a:r>
              <a:rPr lang="en-US" smtClean="0">
                <a:latin typeface="Courier New" pitchFamily="49" charset="0"/>
              </a:rPr>
              <a:t>          e.department_id);</a:t>
            </a:r>
          </a:p>
          <a:p>
            <a:pPr lvl="1" eaLnBrk="1" hangingPunct="1"/>
            <a:r>
              <a:rPr lang="en-US" smtClean="0">
                <a:latin typeface="Courier New" pitchFamily="49" charset="0"/>
              </a:rPr>
              <a:t>END;</a:t>
            </a:r>
          </a:p>
          <a:p>
            <a:pPr lvl="1" eaLnBrk="1" hangingPunct="1"/>
            <a:r>
              <a:rPr lang="en-US" smtClean="0">
                <a:latin typeface="Courier New" pitchFamily="49" charset="0"/>
              </a:rPr>
              <a:t>/</a:t>
            </a:r>
          </a:p>
        </p:txBody>
      </p:sp>
      <p:sp>
        <p:nvSpPr>
          <p:cNvPr id="46083"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5 - </a:t>
            </a:r>
            <a:fld id="{E5B89D26-5C1C-4B43-8170-51222CA797FA}" type="slidenum">
              <a:rPr lang="en-US" smtClean="0"/>
              <a:pPr eaLnBrk="1" hangingPunct="1"/>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In this lesson, you learn to embed standard SQL </a:t>
            </a:r>
            <a:r>
              <a:rPr lang="en-US" smtClean="0">
                <a:latin typeface="Courier New" pitchFamily="49" charset="0"/>
              </a:rPr>
              <a:t>SELECT</a:t>
            </a:r>
            <a:r>
              <a:rPr lang="en-US" smtClean="0">
                <a:latin typeface="Arial" charset="0"/>
              </a:rPr>
              <a:t>, </a:t>
            </a:r>
            <a:r>
              <a:rPr lang="en-US" smtClean="0">
                <a:latin typeface="Courier New" pitchFamily="49" charset="0"/>
              </a:rPr>
              <a:t>INSERT</a:t>
            </a:r>
            <a:r>
              <a:rPr lang="en-US" smtClean="0">
                <a:latin typeface="Arial" charset="0"/>
              </a:rPr>
              <a:t>, </a:t>
            </a:r>
            <a:r>
              <a:rPr lang="en-US" smtClean="0">
                <a:latin typeface="Courier New" pitchFamily="49" charset="0"/>
              </a:rPr>
              <a:t>UPDATE</a:t>
            </a:r>
            <a:r>
              <a:rPr lang="en-US" smtClean="0">
                <a:latin typeface="Arial" charset="0"/>
              </a:rPr>
              <a:t>, </a:t>
            </a:r>
            <a:r>
              <a:rPr lang="en-US" smtClean="0">
                <a:latin typeface="Courier New" pitchFamily="49" charset="0"/>
              </a:rPr>
              <a:t>DELETE</a:t>
            </a:r>
            <a:r>
              <a:rPr lang="en-US" smtClean="0">
                <a:latin typeface="Arial" charset="0"/>
              </a:rPr>
              <a:t>, and </a:t>
            </a:r>
            <a:r>
              <a:rPr lang="en-US" smtClean="0">
                <a:latin typeface="Courier New" pitchFamily="49" charset="0"/>
              </a:rPr>
              <a:t>MERGE</a:t>
            </a:r>
            <a:r>
              <a:rPr lang="en-US" smtClean="0">
                <a:latin typeface="Arial" charset="0"/>
              </a:rPr>
              <a:t> statements in PL/SQL blocks. You learn how to include data manipulation language (DML) and transaction control statements in PL/SQL. You learn the need for cursors and differentiate between the two types of cursors. The lesson also presents the various SQL cursor attributes that can be used with implicit cursors.</a:t>
            </a:r>
          </a:p>
        </p:txBody>
      </p:sp>
      <p:sp>
        <p:nvSpPr>
          <p:cNvPr id="28676"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5 - </a:t>
            </a:r>
            <a:fld id="{4C4B29F6-6A5B-4D3E-A987-69B53985FDD0}" type="slidenum">
              <a:rPr lang="en-US" smtClean="0"/>
              <a:pPr eaLnBrk="1" hangingPunct="1"/>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
        <p:nvSpPr>
          <p:cNvPr id="4710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5 - </a:t>
            </a:r>
            <a:fld id="{8F5FC665-3B32-470C-A3B0-3B0C2599E20A}" type="slidenum">
              <a:rPr lang="en-US" smtClean="0"/>
              <a:pPr eaLnBrk="1" hangingPunct="1"/>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You have already learned that you can include SQL statements that return a single row in a PL/SQL block. The data retrieved by the SQL statement should be held in variables using the </a:t>
            </a:r>
            <a:r>
              <a:rPr lang="en-US" smtClean="0">
                <a:latin typeface="Courier New" pitchFamily="49" charset="0"/>
              </a:rPr>
              <a:t>INTO</a:t>
            </a:r>
            <a:r>
              <a:rPr lang="en-US" smtClean="0">
                <a:latin typeface="Arial" charset="0"/>
              </a:rPr>
              <a:t> clause.</a:t>
            </a:r>
          </a:p>
          <a:p>
            <a:pPr lvl="1" eaLnBrk="1" hangingPunct="1"/>
            <a:r>
              <a:rPr lang="en-US" b="1" smtClean="0">
                <a:latin typeface="Arial" charset="0"/>
              </a:rPr>
              <a:t>Where Does the Oracle Server Process SQL Statements?</a:t>
            </a:r>
          </a:p>
          <a:p>
            <a:pPr lvl="1" eaLnBrk="1" hangingPunct="1"/>
            <a:r>
              <a:rPr lang="en-US" smtClean="0">
                <a:latin typeface="Arial" charset="0"/>
              </a:rPr>
              <a:t>The Oracle Server allocates a private memory area called the </a:t>
            </a:r>
            <a:r>
              <a:rPr lang="en-US" i="1" smtClean="0">
                <a:latin typeface="Arial" charset="0"/>
              </a:rPr>
              <a:t>context area</a:t>
            </a:r>
            <a:r>
              <a:rPr lang="en-US" smtClean="0">
                <a:latin typeface="Arial" charset="0"/>
              </a:rPr>
              <a:t> for processing SQL statements. The SQL statement is parsed and processed in this area. The information required for processing and the information retrieved after processing are all stored in this area. You have no control over this area because it is internally managed by the Oracle Server.</a:t>
            </a:r>
          </a:p>
          <a:p>
            <a:pPr lvl="1" eaLnBrk="1" hangingPunct="1"/>
            <a:r>
              <a:rPr lang="en-US" smtClean="0">
                <a:latin typeface="Arial" charset="0"/>
              </a:rPr>
              <a:t>A cursor is a pointer to the context area. However, this cursor is an implicit cursor and is automatically managed by the Oracle Server. When the executable block issues a SQL statement, PL/SQL creates an implicit cursor.</a:t>
            </a:r>
          </a:p>
          <a:p>
            <a:pPr lvl="1" eaLnBrk="1" hangingPunct="1"/>
            <a:r>
              <a:rPr lang="en-US" b="1" smtClean="0">
                <a:latin typeface="Arial" charset="0"/>
              </a:rPr>
              <a:t>Types of Cursors</a:t>
            </a:r>
          </a:p>
          <a:p>
            <a:pPr lvl="1" eaLnBrk="1" hangingPunct="1"/>
            <a:r>
              <a:rPr lang="en-US" smtClean="0">
                <a:latin typeface="Arial" charset="0"/>
              </a:rPr>
              <a:t>There are two types of cursors:</a:t>
            </a:r>
          </a:p>
          <a:p>
            <a:pPr lvl="2" eaLnBrk="1" hangingPunct="1"/>
            <a:r>
              <a:rPr lang="en-US" b="1" smtClean="0">
                <a:latin typeface="Arial" charset="0"/>
              </a:rPr>
              <a:t>Implicit: </a:t>
            </a:r>
            <a:r>
              <a:rPr lang="en-US" smtClean="0">
                <a:latin typeface="Arial" charset="0"/>
              </a:rPr>
              <a:t>An</a:t>
            </a:r>
            <a:r>
              <a:rPr lang="en-US" i="1" smtClean="0">
                <a:latin typeface="Arial" charset="0"/>
              </a:rPr>
              <a:t> implicit cursor</a:t>
            </a:r>
            <a:r>
              <a:rPr lang="en-US" smtClean="0">
                <a:latin typeface="Arial" charset="0"/>
              </a:rPr>
              <a:t> is created and managed by the Oracle Server. You do not have access to it. The Oracle Server creates such a cursor when it has to execute a SQL statement.</a:t>
            </a:r>
          </a:p>
        </p:txBody>
      </p:sp>
      <p:sp>
        <p:nvSpPr>
          <p:cNvPr id="48132"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5 - </a:t>
            </a:r>
            <a:fld id="{DCC8BFE5-8197-498C-B479-557F1D0D5477}" type="slidenum">
              <a:rPr lang="en-US" smtClean="0"/>
              <a:pPr eaLnBrk="1" hangingPunct="1"/>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Notes Placeholder 5"/>
          <p:cNvSpPr>
            <a:spLocks noGrp="1"/>
          </p:cNvSpPr>
          <p:nvPr>
            <p:ph type="body" idx="1"/>
          </p:nvPr>
        </p:nvSpPr>
        <p:spPr>
          <a:xfrm>
            <a:off x="537241" y="517645"/>
            <a:ext cx="5828677" cy="783346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r>
              <a:rPr lang="en-US" b="1" smtClean="0">
                <a:latin typeface="Arial" charset="0"/>
              </a:rPr>
              <a:t>Explicit:</a:t>
            </a:r>
            <a:r>
              <a:rPr lang="en-US" smtClean="0">
                <a:latin typeface="Arial" charset="0"/>
              </a:rPr>
              <a:t> As a programmer, you may want to retrieve multiple rows from a database table, have a pointer to each row that is retrieved, and work on the rows one at a time. In such cases, you can declare cursors explicitly depending on your business requirements. A cursor that is declared by programmers is called an </a:t>
            </a:r>
            <a:r>
              <a:rPr lang="en-US" i="1" smtClean="0">
                <a:latin typeface="Arial" charset="0"/>
              </a:rPr>
              <a:t>explicit cursor</a:t>
            </a:r>
            <a:r>
              <a:rPr lang="en-US" smtClean="0">
                <a:latin typeface="Arial" charset="0"/>
              </a:rPr>
              <a:t>. You declare such a cursor in the declarative section of a PL/SQL block.</a:t>
            </a:r>
          </a:p>
          <a:p>
            <a:endParaRPr lang="en-US" smtClean="0">
              <a:latin typeface="Arial" charset="0"/>
            </a:endParaRPr>
          </a:p>
        </p:txBody>
      </p:sp>
      <p:sp>
        <p:nvSpPr>
          <p:cNvPr id="49155"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5 - </a:t>
            </a:r>
            <a:fld id="{B8EBD46F-25BB-492B-9A92-43810719A072}" type="slidenum">
              <a:rPr lang="en-US" smtClean="0"/>
              <a:pPr eaLnBrk="1" hangingPunct="1"/>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SQL cursor attributes</a:t>
            </a:r>
            <a:r>
              <a:rPr lang="en-US" smtClean="0">
                <a:solidFill>
                  <a:srgbClr val="FC0128"/>
                </a:solidFill>
                <a:latin typeface="Arial" charset="0"/>
              </a:rPr>
              <a:t> </a:t>
            </a:r>
            <a:r>
              <a:rPr lang="en-US" smtClean="0">
                <a:latin typeface="Arial" charset="0"/>
              </a:rPr>
              <a:t>enable you to evaluate what happened when an implicit cursor was last used. Use these attributes in PL/SQL statements but not in SQL statements. </a:t>
            </a:r>
          </a:p>
          <a:p>
            <a:pPr lvl="1" eaLnBrk="1" hangingPunct="1"/>
            <a:r>
              <a:rPr lang="en-US" smtClean="0">
                <a:latin typeface="Arial" charset="0"/>
              </a:rPr>
              <a:t>You can test the </a:t>
            </a:r>
            <a:r>
              <a:rPr lang="en-US" smtClean="0">
                <a:latin typeface="Courier New" pitchFamily="49" charset="0"/>
              </a:rPr>
              <a:t>SQL%ROWCOUNT</a:t>
            </a:r>
            <a:r>
              <a:rPr lang="en-US" smtClean="0">
                <a:latin typeface="Arial" charset="0"/>
              </a:rPr>
              <a:t>, </a:t>
            </a:r>
            <a:r>
              <a:rPr lang="en-US" smtClean="0">
                <a:latin typeface="Courier New" pitchFamily="49" charset="0"/>
              </a:rPr>
              <a:t>SQL%FOUND</a:t>
            </a:r>
            <a:r>
              <a:rPr lang="en-US" smtClean="0">
                <a:latin typeface="Arial" charset="0"/>
              </a:rPr>
              <a:t>, and </a:t>
            </a:r>
            <a:r>
              <a:rPr lang="en-US" smtClean="0">
                <a:latin typeface="Courier New" pitchFamily="49" charset="0"/>
              </a:rPr>
              <a:t>SQL%NOTFOUND</a:t>
            </a:r>
            <a:r>
              <a:rPr lang="en-US" smtClean="0">
                <a:latin typeface="Arial" charset="0"/>
              </a:rPr>
              <a:t> attributes in the executable section of a block to gather information after the appropriate DML command executes. PL/SQL does not return an error if a DML statement does not affect rows in the underlying table. However, if a </a:t>
            </a:r>
            <a:r>
              <a:rPr lang="en-US" smtClean="0">
                <a:latin typeface="Courier New" pitchFamily="49" charset="0"/>
              </a:rPr>
              <a:t>SELECT</a:t>
            </a:r>
            <a:r>
              <a:rPr lang="en-US" smtClean="0">
                <a:latin typeface="Arial" charset="0"/>
              </a:rPr>
              <a:t> statement does not retrieve any rows, PL/SQL returns an exception.</a:t>
            </a:r>
          </a:p>
          <a:p>
            <a:pPr lvl="1" eaLnBrk="1" hangingPunct="1"/>
            <a:r>
              <a:rPr lang="en-US" smtClean="0">
                <a:latin typeface="Arial" charset="0"/>
              </a:rPr>
              <a:t>Observe that the attributes are prefixed with SQL. These cursor attributes are used with implicit cursors that are automatically created by PL/SQL and for which you do not know the names. Therefore, you use SQL instead of the cursor name.</a:t>
            </a:r>
          </a:p>
          <a:p>
            <a:pPr lvl="1" eaLnBrk="1" hangingPunct="1"/>
            <a:r>
              <a:rPr lang="en-US" smtClean="0">
                <a:latin typeface="Arial" charset="0"/>
              </a:rPr>
              <a:t>The </a:t>
            </a:r>
            <a:r>
              <a:rPr lang="en-US" smtClean="0">
                <a:latin typeface="Courier New" pitchFamily="49" charset="0"/>
              </a:rPr>
              <a:t>SQL%NOTFOUND</a:t>
            </a:r>
            <a:r>
              <a:rPr lang="en-US" smtClean="0">
                <a:latin typeface="Arial" charset="0"/>
              </a:rPr>
              <a:t> attribute is the opposite of </a:t>
            </a:r>
            <a:r>
              <a:rPr lang="en-US" smtClean="0">
                <a:latin typeface="Courier New" pitchFamily="49" charset="0"/>
              </a:rPr>
              <a:t>SQL%FOUND</a:t>
            </a:r>
            <a:r>
              <a:rPr lang="en-US" smtClean="0">
                <a:latin typeface="Arial" charset="0"/>
              </a:rPr>
              <a:t>. This attribute may be used as the exit condition in a loop. It is useful in </a:t>
            </a:r>
            <a:r>
              <a:rPr lang="en-US" smtClean="0">
                <a:latin typeface="Courier New" pitchFamily="49" charset="0"/>
              </a:rPr>
              <a:t>UPDATE</a:t>
            </a:r>
            <a:r>
              <a:rPr lang="en-US" smtClean="0">
                <a:latin typeface="Arial" charset="0"/>
              </a:rPr>
              <a:t> and </a:t>
            </a:r>
            <a:r>
              <a:rPr lang="en-US" smtClean="0">
                <a:latin typeface="Courier New" pitchFamily="49" charset="0"/>
              </a:rPr>
              <a:t>DELETE</a:t>
            </a:r>
            <a:r>
              <a:rPr lang="en-US" smtClean="0">
                <a:latin typeface="Arial" charset="0"/>
              </a:rPr>
              <a:t> statements when no rows are changed because exceptions are not returned in these cases. </a:t>
            </a:r>
          </a:p>
          <a:p>
            <a:pPr lvl="1" eaLnBrk="1" hangingPunct="1"/>
            <a:r>
              <a:rPr lang="en-US" smtClean="0">
                <a:latin typeface="Arial" charset="0"/>
              </a:rPr>
              <a:t>You learn about explicit cursor attributes in the lesson titled “Using Explicit Cursors.”</a:t>
            </a:r>
          </a:p>
        </p:txBody>
      </p:sp>
      <p:sp>
        <p:nvSpPr>
          <p:cNvPr id="50180"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5 - </a:t>
            </a:r>
            <a:fld id="{4359B2F7-4B62-4C55-A422-3F20E25C24AC}" type="slidenum">
              <a:rPr lang="en-US" smtClean="0"/>
              <a:pPr eaLnBrk="1" hangingPunct="1"/>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The example in the slide deletes a row with </a:t>
            </a:r>
            <a:r>
              <a:rPr lang="en-US" smtClean="0">
                <a:latin typeface="Courier New" pitchFamily="49" charset="0"/>
              </a:rPr>
              <a:t>employee_id</a:t>
            </a:r>
            <a:r>
              <a:rPr lang="en-US" smtClean="0">
                <a:latin typeface="Arial" charset="0"/>
              </a:rPr>
              <a:t> </a:t>
            </a:r>
            <a:r>
              <a:rPr lang="en-US" smtClean="0">
                <a:latin typeface="Courier New" pitchFamily="49" charset="0"/>
              </a:rPr>
              <a:t>176</a:t>
            </a:r>
            <a:r>
              <a:rPr lang="en-US" smtClean="0">
                <a:latin typeface="Arial" charset="0"/>
              </a:rPr>
              <a:t> from the </a:t>
            </a:r>
            <a:r>
              <a:rPr lang="en-US" smtClean="0">
                <a:latin typeface="Courier New" pitchFamily="49" charset="0"/>
              </a:rPr>
              <a:t>employees</a:t>
            </a:r>
            <a:r>
              <a:rPr lang="en-US" smtClean="0">
                <a:latin typeface="Arial" charset="0"/>
              </a:rPr>
              <a:t> table. Using the </a:t>
            </a:r>
            <a:r>
              <a:rPr lang="en-US" smtClean="0">
                <a:latin typeface="Courier New" pitchFamily="49" charset="0"/>
              </a:rPr>
              <a:t>SQL%ROWCOUNT</a:t>
            </a:r>
            <a:r>
              <a:rPr lang="en-US" smtClean="0">
                <a:latin typeface="Arial" charset="0"/>
              </a:rPr>
              <a:t> attribute, you can print the number of rows deleted.</a:t>
            </a:r>
          </a:p>
        </p:txBody>
      </p:sp>
      <p:sp>
        <p:nvSpPr>
          <p:cNvPr id="5120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5 - </a:t>
            </a:r>
            <a:fld id="{3AE8EB3A-362E-4CC2-8766-48F462A74934}" type="slidenum">
              <a:rPr lang="en-US" smtClean="0"/>
              <a:pPr eaLnBrk="1" hangingPunct="1"/>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charset="0"/>
              </a:rPr>
              <a:t>Answer: b</a:t>
            </a:r>
          </a:p>
          <a:p>
            <a:pPr lvl="1" eaLnBrk="1" hangingPunct="1"/>
            <a:r>
              <a:rPr lang="en-US" b="1" smtClean="0">
                <a:latin typeface="Courier New" pitchFamily="49" charset="0"/>
              </a:rPr>
              <a:t>INTO</a:t>
            </a:r>
            <a:r>
              <a:rPr lang="en-US" b="1" smtClean="0">
                <a:latin typeface="Arial" charset="0"/>
              </a:rPr>
              <a:t> Clause</a:t>
            </a:r>
            <a:endParaRPr lang="en-US" smtClean="0">
              <a:latin typeface="Arial" charset="0"/>
            </a:endParaRPr>
          </a:p>
          <a:p>
            <a:pPr lvl="1" eaLnBrk="1" hangingPunct="1"/>
            <a:r>
              <a:rPr lang="en-US" smtClean="0">
                <a:latin typeface="Arial" charset="0"/>
              </a:rPr>
              <a:t>The </a:t>
            </a:r>
            <a:r>
              <a:rPr lang="en-US" smtClean="0">
                <a:latin typeface="Courier New" pitchFamily="49" charset="0"/>
              </a:rPr>
              <a:t>INTO</a:t>
            </a:r>
            <a:r>
              <a:rPr lang="en-US" smtClean="0">
                <a:latin typeface="Arial" charset="0"/>
              </a:rPr>
              <a:t> clause</a:t>
            </a:r>
            <a:r>
              <a:rPr lang="en-US" smtClean="0">
                <a:solidFill>
                  <a:srgbClr val="FC0128"/>
                </a:solidFill>
                <a:latin typeface="Arial" charset="0"/>
              </a:rPr>
              <a:t> </a:t>
            </a:r>
            <a:r>
              <a:rPr lang="en-US" smtClean="0">
                <a:latin typeface="Arial" charset="0"/>
              </a:rPr>
              <a:t>is mandatory and occurs between the </a:t>
            </a:r>
            <a:r>
              <a:rPr lang="en-US" smtClean="0">
                <a:latin typeface="Courier New" pitchFamily="49" charset="0"/>
              </a:rPr>
              <a:t>SELECT</a:t>
            </a:r>
            <a:r>
              <a:rPr lang="en-US" smtClean="0">
                <a:latin typeface="Arial" charset="0"/>
              </a:rPr>
              <a:t> and </a:t>
            </a:r>
            <a:r>
              <a:rPr lang="en-US" smtClean="0">
                <a:latin typeface="Courier New" pitchFamily="49" charset="0"/>
              </a:rPr>
              <a:t>FROM</a:t>
            </a:r>
            <a:r>
              <a:rPr lang="en-US" smtClean="0">
                <a:latin typeface="Arial" charset="0"/>
              </a:rPr>
              <a:t> clauses. It is used to specify the names of variables that hold the values that SQL returns from the </a:t>
            </a:r>
            <a:r>
              <a:rPr lang="en-US" smtClean="0">
                <a:latin typeface="Courier New" pitchFamily="49" charset="0"/>
              </a:rPr>
              <a:t>SELECT</a:t>
            </a:r>
            <a:r>
              <a:rPr lang="en-US" smtClean="0">
                <a:latin typeface="Arial" charset="0"/>
              </a:rPr>
              <a:t> clause. You must specify one variable for each item selected, and the order of the variables must correspond with the items selected.</a:t>
            </a:r>
          </a:p>
          <a:p>
            <a:pPr lvl="1" eaLnBrk="1" hangingPunct="1"/>
            <a:r>
              <a:rPr lang="en-US" smtClean="0">
                <a:latin typeface="Arial" charset="0"/>
              </a:rPr>
              <a:t>Use the </a:t>
            </a:r>
            <a:r>
              <a:rPr lang="en-US" smtClean="0">
                <a:latin typeface="Courier New" pitchFamily="49" charset="0"/>
              </a:rPr>
              <a:t>INTO</a:t>
            </a:r>
            <a:r>
              <a:rPr lang="en-US" smtClean="0">
                <a:latin typeface="Arial" charset="0"/>
              </a:rPr>
              <a:t> clause to populate either PL/SQL variables or host variables.</a:t>
            </a:r>
          </a:p>
          <a:p>
            <a:pPr lvl="1" eaLnBrk="1" hangingPunct="1"/>
            <a:r>
              <a:rPr lang="en-US" b="1" smtClean="0">
                <a:latin typeface="Arial" charset="0"/>
              </a:rPr>
              <a:t>Queries Must Return Only One Row</a:t>
            </a:r>
          </a:p>
          <a:p>
            <a:pPr lvl="1" eaLnBrk="1" hangingPunct="1"/>
            <a:r>
              <a:rPr lang="en-US" smtClean="0">
                <a:latin typeface="Courier New" pitchFamily="49" charset="0"/>
              </a:rPr>
              <a:t>SELECT</a:t>
            </a:r>
            <a:r>
              <a:rPr lang="en-US" smtClean="0">
                <a:latin typeface="Arial" charset="0"/>
              </a:rPr>
              <a:t> statements within a PL/SQL block fall into the ANSI classification of embedded SQL, for which the following rule applies: Queries must return only one row. A query that returns more than one row or no row generates an error.</a:t>
            </a:r>
          </a:p>
          <a:p>
            <a:pPr lvl="1" eaLnBrk="1" hangingPunct="1"/>
            <a:r>
              <a:rPr lang="en-US" smtClean="0">
                <a:latin typeface="Arial" charset="0"/>
              </a:rPr>
              <a:t>PL/SQL manages these errors by raising standard exceptions, which you can handle in the exception section of the block with the </a:t>
            </a:r>
            <a:r>
              <a:rPr lang="en-US" smtClean="0">
                <a:latin typeface="Courier New" pitchFamily="49" charset="0"/>
              </a:rPr>
              <a:t>NO_DATA_FOUND</a:t>
            </a:r>
            <a:r>
              <a:rPr lang="en-US" smtClean="0">
                <a:latin typeface="Arial" charset="0"/>
              </a:rPr>
              <a:t> and </a:t>
            </a:r>
            <a:r>
              <a:rPr lang="en-US" smtClean="0">
                <a:latin typeface="Courier New" pitchFamily="49" charset="0"/>
              </a:rPr>
              <a:t>TOO_MANY_ROWS</a:t>
            </a:r>
            <a:r>
              <a:rPr lang="en-US" smtClean="0">
                <a:latin typeface="Arial" charset="0"/>
              </a:rPr>
              <a:t> exceptions. Include a </a:t>
            </a:r>
            <a:r>
              <a:rPr lang="en-US" smtClean="0">
                <a:latin typeface="Courier New" pitchFamily="49" charset="0"/>
              </a:rPr>
              <a:t>WHERE</a:t>
            </a:r>
            <a:r>
              <a:rPr lang="en-US" smtClean="0">
                <a:latin typeface="Arial" charset="0"/>
              </a:rPr>
              <a:t> condition in the SQL statement so that the statement returns a single row. You learn about exception handling later in the course.</a:t>
            </a:r>
          </a:p>
        </p:txBody>
      </p:sp>
      <p:sp>
        <p:nvSpPr>
          <p:cNvPr id="52228"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5 - </a:t>
            </a:r>
            <a:fld id="{ECE9AA8E-B797-4F5C-91C9-88991030E425}" type="slidenum">
              <a:rPr lang="en-US" smtClean="0"/>
              <a:pPr eaLnBrk="1" hangingPunct="1"/>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DML commands and transaction control statements can be used in PL/SQL programs without restriction. However, the DDL commands cannot be used directly. </a:t>
            </a:r>
          </a:p>
          <a:p>
            <a:pPr lvl="1" eaLnBrk="1" hangingPunct="1"/>
            <a:r>
              <a:rPr lang="en-US" smtClean="0">
                <a:latin typeface="Arial" charset="0"/>
              </a:rPr>
              <a:t>A </a:t>
            </a:r>
            <a:r>
              <a:rPr lang="en-US" smtClean="0">
                <a:latin typeface="Courier New" pitchFamily="49" charset="0"/>
              </a:rPr>
              <a:t>SELECT</a:t>
            </a:r>
            <a:r>
              <a:rPr lang="en-US" smtClean="0">
                <a:latin typeface="Arial" charset="0"/>
              </a:rPr>
              <a:t> statement in a PL/SQL block can return only one row. It is mandatory to use the </a:t>
            </a:r>
            <a:r>
              <a:rPr lang="en-US" smtClean="0">
                <a:latin typeface="Courier New" pitchFamily="49" charset="0"/>
              </a:rPr>
              <a:t>INTO</a:t>
            </a:r>
            <a:r>
              <a:rPr lang="en-US" smtClean="0">
                <a:latin typeface="Arial" charset="0"/>
              </a:rPr>
              <a:t> clause to hold the values retrieved by the </a:t>
            </a:r>
            <a:r>
              <a:rPr lang="en-US" smtClean="0">
                <a:latin typeface="Courier New" pitchFamily="49" charset="0"/>
              </a:rPr>
              <a:t>SELECT</a:t>
            </a:r>
            <a:r>
              <a:rPr lang="en-US" smtClean="0">
                <a:latin typeface="Arial" charset="0"/>
              </a:rPr>
              <a:t> statement. </a:t>
            </a:r>
          </a:p>
          <a:p>
            <a:pPr lvl="1" eaLnBrk="1" hangingPunct="1"/>
            <a:r>
              <a:rPr lang="en-US" smtClean="0">
                <a:latin typeface="Arial" charset="0"/>
              </a:rPr>
              <a:t>A cursor is a pointer to the memory area. There are two types of cursors. Implicit cursors are created and managed internally by the Oracle Server to execute SQL statements. You can use SQL cursor attributes with these cursors to determine the outcome of the SQL statement. Explicit cursors are declared by programmers.</a:t>
            </a:r>
          </a:p>
        </p:txBody>
      </p:sp>
      <p:sp>
        <p:nvSpPr>
          <p:cNvPr id="53252"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5 - </a:t>
            </a:r>
            <a:fld id="{6EB5E6A9-6B98-4D9C-A5BE-8A51B54E0308}" type="slidenum">
              <a:rPr lang="en-US" smtClean="0"/>
              <a:pPr eaLnBrk="1" hangingPunct="1"/>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
        <p:nvSpPr>
          <p:cNvPr id="54276"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5 - </a:t>
            </a:r>
            <a:fld id="{E9D25D56-DD7C-4D52-8EE0-3BEB78BE6E5D}" type="slidenum">
              <a:rPr lang="en-US" smtClean="0"/>
              <a:pPr eaLnBrk="1" hangingPunct="1"/>
              <a:t>27</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
        <p:nvSpPr>
          <p:cNvPr id="2970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5 - </a:t>
            </a:r>
            <a:fld id="{B4E33E59-57B1-47EF-94D2-7086103AAE4B}" type="slidenum">
              <a:rPr lang="en-US" smtClean="0"/>
              <a:pPr eaLnBrk="1" hangingPunct="1"/>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In a PL/SQL block, you use SQL statements to retrieve and modify data from the database table. PL/SQL supports data manipulation language (DML) and transaction control commands. You can use DML commands to modify the data in a database table. However, remember the following points while using DML statements and transaction control commands in PL/SQL blocks:</a:t>
            </a:r>
          </a:p>
          <a:p>
            <a:pPr lvl="2" eaLnBrk="1" hangingPunct="1"/>
            <a:r>
              <a:rPr lang="en-US" smtClean="0">
                <a:latin typeface="Arial" charset="0"/>
              </a:rPr>
              <a:t>The </a:t>
            </a:r>
            <a:r>
              <a:rPr lang="en-US" smtClean="0">
                <a:latin typeface="Courier New" pitchFamily="49" charset="0"/>
              </a:rPr>
              <a:t>END</a:t>
            </a:r>
            <a:r>
              <a:rPr lang="en-US" smtClean="0">
                <a:latin typeface="Arial" charset="0"/>
              </a:rPr>
              <a:t> keyword signals the end of a PL/SQL block, not the end of a transaction. Just as a block can span multiple transactions, a transaction can span multiple blocks.</a:t>
            </a:r>
          </a:p>
          <a:p>
            <a:pPr lvl="2" eaLnBrk="1" hangingPunct="1"/>
            <a:r>
              <a:rPr lang="en-US" smtClean="0">
                <a:latin typeface="Arial" charset="0"/>
              </a:rPr>
              <a:t>PL/SQL does not directly support data definition language (DDL) statements such as </a:t>
            </a:r>
            <a:r>
              <a:rPr lang="en-US" smtClean="0">
                <a:latin typeface="Courier New" pitchFamily="49" charset="0"/>
              </a:rPr>
              <a:t>CREATE</a:t>
            </a:r>
            <a:r>
              <a:rPr lang="en-US" smtClean="0">
                <a:latin typeface="Arial" charset="0"/>
              </a:rPr>
              <a:t> </a:t>
            </a:r>
            <a:r>
              <a:rPr lang="en-US" smtClean="0">
                <a:latin typeface="Courier New" pitchFamily="49" charset="0"/>
              </a:rPr>
              <a:t>TABLE</a:t>
            </a:r>
            <a:r>
              <a:rPr lang="en-US" smtClean="0">
                <a:latin typeface="Arial" charset="0"/>
              </a:rPr>
              <a:t>, </a:t>
            </a:r>
            <a:r>
              <a:rPr lang="en-US" smtClean="0">
                <a:latin typeface="Courier New" pitchFamily="49" charset="0"/>
              </a:rPr>
              <a:t>ALTER</a:t>
            </a:r>
            <a:r>
              <a:rPr lang="en-US" smtClean="0">
                <a:latin typeface="Arial" charset="0"/>
              </a:rPr>
              <a:t> </a:t>
            </a:r>
            <a:r>
              <a:rPr lang="en-US" smtClean="0">
                <a:latin typeface="Courier New" pitchFamily="49" charset="0"/>
              </a:rPr>
              <a:t>TABLE</a:t>
            </a:r>
            <a:r>
              <a:rPr lang="en-US" smtClean="0">
                <a:latin typeface="Arial" charset="0"/>
              </a:rPr>
              <a:t>, or </a:t>
            </a:r>
            <a:r>
              <a:rPr lang="en-US" smtClean="0">
                <a:latin typeface="Courier New" pitchFamily="49" charset="0"/>
              </a:rPr>
              <a:t>DROP</a:t>
            </a:r>
            <a:r>
              <a:rPr lang="en-US" smtClean="0">
                <a:latin typeface="Arial" charset="0"/>
              </a:rPr>
              <a:t> </a:t>
            </a:r>
            <a:r>
              <a:rPr lang="en-US" smtClean="0">
                <a:latin typeface="Courier New" pitchFamily="49" charset="0"/>
              </a:rPr>
              <a:t>TABLE</a:t>
            </a:r>
            <a:r>
              <a:rPr lang="en-US" smtClean="0">
                <a:latin typeface="Arial" charset="0"/>
              </a:rPr>
              <a:t>. PL/SQL supports early binding, which cannot happen if applications have to create database objects at run time by passing values. DDL statements cannot be directly executed. These statements are dynamic SQL statements. Dynamic SQL statements are built as character strings at run time and can contain placeholders for parameters. Therefore, you can use dynamic SQL to execute your DDL statements in PL/SQL. The details of working with dynamic SQL are covered in the course titled </a:t>
            </a:r>
            <a:r>
              <a:rPr lang="en-US" i="1" smtClean="0">
                <a:latin typeface="Arial" charset="0"/>
              </a:rPr>
              <a:t>Oracle Database: Develop PL/SQL Program Units</a:t>
            </a:r>
            <a:r>
              <a:rPr lang="en-US" smtClean="0">
                <a:latin typeface="Arial" charset="0"/>
              </a:rPr>
              <a:t>.</a:t>
            </a:r>
          </a:p>
          <a:p>
            <a:pPr lvl="2" eaLnBrk="1" hangingPunct="1"/>
            <a:r>
              <a:rPr lang="en-US" smtClean="0">
                <a:latin typeface="Arial" charset="0"/>
              </a:rPr>
              <a:t>PL/SQL does not directly support data control language (DCL) statements such as </a:t>
            </a:r>
            <a:r>
              <a:rPr lang="en-US" smtClean="0">
                <a:latin typeface="Courier New" pitchFamily="49" charset="0"/>
              </a:rPr>
              <a:t>GRANT</a:t>
            </a:r>
            <a:r>
              <a:rPr lang="en-US" smtClean="0">
                <a:latin typeface="Arial" charset="0"/>
              </a:rPr>
              <a:t> or </a:t>
            </a:r>
            <a:r>
              <a:rPr lang="en-US" smtClean="0">
                <a:latin typeface="Courier New" pitchFamily="49" charset="0"/>
              </a:rPr>
              <a:t>REVOKE</a:t>
            </a:r>
            <a:r>
              <a:rPr lang="en-US" smtClean="0">
                <a:latin typeface="Arial" charset="0"/>
              </a:rPr>
              <a:t>. You can use dynamic SQL to execute them.</a:t>
            </a:r>
          </a:p>
        </p:txBody>
      </p:sp>
      <p:sp>
        <p:nvSpPr>
          <p:cNvPr id="3072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5 - </a:t>
            </a:r>
            <a:fld id="{0D0F961F-A594-4F75-AC14-8FA0C79FDC26}" type="slidenum">
              <a:rPr lang="en-US" smtClean="0"/>
              <a:pPr eaLnBrk="1" hangingPunct="1"/>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Use the </a:t>
            </a:r>
            <a:r>
              <a:rPr lang="en-US" smtClean="0">
                <a:latin typeface="Courier New" pitchFamily="49" charset="0"/>
              </a:rPr>
              <a:t>SELECT</a:t>
            </a:r>
            <a:r>
              <a:rPr lang="en-US" smtClean="0">
                <a:latin typeface="Arial" charset="0"/>
              </a:rPr>
              <a:t> statement to retrieve data from the database.</a:t>
            </a:r>
            <a:endParaRPr lang="en-US" b="1" smtClean="0">
              <a:latin typeface="Arial" charset="0"/>
            </a:endParaRPr>
          </a:p>
          <a:p>
            <a:pPr lvl="1" eaLnBrk="1" hangingPunct="1"/>
            <a:r>
              <a:rPr lang="en-US" b="1" smtClean="0">
                <a:latin typeface="Arial" charset="0"/>
              </a:rPr>
              <a:t>Guidelines for Retrieving Data in PL/SQL</a:t>
            </a:r>
          </a:p>
          <a:p>
            <a:pPr lvl="2" eaLnBrk="1" hangingPunct="1">
              <a:spcBef>
                <a:spcPct val="25000"/>
              </a:spcBef>
            </a:pPr>
            <a:r>
              <a:rPr lang="en-US" smtClean="0">
                <a:latin typeface="Arial" charset="0"/>
              </a:rPr>
              <a:t>Terminate each SQL statement with a semicolon (</a:t>
            </a:r>
            <a:r>
              <a:rPr lang="en-US" smtClean="0">
                <a:latin typeface="Courier New" pitchFamily="49" charset="0"/>
              </a:rPr>
              <a:t>;</a:t>
            </a:r>
            <a:r>
              <a:rPr lang="en-US" smtClean="0">
                <a:latin typeface="Arial" charset="0"/>
              </a:rPr>
              <a:t>).</a:t>
            </a:r>
          </a:p>
          <a:p>
            <a:pPr lvl="2" eaLnBrk="1" hangingPunct="1"/>
            <a:r>
              <a:rPr lang="en-US" smtClean="0">
                <a:latin typeface="Arial" charset="0"/>
              </a:rPr>
              <a:t>Every value retrieved must be stored in a variable by using the </a:t>
            </a:r>
            <a:r>
              <a:rPr lang="en-US" smtClean="0">
                <a:latin typeface="Courier New" pitchFamily="49" charset="0"/>
              </a:rPr>
              <a:t>INTO</a:t>
            </a:r>
            <a:r>
              <a:rPr lang="en-US" smtClean="0">
                <a:latin typeface="Arial" charset="0"/>
              </a:rPr>
              <a:t> clause. </a:t>
            </a:r>
          </a:p>
          <a:p>
            <a:pPr lvl="2" eaLnBrk="1" hangingPunct="1"/>
            <a:r>
              <a:rPr lang="en-US" smtClean="0">
                <a:latin typeface="Arial" charset="0"/>
              </a:rPr>
              <a:t>The </a:t>
            </a:r>
            <a:r>
              <a:rPr lang="en-US" smtClean="0">
                <a:latin typeface="Courier New" pitchFamily="49" charset="0"/>
              </a:rPr>
              <a:t>WHERE</a:t>
            </a:r>
            <a:r>
              <a:rPr lang="en-US" smtClean="0">
                <a:latin typeface="Arial" charset="0"/>
              </a:rPr>
              <a:t> clause is optional and can be used to specify input variables, constants, literals, and PL/SQL expressions. However, when you use the </a:t>
            </a:r>
            <a:r>
              <a:rPr lang="en-US" smtClean="0">
                <a:latin typeface="Courier New" pitchFamily="49" charset="0"/>
              </a:rPr>
              <a:t>INTO</a:t>
            </a:r>
            <a:r>
              <a:rPr lang="en-US" smtClean="0">
                <a:latin typeface="Arial" charset="0"/>
              </a:rPr>
              <a:t> clause, you should fetch only one row; using the </a:t>
            </a:r>
            <a:r>
              <a:rPr lang="en-US" smtClean="0">
                <a:latin typeface="Courier New" pitchFamily="49" charset="0"/>
              </a:rPr>
              <a:t>WHERE</a:t>
            </a:r>
            <a:r>
              <a:rPr lang="en-US" smtClean="0">
                <a:latin typeface="Arial" charset="0"/>
              </a:rPr>
              <a:t> clause is required in such cases.</a:t>
            </a:r>
          </a:p>
        </p:txBody>
      </p:sp>
      <p:graphicFrame>
        <p:nvGraphicFramePr>
          <p:cNvPr id="323588" name="Group 4"/>
          <p:cNvGraphicFramePr>
            <a:graphicFrameLocks noGrp="1"/>
          </p:cNvGraphicFramePr>
          <p:nvPr/>
        </p:nvGraphicFramePr>
        <p:xfrm>
          <a:off x="747466" y="6673072"/>
          <a:ext cx="5447158" cy="1915751"/>
        </p:xfrm>
        <a:graphic>
          <a:graphicData uri="http://schemas.openxmlformats.org/drawingml/2006/table">
            <a:tbl>
              <a:tblPr/>
              <a:tblGrid>
                <a:gridCol w="1134825"/>
                <a:gridCol w="4312333"/>
              </a:tblGrid>
              <a:tr h="4959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dirty="0" smtClean="0">
                          <a:ln>
                            <a:noFill/>
                          </a:ln>
                          <a:solidFill>
                            <a:schemeClr val="tx1"/>
                          </a:solidFill>
                          <a:effectLst/>
                          <a:latin typeface="Arial" pitchFamily="34" charset="0"/>
                          <a:cs typeface="Arial" pitchFamily="34" charset="0"/>
                        </a:rPr>
                        <a:t>select_list</a:t>
                      </a:r>
                    </a:p>
                  </a:txBody>
                  <a:tcPr marL="89696" marR="89696" marT="45058" marB="45058"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List of at least one column; can include SQL</a:t>
                      </a:r>
                      <a:r>
                        <a:rPr kumimoji="0" lang="en-US" sz="1100" b="1" i="0" u="none" strike="noStrike" cap="none" normalizeH="0" baseline="0" dirty="0" smtClean="0">
                          <a:ln>
                            <a:noFill/>
                          </a:ln>
                          <a:solidFill>
                            <a:schemeClr val="tx1"/>
                          </a:solidFill>
                          <a:effectLst/>
                          <a:latin typeface="Arial" pitchFamily="34" charset="0"/>
                          <a:cs typeface="Arial" pitchFamily="34" charset="0"/>
                        </a:rPr>
                        <a:t> </a:t>
                      </a:r>
                      <a:r>
                        <a:rPr kumimoji="0" lang="en-US" sz="1100" b="0" i="0" u="none" strike="noStrike" cap="none" normalizeH="0" baseline="0" dirty="0" smtClean="0">
                          <a:ln>
                            <a:noFill/>
                          </a:ln>
                          <a:solidFill>
                            <a:schemeClr val="tx1"/>
                          </a:solidFill>
                          <a:effectLst/>
                          <a:latin typeface="Arial" pitchFamily="34" charset="0"/>
                          <a:cs typeface="Arial" pitchFamily="34" charset="0"/>
                        </a:rPr>
                        <a:t>expressions, row functions, or group functions</a:t>
                      </a:r>
                    </a:p>
                  </a:txBody>
                  <a:tcPr marL="89696" marR="89696" marT="45058" marB="45058" horzOverflow="overflow">
                    <a:lnL>
                      <a:noFill/>
                    </a:lnL>
                    <a:lnR cap="flat">
                      <a:noFill/>
                    </a:lnR>
                    <a:lnT cap="flat">
                      <a:noFill/>
                    </a:lnT>
                    <a:lnB>
                      <a:noFill/>
                    </a:lnB>
                    <a:lnTlToBr>
                      <a:noFill/>
                    </a:lnTlToBr>
                    <a:lnBlToTr>
                      <a:noFill/>
                    </a:lnBlToTr>
                    <a:noFill/>
                  </a:tcPr>
                </a:tc>
              </a:tr>
              <a:tr h="30108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dirty="0" smtClean="0">
                          <a:ln>
                            <a:noFill/>
                          </a:ln>
                          <a:solidFill>
                            <a:schemeClr val="tx1"/>
                          </a:solidFill>
                          <a:effectLst/>
                          <a:latin typeface="Arial" pitchFamily="34" charset="0"/>
                          <a:cs typeface="Arial" pitchFamily="34" charset="0"/>
                        </a:rPr>
                        <a:t>variable_name</a:t>
                      </a:r>
                    </a:p>
                  </a:txBody>
                  <a:tcPr marL="89696" marR="89696" marT="45058" marB="45058"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Scalar variable that holds the retrieved value</a:t>
                      </a:r>
                    </a:p>
                  </a:txBody>
                  <a:tcPr marL="89696" marR="89696" marT="45058" marB="45058" horzOverflow="overflow">
                    <a:lnL>
                      <a:noFill/>
                    </a:lnL>
                    <a:lnR cap="flat">
                      <a:noFill/>
                    </a:lnR>
                    <a:lnT>
                      <a:noFill/>
                    </a:lnT>
                    <a:lnB>
                      <a:noFill/>
                    </a:lnB>
                    <a:lnTlToBr>
                      <a:noFill/>
                    </a:lnTlToBr>
                    <a:lnBlToTr>
                      <a:noFill/>
                    </a:lnBlToTr>
                    <a:noFill/>
                  </a:tcPr>
                </a:tc>
              </a:tr>
              <a:tr h="30108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dirty="0" smtClean="0">
                          <a:ln>
                            <a:noFill/>
                          </a:ln>
                          <a:solidFill>
                            <a:schemeClr val="tx1"/>
                          </a:solidFill>
                          <a:effectLst/>
                          <a:latin typeface="Arial" pitchFamily="34" charset="0"/>
                          <a:cs typeface="Arial" pitchFamily="34" charset="0"/>
                        </a:rPr>
                        <a:t>record_name</a:t>
                      </a:r>
                    </a:p>
                  </a:txBody>
                  <a:tcPr marL="89696" marR="89696" marT="45058" marB="45058"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PL/SQL record that holds the retrieved values</a:t>
                      </a:r>
                    </a:p>
                  </a:txBody>
                  <a:tcPr marL="89696" marR="89696" marT="45058" marB="45058" horzOverflow="overflow">
                    <a:lnL>
                      <a:noFill/>
                    </a:lnL>
                    <a:lnR cap="flat">
                      <a:noFill/>
                    </a:lnR>
                    <a:lnT>
                      <a:noFill/>
                    </a:lnT>
                    <a:lnB>
                      <a:noFill/>
                    </a:lnB>
                    <a:lnTlToBr>
                      <a:noFill/>
                    </a:lnTlToBr>
                    <a:lnBlToTr>
                      <a:noFill/>
                    </a:lnBlToTr>
                    <a:noFill/>
                  </a:tcPr>
                </a:tc>
              </a:tr>
              <a:tr h="30108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dirty="0" smtClean="0">
                          <a:ln>
                            <a:noFill/>
                          </a:ln>
                          <a:solidFill>
                            <a:schemeClr val="tx1"/>
                          </a:solidFill>
                          <a:effectLst/>
                          <a:latin typeface="Arial" pitchFamily="34" charset="0"/>
                          <a:cs typeface="Arial" pitchFamily="34" charset="0"/>
                        </a:rPr>
                        <a:t>table</a:t>
                      </a:r>
                    </a:p>
                  </a:txBody>
                  <a:tcPr marL="89696" marR="89696" marT="45058" marB="45058"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Specifies the database table name</a:t>
                      </a:r>
                    </a:p>
                  </a:txBody>
                  <a:tcPr marL="89696" marR="89696" marT="45058" marB="45058" horzOverflow="overflow">
                    <a:lnL>
                      <a:noFill/>
                    </a:lnL>
                    <a:lnR cap="flat">
                      <a:noFill/>
                    </a:lnR>
                    <a:lnT>
                      <a:noFill/>
                    </a:lnT>
                    <a:lnB>
                      <a:noFill/>
                    </a:lnB>
                    <a:lnTlToBr>
                      <a:noFill/>
                    </a:lnTlToBr>
                    <a:lnBlToTr>
                      <a:noFill/>
                    </a:lnBlToTr>
                    <a:noFill/>
                  </a:tcPr>
                </a:tc>
              </a:tr>
              <a:tr h="51657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dirty="0" smtClean="0">
                          <a:ln>
                            <a:noFill/>
                          </a:ln>
                          <a:solidFill>
                            <a:schemeClr val="tx1"/>
                          </a:solidFill>
                          <a:effectLst/>
                          <a:latin typeface="Arial" pitchFamily="34" charset="0"/>
                          <a:cs typeface="Arial" pitchFamily="34" charset="0"/>
                        </a:rPr>
                        <a:t>condition</a:t>
                      </a:r>
                    </a:p>
                  </a:txBody>
                  <a:tcPr marL="89696" marR="89696" marT="45058" marB="45058"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Is composed of column names, expressions, constants, and comparison operators, including PL/SQL variables and constants</a:t>
                      </a:r>
                    </a:p>
                  </a:txBody>
                  <a:tcPr marL="89696" marR="89696" marT="45058" marB="45058" horzOverflow="overflow">
                    <a:lnL>
                      <a:noFill/>
                    </a:lnL>
                    <a:lnR cap="flat">
                      <a:noFill/>
                    </a:lnR>
                    <a:lnT>
                      <a:noFill/>
                    </a:lnT>
                    <a:lnB cap="flat">
                      <a:noFill/>
                    </a:lnB>
                    <a:lnTlToBr>
                      <a:noFill/>
                    </a:lnTlToBr>
                    <a:lnBlToTr>
                      <a:noFill/>
                    </a:lnBlToTr>
                    <a:noFill/>
                  </a:tcPr>
                </a:tc>
              </a:tr>
            </a:tbl>
          </a:graphicData>
        </a:graphic>
      </p:graphicFrame>
      <p:sp>
        <p:nvSpPr>
          <p:cNvPr id="31759" name="Footer Placeholder 8"/>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5 - </a:t>
            </a:r>
            <a:fld id="{5B83B7A4-8FC4-4AD4-8F48-606842E6D4F5}" type="slidenum">
              <a:rPr lang="en-US" smtClean="0"/>
              <a:pPr eaLnBrk="1" hangingPunct="1"/>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Notes Placeholder 5"/>
          <p:cNvSpPr>
            <a:spLocks noGrp="1"/>
          </p:cNvSpPr>
          <p:nvPr>
            <p:ph type="body" idx="1"/>
          </p:nvPr>
        </p:nvSpPr>
        <p:spPr>
          <a:xfrm>
            <a:off x="537241" y="517645"/>
            <a:ext cx="5828677" cy="783346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1" hangingPunct="1">
              <a:spcBef>
                <a:spcPct val="25000"/>
              </a:spcBef>
            </a:pPr>
            <a:r>
              <a:rPr lang="en-US" smtClean="0">
                <a:latin typeface="Arial" charset="0"/>
              </a:rPr>
              <a:t>Specify the same number of variables in the </a:t>
            </a:r>
            <a:r>
              <a:rPr lang="en-US" smtClean="0">
                <a:latin typeface="Courier New" pitchFamily="49" charset="0"/>
              </a:rPr>
              <a:t>INTO</a:t>
            </a:r>
            <a:r>
              <a:rPr lang="en-US" smtClean="0">
                <a:latin typeface="Arial" charset="0"/>
              </a:rPr>
              <a:t> clause as the number of database columns in the </a:t>
            </a:r>
            <a:r>
              <a:rPr lang="en-US" smtClean="0">
                <a:latin typeface="Courier New" pitchFamily="49" charset="0"/>
              </a:rPr>
              <a:t>SELECT</a:t>
            </a:r>
            <a:r>
              <a:rPr lang="en-US" smtClean="0">
                <a:latin typeface="Arial" charset="0"/>
              </a:rPr>
              <a:t> clause. Be sure that they correspond positionally and that their data types are compatible.</a:t>
            </a:r>
          </a:p>
          <a:p>
            <a:pPr lvl="2" eaLnBrk="1" hangingPunct="1"/>
            <a:r>
              <a:rPr lang="en-US" smtClean="0">
                <a:latin typeface="Arial" charset="0"/>
              </a:rPr>
              <a:t>Use group functions, such as </a:t>
            </a:r>
            <a:r>
              <a:rPr lang="en-US" smtClean="0">
                <a:latin typeface="Courier New" pitchFamily="49" charset="0"/>
              </a:rPr>
              <a:t>SUM</a:t>
            </a:r>
            <a:r>
              <a:rPr lang="en-US" smtClean="0">
                <a:latin typeface="Arial" charset="0"/>
              </a:rPr>
              <a:t>, in a SQL statement, because group functions apply to groups of rows in a table.</a:t>
            </a:r>
          </a:p>
        </p:txBody>
      </p:sp>
      <p:sp>
        <p:nvSpPr>
          <p:cNvPr id="32771"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5 - </a:t>
            </a:r>
            <a:fld id="{258DE173-A840-4240-BFBE-5511D12C483F}" type="slidenum">
              <a:rPr lang="en-US" smtClean="0"/>
              <a:pPr eaLnBrk="1" hangingPunct="1"/>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b="1" smtClean="0">
                <a:latin typeface="Courier New" pitchFamily="49" charset="0"/>
              </a:rPr>
              <a:t>INTO</a:t>
            </a:r>
            <a:r>
              <a:rPr lang="en-US" b="1" smtClean="0">
                <a:latin typeface="Arial" charset="0"/>
              </a:rPr>
              <a:t> Clause</a:t>
            </a:r>
            <a:endParaRPr lang="en-US" smtClean="0">
              <a:latin typeface="Arial" charset="0"/>
            </a:endParaRPr>
          </a:p>
          <a:p>
            <a:pPr lvl="1" eaLnBrk="1" hangingPunct="1"/>
            <a:r>
              <a:rPr lang="en-US" smtClean="0">
                <a:latin typeface="Arial" charset="0"/>
              </a:rPr>
              <a:t>The </a:t>
            </a:r>
            <a:r>
              <a:rPr lang="en-US" smtClean="0">
                <a:latin typeface="Courier New" pitchFamily="49" charset="0"/>
              </a:rPr>
              <a:t>INTO</a:t>
            </a:r>
            <a:r>
              <a:rPr lang="en-US" smtClean="0">
                <a:latin typeface="Arial" charset="0"/>
              </a:rPr>
              <a:t> clause</a:t>
            </a:r>
            <a:r>
              <a:rPr lang="en-US" smtClean="0">
                <a:solidFill>
                  <a:srgbClr val="FC0128"/>
                </a:solidFill>
                <a:latin typeface="Arial" charset="0"/>
              </a:rPr>
              <a:t> </a:t>
            </a:r>
            <a:r>
              <a:rPr lang="en-US" smtClean="0">
                <a:latin typeface="Arial" charset="0"/>
              </a:rPr>
              <a:t>is mandatory and occurs between the </a:t>
            </a:r>
            <a:r>
              <a:rPr lang="en-US" smtClean="0">
                <a:latin typeface="Courier New" pitchFamily="49" charset="0"/>
              </a:rPr>
              <a:t>SELECT</a:t>
            </a:r>
            <a:r>
              <a:rPr lang="en-US" smtClean="0">
                <a:latin typeface="Arial" charset="0"/>
              </a:rPr>
              <a:t> and </a:t>
            </a:r>
            <a:r>
              <a:rPr lang="en-US" smtClean="0">
                <a:latin typeface="Courier New" pitchFamily="49" charset="0"/>
              </a:rPr>
              <a:t>FROM</a:t>
            </a:r>
            <a:r>
              <a:rPr lang="en-US" smtClean="0">
                <a:latin typeface="Arial" charset="0"/>
              </a:rPr>
              <a:t> clauses. It is used to specify the names of variables that hold the values that SQL returns from the </a:t>
            </a:r>
            <a:r>
              <a:rPr lang="en-US" smtClean="0">
                <a:latin typeface="Courier New" pitchFamily="49" charset="0"/>
              </a:rPr>
              <a:t>SELECT</a:t>
            </a:r>
            <a:r>
              <a:rPr lang="en-US" smtClean="0">
                <a:latin typeface="Arial" charset="0"/>
              </a:rPr>
              <a:t> clause. You must specify one variable for each item selected, and the order of the variables must correspond with the items selected.</a:t>
            </a:r>
          </a:p>
          <a:p>
            <a:pPr lvl="1" eaLnBrk="1" hangingPunct="1"/>
            <a:r>
              <a:rPr lang="en-US" smtClean="0">
                <a:latin typeface="Arial" charset="0"/>
              </a:rPr>
              <a:t>Use the </a:t>
            </a:r>
            <a:r>
              <a:rPr lang="en-US" smtClean="0">
                <a:latin typeface="Courier New" pitchFamily="49" charset="0"/>
              </a:rPr>
              <a:t>INTO</a:t>
            </a:r>
            <a:r>
              <a:rPr lang="en-US" smtClean="0">
                <a:latin typeface="Arial" charset="0"/>
              </a:rPr>
              <a:t> clause to populate either PL/SQL variables or host variables.</a:t>
            </a:r>
          </a:p>
          <a:p>
            <a:pPr lvl="1" eaLnBrk="1" hangingPunct="1"/>
            <a:r>
              <a:rPr lang="en-US" b="1" smtClean="0">
                <a:latin typeface="Arial" charset="0"/>
              </a:rPr>
              <a:t>Queries Must Return Only One Row</a:t>
            </a:r>
          </a:p>
          <a:p>
            <a:pPr lvl="1" eaLnBrk="1" hangingPunct="1"/>
            <a:r>
              <a:rPr lang="en-US" smtClean="0">
                <a:latin typeface="Courier New" pitchFamily="49" charset="0"/>
              </a:rPr>
              <a:t>SELECT</a:t>
            </a:r>
            <a:r>
              <a:rPr lang="en-US" smtClean="0">
                <a:latin typeface="Arial" charset="0"/>
              </a:rPr>
              <a:t> statements within a PL/SQL block fall into the ANSI classification of embedded SQL, for which the following rule applies: Queries must return only one row. A query that returns more than one row or no row generates an error.</a:t>
            </a:r>
          </a:p>
          <a:p>
            <a:pPr lvl="1" eaLnBrk="1" hangingPunct="1"/>
            <a:r>
              <a:rPr lang="en-US" smtClean="0">
                <a:latin typeface="Arial" charset="0"/>
              </a:rPr>
              <a:t>PL/SQL manages these errors by raising standard exceptions, which you can handle in the exception section of the block with the </a:t>
            </a:r>
            <a:r>
              <a:rPr lang="en-US" smtClean="0">
                <a:latin typeface="Courier New" pitchFamily="49" charset="0"/>
              </a:rPr>
              <a:t>NO_DATA_FOUND</a:t>
            </a:r>
            <a:r>
              <a:rPr lang="en-US" smtClean="0">
                <a:latin typeface="Arial" charset="0"/>
              </a:rPr>
              <a:t> and </a:t>
            </a:r>
            <a:r>
              <a:rPr lang="en-US" smtClean="0">
                <a:latin typeface="Courier New" pitchFamily="49" charset="0"/>
              </a:rPr>
              <a:t>TOO_MANY_ROWS</a:t>
            </a:r>
            <a:r>
              <a:rPr lang="en-US" smtClean="0">
                <a:latin typeface="Arial" charset="0"/>
              </a:rPr>
              <a:t> exceptions. Include a </a:t>
            </a:r>
            <a:r>
              <a:rPr lang="en-US" smtClean="0">
                <a:latin typeface="Courier New" pitchFamily="49" charset="0"/>
              </a:rPr>
              <a:t>WHERE</a:t>
            </a:r>
            <a:r>
              <a:rPr lang="en-US" smtClean="0">
                <a:latin typeface="Arial" charset="0"/>
              </a:rPr>
              <a:t> condition in the SQL statement so that the statement returns a single row. You learn about exception handling in the lesson titled “Handling Exceptions.”</a:t>
            </a:r>
          </a:p>
          <a:p>
            <a:pPr lvl="1" eaLnBrk="1" hangingPunct="1"/>
            <a:r>
              <a:rPr lang="en-US" b="1" smtClean="0">
                <a:latin typeface="Arial" charset="0"/>
              </a:rPr>
              <a:t>Note: </a:t>
            </a:r>
            <a:r>
              <a:rPr lang="en-US" smtClean="0">
                <a:latin typeface="Arial" charset="0"/>
              </a:rPr>
              <a:t>In all cases where </a:t>
            </a:r>
            <a:r>
              <a:rPr lang="en-US" smtClean="0">
                <a:latin typeface="Courier New" pitchFamily="49" charset="0"/>
              </a:rPr>
              <a:t>DBMS_OUTPUT.PUT_LINE</a:t>
            </a:r>
            <a:r>
              <a:rPr lang="en-US" smtClean="0">
                <a:latin typeface="Arial" charset="0"/>
              </a:rPr>
              <a:t> is used in the code examples, the </a:t>
            </a:r>
            <a:r>
              <a:rPr lang="en-US" smtClean="0">
                <a:latin typeface="Courier New" pitchFamily="49" charset="0"/>
              </a:rPr>
              <a:t>SET SERVEROUTPUT</a:t>
            </a:r>
            <a:r>
              <a:rPr lang="en-US" smtClean="0">
                <a:latin typeface="Arial" charset="0"/>
              </a:rPr>
              <a:t> </a:t>
            </a:r>
            <a:r>
              <a:rPr lang="en-US" smtClean="0">
                <a:latin typeface="Courier New" pitchFamily="49" charset="0"/>
              </a:rPr>
              <a:t>ON</a:t>
            </a:r>
            <a:r>
              <a:rPr lang="en-US" smtClean="0">
                <a:latin typeface="Arial" charset="0"/>
              </a:rPr>
              <a:t> statement precedes the block.</a:t>
            </a:r>
          </a:p>
        </p:txBody>
      </p:sp>
      <p:sp>
        <p:nvSpPr>
          <p:cNvPr id="33796"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5 - </a:t>
            </a:r>
            <a:fld id="{1EDDE8FF-381C-485F-938D-B81F70F0F0DA}" type="slidenum">
              <a:rPr lang="en-US" smtClean="0"/>
              <a:pPr eaLnBrk="1" hangingPunct="1"/>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Notes Placeholder 5"/>
          <p:cNvSpPr>
            <a:spLocks noGrp="1"/>
          </p:cNvSpPr>
          <p:nvPr>
            <p:ph type="body" idx="1"/>
          </p:nvPr>
        </p:nvSpPr>
        <p:spPr>
          <a:xfrm>
            <a:off x="537241" y="517645"/>
            <a:ext cx="5828677" cy="783346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b="1" smtClean="0">
                <a:latin typeface="Arial" charset="0"/>
              </a:rPr>
              <a:t>How to Retrieve Multiple Rows from a Table and Operate on the Data</a:t>
            </a:r>
          </a:p>
          <a:p>
            <a:pPr lvl="1" eaLnBrk="1" hangingPunct="1"/>
            <a:r>
              <a:rPr lang="en-US" smtClean="0">
                <a:latin typeface="Arial" charset="0"/>
              </a:rPr>
              <a:t>A </a:t>
            </a:r>
            <a:r>
              <a:rPr lang="en-US" smtClean="0">
                <a:latin typeface="Courier New" pitchFamily="49" charset="0"/>
              </a:rPr>
              <a:t>SELECT</a:t>
            </a:r>
            <a:r>
              <a:rPr lang="en-US" smtClean="0">
                <a:latin typeface="Arial" charset="0"/>
              </a:rPr>
              <a:t> statement with the </a:t>
            </a:r>
            <a:r>
              <a:rPr lang="en-US" smtClean="0">
                <a:latin typeface="Courier New" pitchFamily="49" charset="0"/>
              </a:rPr>
              <a:t>INTO</a:t>
            </a:r>
            <a:r>
              <a:rPr lang="en-US" smtClean="0">
                <a:latin typeface="Arial" charset="0"/>
              </a:rPr>
              <a:t> clause can retrieve only one row at a time. If your requirement is to retrieve multiple rows and operate on the data, you can make use of explicit cursors. You are introduced to cursors later in this lesson and learn about explicit cursors in the lesson titled “Using Explicit Cursors.”</a:t>
            </a:r>
          </a:p>
        </p:txBody>
      </p:sp>
      <p:sp>
        <p:nvSpPr>
          <p:cNvPr id="34819"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5 - </a:t>
            </a:r>
            <a:fld id="{A690CA71-9FF2-4B90-8563-F210DC01751B}" type="slidenum">
              <a:rPr lang="en-US" smtClean="0"/>
              <a:pPr eaLnBrk="1" hangingPunct="1"/>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098"/>
          <p:cNvSpPr>
            <a:spLocks noGrp="1" noRot="1" noChangeAspect="1" noChangeArrowheads="1" noTextEdit="1"/>
          </p:cNvSpPr>
          <p:nvPr>
            <p:ph type="sldImg"/>
          </p:nvPr>
        </p:nvSpPr>
        <p:spPr>
          <a:ln/>
        </p:spPr>
      </p:sp>
      <p:sp>
        <p:nvSpPr>
          <p:cNvPr id="35843" name="Rectangle 4099"/>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In the example in the slide, the </a:t>
            </a:r>
            <a:r>
              <a:rPr lang="en-US" smtClean="0">
                <a:latin typeface="Courier New" pitchFamily="49" charset="0"/>
              </a:rPr>
              <a:t>v_emp_hiredate</a:t>
            </a:r>
            <a:r>
              <a:rPr lang="en-US" smtClean="0">
                <a:latin typeface="Arial" charset="0"/>
              </a:rPr>
              <a:t> and </a:t>
            </a:r>
            <a:r>
              <a:rPr lang="en-US" smtClean="0">
                <a:latin typeface="Courier New" pitchFamily="49" charset="0"/>
              </a:rPr>
              <a:t>v_emp_salary</a:t>
            </a:r>
            <a:r>
              <a:rPr lang="en-US" smtClean="0">
                <a:latin typeface="Arial" charset="0"/>
              </a:rPr>
              <a:t> variables are declared in the declarative section of the PL/SQL block. In the executable section, the values of the </a:t>
            </a:r>
            <a:r>
              <a:rPr lang="en-US" smtClean="0">
                <a:latin typeface="Courier New" pitchFamily="49" charset="0"/>
              </a:rPr>
              <a:t>hire_date</a:t>
            </a:r>
            <a:r>
              <a:rPr lang="en-US" smtClean="0">
                <a:latin typeface="Arial" charset="0"/>
              </a:rPr>
              <a:t> and </a:t>
            </a:r>
            <a:r>
              <a:rPr lang="en-US" smtClean="0">
                <a:latin typeface="Courier New" pitchFamily="49" charset="0"/>
              </a:rPr>
              <a:t>salary</a:t>
            </a:r>
            <a:r>
              <a:rPr lang="en-US" smtClean="0">
                <a:latin typeface="Arial" charset="0"/>
              </a:rPr>
              <a:t> columns for the employee with the </a:t>
            </a:r>
            <a:r>
              <a:rPr lang="en-US" smtClean="0">
                <a:latin typeface="Courier New" pitchFamily="49" charset="0"/>
              </a:rPr>
              <a:t>employee_id</a:t>
            </a:r>
            <a:r>
              <a:rPr lang="en-US" smtClean="0">
                <a:latin typeface="Arial" charset="0"/>
              </a:rPr>
              <a:t> </a:t>
            </a:r>
            <a:r>
              <a:rPr lang="en-US" smtClean="0">
                <a:latin typeface="Courier New" pitchFamily="49" charset="0"/>
              </a:rPr>
              <a:t>100</a:t>
            </a:r>
            <a:r>
              <a:rPr lang="en-US" smtClean="0">
                <a:latin typeface="Arial" charset="0"/>
              </a:rPr>
              <a:t> are retrieved from the </a:t>
            </a:r>
            <a:r>
              <a:rPr lang="en-US" smtClean="0">
                <a:latin typeface="Courier New" pitchFamily="49" charset="0"/>
              </a:rPr>
              <a:t>employees</a:t>
            </a:r>
            <a:r>
              <a:rPr lang="en-US" smtClean="0">
                <a:latin typeface="Arial" charset="0"/>
              </a:rPr>
              <a:t> table. Next, they are stored in the </a:t>
            </a:r>
            <a:r>
              <a:rPr lang="en-US" smtClean="0">
                <a:latin typeface="Courier New" pitchFamily="49" charset="0"/>
                <a:cs typeface="Courier New" pitchFamily="49" charset="0"/>
              </a:rPr>
              <a:t>v_</a:t>
            </a:r>
            <a:r>
              <a:rPr lang="en-US" smtClean="0">
                <a:latin typeface="Courier New" pitchFamily="49" charset="0"/>
              </a:rPr>
              <a:t>emp_hiredate</a:t>
            </a:r>
            <a:r>
              <a:rPr lang="en-US" smtClean="0">
                <a:latin typeface="Arial" charset="0"/>
              </a:rPr>
              <a:t> and </a:t>
            </a:r>
            <a:r>
              <a:rPr lang="en-US" smtClean="0">
                <a:latin typeface="Courier New" pitchFamily="49" charset="0"/>
                <a:cs typeface="Courier New" pitchFamily="49" charset="0"/>
              </a:rPr>
              <a:t>v_</a:t>
            </a:r>
            <a:r>
              <a:rPr lang="en-US" smtClean="0">
                <a:latin typeface="Courier New" pitchFamily="49" charset="0"/>
              </a:rPr>
              <a:t>emp_salary</a:t>
            </a:r>
            <a:r>
              <a:rPr lang="en-US" smtClean="0">
                <a:latin typeface="Arial" charset="0"/>
              </a:rPr>
              <a:t> variables, respectively. Observe how the </a:t>
            </a:r>
            <a:r>
              <a:rPr lang="en-US" smtClean="0">
                <a:latin typeface="Courier New" pitchFamily="49" charset="0"/>
              </a:rPr>
              <a:t>INTO</a:t>
            </a:r>
            <a:r>
              <a:rPr lang="en-US" smtClean="0">
                <a:latin typeface="Arial" charset="0"/>
              </a:rPr>
              <a:t> clause, along with the </a:t>
            </a:r>
            <a:r>
              <a:rPr lang="en-US" smtClean="0">
                <a:latin typeface="Courier New" pitchFamily="49" charset="0"/>
              </a:rPr>
              <a:t>SELECT</a:t>
            </a:r>
            <a:r>
              <a:rPr lang="en-US" smtClean="0">
                <a:latin typeface="Arial" charset="0"/>
              </a:rPr>
              <a:t> statement, retrieves the database column values and stores them in the PL/SQL variables.</a:t>
            </a:r>
          </a:p>
          <a:p>
            <a:pPr lvl="1" eaLnBrk="1" hangingPunct="1"/>
            <a:r>
              <a:rPr lang="en-US" b="1" smtClean="0">
                <a:latin typeface="Arial" charset="0"/>
              </a:rPr>
              <a:t>Note:</a:t>
            </a:r>
            <a:r>
              <a:rPr lang="en-US" smtClean="0">
                <a:latin typeface="Arial" charset="0"/>
              </a:rPr>
              <a:t> The </a:t>
            </a:r>
            <a:r>
              <a:rPr lang="en-US" smtClean="0">
                <a:latin typeface="Courier New" pitchFamily="49" charset="0"/>
              </a:rPr>
              <a:t>SELECT</a:t>
            </a:r>
            <a:r>
              <a:rPr lang="en-US" smtClean="0">
                <a:latin typeface="Arial" charset="0"/>
              </a:rPr>
              <a:t> statement retrieves </a:t>
            </a:r>
            <a:r>
              <a:rPr lang="en-US" smtClean="0">
                <a:latin typeface="Courier New" pitchFamily="49" charset="0"/>
              </a:rPr>
              <a:t>hire_date</a:t>
            </a:r>
            <a:r>
              <a:rPr lang="en-US" smtClean="0">
                <a:latin typeface="Arial" charset="0"/>
              </a:rPr>
              <a:t>, and then </a:t>
            </a:r>
            <a:r>
              <a:rPr lang="en-US" smtClean="0">
                <a:latin typeface="Courier New" pitchFamily="49" charset="0"/>
              </a:rPr>
              <a:t>salary</a:t>
            </a:r>
            <a:r>
              <a:rPr lang="en-US" smtClean="0">
                <a:latin typeface="Arial" charset="0"/>
              </a:rPr>
              <a:t>. The variables in the </a:t>
            </a:r>
            <a:r>
              <a:rPr lang="en-US" smtClean="0">
                <a:latin typeface="Courier New" pitchFamily="49" charset="0"/>
              </a:rPr>
              <a:t>INTO</a:t>
            </a:r>
            <a:r>
              <a:rPr lang="en-US" smtClean="0">
                <a:latin typeface="Arial" charset="0"/>
              </a:rPr>
              <a:t> clause must thus be in the same order. For example, if you exchange </a:t>
            </a:r>
            <a:r>
              <a:rPr lang="en-US" smtClean="0">
                <a:latin typeface="Courier New" pitchFamily="49" charset="0"/>
              </a:rPr>
              <a:t>v_emp_hiredate</a:t>
            </a:r>
            <a:r>
              <a:rPr lang="en-US" smtClean="0">
                <a:latin typeface="Arial" charset="0"/>
              </a:rPr>
              <a:t> and </a:t>
            </a:r>
            <a:r>
              <a:rPr lang="en-US" smtClean="0">
                <a:latin typeface="Courier New" pitchFamily="49" charset="0"/>
              </a:rPr>
              <a:t>v_emp_salary</a:t>
            </a:r>
            <a:r>
              <a:rPr lang="en-US" smtClean="0">
                <a:latin typeface="Arial" charset="0"/>
              </a:rPr>
              <a:t> in the statement in the slide, the statement results in an error.</a:t>
            </a:r>
          </a:p>
        </p:txBody>
      </p:sp>
      <p:sp>
        <p:nvSpPr>
          <p:cNvPr id="3584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5 - </a:t>
            </a:r>
            <a:fld id="{6CA5C62C-F660-49C7-9186-042E47B87F6B}" type="slidenum">
              <a:rPr lang="en-US" smtClean="0"/>
              <a:pPr eaLnBrk="1" hangingPunct="1"/>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00A3E2-2ED1-4A0B-B015-7BE599BD93D5}"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4137913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FD43E95-BB5B-4A80-BF46-4458880EC7B7}" type="datetime1">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705598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6C43122-8C66-42B2-BE21-4E2E6C05ED23}"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2871137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7E73032-A25A-4294-8E82-0CDD82CBE2E0}"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4513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5CF4E0-DA1D-45ED-88AB-767903C093BB}"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708069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CD41F5D-DEBF-45EE-B6D3-204F4C0FCD17}" type="datetime1">
              <a:rPr lang="en-US" smtClean="0"/>
              <a:t>9/19/2018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3231420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5F7D45-7EB5-449B-A38B-A62CD2D00E59}" type="datetime1">
              <a:rPr lang="en-US" smtClean="0"/>
              <a:t>9/19/2018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2489087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6AE5AA-7EF6-4650-B1C9-F4C41FDFEFDC}"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39858381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945CE-0864-466D-A56F-3599FCF1C5BC}"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36099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5518014-5940-4E51-9099-028AD419DFB9}"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1297235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B5314C-234F-43D1-9FF4-E5DC3502376D}"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409128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1BB04B-2837-4E77-9838-9048ECA19EE5}" type="datetime1">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1145523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E615B8-8CB7-4F90-BBB9-711880386584}" type="datetime1">
              <a:rPr lang="en-US" smtClean="0"/>
              <a:t>9/19/2018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3168184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777DF9A-BC31-4C83-AD5A-7C3DA832B05C}" type="datetime1">
              <a:rPr lang="en-US" smtClean="0"/>
              <a:t>9/19/2018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2406839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969F223-D92C-4513-82A2-A40EA4942BBF}" type="datetime1">
              <a:rPr lang="en-US" smtClean="0"/>
              <a:t>9/19/2018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126840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BF557CE-5D59-4D25-AE26-260D488E59FE}" type="datetime1">
              <a:rPr lang="en-US" smtClean="0"/>
              <a:t>9/19/2018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220374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3C6D04A-3C26-4D6D-B261-E3F113D99F6B}" type="datetime1">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2740101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596C62C-7F84-45F6-A497-7C8DB0C85EFC}" type="datetime1">
              <a:rPr lang="en-US" smtClean="0"/>
              <a:t>9/19/2018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68AE833-D825-4667-8404-75C08A2CF8FB}" type="slidenum">
              <a:rPr lang="en-US" smtClean="0"/>
              <a:t>‹#›</a:t>
            </a:fld>
            <a:endParaRPr lang="en-US"/>
          </a:p>
        </p:txBody>
      </p:sp>
    </p:spTree>
    <p:extLst>
      <p:ext uri="{BB962C8B-B14F-4D97-AF65-F5344CB8AC3E}">
        <p14:creationId xmlns:p14="http://schemas.microsoft.com/office/powerpoint/2010/main" val="138058361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ctrTitle"/>
          </p:nvPr>
        </p:nvSpPr>
        <p:spPr/>
        <p:txBody>
          <a:bodyPr/>
          <a:lstStyle/>
          <a:p>
            <a:r>
              <a:rPr lang="en-US" smtClean="0"/>
              <a:t>Using SQL Statements within a PL/SQL Block</a:t>
            </a:r>
          </a:p>
        </p:txBody>
      </p:sp>
      <p:sp>
        <p:nvSpPr>
          <p:cNvPr id="3075" name="Rectangle 7" hidden="1"/>
          <p:cNvSpPr>
            <a:spLocks noGrp="1" noChangeArrowheads="1"/>
          </p:cNvSpPr>
          <p:nvPr>
            <p:ph type="subTitle" idx="1"/>
          </p:nvPr>
        </p:nvSpPr>
        <p:spPr>
          <a:xfrm>
            <a:off x="1236133" y="4419600"/>
            <a:ext cx="9736667" cy="363538"/>
          </a:xfrm>
        </p:spPr>
        <p:txBody>
          <a:bodyPr>
            <a:normAutofit fontScale="92500" lnSpcReduction="10000"/>
          </a:bodyPr>
          <a:lstStyle/>
          <a:p>
            <a:endParaRPr lang="en-US" smtClean="0">
              <a:latin typeface="Arial" charset="0"/>
            </a:endParaRPr>
          </a:p>
        </p:txBody>
      </p:sp>
    </p:spTree>
    <p:extLst>
      <p:ext uri="{BB962C8B-B14F-4D97-AF65-F5344CB8AC3E}">
        <p14:creationId xmlns:p14="http://schemas.microsoft.com/office/powerpoint/2010/main" val="287551904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blackGray">
          <a:xfrm>
            <a:off x="823384" y="2667000"/>
            <a:ext cx="10547349" cy="2667000"/>
          </a:xfrm>
          <a:prstGeom prst="rect">
            <a:avLst/>
          </a:prstGeom>
          <a:solidFill>
            <a:schemeClr val="accent1"/>
          </a:solidFill>
          <a:ln w="28575">
            <a:solidFill>
              <a:schemeClr val="tx1"/>
            </a:solidFill>
            <a:miter lim="800000"/>
            <a:headEnd/>
            <a:tailEnd/>
          </a:ln>
        </p:spPr>
        <p:txBody>
          <a:bodyPr wrap="none" lIns="45720" tIns="46038" rIns="45720" bIns="46038" anchor="ctr"/>
          <a:lstStyle/>
          <a:p>
            <a:pPr algn="l" eaLnBrk="0" hangingPunct="0">
              <a:spcBef>
                <a:spcPct val="0"/>
              </a:spcBef>
              <a:buClrTx/>
              <a:buFontTx/>
              <a:buNone/>
              <a:tabLst>
                <a:tab pos="1200150" algn="l"/>
              </a:tabLst>
            </a:pPr>
            <a:r>
              <a:rPr lang="en-US" sz="1600">
                <a:solidFill>
                  <a:srgbClr val="000000"/>
                </a:solidFill>
                <a:latin typeface="Courier New" pitchFamily="49" charset="0"/>
              </a:rPr>
              <a:t>DECLARE    </a:t>
            </a:r>
          </a:p>
          <a:p>
            <a:pPr algn="l" eaLnBrk="0" hangingPunct="0">
              <a:spcBef>
                <a:spcPct val="0"/>
              </a:spcBef>
              <a:buClrTx/>
              <a:buFontTx/>
              <a:buNone/>
              <a:tabLst>
                <a:tab pos="1200150" algn="l"/>
              </a:tabLst>
            </a:pPr>
            <a:r>
              <a:rPr lang="en-US" sz="1600">
                <a:solidFill>
                  <a:srgbClr val="000000"/>
                </a:solidFill>
                <a:latin typeface="Courier New" pitchFamily="49" charset="0"/>
              </a:rPr>
              <a:t>   v_sum_sal   NUMBER(10,2); </a:t>
            </a:r>
          </a:p>
          <a:p>
            <a:pPr algn="l" eaLnBrk="0" hangingPunct="0">
              <a:spcBef>
                <a:spcPct val="0"/>
              </a:spcBef>
              <a:buClrTx/>
              <a:buFontTx/>
              <a:buNone/>
              <a:tabLst>
                <a:tab pos="1200150" algn="l"/>
              </a:tabLst>
            </a:pPr>
            <a:r>
              <a:rPr lang="en-US" sz="1600">
                <a:solidFill>
                  <a:srgbClr val="000000"/>
                </a:solidFill>
                <a:latin typeface="Courier New" pitchFamily="49" charset="0"/>
              </a:rPr>
              <a:t>   v_deptno    NUMBER NOT NULL := 60;           </a:t>
            </a:r>
          </a:p>
          <a:p>
            <a:pPr algn="l" eaLnBrk="0" hangingPunct="0">
              <a:spcBef>
                <a:spcPct val="0"/>
              </a:spcBef>
              <a:buClrTx/>
              <a:buFontTx/>
              <a:buNone/>
              <a:tabLst>
                <a:tab pos="1200150" algn="l"/>
              </a:tabLst>
            </a:pPr>
            <a:r>
              <a:rPr lang="en-US" sz="1600">
                <a:solidFill>
                  <a:srgbClr val="000000"/>
                </a:solidFill>
                <a:latin typeface="Courier New" pitchFamily="49" charset="0"/>
              </a:rPr>
              <a:t>BEGIN</a:t>
            </a:r>
          </a:p>
          <a:p>
            <a:pPr algn="l" eaLnBrk="0" hangingPunct="0">
              <a:spcBef>
                <a:spcPct val="0"/>
              </a:spcBef>
              <a:buClrTx/>
              <a:buFontTx/>
              <a:buNone/>
              <a:tabLst>
                <a:tab pos="1200150" algn="l"/>
              </a:tabLst>
            </a:pPr>
            <a:r>
              <a:rPr lang="en-US" sz="1600">
                <a:solidFill>
                  <a:srgbClr val="000000"/>
                </a:solidFill>
                <a:latin typeface="Courier New" pitchFamily="49" charset="0"/>
              </a:rPr>
              <a:t>  SELECT	SUM(salary)  -- group function</a:t>
            </a:r>
          </a:p>
          <a:p>
            <a:pPr algn="l" eaLnBrk="0" hangingPunct="0">
              <a:spcBef>
                <a:spcPct val="0"/>
              </a:spcBef>
              <a:buClrTx/>
              <a:buFontTx/>
              <a:buNone/>
              <a:tabLst>
                <a:tab pos="1200150" algn="l"/>
              </a:tabLst>
            </a:pPr>
            <a:r>
              <a:rPr lang="en-US" sz="1600">
                <a:solidFill>
                  <a:srgbClr val="000000"/>
                </a:solidFill>
                <a:latin typeface="Courier New" pitchFamily="49" charset="0"/>
              </a:rPr>
              <a:t>  INTO v_sum_sal  FROM	employees</a:t>
            </a:r>
          </a:p>
          <a:p>
            <a:pPr algn="l" eaLnBrk="0" hangingPunct="0">
              <a:spcBef>
                <a:spcPct val="0"/>
              </a:spcBef>
              <a:buClrTx/>
              <a:buFontTx/>
              <a:buNone/>
              <a:tabLst>
                <a:tab pos="1200150" algn="l"/>
              </a:tabLst>
            </a:pPr>
            <a:r>
              <a:rPr lang="en-US" sz="1600">
                <a:solidFill>
                  <a:srgbClr val="000000"/>
                </a:solidFill>
                <a:latin typeface="Courier New" pitchFamily="49" charset="0"/>
              </a:rPr>
              <a:t>  WHERE     department_id = v_deptno;</a:t>
            </a:r>
          </a:p>
          <a:p>
            <a:pPr algn="l" eaLnBrk="0" hangingPunct="0">
              <a:spcBef>
                <a:spcPct val="0"/>
              </a:spcBef>
              <a:buClrTx/>
              <a:buFontTx/>
              <a:buNone/>
              <a:tabLst>
                <a:tab pos="1200150" algn="l"/>
              </a:tabLst>
            </a:pPr>
            <a:r>
              <a:rPr lang="en-US" sz="1600">
                <a:solidFill>
                  <a:srgbClr val="000000"/>
                </a:solidFill>
                <a:latin typeface="Courier New" pitchFamily="49" charset="0"/>
              </a:rPr>
              <a:t>  DBMS_OUTPUT.PUT_LINE ('The sum of salary is ' || v_sum_sal);</a:t>
            </a:r>
          </a:p>
          <a:p>
            <a:pPr algn="l" eaLnBrk="0" hangingPunct="0">
              <a:spcBef>
                <a:spcPct val="0"/>
              </a:spcBef>
              <a:buClrTx/>
              <a:buFontTx/>
              <a:buNone/>
              <a:tabLst>
                <a:tab pos="1200150" algn="l"/>
              </a:tabLst>
            </a:pPr>
            <a:r>
              <a:rPr lang="en-US" sz="1600">
                <a:solidFill>
                  <a:srgbClr val="000000"/>
                </a:solidFill>
                <a:latin typeface="Courier New" pitchFamily="49" charset="0"/>
              </a:rPr>
              <a:t>END;</a:t>
            </a:r>
          </a:p>
        </p:txBody>
      </p:sp>
      <p:sp>
        <p:nvSpPr>
          <p:cNvPr id="10243" name="Rectangle 6"/>
          <p:cNvSpPr>
            <a:spLocks noGrp="1" noChangeArrowheads="1"/>
          </p:cNvSpPr>
          <p:nvPr>
            <p:ph type="title"/>
          </p:nvPr>
        </p:nvSpPr>
        <p:spPr/>
        <p:txBody>
          <a:bodyPr/>
          <a:lstStyle/>
          <a:p>
            <a:pPr eaLnBrk="1" hangingPunct="1"/>
            <a:r>
              <a:rPr lang="en-US" smtClean="0"/>
              <a:t>Retrieving Data in PL/SQL</a:t>
            </a:r>
          </a:p>
        </p:txBody>
      </p:sp>
      <p:sp>
        <p:nvSpPr>
          <p:cNvPr id="10244" name="Rectangle 7"/>
          <p:cNvSpPr>
            <a:spLocks noGrp="1" noChangeArrowheads="1"/>
          </p:cNvSpPr>
          <p:nvPr>
            <p:ph idx="1"/>
          </p:nvPr>
        </p:nvSpPr>
        <p:spPr/>
        <p:txBody>
          <a:bodyPr/>
          <a:lstStyle/>
          <a:p>
            <a:pPr marL="0" indent="0" eaLnBrk="1" hangingPunct="1"/>
            <a:r>
              <a:rPr lang="en-US" smtClean="0">
                <a:latin typeface="Arial" charset="0"/>
              </a:rPr>
              <a:t>Return the sum of salaries for all the employees in the specified department.</a:t>
            </a:r>
          </a:p>
          <a:p>
            <a:pPr marL="0" indent="0" eaLnBrk="1" hangingPunct="1"/>
            <a:r>
              <a:rPr lang="en-US" smtClean="0">
                <a:latin typeface="Arial" charset="0"/>
              </a:rPr>
              <a:t>Example:</a:t>
            </a:r>
          </a:p>
        </p:txBody>
      </p:sp>
      <p:pic>
        <p:nvPicPr>
          <p:cNvPr id="10245" name="Picture 5" descr="C:\Documents and Settings\tsrivast\My Documents\MyCourses\pl\D49990GC10\Images\img04_10.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1451" y="5562601"/>
            <a:ext cx="4229100" cy="5064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57397"/>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Grp="1" noChangeArrowheads="1"/>
          </p:cNvSpPr>
          <p:nvPr>
            <p:ph type="title"/>
          </p:nvPr>
        </p:nvSpPr>
        <p:spPr/>
        <p:txBody>
          <a:bodyPr/>
          <a:lstStyle/>
          <a:p>
            <a:pPr eaLnBrk="1" hangingPunct="1"/>
            <a:r>
              <a:rPr lang="en-US" smtClean="0"/>
              <a:t>Naming Ambiguities</a:t>
            </a:r>
          </a:p>
        </p:txBody>
      </p:sp>
      <p:sp>
        <p:nvSpPr>
          <p:cNvPr id="11267" name="Rectangle 3"/>
          <p:cNvSpPr>
            <a:spLocks noGrp="1" noChangeArrowheads="1"/>
          </p:cNvSpPr>
          <p:nvPr>
            <p:ph type="body" idx="4294967295"/>
          </p:nvPr>
        </p:nvSpPr>
        <p:spPr bwMode="blackGray">
          <a:xfrm>
            <a:off x="797984" y="1295400"/>
            <a:ext cx="10566400" cy="3036888"/>
          </a:xfrm>
          <a:solidFill>
            <a:schemeClr val="accent1"/>
          </a:solidFill>
          <a:ln w="28575" cap="flat">
            <a:solidFill>
              <a:srgbClr val="000000"/>
            </a:solidFill>
            <a:miter lim="800000"/>
            <a:headEnd/>
            <a:tailEnd/>
          </a:ln>
        </p:spPr>
        <p:txBody>
          <a:bodyPr lIns="92075" tIns="46038" rIns="92075" bIns="46038"/>
          <a:lstStyle/>
          <a:p>
            <a:pPr marL="404813" indent="-404813" defTabSz="914400" eaLnBrk="1" hangingPunct="1">
              <a:lnSpc>
                <a:spcPct val="85000"/>
              </a:lnSpc>
              <a:spcBef>
                <a:spcPct val="40000"/>
              </a:spcBef>
            </a:pPr>
            <a:r>
              <a:rPr lang="en-US" sz="1800" smtClean="0">
                <a:solidFill>
                  <a:srgbClr val="000000"/>
                </a:solidFill>
                <a:latin typeface="Courier New" pitchFamily="49" charset="0"/>
              </a:rPr>
              <a:t>DECLARE</a:t>
            </a:r>
          </a:p>
          <a:p>
            <a:pPr marL="404813" indent="-404813" defTabSz="914400" eaLnBrk="1" hangingPunct="1">
              <a:lnSpc>
                <a:spcPct val="55000"/>
              </a:lnSpc>
              <a:spcBef>
                <a:spcPct val="40000"/>
              </a:spcBef>
            </a:pPr>
            <a:r>
              <a:rPr lang="en-US" sz="1800" smtClean="0">
                <a:solidFill>
                  <a:srgbClr val="000000"/>
                </a:solidFill>
                <a:latin typeface="Courier New" pitchFamily="49" charset="0"/>
              </a:rPr>
              <a:t>  hire_date      employees.hire_date%TYPE;</a:t>
            </a:r>
          </a:p>
          <a:p>
            <a:pPr marL="404813" indent="-404813" defTabSz="914400" eaLnBrk="1" hangingPunct="1">
              <a:lnSpc>
                <a:spcPct val="55000"/>
              </a:lnSpc>
              <a:spcBef>
                <a:spcPct val="40000"/>
              </a:spcBef>
            </a:pPr>
            <a:r>
              <a:rPr lang="en-US" sz="1800" smtClean="0">
                <a:solidFill>
                  <a:srgbClr val="000000"/>
                </a:solidFill>
                <a:latin typeface="Courier New" pitchFamily="49" charset="0"/>
              </a:rPr>
              <a:t>  sysdate        hire_date%TYPE;</a:t>
            </a:r>
          </a:p>
          <a:p>
            <a:pPr marL="404813" indent="-404813" defTabSz="914400" eaLnBrk="1" hangingPunct="1">
              <a:lnSpc>
                <a:spcPct val="55000"/>
              </a:lnSpc>
              <a:spcBef>
                <a:spcPct val="40000"/>
              </a:spcBef>
            </a:pPr>
            <a:r>
              <a:rPr lang="en-US" sz="1800" smtClean="0">
                <a:solidFill>
                  <a:srgbClr val="000000"/>
                </a:solidFill>
                <a:latin typeface="Courier New" pitchFamily="49" charset="0"/>
              </a:rPr>
              <a:t>  employee_id    employees.employee_id%TYPE := 176;        </a:t>
            </a:r>
          </a:p>
          <a:p>
            <a:pPr marL="404813" indent="-404813" defTabSz="914400" eaLnBrk="1" hangingPunct="1">
              <a:lnSpc>
                <a:spcPct val="55000"/>
              </a:lnSpc>
              <a:spcBef>
                <a:spcPct val="40000"/>
              </a:spcBef>
            </a:pPr>
            <a:r>
              <a:rPr lang="en-US" sz="1800" smtClean="0">
                <a:solidFill>
                  <a:srgbClr val="000000"/>
                </a:solidFill>
                <a:latin typeface="Courier New" pitchFamily="49" charset="0"/>
              </a:rPr>
              <a:t>BEGIN</a:t>
            </a:r>
          </a:p>
          <a:p>
            <a:pPr marL="404813" indent="-404813" defTabSz="914400" eaLnBrk="1" hangingPunct="1">
              <a:lnSpc>
                <a:spcPct val="55000"/>
              </a:lnSpc>
              <a:spcBef>
                <a:spcPct val="40000"/>
              </a:spcBef>
            </a:pPr>
            <a:r>
              <a:rPr lang="en-US" sz="1800" smtClean="0">
                <a:solidFill>
                  <a:srgbClr val="000000"/>
                </a:solidFill>
                <a:latin typeface="Courier New" pitchFamily="49" charset="0"/>
              </a:rPr>
              <a:t>  SELECT 	hire_date, sysdate</a:t>
            </a:r>
          </a:p>
          <a:p>
            <a:pPr marL="404813" indent="-404813" defTabSz="914400" eaLnBrk="1" hangingPunct="1">
              <a:lnSpc>
                <a:spcPct val="55000"/>
              </a:lnSpc>
              <a:spcBef>
                <a:spcPct val="40000"/>
              </a:spcBef>
            </a:pPr>
            <a:r>
              <a:rPr lang="en-US" sz="1800" smtClean="0">
                <a:solidFill>
                  <a:srgbClr val="000000"/>
                </a:solidFill>
                <a:latin typeface="Courier New" pitchFamily="49" charset="0"/>
              </a:rPr>
              <a:t>  INTO   	hire_date, sysdate</a:t>
            </a:r>
          </a:p>
          <a:p>
            <a:pPr marL="404813" indent="-404813" defTabSz="914400" eaLnBrk="1" hangingPunct="1">
              <a:lnSpc>
                <a:spcPct val="55000"/>
              </a:lnSpc>
              <a:spcBef>
                <a:spcPct val="40000"/>
              </a:spcBef>
            </a:pPr>
            <a:r>
              <a:rPr lang="en-US" sz="1800" smtClean="0">
                <a:solidFill>
                  <a:srgbClr val="000000"/>
                </a:solidFill>
                <a:latin typeface="Courier New" pitchFamily="49" charset="0"/>
              </a:rPr>
              <a:t>  FROM   	employees</a:t>
            </a:r>
          </a:p>
          <a:p>
            <a:pPr marL="404813" indent="-404813" defTabSz="914400" eaLnBrk="1" hangingPunct="1">
              <a:lnSpc>
                <a:spcPct val="55000"/>
              </a:lnSpc>
              <a:spcBef>
                <a:spcPct val="40000"/>
              </a:spcBef>
            </a:pPr>
            <a:r>
              <a:rPr lang="en-US" sz="1800" smtClean="0">
                <a:solidFill>
                  <a:srgbClr val="000000"/>
                </a:solidFill>
                <a:latin typeface="Courier New" pitchFamily="49" charset="0"/>
              </a:rPr>
              <a:t>  WHERE  	employee_id = employee_id;        </a:t>
            </a:r>
          </a:p>
          <a:p>
            <a:pPr marL="404813" indent="-404813" defTabSz="914400" eaLnBrk="1" hangingPunct="1">
              <a:lnSpc>
                <a:spcPct val="55000"/>
              </a:lnSpc>
              <a:spcBef>
                <a:spcPct val="40000"/>
              </a:spcBef>
            </a:pPr>
            <a:r>
              <a:rPr lang="en-US" sz="1800" smtClean="0">
                <a:solidFill>
                  <a:srgbClr val="000000"/>
                </a:solidFill>
                <a:latin typeface="Courier New" pitchFamily="49" charset="0"/>
              </a:rPr>
              <a:t>END;</a:t>
            </a:r>
          </a:p>
          <a:p>
            <a:pPr marL="404813" indent="-404813" defTabSz="914400" eaLnBrk="1" hangingPunct="1">
              <a:lnSpc>
                <a:spcPct val="55000"/>
              </a:lnSpc>
              <a:spcBef>
                <a:spcPct val="40000"/>
              </a:spcBef>
            </a:pPr>
            <a:r>
              <a:rPr lang="en-US" sz="1800" smtClean="0">
                <a:solidFill>
                  <a:srgbClr val="000000"/>
                </a:solidFill>
                <a:latin typeface="Courier New" pitchFamily="49" charset="0"/>
              </a:rPr>
              <a:t>/</a:t>
            </a:r>
          </a:p>
        </p:txBody>
      </p:sp>
      <p:pic>
        <p:nvPicPr>
          <p:cNvPr id="11268" name="Picture 4" descr="C:\Documents and Settings\tsrivast\My Documents\MyCourses\pl\D49990GC10\Images\img04_1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784" y="4572000"/>
            <a:ext cx="10464800" cy="1600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07786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Naming Conventions</a:t>
            </a:r>
          </a:p>
        </p:txBody>
      </p:sp>
      <p:sp>
        <p:nvSpPr>
          <p:cNvPr id="12291" name="Rectangle 3"/>
          <p:cNvSpPr>
            <a:spLocks noGrp="1" noChangeArrowheads="1"/>
          </p:cNvSpPr>
          <p:nvPr>
            <p:ph idx="1"/>
          </p:nvPr>
        </p:nvSpPr>
        <p:spPr/>
        <p:txBody>
          <a:bodyPr/>
          <a:lstStyle/>
          <a:p>
            <a:pPr lvl="1" eaLnBrk="1" hangingPunct="1"/>
            <a:r>
              <a:rPr lang="en-US" smtClean="0"/>
              <a:t>Use a naming convention to avoid ambiguity in the </a:t>
            </a:r>
            <a:r>
              <a:rPr lang="en-US" smtClean="0">
                <a:latin typeface="Courier New" pitchFamily="49" charset="0"/>
              </a:rPr>
              <a:t>WHERE</a:t>
            </a:r>
            <a:r>
              <a:rPr lang="en-US" smtClean="0"/>
              <a:t> clause.</a:t>
            </a:r>
          </a:p>
          <a:p>
            <a:pPr lvl="1" eaLnBrk="1" hangingPunct="1"/>
            <a:r>
              <a:rPr lang="en-US" smtClean="0"/>
              <a:t>Avoid using database column names as identifiers.</a:t>
            </a:r>
          </a:p>
          <a:p>
            <a:pPr lvl="1" eaLnBrk="1" hangingPunct="1"/>
            <a:r>
              <a:rPr lang="en-US" smtClean="0"/>
              <a:t>Syntax errors can arise because PL/SQL checks the database first for a column in the table.</a:t>
            </a:r>
          </a:p>
          <a:p>
            <a:pPr lvl="1" eaLnBrk="1" hangingPunct="1"/>
            <a:r>
              <a:rPr lang="en-US" smtClean="0"/>
              <a:t>The names of local variables and formal parameters take precedence over the names of database </a:t>
            </a:r>
            <a:r>
              <a:rPr lang="en-US" i="1" smtClean="0"/>
              <a:t>tables</a:t>
            </a:r>
            <a:r>
              <a:rPr lang="en-US" smtClean="0"/>
              <a:t>.</a:t>
            </a:r>
          </a:p>
          <a:p>
            <a:pPr lvl="1" eaLnBrk="1" hangingPunct="1"/>
            <a:r>
              <a:rPr lang="en-US" smtClean="0"/>
              <a:t>The names of database table </a:t>
            </a:r>
            <a:r>
              <a:rPr lang="en-US" i="1" smtClean="0"/>
              <a:t>columns</a:t>
            </a:r>
            <a:r>
              <a:rPr lang="en-US" smtClean="0"/>
              <a:t> take precedence over the names of local variables.</a:t>
            </a:r>
          </a:p>
          <a:p>
            <a:pPr lvl="1" eaLnBrk="1" hangingPunct="1"/>
            <a:r>
              <a:rPr lang="en-US" smtClean="0"/>
              <a:t>The names of variables take precedence over the function names.</a:t>
            </a:r>
          </a:p>
        </p:txBody>
      </p:sp>
    </p:spTree>
    <p:extLst>
      <p:ext uri="{BB962C8B-B14F-4D97-AF65-F5344CB8AC3E}">
        <p14:creationId xmlns:p14="http://schemas.microsoft.com/office/powerpoint/2010/main" val="1549023106"/>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Agenda</a:t>
            </a:r>
          </a:p>
        </p:txBody>
      </p:sp>
      <p:sp>
        <p:nvSpPr>
          <p:cNvPr id="13315" name="Rectangle 3"/>
          <p:cNvSpPr>
            <a:spLocks noGrp="1" noChangeArrowheads="1"/>
          </p:cNvSpPr>
          <p:nvPr>
            <p:ph idx="1"/>
          </p:nvPr>
        </p:nvSpPr>
        <p:spPr/>
        <p:txBody>
          <a:bodyPr/>
          <a:lstStyle/>
          <a:p>
            <a:pPr lvl="1" eaLnBrk="1" hangingPunct="1">
              <a:buClr>
                <a:schemeClr val="folHlink"/>
              </a:buClr>
            </a:pPr>
            <a:r>
              <a:rPr lang="en-US" smtClean="0">
                <a:solidFill>
                  <a:schemeClr val="folHlink"/>
                </a:solidFill>
              </a:rPr>
              <a:t>Retrieving data with PL/SQL</a:t>
            </a:r>
          </a:p>
          <a:p>
            <a:pPr lvl="1" eaLnBrk="1" hangingPunct="1">
              <a:buClr>
                <a:schemeClr val="accent2"/>
              </a:buClr>
            </a:pPr>
            <a:r>
              <a:rPr lang="en-US" smtClean="0"/>
              <a:t>Manipulating data with PL/SQL</a:t>
            </a:r>
          </a:p>
          <a:p>
            <a:pPr lvl="1" eaLnBrk="1" hangingPunct="1">
              <a:buClr>
                <a:schemeClr val="folHlink"/>
              </a:buClr>
            </a:pPr>
            <a:r>
              <a:rPr lang="en-US" smtClean="0">
                <a:solidFill>
                  <a:schemeClr val="folHlink"/>
                </a:solidFill>
              </a:rPr>
              <a:t>Introducing SQL cursors</a:t>
            </a:r>
          </a:p>
        </p:txBody>
      </p:sp>
    </p:spTree>
    <p:extLst>
      <p:ext uri="{BB962C8B-B14F-4D97-AF65-F5344CB8AC3E}">
        <p14:creationId xmlns:p14="http://schemas.microsoft.com/office/powerpoint/2010/main" val="498208719"/>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4"/>
          <p:cNvSpPr>
            <a:spLocks noGrp="1" noChangeArrowheads="1"/>
          </p:cNvSpPr>
          <p:nvPr>
            <p:ph type="title"/>
          </p:nvPr>
        </p:nvSpPr>
        <p:spPr/>
        <p:txBody>
          <a:bodyPr/>
          <a:lstStyle/>
          <a:p>
            <a:pPr eaLnBrk="1" hangingPunct="1"/>
            <a:r>
              <a:rPr lang="en-US" smtClean="0"/>
              <a:t>Using PL/SQL to Manipulate Data</a:t>
            </a:r>
          </a:p>
        </p:txBody>
      </p:sp>
      <p:sp>
        <p:nvSpPr>
          <p:cNvPr id="14339" name="Rectangle 15"/>
          <p:cNvSpPr>
            <a:spLocks noGrp="1" noChangeArrowheads="1"/>
          </p:cNvSpPr>
          <p:nvPr>
            <p:ph idx="1"/>
          </p:nvPr>
        </p:nvSpPr>
        <p:spPr/>
        <p:txBody>
          <a:bodyPr/>
          <a:lstStyle/>
          <a:p>
            <a:pPr marL="0" indent="0" eaLnBrk="1" hangingPunct="1"/>
            <a:r>
              <a:rPr lang="en-US" smtClean="0">
                <a:latin typeface="Arial" charset="0"/>
              </a:rPr>
              <a:t>Make changes to database tables by using DML commands:</a:t>
            </a:r>
          </a:p>
          <a:p>
            <a:pPr lvl="1" eaLnBrk="1" hangingPunct="1"/>
            <a:r>
              <a:rPr lang="en-US" smtClean="0">
                <a:latin typeface="Courier New" pitchFamily="49" charset="0"/>
              </a:rPr>
              <a:t>INSERT</a:t>
            </a:r>
          </a:p>
          <a:p>
            <a:pPr lvl="1" eaLnBrk="1" hangingPunct="1"/>
            <a:r>
              <a:rPr lang="en-US" smtClean="0">
                <a:latin typeface="Courier New" pitchFamily="49" charset="0"/>
              </a:rPr>
              <a:t>UPDATE</a:t>
            </a:r>
          </a:p>
          <a:p>
            <a:pPr lvl="1" eaLnBrk="1" hangingPunct="1"/>
            <a:r>
              <a:rPr lang="en-US" smtClean="0">
                <a:latin typeface="Courier New" pitchFamily="49" charset="0"/>
              </a:rPr>
              <a:t>DELETE</a:t>
            </a:r>
          </a:p>
          <a:p>
            <a:pPr lvl="1" eaLnBrk="1" hangingPunct="1"/>
            <a:r>
              <a:rPr lang="en-US" smtClean="0">
                <a:latin typeface="Courier New" pitchFamily="49" charset="0"/>
              </a:rPr>
              <a:t>MERGE</a:t>
            </a:r>
          </a:p>
        </p:txBody>
      </p:sp>
      <p:sp>
        <p:nvSpPr>
          <p:cNvPr id="14340" name="Rectangle 8"/>
          <p:cNvSpPr>
            <a:spLocks noChangeArrowheads="1"/>
          </p:cNvSpPr>
          <p:nvPr/>
        </p:nvSpPr>
        <p:spPr bwMode="auto">
          <a:xfrm>
            <a:off x="8945034" y="2733676"/>
            <a:ext cx="1013098"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lnSpc>
                <a:spcPct val="120000"/>
              </a:lnSpc>
              <a:spcBef>
                <a:spcPct val="60000"/>
              </a:spcBef>
              <a:buClrTx/>
              <a:buFontTx/>
              <a:buNone/>
            </a:pPr>
            <a:r>
              <a:rPr lang="en-US">
                <a:solidFill>
                  <a:srgbClr val="000000"/>
                </a:solidFill>
                <a:latin typeface="Courier New" pitchFamily="49" charset="0"/>
              </a:rPr>
              <a:t>DELETE</a:t>
            </a:r>
          </a:p>
        </p:txBody>
      </p:sp>
      <p:grpSp>
        <p:nvGrpSpPr>
          <p:cNvPr id="14341" name="Group 16"/>
          <p:cNvGrpSpPr>
            <a:grpSpLocks/>
          </p:cNvGrpSpPr>
          <p:nvPr/>
        </p:nvGrpSpPr>
        <p:grpSpPr bwMode="auto">
          <a:xfrm>
            <a:off x="2628901" y="3038476"/>
            <a:ext cx="7835900" cy="3209925"/>
            <a:chOff x="1242" y="1914"/>
            <a:chExt cx="3702" cy="2022"/>
          </a:xfrm>
        </p:grpSpPr>
        <p:sp>
          <p:nvSpPr>
            <p:cNvPr id="14342" name="Freeform 4"/>
            <p:cNvSpPr>
              <a:spLocks/>
            </p:cNvSpPr>
            <p:nvPr/>
          </p:nvSpPr>
          <p:spPr bwMode="auto">
            <a:xfrm>
              <a:off x="3478" y="3044"/>
              <a:ext cx="878" cy="624"/>
            </a:xfrm>
            <a:custGeom>
              <a:avLst/>
              <a:gdLst>
                <a:gd name="T0" fmla="*/ 0 w 1152"/>
                <a:gd name="T1" fmla="*/ 0 h 624"/>
                <a:gd name="T2" fmla="*/ 0 w 1152"/>
                <a:gd name="T3" fmla="*/ 624 h 624"/>
                <a:gd name="T4" fmla="*/ 2 w 1152"/>
                <a:gd name="T5" fmla="*/ 624 h 624"/>
                <a:gd name="T6" fmla="*/ 0 60000 65536"/>
                <a:gd name="T7" fmla="*/ 0 60000 65536"/>
                <a:gd name="T8" fmla="*/ 0 60000 65536"/>
                <a:gd name="T9" fmla="*/ 0 w 1152"/>
                <a:gd name="T10" fmla="*/ 0 h 624"/>
                <a:gd name="T11" fmla="*/ 1152 w 1152"/>
                <a:gd name="T12" fmla="*/ 624 h 624"/>
              </a:gdLst>
              <a:ahLst/>
              <a:cxnLst>
                <a:cxn ang="T6">
                  <a:pos x="T0" y="T1"/>
                </a:cxn>
                <a:cxn ang="T7">
                  <a:pos x="T2" y="T3"/>
                </a:cxn>
                <a:cxn ang="T8">
                  <a:pos x="T4" y="T5"/>
                </a:cxn>
              </a:cxnLst>
              <a:rect l="T9" t="T10" r="T11" b="T12"/>
              <a:pathLst>
                <a:path w="1152" h="624">
                  <a:moveTo>
                    <a:pt x="0" y="0"/>
                  </a:moveTo>
                  <a:lnTo>
                    <a:pt x="0" y="624"/>
                  </a:lnTo>
                  <a:lnTo>
                    <a:pt x="1152" y="624"/>
                  </a:ln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14343" name="Picture 5" descr="C:\Projects\6981-Sunitha\images\insert-delet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292" y="1914"/>
              <a:ext cx="2496" cy="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Rectangle 6"/>
            <p:cNvSpPr>
              <a:spLocks noChangeArrowheads="1"/>
            </p:cNvSpPr>
            <p:nvPr/>
          </p:nvSpPr>
          <p:spPr bwMode="auto">
            <a:xfrm>
              <a:off x="1242" y="2896"/>
              <a:ext cx="479"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lnSpc>
                  <a:spcPct val="120000"/>
                </a:lnSpc>
                <a:spcBef>
                  <a:spcPct val="60000"/>
                </a:spcBef>
                <a:buClrTx/>
                <a:buFontTx/>
                <a:buNone/>
              </a:pPr>
              <a:r>
                <a:rPr lang="en-US">
                  <a:solidFill>
                    <a:srgbClr val="000000"/>
                  </a:solidFill>
                  <a:latin typeface="Courier New" pitchFamily="49" charset="0"/>
                </a:rPr>
                <a:t>INSERT</a:t>
              </a:r>
            </a:p>
          </p:txBody>
        </p:sp>
        <p:sp>
          <p:nvSpPr>
            <p:cNvPr id="14345" name="Rectangle 7"/>
            <p:cNvSpPr>
              <a:spLocks noChangeArrowheads="1"/>
            </p:cNvSpPr>
            <p:nvPr/>
          </p:nvSpPr>
          <p:spPr bwMode="auto">
            <a:xfrm>
              <a:off x="2309" y="3498"/>
              <a:ext cx="479"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lnSpc>
                  <a:spcPct val="120000"/>
                </a:lnSpc>
                <a:spcBef>
                  <a:spcPct val="60000"/>
                </a:spcBef>
                <a:buClrTx/>
                <a:buFontTx/>
                <a:buNone/>
              </a:pPr>
              <a:r>
                <a:rPr lang="en-US">
                  <a:solidFill>
                    <a:srgbClr val="000000"/>
                  </a:solidFill>
                  <a:latin typeface="Courier New" pitchFamily="49" charset="0"/>
                </a:rPr>
                <a:t>UPDATE</a:t>
              </a:r>
            </a:p>
          </p:txBody>
        </p:sp>
        <p:sp>
          <p:nvSpPr>
            <p:cNvPr id="14346" name="Rectangle 9"/>
            <p:cNvSpPr>
              <a:spLocks noChangeArrowheads="1"/>
            </p:cNvSpPr>
            <p:nvPr/>
          </p:nvSpPr>
          <p:spPr bwMode="auto">
            <a:xfrm>
              <a:off x="3588" y="3424"/>
              <a:ext cx="413"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lnSpc>
                  <a:spcPct val="120000"/>
                </a:lnSpc>
                <a:spcBef>
                  <a:spcPct val="60000"/>
                </a:spcBef>
                <a:buClrTx/>
                <a:buFontTx/>
                <a:buNone/>
              </a:pPr>
              <a:r>
                <a:rPr lang="en-US">
                  <a:solidFill>
                    <a:srgbClr val="000000"/>
                  </a:solidFill>
                  <a:latin typeface="Courier New" pitchFamily="49" charset="0"/>
                </a:rPr>
                <a:t>MERGE</a:t>
              </a:r>
            </a:p>
          </p:txBody>
        </p:sp>
        <p:sp>
          <p:nvSpPr>
            <p:cNvPr id="14347" name="Line 10"/>
            <p:cNvSpPr>
              <a:spLocks noChangeShapeType="1"/>
            </p:cNvSpPr>
            <p:nvPr/>
          </p:nvSpPr>
          <p:spPr bwMode="auto">
            <a:xfrm>
              <a:off x="1860" y="3046"/>
              <a:ext cx="38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48" name="Line 11"/>
            <p:cNvSpPr>
              <a:spLocks noChangeShapeType="1"/>
            </p:cNvSpPr>
            <p:nvPr/>
          </p:nvSpPr>
          <p:spPr bwMode="auto">
            <a:xfrm>
              <a:off x="4548" y="1962"/>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4349" name="Picture 12" descr="C:\Projects\6981-Sunitha\images\merg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369" y="3162"/>
              <a:ext cx="575" cy="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0" name="Freeform 13"/>
            <p:cNvSpPr>
              <a:spLocks/>
            </p:cNvSpPr>
            <p:nvPr/>
          </p:nvSpPr>
          <p:spPr bwMode="auto">
            <a:xfrm>
              <a:off x="2628" y="2970"/>
              <a:ext cx="240" cy="576"/>
            </a:xfrm>
            <a:custGeom>
              <a:avLst/>
              <a:gdLst>
                <a:gd name="T0" fmla="*/ 0 w 288"/>
                <a:gd name="T1" fmla="*/ 576 h 576"/>
                <a:gd name="T2" fmla="*/ 0 w 288"/>
                <a:gd name="T3" fmla="*/ 0 h 576"/>
                <a:gd name="T4" fmla="*/ 2 w 288"/>
                <a:gd name="T5" fmla="*/ 0 h 576"/>
                <a:gd name="T6" fmla="*/ 0 60000 65536"/>
                <a:gd name="T7" fmla="*/ 0 60000 65536"/>
                <a:gd name="T8" fmla="*/ 0 60000 65536"/>
                <a:gd name="T9" fmla="*/ 0 w 288"/>
                <a:gd name="T10" fmla="*/ 0 h 576"/>
                <a:gd name="T11" fmla="*/ 288 w 288"/>
                <a:gd name="T12" fmla="*/ 576 h 576"/>
              </a:gdLst>
              <a:ahLst/>
              <a:cxnLst>
                <a:cxn ang="T6">
                  <a:pos x="T0" y="T1"/>
                </a:cxn>
                <a:cxn ang="T7">
                  <a:pos x="T2" y="T3"/>
                </a:cxn>
                <a:cxn ang="T8">
                  <a:pos x="T4" y="T5"/>
                </a:cxn>
              </a:cxnLst>
              <a:rect l="T9" t="T10" r="T11" b="T12"/>
              <a:pathLst>
                <a:path w="288" h="576">
                  <a:moveTo>
                    <a:pt x="0" y="576"/>
                  </a:moveTo>
                  <a:lnTo>
                    <a:pt x="0" y="0"/>
                  </a:lnTo>
                  <a:lnTo>
                    <a:pt x="288" y="0"/>
                  </a:ln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Tree>
    <p:extLst>
      <p:ext uri="{BB962C8B-B14F-4D97-AF65-F5344CB8AC3E}">
        <p14:creationId xmlns:p14="http://schemas.microsoft.com/office/powerpoint/2010/main" val="401880212"/>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Inserting Data: Example</a:t>
            </a:r>
          </a:p>
        </p:txBody>
      </p:sp>
      <p:sp>
        <p:nvSpPr>
          <p:cNvPr id="15363" name="Rectangle 3"/>
          <p:cNvSpPr>
            <a:spLocks noGrp="1" noChangeArrowheads="1"/>
          </p:cNvSpPr>
          <p:nvPr>
            <p:ph idx="1"/>
          </p:nvPr>
        </p:nvSpPr>
        <p:spPr/>
        <p:txBody>
          <a:bodyPr/>
          <a:lstStyle/>
          <a:p>
            <a:pPr marL="0" indent="0" eaLnBrk="1" hangingPunct="1">
              <a:spcBef>
                <a:spcPct val="0"/>
              </a:spcBef>
            </a:pPr>
            <a:r>
              <a:rPr lang="en-US" smtClean="0">
                <a:latin typeface="Arial" charset="0"/>
              </a:rPr>
              <a:t>Add new employee information to the </a:t>
            </a:r>
            <a:r>
              <a:rPr lang="en-US" smtClean="0">
                <a:latin typeface="Courier New" pitchFamily="49" charset="0"/>
              </a:rPr>
              <a:t>EMPLOYEES</a:t>
            </a:r>
            <a:r>
              <a:rPr lang="en-US" smtClean="0">
                <a:latin typeface="Arial" charset="0"/>
              </a:rPr>
              <a:t> table.</a:t>
            </a:r>
          </a:p>
          <a:p>
            <a:pPr marL="0" indent="0" eaLnBrk="1" hangingPunct="1">
              <a:lnSpc>
                <a:spcPct val="130000"/>
              </a:lnSpc>
              <a:spcBef>
                <a:spcPct val="50000"/>
              </a:spcBef>
            </a:pPr>
            <a:endParaRPr lang="en-US" smtClean="0">
              <a:latin typeface="Arial" charset="0"/>
            </a:endParaRPr>
          </a:p>
        </p:txBody>
      </p:sp>
      <p:sp>
        <p:nvSpPr>
          <p:cNvPr id="15364" name="Rectangle 4"/>
          <p:cNvSpPr>
            <a:spLocks noChangeArrowheads="1"/>
          </p:cNvSpPr>
          <p:nvPr/>
        </p:nvSpPr>
        <p:spPr bwMode="blackGray">
          <a:xfrm>
            <a:off x="812800" y="2362200"/>
            <a:ext cx="10566400" cy="2209800"/>
          </a:xfrm>
          <a:prstGeom prst="rect">
            <a:avLst/>
          </a:prstGeom>
          <a:solidFill>
            <a:schemeClr val="accent1"/>
          </a:solidFill>
          <a:ln w="28575">
            <a:solidFill>
              <a:schemeClr val="tx1"/>
            </a:solidFill>
            <a:miter lim="800000"/>
            <a:headEnd/>
            <a:tailEnd/>
          </a:ln>
        </p:spPr>
        <p:txBody>
          <a:bodyPr lIns="92075" tIns="46038" rIns="92075" bIns="46038"/>
          <a:lstStyle/>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BEGIN</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 INSERT INTO employees</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  (employee_id, first_name, last_name, email,     </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   hire_date, job_id, salary)</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   VALUES(employees_seq.NEXTVAL, 'Ruth', 'Cores',</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   'RCORES',CURRENT_DATE, 'AD_ASST', 4000);</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END;</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a:t>
            </a:r>
          </a:p>
          <a:p>
            <a:pPr algn="l" defTabSz="400050" eaLnBrk="0" hangingPunct="0">
              <a:lnSpc>
                <a:spcPct val="95000"/>
              </a:lnSpc>
              <a:spcBef>
                <a:spcPct val="0"/>
              </a:spcBef>
              <a:buClrTx/>
              <a:buFontTx/>
              <a:buNone/>
              <a:tabLst>
                <a:tab pos="400050" algn="r"/>
                <a:tab pos="673100" algn="l"/>
              </a:tabLst>
            </a:pPr>
            <a:endParaRPr lang="en-US">
              <a:solidFill>
                <a:srgbClr val="000000"/>
              </a:solidFill>
              <a:latin typeface="Courier New" pitchFamily="49" charset="0"/>
            </a:endParaRPr>
          </a:p>
          <a:p>
            <a:pPr algn="l" defTabSz="400050" eaLnBrk="0" hangingPunct="0">
              <a:lnSpc>
                <a:spcPct val="95000"/>
              </a:lnSpc>
              <a:spcBef>
                <a:spcPct val="0"/>
              </a:spcBef>
              <a:buClrTx/>
              <a:buFontTx/>
              <a:buNone/>
              <a:tabLst>
                <a:tab pos="400050" algn="r"/>
                <a:tab pos="673100" algn="l"/>
              </a:tabLst>
            </a:pPr>
            <a:endParaRPr lang="en-US">
              <a:solidFill>
                <a:srgbClr val="000000"/>
              </a:solidFill>
              <a:latin typeface="Courier New" pitchFamily="49" charset="0"/>
            </a:endParaRPr>
          </a:p>
        </p:txBody>
      </p:sp>
    </p:spTree>
    <p:extLst>
      <p:ext uri="{BB962C8B-B14F-4D97-AF65-F5344CB8AC3E}">
        <p14:creationId xmlns:p14="http://schemas.microsoft.com/office/powerpoint/2010/main" val="770604887"/>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Updating Data: Example</a:t>
            </a:r>
          </a:p>
        </p:txBody>
      </p:sp>
      <p:sp>
        <p:nvSpPr>
          <p:cNvPr id="16387" name="Rectangle 3"/>
          <p:cNvSpPr>
            <a:spLocks noGrp="1" noChangeArrowheads="1"/>
          </p:cNvSpPr>
          <p:nvPr>
            <p:ph idx="1"/>
          </p:nvPr>
        </p:nvSpPr>
        <p:spPr>
          <a:xfrm>
            <a:off x="812800" y="1219200"/>
            <a:ext cx="10557933" cy="1751013"/>
          </a:xfrm>
        </p:spPr>
        <p:txBody>
          <a:bodyPr/>
          <a:lstStyle/>
          <a:p>
            <a:pPr marL="0" indent="0" eaLnBrk="1" hangingPunct="1">
              <a:spcBef>
                <a:spcPct val="0"/>
              </a:spcBef>
            </a:pPr>
            <a:r>
              <a:rPr lang="en-US" smtClean="0">
                <a:latin typeface="Arial" charset="0"/>
              </a:rPr>
              <a:t>Increase the salary of all employees who are stock clerks.</a:t>
            </a:r>
          </a:p>
        </p:txBody>
      </p:sp>
      <p:sp>
        <p:nvSpPr>
          <p:cNvPr id="16388" name="Rectangle 4"/>
          <p:cNvSpPr>
            <a:spLocks noChangeArrowheads="1"/>
          </p:cNvSpPr>
          <p:nvPr/>
        </p:nvSpPr>
        <p:spPr bwMode="blackGray">
          <a:xfrm>
            <a:off x="812800" y="1692276"/>
            <a:ext cx="10566400" cy="2193925"/>
          </a:xfrm>
          <a:prstGeom prst="rect">
            <a:avLst/>
          </a:prstGeom>
          <a:solidFill>
            <a:schemeClr val="accent1"/>
          </a:solidFill>
          <a:ln w="28575">
            <a:solidFill>
              <a:schemeClr val="tx1"/>
            </a:solidFill>
            <a:miter lim="800000"/>
            <a:headEnd/>
            <a:tailEnd/>
          </a:ln>
        </p:spPr>
        <p:txBody>
          <a:bodyPr lIns="92075" tIns="46038" rIns="92075" bIns="46038" anchor="ctr"/>
          <a:lstStyle/>
          <a:p>
            <a:pPr algn="l" eaLnBrk="0" hangingPunct="0">
              <a:lnSpc>
                <a:spcPct val="55000"/>
              </a:lnSpc>
              <a:spcBef>
                <a:spcPct val="40000"/>
              </a:spcBef>
              <a:buClrTx/>
              <a:buFontTx/>
              <a:buNone/>
            </a:pPr>
            <a:r>
              <a:rPr lang="en-US">
                <a:solidFill>
                  <a:srgbClr val="000000"/>
                </a:solidFill>
                <a:latin typeface="Courier New" pitchFamily="49" charset="0"/>
              </a:rPr>
              <a:t>DECLARE					</a:t>
            </a:r>
          </a:p>
          <a:p>
            <a:pPr algn="l" eaLnBrk="0" hangingPunct="0">
              <a:lnSpc>
                <a:spcPct val="55000"/>
              </a:lnSpc>
              <a:spcBef>
                <a:spcPct val="40000"/>
              </a:spcBef>
              <a:buClrTx/>
              <a:buFontTx/>
              <a:buNone/>
            </a:pPr>
            <a:r>
              <a:rPr lang="en-US">
                <a:solidFill>
                  <a:srgbClr val="000000"/>
                </a:solidFill>
                <a:latin typeface="Courier New" pitchFamily="49" charset="0"/>
              </a:rPr>
              <a:t>  sal_increase   employees.salary%TYPE := 800;   </a:t>
            </a:r>
          </a:p>
          <a:p>
            <a:pPr algn="l" eaLnBrk="0" hangingPunct="0">
              <a:lnSpc>
                <a:spcPct val="55000"/>
              </a:lnSpc>
              <a:spcBef>
                <a:spcPct val="40000"/>
              </a:spcBef>
              <a:buClrTx/>
              <a:buFontTx/>
              <a:buNone/>
            </a:pPr>
            <a:r>
              <a:rPr lang="en-US">
                <a:solidFill>
                  <a:srgbClr val="000000"/>
                </a:solidFill>
                <a:latin typeface="Courier New" pitchFamily="49" charset="0"/>
              </a:rPr>
              <a:t>BEGIN</a:t>
            </a:r>
          </a:p>
          <a:p>
            <a:pPr algn="l" eaLnBrk="0" hangingPunct="0">
              <a:lnSpc>
                <a:spcPct val="55000"/>
              </a:lnSpc>
              <a:spcBef>
                <a:spcPct val="40000"/>
              </a:spcBef>
              <a:buClrTx/>
              <a:buFontTx/>
              <a:buNone/>
            </a:pPr>
            <a:r>
              <a:rPr lang="en-US">
                <a:solidFill>
                  <a:srgbClr val="000000"/>
                </a:solidFill>
                <a:latin typeface="Courier New" pitchFamily="49" charset="0"/>
              </a:rPr>
              <a:t>  UPDATE	employees</a:t>
            </a:r>
          </a:p>
          <a:p>
            <a:pPr algn="l" eaLnBrk="0" hangingPunct="0">
              <a:lnSpc>
                <a:spcPct val="55000"/>
              </a:lnSpc>
              <a:spcBef>
                <a:spcPct val="40000"/>
              </a:spcBef>
              <a:buClrTx/>
              <a:buFontTx/>
              <a:buNone/>
            </a:pPr>
            <a:r>
              <a:rPr lang="en-US">
                <a:solidFill>
                  <a:srgbClr val="000000"/>
                </a:solidFill>
                <a:latin typeface="Courier New" pitchFamily="49" charset="0"/>
              </a:rPr>
              <a:t>  SET		salary = salary + sal_increase</a:t>
            </a:r>
          </a:p>
          <a:p>
            <a:pPr algn="l" eaLnBrk="0" hangingPunct="0">
              <a:lnSpc>
                <a:spcPct val="55000"/>
              </a:lnSpc>
              <a:spcBef>
                <a:spcPct val="40000"/>
              </a:spcBef>
              <a:buClrTx/>
              <a:buFontTx/>
              <a:buNone/>
            </a:pPr>
            <a:r>
              <a:rPr lang="en-US">
                <a:solidFill>
                  <a:srgbClr val="000000"/>
                </a:solidFill>
                <a:latin typeface="Courier New" pitchFamily="49" charset="0"/>
              </a:rPr>
              <a:t>  WHERE	job_id = 'ST_CLERK';</a:t>
            </a:r>
          </a:p>
          <a:p>
            <a:pPr algn="l" eaLnBrk="0" hangingPunct="0">
              <a:lnSpc>
                <a:spcPct val="55000"/>
              </a:lnSpc>
              <a:spcBef>
                <a:spcPct val="40000"/>
              </a:spcBef>
              <a:buClrTx/>
              <a:buFontTx/>
              <a:buNone/>
            </a:pPr>
            <a:r>
              <a:rPr lang="en-US">
                <a:solidFill>
                  <a:srgbClr val="000000"/>
                </a:solidFill>
                <a:latin typeface="Courier New" pitchFamily="49" charset="0"/>
              </a:rPr>
              <a:t>END;</a:t>
            </a:r>
          </a:p>
          <a:p>
            <a:pPr algn="l" eaLnBrk="0" hangingPunct="0">
              <a:lnSpc>
                <a:spcPct val="55000"/>
              </a:lnSpc>
              <a:spcBef>
                <a:spcPct val="40000"/>
              </a:spcBef>
              <a:buClrTx/>
              <a:buFontTx/>
              <a:buNone/>
            </a:pPr>
            <a:r>
              <a:rPr lang="en-US">
                <a:solidFill>
                  <a:srgbClr val="000000"/>
                </a:solidFill>
                <a:latin typeface="Courier New" pitchFamily="49" charset="0"/>
              </a:rPr>
              <a:t>/</a:t>
            </a:r>
            <a:endParaRPr lang="en-US" sz="2000">
              <a:solidFill>
                <a:srgbClr val="000000"/>
              </a:solidFill>
              <a:latin typeface="Courier New" pitchFamily="49" charset="0"/>
            </a:endParaRPr>
          </a:p>
        </p:txBody>
      </p:sp>
      <p:pic>
        <p:nvPicPr>
          <p:cNvPr id="16389" name="Picture 6"/>
          <p:cNvPicPr>
            <a:picLocks noChangeAspect="1" noChangeArrowheads="1"/>
          </p:cNvPicPr>
          <p:nvPr/>
        </p:nvPicPr>
        <p:blipFill>
          <a:blip r:embed="rId3">
            <a:extLst>
              <a:ext uri="{28A0092B-C50C-407E-A947-70E740481C1C}">
                <a14:useLocalDpi xmlns:a14="http://schemas.microsoft.com/office/drawing/2010/main" val="0"/>
              </a:ext>
            </a:extLst>
          </a:blip>
          <a:srcRect b="70515"/>
          <a:stretch>
            <a:fillRect/>
          </a:stretch>
        </p:blipFill>
        <p:spPr bwMode="auto">
          <a:xfrm>
            <a:off x="2726267" y="4038600"/>
            <a:ext cx="6739467" cy="1143000"/>
          </a:xfrm>
          <a:prstGeom prst="rect">
            <a:avLst/>
          </a:prstGeom>
          <a:noFill/>
          <a:ln w="952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pic>
        <p:nvPicPr>
          <p:cNvPr id="16390" name="Picture 7"/>
          <p:cNvPicPr>
            <a:picLocks noChangeAspect="1" noChangeArrowheads="1"/>
          </p:cNvPicPr>
          <p:nvPr/>
        </p:nvPicPr>
        <p:blipFill>
          <a:blip r:embed="rId3">
            <a:extLst>
              <a:ext uri="{28A0092B-C50C-407E-A947-70E740481C1C}">
                <a14:useLocalDpi xmlns:a14="http://schemas.microsoft.com/office/drawing/2010/main" val="0"/>
              </a:ext>
            </a:extLst>
          </a:blip>
          <a:srcRect t="79976"/>
          <a:stretch>
            <a:fillRect/>
          </a:stretch>
        </p:blipFill>
        <p:spPr bwMode="auto">
          <a:xfrm>
            <a:off x="2726267" y="5532439"/>
            <a:ext cx="6739467" cy="776287"/>
          </a:xfrm>
          <a:prstGeom prst="rect">
            <a:avLst/>
          </a:prstGeom>
          <a:noFill/>
          <a:ln w="952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16391" name="Text Box 8"/>
          <p:cNvSpPr txBox="1">
            <a:spLocks noChangeArrowheads="1"/>
          </p:cNvSpPr>
          <p:nvPr/>
        </p:nvSpPr>
        <p:spPr bwMode="auto">
          <a:xfrm>
            <a:off x="2641600" y="5111751"/>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a:t>. . .</a:t>
            </a:r>
          </a:p>
        </p:txBody>
      </p:sp>
    </p:spTree>
    <p:extLst>
      <p:ext uri="{BB962C8B-B14F-4D97-AF65-F5344CB8AC3E}">
        <p14:creationId xmlns:p14="http://schemas.microsoft.com/office/powerpoint/2010/main" val="975710874"/>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Deleting Data: Example</a:t>
            </a:r>
          </a:p>
        </p:txBody>
      </p:sp>
      <p:sp>
        <p:nvSpPr>
          <p:cNvPr id="17411" name="Rectangle 3"/>
          <p:cNvSpPr>
            <a:spLocks noGrp="1" noChangeArrowheads="1"/>
          </p:cNvSpPr>
          <p:nvPr>
            <p:ph idx="1"/>
          </p:nvPr>
        </p:nvSpPr>
        <p:spPr/>
        <p:txBody>
          <a:bodyPr/>
          <a:lstStyle/>
          <a:p>
            <a:pPr marL="0" indent="0" eaLnBrk="1" hangingPunct="1">
              <a:spcBef>
                <a:spcPct val="0"/>
              </a:spcBef>
            </a:pPr>
            <a:r>
              <a:rPr lang="en-US" smtClean="0">
                <a:latin typeface="Arial" charset="0"/>
              </a:rPr>
              <a:t>Delete rows that belong to department 10 from the </a:t>
            </a:r>
            <a:r>
              <a:rPr lang="en-US" smtClean="0">
                <a:latin typeface="Courier New" pitchFamily="49" charset="0"/>
              </a:rPr>
              <a:t>employees </a:t>
            </a:r>
            <a:r>
              <a:rPr lang="en-US" smtClean="0">
                <a:latin typeface="Arial" charset="0"/>
              </a:rPr>
              <a:t>table.</a:t>
            </a:r>
          </a:p>
        </p:txBody>
      </p:sp>
      <p:sp>
        <p:nvSpPr>
          <p:cNvPr id="17412" name="Rectangle 4"/>
          <p:cNvSpPr>
            <a:spLocks noChangeArrowheads="1"/>
          </p:cNvSpPr>
          <p:nvPr/>
        </p:nvSpPr>
        <p:spPr bwMode="blackGray">
          <a:xfrm>
            <a:off x="812800" y="2362200"/>
            <a:ext cx="10566400" cy="1981200"/>
          </a:xfrm>
          <a:prstGeom prst="rect">
            <a:avLst/>
          </a:prstGeom>
          <a:solidFill>
            <a:schemeClr val="accent1"/>
          </a:solidFill>
          <a:ln w="28575">
            <a:solidFill>
              <a:schemeClr val="tx1"/>
            </a:solidFill>
            <a:miter lim="800000"/>
            <a:headEnd/>
            <a:tailEnd/>
          </a:ln>
        </p:spPr>
        <p:txBody>
          <a:bodyPr lIns="92075" tIns="46038" rIns="92075" bIns="46038"/>
          <a:lstStyle/>
          <a:p>
            <a:pPr algn="l" eaLnBrk="0" hangingPunct="0">
              <a:lnSpc>
                <a:spcPct val="85000"/>
              </a:lnSpc>
              <a:spcBef>
                <a:spcPct val="40000"/>
              </a:spcBef>
              <a:buClrTx/>
              <a:buFontTx/>
              <a:buNone/>
            </a:pPr>
            <a:r>
              <a:rPr lang="en-US">
                <a:solidFill>
                  <a:srgbClr val="000000"/>
                </a:solidFill>
                <a:latin typeface="Courier New" pitchFamily="49" charset="0"/>
              </a:rPr>
              <a:t>DECLARE</a:t>
            </a:r>
          </a:p>
          <a:p>
            <a:pPr algn="l" eaLnBrk="0" hangingPunct="0">
              <a:lnSpc>
                <a:spcPct val="55000"/>
              </a:lnSpc>
              <a:spcBef>
                <a:spcPct val="40000"/>
              </a:spcBef>
              <a:buClrTx/>
              <a:buFontTx/>
              <a:buNone/>
            </a:pPr>
            <a:r>
              <a:rPr lang="en-US">
                <a:solidFill>
                  <a:srgbClr val="000000"/>
                </a:solidFill>
                <a:latin typeface="Courier New" pitchFamily="49" charset="0"/>
              </a:rPr>
              <a:t>  deptno   employees.department_id%TYPE := 10; </a:t>
            </a:r>
          </a:p>
          <a:p>
            <a:pPr algn="l" eaLnBrk="0" hangingPunct="0">
              <a:lnSpc>
                <a:spcPct val="55000"/>
              </a:lnSpc>
              <a:spcBef>
                <a:spcPct val="40000"/>
              </a:spcBef>
              <a:buClrTx/>
              <a:buFontTx/>
              <a:buNone/>
            </a:pPr>
            <a:r>
              <a:rPr lang="en-US">
                <a:solidFill>
                  <a:srgbClr val="000000"/>
                </a:solidFill>
                <a:latin typeface="Courier New" pitchFamily="49" charset="0"/>
              </a:rPr>
              <a:t>BEGIN							</a:t>
            </a:r>
          </a:p>
          <a:p>
            <a:pPr algn="l" eaLnBrk="0" hangingPunct="0">
              <a:lnSpc>
                <a:spcPct val="55000"/>
              </a:lnSpc>
              <a:spcBef>
                <a:spcPct val="40000"/>
              </a:spcBef>
              <a:buClrTx/>
              <a:buFontTx/>
              <a:buNone/>
            </a:pPr>
            <a:r>
              <a:rPr lang="en-US">
                <a:solidFill>
                  <a:srgbClr val="000000"/>
                </a:solidFill>
                <a:latin typeface="Courier New" pitchFamily="49" charset="0"/>
              </a:rPr>
              <a:t>  DELETE FROM   employees</a:t>
            </a:r>
          </a:p>
          <a:p>
            <a:pPr algn="l" eaLnBrk="0" hangingPunct="0">
              <a:lnSpc>
                <a:spcPct val="55000"/>
              </a:lnSpc>
              <a:spcBef>
                <a:spcPct val="40000"/>
              </a:spcBef>
              <a:buClrTx/>
              <a:buFontTx/>
              <a:buNone/>
            </a:pPr>
            <a:r>
              <a:rPr lang="en-US">
                <a:solidFill>
                  <a:srgbClr val="000000"/>
                </a:solidFill>
                <a:latin typeface="Courier New" pitchFamily="49" charset="0"/>
              </a:rPr>
              <a:t>  WHERE  department_id = deptno;</a:t>
            </a:r>
          </a:p>
          <a:p>
            <a:pPr algn="l" eaLnBrk="0" hangingPunct="0">
              <a:lnSpc>
                <a:spcPct val="55000"/>
              </a:lnSpc>
              <a:spcBef>
                <a:spcPct val="40000"/>
              </a:spcBef>
              <a:buClrTx/>
              <a:buFontTx/>
              <a:buNone/>
            </a:pPr>
            <a:r>
              <a:rPr lang="en-US">
                <a:solidFill>
                  <a:srgbClr val="000000"/>
                </a:solidFill>
                <a:latin typeface="Courier New" pitchFamily="49" charset="0"/>
              </a:rPr>
              <a:t>END;</a:t>
            </a:r>
          </a:p>
          <a:p>
            <a:pPr algn="l" eaLnBrk="0" hangingPunct="0">
              <a:lnSpc>
                <a:spcPct val="55000"/>
              </a:lnSpc>
              <a:spcBef>
                <a:spcPct val="40000"/>
              </a:spcBef>
              <a:buClrTx/>
              <a:buFontTx/>
              <a:buNone/>
            </a:pPr>
            <a:r>
              <a:rPr lang="en-US">
                <a:solidFill>
                  <a:srgbClr val="000000"/>
                </a:solidFill>
                <a:latin typeface="Courier New" pitchFamily="49" charset="0"/>
              </a:rPr>
              <a:t>/</a:t>
            </a:r>
          </a:p>
          <a:p>
            <a:pPr algn="l" eaLnBrk="0" hangingPunct="0">
              <a:lnSpc>
                <a:spcPct val="55000"/>
              </a:lnSpc>
              <a:spcBef>
                <a:spcPct val="40000"/>
              </a:spcBef>
              <a:buClrTx/>
              <a:buFontTx/>
              <a:buNone/>
            </a:pPr>
            <a:endParaRPr lang="en-US">
              <a:solidFill>
                <a:srgbClr val="000000"/>
              </a:solidFill>
              <a:latin typeface="Courier New" pitchFamily="49" charset="0"/>
            </a:endParaRPr>
          </a:p>
        </p:txBody>
      </p:sp>
    </p:spTree>
    <p:extLst>
      <p:ext uri="{BB962C8B-B14F-4D97-AF65-F5344CB8AC3E}">
        <p14:creationId xmlns:p14="http://schemas.microsoft.com/office/powerpoint/2010/main" val="3492907276"/>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Merging Rows</a:t>
            </a:r>
          </a:p>
        </p:txBody>
      </p:sp>
      <p:sp>
        <p:nvSpPr>
          <p:cNvPr id="18435" name="Rectangle 3"/>
          <p:cNvSpPr>
            <a:spLocks noGrp="1" noChangeArrowheads="1"/>
          </p:cNvSpPr>
          <p:nvPr>
            <p:ph idx="1"/>
          </p:nvPr>
        </p:nvSpPr>
        <p:spPr/>
        <p:txBody>
          <a:bodyPr/>
          <a:lstStyle/>
          <a:p>
            <a:pPr marL="0" indent="0" eaLnBrk="1" hangingPunct="1"/>
            <a:r>
              <a:rPr lang="en-US" smtClean="0">
                <a:latin typeface="Arial" charset="0"/>
              </a:rPr>
              <a:t>Insert or update rows in the </a:t>
            </a:r>
            <a:r>
              <a:rPr lang="en-US" smtClean="0">
                <a:latin typeface="Courier New" pitchFamily="49" charset="0"/>
              </a:rPr>
              <a:t>copy_emp</a:t>
            </a:r>
            <a:r>
              <a:rPr lang="en-US" smtClean="0">
                <a:latin typeface="Arial" charset="0"/>
              </a:rPr>
              <a:t> table to match the </a:t>
            </a:r>
            <a:r>
              <a:rPr lang="en-US" smtClean="0">
                <a:latin typeface="Courier New" pitchFamily="49" charset="0"/>
              </a:rPr>
              <a:t>employees</a:t>
            </a:r>
            <a:r>
              <a:rPr lang="en-US" smtClean="0">
                <a:latin typeface="Arial" charset="0"/>
              </a:rPr>
              <a:t> table.</a:t>
            </a:r>
          </a:p>
        </p:txBody>
      </p:sp>
      <p:sp>
        <p:nvSpPr>
          <p:cNvPr id="18436" name="Rectangle 4"/>
          <p:cNvSpPr>
            <a:spLocks noChangeArrowheads="1"/>
          </p:cNvSpPr>
          <p:nvPr/>
        </p:nvSpPr>
        <p:spPr bwMode="blackGray">
          <a:xfrm>
            <a:off x="812800" y="2362201"/>
            <a:ext cx="10566400" cy="3948113"/>
          </a:xfrm>
          <a:prstGeom prst="rect">
            <a:avLst/>
          </a:prstGeom>
          <a:solidFill>
            <a:schemeClr val="accent1"/>
          </a:solidFill>
          <a:ln w="28575">
            <a:solidFill>
              <a:schemeClr val="tx1"/>
            </a:solidFill>
            <a:miter lim="800000"/>
            <a:headEnd/>
            <a:tailEnd/>
          </a:ln>
        </p:spPr>
        <p:txBody>
          <a:bodyPr wrap="none" lIns="45720" tIns="46038" rIns="0" bIns="46038" anchor="ctr"/>
          <a:lstStyle/>
          <a:p>
            <a:pPr algn="l" eaLnBrk="0" hangingPunct="0">
              <a:spcBef>
                <a:spcPct val="0"/>
              </a:spcBef>
              <a:buClrTx/>
              <a:buFontTx/>
              <a:buNone/>
              <a:tabLst>
                <a:tab pos="688975" algn="l"/>
                <a:tab pos="1824038" algn="l"/>
                <a:tab pos="3324225" algn="l"/>
                <a:tab pos="4579938" algn="l"/>
              </a:tabLst>
            </a:pPr>
            <a:r>
              <a:rPr lang="en-US" sz="1600">
                <a:solidFill>
                  <a:schemeClr val="bg2"/>
                </a:solidFill>
                <a:latin typeface="Courier New" pitchFamily="49" charset="0"/>
              </a:rPr>
              <a:t>BEGIN</a:t>
            </a:r>
          </a:p>
          <a:p>
            <a:pPr algn="l" eaLnBrk="0" hangingPunct="0">
              <a:spcBef>
                <a:spcPct val="0"/>
              </a:spcBef>
              <a:buClrTx/>
              <a:buFontTx/>
              <a:buNone/>
              <a:tabLst>
                <a:tab pos="688975" algn="l"/>
                <a:tab pos="1824038" algn="l"/>
                <a:tab pos="3324225" algn="l"/>
                <a:tab pos="4579938" algn="l"/>
              </a:tabLst>
            </a:pPr>
            <a:r>
              <a:rPr lang="en-US" sz="1600">
                <a:solidFill>
                  <a:schemeClr val="bg2"/>
                </a:solidFill>
                <a:latin typeface="Courier New" pitchFamily="49" charset="0"/>
              </a:rPr>
              <a:t>MERGE INTO copy_emp c</a:t>
            </a:r>
          </a:p>
          <a:p>
            <a:pPr algn="l" eaLnBrk="0" hangingPunct="0">
              <a:spcBef>
                <a:spcPct val="0"/>
              </a:spcBef>
              <a:buClrTx/>
              <a:buFontTx/>
              <a:buNone/>
              <a:tabLst>
                <a:tab pos="688975" algn="l"/>
                <a:tab pos="1824038" algn="l"/>
                <a:tab pos="3324225" algn="l"/>
                <a:tab pos="4579938" algn="l"/>
              </a:tabLst>
            </a:pPr>
            <a:r>
              <a:rPr lang="en-US" sz="1600">
                <a:solidFill>
                  <a:schemeClr val="bg2"/>
                </a:solidFill>
                <a:latin typeface="Courier New" pitchFamily="49" charset="0"/>
              </a:rPr>
              <a:t>     USING employees e</a:t>
            </a:r>
          </a:p>
          <a:p>
            <a:pPr algn="l" eaLnBrk="0" hangingPunct="0">
              <a:spcBef>
                <a:spcPct val="0"/>
              </a:spcBef>
              <a:buClrTx/>
              <a:buFontTx/>
              <a:buNone/>
              <a:tabLst>
                <a:tab pos="688975" algn="l"/>
                <a:tab pos="1824038" algn="l"/>
                <a:tab pos="3324225" algn="l"/>
                <a:tab pos="4579938" algn="l"/>
              </a:tabLst>
            </a:pPr>
            <a:r>
              <a:rPr lang="en-US" sz="1600">
                <a:solidFill>
                  <a:schemeClr val="bg2"/>
                </a:solidFill>
                <a:latin typeface="Courier New" pitchFamily="49" charset="0"/>
              </a:rPr>
              <a:t>     ON (e.employee_id = c.empno)</a:t>
            </a:r>
          </a:p>
          <a:p>
            <a:pPr algn="l" eaLnBrk="0" hangingPunct="0">
              <a:spcBef>
                <a:spcPct val="0"/>
              </a:spcBef>
              <a:buClrTx/>
              <a:buFontTx/>
              <a:buNone/>
              <a:tabLst>
                <a:tab pos="688975" algn="l"/>
                <a:tab pos="1824038" algn="l"/>
                <a:tab pos="3324225" algn="l"/>
                <a:tab pos="4579938" algn="l"/>
              </a:tabLst>
            </a:pPr>
            <a:r>
              <a:rPr lang="en-US" sz="1600">
                <a:solidFill>
                  <a:schemeClr val="bg2"/>
                </a:solidFill>
                <a:latin typeface="Courier New" pitchFamily="49" charset="0"/>
              </a:rPr>
              <a:t>   WHEN MATCHED THEN</a:t>
            </a:r>
          </a:p>
          <a:p>
            <a:pPr algn="l" eaLnBrk="0" hangingPunct="0">
              <a:spcBef>
                <a:spcPct val="0"/>
              </a:spcBef>
              <a:buClrTx/>
              <a:buFontTx/>
              <a:buNone/>
              <a:tabLst>
                <a:tab pos="688975" algn="l"/>
                <a:tab pos="1824038" algn="l"/>
                <a:tab pos="3324225" algn="l"/>
                <a:tab pos="4579938" algn="l"/>
              </a:tabLst>
            </a:pPr>
            <a:r>
              <a:rPr lang="en-US" sz="1600">
                <a:solidFill>
                  <a:schemeClr val="bg2"/>
                </a:solidFill>
                <a:latin typeface="Courier New" pitchFamily="49" charset="0"/>
              </a:rPr>
              <a:t>     UPDATE SET</a:t>
            </a:r>
          </a:p>
          <a:p>
            <a:pPr algn="l" eaLnBrk="0" hangingPunct="0">
              <a:spcBef>
                <a:spcPct val="0"/>
              </a:spcBef>
              <a:buClrTx/>
              <a:buFontTx/>
              <a:buNone/>
              <a:tabLst>
                <a:tab pos="688975" algn="l"/>
                <a:tab pos="1824038" algn="l"/>
                <a:tab pos="3324225" algn="l"/>
                <a:tab pos="4579938" algn="l"/>
              </a:tabLst>
            </a:pPr>
            <a:r>
              <a:rPr lang="en-US" sz="1600">
                <a:solidFill>
                  <a:schemeClr val="bg2"/>
                </a:solidFill>
                <a:latin typeface="Courier New" pitchFamily="49" charset="0"/>
              </a:rPr>
              <a:t>       c.first_name     = e.first_name,</a:t>
            </a:r>
          </a:p>
          <a:p>
            <a:pPr algn="l" eaLnBrk="0" hangingPunct="0">
              <a:spcBef>
                <a:spcPct val="0"/>
              </a:spcBef>
              <a:buClrTx/>
              <a:buFontTx/>
              <a:buNone/>
              <a:tabLst>
                <a:tab pos="688975" algn="l"/>
                <a:tab pos="1824038" algn="l"/>
                <a:tab pos="3324225" algn="l"/>
                <a:tab pos="4579938" algn="l"/>
              </a:tabLst>
            </a:pPr>
            <a:r>
              <a:rPr lang="en-US" sz="1600">
                <a:solidFill>
                  <a:schemeClr val="bg2"/>
                </a:solidFill>
                <a:latin typeface="Courier New" pitchFamily="49" charset="0"/>
              </a:rPr>
              <a:t>       c.last_name      = e.last_name,</a:t>
            </a:r>
          </a:p>
          <a:p>
            <a:pPr algn="l" eaLnBrk="0" hangingPunct="0">
              <a:spcBef>
                <a:spcPct val="0"/>
              </a:spcBef>
              <a:buClrTx/>
              <a:buFontTx/>
              <a:buNone/>
              <a:tabLst>
                <a:tab pos="688975" algn="l"/>
                <a:tab pos="1824038" algn="l"/>
                <a:tab pos="3324225" algn="l"/>
                <a:tab pos="4579938" algn="l"/>
              </a:tabLst>
            </a:pPr>
            <a:r>
              <a:rPr lang="en-US" sz="1600">
                <a:solidFill>
                  <a:schemeClr val="bg2"/>
                </a:solidFill>
                <a:latin typeface="Courier New" pitchFamily="49" charset="0"/>
              </a:rPr>
              <a:t>       c.email          = e.email,</a:t>
            </a:r>
          </a:p>
          <a:p>
            <a:pPr algn="l" eaLnBrk="0" hangingPunct="0">
              <a:spcBef>
                <a:spcPct val="0"/>
              </a:spcBef>
              <a:buClrTx/>
              <a:buFontTx/>
              <a:buNone/>
              <a:tabLst>
                <a:tab pos="688975" algn="l"/>
                <a:tab pos="1824038" algn="l"/>
                <a:tab pos="3324225" algn="l"/>
                <a:tab pos="4579938" algn="l"/>
              </a:tabLst>
            </a:pPr>
            <a:r>
              <a:rPr lang="en-US" sz="1600">
                <a:solidFill>
                  <a:schemeClr val="bg2"/>
                </a:solidFill>
                <a:latin typeface="Courier New" pitchFamily="49" charset="0"/>
              </a:rPr>
              <a:t>       . . .</a:t>
            </a:r>
          </a:p>
          <a:p>
            <a:pPr algn="l" eaLnBrk="0" hangingPunct="0">
              <a:spcBef>
                <a:spcPct val="0"/>
              </a:spcBef>
              <a:buClrTx/>
              <a:buFontTx/>
              <a:buNone/>
              <a:tabLst>
                <a:tab pos="688975" algn="l"/>
                <a:tab pos="1824038" algn="l"/>
                <a:tab pos="3324225" algn="l"/>
                <a:tab pos="4579938" algn="l"/>
              </a:tabLst>
            </a:pPr>
            <a:r>
              <a:rPr lang="en-US" sz="1600">
                <a:solidFill>
                  <a:schemeClr val="bg2"/>
                </a:solidFill>
                <a:latin typeface="Courier New" pitchFamily="49" charset="0"/>
              </a:rPr>
              <a:t>   WHEN NOT MATCHED THEN</a:t>
            </a:r>
          </a:p>
          <a:p>
            <a:pPr algn="l" eaLnBrk="0" hangingPunct="0">
              <a:spcBef>
                <a:spcPct val="0"/>
              </a:spcBef>
              <a:buClrTx/>
              <a:buFontTx/>
              <a:buNone/>
              <a:tabLst>
                <a:tab pos="688975" algn="l"/>
                <a:tab pos="1824038" algn="l"/>
                <a:tab pos="3324225" algn="l"/>
                <a:tab pos="4579938" algn="l"/>
              </a:tabLst>
            </a:pPr>
            <a:r>
              <a:rPr lang="en-US" sz="1600">
                <a:solidFill>
                  <a:schemeClr val="bg2"/>
                </a:solidFill>
                <a:latin typeface="Courier New" pitchFamily="49" charset="0"/>
              </a:rPr>
              <a:t>     INSERT VALUES(e.employee_id, e.first_name, e.last_name,</a:t>
            </a:r>
          </a:p>
          <a:p>
            <a:pPr algn="l" eaLnBrk="0" hangingPunct="0">
              <a:spcBef>
                <a:spcPct val="0"/>
              </a:spcBef>
              <a:buClrTx/>
              <a:buFontTx/>
              <a:buNone/>
              <a:tabLst>
                <a:tab pos="688975" algn="l"/>
                <a:tab pos="1824038" algn="l"/>
                <a:tab pos="3324225" algn="l"/>
                <a:tab pos="4579938" algn="l"/>
              </a:tabLst>
            </a:pPr>
            <a:r>
              <a:rPr lang="en-US" sz="1600">
                <a:solidFill>
                  <a:schemeClr val="bg2"/>
                </a:solidFill>
                <a:latin typeface="Courier New" pitchFamily="49" charset="0"/>
              </a:rPr>
              <a:t>          . . .,e.department_id);</a:t>
            </a:r>
          </a:p>
          <a:p>
            <a:pPr algn="l" eaLnBrk="0" hangingPunct="0">
              <a:spcBef>
                <a:spcPct val="0"/>
              </a:spcBef>
              <a:buClrTx/>
              <a:buFontTx/>
              <a:buNone/>
              <a:tabLst>
                <a:tab pos="688975" algn="l"/>
                <a:tab pos="1824038" algn="l"/>
                <a:tab pos="3324225" algn="l"/>
                <a:tab pos="4579938" algn="l"/>
              </a:tabLst>
            </a:pPr>
            <a:r>
              <a:rPr lang="en-US" sz="1600">
                <a:solidFill>
                  <a:schemeClr val="bg2"/>
                </a:solidFill>
                <a:latin typeface="Courier New" pitchFamily="49" charset="0"/>
              </a:rPr>
              <a:t>END;</a:t>
            </a:r>
          </a:p>
          <a:p>
            <a:pPr algn="l" eaLnBrk="0" hangingPunct="0">
              <a:spcBef>
                <a:spcPct val="0"/>
              </a:spcBef>
              <a:buClrTx/>
              <a:buFontTx/>
              <a:buNone/>
              <a:tabLst>
                <a:tab pos="688975" algn="l"/>
                <a:tab pos="1824038" algn="l"/>
                <a:tab pos="3324225" algn="l"/>
                <a:tab pos="4579938" algn="l"/>
              </a:tabLst>
            </a:pPr>
            <a:r>
              <a:rPr lang="en-US" sz="1600">
                <a:solidFill>
                  <a:schemeClr val="bg2"/>
                </a:solidFill>
                <a:latin typeface="Courier New" pitchFamily="49" charset="0"/>
              </a:rPr>
              <a:t>/</a:t>
            </a:r>
          </a:p>
        </p:txBody>
      </p:sp>
    </p:spTree>
    <p:extLst>
      <p:ext uri="{BB962C8B-B14F-4D97-AF65-F5344CB8AC3E}">
        <p14:creationId xmlns:p14="http://schemas.microsoft.com/office/powerpoint/2010/main" val="213592633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8713050"/>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lstStyle/>
          <a:p>
            <a:r>
              <a:rPr lang="en-US" smtClean="0"/>
              <a:t>Objectives</a:t>
            </a:r>
          </a:p>
        </p:txBody>
      </p:sp>
      <p:sp>
        <p:nvSpPr>
          <p:cNvPr id="4099" name="Rectangle 7"/>
          <p:cNvSpPr>
            <a:spLocks noGrp="1" noChangeArrowheads="1"/>
          </p:cNvSpPr>
          <p:nvPr>
            <p:ph idx="1"/>
          </p:nvPr>
        </p:nvSpPr>
        <p:spPr>
          <a:xfrm>
            <a:off x="812800" y="1447800"/>
            <a:ext cx="10557933" cy="3817938"/>
          </a:xfrm>
        </p:spPr>
        <p:txBody>
          <a:bodyPr/>
          <a:lstStyle/>
          <a:p>
            <a:r>
              <a:rPr lang="en-US" smtClean="0">
                <a:latin typeface="Arial" charset="0"/>
              </a:rPr>
              <a:t>After completing this lesson, you should be able to do the following:</a:t>
            </a:r>
          </a:p>
          <a:p>
            <a:pPr lvl="1"/>
            <a:r>
              <a:rPr lang="en-US" smtClean="0"/>
              <a:t>Determine the SQL statements that can be directly included in a PL/SQL executable block</a:t>
            </a:r>
          </a:p>
          <a:p>
            <a:pPr lvl="1"/>
            <a:r>
              <a:rPr lang="en-US" smtClean="0"/>
              <a:t>Manipulate data with DML statements in PL/SQL</a:t>
            </a:r>
          </a:p>
          <a:p>
            <a:pPr lvl="1"/>
            <a:r>
              <a:rPr lang="en-US" smtClean="0"/>
              <a:t>Use transaction control statements in PL/SQL</a:t>
            </a:r>
          </a:p>
          <a:p>
            <a:pPr lvl="1"/>
            <a:r>
              <a:rPr lang="en-US" smtClean="0"/>
              <a:t>Make use of the </a:t>
            </a:r>
            <a:r>
              <a:rPr lang="en-US" smtClean="0">
                <a:latin typeface="Courier New" pitchFamily="49" charset="0"/>
                <a:cs typeface="Courier New" pitchFamily="49" charset="0"/>
              </a:rPr>
              <a:t>INTO</a:t>
            </a:r>
            <a:r>
              <a:rPr lang="en-US" smtClean="0"/>
              <a:t> clause to hold the values returned by a SQL statement</a:t>
            </a:r>
          </a:p>
          <a:p>
            <a:pPr lvl="1"/>
            <a:r>
              <a:rPr lang="en-US" smtClean="0"/>
              <a:t>Differentiate between implicit cursors and explicit cursors</a:t>
            </a:r>
          </a:p>
          <a:p>
            <a:pPr lvl="1"/>
            <a:r>
              <a:rPr lang="en-US" smtClean="0"/>
              <a:t>Use SQL cursor attributes</a:t>
            </a:r>
          </a:p>
        </p:txBody>
      </p:sp>
    </p:spTree>
    <p:extLst>
      <p:ext uri="{BB962C8B-B14F-4D97-AF65-F5344CB8AC3E}">
        <p14:creationId xmlns:p14="http://schemas.microsoft.com/office/powerpoint/2010/main" val="4178708301"/>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Agenda</a:t>
            </a:r>
          </a:p>
        </p:txBody>
      </p:sp>
      <p:sp>
        <p:nvSpPr>
          <p:cNvPr id="19459" name="Rectangle 3"/>
          <p:cNvSpPr>
            <a:spLocks noGrp="1" noChangeArrowheads="1"/>
          </p:cNvSpPr>
          <p:nvPr>
            <p:ph idx="1"/>
          </p:nvPr>
        </p:nvSpPr>
        <p:spPr>
          <a:xfrm>
            <a:off x="812800" y="1447800"/>
            <a:ext cx="10557933" cy="1176338"/>
          </a:xfrm>
        </p:spPr>
        <p:txBody>
          <a:bodyPr/>
          <a:lstStyle/>
          <a:p>
            <a:pPr lvl="1" eaLnBrk="1" hangingPunct="1">
              <a:buClr>
                <a:schemeClr val="folHlink"/>
              </a:buClr>
            </a:pPr>
            <a:r>
              <a:rPr lang="en-US" smtClean="0">
                <a:solidFill>
                  <a:schemeClr val="folHlink"/>
                </a:solidFill>
              </a:rPr>
              <a:t>Retrieving data with PL/SQL</a:t>
            </a:r>
          </a:p>
          <a:p>
            <a:pPr lvl="1" eaLnBrk="1" hangingPunct="1">
              <a:buClr>
                <a:schemeClr val="folHlink"/>
              </a:buClr>
            </a:pPr>
            <a:r>
              <a:rPr lang="en-US" smtClean="0">
                <a:solidFill>
                  <a:schemeClr val="folHlink"/>
                </a:solidFill>
              </a:rPr>
              <a:t>Manipulating data with PL/SQL</a:t>
            </a:r>
          </a:p>
          <a:p>
            <a:pPr lvl="1" eaLnBrk="1" hangingPunct="1">
              <a:buClr>
                <a:schemeClr val="accent2"/>
              </a:buClr>
            </a:pPr>
            <a:r>
              <a:rPr lang="en-US" smtClean="0"/>
              <a:t>Introducing SQL cursors</a:t>
            </a:r>
          </a:p>
        </p:txBody>
      </p:sp>
    </p:spTree>
    <p:extLst>
      <p:ext uri="{BB962C8B-B14F-4D97-AF65-F5344CB8AC3E}">
        <p14:creationId xmlns:p14="http://schemas.microsoft.com/office/powerpoint/2010/main" val="2449045772"/>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SQL Cursor</a:t>
            </a:r>
          </a:p>
        </p:txBody>
      </p:sp>
      <p:sp>
        <p:nvSpPr>
          <p:cNvPr id="20483" name="Rectangle 3"/>
          <p:cNvSpPr>
            <a:spLocks noGrp="1" noChangeArrowheads="1"/>
          </p:cNvSpPr>
          <p:nvPr>
            <p:ph idx="1"/>
          </p:nvPr>
        </p:nvSpPr>
        <p:spPr/>
        <p:txBody>
          <a:bodyPr/>
          <a:lstStyle/>
          <a:p>
            <a:pPr lvl="1" eaLnBrk="1" hangingPunct="1"/>
            <a:r>
              <a:rPr lang="en-US" smtClean="0"/>
              <a:t>A cursor is a pointer to the private memory area allocated by the Oracle Server. It is used to handle the result set of a </a:t>
            </a:r>
            <a:r>
              <a:rPr lang="en-US" smtClean="0">
                <a:latin typeface="Courier New" pitchFamily="49" charset="0"/>
              </a:rPr>
              <a:t>SELECT</a:t>
            </a:r>
            <a:r>
              <a:rPr lang="en-US" smtClean="0"/>
              <a:t> statement.</a:t>
            </a:r>
          </a:p>
          <a:p>
            <a:pPr lvl="1" eaLnBrk="1" hangingPunct="1"/>
            <a:r>
              <a:rPr lang="en-US" smtClean="0"/>
              <a:t>There are two types of cursors: implicit and explicit.</a:t>
            </a:r>
          </a:p>
          <a:p>
            <a:pPr lvl="2" eaLnBrk="1" hangingPunct="1"/>
            <a:r>
              <a:rPr lang="en-US" b="1" smtClean="0"/>
              <a:t>Implicit:</a:t>
            </a:r>
            <a:r>
              <a:rPr lang="en-US" smtClean="0"/>
              <a:t> Created and managed internally by the Oracle Server to process SQL statements</a:t>
            </a:r>
          </a:p>
          <a:p>
            <a:pPr lvl="2" eaLnBrk="1" hangingPunct="1"/>
            <a:r>
              <a:rPr lang="en-US" b="1" smtClean="0"/>
              <a:t>Explicit:</a:t>
            </a:r>
            <a:r>
              <a:rPr lang="en-US" smtClean="0"/>
              <a:t> Declared explicitly by the programmer</a:t>
            </a:r>
          </a:p>
        </p:txBody>
      </p:sp>
      <p:sp>
        <p:nvSpPr>
          <p:cNvPr id="20484" name="Rectangle 5"/>
          <p:cNvSpPr>
            <a:spLocks noChangeArrowheads="1"/>
          </p:cNvSpPr>
          <p:nvPr/>
        </p:nvSpPr>
        <p:spPr bwMode="auto">
          <a:xfrm>
            <a:off x="2159000" y="5921376"/>
            <a:ext cx="26670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p>
            <a:pPr defTabSz="822325" eaLnBrk="0" hangingPunct="0">
              <a:spcBef>
                <a:spcPct val="50000"/>
              </a:spcBef>
              <a:buClrTx/>
              <a:buFontTx/>
              <a:buNone/>
            </a:pPr>
            <a:r>
              <a:rPr lang="en-US" sz="1600"/>
              <a:t>Implicit cursor</a:t>
            </a:r>
          </a:p>
        </p:txBody>
      </p:sp>
      <p:sp>
        <p:nvSpPr>
          <p:cNvPr id="20485" name="Rectangle 6"/>
          <p:cNvSpPr>
            <a:spLocks noChangeArrowheads="1"/>
          </p:cNvSpPr>
          <p:nvPr/>
        </p:nvSpPr>
        <p:spPr bwMode="auto">
          <a:xfrm>
            <a:off x="7171267" y="5921376"/>
            <a:ext cx="26670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p>
            <a:pPr defTabSz="822325" eaLnBrk="0" hangingPunct="0">
              <a:spcBef>
                <a:spcPct val="50000"/>
              </a:spcBef>
              <a:buClrTx/>
              <a:buFontTx/>
              <a:buNone/>
            </a:pPr>
            <a:r>
              <a:rPr lang="en-US" sz="1600"/>
              <a:t>Explicit cursor</a:t>
            </a:r>
          </a:p>
        </p:txBody>
      </p:sp>
      <p:grpSp>
        <p:nvGrpSpPr>
          <p:cNvPr id="20486" name="Group 19"/>
          <p:cNvGrpSpPr>
            <a:grpSpLocks/>
          </p:cNvGrpSpPr>
          <p:nvPr/>
        </p:nvGrpSpPr>
        <p:grpSpPr bwMode="auto">
          <a:xfrm>
            <a:off x="1320800" y="4292600"/>
            <a:ext cx="4343400" cy="1498600"/>
            <a:chOff x="624" y="2704"/>
            <a:chExt cx="2052" cy="944"/>
          </a:xfrm>
        </p:grpSpPr>
        <p:pic>
          <p:nvPicPr>
            <p:cNvPr id="204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2704"/>
              <a:ext cx="128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pic>
          <p:nvPicPr>
            <p:cNvPr id="2049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 y="3050"/>
              <a:ext cx="66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pic>
          <p:nvPicPr>
            <p:cNvPr id="20494"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8" y="2752"/>
              <a:ext cx="708"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
          <p:nvSpPr>
            <p:cNvPr id="20495" name="Line 12"/>
            <p:cNvSpPr>
              <a:spLocks noChangeShapeType="1"/>
            </p:cNvSpPr>
            <p:nvPr/>
          </p:nvSpPr>
          <p:spPr bwMode="auto">
            <a:xfrm>
              <a:off x="1632" y="3145"/>
              <a:ext cx="48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20487" name="Group 18"/>
          <p:cNvGrpSpPr>
            <a:grpSpLocks/>
          </p:cNvGrpSpPr>
          <p:nvPr/>
        </p:nvGrpSpPr>
        <p:grpSpPr bwMode="auto">
          <a:xfrm>
            <a:off x="6639985" y="4318000"/>
            <a:ext cx="3729567" cy="1447800"/>
            <a:chOff x="3137" y="2720"/>
            <a:chExt cx="1762" cy="912"/>
          </a:xfrm>
        </p:grpSpPr>
        <p:pic>
          <p:nvPicPr>
            <p:cNvPr id="2048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0" y="3056"/>
              <a:ext cx="66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pic>
          <p:nvPicPr>
            <p:cNvPr id="20489" name="Picture 9" descr="C:\My_Data\Jobs\Enterprise\New_slides\icons\OASA.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7" y="2722"/>
              <a:ext cx="530"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 y="2720"/>
              <a:ext cx="708"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
          <p:nvSpPr>
            <p:cNvPr id="20491" name="Line 13"/>
            <p:cNvSpPr>
              <a:spLocks noChangeShapeType="1"/>
            </p:cNvSpPr>
            <p:nvPr/>
          </p:nvSpPr>
          <p:spPr bwMode="auto">
            <a:xfrm>
              <a:off x="3840" y="3162"/>
              <a:ext cx="48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662809273"/>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3693392"/>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SQL Cursor Attributes for Implicit Cursors</a:t>
            </a:r>
          </a:p>
        </p:txBody>
      </p:sp>
      <p:sp>
        <p:nvSpPr>
          <p:cNvPr id="21507" name="Rectangle 3"/>
          <p:cNvSpPr>
            <a:spLocks noGrp="1" noChangeArrowheads="1"/>
          </p:cNvSpPr>
          <p:nvPr>
            <p:ph idx="1"/>
          </p:nvPr>
        </p:nvSpPr>
        <p:spPr/>
        <p:txBody>
          <a:bodyPr/>
          <a:lstStyle/>
          <a:p>
            <a:pPr marL="0" indent="0" eaLnBrk="1" hangingPunct="1"/>
            <a:r>
              <a:rPr lang="en-US" smtClean="0">
                <a:latin typeface="Arial" charset="0"/>
              </a:rPr>
              <a:t>Using SQL cursor attributes, you can test the outcome of your SQL statements.</a:t>
            </a:r>
          </a:p>
        </p:txBody>
      </p:sp>
      <p:graphicFrame>
        <p:nvGraphicFramePr>
          <p:cNvPr id="355332" name="Group 4"/>
          <p:cNvGraphicFramePr>
            <a:graphicFrameLocks noGrp="1"/>
          </p:cNvGraphicFramePr>
          <p:nvPr/>
        </p:nvGraphicFramePr>
        <p:xfrm>
          <a:off x="1320800" y="2362201"/>
          <a:ext cx="9550400" cy="2033589"/>
        </p:xfrm>
        <a:graphic>
          <a:graphicData uri="http://schemas.openxmlformats.org/drawingml/2006/table">
            <a:tbl>
              <a:tblPr/>
              <a:tblGrid>
                <a:gridCol w="2652184"/>
                <a:gridCol w="6898216"/>
              </a:tblGrid>
              <a:tr h="677863">
                <a:tc>
                  <a:txBody>
                    <a:bodyPr/>
                    <a:lstStyle/>
                    <a:p>
                      <a:pPr marL="0" marR="0" lvl="0" indent="0" algn="l" defTabSz="822325"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00"/>
                          </a:solidFill>
                          <a:effectLst/>
                          <a:latin typeface="Courier New" pitchFamily="49" charset="0"/>
                        </a:rPr>
                        <a:t>SQL%FOUND</a:t>
                      </a:r>
                    </a:p>
                  </a:txBody>
                  <a:tcPr marL="121920" marR="121920" horzOverflow="overflow">
                    <a:lnL w="28575"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822325"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rPr>
                        <a:t>Boolean attribute that evaluates to </a:t>
                      </a:r>
                      <a:r>
                        <a:rPr kumimoji="0" lang="en-US" sz="1800" b="0" i="0" u="none" strike="noStrike" cap="none" normalizeH="0" baseline="0" dirty="0" smtClean="0">
                          <a:ln>
                            <a:noFill/>
                          </a:ln>
                          <a:solidFill>
                            <a:srgbClr val="000000"/>
                          </a:solidFill>
                          <a:effectLst/>
                          <a:latin typeface="Courier New" pitchFamily="49" charset="0"/>
                        </a:rPr>
                        <a:t>TRUE</a:t>
                      </a:r>
                      <a:r>
                        <a:rPr kumimoji="0" lang="en-US" sz="1800" b="0" i="0" u="none" strike="noStrike" cap="none" normalizeH="0" baseline="0" dirty="0" smtClean="0">
                          <a:ln>
                            <a:noFill/>
                          </a:ln>
                          <a:solidFill>
                            <a:srgbClr val="000000"/>
                          </a:solidFill>
                          <a:effectLst/>
                          <a:latin typeface="Arial" charset="0"/>
                        </a:rPr>
                        <a:t> if the most recent SQL statement affected at least one row</a:t>
                      </a:r>
                    </a:p>
                  </a:txBody>
                  <a:tcPr marL="121920" marR="121920" horzOverflow="overflow">
                    <a:lnL w="571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r>
              <a:tr h="677863">
                <a:tc>
                  <a:txBody>
                    <a:bodyPr/>
                    <a:lstStyle/>
                    <a:p>
                      <a:pPr marL="0" marR="0" lvl="0" indent="0" algn="l" defTabSz="822325"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00"/>
                          </a:solidFill>
                          <a:effectLst/>
                          <a:latin typeface="Courier New" pitchFamily="49" charset="0"/>
                        </a:rPr>
                        <a:t>SQL%NOTFOUND</a:t>
                      </a:r>
                    </a:p>
                  </a:txBody>
                  <a:tcPr marL="121920" marR="121920" horzOverflow="overflow">
                    <a:lnL w="28575"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822325"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rPr>
                        <a:t>Boolean attribute that evaluates to </a:t>
                      </a:r>
                      <a:r>
                        <a:rPr kumimoji="0" lang="en-US" sz="1800" b="0" i="0" u="none" strike="noStrike" cap="none" normalizeH="0" baseline="0" dirty="0" smtClean="0">
                          <a:ln>
                            <a:noFill/>
                          </a:ln>
                          <a:solidFill>
                            <a:srgbClr val="000000"/>
                          </a:solidFill>
                          <a:effectLst/>
                          <a:latin typeface="Courier New" pitchFamily="49" charset="0"/>
                        </a:rPr>
                        <a:t>TRUE</a:t>
                      </a:r>
                      <a:r>
                        <a:rPr kumimoji="0" lang="en-US" sz="1800" b="0" i="0" u="none" strike="noStrike" cap="none" normalizeH="0" baseline="0" dirty="0" smtClean="0">
                          <a:ln>
                            <a:noFill/>
                          </a:ln>
                          <a:solidFill>
                            <a:srgbClr val="000000"/>
                          </a:solidFill>
                          <a:effectLst/>
                          <a:latin typeface="Arial" charset="0"/>
                        </a:rPr>
                        <a:t> if </a:t>
                      </a:r>
                      <a:br>
                        <a:rPr kumimoji="0" lang="en-US" sz="1800" b="0" i="0" u="none" strike="noStrike" cap="none" normalizeH="0" baseline="0" dirty="0" smtClean="0">
                          <a:ln>
                            <a:noFill/>
                          </a:ln>
                          <a:solidFill>
                            <a:srgbClr val="000000"/>
                          </a:solidFill>
                          <a:effectLst/>
                          <a:latin typeface="Arial" charset="0"/>
                        </a:rPr>
                      </a:br>
                      <a:r>
                        <a:rPr kumimoji="0" lang="en-US" sz="1800" b="0" i="0" u="none" strike="noStrike" cap="none" normalizeH="0" baseline="0" dirty="0" smtClean="0">
                          <a:ln>
                            <a:noFill/>
                          </a:ln>
                          <a:solidFill>
                            <a:srgbClr val="000000"/>
                          </a:solidFill>
                          <a:effectLst/>
                          <a:latin typeface="Arial" charset="0"/>
                        </a:rPr>
                        <a:t>the most recent SQL statement did not affect even one row</a:t>
                      </a:r>
                    </a:p>
                  </a:txBody>
                  <a:tcPr marL="121920" marR="121920" horzOverflow="overflow">
                    <a:lnL w="571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r>
              <a:tr h="677863">
                <a:tc>
                  <a:txBody>
                    <a:bodyPr/>
                    <a:lstStyle/>
                    <a:p>
                      <a:pPr marL="0" marR="0" lvl="0" indent="0" algn="l" defTabSz="822325"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00"/>
                          </a:solidFill>
                          <a:effectLst/>
                          <a:latin typeface="Courier New" pitchFamily="49" charset="0"/>
                        </a:rPr>
                        <a:t>SQL%ROWCOUNT</a:t>
                      </a:r>
                    </a:p>
                  </a:txBody>
                  <a:tcPr marL="121920" marR="121920" horzOverflow="overflow">
                    <a:lnL w="28575"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822325"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An integer value that represents the </a:t>
                      </a:r>
                      <a:r>
                        <a:rPr kumimoji="0" lang="en-US" sz="1800" b="0" i="0" u="none" strike="noStrike" cap="none" normalizeH="0" baseline="0" dirty="0" smtClean="0">
                          <a:ln>
                            <a:noFill/>
                          </a:ln>
                          <a:solidFill>
                            <a:srgbClr val="000000"/>
                          </a:solidFill>
                          <a:effectLst/>
                          <a:latin typeface="Arial" charset="0"/>
                        </a:rPr>
                        <a:t>number of rows affected by the most recent SQL statement </a:t>
                      </a:r>
                    </a:p>
                  </a:txBody>
                  <a:tcPr marL="121920" marR="121920" horzOverflow="overflow">
                    <a:lnL w="571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r>
            </a:tbl>
          </a:graphicData>
        </a:graphic>
      </p:graphicFrame>
    </p:spTree>
    <p:extLst>
      <p:ext uri="{BB962C8B-B14F-4D97-AF65-F5344CB8AC3E}">
        <p14:creationId xmlns:p14="http://schemas.microsoft.com/office/powerpoint/2010/main" val="2231661957"/>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SQL Cursor Attributes for Implicit Cursors</a:t>
            </a:r>
          </a:p>
        </p:txBody>
      </p:sp>
      <p:sp>
        <p:nvSpPr>
          <p:cNvPr id="22531" name="Rectangle 3"/>
          <p:cNvSpPr>
            <a:spLocks noGrp="1" noChangeArrowheads="1"/>
          </p:cNvSpPr>
          <p:nvPr>
            <p:ph idx="1"/>
          </p:nvPr>
        </p:nvSpPr>
        <p:spPr/>
        <p:txBody>
          <a:bodyPr/>
          <a:lstStyle/>
          <a:p>
            <a:pPr marL="0" indent="0" eaLnBrk="1" hangingPunct="1"/>
            <a:r>
              <a:rPr lang="en-US" smtClean="0">
                <a:latin typeface="Arial" charset="0"/>
              </a:rPr>
              <a:t>Delete rows that have the specified employee ID from the </a:t>
            </a:r>
            <a:r>
              <a:rPr lang="en-US" smtClean="0">
                <a:latin typeface="Courier New" pitchFamily="49" charset="0"/>
              </a:rPr>
              <a:t>employees</a:t>
            </a:r>
            <a:r>
              <a:rPr lang="en-US" smtClean="0">
                <a:latin typeface="Arial" charset="0"/>
              </a:rPr>
              <a:t> table. Print the number of rows deleted.</a:t>
            </a:r>
          </a:p>
          <a:p>
            <a:pPr marL="0" indent="0" eaLnBrk="1" hangingPunct="1"/>
            <a:r>
              <a:rPr lang="en-US" smtClean="0">
                <a:latin typeface="Arial" charset="0"/>
              </a:rPr>
              <a:t>Example:</a:t>
            </a:r>
          </a:p>
        </p:txBody>
      </p:sp>
      <p:sp>
        <p:nvSpPr>
          <p:cNvPr id="22532" name="Rectangle 4"/>
          <p:cNvSpPr>
            <a:spLocks noChangeArrowheads="1"/>
          </p:cNvSpPr>
          <p:nvPr/>
        </p:nvSpPr>
        <p:spPr bwMode="blackGray">
          <a:xfrm>
            <a:off x="812800" y="2819400"/>
            <a:ext cx="10566400" cy="3005138"/>
          </a:xfrm>
          <a:prstGeom prst="rect">
            <a:avLst/>
          </a:prstGeom>
          <a:solidFill>
            <a:schemeClr val="accent1"/>
          </a:solidFill>
          <a:ln w="28575">
            <a:solidFill>
              <a:schemeClr val="tx1"/>
            </a:solidFill>
            <a:miter lim="800000"/>
            <a:headEnd/>
            <a:tailEnd/>
          </a:ln>
        </p:spPr>
        <p:txBody>
          <a:bodyPr lIns="92075" tIns="46038" rIns="92075" bIns="46038">
            <a:spAutoFit/>
          </a:bodyPr>
          <a:lstStyle/>
          <a:p>
            <a:pPr algn="l" eaLnBrk="0" hangingPunct="0">
              <a:lnSpc>
                <a:spcPct val="45000"/>
              </a:lnSpc>
              <a:spcBef>
                <a:spcPct val="40000"/>
              </a:spcBef>
              <a:buClrTx/>
              <a:buFontTx/>
              <a:buNone/>
            </a:pPr>
            <a:r>
              <a:rPr lang="en-US">
                <a:solidFill>
                  <a:srgbClr val="000000"/>
                </a:solidFill>
                <a:latin typeface="Courier New" pitchFamily="49" charset="0"/>
              </a:rPr>
              <a:t/>
            </a:r>
            <a:br>
              <a:rPr lang="en-US">
                <a:solidFill>
                  <a:srgbClr val="000000"/>
                </a:solidFill>
                <a:latin typeface="Courier New" pitchFamily="49" charset="0"/>
              </a:rPr>
            </a:br>
            <a:r>
              <a:rPr lang="en-US">
                <a:solidFill>
                  <a:srgbClr val="000000"/>
                </a:solidFill>
                <a:latin typeface="Courier New" pitchFamily="49" charset="0"/>
              </a:rPr>
              <a:t>DECLARE</a:t>
            </a:r>
          </a:p>
          <a:p>
            <a:pPr algn="l" eaLnBrk="0" hangingPunct="0">
              <a:lnSpc>
                <a:spcPct val="55000"/>
              </a:lnSpc>
              <a:spcBef>
                <a:spcPct val="40000"/>
              </a:spcBef>
              <a:buClrTx/>
              <a:buFontTx/>
              <a:buNone/>
            </a:pPr>
            <a:r>
              <a:rPr lang="en-US">
                <a:solidFill>
                  <a:srgbClr val="000000"/>
                </a:solidFill>
                <a:latin typeface="Courier New" pitchFamily="49" charset="0"/>
              </a:rPr>
              <a:t>  v_rows_deleted VARCHAR2(30);</a:t>
            </a:r>
          </a:p>
          <a:p>
            <a:pPr algn="l" eaLnBrk="0" hangingPunct="0">
              <a:lnSpc>
                <a:spcPct val="55000"/>
              </a:lnSpc>
              <a:spcBef>
                <a:spcPct val="40000"/>
              </a:spcBef>
              <a:buClrTx/>
              <a:buFontTx/>
              <a:buNone/>
            </a:pPr>
            <a:r>
              <a:rPr lang="en-US">
                <a:solidFill>
                  <a:srgbClr val="000000"/>
                </a:solidFill>
                <a:latin typeface="Courier New" pitchFamily="49" charset="0"/>
              </a:rPr>
              <a:t>  v_empno employees.employee_id%TYPE := 176;</a:t>
            </a:r>
          </a:p>
          <a:p>
            <a:pPr algn="l" eaLnBrk="0" hangingPunct="0">
              <a:lnSpc>
                <a:spcPct val="55000"/>
              </a:lnSpc>
              <a:spcBef>
                <a:spcPct val="40000"/>
              </a:spcBef>
              <a:buClrTx/>
              <a:buFontTx/>
              <a:buNone/>
            </a:pPr>
            <a:r>
              <a:rPr lang="en-US">
                <a:solidFill>
                  <a:srgbClr val="000000"/>
                </a:solidFill>
                <a:latin typeface="Courier New" pitchFamily="49" charset="0"/>
              </a:rPr>
              <a:t>BEGIN</a:t>
            </a:r>
          </a:p>
          <a:p>
            <a:pPr algn="l" eaLnBrk="0" hangingPunct="0">
              <a:lnSpc>
                <a:spcPct val="55000"/>
              </a:lnSpc>
              <a:spcBef>
                <a:spcPct val="40000"/>
              </a:spcBef>
              <a:buClrTx/>
              <a:buFontTx/>
              <a:buNone/>
            </a:pPr>
            <a:r>
              <a:rPr lang="en-US">
                <a:solidFill>
                  <a:srgbClr val="000000"/>
                </a:solidFill>
                <a:latin typeface="Courier New" pitchFamily="49" charset="0"/>
              </a:rPr>
              <a:t>  DELETE FROM  employees </a:t>
            </a:r>
          </a:p>
          <a:p>
            <a:pPr algn="l" eaLnBrk="0" hangingPunct="0">
              <a:lnSpc>
                <a:spcPct val="55000"/>
              </a:lnSpc>
              <a:spcBef>
                <a:spcPct val="40000"/>
              </a:spcBef>
              <a:buClrTx/>
              <a:buFontTx/>
              <a:buNone/>
            </a:pPr>
            <a:r>
              <a:rPr lang="en-US">
                <a:solidFill>
                  <a:srgbClr val="000000"/>
                </a:solidFill>
                <a:latin typeface="Courier New" pitchFamily="49" charset="0"/>
              </a:rPr>
              <a:t>  WHERE employee_id = v_empno;</a:t>
            </a:r>
          </a:p>
          <a:p>
            <a:pPr algn="l" eaLnBrk="0" hangingPunct="0">
              <a:lnSpc>
                <a:spcPct val="55000"/>
              </a:lnSpc>
              <a:spcBef>
                <a:spcPct val="40000"/>
              </a:spcBef>
              <a:buClrTx/>
              <a:buFontTx/>
              <a:buNone/>
            </a:pPr>
            <a:r>
              <a:rPr lang="en-US">
                <a:solidFill>
                  <a:srgbClr val="000000"/>
                </a:solidFill>
                <a:latin typeface="Courier New" pitchFamily="49" charset="0"/>
              </a:rPr>
              <a:t>  v_rows_deleted := (SQL%ROWCOUNT ||</a:t>
            </a:r>
          </a:p>
          <a:p>
            <a:pPr algn="l" eaLnBrk="0" hangingPunct="0">
              <a:lnSpc>
                <a:spcPct val="55000"/>
              </a:lnSpc>
              <a:spcBef>
                <a:spcPct val="40000"/>
              </a:spcBef>
              <a:buClrTx/>
              <a:buFontTx/>
              <a:buNone/>
            </a:pPr>
            <a:r>
              <a:rPr lang="en-US">
                <a:solidFill>
                  <a:srgbClr val="000000"/>
                </a:solidFill>
                <a:latin typeface="Courier New" pitchFamily="49" charset="0"/>
              </a:rPr>
              <a:t>                       ' row deleted.');</a:t>
            </a:r>
          </a:p>
          <a:p>
            <a:pPr algn="l" eaLnBrk="0" hangingPunct="0">
              <a:lnSpc>
                <a:spcPct val="55000"/>
              </a:lnSpc>
              <a:spcBef>
                <a:spcPct val="40000"/>
              </a:spcBef>
              <a:buClrTx/>
              <a:buFontTx/>
              <a:buNone/>
            </a:pPr>
            <a:r>
              <a:rPr lang="en-US">
                <a:solidFill>
                  <a:srgbClr val="000000"/>
                </a:solidFill>
                <a:latin typeface="Courier New" pitchFamily="49" charset="0"/>
              </a:rPr>
              <a:t>  DBMS_OUTPUT.PUT_LINE (v_rows_deleted);</a:t>
            </a:r>
          </a:p>
          <a:p>
            <a:pPr algn="l" eaLnBrk="0" hangingPunct="0">
              <a:lnSpc>
                <a:spcPct val="55000"/>
              </a:lnSpc>
              <a:spcBef>
                <a:spcPct val="40000"/>
              </a:spcBef>
              <a:buClrTx/>
              <a:buFontTx/>
              <a:buNone/>
            </a:pPr>
            <a:endParaRPr lang="en-US">
              <a:solidFill>
                <a:srgbClr val="000000"/>
              </a:solidFill>
              <a:latin typeface="Courier New" pitchFamily="49" charset="0"/>
            </a:endParaRPr>
          </a:p>
          <a:p>
            <a:pPr algn="l" eaLnBrk="0" hangingPunct="0">
              <a:lnSpc>
                <a:spcPct val="55000"/>
              </a:lnSpc>
              <a:spcBef>
                <a:spcPct val="40000"/>
              </a:spcBef>
              <a:buClrTx/>
              <a:buFontTx/>
              <a:buNone/>
            </a:pPr>
            <a:r>
              <a:rPr lang="en-US">
                <a:solidFill>
                  <a:srgbClr val="000000"/>
                </a:solidFill>
                <a:latin typeface="Courier New" pitchFamily="49" charset="0"/>
              </a:rPr>
              <a:t>END;</a:t>
            </a:r>
          </a:p>
        </p:txBody>
      </p:sp>
    </p:spTree>
    <p:extLst>
      <p:ext uri="{BB962C8B-B14F-4D97-AF65-F5344CB8AC3E}">
        <p14:creationId xmlns:p14="http://schemas.microsoft.com/office/powerpoint/2010/main" val="35888827"/>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Quiz</a:t>
            </a:r>
          </a:p>
        </p:txBody>
      </p:sp>
      <p:sp>
        <p:nvSpPr>
          <p:cNvPr id="23555" name="Rectangle 3"/>
          <p:cNvSpPr>
            <a:spLocks noGrp="1" noChangeArrowheads="1"/>
          </p:cNvSpPr>
          <p:nvPr>
            <p:ph idx="1"/>
          </p:nvPr>
        </p:nvSpPr>
        <p:spPr>
          <a:xfrm>
            <a:off x="812800" y="1447801"/>
            <a:ext cx="10557933" cy="1516063"/>
          </a:xfrm>
        </p:spPr>
        <p:txBody>
          <a:bodyPr/>
          <a:lstStyle/>
          <a:p>
            <a:pPr marL="0" indent="0" eaLnBrk="1" hangingPunct="1"/>
            <a:r>
              <a:rPr lang="en-US" smtClean="0">
                <a:latin typeface="Arial" charset="0"/>
              </a:rPr>
              <a:t>When using the </a:t>
            </a:r>
            <a:r>
              <a:rPr lang="en-US" smtClean="0">
                <a:latin typeface="Courier New" pitchFamily="49" charset="0"/>
              </a:rPr>
              <a:t>SELECT</a:t>
            </a:r>
            <a:r>
              <a:rPr lang="en-US" smtClean="0">
                <a:latin typeface="Arial" charset="0"/>
              </a:rPr>
              <a:t> statement in PL/SQL, the </a:t>
            </a:r>
            <a:r>
              <a:rPr lang="en-US" smtClean="0">
                <a:latin typeface="Courier New" pitchFamily="49" charset="0"/>
              </a:rPr>
              <a:t>INTO</a:t>
            </a:r>
            <a:r>
              <a:rPr lang="en-US" smtClean="0">
                <a:latin typeface="Arial" charset="0"/>
              </a:rPr>
              <a:t> clause is required and queries can return one or more rows.</a:t>
            </a:r>
          </a:p>
          <a:p>
            <a:pPr marL="576263" lvl="1" indent="-461963" eaLnBrk="1" hangingPunct="1">
              <a:buFont typeface="Arial" charset="0"/>
              <a:buAutoNum type="alphaLcPeriod"/>
            </a:pPr>
            <a:r>
              <a:rPr lang="en-US" smtClean="0"/>
              <a:t>True</a:t>
            </a:r>
          </a:p>
          <a:p>
            <a:pPr marL="576263" lvl="1" indent="-461963" eaLnBrk="1" hangingPunct="1">
              <a:buFont typeface="Arial" charset="0"/>
              <a:buAutoNum type="alphaLcPeriod"/>
            </a:pPr>
            <a:r>
              <a:rPr lang="en-US" smtClean="0"/>
              <a:t>False</a:t>
            </a:r>
          </a:p>
        </p:txBody>
      </p:sp>
    </p:spTree>
    <p:extLst>
      <p:ext uri="{BB962C8B-B14F-4D97-AF65-F5344CB8AC3E}">
        <p14:creationId xmlns:p14="http://schemas.microsoft.com/office/powerpoint/2010/main" val="1976619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Summary</a:t>
            </a:r>
          </a:p>
        </p:txBody>
      </p:sp>
      <p:sp>
        <p:nvSpPr>
          <p:cNvPr id="24579" name="Rectangle 3"/>
          <p:cNvSpPr>
            <a:spLocks noGrp="1" noChangeArrowheads="1"/>
          </p:cNvSpPr>
          <p:nvPr>
            <p:ph idx="1"/>
          </p:nvPr>
        </p:nvSpPr>
        <p:spPr/>
        <p:txBody>
          <a:bodyPr/>
          <a:lstStyle/>
          <a:p>
            <a:pPr marL="0" indent="0" eaLnBrk="1" hangingPunct="1"/>
            <a:r>
              <a:rPr lang="en-US" smtClean="0">
                <a:latin typeface="Arial" charset="0"/>
              </a:rPr>
              <a:t>In this lesson, you should have learned how to: </a:t>
            </a:r>
          </a:p>
          <a:p>
            <a:pPr lvl="1" eaLnBrk="1" hangingPunct="1"/>
            <a:r>
              <a:rPr lang="en-US" smtClean="0"/>
              <a:t>Embed DML statements, transaction control statements, and DDL statements in PL/SQL</a:t>
            </a:r>
          </a:p>
          <a:p>
            <a:pPr lvl="1" eaLnBrk="1" hangingPunct="1"/>
            <a:r>
              <a:rPr lang="en-US" smtClean="0"/>
              <a:t>Use the </a:t>
            </a:r>
            <a:r>
              <a:rPr lang="en-US" smtClean="0">
                <a:latin typeface="Courier New" pitchFamily="49" charset="0"/>
              </a:rPr>
              <a:t>INTO</a:t>
            </a:r>
            <a:r>
              <a:rPr lang="en-US" smtClean="0"/>
              <a:t> clause, which is mandatory for all </a:t>
            </a:r>
            <a:r>
              <a:rPr lang="en-US" smtClean="0">
                <a:latin typeface="Courier New" pitchFamily="49" charset="0"/>
              </a:rPr>
              <a:t>SELECT</a:t>
            </a:r>
            <a:r>
              <a:rPr lang="en-US" smtClean="0"/>
              <a:t> statements in PL/SQL</a:t>
            </a:r>
          </a:p>
          <a:p>
            <a:pPr lvl="1" eaLnBrk="1" hangingPunct="1"/>
            <a:r>
              <a:rPr lang="en-US" smtClean="0"/>
              <a:t>Differentiate between implicit cursors and explicit cursors</a:t>
            </a:r>
          </a:p>
          <a:p>
            <a:pPr lvl="1" eaLnBrk="1" hangingPunct="1"/>
            <a:r>
              <a:rPr lang="en-US" smtClean="0"/>
              <a:t>Use SQL cursor attributes to determine the outcome of SQL statements</a:t>
            </a:r>
          </a:p>
        </p:txBody>
      </p:sp>
    </p:spTree>
    <p:extLst>
      <p:ext uri="{BB962C8B-B14F-4D97-AF65-F5344CB8AC3E}">
        <p14:creationId xmlns:p14="http://schemas.microsoft.com/office/powerpoint/2010/main" val="536605672"/>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Practice 5: Overview</a:t>
            </a:r>
          </a:p>
        </p:txBody>
      </p:sp>
      <p:sp>
        <p:nvSpPr>
          <p:cNvPr id="25603" name="Rectangle 3"/>
          <p:cNvSpPr>
            <a:spLocks noGrp="1" noChangeArrowheads="1"/>
          </p:cNvSpPr>
          <p:nvPr>
            <p:ph idx="1"/>
          </p:nvPr>
        </p:nvSpPr>
        <p:spPr/>
        <p:txBody>
          <a:bodyPr/>
          <a:lstStyle/>
          <a:p>
            <a:pPr marL="0" indent="0" eaLnBrk="1" hangingPunct="1"/>
            <a:r>
              <a:rPr lang="en-US" smtClean="0">
                <a:latin typeface="Arial" charset="0"/>
              </a:rPr>
              <a:t>This practice covers the following topics:</a:t>
            </a:r>
          </a:p>
          <a:p>
            <a:pPr lvl="1" eaLnBrk="1" hangingPunct="1"/>
            <a:r>
              <a:rPr lang="en-US" smtClean="0"/>
              <a:t>Selecting data from a table</a:t>
            </a:r>
          </a:p>
          <a:p>
            <a:pPr lvl="1" eaLnBrk="1" hangingPunct="1"/>
            <a:r>
              <a:rPr lang="en-US" smtClean="0"/>
              <a:t>Inserting data into a table</a:t>
            </a:r>
          </a:p>
          <a:p>
            <a:pPr lvl="1" eaLnBrk="1" hangingPunct="1"/>
            <a:r>
              <a:rPr lang="en-US" smtClean="0"/>
              <a:t>Updating data in a table</a:t>
            </a:r>
          </a:p>
          <a:p>
            <a:pPr lvl="1" eaLnBrk="1" hangingPunct="1"/>
            <a:r>
              <a:rPr lang="en-US" smtClean="0"/>
              <a:t>Deleting a record from a table</a:t>
            </a:r>
          </a:p>
        </p:txBody>
      </p:sp>
    </p:spTree>
    <p:extLst>
      <p:ext uri="{BB962C8B-B14F-4D97-AF65-F5344CB8AC3E}">
        <p14:creationId xmlns:p14="http://schemas.microsoft.com/office/powerpoint/2010/main" val="824029147"/>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52718"/>
            <a:ext cx="2779669" cy="654865"/>
          </a:xfrm>
          <a:solidFill>
            <a:schemeClr val="tx1">
              <a:lumMod val="75000"/>
              <a:lumOff val="25000"/>
            </a:schemeClr>
          </a:solidFill>
        </p:spPr>
        <p:txBody>
          <a:bodyPr/>
          <a:lstStyle/>
          <a:p>
            <a:pPr>
              <a:buFont typeface="Times New Roman" charset="0"/>
              <a:buNone/>
              <a:defRPr/>
            </a:pPr>
            <a:r>
              <a:rPr lang="en-US" sz="3600" b="0" dirty="0" smtClean="0">
                <a:solidFill>
                  <a:schemeClr val="bg1"/>
                </a:solidFill>
              </a:rPr>
              <a:t> </a:t>
            </a:r>
            <a:r>
              <a:rPr lang="en-US" sz="3600" b="0" dirty="0" smtClean="0">
                <a:solidFill>
                  <a:schemeClr val="bg1"/>
                </a:solidFill>
              </a:rPr>
              <a:t>Exercise</a:t>
            </a:r>
            <a:endParaRPr lang="en-US" sz="3600" dirty="0"/>
          </a:p>
        </p:txBody>
      </p:sp>
      <p:sp>
        <p:nvSpPr>
          <p:cNvPr id="50179" name="Content Placeholder 4"/>
          <p:cNvSpPr>
            <a:spLocks noGrp="1"/>
          </p:cNvSpPr>
          <p:nvPr>
            <p:ph idx="1"/>
          </p:nvPr>
        </p:nvSpPr>
        <p:spPr>
          <a:xfrm>
            <a:off x="304800" y="1524000"/>
            <a:ext cx="11582400" cy="4953000"/>
          </a:xfrm>
        </p:spPr>
        <p:txBody>
          <a:bodyPr/>
          <a:lstStyle/>
          <a:p>
            <a:pPr marL="457200" indent="-457200">
              <a:buFont typeface="Times New Roman" pitchFamily="18" charset="0"/>
              <a:buAutoNum type="arabicPeriod"/>
              <a:defRPr/>
            </a:pPr>
            <a:r>
              <a:rPr lang="en-US" sz="2000" dirty="0" smtClean="0">
                <a:latin typeface="+mj-lt"/>
              </a:rPr>
              <a:t>Create a PLSQL block that selects the maximum department ID in the DEPT table and stored it in the </a:t>
            </a:r>
            <a:r>
              <a:rPr lang="en-US" sz="2000" dirty="0" err="1" smtClean="0">
                <a:latin typeface="+mj-lt"/>
              </a:rPr>
              <a:t>v_max_deptno</a:t>
            </a:r>
            <a:r>
              <a:rPr lang="en-US" sz="2000" dirty="0" smtClean="0">
                <a:latin typeface="+mj-lt"/>
              </a:rPr>
              <a:t> variable .Display the maximum department ID.</a:t>
            </a:r>
          </a:p>
          <a:p>
            <a:pPr marL="857250" lvl="1" indent="-457200">
              <a:buFont typeface="Times New Roman" pitchFamily="18" charset="0"/>
              <a:buAutoNum type="alphaLcPeriod"/>
              <a:defRPr/>
            </a:pPr>
            <a:r>
              <a:rPr lang="en-US" sz="2000" dirty="0" smtClean="0"/>
              <a:t>Declare a variable </a:t>
            </a:r>
            <a:r>
              <a:rPr lang="en-US" sz="2000" dirty="0" err="1" smtClean="0"/>
              <a:t>v_max_deptno</a:t>
            </a:r>
            <a:r>
              <a:rPr lang="en-US" sz="2000" dirty="0" smtClean="0"/>
              <a:t> of type NUMBER in the declarative section.</a:t>
            </a:r>
          </a:p>
          <a:p>
            <a:pPr marL="857250" lvl="1" indent="-457200">
              <a:buFont typeface="Times New Roman" pitchFamily="18" charset="0"/>
              <a:buAutoNum type="alphaLcPeriod"/>
              <a:defRPr/>
            </a:pPr>
            <a:r>
              <a:rPr lang="en-US" sz="2000" dirty="0" smtClean="0"/>
              <a:t>Start the executable section with the BEGIN keyword and include a SELECT statement to retrieve the maximum </a:t>
            </a:r>
            <a:r>
              <a:rPr lang="en-US" sz="2000" dirty="0" err="1" smtClean="0"/>
              <a:t>departmentID</a:t>
            </a:r>
            <a:r>
              <a:rPr lang="en-US" sz="2000" dirty="0" smtClean="0"/>
              <a:t> from the DEPT table .</a:t>
            </a:r>
          </a:p>
          <a:p>
            <a:pPr marL="857250" lvl="1" indent="-457200">
              <a:buFont typeface="Times New Roman" pitchFamily="18" charset="0"/>
              <a:buAutoNum type="alphaLcPeriod"/>
              <a:defRPr/>
            </a:pPr>
            <a:r>
              <a:rPr lang="en-US" sz="2000" dirty="0" smtClean="0"/>
              <a:t>Display </a:t>
            </a:r>
            <a:r>
              <a:rPr lang="en-US" sz="2000" dirty="0" err="1" smtClean="0"/>
              <a:t>v_max_deptno</a:t>
            </a:r>
            <a:r>
              <a:rPr lang="en-US" sz="2000" dirty="0" smtClean="0"/>
              <a:t> and end of the </a:t>
            </a:r>
            <a:r>
              <a:rPr lang="en-US" sz="2000" dirty="0" err="1" smtClean="0"/>
              <a:t>bl;ock</a:t>
            </a:r>
            <a:r>
              <a:rPr lang="en-US" sz="2000" dirty="0" smtClean="0"/>
              <a:t> .</a:t>
            </a:r>
          </a:p>
          <a:p>
            <a:pPr marL="857250" lvl="1" indent="-457200">
              <a:buFont typeface="Times New Roman" pitchFamily="18" charset="0"/>
              <a:buAutoNum type="alphaLcPeriod"/>
              <a:defRPr/>
            </a:pPr>
            <a:r>
              <a:rPr lang="en-US" sz="2000" dirty="0" smtClean="0"/>
              <a:t>Save and execute pl_prac4.sql script.</a:t>
            </a:r>
          </a:p>
          <a:p>
            <a:pPr marL="457200" indent="-457200">
              <a:buFont typeface="Times New Roman" pitchFamily="18" charset="0"/>
              <a:buAutoNum type="arabicPeriod"/>
              <a:defRPr/>
            </a:pPr>
            <a:r>
              <a:rPr lang="en-US" sz="2000" dirty="0" smtClean="0">
                <a:latin typeface="+mj-lt"/>
              </a:rPr>
              <a:t>Modify the PLSQL BLOCK that created pl_prac4.sql to insert a new department  into the DEPT  table.</a:t>
            </a:r>
          </a:p>
          <a:p>
            <a:pPr marL="857250" lvl="1" indent="-457200">
              <a:buFont typeface="Times New Roman" pitchFamily="18" charset="0"/>
              <a:buAutoNum type="alphaLcPeriod"/>
              <a:defRPr/>
            </a:pPr>
            <a:r>
              <a:rPr lang="en-US" sz="2000" dirty="0" smtClean="0"/>
              <a:t>Declare two variables: </a:t>
            </a:r>
            <a:r>
              <a:rPr lang="en-US" sz="2000" dirty="0" err="1" smtClean="0"/>
              <a:t>v_deptname</a:t>
            </a:r>
            <a:r>
              <a:rPr lang="en-US" sz="2000" dirty="0" smtClean="0"/>
              <a:t> of </a:t>
            </a:r>
            <a:r>
              <a:rPr lang="en-US" sz="2000" dirty="0" err="1" smtClean="0"/>
              <a:t>dept.dname%type</a:t>
            </a:r>
            <a:r>
              <a:rPr lang="en-US" sz="2000" dirty="0" smtClean="0"/>
              <a:t>, </a:t>
            </a:r>
            <a:r>
              <a:rPr lang="en-US" sz="2000" dirty="0" err="1" smtClean="0"/>
              <a:t>v_did</a:t>
            </a:r>
            <a:r>
              <a:rPr lang="en-US" sz="2000" dirty="0" smtClean="0"/>
              <a:t> </a:t>
            </a:r>
            <a:r>
              <a:rPr lang="en-US" sz="2000" dirty="0" err="1" smtClean="0"/>
              <a:t>dept.deptno%type</a:t>
            </a:r>
            <a:r>
              <a:rPr lang="en-US" sz="2000" dirty="0" smtClean="0"/>
              <a:t>. Assign ‘Education’ to </a:t>
            </a:r>
            <a:r>
              <a:rPr lang="en-US" sz="2000" dirty="0" err="1" smtClean="0"/>
              <a:t>v_deptname</a:t>
            </a:r>
            <a:r>
              <a:rPr lang="en-US" sz="2000" dirty="0" smtClean="0"/>
              <a:t> in the declarative section .</a:t>
            </a:r>
          </a:p>
          <a:p>
            <a:pPr marL="857250" lvl="1" indent="-457200">
              <a:buFont typeface="Times New Roman" pitchFamily="18" charset="0"/>
              <a:buNone/>
              <a:defRPr/>
            </a:pPr>
            <a:endParaRPr lang="en-US" sz="2000" dirty="0" smtClean="0"/>
          </a:p>
          <a:p>
            <a:pPr marL="857250" lvl="1" indent="-457200">
              <a:buFont typeface="Times New Roman" pitchFamily="18" charset="0"/>
              <a:buAutoNum type="alphaLcPeriod"/>
              <a:defRPr/>
            </a:pPr>
            <a:endParaRPr lang="en-US" sz="2000" dirty="0" smtClean="0"/>
          </a:p>
        </p:txBody>
      </p:sp>
    </p:spTree>
    <p:extLst>
      <p:ext uri="{BB962C8B-B14F-4D97-AF65-F5344CB8AC3E}">
        <p14:creationId xmlns:p14="http://schemas.microsoft.com/office/powerpoint/2010/main" val="24759733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52718"/>
            <a:ext cx="2161483" cy="629107"/>
          </a:xfrm>
          <a:solidFill>
            <a:schemeClr val="tx1">
              <a:lumMod val="75000"/>
              <a:lumOff val="25000"/>
            </a:schemeClr>
          </a:solidFill>
        </p:spPr>
        <p:txBody>
          <a:bodyPr/>
          <a:lstStyle/>
          <a:p>
            <a:pPr>
              <a:buFont typeface="Times New Roman" charset="0"/>
              <a:buNone/>
              <a:defRPr/>
            </a:pPr>
            <a:r>
              <a:rPr lang="en-US" sz="3600" b="0" dirty="0" smtClean="0">
                <a:solidFill>
                  <a:schemeClr val="bg1"/>
                </a:solidFill>
              </a:rPr>
              <a:t>Exercise</a:t>
            </a:r>
            <a:endParaRPr lang="en-US" sz="3600" dirty="0"/>
          </a:p>
        </p:txBody>
      </p:sp>
      <p:sp>
        <p:nvSpPr>
          <p:cNvPr id="58371" name="Content Placeholder 4"/>
          <p:cNvSpPr>
            <a:spLocks noGrp="1"/>
          </p:cNvSpPr>
          <p:nvPr>
            <p:ph idx="1"/>
          </p:nvPr>
        </p:nvSpPr>
        <p:spPr>
          <a:xfrm>
            <a:off x="304800" y="1524000"/>
            <a:ext cx="11582400" cy="4953000"/>
          </a:xfrm>
        </p:spPr>
        <p:txBody>
          <a:bodyPr>
            <a:normAutofit fontScale="92500" lnSpcReduction="10000"/>
          </a:bodyPr>
          <a:lstStyle/>
          <a:p>
            <a:pPr marL="857250" lvl="1" indent="-457200">
              <a:buFont typeface="Times New Roman" pitchFamily="18" charset="0"/>
              <a:buNone/>
            </a:pPr>
            <a:r>
              <a:rPr lang="en-US" sz="2000" smtClean="0"/>
              <a:t>b. You have already retrieve the current maximum department number from DEPT table . Add 10 it to assign the result to v_deptno.</a:t>
            </a:r>
          </a:p>
          <a:p>
            <a:pPr marL="857250" lvl="1" indent="-457200">
              <a:buFont typeface="Times New Roman" pitchFamily="18" charset="0"/>
              <a:buAutoNum type="alphaLcPeriod" startAt="3"/>
            </a:pPr>
            <a:r>
              <a:rPr lang="en-US" sz="2000" smtClean="0"/>
              <a:t>Include an INSERT statement to insert data in the department name,department id and location columns in the DEPT table . Use values in the dept_name and dept_id for department name and department id respectively and NULL for location_id.</a:t>
            </a:r>
          </a:p>
          <a:p>
            <a:pPr marL="857250" lvl="1" indent="-457200">
              <a:buFont typeface="Times New Roman" pitchFamily="18" charset="0"/>
              <a:buAutoNum type="alphaLcPeriod" startAt="3"/>
            </a:pPr>
            <a:r>
              <a:rPr lang="en-US" sz="2000" smtClean="0"/>
              <a:t>Use the SQL sttribute SQL%ROWCOUNT to display the number of rows that are affected .</a:t>
            </a:r>
          </a:p>
          <a:p>
            <a:pPr marL="857250" lvl="1" indent="-457200">
              <a:buFont typeface="Times New Roman" pitchFamily="18" charset="0"/>
              <a:buAutoNum type="alphaLcPeriod" startAt="3"/>
            </a:pPr>
            <a:r>
              <a:rPr lang="en-US" sz="2000" smtClean="0"/>
              <a:t>Execute a SELECT statement to check whether the new department is inserted . You can terminate the PLSQL block with  “/” and include the SELECT  statement  in your script.</a:t>
            </a:r>
          </a:p>
          <a:p>
            <a:pPr marL="857250" lvl="1" indent="-457200">
              <a:buFont typeface="Times New Roman" pitchFamily="18" charset="0"/>
              <a:buAutoNum type="alphaLcPeriod" startAt="3"/>
            </a:pPr>
            <a:r>
              <a:rPr lang="en-US" sz="2000" smtClean="0"/>
              <a:t>save and execute the script.</a:t>
            </a:r>
          </a:p>
          <a:p>
            <a:pPr marL="857250" lvl="1" indent="-457200">
              <a:buFont typeface="Times New Roman" pitchFamily="18" charset="0"/>
              <a:buNone/>
            </a:pPr>
            <a:endParaRPr lang="en-US" sz="2000" smtClean="0"/>
          </a:p>
          <a:p>
            <a:pPr marL="857250" lvl="1" indent="-457200">
              <a:buFont typeface="Times New Roman" pitchFamily="18" charset="0"/>
              <a:buAutoNum type="alphaLcPeriod" startAt="3"/>
            </a:pPr>
            <a:endParaRPr lang="en-US" sz="2000" smtClean="0"/>
          </a:p>
          <a:p>
            <a:pPr marL="857250" lvl="1" indent="-457200">
              <a:buFont typeface="Times New Roman" pitchFamily="18" charset="0"/>
              <a:buNone/>
            </a:pPr>
            <a:endParaRPr lang="en-US" sz="2000" smtClean="0"/>
          </a:p>
          <a:p>
            <a:pPr marL="857250" lvl="1" indent="-457200">
              <a:buFont typeface="Times New Roman" pitchFamily="18" charset="0"/>
              <a:buNone/>
            </a:pPr>
            <a:endParaRPr lang="en-US" sz="2000" smtClean="0"/>
          </a:p>
          <a:p>
            <a:pPr marL="857250" lvl="1" indent="-457200">
              <a:buFont typeface="Times New Roman" pitchFamily="18" charset="0"/>
              <a:buNone/>
            </a:pPr>
            <a:r>
              <a:rPr lang="en-US" sz="2000" smtClean="0"/>
              <a:t>3. sdghdkjs</a:t>
            </a:r>
          </a:p>
        </p:txBody>
      </p:sp>
    </p:spTree>
    <p:extLst>
      <p:ext uri="{BB962C8B-B14F-4D97-AF65-F5344CB8AC3E}">
        <p14:creationId xmlns:p14="http://schemas.microsoft.com/office/powerpoint/2010/main" val="41383218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p:txBody>
          <a:bodyPr/>
          <a:lstStyle/>
          <a:p>
            <a:pPr eaLnBrk="1" hangingPunct="1"/>
            <a:r>
              <a:rPr lang="en-US" smtClean="0"/>
              <a:t>Agenda</a:t>
            </a:r>
          </a:p>
        </p:txBody>
      </p:sp>
      <p:sp>
        <p:nvSpPr>
          <p:cNvPr id="5123" name="Rectangle 1027"/>
          <p:cNvSpPr>
            <a:spLocks noGrp="1" noChangeArrowheads="1"/>
          </p:cNvSpPr>
          <p:nvPr>
            <p:ph idx="1"/>
          </p:nvPr>
        </p:nvSpPr>
        <p:spPr>
          <a:xfrm>
            <a:off x="812800" y="1447800"/>
            <a:ext cx="10557933" cy="1176338"/>
          </a:xfrm>
        </p:spPr>
        <p:txBody>
          <a:bodyPr/>
          <a:lstStyle/>
          <a:p>
            <a:pPr lvl="1" eaLnBrk="1" hangingPunct="1"/>
            <a:r>
              <a:rPr lang="en-US" smtClean="0"/>
              <a:t>Retrieving data with PL/SQL</a:t>
            </a:r>
          </a:p>
          <a:p>
            <a:pPr lvl="1" eaLnBrk="1" hangingPunct="1">
              <a:buClr>
                <a:schemeClr val="folHlink"/>
              </a:buClr>
            </a:pPr>
            <a:r>
              <a:rPr lang="en-US" smtClean="0">
                <a:solidFill>
                  <a:schemeClr val="folHlink"/>
                </a:solidFill>
              </a:rPr>
              <a:t>Manipulating data with PL/SQL</a:t>
            </a:r>
          </a:p>
          <a:p>
            <a:pPr lvl="1" eaLnBrk="1" hangingPunct="1">
              <a:buClr>
                <a:schemeClr val="folHlink"/>
              </a:buClr>
            </a:pPr>
            <a:r>
              <a:rPr lang="en-US" smtClean="0">
                <a:solidFill>
                  <a:schemeClr val="folHlink"/>
                </a:solidFill>
              </a:rPr>
              <a:t>Introducing SQL cursors</a:t>
            </a:r>
          </a:p>
        </p:txBody>
      </p:sp>
    </p:spTree>
    <p:extLst>
      <p:ext uri="{BB962C8B-B14F-4D97-AF65-F5344CB8AC3E}">
        <p14:creationId xmlns:p14="http://schemas.microsoft.com/office/powerpoint/2010/main" val="1610705624"/>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2" y="452718"/>
            <a:ext cx="2290272" cy="732138"/>
          </a:xfrm>
          <a:solidFill>
            <a:schemeClr val="tx1">
              <a:lumMod val="75000"/>
              <a:lumOff val="25000"/>
            </a:schemeClr>
          </a:solidFill>
        </p:spPr>
        <p:txBody>
          <a:bodyPr/>
          <a:lstStyle/>
          <a:p>
            <a:pPr>
              <a:buFont typeface="Times New Roman" charset="0"/>
              <a:buNone/>
              <a:defRPr/>
            </a:pPr>
            <a:r>
              <a:rPr lang="en-US" sz="3600" b="0" dirty="0" smtClean="0">
                <a:solidFill>
                  <a:schemeClr val="bg1"/>
                </a:solidFill>
              </a:rPr>
              <a:t>Exercise</a:t>
            </a:r>
            <a:endParaRPr lang="en-US" sz="3600" dirty="0"/>
          </a:p>
        </p:txBody>
      </p:sp>
      <p:sp>
        <p:nvSpPr>
          <p:cNvPr id="59395" name="Content Placeholder 4"/>
          <p:cNvSpPr>
            <a:spLocks noGrp="1"/>
          </p:cNvSpPr>
          <p:nvPr>
            <p:ph idx="1"/>
          </p:nvPr>
        </p:nvSpPr>
        <p:spPr>
          <a:xfrm>
            <a:off x="304800" y="1524000"/>
            <a:ext cx="11582400" cy="4953000"/>
          </a:xfrm>
        </p:spPr>
        <p:txBody>
          <a:bodyPr/>
          <a:lstStyle/>
          <a:p>
            <a:pPr marL="857250" lvl="1" indent="-457200">
              <a:buFont typeface="Times New Roman" pitchFamily="18" charset="0"/>
              <a:buAutoNum type="arabicPeriod" startAt="3"/>
            </a:pPr>
            <a:r>
              <a:rPr lang="en-US" sz="2000" smtClean="0"/>
              <a:t>In the previous script Location ID was NULL . Create a PLSQL block that updates the location ID to 3000 for the new department</a:t>
            </a:r>
          </a:p>
          <a:p>
            <a:pPr marL="857250" lvl="1" indent="-457200">
              <a:buFont typeface="Times New Roman" pitchFamily="18" charset="0"/>
              <a:buNone/>
            </a:pPr>
            <a:r>
              <a:rPr lang="en-US" sz="2000" smtClean="0"/>
              <a:t>		</a:t>
            </a:r>
            <a:r>
              <a:rPr lang="en-US" sz="2000" smtClean="0">
                <a:sym typeface="Wingdings" pitchFamily="2" charset="2"/>
              </a:rPr>
              <a:t>End the block with END keyword. Terminate the PLSQL block with “/” and include a SELECT statement to display the department that you updated.</a:t>
            </a:r>
          </a:p>
          <a:p>
            <a:pPr marL="857250" lvl="1" indent="-457200">
              <a:buFont typeface="Times New Roman" pitchFamily="18" charset="0"/>
              <a:buNone/>
            </a:pPr>
            <a:endParaRPr lang="en-US" sz="2000" smtClean="0"/>
          </a:p>
          <a:p>
            <a:pPr marL="857250" lvl="1" indent="-457200">
              <a:buFont typeface="Times New Roman" pitchFamily="18" charset="0"/>
              <a:buNone/>
            </a:pPr>
            <a:r>
              <a:rPr lang="en-US" sz="2000" smtClean="0"/>
              <a:t>4.  Include a DELETE statement to delete the department that you added .</a:t>
            </a:r>
          </a:p>
          <a:p>
            <a:pPr marL="857250" lvl="1" indent="-457200">
              <a:buFont typeface="Times New Roman" pitchFamily="18" charset="0"/>
              <a:buNone/>
            </a:pPr>
            <a:r>
              <a:rPr lang="en-US" sz="2000" smtClean="0"/>
              <a:t>	</a:t>
            </a:r>
            <a:r>
              <a:rPr lang="en-US" sz="2000" smtClean="0">
                <a:sym typeface="Wingdings" pitchFamily="2" charset="2"/>
              </a:rPr>
              <a:t> save and execute the script.</a:t>
            </a:r>
            <a:endParaRPr lang="en-US" sz="2000" smtClean="0"/>
          </a:p>
          <a:p>
            <a:pPr marL="857250" lvl="1" indent="-457200">
              <a:buFont typeface="Times New Roman" pitchFamily="18" charset="0"/>
              <a:buNone/>
            </a:pPr>
            <a:r>
              <a:rPr lang="en-US" sz="2000" smtClean="0"/>
              <a:t>	</a:t>
            </a:r>
          </a:p>
          <a:p>
            <a:pPr marL="857250" lvl="1" indent="-457200">
              <a:buFont typeface="Times New Roman" pitchFamily="18" charset="0"/>
              <a:buAutoNum type="arabicPeriod" startAt="3"/>
            </a:pPr>
            <a:endParaRPr lang="en-US" sz="2000" smtClean="0"/>
          </a:p>
          <a:p>
            <a:pPr marL="857250" lvl="1" indent="-457200">
              <a:buFont typeface="Times New Roman" pitchFamily="18" charset="0"/>
              <a:buNone/>
            </a:pPr>
            <a:endParaRPr lang="en-US" sz="2000" smtClean="0"/>
          </a:p>
          <a:p>
            <a:pPr marL="857250" lvl="1" indent="-457200">
              <a:buFont typeface="Times New Roman" pitchFamily="18" charset="0"/>
              <a:buNone/>
            </a:pPr>
            <a:endParaRPr lang="en-US" sz="2000" smtClean="0"/>
          </a:p>
        </p:txBody>
      </p:sp>
    </p:spTree>
    <p:extLst>
      <p:ext uri="{BB962C8B-B14F-4D97-AF65-F5344CB8AC3E}">
        <p14:creationId xmlns:p14="http://schemas.microsoft.com/office/powerpoint/2010/main" val="2436328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SQL Statements in PL/SQL</a:t>
            </a:r>
          </a:p>
        </p:txBody>
      </p:sp>
      <p:sp>
        <p:nvSpPr>
          <p:cNvPr id="6147" name="Rectangle 3"/>
          <p:cNvSpPr>
            <a:spLocks noGrp="1" noChangeArrowheads="1"/>
          </p:cNvSpPr>
          <p:nvPr>
            <p:ph idx="1"/>
          </p:nvPr>
        </p:nvSpPr>
        <p:spPr/>
        <p:txBody>
          <a:bodyPr/>
          <a:lstStyle/>
          <a:p>
            <a:pPr lvl="1" eaLnBrk="1" hangingPunct="1"/>
            <a:r>
              <a:rPr lang="en-US" smtClean="0"/>
              <a:t>Retrieve a row from the database by using the </a:t>
            </a:r>
            <a:r>
              <a:rPr lang="en-US" smtClean="0">
                <a:latin typeface="Courier New" pitchFamily="49" charset="0"/>
              </a:rPr>
              <a:t>SELECT</a:t>
            </a:r>
            <a:r>
              <a:rPr lang="en-US" smtClean="0"/>
              <a:t> command.</a:t>
            </a:r>
          </a:p>
          <a:p>
            <a:pPr lvl="1" eaLnBrk="1" hangingPunct="1"/>
            <a:r>
              <a:rPr lang="en-US" smtClean="0"/>
              <a:t>Make changes to rows in the database by using DML commands.</a:t>
            </a:r>
          </a:p>
          <a:p>
            <a:pPr lvl="1" eaLnBrk="1" hangingPunct="1"/>
            <a:r>
              <a:rPr lang="en-US" smtClean="0"/>
              <a:t>Control a transaction with the </a:t>
            </a:r>
            <a:r>
              <a:rPr lang="en-US" smtClean="0">
                <a:latin typeface="Courier New" pitchFamily="49" charset="0"/>
              </a:rPr>
              <a:t>COMMIT</a:t>
            </a:r>
            <a:r>
              <a:rPr lang="en-US" smtClean="0"/>
              <a:t>, </a:t>
            </a:r>
            <a:r>
              <a:rPr lang="en-US" smtClean="0">
                <a:latin typeface="Courier New" pitchFamily="49" charset="0"/>
              </a:rPr>
              <a:t>ROLLBACK</a:t>
            </a:r>
            <a:r>
              <a:rPr lang="en-US" smtClean="0"/>
              <a:t>, or </a:t>
            </a:r>
            <a:r>
              <a:rPr lang="en-US" smtClean="0">
                <a:latin typeface="Courier New" pitchFamily="49" charset="0"/>
              </a:rPr>
              <a:t>SAVEPOINT</a:t>
            </a:r>
            <a:r>
              <a:rPr lang="en-US" smtClean="0"/>
              <a:t> command.</a:t>
            </a:r>
          </a:p>
        </p:txBody>
      </p:sp>
    </p:spTree>
    <p:extLst>
      <p:ext uri="{BB962C8B-B14F-4D97-AF65-F5344CB8AC3E}">
        <p14:creationId xmlns:p14="http://schemas.microsoft.com/office/powerpoint/2010/main" val="569366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latin typeface="Courier New" pitchFamily="49" charset="0"/>
              </a:rPr>
              <a:t>SELECT</a:t>
            </a:r>
            <a:r>
              <a:rPr lang="en-US" smtClean="0"/>
              <a:t> Statements in PL/SQL</a:t>
            </a:r>
          </a:p>
        </p:txBody>
      </p:sp>
      <p:sp>
        <p:nvSpPr>
          <p:cNvPr id="7171" name="Rectangle 3"/>
          <p:cNvSpPr>
            <a:spLocks noGrp="1" noChangeArrowheads="1"/>
          </p:cNvSpPr>
          <p:nvPr>
            <p:ph idx="1"/>
          </p:nvPr>
        </p:nvSpPr>
        <p:spPr/>
        <p:txBody>
          <a:bodyPr/>
          <a:lstStyle/>
          <a:p>
            <a:pPr marL="0" indent="0" eaLnBrk="1" hangingPunct="1">
              <a:spcBef>
                <a:spcPct val="0"/>
              </a:spcBef>
            </a:pPr>
            <a:r>
              <a:rPr lang="en-US" smtClean="0">
                <a:latin typeface="Arial" charset="0"/>
              </a:rPr>
              <a:t>Retrieve data from the database with a </a:t>
            </a:r>
            <a:r>
              <a:rPr lang="en-US" smtClean="0">
                <a:latin typeface="Courier New" pitchFamily="49" charset="0"/>
              </a:rPr>
              <a:t>SELECT</a:t>
            </a:r>
            <a:r>
              <a:rPr lang="en-US" smtClean="0">
                <a:latin typeface="Arial" charset="0"/>
              </a:rPr>
              <a:t> statement.</a:t>
            </a:r>
          </a:p>
          <a:p>
            <a:pPr marL="0" indent="0" eaLnBrk="1" hangingPunct="1">
              <a:lnSpc>
                <a:spcPct val="130000"/>
              </a:lnSpc>
              <a:spcBef>
                <a:spcPct val="0"/>
              </a:spcBef>
            </a:pPr>
            <a:r>
              <a:rPr lang="en-US" smtClean="0">
                <a:latin typeface="Arial" charset="0"/>
              </a:rPr>
              <a:t>Syntax:</a:t>
            </a:r>
          </a:p>
        </p:txBody>
      </p:sp>
      <p:sp>
        <p:nvSpPr>
          <p:cNvPr id="7172" name="Rectangle 4"/>
          <p:cNvSpPr>
            <a:spLocks noChangeArrowheads="1"/>
          </p:cNvSpPr>
          <p:nvPr/>
        </p:nvSpPr>
        <p:spPr bwMode="blackGray">
          <a:xfrm>
            <a:off x="812800" y="2362200"/>
            <a:ext cx="10566400" cy="1538288"/>
          </a:xfrm>
          <a:prstGeom prst="rect">
            <a:avLst/>
          </a:prstGeom>
          <a:solidFill>
            <a:schemeClr val="accent1"/>
          </a:solidFill>
          <a:ln w="28575">
            <a:solidFill>
              <a:schemeClr val="tx1"/>
            </a:solidFill>
            <a:miter lim="800000"/>
            <a:headEnd/>
            <a:tailEnd/>
          </a:ln>
        </p:spPr>
        <p:txBody>
          <a:bodyPr lIns="92075" tIns="46038" rIns="92075" bIns="46038"/>
          <a:lstStyle/>
          <a:p>
            <a:pPr algn="l" eaLnBrk="0" hangingPunct="0">
              <a:lnSpc>
                <a:spcPct val="65000"/>
              </a:lnSpc>
              <a:spcBef>
                <a:spcPct val="40000"/>
              </a:spcBef>
              <a:buClrTx/>
              <a:buFontTx/>
              <a:buNone/>
            </a:pPr>
            <a:r>
              <a:rPr lang="en-US">
                <a:solidFill>
                  <a:srgbClr val="000000"/>
                </a:solidFill>
                <a:latin typeface="Courier New" pitchFamily="49" charset="0"/>
              </a:rPr>
              <a:t>SELECT  </a:t>
            </a:r>
            <a:r>
              <a:rPr lang="en-US" i="1">
                <a:solidFill>
                  <a:srgbClr val="000000"/>
                </a:solidFill>
                <a:latin typeface="Courier New" pitchFamily="49" charset="0"/>
              </a:rPr>
              <a:t>select_list</a:t>
            </a:r>
            <a:endParaRPr lang="en-US">
              <a:solidFill>
                <a:srgbClr val="000000"/>
              </a:solidFill>
              <a:latin typeface="Courier New" pitchFamily="49" charset="0"/>
            </a:endParaRPr>
          </a:p>
          <a:p>
            <a:pPr algn="l" eaLnBrk="0" hangingPunct="0">
              <a:lnSpc>
                <a:spcPct val="65000"/>
              </a:lnSpc>
              <a:spcBef>
                <a:spcPct val="40000"/>
              </a:spcBef>
              <a:buClrTx/>
              <a:buFontTx/>
              <a:buNone/>
            </a:pPr>
            <a:r>
              <a:rPr lang="en-US">
                <a:solidFill>
                  <a:srgbClr val="000000"/>
                </a:solidFill>
                <a:latin typeface="Courier New" pitchFamily="49" charset="0"/>
              </a:rPr>
              <a:t>INTO	 {</a:t>
            </a:r>
            <a:r>
              <a:rPr lang="en-US" i="1">
                <a:solidFill>
                  <a:srgbClr val="000000"/>
                </a:solidFill>
                <a:latin typeface="Courier New" pitchFamily="49" charset="0"/>
              </a:rPr>
              <a:t>variable_name</a:t>
            </a:r>
            <a:r>
              <a:rPr lang="en-US">
                <a:solidFill>
                  <a:srgbClr val="000000"/>
                </a:solidFill>
                <a:latin typeface="Courier New" pitchFamily="49" charset="0"/>
              </a:rPr>
              <a:t>[,</a:t>
            </a:r>
            <a:r>
              <a:rPr lang="en-US" i="1">
                <a:solidFill>
                  <a:srgbClr val="000000"/>
                </a:solidFill>
                <a:latin typeface="Courier New" pitchFamily="49" charset="0"/>
              </a:rPr>
              <a:t> variable_name</a:t>
            </a:r>
            <a:r>
              <a:rPr lang="en-US">
                <a:solidFill>
                  <a:srgbClr val="000000"/>
                </a:solidFill>
                <a:latin typeface="Courier New" pitchFamily="49" charset="0"/>
              </a:rPr>
              <a:t>]</a:t>
            </a:r>
            <a:r>
              <a:rPr lang="en-US" i="1">
                <a:solidFill>
                  <a:srgbClr val="000000"/>
                </a:solidFill>
                <a:latin typeface="Courier New" pitchFamily="49" charset="0"/>
              </a:rPr>
              <a:t>...</a:t>
            </a:r>
          </a:p>
          <a:p>
            <a:pPr algn="l" eaLnBrk="0" hangingPunct="0">
              <a:lnSpc>
                <a:spcPct val="65000"/>
              </a:lnSpc>
              <a:spcBef>
                <a:spcPct val="40000"/>
              </a:spcBef>
              <a:buClrTx/>
              <a:buFontTx/>
              <a:buNone/>
            </a:pPr>
            <a:r>
              <a:rPr lang="en-US">
                <a:solidFill>
                  <a:srgbClr val="000000"/>
                </a:solidFill>
                <a:latin typeface="Courier New" pitchFamily="49" charset="0"/>
              </a:rPr>
              <a:t>	 | </a:t>
            </a:r>
            <a:r>
              <a:rPr lang="en-US" i="1">
                <a:solidFill>
                  <a:srgbClr val="000000"/>
                </a:solidFill>
                <a:latin typeface="Courier New" pitchFamily="49" charset="0"/>
              </a:rPr>
              <a:t>record_name</a:t>
            </a:r>
            <a:r>
              <a:rPr lang="en-US">
                <a:solidFill>
                  <a:srgbClr val="000000"/>
                </a:solidFill>
                <a:latin typeface="Courier New" pitchFamily="49" charset="0"/>
              </a:rPr>
              <a:t>}</a:t>
            </a:r>
            <a:r>
              <a:rPr lang="en-US" i="1">
                <a:solidFill>
                  <a:srgbClr val="000000"/>
                </a:solidFill>
                <a:latin typeface="Courier New" pitchFamily="49" charset="0"/>
              </a:rPr>
              <a:t>  </a:t>
            </a:r>
            <a:endParaRPr lang="en-US">
              <a:solidFill>
                <a:srgbClr val="000000"/>
              </a:solidFill>
              <a:latin typeface="Courier New" pitchFamily="49" charset="0"/>
            </a:endParaRPr>
          </a:p>
          <a:p>
            <a:pPr algn="l" eaLnBrk="0" hangingPunct="0">
              <a:lnSpc>
                <a:spcPct val="65000"/>
              </a:lnSpc>
              <a:spcBef>
                <a:spcPct val="40000"/>
              </a:spcBef>
              <a:buClrTx/>
              <a:buFontTx/>
              <a:buNone/>
            </a:pPr>
            <a:r>
              <a:rPr lang="en-US">
                <a:solidFill>
                  <a:srgbClr val="000000"/>
                </a:solidFill>
                <a:latin typeface="Courier New" pitchFamily="49" charset="0"/>
              </a:rPr>
              <a:t>FROM	 </a:t>
            </a:r>
            <a:r>
              <a:rPr lang="en-US" i="1">
                <a:solidFill>
                  <a:srgbClr val="000000"/>
                </a:solidFill>
                <a:latin typeface="Courier New" pitchFamily="49" charset="0"/>
              </a:rPr>
              <a:t>table</a:t>
            </a:r>
            <a:endParaRPr lang="en-US">
              <a:solidFill>
                <a:srgbClr val="000000"/>
              </a:solidFill>
              <a:latin typeface="Courier New" pitchFamily="49" charset="0"/>
            </a:endParaRPr>
          </a:p>
          <a:p>
            <a:pPr algn="l" eaLnBrk="0" hangingPunct="0">
              <a:lnSpc>
                <a:spcPct val="65000"/>
              </a:lnSpc>
              <a:spcBef>
                <a:spcPct val="40000"/>
              </a:spcBef>
              <a:buClrTx/>
              <a:buFontTx/>
              <a:buNone/>
            </a:pPr>
            <a:r>
              <a:rPr lang="en-US">
                <a:solidFill>
                  <a:srgbClr val="000000"/>
                </a:solidFill>
                <a:latin typeface="Courier New" pitchFamily="49" charset="0"/>
              </a:rPr>
              <a:t>[WHERE	 </a:t>
            </a:r>
            <a:r>
              <a:rPr lang="en-US" i="1">
                <a:solidFill>
                  <a:srgbClr val="000000"/>
                </a:solidFill>
                <a:latin typeface="Courier New" pitchFamily="49" charset="0"/>
              </a:rPr>
              <a:t>condition</a:t>
            </a:r>
            <a:r>
              <a:rPr lang="en-US">
                <a:solidFill>
                  <a:srgbClr val="000000"/>
                </a:solidFill>
                <a:latin typeface="Courier New" pitchFamily="49" charset="0"/>
              </a:rPr>
              <a:t>];</a:t>
            </a:r>
          </a:p>
        </p:txBody>
      </p:sp>
    </p:spTree>
    <p:extLst>
      <p:ext uri="{BB962C8B-B14F-4D97-AF65-F5344CB8AC3E}">
        <p14:creationId xmlns:p14="http://schemas.microsoft.com/office/powerpoint/2010/main" val="3251679099"/>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96004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p:txBody>
          <a:bodyPr/>
          <a:lstStyle/>
          <a:p>
            <a:pPr eaLnBrk="1" hangingPunct="1"/>
            <a:r>
              <a:rPr lang="en-US" smtClean="0">
                <a:latin typeface="Courier New" pitchFamily="49" charset="0"/>
              </a:rPr>
              <a:t>SELECT</a:t>
            </a:r>
            <a:r>
              <a:rPr lang="en-US" smtClean="0"/>
              <a:t> Statements in PL/SQL</a:t>
            </a:r>
          </a:p>
        </p:txBody>
      </p:sp>
      <p:sp>
        <p:nvSpPr>
          <p:cNvPr id="8195" name="Rectangle 7"/>
          <p:cNvSpPr>
            <a:spLocks noGrp="1" noChangeArrowheads="1"/>
          </p:cNvSpPr>
          <p:nvPr>
            <p:ph idx="1"/>
          </p:nvPr>
        </p:nvSpPr>
        <p:spPr/>
        <p:txBody>
          <a:bodyPr/>
          <a:lstStyle/>
          <a:p>
            <a:pPr lvl="1" eaLnBrk="1" hangingPunct="1"/>
            <a:r>
              <a:rPr lang="en-US" smtClean="0"/>
              <a:t>The </a:t>
            </a:r>
            <a:r>
              <a:rPr lang="en-US" smtClean="0">
                <a:latin typeface="Courier New" pitchFamily="49" charset="0"/>
              </a:rPr>
              <a:t>INTO</a:t>
            </a:r>
            <a:r>
              <a:rPr lang="en-US" smtClean="0"/>
              <a:t> clause is required.</a:t>
            </a:r>
          </a:p>
          <a:p>
            <a:pPr lvl="1" eaLnBrk="1" hangingPunct="1"/>
            <a:r>
              <a:rPr lang="en-US" smtClean="0"/>
              <a:t>Queries must return only one row.</a:t>
            </a:r>
          </a:p>
        </p:txBody>
      </p:sp>
      <p:sp>
        <p:nvSpPr>
          <p:cNvPr id="8196" name="Rectangle 4"/>
          <p:cNvSpPr>
            <a:spLocks noChangeArrowheads="1"/>
          </p:cNvSpPr>
          <p:nvPr/>
        </p:nvSpPr>
        <p:spPr bwMode="blackGray">
          <a:xfrm>
            <a:off x="812800" y="2362200"/>
            <a:ext cx="10566400" cy="2743200"/>
          </a:xfrm>
          <a:prstGeom prst="rect">
            <a:avLst/>
          </a:prstGeom>
          <a:solidFill>
            <a:schemeClr val="accent1"/>
          </a:solidFill>
          <a:ln w="28575">
            <a:solidFill>
              <a:schemeClr val="tx1"/>
            </a:solidFill>
            <a:miter lim="800000"/>
            <a:headEnd/>
            <a:tailEnd/>
          </a:ln>
        </p:spPr>
        <p:txBody>
          <a:bodyPr lIns="92075" tIns="46038" rIns="92075" bIns="46038"/>
          <a:lstStyle/>
          <a:p>
            <a:pPr algn="l" eaLnBrk="0" hangingPunct="0">
              <a:lnSpc>
                <a:spcPct val="75000"/>
              </a:lnSpc>
              <a:spcBef>
                <a:spcPct val="40000"/>
              </a:spcBef>
              <a:buClrTx/>
              <a:buFontTx/>
              <a:buNone/>
            </a:pPr>
            <a:r>
              <a:rPr lang="en-US">
                <a:solidFill>
                  <a:srgbClr val="000000"/>
                </a:solidFill>
                <a:latin typeface="Courier New" pitchFamily="49" charset="0"/>
                <a:cs typeface="Times New Roman" pitchFamily="18" charset="0"/>
              </a:rPr>
              <a:t>DECLARE</a:t>
            </a:r>
          </a:p>
          <a:p>
            <a:pPr algn="l" eaLnBrk="0" hangingPunct="0">
              <a:lnSpc>
                <a:spcPct val="75000"/>
              </a:lnSpc>
              <a:spcBef>
                <a:spcPct val="40000"/>
              </a:spcBef>
              <a:buClrTx/>
              <a:buFontTx/>
              <a:buNone/>
            </a:pPr>
            <a:r>
              <a:rPr lang="en-US">
                <a:solidFill>
                  <a:srgbClr val="000000"/>
                </a:solidFill>
                <a:latin typeface="Courier New" pitchFamily="49" charset="0"/>
                <a:cs typeface="Times New Roman" pitchFamily="18" charset="0"/>
              </a:rPr>
              <a:t> v_fname VARCHAR2(25);</a:t>
            </a:r>
          </a:p>
          <a:p>
            <a:pPr algn="l" eaLnBrk="0" hangingPunct="0">
              <a:lnSpc>
                <a:spcPct val="75000"/>
              </a:lnSpc>
              <a:spcBef>
                <a:spcPct val="40000"/>
              </a:spcBef>
              <a:buClrTx/>
              <a:buFontTx/>
              <a:buNone/>
            </a:pPr>
            <a:r>
              <a:rPr lang="en-US">
                <a:solidFill>
                  <a:srgbClr val="000000"/>
                </a:solidFill>
                <a:latin typeface="Courier New" pitchFamily="49" charset="0"/>
                <a:cs typeface="Times New Roman" pitchFamily="18" charset="0"/>
              </a:rPr>
              <a:t>BEGIN</a:t>
            </a:r>
          </a:p>
          <a:p>
            <a:pPr algn="l" eaLnBrk="0" hangingPunct="0">
              <a:lnSpc>
                <a:spcPct val="75000"/>
              </a:lnSpc>
              <a:spcBef>
                <a:spcPct val="40000"/>
              </a:spcBef>
              <a:buClrTx/>
              <a:buFontTx/>
              <a:buNone/>
            </a:pPr>
            <a:r>
              <a:rPr lang="en-US">
                <a:solidFill>
                  <a:srgbClr val="000000"/>
                </a:solidFill>
                <a:latin typeface="Courier New" pitchFamily="49" charset="0"/>
                <a:cs typeface="Times New Roman" pitchFamily="18" charset="0"/>
              </a:rPr>
              <a:t> SELECT first_name INTO v_fname </a:t>
            </a:r>
          </a:p>
          <a:p>
            <a:pPr algn="l" eaLnBrk="0" hangingPunct="0">
              <a:lnSpc>
                <a:spcPct val="75000"/>
              </a:lnSpc>
              <a:spcBef>
                <a:spcPct val="40000"/>
              </a:spcBef>
              <a:buClrTx/>
              <a:buFontTx/>
              <a:buNone/>
            </a:pPr>
            <a:r>
              <a:rPr lang="en-US">
                <a:solidFill>
                  <a:srgbClr val="000000"/>
                </a:solidFill>
                <a:latin typeface="Courier New" pitchFamily="49" charset="0"/>
                <a:cs typeface="Times New Roman" pitchFamily="18" charset="0"/>
              </a:rPr>
              <a:t> FROM employees WHERE employee_id=200;</a:t>
            </a:r>
          </a:p>
          <a:p>
            <a:pPr algn="l" eaLnBrk="0" hangingPunct="0">
              <a:lnSpc>
                <a:spcPct val="75000"/>
              </a:lnSpc>
              <a:spcBef>
                <a:spcPct val="40000"/>
              </a:spcBef>
              <a:buClrTx/>
              <a:buFontTx/>
              <a:buNone/>
            </a:pPr>
            <a:r>
              <a:rPr lang="en-US">
                <a:solidFill>
                  <a:srgbClr val="000000"/>
                </a:solidFill>
                <a:latin typeface="Courier New" pitchFamily="49" charset="0"/>
                <a:cs typeface="Times New Roman" pitchFamily="18" charset="0"/>
              </a:rPr>
              <a:t> DBMS_OUTPUT.PUT_LINE(' First Name is : '||v_fname);</a:t>
            </a:r>
          </a:p>
          <a:p>
            <a:pPr algn="l" eaLnBrk="0" hangingPunct="0">
              <a:lnSpc>
                <a:spcPct val="75000"/>
              </a:lnSpc>
              <a:spcBef>
                <a:spcPct val="40000"/>
              </a:spcBef>
              <a:buClrTx/>
              <a:buFontTx/>
              <a:buNone/>
            </a:pPr>
            <a:r>
              <a:rPr lang="en-US">
                <a:solidFill>
                  <a:srgbClr val="000000"/>
                </a:solidFill>
                <a:latin typeface="Courier New" pitchFamily="49" charset="0"/>
                <a:cs typeface="Times New Roman" pitchFamily="18" charset="0"/>
              </a:rPr>
              <a:t>END;</a:t>
            </a:r>
          </a:p>
          <a:p>
            <a:pPr algn="l" eaLnBrk="0" hangingPunct="0">
              <a:lnSpc>
                <a:spcPct val="75000"/>
              </a:lnSpc>
              <a:spcBef>
                <a:spcPct val="40000"/>
              </a:spcBef>
              <a:buClrTx/>
              <a:buFontTx/>
              <a:buNone/>
            </a:pPr>
            <a:r>
              <a:rPr lang="en-US">
                <a:solidFill>
                  <a:srgbClr val="000000"/>
                </a:solidFill>
                <a:latin typeface="Courier New" pitchFamily="49" charset="0"/>
                <a:cs typeface="Times New Roman" pitchFamily="18" charset="0"/>
              </a:rPr>
              <a:t>/</a:t>
            </a:r>
          </a:p>
        </p:txBody>
      </p:sp>
      <p:pic>
        <p:nvPicPr>
          <p:cNvPr id="8197" name="Picture 8" descr="C:\Coursedev\11gR2_PLSQL\D49990CG20\images\4-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1" y="5410201"/>
            <a:ext cx="3509433" cy="657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37597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16712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title"/>
          </p:nvPr>
        </p:nvSpPr>
        <p:spPr/>
        <p:txBody>
          <a:bodyPr/>
          <a:lstStyle/>
          <a:p>
            <a:pPr eaLnBrk="1" hangingPunct="1"/>
            <a:r>
              <a:rPr lang="en-US" smtClean="0"/>
              <a:t>Retrieving Data in PL/SQL: Example</a:t>
            </a:r>
          </a:p>
        </p:txBody>
      </p:sp>
      <p:sp>
        <p:nvSpPr>
          <p:cNvPr id="9219" name="Rectangle 6"/>
          <p:cNvSpPr>
            <a:spLocks noGrp="1" noChangeArrowheads="1"/>
          </p:cNvSpPr>
          <p:nvPr>
            <p:ph idx="1"/>
          </p:nvPr>
        </p:nvSpPr>
        <p:spPr/>
        <p:txBody>
          <a:bodyPr/>
          <a:lstStyle/>
          <a:p>
            <a:pPr marL="0" indent="0" eaLnBrk="1" hangingPunct="1"/>
            <a:r>
              <a:rPr lang="en-US" smtClean="0">
                <a:latin typeface="Arial" charset="0"/>
              </a:rPr>
              <a:t>Retrieve </a:t>
            </a:r>
            <a:r>
              <a:rPr lang="en-US" smtClean="0">
                <a:latin typeface="Courier New" pitchFamily="49" charset="0"/>
              </a:rPr>
              <a:t>hire_date</a:t>
            </a:r>
            <a:r>
              <a:rPr lang="en-US" smtClean="0">
                <a:latin typeface="Arial" charset="0"/>
              </a:rPr>
              <a:t> and </a:t>
            </a:r>
            <a:r>
              <a:rPr lang="en-US" smtClean="0">
                <a:latin typeface="Courier New" pitchFamily="49" charset="0"/>
              </a:rPr>
              <a:t>salary</a:t>
            </a:r>
            <a:r>
              <a:rPr lang="en-US" smtClean="0">
                <a:latin typeface="Arial" charset="0"/>
              </a:rPr>
              <a:t> for the specified employee.</a:t>
            </a:r>
          </a:p>
        </p:txBody>
      </p:sp>
      <p:sp>
        <p:nvSpPr>
          <p:cNvPr id="9220" name="Rectangle 4"/>
          <p:cNvSpPr>
            <a:spLocks noChangeArrowheads="1"/>
          </p:cNvSpPr>
          <p:nvPr/>
        </p:nvSpPr>
        <p:spPr bwMode="blackGray">
          <a:xfrm>
            <a:off x="812800" y="1981200"/>
            <a:ext cx="10566400" cy="2971800"/>
          </a:xfrm>
          <a:prstGeom prst="rect">
            <a:avLst/>
          </a:prstGeom>
          <a:solidFill>
            <a:schemeClr val="accent1"/>
          </a:solidFill>
          <a:ln w="28575">
            <a:solidFill>
              <a:schemeClr val="tx1"/>
            </a:solidFill>
            <a:miter lim="800000"/>
            <a:headEnd/>
            <a:tailEnd/>
          </a:ln>
        </p:spPr>
        <p:txBody>
          <a:bodyPr lIns="92075" tIns="46038" rIns="92075" bIns="46038"/>
          <a:lstStyle/>
          <a:p>
            <a:pPr algn="l" eaLnBrk="0" hangingPunct="0">
              <a:lnSpc>
                <a:spcPct val="75000"/>
              </a:lnSpc>
              <a:spcBef>
                <a:spcPct val="40000"/>
              </a:spcBef>
              <a:buClrTx/>
              <a:buFontTx/>
              <a:buNone/>
            </a:pPr>
            <a:r>
              <a:rPr lang="en-US" sz="1600">
                <a:solidFill>
                  <a:srgbClr val="000000"/>
                </a:solidFill>
                <a:latin typeface="Courier New" pitchFamily="49" charset="0"/>
              </a:rPr>
              <a:t>DECLARE</a:t>
            </a:r>
          </a:p>
          <a:p>
            <a:pPr algn="l" eaLnBrk="0" hangingPunct="0">
              <a:lnSpc>
                <a:spcPct val="55000"/>
              </a:lnSpc>
              <a:spcBef>
                <a:spcPct val="40000"/>
              </a:spcBef>
              <a:buClrTx/>
              <a:buFontTx/>
              <a:buNone/>
            </a:pPr>
            <a:r>
              <a:rPr lang="en-US" sz="1600">
                <a:solidFill>
                  <a:srgbClr val="000000"/>
                </a:solidFill>
                <a:latin typeface="Courier New" pitchFamily="49" charset="0"/>
              </a:rPr>
              <a:t> v_emp_hiredate   employees.hire_date%TYPE;</a:t>
            </a:r>
          </a:p>
          <a:p>
            <a:pPr algn="l" eaLnBrk="0" hangingPunct="0">
              <a:lnSpc>
                <a:spcPct val="55000"/>
              </a:lnSpc>
              <a:spcBef>
                <a:spcPct val="40000"/>
              </a:spcBef>
              <a:buClrTx/>
              <a:buFontTx/>
              <a:buNone/>
            </a:pPr>
            <a:r>
              <a:rPr lang="en-US" sz="1600">
                <a:solidFill>
                  <a:srgbClr val="000000"/>
                </a:solidFill>
                <a:latin typeface="Courier New" pitchFamily="49" charset="0"/>
              </a:rPr>
              <a:t> v_emp_salary     employees.salary%TYPE;  </a:t>
            </a:r>
          </a:p>
          <a:p>
            <a:pPr algn="l" eaLnBrk="0" hangingPunct="0">
              <a:lnSpc>
                <a:spcPct val="55000"/>
              </a:lnSpc>
              <a:spcBef>
                <a:spcPct val="40000"/>
              </a:spcBef>
              <a:buClrTx/>
              <a:buFontTx/>
              <a:buNone/>
            </a:pPr>
            <a:r>
              <a:rPr lang="en-US" sz="1600">
                <a:solidFill>
                  <a:srgbClr val="000000"/>
                </a:solidFill>
                <a:latin typeface="Courier New" pitchFamily="49" charset="0"/>
              </a:rPr>
              <a:t>BEGIN</a:t>
            </a:r>
          </a:p>
          <a:p>
            <a:pPr algn="l" eaLnBrk="0" hangingPunct="0">
              <a:lnSpc>
                <a:spcPct val="55000"/>
              </a:lnSpc>
              <a:spcBef>
                <a:spcPct val="40000"/>
              </a:spcBef>
              <a:buClrTx/>
              <a:buFontTx/>
              <a:buNone/>
            </a:pPr>
            <a:r>
              <a:rPr lang="en-US" sz="1600">
                <a:solidFill>
                  <a:srgbClr val="000000"/>
                </a:solidFill>
                <a:latin typeface="Courier New" pitchFamily="49" charset="0"/>
              </a:rPr>
              <a:t>  SELECT   hire_date, salary</a:t>
            </a:r>
          </a:p>
          <a:p>
            <a:pPr algn="l" eaLnBrk="0" hangingPunct="0">
              <a:lnSpc>
                <a:spcPct val="55000"/>
              </a:lnSpc>
              <a:spcBef>
                <a:spcPct val="40000"/>
              </a:spcBef>
              <a:buClrTx/>
              <a:buFontTx/>
              <a:buNone/>
            </a:pPr>
            <a:r>
              <a:rPr lang="en-US" sz="1600">
                <a:solidFill>
                  <a:srgbClr val="000000"/>
                </a:solidFill>
                <a:latin typeface="Courier New" pitchFamily="49" charset="0"/>
              </a:rPr>
              <a:t>  INTO     v_emp_hiredate, v_emp_salary</a:t>
            </a:r>
          </a:p>
          <a:p>
            <a:pPr algn="l" eaLnBrk="0" hangingPunct="0">
              <a:lnSpc>
                <a:spcPct val="55000"/>
              </a:lnSpc>
              <a:spcBef>
                <a:spcPct val="40000"/>
              </a:spcBef>
              <a:buClrTx/>
              <a:buFontTx/>
              <a:buNone/>
            </a:pPr>
            <a:r>
              <a:rPr lang="en-US" sz="1600">
                <a:solidFill>
                  <a:srgbClr val="000000"/>
                </a:solidFill>
                <a:latin typeface="Courier New" pitchFamily="49" charset="0"/>
              </a:rPr>
              <a:t>  FROM     employees</a:t>
            </a:r>
          </a:p>
          <a:p>
            <a:pPr algn="l" eaLnBrk="0" hangingPunct="0">
              <a:lnSpc>
                <a:spcPct val="55000"/>
              </a:lnSpc>
              <a:spcBef>
                <a:spcPct val="40000"/>
              </a:spcBef>
              <a:buClrTx/>
              <a:buFontTx/>
              <a:buNone/>
            </a:pPr>
            <a:r>
              <a:rPr lang="en-US" sz="1600">
                <a:solidFill>
                  <a:srgbClr val="000000"/>
                </a:solidFill>
                <a:latin typeface="Courier New" pitchFamily="49" charset="0"/>
              </a:rPr>
              <a:t>  WHERE    employee_id = 100;</a:t>
            </a:r>
          </a:p>
          <a:p>
            <a:pPr algn="l" eaLnBrk="0" hangingPunct="0">
              <a:lnSpc>
                <a:spcPct val="55000"/>
              </a:lnSpc>
              <a:spcBef>
                <a:spcPct val="40000"/>
              </a:spcBef>
              <a:buClrTx/>
              <a:buFontTx/>
              <a:buNone/>
            </a:pPr>
            <a:r>
              <a:rPr lang="en-US" sz="1600">
                <a:solidFill>
                  <a:srgbClr val="000000"/>
                </a:solidFill>
                <a:latin typeface="Courier New" pitchFamily="49" charset="0"/>
              </a:rPr>
              <a:t>  DBMS_OUTPUT.PUT_LINE ('Hire date is :'|| v_emp_hiredate);</a:t>
            </a:r>
          </a:p>
          <a:p>
            <a:pPr algn="l" eaLnBrk="0" hangingPunct="0">
              <a:lnSpc>
                <a:spcPct val="55000"/>
              </a:lnSpc>
              <a:spcBef>
                <a:spcPct val="40000"/>
              </a:spcBef>
              <a:buClrTx/>
              <a:buFontTx/>
              <a:buNone/>
            </a:pPr>
            <a:r>
              <a:rPr lang="en-US" sz="1600">
                <a:solidFill>
                  <a:srgbClr val="000000"/>
                </a:solidFill>
                <a:latin typeface="Courier New" pitchFamily="49" charset="0"/>
              </a:rPr>
              <a:t>  DBMS_OUTPUT.PUT_LINE ('Salary is :'|| v_emp_salary);</a:t>
            </a:r>
          </a:p>
          <a:p>
            <a:pPr algn="l" eaLnBrk="0" hangingPunct="0">
              <a:lnSpc>
                <a:spcPct val="55000"/>
              </a:lnSpc>
              <a:spcBef>
                <a:spcPct val="40000"/>
              </a:spcBef>
              <a:buClrTx/>
              <a:buFontTx/>
              <a:buNone/>
            </a:pPr>
            <a:r>
              <a:rPr lang="en-US" sz="1600">
                <a:solidFill>
                  <a:srgbClr val="000000"/>
                </a:solidFill>
                <a:latin typeface="Courier New" pitchFamily="49" charset="0"/>
              </a:rPr>
              <a:t>END;</a:t>
            </a:r>
          </a:p>
          <a:p>
            <a:pPr algn="l" eaLnBrk="0" hangingPunct="0">
              <a:lnSpc>
                <a:spcPct val="55000"/>
              </a:lnSpc>
              <a:spcBef>
                <a:spcPct val="40000"/>
              </a:spcBef>
              <a:buClrTx/>
              <a:buFontTx/>
              <a:buNone/>
            </a:pPr>
            <a:r>
              <a:rPr lang="en-US" sz="1600">
                <a:solidFill>
                  <a:srgbClr val="000000"/>
                </a:solidFill>
                <a:latin typeface="Courier New" pitchFamily="49" charset="0"/>
              </a:rPr>
              <a:t>/</a:t>
            </a:r>
          </a:p>
        </p:txBody>
      </p:sp>
      <p:pic>
        <p:nvPicPr>
          <p:cNvPr id="922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3200" y="5105400"/>
            <a:ext cx="355811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599041021"/>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154</TotalTime>
  <Words>4056</Words>
  <Application>Microsoft Office PowerPoint</Application>
  <PresentationFormat>Custom</PresentationFormat>
  <Paragraphs>353</Paragraphs>
  <Slides>30</Slides>
  <Notes>27</Notes>
  <HiddenSlides>4</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Ion</vt:lpstr>
      <vt:lpstr>Using SQL Statements within a PL/SQL Block</vt:lpstr>
      <vt:lpstr>Objectives</vt:lpstr>
      <vt:lpstr>Agenda</vt:lpstr>
      <vt:lpstr>SQL Statements in PL/SQL</vt:lpstr>
      <vt:lpstr>SELECT Statements in PL/SQL</vt:lpstr>
      <vt:lpstr>PowerPoint Presentation</vt:lpstr>
      <vt:lpstr>SELECT Statements in PL/SQL</vt:lpstr>
      <vt:lpstr>PowerPoint Presentation</vt:lpstr>
      <vt:lpstr>Retrieving Data in PL/SQL: Example</vt:lpstr>
      <vt:lpstr>Retrieving Data in PL/SQL</vt:lpstr>
      <vt:lpstr>Naming Ambiguities</vt:lpstr>
      <vt:lpstr>Naming Conventions</vt:lpstr>
      <vt:lpstr>Agenda</vt:lpstr>
      <vt:lpstr>Using PL/SQL to Manipulate Data</vt:lpstr>
      <vt:lpstr>Inserting Data: Example</vt:lpstr>
      <vt:lpstr>Updating Data: Example</vt:lpstr>
      <vt:lpstr>Deleting Data: Example</vt:lpstr>
      <vt:lpstr>Merging Rows</vt:lpstr>
      <vt:lpstr>PowerPoint Presentation</vt:lpstr>
      <vt:lpstr>Agenda</vt:lpstr>
      <vt:lpstr>SQL Cursor</vt:lpstr>
      <vt:lpstr>PowerPoint Presentation</vt:lpstr>
      <vt:lpstr>SQL Cursor Attributes for Implicit Cursors</vt:lpstr>
      <vt:lpstr>SQL Cursor Attributes for Implicit Cursors</vt:lpstr>
      <vt:lpstr>Quiz</vt:lpstr>
      <vt:lpstr>Summary</vt:lpstr>
      <vt:lpstr>Practice 5: Overview</vt:lpstr>
      <vt:lpstr> Exercise</vt:lpstr>
      <vt:lpstr>Exercise</vt:lpstr>
      <vt:lpstr>Exercise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Restricting and Sorting Data</dc:title>
  <dc:creator>Sumedha Saran</dc:creator>
  <cp:lastModifiedBy>dell</cp:lastModifiedBy>
  <cp:revision>35</cp:revision>
  <dcterms:created xsi:type="dcterms:W3CDTF">2017-10-25T20:52:34Z</dcterms:created>
  <dcterms:modified xsi:type="dcterms:W3CDTF">2018-09-19T08:56:53Z</dcterms:modified>
</cp:coreProperties>
</file>