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305"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17.png"/></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19.png"/></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Slide Image Placeholder 3"/>
          <p:cNvSpPr>
            <a:spLocks noGrp="1" noRot="1" noChangeAspect="1" noTextEdit="1"/>
          </p:cNvSpPr>
          <p:nvPr>
            <p:ph type="sldImg"/>
          </p:nvPr>
        </p:nvSpPr>
        <p:spPr>
          <a:ln/>
        </p:spPr>
      </p:sp>
      <p:sp>
        <p:nvSpPr>
          <p:cNvPr id="41987"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FD02E9B6-C927-4BBF-B3E4-FC776411C0B8}" type="slidenum">
              <a:rPr lang="en-US" smtClean="0"/>
              <a:pPr eaLnBrk="1" hangingPunct="1"/>
              <a:t>10</a:t>
            </a:fld>
            <a:endParaRPr lang="en-US" smtClean="0"/>
          </a:p>
        </p:txBody>
      </p:sp>
      <p:sp>
        <p:nvSpPr>
          <p:cNvPr id="51203" name="Slide Image Placeholder 5"/>
          <p:cNvSpPr>
            <a:spLocks noGrp="1" noRot="1" noChangeAspect="1" noTextEdit="1"/>
          </p:cNvSpPr>
          <p:nvPr>
            <p:ph type="sldImg"/>
          </p:nvPr>
        </p:nvSpPr>
        <p:spPr>
          <a:ln/>
        </p:spPr>
      </p:sp>
      <p:sp>
        <p:nvSpPr>
          <p:cNvPr id="5120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shown in the slide, the variable </a:t>
            </a:r>
            <a:r>
              <a:rPr lang="en-US" smtClean="0">
                <a:latin typeface="Courier New" pitchFamily="49" charset="0"/>
              </a:rPr>
              <a:t>v_myage</a:t>
            </a:r>
            <a:r>
              <a:rPr lang="en-US" smtClean="0">
                <a:latin typeface="Arial" charset="0"/>
              </a:rPr>
              <a:t> is declared but not initialized. The condition in the </a:t>
            </a:r>
            <a:r>
              <a:rPr lang="en-US" smtClean="0">
                <a:latin typeface="Courier New" pitchFamily="49" charset="0"/>
              </a:rPr>
              <a:t>IF</a:t>
            </a:r>
            <a:r>
              <a:rPr lang="en-US" smtClean="0">
                <a:latin typeface="Arial" charset="0"/>
              </a:rPr>
              <a:t> statement returns </a:t>
            </a:r>
            <a:r>
              <a:rPr lang="en-US" smtClean="0">
                <a:latin typeface="Courier New" pitchFamily="49" charset="0"/>
              </a:rPr>
              <a:t>NULL</a:t>
            </a:r>
            <a:r>
              <a:rPr lang="en-US" smtClean="0">
                <a:latin typeface="Arial" charset="0"/>
              </a:rPr>
              <a:t> rather than </a:t>
            </a:r>
            <a:r>
              <a:rPr lang="en-US" smtClean="0">
                <a:latin typeface="Courier New" pitchFamily="49" charset="0"/>
              </a:rPr>
              <a:t>TRUE</a:t>
            </a:r>
            <a:r>
              <a:rPr lang="en-US" smtClean="0">
                <a:latin typeface="Arial" charset="0"/>
              </a:rPr>
              <a:t> or </a:t>
            </a:r>
            <a:r>
              <a:rPr lang="en-US" smtClean="0">
                <a:latin typeface="Courier New" pitchFamily="49" charset="0"/>
              </a:rPr>
              <a:t>FALSE</a:t>
            </a:r>
            <a:r>
              <a:rPr lang="en-US" smtClean="0">
                <a:latin typeface="Arial" charset="0"/>
              </a:rPr>
              <a:t>. In such a case, the control goes to the </a:t>
            </a:r>
            <a:r>
              <a:rPr lang="en-US" smtClean="0">
                <a:latin typeface="Courier New" pitchFamily="49" charset="0"/>
              </a:rPr>
              <a:t>ELSE</a:t>
            </a:r>
            <a:r>
              <a:rPr lang="en-US" smtClean="0">
                <a:latin typeface="Arial" charset="0"/>
              </a:rPr>
              <a:t> statement.</a:t>
            </a:r>
          </a:p>
          <a:p>
            <a:pPr lvl="1" eaLnBrk="1" hangingPunct="1"/>
            <a:r>
              <a:rPr lang="en-US" b="1" smtClean="0">
                <a:latin typeface="Arial" charset="0"/>
              </a:rPr>
              <a:t>Guidelines</a:t>
            </a:r>
          </a:p>
          <a:p>
            <a:pPr lvl="2" eaLnBrk="1" hangingPunct="1"/>
            <a:r>
              <a:rPr lang="en-US" smtClean="0">
                <a:latin typeface="Arial" charset="0"/>
              </a:rPr>
              <a:t>You can perform actions selectively based on conditions that are being met.</a:t>
            </a:r>
          </a:p>
          <a:p>
            <a:pPr lvl="2" eaLnBrk="1" hangingPunct="1"/>
            <a:r>
              <a:rPr lang="en-US" smtClean="0">
                <a:latin typeface="Arial" charset="0"/>
              </a:rPr>
              <a:t>When you write code, remember the spelling of the keywords:</a:t>
            </a:r>
          </a:p>
          <a:p>
            <a:pPr lvl="3" eaLnBrk="1" hangingPunct="1">
              <a:buFont typeface="Arial" charset="0"/>
              <a:buChar char="–"/>
            </a:pPr>
            <a:r>
              <a:rPr lang="en-US" smtClean="0">
                <a:latin typeface="Courier New" pitchFamily="49" charset="0"/>
              </a:rPr>
              <a:t>ELSIF</a:t>
            </a:r>
            <a:r>
              <a:rPr lang="en-US" smtClean="0">
                <a:latin typeface="Arial" charset="0"/>
              </a:rPr>
              <a:t> is one word.</a:t>
            </a:r>
          </a:p>
          <a:p>
            <a:pPr lvl="3" eaLnBrk="1" hangingPunct="1">
              <a:buFont typeface="Arial" charset="0"/>
              <a:buChar char="–"/>
            </a:pPr>
            <a:r>
              <a:rPr lang="en-US" smtClean="0">
                <a:latin typeface="Courier New" pitchFamily="49" charset="0"/>
              </a:rPr>
              <a:t>END</a:t>
            </a:r>
            <a:r>
              <a:rPr lang="en-US" smtClean="0">
                <a:latin typeface="Arial" charset="0"/>
              </a:rPr>
              <a:t> </a:t>
            </a:r>
            <a:r>
              <a:rPr lang="en-US" smtClean="0">
                <a:latin typeface="Courier New" pitchFamily="49" charset="0"/>
              </a:rPr>
              <a:t>IF</a:t>
            </a:r>
            <a:r>
              <a:rPr lang="en-US" smtClean="0">
                <a:latin typeface="Arial" charset="0"/>
              </a:rPr>
              <a:t> is two words.</a:t>
            </a:r>
          </a:p>
          <a:p>
            <a:pPr lvl="2" eaLnBrk="1" hangingPunct="1"/>
            <a:r>
              <a:rPr lang="en-US" smtClean="0">
                <a:latin typeface="Arial" charset="0"/>
              </a:rPr>
              <a:t>If the controlling Boolean condition is </a:t>
            </a:r>
            <a:r>
              <a:rPr lang="en-US" smtClean="0">
                <a:latin typeface="Courier New" pitchFamily="49" charset="0"/>
              </a:rPr>
              <a:t>TRUE</a:t>
            </a:r>
            <a:r>
              <a:rPr lang="en-US" smtClean="0">
                <a:latin typeface="Arial" charset="0"/>
              </a:rPr>
              <a:t>, the associated sequence of statements is executed; if the controlling Boolean condition is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the associated sequence of statements is passed over. Any number of </a:t>
            </a:r>
            <a:r>
              <a:rPr lang="en-US" smtClean="0">
                <a:latin typeface="Courier New" pitchFamily="49" charset="0"/>
              </a:rPr>
              <a:t>ELSIF</a:t>
            </a:r>
            <a:r>
              <a:rPr lang="en-US" smtClean="0">
                <a:latin typeface="Arial" charset="0"/>
              </a:rPr>
              <a:t> clauses is permitted.</a:t>
            </a:r>
          </a:p>
          <a:p>
            <a:pPr lvl="2" eaLnBrk="1" hangingPunct="1"/>
            <a:r>
              <a:rPr lang="en-US" smtClean="0">
                <a:latin typeface="Arial" charset="0"/>
              </a:rPr>
              <a:t>Indent the conditionally executed statements for clarity.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074"/>
          <p:cNvSpPr>
            <a:spLocks noGrp="1" noRot="1" noChangeAspect="1" noChangeArrowheads="1" noTextEdit="1"/>
          </p:cNvSpPr>
          <p:nvPr>
            <p:ph type="sldImg"/>
          </p:nvPr>
        </p:nvSpPr>
        <p:spPr>
          <a:ln/>
        </p:spPr>
      </p:sp>
      <p:sp>
        <p:nvSpPr>
          <p:cNvPr id="52227"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5222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7990B15A-EAD6-46FA-AE81-8EECC0045F5D}"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 </a:t>
            </a:r>
            <a:r>
              <a:rPr lang="en-US" smtClean="0">
                <a:latin typeface="Courier New" pitchFamily="49" charset="0"/>
              </a:rPr>
              <a:t>CASE</a:t>
            </a:r>
            <a:r>
              <a:rPr lang="en-US" smtClean="0">
                <a:latin typeface="Arial" charset="0"/>
              </a:rPr>
              <a:t> expression returns a result based on one or more alternatives. To return the result, the </a:t>
            </a:r>
            <a:r>
              <a:rPr lang="en-US" smtClean="0">
                <a:latin typeface="Courier New" pitchFamily="49" charset="0"/>
              </a:rPr>
              <a:t>CASE</a:t>
            </a:r>
            <a:r>
              <a:rPr lang="en-US" smtClean="0">
                <a:latin typeface="Arial" charset="0"/>
              </a:rPr>
              <a:t> expression uses a </a:t>
            </a:r>
            <a:r>
              <a:rPr lang="en-US" i="1" smtClean="0">
                <a:latin typeface="Arial" charset="0"/>
              </a:rPr>
              <a:t>selector</a:t>
            </a:r>
            <a:r>
              <a:rPr lang="en-US" smtClean="0">
                <a:latin typeface="Arial" charset="0"/>
              </a:rPr>
              <a:t>, which is an expression whose value is used to return one of several alternatives. The selector is followed by one or more </a:t>
            </a:r>
            <a:r>
              <a:rPr lang="en-US" smtClean="0">
                <a:latin typeface="Courier New" pitchFamily="49" charset="0"/>
              </a:rPr>
              <a:t>WHEN</a:t>
            </a:r>
            <a:r>
              <a:rPr lang="en-US" smtClean="0">
                <a:latin typeface="Arial" charset="0"/>
              </a:rPr>
              <a:t> clauses that are checked sequentially. The value of the selector determines which result is returned. If the value of the selector equals the value of a </a:t>
            </a:r>
            <a:r>
              <a:rPr lang="en-US" smtClean="0">
                <a:latin typeface="Courier New" pitchFamily="49" charset="0"/>
              </a:rPr>
              <a:t>WHEN</a:t>
            </a:r>
            <a:r>
              <a:rPr lang="en-US" smtClean="0">
                <a:latin typeface="Arial" charset="0"/>
              </a:rPr>
              <a:t> clause expression, that </a:t>
            </a:r>
            <a:r>
              <a:rPr lang="en-US" smtClean="0">
                <a:latin typeface="Courier New" pitchFamily="49" charset="0"/>
              </a:rPr>
              <a:t>WHEN</a:t>
            </a:r>
            <a:r>
              <a:rPr lang="en-US" smtClean="0">
                <a:latin typeface="Arial" charset="0"/>
              </a:rPr>
              <a:t> clause is executed and that result is returned. </a:t>
            </a:r>
          </a:p>
          <a:p>
            <a:pPr lvl="1" eaLnBrk="1" hangingPunct="1"/>
            <a:r>
              <a:rPr lang="en-US" smtClean="0">
                <a:latin typeface="Arial" charset="0"/>
              </a:rPr>
              <a:t>PL/SQL also provides a searched </a:t>
            </a:r>
            <a:r>
              <a:rPr lang="en-US" smtClean="0">
                <a:latin typeface="Courier New" pitchFamily="49" charset="0"/>
              </a:rPr>
              <a:t>CASE</a:t>
            </a:r>
            <a:r>
              <a:rPr lang="en-US" smtClean="0">
                <a:latin typeface="Arial" charset="0"/>
              </a:rPr>
              <a:t> expression, which has the form: </a:t>
            </a:r>
          </a:p>
          <a:p>
            <a:pPr lvl="4" eaLnBrk="1" hangingPunct="1"/>
            <a:r>
              <a:rPr lang="en-US" smtClean="0"/>
              <a:t>CASE</a:t>
            </a:r>
            <a:br>
              <a:rPr lang="en-US" smtClean="0"/>
            </a:br>
            <a:r>
              <a:rPr lang="en-US" smtClean="0"/>
              <a:t>   WHEN search_condition1 THEN result1</a:t>
            </a:r>
            <a:br>
              <a:rPr lang="en-US" smtClean="0"/>
            </a:br>
            <a:r>
              <a:rPr lang="en-US" smtClean="0"/>
              <a:t>   [WHEN search_condition2 THEN result2</a:t>
            </a:r>
            <a:br>
              <a:rPr lang="en-US" smtClean="0"/>
            </a:br>
            <a:r>
              <a:rPr lang="en-US" smtClean="0"/>
              <a:t>   ...</a:t>
            </a:r>
            <a:br>
              <a:rPr lang="en-US" smtClean="0"/>
            </a:br>
            <a:r>
              <a:rPr lang="en-US" smtClean="0"/>
              <a:t>   WHEN search_conditionN THEN resultN]</a:t>
            </a:r>
            <a:br>
              <a:rPr lang="en-US" smtClean="0"/>
            </a:br>
            <a:r>
              <a:rPr lang="en-US" smtClean="0"/>
              <a:t>  [ELSE resultN+1]</a:t>
            </a:r>
            <a:br>
              <a:rPr lang="en-US" smtClean="0"/>
            </a:br>
            <a:r>
              <a:rPr lang="en-US" smtClean="0"/>
              <a:t>END;</a:t>
            </a:r>
          </a:p>
          <a:p>
            <a:pPr lvl="1" eaLnBrk="1" hangingPunct="1"/>
            <a:r>
              <a:rPr lang="en-US" smtClean="0">
                <a:latin typeface="Arial" charset="0"/>
              </a:rPr>
              <a:t>A searched </a:t>
            </a:r>
            <a:r>
              <a:rPr lang="en-US" smtClean="0">
                <a:latin typeface="Courier New" pitchFamily="49" charset="0"/>
              </a:rPr>
              <a:t>CASE</a:t>
            </a:r>
            <a:r>
              <a:rPr lang="en-US" smtClean="0">
                <a:latin typeface="Arial" charset="0"/>
              </a:rPr>
              <a:t> expression has no selector. Furthermore, the </a:t>
            </a:r>
            <a:r>
              <a:rPr lang="en-US" smtClean="0">
                <a:latin typeface="Courier New" pitchFamily="49" charset="0"/>
              </a:rPr>
              <a:t>WHEN</a:t>
            </a:r>
            <a:r>
              <a:rPr lang="en-US" smtClean="0">
                <a:latin typeface="Arial" charset="0"/>
              </a:rPr>
              <a:t> clauses in </a:t>
            </a:r>
            <a:r>
              <a:rPr lang="en-US" smtClean="0">
                <a:latin typeface="Courier New" pitchFamily="49" charset="0"/>
              </a:rPr>
              <a:t>CASE</a:t>
            </a:r>
            <a:r>
              <a:rPr lang="en-US" smtClean="0">
                <a:latin typeface="Arial" charset="0"/>
              </a:rPr>
              <a:t> expressions contain search conditions that yield a Boolean value rather than expressions that can yield a value of any type.</a:t>
            </a:r>
          </a:p>
        </p:txBody>
      </p:sp>
      <p:sp>
        <p:nvSpPr>
          <p:cNvPr id="5325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C97AA3A9-2DE6-462F-AF17-AC39D0D967C1}"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the </a:t>
            </a:r>
            <a:r>
              <a:rPr lang="en-US" smtClean="0">
                <a:latin typeface="Courier New" pitchFamily="49" charset="0"/>
              </a:rPr>
              <a:t>CASE</a:t>
            </a:r>
            <a:r>
              <a:rPr lang="en-US" smtClean="0">
                <a:latin typeface="Arial" charset="0"/>
              </a:rPr>
              <a:t> expression uses the value in the </a:t>
            </a:r>
            <a:r>
              <a:rPr lang="en-US" smtClean="0">
                <a:latin typeface="Courier New" pitchFamily="49" charset="0"/>
              </a:rPr>
              <a:t>v_grade</a:t>
            </a:r>
            <a:r>
              <a:rPr lang="en-US" smtClean="0">
                <a:latin typeface="Arial" charset="0"/>
              </a:rPr>
              <a:t> variable as the expression. This value is accepted from the user by using a substitution variable. Based on the value entered by the user, the </a:t>
            </a:r>
            <a:r>
              <a:rPr lang="en-US" smtClean="0">
                <a:latin typeface="Courier New" pitchFamily="49" charset="0"/>
              </a:rPr>
              <a:t>CASE</a:t>
            </a:r>
            <a:r>
              <a:rPr lang="en-US" smtClean="0">
                <a:latin typeface="Arial" charset="0"/>
              </a:rPr>
              <a:t> expression returns the value of the </a:t>
            </a:r>
            <a:r>
              <a:rPr lang="en-US" smtClean="0">
                <a:latin typeface="Courier New" pitchFamily="49" charset="0"/>
              </a:rPr>
              <a:t>v_appraisal</a:t>
            </a:r>
            <a:r>
              <a:rPr lang="en-US" smtClean="0">
                <a:latin typeface="Arial" charset="0"/>
              </a:rPr>
              <a:t> variable based on the value of the </a:t>
            </a:r>
            <a:r>
              <a:rPr lang="en-US" smtClean="0">
                <a:latin typeface="Courier New" pitchFamily="49" charset="0"/>
              </a:rPr>
              <a:t>v_grade</a:t>
            </a:r>
            <a:r>
              <a:rPr lang="en-US" smtClean="0">
                <a:latin typeface="Arial" charset="0"/>
              </a:rPr>
              <a:t> value.</a:t>
            </a:r>
          </a:p>
          <a:p>
            <a:pPr lvl="1" eaLnBrk="1" hangingPunct="1"/>
            <a:r>
              <a:rPr lang="en-US" b="1" smtClean="0">
                <a:latin typeface="Arial" charset="0"/>
              </a:rPr>
              <a:t>Result</a:t>
            </a:r>
          </a:p>
          <a:p>
            <a:pPr lvl="1" eaLnBrk="1" hangingPunct="1"/>
            <a:r>
              <a:rPr lang="en-US" smtClean="0">
                <a:latin typeface="Arial" charset="0"/>
              </a:rPr>
              <a:t>When you enter </a:t>
            </a:r>
            <a:r>
              <a:rPr lang="en-US" smtClean="0">
                <a:latin typeface="Courier New" pitchFamily="49" charset="0"/>
              </a:rPr>
              <a:t>a</a:t>
            </a:r>
            <a:r>
              <a:rPr lang="en-US" smtClean="0">
                <a:latin typeface="Arial" charset="0"/>
              </a:rPr>
              <a:t> or </a:t>
            </a:r>
            <a:r>
              <a:rPr lang="en-US" smtClean="0">
                <a:latin typeface="Courier New" pitchFamily="49" charset="0"/>
              </a:rPr>
              <a:t>A</a:t>
            </a:r>
            <a:r>
              <a:rPr lang="en-US" smtClean="0">
                <a:latin typeface="Arial" charset="0"/>
              </a:rPr>
              <a:t> for </a:t>
            </a:r>
            <a:r>
              <a:rPr lang="en-US" smtClean="0">
                <a:latin typeface="Courier New" pitchFamily="49" charset="0"/>
              </a:rPr>
              <a:t>v_grade</a:t>
            </a:r>
            <a:r>
              <a:rPr lang="en-US" smtClean="0">
                <a:latin typeface="Arial" charset="0"/>
              </a:rPr>
              <a:t>, as shown in the Substitution Variable window, the output of the example is as follows:</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D877FBCE-E81E-484D-9166-F6EDD5FE3025}" type="slidenum">
              <a:rPr lang="en-US" smtClean="0"/>
              <a:pPr eaLnBrk="1" hangingPunct="1"/>
              <a:t>13</a:t>
            </a:fld>
            <a:endParaRPr lang="en-US" smtClean="0"/>
          </a:p>
        </p:txBody>
      </p:sp>
      <p:pic>
        <p:nvPicPr>
          <p:cNvPr id="542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616" y="6598006"/>
            <a:ext cx="2504011" cy="139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427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47" y="7573865"/>
            <a:ext cx="2961834" cy="88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previous example, you saw a single test expression, the </a:t>
            </a:r>
            <a:r>
              <a:rPr lang="en-US" smtClean="0">
                <a:latin typeface="Courier New" pitchFamily="49" charset="0"/>
              </a:rPr>
              <a:t>v_grade</a:t>
            </a:r>
            <a:r>
              <a:rPr lang="en-US" smtClean="0">
                <a:latin typeface="Arial" charset="0"/>
              </a:rPr>
              <a:t> variable. </a:t>
            </a:r>
            <a:br>
              <a:rPr lang="en-US" smtClean="0">
                <a:latin typeface="Arial" charset="0"/>
              </a:rPr>
            </a:br>
            <a:r>
              <a:rPr lang="en-US" smtClean="0">
                <a:latin typeface="Arial" charset="0"/>
              </a:rPr>
              <a:t>The </a:t>
            </a:r>
            <a:r>
              <a:rPr lang="en-US" smtClean="0">
                <a:latin typeface="Courier New" pitchFamily="49" charset="0"/>
              </a:rPr>
              <a:t>WHEN</a:t>
            </a:r>
            <a:r>
              <a:rPr lang="en-US" smtClean="0">
                <a:latin typeface="Arial" charset="0"/>
              </a:rPr>
              <a:t> clause compares a value against this test expression. </a:t>
            </a:r>
          </a:p>
          <a:p>
            <a:pPr lvl="1" eaLnBrk="1" hangingPunct="1"/>
            <a:r>
              <a:rPr lang="en-US" smtClean="0">
                <a:latin typeface="Arial" charset="0"/>
              </a:rPr>
              <a:t>In searched </a:t>
            </a:r>
            <a:r>
              <a:rPr lang="en-US" smtClean="0">
                <a:latin typeface="Courier New" pitchFamily="49" charset="0"/>
              </a:rPr>
              <a:t>CASE</a:t>
            </a:r>
            <a:r>
              <a:rPr lang="en-US" smtClean="0">
                <a:latin typeface="Arial" charset="0"/>
              </a:rPr>
              <a:t> statements, you do not have a test expression. Instead, the </a:t>
            </a:r>
            <a:r>
              <a:rPr lang="en-US" smtClean="0">
                <a:latin typeface="Courier New" pitchFamily="49" charset="0"/>
              </a:rPr>
              <a:t>WHEN</a:t>
            </a:r>
            <a:r>
              <a:rPr lang="en-US" smtClean="0">
                <a:latin typeface="Arial" charset="0"/>
              </a:rPr>
              <a:t> clause contains an expression that results in a Boolean value. The same example is rewritten in this slide to show searched </a:t>
            </a:r>
            <a:r>
              <a:rPr lang="en-US" smtClean="0">
                <a:latin typeface="Courier New" pitchFamily="49" charset="0"/>
              </a:rPr>
              <a:t>CASE</a:t>
            </a:r>
            <a:r>
              <a:rPr lang="en-US" smtClean="0">
                <a:latin typeface="Arial" charset="0"/>
              </a:rPr>
              <a:t> statements. </a:t>
            </a:r>
          </a:p>
          <a:p>
            <a:pPr lvl="1" eaLnBrk="1" hangingPunct="1"/>
            <a:r>
              <a:rPr lang="en-US" b="1" smtClean="0">
                <a:latin typeface="Arial" charset="0"/>
              </a:rPr>
              <a:t>Result</a:t>
            </a:r>
            <a:endParaRPr lang="en-US" smtClean="0">
              <a:latin typeface="Arial" charset="0"/>
            </a:endParaRPr>
          </a:p>
          <a:p>
            <a:pPr lvl="1" eaLnBrk="1" hangingPunct="1"/>
            <a:r>
              <a:rPr lang="en-US" smtClean="0">
                <a:latin typeface="Arial" charset="0"/>
              </a:rPr>
              <a:t>The output of the example is as follows when you enter </a:t>
            </a:r>
            <a:r>
              <a:rPr lang="en-US" smtClean="0">
                <a:latin typeface="Courier New" pitchFamily="49" charset="0"/>
              </a:rPr>
              <a:t>b</a:t>
            </a:r>
            <a:r>
              <a:rPr lang="en-US" smtClean="0">
                <a:latin typeface="Arial" charset="0"/>
              </a:rPr>
              <a:t> or </a:t>
            </a:r>
            <a:r>
              <a:rPr lang="en-US" smtClean="0">
                <a:latin typeface="Courier New" pitchFamily="49" charset="0"/>
              </a:rPr>
              <a:t>B</a:t>
            </a:r>
            <a:r>
              <a:rPr lang="en-US" smtClean="0">
                <a:latin typeface="Arial" charset="0"/>
              </a:rPr>
              <a:t> for </a:t>
            </a:r>
            <a:r>
              <a:rPr lang="en-US" smtClean="0">
                <a:latin typeface="Courier New" pitchFamily="49" charset="0"/>
              </a:rPr>
              <a:t>v_grade</a:t>
            </a:r>
            <a:r>
              <a:rPr lang="en-US" smtClean="0">
                <a:latin typeface="Arial" charset="0"/>
              </a:rPr>
              <a:t>:</a:t>
            </a:r>
          </a:p>
          <a:p>
            <a:pPr lvl="1" eaLnBrk="1" hangingPunct="1"/>
            <a:endParaRPr lang="en-US" smtClean="0">
              <a:latin typeface="Arial" charset="0"/>
            </a:endParaRPr>
          </a:p>
        </p:txBody>
      </p:sp>
      <p:sp>
        <p:nvSpPr>
          <p:cNvPr id="553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B512D47-EEBD-4829-A197-0286BF0A1E01}" type="slidenum">
              <a:rPr lang="en-US" smtClean="0"/>
              <a:pPr eaLnBrk="1" hangingPunct="1"/>
              <a:t>14</a:t>
            </a:fld>
            <a:endParaRPr lang="en-US" smtClean="0"/>
          </a:p>
        </p:txBody>
      </p:sp>
      <p:pic>
        <p:nvPicPr>
          <p:cNvPr id="5530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7423734"/>
            <a:ext cx="2999207" cy="91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53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69" y="6598006"/>
            <a:ext cx="2494668" cy="139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Recall the use of the </a:t>
            </a:r>
            <a:r>
              <a:rPr lang="en-US" smtClean="0">
                <a:latin typeface="Courier New" pitchFamily="49" charset="0"/>
              </a:rPr>
              <a:t>IF</a:t>
            </a:r>
            <a:r>
              <a:rPr lang="en-US" smtClean="0">
                <a:latin typeface="Arial" charset="0"/>
              </a:rPr>
              <a:t> statement. You may include </a:t>
            </a:r>
            <a:r>
              <a:rPr lang="en-US" i="1" smtClean="0">
                <a:latin typeface="Courier New" pitchFamily="49" charset="0"/>
              </a:rPr>
              <a:t>n</a:t>
            </a:r>
            <a:r>
              <a:rPr lang="en-US" smtClean="0">
                <a:latin typeface="Arial" charset="0"/>
              </a:rPr>
              <a:t> number of PL/SQL statements in the </a:t>
            </a:r>
            <a:r>
              <a:rPr lang="en-US" smtClean="0">
                <a:latin typeface="Courier New" pitchFamily="49" charset="0"/>
              </a:rPr>
              <a:t>THEN</a:t>
            </a:r>
            <a:r>
              <a:rPr lang="en-US" smtClean="0">
                <a:latin typeface="Arial" charset="0"/>
              </a:rPr>
              <a:t> clause and also in the </a:t>
            </a:r>
            <a:r>
              <a:rPr lang="en-US" smtClean="0">
                <a:latin typeface="Courier New" pitchFamily="49" charset="0"/>
              </a:rPr>
              <a:t>ELSE</a:t>
            </a:r>
            <a:r>
              <a:rPr lang="en-US" smtClean="0">
                <a:latin typeface="Arial" charset="0"/>
              </a:rPr>
              <a:t> clause. Similarly, you can include statements in the </a:t>
            </a:r>
            <a:r>
              <a:rPr lang="en-US" smtClean="0">
                <a:latin typeface="Courier New" pitchFamily="49" charset="0"/>
              </a:rPr>
              <a:t>CASE</a:t>
            </a:r>
            <a:r>
              <a:rPr lang="en-US" smtClean="0">
                <a:latin typeface="Arial" charset="0"/>
              </a:rPr>
              <a:t> statement, which is more readable compared to multiple </a:t>
            </a:r>
            <a:r>
              <a:rPr lang="en-US" smtClean="0">
                <a:latin typeface="Courier New" pitchFamily="49" charset="0"/>
              </a:rPr>
              <a:t>IF</a:t>
            </a:r>
            <a:r>
              <a:rPr lang="en-US" smtClean="0">
                <a:latin typeface="Arial" charset="0"/>
              </a:rPr>
              <a:t> and </a:t>
            </a:r>
            <a:r>
              <a:rPr lang="en-US" smtClean="0">
                <a:latin typeface="Courier New" pitchFamily="49" charset="0"/>
              </a:rPr>
              <a:t>ELSIF</a:t>
            </a:r>
            <a:r>
              <a:rPr lang="en-US" smtClean="0">
                <a:latin typeface="Arial" charset="0"/>
              </a:rPr>
              <a:t> statements.</a:t>
            </a:r>
          </a:p>
          <a:p>
            <a:pPr lvl="1" eaLnBrk="1" hangingPunct="1"/>
            <a:r>
              <a:rPr lang="en-US" b="1" smtClean="0">
                <a:latin typeface="Arial" charset="0"/>
              </a:rPr>
              <a:t>How a </a:t>
            </a:r>
            <a:r>
              <a:rPr lang="en-US" b="1" smtClean="0">
                <a:latin typeface="Courier New" pitchFamily="49" charset="0"/>
              </a:rPr>
              <a:t>CASE</a:t>
            </a:r>
            <a:r>
              <a:rPr lang="en-US" b="1" smtClean="0">
                <a:latin typeface="Arial" charset="0"/>
              </a:rPr>
              <a:t> Expression Differs from a </a:t>
            </a:r>
            <a:r>
              <a:rPr lang="en-US" b="1" smtClean="0">
                <a:latin typeface="Courier New" pitchFamily="49" charset="0"/>
              </a:rPr>
              <a:t>CASE</a:t>
            </a:r>
            <a:r>
              <a:rPr lang="en-US" b="1" smtClean="0">
                <a:latin typeface="Arial" charset="0"/>
              </a:rPr>
              <a:t> Statement</a:t>
            </a:r>
          </a:p>
          <a:p>
            <a:pPr lvl="1" eaLnBrk="1" hangingPunct="1"/>
            <a:r>
              <a:rPr lang="en-US" smtClean="0">
                <a:latin typeface="Arial" charset="0"/>
              </a:rPr>
              <a:t>A </a:t>
            </a:r>
            <a:r>
              <a:rPr lang="en-US" smtClean="0">
                <a:latin typeface="Courier New" pitchFamily="49" charset="0"/>
              </a:rPr>
              <a:t>CASE</a:t>
            </a:r>
            <a:r>
              <a:rPr lang="en-US" smtClean="0">
                <a:latin typeface="Arial" charset="0"/>
              </a:rPr>
              <a:t> expression evaluates the condition and returns a value, whereas a </a:t>
            </a:r>
            <a:r>
              <a:rPr lang="en-US" smtClean="0">
                <a:latin typeface="Courier New" pitchFamily="49" charset="0"/>
              </a:rPr>
              <a:t>CASE</a:t>
            </a:r>
            <a:r>
              <a:rPr lang="en-US" smtClean="0">
                <a:latin typeface="Arial" charset="0"/>
              </a:rPr>
              <a:t> statement evaluates the condition and performs an action. A </a:t>
            </a:r>
            <a:r>
              <a:rPr lang="en-US" smtClean="0">
                <a:latin typeface="Courier New" pitchFamily="49" charset="0"/>
              </a:rPr>
              <a:t>CASE</a:t>
            </a:r>
            <a:r>
              <a:rPr lang="en-US" smtClean="0">
                <a:latin typeface="Arial" charset="0"/>
              </a:rPr>
              <a:t> statement can be a complete PL/SQL block. </a:t>
            </a:r>
          </a:p>
          <a:p>
            <a:pPr lvl="2" eaLnBrk="1" hangingPunct="1"/>
            <a:r>
              <a:rPr lang="en-US" smtClean="0">
                <a:latin typeface="Courier New" pitchFamily="49" charset="0"/>
              </a:rPr>
              <a:t>CASE</a:t>
            </a:r>
            <a:r>
              <a:rPr lang="en-US" smtClean="0">
                <a:latin typeface="Arial" charset="0"/>
              </a:rPr>
              <a:t> statements end with </a:t>
            </a:r>
            <a:r>
              <a:rPr lang="en-US" smtClean="0">
                <a:latin typeface="Courier New" pitchFamily="49" charset="0"/>
              </a:rPr>
              <a:t>END</a:t>
            </a:r>
            <a:r>
              <a:rPr lang="en-US" smtClean="0">
                <a:latin typeface="Arial" charset="0"/>
              </a:rPr>
              <a:t> </a:t>
            </a:r>
            <a:r>
              <a:rPr lang="en-US" smtClean="0">
                <a:latin typeface="Courier New" pitchFamily="49" charset="0"/>
              </a:rPr>
              <a:t>CASE;</a:t>
            </a:r>
            <a:r>
              <a:rPr lang="en-US" smtClean="0">
                <a:latin typeface="Arial" charset="0"/>
              </a:rPr>
              <a:t> </a:t>
            </a:r>
          </a:p>
          <a:p>
            <a:pPr lvl="2" eaLnBrk="1" hangingPunct="1"/>
            <a:r>
              <a:rPr lang="en-US" smtClean="0">
                <a:latin typeface="Courier New" pitchFamily="49" charset="0"/>
              </a:rPr>
              <a:t>CASE</a:t>
            </a:r>
            <a:r>
              <a:rPr lang="en-US" smtClean="0">
                <a:latin typeface="Arial" charset="0"/>
              </a:rPr>
              <a:t> expressions end with </a:t>
            </a:r>
            <a:r>
              <a:rPr lang="en-US" smtClean="0">
                <a:latin typeface="Courier New" pitchFamily="49" charset="0"/>
              </a:rPr>
              <a:t>END;</a:t>
            </a:r>
          </a:p>
          <a:p>
            <a:pPr lvl="1" eaLnBrk="1" hangingPunct="1"/>
            <a:r>
              <a:rPr lang="en-US" smtClean="0">
                <a:latin typeface="Arial" charset="0"/>
              </a:rPr>
              <a:t>The output of the slide code example is as follows:</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r>
              <a:rPr lang="en-US" b="1" smtClean="0">
                <a:latin typeface="Arial" charset="0"/>
              </a:rPr>
              <a:t>Note:</a:t>
            </a:r>
            <a:r>
              <a:rPr lang="en-US" smtClean="0">
                <a:latin typeface="Arial" charset="0"/>
              </a:rPr>
              <a:t> Whereas an </a:t>
            </a:r>
            <a:r>
              <a:rPr lang="en-US" smtClean="0">
                <a:latin typeface="Courier New" pitchFamily="49" charset="0"/>
              </a:rPr>
              <a:t>IF</a:t>
            </a:r>
            <a:r>
              <a:rPr lang="en-US" smtClean="0">
                <a:latin typeface="Arial" charset="0"/>
              </a:rPr>
              <a:t> statement is able to do nothing (the conditions could be all false and the </a:t>
            </a:r>
            <a:r>
              <a:rPr lang="en-US" smtClean="0">
                <a:latin typeface="Courier New" pitchFamily="49" charset="0"/>
              </a:rPr>
              <a:t>ELSE</a:t>
            </a:r>
            <a:r>
              <a:rPr lang="en-US" smtClean="0">
                <a:latin typeface="Arial" charset="0"/>
              </a:rPr>
              <a:t> clause is not mandatory), a </a:t>
            </a:r>
            <a:r>
              <a:rPr lang="en-US" smtClean="0">
                <a:latin typeface="Courier New" pitchFamily="49" charset="0"/>
              </a:rPr>
              <a:t>CASE</a:t>
            </a:r>
            <a:r>
              <a:rPr lang="en-US" smtClean="0">
                <a:latin typeface="Arial" charset="0"/>
              </a:rPr>
              <a:t> statement must execute some PL/SQL statement.</a:t>
            </a:r>
          </a:p>
        </p:txBody>
      </p:sp>
      <p:sp>
        <p:nvSpPr>
          <p:cNvPr id="56324"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B445D83F-C960-4A4A-9481-6C89E6DAC0AA}" type="slidenum">
              <a:rPr lang="en-US" smtClean="0"/>
              <a:pPr eaLnBrk="1" hangingPunct="1"/>
              <a:t>15</a:t>
            </a:fld>
            <a:endParaRPr lang="en-US" smtClean="0"/>
          </a:p>
        </p:txBody>
      </p:sp>
      <p:pic>
        <p:nvPicPr>
          <p:cNvPr id="5632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69" y="7123469"/>
            <a:ext cx="5157515" cy="8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Consider the following example:</a:t>
            </a:r>
          </a:p>
          <a:p>
            <a:pPr lvl="4" eaLnBrk="1" hangingPunct="1"/>
            <a:r>
              <a:rPr lang="en-US" smtClean="0"/>
              <a:t>x := 5;</a:t>
            </a:r>
            <a:br>
              <a:rPr lang="en-US" smtClean="0"/>
            </a:br>
            <a:r>
              <a:rPr lang="en-US" smtClean="0"/>
              <a:t>y := NULL;</a:t>
            </a:r>
            <a:br>
              <a:rPr lang="en-US" smtClean="0"/>
            </a:br>
            <a:r>
              <a:rPr lang="en-US" smtClean="0"/>
              <a:t>...</a:t>
            </a:r>
            <a:br>
              <a:rPr lang="en-US" smtClean="0"/>
            </a:br>
            <a:r>
              <a:rPr lang="en-US" smtClean="0"/>
              <a:t>IF x != y THEN  -- yields NULL, not TRUE</a:t>
            </a:r>
            <a:br>
              <a:rPr lang="en-US" smtClean="0"/>
            </a:br>
            <a:r>
              <a:rPr lang="en-US" smtClean="0"/>
              <a:t>  --  </a:t>
            </a:r>
            <a:r>
              <a:rPr lang="en-US" b="1" smtClean="0"/>
              <a:t>sequence_of_statements that are not executed</a:t>
            </a:r>
            <a:br>
              <a:rPr lang="en-US" b="1" smtClean="0"/>
            </a:br>
            <a:r>
              <a:rPr lang="en-US" smtClean="0"/>
              <a:t>END IF;</a:t>
            </a:r>
          </a:p>
          <a:p>
            <a:pPr lvl="1" eaLnBrk="1" hangingPunct="1"/>
            <a:r>
              <a:rPr lang="en-US" smtClean="0">
                <a:latin typeface="Arial" charset="0"/>
              </a:rPr>
              <a:t>You may expect the sequence of statements to execute because </a:t>
            </a:r>
            <a:r>
              <a:rPr lang="en-US" smtClean="0">
                <a:latin typeface="Courier New" pitchFamily="49" charset="0"/>
              </a:rPr>
              <a:t>x</a:t>
            </a:r>
            <a:r>
              <a:rPr lang="en-US" smtClean="0">
                <a:latin typeface="Arial" charset="0"/>
              </a:rPr>
              <a:t> and </a:t>
            </a:r>
            <a:r>
              <a:rPr lang="en-US" smtClean="0">
                <a:latin typeface="Courier New" pitchFamily="49" charset="0"/>
              </a:rPr>
              <a:t>y</a:t>
            </a:r>
            <a:r>
              <a:rPr lang="en-US" smtClean="0">
                <a:latin typeface="Arial" charset="0"/>
              </a:rPr>
              <a:t> seem unequal. But nulls are indeterminate. Whether or not </a:t>
            </a:r>
            <a:r>
              <a:rPr lang="en-US" smtClean="0">
                <a:latin typeface="Courier New" pitchFamily="49" charset="0"/>
              </a:rPr>
              <a:t>x</a:t>
            </a:r>
            <a:r>
              <a:rPr lang="en-US" smtClean="0">
                <a:latin typeface="Arial" charset="0"/>
              </a:rPr>
              <a:t> is equal to </a:t>
            </a:r>
            <a:r>
              <a:rPr lang="en-US" smtClean="0">
                <a:latin typeface="Courier New" pitchFamily="49" charset="0"/>
              </a:rPr>
              <a:t>y</a:t>
            </a:r>
            <a:r>
              <a:rPr lang="en-US" smtClean="0">
                <a:latin typeface="Arial" charset="0"/>
              </a:rPr>
              <a:t> is unknown. Therefore, the </a:t>
            </a:r>
            <a:r>
              <a:rPr lang="en-US" smtClean="0">
                <a:latin typeface="Courier New" pitchFamily="49" charset="0"/>
              </a:rPr>
              <a:t>IF</a:t>
            </a:r>
            <a:r>
              <a:rPr lang="en-US" smtClean="0">
                <a:latin typeface="Arial" charset="0"/>
              </a:rPr>
              <a:t> condition yields </a:t>
            </a:r>
            <a:r>
              <a:rPr lang="en-US" smtClean="0">
                <a:latin typeface="Courier New" pitchFamily="49" charset="0"/>
              </a:rPr>
              <a:t>NULL</a:t>
            </a:r>
            <a:r>
              <a:rPr lang="en-US" smtClean="0">
                <a:latin typeface="Arial" charset="0"/>
              </a:rPr>
              <a:t> and the sequence of statements is bypassed.</a:t>
            </a:r>
          </a:p>
          <a:p>
            <a:pPr lvl="4" eaLnBrk="1" hangingPunct="1"/>
            <a:r>
              <a:rPr lang="en-US" smtClean="0"/>
              <a:t>a := NULL;</a:t>
            </a:r>
            <a:br>
              <a:rPr lang="en-US" smtClean="0"/>
            </a:br>
            <a:r>
              <a:rPr lang="en-US" smtClean="0"/>
              <a:t>b := NULL;</a:t>
            </a:r>
            <a:br>
              <a:rPr lang="en-US" smtClean="0"/>
            </a:br>
            <a:r>
              <a:rPr lang="en-US" smtClean="0"/>
              <a:t>...</a:t>
            </a:r>
            <a:br>
              <a:rPr lang="en-US" smtClean="0"/>
            </a:br>
            <a:r>
              <a:rPr lang="en-US" smtClean="0"/>
              <a:t>IF a = b THEN  -- yields NULL, not TRUE</a:t>
            </a:r>
            <a:br>
              <a:rPr lang="en-US" smtClean="0"/>
            </a:br>
            <a:r>
              <a:rPr lang="en-US" smtClean="0"/>
              <a:t>  --  </a:t>
            </a:r>
            <a:r>
              <a:rPr lang="en-US" b="1" smtClean="0"/>
              <a:t>sequence_of_statements that are not executed</a:t>
            </a:r>
            <a:br>
              <a:rPr lang="en-US" b="1" smtClean="0"/>
            </a:br>
            <a:r>
              <a:rPr lang="en-US" smtClean="0"/>
              <a:t>END IF;</a:t>
            </a:r>
          </a:p>
          <a:p>
            <a:pPr lvl="1" eaLnBrk="1" hangingPunct="1"/>
            <a:r>
              <a:rPr lang="en-US" smtClean="0">
                <a:latin typeface="Arial" charset="0"/>
              </a:rPr>
              <a:t>In the second example, you may expect the sequence of statements to execute because </a:t>
            </a:r>
            <a:r>
              <a:rPr lang="en-US" smtClean="0">
                <a:latin typeface="Courier New" pitchFamily="49" charset="0"/>
              </a:rPr>
              <a:t>a</a:t>
            </a:r>
            <a:r>
              <a:rPr lang="en-US" smtClean="0">
                <a:latin typeface="Arial" charset="0"/>
              </a:rPr>
              <a:t> and </a:t>
            </a:r>
            <a:r>
              <a:rPr lang="en-US" smtClean="0">
                <a:latin typeface="Courier New" pitchFamily="49" charset="0"/>
              </a:rPr>
              <a:t>b</a:t>
            </a:r>
            <a:r>
              <a:rPr lang="en-US" smtClean="0">
                <a:latin typeface="Arial" charset="0"/>
              </a:rPr>
              <a:t> seem equal. But, again, equality is unknown, so the </a:t>
            </a:r>
            <a:r>
              <a:rPr lang="en-US" smtClean="0">
                <a:latin typeface="Courier New" pitchFamily="49" charset="0"/>
              </a:rPr>
              <a:t>IF</a:t>
            </a:r>
            <a:r>
              <a:rPr lang="en-US" smtClean="0">
                <a:latin typeface="Arial" charset="0"/>
              </a:rPr>
              <a:t> condition yields </a:t>
            </a:r>
            <a:r>
              <a:rPr lang="en-US" smtClean="0">
                <a:latin typeface="Courier New" pitchFamily="49" charset="0"/>
              </a:rPr>
              <a:t>NULL</a:t>
            </a:r>
            <a:r>
              <a:rPr lang="en-US" smtClean="0">
                <a:latin typeface="Arial" charset="0"/>
              </a:rPr>
              <a:t> and the sequence of statements is bypassed.</a:t>
            </a:r>
          </a:p>
        </p:txBody>
      </p:sp>
      <p:sp>
        <p:nvSpPr>
          <p:cNvPr id="5734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AE0A8934-849C-48F6-B537-924355409190}"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can build a simple Boolean condition by combining number, character, and date expressions with comparison operators. </a:t>
            </a:r>
          </a:p>
          <a:p>
            <a:pPr lvl="1" eaLnBrk="1" hangingPunct="1"/>
            <a:r>
              <a:rPr lang="en-US" smtClean="0">
                <a:latin typeface="Arial" charset="0"/>
              </a:rPr>
              <a:t>You can build a complex Boolean condition by combining simple Boolean conditions with the logical operators </a:t>
            </a:r>
            <a:r>
              <a:rPr lang="en-US" smtClean="0">
                <a:latin typeface="Courier New" pitchFamily="49" charset="0"/>
              </a:rPr>
              <a:t>AND</a:t>
            </a:r>
            <a:r>
              <a:rPr lang="en-US" smtClean="0">
                <a:latin typeface="Arial" charset="0"/>
              </a:rPr>
              <a:t>, </a:t>
            </a:r>
            <a:r>
              <a:rPr lang="en-US" smtClean="0">
                <a:latin typeface="Courier New" pitchFamily="49" charset="0"/>
              </a:rPr>
              <a:t>OR</a:t>
            </a:r>
            <a:r>
              <a:rPr lang="en-US" smtClean="0">
                <a:latin typeface="Arial" charset="0"/>
              </a:rPr>
              <a:t>, and </a:t>
            </a:r>
            <a:r>
              <a:rPr lang="en-US" smtClean="0">
                <a:latin typeface="Courier New" pitchFamily="49" charset="0"/>
              </a:rPr>
              <a:t>NOT</a:t>
            </a:r>
            <a:r>
              <a:rPr lang="en-US" smtClean="0">
                <a:latin typeface="Arial" charset="0"/>
              </a:rPr>
              <a:t>. The logical operators are used to check the Boolean variable values and return </a:t>
            </a:r>
            <a:r>
              <a:rPr lang="en-US" smtClean="0">
                <a:latin typeface="Courier New" pitchFamily="49" charset="0"/>
              </a:rPr>
              <a:t>TRUE</a:t>
            </a:r>
            <a:r>
              <a:rPr lang="en-US" smtClean="0">
                <a:latin typeface="Arial" charset="0"/>
              </a:rPr>
              <a:t>,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In the logic tables shown in the slide:</a:t>
            </a:r>
          </a:p>
          <a:p>
            <a:pPr lvl="2" eaLnBrk="1" hangingPunct="1">
              <a:buSzPct val="70000"/>
              <a:buFont typeface="Courier New" pitchFamily="49" charset="0"/>
              <a:buChar char="•"/>
            </a:pPr>
            <a:r>
              <a:rPr lang="en-US" smtClean="0">
                <a:latin typeface="Courier New" pitchFamily="49" charset="0"/>
              </a:rPr>
              <a:t>FALSE</a:t>
            </a:r>
            <a:r>
              <a:rPr lang="en-US" smtClean="0">
                <a:latin typeface="Arial" charset="0"/>
              </a:rPr>
              <a:t> takes precedence in an </a:t>
            </a:r>
            <a:r>
              <a:rPr lang="en-US" smtClean="0">
                <a:latin typeface="Courier New" pitchFamily="49" charset="0"/>
              </a:rPr>
              <a:t>AND</a:t>
            </a:r>
            <a:r>
              <a:rPr lang="en-US" smtClean="0">
                <a:latin typeface="Arial" charset="0"/>
              </a:rPr>
              <a:t> condition, and </a:t>
            </a:r>
            <a:r>
              <a:rPr lang="en-US" smtClean="0">
                <a:latin typeface="Courier New" pitchFamily="49" charset="0"/>
              </a:rPr>
              <a:t>TRUE</a:t>
            </a:r>
            <a:r>
              <a:rPr lang="en-US" smtClean="0">
                <a:latin typeface="Arial" charset="0"/>
              </a:rPr>
              <a:t> takes precedence in an </a:t>
            </a:r>
            <a:r>
              <a:rPr lang="en-US" smtClean="0">
                <a:latin typeface="Courier New" pitchFamily="49" charset="0"/>
              </a:rPr>
              <a:t>OR</a:t>
            </a:r>
            <a:r>
              <a:rPr lang="en-US" smtClean="0">
                <a:latin typeface="Arial" charset="0"/>
              </a:rPr>
              <a:t> condition </a:t>
            </a:r>
          </a:p>
          <a:p>
            <a:pPr lvl="2" eaLnBrk="1" hangingPunct="1">
              <a:buSzPct val="70000"/>
              <a:buFont typeface="Courier New" pitchFamily="49" charset="0"/>
              <a:buChar char="•"/>
            </a:pPr>
            <a:r>
              <a:rPr lang="en-US" smtClean="0">
                <a:latin typeface="Courier New" pitchFamily="49" charset="0"/>
              </a:rPr>
              <a:t>AND</a:t>
            </a:r>
            <a:r>
              <a:rPr lang="en-US" smtClean="0">
                <a:latin typeface="Arial" charset="0"/>
              </a:rPr>
              <a:t> returns </a:t>
            </a:r>
            <a:r>
              <a:rPr lang="en-US" smtClean="0">
                <a:latin typeface="Courier New" pitchFamily="49" charset="0"/>
              </a:rPr>
              <a:t>TRUE</a:t>
            </a:r>
            <a:r>
              <a:rPr lang="en-US" smtClean="0">
                <a:latin typeface="Arial" charset="0"/>
              </a:rPr>
              <a:t> only if both of its operands are </a:t>
            </a:r>
            <a:r>
              <a:rPr lang="en-US" smtClean="0">
                <a:latin typeface="Courier New" pitchFamily="49" charset="0"/>
              </a:rPr>
              <a:t>TRUE</a:t>
            </a:r>
            <a:r>
              <a:rPr lang="en-US" smtClean="0">
                <a:latin typeface="Arial" charset="0"/>
              </a:rPr>
              <a:t> </a:t>
            </a:r>
          </a:p>
          <a:p>
            <a:pPr lvl="2" eaLnBrk="1" hangingPunct="1">
              <a:buSzPct val="70000"/>
              <a:buFont typeface="Courier New" pitchFamily="49" charset="0"/>
              <a:buChar char="•"/>
            </a:pPr>
            <a:r>
              <a:rPr lang="en-US" smtClean="0">
                <a:latin typeface="Courier New" pitchFamily="49" charset="0"/>
              </a:rPr>
              <a:t>OR</a:t>
            </a:r>
            <a:r>
              <a:rPr lang="en-US" smtClean="0">
                <a:latin typeface="Arial" charset="0"/>
              </a:rPr>
              <a:t> returns </a:t>
            </a:r>
            <a:r>
              <a:rPr lang="en-US" smtClean="0">
                <a:latin typeface="Courier New" pitchFamily="49" charset="0"/>
              </a:rPr>
              <a:t>FALSE</a:t>
            </a:r>
            <a:r>
              <a:rPr lang="en-US" smtClean="0">
                <a:latin typeface="Arial" charset="0"/>
              </a:rPr>
              <a:t> only if both of its operands are </a:t>
            </a:r>
            <a:r>
              <a:rPr lang="en-US" smtClean="0">
                <a:latin typeface="Courier New" pitchFamily="49" charset="0"/>
              </a:rPr>
              <a:t>FALSE</a:t>
            </a:r>
            <a:r>
              <a:rPr lang="en-US" smtClean="0">
                <a:latin typeface="Arial" charset="0"/>
              </a:rPr>
              <a:t> </a:t>
            </a:r>
          </a:p>
          <a:p>
            <a:pPr lvl="2" eaLnBrk="1" hangingPunct="1">
              <a:buSzPct val="70000"/>
              <a:buFont typeface="Courier New" pitchFamily="49" charset="0"/>
              <a:buChar char="•"/>
            </a:pPr>
            <a:r>
              <a:rPr lang="en-US" smtClean="0">
                <a:latin typeface="Courier New" pitchFamily="49" charset="0"/>
              </a:rPr>
              <a:t>NULL</a:t>
            </a:r>
            <a:r>
              <a:rPr lang="en-US" smtClean="0">
                <a:latin typeface="Arial" charset="0"/>
              </a:rPr>
              <a:t> </a:t>
            </a:r>
            <a:r>
              <a:rPr lang="en-US" smtClean="0">
                <a:latin typeface="Courier New" pitchFamily="49" charset="0"/>
              </a:rPr>
              <a:t>AND</a:t>
            </a:r>
            <a:r>
              <a:rPr lang="en-US" smtClean="0">
                <a:latin typeface="Arial" charset="0"/>
              </a:rPr>
              <a:t> </a:t>
            </a:r>
            <a:r>
              <a:rPr lang="en-US" smtClean="0">
                <a:latin typeface="Courier New" pitchFamily="49" charset="0"/>
              </a:rPr>
              <a:t>TRUE</a:t>
            </a:r>
            <a:r>
              <a:rPr lang="en-US" smtClean="0">
                <a:latin typeface="Arial" charset="0"/>
              </a:rPr>
              <a:t> always evaluates to </a:t>
            </a:r>
            <a:r>
              <a:rPr lang="en-US" smtClean="0">
                <a:latin typeface="Courier New" pitchFamily="49" charset="0"/>
              </a:rPr>
              <a:t>NULL</a:t>
            </a:r>
            <a:r>
              <a:rPr lang="en-US" smtClean="0">
                <a:latin typeface="Arial" charset="0"/>
              </a:rPr>
              <a:t> because it is not known whether the second operand evaluates to </a:t>
            </a:r>
            <a:r>
              <a:rPr lang="en-US" smtClean="0">
                <a:latin typeface="Courier New" pitchFamily="49" charset="0"/>
              </a:rPr>
              <a:t>TRUE</a:t>
            </a:r>
            <a:endParaRPr lang="en-US" smtClean="0">
              <a:latin typeface="Arial" charset="0"/>
            </a:endParaRPr>
          </a:p>
          <a:p>
            <a:pPr lvl="1" eaLnBrk="1" hangingPunct="1">
              <a:spcAft>
                <a:spcPct val="24000"/>
              </a:spcAft>
            </a:pPr>
            <a:r>
              <a:rPr lang="en-US" b="1" smtClean="0">
                <a:latin typeface="Arial" charset="0"/>
              </a:rPr>
              <a:t>Note:</a:t>
            </a:r>
            <a:r>
              <a:rPr lang="en-US" smtClean="0">
                <a:latin typeface="Arial" charset="0"/>
              </a:rPr>
              <a:t> The negation of </a:t>
            </a:r>
            <a:r>
              <a:rPr lang="en-US" smtClean="0">
                <a:latin typeface="Courier New" pitchFamily="49" charset="0"/>
              </a:rPr>
              <a:t>NULL</a:t>
            </a:r>
            <a:r>
              <a:rPr lang="en-US" smtClean="0">
                <a:latin typeface="Arial" charset="0"/>
              </a:rPr>
              <a:t> (</a:t>
            </a:r>
            <a:r>
              <a:rPr lang="en-US" smtClean="0">
                <a:latin typeface="Courier New" pitchFamily="49" charset="0"/>
              </a:rPr>
              <a:t>NOT</a:t>
            </a:r>
            <a:r>
              <a:rPr lang="en-US" smtClean="0">
                <a:latin typeface="Arial" charset="0"/>
              </a:rPr>
              <a:t> </a:t>
            </a:r>
            <a:r>
              <a:rPr lang="en-US" smtClean="0">
                <a:latin typeface="Courier New" pitchFamily="49" charset="0"/>
              </a:rPr>
              <a:t>NULL</a:t>
            </a:r>
            <a:r>
              <a:rPr lang="en-US" smtClean="0">
                <a:latin typeface="Arial" charset="0"/>
              </a:rPr>
              <a:t>) results in a null value because null values are indeterminate.</a:t>
            </a:r>
          </a:p>
        </p:txBody>
      </p:sp>
      <p:sp>
        <p:nvSpPr>
          <p:cNvPr id="5837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84E5617-FB2C-4BAC-83F0-4AD6A9DBC46F}"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spcBef>
                <a:spcPct val="50000"/>
              </a:spcBef>
            </a:pPr>
            <a:r>
              <a:rPr lang="en-US" smtClean="0">
                <a:latin typeface="Arial" charset="0"/>
              </a:rPr>
              <a:t>The </a:t>
            </a:r>
            <a:r>
              <a:rPr lang="en-US" smtClean="0">
                <a:latin typeface="Courier New" pitchFamily="49" charset="0"/>
              </a:rPr>
              <a:t>AND</a:t>
            </a:r>
            <a:r>
              <a:rPr lang="en-US" smtClean="0">
                <a:latin typeface="Arial" charset="0"/>
              </a:rPr>
              <a:t> logic table can help you to evaluate the possibilities for the Boolean condition in the slide.</a:t>
            </a:r>
            <a:endParaRPr lang="en-US" smtClean="0">
              <a:solidFill>
                <a:schemeClr val="accent2"/>
              </a:solidFill>
              <a:latin typeface="Helvetica" pitchFamily="34" charset="0"/>
            </a:endParaRPr>
          </a:p>
          <a:p>
            <a:pPr lvl="1" eaLnBrk="1" hangingPunct="1"/>
            <a:r>
              <a:rPr lang="en-US" b="1" smtClean="0">
                <a:latin typeface="Arial" charset="0"/>
              </a:rPr>
              <a:t>Answers</a:t>
            </a:r>
            <a:endParaRPr lang="en-US" smtClean="0">
              <a:latin typeface="Arial" charset="0"/>
            </a:endParaRPr>
          </a:p>
          <a:p>
            <a:pPr lvl="2" eaLnBrk="1" hangingPunct="1">
              <a:buFont typeface="Times New Roman" pitchFamily="18" charset="0"/>
              <a:buNone/>
            </a:pPr>
            <a:r>
              <a:rPr lang="en-US" smtClean="0">
                <a:latin typeface="Arial" charset="0"/>
              </a:rPr>
              <a:t>1.	</a:t>
            </a:r>
            <a:r>
              <a:rPr lang="en-US" smtClean="0">
                <a:latin typeface="Courier New" pitchFamily="49" charset="0"/>
              </a:rPr>
              <a:t>TRUE</a:t>
            </a:r>
          </a:p>
          <a:p>
            <a:pPr lvl="2" eaLnBrk="1" hangingPunct="1">
              <a:buFont typeface="Times New Roman" pitchFamily="18" charset="0"/>
              <a:buNone/>
            </a:pPr>
            <a:r>
              <a:rPr lang="en-US" smtClean="0">
                <a:latin typeface="Arial" charset="0"/>
              </a:rPr>
              <a:t>2.	</a:t>
            </a:r>
            <a:r>
              <a:rPr lang="en-US" smtClean="0">
                <a:latin typeface="Courier New" pitchFamily="49" charset="0"/>
              </a:rPr>
              <a:t>FALSE</a:t>
            </a:r>
          </a:p>
          <a:p>
            <a:pPr lvl="2" eaLnBrk="1" hangingPunct="1">
              <a:buFont typeface="Times New Roman" pitchFamily="18" charset="0"/>
              <a:buNone/>
            </a:pPr>
            <a:r>
              <a:rPr lang="en-US" smtClean="0">
                <a:latin typeface="Arial" charset="0"/>
              </a:rPr>
              <a:t>3.	</a:t>
            </a:r>
            <a:r>
              <a:rPr lang="en-US" smtClean="0">
                <a:latin typeface="Courier New" pitchFamily="49" charset="0"/>
              </a:rPr>
              <a:t>NULL</a:t>
            </a:r>
          </a:p>
          <a:p>
            <a:pPr lvl="2" eaLnBrk="1" hangingPunct="1">
              <a:buFont typeface="Times New Roman" pitchFamily="18" charset="0"/>
              <a:buNone/>
            </a:pPr>
            <a:r>
              <a:rPr lang="en-US" smtClean="0">
                <a:latin typeface="Arial" charset="0"/>
              </a:rPr>
              <a:t>4.	</a:t>
            </a:r>
            <a:r>
              <a:rPr lang="en-US" smtClean="0">
                <a:latin typeface="Courier New" pitchFamily="49" charset="0"/>
              </a:rPr>
              <a:t>FALSE</a:t>
            </a:r>
          </a:p>
        </p:txBody>
      </p:sp>
      <p:sp>
        <p:nvSpPr>
          <p:cNvPr id="5939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7BD0359D-F6B9-4BEB-9855-E5937C625950}"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6042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B362BE38-5845-476E-B42F-A33081675EA0}"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have learned to write PL/SQL blocks containing declarative and executable sections. You have also learned to include expressions and SQL statements in the executable block.</a:t>
            </a:r>
          </a:p>
          <a:p>
            <a:pPr lvl="1" eaLnBrk="1" hangingPunct="1"/>
            <a:r>
              <a:rPr lang="en-US" smtClean="0">
                <a:latin typeface="Arial" charset="0"/>
              </a:rPr>
              <a:t>In this lesson, you learn how to use control structures such as </a:t>
            </a:r>
            <a:r>
              <a:rPr lang="en-US" smtClean="0">
                <a:latin typeface="Courier New" pitchFamily="49" charset="0"/>
              </a:rPr>
              <a:t>IF</a:t>
            </a:r>
            <a:r>
              <a:rPr lang="en-US" smtClean="0">
                <a:latin typeface="Arial" charset="0"/>
              </a:rPr>
              <a:t> statements, </a:t>
            </a:r>
            <a:r>
              <a:rPr lang="en-US" smtClean="0">
                <a:latin typeface="Courier New" pitchFamily="49" charset="0"/>
              </a:rPr>
              <a:t>CASE</a:t>
            </a:r>
            <a:r>
              <a:rPr lang="en-US" smtClean="0">
                <a:latin typeface="Arial" charset="0"/>
              </a:rPr>
              <a:t> expressions, and </a:t>
            </a:r>
            <a:r>
              <a:rPr lang="en-US" smtClean="0">
                <a:latin typeface="Courier New" pitchFamily="49" charset="0"/>
              </a:rPr>
              <a:t>LOOP</a:t>
            </a:r>
            <a:r>
              <a:rPr lang="en-US" smtClean="0">
                <a:latin typeface="Arial" charset="0"/>
              </a:rPr>
              <a:t> structures in a PL/SQL block.</a:t>
            </a:r>
          </a:p>
        </p:txBody>
      </p:sp>
      <p:sp>
        <p:nvSpPr>
          <p:cNvPr id="4301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CC2DBB18-2949-4C88-9F11-C24B0804C075}"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PL/SQL provides several facilities to structure loops to repeat a statement or sequence of statements multiple times. Loops are mainly used to execute statements repeatedly until an exit condition is reached. It is mandatory to have an exit condition in a loop; otherwise, the loop is infinite.</a:t>
            </a:r>
          </a:p>
          <a:p>
            <a:pPr lvl="1" eaLnBrk="1" hangingPunct="1"/>
            <a:r>
              <a:rPr lang="en-US" smtClean="0">
                <a:latin typeface="Arial" charset="0"/>
              </a:rPr>
              <a:t>Looping constructs are the third type of control structures. PL/SQL provides the following types of loops:</a:t>
            </a:r>
          </a:p>
          <a:p>
            <a:pPr lvl="2" eaLnBrk="1" hangingPunct="1"/>
            <a:r>
              <a:rPr lang="en-US" smtClean="0">
                <a:latin typeface="Arial" charset="0"/>
              </a:rPr>
              <a:t>Basic loop that performs repetitive actions without overall conditions</a:t>
            </a:r>
          </a:p>
          <a:p>
            <a:pPr lvl="2" eaLnBrk="1" hangingPunct="1"/>
            <a:r>
              <a:rPr lang="en-US" smtClean="0">
                <a:latin typeface="Courier New" pitchFamily="49" charset="0"/>
              </a:rPr>
              <a:t>FOR</a:t>
            </a:r>
            <a:r>
              <a:rPr lang="en-US" smtClean="0">
                <a:latin typeface="Arial" charset="0"/>
              </a:rPr>
              <a:t> loops that perform iterative actions based on a count</a:t>
            </a:r>
          </a:p>
          <a:p>
            <a:pPr lvl="2" eaLnBrk="1" hangingPunct="1"/>
            <a:r>
              <a:rPr lang="en-US" smtClean="0">
                <a:latin typeface="Courier New" pitchFamily="49" charset="0"/>
              </a:rPr>
              <a:t>WHILE</a:t>
            </a:r>
            <a:r>
              <a:rPr lang="en-US" smtClean="0">
                <a:latin typeface="Arial" charset="0"/>
              </a:rPr>
              <a:t> loops that perform iterative actions based on a condition</a:t>
            </a:r>
          </a:p>
          <a:p>
            <a:pPr lvl="1" eaLnBrk="1" hangingPunct="1"/>
            <a:r>
              <a:rPr lang="en-US" b="1" smtClean="0">
                <a:latin typeface="Arial" charset="0"/>
              </a:rPr>
              <a:t>Note:</a:t>
            </a:r>
            <a:r>
              <a:rPr lang="en-US" smtClean="0">
                <a:latin typeface="Arial" charset="0"/>
              </a:rPr>
              <a:t> An </a:t>
            </a:r>
            <a:r>
              <a:rPr lang="en-US" smtClean="0">
                <a:latin typeface="Courier New" pitchFamily="49" charset="0"/>
              </a:rPr>
              <a:t>EXIT</a:t>
            </a:r>
            <a:r>
              <a:rPr lang="en-US" smtClean="0">
                <a:latin typeface="Arial" charset="0"/>
              </a:rPr>
              <a:t> statement can be used to terminate loops. A basic loop must have an </a:t>
            </a:r>
            <a:r>
              <a:rPr lang="en-US" smtClean="0">
                <a:latin typeface="Courier New" pitchFamily="49" charset="0"/>
              </a:rPr>
              <a:t>EXIT</a:t>
            </a:r>
            <a:r>
              <a:rPr lang="en-US" smtClean="0">
                <a:latin typeface="Arial" charset="0"/>
              </a:rPr>
              <a:t>. The cursor </a:t>
            </a:r>
            <a:r>
              <a:rPr lang="en-US" smtClean="0">
                <a:latin typeface="Courier New" pitchFamily="49" charset="0"/>
              </a:rPr>
              <a:t>FOR</a:t>
            </a:r>
            <a:r>
              <a:rPr lang="en-US" smtClean="0">
                <a:latin typeface="Arial" charset="0"/>
              </a:rPr>
              <a:t> loop (which is another type of </a:t>
            </a:r>
            <a:r>
              <a:rPr lang="en-US" smtClean="0">
                <a:latin typeface="Courier New" pitchFamily="49" charset="0"/>
              </a:rPr>
              <a:t>FOR</a:t>
            </a:r>
            <a:r>
              <a:rPr lang="en-US" smtClean="0">
                <a:latin typeface="Arial" charset="0"/>
              </a:rPr>
              <a:t> loop) is discussed in the lesson titled “Using Explicit Cursors.”</a:t>
            </a:r>
          </a:p>
        </p:txBody>
      </p:sp>
      <p:sp>
        <p:nvSpPr>
          <p:cNvPr id="6144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9D31CBA9-6EEC-4329-95C7-0BB5FF4EA120}"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F13F6F0A-1150-4FB2-B820-65F6B069ABEF}" type="slidenum">
              <a:rPr lang="en-US" smtClean="0"/>
              <a:pPr eaLnBrk="1" hangingPunct="1"/>
              <a:t>21</a:t>
            </a:fld>
            <a:endParaRPr lang="en-US" smtClean="0"/>
          </a:p>
        </p:txBody>
      </p:sp>
      <p:sp>
        <p:nvSpPr>
          <p:cNvPr id="62467" name="Slide Image Placeholder 5"/>
          <p:cNvSpPr>
            <a:spLocks noGrp="1" noRot="1" noChangeAspect="1" noTextEdit="1"/>
          </p:cNvSpPr>
          <p:nvPr>
            <p:ph type="sldImg"/>
          </p:nvPr>
        </p:nvSpPr>
        <p:spPr>
          <a:ln/>
        </p:spPr>
      </p:sp>
      <p:sp>
        <p:nvSpPr>
          <p:cNvPr id="6246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simplest form of a </a:t>
            </a:r>
            <a:r>
              <a:rPr lang="en-US" smtClean="0">
                <a:latin typeface="Courier New" pitchFamily="49" charset="0"/>
              </a:rPr>
              <a:t>LOOP</a:t>
            </a:r>
            <a:r>
              <a:rPr lang="en-US" smtClean="0">
                <a:latin typeface="Arial" charset="0"/>
              </a:rPr>
              <a:t> statement is the basic loop, which encloses a sequence of statements between the </a:t>
            </a:r>
            <a:r>
              <a:rPr lang="en-US" smtClean="0">
                <a:latin typeface="Courier New" pitchFamily="49" charset="0"/>
              </a:rPr>
              <a:t>LOOP</a:t>
            </a:r>
            <a:r>
              <a:rPr lang="en-US" smtClean="0">
                <a:latin typeface="Arial" charset="0"/>
              </a:rPr>
              <a:t> and </a:t>
            </a:r>
            <a:r>
              <a:rPr lang="en-US" smtClean="0">
                <a:latin typeface="Courier New" pitchFamily="49" charset="0"/>
              </a:rPr>
              <a:t>END</a:t>
            </a:r>
            <a:r>
              <a:rPr lang="en-US" smtClean="0">
                <a:latin typeface="Arial" charset="0"/>
              </a:rPr>
              <a:t> </a:t>
            </a:r>
            <a:r>
              <a:rPr lang="en-US" smtClean="0">
                <a:latin typeface="Courier New" pitchFamily="49" charset="0"/>
              </a:rPr>
              <a:t>LOOP</a:t>
            </a:r>
            <a:r>
              <a:rPr lang="en-US" smtClean="0">
                <a:latin typeface="Arial" charset="0"/>
              </a:rPr>
              <a:t> keywords. Each time the flow of execution reaches the </a:t>
            </a:r>
            <a:r>
              <a:rPr lang="en-US" smtClean="0">
                <a:latin typeface="Courier New" pitchFamily="49" charset="0"/>
              </a:rPr>
              <a:t>END</a:t>
            </a:r>
            <a:r>
              <a:rPr lang="en-US" smtClean="0">
                <a:latin typeface="Arial" charset="0"/>
              </a:rPr>
              <a:t> </a:t>
            </a:r>
            <a:r>
              <a:rPr lang="en-US" smtClean="0">
                <a:latin typeface="Courier New" pitchFamily="49" charset="0"/>
              </a:rPr>
              <a:t>LOOP</a:t>
            </a:r>
            <a:r>
              <a:rPr lang="en-US" smtClean="0">
                <a:latin typeface="Arial" charset="0"/>
              </a:rPr>
              <a:t> statement, control is returned to the corresponding </a:t>
            </a:r>
            <a:r>
              <a:rPr lang="en-US" smtClean="0">
                <a:latin typeface="Courier New" pitchFamily="49" charset="0"/>
              </a:rPr>
              <a:t>LOOP</a:t>
            </a:r>
            <a:r>
              <a:rPr lang="en-US" smtClean="0">
                <a:latin typeface="Arial" charset="0"/>
              </a:rPr>
              <a:t> statement above it. A basic loop</a:t>
            </a:r>
            <a:r>
              <a:rPr lang="en-US" smtClean="0">
                <a:solidFill>
                  <a:srgbClr val="FC0128"/>
                </a:solidFill>
                <a:latin typeface="Arial" charset="0"/>
              </a:rPr>
              <a:t> </a:t>
            </a:r>
            <a:r>
              <a:rPr lang="en-US" smtClean="0">
                <a:latin typeface="Arial" charset="0"/>
              </a:rPr>
              <a:t>allows execution of its statements at least once, even if the </a:t>
            </a:r>
            <a:r>
              <a:rPr lang="en-US" smtClean="0">
                <a:latin typeface="Courier New" pitchFamily="49" charset="0"/>
              </a:rPr>
              <a:t>EXIT</a:t>
            </a:r>
            <a:r>
              <a:rPr lang="en-US" smtClean="0">
                <a:latin typeface="Arial" charset="0"/>
              </a:rPr>
              <a:t> condition is already met upon entering the loop. Without the </a:t>
            </a:r>
            <a:r>
              <a:rPr lang="en-US" smtClean="0">
                <a:latin typeface="Courier New" pitchFamily="49" charset="0"/>
              </a:rPr>
              <a:t>EXIT</a:t>
            </a:r>
            <a:r>
              <a:rPr lang="en-US" smtClean="0">
                <a:latin typeface="Arial" charset="0"/>
              </a:rPr>
              <a:t> statement, the loop would be infinite.</a:t>
            </a:r>
          </a:p>
          <a:p>
            <a:pPr lvl="1" eaLnBrk="1" hangingPunct="1"/>
            <a:r>
              <a:rPr lang="en-US" b="1" smtClean="0">
                <a:latin typeface="Courier New" pitchFamily="49" charset="0"/>
              </a:rPr>
              <a:t>EXIT</a:t>
            </a:r>
            <a:r>
              <a:rPr lang="en-US" b="1" smtClean="0">
                <a:latin typeface="Arial" charset="0"/>
              </a:rPr>
              <a:t> Statement</a:t>
            </a:r>
          </a:p>
          <a:p>
            <a:pPr lvl="1" eaLnBrk="1" hangingPunct="1">
              <a:spcAft>
                <a:spcPct val="30000"/>
              </a:spcAft>
            </a:pPr>
            <a:r>
              <a:rPr lang="en-US" smtClean="0">
                <a:latin typeface="Arial" charset="0"/>
              </a:rPr>
              <a:t>You can use the </a:t>
            </a:r>
            <a:r>
              <a:rPr lang="en-US" smtClean="0">
                <a:latin typeface="Courier New" pitchFamily="49" charset="0"/>
              </a:rPr>
              <a:t>EXIT</a:t>
            </a:r>
            <a:r>
              <a:rPr lang="en-US" smtClean="0">
                <a:latin typeface="Arial" charset="0"/>
              </a:rPr>
              <a:t> statement</a:t>
            </a:r>
            <a:r>
              <a:rPr lang="en-US" smtClean="0">
                <a:solidFill>
                  <a:srgbClr val="FC0128"/>
                </a:solidFill>
                <a:latin typeface="Arial" charset="0"/>
              </a:rPr>
              <a:t> </a:t>
            </a:r>
            <a:r>
              <a:rPr lang="en-US" smtClean="0">
                <a:latin typeface="Arial" charset="0"/>
              </a:rPr>
              <a:t>to terminate a loop. Control passes to the next statement after the </a:t>
            </a:r>
            <a:r>
              <a:rPr lang="en-US" smtClean="0">
                <a:latin typeface="Courier New" pitchFamily="49" charset="0"/>
              </a:rPr>
              <a:t>END</a:t>
            </a:r>
            <a:r>
              <a:rPr lang="en-US" smtClean="0">
                <a:latin typeface="Arial" charset="0"/>
              </a:rPr>
              <a:t> </a:t>
            </a:r>
            <a:r>
              <a:rPr lang="en-US" smtClean="0">
                <a:latin typeface="Courier New" pitchFamily="49" charset="0"/>
              </a:rPr>
              <a:t>LOOP</a:t>
            </a:r>
            <a:r>
              <a:rPr lang="en-US" smtClean="0">
                <a:latin typeface="Arial" charset="0"/>
              </a:rPr>
              <a:t> statement. You can issue </a:t>
            </a:r>
            <a:r>
              <a:rPr lang="en-US" smtClean="0">
                <a:latin typeface="Courier New" pitchFamily="49" charset="0"/>
              </a:rPr>
              <a:t>EXIT</a:t>
            </a:r>
            <a:r>
              <a:rPr lang="en-US" smtClean="0">
                <a:latin typeface="Arial" charset="0"/>
              </a:rPr>
              <a:t> either as an action within an </a:t>
            </a:r>
            <a:r>
              <a:rPr lang="en-US" smtClean="0">
                <a:latin typeface="Courier New" pitchFamily="49" charset="0"/>
              </a:rPr>
              <a:t>IF</a:t>
            </a:r>
            <a:r>
              <a:rPr lang="en-US" smtClean="0">
                <a:latin typeface="Arial" charset="0"/>
              </a:rPr>
              <a:t> statement or as a stand-alone statement within the loop. The </a:t>
            </a:r>
            <a:r>
              <a:rPr lang="en-US" smtClean="0">
                <a:latin typeface="Courier New" pitchFamily="49" charset="0"/>
              </a:rPr>
              <a:t>EXIT</a:t>
            </a:r>
            <a:r>
              <a:rPr lang="en-US" smtClean="0">
                <a:latin typeface="Arial" charset="0"/>
              </a:rPr>
              <a:t> statement must be placed inside a loop. In the latter case, you can attach a </a:t>
            </a:r>
            <a:r>
              <a:rPr lang="en-US" smtClean="0">
                <a:latin typeface="Courier New" pitchFamily="49" charset="0"/>
              </a:rPr>
              <a:t>WHEN</a:t>
            </a:r>
            <a:r>
              <a:rPr lang="en-US" smtClean="0">
                <a:latin typeface="Arial" charset="0"/>
              </a:rPr>
              <a:t> clause to enable conditional termination of the loop. When the </a:t>
            </a:r>
            <a:r>
              <a:rPr lang="en-US" smtClean="0">
                <a:latin typeface="Courier New" pitchFamily="49" charset="0"/>
              </a:rPr>
              <a:t>EXIT</a:t>
            </a:r>
            <a:r>
              <a:rPr lang="en-US" smtClean="0">
                <a:latin typeface="Arial" charset="0"/>
              </a:rPr>
              <a:t> statement is encountered, the condition in the </a:t>
            </a:r>
            <a:r>
              <a:rPr lang="en-US" smtClean="0">
                <a:latin typeface="Courier New" pitchFamily="49" charset="0"/>
              </a:rPr>
              <a:t>WHEN</a:t>
            </a:r>
            <a:r>
              <a:rPr lang="en-US" smtClean="0">
                <a:latin typeface="Arial" charset="0"/>
              </a:rPr>
              <a:t> clause is evaluated. If the condition yields </a:t>
            </a:r>
            <a:r>
              <a:rPr lang="en-US" smtClean="0">
                <a:latin typeface="Courier New" pitchFamily="49" charset="0"/>
              </a:rPr>
              <a:t>TRUE</a:t>
            </a:r>
            <a:r>
              <a:rPr lang="en-US" smtClean="0">
                <a:latin typeface="Arial" charset="0"/>
              </a:rPr>
              <a:t>, the loop ends and control passes to the next statement after the loop. </a:t>
            </a:r>
            <a:br>
              <a:rPr lang="en-US" smtClean="0">
                <a:latin typeface="Arial" charset="0"/>
              </a:rPr>
            </a:br>
            <a:r>
              <a:rPr lang="en-US" smtClean="0">
                <a:latin typeface="Arial" charset="0"/>
              </a:rPr>
              <a:t>A basic loop can contain multiple </a:t>
            </a:r>
            <a:r>
              <a:rPr lang="en-US" smtClean="0">
                <a:latin typeface="Courier New" pitchFamily="49" charset="0"/>
              </a:rPr>
              <a:t>EXIT</a:t>
            </a:r>
            <a:r>
              <a:rPr lang="en-US" smtClean="0">
                <a:latin typeface="Arial" charset="0"/>
              </a:rPr>
              <a:t> statements, but it is recommended that you have only one </a:t>
            </a:r>
            <a:r>
              <a:rPr lang="en-US" smtClean="0">
                <a:latin typeface="Courier New" pitchFamily="49" charset="0"/>
              </a:rPr>
              <a:t>EXIT</a:t>
            </a:r>
            <a:r>
              <a:rPr lang="en-US" smtClean="0">
                <a:latin typeface="Arial" charset="0"/>
              </a:rPr>
              <a:t> point.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basic loop example shown in the slide is defined as follows: “Insert three new location IDs for the </a:t>
            </a:r>
            <a:r>
              <a:rPr lang="en-US" smtClean="0">
                <a:latin typeface="Courier New" pitchFamily="49" charset="0"/>
              </a:rPr>
              <a:t>CA</a:t>
            </a:r>
            <a:r>
              <a:rPr lang="en-US" smtClean="0">
                <a:latin typeface="Arial" charset="0"/>
              </a:rPr>
              <a:t> country code and the city of Montreal.”</a:t>
            </a:r>
          </a:p>
          <a:p>
            <a:pPr lvl="1" eaLnBrk="1" hangingPunct="1"/>
            <a:r>
              <a:rPr lang="en-US" b="1" smtClean="0">
                <a:latin typeface="Arial" charset="0"/>
              </a:rPr>
              <a:t>Note</a:t>
            </a:r>
            <a:endParaRPr lang="en-US" smtClean="0">
              <a:latin typeface="Arial" charset="0"/>
            </a:endParaRPr>
          </a:p>
          <a:p>
            <a:pPr lvl="2" eaLnBrk="1" hangingPunct="1"/>
            <a:r>
              <a:rPr lang="en-US" smtClean="0">
                <a:latin typeface="Arial" charset="0"/>
              </a:rPr>
              <a:t>A basic loop allows execution of its statements until the </a:t>
            </a:r>
            <a:r>
              <a:rPr lang="en-US" smtClean="0">
                <a:latin typeface="Courier New" pitchFamily="49" charset="0"/>
              </a:rPr>
              <a:t>EXIT</a:t>
            </a:r>
            <a:r>
              <a:rPr lang="en-US" smtClean="0">
                <a:latin typeface="Arial" charset="0"/>
              </a:rPr>
              <a:t> </a:t>
            </a:r>
            <a:r>
              <a:rPr lang="en-US" smtClean="0">
                <a:latin typeface="Courier New" pitchFamily="49" charset="0"/>
              </a:rPr>
              <a:t>WHEN</a:t>
            </a:r>
            <a:r>
              <a:rPr lang="en-US" smtClean="0">
                <a:latin typeface="Arial" charset="0"/>
              </a:rPr>
              <a:t> condition is met.</a:t>
            </a:r>
          </a:p>
          <a:p>
            <a:pPr lvl="2" eaLnBrk="1" hangingPunct="1"/>
            <a:r>
              <a:rPr lang="en-US" smtClean="0">
                <a:latin typeface="Arial" charset="0"/>
              </a:rPr>
              <a:t>If the condition is placed in the loop such that it is not checked until after the loop statements execute, the loop executes at least once.</a:t>
            </a:r>
          </a:p>
          <a:p>
            <a:pPr lvl="2" eaLnBrk="1" hangingPunct="1"/>
            <a:r>
              <a:rPr lang="en-US" smtClean="0">
                <a:latin typeface="Arial" charset="0"/>
              </a:rPr>
              <a:t>However, if the exit condition is placed at the top of the loop (before any of the other executable statements) and if that condition is true, the loop exits and the statements never execute.</a:t>
            </a:r>
          </a:p>
          <a:p>
            <a:pPr lvl="1" eaLnBrk="1" hangingPunct="1"/>
            <a:r>
              <a:rPr lang="en-US" b="1" smtClean="0">
                <a:latin typeface="Arial" charset="0"/>
              </a:rPr>
              <a:t>Results</a:t>
            </a:r>
            <a:endParaRPr lang="en-US" smtClean="0">
              <a:latin typeface="Arial" charset="0"/>
            </a:endParaRPr>
          </a:p>
          <a:p>
            <a:pPr lvl="1" eaLnBrk="1" hangingPunct="1"/>
            <a:r>
              <a:rPr lang="en-US" smtClean="0">
                <a:latin typeface="Arial" charset="0"/>
              </a:rPr>
              <a:t>To view the output, run the code example under slide 22_sa in </a:t>
            </a:r>
            <a:r>
              <a:rPr lang="en-US" smtClean="0">
                <a:latin typeface="Courier New" pitchFamily="49" charset="0"/>
                <a:cs typeface="Courier New" pitchFamily="49" charset="0"/>
              </a:rPr>
              <a:t>code_ex_06.sql.</a:t>
            </a:r>
          </a:p>
        </p:txBody>
      </p:sp>
      <p:sp>
        <p:nvSpPr>
          <p:cNvPr id="6349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C34BF2A6-F4FA-4F53-B51A-B7268EA851A0}" type="slidenum">
              <a:rPr lang="en-US" smtClean="0"/>
              <a:pPr eaLnBrk="1" hangingPunct="1"/>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tabLst>
                <a:tab pos="1348694" algn="l"/>
              </a:tabLst>
            </a:pPr>
            <a:r>
              <a:rPr lang="en-US" smtClean="0">
                <a:latin typeface="Arial" charset="0"/>
              </a:rPr>
              <a:t>You can use the </a:t>
            </a:r>
            <a:r>
              <a:rPr lang="en-US" smtClean="0">
                <a:latin typeface="Courier New" pitchFamily="49" charset="0"/>
              </a:rPr>
              <a:t>WHILE</a:t>
            </a:r>
            <a:r>
              <a:rPr lang="en-US" smtClean="0">
                <a:latin typeface="Arial" charset="0"/>
              </a:rPr>
              <a:t> loop</a:t>
            </a:r>
            <a:r>
              <a:rPr lang="en-US" smtClean="0">
                <a:solidFill>
                  <a:srgbClr val="FC0128"/>
                </a:solidFill>
                <a:latin typeface="Arial" charset="0"/>
              </a:rPr>
              <a:t> </a:t>
            </a:r>
            <a:r>
              <a:rPr lang="en-US" smtClean="0">
                <a:latin typeface="Arial" charset="0"/>
              </a:rPr>
              <a:t>to repeat a sequence of statements until the controlling condition is no longer </a:t>
            </a:r>
            <a:r>
              <a:rPr lang="en-US" smtClean="0">
                <a:latin typeface="Courier New" pitchFamily="49" charset="0"/>
              </a:rPr>
              <a:t>TRUE</a:t>
            </a:r>
            <a:r>
              <a:rPr lang="en-US" smtClean="0">
                <a:latin typeface="Arial" charset="0"/>
              </a:rPr>
              <a:t>. The condition is evaluated at the start of each iteration. The loop terminates when the condition is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If the condition is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at the start of the loop, no further iterations are performed. Thus, it is possible that none of the statements inside the loop are executed. </a:t>
            </a:r>
          </a:p>
          <a:p>
            <a:pPr lvl="1">
              <a:tabLst>
                <a:tab pos="1348694" algn="l"/>
              </a:tabLst>
            </a:pPr>
            <a:r>
              <a:rPr lang="en-US" smtClean="0">
                <a:latin typeface="Arial" charset="0"/>
              </a:rPr>
              <a:t>In the syntax:</a:t>
            </a:r>
          </a:p>
          <a:p>
            <a:pPr marL="393369" lvl="2" indent="-168587">
              <a:tabLst>
                <a:tab pos="1348694" algn="l"/>
              </a:tabLst>
            </a:pPr>
            <a:r>
              <a:rPr lang="en-US" i="1" smtClean="0">
                <a:latin typeface="Arial" charset="0"/>
              </a:rPr>
              <a:t>condition	</a:t>
            </a:r>
            <a:r>
              <a:rPr lang="en-US" smtClean="0">
                <a:latin typeface="Arial" charset="0"/>
              </a:rPr>
              <a:t>Is a Boolean variable or expression (</a:t>
            </a:r>
            <a:r>
              <a:rPr lang="en-US" smtClean="0">
                <a:latin typeface="Courier New" pitchFamily="49" charset="0"/>
              </a:rPr>
              <a:t>TRUE</a:t>
            </a:r>
            <a:r>
              <a:rPr lang="en-US" smtClean="0">
                <a:latin typeface="Arial" charset="0"/>
              </a:rPr>
              <a:t>,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a:t>
            </a:r>
          </a:p>
          <a:p>
            <a:pPr marL="393369" lvl="2" indent="-168587">
              <a:tabLst>
                <a:tab pos="1348694" algn="l"/>
              </a:tabLst>
            </a:pPr>
            <a:r>
              <a:rPr lang="en-US" i="1" smtClean="0">
                <a:latin typeface="Arial" charset="0"/>
              </a:rPr>
              <a:t>statement	</a:t>
            </a:r>
            <a:r>
              <a:rPr lang="en-US" smtClean="0">
                <a:latin typeface="Arial" charset="0"/>
              </a:rPr>
              <a:t>Can be one or more PL/SQL or SQL statements</a:t>
            </a:r>
            <a:endParaRPr lang="en-US" i="1" smtClean="0">
              <a:latin typeface="Arial" charset="0"/>
            </a:endParaRPr>
          </a:p>
          <a:p>
            <a:pPr lvl="1">
              <a:tabLst>
                <a:tab pos="1348694" algn="l"/>
              </a:tabLst>
            </a:pPr>
            <a:r>
              <a:rPr lang="en-US" smtClean="0">
                <a:latin typeface="Arial" charset="0"/>
              </a:rPr>
              <a:t>If the variables involved in the conditions do not change during the body of the loop, the condition remains </a:t>
            </a:r>
            <a:r>
              <a:rPr lang="en-US" smtClean="0">
                <a:latin typeface="Courier New" pitchFamily="49" charset="0"/>
              </a:rPr>
              <a:t>TRUE</a:t>
            </a:r>
            <a:r>
              <a:rPr lang="en-US" smtClean="0">
                <a:latin typeface="Arial" charset="0"/>
              </a:rPr>
              <a:t> and the loop does not terminate.</a:t>
            </a:r>
          </a:p>
          <a:p>
            <a:pPr lvl="1">
              <a:tabLst>
                <a:tab pos="1348694" algn="l"/>
              </a:tabLst>
            </a:pPr>
            <a:r>
              <a:rPr lang="en-US" b="1" smtClean="0">
                <a:latin typeface="Arial" charset="0"/>
              </a:rPr>
              <a:t>Note:</a:t>
            </a:r>
            <a:r>
              <a:rPr lang="en-US" smtClean="0">
                <a:latin typeface="Arial" charset="0"/>
              </a:rPr>
              <a:t> If the condition yields </a:t>
            </a:r>
            <a:r>
              <a:rPr lang="en-US" smtClean="0">
                <a:latin typeface="Courier New" pitchFamily="49" charset="0"/>
              </a:rPr>
              <a:t>NULL</a:t>
            </a:r>
            <a:r>
              <a:rPr lang="en-US" smtClean="0">
                <a:latin typeface="Arial" charset="0"/>
              </a:rPr>
              <a:t>, the loop is bypassed and control passes to the next statement.</a:t>
            </a:r>
          </a:p>
        </p:txBody>
      </p:sp>
      <p:sp>
        <p:nvSpPr>
          <p:cNvPr id="6451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E66CF01B-AC31-44C3-903E-39DCB198BD02}" type="slidenum">
              <a:rPr lang="en-US" smtClean="0"/>
              <a:pPr eaLnBrk="1" hangingPunct="1"/>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three new location IDs for the </a:t>
            </a:r>
            <a:r>
              <a:rPr lang="en-US" smtClean="0">
                <a:latin typeface="Courier New" pitchFamily="49" charset="0"/>
              </a:rPr>
              <a:t>CA</a:t>
            </a:r>
            <a:r>
              <a:rPr lang="en-US" smtClean="0">
                <a:latin typeface="Arial" charset="0"/>
              </a:rPr>
              <a:t> country code and the city of Montreal are added.</a:t>
            </a:r>
          </a:p>
          <a:p>
            <a:pPr lvl="2" eaLnBrk="1" hangingPunct="1"/>
            <a:r>
              <a:rPr lang="en-US" smtClean="0">
                <a:latin typeface="Arial" charset="0"/>
              </a:rPr>
              <a:t>With each iteration through the </a:t>
            </a:r>
            <a:r>
              <a:rPr lang="en-US" smtClean="0">
                <a:latin typeface="Courier New" pitchFamily="49" charset="0"/>
              </a:rPr>
              <a:t>WHILE</a:t>
            </a:r>
            <a:r>
              <a:rPr lang="en-US" smtClean="0">
                <a:latin typeface="Arial" charset="0"/>
              </a:rPr>
              <a:t> loop, a counter (</a:t>
            </a:r>
            <a:r>
              <a:rPr lang="en-US" smtClean="0">
                <a:latin typeface="Courier New" pitchFamily="49" charset="0"/>
              </a:rPr>
              <a:t>v_counter</a:t>
            </a:r>
            <a:r>
              <a:rPr lang="en-US" smtClean="0">
                <a:latin typeface="Arial" charset="0"/>
              </a:rPr>
              <a:t>) is incremented.</a:t>
            </a:r>
          </a:p>
          <a:p>
            <a:pPr lvl="2" eaLnBrk="1" hangingPunct="1"/>
            <a:r>
              <a:rPr lang="en-US" smtClean="0">
                <a:latin typeface="Arial" charset="0"/>
              </a:rPr>
              <a:t>If the number of iterations is less than or equal to the number </a:t>
            </a:r>
            <a:r>
              <a:rPr lang="en-US" smtClean="0">
                <a:latin typeface="Courier New" pitchFamily="49" charset="0"/>
              </a:rPr>
              <a:t>3</a:t>
            </a:r>
            <a:r>
              <a:rPr lang="en-US" smtClean="0">
                <a:latin typeface="Arial" charset="0"/>
              </a:rPr>
              <a:t>, the code within the loop is executed and a row is inserted into the </a:t>
            </a:r>
            <a:r>
              <a:rPr lang="en-US" smtClean="0">
                <a:latin typeface="Courier New" pitchFamily="49" charset="0"/>
              </a:rPr>
              <a:t>locations</a:t>
            </a:r>
            <a:r>
              <a:rPr lang="en-US" smtClean="0">
                <a:latin typeface="Arial" charset="0"/>
              </a:rPr>
              <a:t> table.</a:t>
            </a:r>
          </a:p>
          <a:p>
            <a:pPr lvl="2" eaLnBrk="1" hangingPunct="1"/>
            <a:r>
              <a:rPr lang="en-US" smtClean="0">
                <a:latin typeface="Arial" charset="0"/>
              </a:rPr>
              <a:t>After </a:t>
            </a:r>
            <a:r>
              <a:rPr lang="en-US" smtClean="0">
                <a:latin typeface="Courier New" pitchFamily="49" charset="0"/>
              </a:rPr>
              <a:t>v_counter</a:t>
            </a:r>
            <a:r>
              <a:rPr lang="en-US" smtClean="0">
                <a:latin typeface="Arial" charset="0"/>
              </a:rPr>
              <a:t> exceeds the number of new locations for this city and country, the condition that controls the loop evaluates to </a:t>
            </a:r>
            <a:r>
              <a:rPr lang="en-US" smtClean="0">
                <a:latin typeface="Courier New" pitchFamily="49" charset="0"/>
              </a:rPr>
              <a:t>FALSE</a:t>
            </a:r>
            <a:r>
              <a:rPr lang="en-US" smtClean="0">
                <a:latin typeface="Arial" charset="0"/>
              </a:rPr>
              <a:t> and the loop terminates.</a:t>
            </a:r>
          </a:p>
          <a:p>
            <a:pPr lvl="1" eaLnBrk="1" hangingPunct="1"/>
            <a:r>
              <a:rPr lang="en-US" b="1" smtClean="0">
                <a:latin typeface="Arial" charset="0"/>
              </a:rPr>
              <a:t>Results</a:t>
            </a:r>
            <a:endParaRPr lang="en-US" smtClean="0">
              <a:latin typeface="Arial" charset="0"/>
            </a:endParaRPr>
          </a:p>
          <a:p>
            <a:pPr lvl="1" eaLnBrk="1" hangingPunct="1"/>
            <a:r>
              <a:rPr lang="en-US" smtClean="0">
                <a:latin typeface="Arial" charset="0"/>
              </a:rPr>
              <a:t>To view the output, run the code example under slide 24_sa in </a:t>
            </a:r>
            <a:r>
              <a:rPr lang="en-US" smtClean="0">
                <a:latin typeface="Courier New" pitchFamily="49" charset="0"/>
              </a:rPr>
              <a:t>code_ex_06.sql</a:t>
            </a:r>
            <a:r>
              <a:rPr lang="en-US" smtClean="0">
                <a:latin typeface="Arial" charset="0"/>
              </a:rPr>
              <a:t>.</a:t>
            </a:r>
          </a:p>
        </p:txBody>
      </p:sp>
      <p:sp>
        <p:nvSpPr>
          <p:cNvPr id="6554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DC84C97C-FC4B-45E3-9A37-322C014E053C}" type="slidenum">
              <a:rPr lang="en-US" smtClean="0"/>
              <a:pPr eaLnBrk="1" hangingPunct="1"/>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Courier New" pitchFamily="49" charset="0"/>
              </a:rPr>
              <a:t>FOR</a:t>
            </a:r>
            <a:r>
              <a:rPr lang="en-US" smtClean="0">
                <a:latin typeface="Arial" charset="0"/>
              </a:rPr>
              <a:t> loops</a:t>
            </a:r>
            <a:r>
              <a:rPr lang="en-US" smtClean="0">
                <a:solidFill>
                  <a:srgbClr val="FC0128"/>
                </a:solidFill>
                <a:latin typeface="Arial" charset="0"/>
              </a:rPr>
              <a:t> </a:t>
            </a:r>
            <a:r>
              <a:rPr lang="en-US" smtClean="0">
                <a:latin typeface="Arial" charset="0"/>
              </a:rPr>
              <a:t>have the same general structure as the basic loop. In addition, they have a control statement before the </a:t>
            </a:r>
            <a:r>
              <a:rPr lang="en-US" smtClean="0">
                <a:latin typeface="Courier New" pitchFamily="49" charset="0"/>
              </a:rPr>
              <a:t>LOOP</a:t>
            </a:r>
            <a:r>
              <a:rPr lang="en-US" smtClean="0">
                <a:latin typeface="Arial" charset="0"/>
              </a:rPr>
              <a:t> keyword to set the number of iterations that the PL/SQL performs. </a:t>
            </a:r>
          </a:p>
          <a:p>
            <a:pPr lvl="1" eaLnBrk="1" hangingPunct="1"/>
            <a:r>
              <a:rPr lang="en-US" smtClean="0">
                <a:latin typeface="Arial" charset="0"/>
              </a:rPr>
              <a:t>In the syntax:</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r>
              <a:rPr lang="en-US" smtClean="0">
                <a:latin typeface="Arial" charset="0"/>
              </a:rPr>
              <a:t>Do not declare the counter. It is declared implicitly as an integer.</a:t>
            </a:r>
          </a:p>
        </p:txBody>
      </p:sp>
      <p:graphicFrame>
        <p:nvGraphicFramePr>
          <p:cNvPr id="360452" name="Group 4"/>
          <p:cNvGraphicFramePr>
            <a:graphicFrameLocks noGrp="1"/>
          </p:cNvGraphicFramePr>
          <p:nvPr/>
        </p:nvGraphicFramePr>
        <p:xfrm>
          <a:off x="663376" y="5922410"/>
          <a:ext cx="5307008" cy="1559187"/>
        </p:xfrm>
        <a:graphic>
          <a:graphicData uri="http://schemas.openxmlformats.org/drawingml/2006/table">
            <a:tbl>
              <a:tblPr/>
              <a:tblGrid>
                <a:gridCol w="1046452"/>
                <a:gridCol w="4260556"/>
              </a:tblGrid>
              <a:tr h="66058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counter</a:t>
                      </a:r>
                    </a:p>
                  </a:txBody>
                  <a:tcPr marL="89696" marR="89696" marT="0" marB="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Is an implicitly declared integer whose value automatically increases or decreases (decreases if the </a:t>
                      </a:r>
                      <a:r>
                        <a:rPr kumimoji="0" lang="en-US" sz="1100" b="0" i="0" u="none" strike="noStrike" cap="none" normalizeH="0" baseline="0" dirty="0" smtClean="0">
                          <a:ln>
                            <a:noFill/>
                          </a:ln>
                          <a:solidFill>
                            <a:schemeClr val="tx1"/>
                          </a:solidFill>
                          <a:effectLst/>
                          <a:latin typeface="Courier New" pitchFamily="49" charset="0"/>
                        </a:rPr>
                        <a:t>REVERSE</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keyword</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is used) by 1 on each iteration of the loop until the upper or lower bound is reached</a:t>
                      </a:r>
                    </a:p>
                  </a:txBody>
                  <a:tcPr marL="89696" marR="89696" marT="0" marB="0" horzOverflow="overflow">
                    <a:lnL>
                      <a:noFill/>
                    </a:lnL>
                    <a:lnR cap="flat">
                      <a:noFill/>
                    </a:lnR>
                    <a:lnT cap="flat">
                      <a:noFill/>
                    </a:lnT>
                    <a:lnB>
                      <a:noFill/>
                    </a:lnB>
                    <a:lnTlToBr>
                      <a:noFill/>
                    </a:lnTlToBr>
                    <a:lnBlToTr>
                      <a:noFill/>
                    </a:lnBlToTr>
                    <a:noFill/>
                  </a:tcPr>
                </a:tc>
              </a:tr>
              <a:tr h="4954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rPr>
                        <a:t>REVERSE</a:t>
                      </a:r>
                    </a:p>
                  </a:txBody>
                  <a:tcPr marL="89696" marR="89696" marT="0" marB="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Causes the counter to decrement with each iteration from the upper bound to the lower bound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1" i="0" u="none" strike="noStrike" cap="none" normalizeH="0" baseline="0" smtClean="0">
                          <a:ln>
                            <a:noFill/>
                          </a:ln>
                          <a:solidFill>
                            <a:schemeClr val="tx1"/>
                          </a:solidFill>
                          <a:effectLst/>
                          <a:latin typeface="Arial" pitchFamily="34" charset="0"/>
                          <a:cs typeface="Arial" pitchFamily="34" charset="0"/>
                        </a:rPr>
                        <a:t>Note:</a:t>
                      </a:r>
                      <a:r>
                        <a:rPr kumimoji="0" lang="en-US" sz="1100" b="0" i="0" u="none" strike="noStrike" cap="none" normalizeH="0" baseline="0" smtClean="0">
                          <a:ln>
                            <a:noFill/>
                          </a:ln>
                          <a:solidFill>
                            <a:schemeClr val="tx1"/>
                          </a:solidFill>
                          <a:effectLst/>
                          <a:latin typeface="Arial" pitchFamily="34" charset="0"/>
                          <a:cs typeface="Arial" pitchFamily="34" charset="0"/>
                        </a:rPr>
                        <a:t> The lower bound is still referenced first.</a:t>
                      </a:r>
                    </a:p>
                  </a:txBody>
                  <a:tcPr marL="89696" marR="89696" marT="0" marB="0" horzOverflow="overflow">
                    <a:lnL>
                      <a:noFill/>
                    </a:lnL>
                    <a:lnR cap="flat">
                      <a:noFill/>
                    </a:lnR>
                    <a:lnT>
                      <a:noFill/>
                    </a:lnT>
                    <a:lnB>
                      <a:noFill/>
                    </a:lnB>
                    <a:lnTlToBr>
                      <a:noFill/>
                    </a:lnTlToBr>
                    <a:lnBlToTr>
                      <a:noFill/>
                    </a:lnBlToTr>
                    <a:noFill/>
                  </a:tcPr>
                </a:tc>
              </a:tr>
              <a:tr h="40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err="1" smtClean="0">
                          <a:ln>
                            <a:noFill/>
                          </a:ln>
                          <a:solidFill>
                            <a:schemeClr val="tx1"/>
                          </a:solidFill>
                          <a:effectLst/>
                          <a:latin typeface="Arial" pitchFamily="34" charset="0"/>
                          <a:cs typeface="Arial" pitchFamily="34" charset="0"/>
                        </a:rPr>
                        <a:t>lower_bound</a:t>
                      </a:r>
                      <a:endParaRPr kumimoji="0" lang="en-US" sz="1100" b="0" i="1"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err="1" smtClean="0">
                          <a:ln>
                            <a:noFill/>
                          </a:ln>
                          <a:solidFill>
                            <a:schemeClr val="tx1"/>
                          </a:solidFill>
                          <a:effectLst/>
                          <a:latin typeface="Arial" pitchFamily="34" charset="0"/>
                          <a:cs typeface="Arial" pitchFamily="34" charset="0"/>
                        </a:rPr>
                        <a:t>upper_bound</a:t>
                      </a:r>
                      <a:endParaRPr kumimoji="0" lang="en-US" sz="1100" b="0" i="1" u="none" strike="noStrike" cap="none" normalizeH="0" baseline="0" dirty="0" smtClean="0">
                        <a:ln>
                          <a:noFill/>
                        </a:ln>
                        <a:solidFill>
                          <a:schemeClr val="tx1"/>
                        </a:solidFill>
                        <a:effectLst/>
                        <a:latin typeface="Arial" pitchFamily="34" charset="0"/>
                        <a:cs typeface="Arial" pitchFamily="34" charset="0"/>
                      </a:endParaRPr>
                    </a:p>
                  </a:txBody>
                  <a:tcPr marL="89696" marR="89696" marT="0" marB="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Specifies the lower bound for the range of counter values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Specifies the upper bound for the range of counter values</a:t>
                      </a:r>
                    </a:p>
                  </a:txBody>
                  <a:tcPr marL="89696" marR="89696" marT="0" marB="0" horzOverflow="overflow">
                    <a:lnL>
                      <a:noFill/>
                    </a:lnL>
                    <a:lnR cap="flat">
                      <a:noFill/>
                    </a:lnR>
                    <a:lnT>
                      <a:noFill/>
                    </a:lnT>
                    <a:lnB cap="flat">
                      <a:noFill/>
                    </a:lnB>
                    <a:lnTlToBr>
                      <a:noFill/>
                    </a:lnTlToBr>
                    <a:lnBlToTr>
                      <a:noFill/>
                    </a:lnBlToTr>
                    <a:noFill/>
                  </a:tcPr>
                </a:tc>
              </a:tr>
            </a:tbl>
          </a:graphicData>
        </a:graphic>
      </p:graphicFrame>
      <p:sp>
        <p:nvSpPr>
          <p:cNvPr id="66571"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131CB3C-7DBE-42B8-BBEA-DA5B96BCA26D}" type="slidenum">
              <a:rPr lang="en-US" smtClean="0"/>
              <a:pPr eaLnBrk="1" hangingPunct="1"/>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Note:</a:t>
            </a:r>
            <a:r>
              <a:rPr lang="en-US" smtClean="0">
                <a:latin typeface="Arial" charset="0"/>
              </a:rPr>
              <a:t> The sequence of statements is executed each time the counter is incremented, as determined by the two bounds. The lower bound and upper bound of the loop range can be literals, variables, or expressions, but they must evaluate to integers. The bounds are rounded to integers; that is, 11/3 and 8/5 are valid upper or lower bounds. The lower bound and upper bound are inclusive in the loop range. If the lower bound of the loop range evaluates to a larger integer than the upper bound, the sequence of statements is not executed. </a:t>
            </a:r>
            <a:br>
              <a:rPr lang="en-US" smtClean="0">
                <a:latin typeface="Arial" charset="0"/>
              </a:rPr>
            </a:br>
            <a:r>
              <a:rPr lang="en-US" smtClean="0">
                <a:latin typeface="Arial" charset="0"/>
              </a:rPr>
              <a:t>For example, the following statement is executed only once:</a:t>
            </a:r>
          </a:p>
          <a:p>
            <a:pPr lvl="4" eaLnBrk="1" hangingPunct="1"/>
            <a:r>
              <a:rPr lang="en-US" smtClean="0"/>
              <a:t>FOR i IN 3..3 </a:t>
            </a:r>
            <a:br>
              <a:rPr lang="en-US" smtClean="0"/>
            </a:br>
            <a:r>
              <a:rPr lang="en-US" smtClean="0"/>
              <a:t>LOOP </a:t>
            </a:r>
            <a:br>
              <a:rPr lang="en-US" smtClean="0"/>
            </a:br>
            <a:r>
              <a:rPr lang="en-US" smtClean="0"/>
              <a:t> statement1</a:t>
            </a:r>
            <a:r>
              <a:rPr lang="en-US" i="1" smtClean="0"/>
              <a:t>;</a:t>
            </a:r>
            <a:br>
              <a:rPr lang="en-US" i="1" smtClean="0"/>
            </a:br>
            <a:r>
              <a:rPr lang="en-US" smtClean="0"/>
              <a:t>END LOOP;</a:t>
            </a:r>
          </a:p>
        </p:txBody>
      </p:sp>
      <p:sp>
        <p:nvSpPr>
          <p:cNvPr id="67587"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B3586694-0F50-482E-9005-CA36C3BA6FE6}" type="slidenum">
              <a:rPr lang="en-US" smtClean="0"/>
              <a:pPr eaLnBrk="1" hangingPunct="1"/>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have already learned how to insert three new locations for the </a:t>
            </a:r>
            <a:r>
              <a:rPr lang="en-US" smtClean="0">
                <a:latin typeface="Courier New" pitchFamily="49" charset="0"/>
              </a:rPr>
              <a:t>CA</a:t>
            </a:r>
            <a:r>
              <a:rPr lang="en-US" smtClean="0">
                <a:latin typeface="Arial" charset="0"/>
              </a:rPr>
              <a:t> country code and the city of Montreal by using the basic loop and the </a:t>
            </a:r>
            <a:r>
              <a:rPr lang="en-US" smtClean="0">
                <a:latin typeface="Courier New" pitchFamily="49" charset="0"/>
              </a:rPr>
              <a:t>WHILE</a:t>
            </a:r>
            <a:r>
              <a:rPr lang="en-US" smtClean="0">
                <a:latin typeface="Arial" charset="0"/>
              </a:rPr>
              <a:t> loop. The example in this slide shows how to achieve the same by using the </a:t>
            </a:r>
            <a:r>
              <a:rPr lang="en-US" smtClean="0">
                <a:latin typeface="Courier New" pitchFamily="49" charset="0"/>
              </a:rPr>
              <a:t>FOR</a:t>
            </a:r>
            <a:r>
              <a:rPr lang="en-US" smtClean="0">
                <a:latin typeface="Arial" charset="0"/>
              </a:rPr>
              <a:t> loop. </a:t>
            </a:r>
          </a:p>
          <a:p>
            <a:pPr lvl="1" eaLnBrk="1" hangingPunct="1"/>
            <a:r>
              <a:rPr lang="en-US" b="1" smtClean="0">
                <a:latin typeface="Arial" charset="0"/>
              </a:rPr>
              <a:t>Results</a:t>
            </a:r>
            <a:endParaRPr lang="en-US" smtClean="0">
              <a:latin typeface="Arial" charset="0"/>
            </a:endParaRPr>
          </a:p>
          <a:p>
            <a:pPr lvl="1" eaLnBrk="1" hangingPunct="1"/>
            <a:r>
              <a:rPr lang="en-US" smtClean="0">
                <a:latin typeface="Arial" charset="0"/>
              </a:rPr>
              <a:t>To view the output, run the code example  under slide 27_sa in </a:t>
            </a:r>
            <a:r>
              <a:rPr lang="en-US" smtClean="0">
                <a:latin typeface="Courier New" pitchFamily="49" charset="0"/>
              </a:rPr>
              <a:t>code_ex_06.sql</a:t>
            </a:r>
            <a:r>
              <a:rPr lang="en-US" smtClean="0">
                <a:latin typeface="Arial" charset="0"/>
              </a:rPr>
              <a:t>.</a:t>
            </a:r>
          </a:p>
        </p:txBody>
      </p:sp>
      <p:sp>
        <p:nvSpPr>
          <p:cNvPr id="6861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45AD2C46-F6F6-414E-9898-AE8ED8A0ABFF}" type="slidenum">
              <a:rPr lang="en-US" smtClean="0"/>
              <a:pPr eaLnBrk="1" hangingPunct="1"/>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slide lists the guidelines to follow when writing a </a:t>
            </a:r>
            <a:r>
              <a:rPr lang="en-US" smtClean="0">
                <a:latin typeface="Courier New" pitchFamily="49" charset="0"/>
              </a:rPr>
              <a:t>FOR</a:t>
            </a:r>
            <a:r>
              <a:rPr lang="en-US" smtClean="0">
                <a:latin typeface="Arial" charset="0"/>
              </a:rPr>
              <a:t> loop.</a:t>
            </a:r>
          </a:p>
          <a:p>
            <a:pPr lvl="1" eaLnBrk="1" hangingPunct="1"/>
            <a:r>
              <a:rPr lang="en-US" b="1" smtClean="0">
                <a:latin typeface="Arial" charset="0"/>
              </a:rPr>
              <a:t>Note:</a:t>
            </a:r>
            <a:r>
              <a:rPr lang="en-US" smtClean="0">
                <a:latin typeface="Arial" charset="0"/>
              </a:rPr>
              <a:t> The lower and upper bounds of a </a:t>
            </a:r>
            <a:r>
              <a:rPr lang="en-US" smtClean="0">
                <a:latin typeface="Courier New" pitchFamily="49" charset="0"/>
              </a:rPr>
              <a:t>LOOP</a:t>
            </a:r>
            <a:r>
              <a:rPr lang="en-US" smtClean="0">
                <a:latin typeface="Arial" charset="0"/>
              </a:rPr>
              <a:t> statement do not need to be numeric literals. They can be expressions that convert to numeric values.</a:t>
            </a:r>
          </a:p>
          <a:p>
            <a:pPr lvl="1" eaLnBrk="1" hangingPunct="1"/>
            <a:r>
              <a:rPr lang="en-US" b="1" smtClean="0">
                <a:latin typeface="Arial" charset="0"/>
              </a:rPr>
              <a:t>Example:</a:t>
            </a:r>
          </a:p>
          <a:p>
            <a:pPr lvl="4" eaLnBrk="1" hangingPunct="1"/>
            <a:r>
              <a:rPr lang="en-US" smtClean="0"/>
              <a:t>DECLARE</a:t>
            </a:r>
            <a:br>
              <a:rPr lang="en-US" smtClean="0"/>
            </a:br>
            <a:r>
              <a:rPr lang="en-US" smtClean="0"/>
              <a:t>  v_lower  NUMBER := 1;</a:t>
            </a:r>
            <a:br>
              <a:rPr lang="en-US" smtClean="0"/>
            </a:br>
            <a:r>
              <a:rPr lang="en-US" smtClean="0"/>
              <a:t>  v_upper  NUMBER := 100;</a:t>
            </a:r>
            <a:br>
              <a:rPr lang="en-US" smtClean="0"/>
            </a:br>
            <a:r>
              <a:rPr lang="en-US" smtClean="0"/>
              <a:t>BEGIN</a:t>
            </a:r>
            <a:br>
              <a:rPr lang="en-US" smtClean="0"/>
            </a:br>
            <a:r>
              <a:rPr lang="en-US" smtClean="0"/>
              <a:t>  FOR i IN v_lower..v_upper LOOP</a:t>
            </a:r>
            <a:br>
              <a:rPr lang="en-US" smtClean="0"/>
            </a:br>
            <a:r>
              <a:rPr lang="en-US" smtClean="0"/>
              <a:t>  ...</a:t>
            </a:r>
            <a:br>
              <a:rPr lang="en-US" smtClean="0"/>
            </a:br>
            <a:r>
              <a:rPr lang="en-US" smtClean="0"/>
              <a:t>  END LOOP;</a:t>
            </a:r>
            <a:br>
              <a:rPr lang="en-US" smtClean="0"/>
            </a:br>
            <a:r>
              <a:rPr lang="en-US" smtClean="0"/>
              <a:t>END;</a:t>
            </a:r>
          </a:p>
          <a:p>
            <a:pPr lvl="4" eaLnBrk="1" hangingPunct="1"/>
            <a:r>
              <a:rPr lang="en-US" smtClean="0"/>
              <a:t>/</a:t>
            </a:r>
          </a:p>
        </p:txBody>
      </p:sp>
      <p:sp>
        <p:nvSpPr>
          <p:cNvPr id="6963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F7B4F88E-5843-4BA4-8B69-8DC401816AD3}" type="slidenum">
              <a:rPr lang="en-US" smtClean="0"/>
              <a:pPr eaLnBrk="1" hangingPunct="1"/>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 basic loop</a:t>
            </a:r>
            <a:r>
              <a:rPr lang="en-US" smtClean="0">
                <a:solidFill>
                  <a:srgbClr val="FC0128"/>
                </a:solidFill>
                <a:latin typeface="Arial" charset="0"/>
              </a:rPr>
              <a:t> </a:t>
            </a:r>
            <a:r>
              <a:rPr lang="en-US" smtClean="0">
                <a:latin typeface="Arial" charset="0"/>
              </a:rPr>
              <a:t>allows the execution of its statement at least once, even if the condition is already met upon entering the loop. Without the </a:t>
            </a:r>
            <a:r>
              <a:rPr lang="en-US" smtClean="0">
                <a:latin typeface="Courier New" pitchFamily="49" charset="0"/>
              </a:rPr>
              <a:t>EXIT</a:t>
            </a:r>
            <a:r>
              <a:rPr lang="en-US" smtClean="0">
                <a:latin typeface="Arial" charset="0"/>
              </a:rPr>
              <a:t> statement, the loop would be infinite.</a:t>
            </a:r>
          </a:p>
          <a:p>
            <a:pPr lvl="1" eaLnBrk="1" hangingPunct="1"/>
            <a:r>
              <a:rPr lang="en-US" smtClean="0">
                <a:latin typeface="Arial" charset="0"/>
              </a:rPr>
              <a:t>You can use the </a:t>
            </a:r>
            <a:r>
              <a:rPr lang="en-US" smtClean="0">
                <a:latin typeface="Courier New" pitchFamily="49" charset="0"/>
              </a:rPr>
              <a:t>WHILE</a:t>
            </a:r>
            <a:r>
              <a:rPr lang="en-US" smtClean="0">
                <a:latin typeface="Arial" charset="0"/>
              </a:rPr>
              <a:t> loop</a:t>
            </a:r>
            <a:r>
              <a:rPr lang="en-US" smtClean="0">
                <a:solidFill>
                  <a:srgbClr val="FC0128"/>
                </a:solidFill>
                <a:latin typeface="Arial" charset="0"/>
              </a:rPr>
              <a:t> </a:t>
            </a:r>
            <a:r>
              <a:rPr lang="en-US" smtClean="0">
                <a:latin typeface="Arial" charset="0"/>
              </a:rPr>
              <a:t>to repeat a sequence of statements until the controlling condition is no longer </a:t>
            </a:r>
            <a:r>
              <a:rPr lang="en-US" smtClean="0">
                <a:latin typeface="Courier New" pitchFamily="49" charset="0"/>
              </a:rPr>
              <a:t>TRUE</a:t>
            </a:r>
            <a:r>
              <a:rPr lang="en-US" smtClean="0">
                <a:latin typeface="Arial" charset="0"/>
              </a:rPr>
              <a:t>. The condition is evaluated at the start of each iteration. The loop terminates when the condition is </a:t>
            </a:r>
            <a:r>
              <a:rPr lang="en-US" smtClean="0">
                <a:latin typeface="Courier New" pitchFamily="49" charset="0"/>
              </a:rPr>
              <a:t>FALSE</a:t>
            </a:r>
            <a:r>
              <a:rPr lang="en-US" smtClean="0">
                <a:latin typeface="Arial" charset="0"/>
              </a:rPr>
              <a:t>. If the condition is </a:t>
            </a:r>
            <a:r>
              <a:rPr lang="en-US" smtClean="0">
                <a:latin typeface="Courier New" pitchFamily="49" charset="0"/>
              </a:rPr>
              <a:t>FALSE</a:t>
            </a:r>
            <a:r>
              <a:rPr lang="en-US" smtClean="0">
                <a:latin typeface="Arial" charset="0"/>
              </a:rPr>
              <a:t> at the start of the loop, no further iterations are performed.</a:t>
            </a:r>
          </a:p>
          <a:p>
            <a:pPr lvl="1" eaLnBrk="1" hangingPunct="1"/>
            <a:r>
              <a:rPr lang="en-US" smtClean="0">
                <a:latin typeface="Courier New" pitchFamily="49" charset="0"/>
              </a:rPr>
              <a:t>FOR</a:t>
            </a:r>
            <a:r>
              <a:rPr lang="en-US" smtClean="0">
                <a:latin typeface="Arial" charset="0"/>
              </a:rPr>
              <a:t> loops</a:t>
            </a:r>
            <a:r>
              <a:rPr lang="en-US" smtClean="0">
                <a:solidFill>
                  <a:srgbClr val="FC0128"/>
                </a:solidFill>
                <a:latin typeface="Arial" charset="0"/>
              </a:rPr>
              <a:t> </a:t>
            </a:r>
            <a:r>
              <a:rPr lang="en-US" smtClean="0">
                <a:latin typeface="Arial" charset="0"/>
              </a:rPr>
              <a:t>have a control statement before the </a:t>
            </a:r>
            <a:r>
              <a:rPr lang="en-US" smtClean="0">
                <a:latin typeface="Courier New" pitchFamily="49" charset="0"/>
              </a:rPr>
              <a:t>LOOP</a:t>
            </a:r>
            <a:r>
              <a:rPr lang="en-US" smtClean="0">
                <a:latin typeface="Arial" charset="0"/>
              </a:rPr>
              <a:t> keyword to determine the number of iterations that the PL/SQL performs. Use a </a:t>
            </a:r>
            <a:r>
              <a:rPr lang="en-US" smtClean="0">
                <a:latin typeface="Courier New" pitchFamily="49" charset="0"/>
              </a:rPr>
              <a:t>FOR</a:t>
            </a:r>
            <a:r>
              <a:rPr lang="en-US" smtClean="0">
                <a:latin typeface="Arial" charset="0"/>
              </a:rPr>
              <a:t> loop if the number of iterations is predetermined.</a:t>
            </a:r>
          </a:p>
        </p:txBody>
      </p:sp>
      <p:sp>
        <p:nvSpPr>
          <p:cNvPr id="7066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D3DE6BD-A370-4A07-99AC-D539FC5E667A}" type="slidenum">
              <a:rPr lang="en-US" smtClean="0"/>
              <a:pPr eaLnBrk="1" hangingPunct="1"/>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074"/>
          <p:cNvSpPr>
            <a:spLocks noGrp="1" noRot="1" noChangeAspect="1" noChangeArrowheads="1" noTextEdit="1"/>
          </p:cNvSpPr>
          <p:nvPr>
            <p:ph type="sldImg"/>
          </p:nvPr>
        </p:nvSpPr>
        <p:spPr>
          <a:ln/>
        </p:spPr>
      </p:sp>
      <p:sp>
        <p:nvSpPr>
          <p:cNvPr id="44035" name="Rectangle 307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can change the logical flow of statements within the PL/SQL block with a number of control structures. This lesson addresses four types of PL/SQL control structures: conditional constructs with the </a:t>
            </a:r>
            <a:r>
              <a:rPr lang="en-US" smtClean="0">
                <a:latin typeface="Courier New" pitchFamily="49" charset="0"/>
              </a:rPr>
              <a:t>IF</a:t>
            </a:r>
            <a:r>
              <a:rPr lang="en-US" smtClean="0">
                <a:latin typeface="Arial" charset="0"/>
              </a:rPr>
              <a:t> statement, </a:t>
            </a:r>
            <a:r>
              <a:rPr lang="en-US" smtClean="0">
                <a:latin typeface="Courier New" pitchFamily="49" charset="0"/>
              </a:rPr>
              <a:t>CASE</a:t>
            </a:r>
            <a:r>
              <a:rPr lang="en-US" smtClean="0">
                <a:latin typeface="Arial" charset="0"/>
              </a:rPr>
              <a:t> expressions, </a:t>
            </a:r>
            <a:r>
              <a:rPr lang="en-US" smtClean="0">
                <a:latin typeface="Courier New" pitchFamily="49" charset="0"/>
              </a:rPr>
              <a:t>LOOP</a:t>
            </a:r>
            <a:r>
              <a:rPr lang="en-US" smtClean="0">
                <a:latin typeface="Arial" charset="0"/>
              </a:rPr>
              <a:t> control structures, and the </a:t>
            </a:r>
            <a:r>
              <a:rPr lang="en-US" smtClean="0">
                <a:latin typeface="Courier New" pitchFamily="49" charset="0"/>
              </a:rPr>
              <a:t>CONTINUE</a:t>
            </a:r>
            <a:r>
              <a:rPr lang="en-US" smtClean="0">
                <a:latin typeface="Arial" charset="0"/>
              </a:rPr>
              <a:t> statement.</a:t>
            </a:r>
          </a:p>
        </p:txBody>
      </p:sp>
      <p:sp>
        <p:nvSpPr>
          <p:cNvPr id="4403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42B2AFA6-95C8-4398-99EA-843654B2445B}" type="slidenum">
              <a:rPr lang="en-US" smtClean="0"/>
              <a:pPr eaLnBrk="1" hangingPunct="1"/>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can nest the </a:t>
            </a:r>
            <a:r>
              <a:rPr lang="en-US" smtClean="0">
                <a:latin typeface="Courier New" pitchFamily="49" charset="0"/>
              </a:rPr>
              <a:t>FOR</a:t>
            </a:r>
            <a:r>
              <a:rPr lang="en-US" smtClean="0">
                <a:latin typeface="Arial" charset="0"/>
              </a:rPr>
              <a:t>, </a:t>
            </a:r>
            <a:r>
              <a:rPr lang="en-US" smtClean="0">
                <a:latin typeface="Courier New" pitchFamily="49" charset="0"/>
              </a:rPr>
              <a:t>WHILE</a:t>
            </a:r>
            <a:r>
              <a:rPr lang="en-US" smtClean="0">
                <a:latin typeface="Arial" charset="0"/>
              </a:rPr>
              <a:t>, and basic loops within one another. The termination of a nested loop does not terminate the enclosing loop unless an exception is raised. However, you can label loops and exit the outer loop with the </a:t>
            </a:r>
            <a:r>
              <a:rPr lang="en-US" smtClean="0">
                <a:latin typeface="Courier New" pitchFamily="49" charset="0"/>
              </a:rPr>
              <a:t>EXIT</a:t>
            </a:r>
            <a:r>
              <a:rPr lang="en-US" smtClean="0">
                <a:latin typeface="Arial" charset="0"/>
              </a:rPr>
              <a:t> statement.</a:t>
            </a:r>
          </a:p>
          <a:p>
            <a:pPr lvl="1" eaLnBrk="1" hangingPunct="1"/>
            <a:r>
              <a:rPr lang="en-US" smtClean="0">
                <a:latin typeface="Arial" charset="0"/>
              </a:rPr>
              <a:t>Label names follow the same rules as the other identifiers. A label is placed before a statement, either on the same line or on a separate line. White space is insignificant in all PL/SQL parsing except inside literals. Label basic loops by placing the label before the word </a:t>
            </a:r>
            <a:r>
              <a:rPr lang="en-US" smtClean="0">
                <a:latin typeface="Courier New" pitchFamily="49" charset="0"/>
              </a:rPr>
              <a:t>LOOP</a:t>
            </a:r>
            <a:r>
              <a:rPr lang="en-US" smtClean="0">
                <a:latin typeface="Arial" charset="0"/>
              </a:rPr>
              <a:t> within label delimiters (&lt;&lt;</a:t>
            </a:r>
            <a:r>
              <a:rPr lang="en-US" i="1" smtClean="0">
                <a:latin typeface="Arial" charset="0"/>
              </a:rPr>
              <a:t>label</a:t>
            </a:r>
            <a:r>
              <a:rPr lang="en-US" smtClean="0">
                <a:latin typeface="Arial" charset="0"/>
              </a:rPr>
              <a:t>&gt;&gt;). In </a:t>
            </a:r>
            <a:r>
              <a:rPr lang="en-US" smtClean="0">
                <a:latin typeface="Courier New" pitchFamily="49" charset="0"/>
              </a:rPr>
              <a:t>FOR</a:t>
            </a:r>
            <a:r>
              <a:rPr lang="en-US" smtClean="0">
                <a:latin typeface="Arial" charset="0"/>
              </a:rPr>
              <a:t> and </a:t>
            </a:r>
            <a:r>
              <a:rPr lang="en-US" smtClean="0">
                <a:latin typeface="Courier New" pitchFamily="49" charset="0"/>
              </a:rPr>
              <a:t>WHILE</a:t>
            </a:r>
            <a:r>
              <a:rPr lang="en-US" smtClean="0">
                <a:latin typeface="Arial" charset="0"/>
              </a:rPr>
              <a:t> loops, place the label before </a:t>
            </a:r>
            <a:r>
              <a:rPr lang="en-US" smtClean="0">
                <a:latin typeface="Courier New" pitchFamily="49" charset="0"/>
              </a:rPr>
              <a:t>FOR</a:t>
            </a:r>
            <a:r>
              <a:rPr lang="en-US" smtClean="0">
                <a:latin typeface="Arial" charset="0"/>
              </a:rPr>
              <a:t> or </a:t>
            </a:r>
            <a:r>
              <a:rPr lang="en-US" smtClean="0">
                <a:latin typeface="Courier New" pitchFamily="49" charset="0"/>
              </a:rPr>
              <a:t>WHILE</a:t>
            </a:r>
            <a:r>
              <a:rPr lang="en-US" smtClean="0">
                <a:latin typeface="Arial" charset="0"/>
              </a:rPr>
              <a:t>.</a:t>
            </a:r>
          </a:p>
          <a:p>
            <a:pPr lvl="1" eaLnBrk="1" hangingPunct="1"/>
            <a:r>
              <a:rPr lang="en-US" smtClean="0">
                <a:latin typeface="Arial" charset="0"/>
              </a:rPr>
              <a:t>If the loop is labeled, the label name can be included (optionally) after the </a:t>
            </a:r>
            <a:r>
              <a:rPr lang="en-US" smtClean="0">
                <a:latin typeface="Courier New" pitchFamily="49" charset="0"/>
              </a:rPr>
              <a:t>END</a:t>
            </a:r>
            <a:r>
              <a:rPr lang="en-US" smtClean="0">
                <a:latin typeface="Arial" charset="0"/>
              </a:rPr>
              <a:t> </a:t>
            </a:r>
            <a:r>
              <a:rPr lang="en-US" smtClean="0">
                <a:latin typeface="Courier New" pitchFamily="49" charset="0"/>
              </a:rPr>
              <a:t>LOOP</a:t>
            </a:r>
            <a:r>
              <a:rPr lang="en-US" smtClean="0">
                <a:latin typeface="Arial" charset="0"/>
              </a:rPr>
              <a:t> statement for clarity.</a:t>
            </a:r>
          </a:p>
        </p:txBody>
      </p:sp>
      <p:sp>
        <p:nvSpPr>
          <p:cNvPr id="7168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1241A70-A4B3-4222-B3F5-BD95807DA9C3}" type="slidenum">
              <a:rPr lang="en-US" smtClean="0"/>
              <a:pPr eaLnBrk="1" hangingPunct="1"/>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in the slide, there are two loops. The outer loop is identified by the label </a:t>
            </a:r>
            <a:r>
              <a:rPr lang="en-US" smtClean="0">
                <a:latin typeface="Courier New" pitchFamily="49" charset="0"/>
              </a:rPr>
              <a:t>&lt;&lt;Outer_Loop&gt;&gt;</a:t>
            </a:r>
            <a:r>
              <a:rPr lang="en-US" smtClean="0">
                <a:latin typeface="Arial" charset="0"/>
              </a:rPr>
              <a:t> and the inner loop is identified by the label </a:t>
            </a:r>
            <a:r>
              <a:rPr lang="en-US" smtClean="0">
                <a:latin typeface="Courier New" pitchFamily="49" charset="0"/>
              </a:rPr>
              <a:t>&lt;&lt;Inner_Loop&gt;&gt;</a:t>
            </a:r>
            <a:r>
              <a:rPr lang="en-US" smtClean="0">
                <a:latin typeface="Arial" charset="0"/>
              </a:rPr>
              <a:t>. </a:t>
            </a:r>
            <a:br>
              <a:rPr lang="en-US" smtClean="0">
                <a:latin typeface="Arial" charset="0"/>
              </a:rPr>
            </a:br>
            <a:r>
              <a:rPr lang="en-US" smtClean="0">
                <a:latin typeface="Arial" charset="0"/>
              </a:rPr>
              <a:t>The identifiers are placed before the word </a:t>
            </a:r>
            <a:r>
              <a:rPr lang="en-US" smtClean="0">
                <a:latin typeface="Courier New" pitchFamily="49" charset="0"/>
              </a:rPr>
              <a:t>LOOP</a:t>
            </a:r>
            <a:r>
              <a:rPr lang="en-US" smtClean="0">
                <a:latin typeface="Arial" charset="0"/>
              </a:rPr>
              <a:t> within label delimiters (&lt;&lt;</a:t>
            </a:r>
            <a:r>
              <a:rPr lang="en-US" i="1" smtClean="0">
                <a:latin typeface="Arial" charset="0"/>
              </a:rPr>
              <a:t>label</a:t>
            </a:r>
            <a:r>
              <a:rPr lang="en-US" smtClean="0">
                <a:latin typeface="Arial" charset="0"/>
              </a:rPr>
              <a:t>&gt;&gt;). The inner loop is nested within the outer loop. The label names are included after the </a:t>
            </a:r>
            <a:r>
              <a:rPr lang="en-US" smtClean="0">
                <a:latin typeface="Courier New" pitchFamily="49" charset="0"/>
              </a:rPr>
              <a:t>END</a:t>
            </a:r>
            <a:r>
              <a:rPr lang="en-US" smtClean="0">
                <a:latin typeface="Arial" charset="0"/>
              </a:rPr>
              <a:t> </a:t>
            </a:r>
            <a:r>
              <a:rPr lang="en-US" smtClean="0">
                <a:latin typeface="Courier New" pitchFamily="49" charset="0"/>
              </a:rPr>
              <a:t>LOOP</a:t>
            </a:r>
            <a:r>
              <a:rPr lang="en-US" smtClean="0">
                <a:latin typeface="Arial" charset="0"/>
              </a:rPr>
              <a:t> statements for clarity.</a:t>
            </a:r>
          </a:p>
        </p:txBody>
      </p:sp>
      <p:sp>
        <p:nvSpPr>
          <p:cNvPr id="7270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5453A824-549A-4921-BF2D-EA28B7C74CAC}" type="slidenum">
              <a:rPr lang="en-US" smtClean="0"/>
              <a:pPr eaLnBrk="1" hangingPunct="1"/>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8"/>
          <p:cNvSpPr>
            <a:spLocks noGrp="1" noRot="1" noChangeAspect="1" noTextEdit="1"/>
          </p:cNvSpPr>
          <p:nvPr>
            <p:ph type="sldImg"/>
          </p:nvPr>
        </p:nvSpPr>
        <p:spPr>
          <a:ln/>
        </p:spPr>
      </p:sp>
      <p:sp>
        <p:nvSpPr>
          <p:cNvPr id="73731" name="Notes Placeholder 9"/>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a:t>
            </a:r>
            <a:r>
              <a:rPr lang="en-US" smtClean="0">
                <a:latin typeface="Courier New" pitchFamily="49" charset="0"/>
              </a:rPr>
              <a:t>CONTINUE</a:t>
            </a:r>
            <a:r>
              <a:rPr lang="en-US" smtClean="0">
                <a:latin typeface="Arial" charset="0"/>
              </a:rPr>
              <a:t> statement enables you to transfer control within a loop back to a new iteration or to leave the loop. Many other programming languages have this functionality. With the Oracle Database 11</a:t>
            </a:r>
            <a:r>
              <a:rPr lang="en-US" i="1" smtClean="0">
                <a:latin typeface="Arial" charset="0"/>
              </a:rPr>
              <a:t>g</a:t>
            </a:r>
            <a:r>
              <a:rPr lang="en-US" smtClean="0">
                <a:latin typeface="Arial" charset="0"/>
              </a:rPr>
              <a:t> release, PL/SQL also offers this functionality. Before the Oracle Database 11</a:t>
            </a:r>
            <a:r>
              <a:rPr lang="en-US" i="1" smtClean="0">
                <a:latin typeface="Arial" charset="0"/>
              </a:rPr>
              <a:t>g</a:t>
            </a:r>
            <a:r>
              <a:rPr lang="en-US" smtClean="0">
                <a:latin typeface="Arial" charset="0"/>
              </a:rPr>
              <a:t> release, you could code a workaround by using Boolean variables and conditional statements to simulate the </a:t>
            </a:r>
            <a:r>
              <a:rPr lang="en-US" smtClean="0">
                <a:latin typeface="Courier New" pitchFamily="49" charset="0"/>
              </a:rPr>
              <a:t>CONTINUE</a:t>
            </a:r>
            <a:r>
              <a:rPr lang="en-US" smtClean="0">
                <a:latin typeface="Arial" charset="0"/>
              </a:rPr>
              <a:t> programmatic functionality. In some cases, the workarounds are less efficient.</a:t>
            </a:r>
          </a:p>
          <a:p>
            <a:pPr lvl="1" eaLnBrk="1" hangingPunct="1"/>
            <a:r>
              <a:rPr lang="en-US" smtClean="0">
                <a:latin typeface="Arial" charset="0"/>
              </a:rPr>
              <a:t>The </a:t>
            </a:r>
            <a:r>
              <a:rPr lang="en-US" smtClean="0">
                <a:latin typeface="Courier New" pitchFamily="49" charset="0"/>
              </a:rPr>
              <a:t>CONTINUE</a:t>
            </a:r>
            <a:r>
              <a:rPr lang="en-US" smtClean="0">
                <a:latin typeface="Arial" charset="0"/>
              </a:rPr>
              <a:t> statement offers you a simplified means to control loop iterations. It may be more efficient than the previous coding workarounds.</a:t>
            </a:r>
          </a:p>
          <a:p>
            <a:pPr lvl="1" eaLnBrk="1" hangingPunct="1"/>
            <a:r>
              <a:rPr lang="en-US" smtClean="0">
                <a:latin typeface="Arial" charset="0"/>
              </a:rPr>
              <a:t>The </a:t>
            </a:r>
            <a:r>
              <a:rPr lang="en-US" smtClean="0">
                <a:latin typeface="Courier New" pitchFamily="49" charset="0"/>
              </a:rPr>
              <a:t>CONTINUE</a:t>
            </a:r>
            <a:r>
              <a:rPr lang="en-US" smtClean="0">
                <a:latin typeface="Arial" charset="0"/>
              </a:rPr>
              <a:t> statement is commonly used to filter data within a loop body before the main processing begins.</a:t>
            </a:r>
          </a:p>
        </p:txBody>
      </p:sp>
      <p:sp>
        <p:nvSpPr>
          <p:cNvPr id="737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673A0125-D586-494E-AECD-DD6A68CA00AD}" type="slidenum">
              <a:rPr lang="en-US" smtClean="0"/>
              <a:pPr eaLnBrk="1" hangingPunct="1"/>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5"/>
          <p:cNvSpPr>
            <a:spLocks noGrp="1" noRot="1" noChangeAspect="1" noTextEdit="1"/>
          </p:cNvSpPr>
          <p:nvPr>
            <p:ph type="sldImg"/>
          </p:nvPr>
        </p:nvSpPr>
        <p:spPr>
          <a:ln/>
        </p:spPr>
      </p:sp>
      <p:sp>
        <p:nvSpPr>
          <p:cNvPr id="74755"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example, there are two assignments using the </a:t>
            </a:r>
            <a:r>
              <a:rPr lang="en-US" smtClean="0">
                <a:latin typeface="Courier New" pitchFamily="49" charset="0"/>
              </a:rPr>
              <a:t>v_total</a:t>
            </a:r>
            <a:r>
              <a:rPr lang="en-US" smtClean="0">
                <a:latin typeface="Arial" charset="0"/>
              </a:rPr>
              <a:t> variable:</a:t>
            </a:r>
          </a:p>
          <a:p>
            <a:pPr lvl="2" eaLnBrk="1" hangingPunct="1">
              <a:buFont typeface="Times New Roman" pitchFamily="18" charset="0"/>
              <a:buNone/>
            </a:pPr>
            <a:r>
              <a:rPr lang="en-US" smtClean="0">
                <a:latin typeface="Arial" charset="0"/>
              </a:rPr>
              <a:t>1.	The first assignment is executed for each of the 10 iterations of the loop. </a:t>
            </a:r>
          </a:p>
          <a:p>
            <a:pPr lvl="2" eaLnBrk="1" hangingPunct="1">
              <a:buFont typeface="Times New Roman" pitchFamily="18" charset="0"/>
              <a:buNone/>
            </a:pPr>
            <a:r>
              <a:rPr lang="en-US" smtClean="0">
                <a:latin typeface="Arial" charset="0"/>
              </a:rPr>
              <a:t>2	The second assignment is executed for the first five iterations of the loop. The </a:t>
            </a:r>
            <a:r>
              <a:rPr lang="en-US" smtClean="0">
                <a:latin typeface="Courier New" pitchFamily="49" charset="0"/>
              </a:rPr>
              <a:t>CONTINUE</a:t>
            </a:r>
            <a:r>
              <a:rPr lang="en-US" smtClean="0">
                <a:latin typeface="Arial" charset="0"/>
              </a:rPr>
              <a:t> statement transfers control within a loop back to a new iteration, so for the last five iterations of the loop, the second </a:t>
            </a:r>
            <a:r>
              <a:rPr lang="en-US" smtClean="0">
                <a:latin typeface="Courier New" pitchFamily="49" charset="0"/>
              </a:rPr>
              <a:t>TOTAL</a:t>
            </a:r>
            <a:r>
              <a:rPr lang="en-US" smtClean="0">
                <a:latin typeface="Arial" charset="0"/>
              </a:rPr>
              <a:t> assignment is not executed.</a:t>
            </a:r>
          </a:p>
          <a:p>
            <a:pPr lvl="1" eaLnBrk="1" hangingPunct="1"/>
            <a:r>
              <a:rPr lang="en-US" smtClean="0">
                <a:latin typeface="Arial" charset="0"/>
              </a:rPr>
              <a:t>The end result of the </a:t>
            </a:r>
            <a:r>
              <a:rPr lang="en-US" smtClean="0">
                <a:latin typeface="Courier New" pitchFamily="49" charset="0"/>
              </a:rPr>
              <a:t>TOTAL</a:t>
            </a:r>
            <a:r>
              <a:rPr lang="en-US" smtClean="0">
                <a:latin typeface="Arial" charset="0"/>
              </a:rPr>
              <a:t> variable is 70.</a:t>
            </a:r>
          </a:p>
        </p:txBody>
      </p:sp>
      <p:sp>
        <p:nvSpPr>
          <p:cNvPr id="7475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398D94A8-10FB-48D6-99C4-74E74CE35B64}" type="slidenum">
              <a:rPr lang="en-US" smtClean="0"/>
              <a:pPr eaLnBrk="1" hangingPunct="1"/>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5"/>
          <p:cNvSpPr>
            <a:spLocks noGrp="1" noRot="1" noChangeAspect="1" noTextEdit="1"/>
          </p:cNvSpPr>
          <p:nvPr>
            <p:ph type="sldImg"/>
          </p:nvPr>
        </p:nvSpPr>
        <p:spPr>
          <a:ln/>
        </p:spPr>
      </p:sp>
      <p:sp>
        <p:nvSpPr>
          <p:cNvPr id="75779"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can use the </a:t>
            </a:r>
            <a:r>
              <a:rPr lang="en-US" smtClean="0">
                <a:latin typeface="Courier New" pitchFamily="49" charset="0"/>
              </a:rPr>
              <a:t>CONTINUE</a:t>
            </a:r>
            <a:r>
              <a:rPr lang="en-US" smtClean="0">
                <a:latin typeface="Arial" charset="0"/>
              </a:rPr>
              <a:t> statement to jump to the next iteration of an outer loop. </a:t>
            </a:r>
          </a:p>
          <a:p>
            <a:pPr lvl="1" eaLnBrk="1" hangingPunct="1"/>
            <a:r>
              <a:rPr lang="en-US" smtClean="0">
                <a:latin typeface="Arial" charset="0"/>
              </a:rPr>
              <a:t>To do this, provide the outer loop with a label to identify where the </a:t>
            </a:r>
            <a:r>
              <a:rPr lang="en-US" smtClean="0">
                <a:latin typeface="Courier New" pitchFamily="49" charset="0"/>
              </a:rPr>
              <a:t>CONTINUE</a:t>
            </a:r>
            <a:r>
              <a:rPr lang="en-US" smtClean="0">
                <a:latin typeface="Arial" charset="0"/>
              </a:rPr>
              <a:t> statement should go.</a:t>
            </a:r>
          </a:p>
          <a:p>
            <a:pPr lvl="1" eaLnBrk="1" hangingPunct="1"/>
            <a:r>
              <a:rPr lang="en-US" smtClean="0">
                <a:latin typeface="Arial" charset="0"/>
              </a:rPr>
              <a:t>The </a:t>
            </a:r>
            <a:r>
              <a:rPr lang="en-US" smtClean="0">
                <a:latin typeface="Courier New" pitchFamily="49" charset="0"/>
              </a:rPr>
              <a:t>CONTINUE</a:t>
            </a:r>
            <a:r>
              <a:rPr lang="en-US" smtClean="0">
                <a:latin typeface="Arial" charset="0"/>
              </a:rPr>
              <a:t> statement in the innermost loop terminates that loop whenever the </a:t>
            </a:r>
            <a:r>
              <a:rPr lang="en-US" smtClean="0">
                <a:latin typeface="Courier New" pitchFamily="49" charset="0"/>
              </a:rPr>
              <a:t>WHEN</a:t>
            </a:r>
            <a:r>
              <a:rPr lang="en-US" smtClean="0">
                <a:latin typeface="Arial" charset="0"/>
              </a:rPr>
              <a:t> condition is true (just like the </a:t>
            </a:r>
            <a:r>
              <a:rPr lang="en-US" smtClean="0">
                <a:latin typeface="Courier New" pitchFamily="49" charset="0"/>
              </a:rPr>
              <a:t>EXIT</a:t>
            </a:r>
            <a:r>
              <a:rPr lang="en-US" smtClean="0">
                <a:latin typeface="Arial" charset="0"/>
              </a:rPr>
              <a:t> keyword). After the innermost loop is terminated by the </a:t>
            </a:r>
            <a:r>
              <a:rPr lang="en-US" smtClean="0">
                <a:latin typeface="Courier New" pitchFamily="49" charset="0"/>
              </a:rPr>
              <a:t>CONTINUE</a:t>
            </a:r>
            <a:r>
              <a:rPr lang="en-US" smtClean="0">
                <a:latin typeface="Arial" charset="0"/>
              </a:rPr>
              <a:t> statement, control transfers to the next iteration of the outermost loop labeled </a:t>
            </a:r>
            <a:r>
              <a:rPr lang="en-US" smtClean="0">
                <a:latin typeface="Courier New" pitchFamily="49" charset="0"/>
              </a:rPr>
              <a:t>BeforeTopLoop</a:t>
            </a:r>
            <a:r>
              <a:rPr lang="en-US" smtClean="0">
                <a:latin typeface="Arial" charset="0"/>
              </a:rPr>
              <a:t> in this example.</a:t>
            </a:r>
          </a:p>
          <a:p>
            <a:pPr lvl="1" eaLnBrk="1" hangingPunct="1"/>
            <a:r>
              <a:rPr lang="en-US" smtClean="0">
                <a:latin typeface="Arial" charset="0"/>
              </a:rPr>
              <a:t>When this pair of loops completes, the value of the </a:t>
            </a:r>
            <a:r>
              <a:rPr lang="en-US" smtClean="0">
                <a:latin typeface="Courier New" pitchFamily="49" charset="0"/>
              </a:rPr>
              <a:t>TOTAL</a:t>
            </a:r>
            <a:r>
              <a:rPr lang="en-US" smtClean="0">
                <a:latin typeface="Arial" charset="0"/>
              </a:rPr>
              <a:t> variable is 20.</a:t>
            </a:r>
          </a:p>
          <a:p>
            <a:pPr lvl="1" eaLnBrk="1" hangingPunct="1"/>
            <a:r>
              <a:rPr lang="en-US" smtClean="0">
                <a:latin typeface="Arial" charset="0"/>
              </a:rPr>
              <a:t>You can also use the </a:t>
            </a:r>
            <a:r>
              <a:rPr lang="en-US" smtClean="0">
                <a:latin typeface="Courier New" pitchFamily="49" charset="0"/>
              </a:rPr>
              <a:t>CONTINUE</a:t>
            </a:r>
            <a:r>
              <a:rPr lang="en-US" smtClean="0">
                <a:latin typeface="Arial" charset="0"/>
              </a:rPr>
              <a:t> statement within an inner block of code, which does not contain a loop as long as the block is nested inside an appropriate outer loop.</a:t>
            </a:r>
          </a:p>
          <a:p>
            <a:pPr lvl="1" eaLnBrk="1" hangingPunct="1"/>
            <a:r>
              <a:rPr lang="en-US" b="1" smtClean="0">
                <a:latin typeface="Arial" charset="0"/>
              </a:rPr>
              <a:t>Restrictions</a:t>
            </a:r>
          </a:p>
          <a:p>
            <a:pPr lvl="2" eaLnBrk="1" hangingPunct="1"/>
            <a:r>
              <a:rPr lang="en-US" smtClean="0">
                <a:latin typeface="Arial" charset="0"/>
              </a:rPr>
              <a:t>The </a:t>
            </a:r>
            <a:r>
              <a:rPr lang="en-US" smtClean="0">
                <a:latin typeface="Courier New" pitchFamily="49" charset="0"/>
              </a:rPr>
              <a:t>CONTINUE</a:t>
            </a:r>
            <a:r>
              <a:rPr lang="en-US" smtClean="0">
                <a:latin typeface="Arial" charset="0"/>
              </a:rPr>
              <a:t> statement cannot appear outside a loop at all—this generates a compiler error.</a:t>
            </a:r>
          </a:p>
          <a:p>
            <a:pPr lvl="2" eaLnBrk="1" hangingPunct="1"/>
            <a:r>
              <a:rPr lang="en-US" smtClean="0">
                <a:latin typeface="Arial" charset="0"/>
              </a:rPr>
              <a:t>You cannot use the </a:t>
            </a:r>
            <a:r>
              <a:rPr lang="en-US" smtClean="0">
                <a:latin typeface="Courier New" pitchFamily="49" charset="0"/>
              </a:rPr>
              <a:t>CONTINUE</a:t>
            </a:r>
            <a:r>
              <a:rPr lang="en-US" smtClean="0">
                <a:latin typeface="Arial" charset="0"/>
              </a:rPr>
              <a:t> statement to pass through a procedure, function, or method boundary—this generates a compiler error.</a:t>
            </a:r>
          </a:p>
        </p:txBody>
      </p:sp>
      <p:sp>
        <p:nvSpPr>
          <p:cNvPr id="757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F4F1A233-77AC-418E-B548-1CB5E4142539}" type="slidenum">
              <a:rPr lang="en-US" smtClean="0"/>
              <a:pPr eaLnBrk="1" hangingPunct="1"/>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5"/>
          <p:cNvSpPr>
            <a:spLocks noGrp="1" noRot="1" noChangeAspect="1" noTextEdit="1"/>
          </p:cNvSpPr>
          <p:nvPr>
            <p:ph type="sldImg"/>
          </p:nvPr>
        </p:nvSpPr>
        <p:spPr>
          <a:ln/>
        </p:spPr>
      </p:sp>
      <p:sp>
        <p:nvSpPr>
          <p:cNvPr id="76803"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Answer: a</a:t>
            </a:r>
          </a:p>
          <a:p>
            <a:pPr lvl="1" eaLnBrk="1" hangingPunct="1"/>
            <a:r>
              <a:rPr lang="en-US" b="1" smtClean="0">
                <a:latin typeface="Arial" charset="0"/>
              </a:rPr>
              <a:t>Loop Types</a:t>
            </a:r>
          </a:p>
          <a:p>
            <a:pPr lvl="1" eaLnBrk="1" hangingPunct="1"/>
            <a:r>
              <a:rPr lang="en-US" smtClean="0">
                <a:latin typeface="Arial" charset="0"/>
              </a:rPr>
              <a:t>PL/SQL provides the following types of loops:</a:t>
            </a:r>
          </a:p>
          <a:p>
            <a:pPr lvl="2" eaLnBrk="1" hangingPunct="1"/>
            <a:r>
              <a:rPr lang="en-US" smtClean="0">
                <a:latin typeface="Arial" charset="0"/>
              </a:rPr>
              <a:t>Basic loops that perform repetitive actions without overall conditions</a:t>
            </a:r>
          </a:p>
          <a:p>
            <a:pPr lvl="2" eaLnBrk="1" hangingPunct="1">
              <a:buFont typeface="Courier New" pitchFamily="49" charset="0"/>
              <a:buChar char="•"/>
            </a:pPr>
            <a:r>
              <a:rPr lang="en-US" smtClean="0">
                <a:latin typeface="Courier New" pitchFamily="49" charset="0"/>
              </a:rPr>
              <a:t>FOR</a:t>
            </a:r>
            <a:r>
              <a:rPr lang="en-US" smtClean="0">
                <a:latin typeface="Arial" charset="0"/>
              </a:rPr>
              <a:t> loops that perform iterative actions based on a count</a:t>
            </a:r>
          </a:p>
          <a:p>
            <a:pPr lvl="2" eaLnBrk="1" hangingPunct="1">
              <a:buFont typeface="Courier New" pitchFamily="49" charset="0"/>
              <a:buChar char="•"/>
            </a:pPr>
            <a:r>
              <a:rPr lang="en-US" smtClean="0">
                <a:latin typeface="Courier New" pitchFamily="49" charset="0"/>
              </a:rPr>
              <a:t>WHILE</a:t>
            </a:r>
            <a:r>
              <a:rPr lang="en-US" smtClean="0">
                <a:latin typeface="Arial" charset="0"/>
              </a:rPr>
              <a:t> loops that perform iterative actions based on a condition</a:t>
            </a:r>
          </a:p>
        </p:txBody>
      </p:sp>
      <p:sp>
        <p:nvSpPr>
          <p:cNvPr id="7680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DC2F271A-CFF6-4AD0-A5BA-08B9978142E3}" type="slidenum">
              <a:rPr lang="en-US" smtClean="0"/>
              <a:pPr eaLnBrk="1" hangingPunct="1"/>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 language can be called a programming language only if it provides control structures for the implementation of business logic. These control structures are also used to control the flow of the program. PL/SQL is a programming language that integrates programming constructs with SQL.</a:t>
            </a:r>
          </a:p>
          <a:p>
            <a:pPr lvl="1" eaLnBrk="1" hangingPunct="1"/>
            <a:r>
              <a:rPr lang="en-US" smtClean="0">
                <a:latin typeface="Arial" charset="0"/>
              </a:rPr>
              <a:t>A conditional control construct checks for the validity of a condition and performs an action accordingly. You use the </a:t>
            </a:r>
            <a:r>
              <a:rPr lang="en-US" smtClean="0">
                <a:latin typeface="Courier New" pitchFamily="49" charset="0"/>
              </a:rPr>
              <a:t>IF</a:t>
            </a:r>
            <a:r>
              <a:rPr lang="en-US" smtClean="0">
                <a:latin typeface="Arial" charset="0"/>
              </a:rPr>
              <a:t> construct to perform a conditional execution of statements.</a:t>
            </a:r>
          </a:p>
          <a:p>
            <a:pPr lvl="1" eaLnBrk="1" hangingPunct="1"/>
            <a:r>
              <a:rPr lang="en-US" smtClean="0">
                <a:latin typeface="Arial" charset="0"/>
              </a:rPr>
              <a:t>An iterative control construct executes a sequence of statements repeatedly, as long as a specified condition holds </a:t>
            </a:r>
            <a:r>
              <a:rPr lang="en-US" smtClean="0">
                <a:latin typeface="Courier New" pitchFamily="49" charset="0"/>
              </a:rPr>
              <a:t>TRUE</a:t>
            </a:r>
            <a:r>
              <a:rPr lang="en-US" smtClean="0">
                <a:latin typeface="Arial" charset="0"/>
              </a:rPr>
              <a:t>. You use the various loop constructs to perform iterative operations.</a:t>
            </a:r>
          </a:p>
        </p:txBody>
      </p:sp>
      <p:sp>
        <p:nvSpPr>
          <p:cNvPr id="7782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92679854-525F-461F-95AF-6C40F6A5D420}" type="slidenum">
              <a:rPr lang="en-US" smtClean="0"/>
              <a:pPr eaLnBrk="1" hangingPunct="1"/>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this practice, you create the PL/SQL blocks that incorporate loops and conditional control structures. The exercises test your understanding of writing various </a:t>
            </a:r>
            <a:r>
              <a:rPr lang="en-US" smtClean="0">
                <a:latin typeface="Courier New" pitchFamily="49" charset="0"/>
              </a:rPr>
              <a:t>IF</a:t>
            </a:r>
            <a:r>
              <a:rPr lang="en-US" smtClean="0">
                <a:latin typeface="Arial" charset="0"/>
              </a:rPr>
              <a:t> statements and </a:t>
            </a:r>
            <a:r>
              <a:rPr lang="en-US" smtClean="0">
                <a:latin typeface="Courier New" pitchFamily="49" charset="0"/>
              </a:rPr>
              <a:t>LOOP</a:t>
            </a:r>
            <a:r>
              <a:rPr lang="en-US" smtClean="0">
                <a:latin typeface="Arial" charset="0"/>
              </a:rPr>
              <a:t> constructs.</a:t>
            </a:r>
          </a:p>
        </p:txBody>
      </p:sp>
      <p:sp>
        <p:nvSpPr>
          <p:cNvPr id="7885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32471BE9-928B-4E0C-9F99-7EFC4FF49959}" type="slidenum">
              <a:rPr lang="en-US" smtClean="0"/>
              <a:pPr eaLnBrk="1" hangingPunct="1"/>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p:cNvSpPr>
            <a:spLocks noGrp="1" noRot="1" noChangeAspect="1" noChangeArrowheads="1" noTextEdit="1"/>
          </p:cNvSpPr>
          <p:nvPr>
            <p:ph type="sldImg"/>
          </p:nvPr>
        </p:nvSpPr>
        <p:spPr>
          <a:ln/>
        </p:spPr>
      </p:sp>
      <p:sp>
        <p:nvSpPr>
          <p:cNvPr id="45059"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4506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B8EEB017-07C4-4AC0-B4F2-32029EA8F5F8}"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structure of the PL/SQL </a:t>
            </a:r>
            <a:r>
              <a:rPr lang="en-US" smtClean="0">
                <a:latin typeface="Courier New" pitchFamily="49" charset="0"/>
              </a:rPr>
              <a:t>IF</a:t>
            </a:r>
            <a:r>
              <a:rPr lang="en-US" smtClean="0">
                <a:latin typeface="Arial" charset="0"/>
              </a:rPr>
              <a:t> statement</a:t>
            </a:r>
            <a:r>
              <a:rPr lang="en-US" smtClean="0">
                <a:solidFill>
                  <a:srgbClr val="FC0128"/>
                </a:solidFill>
                <a:latin typeface="Arial" charset="0"/>
              </a:rPr>
              <a:t> </a:t>
            </a:r>
            <a:r>
              <a:rPr lang="en-US" smtClean="0">
                <a:latin typeface="Arial" charset="0"/>
              </a:rPr>
              <a:t>is similar to the structure of </a:t>
            </a:r>
            <a:r>
              <a:rPr lang="en-US" smtClean="0">
                <a:latin typeface="Courier New" pitchFamily="49" charset="0"/>
              </a:rPr>
              <a:t>IF</a:t>
            </a:r>
            <a:r>
              <a:rPr lang="en-US" smtClean="0">
                <a:latin typeface="Arial" charset="0"/>
              </a:rPr>
              <a:t> statements in other procedural languages. It allows PL/SQL to perform actions selectively based on conditions.</a:t>
            </a:r>
          </a:p>
          <a:p>
            <a:pPr lvl="1" eaLnBrk="1" hangingPunct="1"/>
            <a:r>
              <a:rPr lang="en-US" smtClean="0">
                <a:latin typeface="Arial" charset="0"/>
              </a:rPr>
              <a:t>In the syntax:</a:t>
            </a:r>
          </a:p>
        </p:txBody>
      </p:sp>
      <p:graphicFrame>
        <p:nvGraphicFramePr>
          <p:cNvPr id="323588" name="Group 4"/>
          <p:cNvGraphicFramePr>
            <a:graphicFrameLocks noGrp="1"/>
          </p:cNvGraphicFramePr>
          <p:nvPr/>
        </p:nvGraphicFramePr>
        <p:xfrm>
          <a:off x="759924" y="5922410"/>
          <a:ext cx="4761981" cy="1767183"/>
        </p:xfrm>
        <a:graphic>
          <a:graphicData uri="http://schemas.openxmlformats.org/drawingml/2006/table">
            <a:tbl>
              <a:tblPr/>
              <a:tblGrid>
                <a:gridCol w="875158"/>
                <a:gridCol w="3886823"/>
              </a:tblGrid>
              <a:tr h="4205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dirty="0" smtClean="0">
                          <a:ln>
                            <a:noFill/>
                          </a:ln>
                          <a:solidFill>
                            <a:schemeClr val="tx1"/>
                          </a:solidFill>
                          <a:effectLst/>
                          <a:latin typeface="Arial" pitchFamily="34" charset="0"/>
                          <a:cs typeface="Arial" pitchFamily="34" charset="0"/>
                        </a:rPr>
                        <a:t>condition</a:t>
                      </a:r>
                    </a:p>
                  </a:txBody>
                  <a:tcPr marL="89696" marR="89696" marT="45055" marB="45055"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Is a Boolean variable or expression that returns TRUE, FALSE, or NULL</a:t>
                      </a:r>
                    </a:p>
                  </a:txBody>
                  <a:tcPr marL="89696" marR="89696" marT="45055" marB="45055" horzOverflow="overflow">
                    <a:lnL>
                      <a:noFill/>
                    </a:lnL>
                    <a:lnR cap="flat">
                      <a:noFill/>
                    </a:lnR>
                    <a:lnT cap="flat">
                      <a:noFill/>
                    </a:lnT>
                    <a:lnB>
                      <a:noFill/>
                    </a:lnB>
                    <a:lnTlToBr>
                      <a:noFill/>
                    </a:lnTlToBr>
                    <a:lnBlToTr>
                      <a:noFill/>
                    </a:lnBlToTr>
                    <a:noFill/>
                  </a:tcPr>
                </a:tc>
              </a:tr>
              <a:tr h="4205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THEN</a:t>
                      </a:r>
                    </a:p>
                  </a:txBody>
                  <a:tcPr marL="89696" marR="89696" marT="45055" marB="45055"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Introduces a clause that associates the Boolean expression with the sequence of statements that follows it</a:t>
                      </a:r>
                    </a:p>
                  </a:txBody>
                  <a:tcPr marL="89696" marR="89696" marT="45055" marB="45055" horzOverflow="overflow">
                    <a:lnL>
                      <a:noFill/>
                    </a:lnL>
                    <a:lnR cap="flat">
                      <a:noFill/>
                    </a:lnR>
                    <a:lnT>
                      <a:noFill/>
                    </a:lnT>
                    <a:lnB>
                      <a:noFill/>
                    </a:lnB>
                    <a:lnTlToBr>
                      <a:noFill/>
                    </a:lnTlToBr>
                    <a:lnBlToTr>
                      <a:noFill/>
                    </a:lnBlToTr>
                    <a:noFill/>
                  </a:tcPr>
                </a:tc>
              </a:tr>
              <a:tr h="9261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1" u="none" strike="noStrike" cap="none" normalizeH="0" baseline="0" smtClean="0">
                          <a:ln>
                            <a:noFill/>
                          </a:ln>
                          <a:solidFill>
                            <a:schemeClr val="tx1"/>
                          </a:solidFill>
                          <a:effectLst/>
                          <a:latin typeface="Arial" pitchFamily="34" charset="0"/>
                          <a:cs typeface="Arial" pitchFamily="34" charset="0"/>
                        </a:rPr>
                        <a:t>statements</a:t>
                      </a:r>
                    </a:p>
                  </a:txBody>
                  <a:tcPr marL="89696" marR="89696" marT="45055" marB="45055"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Can be one or more PL/SQL or SQL statements. (They may include additional IF statements containing several nested IF, ELSE, and ELSIF statements.) The statements in the THEN clause are executed only if the condition in the associated IF clause evaluates to TRUE.</a:t>
                      </a:r>
                    </a:p>
                  </a:txBody>
                  <a:tcPr marL="89696" marR="89696" marT="45055" marB="45055" horzOverflow="overflow">
                    <a:lnL>
                      <a:noFill/>
                    </a:lnL>
                    <a:lnR cap="flat">
                      <a:noFill/>
                    </a:lnR>
                    <a:lnT>
                      <a:noFill/>
                    </a:lnT>
                    <a:lnB cap="flat">
                      <a:noFill/>
                    </a:lnB>
                    <a:lnTlToBr>
                      <a:noFill/>
                    </a:lnTlToBr>
                    <a:lnBlToTr>
                      <a:noFill/>
                    </a:lnBlToTr>
                    <a:noFill/>
                  </a:tcPr>
                </a:tc>
              </a:tr>
            </a:tbl>
          </a:graphicData>
        </a:graphic>
      </p:graphicFrame>
      <p:sp>
        <p:nvSpPr>
          <p:cNvPr id="46091"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E70A5677-F287-4C5B-810A-54CD4A1B820E}"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the syntax:</a:t>
            </a:r>
          </a:p>
          <a:p>
            <a:pPr lvl="1" eaLnBrk="1" hangingPunct="1"/>
            <a:r>
              <a:rPr lang="en-US" smtClean="0">
                <a:latin typeface="Arial" charset="0"/>
              </a:rPr>
              <a:t>	</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b="1" smtClean="0">
              <a:latin typeface="Arial" charset="0"/>
            </a:endParaRPr>
          </a:p>
          <a:p>
            <a:pPr lvl="1" eaLnBrk="1" hangingPunct="1"/>
            <a:r>
              <a:rPr lang="en-US" b="1" smtClean="0">
                <a:latin typeface="Arial" charset="0"/>
              </a:rPr>
              <a:t>Note: </a:t>
            </a:r>
            <a:r>
              <a:rPr lang="en-US" smtClean="0">
                <a:latin typeface="Courier New" pitchFamily="49" charset="0"/>
              </a:rPr>
              <a:t>ELSIF</a:t>
            </a:r>
            <a:r>
              <a:rPr lang="en-US" smtClean="0">
                <a:latin typeface="Arial" charset="0"/>
              </a:rPr>
              <a:t> and </a:t>
            </a:r>
            <a:r>
              <a:rPr lang="en-US" smtClean="0">
                <a:latin typeface="Courier New" pitchFamily="49" charset="0"/>
              </a:rPr>
              <a:t>ELSE</a:t>
            </a:r>
            <a:r>
              <a:rPr lang="en-US" smtClean="0">
                <a:latin typeface="Arial" charset="0"/>
              </a:rPr>
              <a:t> are optional in an </a:t>
            </a:r>
            <a:r>
              <a:rPr lang="en-US" smtClean="0">
                <a:latin typeface="Courier New" pitchFamily="49" charset="0"/>
              </a:rPr>
              <a:t>IF</a:t>
            </a:r>
            <a:r>
              <a:rPr lang="en-US" smtClean="0">
                <a:latin typeface="Arial" charset="0"/>
              </a:rPr>
              <a:t> statement. You can have any number of </a:t>
            </a:r>
            <a:r>
              <a:rPr lang="en-US" smtClean="0">
                <a:latin typeface="Courier New" pitchFamily="49" charset="0"/>
              </a:rPr>
              <a:t>ELSIF</a:t>
            </a:r>
            <a:r>
              <a:rPr lang="en-US" smtClean="0">
                <a:latin typeface="Arial" charset="0"/>
              </a:rPr>
              <a:t> keywords but only one </a:t>
            </a:r>
            <a:r>
              <a:rPr lang="en-US" smtClean="0">
                <a:latin typeface="Courier New" pitchFamily="49" charset="0"/>
              </a:rPr>
              <a:t>ELSE</a:t>
            </a:r>
            <a:r>
              <a:rPr lang="en-US" smtClean="0">
                <a:latin typeface="Arial" charset="0"/>
              </a:rPr>
              <a:t> keyword in your </a:t>
            </a:r>
            <a:r>
              <a:rPr lang="en-US" smtClean="0">
                <a:latin typeface="Courier New" pitchFamily="49" charset="0"/>
              </a:rPr>
              <a:t>IF</a:t>
            </a:r>
            <a:r>
              <a:rPr lang="en-US" smtClean="0">
                <a:latin typeface="Arial" charset="0"/>
              </a:rPr>
              <a:t> statement. </a:t>
            </a:r>
            <a:r>
              <a:rPr lang="en-US" smtClean="0">
                <a:latin typeface="Courier New" pitchFamily="49" charset="0"/>
              </a:rPr>
              <a:t>END</a:t>
            </a:r>
            <a:r>
              <a:rPr lang="en-US" smtClean="0">
                <a:latin typeface="Arial" charset="0"/>
              </a:rPr>
              <a:t> </a:t>
            </a:r>
            <a:r>
              <a:rPr lang="en-US" smtClean="0">
                <a:latin typeface="Courier New" pitchFamily="49" charset="0"/>
              </a:rPr>
              <a:t>IF</a:t>
            </a:r>
            <a:r>
              <a:rPr lang="en-US" smtClean="0">
                <a:latin typeface="Arial" charset="0"/>
              </a:rPr>
              <a:t> marks the end of an </a:t>
            </a:r>
            <a:r>
              <a:rPr lang="en-US" smtClean="0">
                <a:latin typeface="Courier New" pitchFamily="49" charset="0"/>
              </a:rPr>
              <a:t>IF</a:t>
            </a:r>
            <a:r>
              <a:rPr lang="en-US" smtClean="0">
                <a:latin typeface="Arial" charset="0"/>
              </a:rPr>
              <a:t> statement and must be terminated by a semicolon.</a:t>
            </a:r>
            <a:endParaRPr lang="en-US" smtClean="0">
              <a:latin typeface="Courier New" pitchFamily="49" charset="0"/>
            </a:endParaRPr>
          </a:p>
        </p:txBody>
      </p:sp>
      <p:graphicFrame>
        <p:nvGraphicFramePr>
          <p:cNvPr id="325635" name="Group 3"/>
          <p:cNvGraphicFramePr>
            <a:graphicFrameLocks noGrp="1"/>
          </p:cNvGraphicFramePr>
          <p:nvPr/>
        </p:nvGraphicFramePr>
        <p:xfrm>
          <a:off x="663376" y="667777"/>
          <a:ext cx="5157515" cy="1592029"/>
        </p:xfrm>
        <a:graphic>
          <a:graphicData uri="http://schemas.openxmlformats.org/drawingml/2006/table">
            <a:tbl>
              <a:tblPr/>
              <a:tblGrid>
                <a:gridCol w="747466"/>
                <a:gridCol w="4410049"/>
              </a:tblGrid>
              <a:tr h="5857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urier New" pitchFamily="49" charset="0"/>
                        </a:rPr>
                        <a:t>ELSIF</a:t>
                      </a:r>
                    </a:p>
                  </a:txBody>
                  <a:tcPr marL="89696" marR="89696" marT="45057" marB="45057"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Is a keyword that introduces a Boolean expression (If the first condition yields </a:t>
                      </a:r>
                      <a:r>
                        <a:rPr kumimoji="0" lang="en-US" sz="1100" b="0" i="0" u="none" strike="noStrike" cap="none" normalizeH="0" baseline="0" dirty="0" smtClean="0">
                          <a:ln>
                            <a:noFill/>
                          </a:ln>
                          <a:solidFill>
                            <a:schemeClr val="tx1"/>
                          </a:solidFill>
                          <a:effectLst/>
                          <a:latin typeface="Courier New" pitchFamily="49" charset="0"/>
                        </a:rPr>
                        <a:t>FALSE</a:t>
                      </a:r>
                      <a:r>
                        <a:rPr kumimoji="0" lang="en-US" sz="1100" b="0" i="0" u="none" strike="noStrike" cap="none" normalizeH="0" baseline="0" dirty="0" smtClean="0">
                          <a:ln>
                            <a:noFill/>
                          </a:ln>
                          <a:solidFill>
                            <a:schemeClr val="tx1"/>
                          </a:solidFill>
                          <a:effectLst/>
                          <a:latin typeface="Times New Roman" pitchFamily="18" charset="0"/>
                        </a:rPr>
                        <a:t> or </a:t>
                      </a:r>
                      <a:r>
                        <a:rPr kumimoji="0" lang="en-US" sz="1100" b="0" i="0" u="none" strike="noStrike" cap="none" normalizeH="0" baseline="0" dirty="0" smtClean="0">
                          <a:ln>
                            <a:noFill/>
                          </a:ln>
                          <a:solidFill>
                            <a:schemeClr val="tx1"/>
                          </a:solidFill>
                          <a:effectLst/>
                          <a:latin typeface="Courier New" pitchFamily="49" charset="0"/>
                        </a:rPr>
                        <a:t>NULL</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the</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Courier New" pitchFamily="49" charset="0"/>
                        </a:rPr>
                        <a:t>ELSIF</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keyword</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introduces</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additional conditions.)</a:t>
                      </a:r>
                    </a:p>
                  </a:txBody>
                  <a:tcPr marL="89696" marR="89696" marT="45057" marB="45057" horzOverflow="overflow">
                    <a:lnL>
                      <a:noFill/>
                    </a:lnL>
                    <a:lnR cap="flat">
                      <a:noFill/>
                    </a:lnR>
                    <a:lnT cap="flat">
                      <a:noFill/>
                    </a:lnT>
                    <a:lnB>
                      <a:noFill/>
                    </a:lnB>
                    <a:lnTlToBr>
                      <a:noFill/>
                    </a:lnTlToBr>
                    <a:lnBlToTr>
                      <a:noFill/>
                    </a:lnBlToTr>
                    <a:noFill/>
                  </a:tcPr>
                </a:tc>
              </a:tr>
              <a:tr h="75095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rPr>
                        <a:t>ELSE</a:t>
                      </a:r>
                    </a:p>
                  </a:txBody>
                  <a:tcPr marL="89696" marR="89696" marT="45057" marB="45057"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Introduces the default clause that is executed if and only if none of the earlier predicates (introduced by </a:t>
                      </a:r>
                      <a:r>
                        <a:rPr kumimoji="0" lang="en-US" sz="1100" b="0" i="0" u="none" strike="noStrike" cap="none" normalizeH="0" baseline="0" dirty="0" smtClean="0">
                          <a:ln>
                            <a:noFill/>
                          </a:ln>
                          <a:solidFill>
                            <a:schemeClr val="tx1"/>
                          </a:solidFill>
                          <a:effectLst/>
                          <a:latin typeface="Courier New" pitchFamily="49" charset="0"/>
                        </a:rPr>
                        <a:t>IF</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and</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Courier New" pitchFamily="49" charset="0"/>
                        </a:rPr>
                        <a:t>ELSIF</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are TRUE. The</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tests are executed in sequence so that a later predicate that might be</a:t>
                      </a:r>
                      <a:br>
                        <a:rPr kumimoji="0" lang="en-US" sz="1100" b="0" i="0" u="none" strike="noStrike" cap="none" normalizeH="0" baseline="0" dirty="0" smtClean="0">
                          <a:ln>
                            <a:noFill/>
                          </a:ln>
                          <a:solidFill>
                            <a:schemeClr val="tx1"/>
                          </a:solidFill>
                          <a:effectLst/>
                          <a:latin typeface="Arial" pitchFamily="34" charset="0"/>
                          <a:cs typeface="Arial" pitchFamily="34" charset="0"/>
                        </a:rPr>
                      </a:br>
                      <a:r>
                        <a:rPr kumimoji="0" lang="en-US" sz="1100" b="0" i="0" u="none" strike="noStrike" cap="none" normalizeH="0" baseline="0" dirty="0" smtClean="0">
                          <a:ln>
                            <a:noFill/>
                          </a:ln>
                          <a:solidFill>
                            <a:schemeClr val="tx1"/>
                          </a:solidFill>
                          <a:effectLst/>
                          <a:latin typeface="Arial" pitchFamily="34" charset="0"/>
                          <a:cs typeface="Arial" pitchFamily="34" charset="0"/>
                        </a:rPr>
                        <a:t>true is preempted by an earlier predicate that is true.</a:t>
                      </a:r>
                    </a:p>
                  </a:txBody>
                  <a:tcPr marL="89696" marR="89696" marT="45057" marB="45057" horzOverflow="overflow">
                    <a:lnL>
                      <a:noFill/>
                    </a:lnL>
                    <a:lnR cap="flat">
                      <a:noFill/>
                    </a:lnR>
                    <a:lnT>
                      <a:noFill/>
                    </a:lnT>
                    <a:lnB>
                      <a:noFill/>
                    </a:lnB>
                    <a:lnTlToBr>
                      <a:noFill/>
                    </a:lnTlToBr>
                    <a:lnBlToTr>
                      <a:noFill/>
                    </a:lnBlToTr>
                    <a:noFill/>
                  </a:tcPr>
                </a:tc>
              </a:tr>
              <a:tr h="2553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ourier New" pitchFamily="49" charset="0"/>
                        </a:rPr>
                        <a:t>END</a:t>
                      </a:r>
                      <a:r>
                        <a:rPr kumimoji="0" lang="en-US" sz="1100" b="0" i="0" u="none" strike="noStrike" cap="none" normalizeH="0" baseline="0" smtClean="0">
                          <a:ln>
                            <a:noFill/>
                          </a:ln>
                          <a:solidFill>
                            <a:schemeClr val="tx1"/>
                          </a:solidFill>
                          <a:effectLst/>
                          <a:latin typeface="Times New Roman" pitchFamily="18" charset="0"/>
                        </a:rPr>
                        <a:t> </a:t>
                      </a:r>
                      <a:r>
                        <a:rPr kumimoji="0" lang="en-US" sz="1100" b="0" i="0" u="none" strike="noStrike" cap="none" normalizeH="0" baseline="0" smtClean="0">
                          <a:ln>
                            <a:noFill/>
                          </a:ln>
                          <a:solidFill>
                            <a:schemeClr val="tx1"/>
                          </a:solidFill>
                          <a:effectLst/>
                          <a:latin typeface="Courier New" pitchFamily="49" charset="0"/>
                        </a:rPr>
                        <a:t>IF</a:t>
                      </a:r>
                    </a:p>
                  </a:txBody>
                  <a:tcPr marL="89696" marR="89696" marT="45057" marB="45057"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Marks the end of an </a:t>
                      </a:r>
                      <a:r>
                        <a:rPr kumimoji="0" lang="en-US" sz="1100" b="0" i="0" u="none" strike="noStrike" cap="none" normalizeH="0" baseline="0" dirty="0" smtClean="0">
                          <a:ln>
                            <a:noFill/>
                          </a:ln>
                          <a:solidFill>
                            <a:schemeClr val="tx1"/>
                          </a:solidFill>
                          <a:effectLst/>
                          <a:latin typeface="Courier New" pitchFamily="49" charset="0"/>
                        </a:rPr>
                        <a:t>IF</a:t>
                      </a:r>
                      <a:r>
                        <a:rPr kumimoji="0" lang="en-US" sz="1100" b="0" i="0" u="none" strike="noStrike" cap="none" normalizeH="0" baseline="0" dirty="0" smtClean="0">
                          <a:ln>
                            <a:noFill/>
                          </a:ln>
                          <a:solidFill>
                            <a:schemeClr val="tx1"/>
                          </a:solidFill>
                          <a:effectLst/>
                          <a:latin typeface="Times New Roman" pitchFamily="18" charset="0"/>
                        </a:rPr>
                        <a:t> </a:t>
                      </a:r>
                      <a:r>
                        <a:rPr kumimoji="0" lang="en-US" sz="1100" b="0" i="0" u="none" strike="noStrike" cap="none" normalizeH="0" baseline="0" dirty="0" smtClean="0">
                          <a:ln>
                            <a:noFill/>
                          </a:ln>
                          <a:solidFill>
                            <a:schemeClr val="tx1"/>
                          </a:solidFill>
                          <a:effectLst/>
                          <a:latin typeface="Arial" pitchFamily="34" charset="0"/>
                          <a:cs typeface="Arial" pitchFamily="34" charset="0"/>
                        </a:rPr>
                        <a:t>statement</a:t>
                      </a:r>
                    </a:p>
                  </a:txBody>
                  <a:tcPr marL="89696" marR="89696" marT="45057" marB="45057" horzOverflow="overflow">
                    <a:lnL>
                      <a:noFill/>
                    </a:lnL>
                    <a:lnR cap="flat">
                      <a:noFill/>
                    </a:lnR>
                    <a:lnT>
                      <a:noFill/>
                    </a:lnT>
                    <a:lnB cap="flat">
                      <a:noFill/>
                    </a:lnB>
                    <a:lnTlToBr>
                      <a:noFill/>
                    </a:lnTlToBr>
                    <a:lnBlToTr>
                      <a:noFill/>
                    </a:lnBlToTr>
                    <a:noFill/>
                  </a:tcPr>
                </a:tc>
              </a:tr>
            </a:tbl>
          </a:graphicData>
        </a:graphic>
      </p:graphicFrame>
      <p:sp>
        <p:nvSpPr>
          <p:cNvPr id="4711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1E8A400E-5046-4300-B835-D9CA753F53C4}"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Simple </a:t>
            </a:r>
            <a:r>
              <a:rPr lang="en-US" smtClean="0">
                <a:latin typeface="Courier New" pitchFamily="49" charset="0"/>
              </a:rPr>
              <a:t>IF</a:t>
            </a:r>
            <a:r>
              <a:rPr lang="en-US" b="1" smtClean="0">
                <a:latin typeface="Arial" charset="0"/>
              </a:rPr>
              <a:t> Example</a:t>
            </a:r>
          </a:p>
          <a:p>
            <a:pPr lvl="1" eaLnBrk="1" hangingPunct="1"/>
            <a:r>
              <a:rPr lang="en-US" smtClean="0">
                <a:latin typeface="Arial" charset="0"/>
              </a:rPr>
              <a:t>The slide shows an example of a simple </a:t>
            </a:r>
            <a:r>
              <a:rPr lang="en-US" smtClean="0">
                <a:latin typeface="Courier New" pitchFamily="49" charset="0"/>
              </a:rPr>
              <a:t>IF</a:t>
            </a:r>
            <a:r>
              <a:rPr lang="en-US" smtClean="0">
                <a:latin typeface="Arial" charset="0"/>
              </a:rPr>
              <a:t> statement with the </a:t>
            </a:r>
            <a:r>
              <a:rPr lang="en-US" smtClean="0">
                <a:latin typeface="Courier New" pitchFamily="49" charset="0"/>
              </a:rPr>
              <a:t>THEN</a:t>
            </a:r>
            <a:r>
              <a:rPr lang="en-US" smtClean="0">
                <a:latin typeface="Arial" charset="0"/>
              </a:rPr>
              <a:t> clause. </a:t>
            </a:r>
          </a:p>
          <a:p>
            <a:pPr lvl="2" eaLnBrk="1" hangingPunct="1"/>
            <a:r>
              <a:rPr lang="en-US" smtClean="0">
                <a:latin typeface="Arial" charset="0"/>
              </a:rPr>
              <a:t>The </a:t>
            </a:r>
            <a:r>
              <a:rPr lang="en-US" smtClean="0">
                <a:latin typeface="Courier New" pitchFamily="49" charset="0"/>
              </a:rPr>
              <a:t>v_myage</a:t>
            </a:r>
            <a:r>
              <a:rPr lang="en-US" smtClean="0">
                <a:latin typeface="Arial" charset="0"/>
              </a:rPr>
              <a:t> variable is initialized to </a:t>
            </a:r>
            <a:r>
              <a:rPr lang="en-US" smtClean="0">
                <a:latin typeface="Courier New" pitchFamily="49" charset="0"/>
              </a:rPr>
              <a:t>31</a:t>
            </a:r>
            <a:r>
              <a:rPr lang="en-US" smtClean="0">
                <a:latin typeface="Arial" charset="0"/>
              </a:rPr>
              <a:t>.</a:t>
            </a:r>
          </a:p>
          <a:p>
            <a:pPr lvl="2" eaLnBrk="1" hangingPunct="1"/>
            <a:r>
              <a:rPr lang="en-US" smtClean="0">
                <a:latin typeface="Arial" charset="0"/>
              </a:rPr>
              <a:t>The condition for the </a:t>
            </a:r>
            <a:r>
              <a:rPr lang="en-US" smtClean="0">
                <a:latin typeface="Courier New" pitchFamily="49" charset="0"/>
              </a:rPr>
              <a:t>IF</a:t>
            </a:r>
            <a:r>
              <a:rPr lang="en-US" smtClean="0">
                <a:latin typeface="Arial" charset="0"/>
              </a:rPr>
              <a:t> statement returns </a:t>
            </a:r>
            <a:r>
              <a:rPr lang="en-US" smtClean="0">
                <a:latin typeface="Courier New" pitchFamily="49" charset="0"/>
              </a:rPr>
              <a:t>FALSE</a:t>
            </a:r>
            <a:r>
              <a:rPr lang="en-US" smtClean="0">
                <a:latin typeface="Arial" charset="0"/>
              </a:rPr>
              <a:t> because </a:t>
            </a:r>
            <a:r>
              <a:rPr lang="en-US" smtClean="0">
                <a:latin typeface="Courier New" pitchFamily="49" charset="0"/>
              </a:rPr>
              <a:t>v_myage</a:t>
            </a:r>
            <a:r>
              <a:rPr lang="en-US" smtClean="0">
                <a:latin typeface="Arial" charset="0"/>
              </a:rPr>
              <a:t> is not less than </a:t>
            </a:r>
            <a:r>
              <a:rPr lang="en-US" smtClean="0">
                <a:latin typeface="Courier New" pitchFamily="49" charset="0"/>
              </a:rPr>
              <a:t>11</a:t>
            </a:r>
            <a:r>
              <a:rPr lang="en-US" smtClean="0">
                <a:latin typeface="Arial" charset="0"/>
              </a:rPr>
              <a:t>.</a:t>
            </a:r>
          </a:p>
          <a:p>
            <a:pPr lvl="2" eaLnBrk="1" hangingPunct="1"/>
            <a:r>
              <a:rPr lang="en-US" smtClean="0">
                <a:latin typeface="Arial" charset="0"/>
              </a:rPr>
              <a:t>Therefore, the control never reaches the </a:t>
            </a:r>
            <a:r>
              <a:rPr lang="en-US" smtClean="0">
                <a:latin typeface="Courier New" pitchFamily="49" charset="0"/>
              </a:rPr>
              <a:t>THEN</a:t>
            </a:r>
            <a:r>
              <a:rPr lang="en-US" smtClean="0">
                <a:latin typeface="Arial" charset="0"/>
              </a:rPr>
              <a:t> clause.</a:t>
            </a:r>
          </a:p>
          <a:p>
            <a:pPr lvl="1" eaLnBrk="1" hangingPunct="1"/>
            <a:r>
              <a:rPr lang="en-US" b="1" smtClean="0">
                <a:latin typeface="Arial" charset="0"/>
              </a:rPr>
              <a:t>Adding Conditional Expressions</a:t>
            </a:r>
          </a:p>
          <a:p>
            <a:pPr lvl="1" eaLnBrk="1" hangingPunct="1"/>
            <a:r>
              <a:rPr lang="en-US" smtClean="0">
                <a:latin typeface="Arial" charset="0"/>
              </a:rPr>
              <a:t>An </a:t>
            </a:r>
            <a:r>
              <a:rPr lang="en-US" smtClean="0">
                <a:latin typeface="Courier New" pitchFamily="49" charset="0"/>
              </a:rPr>
              <a:t>IF</a:t>
            </a:r>
            <a:r>
              <a:rPr lang="en-US" smtClean="0">
                <a:latin typeface="Arial" charset="0"/>
              </a:rPr>
              <a:t> statement can have multiple conditional expressions related with logical operators such as </a:t>
            </a:r>
            <a:r>
              <a:rPr lang="en-US" smtClean="0">
                <a:latin typeface="Courier New" pitchFamily="49" charset="0"/>
              </a:rPr>
              <a:t>AND</a:t>
            </a:r>
            <a:r>
              <a:rPr lang="en-US" smtClean="0">
                <a:latin typeface="Arial" charset="0"/>
              </a:rPr>
              <a:t>, </a:t>
            </a:r>
            <a:r>
              <a:rPr lang="en-US" smtClean="0">
                <a:latin typeface="Courier New" pitchFamily="49" charset="0"/>
              </a:rPr>
              <a:t>OR</a:t>
            </a:r>
            <a:r>
              <a:rPr lang="en-US" smtClean="0">
                <a:latin typeface="Arial" charset="0"/>
              </a:rPr>
              <a:t>, and </a:t>
            </a:r>
            <a:r>
              <a:rPr lang="en-US" smtClean="0">
                <a:latin typeface="Courier New" pitchFamily="49" charset="0"/>
              </a:rPr>
              <a:t>NOT</a:t>
            </a:r>
            <a:r>
              <a:rPr lang="en-US" smtClean="0">
                <a:latin typeface="Arial" charset="0"/>
              </a:rPr>
              <a:t>.</a:t>
            </a:r>
          </a:p>
          <a:p>
            <a:pPr lvl="1" eaLnBrk="1" hangingPunct="1"/>
            <a:r>
              <a:rPr lang="en-US" smtClean="0">
                <a:latin typeface="Arial" charset="0"/>
              </a:rPr>
              <a:t>For example:</a:t>
            </a:r>
          </a:p>
          <a:p>
            <a:pPr lvl="4" eaLnBrk="1" hangingPunct="1"/>
            <a:r>
              <a:rPr lang="en-US" smtClean="0"/>
              <a:t>IF (myfirstname='Christopher' AND v_myage &lt;11)</a:t>
            </a:r>
            <a:br>
              <a:rPr lang="en-US" smtClean="0"/>
            </a:br>
            <a:r>
              <a:rPr lang="en-US" smtClean="0"/>
              <a:t>…</a:t>
            </a:r>
            <a:r>
              <a:rPr lang="en-US"/>
              <a:t> </a:t>
            </a:r>
          </a:p>
          <a:p>
            <a:pPr lvl="1" eaLnBrk="1" hangingPunct="1"/>
            <a:r>
              <a:rPr lang="en-US" smtClean="0">
                <a:latin typeface="Arial" charset="0"/>
              </a:rPr>
              <a:t>The condition uses the </a:t>
            </a:r>
            <a:r>
              <a:rPr lang="en-US" smtClean="0">
                <a:latin typeface="Courier New" pitchFamily="49" charset="0"/>
              </a:rPr>
              <a:t>AND</a:t>
            </a:r>
            <a:r>
              <a:rPr lang="en-US" smtClean="0">
                <a:latin typeface="Arial" charset="0"/>
              </a:rPr>
              <a:t> operator and, therefore, evaluates to </a:t>
            </a:r>
            <a:r>
              <a:rPr lang="en-US" smtClean="0">
                <a:latin typeface="Courier New" pitchFamily="49" charset="0"/>
              </a:rPr>
              <a:t>TRUE</a:t>
            </a:r>
            <a:r>
              <a:rPr lang="en-US" smtClean="0">
                <a:latin typeface="Arial" charset="0"/>
              </a:rPr>
              <a:t> only if both conditions are evaluated as </a:t>
            </a:r>
            <a:r>
              <a:rPr lang="en-US" smtClean="0">
                <a:latin typeface="Courier New" pitchFamily="49" charset="0"/>
              </a:rPr>
              <a:t>TRUE</a:t>
            </a:r>
            <a:r>
              <a:rPr lang="en-US" smtClean="0">
                <a:latin typeface="Arial" charset="0"/>
              </a:rPr>
              <a:t>. There is no limitation on the number of conditional expressions. However, these statements must be related with appropriate logical operators.</a:t>
            </a:r>
          </a:p>
        </p:txBody>
      </p:sp>
      <p:sp>
        <p:nvSpPr>
          <p:cNvPr id="481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89661BBD-FC8F-4D5E-B48E-A4D4EDD692C3}"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An </a:t>
            </a:r>
            <a:r>
              <a:rPr lang="en-US" smtClean="0">
                <a:latin typeface="Courier New" pitchFamily="49" charset="0"/>
              </a:rPr>
              <a:t>ELSE</a:t>
            </a:r>
            <a:r>
              <a:rPr lang="en-US" smtClean="0">
                <a:latin typeface="Arial" charset="0"/>
              </a:rPr>
              <a:t> clause is added to the code in the previous slide. The condition has not changed and, therefore, still evaluates to </a:t>
            </a:r>
            <a:r>
              <a:rPr lang="en-US" smtClean="0">
                <a:latin typeface="Courier New" pitchFamily="49" charset="0"/>
              </a:rPr>
              <a:t>FALSE</a:t>
            </a:r>
            <a:r>
              <a:rPr lang="en-US" smtClean="0">
                <a:latin typeface="Arial" charset="0"/>
              </a:rPr>
              <a:t>. Recall that the statements in the </a:t>
            </a:r>
            <a:r>
              <a:rPr lang="en-US" smtClean="0">
                <a:latin typeface="Courier New" pitchFamily="49" charset="0"/>
              </a:rPr>
              <a:t>THEN</a:t>
            </a:r>
            <a:r>
              <a:rPr lang="en-US" smtClean="0">
                <a:latin typeface="Arial" charset="0"/>
              </a:rPr>
              <a:t> clause are executed only if the condition returns </a:t>
            </a:r>
            <a:r>
              <a:rPr lang="en-US" smtClean="0">
                <a:latin typeface="Courier New" pitchFamily="49" charset="0"/>
              </a:rPr>
              <a:t>TRUE</a:t>
            </a:r>
            <a:r>
              <a:rPr lang="en-US" smtClean="0">
                <a:latin typeface="Arial" charset="0"/>
              </a:rPr>
              <a:t>. In this case, the condition returns </a:t>
            </a:r>
            <a:r>
              <a:rPr lang="en-US" smtClean="0">
                <a:latin typeface="Courier New" pitchFamily="49" charset="0"/>
              </a:rPr>
              <a:t>FALSE</a:t>
            </a:r>
            <a:r>
              <a:rPr lang="en-US" smtClean="0">
                <a:latin typeface="Arial" charset="0"/>
              </a:rPr>
              <a:t> and the control moves to the </a:t>
            </a:r>
            <a:r>
              <a:rPr lang="en-US" smtClean="0">
                <a:latin typeface="Courier New" pitchFamily="49" charset="0"/>
              </a:rPr>
              <a:t>ELSE</a:t>
            </a:r>
            <a:r>
              <a:rPr lang="en-US" smtClean="0">
                <a:latin typeface="Arial" charset="0"/>
              </a:rPr>
              <a:t> statement. </a:t>
            </a:r>
          </a:p>
          <a:p>
            <a:pPr lvl="1" eaLnBrk="1" hangingPunct="1"/>
            <a:r>
              <a:rPr lang="en-US" smtClean="0">
                <a:latin typeface="Arial" charset="0"/>
              </a:rPr>
              <a:t>The output of the block is shown below the code.</a:t>
            </a:r>
          </a:p>
        </p:txBody>
      </p:sp>
      <p:sp>
        <p:nvSpPr>
          <p:cNvPr id="4915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ACAA0CB4-15C4-4F7F-B045-5534E94CADBE}"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a:t>
            </a:r>
            <a:r>
              <a:rPr lang="en-US" smtClean="0">
                <a:latin typeface="Courier New" pitchFamily="49" charset="0"/>
              </a:rPr>
              <a:t>IF</a:t>
            </a:r>
            <a:r>
              <a:rPr lang="en-US" smtClean="0">
                <a:latin typeface="Arial" charset="0"/>
              </a:rPr>
              <a:t> clause may contain multiple </a:t>
            </a:r>
            <a:r>
              <a:rPr lang="en-US" smtClean="0">
                <a:latin typeface="Courier New" pitchFamily="49" charset="0"/>
              </a:rPr>
              <a:t>ELSIF</a:t>
            </a:r>
            <a:r>
              <a:rPr lang="en-US" smtClean="0">
                <a:latin typeface="Arial" charset="0"/>
              </a:rPr>
              <a:t> clauses and an </a:t>
            </a:r>
            <a:r>
              <a:rPr lang="en-US" smtClean="0">
                <a:latin typeface="Courier New" pitchFamily="49" charset="0"/>
              </a:rPr>
              <a:t>ELSE</a:t>
            </a:r>
            <a:r>
              <a:rPr lang="en-US" smtClean="0">
                <a:latin typeface="Arial" charset="0"/>
              </a:rPr>
              <a:t> clause. The example illustrates the following characteristics of these clauses:</a:t>
            </a:r>
          </a:p>
          <a:p>
            <a:pPr lvl="2" eaLnBrk="1" hangingPunct="1"/>
            <a:r>
              <a:rPr lang="en-US" smtClean="0">
                <a:latin typeface="Arial" charset="0"/>
              </a:rPr>
              <a:t>The </a:t>
            </a:r>
            <a:r>
              <a:rPr lang="en-US" smtClean="0">
                <a:latin typeface="Courier New" pitchFamily="49" charset="0"/>
              </a:rPr>
              <a:t>ELSIF</a:t>
            </a:r>
            <a:r>
              <a:rPr lang="en-US" smtClean="0">
                <a:latin typeface="Arial" charset="0"/>
              </a:rPr>
              <a:t> clauses can have conditions, unlike the </a:t>
            </a:r>
            <a:r>
              <a:rPr lang="en-US" smtClean="0">
                <a:latin typeface="Courier New" pitchFamily="49" charset="0"/>
              </a:rPr>
              <a:t>ELSE</a:t>
            </a:r>
            <a:r>
              <a:rPr lang="en-US" smtClean="0">
                <a:latin typeface="Arial" charset="0"/>
              </a:rPr>
              <a:t> clause.</a:t>
            </a:r>
          </a:p>
          <a:p>
            <a:pPr lvl="2" eaLnBrk="1" hangingPunct="1"/>
            <a:r>
              <a:rPr lang="en-US" smtClean="0">
                <a:latin typeface="Arial" charset="0"/>
              </a:rPr>
              <a:t>The condition for </a:t>
            </a:r>
            <a:r>
              <a:rPr lang="en-US" smtClean="0">
                <a:latin typeface="Courier New" pitchFamily="49" charset="0"/>
              </a:rPr>
              <a:t>ELSIF</a:t>
            </a:r>
            <a:r>
              <a:rPr lang="en-US" smtClean="0">
                <a:latin typeface="Arial" charset="0"/>
              </a:rPr>
              <a:t> should be followed by the </a:t>
            </a:r>
            <a:r>
              <a:rPr lang="en-US" smtClean="0">
                <a:latin typeface="Courier New" pitchFamily="49" charset="0"/>
              </a:rPr>
              <a:t>THEN</a:t>
            </a:r>
            <a:r>
              <a:rPr lang="en-US" smtClean="0">
                <a:latin typeface="Arial" charset="0"/>
              </a:rPr>
              <a:t> clause, which is executed if the condition for </a:t>
            </a:r>
            <a:r>
              <a:rPr lang="en-US" smtClean="0">
                <a:latin typeface="Courier New" pitchFamily="49" charset="0"/>
              </a:rPr>
              <a:t>ELSIF</a:t>
            </a:r>
            <a:r>
              <a:rPr lang="en-US" smtClean="0">
                <a:latin typeface="Arial" charset="0"/>
              </a:rPr>
              <a:t> returns </a:t>
            </a:r>
            <a:r>
              <a:rPr lang="en-US" smtClean="0">
                <a:latin typeface="Courier New" pitchFamily="49" charset="0"/>
              </a:rPr>
              <a:t>TRUE</a:t>
            </a:r>
            <a:r>
              <a:rPr lang="en-US" smtClean="0">
                <a:latin typeface="Arial" charset="0"/>
              </a:rPr>
              <a:t>.</a:t>
            </a:r>
          </a:p>
          <a:p>
            <a:pPr lvl="2" eaLnBrk="1" hangingPunct="1"/>
            <a:r>
              <a:rPr lang="en-US" smtClean="0">
                <a:latin typeface="Arial" charset="0"/>
              </a:rPr>
              <a:t>When you have multiple </a:t>
            </a:r>
            <a:r>
              <a:rPr lang="en-US" smtClean="0">
                <a:latin typeface="Courier New" pitchFamily="49" charset="0"/>
              </a:rPr>
              <a:t>ELSIF</a:t>
            </a:r>
            <a:r>
              <a:rPr lang="en-US" smtClean="0">
                <a:latin typeface="Arial" charset="0"/>
              </a:rPr>
              <a:t> clauses, if the first condition is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the control shifts to the next </a:t>
            </a:r>
            <a:r>
              <a:rPr lang="en-US" smtClean="0">
                <a:latin typeface="Courier New" pitchFamily="49" charset="0"/>
              </a:rPr>
              <a:t>ELSIF</a:t>
            </a:r>
            <a:r>
              <a:rPr lang="en-US" smtClean="0">
                <a:latin typeface="Arial" charset="0"/>
              </a:rPr>
              <a:t> clause.</a:t>
            </a:r>
          </a:p>
          <a:p>
            <a:pPr lvl="2" eaLnBrk="1" hangingPunct="1"/>
            <a:r>
              <a:rPr lang="en-US" smtClean="0">
                <a:latin typeface="Arial" charset="0"/>
              </a:rPr>
              <a:t>Conditions are evaluated one by one from the top.</a:t>
            </a:r>
          </a:p>
          <a:p>
            <a:pPr lvl="2" eaLnBrk="1" hangingPunct="1"/>
            <a:r>
              <a:rPr lang="en-US" smtClean="0">
                <a:latin typeface="Arial" charset="0"/>
              </a:rPr>
              <a:t>If all conditions are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the statements in the </a:t>
            </a:r>
            <a:r>
              <a:rPr lang="en-US" smtClean="0">
                <a:latin typeface="Courier New" pitchFamily="49" charset="0"/>
              </a:rPr>
              <a:t>ELSE</a:t>
            </a:r>
            <a:r>
              <a:rPr lang="en-US" smtClean="0">
                <a:latin typeface="Arial" charset="0"/>
              </a:rPr>
              <a:t> clause are executed. </a:t>
            </a:r>
          </a:p>
          <a:p>
            <a:pPr lvl="2" eaLnBrk="1" hangingPunct="1"/>
            <a:r>
              <a:rPr lang="en-US" smtClean="0">
                <a:latin typeface="Arial" charset="0"/>
              </a:rPr>
              <a:t>The final </a:t>
            </a:r>
            <a:r>
              <a:rPr lang="en-US" smtClean="0">
                <a:latin typeface="Courier New" pitchFamily="49" charset="0"/>
              </a:rPr>
              <a:t>ELSE</a:t>
            </a:r>
            <a:r>
              <a:rPr lang="en-US" smtClean="0">
                <a:latin typeface="Arial" charset="0"/>
              </a:rPr>
              <a:t> clause is optional.</a:t>
            </a:r>
          </a:p>
          <a:p>
            <a:pPr lvl="1" eaLnBrk="1" hangingPunct="1"/>
            <a:r>
              <a:rPr lang="en-US" smtClean="0">
                <a:latin typeface="Arial" charset="0"/>
              </a:rPr>
              <a:t>In the example, the output of the block is shown below the code.</a:t>
            </a:r>
          </a:p>
        </p:txBody>
      </p:sp>
      <p:sp>
        <p:nvSpPr>
          <p:cNvPr id="501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6 - </a:t>
            </a:r>
            <a:fld id="{7F9897A3-B95D-467A-818B-9ECE692735D7}"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0A3E2-2ED1-4A0B-B015-7BE599BD93D5}"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43E95-BB5B-4A80-BF46-4458880EC7B7}"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43122-8C66-42B2-BE21-4E2E6C05ED23}"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7E73032-A25A-4294-8E82-0CDD82CBE2E0}"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CF4E0-DA1D-45ED-88AB-767903C093B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D41F5D-DEBF-45EE-B6D3-204F4C0FCD17}"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5F7D45-7EB5-449B-A38B-A62CD2D00E59}"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AE5AA-7EF6-4650-B1C9-F4C41FDFEFD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945CE-0864-466D-A56F-3599FCF1C5B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518014-5940-4E51-9099-028AD419DFB9}"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B5314C-234F-43D1-9FF4-E5DC3502376D}"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BB04B-2837-4E77-9838-9048ECA19EE5}"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615B8-8CB7-4F90-BBB9-711880386584}"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7DF9A-BC31-4C83-AD5A-7C3DA832B05C}" type="datetime1">
              <a:rPr lang="en-US" smtClean="0"/>
              <a:t>9/19/2018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9F223-D92C-4513-82A2-A40EA4942BBF}" type="datetime1">
              <a:rPr lang="en-US" smtClean="0"/>
              <a:t>9/19/2018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F557CE-5D59-4D25-AE26-260D488E59FE}" type="datetime1">
              <a:rPr lang="en-US" smtClean="0"/>
              <a:t>9/19/2018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6D04A-3C26-4D6D-B261-E3F113D99F6B}"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6C62C-7F84-45F6-A497-7C8DB0C85EFC}" type="datetime1">
              <a:rPr lang="en-US" smtClean="0"/>
              <a:t>9/19/2018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Writing Control Structures</a:t>
            </a:r>
          </a:p>
        </p:txBody>
      </p:sp>
      <p:sp>
        <p:nvSpPr>
          <p:cNvPr id="3075" name="Subtitle 5"/>
          <p:cNvSpPr>
            <a:spLocks noGrp="1"/>
          </p:cNvSpPr>
          <p:nvPr>
            <p:ph type="subTitle" idx="1"/>
          </p:nvPr>
        </p:nvSpPr>
        <p:spPr/>
        <p:txBody>
          <a:bodyPr/>
          <a:lstStyle/>
          <a:p>
            <a:endParaRPr lang="en-US" smtClean="0">
              <a:latin typeface="Arial" charset="0"/>
            </a:endParaRPr>
          </a:p>
        </p:txBody>
      </p:sp>
    </p:spTree>
    <p:extLst>
      <p:ext uri="{BB962C8B-B14F-4D97-AF65-F5344CB8AC3E}">
        <p14:creationId xmlns:p14="http://schemas.microsoft.com/office/powerpoint/2010/main" val="255584670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en-US" smtClean="0">
                <a:latin typeface="Courier New" pitchFamily="49" charset="0"/>
              </a:rPr>
              <a:t>NULL</a:t>
            </a:r>
            <a:r>
              <a:rPr lang="en-US" smtClean="0"/>
              <a:t> Value in </a:t>
            </a:r>
            <a:r>
              <a:rPr lang="en-US" smtClean="0">
                <a:latin typeface="Courier New" pitchFamily="49" charset="0"/>
              </a:rPr>
              <a:t>IF</a:t>
            </a:r>
            <a:r>
              <a:rPr lang="en-US" smtClean="0"/>
              <a:t> Statement</a:t>
            </a:r>
          </a:p>
        </p:txBody>
      </p:sp>
      <p:sp>
        <p:nvSpPr>
          <p:cNvPr id="12291" name="Rectangle 3"/>
          <p:cNvSpPr>
            <a:spLocks noChangeArrowheads="1"/>
          </p:cNvSpPr>
          <p:nvPr/>
        </p:nvSpPr>
        <p:spPr bwMode="blackGray">
          <a:xfrm>
            <a:off x="812800" y="1524000"/>
            <a:ext cx="10566400" cy="30480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v_myage  number;</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IF v_myage  &lt; 11 THEN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I am a child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ELSE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I am not a child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END IF;</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4667" y="4953000"/>
            <a:ext cx="4400551" cy="509588"/>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4778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Grp="1" noChangeArrowheads="1"/>
          </p:cNvSpPr>
          <p:nvPr>
            <p:ph type="title"/>
          </p:nvPr>
        </p:nvSpPr>
        <p:spPr/>
        <p:txBody>
          <a:bodyPr/>
          <a:lstStyle/>
          <a:p>
            <a:pPr eaLnBrk="1" hangingPunct="1"/>
            <a:r>
              <a:rPr lang="en-US" smtClean="0"/>
              <a:t>Agenda</a:t>
            </a:r>
          </a:p>
        </p:txBody>
      </p:sp>
      <p:sp>
        <p:nvSpPr>
          <p:cNvPr id="13315" name="Rectangle 2051"/>
          <p:cNvSpPr>
            <a:spLocks noGrp="1" noChangeArrowheads="1"/>
          </p:cNvSpPr>
          <p:nvPr>
            <p:ph idx="1"/>
          </p:nvPr>
        </p:nvSpPr>
        <p:spPr/>
        <p:txBody>
          <a:bodyPr/>
          <a:lstStyle/>
          <a:p>
            <a:pPr lvl="1" eaLnBrk="1" hangingPunct="1">
              <a:buClr>
                <a:schemeClr val="folHlink"/>
              </a:buClr>
            </a:pPr>
            <a:r>
              <a:rPr lang="en-US" smtClean="0">
                <a:solidFill>
                  <a:schemeClr val="folHlink"/>
                </a:solidFill>
              </a:rPr>
              <a:t>Using </a:t>
            </a:r>
            <a:r>
              <a:rPr lang="en-US" smtClean="0">
                <a:solidFill>
                  <a:schemeClr val="folHlink"/>
                </a:solidFill>
                <a:latin typeface="Courier New" pitchFamily="49" charset="0"/>
              </a:rPr>
              <a:t>IF</a:t>
            </a:r>
            <a:r>
              <a:rPr lang="en-US" smtClean="0">
                <a:solidFill>
                  <a:schemeClr val="folHlink"/>
                </a:solidFill>
              </a:rPr>
              <a:t> statements</a:t>
            </a:r>
          </a:p>
          <a:p>
            <a:pPr lvl="1" eaLnBrk="1" hangingPunct="1"/>
            <a:r>
              <a:rPr lang="en-US" smtClean="0"/>
              <a:t>Using </a:t>
            </a:r>
            <a:r>
              <a:rPr lang="en-US" smtClean="0">
                <a:latin typeface="Courier New" pitchFamily="49" charset="0"/>
              </a:rPr>
              <a:t>CASE</a:t>
            </a:r>
            <a:r>
              <a:rPr lang="en-US" smtClean="0"/>
              <a:t> statements and </a:t>
            </a:r>
            <a:r>
              <a:rPr lang="en-US" smtClean="0">
                <a:latin typeface="Courier New" pitchFamily="49" charset="0"/>
              </a:rPr>
              <a:t>CASE</a:t>
            </a:r>
            <a:r>
              <a:rPr lang="en-US" smtClean="0"/>
              <a:t> expressions</a:t>
            </a:r>
          </a:p>
          <a:p>
            <a:pPr lvl="1" eaLnBrk="1" hangingPunct="1">
              <a:buClr>
                <a:schemeClr val="folHlink"/>
              </a:buClr>
            </a:pPr>
            <a:r>
              <a:rPr lang="en-US" smtClean="0">
                <a:solidFill>
                  <a:schemeClr val="folHlink"/>
                </a:solidFill>
              </a:rPr>
              <a:t>Constructing and identifying loop statements</a:t>
            </a:r>
          </a:p>
        </p:txBody>
      </p:sp>
    </p:spTree>
    <p:extLst>
      <p:ext uri="{BB962C8B-B14F-4D97-AF65-F5344CB8AC3E}">
        <p14:creationId xmlns:p14="http://schemas.microsoft.com/office/powerpoint/2010/main" val="385568217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ourier New" pitchFamily="49" charset="0"/>
              </a:rPr>
              <a:t>CASE</a:t>
            </a:r>
            <a:r>
              <a:rPr lang="en-US" smtClean="0"/>
              <a:t> Expressions</a:t>
            </a:r>
          </a:p>
        </p:txBody>
      </p:sp>
      <p:sp>
        <p:nvSpPr>
          <p:cNvPr id="14339" name="Rectangle 3"/>
          <p:cNvSpPr>
            <a:spLocks noGrp="1" noChangeArrowheads="1"/>
          </p:cNvSpPr>
          <p:nvPr>
            <p:ph idx="1"/>
          </p:nvPr>
        </p:nvSpPr>
        <p:spPr/>
        <p:txBody>
          <a:bodyPr/>
          <a:lstStyle/>
          <a:p>
            <a:pPr lvl="1" eaLnBrk="1" hangingPunct="1"/>
            <a:r>
              <a:rPr lang="en-US" smtClean="0"/>
              <a:t>A </a:t>
            </a:r>
            <a:r>
              <a:rPr lang="en-US" smtClean="0">
                <a:latin typeface="Courier New" pitchFamily="49" charset="0"/>
              </a:rPr>
              <a:t>CASE</a:t>
            </a:r>
            <a:r>
              <a:rPr lang="en-US" smtClean="0"/>
              <a:t> expression selects a result and returns it. </a:t>
            </a:r>
          </a:p>
          <a:p>
            <a:pPr lvl="1" eaLnBrk="1" hangingPunct="1"/>
            <a:r>
              <a:rPr lang="en-US" smtClean="0"/>
              <a:t>To select the result, the </a:t>
            </a:r>
            <a:r>
              <a:rPr lang="en-US" smtClean="0">
                <a:latin typeface="Courier New" pitchFamily="49" charset="0"/>
              </a:rPr>
              <a:t>CASE</a:t>
            </a:r>
            <a:r>
              <a:rPr lang="en-US" smtClean="0"/>
              <a:t> expression uses expressions. The value returned by these expressions is used to select one of several alternatives.</a:t>
            </a:r>
          </a:p>
        </p:txBody>
      </p:sp>
      <p:sp>
        <p:nvSpPr>
          <p:cNvPr id="14340" name="Rectangle 4"/>
          <p:cNvSpPr>
            <a:spLocks noChangeArrowheads="1"/>
          </p:cNvSpPr>
          <p:nvPr/>
        </p:nvSpPr>
        <p:spPr bwMode="blackGray">
          <a:xfrm>
            <a:off x="812801" y="3124200"/>
            <a:ext cx="10570633" cy="22098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CASE selector</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expression1 THEN result1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expression2 THEN result2</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expressionN THEN resultN]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[ELSE resultN+1]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p:txBody>
      </p:sp>
    </p:spTree>
    <p:extLst>
      <p:ext uri="{BB962C8B-B14F-4D97-AF65-F5344CB8AC3E}">
        <p14:creationId xmlns:p14="http://schemas.microsoft.com/office/powerpoint/2010/main" val="593911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latin typeface="Courier New" pitchFamily="49" charset="0"/>
              </a:rPr>
              <a:t>CASE</a:t>
            </a:r>
            <a:r>
              <a:rPr lang="en-US" smtClean="0"/>
              <a:t> Expressions: Example</a:t>
            </a:r>
          </a:p>
        </p:txBody>
      </p:sp>
      <p:sp>
        <p:nvSpPr>
          <p:cNvPr id="15363" name="Rectangle 3"/>
          <p:cNvSpPr>
            <a:spLocks noChangeArrowheads="1"/>
          </p:cNvSpPr>
          <p:nvPr/>
        </p:nvSpPr>
        <p:spPr bwMode="blackGray">
          <a:xfrm>
            <a:off x="812800" y="1524001"/>
            <a:ext cx="10566400" cy="45386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SET VERIFY OFF</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v_grade  CHAR(1) := UPPER('&amp;grade');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v_appraisal VARCHAR2(20);</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v_appraisal := CASE v_grade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'A' THEN 'Excellent'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'B' THEN 'Very Good'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'C' THEN 'Good'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ELSE 'No such grade'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DBMS_OUTPUT.PUT_LINE ('Grade: '|| v_grade  || </a:t>
            </a:r>
            <a:br>
              <a:rPr lang="en-US">
                <a:solidFill>
                  <a:srgbClr val="000000"/>
                </a:solidFill>
                <a:latin typeface="Courier New" pitchFamily="49" charset="0"/>
              </a:rPr>
            </a:br>
            <a:r>
              <a:rPr lang="en-US">
                <a:solidFill>
                  <a:srgbClr val="000000"/>
                </a:solidFill>
                <a:latin typeface="Courier New" pitchFamily="49" charset="0"/>
              </a:rPr>
              <a:t>                        'Appraisal' || v_appraisal);</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a:t>
            </a:r>
          </a:p>
        </p:txBody>
      </p:sp>
    </p:spTree>
    <p:extLst>
      <p:ext uri="{BB962C8B-B14F-4D97-AF65-F5344CB8AC3E}">
        <p14:creationId xmlns:p14="http://schemas.microsoft.com/office/powerpoint/2010/main" val="127886245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Searched </a:t>
            </a:r>
            <a:r>
              <a:rPr lang="en-US" smtClean="0">
                <a:latin typeface="Courier New" pitchFamily="49" charset="0"/>
              </a:rPr>
              <a:t>CASE</a:t>
            </a:r>
            <a:r>
              <a:rPr lang="en-US" smtClean="0"/>
              <a:t> Expressions</a:t>
            </a:r>
          </a:p>
        </p:txBody>
      </p:sp>
      <p:sp>
        <p:nvSpPr>
          <p:cNvPr id="16387" name="Rectangle 3"/>
          <p:cNvSpPr>
            <a:spLocks noChangeArrowheads="1"/>
          </p:cNvSpPr>
          <p:nvPr/>
        </p:nvSpPr>
        <p:spPr bwMode="blackGray">
          <a:xfrm>
            <a:off x="812800" y="1524001"/>
            <a:ext cx="10566400" cy="41576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v_grade  CHAR(1) := UPPER('&amp;grade');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v_appraisal VARCHAR2(20);</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v_appraisal := CASE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v_grade  = 'A' THEN 'Excellent'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WHEN v_grade  IN ('B','C') THEN 'Good'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ELSE 'No such grade'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('Grade: '|| v_grade  ||</a:t>
            </a:r>
            <a:br>
              <a:rPr lang="en-US">
                <a:solidFill>
                  <a:srgbClr val="000000"/>
                </a:solidFill>
                <a:latin typeface="Courier New" pitchFamily="49" charset="0"/>
              </a:rPr>
            </a:br>
            <a:r>
              <a:rPr lang="en-US">
                <a:solidFill>
                  <a:srgbClr val="000000"/>
                </a:solidFill>
                <a:latin typeface="Courier New" pitchFamily="49" charset="0"/>
              </a:rPr>
              <a:t>                  ‘ Appraisal ' || v_appraisal);</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a:t>
            </a:r>
          </a:p>
        </p:txBody>
      </p:sp>
    </p:spTree>
    <p:extLst>
      <p:ext uri="{BB962C8B-B14F-4D97-AF65-F5344CB8AC3E}">
        <p14:creationId xmlns:p14="http://schemas.microsoft.com/office/powerpoint/2010/main" val="273777436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latin typeface="Courier New" pitchFamily="49" charset="0"/>
              </a:rPr>
              <a:t>CASE</a:t>
            </a:r>
            <a:r>
              <a:rPr lang="en-US" smtClean="0"/>
              <a:t> Statement</a:t>
            </a:r>
          </a:p>
        </p:txBody>
      </p:sp>
      <p:sp>
        <p:nvSpPr>
          <p:cNvPr id="17411" name="Rectangle 3"/>
          <p:cNvSpPr>
            <a:spLocks noChangeArrowheads="1"/>
          </p:cNvSpPr>
          <p:nvPr/>
        </p:nvSpPr>
        <p:spPr bwMode="auto">
          <a:xfrm>
            <a:off x="812800" y="1016000"/>
            <a:ext cx="10566400" cy="5257800"/>
          </a:xfrm>
          <a:prstGeom prst="rect">
            <a:avLst/>
          </a:prstGeom>
          <a:solidFill>
            <a:schemeClr val="accent1"/>
          </a:solidFill>
          <a:ln w="28575">
            <a:solidFill>
              <a:schemeClr val="tx1"/>
            </a:solidFill>
            <a:miter lim="800000"/>
            <a:headEnd/>
            <a:tailEnd/>
          </a:ln>
        </p:spPr>
        <p:txBody>
          <a:bodyPr wrap="none" lIns="45720" tIns="46038" rIns="0" bIns="46038" anchor="ctr"/>
          <a:lstStyle/>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v_deptid NUMBER;</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v_deptname VARCHAR2(20);</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v_emps NUMBER;</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v_mngid NUMBER:= 108;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CASE  v_mngid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WHEN  108 THEN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SELECT department_id, department_name </a:t>
            </a:r>
            <a:br>
              <a:rPr lang="en-US" sz="1600">
                <a:solidFill>
                  <a:srgbClr val="000000"/>
                </a:solidFill>
                <a:latin typeface="Courier New" pitchFamily="49" charset="0"/>
              </a:rPr>
            </a:br>
            <a:r>
              <a:rPr lang="en-US" sz="1600">
                <a:solidFill>
                  <a:srgbClr val="000000"/>
                </a:solidFill>
                <a:latin typeface="Courier New" pitchFamily="49" charset="0"/>
              </a:rPr>
              <a:t>     INTO v_deptid, v_deptname FROM departments </a:t>
            </a:r>
            <a:br>
              <a:rPr lang="en-US" sz="1600">
                <a:solidFill>
                  <a:srgbClr val="000000"/>
                </a:solidFill>
                <a:latin typeface="Courier New" pitchFamily="49" charset="0"/>
              </a:rPr>
            </a:br>
            <a:r>
              <a:rPr lang="en-US" sz="1600">
                <a:solidFill>
                  <a:srgbClr val="000000"/>
                </a:solidFill>
                <a:latin typeface="Courier New" pitchFamily="49" charset="0"/>
              </a:rPr>
              <a:t>     WHERE manager_id=108;</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SELECT count(*) INTO v_emps FROM employees </a:t>
            </a:r>
            <a:br>
              <a:rPr lang="en-US" sz="1600">
                <a:solidFill>
                  <a:srgbClr val="000000"/>
                </a:solidFill>
                <a:latin typeface="Courier New" pitchFamily="49" charset="0"/>
              </a:rPr>
            </a:br>
            <a:r>
              <a:rPr lang="en-US" sz="1600">
                <a:solidFill>
                  <a:srgbClr val="000000"/>
                </a:solidFill>
                <a:latin typeface="Courier New" pitchFamily="49" charset="0"/>
              </a:rPr>
              <a:t>     WHERE department_id=v_deptid;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WHEN  200 THEN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END CASE;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DBMS_OUTPUT.PUT_LINE ('You are working in the '|| v_deptname||</a:t>
            </a:r>
            <a:br>
              <a:rPr lang="en-US" sz="1600">
                <a:solidFill>
                  <a:srgbClr val="000000"/>
                </a:solidFill>
                <a:latin typeface="Courier New" pitchFamily="49" charset="0"/>
              </a:rPr>
            </a:br>
            <a:r>
              <a:rPr lang="en-US" sz="1600">
                <a:solidFill>
                  <a:srgbClr val="000000"/>
                </a:solidFill>
                <a:latin typeface="Courier New" pitchFamily="49" charset="0"/>
              </a:rPr>
              <a:t>' department. There are '||v_emps ||' employees in this </a:t>
            </a:r>
            <a:br>
              <a:rPr lang="en-US" sz="1600">
                <a:solidFill>
                  <a:srgbClr val="000000"/>
                </a:solidFill>
                <a:latin typeface="Courier New" pitchFamily="49" charset="0"/>
              </a:rPr>
            </a:br>
            <a:r>
              <a:rPr lang="en-US" sz="1600">
                <a:solidFill>
                  <a:srgbClr val="000000"/>
                </a:solidFill>
                <a:latin typeface="Courier New" pitchFamily="49" charset="0"/>
              </a:rPr>
              <a:t>department');</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a:t>
            </a:r>
          </a:p>
        </p:txBody>
      </p:sp>
    </p:spTree>
    <p:extLst>
      <p:ext uri="{BB962C8B-B14F-4D97-AF65-F5344CB8AC3E}">
        <p14:creationId xmlns:p14="http://schemas.microsoft.com/office/powerpoint/2010/main" val="68708146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8435"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8436" name="Rectangle 8"/>
          <p:cNvSpPr>
            <a:spLocks noGrp="1" noChangeArrowheads="1"/>
          </p:cNvSpPr>
          <p:nvPr>
            <p:ph type="title"/>
          </p:nvPr>
        </p:nvSpPr>
        <p:spPr/>
        <p:txBody>
          <a:bodyPr/>
          <a:lstStyle/>
          <a:p>
            <a:pPr eaLnBrk="1" hangingPunct="1"/>
            <a:r>
              <a:rPr lang="en-US" smtClean="0"/>
              <a:t>Handling Nulls</a:t>
            </a:r>
          </a:p>
        </p:txBody>
      </p:sp>
      <p:sp>
        <p:nvSpPr>
          <p:cNvPr id="18437" name="Rectangle 9"/>
          <p:cNvSpPr>
            <a:spLocks noGrp="1" noChangeArrowheads="1"/>
          </p:cNvSpPr>
          <p:nvPr>
            <p:ph idx="1"/>
          </p:nvPr>
        </p:nvSpPr>
        <p:spPr/>
        <p:txBody>
          <a:bodyPr/>
          <a:lstStyle/>
          <a:p>
            <a:pPr marL="0" indent="0" eaLnBrk="1" hangingPunct="1"/>
            <a:r>
              <a:rPr lang="en-US" smtClean="0">
                <a:latin typeface="Arial" charset="0"/>
              </a:rPr>
              <a:t>When you are working with nulls, you can avoid some common mistakes by keeping in mind the following rules:</a:t>
            </a:r>
          </a:p>
          <a:p>
            <a:pPr lvl="1" eaLnBrk="1" hangingPunct="1"/>
            <a:r>
              <a:rPr lang="en-US" smtClean="0"/>
              <a:t>Simple comparisons involving nulls always yield </a:t>
            </a:r>
            <a:r>
              <a:rPr lang="en-US" smtClean="0">
                <a:latin typeface="Courier New" pitchFamily="49" charset="0"/>
              </a:rPr>
              <a:t>NULL</a:t>
            </a:r>
            <a:r>
              <a:rPr lang="en-US" smtClean="0"/>
              <a:t>. </a:t>
            </a:r>
          </a:p>
          <a:p>
            <a:pPr lvl="1" eaLnBrk="1" hangingPunct="1"/>
            <a:r>
              <a:rPr lang="en-US" smtClean="0"/>
              <a:t>Applying the logical operator </a:t>
            </a:r>
            <a:r>
              <a:rPr lang="en-US" smtClean="0">
                <a:latin typeface="Courier New" pitchFamily="49" charset="0"/>
              </a:rPr>
              <a:t>NOT</a:t>
            </a:r>
            <a:r>
              <a:rPr lang="en-US" smtClean="0"/>
              <a:t> to a null yields </a:t>
            </a:r>
            <a:r>
              <a:rPr lang="en-US" smtClean="0">
                <a:latin typeface="Courier New" pitchFamily="49" charset="0"/>
              </a:rPr>
              <a:t>NULL</a:t>
            </a:r>
            <a:r>
              <a:rPr lang="en-US" smtClean="0"/>
              <a:t>. </a:t>
            </a:r>
          </a:p>
          <a:p>
            <a:pPr lvl="1" eaLnBrk="1" hangingPunct="1"/>
            <a:r>
              <a:rPr lang="en-US" smtClean="0"/>
              <a:t>If the condition yields </a:t>
            </a:r>
            <a:r>
              <a:rPr lang="en-US" smtClean="0">
                <a:latin typeface="Courier New" pitchFamily="49" charset="0"/>
              </a:rPr>
              <a:t>NULL</a:t>
            </a:r>
            <a:r>
              <a:rPr lang="en-US" smtClean="0"/>
              <a:t> in conditional control statements, its associated sequence of statements is not executed.</a:t>
            </a:r>
          </a:p>
        </p:txBody>
      </p:sp>
    </p:spTree>
    <p:extLst>
      <p:ext uri="{BB962C8B-B14F-4D97-AF65-F5344CB8AC3E}">
        <p14:creationId xmlns:p14="http://schemas.microsoft.com/office/powerpoint/2010/main" val="274259044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2"/>
          <p:cNvSpPr>
            <a:spLocks noGrp="1" noChangeArrowheads="1"/>
          </p:cNvSpPr>
          <p:nvPr>
            <p:ph type="title"/>
          </p:nvPr>
        </p:nvSpPr>
        <p:spPr/>
        <p:txBody>
          <a:bodyPr/>
          <a:lstStyle/>
          <a:p>
            <a:pPr eaLnBrk="1" hangingPunct="1"/>
            <a:r>
              <a:rPr lang="en-US" smtClean="0"/>
              <a:t>Logic Tables</a:t>
            </a:r>
          </a:p>
        </p:txBody>
      </p:sp>
      <p:sp>
        <p:nvSpPr>
          <p:cNvPr id="19459" name="Rectangle 63"/>
          <p:cNvSpPr>
            <a:spLocks noGrp="1" noChangeArrowheads="1"/>
          </p:cNvSpPr>
          <p:nvPr>
            <p:ph idx="1"/>
          </p:nvPr>
        </p:nvSpPr>
        <p:spPr/>
        <p:txBody>
          <a:bodyPr/>
          <a:lstStyle/>
          <a:p>
            <a:pPr marL="0" indent="0" eaLnBrk="1" hangingPunct="1"/>
            <a:r>
              <a:rPr lang="en-US" smtClean="0">
                <a:latin typeface="Arial" charset="0"/>
              </a:rPr>
              <a:t>Build a simple Boolean condition with a comparison operator.</a:t>
            </a:r>
          </a:p>
        </p:txBody>
      </p:sp>
      <p:sp>
        <p:nvSpPr>
          <p:cNvPr id="19460" name="Rectangle 4"/>
          <p:cNvSpPr>
            <a:spLocks noChangeArrowheads="1"/>
          </p:cNvSpPr>
          <p:nvPr/>
        </p:nvSpPr>
        <p:spPr bwMode="blackWhite">
          <a:xfrm>
            <a:off x="1210734" y="2057401"/>
            <a:ext cx="3958167" cy="3014663"/>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latin typeface="Times New Roman" pitchFamily="18" charset="0"/>
            </a:endParaRPr>
          </a:p>
        </p:txBody>
      </p:sp>
      <p:sp>
        <p:nvSpPr>
          <p:cNvPr id="19461" name="Line 5"/>
          <p:cNvSpPr>
            <a:spLocks noChangeShapeType="1"/>
          </p:cNvSpPr>
          <p:nvPr/>
        </p:nvSpPr>
        <p:spPr bwMode="auto">
          <a:xfrm>
            <a:off x="3270251" y="2060576"/>
            <a:ext cx="0" cy="30130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2" name="Line 6"/>
          <p:cNvSpPr>
            <a:spLocks noChangeShapeType="1"/>
          </p:cNvSpPr>
          <p:nvPr/>
        </p:nvSpPr>
        <p:spPr bwMode="auto">
          <a:xfrm>
            <a:off x="1202267" y="4313238"/>
            <a:ext cx="39645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3" name="Line 7"/>
          <p:cNvSpPr>
            <a:spLocks noChangeShapeType="1"/>
          </p:cNvSpPr>
          <p:nvPr/>
        </p:nvSpPr>
        <p:spPr bwMode="auto">
          <a:xfrm>
            <a:off x="1202267" y="3505200"/>
            <a:ext cx="396451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4" name="Rectangle 8"/>
          <p:cNvSpPr>
            <a:spLocks noChangeArrowheads="1"/>
          </p:cNvSpPr>
          <p:nvPr/>
        </p:nvSpPr>
        <p:spPr bwMode="auto">
          <a:xfrm>
            <a:off x="1301751" y="2286000"/>
            <a:ext cx="55624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AND</a:t>
            </a:r>
          </a:p>
        </p:txBody>
      </p:sp>
      <p:sp>
        <p:nvSpPr>
          <p:cNvPr id="19465" name="Rectangle 9"/>
          <p:cNvSpPr>
            <a:spLocks noChangeArrowheads="1"/>
          </p:cNvSpPr>
          <p:nvPr/>
        </p:nvSpPr>
        <p:spPr bwMode="auto">
          <a:xfrm>
            <a:off x="1225551" y="302895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TRUE</a:t>
            </a:r>
          </a:p>
        </p:txBody>
      </p:sp>
      <p:sp>
        <p:nvSpPr>
          <p:cNvPr id="19466" name="Rectangle 10"/>
          <p:cNvSpPr>
            <a:spLocks noChangeArrowheads="1"/>
          </p:cNvSpPr>
          <p:nvPr/>
        </p:nvSpPr>
        <p:spPr bwMode="auto">
          <a:xfrm>
            <a:off x="1132418" y="3748088"/>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FALSE</a:t>
            </a:r>
          </a:p>
        </p:txBody>
      </p:sp>
      <p:sp>
        <p:nvSpPr>
          <p:cNvPr id="19467" name="Rectangle 11"/>
          <p:cNvSpPr>
            <a:spLocks noChangeArrowheads="1"/>
          </p:cNvSpPr>
          <p:nvPr/>
        </p:nvSpPr>
        <p:spPr bwMode="auto">
          <a:xfrm>
            <a:off x="1248833" y="45751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NULL</a:t>
            </a:r>
          </a:p>
        </p:txBody>
      </p:sp>
      <p:sp>
        <p:nvSpPr>
          <p:cNvPr id="19468" name="Rectangle 12"/>
          <p:cNvSpPr>
            <a:spLocks noChangeArrowheads="1"/>
          </p:cNvSpPr>
          <p:nvPr/>
        </p:nvSpPr>
        <p:spPr bwMode="auto">
          <a:xfrm>
            <a:off x="2250017" y="228600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TRUE</a:t>
            </a:r>
          </a:p>
        </p:txBody>
      </p:sp>
      <p:sp>
        <p:nvSpPr>
          <p:cNvPr id="19469" name="Rectangle 13"/>
          <p:cNvSpPr>
            <a:spLocks noChangeArrowheads="1"/>
          </p:cNvSpPr>
          <p:nvPr/>
        </p:nvSpPr>
        <p:spPr bwMode="auto">
          <a:xfrm>
            <a:off x="3213100" y="2286000"/>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FALSE</a:t>
            </a:r>
          </a:p>
        </p:txBody>
      </p:sp>
      <p:sp>
        <p:nvSpPr>
          <p:cNvPr id="19470" name="Rectangle 14"/>
          <p:cNvSpPr>
            <a:spLocks noChangeArrowheads="1"/>
          </p:cNvSpPr>
          <p:nvPr/>
        </p:nvSpPr>
        <p:spPr bwMode="auto">
          <a:xfrm>
            <a:off x="4262967" y="228600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NULL</a:t>
            </a:r>
          </a:p>
        </p:txBody>
      </p:sp>
      <p:sp>
        <p:nvSpPr>
          <p:cNvPr id="19471" name="Rectangle 15"/>
          <p:cNvSpPr>
            <a:spLocks noChangeArrowheads="1"/>
          </p:cNvSpPr>
          <p:nvPr/>
        </p:nvSpPr>
        <p:spPr bwMode="auto">
          <a:xfrm>
            <a:off x="2250017" y="302895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472" name="Rectangle 16"/>
          <p:cNvSpPr>
            <a:spLocks noChangeArrowheads="1"/>
          </p:cNvSpPr>
          <p:nvPr/>
        </p:nvSpPr>
        <p:spPr bwMode="auto">
          <a:xfrm>
            <a:off x="2273300" y="45751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473" name="Rectangle 17"/>
          <p:cNvSpPr>
            <a:spLocks noChangeArrowheads="1"/>
          </p:cNvSpPr>
          <p:nvPr/>
        </p:nvSpPr>
        <p:spPr bwMode="auto">
          <a:xfrm>
            <a:off x="4262967" y="45751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474" name="Rectangle 18"/>
          <p:cNvSpPr>
            <a:spLocks noChangeArrowheads="1"/>
          </p:cNvSpPr>
          <p:nvPr/>
        </p:nvSpPr>
        <p:spPr bwMode="auto">
          <a:xfrm>
            <a:off x="4262967" y="302895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475" name="Rectangle 19"/>
          <p:cNvSpPr>
            <a:spLocks noChangeArrowheads="1"/>
          </p:cNvSpPr>
          <p:nvPr/>
        </p:nvSpPr>
        <p:spPr bwMode="auto">
          <a:xfrm>
            <a:off x="2186518" y="3748088"/>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76" name="Rectangle 20"/>
          <p:cNvSpPr>
            <a:spLocks noChangeArrowheads="1"/>
          </p:cNvSpPr>
          <p:nvPr/>
        </p:nvSpPr>
        <p:spPr bwMode="auto">
          <a:xfrm>
            <a:off x="4180418" y="3748088"/>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77" name="Rectangle 21"/>
          <p:cNvSpPr>
            <a:spLocks noChangeArrowheads="1"/>
          </p:cNvSpPr>
          <p:nvPr/>
        </p:nvSpPr>
        <p:spPr bwMode="auto">
          <a:xfrm>
            <a:off x="3213100" y="3028950"/>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78" name="Rectangle 22"/>
          <p:cNvSpPr>
            <a:spLocks noChangeArrowheads="1"/>
          </p:cNvSpPr>
          <p:nvPr/>
        </p:nvSpPr>
        <p:spPr bwMode="auto">
          <a:xfrm>
            <a:off x="3213100" y="3748088"/>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79" name="Rectangle 23"/>
          <p:cNvSpPr>
            <a:spLocks noChangeArrowheads="1"/>
          </p:cNvSpPr>
          <p:nvPr/>
        </p:nvSpPr>
        <p:spPr bwMode="auto">
          <a:xfrm>
            <a:off x="3213100" y="4575175"/>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80" name="Line 24"/>
          <p:cNvSpPr>
            <a:spLocks noChangeShapeType="1"/>
          </p:cNvSpPr>
          <p:nvPr/>
        </p:nvSpPr>
        <p:spPr bwMode="auto">
          <a:xfrm flipV="1">
            <a:off x="1202267" y="2736850"/>
            <a:ext cx="3975100" cy="15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1" name="Line 25"/>
          <p:cNvSpPr>
            <a:spLocks noChangeShapeType="1"/>
          </p:cNvSpPr>
          <p:nvPr/>
        </p:nvSpPr>
        <p:spPr bwMode="auto">
          <a:xfrm>
            <a:off x="4229100" y="2060576"/>
            <a:ext cx="0" cy="30130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2" name="Line 26"/>
          <p:cNvSpPr>
            <a:spLocks noChangeShapeType="1"/>
          </p:cNvSpPr>
          <p:nvPr/>
        </p:nvSpPr>
        <p:spPr bwMode="auto">
          <a:xfrm>
            <a:off x="2182284" y="2060576"/>
            <a:ext cx="0" cy="30130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3" name="Rectangle 27"/>
          <p:cNvSpPr>
            <a:spLocks noChangeArrowheads="1"/>
          </p:cNvSpPr>
          <p:nvPr/>
        </p:nvSpPr>
        <p:spPr bwMode="blackWhite">
          <a:xfrm>
            <a:off x="9091084" y="2057400"/>
            <a:ext cx="1905000" cy="301625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latin typeface="Times New Roman" pitchFamily="18" charset="0"/>
            </a:endParaRPr>
          </a:p>
        </p:txBody>
      </p:sp>
      <p:sp>
        <p:nvSpPr>
          <p:cNvPr id="19484" name="Line 28"/>
          <p:cNvSpPr>
            <a:spLocks noChangeShapeType="1"/>
          </p:cNvSpPr>
          <p:nvPr/>
        </p:nvSpPr>
        <p:spPr bwMode="auto">
          <a:xfrm>
            <a:off x="9086851" y="2738438"/>
            <a:ext cx="189441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85" name="Rectangle 29"/>
          <p:cNvSpPr>
            <a:spLocks noChangeArrowheads="1"/>
          </p:cNvSpPr>
          <p:nvPr/>
        </p:nvSpPr>
        <p:spPr bwMode="auto">
          <a:xfrm>
            <a:off x="9124951" y="2282825"/>
            <a:ext cx="768349"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NOT</a:t>
            </a:r>
          </a:p>
        </p:txBody>
      </p:sp>
      <p:sp>
        <p:nvSpPr>
          <p:cNvPr id="19486" name="Rectangle 30"/>
          <p:cNvSpPr>
            <a:spLocks noChangeArrowheads="1"/>
          </p:cNvSpPr>
          <p:nvPr/>
        </p:nvSpPr>
        <p:spPr bwMode="auto">
          <a:xfrm>
            <a:off x="9091084" y="304482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TRUE</a:t>
            </a:r>
          </a:p>
        </p:txBody>
      </p:sp>
      <p:sp>
        <p:nvSpPr>
          <p:cNvPr id="19487" name="Rectangle 31"/>
          <p:cNvSpPr>
            <a:spLocks noChangeArrowheads="1"/>
          </p:cNvSpPr>
          <p:nvPr/>
        </p:nvSpPr>
        <p:spPr bwMode="auto">
          <a:xfrm>
            <a:off x="9014885" y="3762375"/>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FALSE</a:t>
            </a:r>
          </a:p>
        </p:txBody>
      </p:sp>
      <p:sp>
        <p:nvSpPr>
          <p:cNvPr id="19488" name="Rectangle 32"/>
          <p:cNvSpPr>
            <a:spLocks noChangeArrowheads="1"/>
          </p:cNvSpPr>
          <p:nvPr/>
        </p:nvSpPr>
        <p:spPr bwMode="auto">
          <a:xfrm>
            <a:off x="9091084" y="458628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NULL</a:t>
            </a:r>
          </a:p>
        </p:txBody>
      </p:sp>
      <p:sp>
        <p:nvSpPr>
          <p:cNvPr id="19489" name="Rectangle 33"/>
          <p:cNvSpPr>
            <a:spLocks noChangeArrowheads="1"/>
          </p:cNvSpPr>
          <p:nvPr/>
        </p:nvSpPr>
        <p:spPr bwMode="auto">
          <a:xfrm>
            <a:off x="10001252" y="3044825"/>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490" name="Rectangle 34"/>
          <p:cNvSpPr>
            <a:spLocks noChangeArrowheads="1"/>
          </p:cNvSpPr>
          <p:nvPr/>
        </p:nvSpPr>
        <p:spPr bwMode="auto">
          <a:xfrm>
            <a:off x="10075333" y="37623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491" name="Rectangle 35"/>
          <p:cNvSpPr>
            <a:spLocks noChangeArrowheads="1"/>
          </p:cNvSpPr>
          <p:nvPr/>
        </p:nvSpPr>
        <p:spPr bwMode="auto">
          <a:xfrm>
            <a:off x="10071100" y="458628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492" name="Line 36"/>
          <p:cNvSpPr>
            <a:spLocks noChangeShapeType="1"/>
          </p:cNvSpPr>
          <p:nvPr/>
        </p:nvSpPr>
        <p:spPr bwMode="auto">
          <a:xfrm>
            <a:off x="10083800" y="2058988"/>
            <a:ext cx="0" cy="30210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3" name="Freeform 37"/>
          <p:cNvSpPr>
            <a:spLocks/>
          </p:cNvSpPr>
          <p:nvPr/>
        </p:nvSpPr>
        <p:spPr bwMode="auto">
          <a:xfrm>
            <a:off x="9080500" y="3481389"/>
            <a:ext cx="1898651" cy="1587"/>
          </a:xfrm>
          <a:custGeom>
            <a:avLst/>
            <a:gdLst>
              <a:gd name="T0" fmla="*/ 0 w 897"/>
              <a:gd name="T1" fmla="*/ 2147483647 h 1"/>
              <a:gd name="T2" fmla="*/ 2147483647 w 897"/>
              <a:gd name="T3" fmla="*/ 0 h 1"/>
              <a:gd name="T4" fmla="*/ 0 60000 65536"/>
              <a:gd name="T5" fmla="*/ 0 60000 65536"/>
              <a:gd name="T6" fmla="*/ 0 w 897"/>
              <a:gd name="T7" fmla="*/ 0 h 1"/>
              <a:gd name="T8" fmla="*/ 897 w 897"/>
              <a:gd name="T9" fmla="*/ 1 h 1"/>
            </a:gdLst>
            <a:ahLst/>
            <a:cxnLst>
              <a:cxn ang="T4">
                <a:pos x="T0" y="T1"/>
              </a:cxn>
              <a:cxn ang="T5">
                <a:pos x="T2" y="T3"/>
              </a:cxn>
            </a:cxnLst>
            <a:rect l="T6" t="T7" r="T8" b="T9"/>
            <a:pathLst>
              <a:path w="897" h="1">
                <a:moveTo>
                  <a:pt x="0" y="1"/>
                </a:moveTo>
                <a:lnTo>
                  <a:pt x="897" y="0"/>
                </a:ln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94" name="Rectangle 38"/>
          <p:cNvSpPr>
            <a:spLocks noChangeArrowheads="1"/>
          </p:cNvSpPr>
          <p:nvPr/>
        </p:nvSpPr>
        <p:spPr bwMode="blackWhite">
          <a:xfrm>
            <a:off x="5242984" y="2057400"/>
            <a:ext cx="3776133" cy="3016250"/>
          </a:xfrm>
          <a:prstGeom prst="rect">
            <a:avLst/>
          </a:prstGeom>
          <a:solidFill>
            <a:schemeClr val="accent1"/>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latin typeface="Times New Roman" pitchFamily="18" charset="0"/>
            </a:endParaRPr>
          </a:p>
        </p:txBody>
      </p:sp>
      <p:sp>
        <p:nvSpPr>
          <p:cNvPr id="19495" name="Line 39"/>
          <p:cNvSpPr>
            <a:spLocks noChangeShapeType="1"/>
          </p:cNvSpPr>
          <p:nvPr/>
        </p:nvSpPr>
        <p:spPr bwMode="auto">
          <a:xfrm>
            <a:off x="6172200" y="2063751"/>
            <a:ext cx="0" cy="30003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6" name="Line 40"/>
          <p:cNvSpPr>
            <a:spLocks noChangeShapeType="1"/>
          </p:cNvSpPr>
          <p:nvPr/>
        </p:nvSpPr>
        <p:spPr bwMode="auto">
          <a:xfrm>
            <a:off x="7131051" y="2060576"/>
            <a:ext cx="0" cy="302736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7" name="Line 41"/>
          <p:cNvSpPr>
            <a:spLocks noChangeShapeType="1"/>
          </p:cNvSpPr>
          <p:nvPr/>
        </p:nvSpPr>
        <p:spPr bwMode="auto">
          <a:xfrm>
            <a:off x="5236634" y="4306888"/>
            <a:ext cx="37973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8" name="Line 42"/>
          <p:cNvSpPr>
            <a:spLocks noChangeShapeType="1"/>
          </p:cNvSpPr>
          <p:nvPr/>
        </p:nvSpPr>
        <p:spPr bwMode="auto">
          <a:xfrm>
            <a:off x="5242985" y="3500438"/>
            <a:ext cx="378883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99" name="Rectangle 43"/>
          <p:cNvSpPr>
            <a:spLocks noChangeArrowheads="1"/>
          </p:cNvSpPr>
          <p:nvPr/>
        </p:nvSpPr>
        <p:spPr bwMode="auto">
          <a:xfrm>
            <a:off x="5230284" y="30257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TRUE</a:t>
            </a:r>
          </a:p>
        </p:txBody>
      </p:sp>
      <p:sp>
        <p:nvSpPr>
          <p:cNvPr id="19500" name="Rectangle 44"/>
          <p:cNvSpPr>
            <a:spLocks noChangeArrowheads="1"/>
          </p:cNvSpPr>
          <p:nvPr/>
        </p:nvSpPr>
        <p:spPr bwMode="auto">
          <a:xfrm>
            <a:off x="5253567" y="456723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NULL</a:t>
            </a:r>
          </a:p>
        </p:txBody>
      </p:sp>
      <p:sp>
        <p:nvSpPr>
          <p:cNvPr id="19501" name="Rectangle 45"/>
          <p:cNvSpPr>
            <a:spLocks noChangeArrowheads="1"/>
          </p:cNvSpPr>
          <p:nvPr/>
        </p:nvSpPr>
        <p:spPr bwMode="auto">
          <a:xfrm>
            <a:off x="5403851" y="2286000"/>
            <a:ext cx="43281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OR</a:t>
            </a:r>
          </a:p>
        </p:txBody>
      </p:sp>
      <p:sp>
        <p:nvSpPr>
          <p:cNvPr id="19502" name="Rectangle 46"/>
          <p:cNvSpPr>
            <a:spLocks noChangeArrowheads="1"/>
          </p:cNvSpPr>
          <p:nvPr/>
        </p:nvSpPr>
        <p:spPr bwMode="auto">
          <a:xfrm>
            <a:off x="6174317" y="228600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TRUE</a:t>
            </a:r>
          </a:p>
        </p:txBody>
      </p:sp>
      <p:sp>
        <p:nvSpPr>
          <p:cNvPr id="19503" name="Rectangle 47"/>
          <p:cNvSpPr>
            <a:spLocks noChangeArrowheads="1"/>
          </p:cNvSpPr>
          <p:nvPr/>
        </p:nvSpPr>
        <p:spPr bwMode="auto">
          <a:xfrm>
            <a:off x="7069667" y="2286000"/>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FALSE</a:t>
            </a:r>
          </a:p>
        </p:txBody>
      </p:sp>
      <p:sp>
        <p:nvSpPr>
          <p:cNvPr id="19504" name="Rectangle 48"/>
          <p:cNvSpPr>
            <a:spLocks noChangeArrowheads="1"/>
          </p:cNvSpPr>
          <p:nvPr/>
        </p:nvSpPr>
        <p:spPr bwMode="auto">
          <a:xfrm>
            <a:off x="8106833" y="2286000"/>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NULL</a:t>
            </a:r>
          </a:p>
        </p:txBody>
      </p:sp>
      <p:sp>
        <p:nvSpPr>
          <p:cNvPr id="19505" name="Rectangle 49"/>
          <p:cNvSpPr>
            <a:spLocks noChangeArrowheads="1"/>
          </p:cNvSpPr>
          <p:nvPr/>
        </p:nvSpPr>
        <p:spPr bwMode="auto">
          <a:xfrm>
            <a:off x="6174317" y="30257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506" name="Rectangle 50"/>
          <p:cNvSpPr>
            <a:spLocks noChangeArrowheads="1"/>
          </p:cNvSpPr>
          <p:nvPr/>
        </p:nvSpPr>
        <p:spPr bwMode="auto">
          <a:xfrm>
            <a:off x="6174317" y="456723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507" name="Rectangle 51"/>
          <p:cNvSpPr>
            <a:spLocks noChangeArrowheads="1"/>
          </p:cNvSpPr>
          <p:nvPr/>
        </p:nvSpPr>
        <p:spPr bwMode="auto">
          <a:xfrm>
            <a:off x="6174317" y="374332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508" name="Rectangle 52"/>
          <p:cNvSpPr>
            <a:spLocks noChangeArrowheads="1"/>
          </p:cNvSpPr>
          <p:nvPr/>
        </p:nvSpPr>
        <p:spPr bwMode="auto">
          <a:xfrm>
            <a:off x="8081433" y="30257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509" name="Rectangle 53"/>
          <p:cNvSpPr>
            <a:spLocks noChangeArrowheads="1"/>
          </p:cNvSpPr>
          <p:nvPr/>
        </p:nvSpPr>
        <p:spPr bwMode="auto">
          <a:xfrm>
            <a:off x="7143750" y="302577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TRUE</a:t>
            </a:r>
          </a:p>
        </p:txBody>
      </p:sp>
      <p:sp>
        <p:nvSpPr>
          <p:cNvPr id="19510" name="Rectangle 54"/>
          <p:cNvSpPr>
            <a:spLocks noChangeArrowheads="1"/>
          </p:cNvSpPr>
          <p:nvPr/>
        </p:nvSpPr>
        <p:spPr bwMode="auto">
          <a:xfrm>
            <a:off x="7069667" y="3743325"/>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FALSE</a:t>
            </a:r>
          </a:p>
        </p:txBody>
      </p:sp>
      <p:sp>
        <p:nvSpPr>
          <p:cNvPr id="19511" name="Rectangle 55"/>
          <p:cNvSpPr>
            <a:spLocks noChangeArrowheads="1"/>
          </p:cNvSpPr>
          <p:nvPr/>
        </p:nvSpPr>
        <p:spPr bwMode="auto">
          <a:xfrm>
            <a:off x="7145867" y="456723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512" name="Rectangle 56"/>
          <p:cNvSpPr>
            <a:spLocks noChangeArrowheads="1"/>
          </p:cNvSpPr>
          <p:nvPr/>
        </p:nvSpPr>
        <p:spPr bwMode="auto">
          <a:xfrm>
            <a:off x="8106833" y="4567238"/>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513" name="Rectangle 57"/>
          <p:cNvSpPr>
            <a:spLocks noChangeArrowheads="1"/>
          </p:cNvSpPr>
          <p:nvPr/>
        </p:nvSpPr>
        <p:spPr bwMode="auto">
          <a:xfrm>
            <a:off x="8106833" y="3743325"/>
            <a:ext cx="67967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a:solidFill>
                  <a:srgbClr val="000000"/>
                </a:solidFill>
                <a:latin typeface="Courier New" pitchFamily="49" charset="0"/>
              </a:rPr>
              <a:t>NULL</a:t>
            </a:r>
          </a:p>
        </p:txBody>
      </p:sp>
      <p:sp>
        <p:nvSpPr>
          <p:cNvPr id="19514" name="Line 58"/>
          <p:cNvSpPr>
            <a:spLocks noChangeShapeType="1"/>
          </p:cNvSpPr>
          <p:nvPr/>
        </p:nvSpPr>
        <p:spPr bwMode="auto">
          <a:xfrm>
            <a:off x="8066617" y="2058988"/>
            <a:ext cx="0" cy="30210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5" name="Line 59"/>
          <p:cNvSpPr>
            <a:spLocks noChangeShapeType="1"/>
          </p:cNvSpPr>
          <p:nvPr/>
        </p:nvSpPr>
        <p:spPr bwMode="auto">
          <a:xfrm>
            <a:off x="5242985" y="2736850"/>
            <a:ext cx="378883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516" name="Rectangle 60"/>
          <p:cNvSpPr>
            <a:spLocks noChangeArrowheads="1"/>
          </p:cNvSpPr>
          <p:nvPr/>
        </p:nvSpPr>
        <p:spPr bwMode="auto">
          <a:xfrm>
            <a:off x="5156200" y="3743325"/>
            <a:ext cx="80310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spcBef>
                <a:spcPct val="0"/>
              </a:spcBef>
              <a:buClrTx/>
              <a:buFontTx/>
              <a:buNone/>
            </a:pPr>
            <a:r>
              <a:rPr lang="en-US" sz="1600" i="1">
                <a:solidFill>
                  <a:srgbClr val="FC0128"/>
                </a:solidFill>
                <a:latin typeface="Courier New" pitchFamily="49" charset="0"/>
              </a:rPr>
              <a:t>FALSE</a:t>
            </a:r>
          </a:p>
        </p:txBody>
      </p:sp>
      <p:sp>
        <p:nvSpPr>
          <p:cNvPr id="19517" name="Freeform 61"/>
          <p:cNvSpPr>
            <a:spLocks/>
          </p:cNvSpPr>
          <p:nvPr/>
        </p:nvSpPr>
        <p:spPr bwMode="auto">
          <a:xfrm>
            <a:off x="9105901" y="4308475"/>
            <a:ext cx="1892300" cy="1588"/>
          </a:xfrm>
          <a:custGeom>
            <a:avLst/>
            <a:gdLst>
              <a:gd name="T0" fmla="*/ 0 w 894"/>
              <a:gd name="T1" fmla="*/ 0 h 1"/>
              <a:gd name="T2" fmla="*/ 2147483647 w 894"/>
              <a:gd name="T3" fmla="*/ 0 h 1"/>
              <a:gd name="T4" fmla="*/ 0 60000 65536"/>
              <a:gd name="T5" fmla="*/ 0 60000 65536"/>
              <a:gd name="T6" fmla="*/ 0 w 894"/>
              <a:gd name="T7" fmla="*/ 0 h 1"/>
              <a:gd name="T8" fmla="*/ 894 w 894"/>
              <a:gd name="T9" fmla="*/ 1 h 1"/>
            </a:gdLst>
            <a:ahLst/>
            <a:cxnLst>
              <a:cxn ang="T4">
                <a:pos x="T0" y="T1"/>
              </a:cxn>
              <a:cxn ang="T5">
                <a:pos x="T2" y="T3"/>
              </a:cxn>
            </a:cxnLst>
            <a:rect l="T6" t="T7" r="T8" b="T9"/>
            <a:pathLst>
              <a:path w="894" h="1">
                <a:moveTo>
                  <a:pt x="0" y="0"/>
                </a:moveTo>
                <a:lnTo>
                  <a:pt x="894" y="0"/>
                </a:ln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23149344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solidFill>
                  <a:srgbClr val="000000"/>
                </a:solidFill>
                <a:cs typeface="Arial" charset="0"/>
              </a:rPr>
              <a:t>Boolean Expressions or Logical Expression?</a:t>
            </a:r>
          </a:p>
        </p:txBody>
      </p:sp>
      <p:sp>
        <p:nvSpPr>
          <p:cNvPr id="20483" name="Rectangle 3"/>
          <p:cNvSpPr>
            <a:spLocks noGrp="1" noChangeArrowheads="1"/>
          </p:cNvSpPr>
          <p:nvPr>
            <p:ph idx="1"/>
          </p:nvPr>
        </p:nvSpPr>
        <p:spPr/>
        <p:txBody>
          <a:bodyPr/>
          <a:lstStyle/>
          <a:p>
            <a:pPr marL="0" indent="0" eaLnBrk="1" hangingPunct="1"/>
            <a:r>
              <a:rPr lang="en-US" smtClean="0">
                <a:latin typeface="Arial" charset="0"/>
              </a:rPr>
              <a:t>What is the value of </a:t>
            </a:r>
            <a:r>
              <a:rPr lang="en-US" smtClean="0">
                <a:latin typeface="Courier New" pitchFamily="49" charset="0"/>
              </a:rPr>
              <a:t>flag</a:t>
            </a:r>
            <a:r>
              <a:rPr lang="en-US" smtClean="0">
                <a:latin typeface="Arial" charset="0"/>
              </a:rPr>
              <a:t> in each case?</a:t>
            </a:r>
          </a:p>
        </p:txBody>
      </p:sp>
      <p:sp>
        <p:nvSpPr>
          <p:cNvPr id="20484" name="Arc 4"/>
          <p:cNvSpPr>
            <a:spLocks/>
          </p:cNvSpPr>
          <p:nvPr/>
        </p:nvSpPr>
        <p:spPr bwMode="auto">
          <a:xfrm>
            <a:off x="7296151" y="2057401"/>
            <a:ext cx="281516"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20485" name="Rectangle 10"/>
          <p:cNvSpPr>
            <a:spLocks noChangeArrowheads="1"/>
          </p:cNvSpPr>
          <p:nvPr/>
        </p:nvSpPr>
        <p:spPr bwMode="blackGray">
          <a:xfrm>
            <a:off x="1333500" y="2063750"/>
            <a:ext cx="9516533" cy="37465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flag := reorder_flag AND available_flag;  </a:t>
            </a:r>
          </a:p>
        </p:txBody>
      </p:sp>
      <p:graphicFrame>
        <p:nvGraphicFramePr>
          <p:cNvPr id="347201" name="Group 65"/>
          <p:cNvGraphicFramePr>
            <a:graphicFrameLocks noGrp="1"/>
          </p:cNvGraphicFramePr>
          <p:nvPr/>
        </p:nvGraphicFramePr>
        <p:xfrm>
          <a:off x="2148417" y="2743201"/>
          <a:ext cx="7882467" cy="2432051"/>
        </p:xfrm>
        <a:graphic>
          <a:graphicData uri="http://schemas.openxmlformats.org/drawingml/2006/table">
            <a:tbl>
              <a:tblPr/>
              <a:tblGrid>
                <a:gridCol w="2628900"/>
                <a:gridCol w="2959100"/>
                <a:gridCol w="2294467"/>
              </a:tblGrid>
              <a:tr h="512763">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REORDER_FLAG</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AVAILABLE_FLAG</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Courier New" pitchFamily="49" charset="0"/>
                        </a:rPr>
                        <a:t>FLAG</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TRUE</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TRUE</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Courier New" pitchFamily="49" charset="0"/>
                        </a:rPr>
                        <a:t>? </a:t>
                      </a:r>
                      <a:r>
                        <a:rPr kumimoji="0" lang="en-US" sz="1800" b="1" i="0" u="none" strike="noStrike" cap="none" normalizeH="0" baseline="0" smtClean="0">
                          <a:ln>
                            <a:noFill/>
                          </a:ln>
                          <a:solidFill>
                            <a:schemeClr val="accent2"/>
                          </a:solidFill>
                          <a:effectLst/>
                          <a:latin typeface="Arial" charset="0"/>
                        </a:rPr>
                        <a:t>(1)</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8101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TRUE</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FALSE</a:t>
                      </a:r>
                      <a:endParaRPr kumimoji="0" lang="en-US" sz="1600" b="0" i="0" u="none" strike="noStrike" cap="none" normalizeH="0" baseline="0" smtClean="0">
                        <a:ln>
                          <a:noFill/>
                        </a:ln>
                        <a:solidFill>
                          <a:schemeClr val="tx1"/>
                        </a:solidFill>
                        <a:effectLst/>
                        <a:latin typeface="Arial" charset="0"/>
                      </a:endParaRP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Courier New" pitchFamily="49" charset="0"/>
                        </a:rPr>
                        <a:t>? </a:t>
                      </a:r>
                      <a:r>
                        <a:rPr kumimoji="0" lang="en-US" sz="1800" b="1" i="0" u="none" strike="noStrike" cap="none" normalizeH="0" baseline="0" smtClean="0">
                          <a:ln>
                            <a:noFill/>
                          </a:ln>
                          <a:solidFill>
                            <a:schemeClr val="accent2"/>
                          </a:solidFill>
                          <a:effectLst/>
                          <a:latin typeface="Arial" charset="0"/>
                        </a:rPr>
                        <a:t>(2)</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NULL</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TRUE</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Courier New" pitchFamily="49" charset="0"/>
                        </a:rPr>
                        <a:t>? </a:t>
                      </a:r>
                      <a:r>
                        <a:rPr kumimoji="0" lang="en-US" sz="1800" b="1" i="0" u="none" strike="noStrike" cap="none" normalizeH="0" baseline="0" smtClean="0">
                          <a:ln>
                            <a:noFill/>
                          </a:ln>
                          <a:solidFill>
                            <a:schemeClr val="accent2"/>
                          </a:solidFill>
                          <a:effectLst/>
                          <a:latin typeface="Arial" charset="0"/>
                        </a:rPr>
                        <a:t>(3)</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7942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smtClean="0">
                          <a:ln>
                            <a:noFill/>
                          </a:ln>
                          <a:solidFill>
                            <a:srgbClr val="000000"/>
                          </a:solidFill>
                          <a:effectLst/>
                          <a:latin typeface="Courier New" pitchFamily="49" charset="0"/>
                        </a:rPr>
                        <a:t>NULL</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Courier New" pitchFamily="49" charset="0"/>
                        </a:rPr>
                        <a:t>FALSE</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2"/>
                          </a:solidFill>
                          <a:effectLst/>
                          <a:latin typeface="Courier New" pitchFamily="49" charset="0"/>
                        </a:rPr>
                        <a:t>? </a:t>
                      </a:r>
                      <a:r>
                        <a:rPr kumimoji="0" lang="en-US" sz="1800" b="1" i="0" u="none" strike="noStrike" cap="none" normalizeH="0" baseline="0" smtClean="0">
                          <a:ln>
                            <a:noFill/>
                          </a:ln>
                          <a:solidFill>
                            <a:schemeClr val="accent2"/>
                          </a:solidFill>
                          <a:effectLst/>
                          <a:latin typeface="Arial" charset="0"/>
                        </a:rPr>
                        <a:t>(4)</a:t>
                      </a:r>
                    </a:p>
                  </a:txBody>
                  <a:tcPr marL="97536" marR="97536" marT="73152" marB="7315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245302986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smtClean="0"/>
              <a:t>Agenda</a:t>
            </a:r>
          </a:p>
        </p:txBody>
      </p:sp>
      <p:sp>
        <p:nvSpPr>
          <p:cNvPr id="21507" name="Rectangle 1027"/>
          <p:cNvSpPr>
            <a:spLocks noGrp="1" noChangeArrowheads="1"/>
          </p:cNvSpPr>
          <p:nvPr>
            <p:ph idx="1"/>
          </p:nvPr>
        </p:nvSpPr>
        <p:spPr/>
        <p:txBody>
          <a:bodyPr/>
          <a:lstStyle/>
          <a:p>
            <a:pPr lvl="1" eaLnBrk="1" hangingPunct="1">
              <a:buClr>
                <a:schemeClr val="folHlink"/>
              </a:buClr>
            </a:pPr>
            <a:r>
              <a:rPr lang="en-US" smtClean="0">
                <a:solidFill>
                  <a:schemeClr val="folHlink"/>
                </a:solidFill>
              </a:rPr>
              <a:t>Using </a:t>
            </a:r>
            <a:r>
              <a:rPr lang="en-US" smtClean="0">
                <a:solidFill>
                  <a:schemeClr val="folHlink"/>
                </a:solidFill>
                <a:latin typeface="Courier New" pitchFamily="49" charset="0"/>
              </a:rPr>
              <a:t>IF</a:t>
            </a:r>
            <a:r>
              <a:rPr lang="en-US" smtClean="0">
                <a:solidFill>
                  <a:schemeClr val="folHlink"/>
                </a:solidFill>
              </a:rPr>
              <a:t> statements</a:t>
            </a:r>
          </a:p>
          <a:p>
            <a:pPr lvl="1" eaLnBrk="1" hangingPunct="1">
              <a:buClr>
                <a:schemeClr val="folHlink"/>
              </a:buClr>
            </a:pPr>
            <a:r>
              <a:rPr lang="en-US" smtClean="0">
                <a:solidFill>
                  <a:schemeClr val="folHlink"/>
                </a:solidFill>
              </a:rPr>
              <a:t>Using </a:t>
            </a:r>
            <a:r>
              <a:rPr lang="en-US" smtClean="0">
                <a:solidFill>
                  <a:schemeClr val="folHlink"/>
                </a:solidFill>
                <a:latin typeface="Courier New" pitchFamily="49" charset="0"/>
              </a:rPr>
              <a:t>CASE</a:t>
            </a:r>
            <a:r>
              <a:rPr lang="en-US" smtClean="0">
                <a:solidFill>
                  <a:schemeClr val="folHlink"/>
                </a:solidFill>
              </a:rPr>
              <a:t> statements and </a:t>
            </a:r>
            <a:r>
              <a:rPr lang="en-US" smtClean="0">
                <a:solidFill>
                  <a:schemeClr val="folHlink"/>
                </a:solidFill>
                <a:latin typeface="Courier New" pitchFamily="49" charset="0"/>
              </a:rPr>
              <a:t>CASE</a:t>
            </a:r>
            <a:r>
              <a:rPr lang="en-US" smtClean="0">
                <a:solidFill>
                  <a:schemeClr val="folHlink"/>
                </a:solidFill>
              </a:rPr>
              <a:t> expressions</a:t>
            </a:r>
          </a:p>
          <a:p>
            <a:pPr lvl="1" eaLnBrk="1" hangingPunct="1">
              <a:buClr>
                <a:schemeClr val="accent2"/>
              </a:buClr>
            </a:pPr>
            <a:r>
              <a:rPr lang="en-US" smtClean="0"/>
              <a:t>Constructing and identifying loop statements</a:t>
            </a:r>
          </a:p>
        </p:txBody>
      </p:sp>
    </p:spTree>
    <p:extLst>
      <p:ext uri="{BB962C8B-B14F-4D97-AF65-F5344CB8AC3E}">
        <p14:creationId xmlns:p14="http://schemas.microsoft.com/office/powerpoint/2010/main" val="324984224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r>
              <a:rPr lang="en-US" smtClean="0"/>
              <a:t>Objectives</a:t>
            </a:r>
          </a:p>
        </p:txBody>
      </p:sp>
      <p:sp>
        <p:nvSpPr>
          <p:cNvPr id="4099" name="Rectangle 9"/>
          <p:cNvSpPr>
            <a:spLocks noGrp="1" noChangeArrowheads="1"/>
          </p:cNvSpPr>
          <p:nvPr>
            <p:ph idx="1"/>
          </p:nvPr>
        </p:nvSpPr>
        <p:spPr>
          <a:xfrm>
            <a:off x="812800" y="1447801"/>
            <a:ext cx="10557933" cy="2733675"/>
          </a:xfrm>
        </p:spPr>
        <p:txBody>
          <a:bodyPr/>
          <a:lstStyle/>
          <a:p>
            <a:r>
              <a:rPr lang="en-US" smtClean="0">
                <a:latin typeface="Arial" charset="0"/>
              </a:rPr>
              <a:t>After completing this lesson, you should be able to do the following:</a:t>
            </a:r>
          </a:p>
          <a:p>
            <a:pPr lvl="1"/>
            <a:r>
              <a:rPr lang="en-US" smtClean="0"/>
              <a:t>Identify the uses and types of control structures</a:t>
            </a:r>
          </a:p>
          <a:p>
            <a:pPr lvl="1"/>
            <a:r>
              <a:rPr lang="en-US" smtClean="0"/>
              <a:t>Construct an </a:t>
            </a:r>
            <a:r>
              <a:rPr lang="en-US" smtClean="0">
                <a:latin typeface="Courier New" pitchFamily="49" charset="0"/>
                <a:cs typeface="Courier New" pitchFamily="49" charset="0"/>
              </a:rPr>
              <a:t>IF</a:t>
            </a:r>
            <a:r>
              <a:rPr lang="en-US" smtClean="0"/>
              <a:t> statement</a:t>
            </a:r>
          </a:p>
          <a:p>
            <a:pPr lvl="1"/>
            <a:r>
              <a:rPr lang="en-US" smtClean="0"/>
              <a:t>Use </a:t>
            </a:r>
            <a:r>
              <a:rPr lang="en-US" smtClean="0">
                <a:latin typeface="Courier New" pitchFamily="49" charset="0"/>
                <a:cs typeface="Courier New" pitchFamily="49" charset="0"/>
              </a:rPr>
              <a:t>CASE</a:t>
            </a:r>
            <a:r>
              <a:rPr lang="en-US" smtClean="0"/>
              <a:t> statements and </a:t>
            </a:r>
            <a:r>
              <a:rPr lang="en-US" smtClean="0">
                <a:latin typeface="Courier New" pitchFamily="49" charset="0"/>
                <a:cs typeface="Courier New" pitchFamily="49" charset="0"/>
              </a:rPr>
              <a:t>CASE</a:t>
            </a:r>
            <a:r>
              <a:rPr lang="en-US" smtClean="0"/>
              <a:t> expressions</a:t>
            </a:r>
          </a:p>
          <a:p>
            <a:pPr lvl="1"/>
            <a:r>
              <a:rPr lang="en-US" smtClean="0"/>
              <a:t>Construct and identify loop statements</a:t>
            </a:r>
          </a:p>
          <a:p>
            <a:pPr lvl="1"/>
            <a:r>
              <a:rPr lang="en-US" smtClean="0"/>
              <a:t>Use guidelines when using conditional control structures</a:t>
            </a:r>
          </a:p>
        </p:txBody>
      </p:sp>
    </p:spTree>
    <p:extLst>
      <p:ext uri="{BB962C8B-B14F-4D97-AF65-F5344CB8AC3E}">
        <p14:creationId xmlns:p14="http://schemas.microsoft.com/office/powerpoint/2010/main" val="96621723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Iterative Control: </a:t>
            </a:r>
            <a:r>
              <a:rPr lang="en-US" smtClean="0">
                <a:latin typeface="Courier New" pitchFamily="49" charset="0"/>
              </a:rPr>
              <a:t>LOOP</a:t>
            </a:r>
            <a:r>
              <a:rPr lang="en-US" smtClean="0"/>
              <a:t> Statements</a:t>
            </a:r>
          </a:p>
        </p:txBody>
      </p:sp>
      <p:sp>
        <p:nvSpPr>
          <p:cNvPr id="22531" name="Rectangle 3"/>
          <p:cNvSpPr>
            <a:spLocks noGrp="1" noChangeArrowheads="1"/>
          </p:cNvSpPr>
          <p:nvPr>
            <p:ph idx="1"/>
          </p:nvPr>
        </p:nvSpPr>
        <p:spPr/>
        <p:txBody>
          <a:bodyPr/>
          <a:lstStyle/>
          <a:p>
            <a:pPr lvl="1" eaLnBrk="1" hangingPunct="1"/>
            <a:r>
              <a:rPr lang="en-US" smtClean="0"/>
              <a:t>Loops repeat a statement (or a sequence of statements) multiple times.</a:t>
            </a:r>
          </a:p>
          <a:p>
            <a:pPr lvl="1" eaLnBrk="1" hangingPunct="1"/>
            <a:r>
              <a:rPr lang="en-US" smtClean="0"/>
              <a:t>There are three loop types:</a:t>
            </a:r>
          </a:p>
          <a:p>
            <a:pPr lvl="2" eaLnBrk="1" hangingPunct="1"/>
            <a:r>
              <a:rPr lang="en-US" smtClean="0"/>
              <a:t>Basic loop</a:t>
            </a:r>
          </a:p>
          <a:p>
            <a:pPr lvl="2" eaLnBrk="1" hangingPunct="1"/>
            <a:r>
              <a:rPr lang="en-US" smtClean="0">
                <a:latin typeface="Courier New" pitchFamily="49" charset="0"/>
              </a:rPr>
              <a:t>FOR</a:t>
            </a:r>
            <a:r>
              <a:rPr lang="en-US" smtClean="0"/>
              <a:t> loop</a:t>
            </a:r>
          </a:p>
          <a:p>
            <a:pPr lvl="2" eaLnBrk="1" hangingPunct="1"/>
            <a:r>
              <a:rPr lang="en-US" smtClean="0">
                <a:latin typeface="Courier New" pitchFamily="49" charset="0"/>
              </a:rPr>
              <a:t>WHILE</a:t>
            </a:r>
            <a:r>
              <a:rPr lang="en-US" smtClean="0"/>
              <a:t> loop</a:t>
            </a:r>
          </a:p>
        </p:txBody>
      </p:sp>
      <p:pic>
        <p:nvPicPr>
          <p:cNvPr id="22532" name="Picture 4" descr="Diagram: Reuse, Recycle, Cy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245601" y="4724400"/>
            <a:ext cx="179916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765816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pPr eaLnBrk="1" hangingPunct="1"/>
            <a:r>
              <a:rPr lang="en-US" smtClean="0"/>
              <a:t>Basic Loops</a:t>
            </a:r>
          </a:p>
        </p:txBody>
      </p:sp>
      <p:sp>
        <p:nvSpPr>
          <p:cNvPr id="23555" name="Rectangle 6"/>
          <p:cNvSpPr>
            <a:spLocks noGrp="1" noChangeArrowheads="1"/>
          </p:cNvSpPr>
          <p:nvPr>
            <p:ph idx="1"/>
          </p:nvPr>
        </p:nvSpPr>
        <p:spPr/>
        <p:txBody>
          <a:bodyPr/>
          <a:lstStyle/>
          <a:p>
            <a:pPr marL="0" indent="0" eaLnBrk="1" hangingPunct="1"/>
            <a:r>
              <a:rPr lang="en-US" smtClean="0">
                <a:latin typeface="Arial" charset="0"/>
              </a:rPr>
              <a:t>Syntax:</a:t>
            </a:r>
          </a:p>
        </p:txBody>
      </p:sp>
      <p:sp>
        <p:nvSpPr>
          <p:cNvPr id="23556" name="Rectangle 4"/>
          <p:cNvSpPr>
            <a:spLocks noChangeArrowheads="1"/>
          </p:cNvSpPr>
          <p:nvPr/>
        </p:nvSpPr>
        <p:spPr bwMode="blackGray">
          <a:xfrm>
            <a:off x="812800" y="1981200"/>
            <a:ext cx="10566400" cy="1582738"/>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LOOP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a:t>
            </a:r>
            <a:r>
              <a:rPr lang="en-US" i="1">
                <a:solidFill>
                  <a:srgbClr val="000000"/>
                </a:solidFill>
                <a:latin typeface="Courier New" pitchFamily="49" charset="0"/>
              </a:rPr>
              <a:t>statement1</a:t>
            </a:r>
            <a:r>
              <a:rPr lang="en-US">
                <a:solidFill>
                  <a:srgbClr val="000000"/>
                </a:solidFill>
                <a:latin typeface="Courier New" pitchFamily="49" charset="0"/>
              </a:rPr>
              <a:t>;</a:t>
            </a:r>
          </a:p>
          <a:p>
            <a:pPr algn="l" eaLnBrk="0" hangingPunct="0">
              <a:spcBef>
                <a:spcPct val="0"/>
              </a:spcBef>
              <a:buClrTx/>
              <a:buFontTx/>
              <a:buNone/>
              <a:tabLst>
                <a:tab pos="1200150" algn="l"/>
                <a:tab pos="1658938" algn="l"/>
              </a:tabLst>
            </a:pPr>
            <a:r>
              <a:rPr lang="en-US" i="1">
                <a:solidFill>
                  <a:srgbClr val="000000"/>
                </a:solidFill>
                <a:latin typeface="Courier New" pitchFamily="49" charset="0"/>
              </a:rPr>
              <a:t>  </a:t>
            </a:r>
            <a:r>
              <a:rPr lang="en-US">
                <a:solidFill>
                  <a:srgbClr val="000000"/>
                </a:solidFill>
                <a:latin typeface="Courier New" pitchFamily="49" charset="0"/>
              </a:rPr>
              <a:t>.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EXIT [WHEN </a:t>
            </a:r>
            <a:r>
              <a:rPr lang="en-US" i="1">
                <a:solidFill>
                  <a:srgbClr val="000000"/>
                </a:solidFill>
                <a:latin typeface="Courier New" pitchFamily="49" charset="0"/>
              </a:rPr>
              <a:t>condition</a:t>
            </a:r>
            <a:r>
              <a:rPr lang="en-US">
                <a:solidFill>
                  <a:srgbClr val="000000"/>
                </a:solidFill>
                <a:latin typeface="Courier New" pitchFamily="49" charset="0"/>
              </a:rPr>
              <a: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 LOOP;</a:t>
            </a:r>
          </a:p>
        </p:txBody>
      </p:sp>
    </p:spTree>
    <p:extLst>
      <p:ext uri="{BB962C8B-B14F-4D97-AF65-F5344CB8AC3E}">
        <p14:creationId xmlns:p14="http://schemas.microsoft.com/office/powerpoint/2010/main" val="259466108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blackGray">
          <a:xfrm>
            <a:off x="812800" y="1749425"/>
            <a:ext cx="10566400" cy="4041775"/>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v_countryid    locations.country_id%TYPE := 'CA';</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v_loc_id       locations.location_id%TYPE;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v_counter		  NUMBER(2) := 1;</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v_new_city     locations.city%TYPE := 'Montreal';</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SELECT MAX(location_id)</a:t>
            </a:r>
            <a:r>
              <a:rPr lang="en-US" sz="1600">
                <a:solidFill>
                  <a:srgbClr val="000000"/>
                </a:solidFill>
                <a:latin typeface="Times New Roman" pitchFamily="18" charset="0"/>
              </a:rPr>
              <a:t> </a:t>
            </a:r>
            <a:r>
              <a:rPr lang="en-US" sz="1600">
                <a:solidFill>
                  <a:srgbClr val="000000"/>
                </a:solidFill>
                <a:latin typeface="Courier New" pitchFamily="49" charset="0"/>
              </a:rPr>
              <a:t>INTO v_loc_id FROM locations</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WHERE country_id = v_countryid;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INSERT INTO locations(location_id, city, country_id)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VALUES((v_loc_id + v_counter), v_new_city, v_countryid);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v_counter := v_counter + 1;</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EXIT WHEN v_counter &gt; 3;</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END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a:t>
            </a:r>
          </a:p>
        </p:txBody>
      </p:sp>
      <p:sp>
        <p:nvSpPr>
          <p:cNvPr id="24579" name="Rectangle 3"/>
          <p:cNvSpPr>
            <a:spLocks noGrp="1" noChangeArrowheads="1"/>
          </p:cNvSpPr>
          <p:nvPr>
            <p:ph type="title"/>
          </p:nvPr>
        </p:nvSpPr>
        <p:spPr/>
        <p:txBody>
          <a:bodyPr/>
          <a:lstStyle/>
          <a:p>
            <a:pPr eaLnBrk="1" hangingPunct="1"/>
            <a:r>
              <a:rPr lang="en-US" smtClean="0"/>
              <a:t>Basic Loop: Example</a:t>
            </a:r>
          </a:p>
        </p:txBody>
      </p:sp>
    </p:spTree>
    <p:extLst>
      <p:ext uri="{BB962C8B-B14F-4D97-AF65-F5344CB8AC3E}">
        <p14:creationId xmlns:p14="http://schemas.microsoft.com/office/powerpoint/2010/main" val="339891911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latin typeface="Courier New" pitchFamily="49" charset="0"/>
              </a:rPr>
              <a:t>WHILE</a:t>
            </a:r>
            <a:r>
              <a:rPr lang="en-US" smtClean="0"/>
              <a:t> Loops</a:t>
            </a:r>
          </a:p>
        </p:txBody>
      </p:sp>
      <p:sp>
        <p:nvSpPr>
          <p:cNvPr id="25603" name="Rectangle 3"/>
          <p:cNvSpPr>
            <a:spLocks noGrp="1" noChangeArrowheads="1"/>
          </p:cNvSpPr>
          <p:nvPr>
            <p:ph idx="1"/>
          </p:nvPr>
        </p:nvSpPr>
        <p:spPr/>
        <p:txBody>
          <a:bodyPr/>
          <a:lstStyle/>
          <a:p>
            <a:pPr marL="0" indent="0" eaLnBrk="1" hangingPunct="1"/>
            <a:r>
              <a:rPr lang="en-US" smtClean="0">
                <a:latin typeface="Arial" charset="0"/>
              </a:rPr>
              <a:t>Syntax:</a:t>
            </a: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z="1600" smtClean="0">
              <a:latin typeface="Arial" charset="0"/>
            </a:endParaRPr>
          </a:p>
          <a:p>
            <a:pPr marL="0" indent="0" eaLnBrk="1" hangingPunct="1"/>
            <a:endParaRPr lang="en-US" sz="1600" smtClean="0">
              <a:latin typeface="Arial" charset="0"/>
            </a:endParaRPr>
          </a:p>
          <a:p>
            <a:pPr marL="0" indent="0" eaLnBrk="1" hangingPunct="1"/>
            <a:r>
              <a:rPr lang="en-US" smtClean="0">
                <a:latin typeface="Arial" charset="0"/>
              </a:rPr>
              <a:t>Use the </a:t>
            </a:r>
            <a:r>
              <a:rPr lang="en-US" smtClean="0">
                <a:latin typeface="Courier New" pitchFamily="49" charset="0"/>
              </a:rPr>
              <a:t>WHILE</a:t>
            </a:r>
            <a:r>
              <a:rPr lang="en-US" smtClean="0">
                <a:latin typeface="Arial" charset="0"/>
              </a:rPr>
              <a:t> loop to repeat statements while a condition is </a:t>
            </a:r>
            <a:r>
              <a:rPr lang="en-US" smtClean="0">
                <a:latin typeface="Courier New" pitchFamily="49" charset="0"/>
              </a:rPr>
              <a:t>TRUE</a:t>
            </a:r>
            <a:r>
              <a:rPr lang="en-US" smtClean="0">
                <a:latin typeface="Arial" charset="0"/>
              </a:rPr>
              <a:t>.</a:t>
            </a:r>
          </a:p>
        </p:txBody>
      </p:sp>
      <p:sp>
        <p:nvSpPr>
          <p:cNvPr id="25604" name="Rectangle 4"/>
          <p:cNvSpPr>
            <a:spLocks noChangeArrowheads="1"/>
          </p:cNvSpPr>
          <p:nvPr/>
        </p:nvSpPr>
        <p:spPr bwMode="blackGray">
          <a:xfrm>
            <a:off x="812800" y="1981201"/>
            <a:ext cx="10566400" cy="143986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WHILE </a:t>
            </a:r>
            <a:r>
              <a:rPr lang="en-US" i="1">
                <a:solidFill>
                  <a:srgbClr val="000000"/>
                </a:solidFill>
                <a:latin typeface="Courier New" pitchFamily="49" charset="0"/>
              </a:rPr>
              <a:t>condition</a:t>
            </a:r>
            <a:r>
              <a:rPr lang="en-US">
                <a:solidFill>
                  <a:srgbClr val="000000"/>
                </a:solidFill>
                <a:latin typeface="Courier New" pitchFamily="49" charset="0"/>
              </a:rPr>
              <a:t> LOOP</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statement1;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statement2;</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 LOOP;</a:t>
            </a:r>
          </a:p>
        </p:txBody>
      </p:sp>
    </p:spTree>
    <p:extLst>
      <p:ext uri="{BB962C8B-B14F-4D97-AF65-F5344CB8AC3E}">
        <p14:creationId xmlns:p14="http://schemas.microsoft.com/office/powerpoint/2010/main" val="149676661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latin typeface="Courier New" pitchFamily="49" charset="0"/>
              </a:rPr>
              <a:t>WHILE</a:t>
            </a:r>
            <a:r>
              <a:rPr lang="en-US" smtClean="0"/>
              <a:t> Loops: Example</a:t>
            </a:r>
          </a:p>
        </p:txBody>
      </p:sp>
      <p:sp>
        <p:nvSpPr>
          <p:cNvPr id="26627" name="Rectangle 3"/>
          <p:cNvSpPr>
            <a:spLocks noChangeArrowheads="1"/>
          </p:cNvSpPr>
          <p:nvPr/>
        </p:nvSpPr>
        <p:spPr bwMode="blackGray">
          <a:xfrm>
            <a:off x="812800" y="1524000"/>
            <a:ext cx="10566400" cy="381635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v_countryid   locations.country_id%TYPE := 'CA';</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v_loc_id      locations.location_id%TYPE;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v_new_city    locations.city%TYPE := 'Montreal';</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v_counter     NUMBER := 1;</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SELECT MAX(location_id) INTO v_loc_id FROM locations</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WHERE country_id = v_countryid;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WHILE v_counter &lt;= 3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INSERT INTO locations(location_id, city, country_id)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VALUES((v_loc_id + v_counter), v_new_city, v_countryid);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v_counter := v_counter + 1;</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END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a:t>
            </a:r>
          </a:p>
        </p:txBody>
      </p:sp>
    </p:spTree>
    <p:extLst>
      <p:ext uri="{BB962C8B-B14F-4D97-AF65-F5344CB8AC3E}">
        <p14:creationId xmlns:p14="http://schemas.microsoft.com/office/powerpoint/2010/main" val="419171067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latin typeface="Courier New" pitchFamily="49" charset="0"/>
              </a:rPr>
              <a:t>FOR</a:t>
            </a:r>
            <a:r>
              <a:rPr lang="en-US" smtClean="0"/>
              <a:t> Loops</a:t>
            </a:r>
          </a:p>
        </p:txBody>
      </p:sp>
      <p:sp>
        <p:nvSpPr>
          <p:cNvPr id="27651" name="Rectangle 3"/>
          <p:cNvSpPr>
            <a:spLocks noGrp="1" noChangeArrowheads="1"/>
          </p:cNvSpPr>
          <p:nvPr>
            <p:ph idx="1"/>
          </p:nvPr>
        </p:nvSpPr>
        <p:spPr/>
        <p:txBody>
          <a:bodyPr/>
          <a:lstStyle/>
          <a:p>
            <a:pPr lvl="1" eaLnBrk="1" hangingPunct="1"/>
            <a:r>
              <a:rPr lang="en-US" smtClean="0"/>
              <a:t>Use a </a:t>
            </a:r>
            <a:r>
              <a:rPr lang="en-US" smtClean="0">
                <a:latin typeface="Courier New" pitchFamily="49" charset="0"/>
              </a:rPr>
              <a:t>FOR</a:t>
            </a:r>
            <a:r>
              <a:rPr lang="en-US" smtClean="0"/>
              <a:t> loop to shortcut the test for the number of iterations.</a:t>
            </a:r>
          </a:p>
          <a:p>
            <a:pPr lvl="1" eaLnBrk="1" hangingPunct="1"/>
            <a:r>
              <a:rPr lang="en-US" smtClean="0"/>
              <a:t>Do not declare the counter; it is declared implicitly.</a:t>
            </a:r>
          </a:p>
        </p:txBody>
      </p:sp>
      <p:sp>
        <p:nvSpPr>
          <p:cNvPr id="27652" name="Rectangle 4"/>
          <p:cNvSpPr>
            <a:spLocks noChangeArrowheads="1"/>
          </p:cNvSpPr>
          <p:nvPr/>
        </p:nvSpPr>
        <p:spPr bwMode="blackGray">
          <a:xfrm>
            <a:off x="812800" y="2819401"/>
            <a:ext cx="10566400" cy="1700213"/>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FOR </a:t>
            </a:r>
            <a:r>
              <a:rPr lang="en-US" i="1">
                <a:solidFill>
                  <a:srgbClr val="000000"/>
                </a:solidFill>
                <a:latin typeface="Courier New" pitchFamily="49" charset="0"/>
              </a:rPr>
              <a:t>counter</a:t>
            </a:r>
            <a:r>
              <a:rPr lang="en-US">
                <a:solidFill>
                  <a:srgbClr val="000000"/>
                </a:solidFill>
                <a:latin typeface="Courier New" pitchFamily="49" charset="0"/>
              </a:rPr>
              <a:t> IN [REVERSE]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a:t>
            </a:r>
            <a:r>
              <a:rPr lang="en-US" i="1">
                <a:solidFill>
                  <a:srgbClr val="000000"/>
                </a:solidFill>
                <a:latin typeface="Courier New" pitchFamily="49" charset="0"/>
              </a:rPr>
              <a:t>lower_bound..upper_bound</a:t>
            </a:r>
            <a:r>
              <a:rPr lang="en-US">
                <a:solidFill>
                  <a:srgbClr val="000000"/>
                </a:solidFill>
                <a:latin typeface="Courier New" pitchFamily="49" charset="0"/>
              </a:rPr>
              <a:t> LOOP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statement1;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statement2;</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 LOOP;</a:t>
            </a:r>
          </a:p>
        </p:txBody>
      </p:sp>
    </p:spTree>
    <p:extLst>
      <p:ext uri="{BB962C8B-B14F-4D97-AF65-F5344CB8AC3E}">
        <p14:creationId xmlns:p14="http://schemas.microsoft.com/office/powerpoint/2010/main" val="181941134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8675" name="Title 3"/>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29685276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latin typeface="Courier New" pitchFamily="49" charset="0"/>
              </a:rPr>
              <a:t>FOR</a:t>
            </a:r>
            <a:r>
              <a:rPr lang="en-US" smtClean="0"/>
              <a:t> Loops: Example</a:t>
            </a:r>
          </a:p>
        </p:txBody>
      </p:sp>
      <p:sp>
        <p:nvSpPr>
          <p:cNvPr id="29699" name="Rectangle 3"/>
          <p:cNvSpPr>
            <a:spLocks noChangeArrowheads="1"/>
          </p:cNvSpPr>
          <p:nvPr/>
        </p:nvSpPr>
        <p:spPr bwMode="blackGray">
          <a:xfrm>
            <a:off x="812800" y="1524001"/>
            <a:ext cx="10566400" cy="3533775"/>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v_countryid   locations.country_id%TYPE := 'CA';</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v_loc_id      locations.location_id%TYPE;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v_new_city    locations.city%TYPE := 'Montreal';</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SELECT MAX(location_id) INTO v_loc_id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FROM locations</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WHERE country_id = v_countryid;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FOR i IN 1..3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INSERT INTO locations(location_id, city, country_id)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VALUES((v_loc_id + i), v_new_city, v_countryid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END LOOP;</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a:t>
            </a:r>
          </a:p>
        </p:txBody>
      </p:sp>
    </p:spTree>
    <p:extLst>
      <p:ext uri="{BB962C8B-B14F-4D97-AF65-F5344CB8AC3E}">
        <p14:creationId xmlns:p14="http://schemas.microsoft.com/office/powerpoint/2010/main" val="306314000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latin typeface="Courier New" pitchFamily="49" charset="0"/>
              </a:rPr>
              <a:t>FOR</a:t>
            </a:r>
            <a:r>
              <a:rPr lang="en-US" smtClean="0"/>
              <a:t> Loop Rules</a:t>
            </a:r>
          </a:p>
        </p:txBody>
      </p:sp>
      <p:sp>
        <p:nvSpPr>
          <p:cNvPr id="30723" name="Rectangle 3"/>
          <p:cNvSpPr>
            <a:spLocks noGrp="1" noChangeArrowheads="1"/>
          </p:cNvSpPr>
          <p:nvPr>
            <p:ph idx="1"/>
          </p:nvPr>
        </p:nvSpPr>
        <p:spPr/>
        <p:txBody>
          <a:bodyPr/>
          <a:lstStyle/>
          <a:p>
            <a:pPr lvl="1" eaLnBrk="1" hangingPunct="1"/>
            <a:r>
              <a:rPr lang="en-US" smtClean="0"/>
              <a:t>Reference the counter only within the loop; it is undefined outside the loop.</a:t>
            </a:r>
          </a:p>
          <a:p>
            <a:pPr lvl="1" eaLnBrk="1" hangingPunct="1"/>
            <a:r>
              <a:rPr lang="en-US" smtClean="0"/>
              <a:t>Do not reference the counter as the target of an assignment.</a:t>
            </a:r>
          </a:p>
          <a:p>
            <a:pPr lvl="1" eaLnBrk="1" hangingPunct="1"/>
            <a:r>
              <a:rPr lang="en-US" smtClean="0"/>
              <a:t>Neither loop bound should be </a:t>
            </a:r>
            <a:r>
              <a:rPr lang="en-US" smtClean="0">
                <a:latin typeface="Courier New" pitchFamily="49" charset="0"/>
              </a:rPr>
              <a:t>NULL</a:t>
            </a:r>
            <a:r>
              <a:rPr lang="en-US" smtClean="0"/>
              <a:t>.</a:t>
            </a:r>
          </a:p>
        </p:txBody>
      </p:sp>
    </p:spTree>
    <p:extLst>
      <p:ext uri="{BB962C8B-B14F-4D97-AF65-F5344CB8AC3E}">
        <p14:creationId xmlns:p14="http://schemas.microsoft.com/office/powerpoint/2010/main" val="120629827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Suggested Use of Loops</a:t>
            </a:r>
          </a:p>
        </p:txBody>
      </p:sp>
      <p:sp>
        <p:nvSpPr>
          <p:cNvPr id="31747" name="Rectangle 3"/>
          <p:cNvSpPr>
            <a:spLocks noGrp="1" noChangeArrowheads="1"/>
          </p:cNvSpPr>
          <p:nvPr>
            <p:ph idx="1"/>
          </p:nvPr>
        </p:nvSpPr>
        <p:spPr/>
        <p:txBody>
          <a:bodyPr/>
          <a:lstStyle/>
          <a:p>
            <a:pPr lvl="1" eaLnBrk="1" hangingPunct="1"/>
            <a:r>
              <a:rPr lang="en-US" smtClean="0"/>
              <a:t>Use the basic loop when the statements inside the loop must execute at least once.</a:t>
            </a:r>
          </a:p>
          <a:p>
            <a:pPr lvl="1" eaLnBrk="1" hangingPunct="1"/>
            <a:r>
              <a:rPr lang="en-US" smtClean="0"/>
              <a:t>Use the </a:t>
            </a:r>
            <a:r>
              <a:rPr lang="en-US" smtClean="0">
                <a:latin typeface="Courier New" pitchFamily="49" charset="0"/>
              </a:rPr>
              <a:t>WHILE</a:t>
            </a:r>
            <a:r>
              <a:rPr lang="en-US" smtClean="0"/>
              <a:t> loop if the condition must be evaluated at the start of each iteration.</a:t>
            </a:r>
          </a:p>
          <a:p>
            <a:pPr lvl="1" eaLnBrk="1" hangingPunct="1"/>
            <a:r>
              <a:rPr lang="en-US" smtClean="0"/>
              <a:t>Use a </a:t>
            </a:r>
            <a:r>
              <a:rPr lang="en-US" smtClean="0">
                <a:latin typeface="Courier New" pitchFamily="49" charset="0"/>
              </a:rPr>
              <a:t>FOR</a:t>
            </a:r>
            <a:r>
              <a:rPr lang="en-US" smtClean="0"/>
              <a:t> loop if the number of iterations is known.</a:t>
            </a:r>
          </a:p>
        </p:txBody>
      </p:sp>
    </p:spTree>
    <p:extLst>
      <p:ext uri="{BB962C8B-B14F-4D97-AF65-F5344CB8AC3E}">
        <p14:creationId xmlns:p14="http://schemas.microsoft.com/office/powerpoint/2010/main" val="47842452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050" descr="C:\Documents and Settings\sunpatel\Desktop\7-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583085" y="1398588"/>
            <a:ext cx="1373716"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051" descr="C:\Documents and Settings\sunpatel\Desktop\7-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466418" y="1398588"/>
            <a:ext cx="1373716"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052"/>
          <p:cNvSpPr>
            <a:spLocks noGrp="1" noChangeArrowheads="1"/>
          </p:cNvSpPr>
          <p:nvPr>
            <p:ph type="title"/>
          </p:nvPr>
        </p:nvSpPr>
        <p:spPr/>
        <p:txBody>
          <a:bodyPr/>
          <a:lstStyle/>
          <a:p>
            <a:r>
              <a:rPr lang="en-US" smtClean="0"/>
              <a:t>Controlling Flow of Execution</a:t>
            </a:r>
          </a:p>
        </p:txBody>
      </p:sp>
      <p:sp>
        <p:nvSpPr>
          <p:cNvPr id="5125" name="Rectangle 2053"/>
          <p:cNvSpPr>
            <a:spLocks noChangeArrowheads="1"/>
          </p:cNvSpPr>
          <p:nvPr/>
        </p:nvSpPr>
        <p:spPr bwMode="gray">
          <a:xfrm>
            <a:off x="6604000" y="3632200"/>
            <a:ext cx="3352800" cy="2343150"/>
          </a:xfrm>
          <a:prstGeom prst="rect">
            <a:avLst/>
          </a:prstGeom>
          <a:solidFill>
            <a:srgbClr val="C0C0C0">
              <a:alpha val="50195"/>
            </a:srgbClr>
          </a:solidFill>
          <a:ln w="28575">
            <a:solidFill>
              <a:schemeClr val="tx1"/>
            </a:solidFill>
            <a:miter lim="800000"/>
            <a:headEnd type="none" w="sm" len="sm"/>
            <a:tailEnd type="none" w="sm" len="sm"/>
          </a:ln>
        </p:spPr>
        <p:txBody>
          <a:bodyPr wrap="none" anchor="ctr"/>
          <a:lstStyle/>
          <a:p>
            <a:endParaRPr lang="en-US"/>
          </a:p>
        </p:txBody>
      </p:sp>
      <p:sp>
        <p:nvSpPr>
          <p:cNvPr id="5126" name="Text Box 2054"/>
          <p:cNvSpPr txBox="1">
            <a:spLocks noChangeArrowheads="1"/>
          </p:cNvSpPr>
          <p:nvPr/>
        </p:nvSpPr>
        <p:spPr bwMode="auto">
          <a:xfrm>
            <a:off x="8940800" y="3886201"/>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for</a:t>
            </a:r>
          </a:p>
        </p:txBody>
      </p:sp>
      <p:sp>
        <p:nvSpPr>
          <p:cNvPr id="5127" name="Text Box 2055"/>
          <p:cNvSpPr txBox="1">
            <a:spLocks noChangeArrowheads="1"/>
          </p:cNvSpPr>
          <p:nvPr/>
        </p:nvSpPr>
        <p:spPr bwMode="auto">
          <a:xfrm>
            <a:off x="6807200" y="426878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loop</a:t>
            </a:r>
          </a:p>
        </p:txBody>
      </p:sp>
      <p:sp>
        <p:nvSpPr>
          <p:cNvPr id="5128" name="Text Box 2056"/>
          <p:cNvSpPr txBox="1">
            <a:spLocks noChangeArrowheads="1"/>
          </p:cNvSpPr>
          <p:nvPr/>
        </p:nvSpPr>
        <p:spPr bwMode="auto">
          <a:xfrm>
            <a:off x="8034867" y="5348288"/>
            <a:ext cx="710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charset="0"/>
              </a:defRPr>
            </a:lvl1pPr>
            <a:lvl2pPr marL="742950" indent="-285750" defTabSz="228600" eaLnBrk="0" hangingPunct="0">
              <a:defRPr>
                <a:solidFill>
                  <a:schemeClr val="tx1"/>
                </a:solidFill>
                <a:latin typeface="Arial" charset="0"/>
              </a:defRPr>
            </a:lvl2pPr>
            <a:lvl3pPr marL="1143000" indent="-228600" defTabSz="228600" eaLnBrk="0" hangingPunct="0">
              <a:defRPr>
                <a:solidFill>
                  <a:schemeClr val="tx1"/>
                </a:solidFill>
                <a:latin typeface="Arial" charset="0"/>
              </a:defRPr>
            </a:lvl3pPr>
            <a:lvl4pPr marL="1600200" indent="-228600" defTabSz="228600" eaLnBrk="0" hangingPunct="0">
              <a:defRPr>
                <a:solidFill>
                  <a:schemeClr val="tx1"/>
                </a:solidFill>
                <a:latin typeface="Arial" charset="0"/>
              </a:defRPr>
            </a:lvl4pPr>
            <a:lvl5pPr marL="2057400" indent="-228600" defTabSz="228600" eaLnBrk="0" hangingPunct="0">
              <a:defRPr>
                <a:solidFill>
                  <a:schemeClr val="tx1"/>
                </a:solidFill>
                <a:latin typeface="Arial" charset="0"/>
              </a:defRPr>
            </a:lvl5pPr>
            <a:lvl6pPr marL="25146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6pPr>
            <a:lvl7pPr marL="29718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7pPr>
            <a:lvl8pPr marL="34290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8pPr>
            <a:lvl9pPr marL="3886200" indent="-228600" algn="ctr" defTabSz="228600"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a:t>while</a:t>
            </a:r>
          </a:p>
        </p:txBody>
      </p:sp>
      <p:pic>
        <p:nvPicPr>
          <p:cNvPr id="5129" name="Picture 2057" descr="Diagram: Reuse, Recycle, Cy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416801" y="4079875"/>
            <a:ext cx="179916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2058" descr="C:\Projects\6981-Sunitha\images\7-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336801" y="1389064"/>
            <a:ext cx="137583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Picture 2059" descr="C:\Projects\6981-Sunitha\images\7-2.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400552" y="1389064"/>
            <a:ext cx="1375833"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Picture 2060" descr="C:\Projects\6981-Sunitha\images\7-5.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2336800" y="3352800"/>
            <a:ext cx="2194984"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586827"/>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Nested Loops and Labels</a:t>
            </a:r>
          </a:p>
        </p:txBody>
      </p:sp>
      <p:sp>
        <p:nvSpPr>
          <p:cNvPr id="32771" name="Rectangle 3"/>
          <p:cNvSpPr>
            <a:spLocks noGrp="1" noChangeArrowheads="1"/>
          </p:cNvSpPr>
          <p:nvPr>
            <p:ph idx="1"/>
          </p:nvPr>
        </p:nvSpPr>
        <p:spPr/>
        <p:txBody>
          <a:bodyPr/>
          <a:lstStyle/>
          <a:p>
            <a:pPr lvl="1" eaLnBrk="1" hangingPunct="1"/>
            <a:r>
              <a:rPr lang="en-US" smtClean="0"/>
              <a:t>You can nest loops to multiple levels.</a:t>
            </a:r>
          </a:p>
          <a:p>
            <a:pPr lvl="1" eaLnBrk="1" hangingPunct="1"/>
            <a:r>
              <a:rPr lang="en-US" smtClean="0"/>
              <a:t>Use labels to distinguish between blocks and loops.</a:t>
            </a:r>
          </a:p>
          <a:p>
            <a:pPr lvl="1" eaLnBrk="1" hangingPunct="1"/>
            <a:r>
              <a:rPr lang="en-US" smtClean="0"/>
              <a:t>Exit the outer loop with the </a:t>
            </a:r>
            <a:r>
              <a:rPr lang="en-US" smtClean="0">
                <a:latin typeface="Courier New" pitchFamily="49" charset="0"/>
              </a:rPr>
              <a:t>EXIT</a:t>
            </a:r>
            <a:r>
              <a:rPr lang="en-US" smtClean="0"/>
              <a:t> statement that references the label.</a:t>
            </a:r>
          </a:p>
        </p:txBody>
      </p:sp>
    </p:spTree>
    <p:extLst>
      <p:ext uri="{BB962C8B-B14F-4D97-AF65-F5344CB8AC3E}">
        <p14:creationId xmlns:p14="http://schemas.microsoft.com/office/powerpoint/2010/main" val="238521024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pPr eaLnBrk="1" hangingPunct="1"/>
            <a:r>
              <a:rPr lang="en-US" smtClean="0"/>
              <a:t>Nested Loops and Labels: Example</a:t>
            </a:r>
          </a:p>
        </p:txBody>
      </p:sp>
      <p:sp>
        <p:nvSpPr>
          <p:cNvPr id="33795" name="Rectangle 3"/>
          <p:cNvSpPr>
            <a:spLocks noChangeArrowheads="1"/>
          </p:cNvSpPr>
          <p:nvPr/>
        </p:nvSpPr>
        <p:spPr bwMode="gray">
          <a:xfrm>
            <a:off x="812800" y="1447800"/>
            <a:ext cx="10566400" cy="4826000"/>
          </a:xfrm>
          <a:prstGeom prst="rect">
            <a:avLst/>
          </a:prstGeom>
          <a:solidFill>
            <a:schemeClr val="accent1"/>
          </a:solidFill>
          <a:ln w="28575">
            <a:solidFill>
              <a:schemeClr val="tx1"/>
            </a:solidFill>
            <a:miter lim="800000"/>
            <a:headEnd/>
            <a:tailEnd/>
          </a:ln>
        </p:spPr>
        <p:txBody>
          <a:bodyPr lIns="92075" tIns="46038" rIns="92075" bIns="46038">
            <a:spAutoFit/>
          </a:bodyPr>
          <a:lstStyle/>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r>
              <a:rPr lang="en-US">
                <a:solidFill>
                  <a:srgbClr val="FF0000"/>
                </a:solidFill>
                <a:latin typeface="Courier New" pitchFamily="49" charset="0"/>
              </a:rPr>
              <a:t>&lt;&lt;Outer_loop&gt;&gt;</a:t>
            </a:r>
            <a:r>
              <a:rPr lang="en-US">
                <a:solidFill>
                  <a:srgbClr val="000000"/>
                </a:solidFill>
                <a:latin typeface="Courier New" pitchFamily="49" charset="0"/>
              </a:rPr>
              <a:t>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LOOP</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v_counter := v_counter+1;</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EXIT WHEN v_counter&gt;10;</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r>
              <a:rPr lang="en-US">
                <a:solidFill>
                  <a:srgbClr val="0000FF"/>
                </a:solidFill>
                <a:latin typeface="Courier New" pitchFamily="49" charset="0"/>
              </a:rPr>
              <a:t>&lt;&lt;Inner_loop&gt;&gt;</a:t>
            </a:r>
            <a:r>
              <a:rPr lang="en-US">
                <a:solidFill>
                  <a:srgbClr val="000000"/>
                </a:solidFill>
                <a:latin typeface="Courier New" pitchFamily="49" charset="0"/>
              </a:rPr>
              <a:t>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LOOP</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EXIT Outer_loop WHEN total_done = 'YES';</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 Leave both loops</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EXIT WHEN </a:t>
            </a:r>
            <a:r>
              <a:rPr lang="en-US">
                <a:solidFill>
                  <a:schemeClr val="bg2"/>
                </a:solidFill>
                <a:latin typeface="Courier New" pitchFamily="49" charset="0"/>
              </a:rPr>
              <a:t>inner_</a:t>
            </a:r>
            <a:r>
              <a:rPr lang="en-US">
                <a:solidFill>
                  <a:srgbClr val="000000"/>
                </a:solidFill>
                <a:latin typeface="Courier New" pitchFamily="49" charset="0"/>
              </a:rPr>
              <a:t>done = 'YES';</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 Leave inner loop only</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END LOOP </a:t>
            </a:r>
            <a:r>
              <a:rPr lang="en-US">
                <a:solidFill>
                  <a:srgbClr val="0000FF"/>
                </a:solidFill>
                <a:latin typeface="Courier New" pitchFamily="49" charset="0"/>
              </a:rPr>
              <a:t>Inner_loop</a:t>
            </a:r>
            <a:r>
              <a:rPr lang="en-US">
                <a:solidFill>
                  <a:srgbClr val="000000"/>
                </a:solidFill>
                <a:latin typeface="Courier New" pitchFamily="49" charset="0"/>
              </a:rPr>
              <a:t>;</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END LOOP </a:t>
            </a:r>
            <a:r>
              <a:rPr lang="en-US">
                <a:solidFill>
                  <a:srgbClr val="FF0000"/>
                </a:solidFill>
                <a:latin typeface="Courier New" pitchFamily="49" charset="0"/>
              </a:rPr>
              <a:t>Outer_loop</a:t>
            </a:r>
            <a:r>
              <a:rPr lang="en-US">
                <a:solidFill>
                  <a:srgbClr val="000000"/>
                </a:solidFill>
                <a:latin typeface="Courier New" pitchFamily="49" charset="0"/>
              </a:rPr>
              <a:t>;</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END;  </a:t>
            </a:r>
          </a:p>
          <a:p>
            <a:pPr algn="l" eaLnBrk="0" hangingPunct="0">
              <a:lnSpc>
                <a:spcPct val="90000"/>
              </a:lnSpc>
              <a:spcBef>
                <a:spcPct val="0"/>
              </a:spcBef>
              <a:buClrTx/>
              <a:buFontTx/>
              <a:buNone/>
              <a:tabLst>
                <a:tab pos="1200150" algn="l"/>
                <a:tab pos="1658938" algn="l"/>
              </a:tabLst>
            </a:pPr>
            <a:r>
              <a:rPr lang="en-US">
                <a:solidFill>
                  <a:srgbClr val="000000"/>
                </a:solidFill>
                <a:latin typeface="Courier New" pitchFamily="49" charset="0"/>
              </a:rPr>
              <a:t>/    </a:t>
            </a:r>
          </a:p>
        </p:txBody>
      </p:sp>
    </p:spTree>
    <p:extLst>
      <p:ext uri="{BB962C8B-B14F-4D97-AF65-F5344CB8AC3E}">
        <p14:creationId xmlns:p14="http://schemas.microsoft.com/office/powerpoint/2010/main" val="168018133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pPr eaLnBrk="1" hangingPunct="1"/>
            <a:r>
              <a:rPr lang="en-US" smtClean="0"/>
              <a:t>PL/SQL </a:t>
            </a:r>
            <a:r>
              <a:rPr lang="en-US" smtClean="0">
                <a:latin typeface="Courier New" pitchFamily="49" charset="0"/>
              </a:rPr>
              <a:t>CONTINUE</a:t>
            </a:r>
            <a:r>
              <a:rPr lang="en-US" smtClean="0"/>
              <a:t> Statement</a:t>
            </a:r>
          </a:p>
        </p:txBody>
      </p:sp>
      <p:sp>
        <p:nvSpPr>
          <p:cNvPr id="34819" name="Rectangle 6"/>
          <p:cNvSpPr>
            <a:spLocks noGrp="1" noChangeArrowheads="1"/>
          </p:cNvSpPr>
          <p:nvPr>
            <p:ph idx="1"/>
          </p:nvPr>
        </p:nvSpPr>
        <p:spPr/>
        <p:txBody>
          <a:bodyPr/>
          <a:lstStyle/>
          <a:p>
            <a:pPr lvl="1" eaLnBrk="1" hangingPunct="1"/>
            <a:r>
              <a:rPr lang="en-US" smtClean="0"/>
              <a:t>Definition</a:t>
            </a:r>
          </a:p>
          <a:p>
            <a:pPr lvl="2" eaLnBrk="1" hangingPunct="1"/>
            <a:r>
              <a:rPr lang="en-US" smtClean="0"/>
              <a:t>Adds the functionality to begin the next loop iteration</a:t>
            </a:r>
          </a:p>
          <a:p>
            <a:pPr lvl="2" eaLnBrk="1" hangingPunct="1"/>
            <a:r>
              <a:rPr lang="en-US" smtClean="0"/>
              <a:t>Provides programmers with the ability to transfer control to the next iteration of a loop</a:t>
            </a:r>
          </a:p>
          <a:p>
            <a:pPr lvl="2" eaLnBrk="1" hangingPunct="1"/>
            <a:r>
              <a:rPr lang="en-US" smtClean="0"/>
              <a:t>Uses parallel structure and semantics to the </a:t>
            </a:r>
            <a:r>
              <a:rPr lang="en-US" smtClean="0">
                <a:latin typeface="Courier New" pitchFamily="49" charset="0"/>
              </a:rPr>
              <a:t>EXIT</a:t>
            </a:r>
            <a:r>
              <a:rPr lang="en-US" smtClean="0"/>
              <a:t> statement</a:t>
            </a:r>
          </a:p>
          <a:p>
            <a:pPr lvl="1" eaLnBrk="1" hangingPunct="1"/>
            <a:r>
              <a:rPr lang="en-US" smtClean="0"/>
              <a:t>Benefits</a:t>
            </a:r>
          </a:p>
          <a:p>
            <a:pPr lvl="2" eaLnBrk="1" hangingPunct="1"/>
            <a:r>
              <a:rPr lang="en-US" smtClean="0"/>
              <a:t>Eases the programming process</a:t>
            </a:r>
          </a:p>
          <a:p>
            <a:pPr lvl="2" eaLnBrk="1" hangingPunct="1"/>
            <a:r>
              <a:rPr lang="en-US" smtClean="0"/>
              <a:t>May provide a small performance improvement over the previous programming workarounds to simulate the </a:t>
            </a:r>
            <a:r>
              <a:rPr lang="en-US" smtClean="0">
                <a:latin typeface="Courier New" pitchFamily="49" charset="0"/>
              </a:rPr>
              <a:t>CONTINUE</a:t>
            </a:r>
            <a:r>
              <a:rPr lang="en-US" smtClean="0"/>
              <a:t> statement</a:t>
            </a:r>
          </a:p>
        </p:txBody>
      </p:sp>
      <p:pic>
        <p:nvPicPr>
          <p:cNvPr id="34820" name="Picture 4" descr="C:\TEMP\symbo13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285317" y="4876800"/>
            <a:ext cx="1615016"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425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lstStyle/>
          <a:p>
            <a:pPr eaLnBrk="1" hangingPunct="1"/>
            <a:r>
              <a:rPr lang="en-US" smtClean="0"/>
              <a:t>PL/SQL </a:t>
            </a:r>
            <a:r>
              <a:rPr lang="en-US" smtClean="0">
                <a:latin typeface="Courier New" pitchFamily="49" charset="0"/>
              </a:rPr>
              <a:t>CONTINUE</a:t>
            </a:r>
            <a:r>
              <a:rPr lang="en-US" smtClean="0"/>
              <a:t> Statement: Example 1</a:t>
            </a:r>
          </a:p>
        </p:txBody>
      </p:sp>
      <p:sp>
        <p:nvSpPr>
          <p:cNvPr id="35843" name="Rectangle 1027"/>
          <p:cNvSpPr>
            <a:spLocks noChangeArrowheads="1"/>
          </p:cNvSpPr>
          <p:nvPr/>
        </p:nvSpPr>
        <p:spPr bwMode="blackGray">
          <a:xfrm>
            <a:off x="1016000" y="1524001"/>
            <a:ext cx="4817533" cy="3654425"/>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400">
                <a:latin typeface="Courier New" pitchFamily="49" charset="0"/>
              </a:rPr>
              <a:t>DECLARE</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SIMPLE_INTEGER := 0;</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BEGIN</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FOR i IN 1..10 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 v_total + i;</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dbms_output.put_line</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('Total is: '|| v_total);</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CONTINUE WHEN i &gt; 5;</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 v_total + i; </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dbms_output.put_line</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('Out of Loop Total is:</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 v_total);    </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END 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END;</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a:t>
            </a:r>
          </a:p>
        </p:txBody>
      </p:sp>
      <p:sp>
        <p:nvSpPr>
          <p:cNvPr id="35844" name="Oval 1028"/>
          <p:cNvSpPr>
            <a:spLocks noChangeArrowheads="1"/>
          </p:cNvSpPr>
          <p:nvPr/>
        </p:nvSpPr>
        <p:spPr bwMode="blackWhite">
          <a:xfrm>
            <a:off x="1134533" y="2566989"/>
            <a:ext cx="450851" cy="3381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1</a:t>
            </a:r>
          </a:p>
        </p:txBody>
      </p:sp>
      <p:sp>
        <p:nvSpPr>
          <p:cNvPr id="35845" name="Oval 1029"/>
          <p:cNvSpPr>
            <a:spLocks noChangeArrowheads="1"/>
          </p:cNvSpPr>
          <p:nvPr/>
        </p:nvSpPr>
        <p:spPr bwMode="blackWhite">
          <a:xfrm>
            <a:off x="1136651" y="3614739"/>
            <a:ext cx="446616" cy="3381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2</a:t>
            </a:r>
          </a:p>
        </p:txBody>
      </p:sp>
      <p:sp>
        <p:nvSpPr>
          <p:cNvPr id="35846" name="Line 1031"/>
          <p:cNvSpPr>
            <a:spLocks noChangeShapeType="1"/>
          </p:cNvSpPr>
          <p:nvPr/>
        </p:nvSpPr>
        <p:spPr bwMode="auto">
          <a:xfrm>
            <a:off x="5842000" y="3505200"/>
            <a:ext cx="11176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584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1295401"/>
            <a:ext cx="29464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24726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098"/>
          <p:cNvSpPr>
            <a:spLocks noGrp="1" noChangeArrowheads="1"/>
          </p:cNvSpPr>
          <p:nvPr>
            <p:ph type="title"/>
          </p:nvPr>
        </p:nvSpPr>
        <p:spPr/>
        <p:txBody>
          <a:bodyPr/>
          <a:lstStyle/>
          <a:p>
            <a:pPr eaLnBrk="1" hangingPunct="1"/>
            <a:r>
              <a:rPr lang="en-US" smtClean="0"/>
              <a:t>PL/SQL </a:t>
            </a:r>
            <a:r>
              <a:rPr lang="en-US" smtClean="0">
                <a:latin typeface="Courier New" pitchFamily="49" charset="0"/>
              </a:rPr>
              <a:t>CONTINUE</a:t>
            </a:r>
            <a:r>
              <a:rPr lang="en-US" smtClean="0"/>
              <a:t> Statement: Example 2</a:t>
            </a:r>
          </a:p>
        </p:txBody>
      </p:sp>
      <p:sp>
        <p:nvSpPr>
          <p:cNvPr id="36867" name="Rectangle 4099"/>
          <p:cNvSpPr>
            <a:spLocks noChangeArrowheads="1"/>
          </p:cNvSpPr>
          <p:nvPr/>
        </p:nvSpPr>
        <p:spPr bwMode="blackGray">
          <a:xfrm>
            <a:off x="1274233" y="990600"/>
            <a:ext cx="9635067" cy="3200400"/>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Tx/>
              <a:buFontTx/>
              <a:buNone/>
              <a:tabLst>
                <a:tab pos="400050" algn="r"/>
                <a:tab pos="673100" algn="l"/>
              </a:tabLst>
            </a:pPr>
            <a:r>
              <a:rPr lang="en-US" sz="1400">
                <a:latin typeface="Courier New" pitchFamily="49" charset="0"/>
              </a:rPr>
              <a:t>DECLARE </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NUMBER := 0;</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BEGIN</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&lt;&lt;BeforeTopLoop&gt;&gt;</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FOR i IN 1..10 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 v_total + 1;</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dbms_output.put_line </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('Total is: ' || v_total);</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FOR j IN 1..10 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CONTINUE BeforeTopLoop WHEN i + j &gt; 5;</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v_total := v_total + 1;</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END 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 END LOOP BeforeTopLoop;</a:t>
            </a:r>
          </a:p>
          <a:p>
            <a:pPr marL="457200" indent="-457200" algn="l" defTabSz="400050" eaLnBrk="0" hangingPunct="0">
              <a:spcBef>
                <a:spcPct val="0"/>
              </a:spcBef>
              <a:buClrTx/>
              <a:buFontTx/>
              <a:buNone/>
              <a:tabLst>
                <a:tab pos="400050" algn="r"/>
                <a:tab pos="673100" algn="l"/>
              </a:tabLst>
            </a:pPr>
            <a:r>
              <a:rPr lang="en-US" sz="1400">
                <a:latin typeface="Courier New" pitchFamily="49" charset="0"/>
              </a:rPr>
              <a:t>END;</a:t>
            </a:r>
          </a:p>
        </p:txBody>
      </p:sp>
      <p:sp>
        <p:nvSpPr>
          <p:cNvPr id="36868" name="Freeform 4102"/>
          <p:cNvSpPr>
            <a:spLocks/>
          </p:cNvSpPr>
          <p:nvPr/>
        </p:nvSpPr>
        <p:spPr bwMode="auto">
          <a:xfrm>
            <a:off x="4470400" y="4191000"/>
            <a:ext cx="2540000" cy="609600"/>
          </a:xfrm>
          <a:custGeom>
            <a:avLst/>
            <a:gdLst>
              <a:gd name="T0" fmla="*/ 0 w 1200"/>
              <a:gd name="T1" fmla="*/ 0 h 384"/>
              <a:gd name="T2" fmla="*/ 0 w 1200"/>
              <a:gd name="T3" fmla="*/ 2147483647 h 384"/>
              <a:gd name="T4" fmla="*/ 2147483647 w 1200"/>
              <a:gd name="T5" fmla="*/ 2147483647 h 384"/>
              <a:gd name="T6" fmla="*/ 0 60000 65536"/>
              <a:gd name="T7" fmla="*/ 0 60000 65536"/>
              <a:gd name="T8" fmla="*/ 0 60000 65536"/>
              <a:gd name="T9" fmla="*/ 0 w 1200"/>
              <a:gd name="T10" fmla="*/ 0 h 384"/>
              <a:gd name="T11" fmla="*/ 1200 w 1200"/>
              <a:gd name="T12" fmla="*/ 384 h 384"/>
            </a:gdLst>
            <a:ahLst/>
            <a:cxnLst>
              <a:cxn ang="T6">
                <a:pos x="T0" y="T1"/>
              </a:cxn>
              <a:cxn ang="T7">
                <a:pos x="T2" y="T3"/>
              </a:cxn>
              <a:cxn ang="T8">
                <a:pos x="T4" y="T5"/>
              </a:cxn>
            </a:cxnLst>
            <a:rect l="T9" t="T10" r="T11" b="T12"/>
            <a:pathLst>
              <a:path w="1200" h="384">
                <a:moveTo>
                  <a:pt x="0" y="0"/>
                </a:moveTo>
                <a:lnTo>
                  <a:pt x="0" y="384"/>
                </a:lnTo>
                <a:lnTo>
                  <a:pt x="1200" y="384"/>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68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3352801"/>
            <a:ext cx="3454400"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91982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Quiz</a:t>
            </a:r>
          </a:p>
        </p:txBody>
      </p:sp>
      <p:sp>
        <p:nvSpPr>
          <p:cNvPr id="37891" name="Rectangle 3"/>
          <p:cNvSpPr>
            <a:spLocks noGrp="1" noChangeArrowheads="1"/>
          </p:cNvSpPr>
          <p:nvPr>
            <p:ph idx="1"/>
          </p:nvPr>
        </p:nvSpPr>
        <p:spPr/>
        <p:txBody>
          <a:bodyPr/>
          <a:lstStyle/>
          <a:p>
            <a:pPr marL="419100" indent="-419100" eaLnBrk="1" hangingPunct="1"/>
            <a:r>
              <a:rPr lang="en-US" smtClean="0">
                <a:latin typeface="Arial" charset="0"/>
              </a:rPr>
              <a:t>There are three types of loops: basic, </a:t>
            </a:r>
            <a:r>
              <a:rPr lang="en-US" smtClean="0">
                <a:latin typeface="Courier New" pitchFamily="49" charset="0"/>
              </a:rPr>
              <a:t>FOR</a:t>
            </a:r>
            <a:r>
              <a:rPr lang="en-US" smtClean="0">
                <a:latin typeface="Arial" charset="0"/>
              </a:rPr>
              <a:t>, and </a:t>
            </a:r>
            <a:r>
              <a:rPr lang="en-US" smtClean="0">
                <a:latin typeface="Courier New" pitchFamily="49" charset="0"/>
              </a:rPr>
              <a:t>WHILE</a:t>
            </a:r>
            <a:r>
              <a:rPr lang="en-US" smtClean="0">
                <a:latin typeface="Arial" charset="0"/>
              </a:rPr>
              <a:t>.</a:t>
            </a:r>
          </a:p>
          <a:p>
            <a:pPr marL="576263" lvl="1" indent="-461963" eaLnBrk="1" hangingPunct="1">
              <a:buFont typeface="Arial" charset="0"/>
              <a:buAutoNum type="alphaLcPeriod"/>
            </a:pPr>
            <a:r>
              <a:rPr lang="en-US" smtClean="0"/>
              <a:t>True</a:t>
            </a:r>
          </a:p>
          <a:p>
            <a:pPr marL="576263" lvl="1" indent="-461963" eaLnBrk="1" hangingPunct="1">
              <a:buFont typeface="Arial" charset="0"/>
              <a:buAutoNum type="alphaLcPeriod"/>
            </a:pPr>
            <a:r>
              <a:rPr lang="en-US" smtClean="0"/>
              <a:t>False</a:t>
            </a:r>
          </a:p>
        </p:txBody>
      </p:sp>
    </p:spTree>
    <p:extLst>
      <p:ext uri="{BB962C8B-B14F-4D97-AF65-F5344CB8AC3E}">
        <p14:creationId xmlns:p14="http://schemas.microsoft.com/office/powerpoint/2010/main" val="1483741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Summary</a:t>
            </a:r>
          </a:p>
        </p:txBody>
      </p:sp>
      <p:sp>
        <p:nvSpPr>
          <p:cNvPr id="38915" name="Rectangle 3"/>
          <p:cNvSpPr>
            <a:spLocks noGrp="1" noChangeArrowheads="1"/>
          </p:cNvSpPr>
          <p:nvPr>
            <p:ph idx="1"/>
          </p:nvPr>
        </p:nvSpPr>
        <p:spPr/>
        <p:txBody>
          <a:bodyPr/>
          <a:lstStyle/>
          <a:p>
            <a:pPr marL="0" indent="0" eaLnBrk="1" hangingPunct="1"/>
            <a:r>
              <a:rPr lang="en-US" smtClean="0">
                <a:latin typeface="Arial" charset="0"/>
              </a:rPr>
              <a:t>In this lesson, you should have learned to change the logical flow of statements by using the following control structures:</a:t>
            </a:r>
          </a:p>
          <a:p>
            <a:pPr lvl="1" eaLnBrk="1" hangingPunct="1"/>
            <a:r>
              <a:rPr lang="en-US" smtClean="0"/>
              <a:t>Conditional (</a:t>
            </a:r>
            <a:r>
              <a:rPr lang="en-US" smtClean="0">
                <a:latin typeface="Courier New" pitchFamily="49" charset="0"/>
              </a:rPr>
              <a:t>IF</a:t>
            </a:r>
            <a:r>
              <a:rPr lang="en-US" smtClean="0"/>
              <a:t> statement)</a:t>
            </a:r>
          </a:p>
          <a:p>
            <a:pPr lvl="1" eaLnBrk="1" hangingPunct="1"/>
            <a:r>
              <a:rPr lang="en-US" smtClean="0">
                <a:latin typeface="Courier New" pitchFamily="49" charset="0"/>
              </a:rPr>
              <a:t>CASE</a:t>
            </a:r>
            <a:r>
              <a:rPr lang="en-US" smtClean="0"/>
              <a:t> expressions and </a:t>
            </a:r>
            <a:r>
              <a:rPr lang="en-US" smtClean="0">
                <a:latin typeface="Courier New" pitchFamily="49" charset="0"/>
              </a:rPr>
              <a:t>CASE</a:t>
            </a:r>
            <a:r>
              <a:rPr lang="en-US" smtClean="0"/>
              <a:t> statements</a:t>
            </a:r>
          </a:p>
          <a:p>
            <a:pPr lvl="1" eaLnBrk="1" hangingPunct="1"/>
            <a:r>
              <a:rPr lang="en-US" smtClean="0"/>
              <a:t>Loops:</a:t>
            </a:r>
          </a:p>
          <a:p>
            <a:pPr lvl="2" eaLnBrk="1" hangingPunct="1"/>
            <a:r>
              <a:rPr lang="en-US" smtClean="0"/>
              <a:t>Basic loop</a:t>
            </a:r>
          </a:p>
          <a:p>
            <a:pPr lvl="2" eaLnBrk="1" hangingPunct="1"/>
            <a:r>
              <a:rPr lang="en-US" smtClean="0">
                <a:latin typeface="Courier New" pitchFamily="49" charset="0"/>
              </a:rPr>
              <a:t>FOR</a:t>
            </a:r>
            <a:r>
              <a:rPr lang="en-US" smtClean="0"/>
              <a:t> loop</a:t>
            </a:r>
          </a:p>
          <a:p>
            <a:pPr lvl="2" eaLnBrk="1" hangingPunct="1"/>
            <a:r>
              <a:rPr lang="en-US" smtClean="0">
                <a:latin typeface="Courier New" pitchFamily="49" charset="0"/>
              </a:rPr>
              <a:t>WHILE</a:t>
            </a:r>
            <a:r>
              <a:rPr lang="en-US" smtClean="0"/>
              <a:t> loop</a:t>
            </a:r>
          </a:p>
          <a:p>
            <a:pPr lvl="1" eaLnBrk="1" hangingPunct="1"/>
            <a:r>
              <a:rPr lang="en-US" smtClean="0">
                <a:latin typeface="Courier New" pitchFamily="49" charset="0"/>
              </a:rPr>
              <a:t>EXIT</a:t>
            </a:r>
            <a:r>
              <a:rPr lang="en-US" smtClean="0"/>
              <a:t> statement</a:t>
            </a:r>
          </a:p>
          <a:p>
            <a:pPr lvl="1" eaLnBrk="1" hangingPunct="1"/>
            <a:r>
              <a:rPr lang="en-US" smtClean="0">
                <a:latin typeface="Courier New" pitchFamily="49" charset="0"/>
              </a:rPr>
              <a:t>CONTINUE</a:t>
            </a:r>
            <a:r>
              <a:rPr lang="en-US" smtClean="0"/>
              <a:t> statement</a:t>
            </a:r>
          </a:p>
        </p:txBody>
      </p:sp>
    </p:spTree>
    <p:extLst>
      <p:ext uri="{BB962C8B-B14F-4D97-AF65-F5344CB8AC3E}">
        <p14:creationId xmlns:p14="http://schemas.microsoft.com/office/powerpoint/2010/main" val="279298905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Practice</a:t>
            </a:r>
            <a:endParaRPr lang="en-US" dirty="0" smtClean="0"/>
          </a:p>
        </p:txBody>
      </p:sp>
      <p:sp>
        <p:nvSpPr>
          <p:cNvPr id="39939" name="Rectangle 3"/>
          <p:cNvSpPr>
            <a:spLocks noGrp="1" noChangeArrowheads="1"/>
          </p:cNvSpPr>
          <p:nvPr>
            <p:ph idx="1"/>
          </p:nvPr>
        </p:nvSpPr>
        <p:spPr/>
        <p:txBody>
          <a:bodyPr>
            <a:normAutofit fontScale="92500"/>
          </a:bodyPr>
          <a:lstStyle/>
          <a:p>
            <a:pPr marL="457200" indent="-457200">
              <a:buFont typeface="Book Antiqua" pitchFamily="18" charset="0"/>
              <a:buAutoNum type="alphaLcPeriod"/>
              <a:defRPr/>
            </a:pPr>
            <a:r>
              <a:rPr lang="en-US" dirty="0"/>
              <a:t>In the declarative section of the block ,declare a variable </a:t>
            </a:r>
            <a:r>
              <a:rPr lang="en-US" dirty="0" err="1"/>
              <a:t>v_empno</a:t>
            </a:r>
            <a:endParaRPr lang="en-US" dirty="0"/>
          </a:p>
          <a:p>
            <a:pPr marL="457200" indent="-457200">
              <a:buFont typeface="Times New Roman" pitchFamily="18" charset="0"/>
              <a:buNone/>
              <a:defRPr/>
            </a:pPr>
            <a:r>
              <a:rPr lang="en-US" dirty="0"/>
              <a:t>	of type </a:t>
            </a:r>
            <a:r>
              <a:rPr lang="en-US" dirty="0" err="1"/>
              <a:t>emp.empno%type</a:t>
            </a:r>
            <a:r>
              <a:rPr lang="en-US" dirty="0"/>
              <a:t> and initialize it with 7349. Declare a variable </a:t>
            </a:r>
            <a:r>
              <a:rPr lang="en-US" dirty="0" err="1"/>
              <a:t>v_sal</a:t>
            </a:r>
            <a:r>
              <a:rPr lang="en-US" dirty="0"/>
              <a:t> of type </a:t>
            </a:r>
            <a:r>
              <a:rPr lang="en-US" dirty="0" err="1"/>
              <a:t>emp.sal</a:t>
            </a:r>
            <a:r>
              <a:rPr lang="en-US" dirty="0"/>
              <a:t> </a:t>
            </a:r>
          </a:p>
          <a:p>
            <a:pPr marL="457200" indent="-457200">
              <a:buFont typeface="Times New Roman" pitchFamily="18" charset="0"/>
              <a:buAutoNum type="alphaLcPeriod" startAt="2"/>
              <a:defRPr/>
            </a:pPr>
            <a:r>
              <a:rPr lang="en-US" dirty="0"/>
              <a:t>In the executable section ,write logic to append an asterisk(*) to the string for every $1000 of the salary. For example ,if the employee earns $8000 ,the string of the asterisks should be contain 13 asterisks.</a:t>
            </a:r>
          </a:p>
          <a:p>
            <a:pPr marL="457200" indent="-457200">
              <a:buFont typeface="Times New Roman" pitchFamily="18" charset="0"/>
              <a:buAutoNum type="alphaLcPeriod" startAt="2"/>
              <a:defRPr/>
            </a:pPr>
            <a:r>
              <a:rPr lang="en-US" dirty="0"/>
              <a:t>Update the stars column for the </a:t>
            </a:r>
            <a:r>
              <a:rPr lang="en-US" dirty="0" err="1"/>
              <a:t>emp</a:t>
            </a:r>
            <a:r>
              <a:rPr lang="en-US" dirty="0"/>
              <a:t> with the string of asterisks . Commit  before end of the block.</a:t>
            </a:r>
          </a:p>
          <a:p>
            <a:pPr marL="457200" indent="-457200">
              <a:buFont typeface="Times New Roman" pitchFamily="18" charset="0"/>
              <a:buAutoNum type="alphaLcPeriod" startAt="2"/>
              <a:defRPr/>
            </a:pPr>
            <a:r>
              <a:rPr lang="en-US" dirty="0"/>
              <a:t>Display the row from EMPO_DEMO table to verify whether your PLSQL block has executed successfully.</a:t>
            </a:r>
          </a:p>
          <a:p>
            <a:pPr marL="457200" indent="-457200">
              <a:buFont typeface="Times New Roman" pitchFamily="18" charset="0"/>
              <a:buAutoNum type="alphaLcPeriod" startAt="2"/>
              <a:defRPr/>
            </a:pPr>
            <a:r>
              <a:rPr lang="en-US" dirty="0"/>
              <a:t>Save and execute the script </a:t>
            </a:r>
          </a:p>
        </p:txBody>
      </p:sp>
    </p:spTree>
    <p:extLst>
      <p:ext uri="{BB962C8B-B14F-4D97-AF65-F5344CB8AC3E}">
        <p14:creationId xmlns:p14="http://schemas.microsoft.com/office/powerpoint/2010/main" val="340626079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6403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Grp="1" noChangeArrowheads="1"/>
          </p:cNvSpPr>
          <p:nvPr>
            <p:ph type="title"/>
          </p:nvPr>
        </p:nvSpPr>
        <p:spPr/>
        <p:txBody>
          <a:bodyPr/>
          <a:lstStyle/>
          <a:p>
            <a:pPr eaLnBrk="1" hangingPunct="1"/>
            <a:r>
              <a:rPr lang="en-US" smtClean="0"/>
              <a:t>Agenda</a:t>
            </a:r>
          </a:p>
        </p:txBody>
      </p:sp>
      <p:sp>
        <p:nvSpPr>
          <p:cNvPr id="6147" name="Rectangle 2051"/>
          <p:cNvSpPr>
            <a:spLocks noGrp="1" noChangeArrowheads="1"/>
          </p:cNvSpPr>
          <p:nvPr>
            <p:ph idx="1"/>
          </p:nvPr>
        </p:nvSpPr>
        <p:spPr>
          <a:xfrm>
            <a:off x="812800" y="1447800"/>
            <a:ext cx="10557933" cy="1176338"/>
          </a:xfrm>
        </p:spPr>
        <p:txBody>
          <a:bodyPr/>
          <a:lstStyle/>
          <a:p>
            <a:pPr lvl="1" eaLnBrk="1" hangingPunct="1"/>
            <a:r>
              <a:rPr lang="en-US" smtClean="0"/>
              <a:t>Using </a:t>
            </a:r>
            <a:r>
              <a:rPr lang="en-US" smtClean="0">
                <a:latin typeface="Courier New" pitchFamily="49" charset="0"/>
              </a:rPr>
              <a:t>IF</a:t>
            </a:r>
            <a:r>
              <a:rPr lang="en-US" smtClean="0"/>
              <a:t> statements</a:t>
            </a:r>
          </a:p>
          <a:p>
            <a:pPr lvl="1" eaLnBrk="1" hangingPunct="1">
              <a:buClr>
                <a:schemeClr val="folHlink"/>
              </a:buClr>
            </a:pPr>
            <a:r>
              <a:rPr lang="en-US" smtClean="0">
                <a:solidFill>
                  <a:schemeClr val="folHlink"/>
                </a:solidFill>
              </a:rPr>
              <a:t>Using </a:t>
            </a:r>
            <a:r>
              <a:rPr lang="en-US" smtClean="0">
                <a:solidFill>
                  <a:schemeClr val="folHlink"/>
                </a:solidFill>
                <a:latin typeface="Courier New" pitchFamily="49" charset="0"/>
              </a:rPr>
              <a:t>CASE</a:t>
            </a:r>
            <a:r>
              <a:rPr lang="en-US" smtClean="0">
                <a:solidFill>
                  <a:schemeClr val="folHlink"/>
                </a:solidFill>
              </a:rPr>
              <a:t> statements and </a:t>
            </a:r>
            <a:r>
              <a:rPr lang="en-US" smtClean="0">
                <a:solidFill>
                  <a:schemeClr val="folHlink"/>
                </a:solidFill>
                <a:latin typeface="Courier New" pitchFamily="49" charset="0"/>
              </a:rPr>
              <a:t>CASE</a:t>
            </a:r>
            <a:r>
              <a:rPr lang="en-US" smtClean="0">
                <a:solidFill>
                  <a:schemeClr val="folHlink"/>
                </a:solidFill>
              </a:rPr>
              <a:t> expressions</a:t>
            </a:r>
          </a:p>
          <a:p>
            <a:pPr lvl="1" eaLnBrk="1" hangingPunct="1">
              <a:buClr>
                <a:schemeClr val="folHlink"/>
              </a:buClr>
            </a:pPr>
            <a:r>
              <a:rPr lang="en-US" smtClean="0">
                <a:solidFill>
                  <a:schemeClr val="folHlink"/>
                </a:solidFill>
              </a:rPr>
              <a:t>Constructing and identifying loop statements</a:t>
            </a:r>
          </a:p>
        </p:txBody>
      </p:sp>
    </p:spTree>
    <p:extLst>
      <p:ext uri="{BB962C8B-B14F-4D97-AF65-F5344CB8AC3E}">
        <p14:creationId xmlns:p14="http://schemas.microsoft.com/office/powerpoint/2010/main" val="95118743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717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7172" name="Rectangle 4"/>
          <p:cNvSpPr>
            <a:spLocks noGrp="1" noChangeArrowheads="1"/>
          </p:cNvSpPr>
          <p:nvPr>
            <p:ph type="title"/>
          </p:nvPr>
        </p:nvSpPr>
        <p:spPr/>
        <p:txBody>
          <a:bodyPr/>
          <a:lstStyle/>
          <a:p>
            <a:pPr eaLnBrk="1" hangingPunct="1"/>
            <a:r>
              <a:rPr lang="en-US" smtClean="0">
                <a:latin typeface="Courier New" pitchFamily="49" charset="0"/>
              </a:rPr>
              <a:t>IF</a:t>
            </a:r>
            <a:r>
              <a:rPr lang="en-US" smtClean="0"/>
              <a:t> Statement</a:t>
            </a:r>
          </a:p>
        </p:txBody>
      </p:sp>
      <p:sp>
        <p:nvSpPr>
          <p:cNvPr id="7173" name="Rectangle 5"/>
          <p:cNvSpPr>
            <a:spLocks noGrp="1" noChangeArrowheads="1"/>
          </p:cNvSpPr>
          <p:nvPr>
            <p:ph idx="1"/>
          </p:nvPr>
        </p:nvSpPr>
        <p:spPr/>
        <p:txBody>
          <a:bodyPr/>
          <a:lstStyle/>
          <a:p>
            <a:pPr marL="0" indent="0" eaLnBrk="1" hangingPunct="1"/>
            <a:r>
              <a:rPr lang="en-US" smtClean="0">
                <a:latin typeface="Arial" charset="0"/>
              </a:rPr>
              <a:t>Syntax:</a:t>
            </a:r>
          </a:p>
        </p:txBody>
      </p:sp>
      <p:sp>
        <p:nvSpPr>
          <p:cNvPr id="7174" name="Rectangle 6"/>
          <p:cNvSpPr>
            <a:spLocks noChangeArrowheads="1"/>
          </p:cNvSpPr>
          <p:nvPr/>
        </p:nvSpPr>
        <p:spPr bwMode="blackGray">
          <a:xfrm>
            <a:off x="812800" y="2209801"/>
            <a:ext cx="10566400" cy="2028825"/>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IF </a:t>
            </a:r>
            <a:r>
              <a:rPr lang="en-US" i="1">
                <a:solidFill>
                  <a:srgbClr val="000000"/>
                </a:solidFill>
                <a:latin typeface="Courier New" pitchFamily="49" charset="0"/>
              </a:rPr>
              <a:t>condition</a:t>
            </a:r>
            <a:r>
              <a:rPr lang="en-US">
                <a:solidFill>
                  <a:srgbClr val="000000"/>
                </a:solidFill>
                <a:latin typeface="Courier New" pitchFamily="49" charset="0"/>
              </a:rPr>
              <a:t> THEN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a:t>
            </a:r>
            <a:r>
              <a:rPr lang="en-US" i="1">
                <a:solidFill>
                  <a:srgbClr val="000000"/>
                </a:solidFill>
                <a:latin typeface="Courier New" pitchFamily="49" charset="0"/>
              </a:rPr>
              <a:t>statements</a:t>
            </a:r>
            <a:r>
              <a:rPr lang="en-US">
                <a:solidFill>
                  <a:srgbClr val="000000"/>
                </a:solidFill>
                <a:latin typeface="Courier New" pitchFamily="49" charset="0"/>
              </a:rPr>
              <a: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[ELSIF </a:t>
            </a:r>
            <a:r>
              <a:rPr lang="en-US" i="1">
                <a:solidFill>
                  <a:srgbClr val="000000"/>
                </a:solidFill>
                <a:latin typeface="Courier New" pitchFamily="49" charset="0"/>
              </a:rPr>
              <a:t>condition</a:t>
            </a:r>
            <a:r>
              <a:rPr lang="en-US">
                <a:solidFill>
                  <a:srgbClr val="000000"/>
                </a:solidFill>
                <a:latin typeface="Courier New" pitchFamily="49" charset="0"/>
              </a:rPr>
              <a:t> THEN </a:t>
            </a:r>
          </a:p>
          <a:p>
            <a:pPr algn="l" eaLnBrk="0" hangingPunct="0">
              <a:spcBef>
                <a:spcPct val="0"/>
              </a:spcBef>
              <a:buClrTx/>
              <a:buFontTx/>
              <a:buNone/>
              <a:tabLst>
                <a:tab pos="1200150" algn="l"/>
                <a:tab pos="1658938" algn="l"/>
              </a:tabLst>
            </a:pPr>
            <a:r>
              <a:rPr lang="en-US" i="1">
                <a:solidFill>
                  <a:srgbClr val="000000"/>
                </a:solidFill>
                <a:latin typeface="Courier New" pitchFamily="49" charset="0"/>
              </a:rPr>
              <a:t>  statements</a:t>
            </a:r>
            <a:r>
              <a:rPr lang="en-US">
                <a:solidFill>
                  <a:srgbClr val="000000"/>
                </a:solidFill>
                <a:latin typeface="Courier New" pitchFamily="49" charset="0"/>
              </a:rPr>
              <a: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[ELSE </a:t>
            </a:r>
          </a:p>
          <a:p>
            <a:pPr algn="l" eaLnBrk="0" hangingPunct="0">
              <a:spcBef>
                <a:spcPct val="0"/>
              </a:spcBef>
              <a:buClrTx/>
              <a:buFontTx/>
              <a:buNone/>
              <a:tabLst>
                <a:tab pos="1200150" algn="l"/>
                <a:tab pos="1658938" algn="l"/>
              </a:tabLst>
            </a:pPr>
            <a:r>
              <a:rPr lang="en-US" i="1">
                <a:solidFill>
                  <a:srgbClr val="000000"/>
                </a:solidFill>
                <a:latin typeface="Courier New" pitchFamily="49" charset="0"/>
              </a:rPr>
              <a:t>  statements</a:t>
            </a:r>
            <a:r>
              <a:rPr lang="en-US">
                <a:solidFill>
                  <a:srgbClr val="000000"/>
                </a:solidFill>
                <a:latin typeface="Courier New" pitchFamily="49" charset="0"/>
              </a:rPr>
              <a:t>;]</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 IF;</a:t>
            </a:r>
          </a:p>
        </p:txBody>
      </p:sp>
    </p:spTree>
    <p:extLst>
      <p:ext uri="{BB962C8B-B14F-4D97-AF65-F5344CB8AC3E}">
        <p14:creationId xmlns:p14="http://schemas.microsoft.com/office/powerpoint/2010/main" val="11522393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8195"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8196" name="Title 4"/>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197278021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smtClean="0"/>
              <a:t>Simple </a:t>
            </a:r>
            <a:r>
              <a:rPr lang="en-US" smtClean="0">
                <a:latin typeface="Courier New" pitchFamily="49" charset="0"/>
              </a:rPr>
              <a:t>IF</a:t>
            </a:r>
            <a:r>
              <a:rPr lang="en-US" smtClean="0"/>
              <a:t> Statement</a:t>
            </a:r>
          </a:p>
        </p:txBody>
      </p:sp>
      <p:sp>
        <p:nvSpPr>
          <p:cNvPr id="9219" name="Rectangle 3"/>
          <p:cNvSpPr>
            <a:spLocks noChangeArrowheads="1"/>
          </p:cNvSpPr>
          <p:nvPr/>
        </p:nvSpPr>
        <p:spPr bwMode="blackGray">
          <a:xfrm>
            <a:off x="812800" y="1524000"/>
            <a:ext cx="10566400" cy="2789238"/>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v_myage  number:=31;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IF v_myage  &lt; 11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THEN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I am a child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END IF;</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4953000"/>
            <a:ext cx="4569884" cy="338138"/>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42487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latin typeface="Courier New" pitchFamily="49" charset="0"/>
              </a:rPr>
              <a:t>IF</a:t>
            </a:r>
            <a:r>
              <a:rPr lang="en-US" smtClean="0"/>
              <a:t> </a:t>
            </a:r>
            <a:r>
              <a:rPr lang="en-US" smtClean="0">
                <a:latin typeface="Courier New" pitchFamily="49" charset="0"/>
              </a:rPr>
              <a:t>THEN</a:t>
            </a:r>
            <a:r>
              <a:rPr lang="en-US" smtClean="0"/>
              <a:t> </a:t>
            </a:r>
            <a:r>
              <a:rPr lang="en-US" smtClean="0">
                <a:latin typeface="Courier New" pitchFamily="49" charset="0"/>
              </a:rPr>
              <a:t>ELSE</a:t>
            </a:r>
            <a:r>
              <a:rPr lang="en-US" smtClean="0"/>
              <a:t> Statement</a:t>
            </a:r>
          </a:p>
        </p:txBody>
      </p:sp>
      <p:sp>
        <p:nvSpPr>
          <p:cNvPr id="10243" name="Rectangle 3"/>
          <p:cNvSpPr>
            <a:spLocks noChangeArrowheads="1"/>
          </p:cNvSpPr>
          <p:nvPr/>
        </p:nvSpPr>
        <p:spPr bwMode="blackGray">
          <a:xfrm>
            <a:off x="812800" y="1524000"/>
            <a:ext cx="10566400" cy="3352800"/>
          </a:xfrm>
          <a:prstGeom prst="rect">
            <a:avLst/>
          </a:prstGeom>
          <a:solidFill>
            <a:schemeClr val="accent1"/>
          </a:solidFill>
          <a:ln w="28575">
            <a:solidFill>
              <a:schemeClr val="tx1"/>
            </a:solidFill>
            <a:miter lim="800000"/>
            <a:headEnd/>
            <a:tailEnd/>
          </a:ln>
        </p:spPr>
        <p:txBody>
          <a:bodyPr wrap="none" lIns="92075" tIns="46038" rIns="92075" bIns="46038" anchor="ctr"/>
          <a:lstStyle/>
          <a:p>
            <a:pPr algn="l" eaLnBrk="0" hangingPunct="0">
              <a:spcBef>
                <a:spcPct val="0"/>
              </a:spcBef>
              <a:buClrTx/>
              <a:buFontTx/>
              <a:buNone/>
              <a:tabLst>
                <a:tab pos="1200150" algn="l"/>
                <a:tab pos="1658938" algn="l"/>
              </a:tabLst>
            </a:pPr>
            <a:r>
              <a:rPr lang="en-US">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v_myage  number:=31;</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IF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v_myage &lt; 11 THEN</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I am a child ');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ELSE</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DBMS_OUTPUT.PUT_LINE(' I am not a child ');</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  END IF;</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END;</a:t>
            </a:r>
          </a:p>
          <a:p>
            <a:pPr algn="l" eaLnBrk="0" hangingPunct="0">
              <a:spcBef>
                <a:spcPct val="0"/>
              </a:spcBef>
              <a:buClrTx/>
              <a:buFontTx/>
              <a:buNone/>
              <a:tabLst>
                <a:tab pos="1200150" algn="l"/>
                <a:tab pos="1658938" algn="l"/>
              </a:tabLst>
            </a:pPr>
            <a:r>
              <a:rPr lang="en-US">
                <a:solidFill>
                  <a:srgbClr val="000000"/>
                </a:solidFill>
                <a:latin typeface="Courier New" pitchFamily="49" charset="0"/>
              </a:rPr>
              <a:t>/</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1" y="5181600"/>
            <a:ext cx="4595284" cy="522288"/>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2523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p:txBody>
          <a:bodyPr/>
          <a:lstStyle/>
          <a:p>
            <a:pPr eaLnBrk="1" hangingPunct="1"/>
            <a:r>
              <a:rPr lang="en-US" smtClean="0">
                <a:latin typeface="Courier New" pitchFamily="49" charset="0"/>
              </a:rPr>
              <a:t>IF</a:t>
            </a:r>
            <a:r>
              <a:rPr lang="en-US" smtClean="0"/>
              <a:t> </a:t>
            </a:r>
            <a:r>
              <a:rPr lang="en-US" smtClean="0">
                <a:latin typeface="Courier New" pitchFamily="49" charset="0"/>
              </a:rPr>
              <a:t>ELSIF</a:t>
            </a:r>
            <a:r>
              <a:rPr lang="en-US" smtClean="0"/>
              <a:t> </a:t>
            </a:r>
            <a:r>
              <a:rPr lang="en-US" smtClean="0">
                <a:latin typeface="Courier New" pitchFamily="49" charset="0"/>
              </a:rPr>
              <a:t>ELSE</a:t>
            </a:r>
            <a:r>
              <a:rPr lang="en-US" smtClean="0"/>
              <a:t> Clause</a:t>
            </a:r>
          </a:p>
        </p:txBody>
      </p:sp>
      <p:sp>
        <p:nvSpPr>
          <p:cNvPr id="11267" name="Rectangle 3"/>
          <p:cNvSpPr>
            <a:spLocks noChangeArrowheads="1"/>
          </p:cNvSpPr>
          <p:nvPr/>
        </p:nvSpPr>
        <p:spPr bwMode="blackGray">
          <a:xfrm>
            <a:off x="812800" y="1524000"/>
            <a:ext cx="10566400" cy="3962400"/>
          </a:xfrm>
          <a:prstGeom prst="rect">
            <a:avLst/>
          </a:prstGeom>
          <a:solidFill>
            <a:schemeClr val="accent1"/>
          </a:solidFill>
          <a:ln w="28575">
            <a:solidFill>
              <a:schemeClr val="tx1"/>
            </a:solidFill>
            <a:miter lim="800000"/>
            <a:headEnd/>
            <a:tailEnd/>
          </a:ln>
        </p:spPr>
        <p:txBody>
          <a:bodyPr wrap="none" lIns="45720" tIns="46038" rIns="0" bIns="46038" anchor="ctr"/>
          <a:lstStyle/>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DECLARE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v_myage number:=31;</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BEGIN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IF v_myage  &lt; 11 THEN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DBMS_OUTPUT.PUT_LINE(' I am a child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ELSIF v_myage  &lt; 20 THEN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DBMS_OUTPUT.PUT_LINE(' I am young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ELSIF v_myage  &lt; 30 THEN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DBMS_OUTPUT.PUT_LINE(' I am in my twenties');</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ELSIF v_myage  &lt; 40 THEN</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DBMS_OUTPUT.PUT_LINE(' I am in my thirties');</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ELSE</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DBMS_OUTPUT.PUT_LINE(' I am always young ');</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  END IF;</a:t>
            </a:r>
          </a:p>
          <a:p>
            <a:pPr algn="l" eaLnBrk="0" hangingPunct="0">
              <a:spcBef>
                <a:spcPct val="0"/>
              </a:spcBef>
              <a:buClrTx/>
              <a:buFontTx/>
              <a:buNone/>
              <a:tabLst>
                <a:tab pos="1200150" algn="l"/>
                <a:tab pos="1658938" algn="l"/>
              </a:tabLst>
            </a:pPr>
            <a:r>
              <a:rPr lang="en-US" sz="1600">
                <a:solidFill>
                  <a:srgbClr val="000000"/>
                </a:solidFill>
                <a:latin typeface="Courier New" pitchFamily="49" charset="0"/>
              </a:rPr>
              <a:t>END;</a:t>
            </a:r>
            <a:br>
              <a:rPr lang="en-US" sz="1600">
                <a:solidFill>
                  <a:srgbClr val="000000"/>
                </a:solidFill>
                <a:latin typeface="Courier New" pitchFamily="49" charset="0"/>
              </a:rPr>
            </a:br>
            <a:r>
              <a:rPr lang="en-US" sz="1600">
                <a:solidFill>
                  <a:srgbClr val="000000"/>
                </a:solidFill>
                <a:latin typeface="Courier New" pitchFamily="49" charset="0"/>
              </a:rPr>
              <a:t>/</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100" y="5638800"/>
            <a:ext cx="4241800" cy="560388"/>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71088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154</TotalTime>
  <Words>4901</Words>
  <Application>Microsoft Office PowerPoint</Application>
  <PresentationFormat>Custom</PresentationFormat>
  <Paragraphs>599</Paragraphs>
  <Slides>38</Slides>
  <Notes>38</Notes>
  <HiddenSlides>3</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Ion</vt:lpstr>
      <vt:lpstr>Writing Control Structures</vt:lpstr>
      <vt:lpstr>Objectives</vt:lpstr>
      <vt:lpstr>Controlling Flow of Execution</vt:lpstr>
      <vt:lpstr>Agenda</vt:lpstr>
      <vt:lpstr>IF Statement</vt:lpstr>
      <vt:lpstr>PowerPoint Presentation</vt:lpstr>
      <vt:lpstr>Simple IF Statement</vt:lpstr>
      <vt:lpstr>IF THEN ELSE Statement</vt:lpstr>
      <vt:lpstr>IF ELSIF ELSE Clause</vt:lpstr>
      <vt:lpstr>NULL Value in IF Statement</vt:lpstr>
      <vt:lpstr>Agenda</vt:lpstr>
      <vt:lpstr>CASE Expressions</vt:lpstr>
      <vt:lpstr>CASE Expressions: Example</vt:lpstr>
      <vt:lpstr>Searched CASE Expressions</vt:lpstr>
      <vt:lpstr>CASE Statement</vt:lpstr>
      <vt:lpstr>Handling Nulls</vt:lpstr>
      <vt:lpstr>Logic Tables</vt:lpstr>
      <vt:lpstr>Boolean Expressions or Logical Expression?</vt:lpstr>
      <vt:lpstr>Agenda</vt:lpstr>
      <vt:lpstr>Iterative Control: LOOP Statements</vt:lpstr>
      <vt:lpstr>Basic Loops</vt:lpstr>
      <vt:lpstr>Basic Loop: Example</vt:lpstr>
      <vt:lpstr>WHILE Loops</vt:lpstr>
      <vt:lpstr>WHILE Loops: Example</vt:lpstr>
      <vt:lpstr>FOR Loops</vt:lpstr>
      <vt:lpstr>PowerPoint Presentation</vt:lpstr>
      <vt:lpstr>FOR Loops: Example</vt:lpstr>
      <vt:lpstr>FOR Loop Rules</vt:lpstr>
      <vt:lpstr>Suggested Use of Loops</vt:lpstr>
      <vt:lpstr>Nested Loops and Labels</vt:lpstr>
      <vt:lpstr>Nested Loops and Labels: Example</vt:lpstr>
      <vt:lpstr>PL/SQL CONTINUE Statement</vt:lpstr>
      <vt:lpstr>PL/SQL CONTINUE Statement: Example 1</vt:lpstr>
      <vt:lpstr>PL/SQL CONTINUE Statement: Example 2</vt:lpstr>
      <vt:lpstr>Quiz</vt:lpstr>
      <vt:lpstr>Summary</vt:lpstr>
      <vt:lpstr>Practice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36</cp:revision>
  <dcterms:created xsi:type="dcterms:W3CDTF">2017-10-25T20:52:34Z</dcterms:created>
  <dcterms:modified xsi:type="dcterms:W3CDTF">2018-09-19T08:57:46Z</dcterms:modified>
</cp:coreProperties>
</file>