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3"/>
  </p:notesMasterIdLst>
  <p:handoutMasterIdLst>
    <p:handoutMasterId r:id="rId34"/>
  </p:handoutMasterIdLst>
  <p:sldIdLst>
    <p:sldId id="303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0A48C-FE99-432D-906F-9D5C66B22C9C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878F8-1A9F-4D40-9A86-3C411B184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2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2CCA-F978-476B-9B10-120D673A0188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E907-670F-49FE-BFB9-70D7C97BE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286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Image Placeholder 6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28574" y="4976262"/>
            <a:ext cx="6096519" cy="3573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81" tIns="48391" rIns="96781" bIns="48391"/>
          <a:lstStyle/>
          <a:p>
            <a:pPr defTabSz="466736" eaLnBrk="0" hangingPunct="0">
              <a:spcBef>
                <a:spcPct val="3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1933" y="1481667"/>
            <a:ext cx="5486400" cy="3086100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Image Placeholder 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0A3E2-2ED1-4A0B-B015-7BE599BD93D5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3E95-BB5B-4A80-BF46-4458880EC7B7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43122-8C66-42B2-BE21-4E2E6C05ED23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73032-A25A-4294-8E82-0CDD82CBE2E0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13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F4E0-DA1D-45ED-88AB-767903C093BB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1F5D-DEBF-45EE-B6D3-204F4C0FCD17}" type="datetime1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7D45-7EB5-449B-A38B-A62CD2D00E59}" type="datetime1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8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E5AA-7EF6-4650-B1C9-F4C41FDFEFDC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8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945CE-0864-466D-A56F-3599FCF1C5BC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8014-5940-4E51-9099-028AD419DFB9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3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314C-234F-43D1-9FF4-E5DC3502376D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B04B-2837-4E77-9838-9048ECA19EE5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5B8-8CB7-4F90-BBB9-711880386584}" type="datetime1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7DF9A-BC31-4C83-AD5A-7C3DA832B05C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F223-D92C-4513-82A2-A40EA4942BBF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557CE-5D59-4D25-AE26-260D488E59FE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4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D04A-3C26-4D6D-B261-E3F113D99F6B}" type="datetime1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96C62C-7F84-45F6-A497-7C8DB0C85EFC}" type="datetime1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AE833-D825-4667-8404-75C08A2CF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3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Working with </a:t>
            </a:r>
            <a:br>
              <a:rPr lang="en-US" smtClean="0"/>
            </a:br>
            <a:r>
              <a:rPr lang="en-US" smtClean="0"/>
              <a:t>Composite Data Types</a:t>
            </a:r>
          </a:p>
        </p:txBody>
      </p:sp>
      <p:sp>
        <p:nvSpPr>
          <p:cNvPr id="5123" name="Subtitle 3" hidden="1"/>
          <p:cNvSpPr>
            <a:spLocks noGrp="1"/>
          </p:cNvSpPr>
          <p:nvPr>
            <p:ph type="subTitle" idx="1"/>
          </p:nvPr>
        </p:nvSpPr>
        <p:spPr>
          <a:xfrm>
            <a:off x="1236133" y="4419600"/>
            <a:ext cx="9736667" cy="363538"/>
          </a:xfrm>
        </p:spPr>
        <p:txBody>
          <a:bodyPr>
            <a:normAutofit fontScale="92500" lnSpcReduction="10000"/>
          </a:bodyPr>
          <a:lstStyle/>
          <a:p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3845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%ROWTYPE</a:t>
            </a:r>
            <a:r>
              <a:rPr lang="en-US" smtClean="0"/>
              <a:t> Attribute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Declare a variable according to a collection of columns in a database table or view.</a:t>
            </a:r>
          </a:p>
          <a:p>
            <a:pPr lvl="1" eaLnBrk="1" hangingPunct="1"/>
            <a:r>
              <a:rPr lang="en-US" smtClean="0"/>
              <a:t>Prefix </a:t>
            </a:r>
            <a:r>
              <a:rPr lang="en-US" smtClean="0">
                <a:latin typeface="Courier New" pitchFamily="49" charset="0"/>
              </a:rPr>
              <a:t>%ROWTYPE</a:t>
            </a:r>
            <a:r>
              <a:rPr lang="en-US" smtClean="0"/>
              <a:t> with the database table or view.</a:t>
            </a:r>
          </a:p>
          <a:p>
            <a:pPr lvl="1" eaLnBrk="1" hangingPunct="1"/>
            <a:r>
              <a:rPr lang="en-US" smtClean="0"/>
              <a:t>Fields in the record take their names and data types from the columns of the table or view.</a:t>
            </a:r>
          </a:p>
          <a:p>
            <a:pPr marL="0" indent="0" eaLnBrk="1" hangingPunct="1"/>
            <a:r>
              <a:rPr lang="en-US" smtClean="0">
                <a:latin typeface="Arial" charset="0"/>
              </a:rPr>
              <a:t>Syntax:</a:t>
            </a:r>
          </a:p>
        </p:txBody>
      </p:sp>
      <p:sp>
        <p:nvSpPr>
          <p:cNvPr id="14340" name="Rectangle 1028"/>
          <p:cNvSpPr>
            <a:spLocks noChangeArrowheads="1"/>
          </p:cNvSpPr>
          <p:nvPr/>
        </p:nvSpPr>
        <p:spPr bwMode="blackGray">
          <a:xfrm>
            <a:off x="812800" y="3886201"/>
            <a:ext cx="10566400" cy="6699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50000"/>
              </a:spcBef>
              <a:buSzPct val="100000"/>
              <a:buFont typeface="Arial" charset="0"/>
              <a:buNone/>
            </a:pPr>
            <a:r>
              <a:rPr lang="en-US">
                <a:latin typeface="Courier New" pitchFamily="49" charset="0"/>
              </a:rPr>
              <a:t>DECLARE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  identifier	 reference%ROWTYPE;</a:t>
            </a:r>
          </a:p>
        </p:txBody>
      </p:sp>
    </p:spTree>
    <p:extLst>
      <p:ext uri="{BB962C8B-B14F-4D97-AF65-F5344CB8AC3E}">
        <p14:creationId xmlns:p14="http://schemas.microsoft.com/office/powerpoint/2010/main" val="254958540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9199626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PL/SQL Record: Example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blackGray">
          <a:xfrm>
            <a:off x="812800" y="1677988"/>
            <a:ext cx="10566400" cy="38798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TYPE t_rec IS RECORD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(v_sal number(8),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v_minsal number(8) default 1000,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v_hire_date employees.hire_date%type,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v_rec1 employees%rowtype);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v_myrec t_rec;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v_myrec.v_sal := v_myrec.v_minsal + 500;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v_myrec.v_hire_date := sysdate;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SELECT * INTO v_myrec.v_rec1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 FROM employees WHERE employee_id = 100;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DBMS_OUTPUT.PUT_LINE(v_myrec.v_rec1.last_name ||' '||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to_char(v_myrec.v_hire_date) ||' '|| to_char(v_myrec.v_sal));</a:t>
            </a:r>
          </a:p>
          <a:p>
            <a:pPr defTabSz="457200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</p:txBody>
      </p:sp>
      <p:pic>
        <p:nvPicPr>
          <p:cNvPr id="1638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5638800"/>
            <a:ext cx="3657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996052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Advantages of Using the </a:t>
            </a:r>
            <a:r>
              <a:rPr lang="en-US" smtClean="0">
                <a:latin typeface="Courier New" pitchFamily="49" charset="0"/>
              </a:rPr>
              <a:t>%ROWTYPE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/>
              <a:t>Attribute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The number and data types of the underlying database columns need not be known</a:t>
            </a:r>
            <a:r>
              <a:rPr lang="en-US" smtClean="0">
                <a:cs typeface="Arial" charset="0"/>
              </a:rPr>
              <a:t>—and, in fact, might change at run time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%ROWTYPE</a:t>
            </a:r>
            <a:r>
              <a:rPr lang="en-US" smtClean="0"/>
              <a:t> attribute is useful when you want to retrieve a row with:</a:t>
            </a:r>
          </a:p>
          <a:p>
            <a:pPr lvl="2" eaLnBrk="1" hangingPunct="1"/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SELECT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>
                <a:latin typeface="Courier New" pitchFamily="49" charset="0"/>
              </a:rPr>
              <a:t>*</a:t>
            </a:r>
            <a:r>
              <a:rPr lang="en-US" smtClean="0"/>
              <a:t> statement</a:t>
            </a:r>
          </a:p>
          <a:p>
            <a:pPr lvl="2" eaLnBrk="1" hangingPunct="1"/>
            <a:r>
              <a:rPr lang="en-US" smtClean="0"/>
              <a:t>Row-level </a:t>
            </a:r>
            <a:r>
              <a:rPr lang="en-US" smtClean="0">
                <a:latin typeface="Courier New" pitchFamily="49" charset="0"/>
              </a:rPr>
              <a:t>INSERT</a:t>
            </a:r>
            <a:r>
              <a:rPr lang="en-US" smtClean="0"/>
              <a:t> and </a:t>
            </a:r>
            <a:r>
              <a:rPr lang="en-US" smtClean="0">
                <a:latin typeface="Courier New" pitchFamily="49" charset="0"/>
              </a:rPr>
              <a:t>UPDATE</a:t>
            </a:r>
            <a:r>
              <a:rPr lang="en-US" smtClean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299466206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</a:t>
            </a:r>
            <a:r>
              <a:rPr lang="en-US" smtClean="0">
                <a:latin typeface="Courier New" pitchFamily="49" charset="0"/>
              </a:rPr>
              <a:t>%ROWTYPE</a:t>
            </a:r>
            <a:r>
              <a:rPr lang="en-US" smtClean="0"/>
              <a:t> Attribute Example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blackGray">
          <a:xfrm>
            <a:off x="808568" y="990600"/>
            <a:ext cx="10570633" cy="41211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DECLARE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 v_employee_number number:= 124;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 v_emp_rec   employees%ROWTYPE;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BEGIN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SELECT * INTO v_emp_rec FROM employees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WHERE  employee_id = v_employee_number;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INSERT INTO retired_emps(empno, ename, job, mgr,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                hiredate, leavedate, sal, comm, deptno)  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  VALUES (v_emp_rec.employee_id, v_emp_rec.last_name, 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          v_emp_rec.job_id, v_emp_rec.manager_id,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          v_emp_rec.hire_date, SYSDATE, 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          v_emp_rec.salary,  v_emp_rec.commission_pct, 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           v_emp_rec.department_id);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END;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400">
                <a:latin typeface="Courier New" pitchFamily="49" charset="0"/>
              </a:rPr>
              <a:t>/</a:t>
            </a:r>
          </a:p>
        </p:txBody>
      </p:sp>
      <p:pic>
        <p:nvPicPr>
          <p:cNvPr id="184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48200"/>
            <a:ext cx="895138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50399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Inserting a Record by Using </a:t>
            </a:r>
            <a:r>
              <a:rPr lang="en-US" smtClean="0">
                <a:latin typeface="Courier New" pitchFamily="49" charset="0"/>
              </a:rPr>
              <a:t>%ROWTYPE</a:t>
            </a:r>
            <a:endParaRPr lang="en-US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gray">
          <a:xfrm>
            <a:off x="808568" y="1066800"/>
            <a:ext cx="10570633" cy="4140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</a:t>
            </a:r>
            <a:br>
              <a:rPr lang="en-US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DECLARE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v_employee_number number:= 124;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v_emp_rec retired_emps%ROWTYPE;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BEGIN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SELECT employee_id, last_name, job_id, manager_id, 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hire_date, hire_date, salary, commission_pct,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 department_id INTO v_emp_rec FROM employees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WHERE  employee_id = v_employee_number;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INSERT INTO retired_emps VALUES v_emp_rec;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END;</a:t>
            </a:r>
            <a:br>
              <a:rPr lang="en-US" sz="1600">
                <a:latin typeface="Courier New" pitchFamily="49" charset="0"/>
              </a:rPr>
            </a:br>
            <a:r>
              <a:rPr lang="en-US" sz="1600">
                <a:latin typeface="Courier New" pitchFamily="49" charset="0"/>
              </a:rPr>
              <a:t>/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SELECT * FROM retired_emps;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5257800"/>
            <a:ext cx="8866717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92473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Updating a Row in a Table </a:t>
            </a:r>
            <a:br>
              <a:rPr lang="en-US" smtClean="0"/>
            </a:br>
            <a:r>
              <a:rPr lang="en-US" smtClean="0"/>
              <a:t>by Using a Record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gray">
          <a:xfrm>
            <a:off x="808568" y="1447800"/>
            <a:ext cx="10469033" cy="37861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DECLARE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v_employee_number number:= 124;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v_emp_rec  retired_emps%ROWTYPE;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BEGIN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SELECT * INTO v_emp_rec FROM retired_emps WHERE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empno = v_employee_number;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v_emp_rec.leavedate:= CURRENT_DATE;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UPDATE retired_emps SET ROW = v_emp_rec WHERE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solidFill>
                  <a:srgbClr val="FF0000"/>
                </a:solidFill>
                <a:latin typeface="Courier New" pitchFamily="49" charset="0"/>
              </a:rPr>
              <a:t>  empno=v_employee_number;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END;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/</a:t>
            </a:r>
          </a:p>
          <a:p>
            <a:pPr defTabSz="400050" eaLnBrk="0" hangingPunct="0">
              <a:lnSpc>
                <a:spcPct val="125000"/>
              </a:lnSpc>
              <a:tabLst>
                <a:tab pos="400050" algn="r"/>
                <a:tab pos="673100" algn="l"/>
              </a:tabLst>
            </a:pPr>
            <a:r>
              <a:rPr lang="en-US" sz="1600">
                <a:latin typeface="Courier New" pitchFamily="49" charset="0"/>
              </a:rPr>
              <a:t>SELECT * FROM retired_emps;</a:t>
            </a:r>
          </a:p>
        </p:txBody>
      </p:sp>
      <p:pic>
        <p:nvPicPr>
          <p:cNvPr id="2048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1" y="5334000"/>
            <a:ext cx="845396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21137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3022600"/>
          </a:xfrm>
        </p:spPr>
        <p:txBody>
          <a:bodyPr/>
          <a:lstStyle/>
          <a:p>
            <a:pPr lvl="1" eaLnBrk="1" hangingPunct="1">
              <a:buClr>
                <a:srgbClr val="999999"/>
              </a:buClr>
            </a:pPr>
            <a:r>
              <a:rPr lang="en-US" smtClean="0">
                <a:solidFill>
                  <a:schemeClr val="folHlink"/>
                </a:solidFill>
              </a:rPr>
              <a:t>Examining composite data types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PL/SQL records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Manipulating data with PL/SQL records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Advantages of the </a:t>
            </a:r>
            <a:r>
              <a:rPr lang="en-US" smtClean="0">
                <a:solidFill>
                  <a:schemeClr val="folHlink"/>
                </a:solidFill>
                <a:latin typeface="Courier New" pitchFamily="49" charset="0"/>
              </a:rPr>
              <a:t>%ROWTYPE</a:t>
            </a:r>
            <a:r>
              <a:rPr lang="en-US" smtClean="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smtClean="0">
                <a:solidFill>
                  <a:schemeClr val="folHlink"/>
                </a:solidFill>
              </a:rPr>
              <a:t>attribute</a:t>
            </a:r>
          </a:p>
          <a:p>
            <a:pPr lvl="1" eaLnBrk="1" hangingPunct="1">
              <a:buClr>
                <a:schemeClr val="accent2"/>
              </a:buClr>
            </a:pPr>
            <a:r>
              <a:rPr lang="en-US" smtClean="0"/>
              <a:t>Using PL/SQL collections</a:t>
            </a:r>
          </a:p>
          <a:p>
            <a:pPr lvl="2" eaLnBrk="1" hangingPunct="1">
              <a:buClr>
                <a:schemeClr val="accent2"/>
              </a:buClr>
            </a:pPr>
            <a:r>
              <a:rPr lang="en-US" smtClean="0"/>
              <a:t>Examining associative arrays</a:t>
            </a:r>
          </a:p>
          <a:p>
            <a:pPr lvl="2" eaLnBrk="1" hangingPunct="1">
              <a:buClr>
                <a:schemeClr val="accent2"/>
              </a:buClr>
            </a:pPr>
            <a:r>
              <a:rPr lang="en-US" smtClean="0"/>
              <a:t>Introducing nested tables</a:t>
            </a:r>
          </a:p>
          <a:p>
            <a:pPr lvl="2" eaLnBrk="1" hangingPunct="1">
              <a:buClr>
                <a:schemeClr val="accent2"/>
              </a:buClr>
            </a:pPr>
            <a:r>
              <a:rPr lang="en-US" smtClean="0"/>
              <a:t>Introducing </a:t>
            </a:r>
            <a:r>
              <a:rPr lang="en-US" smtClean="0">
                <a:latin typeface="Courier New" pitchFamily="49" charset="0"/>
              </a:rPr>
              <a:t>VARRAY</a:t>
            </a:r>
          </a:p>
        </p:txBody>
      </p:sp>
    </p:spTree>
    <p:extLst>
      <p:ext uri="{BB962C8B-B14F-4D97-AF65-F5344CB8AC3E}">
        <p14:creationId xmlns:p14="http://schemas.microsoft.com/office/powerpoint/2010/main" val="3930944002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Associative Arrays (</a:t>
            </a:r>
            <a:r>
              <a:rPr lang="en-US" smtClean="0">
                <a:latin typeface="Courier New" pitchFamily="49" charset="0"/>
              </a:rPr>
              <a:t>INDEX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 Tables)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An associative array is a PL/SQL collection with two columns:</a:t>
            </a:r>
          </a:p>
          <a:p>
            <a:pPr lvl="1" eaLnBrk="1" hangingPunct="1"/>
            <a:r>
              <a:rPr lang="en-US" smtClean="0"/>
              <a:t>Primary key of integer or string data type</a:t>
            </a:r>
          </a:p>
          <a:p>
            <a:pPr lvl="1" eaLnBrk="1" hangingPunct="1"/>
            <a:r>
              <a:rPr lang="en-US" smtClean="0"/>
              <a:t>Column of scalar or record data type</a:t>
            </a:r>
          </a:p>
        </p:txBody>
      </p:sp>
      <p:grpSp>
        <p:nvGrpSpPr>
          <p:cNvPr id="22532" name="Group 7"/>
          <p:cNvGrpSpPr>
            <a:grpSpLocks/>
          </p:cNvGrpSpPr>
          <p:nvPr/>
        </p:nvGrpSpPr>
        <p:grpSpPr bwMode="auto">
          <a:xfrm>
            <a:off x="4415368" y="3316288"/>
            <a:ext cx="3306233" cy="2074862"/>
            <a:chOff x="3170238" y="3316288"/>
            <a:chExt cx="2479675" cy="2074862"/>
          </a:xfrm>
        </p:grpSpPr>
        <p:sp>
          <p:nvSpPr>
            <p:cNvPr id="22533" name="Rectangle 11"/>
            <p:cNvSpPr>
              <a:spLocks noChangeArrowheads="1"/>
            </p:cNvSpPr>
            <p:nvPr/>
          </p:nvSpPr>
          <p:spPr bwMode="auto">
            <a:xfrm>
              <a:off x="3170238" y="3790950"/>
              <a:ext cx="2479675" cy="1585913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2534" name="Rectangle 4"/>
            <p:cNvSpPr>
              <a:spLocks noChangeArrowheads="1"/>
            </p:cNvSpPr>
            <p:nvPr/>
          </p:nvSpPr>
          <p:spPr bwMode="auto">
            <a:xfrm>
              <a:off x="3281363" y="3848100"/>
              <a:ext cx="2293937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 sz="2000">
                  <a:latin typeface="Courier New" pitchFamily="49" charset="0"/>
                </a:rPr>
                <a:t> </a:t>
              </a:r>
              <a:r>
                <a:rPr lang="en-US">
                  <a:latin typeface="Courier New" pitchFamily="49" charset="0"/>
                </a:rPr>
                <a:t>1	JONES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2	HARDEY 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3	MADURO</a:t>
              </a:r>
              <a:br>
                <a:rPr lang="en-US">
                  <a:latin typeface="Courier New" pitchFamily="49" charset="0"/>
                </a:rPr>
              </a:br>
              <a:r>
                <a:rPr lang="en-US">
                  <a:latin typeface="Courier New" pitchFamily="49" charset="0"/>
                </a:rPr>
                <a:t> 4	KRAMER</a:t>
              </a:r>
            </a:p>
          </p:txBody>
        </p:sp>
        <p:sp>
          <p:nvSpPr>
            <p:cNvPr id="22535" name="Rectangle 5"/>
            <p:cNvSpPr>
              <a:spLocks noChangeArrowheads="1"/>
            </p:cNvSpPr>
            <p:nvPr/>
          </p:nvSpPr>
          <p:spPr bwMode="auto">
            <a:xfrm>
              <a:off x="3537526" y="3316288"/>
              <a:ext cx="1440299" cy="425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en-US"/>
                <a:t>Key         Values</a:t>
              </a:r>
              <a:endParaRPr lang="en-US" sz="1600">
                <a:solidFill>
                  <a:srgbClr val="FFCC00"/>
                </a:solidFill>
              </a:endParaRPr>
            </a:p>
          </p:txBody>
        </p:sp>
        <p:sp>
          <p:nvSpPr>
            <p:cNvPr id="22536" name="Line 10"/>
            <p:cNvSpPr>
              <a:spLocks noChangeShapeType="1"/>
            </p:cNvSpPr>
            <p:nvPr/>
          </p:nvSpPr>
          <p:spPr bwMode="auto">
            <a:xfrm>
              <a:off x="3946525" y="3787775"/>
              <a:ext cx="0" cy="16033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538826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7457018" y="2312988"/>
            <a:ext cx="3778249" cy="2455862"/>
            <a:chOff x="2851" y="1442"/>
            <a:chExt cx="1266" cy="1547"/>
          </a:xfrm>
        </p:grpSpPr>
        <p:sp>
          <p:nvSpPr>
            <p:cNvPr id="23573" name="Rectangle 3"/>
            <p:cNvSpPr>
              <a:spLocks noChangeArrowheads="1"/>
            </p:cNvSpPr>
            <p:nvPr/>
          </p:nvSpPr>
          <p:spPr bwMode="blackWhite">
            <a:xfrm>
              <a:off x="2858" y="1442"/>
              <a:ext cx="1255" cy="154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74" name="Line 4"/>
            <p:cNvSpPr>
              <a:spLocks noChangeShapeType="1"/>
            </p:cNvSpPr>
            <p:nvPr/>
          </p:nvSpPr>
          <p:spPr bwMode="blackWhite">
            <a:xfrm>
              <a:off x="2854" y="1830"/>
              <a:ext cx="1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5"/>
            <p:cNvSpPr>
              <a:spLocks noChangeShapeType="1"/>
            </p:cNvSpPr>
            <p:nvPr/>
          </p:nvSpPr>
          <p:spPr bwMode="blackWhite">
            <a:xfrm>
              <a:off x="2856" y="2037"/>
              <a:ext cx="12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6"/>
            <p:cNvSpPr>
              <a:spLocks noChangeShapeType="1"/>
            </p:cNvSpPr>
            <p:nvPr/>
          </p:nvSpPr>
          <p:spPr bwMode="blackWhite">
            <a:xfrm>
              <a:off x="2851" y="2257"/>
              <a:ext cx="12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7"/>
            <p:cNvSpPr>
              <a:spLocks noChangeShapeType="1"/>
            </p:cNvSpPr>
            <p:nvPr/>
          </p:nvSpPr>
          <p:spPr bwMode="blackWhite">
            <a:xfrm>
              <a:off x="2853" y="2516"/>
              <a:ext cx="1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5" name="Line 8"/>
          <p:cNvSpPr>
            <a:spLocks noChangeShapeType="1"/>
          </p:cNvSpPr>
          <p:nvPr/>
        </p:nvSpPr>
        <p:spPr bwMode="auto">
          <a:xfrm>
            <a:off x="8259234" y="2306638"/>
            <a:ext cx="2117" cy="24765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6" name="Line 9"/>
          <p:cNvSpPr>
            <a:spLocks noChangeShapeType="1"/>
          </p:cNvSpPr>
          <p:nvPr/>
        </p:nvSpPr>
        <p:spPr bwMode="auto">
          <a:xfrm>
            <a:off x="9840385" y="2306638"/>
            <a:ext cx="2116" cy="24765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Associative Array Structure</a:t>
            </a:r>
          </a:p>
        </p:txBody>
      </p:sp>
      <p:sp>
        <p:nvSpPr>
          <p:cNvPr id="23558" name="Rectangle 11"/>
          <p:cNvSpPr>
            <a:spLocks noChangeArrowheads="1"/>
          </p:cNvSpPr>
          <p:nvPr/>
        </p:nvSpPr>
        <p:spPr bwMode="blackWhite">
          <a:xfrm>
            <a:off x="1761067" y="2287589"/>
            <a:ext cx="1236133" cy="24526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3559" name="Line 12"/>
          <p:cNvSpPr>
            <a:spLocks noChangeShapeType="1"/>
          </p:cNvSpPr>
          <p:nvPr/>
        </p:nvSpPr>
        <p:spPr bwMode="auto">
          <a:xfrm>
            <a:off x="1763184" y="2908300"/>
            <a:ext cx="12424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Line 13"/>
          <p:cNvSpPr>
            <a:spLocks noChangeShapeType="1"/>
          </p:cNvSpPr>
          <p:nvPr/>
        </p:nvSpPr>
        <p:spPr bwMode="auto">
          <a:xfrm>
            <a:off x="1756834" y="3568700"/>
            <a:ext cx="123613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Line 14"/>
          <p:cNvSpPr>
            <a:spLocks noChangeShapeType="1"/>
          </p:cNvSpPr>
          <p:nvPr/>
        </p:nvSpPr>
        <p:spPr bwMode="auto">
          <a:xfrm>
            <a:off x="1761067" y="3933825"/>
            <a:ext cx="124248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62" name="Group 15"/>
          <p:cNvGrpSpPr>
            <a:grpSpLocks/>
          </p:cNvGrpSpPr>
          <p:nvPr/>
        </p:nvGrpSpPr>
        <p:grpSpPr bwMode="auto">
          <a:xfrm>
            <a:off x="4766734" y="2303463"/>
            <a:ext cx="1627717" cy="2455862"/>
            <a:chOff x="2851" y="1442"/>
            <a:chExt cx="1266" cy="1547"/>
          </a:xfrm>
        </p:grpSpPr>
        <p:sp>
          <p:nvSpPr>
            <p:cNvPr id="23568" name="Rectangle 16"/>
            <p:cNvSpPr>
              <a:spLocks noChangeArrowheads="1"/>
            </p:cNvSpPr>
            <p:nvPr/>
          </p:nvSpPr>
          <p:spPr bwMode="blackWhite">
            <a:xfrm>
              <a:off x="2858" y="1442"/>
              <a:ext cx="1255" cy="1547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blackWhite">
            <a:xfrm>
              <a:off x="2854" y="1830"/>
              <a:ext cx="12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blackWhite">
            <a:xfrm>
              <a:off x="2856" y="2037"/>
              <a:ext cx="12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blackWhite">
            <a:xfrm>
              <a:off x="2851" y="2257"/>
              <a:ext cx="12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blackWhite">
            <a:xfrm>
              <a:off x="2853" y="2516"/>
              <a:ext cx="1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3" name="Line 21"/>
          <p:cNvSpPr>
            <a:spLocks noChangeShapeType="1"/>
          </p:cNvSpPr>
          <p:nvPr/>
        </p:nvSpPr>
        <p:spPr bwMode="auto">
          <a:xfrm>
            <a:off x="1746251" y="3228975"/>
            <a:ext cx="12678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4" name="Rectangle 22"/>
          <p:cNvSpPr>
            <a:spLocks noChangeArrowheads="1"/>
          </p:cNvSpPr>
          <p:nvPr/>
        </p:nvSpPr>
        <p:spPr bwMode="auto">
          <a:xfrm>
            <a:off x="433917" y="1619251"/>
            <a:ext cx="111760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r>
              <a:rPr lang="en-US"/>
              <a:t>	Unique key	                                   ---- Values column ----</a:t>
            </a: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r>
              <a:rPr lang="en-US"/>
              <a:t>               column</a:t>
            </a: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r>
              <a:rPr lang="en-US">
                <a:solidFill>
                  <a:srgbClr val="FFFF00"/>
                </a:solidFill>
              </a:rPr>
              <a:t>	</a:t>
            </a:r>
            <a:r>
              <a:rPr lang="en-US">
                <a:solidFill>
                  <a:srgbClr val="000000"/>
                </a:solidFill>
              </a:rPr>
              <a:t>...</a:t>
            </a:r>
            <a:r>
              <a:rPr lang="en-US">
                <a:solidFill>
                  <a:srgbClr val="FFFF00"/>
                </a:solidFill>
              </a:rPr>
              <a:t>	                             </a:t>
            </a:r>
            <a:r>
              <a:rPr lang="en-US">
                <a:solidFill>
                  <a:srgbClr val="000000"/>
                </a:solidFill>
              </a:rPr>
              <a:t>...            </a:t>
            </a:r>
            <a:r>
              <a:rPr lang="en-US">
                <a:solidFill>
                  <a:schemeClr val="accent2"/>
                </a:solidFill>
              </a:rPr>
              <a:t>&lt;or&gt;</a:t>
            </a:r>
            <a:r>
              <a:rPr lang="en-US">
                <a:solidFill>
                  <a:srgbClr val="000000"/>
                </a:solidFill>
              </a:rPr>
              <a:t>      ...</a:t>
            </a: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r>
              <a:rPr lang="en-US">
                <a:solidFill>
                  <a:srgbClr val="000000"/>
                </a:solidFill>
              </a:rPr>
              <a:t>	1	                               Jones                   110    ADMIN      Jones</a:t>
            </a: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r>
              <a:rPr lang="en-US">
                <a:solidFill>
                  <a:srgbClr val="000000"/>
                </a:solidFill>
              </a:rPr>
              <a:t>	5	                               Smith                   103    ADMIN       Smith</a:t>
            </a:r>
            <a:endParaRPr lang="en-US">
              <a:solidFill>
                <a:schemeClr val="accent2"/>
              </a:solidFill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r>
              <a:rPr lang="en-US">
                <a:solidFill>
                  <a:srgbClr val="000000"/>
                </a:solidFill>
              </a:rPr>
              <a:t>	3	                              Maduro                 176    IT_PROG   Maduro</a:t>
            </a: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endParaRPr lang="en-US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r>
              <a:rPr lang="en-US">
                <a:solidFill>
                  <a:srgbClr val="000000"/>
                </a:solidFill>
              </a:rPr>
              <a:t>	...	                             ...                       ...</a:t>
            </a: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r>
              <a:rPr lang="en-US">
                <a:solidFill>
                  <a:srgbClr val="FFFF00"/>
                </a:solidFill>
              </a:rPr>
              <a:t> </a:t>
            </a:r>
          </a:p>
          <a:p>
            <a:pPr>
              <a:spcBef>
                <a:spcPct val="20000"/>
              </a:spcBef>
              <a:buClr>
                <a:srgbClr val="000000"/>
              </a:buClr>
              <a:buFont typeface="Arial" charset="0"/>
              <a:buNone/>
              <a:tabLst>
                <a:tab pos="1376363" algn="ctr"/>
                <a:tab pos="3662363" algn="ctr"/>
              </a:tabLst>
            </a:pPr>
            <a:r>
              <a:rPr lang="en-US">
                <a:solidFill>
                  <a:srgbClr val="FFFF00"/>
                </a:solidFill>
              </a:rPr>
              <a:t>	</a:t>
            </a:r>
            <a:r>
              <a:rPr lang="en-US">
                <a:latin typeface="Courier New" pitchFamily="49" charset="0"/>
              </a:rPr>
              <a:t>PLS_INTEGER</a:t>
            </a:r>
            <a:r>
              <a:rPr lang="en-US"/>
              <a:t>	                    Scalar                              Record</a:t>
            </a:r>
          </a:p>
        </p:txBody>
      </p:sp>
      <p:sp>
        <p:nvSpPr>
          <p:cNvPr id="23565" name="Freeform 23"/>
          <p:cNvSpPr>
            <a:spLocks/>
          </p:cNvSpPr>
          <p:nvPr/>
        </p:nvSpPr>
        <p:spPr bwMode="auto">
          <a:xfrm>
            <a:off x="4756151" y="2032000"/>
            <a:ext cx="6464300" cy="152400"/>
          </a:xfrm>
          <a:custGeom>
            <a:avLst/>
            <a:gdLst>
              <a:gd name="T0" fmla="*/ 0 w 3054"/>
              <a:gd name="T1" fmla="*/ 2147483647 h 96"/>
              <a:gd name="T2" fmla="*/ 0 w 3054"/>
              <a:gd name="T3" fmla="*/ 0 h 96"/>
              <a:gd name="T4" fmla="*/ 2147483647 w 3054"/>
              <a:gd name="T5" fmla="*/ 0 h 96"/>
              <a:gd name="T6" fmla="*/ 2147483647 w 3054"/>
              <a:gd name="T7" fmla="*/ 2147483647 h 96"/>
              <a:gd name="T8" fmla="*/ 0 60000 65536"/>
              <a:gd name="T9" fmla="*/ 0 60000 65536"/>
              <a:gd name="T10" fmla="*/ 0 60000 65536"/>
              <a:gd name="T11" fmla="*/ 0 60000 65536"/>
              <a:gd name="T12" fmla="*/ 0 w 3054"/>
              <a:gd name="T13" fmla="*/ 0 h 96"/>
              <a:gd name="T14" fmla="*/ 3054 w 3054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54" h="96">
                <a:moveTo>
                  <a:pt x="0" y="91"/>
                </a:moveTo>
                <a:lnTo>
                  <a:pt x="0" y="0"/>
                </a:lnTo>
                <a:lnTo>
                  <a:pt x="3054" y="0"/>
                </a:lnTo>
                <a:lnTo>
                  <a:pt x="3054" y="96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Oval 24"/>
          <p:cNvSpPr>
            <a:spLocks noChangeArrowheads="1"/>
          </p:cNvSpPr>
          <p:nvPr/>
        </p:nvSpPr>
        <p:spPr bwMode="blackWhite">
          <a:xfrm>
            <a:off x="2127252" y="1177925"/>
            <a:ext cx="552449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 b="1"/>
              <a:t>1</a:t>
            </a:r>
          </a:p>
        </p:txBody>
      </p:sp>
      <p:sp>
        <p:nvSpPr>
          <p:cNvPr id="23567" name="Oval 24"/>
          <p:cNvSpPr>
            <a:spLocks noChangeArrowheads="1"/>
          </p:cNvSpPr>
          <p:nvPr/>
        </p:nvSpPr>
        <p:spPr bwMode="blackWhite">
          <a:xfrm>
            <a:off x="7372352" y="1266825"/>
            <a:ext cx="552449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9979386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3067050"/>
          </a:xfrm>
        </p:spPr>
        <p:txBody>
          <a:bodyPr/>
          <a:lstStyle/>
          <a:p>
            <a:r>
              <a:rPr lang="en-US" smtClean="0">
                <a:latin typeface="Arial" charset="0"/>
              </a:rPr>
              <a:t>After completing this lesson, you should be able to do the following:</a:t>
            </a:r>
          </a:p>
          <a:p>
            <a:pPr lvl="1"/>
            <a:r>
              <a:rPr lang="en-US" smtClean="0"/>
              <a:t>Describe PL/SQL collections and records</a:t>
            </a:r>
          </a:p>
          <a:p>
            <a:pPr lvl="1"/>
            <a:r>
              <a:rPr lang="en-US" smtClean="0"/>
              <a:t>Create user-defined PL/SQL records</a:t>
            </a:r>
          </a:p>
          <a:p>
            <a:pPr lvl="1"/>
            <a:r>
              <a:rPr lang="en-US" smtClean="0"/>
              <a:t>Create a PL/SQL record with the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%ROWTYPE</a:t>
            </a:r>
            <a:r>
              <a:rPr lang="en-US" smtClean="0"/>
              <a:t> attribute</a:t>
            </a:r>
          </a:p>
          <a:p>
            <a:pPr lvl="1"/>
            <a:r>
              <a:rPr lang="en-US" smtClean="0"/>
              <a:t>Create associative arrays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US" smtClean="0"/>
              <a:t> table</a:t>
            </a:r>
          </a:p>
          <a:p>
            <a:pPr lvl="2"/>
            <a:r>
              <a:rPr lang="en-US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BY</a:t>
            </a:r>
            <a:r>
              <a:rPr lang="en-US" smtClean="0"/>
              <a:t> table of records</a:t>
            </a:r>
          </a:p>
        </p:txBody>
      </p:sp>
    </p:spTree>
    <p:extLst>
      <p:ext uri="{BB962C8B-B14F-4D97-AF65-F5344CB8AC3E}">
        <p14:creationId xmlns:p14="http://schemas.microsoft.com/office/powerpoint/2010/main" val="114672621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 to Create an Associative Array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Syntax:</a:t>
            </a: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/>
            <a:endParaRPr lang="en-US" smtClean="0">
              <a:latin typeface="Arial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smtClean="0">
                <a:latin typeface="Arial" charset="0"/>
              </a:rPr>
              <a:t>Example: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blackGray">
          <a:xfrm>
            <a:off x="1200152" y="1939926"/>
            <a:ext cx="10179049" cy="20431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TYPE type_name IS TABLE OF </a:t>
            </a: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{ column_type [NOT NULL] | variable%TYPE [NOT NULL]</a:t>
            </a: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| table.column%TYPE [NOT NULL] </a:t>
            </a: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| table%ROWTYPE }</a:t>
            </a: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INDEX BY { PLS_INTEGER | BINARY_INTEGER</a:t>
            </a: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| VARCHAR2(&lt;size&gt;) } ;</a:t>
            </a: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identifier	 type_name;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blackGray">
          <a:xfrm>
            <a:off x="1282700" y="4595813"/>
            <a:ext cx="10077451" cy="1625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...</a:t>
            </a:r>
            <a:endParaRPr lang="en-US" i="1">
              <a:solidFill>
                <a:srgbClr val="000000"/>
              </a:solidFill>
              <a:latin typeface="Courier New" pitchFamily="49" charset="0"/>
            </a:endParaRP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TYPE ename_table_type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IS TABLE OF </a:t>
            </a: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employees.last_name%TYPE</a:t>
            </a: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INDEX BY PLS_INTEGER;</a:t>
            </a:r>
            <a:br>
              <a:rPr lang="en-US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... </a:t>
            </a:r>
          </a:p>
          <a:p>
            <a:pPr lvl="1"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ename_table ename_table_type;</a:t>
            </a:r>
          </a:p>
        </p:txBody>
      </p:sp>
      <p:sp>
        <p:nvSpPr>
          <p:cNvPr id="24582" name="Freeform 10"/>
          <p:cNvSpPr>
            <a:spLocks/>
          </p:cNvSpPr>
          <p:nvPr/>
        </p:nvSpPr>
        <p:spPr bwMode="auto">
          <a:xfrm>
            <a:off x="865718" y="2119313"/>
            <a:ext cx="1102783" cy="2895600"/>
          </a:xfrm>
          <a:custGeom>
            <a:avLst/>
            <a:gdLst>
              <a:gd name="T0" fmla="*/ 2147483647 w 384"/>
              <a:gd name="T1" fmla="*/ 0 h 1440"/>
              <a:gd name="T2" fmla="*/ 0 w 384"/>
              <a:gd name="T3" fmla="*/ 0 h 1440"/>
              <a:gd name="T4" fmla="*/ 0 w 384"/>
              <a:gd name="T5" fmla="*/ 2147483647 h 1440"/>
              <a:gd name="T6" fmla="*/ 2147483647 w 384"/>
              <a:gd name="T7" fmla="*/ 2147483647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440"/>
              <a:gd name="T14" fmla="*/ 384 w 384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440">
                <a:moveTo>
                  <a:pt x="96" y="0"/>
                </a:moveTo>
                <a:lnTo>
                  <a:pt x="0" y="0"/>
                </a:lnTo>
                <a:lnTo>
                  <a:pt x="0" y="1440"/>
                </a:lnTo>
                <a:lnTo>
                  <a:pt x="384" y="144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Freeform 12"/>
          <p:cNvSpPr>
            <a:spLocks/>
          </p:cNvSpPr>
          <p:nvPr/>
        </p:nvSpPr>
        <p:spPr bwMode="auto">
          <a:xfrm>
            <a:off x="579967" y="3744913"/>
            <a:ext cx="1392767" cy="2322512"/>
          </a:xfrm>
          <a:custGeom>
            <a:avLst/>
            <a:gdLst>
              <a:gd name="T0" fmla="*/ 2147483647 w 658"/>
              <a:gd name="T1" fmla="*/ 0 h 1527"/>
              <a:gd name="T2" fmla="*/ 0 w 658"/>
              <a:gd name="T3" fmla="*/ 0 h 1527"/>
              <a:gd name="T4" fmla="*/ 0 w 658"/>
              <a:gd name="T5" fmla="*/ 2147483647 h 1527"/>
              <a:gd name="T6" fmla="*/ 2147483647 w 658"/>
              <a:gd name="T7" fmla="*/ 2147483647 h 1527"/>
              <a:gd name="T8" fmla="*/ 0 60000 65536"/>
              <a:gd name="T9" fmla="*/ 0 60000 65536"/>
              <a:gd name="T10" fmla="*/ 0 60000 65536"/>
              <a:gd name="T11" fmla="*/ 0 60000 65536"/>
              <a:gd name="T12" fmla="*/ 0 w 658"/>
              <a:gd name="T13" fmla="*/ 0 h 1527"/>
              <a:gd name="T14" fmla="*/ 658 w 658"/>
              <a:gd name="T15" fmla="*/ 1527 h 15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58" h="1527">
                <a:moveTo>
                  <a:pt x="292" y="0"/>
                </a:moveTo>
                <a:lnTo>
                  <a:pt x="0" y="0"/>
                </a:lnTo>
                <a:lnTo>
                  <a:pt x="0" y="1527"/>
                </a:lnTo>
                <a:lnTo>
                  <a:pt x="658" y="1527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Oval 24"/>
          <p:cNvSpPr>
            <a:spLocks noChangeArrowheads="1"/>
          </p:cNvSpPr>
          <p:nvPr/>
        </p:nvSpPr>
        <p:spPr bwMode="blackWhite">
          <a:xfrm>
            <a:off x="1081618" y="3548064"/>
            <a:ext cx="552449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 b="1"/>
              <a:t>2</a:t>
            </a:r>
          </a:p>
        </p:txBody>
      </p:sp>
      <p:sp>
        <p:nvSpPr>
          <p:cNvPr id="24585" name="Oval 24"/>
          <p:cNvSpPr>
            <a:spLocks noChangeArrowheads="1"/>
          </p:cNvSpPr>
          <p:nvPr/>
        </p:nvSpPr>
        <p:spPr bwMode="blackWhite">
          <a:xfrm>
            <a:off x="1081618" y="1905000"/>
            <a:ext cx="552449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 b="1"/>
              <a:t>1</a:t>
            </a:r>
          </a:p>
        </p:txBody>
      </p:sp>
      <p:sp>
        <p:nvSpPr>
          <p:cNvPr id="24586" name="Rectangle 13"/>
          <p:cNvSpPr>
            <a:spLocks noChangeArrowheads="1"/>
          </p:cNvSpPr>
          <p:nvPr/>
        </p:nvSpPr>
        <p:spPr bwMode="auto">
          <a:xfrm>
            <a:off x="2882901" y="4891088"/>
            <a:ext cx="3155951" cy="27781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endParaRPr lang="en-US"/>
          </a:p>
        </p:txBody>
      </p:sp>
      <p:sp>
        <p:nvSpPr>
          <p:cNvPr id="24587" name="Rectangle 14"/>
          <p:cNvSpPr>
            <a:spLocks noChangeArrowheads="1"/>
          </p:cNvSpPr>
          <p:nvPr/>
        </p:nvSpPr>
        <p:spPr bwMode="auto">
          <a:xfrm>
            <a:off x="4129618" y="5927725"/>
            <a:ext cx="3230033" cy="24765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608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and Accessing Associative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 bwMode="blackGray">
          <a:xfrm>
            <a:off x="931333" y="1204914"/>
            <a:ext cx="10549467" cy="4651375"/>
          </a:xfrm>
          <a:solidFill>
            <a:schemeClr val="accent1"/>
          </a:solidFill>
          <a:ln w="28575" cap="flat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TYPE ename_table_type IS TABLE OF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  employees.last_name%TYPE 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  INDEX BY PLS_INTEGER;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TYPE hiredate_table_type IS TABLE OF DATE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  INDEX BY PLS_INTEGER;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ename_table       ename_table_type; 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hiredate_table    hiredate_table_type;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ename_table(1)    := 'CAMERON';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hiredate_table(8) := SYSDATE + 7;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  IF ename_table.EXISTS(1) THEN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  INSERT INTO ...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END; 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  <a:p>
            <a:pPr marL="0" indent="0" defTabSz="914400" eaLnBrk="1" hangingPunct="1">
              <a:lnSpc>
                <a:spcPct val="65000"/>
              </a:lnSpc>
              <a:spcBef>
                <a:spcPct val="40000"/>
              </a:spcBef>
            </a:pPr>
            <a:r>
              <a:rPr lang="en-US" sz="1600" smtClean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1" y="4953000"/>
            <a:ext cx="416983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492259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INDEX BY</a:t>
            </a:r>
            <a:r>
              <a:rPr lang="en-US" dirty="0" smtClean="0">
                <a:latin typeface="+mn-lt"/>
                <a:cs typeface="Courier New" pitchFamily="49" charset="0"/>
              </a:rPr>
              <a:t> </a:t>
            </a:r>
            <a:r>
              <a:rPr lang="en-US" dirty="0" smtClean="0"/>
              <a:t>Table Methods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Arial" charset="0"/>
              </a:rPr>
              <a:t>The following methods make associative arrays easier to use: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EXISTS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COUNT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FIRST 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LAST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02401" y="1871664"/>
            <a:ext cx="5177367" cy="1176337"/>
          </a:xfrm>
        </p:spPr>
        <p:txBody>
          <a:bodyPr/>
          <a:lstStyle/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PRIOR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NEXT</a:t>
            </a:r>
          </a:p>
          <a:p>
            <a:pPr lvl="1"/>
            <a:r>
              <a:rPr lang="en-US" smtClean="0">
                <a:latin typeface="Courier New" pitchFamily="49" charset="0"/>
                <a:cs typeface="Courier New" pitchFamily="49" charset="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49829268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INDEX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 Table of Records Option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Define an associative array to hold an entire row from a table.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blackGray">
          <a:xfrm>
            <a:off x="812800" y="2127250"/>
            <a:ext cx="10566400" cy="36131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TYPE dept_table_type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IS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TABLE OF departments%ROWTYPE INDEX BY VARCHAR2(20);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dept_table dept_table_type;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-- Each element of dept_table is a record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SELECT * INTO dept_table(1) FROM departments 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WHERE department_id = 10;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DBMS_OUTPUT.PUT_LINE(dept_table(1).department_id ||' '||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dept_table(1).department_name ||' '||           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dept_table(1).manager_id);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END;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1" y="5029200"/>
            <a:ext cx="518583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97208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INDEX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 Table of Records Option: Example 2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blackGray">
          <a:xfrm>
            <a:off x="825500" y="1543050"/>
            <a:ext cx="10541000" cy="4394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tIns="46038" bIns="46038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DECLARE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TYPE emp_table_type IS TABLE OF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 employees%ROWTYPE INDEX BY PLS_INTEGER;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my_emp_table  emp_table_type;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max_count         NUMBER(3):= 104; 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BEGIN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FOR i IN 100..max_count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LOOP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SELECT * INTO my_emp_table(i) FROM employees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WHERE employee_id = i;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END LOOP;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FOR i IN my_emp_table.FIRST..my_emp_table.LAST 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LOOP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   DBMS_OUTPUT.PUT_LINE(my_emp_table(i).last_name);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  END LOOP;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END; 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2009162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47"/>
          <p:cNvSpPr>
            <a:spLocks noChangeShapeType="1"/>
          </p:cNvSpPr>
          <p:nvPr/>
        </p:nvSpPr>
        <p:spPr bwMode="auto">
          <a:xfrm>
            <a:off x="8401051" y="5413375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Nested Tables</a:t>
            </a:r>
          </a:p>
        </p:txBody>
      </p:sp>
      <p:sp>
        <p:nvSpPr>
          <p:cNvPr id="29700" name="Text Box 15"/>
          <p:cNvSpPr txBox="1">
            <a:spLocks noChangeArrowheads="1"/>
          </p:cNvSpPr>
          <p:nvPr/>
        </p:nvSpPr>
        <p:spPr bwMode="auto">
          <a:xfrm>
            <a:off x="9613900" y="5211763"/>
            <a:ext cx="188806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 defTabSz="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ctr" defTabSz="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ctr" defTabSz="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ctr" defTabSz="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ctr" defTabSz="228600" eaLnBrk="0" hangingPunct="0">
              <a:spcBef>
                <a:spcPct val="20000"/>
              </a:spcBef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charset="0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2 GB max.</a:t>
            </a:r>
          </a:p>
        </p:txBody>
      </p:sp>
      <p:sp>
        <p:nvSpPr>
          <p:cNvPr id="29701" name="Rectangle 25"/>
          <p:cNvSpPr>
            <a:spLocks noChangeArrowheads="1"/>
          </p:cNvSpPr>
          <p:nvPr/>
        </p:nvSpPr>
        <p:spPr bwMode="auto">
          <a:xfrm>
            <a:off x="2692400" y="1752600"/>
            <a:ext cx="2491317" cy="2116138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endParaRPr lang="en-US"/>
          </a:p>
        </p:txBody>
      </p:sp>
      <p:pic>
        <p:nvPicPr>
          <p:cNvPr id="29702" name="Picture 26" descr="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318684" y="1657351"/>
            <a:ext cx="44196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3" name="Group 30"/>
          <p:cNvGrpSpPr>
            <a:grpSpLocks/>
          </p:cNvGrpSpPr>
          <p:nvPr/>
        </p:nvGrpSpPr>
        <p:grpSpPr bwMode="auto">
          <a:xfrm>
            <a:off x="6462184" y="3381375"/>
            <a:ext cx="2133600" cy="2209800"/>
            <a:chOff x="1584" y="1536"/>
            <a:chExt cx="1008" cy="1392"/>
          </a:xfrm>
        </p:grpSpPr>
        <p:sp>
          <p:nvSpPr>
            <p:cNvPr id="29705" name="Rectangle 31"/>
            <p:cNvSpPr>
              <a:spLocks noChangeArrowheads="1"/>
            </p:cNvSpPr>
            <p:nvPr/>
          </p:nvSpPr>
          <p:spPr bwMode="blackWhite">
            <a:xfrm>
              <a:off x="1584" y="1536"/>
              <a:ext cx="1008" cy="1392"/>
            </a:xfrm>
            <a:prstGeom prst="rect">
              <a:avLst/>
            </a:prstGeom>
            <a:solidFill>
              <a:srgbClr val="CC99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228600">
                <a:spcBef>
                  <a:spcPct val="20000"/>
                </a:spcBef>
                <a:buClr>
                  <a:srgbClr val="FF0000"/>
                </a:buClr>
                <a:buFont typeface="Arial" charset="0"/>
                <a:buNone/>
              </a:pPr>
              <a:endParaRPr lang="en-US"/>
            </a:p>
          </p:txBody>
        </p:sp>
        <p:sp>
          <p:nvSpPr>
            <p:cNvPr id="29706" name="Line 32"/>
            <p:cNvSpPr>
              <a:spLocks noChangeShapeType="1"/>
            </p:cNvSpPr>
            <p:nvPr/>
          </p:nvSpPr>
          <p:spPr bwMode="blackWhite">
            <a:xfrm>
              <a:off x="1872" y="1536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7" name="Line 33"/>
            <p:cNvSpPr>
              <a:spLocks noChangeShapeType="1"/>
            </p:cNvSpPr>
            <p:nvPr/>
          </p:nvSpPr>
          <p:spPr bwMode="blackWhite">
            <a:xfrm>
              <a:off x="1584" y="177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34"/>
            <p:cNvSpPr>
              <a:spLocks noChangeShapeType="1"/>
            </p:cNvSpPr>
            <p:nvPr/>
          </p:nvSpPr>
          <p:spPr bwMode="blackWhite">
            <a:xfrm>
              <a:off x="1584" y="201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35"/>
            <p:cNvSpPr>
              <a:spLocks noChangeShapeType="1"/>
            </p:cNvSpPr>
            <p:nvPr/>
          </p:nvSpPr>
          <p:spPr bwMode="blackWhite">
            <a:xfrm>
              <a:off x="1584" y="225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36"/>
            <p:cNvSpPr>
              <a:spLocks noChangeShapeType="1"/>
            </p:cNvSpPr>
            <p:nvPr/>
          </p:nvSpPr>
          <p:spPr bwMode="blackWhite">
            <a:xfrm>
              <a:off x="1584" y="2496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Text Box 37"/>
            <p:cNvSpPr txBox="1">
              <a:spLocks noChangeArrowheads="1"/>
            </p:cNvSpPr>
            <p:nvPr/>
          </p:nvSpPr>
          <p:spPr bwMode="blackWhite">
            <a:xfrm>
              <a:off x="1652" y="1536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29712" name="Text Box 38"/>
            <p:cNvSpPr txBox="1">
              <a:spLocks noChangeArrowheads="1"/>
            </p:cNvSpPr>
            <p:nvPr/>
          </p:nvSpPr>
          <p:spPr bwMode="blackWhite">
            <a:xfrm>
              <a:off x="1652" y="1785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29713" name="Text Box 39"/>
            <p:cNvSpPr txBox="1">
              <a:spLocks noChangeArrowheads="1"/>
            </p:cNvSpPr>
            <p:nvPr/>
          </p:nvSpPr>
          <p:spPr bwMode="blackWhite">
            <a:xfrm>
              <a:off x="1652" y="2025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29714" name="Text Box 40"/>
            <p:cNvSpPr txBox="1">
              <a:spLocks noChangeArrowheads="1"/>
            </p:cNvSpPr>
            <p:nvPr/>
          </p:nvSpPr>
          <p:spPr bwMode="blackWhite">
            <a:xfrm>
              <a:off x="1652" y="2265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29715" name="Text Box 41"/>
            <p:cNvSpPr txBox="1">
              <a:spLocks noChangeArrowheads="1"/>
            </p:cNvSpPr>
            <p:nvPr/>
          </p:nvSpPr>
          <p:spPr bwMode="blackWhite">
            <a:xfrm>
              <a:off x="1652" y="2471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/>
                <a:t>..</a:t>
              </a:r>
            </a:p>
          </p:txBody>
        </p:sp>
        <p:sp>
          <p:nvSpPr>
            <p:cNvPr id="29716" name="Text Box 42"/>
            <p:cNvSpPr txBox="1">
              <a:spLocks noChangeArrowheads="1"/>
            </p:cNvSpPr>
            <p:nvPr/>
          </p:nvSpPr>
          <p:spPr bwMode="blackWhite">
            <a:xfrm>
              <a:off x="1908" y="1536"/>
              <a:ext cx="4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/>
                <a:t>Bombay</a:t>
              </a:r>
            </a:p>
          </p:txBody>
        </p:sp>
        <p:sp>
          <p:nvSpPr>
            <p:cNvPr id="29717" name="Text Box 43"/>
            <p:cNvSpPr txBox="1">
              <a:spLocks noChangeArrowheads="1"/>
            </p:cNvSpPr>
            <p:nvPr/>
          </p:nvSpPr>
          <p:spPr bwMode="blackWhite">
            <a:xfrm>
              <a:off x="1908" y="1785"/>
              <a:ext cx="4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/>
                <a:t>Sydney</a:t>
              </a:r>
            </a:p>
          </p:txBody>
        </p:sp>
        <p:sp>
          <p:nvSpPr>
            <p:cNvPr id="29718" name="Text Box 44"/>
            <p:cNvSpPr txBox="1">
              <a:spLocks noChangeArrowheads="1"/>
            </p:cNvSpPr>
            <p:nvPr/>
          </p:nvSpPr>
          <p:spPr bwMode="blackWhite">
            <a:xfrm>
              <a:off x="1908" y="2025"/>
              <a:ext cx="4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/>
                <a:t>Oxford</a:t>
              </a:r>
            </a:p>
          </p:txBody>
        </p:sp>
        <p:sp>
          <p:nvSpPr>
            <p:cNvPr id="29719" name="Text Box 45"/>
            <p:cNvSpPr txBox="1">
              <a:spLocks noChangeArrowheads="1"/>
            </p:cNvSpPr>
            <p:nvPr/>
          </p:nvSpPr>
          <p:spPr bwMode="blackWhite">
            <a:xfrm>
              <a:off x="1908" y="2265"/>
              <a:ext cx="4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/>
                <a:t>London</a:t>
              </a:r>
            </a:p>
          </p:txBody>
        </p:sp>
        <p:sp>
          <p:nvSpPr>
            <p:cNvPr id="29720" name="Text Box 46"/>
            <p:cNvSpPr txBox="1">
              <a:spLocks noChangeArrowheads="1"/>
            </p:cNvSpPr>
            <p:nvPr/>
          </p:nvSpPr>
          <p:spPr bwMode="blackWhite">
            <a:xfrm>
              <a:off x="1908" y="2472"/>
              <a:ext cx="2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 eaLnBrk="1" hangingPunct="1"/>
              <a:r>
                <a:rPr lang="en-US"/>
                <a:t>....</a:t>
              </a:r>
            </a:p>
          </p:txBody>
        </p:sp>
      </p:grpSp>
      <p:sp>
        <p:nvSpPr>
          <p:cNvPr id="29704" name="Freeform 49"/>
          <p:cNvSpPr>
            <a:spLocks/>
          </p:cNvSpPr>
          <p:nvPr/>
        </p:nvSpPr>
        <p:spPr bwMode="auto">
          <a:xfrm>
            <a:off x="5922433" y="2046288"/>
            <a:ext cx="1314451" cy="1060450"/>
          </a:xfrm>
          <a:custGeom>
            <a:avLst/>
            <a:gdLst>
              <a:gd name="T0" fmla="*/ 0 w 621"/>
              <a:gd name="T1" fmla="*/ 0 h 668"/>
              <a:gd name="T2" fmla="*/ 2147483647 w 621"/>
              <a:gd name="T3" fmla="*/ 0 h 668"/>
              <a:gd name="T4" fmla="*/ 2147483647 w 621"/>
              <a:gd name="T5" fmla="*/ 2147483647 h 668"/>
              <a:gd name="T6" fmla="*/ 0 60000 65536"/>
              <a:gd name="T7" fmla="*/ 0 60000 65536"/>
              <a:gd name="T8" fmla="*/ 0 60000 65536"/>
              <a:gd name="T9" fmla="*/ 0 w 621"/>
              <a:gd name="T10" fmla="*/ 0 h 668"/>
              <a:gd name="T11" fmla="*/ 621 w 621"/>
              <a:gd name="T12" fmla="*/ 668 h 6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1" h="668">
                <a:moveTo>
                  <a:pt x="0" y="0"/>
                </a:moveTo>
                <a:lnTo>
                  <a:pt x="621" y="0"/>
                </a:lnTo>
                <a:lnTo>
                  <a:pt x="621" y="66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5154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753408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urier New" pitchFamily="49" charset="0"/>
              </a:rPr>
              <a:t>VARRAY</a:t>
            </a:r>
          </a:p>
        </p:txBody>
      </p:sp>
      <p:grpSp>
        <p:nvGrpSpPr>
          <p:cNvPr id="31747" name="Group 32"/>
          <p:cNvGrpSpPr>
            <a:grpSpLocks/>
          </p:cNvGrpSpPr>
          <p:nvPr/>
        </p:nvGrpSpPr>
        <p:grpSpPr bwMode="auto">
          <a:xfrm>
            <a:off x="3164418" y="2057401"/>
            <a:ext cx="6218767" cy="2598738"/>
            <a:chOff x="1584" y="1296"/>
            <a:chExt cx="2938" cy="1637"/>
          </a:xfrm>
        </p:grpSpPr>
        <p:pic>
          <p:nvPicPr>
            <p:cNvPr id="31748" name="Picture 21" descr="D:\PL_SQL\NEW\Lessons\Graphics\Les06\memory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168" y="1830"/>
              <a:ext cx="1354" cy="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49" name="Freeform 23"/>
            <p:cNvSpPr>
              <a:spLocks/>
            </p:cNvSpPr>
            <p:nvPr/>
          </p:nvSpPr>
          <p:spPr bwMode="auto">
            <a:xfrm>
              <a:off x="2064" y="1296"/>
              <a:ext cx="1584" cy="816"/>
            </a:xfrm>
            <a:custGeom>
              <a:avLst/>
              <a:gdLst>
                <a:gd name="T0" fmla="*/ 0 w 1584"/>
                <a:gd name="T1" fmla="*/ 240 h 816"/>
                <a:gd name="T2" fmla="*/ 0 w 1584"/>
                <a:gd name="T3" fmla="*/ 0 h 816"/>
                <a:gd name="T4" fmla="*/ 1584 w 1584"/>
                <a:gd name="T5" fmla="*/ 0 h 816"/>
                <a:gd name="T6" fmla="*/ 1584 w 1584"/>
                <a:gd name="T7" fmla="*/ 816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84"/>
                <a:gd name="T13" fmla="*/ 0 h 816"/>
                <a:gd name="T14" fmla="*/ 1584 w 1584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84" h="816">
                  <a:moveTo>
                    <a:pt x="0" y="240"/>
                  </a:moveTo>
                  <a:lnTo>
                    <a:pt x="0" y="0"/>
                  </a:lnTo>
                  <a:lnTo>
                    <a:pt x="1584" y="0"/>
                  </a:lnTo>
                  <a:lnTo>
                    <a:pt x="1584" y="81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50" name="Group 31"/>
            <p:cNvGrpSpPr>
              <a:grpSpLocks/>
            </p:cNvGrpSpPr>
            <p:nvPr/>
          </p:nvGrpSpPr>
          <p:grpSpPr bwMode="auto">
            <a:xfrm>
              <a:off x="1584" y="1536"/>
              <a:ext cx="1008" cy="1397"/>
              <a:chOff x="1584" y="1536"/>
              <a:chExt cx="1008" cy="1397"/>
            </a:xfrm>
          </p:grpSpPr>
          <p:sp>
            <p:nvSpPr>
              <p:cNvPr id="31751" name="Rectangle 2"/>
              <p:cNvSpPr>
                <a:spLocks noChangeArrowheads="1"/>
              </p:cNvSpPr>
              <p:nvPr/>
            </p:nvSpPr>
            <p:spPr bwMode="blackWhite">
              <a:xfrm>
                <a:off x="1584" y="1536"/>
                <a:ext cx="1008" cy="1392"/>
              </a:xfrm>
              <a:prstGeom prst="rect">
                <a:avLst/>
              </a:prstGeom>
              <a:solidFill>
                <a:srgbClr val="CC99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defTabSz="22860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1752" name="Line 3"/>
              <p:cNvSpPr>
                <a:spLocks noChangeShapeType="1"/>
              </p:cNvSpPr>
              <p:nvPr/>
            </p:nvSpPr>
            <p:spPr bwMode="blackWhite">
              <a:xfrm>
                <a:off x="1872" y="1536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3" name="Line 4"/>
              <p:cNvSpPr>
                <a:spLocks noChangeShapeType="1"/>
              </p:cNvSpPr>
              <p:nvPr/>
            </p:nvSpPr>
            <p:spPr bwMode="blackWhite">
              <a:xfrm>
                <a:off x="1584" y="1776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4" name="Line 5"/>
              <p:cNvSpPr>
                <a:spLocks noChangeShapeType="1"/>
              </p:cNvSpPr>
              <p:nvPr/>
            </p:nvSpPr>
            <p:spPr bwMode="blackWhite">
              <a:xfrm>
                <a:off x="1584" y="2016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5" name="Line 6"/>
              <p:cNvSpPr>
                <a:spLocks noChangeShapeType="1"/>
              </p:cNvSpPr>
              <p:nvPr/>
            </p:nvSpPr>
            <p:spPr bwMode="blackWhite">
              <a:xfrm>
                <a:off x="1584" y="2256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6" name="Line 7"/>
              <p:cNvSpPr>
                <a:spLocks noChangeShapeType="1"/>
              </p:cNvSpPr>
              <p:nvPr/>
            </p:nvSpPr>
            <p:spPr bwMode="blackWhite">
              <a:xfrm>
                <a:off x="1584" y="2496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7" name="Text Box 8"/>
              <p:cNvSpPr txBox="1">
                <a:spLocks noChangeArrowheads="1"/>
              </p:cNvSpPr>
              <p:nvPr/>
            </p:nvSpPr>
            <p:spPr bwMode="blackWhite">
              <a:xfrm>
                <a:off x="1908" y="1536"/>
                <a:ext cx="48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US"/>
                  <a:t>Bombay</a:t>
                </a:r>
              </a:p>
            </p:txBody>
          </p:sp>
          <p:sp>
            <p:nvSpPr>
              <p:cNvPr id="31758" name="Text Box 9"/>
              <p:cNvSpPr txBox="1">
                <a:spLocks noChangeArrowheads="1"/>
              </p:cNvSpPr>
              <p:nvPr/>
            </p:nvSpPr>
            <p:spPr bwMode="blackWhite">
              <a:xfrm>
                <a:off x="1908" y="1785"/>
                <a:ext cx="45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US"/>
                  <a:t>Sydney</a:t>
                </a:r>
              </a:p>
            </p:txBody>
          </p:sp>
          <p:sp>
            <p:nvSpPr>
              <p:cNvPr id="31759" name="Text Box 10"/>
              <p:cNvSpPr txBox="1">
                <a:spLocks noChangeArrowheads="1"/>
              </p:cNvSpPr>
              <p:nvPr/>
            </p:nvSpPr>
            <p:spPr bwMode="blackWhite">
              <a:xfrm>
                <a:off x="1908" y="2025"/>
                <a:ext cx="4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US"/>
                  <a:t>Oxford</a:t>
                </a:r>
              </a:p>
            </p:txBody>
          </p:sp>
          <p:sp>
            <p:nvSpPr>
              <p:cNvPr id="31760" name="Text Box 11"/>
              <p:cNvSpPr txBox="1">
                <a:spLocks noChangeArrowheads="1"/>
              </p:cNvSpPr>
              <p:nvPr/>
            </p:nvSpPr>
            <p:spPr bwMode="blackWhite">
              <a:xfrm>
                <a:off x="1908" y="2265"/>
                <a:ext cx="45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US"/>
                  <a:t>London</a:t>
                </a:r>
              </a:p>
            </p:txBody>
          </p:sp>
          <p:sp>
            <p:nvSpPr>
              <p:cNvPr id="31761" name="Text Box 12"/>
              <p:cNvSpPr txBox="1">
                <a:spLocks noChangeArrowheads="1"/>
              </p:cNvSpPr>
              <p:nvPr/>
            </p:nvSpPr>
            <p:spPr bwMode="blackWhite">
              <a:xfrm>
                <a:off x="1908" y="2472"/>
                <a:ext cx="2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US"/>
                  <a:t>....</a:t>
                </a:r>
              </a:p>
            </p:txBody>
          </p:sp>
          <p:sp>
            <p:nvSpPr>
              <p:cNvPr id="31762" name="Line 16"/>
              <p:cNvSpPr>
                <a:spLocks noChangeShapeType="1"/>
              </p:cNvSpPr>
              <p:nvPr/>
            </p:nvSpPr>
            <p:spPr bwMode="auto">
              <a:xfrm>
                <a:off x="1872" y="1536"/>
                <a:ext cx="0" cy="13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3" name="Line 17"/>
              <p:cNvSpPr>
                <a:spLocks noChangeShapeType="1"/>
              </p:cNvSpPr>
              <p:nvPr/>
            </p:nvSpPr>
            <p:spPr bwMode="auto">
              <a:xfrm>
                <a:off x="1584" y="1776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4" name="Line 18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5" name="Line 19"/>
              <p:cNvSpPr>
                <a:spLocks noChangeShapeType="1"/>
              </p:cNvSpPr>
              <p:nvPr/>
            </p:nvSpPr>
            <p:spPr bwMode="auto">
              <a:xfrm>
                <a:off x="1584" y="2256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6" name="Line 20"/>
              <p:cNvSpPr>
                <a:spLocks noChangeShapeType="1"/>
              </p:cNvSpPr>
              <p:nvPr/>
            </p:nvSpPr>
            <p:spPr bwMode="auto">
              <a:xfrm>
                <a:off x="1584" y="2496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7" name="Line 22"/>
              <p:cNvSpPr>
                <a:spLocks noChangeShapeType="1"/>
              </p:cNvSpPr>
              <p:nvPr/>
            </p:nvSpPr>
            <p:spPr bwMode="auto">
              <a:xfrm>
                <a:off x="1584" y="2712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Text Box 24"/>
              <p:cNvSpPr txBox="1">
                <a:spLocks noChangeArrowheads="1"/>
              </p:cNvSpPr>
              <p:nvPr/>
            </p:nvSpPr>
            <p:spPr bwMode="auto">
              <a:xfrm>
                <a:off x="1908" y="2700"/>
                <a:ext cx="37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 eaLnBrk="1" hangingPunct="1"/>
                <a:r>
                  <a:rPr lang="en-US"/>
                  <a:t>Tokyo</a:t>
                </a:r>
              </a:p>
            </p:txBody>
          </p:sp>
          <p:sp>
            <p:nvSpPr>
              <p:cNvPr id="31769" name="Text Box 25"/>
              <p:cNvSpPr txBox="1">
                <a:spLocks noChangeArrowheads="1"/>
              </p:cNvSpPr>
              <p:nvPr/>
            </p:nvSpPr>
            <p:spPr bwMode="auto">
              <a:xfrm>
                <a:off x="1651" y="1536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1770" name="Text Box 26"/>
              <p:cNvSpPr txBox="1">
                <a:spLocks noChangeArrowheads="1"/>
              </p:cNvSpPr>
              <p:nvPr/>
            </p:nvSpPr>
            <p:spPr bwMode="auto">
              <a:xfrm>
                <a:off x="1651" y="1785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1771" name="Text Box 27"/>
              <p:cNvSpPr txBox="1">
                <a:spLocks noChangeArrowheads="1"/>
              </p:cNvSpPr>
              <p:nvPr/>
            </p:nvSpPr>
            <p:spPr bwMode="auto">
              <a:xfrm>
                <a:off x="1651" y="2025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3</a:t>
                </a:r>
              </a:p>
            </p:txBody>
          </p:sp>
          <p:sp>
            <p:nvSpPr>
              <p:cNvPr id="31772" name="Text Box 28"/>
              <p:cNvSpPr txBox="1">
                <a:spLocks noChangeArrowheads="1"/>
              </p:cNvSpPr>
              <p:nvPr/>
            </p:nvSpPr>
            <p:spPr bwMode="auto">
              <a:xfrm>
                <a:off x="1651" y="2265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1773" name="Text Box 29"/>
              <p:cNvSpPr txBox="1">
                <a:spLocks noChangeArrowheads="1"/>
              </p:cNvSpPr>
              <p:nvPr/>
            </p:nvSpPr>
            <p:spPr bwMode="auto">
              <a:xfrm>
                <a:off x="1651" y="2471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..</a:t>
                </a:r>
              </a:p>
            </p:txBody>
          </p:sp>
          <p:sp>
            <p:nvSpPr>
              <p:cNvPr id="31774" name="Text Box 30"/>
              <p:cNvSpPr txBox="1">
                <a:spLocks noChangeArrowheads="1"/>
              </p:cNvSpPr>
              <p:nvPr/>
            </p:nvSpPr>
            <p:spPr bwMode="auto">
              <a:xfrm>
                <a:off x="1621" y="2700"/>
                <a:ext cx="2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ctr" defTabSz="228600" eaLnBrk="0" hangingPunct="0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ctr" defTabSz="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0000"/>
                  </a:buClr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7057378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625600" y="4046539"/>
            <a:ext cx="2491317" cy="2116137"/>
          </a:xfrm>
          <a:prstGeom prst="rect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 of Collection Types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1838596" y="3457576"/>
            <a:ext cx="1639873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/>
              <a:t>Nested table</a:t>
            </a: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6559008" y="3457576"/>
            <a:ext cx="9874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defTabSz="822325" eaLnBrk="0" hangingPunct="0">
              <a:spcBef>
                <a:spcPct val="50000"/>
              </a:spcBef>
            </a:pPr>
            <a:r>
              <a:rPr lang="en-US"/>
              <a:t> Varray</a:t>
            </a:r>
          </a:p>
        </p:txBody>
      </p:sp>
      <p:pic>
        <p:nvPicPr>
          <p:cNvPr id="32774" name="Picture 7" descr="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79633" y="3848101"/>
            <a:ext cx="4267200" cy="220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8" descr="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68451" y="3937001"/>
            <a:ext cx="4419600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6" name="Group 9"/>
          <p:cNvGrpSpPr>
            <a:grpSpLocks/>
          </p:cNvGrpSpPr>
          <p:nvPr/>
        </p:nvGrpSpPr>
        <p:grpSpPr bwMode="auto">
          <a:xfrm>
            <a:off x="1195917" y="1392239"/>
            <a:ext cx="9787467" cy="1590675"/>
            <a:chOff x="565" y="2839"/>
            <a:chExt cx="4624" cy="1002"/>
          </a:xfrm>
        </p:grpSpPr>
        <p:sp>
          <p:nvSpPr>
            <p:cNvPr id="32777" name="Rectangle 10"/>
            <p:cNvSpPr>
              <a:spLocks noChangeArrowheads="1"/>
            </p:cNvSpPr>
            <p:nvPr/>
          </p:nvSpPr>
          <p:spPr bwMode="auto">
            <a:xfrm>
              <a:off x="2328" y="2839"/>
              <a:ext cx="98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822325" eaLnBrk="0" hangingPunct="0">
                <a:spcBef>
                  <a:spcPct val="50000"/>
                </a:spcBef>
              </a:pPr>
              <a:r>
                <a:rPr lang="en-US"/>
                <a:t>Associative array</a:t>
              </a:r>
            </a:p>
          </p:txBody>
        </p:sp>
        <p:grpSp>
          <p:nvGrpSpPr>
            <p:cNvPr id="32778" name="Group 11"/>
            <p:cNvGrpSpPr>
              <a:grpSpLocks/>
            </p:cNvGrpSpPr>
            <p:nvPr/>
          </p:nvGrpSpPr>
          <p:grpSpPr bwMode="auto">
            <a:xfrm>
              <a:off x="1376" y="3087"/>
              <a:ext cx="3197" cy="754"/>
              <a:chOff x="1376" y="3087"/>
              <a:chExt cx="3197" cy="754"/>
            </a:xfrm>
          </p:grpSpPr>
          <p:sp>
            <p:nvSpPr>
              <p:cNvPr id="32781" name="Rectangle 12"/>
              <p:cNvSpPr>
                <a:spLocks noChangeArrowheads="1"/>
              </p:cNvSpPr>
              <p:nvPr/>
            </p:nvSpPr>
            <p:spPr bwMode="blackWhite">
              <a:xfrm>
                <a:off x="1376" y="3087"/>
                <a:ext cx="1519" cy="7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807587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82" name="Rectangle 13"/>
              <p:cNvSpPr>
                <a:spLocks noChangeArrowheads="1"/>
              </p:cNvSpPr>
              <p:nvPr/>
            </p:nvSpPr>
            <p:spPr bwMode="gray">
              <a:xfrm>
                <a:off x="1421" y="3147"/>
                <a:ext cx="231" cy="396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83" name="Rectangle 14"/>
              <p:cNvSpPr>
                <a:spLocks noChangeArrowheads="1"/>
              </p:cNvSpPr>
              <p:nvPr/>
            </p:nvSpPr>
            <p:spPr bwMode="gray">
              <a:xfrm>
                <a:off x="1661" y="3147"/>
                <a:ext cx="231" cy="396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84" name="Rectangle 15"/>
              <p:cNvSpPr>
                <a:spLocks noChangeArrowheads="1"/>
              </p:cNvSpPr>
              <p:nvPr/>
            </p:nvSpPr>
            <p:spPr bwMode="gray">
              <a:xfrm>
                <a:off x="1901" y="3147"/>
                <a:ext cx="231" cy="396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85" name="Rectangle 16"/>
              <p:cNvSpPr>
                <a:spLocks noChangeArrowheads="1"/>
              </p:cNvSpPr>
              <p:nvPr/>
            </p:nvSpPr>
            <p:spPr bwMode="gray">
              <a:xfrm>
                <a:off x="2621" y="3147"/>
                <a:ext cx="231" cy="396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86" name="Rectangle 17"/>
              <p:cNvSpPr>
                <a:spLocks noChangeArrowheads="1"/>
              </p:cNvSpPr>
              <p:nvPr/>
            </p:nvSpPr>
            <p:spPr bwMode="gray">
              <a:xfrm>
                <a:off x="2141" y="3147"/>
                <a:ext cx="231" cy="396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87" name="Rectangle 18"/>
              <p:cNvSpPr>
                <a:spLocks noChangeArrowheads="1"/>
              </p:cNvSpPr>
              <p:nvPr/>
            </p:nvSpPr>
            <p:spPr bwMode="gray">
              <a:xfrm>
                <a:off x="2381" y="3147"/>
                <a:ext cx="231" cy="396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88" name="Rectangle 19"/>
              <p:cNvSpPr>
                <a:spLocks noChangeArrowheads="1"/>
              </p:cNvSpPr>
              <p:nvPr/>
            </p:nvSpPr>
            <p:spPr bwMode="blackWhite">
              <a:xfrm>
                <a:off x="1436" y="3536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777777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89" name="Rectangle 20"/>
              <p:cNvSpPr>
                <a:spLocks noChangeArrowheads="1"/>
              </p:cNvSpPr>
              <p:nvPr/>
            </p:nvSpPr>
            <p:spPr bwMode="blackWhite">
              <a:xfrm>
                <a:off x="1676" y="3536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777777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90" name="Rectangle 21"/>
              <p:cNvSpPr>
                <a:spLocks noChangeArrowheads="1"/>
              </p:cNvSpPr>
              <p:nvPr/>
            </p:nvSpPr>
            <p:spPr bwMode="blackWhite">
              <a:xfrm>
                <a:off x="1916" y="3536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777777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91" name="Rectangle 22"/>
              <p:cNvSpPr>
                <a:spLocks noChangeArrowheads="1"/>
              </p:cNvSpPr>
              <p:nvPr/>
            </p:nvSpPr>
            <p:spPr bwMode="blackWhite">
              <a:xfrm>
                <a:off x="2636" y="3536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777777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92" name="Rectangle 23"/>
              <p:cNvSpPr>
                <a:spLocks noChangeArrowheads="1"/>
              </p:cNvSpPr>
              <p:nvPr/>
            </p:nvSpPr>
            <p:spPr bwMode="blackWhite">
              <a:xfrm>
                <a:off x="2156" y="3536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777777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93" name="Rectangle 24"/>
              <p:cNvSpPr>
                <a:spLocks noChangeArrowheads="1"/>
              </p:cNvSpPr>
              <p:nvPr/>
            </p:nvSpPr>
            <p:spPr bwMode="blackWhite">
              <a:xfrm>
                <a:off x="2396" y="3536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777777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794" name="Oval 25"/>
              <p:cNvSpPr>
                <a:spLocks noChangeArrowheads="1"/>
              </p:cNvSpPr>
              <p:nvPr/>
            </p:nvSpPr>
            <p:spPr bwMode="blackWhite">
              <a:xfrm>
                <a:off x="1454" y="3577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1</a:t>
                </a:r>
              </a:p>
            </p:txBody>
          </p:sp>
          <p:sp>
            <p:nvSpPr>
              <p:cNvPr id="32795" name="Oval 26"/>
              <p:cNvSpPr>
                <a:spLocks noChangeArrowheads="1"/>
              </p:cNvSpPr>
              <p:nvPr/>
            </p:nvSpPr>
            <p:spPr bwMode="blackWhite">
              <a:xfrm>
                <a:off x="1690" y="3577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2</a:t>
                </a:r>
              </a:p>
            </p:txBody>
          </p:sp>
          <p:sp>
            <p:nvSpPr>
              <p:cNvPr id="32796" name="Oval 27"/>
              <p:cNvSpPr>
                <a:spLocks noChangeArrowheads="1"/>
              </p:cNvSpPr>
              <p:nvPr/>
            </p:nvSpPr>
            <p:spPr bwMode="blackWhite">
              <a:xfrm>
                <a:off x="1933" y="3577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32797" name="Oval 28"/>
              <p:cNvSpPr>
                <a:spLocks noChangeArrowheads="1"/>
              </p:cNvSpPr>
              <p:nvPr/>
            </p:nvSpPr>
            <p:spPr bwMode="blackWhite">
              <a:xfrm>
                <a:off x="2168" y="3577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4</a:t>
                </a:r>
              </a:p>
            </p:txBody>
          </p:sp>
          <p:sp>
            <p:nvSpPr>
              <p:cNvPr id="32798" name="Oval 29"/>
              <p:cNvSpPr>
                <a:spLocks noChangeArrowheads="1"/>
              </p:cNvSpPr>
              <p:nvPr/>
            </p:nvSpPr>
            <p:spPr bwMode="blackWhite">
              <a:xfrm>
                <a:off x="2412" y="3577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5</a:t>
                </a:r>
              </a:p>
            </p:txBody>
          </p:sp>
          <p:sp>
            <p:nvSpPr>
              <p:cNvPr id="32799" name="Oval 30"/>
              <p:cNvSpPr>
                <a:spLocks noChangeArrowheads="1"/>
              </p:cNvSpPr>
              <p:nvPr/>
            </p:nvSpPr>
            <p:spPr bwMode="blackWhite">
              <a:xfrm>
                <a:off x="2648" y="3577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6</a:t>
                </a:r>
              </a:p>
            </p:txBody>
          </p:sp>
          <p:sp>
            <p:nvSpPr>
              <p:cNvPr id="32800" name="Rectangle 31"/>
              <p:cNvSpPr>
                <a:spLocks noChangeArrowheads="1"/>
              </p:cNvSpPr>
              <p:nvPr/>
            </p:nvSpPr>
            <p:spPr bwMode="blackWhite">
              <a:xfrm>
                <a:off x="3054" y="3093"/>
                <a:ext cx="1519" cy="748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808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01" name="Rectangle 32"/>
              <p:cNvSpPr>
                <a:spLocks noChangeArrowheads="1"/>
              </p:cNvSpPr>
              <p:nvPr/>
            </p:nvSpPr>
            <p:spPr bwMode="gray">
              <a:xfrm>
                <a:off x="3099" y="3153"/>
                <a:ext cx="231" cy="396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02" name="Rectangle 33"/>
              <p:cNvSpPr>
                <a:spLocks noChangeArrowheads="1"/>
              </p:cNvSpPr>
              <p:nvPr/>
            </p:nvSpPr>
            <p:spPr bwMode="gray">
              <a:xfrm>
                <a:off x="3339" y="3153"/>
                <a:ext cx="231" cy="396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03" name="Rectangle 34"/>
              <p:cNvSpPr>
                <a:spLocks noChangeArrowheads="1"/>
              </p:cNvSpPr>
              <p:nvPr/>
            </p:nvSpPr>
            <p:spPr bwMode="gray">
              <a:xfrm>
                <a:off x="3579" y="3153"/>
                <a:ext cx="231" cy="396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04" name="Rectangle 35"/>
              <p:cNvSpPr>
                <a:spLocks noChangeArrowheads="1"/>
              </p:cNvSpPr>
              <p:nvPr/>
            </p:nvSpPr>
            <p:spPr bwMode="gray">
              <a:xfrm>
                <a:off x="4299" y="3153"/>
                <a:ext cx="231" cy="396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05" name="Rectangle 36"/>
              <p:cNvSpPr>
                <a:spLocks noChangeArrowheads="1"/>
              </p:cNvSpPr>
              <p:nvPr/>
            </p:nvSpPr>
            <p:spPr bwMode="gray">
              <a:xfrm>
                <a:off x="3819" y="3153"/>
                <a:ext cx="231" cy="396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06" name="Rectangle 37"/>
              <p:cNvSpPr>
                <a:spLocks noChangeArrowheads="1"/>
              </p:cNvSpPr>
              <p:nvPr/>
            </p:nvSpPr>
            <p:spPr bwMode="gray">
              <a:xfrm>
                <a:off x="4059" y="3153"/>
                <a:ext cx="231" cy="396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07" name="Rectangle 38"/>
              <p:cNvSpPr>
                <a:spLocks noChangeArrowheads="1"/>
              </p:cNvSpPr>
              <p:nvPr/>
            </p:nvSpPr>
            <p:spPr bwMode="blackWhite">
              <a:xfrm>
                <a:off x="3119" y="3542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808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08" name="Rectangle 39"/>
              <p:cNvSpPr>
                <a:spLocks noChangeArrowheads="1"/>
              </p:cNvSpPr>
              <p:nvPr/>
            </p:nvSpPr>
            <p:spPr bwMode="blackWhite">
              <a:xfrm>
                <a:off x="3359" y="3542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808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09" name="Rectangle 40"/>
              <p:cNvSpPr>
                <a:spLocks noChangeArrowheads="1"/>
              </p:cNvSpPr>
              <p:nvPr/>
            </p:nvSpPr>
            <p:spPr bwMode="blackWhite">
              <a:xfrm>
                <a:off x="3599" y="3542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808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10" name="Rectangle 41"/>
              <p:cNvSpPr>
                <a:spLocks noChangeArrowheads="1"/>
              </p:cNvSpPr>
              <p:nvPr/>
            </p:nvSpPr>
            <p:spPr bwMode="blackWhite">
              <a:xfrm>
                <a:off x="4319" y="3542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808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11" name="Rectangle 42"/>
              <p:cNvSpPr>
                <a:spLocks noChangeArrowheads="1"/>
              </p:cNvSpPr>
              <p:nvPr/>
            </p:nvSpPr>
            <p:spPr bwMode="blackWhite">
              <a:xfrm>
                <a:off x="3839" y="3542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808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12" name="Rectangle 43"/>
              <p:cNvSpPr>
                <a:spLocks noChangeArrowheads="1"/>
              </p:cNvSpPr>
              <p:nvPr/>
            </p:nvSpPr>
            <p:spPr bwMode="blackWhite">
              <a:xfrm>
                <a:off x="4079" y="3542"/>
                <a:ext cx="193" cy="239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rgbClr val="80808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rgbClr val="FF0000"/>
                  </a:buClr>
                  <a:buFont typeface="Arial" charset="0"/>
                  <a:buNone/>
                </a:pPr>
                <a:endParaRPr lang="en-US"/>
              </a:p>
            </p:txBody>
          </p:sp>
          <p:sp>
            <p:nvSpPr>
              <p:cNvPr id="32813" name="Oval 44"/>
              <p:cNvSpPr>
                <a:spLocks noChangeArrowheads="1"/>
              </p:cNvSpPr>
              <p:nvPr/>
            </p:nvSpPr>
            <p:spPr bwMode="blackWhite">
              <a:xfrm>
                <a:off x="3133" y="3583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a</a:t>
                </a:r>
              </a:p>
            </p:txBody>
          </p:sp>
          <p:sp>
            <p:nvSpPr>
              <p:cNvPr id="32814" name="Oval 45"/>
              <p:cNvSpPr>
                <a:spLocks noChangeArrowheads="1"/>
              </p:cNvSpPr>
              <p:nvPr/>
            </p:nvSpPr>
            <p:spPr bwMode="blackWhite">
              <a:xfrm>
                <a:off x="3379" y="3583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f</a:t>
                </a:r>
              </a:p>
            </p:txBody>
          </p:sp>
          <p:sp>
            <p:nvSpPr>
              <p:cNvPr id="32815" name="Oval 46"/>
              <p:cNvSpPr>
                <a:spLocks noChangeArrowheads="1"/>
              </p:cNvSpPr>
              <p:nvPr/>
            </p:nvSpPr>
            <p:spPr bwMode="blackWhite">
              <a:xfrm>
                <a:off x="3617" y="3583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i</a:t>
                </a:r>
              </a:p>
            </p:txBody>
          </p:sp>
          <p:sp>
            <p:nvSpPr>
              <p:cNvPr id="32816" name="Oval 47"/>
              <p:cNvSpPr>
                <a:spLocks noChangeArrowheads="1"/>
              </p:cNvSpPr>
              <p:nvPr/>
            </p:nvSpPr>
            <p:spPr bwMode="blackWhite">
              <a:xfrm>
                <a:off x="3847" y="3583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o</a:t>
                </a:r>
              </a:p>
            </p:txBody>
          </p:sp>
          <p:sp>
            <p:nvSpPr>
              <p:cNvPr id="32817" name="Oval 48"/>
              <p:cNvSpPr>
                <a:spLocks noChangeArrowheads="1"/>
              </p:cNvSpPr>
              <p:nvPr/>
            </p:nvSpPr>
            <p:spPr bwMode="blackWhite">
              <a:xfrm>
                <a:off x="4101" y="3583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t</a:t>
                </a:r>
              </a:p>
            </p:txBody>
          </p:sp>
          <p:sp>
            <p:nvSpPr>
              <p:cNvPr id="32818" name="Oval 49"/>
              <p:cNvSpPr>
                <a:spLocks noChangeArrowheads="1"/>
              </p:cNvSpPr>
              <p:nvPr/>
            </p:nvSpPr>
            <p:spPr bwMode="blackWhite">
              <a:xfrm>
                <a:off x="4337" y="3583"/>
                <a:ext cx="161" cy="161"/>
              </a:xfrm>
              <a:prstGeom prst="ellipse">
                <a:avLst/>
              </a:prstGeom>
              <a:solidFill>
                <a:srgbClr val="CCCCFF"/>
              </a:solidFill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101600" tIns="50800" rIns="101600" bIns="50800" anchor="ctr"/>
              <a:lstStyle/>
              <a:p>
                <a:pPr algn="ctr" defTabSz="1111250" eaLnBrk="0" hangingPunct="0"/>
                <a:r>
                  <a:rPr lang="en-US">
                    <a:solidFill>
                      <a:schemeClr val="bg2"/>
                    </a:solidFill>
                  </a:rPr>
                  <a:t>w</a:t>
                </a:r>
              </a:p>
            </p:txBody>
          </p:sp>
        </p:grpSp>
        <p:sp>
          <p:nvSpPr>
            <p:cNvPr id="32779" name="Rectangle 50"/>
            <p:cNvSpPr>
              <a:spLocks noChangeArrowheads="1"/>
            </p:cNvSpPr>
            <p:nvPr/>
          </p:nvSpPr>
          <p:spPr bwMode="auto">
            <a:xfrm>
              <a:off x="565" y="3282"/>
              <a:ext cx="729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822325" eaLnBrk="0" hangingPunct="0"/>
              <a:r>
                <a:rPr lang="en-US" sz="1600"/>
                <a:t>Index by</a:t>
              </a:r>
            </a:p>
            <a:p>
              <a:pPr algn="ctr" defTabSz="822325" eaLnBrk="0" hangingPunct="0"/>
              <a:r>
                <a:rPr lang="en-US" sz="1600">
                  <a:latin typeface="Courier New" pitchFamily="49" charset="0"/>
                </a:rPr>
                <a:t>PLS_INTEGER</a:t>
              </a:r>
              <a:endParaRPr lang="en-US" sz="1600"/>
            </a:p>
          </p:txBody>
        </p:sp>
        <p:sp>
          <p:nvSpPr>
            <p:cNvPr id="32780" name="Rectangle 51"/>
            <p:cNvSpPr>
              <a:spLocks noChangeArrowheads="1"/>
            </p:cNvSpPr>
            <p:nvPr/>
          </p:nvSpPr>
          <p:spPr bwMode="auto">
            <a:xfrm>
              <a:off x="4635" y="3282"/>
              <a:ext cx="554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defTabSz="822325" eaLnBrk="0" hangingPunct="0"/>
              <a:r>
                <a:rPr lang="en-US" sz="1600"/>
                <a:t>Index by</a:t>
              </a:r>
            </a:p>
            <a:p>
              <a:pPr algn="ctr" defTabSz="822325" eaLnBrk="0" hangingPunct="0"/>
              <a:r>
                <a:rPr lang="en-US" sz="1600">
                  <a:latin typeface="Courier New" pitchFamily="49" charset="0"/>
                </a:rPr>
                <a:t>VARCHAR2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5342056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Quiz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9100" indent="-419100" eaLnBrk="1" hangingPunct="1"/>
            <a:r>
              <a:rPr lang="en-US" smtClean="0">
                <a:latin typeface="Arial" charset="0"/>
              </a:rPr>
              <a:t>Identify situations in which you can use the </a:t>
            </a:r>
            <a:r>
              <a:rPr lang="en-US" smtClean="0">
                <a:latin typeface="Courier New" pitchFamily="49" charset="0"/>
              </a:rPr>
              <a:t>%ROWTYPE</a:t>
            </a:r>
            <a:r>
              <a:rPr lang="en-US" smtClean="0">
                <a:latin typeface="Arial" charset="0"/>
              </a:rPr>
              <a:t> attribute. </a:t>
            </a:r>
          </a:p>
          <a:p>
            <a:pPr marL="576263" lvl="1" indent="-461963" eaLnBrk="1" hangingPunct="1">
              <a:buFont typeface="Arial" charset="0"/>
              <a:buAutoNum type="alphaLcPeriod"/>
            </a:pPr>
            <a:r>
              <a:rPr lang="en-US" smtClean="0"/>
              <a:t>When you are not sure about the structure of the underlying database table</a:t>
            </a:r>
          </a:p>
          <a:p>
            <a:pPr marL="576263" lvl="1" indent="-461963" eaLnBrk="1" hangingPunct="1">
              <a:buFont typeface="Arial" charset="0"/>
              <a:buAutoNum type="alphaLcPeriod"/>
            </a:pPr>
            <a:r>
              <a:rPr lang="en-US" smtClean="0"/>
              <a:t>When you want to retrieve an entire row from a table</a:t>
            </a:r>
          </a:p>
          <a:p>
            <a:pPr marL="576263" lvl="1" indent="-461963" eaLnBrk="1" hangingPunct="1">
              <a:buFont typeface="Arial" charset="0"/>
              <a:buAutoNum type="alphaLcPeriod"/>
            </a:pPr>
            <a:r>
              <a:rPr lang="en-US" smtClean="0"/>
              <a:t>When you want to declare a variable according to another previously declared variable or database column</a:t>
            </a:r>
          </a:p>
        </p:txBody>
      </p:sp>
    </p:spTree>
    <p:extLst>
      <p:ext uri="{BB962C8B-B14F-4D97-AF65-F5344CB8AC3E}">
        <p14:creationId xmlns:p14="http://schemas.microsoft.com/office/powerpoint/2010/main" val="1552138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7171" name="Rectangle 3075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3022600"/>
          </a:xfrm>
        </p:spPr>
        <p:txBody>
          <a:bodyPr/>
          <a:lstStyle/>
          <a:p>
            <a:pPr lvl="1" eaLnBrk="1" hangingPunct="1"/>
            <a:r>
              <a:rPr lang="en-US" smtClean="0"/>
              <a:t>Introducing composite data types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PL/SQL records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Manipulating data with PL/SQL records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Advantages of the </a:t>
            </a:r>
            <a:r>
              <a:rPr lang="en-US" smtClean="0">
                <a:solidFill>
                  <a:schemeClr val="folHlink"/>
                </a:solidFill>
                <a:latin typeface="Courier New" pitchFamily="49" charset="0"/>
              </a:rPr>
              <a:t>%ROWTYPE</a:t>
            </a:r>
            <a:r>
              <a:rPr lang="en-US" smtClean="0">
                <a:solidFill>
                  <a:schemeClr val="folHlink"/>
                </a:solidFill>
                <a:latin typeface="Times New Roman" pitchFamily="18" charset="0"/>
              </a:rPr>
              <a:t> a</a:t>
            </a:r>
            <a:r>
              <a:rPr lang="en-US" smtClean="0">
                <a:solidFill>
                  <a:schemeClr val="folHlink"/>
                </a:solidFill>
              </a:rPr>
              <a:t>ttribute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PL/SQL collections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Examining associative arrays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Introducing nested tables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Introducing </a:t>
            </a:r>
            <a:r>
              <a:rPr lang="en-US" smtClean="0">
                <a:solidFill>
                  <a:schemeClr val="folHlink"/>
                </a:solidFill>
                <a:latin typeface="Courier New" pitchFamily="49" charset="0"/>
              </a:rPr>
              <a:t>VARRAY</a:t>
            </a:r>
          </a:p>
        </p:txBody>
      </p:sp>
    </p:spTree>
    <p:extLst>
      <p:ext uri="{BB962C8B-B14F-4D97-AF65-F5344CB8AC3E}">
        <p14:creationId xmlns:p14="http://schemas.microsoft.com/office/powerpoint/2010/main" val="2131672303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In this lesson, you should have learned to:</a:t>
            </a:r>
          </a:p>
          <a:p>
            <a:pPr lvl="1" eaLnBrk="1" hangingPunct="1"/>
            <a:r>
              <a:rPr lang="en-US" smtClean="0"/>
              <a:t>Define and reference PL/SQL variables of composite data types</a:t>
            </a:r>
          </a:p>
          <a:p>
            <a:pPr lvl="2" eaLnBrk="1" hangingPunct="1"/>
            <a:r>
              <a:rPr lang="en-US" smtClean="0"/>
              <a:t>PL/SQL record</a:t>
            </a:r>
          </a:p>
          <a:p>
            <a:pPr lvl="2" eaLnBrk="1" hangingPunct="1"/>
            <a:r>
              <a:rPr lang="en-US" smtClean="0"/>
              <a:t>Associative array</a:t>
            </a:r>
          </a:p>
          <a:p>
            <a:pPr lvl="3" eaLnBrk="1" hangingPunct="1"/>
            <a:r>
              <a:rPr lang="en-US" smtClean="0">
                <a:latin typeface="Courier New" pitchFamily="49" charset="0"/>
              </a:rPr>
              <a:t>INDEX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 table</a:t>
            </a:r>
          </a:p>
          <a:p>
            <a:pPr lvl="3" eaLnBrk="1" hangingPunct="1"/>
            <a:r>
              <a:rPr lang="en-US" smtClean="0">
                <a:latin typeface="Courier New" pitchFamily="49" charset="0"/>
              </a:rPr>
              <a:t>INDEX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 table of records</a:t>
            </a:r>
          </a:p>
          <a:p>
            <a:pPr lvl="1" eaLnBrk="1" hangingPunct="1"/>
            <a:r>
              <a:rPr lang="en-US" smtClean="0"/>
              <a:t>Define a PL/SQL record by using the </a:t>
            </a:r>
            <a:r>
              <a:rPr lang="en-US" smtClean="0">
                <a:latin typeface="Courier New" pitchFamily="49" charset="0"/>
              </a:rPr>
              <a:t>%ROWTYPE</a:t>
            </a:r>
            <a:r>
              <a:rPr lang="en-US" smtClean="0"/>
              <a:t> attribute</a:t>
            </a:r>
          </a:p>
          <a:p>
            <a:pPr lvl="1" eaLnBrk="1" hangingPunct="1"/>
            <a:r>
              <a:rPr lang="en-US" smtClean="0"/>
              <a:t>Compare and contrast the three PL/SQL collection types:</a:t>
            </a:r>
          </a:p>
          <a:p>
            <a:pPr lvl="2" eaLnBrk="1" hangingPunct="1"/>
            <a:r>
              <a:rPr lang="en-US" smtClean="0"/>
              <a:t>Associative array</a:t>
            </a:r>
          </a:p>
          <a:p>
            <a:pPr lvl="2" eaLnBrk="1" hangingPunct="1"/>
            <a:r>
              <a:rPr lang="en-US" smtClean="0"/>
              <a:t>Nested table</a:t>
            </a:r>
          </a:p>
          <a:p>
            <a:pPr lvl="2" eaLnBrk="1" hangingPunct="1"/>
            <a:r>
              <a:rPr lang="en-US" smtClean="0">
                <a:latin typeface="Courier New" pitchFamily="49" charset="0"/>
              </a:rPr>
              <a:t>VARRAY</a:t>
            </a:r>
          </a:p>
        </p:txBody>
      </p:sp>
    </p:spTree>
    <p:extLst>
      <p:ext uri="{BB962C8B-B14F-4D97-AF65-F5344CB8AC3E}">
        <p14:creationId xmlns:p14="http://schemas.microsoft.com/office/powerpoint/2010/main" val="126645459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Practice 7: Overview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This practice covers the following topics:</a:t>
            </a:r>
          </a:p>
          <a:p>
            <a:pPr lvl="1" eaLnBrk="1" hangingPunct="1"/>
            <a:r>
              <a:rPr lang="en-US" smtClean="0"/>
              <a:t>Declaring associative arrays</a:t>
            </a:r>
          </a:p>
          <a:p>
            <a:pPr lvl="1" eaLnBrk="1" hangingPunct="1"/>
            <a:r>
              <a:rPr lang="en-US" smtClean="0"/>
              <a:t>Processing data by using associative arrays</a:t>
            </a:r>
          </a:p>
          <a:p>
            <a:pPr lvl="1" eaLnBrk="1" hangingPunct="1"/>
            <a:r>
              <a:rPr lang="en-US" smtClean="0"/>
              <a:t>Declaring a PL/SQL record</a:t>
            </a:r>
          </a:p>
          <a:p>
            <a:pPr lvl="1" eaLnBrk="1" hangingPunct="1"/>
            <a:r>
              <a:rPr lang="en-US" smtClean="0"/>
              <a:t>Processing data by using a PL/SQL record</a:t>
            </a:r>
          </a:p>
        </p:txBody>
      </p:sp>
    </p:spTree>
    <p:extLst>
      <p:ext uri="{BB962C8B-B14F-4D97-AF65-F5344CB8AC3E}">
        <p14:creationId xmlns:p14="http://schemas.microsoft.com/office/powerpoint/2010/main" val="1177832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Composite Data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Can hold multiple values (unlike scalar types)</a:t>
            </a:r>
          </a:p>
          <a:p>
            <a:pPr lvl="1" eaLnBrk="1" hangingPunct="1"/>
            <a:r>
              <a:rPr lang="en-US" smtClean="0"/>
              <a:t>Are of two types:</a:t>
            </a:r>
          </a:p>
          <a:p>
            <a:pPr lvl="2" eaLnBrk="1" hangingPunct="1"/>
            <a:r>
              <a:rPr lang="en-US" smtClean="0"/>
              <a:t>PL/SQL records</a:t>
            </a:r>
          </a:p>
          <a:p>
            <a:pPr lvl="2" eaLnBrk="1" hangingPunct="1"/>
            <a:r>
              <a:rPr lang="en-US" smtClean="0"/>
              <a:t>PL/SQL collections</a:t>
            </a:r>
          </a:p>
          <a:p>
            <a:pPr lvl="3" eaLnBrk="1" hangingPunct="1"/>
            <a:r>
              <a:rPr lang="en-US" smtClean="0"/>
              <a:t>Associative array (</a:t>
            </a:r>
            <a:r>
              <a:rPr lang="en-US" smtClean="0">
                <a:latin typeface="Courier New" pitchFamily="49" charset="0"/>
              </a:rPr>
              <a:t>INDEX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 table)</a:t>
            </a:r>
          </a:p>
          <a:p>
            <a:pPr lvl="3" eaLnBrk="1" hangingPunct="1"/>
            <a:r>
              <a:rPr lang="en-US" smtClean="0"/>
              <a:t>Nested table</a:t>
            </a:r>
          </a:p>
          <a:p>
            <a:pPr lvl="3" eaLnBrk="1" hangingPunct="1"/>
            <a:r>
              <a:rPr lang="en-US" smtClean="0">
                <a:latin typeface="Courier New" pitchFamily="49" charset="0"/>
              </a:rPr>
              <a:t>VARRAY</a:t>
            </a:r>
          </a:p>
        </p:txBody>
      </p:sp>
      <p:sp>
        <p:nvSpPr>
          <p:cNvPr id="8196" name="Arc 4"/>
          <p:cNvSpPr>
            <a:spLocks/>
          </p:cNvSpPr>
          <p:nvPr/>
        </p:nvSpPr>
        <p:spPr bwMode="auto">
          <a:xfrm>
            <a:off x="7289800" y="2813051"/>
            <a:ext cx="28151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72791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3"/>
          <p:cNvSpPr>
            <a:spLocks noChangeArrowheads="1"/>
          </p:cNvSpPr>
          <p:nvPr/>
        </p:nvSpPr>
        <p:spPr bwMode="auto">
          <a:xfrm>
            <a:off x="7247468" y="3406776"/>
            <a:ext cx="3306233" cy="1585913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19" name="Rectangle 27"/>
          <p:cNvSpPr>
            <a:spLocks noChangeArrowheads="1"/>
          </p:cNvSpPr>
          <p:nvPr/>
        </p:nvSpPr>
        <p:spPr bwMode="auto">
          <a:xfrm>
            <a:off x="848785" y="3817938"/>
            <a:ext cx="6057900" cy="1682750"/>
          </a:xfrm>
          <a:prstGeom prst="rect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FF0000"/>
              </a:buClr>
              <a:buFont typeface="Arial" charset="0"/>
              <a:buNone/>
            </a:pPr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PL/SQL Records or Collections?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Use PL/SQL records when you want to store values of different data types but only one occurrence at a time.</a:t>
            </a:r>
          </a:p>
          <a:p>
            <a:pPr lvl="1" eaLnBrk="1" hangingPunct="1"/>
            <a:r>
              <a:rPr lang="en-US" smtClean="0"/>
              <a:t>Use PL/SQL collections when you want to store values of the same data type.</a:t>
            </a:r>
          </a:p>
        </p:txBody>
      </p:sp>
      <p:sp>
        <p:nvSpPr>
          <p:cNvPr id="9222" name="Arc 4"/>
          <p:cNvSpPr>
            <a:spLocks/>
          </p:cNvSpPr>
          <p:nvPr/>
        </p:nvSpPr>
        <p:spPr bwMode="auto">
          <a:xfrm>
            <a:off x="5988051" y="5121276"/>
            <a:ext cx="281516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534013" y="4424363"/>
            <a:ext cx="351057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>
                <a:latin typeface="Courier New" pitchFamily="49" charset="0"/>
              </a:rPr>
              <a:t>TRUE 23-DEC-98  ATLANTA</a:t>
            </a:r>
            <a:r>
              <a:rPr lang="en-US" sz="2000">
                <a:latin typeface="Courier New" pitchFamily="49" charset="0"/>
              </a:rPr>
              <a:t> </a:t>
            </a:r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5477933" y="3827463"/>
            <a:ext cx="0" cy="166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7395633" y="3463925"/>
            <a:ext cx="3058584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 sz="2000">
                <a:latin typeface="Courier New" pitchFamily="49" charset="0"/>
              </a:rPr>
              <a:t> </a:t>
            </a:r>
            <a:r>
              <a:rPr lang="en-US">
                <a:latin typeface="Courier New" pitchFamily="49" charset="0"/>
              </a:rPr>
              <a:t>1	SMITH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2	JONES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3	BENNETT</a:t>
            </a:r>
            <a:br>
              <a:rPr lang="en-US">
                <a:latin typeface="Courier New" pitchFamily="49" charset="0"/>
              </a:rPr>
            </a:br>
            <a:r>
              <a:rPr lang="en-US">
                <a:latin typeface="Courier New" pitchFamily="49" charset="0"/>
              </a:rPr>
              <a:t> 4	KRAMER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069521" y="3357564"/>
            <a:ext cx="1899559" cy="42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/>
              <a:t>PL/SQL Record:</a:t>
            </a:r>
            <a:endParaRPr lang="en-US" sz="1600">
              <a:solidFill>
                <a:srgbClr val="FFCC00"/>
              </a:solidFill>
              <a:latin typeface="Times New Roman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7582496" y="2932114"/>
            <a:ext cx="2229777" cy="42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/>
              <a:t>PL/SQL Collection:</a:t>
            </a:r>
            <a:endParaRPr lang="en-US" sz="1600">
              <a:solidFill>
                <a:srgbClr val="FFCC00"/>
              </a:solidFill>
            </a:endParaRP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8480654" y="5594351"/>
            <a:ext cx="1758494" cy="425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>
                <a:latin typeface="Courier New" pitchFamily="49" charset="0"/>
              </a:rPr>
              <a:t>PLS_INTEGER</a:t>
            </a:r>
            <a:r>
              <a:rPr lang="en-US" sz="1600"/>
              <a:t> 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9179985" y="5278439"/>
            <a:ext cx="2084916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en-US">
                <a:latin typeface="Courier New" pitchFamily="49" charset="0"/>
              </a:rPr>
              <a:t>VARCHAR2</a:t>
            </a:r>
            <a:endParaRPr lang="en-US">
              <a:solidFill>
                <a:srgbClr val="FFCC00"/>
              </a:solidFill>
            </a:endParaRPr>
          </a:p>
        </p:txBody>
      </p:sp>
      <p:sp>
        <p:nvSpPr>
          <p:cNvPr id="9230" name="Freeform 17"/>
          <p:cNvSpPr>
            <a:spLocks/>
          </p:cNvSpPr>
          <p:nvPr/>
        </p:nvSpPr>
        <p:spPr bwMode="auto">
          <a:xfrm>
            <a:off x="8989484" y="5072064"/>
            <a:ext cx="353483" cy="452437"/>
          </a:xfrm>
          <a:custGeom>
            <a:avLst/>
            <a:gdLst>
              <a:gd name="T0" fmla="*/ 0 w 167"/>
              <a:gd name="T1" fmla="*/ 0 h 285"/>
              <a:gd name="T2" fmla="*/ 0 w 167"/>
              <a:gd name="T3" fmla="*/ 2147483647 h 285"/>
              <a:gd name="T4" fmla="*/ 2147483647 w 167"/>
              <a:gd name="T5" fmla="*/ 2147483647 h 285"/>
              <a:gd name="T6" fmla="*/ 0 60000 65536"/>
              <a:gd name="T7" fmla="*/ 0 60000 65536"/>
              <a:gd name="T8" fmla="*/ 0 60000 65536"/>
              <a:gd name="T9" fmla="*/ 0 w 167"/>
              <a:gd name="T10" fmla="*/ 0 h 285"/>
              <a:gd name="T11" fmla="*/ 167 w 167"/>
              <a:gd name="T12" fmla="*/ 285 h 2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" h="285">
                <a:moveTo>
                  <a:pt x="0" y="0"/>
                </a:moveTo>
                <a:lnTo>
                  <a:pt x="0" y="284"/>
                </a:lnTo>
                <a:lnTo>
                  <a:pt x="166" y="284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1" name="Freeform 19"/>
          <p:cNvSpPr>
            <a:spLocks/>
          </p:cNvSpPr>
          <p:nvPr/>
        </p:nvSpPr>
        <p:spPr bwMode="auto">
          <a:xfrm>
            <a:off x="7833784" y="5043489"/>
            <a:ext cx="372533" cy="782637"/>
          </a:xfrm>
          <a:custGeom>
            <a:avLst/>
            <a:gdLst>
              <a:gd name="T0" fmla="*/ 0 w 176"/>
              <a:gd name="T1" fmla="*/ 0 h 493"/>
              <a:gd name="T2" fmla="*/ 0 w 176"/>
              <a:gd name="T3" fmla="*/ 2147483647 h 493"/>
              <a:gd name="T4" fmla="*/ 2147483647 w 176"/>
              <a:gd name="T5" fmla="*/ 2147483647 h 493"/>
              <a:gd name="T6" fmla="*/ 0 60000 65536"/>
              <a:gd name="T7" fmla="*/ 0 60000 65536"/>
              <a:gd name="T8" fmla="*/ 0 60000 65536"/>
              <a:gd name="T9" fmla="*/ 0 w 176"/>
              <a:gd name="T10" fmla="*/ 0 h 493"/>
              <a:gd name="T11" fmla="*/ 176 w 176"/>
              <a:gd name="T12" fmla="*/ 493 h 4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93">
                <a:moveTo>
                  <a:pt x="0" y="0"/>
                </a:moveTo>
                <a:lnTo>
                  <a:pt x="0" y="492"/>
                </a:lnTo>
                <a:lnTo>
                  <a:pt x="175" y="492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Line 22"/>
          <p:cNvSpPr>
            <a:spLocks noChangeShapeType="1"/>
          </p:cNvSpPr>
          <p:nvPr/>
        </p:nvSpPr>
        <p:spPr bwMode="auto">
          <a:xfrm>
            <a:off x="8282517" y="3403601"/>
            <a:ext cx="0" cy="1603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33" name="Picture 24" descr="Concept: Flower,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81134" y="4027489"/>
            <a:ext cx="1011767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4" name="Line 25"/>
          <p:cNvSpPr>
            <a:spLocks noChangeShapeType="1"/>
          </p:cNvSpPr>
          <p:nvPr/>
        </p:nvSpPr>
        <p:spPr bwMode="auto">
          <a:xfrm>
            <a:off x="3822700" y="3827463"/>
            <a:ext cx="0" cy="166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Line 26"/>
          <p:cNvSpPr>
            <a:spLocks noChangeShapeType="1"/>
          </p:cNvSpPr>
          <p:nvPr/>
        </p:nvSpPr>
        <p:spPr bwMode="auto">
          <a:xfrm>
            <a:off x="1957917" y="3827463"/>
            <a:ext cx="0" cy="1668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4930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10243" name="Rectangle 3075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10557933" cy="3022600"/>
          </a:xfrm>
        </p:spPr>
        <p:txBody>
          <a:bodyPr/>
          <a:lstStyle/>
          <a:p>
            <a:pPr lvl="1" eaLnBrk="1" hangingPunct="1">
              <a:buClr>
                <a:srgbClr val="999999"/>
              </a:buClr>
            </a:pPr>
            <a:r>
              <a:rPr lang="en-US" smtClean="0">
                <a:solidFill>
                  <a:schemeClr val="folHlink"/>
                </a:solidFill>
              </a:rPr>
              <a:t>Examining composite data types</a:t>
            </a:r>
          </a:p>
          <a:p>
            <a:pPr lvl="1" eaLnBrk="1" hangingPunct="1"/>
            <a:r>
              <a:rPr lang="en-US" smtClean="0"/>
              <a:t>Using PL/SQL records</a:t>
            </a:r>
          </a:p>
          <a:p>
            <a:pPr lvl="2" eaLnBrk="1" hangingPunct="1"/>
            <a:r>
              <a:rPr lang="en-US" smtClean="0"/>
              <a:t>Manipulating data with PL/SQL records</a:t>
            </a:r>
          </a:p>
          <a:p>
            <a:pPr lvl="2" eaLnBrk="1" hangingPunct="1"/>
            <a:r>
              <a:rPr lang="en-US" smtClean="0"/>
              <a:t>Advantages of the </a:t>
            </a:r>
            <a:r>
              <a:rPr lang="en-US" smtClean="0">
                <a:latin typeface="Courier New" pitchFamily="49" charset="0"/>
              </a:rPr>
              <a:t>%ROWTYPE</a:t>
            </a:r>
            <a:r>
              <a:rPr lang="en-US" smtClean="0">
                <a:latin typeface="Times New Roman" pitchFamily="18" charset="0"/>
              </a:rPr>
              <a:t> </a:t>
            </a:r>
            <a:r>
              <a:rPr lang="en-US" smtClean="0"/>
              <a:t>attribute</a:t>
            </a:r>
          </a:p>
          <a:p>
            <a:pPr lvl="1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Using PL/SQL collections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Examining associative arrays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Introducing nested tables</a:t>
            </a:r>
          </a:p>
          <a:p>
            <a:pPr lvl="2" eaLnBrk="1" hangingPunct="1">
              <a:buClr>
                <a:schemeClr val="folHlink"/>
              </a:buClr>
            </a:pPr>
            <a:r>
              <a:rPr lang="en-US" smtClean="0">
                <a:solidFill>
                  <a:schemeClr val="folHlink"/>
                </a:solidFill>
              </a:rPr>
              <a:t>Introducing </a:t>
            </a:r>
            <a:r>
              <a:rPr lang="en-US" smtClean="0">
                <a:solidFill>
                  <a:schemeClr val="folHlink"/>
                </a:solidFill>
                <a:latin typeface="Courier New" pitchFamily="49" charset="0"/>
              </a:rPr>
              <a:t>VARRAY</a:t>
            </a:r>
          </a:p>
        </p:txBody>
      </p:sp>
    </p:spTree>
    <p:extLst>
      <p:ext uri="{BB962C8B-B14F-4D97-AF65-F5344CB8AC3E}">
        <p14:creationId xmlns:p14="http://schemas.microsoft.com/office/powerpoint/2010/main" val="266571588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PL/SQL Records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/>
              <a:t>Must contain one or more components (called </a:t>
            </a:r>
            <a:r>
              <a:rPr lang="en-US" i="1" smtClean="0"/>
              <a:t>fields</a:t>
            </a:r>
            <a:r>
              <a:rPr lang="en-US" smtClean="0"/>
              <a:t>) of any scalar, </a:t>
            </a:r>
            <a:r>
              <a:rPr lang="en-US" smtClean="0">
                <a:latin typeface="Courier New" pitchFamily="49" charset="0"/>
              </a:rPr>
              <a:t>RECORD</a:t>
            </a:r>
            <a:r>
              <a:rPr lang="en-US" smtClean="0"/>
              <a:t>, or </a:t>
            </a:r>
            <a:r>
              <a:rPr lang="en-US" smtClean="0">
                <a:latin typeface="Courier New" pitchFamily="49" charset="0"/>
              </a:rPr>
              <a:t>INDEX</a:t>
            </a:r>
            <a:r>
              <a:rPr lang="en-US" smtClean="0"/>
              <a:t> </a:t>
            </a:r>
            <a:r>
              <a:rPr lang="en-US" smtClean="0">
                <a:latin typeface="Courier New" pitchFamily="49" charset="0"/>
              </a:rPr>
              <a:t>BY</a:t>
            </a:r>
            <a:r>
              <a:rPr lang="en-US" smtClean="0"/>
              <a:t> table data type</a:t>
            </a:r>
          </a:p>
          <a:p>
            <a:pPr lvl="1" eaLnBrk="1" hangingPunct="1"/>
            <a:r>
              <a:rPr lang="en-US" smtClean="0"/>
              <a:t>Are similar to structures in most third-generation languages (including C and C++)</a:t>
            </a:r>
          </a:p>
          <a:p>
            <a:pPr lvl="1" eaLnBrk="1" hangingPunct="1"/>
            <a:r>
              <a:rPr lang="en-US" smtClean="0"/>
              <a:t>Are user-defined and can be a subset of a row in a table</a:t>
            </a:r>
          </a:p>
          <a:p>
            <a:pPr lvl="1" eaLnBrk="1" hangingPunct="1"/>
            <a:r>
              <a:rPr lang="en-US" smtClean="0"/>
              <a:t>Treat a collection of fields as a logical unit</a:t>
            </a:r>
          </a:p>
          <a:p>
            <a:pPr lvl="1" eaLnBrk="1" hangingPunct="1"/>
            <a:r>
              <a:rPr lang="en-US" smtClean="0"/>
              <a:t>Are convenient for fetching a row of data from a table for processing</a:t>
            </a:r>
          </a:p>
        </p:txBody>
      </p:sp>
    </p:spTree>
    <p:extLst>
      <p:ext uri="{BB962C8B-B14F-4D97-AF65-F5344CB8AC3E}">
        <p14:creationId xmlns:p14="http://schemas.microsoft.com/office/powerpoint/2010/main" val="394102280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PL/SQL Record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>
                <a:latin typeface="Arial" charset="0"/>
              </a:rPr>
              <a:t>Syntax: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blackGray">
          <a:xfrm>
            <a:off x="1930400" y="2286001"/>
            <a:ext cx="8940800" cy="69691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TYPE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type_name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IS RECORD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 (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field_declaration[, field_declaration]…);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blackGray">
          <a:xfrm>
            <a:off x="1930400" y="4697414"/>
            <a:ext cx="8940800" cy="101758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lnSpc>
                <a:spcPct val="105000"/>
              </a:lnSpc>
              <a:spcBef>
                <a:spcPct val="40000"/>
              </a:spcBef>
            </a:pP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field_name {field_type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variable%TYPE </a:t>
            </a: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         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table.column%TYPE 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|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 table%ROWTYPE}</a:t>
            </a:r>
            <a:endParaRPr lang="en-US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           [[NOT NULL] {:= | DEFAULT} </a:t>
            </a:r>
            <a:r>
              <a:rPr lang="en-US" i="1">
                <a:solidFill>
                  <a:srgbClr val="000000"/>
                </a:solidFill>
                <a:latin typeface="Courier New" pitchFamily="49" charset="0"/>
              </a:rPr>
              <a:t>expr</a:t>
            </a: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]</a:t>
            </a:r>
            <a:r>
              <a:rPr lang="en-US" sz="2000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blackGray">
          <a:xfrm>
            <a:off x="1930400" y="3505200"/>
            <a:ext cx="8940800" cy="3190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lnSpc>
                <a:spcPct val="65000"/>
              </a:lnSpc>
              <a:spcBef>
                <a:spcPct val="40000"/>
              </a:spcBef>
            </a:pPr>
            <a:r>
              <a:rPr lang="en-US">
                <a:solidFill>
                  <a:srgbClr val="000000"/>
                </a:solidFill>
                <a:latin typeface="Courier New" pitchFamily="49" charset="0"/>
              </a:rPr>
              <a:t>identifier	type_name;</a:t>
            </a:r>
            <a:r>
              <a:rPr lang="en-US" sz="2000" i="1">
                <a:solidFill>
                  <a:srgbClr val="00000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862667" y="4211638"/>
            <a:ext cx="9110133" cy="36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/>
          <a:p>
            <a:pPr defTabSz="228600">
              <a:spcBef>
                <a:spcPct val="20000"/>
              </a:spcBef>
              <a:buClr>
                <a:srgbClr val="000000"/>
              </a:buClr>
              <a:buFont typeface="Arial" charset="0"/>
              <a:buNone/>
            </a:pPr>
            <a:r>
              <a:rPr lang="en-US" sz="2200" i="1">
                <a:latin typeface="Courier New" pitchFamily="49" charset="0"/>
              </a:rPr>
              <a:t>field_declaration</a:t>
            </a:r>
            <a:r>
              <a:rPr lang="en-US" sz="2200"/>
              <a:t>:</a:t>
            </a:r>
          </a:p>
        </p:txBody>
      </p:sp>
      <p:sp>
        <p:nvSpPr>
          <p:cNvPr id="12296" name="Oval 24"/>
          <p:cNvSpPr>
            <a:spLocks noChangeArrowheads="1"/>
          </p:cNvSpPr>
          <p:nvPr/>
        </p:nvSpPr>
        <p:spPr bwMode="blackWhite">
          <a:xfrm>
            <a:off x="1162052" y="2371725"/>
            <a:ext cx="552449" cy="414338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 b="1"/>
              <a:t>1</a:t>
            </a:r>
          </a:p>
        </p:txBody>
      </p:sp>
      <p:sp>
        <p:nvSpPr>
          <p:cNvPr id="12297" name="Oval 24"/>
          <p:cNvSpPr>
            <a:spLocks noChangeArrowheads="1"/>
          </p:cNvSpPr>
          <p:nvPr/>
        </p:nvSpPr>
        <p:spPr bwMode="blackWhite">
          <a:xfrm>
            <a:off x="1174752" y="3395664"/>
            <a:ext cx="552449" cy="414337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algn="ctr" defTabSz="822325" eaLnBrk="0" hangingPunct="0">
              <a:lnSpc>
                <a:spcPct val="95000"/>
              </a:lnSpc>
            </a:pPr>
            <a:r>
              <a:rPr lang="en-US" sz="20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080310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PL/SQL Record Structure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231901" y="3857626"/>
            <a:ext cx="9768417" cy="4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sz="2200"/>
              <a:t>Example: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1092200" y="4343401"/>
            <a:ext cx="9779000" cy="1858963"/>
            <a:chOff x="516" y="2736"/>
            <a:chExt cx="4620" cy="1171"/>
          </a:xfrm>
        </p:grpSpPr>
        <p:sp>
          <p:nvSpPr>
            <p:cNvPr id="13327" name="Rectangle 5"/>
            <p:cNvSpPr>
              <a:spLocks noChangeArrowheads="1"/>
            </p:cNvSpPr>
            <p:nvPr/>
          </p:nvSpPr>
          <p:spPr bwMode="blackGray">
            <a:xfrm>
              <a:off x="624" y="2736"/>
              <a:ext cx="4512" cy="1171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28" name="Rectangle 6"/>
            <p:cNvSpPr>
              <a:spLocks noChangeArrowheads="1"/>
            </p:cNvSpPr>
            <p:nvPr/>
          </p:nvSpPr>
          <p:spPr bwMode="blackWhite">
            <a:xfrm>
              <a:off x="768" y="3374"/>
              <a:ext cx="4306" cy="296"/>
            </a:xfrm>
            <a:prstGeom prst="rect">
              <a:avLst/>
            </a:prstGeom>
            <a:solidFill>
              <a:srgbClr val="CC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             100                             King                         AD_PRES</a:t>
              </a:r>
            </a:p>
          </p:txBody>
        </p:sp>
        <p:sp>
          <p:nvSpPr>
            <p:cNvPr id="13329" name="Line 7"/>
            <p:cNvSpPr>
              <a:spLocks noChangeShapeType="1"/>
            </p:cNvSpPr>
            <p:nvPr/>
          </p:nvSpPr>
          <p:spPr bwMode="auto">
            <a:xfrm>
              <a:off x="516" y="3501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>
              <a:off x="2178" y="3380"/>
              <a:ext cx="0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3698" y="3384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Rectangle 10"/>
            <p:cNvSpPr>
              <a:spLocks noChangeArrowheads="1"/>
            </p:cNvSpPr>
            <p:nvPr/>
          </p:nvSpPr>
          <p:spPr bwMode="auto">
            <a:xfrm>
              <a:off x="625" y="3096"/>
              <a:ext cx="124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/>
                <a:t>employee_id  number(6)</a:t>
              </a:r>
            </a:p>
          </p:txBody>
        </p:sp>
        <p:sp>
          <p:nvSpPr>
            <p:cNvPr id="13333" name="Rectangle 11"/>
            <p:cNvSpPr>
              <a:spLocks noChangeArrowheads="1"/>
            </p:cNvSpPr>
            <p:nvPr/>
          </p:nvSpPr>
          <p:spPr bwMode="auto">
            <a:xfrm>
              <a:off x="2183" y="3096"/>
              <a:ext cx="125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/>
                <a:t>last_name   varchar2(25)</a:t>
              </a:r>
            </a:p>
          </p:txBody>
        </p:sp>
        <p:sp>
          <p:nvSpPr>
            <p:cNvPr id="13334" name="Rectangle 12"/>
            <p:cNvSpPr>
              <a:spLocks noChangeArrowheads="1"/>
            </p:cNvSpPr>
            <p:nvPr/>
          </p:nvSpPr>
          <p:spPr bwMode="auto">
            <a:xfrm>
              <a:off x="3789" y="3096"/>
              <a:ext cx="102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/>
                <a:t>job_id  varchar2(10)</a:t>
              </a:r>
            </a:p>
          </p:txBody>
        </p:sp>
        <p:sp>
          <p:nvSpPr>
            <p:cNvPr id="13335" name="Text Box 13"/>
            <p:cNvSpPr txBox="1">
              <a:spLocks noChangeArrowheads="1"/>
            </p:cNvSpPr>
            <p:nvPr/>
          </p:nvSpPr>
          <p:spPr bwMode="auto">
            <a:xfrm>
              <a:off x="2517" y="2880"/>
              <a:ext cx="9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Field2 (data type)</a:t>
              </a:r>
            </a:p>
          </p:txBody>
        </p:sp>
        <p:sp>
          <p:nvSpPr>
            <p:cNvPr id="13336" name="Text Box 14"/>
            <p:cNvSpPr txBox="1">
              <a:spLocks noChangeArrowheads="1"/>
            </p:cNvSpPr>
            <p:nvPr/>
          </p:nvSpPr>
          <p:spPr bwMode="auto">
            <a:xfrm>
              <a:off x="3980" y="2880"/>
              <a:ext cx="9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Field3 (data type)</a:t>
              </a:r>
            </a:p>
          </p:txBody>
        </p:sp>
        <p:sp>
          <p:nvSpPr>
            <p:cNvPr id="13337" name="Text Box 15"/>
            <p:cNvSpPr txBox="1">
              <a:spLocks noChangeArrowheads="1"/>
            </p:cNvSpPr>
            <p:nvPr/>
          </p:nvSpPr>
          <p:spPr bwMode="auto">
            <a:xfrm>
              <a:off x="949" y="2880"/>
              <a:ext cx="9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Field1 (data type)</a:t>
              </a:r>
            </a:p>
          </p:txBody>
        </p:sp>
      </p:grpSp>
      <p:grpSp>
        <p:nvGrpSpPr>
          <p:cNvPr id="13317" name="Group 16"/>
          <p:cNvGrpSpPr>
            <a:grpSpLocks/>
          </p:cNvGrpSpPr>
          <p:nvPr/>
        </p:nvGrpSpPr>
        <p:grpSpPr bwMode="auto">
          <a:xfrm>
            <a:off x="1092200" y="1981201"/>
            <a:ext cx="9779000" cy="1477963"/>
            <a:chOff x="516" y="1248"/>
            <a:chExt cx="4620" cy="931"/>
          </a:xfrm>
        </p:grpSpPr>
        <p:sp>
          <p:nvSpPr>
            <p:cNvPr id="13319" name="Rectangle 17"/>
            <p:cNvSpPr>
              <a:spLocks noChangeArrowheads="1"/>
            </p:cNvSpPr>
            <p:nvPr/>
          </p:nvSpPr>
          <p:spPr bwMode="blackGray">
            <a:xfrm>
              <a:off x="624" y="1248"/>
              <a:ext cx="4512" cy="931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50000"/>
                </a:spcBef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3320" name="Rectangle 18"/>
            <p:cNvSpPr>
              <a:spLocks noChangeArrowheads="1"/>
            </p:cNvSpPr>
            <p:nvPr/>
          </p:nvSpPr>
          <p:spPr bwMode="blackWhite">
            <a:xfrm>
              <a:off x="768" y="1646"/>
              <a:ext cx="4306" cy="296"/>
            </a:xfrm>
            <a:prstGeom prst="rect">
              <a:avLst/>
            </a:prstGeom>
            <a:solidFill>
              <a:srgbClr val="CCCC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pPr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3321" name="Line 19"/>
            <p:cNvSpPr>
              <a:spLocks noChangeShapeType="1"/>
            </p:cNvSpPr>
            <p:nvPr/>
          </p:nvSpPr>
          <p:spPr bwMode="auto">
            <a:xfrm>
              <a:off x="516" y="1773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20"/>
            <p:cNvSpPr>
              <a:spLocks noChangeShapeType="1"/>
            </p:cNvSpPr>
            <p:nvPr/>
          </p:nvSpPr>
          <p:spPr bwMode="auto">
            <a:xfrm>
              <a:off x="2178" y="1652"/>
              <a:ext cx="0" cy="2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21"/>
            <p:cNvSpPr>
              <a:spLocks noChangeShapeType="1"/>
            </p:cNvSpPr>
            <p:nvPr/>
          </p:nvSpPr>
          <p:spPr bwMode="auto">
            <a:xfrm>
              <a:off x="3698" y="1656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Text Box 22"/>
            <p:cNvSpPr txBox="1">
              <a:spLocks noChangeArrowheads="1"/>
            </p:cNvSpPr>
            <p:nvPr/>
          </p:nvSpPr>
          <p:spPr bwMode="auto">
            <a:xfrm>
              <a:off x="2517" y="1353"/>
              <a:ext cx="9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Field2 (data type)</a:t>
              </a:r>
            </a:p>
          </p:txBody>
        </p:sp>
        <p:sp>
          <p:nvSpPr>
            <p:cNvPr id="13325" name="Text Box 23"/>
            <p:cNvSpPr txBox="1">
              <a:spLocks noChangeArrowheads="1"/>
            </p:cNvSpPr>
            <p:nvPr/>
          </p:nvSpPr>
          <p:spPr bwMode="auto">
            <a:xfrm>
              <a:off x="3980" y="1353"/>
              <a:ext cx="9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Field3 (data type)</a:t>
              </a:r>
            </a:p>
          </p:txBody>
        </p:sp>
        <p:sp>
          <p:nvSpPr>
            <p:cNvPr id="13326" name="Text Box 24"/>
            <p:cNvSpPr txBox="1">
              <a:spLocks noChangeArrowheads="1"/>
            </p:cNvSpPr>
            <p:nvPr/>
          </p:nvSpPr>
          <p:spPr bwMode="auto">
            <a:xfrm>
              <a:off x="949" y="1353"/>
              <a:ext cx="93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ctr" defTabSz="228600" eaLnBrk="0" hangingPunct="0">
                <a:spcBef>
                  <a:spcPct val="20000"/>
                </a:spcBef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defTabSz="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charset="0"/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30000"/>
                </a:spcBef>
                <a:buClrTx/>
                <a:buFontTx/>
                <a:buNone/>
              </a:pPr>
              <a:r>
                <a:rPr lang="en-US"/>
                <a:t>Field1 (data type)</a:t>
              </a:r>
            </a:p>
          </p:txBody>
        </p:sp>
      </p:grpSp>
      <p:sp>
        <p:nvSpPr>
          <p:cNvPr id="13318" name="Rectangle 25"/>
          <p:cNvSpPr>
            <a:spLocks noChangeArrowheads="1"/>
          </p:cNvSpPr>
          <p:nvPr/>
        </p:nvSpPr>
        <p:spPr bwMode="auto">
          <a:xfrm>
            <a:off x="1261534" y="1384301"/>
            <a:ext cx="9768417" cy="41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346075" eaLnBrk="0" hangingPunct="0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</a:pPr>
            <a:r>
              <a:rPr lang="en-US" sz="2200"/>
              <a:t>Field declarations:</a:t>
            </a:r>
          </a:p>
        </p:txBody>
      </p:sp>
    </p:spTree>
    <p:extLst>
      <p:ext uri="{BB962C8B-B14F-4D97-AF65-F5344CB8AC3E}">
        <p14:creationId xmlns:p14="http://schemas.microsoft.com/office/powerpoint/2010/main" val="116478647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155</TotalTime>
  <Words>1268</Words>
  <Application>Microsoft Office PowerPoint</Application>
  <PresentationFormat>Custom</PresentationFormat>
  <Paragraphs>322</Paragraphs>
  <Slides>31</Slides>
  <Notes>31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Ion</vt:lpstr>
      <vt:lpstr>Working with  Composite Data Types</vt:lpstr>
      <vt:lpstr>Objectives</vt:lpstr>
      <vt:lpstr>Agenda</vt:lpstr>
      <vt:lpstr>Composite Data Types</vt:lpstr>
      <vt:lpstr>PL/SQL Records or Collections?</vt:lpstr>
      <vt:lpstr>Agenda</vt:lpstr>
      <vt:lpstr>PL/SQL Records</vt:lpstr>
      <vt:lpstr>Creating a PL/SQL Record</vt:lpstr>
      <vt:lpstr>PL/SQL Record Structure</vt:lpstr>
      <vt:lpstr>%ROWTYPE Attribute</vt:lpstr>
      <vt:lpstr>PowerPoint Presentation</vt:lpstr>
      <vt:lpstr>Creating a PL/SQL Record: Example</vt:lpstr>
      <vt:lpstr>Advantages of Using the %ROWTYPE Attribute</vt:lpstr>
      <vt:lpstr>Another %ROWTYPE Attribute Example</vt:lpstr>
      <vt:lpstr>Inserting a Record by Using %ROWTYPE</vt:lpstr>
      <vt:lpstr>Updating a Row in a Table  by Using a Record</vt:lpstr>
      <vt:lpstr>Agenda</vt:lpstr>
      <vt:lpstr>Associative Arrays (INDEX BY Tables)</vt:lpstr>
      <vt:lpstr>Associative Array Structure</vt:lpstr>
      <vt:lpstr>Steps to Create an Associative Array</vt:lpstr>
      <vt:lpstr>Creating and Accessing Associative Arrays</vt:lpstr>
      <vt:lpstr>Using INDEX BY Table Methods</vt:lpstr>
      <vt:lpstr>INDEX BY Table of Records Option</vt:lpstr>
      <vt:lpstr>INDEX BY Table of Records Option: Example 2</vt:lpstr>
      <vt:lpstr>Nested Tables</vt:lpstr>
      <vt:lpstr>PowerPoint Presentation</vt:lpstr>
      <vt:lpstr>VARRAY</vt:lpstr>
      <vt:lpstr>Summary of Collection Types</vt:lpstr>
      <vt:lpstr>Quiz</vt:lpstr>
      <vt:lpstr>Summary</vt:lpstr>
      <vt:lpstr>Practice 7: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Restricting and Sorting Data</dc:title>
  <dc:creator>Sumedha Saran</dc:creator>
  <cp:lastModifiedBy>dell</cp:lastModifiedBy>
  <cp:revision>34</cp:revision>
  <dcterms:created xsi:type="dcterms:W3CDTF">2017-10-25T20:52:34Z</dcterms:created>
  <dcterms:modified xsi:type="dcterms:W3CDTF">2018-09-19T09:00:26Z</dcterms:modified>
</cp:coreProperties>
</file>