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4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013" autoAdjust="0"/>
    <p:restoredTop sz="94660"/>
  </p:normalViewPr>
  <p:slideViewPr>
    <p:cSldViewPr snapToGrid="0">
      <p:cViewPr varScale="1">
        <p:scale>
          <a:sx n="74" d="100"/>
          <a:sy n="74" d="100"/>
        </p:scale>
        <p:origin x="-16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181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A2CCA-F978-476B-9B10-120D673A018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DE907-670F-49FE-BFB9-70D7C97BE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2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8 - </a:t>
            </a:r>
            <a:fld id="{4BD09301-B902-4E7F-8E36-E2EFCCBE17F4}" type="slidenum">
              <a:rPr lang="en-US" smtClean="0"/>
              <a:pPr eaLnBrk="1" hangingPunct="1"/>
              <a:t>10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8 - </a:t>
            </a:r>
            <a:fld id="{9F262BBF-845E-4ECD-A3F2-D725CA06465C}" type="slidenum">
              <a:rPr lang="en-US" smtClean="0"/>
              <a:pPr eaLnBrk="1" hangingPunct="1"/>
              <a:t>11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Footer Placeholder 6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8 - </a:t>
            </a:r>
            <a:fld id="{941B4E4D-6769-4945-9057-A1601B324A0D}" type="slidenum">
              <a:rPr lang="en-US" smtClean="0"/>
              <a:pPr eaLnBrk="1" hangingPunct="1"/>
              <a:t>12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3" name="Footer Placeholder 8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8 - </a:t>
            </a:r>
            <a:fld id="{BCA2D197-F87D-4B58-9A4E-E5493E75FD6A}" type="slidenum">
              <a:rPr lang="en-US" smtClean="0"/>
              <a:pPr eaLnBrk="1" hangingPunct="1"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8 - </a:t>
            </a:r>
            <a:fld id="{12653BD1-E412-4B20-A35C-0D7963A3FDAE}" type="slidenum">
              <a:rPr lang="en-US" smtClean="0"/>
              <a:pPr eaLnBrk="1" hangingPunct="1"/>
              <a:t>14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Footer Placeholder 8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8 - </a:t>
            </a:r>
            <a:fld id="{13DB36DA-555D-4EC4-AE25-BEACF1B95A4D}" type="slidenum">
              <a:rPr lang="en-US" smtClean="0"/>
              <a:pPr eaLnBrk="1" hangingPunct="1"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8 - </a:t>
            </a:r>
            <a:fld id="{058CAAF7-8482-4170-A36B-779A9CCFDD77}" type="slidenum">
              <a:rPr lang="en-US" smtClean="0"/>
              <a:pPr eaLnBrk="1" hangingPunct="1"/>
              <a:t>16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8 - </a:t>
            </a:r>
            <a:fld id="{DA0541AB-345B-4E82-9B7A-5B1BE8973D26}" type="slidenum">
              <a:rPr lang="en-US" smtClean="0"/>
              <a:pPr eaLnBrk="1" hangingPunct="1"/>
              <a:t>17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8 - </a:t>
            </a:r>
            <a:fld id="{9AA355DA-ED29-4FC0-9EE8-D2C16FD3FDEC}" type="slidenum">
              <a:rPr lang="en-US" smtClean="0"/>
              <a:pPr eaLnBrk="1" hangingPunct="1"/>
              <a:t>18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8 - </a:t>
            </a:r>
            <a:fld id="{66994B83-E63C-45E7-9C77-58F99ED7FCC0}" type="slidenum">
              <a:rPr lang="en-US" smtClean="0"/>
              <a:pPr eaLnBrk="1" hangingPunct="1"/>
              <a:t>19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8 - </a:t>
            </a:r>
            <a:fld id="{0DF57ABC-264B-4C13-BDFE-A6901E99542F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8 - </a:t>
            </a:r>
            <a:fld id="{FA828232-2B76-4DD6-95F7-596F13AD6B1F}" type="slidenum">
              <a:rPr lang="en-US" smtClean="0"/>
              <a:pPr eaLnBrk="1" hangingPunct="1"/>
              <a:t>20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8 - </a:t>
            </a:r>
            <a:fld id="{D7CF3DC1-9789-4A60-B7E0-6EE6197F05A4}" type="slidenum">
              <a:rPr lang="en-US" smtClean="0"/>
              <a:pPr eaLnBrk="1" hangingPunct="1"/>
              <a:t>21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8 - </a:t>
            </a:r>
            <a:fld id="{73A5DFBF-023C-4FD1-9054-7FAEE7617C7C}" type="slidenum">
              <a:rPr lang="en-US" smtClean="0"/>
              <a:pPr eaLnBrk="1" hangingPunct="1"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81" name="Footer Placeholder 8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8 - </a:t>
            </a:r>
            <a:fld id="{49E6DFD8-E984-46E6-BA52-1018282CD7A7}" type="slidenum">
              <a:rPr lang="en-US" smtClean="0"/>
              <a:pPr eaLnBrk="1" hangingPunct="1"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8 - </a:t>
            </a:r>
            <a:fld id="{24DA6180-9BBD-41BE-BB97-18482CD57E2D}" type="slidenum">
              <a:rPr lang="en-US" smtClean="0"/>
              <a:pPr eaLnBrk="1" hangingPunct="1"/>
              <a:t>24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6042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8 - </a:t>
            </a:r>
            <a:fld id="{0B8BE766-38BC-471A-9510-32442AF06AE8}" type="slidenum">
              <a:rPr lang="en-US" smtClean="0"/>
              <a:pPr eaLnBrk="1" hangingPunct="1"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9" name="Footer Placeholder 8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8 - </a:t>
            </a:r>
            <a:fld id="{BE3F2C20-6C73-4324-AE5B-232B162F700D}" type="slidenum">
              <a:rPr lang="en-US" smtClean="0"/>
              <a:pPr eaLnBrk="1" hangingPunct="1"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Footer Placeholder 6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8 - </a:t>
            </a:r>
            <a:fld id="{3B60F234-14F7-4C57-8060-DF532C649098}" type="slidenum">
              <a:rPr lang="en-US" smtClean="0"/>
              <a:pPr eaLnBrk="1" hangingPunct="1"/>
              <a:t>27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8 - </a:t>
            </a:r>
            <a:fld id="{89B5C08C-82D6-4A41-8261-E184E775D196}" type="slidenum">
              <a:rPr lang="en-US" smtClean="0"/>
              <a:pPr eaLnBrk="1" hangingPunct="1"/>
              <a:t>28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6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8 - </a:t>
            </a:r>
            <a:fld id="{FA6488FE-9AD0-443E-A3EC-885982C2E8EF}" type="slidenum">
              <a:rPr lang="en-US" smtClean="0"/>
              <a:pPr eaLnBrk="1" hangingPunct="1"/>
              <a:t>29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8 - </a:t>
            </a:r>
            <a:fld id="{417984A2-5213-4FE2-A8C0-54A4768A9312}" type="slidenum">
              <a:rPr lang="en-US" smtClean="0"/>
              <a:pPr eaLnBrk="1" hangingPunct="1"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403321" y="4912144"/>
            <a:ext cx="6020215" cy="4222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28" tIns="45265" rIns="90528" bIns="45265"/>
          <a:lstStyle/>
          <a:p>
            <a:pPr defTabSz="421467" eaLnBrk="0" hangingPunct="0">
              <a:spcBef>
                <a:spcPct val="35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65541" name="Footer Placeholder 8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8 - </a:t>
            </a:r>
            <a:fld id="{D2E18393-1C29-423E-95E4-D3B35D191E4B}" type="slidenum">
              <a:rPr lang="en-US" smtClean="0"/>
              <a:pPr eaLnBrk="1" hangingPunct="1"/>
              <a:t>30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8 - </a:t>
            </a:r>
            <a:fld id="{E6DFC185-05AD-4EA7-87D2-6AB5B8AACD48}" type="slidenum">
              <a:rPr lang="en-US" smtClean="0"/>
              <a:pPr eaLnBrk="1" hangingPunct="1"/>
              <a:t>31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9" name="Footer Placeholder 8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8 - </a:t>
            </a:r>
            <a:fld id="{3ED5617B-2EE7-44DE-BFE3-93ADF9B01545}" type="slidenum">
              <a:rPr lang="en-US" smtClean="0"/>
              <a:pPr eaLnBrk="1" hangingPunct="1"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8 - </a:t>
            </a:r>
            <a:fld id="{3273513D-427B-4AA1-BB59-0C5C4D75EF58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8 - </a:t>
            </a:r>
            <a:fld id="{2AACBBC2-688C-4751-90CF-CE9BEB498C52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8 - </a:t>
            </a:r>
            <a:fld id="{B2D04314-FB7B-416A-B8BC-FBC0FF306C26}" type="slidenum">
              <a:rPr lang="en-US" smtClean="0"/>
              <a:pPr eaLnBrk="1" hangingPunct="1"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8 - </a:t>
            </a:r>
            <a:fld id="{1A766BFC-C05D-49B2-9907-524B91F65FC0}" type="slidenum">
              <a:rPr lang="en-US" smtClean="0"/>
              <a:pPr eaLnBrk="1" hangingPunct="1"/>
              <a:t>8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Footer Placeholder 6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8 - </a:t>
            </a:r>
            <a:fld id="{060BB5A0-3E17-4F6F-BBA5-CF90156EFF87}" type="slidenum">
              <a:rPr lang="en-US" smtClean="0"/>
              <a:pPr eaLnBrk="1" hangingPunct="1"/>
              <a:t>9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F68-36AC-4D22-9705-A28F7DC107E6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1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5338-26DF-4C7B-AA1F-951DE2A4302A}" type="datetime1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9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B978-1D72-463C-B137-8F06EBC816AC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37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2202-6447-40D2-B918-99A5ADBBEF5D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513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05C9B-D212-4CB4-824E-89F27BE3601D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69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2D5C-4CB8-4325-A7BA-B1426921ACEA}" type="datetime1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20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D651-FD5B-4AAB-BADB-3A1AA9E37EFA}" type="datetime1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87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A9BB6-DE5D-4826-B960-6E30BE9DD3ED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38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F9AB-52B2-44CB-AC72-E40B229A38FA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1EF75-857C-4DAE-BA92-882A09B77278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3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C5ED-1C6B-494B-9A1B-A9072A7A639B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8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09DB-860B-414E-9898-57A9D013CBDA}" type="datetime1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2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876D-C1E0-456E-BE51-71DA6B3A663C}" type="datetime1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8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B45C-0AC7-4D76-91BA-E271C693EC3A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3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E914-DC96-49A5-A7DE-B476070326DE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0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9976-7071-4A19-B07F-EBF7825F8B21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4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6C24-EB69-4CCE-B220-47384EDF3E71}" type="datetime1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0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5740FB5-1F28-4D6C-B789-033F651D47F1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83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Using Explicit Cursors</a:t>
            </a:r>
          </a:p>
        </p:txBody>
      </p:sp>
      <p:sp>
        <p:nvSpPr>
          <p:cNvPr id="4099" name="Rectangle 5" hidden="1"/>
          <p:cNvSpPr>
            <a:spLocks noGrp="1" noChangeArrowheads="1"/>
          </p:cNvSpPr>
          <p:nvPr>
            <p:ph type="subTitle" idx="1"/>
          </p:nvPr>
        </p:nvSpPr>
        <p:spPr>
          <a:xfrm>
            <a:off x="1236133" y="4419600"/>
            <a:ext cx="9736667" cy="363538"/>
          </a:xfrm>
        </p:spPr>
        <p:txBody>
          <a:bodyPr>
            <a:normAutofit fontScale="92500" lnSpcReduction="10000"/>
          </a:bodyPr>
          <a:lstStyle/>
          <a:p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2330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Opening the Cursor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blackGray">
          <a:xfrm>
            <a:off x="817034" y="2222500"/>
            <a:ext cx="10562167" cy="19431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 defTabSz="400050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DECLARE</a:t>
            </a:r>
          </a:p>
          <a:p>
            <a:pPr algn="l" defTabSz="400050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CURSOR c_emp_cursor IS </a:t>
            </a:r>
          </a:p>
          <a:p>
            <a:pPr algn="l" defTabSz="400050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 SELECT employee_id, last_name FROM employees</a:t>
            </a:r>
            <a:br>
              <a:rPr lang="en-US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 WHERE department_id =30;</a:t>
            </a:r>
          </a:p>
          <a:p>
            <a:pPr algn="l" defTabSz="400050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 defTabSz="400050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BEGIN</a:t>
            </a:r>
          </a:p>
          <a:p>
            <a:pPr algn="l" defTabSz="400050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chemeClr val="accent2"/>
                </a:solidFill>
                <a:latin typeface="Courier New" pitchFamily="49" charset="0"/>
              </a:rPr>
              <a:t>  OPEN c_emp_cursor;</a:t>
            </a:r>
          </a:p>
        </p:txBody>
      </p:sp>
    </p:spTree>
    <p:extLst>
      <p:ext uri="{BB962C8B-B14F-4D97-AF65-F5344CB8AC3E}">
        <p14:creationId xmlns:p14="http://schemas.microsoft.com/office/powerpoint/2010/main" val="34174098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Fetching Data from the Cursor</a:t>
            </a:r>
          </a:p>
        </p:txBody>
      </p:sp>
      <p:sp>
        <p:nvSpPr>
          <p:cNvPr id="14339" name="Arc 3"/>
          <p:cNvSpPr>
            <a:spLocks/>
          </p:cNvSpPr>
          <p:nvPr/>
        </p:nvSpPr>
        <p:spPr bwMode="auto">
          <a:xfrm>
            <a:off x="7285567" y="3570289"/>
            <a:ext cx="281517" cy="2254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gray">
          <a:xfrm>
            <a:off x="819151" y="1536700"/>
            <a:ext cx="10574867" cy="34163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DECLARE</a:t>
            </a:r>
          </a:p>
          <a:p>
            <a:pPr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CURSOR c_emp_cursor IS </a:t>
            </a:r>
          </a:p>
          <a:p>
            <a:pPr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 SELECT employee_id, last_name FROM employees</a:t>
            </a:r>
          </a:p>
          <a:p>
            <a:pPr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 WHERE department_id =30;</a:t>
            </a:r>
          </a:p>
          <a:p>
            <a:pPr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v_empno employees.employee_id%TYPE;</a:t>
            </a:r>
          </a:p>
          <a:p>
            <a:pPr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v_lname employees.last_name%TYPE;</a:t>
            </a:r>
          </a:p>
          <a:p>
            <a:pPr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BEGIN</a:t>
            </a:r>
          </a:p>
          <a:p>
            <a:pPr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OPEN c_emp_cursor;</a:t>
            </a:r>
          </a:p>
          <a:p>
            <a:pPr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>
                <a:solidFill>
                  <a:schemeClr val="accent2"/>
                </a:solidFill>
                <a:latin typeface="Courier New" pitchFamily="49" charset="0"/>
              </a:rPr>
              <a:t>FETCH c_emp_cursor INTO v_empno, v_lname;</a:t>
            </a:r>
          </a:p>
          <a:p>
            <a:pPr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DBMS_OUTPUT.PUT_LINE( v_empno ||'  '||v_lname);  </a:t>
            </a:r>
          </a:p>
          <a:p>
            <a:pPr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END;</a:t>
            </a:r>
          </a:p>
          <a:p>
            <a:pPr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/</a:t>
            </a: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384" y="5334000"/>
            <a:ext cx="6288616" cy="73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062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5363" name="Arc 3"/>
          <p:cNvSpPr>
            <a:spLocks/>
          </p:cNvSpPr>
          <p:nvPr/>
        </p:nvSpPr>
        <p:spPr bwMode="auto">
          <a:xfrm>
            <a:off x="7285567" y="3265489"/>
            <a:ext cx="281517" cy="2254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691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Fetching Data from the Cursor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gray">
          <a:xfrm>
            <a:off x="812800" y="1535113"/>
            <a:ext cx="10566400" cy="42402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DECLARE</a:t>
            </a:r>
          </a:p>
          <a:p>
            <a:pPr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CURSOR c_emp_cursor IS </a:t>
            </a:r>
          </a:p>
          <a:p>
            <a:pPr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 SELECT employee_id, last_name FROM employees</a:t>
            </a:r>
          </a:p>
          <a:p>
            <a:pPr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 WHERE department_id =30;</a:t>
            </a:r>
          </a:p>
          <a:p>
            <a:pPr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v_empno employees.employee_id%TYPE;</a:t>
            </a:r>
          </a:p>
          <a:p>
            <a:pPr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v_lname employees.last_name%TYPE;</a:t>
            </a:r>
          </a:p>
          <a:p>
            <a:pPr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BEGIN</a:t>
            </a:r>
          </a:p>
          <a:p>
            <a:pPr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OPEN c_emp_cursor;</a:t>
            </a:r>
          </a:p>
          <a:p>
            <a:pPr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>
                <a:solidFill>
                  <a:schemeClr val="accent2"/>
                </a:solidFill>
                <a:latin typeface="Courier New" pitchFamily="49" charset="0"/>
              </a:rPr>
              <a:t>LOOP</a:t>
            </a:r>
          </a:p>
          <a:p>
            <a:pPr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  FETCH c_emp_cursor INTO v_empno, v_lname;</a:t>
            </a:r>
          </a:p>
          <a:p>
            <a:pPr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chemeClr val="accent2"/>
                </a:solidFill>
                <a:latin typeface="Courier New" pitchFamily="49" charset="0"/>
              </a:rPr>
              <a:t>    EXIT WHEN c_emp_cursor%NOTFOUND;</a:t>
            </a:r>
          </a:p>
          <a:p>
            <a:pPr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  DBMS_OUTPUT.PUT_LINE( v_empno ||'  '||v_lname);  </a:t>
            </a:r>
          </a:p>
          <a:p>
            <a:pPr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>
                <a:solidFill>
                  <a:schemeClr val="accent2"/>
                </a:solidFill>
                <a:latin typeface="Courier New" pitchFamily="49" charset="0"/>
              </a:rPr>
              <a:t>END LOOP;</a:t>
            </a:r>
          </a:p>
          <a:p>
            <a:pPr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END;</a:t>
            </a:r>
          </a:p>
          <a:p>
            <a:pPr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543000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Closing the Cursor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gray">
          <a:xfrm>
            <a:off x="819152" y="1524000"/>
            <a:ext cx="10545233" cy="25923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...  </a:t>
            </a:r>
          </a:p>
          <a:p>
            <a:pPr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LOOP</a:t>
            </a:r>
          </a:p>
          <a:p>
            <a:pPr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  FETCH c_emp_cursor INTO empno, lname;</a:t>
            </a:r>
          </a:p>
          <a:p>
            <a:pPr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  EXIT WHEN c_emp_cursor%NOTFOUND;</a:t>
            </a:r>
          </a:p>
          <a:p>
            <a:pPr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  DBMS_OUTPUT.PUT_LINE( v_empno ||' '||v_lname);    </a:t>
            </a:r>
          </a:p>
          <a:p>
            <a:pPr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END LOOP;</a:t>
            </a:r>
          </a:p>
          <a:p>
            <a:pPr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urier New" pitchFamily="49" charset="0"/>
              </a:rPr>
              <a:t>CLOSE c_emp_cursor;</a:t>
            </a:r>
          </a:p>
          <a:p>
            <a:pPr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END;</a:t>
            </a:r>
          </a:p>
          <a:p>
            <a:pPr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581318643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Cursors and Records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smtClean="0">
                <a:latin typeface="Arial" charset="0"/>
              </a:rPr>
              <a:t>Process the rows of the active set by fetching values into a PL/SQL record.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blackGray">
          <a:xfrm>
            <a:off x="812800" y="2133601"/>
            <a:ext cx="10566400" cy="412591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 defTabSz="400050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DECLARE </a:t>
            </a:r>
          </a:p>
          <a:p>
            <a:pPr algn="l" defTabSz="400050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 CURSOR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c_emp_cursor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IS </a:t>
            </a:r>
          </a:p>
          <a:p>
            <a:pPr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  SELECT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employee_id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last_name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FROM employees</a:t>
            </a:r>
          </a:p>
          <a:p>
            <a:pPr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  WHERE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department_id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=30;</a:t>
            </a:r>
          </a:p>
          <a:p>
            <a:pPr algn="l" defTabSz="400050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v_emp_record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c_emp_cursor%ROWTYPE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defTabSz="400050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BEGIN</a:t>
            </a:r>
          </a:p>
          <a:p>
            <a:pPr algn="l" defTabSz="400050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 OPEN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c_emp_cursor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defTabSz="400050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 LOOP</a:t>
            </a:r>
          </a:p>
          <a:p>
            <a:pPr algn="l" defTabSz="400050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   FETCH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c_emp_cursor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INTO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v_emp_record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defTabSz="400050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   EXIT WHEN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c_emp_cursor%NOTFOUND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   DBMS_OUTPUT.PUT_LINE(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v_emp_record.employee_id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                      ||' '||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v_emp_record.last_name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);    </a:t>
            </a:r>
          </a:p>
          <a:p>
            <a:pPr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 END LOOP;</a:t>
            </a:r>
          </a:p>
          <a:p>
            <a:pPr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</a:rPr>
              <a:t>CLOSE </a:t>
            </a:r>
            <a:r>
              <a:rPr lang="en-US" dirty="0" err="1">
                <a:latin typeface="Courier New" pitchFamily="49" charset="0"/>
              </a:rPr>
              <a:t>c_emp_cursor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dirty="0">
                <a:latin typeface="Courier New" pitchFamily="49" charset="0"/>
              </a:rPr>
              <a:t>END;</a:t>
            </a:r>
            <a:endParaRPr lang="en-US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352417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Cursor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Loops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smtClean="0">
                <a:latin typeface="Arial" charset="0"/>
              </a:rPr>
              <a:t>Syntax:</a:t>
            </a:r>
          </a:p>
          <a:p>
            <a:pPr marL="0" indent="0" eaLnBrk="1" hangingPunct="1"/>
            <a:endParaRPr lang="en-US" smtClean="0">
              <a:latin typeface="Arial" charset="0"/>
            </a:endParaRPr>
          </a:p>
          <a:p>
            <a:pPr marL="0" indent="0" eaLnBrk="1" hangingPunct="1"/>
            <a:endParaRPr lang="en-US" smtClean="0">
              <a:latin typeface="Arial" charset="0"/>
            </a:endParaRPr>
          </a:p>
          <a:p>
            <a:pPr marL="0" indent="0" eaLnBrk="1" hangingPunct="1"/>
            <a:endParaRPr lang="en-US" smtClean="0">
              <a:latin typeface="Arial" charset="0"/>
            </a:endParaRPr>
          </a:p>
          <a:p>
            <a:pPr marL="0" indent="0" eaLnBrk="1" hangingPunct="1"/>
            <a:endParaRPr lang="en-US" smtClean="0">
              <a:latin typeface="Arial" charset="0"/>
            </a:endParaRPr>
          </a:p>
          <a:p>
            <a:pPr marL="0" indent="0" eaLnBrk="1" hangingPunct="1"/>
            <a:endParaRPr lang="en-US" smtClean="0">
              <a:latin typeface="Arial" charset="0"/>
            </a:endParaRPr>
          </a:p>
          <a:p>
            <a:pPr lvl="1" eaLnBrk="1" hangingPunct="1"/>
            <a:r>
              <a:rPr lang="en-US" smtClean="0"/>
              <a:t>The cursor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loop is a shortcut to process explicit cursors.</a:t>
            </a:r>
          </a:p>
          <a:p>
            <a:pPr lvl="1" eaLnBrk="1" hangingPunct="1"/>
            <a:r>
              <a:rPr lang="en-US" smtClean="0"/>
              <a:t>Implicit open, fetch, exit, and close occur.</a:t>
            </a:r>
          </a:p>
          <a:p>
            <a:pPr lvl="1" eaLnBrk="1" hangingPunct="1"/>
            <a:r>
              <a:rPr lang="en-US" smtClean="0"/>
              <a:t>The record is implicitly declared.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blackGray">
          <a:xfrm>
            <a:off x="821267" y="1905000"/>
            <a:ext cx="10557933" cy="18351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 defTabSz="400050" eaLnBrk="0" hangingPunct="0">
              <a:lnSpc>
                <a:spcPct val="125000"/>
              </a:lnSpc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FOR </a:t>
            </a:r>
            <a:r>
              <a:rPr lang="en-US" i="1">
                <a:solidFill>
                  <a:srgbClr val="000000"/>
                </a:solidFill>
                <a:latin typeface="Courier New" pitchFamily="49" charset="0"/>
              </a:rPr>
              <a:t>record_name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IN </a:t>
            </a:r>
            <a:r>
              <a:rPr lang="en-US" i="1">
                <a:solidFill>
                  <a:srgbClr val="000000"/>
                </a:solidFill>
                <a:latin typeface="Courier New" pitchFamily="49" charset="0"/>
              </a:rPr>
              <a:t>cursor_name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LOOP   </a:t>
            </a:r>
          </a:p>
          <a:p>
            <a:pPr algn="l" defTabSz="400050" eaLnBrk="0" hangingPunct="0">
              <a:lnSpc>
                <a:spcPct val="125000"/>
              </a:lnSpc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i="1">
                <a:solidFill>
                  <a:srgbClr val="000000"/>
                </a:solidFill>
                <a:latin typeface="Courier New" pitchFamily="49" charset="0"/>
              </a:rPr>
              <a:t>statement1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i="1">
              <a:solidFill>
                <a:srgbClr val="000000"/>
              </a:solidFill>
              <a:latin typeface="Courier New" pitchFamily="49" charset="0"/>
            </a:endParaRPr>
          </a:p>
          <a:p>
            <a:pPr algn="l" defTabSz="400050" eaLnBrk="0" hangingPunct="0">
              <a:lnSpc>
                <a:spcPct val="125000"/>
              </a:lnSpc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i="1">
                <a:solidFill>
                  <a:srgbClr val="000000"/>
                </a:solidFill>
                <a:latin typeface="Courier New" pitchFamily="49" charset="0"/>
              </a:rPr>
              <a:t>  statement2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defTabSz="400050" eaLnBrk="0" hangingPunct="0">
              <a:lnSpc>
                <a:spcPct val="125000"/>
              </a:lnSpc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. . .</a:t>
            </a:r>
          </a:p>
          <a:p>
            <a:pPr algn="l" defTabSz="400050" eaLnBrk="0" hangingPunct="0">
              <a:lnSpc>
                <a:spcPct val="125000"/>
              </a:lnSpc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END LOOP;</a:t>
            </a:r>
          </a:p>
        </p:txBody>
      </p:sp>
    </p:spTree>
    <p:extLst>
      <p:ext uri="{BB962C8B-B14F-4D97-AF65-F5344CB8AC3E}">
        <p14:creationId xmlns:p14="http://schemas.microsoft.com/office/powerpoint/2010/main" val="903350283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Cursor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Loops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gray">
          <a:xfrm>
            <a:off x="819152" y="1233488"/>
            <a:ext cx="10545233" cy="324485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 defTabSz="400050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DECLARE</a:t>
            </a:r>
          </a:p>
          <a:p>
            <a:pPr algn="l" defTabSz="400050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 CURSOR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c_emp_cursor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IS </a:t>
            </a:r>
          </a:p>
          <a:p>
            <a:pPr algn="l" defTabSz="400050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  SELECT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employee_id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last_name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FROM employees</a:t>
            </a:r>
          </a:p>
          <a:p>
            <a:pPr algn="l" defTabSz="400050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  WHERE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department_id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=30; </a:t>
            </a:r>
          </a:p>
          <a:p>
            <a:pPr algn="l" defTabSz="400050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BEGIN</a:t>
            </a:r>
          </a:p>
          <a:p>
            <a:pPr algn="l" defTabSz="400050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FOR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emp_record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 IN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c_emp_cursor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 defTabSz="400050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   LOOP</a:t>
            </a:r>
          </a:p>
          <a:p>
            <a:pPr algn="l" defTabSz="400050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    DBMS_OUTPUT.PUT_LINE(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emp_record.employee_id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    ||' ' ||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emp_record.last_name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);   </a:t>
            </a:r>
          </a:p>
          <a:p>
            <a:pPr algn="l" defTabSz="400050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   END LOOP; </a:t>
            </a:r>
          </a:p>
          <a:p>
            <a:pPr algn="l" defTabSz="400050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END;</a:t>
            </a:r>
          </a:p>
          <a:p>
            <a:pPr algn="l" defTabSz="400050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/</a:t>
            </a:r>
          </a:p>
        </p:txBody>
      </p:sp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1"/>
            <a:ext cx="55880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450038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Explicit Cursor Attributes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smtClean="0">
                <a:latin typeface="Arial" charset="0"/>
              </a:rPr>
              <a:t>Use explicit cursor attributes to obtain status information about a cursor.</a:t>
            </a:r>
          </a:p>
        </p:txBody>
      </p:sp>
      <p:graphicFrame>
        <p:nvGraphicFramePr>
          <p:cNvPr id="349218" name="Group 34"/>
          <p:cNvGraphicFramePr>
            <a:graphicFrameLocks noGrp="1"/>
          </p:cNvGraphicFramePr>
          <p:nvPr/>
        </p:nvGraphicFramePr>
        <p:xfrm>
          <a:off x="939800" y="2460626"/>
          <a:ext cx="10261599" cy="3176589"/>
        </p:xfrm>
        <a:graphic>
          <a:graphicData uri="http://schemas.openxmlformats.org/drawingml/2006/table">
            <a:tbl>
              <a:tblPr/>
              <a:tblGrid>
                <a:gridCol w="2823633"/>
                <a:gridCol w="1653117"/>
                <a:gridCol w="5784849"/>
              </a:tblGrid>
              <a:tr h="512835"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Attribute</a:t>
                      </a:r>
                    </a:p>
                  </a:txBody>
                  <a:tcPr marL="97536" marR="97536" marT="73162" marB="731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Type </a:t>
                      </a:r>
                    </a:p>
                  </a:txBody>
                  <a:tcPr marL="97536" marR="97536" marT="73162" marB="731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Description</a:t>
                      </a:r>
                    </a:p>
                  </a:txBody>
                  <a:tcPr marL="97536" marR="97536" marT="73162" marB="731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79492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%ISOPEN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7536" marR="97536" marT="73162" marB="731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Boolean</a:t>
                      </a:r>
                    </a:p>
                  </a:txBody>
                  <a:tcPr marL="97536" marR="97536" marT="73162" marB="731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Evaluates to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 if the cursor is open</a:t>
                      </a:r>
                    </a:p>
                  </a:txBody>
                  <a:tcPr marL="97536" marR="97536" marT="73162" marB="731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634073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%NOTFOUND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7536" marR="97536" marT="73162" marB="731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Boolean</a:t>
                      </a:r>
                    </a:p>
                  </a:txBody>
                  <a:tcPr marL="97536" marR="97536" marT="73162" marB="731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Evaluates to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 if the most recent fetch does not return a row</a:t>
                      </a:r>
                    </a:p>
                  </a:txBody>
                  <a:tcPr marL="97536" marR="97536" marT="73162" marB="731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916116"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%FOUND</a:t>
                      </a:r>
                    </a:p>
                  </a:txBody>
                  <a:tcPr marL="97536" marR="97536" marT="73162" marB="731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Boolean</a:t>
                      </a:r>
                    </a:p>
                  </a:txBody>
                  <a:tcPr marL="97536" marR="97536" marT="73162" marB="731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Evaluates to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 if the most recent fetch returns a row; complement of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%NOTFOUND</a:t>
                      </a:r>
                    </a:p>
                  </a:txBody>
                  <a:tcPr marL="97536" marR="97536" marT="73162" marB="731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634073"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%ROWCOUNT</a:t>
                      </a:r>
                    </a:p>
                  </a:txBody>
                  <a:tcPr marL="97536" marR="97536" marT="73162" marB="731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Number</a:t>
                      </a:r>
                    </a:p>
                  </a:txBody>
                  <a:tcPr marL="97536" marR="97536" marT="73162" marB="731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Evaluates to the number of rows that has been fetched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7536" marR="97536" marT="73162" marB="731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513027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%ISOPEN</a:t>
            </a:r>
            <a:r>
              <a:rPr lang="en-US" smtClean="0"/>
              <a:t> Attribute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You can fetch rows only when the cursor is open. </a:t>
            </a:r>
          </a:p>
          <a:p>
            <a:pPr lvl="1" eaLnBrk="1" hangingPunct="1"/>
            <a:r>
              <a:rPr lang="en-US" smtClean="0"/>
              <a:t>Use the </a:t>
            </a:r>
            <a:r>
              <a:rPr lang="en-US" smtClean="0">
                <a:latin typeface="Courier New" pitchFamily="49" charset="0"/>
              </a:rPr>
              <a:t>%ISOPEN</a:t>
            </a:r>
            <a:r>
              <a:rPr lang="en-US" smtClean="0"/>
              <a:t> cursor attribute before performing a fetch to test whether the cursor is open.</a:t>
            </a:r>
          </a:p>
          <a:p>
            <a:pPr marL="0" indent="0" eaLnBrk="1" hangingPunct="1"/>
            <a:r>
              <a:rPr lang="en-US" smtClean="0">
                <a:latin typeface="Arial" charset="0"/>
              </a:rPr>
              <a:t>Example: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blackGray">
          <a:xfrm>
            <a:off x="795867" y="3124201"/>
            <a:ext cx="10583333" cy="1565275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 defTabSz="400050" eaLnBrk="0" hangingPunct="0">
              <a:lnSpc>
                <a:spcPct val="105000"/>
              </a:lnSpc>
              <a:spcBef>
                <a:spcPct val="0"/>
              </a:spcBef>
              <a:buClrTx/>
              <a:buFontTx/>
              <a:buNone/>
              <a:tabLst>
                <a:tab pos="460375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IF NOT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c_emp_cursor%ISOPEN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THEN</a:t>
            </a:r>
          </a:p>
          <a:p>
            <a:pPr algn="l" defTabSz="400050" eaLnBrk="0" hangingPunct="0">
              <a:lnSpc>
                <a:spcPct val="105000"/>
              </a:lnSpc>
              <a:spcBef>
                <a:spcPct val="0"/>
              </a:spcBef>
              <a:buClrTx/>
              <a:buFontTx/>
              <a:buNone/>
              <a:tabLst>
                <a:tab pos="460375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	OPEN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c_emp_cursor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defTabSz="400050" eaLnBrk="0" hangingPunct="0">
              <a:lnSpc>
                <a:spcPct val="105000"/>
              </a:lnSpc>
              <a:spcBef>
                <a:spcPct val="0"/>
              </a:spcBef>
              <a:buClrTx/>
              <a:buFontTx/>
              <a:buNone/>
              <a:tabLst>
                <a:tab pos="460375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END IF;</a:t>
            </a:r>
          </a:p>
          <a:p>
            <a:pPr algn="l" defTabSz="400050" eaLnBrk="0" hangingPunct="0">
              <a:lnSpc>
                <a:spcPct val="105000"/>
              </a:lnSpc>
              <a:spcBef>
                <a:spcPct val="0"/>
              </a:spcBef>
              <a:buClrTx/>
              <a:buFontTx/>
              <a:buNone/>
              <a:tabLst>
                <a:tab pos="460375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LOOP</a:t>
            </a:r>
          </a:p>
          <a:p>
            <a:pPr algn="l" defTabSz="400050" eaLnBrk="0" hangingPunct="0">
              <a:lnSpc>
                <a:spcPct val="105000"/>
              </a:lnSpc>
              <a:spcBef>
                <a:spcPct val="0"/>
              </a:spcBef>
              <a:buClrTx/>
              <a:buFontTx/>
              <a:buNone/>
              <a:tabLst>
                <a:tab pos="460375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 FETCH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c_emp_cursor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6075927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12800" y="1447801"/>
            <a:ext cx="10557933" cy="3884613"/>
          </a:xfrm>
        </p:spPr>
        <p:txBody>
          <a:bodyPr/>
          <a:lstStyle/>
          <a:p>
            <a:r>
              <a:rPr lang="en-US" smtClean="0">
                <a:latin typeface="Arial" charset="0"/>
              </a:rPr>
              <a:t>After completing this lesson, you should be able to do the following:</a:t>
            </a:r>
          </a:p>
          <a:p>
            <a:pPr lvl="1"/>
            <a:r>
              <a:rPr lang="en-US" smtClean="0"/>
              <a:t>Distinguish between implicit and explicit cursors</a:t>
            </a:r>
          </a:p>
          <a:p>
            <a:pPr lvl="1"/>
            <a:r>
              <a:rPr lang="en-US" smtClean="0"/>
              <a:t>Discuss the reasons for using explicit cursors</a:t>
            </a:r>
          </a:p>
          <a:p>
            <a:pPr lvl="1"/>
            <a:r>
              <a:rPr lang="en-US" smtClean="0"/>
              <a:t>Declare and control explicit cursors</a:t>
            </a:r>
          </a:p>
          <a:p>
            <a:pPr lvl="1"/>
            <a:r>
              <a:rPr lang="en-US" smtClean="0"/>
              <a:t>Use simple loops and cursor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mtClean="0"/>
              <a:t> loops to fetch data</a:t>
            </a:r>
          </a:p>
          <a:p>
            <a:pPr lvl="1"/>
            <a:r>
              <a:rPr lang="en-US" smtClean="0"/>
              <a:t>Declare and use cursors with parameters</a:t>
            </a:r>
          </a:p>
          <a:p>
            <a:pPr lvl="1"/>
            <a:r>
              <a:rPr lang="en-US" smtClean="0"/>
              <a:t>Lock rows with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smtClean="0"/>
              <a:t> clause</a:t>
            </a:r>
          </a:p>
          <a:p>
            <a:pPr lvl="1"/>
            <a:r>
              <a:rPr lang="en-US" smtClean="0"/>
              <a:t>Reference the current row with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CURRENT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OF</a:t>
            </a:r>
            <a:r>
              <a:rPr lang="en-US" smtClean="0"/>
              <a:t> clause</a:t>
            </a:r>
          </a:p>
        </p:txBody>
      </p:sp>
    </p:spTree>
    <p:extLst>
      <p:ext uri="{BB962C8B-B14F-4D97-AF65-F5344CB8AC3E}">
        <p14:creationId xmlns:p14="http://schemas.microsoft.com/office/powerpoint/2010/main" val="31810877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%ROWCOUNT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</a:rPr>
              <a:t>%NOTFOUND</a:t>
            </a:r>
            <a:r>
              <a:rPr lang="en-US" smtClean="0"/>
              <a:t>: Example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gray">
          <a:xfrm>
            <a:off x="823385" y="947739"/>
            <a:ext cx="10545233" cy="29245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 defTabSz="400050" eaLnBrk="0" hangingPunct="0">
              <a:lnSpc>
                <a:spcPct val="75000"/>
              </a:lnSpc>
              <a:buClrTx/>
              <a:buFontTx/>
              <a:buNone/>
              <a:tabLst>
                <a:tab pos="46037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DECLARE</a:t>
            </a:r>
          </a:p>
          <a:p>
            <a:pPr algn="l" defTabSz="400050" eaLnBrk="0" hangingPunct="0">
              <a:lnSpc>
                <a:spcPct val="75000"/>
              </a:lnSpc>
              <a:buClrTx/>
              <a:buFontTx/>
              <a:buNone/>
              <a:tabLst>
                <a:tab pos="46037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CURSOR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c_emp_cursor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IS SELECT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employee_id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, </a:t>
            </a:r>
          </a:p>
          <a:p>
            <a:pPr algn="l" defTabSz="400050" eaLnBrk="0" hangingPunct="0">
              <a:lnSpc>
                <a:spcPct val="75000"/>
              </a:lnSpc>
              <a:buClrTx/>
              <a:buFontTx/>
              <a:buNone/>
              <a:tabLst>
                <a:tab pos="46037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last_name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FROM employees;</a:t>
            </a:r>
          </a:p>
          <a:p>
            <a:pPr algn="l" defTabSz="400050" eaLnBrk="0" hangingPunct="0">
              <a:lnSpc>
                <a:spcPct val="75000"/>
              </a:lnSpc>
              <a:buClrTx/>
              <a:buFontTx/>
              <a:buNone/>
              <a:tabLst>
                <a:tab pos="46037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v_emp_record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c_emp_cursor%ROWTYPE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defTabSz="400050" eaLnBrk="0" hangingPunct="0">
              <a:lnSpc>
                <a:spcPct val="75000"/>
              </a:lnSpc>
              <a:buClrTx/>
              <a:buFontTx/>
              <a:buNone/>
              <a:tabLst>
                <a:tab pos="46037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BEGIN</a:t>
            </a:r>
          </a:p>
          <a:p>
            <a:pPr algn="l" defTabSz="400050" eaLnBrk="0" hangingPunct="0">
              <a:lnSpc>
                <a:spcPct val="75000"/>
              </a:lnSpc>
              <a:buClrTx/>
              <a:buFontTx/>
              <a:buNone/>
              <a:tabLst>
                <a:tab pos="46037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OPEN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c_emp_cursor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defTabSz="400050" eaLnBrk="0" hangingPunct="0">
              <a:lnSpc>
                <a:spcPct val="75000"/>
              </a:lnSpc>
              <a:buClrTx/>
              <a:buFontTx/>
              <a:buNone/>
              <a:tabLst>
                <a:tab pos="46037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LOOP</a:t>
            </a:r>
          </a:p>
          <a:p>
            <a:pPr algn="l" defTabSz="400050" eaLnBrk="0" hangingPunct="0">
              <a:lnSpc>
                <a:spcPct val="75000"/>
              </a:lnSpc>
              <a:buClrTx/>
              <a:buFontTx/>
              <a:buNone/>
              <a:tabLst>
                <a:tab pos="46037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FETCH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c_emp_cursor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INTO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v_emp_record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defTabSz="400050" eaLnBrk="0" hangingPunct="0">
              <a:lnSpc>
                <a:spcPct val="75000"/>
              </a:lnSpc>
              <a:buClrTx/>
              <a:buFontTx/>
              <a:buNone/>
              <a:tabLst>
                <a:tab pos="46037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EXIT WHEN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c_emp_cursor%ROWCOUNT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&gt; 10 OR  </a:t>
            </a:r>
          </a:p>
          <a:p>
            <a:pPr algn="l" defTabSz="400050" eaLnBrk="0" hangingPunct="0">
              <a:lnSpc>
                <a:spcPct val="75000"/>
              </a:lnSpc>
              <a:buClrTx/>
              <a:buFontTx/>
              <a:buNone/>
              <a:tabLst>
                <a:tab pos="460375" algn="l"/>
              </a:tabLst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                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c_emp_cursor%NOTFOUND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    </a:t>
            </a:r>
          </a:p>
          <a:p>
            <a:pPr algn="l" defTabSz="400050" eaLnBrk="0" hangingPunct="0">
              <a:lnSpc>
                <a:spcPct val="75000"/>
              </a:lnSpc>
              <a:buClrTx/>
              <a:buFontTx/>
              <a:buNone/>
              <a:tabLst>
                <a:tab pos="46037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DBMS_OUTPUT.PUT_LINE(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v_emp_record.employee_id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6037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           ||' '||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v_emp_record.last_name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algn="l" defTabSz="400050" eaLnBrk="0" hangingPunct="0">
              <a:lnSpc>
                <a:spcPct val="75000"/>
              </a:lnSpc>
              <a:buClrTx/>
              <a:buFontTx/>
              <a:buNone/>
              <a:tabLst>
                <a:tab pos="46037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END LOOP;</a:t>
            </a:r>
          </a:p>
          <a:p>
            <a:pPr algn="l" defTabSz="400050" eaLnBrk="0" hangingPunct="0">
              <a:lnSpc>
                <a:spcPct val="75000"/>
              </a:lnSpc>
              <a:buClrTx/>
              <a:buFontTx/>
              <a:buNone/>
              <a:tabLst>
                <a:tab pos="46037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CLOSE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c_emp_cursor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defTabSz="400050" eaLnBrk="0" hangingPunct="0">
              <a:lnSpc>
                <a:spcPct val="75000"/>
              </a:lnSpc>
              <a:buClrTx/>
              <a:buFontTx/>
              <a:buNone/>
              <a:tabLst>
                <a:tab pos="46037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END ; /</a:t>
            </a:r>
          </a:p>
        </p:txBody>
      </p:sp>
      <p:pic>
        <p:nvPicPr>
          <p:cNvPr id="23556" name="Picture 5" descr="C:\Coursedev\11gR2_PLSQL\D49990GC20\images\7-2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351" y="4284664"/>
            <a:ext cx="3337983" cy="197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7" name="Freeform 6"/>
          <p:cNvSpPr>
            <a:spLocks/>
          </p:cNvSpPr>
          <p:nvPr/>
        </p:nvSpPr>
        <p:spPr bwMode="auto">
          <a:xfrm>
            <a:off x="3735917" y="4686301"/>
            <a:ext cx="1818216" cy="798513"/>
          </a:xfrm>
          <a:custGeom>
            <a:avLst/>
            <a:gdLst>
              <a:gd name="T0" fmla="*/ 0 w 859"/>
              <a:gd name="T1" fmla="*/ 0 h 503"/>
              <a:gd name="T2" fmla="*/ 0 w 859"/>
              <a:gd name="T3" fmla="*/ 2147483647 h 503"/>
              <a:gd name="T4" fmla="*/ 2147483647 w 859"/>
              <a:gd name="T5" fmla="*/ 2147483647 h 503"/>
              <a:gd name="T6" fmla="*/ 0 60000 65536"/>
              <a:gd name="T7" fmla="*/ 0 60000 65536"/>
              <a:gd name="T8" fmla="*/ 0 60000 65536"/>
              <a:gd name="T9" fmla="*/ 0 w 859"/>
              <a:gd name="T10" fmla="*/ 0 h 503"/>
              <a:gd name="T11" fmla="*/ 859 w 859"/>
              <a:gd name="T12" fmla="*/ 503 h 5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59" h="503">
                <a:moveTo>
                  <a:pt x="0" y="0"/>
                </a:moveTo>
                <a:lnTo>
                  <a:pt x="0" y="503"/>
                </a:lnTo>
                <a:lnTo>
                  <a:pt x="859" y="503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38295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Cursor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Loops Using Subqueries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smtClean="0">
                <a:latin typeface="Arial" charset="0"/>
              </a:rPr>
              <a:t>There is no need to declare the cursor.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blackGray">
          <a:xfrm>
            <a:off x="819151" y="1955800"/>
            <a:ext cx="10553700" cy="2463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lIns="45720" tIns="46038" rIns="0" bIns="46038">
            <a:spAutoFit/>
          </a:bodyPr>
          <a:lstStyle/>
          <a:p>
            <a:pPr algn="l" defTabSz="400050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BEGIN</a:t>
            </a:r>
          </a:p>
          <a:p>
            <a:pPr algn="l" defTabSz="400050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 FOR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emp_record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IN (SELECT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employee_id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last_name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  FROM employees WHERE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department_id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=30)</a:t>
            </a:r>
          </a:p>
          <a:p>
            <a:pPr algn="l" defTabSz="400050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 LOOP</a:t>
            </a:r>
          </a:p>
          <a:p>
            <a:pPr algn="l" defTabSz="400050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  DBMS_OUTPUT.PUT_LINE(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emp_record.employee_id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 defTabSz="400050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  ||' '||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emp_record.last_name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);   </a:t>
            </a:r>
          </a:p>
          <a:p>
            <a:pPr algn="l" defTabSz="400050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 END LOOP; </a:t>
            </a:r>
          </a:p>
          <a:p>
            <a:pPr algn="l" defTabSz="400050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END;</a:t>
            </a:r>
          </a:p>
          <a:p>
            <a:pPr algn="l" defTabSz="400050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/</a:t>
            </a: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34" y="4676776"/>
            <a:ext cx="8043333" cy="1516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467136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Clr>
                <a:schemeClr val="folHlink"/>
              </a:buClr>
            </a:pPr>
            <a:r>
              <a:rPr lang="en-US" smtClean="0">
                <a:solidFill>
                  <a:schemeClr val="folHlink"/>
                </a:solidFill>
              </a:rPr>
              <a:t>What are explicit cursors?</a:t>
            </a:r>
          </a:p>
          <a:p>
            <a:pPr lvl="1" eaLnBrk="1" hangingPunct="1">
              <a:buClr>
                <a:schemeClr val="folHlink"/>
              </a:buClr>
            </a:pPr>
            <a:r>
              <a:rPr lang="en-US" smtClean="0">
                <a:solidFill>
                  <a:schemeClr val="folHlink"/>
                </a:solidFill>
              </a:rPr>
              <a:t>Using explicit cursors</a:t>
            </a:r>
          </a:p>
          <a:p>
            <a:pPr lvl="1" eaLnBrk="1" hangingPunct="1">
              <a:buClr>
                <a:schemeClr val="accent2"/>
              </a:buClr>
            </a:pPr>
            <a:r>
              <a:rPr lang="en-US" smtClean="0"/>
              <a:t>Using cursors with parameters</a:t>
            </a:r>
          </a:p>
          <a:p>
            <a:pPr lvl="1" eaLnBrk="1" hangingPunct="1">
              <a:buClr>
                <a:schemeClr val="folHlink"/>
              </a:buClr>
            </a:pPr>
            <a:r>
              <a:rPr lang="en-US" smtClean="0">
                <a:solidFill>
                  <a:schemeClr val="folHlink"/>
                </a:solidFill>
              </a:rPr>
              <a:t>Locking rows and referencing the current row</a:t>
            </a:r>
          </a:p>
        </p:txBody>
      </p:sp>
    </p:spTree>
    <p:extLst>
      <p:ext uri="{BB962C8B-B14F-4D97-AF65-F5344CB8AC3E}">
        <p14:creationId xmlns:p14="http://schemas.microsoft.com/office/powerpoint/2010/main" val="1669872628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Cursors with Parameters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812800" y="1447800"/>
            <a:ext cx="10557933" cy="3073400"/>
          </a:xfrm>
        </p:spPr>
        <p:txBody>
          <a:bodyPr/>
          <a:lstStyle/>
          <a:p>
            <a:pPr marL="0" indent="0" eaLnBrk="1" hangingPunct="1"/>
            <a:r>
              <a:rPr lang="en-US" smtClean="0">
                <a:latin typeface="Arial" charset="0"/>
              </a:rPr>
              <a:t>Syntax:</a:t>
            </a:r>
          </a:p>
          <a:p>
            <a:pPr marL="0" indent="0" eaLnBrk="1" hangingPunct="1"/>
            <a:endParaRPr lang="en-US" smtClean="0">
              <a:latin typeface="Arial" charset="0"/>
            </a:endParaRPr>
          </a:p>
          <a:p>
            <a:pPr marL="0" indent="0" eaLnBrk="1" hangingPunct="1"/>
            <a:endParaRPr lang="en-US" smtClean="0">
              <a:latin typeface="Arial" charset="0"/>
            </a:endParaRPr>
          </a:p>
          <a:p>
            <a:pPr marL="0" indent="0" eaLnBrk="1" hangingPunct="1"/>
            <a:endParaRPr lang="en-US" smtClean="0">
              <a:latin typeface="Arial" charset="0"/>
            </a:endParaRPr>
          </a:p>
          <a:p>
            <a:pPr lvl="1" eaLnBrk="1" hangingPunct="1"/>
            <a:r>
              <a:rPr lang="en-US" smtClean="0"/>
              <a:t>Pass parameter values to a cursor when the cursor is opened and the query is executed.</a:t>
            </a:r>
          </a:p>
          <a:p>
            <a:pPr lvl="1" eaLnBrk="1" hangingPunct="1"/>
            <a:r>
              <a:rPr lang="en-US" smtClean="0"/>
              <a:t>Open an explicit cursor several times with a different active set each time.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blackGray">
          <a:xfrm>
            <a:off x="812800" y="1857376"/>
            <a:ext cx="10566400" cy="116046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65000"/>
              </a:lnSpc>
              <a:spcBef>
                <a:spcPct val="4000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CURSOR </a:t>
            </a:r>
            <a:r>
              <a:rPr lang="en-US" i="1">
                <a:solidFill>
                  <a:srgbClr val="000000"/>
                </a:solidFill>
                <a:latin typeface="Courier New" pitchFamily="49" charset="0"/>
              </a:rPr>
              <a:t>cursor_name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 eaLnBrk="0" hangingPunct="0">
              <a:lnSpc>
                <a:spcPct val="65000"/>
              </a:lnSpc>
              <a:spcBef>
                <a:spcPct val="4000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[(</a:t>
            </a:r>
            <a:r>
              <a:rPr lang="en-US" i="1">
                <a:solidFill>
                  <a:srgbClr val="000000"/>
                </a:solidFill>
                <a:latin typeface="Courier New" pitchFamily="49" charset="0"/>
              </a:rPr>
              <a:t>parameter_name datatype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, ...)]</a:t>
            </a:r>
          </a:p>
          <a:p>
            <a:pPr algn="l" eaLnBrk="0" hangingPunct="0">
              <a:lnSpc>
                <a:spcPct val="65000"/>
              </a:lnSpc>
              <a:spcBef>
                <a:spcPct val="4000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IS</a:t>
            </a:r>
          </a:p>
          <a:p>
            <a:pPr algn="l" eaLnBrk="0" hangingPunct="0">
              <a:lnSpc>
                <a:spcPct val="65000"/>
              </a:lnSpc>
              <a:spcBef>
                <a:spcPct val="40000"/>
              </a:spcBef>
              <a:buClrTx/>
              <a:buFontTx/>
              <a:buNone/>
            </a:pPr>
            <a:r>
              <a:rPr lang="en-US" i="1">
                <a:solidFill>
                  <a:srgbClr val="000000"/>
                </a:solidFill>
                <a:latin typeface="Courier New" pitchFamily="49" charset="0"/>
              </a:rPr>
              <a:t>  select_statement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blackGray">
          <a:xfrm>
            <a:off x="812800" y="4572000"/>
            <a:ext cx="10566400" cy="43922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 defTabSz="400050" eaLnBrk="0" hangingPunct="0">
              <a:lnSpc>
                <a:spcPct val="125000"/>
              </a:lnSpc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OPEN		</a:t>
            </a:r>
            <a:r>
              <a:rPr lang="en-US" i="1">
                <a:solidFill>
                  <a:srgbClr val="000000"/>
                </a:solidFill>
                <a:latin typeface="Courier New" pitchFamily="49" charset="0"/>
              </a:rPr>
              <a:t>cursor_name(parameter_value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,.....) ;</a:t>
            </a:r>
          </a:p>
        </p:txBody>
      </p:sp>
    </p:spTree>
    <p:extLst>
      <p:ext uri="{BB962C8B-B14F-4D97-AF65-F5344CB8AC3E}">
        <p14:creationId xmlns:p14="http://schemas.microsoft.com/office/powerpoint/2010/main" val="2266436244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Cursors with Parameters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blackGray">
          <a:xfrm>
            <a:off x="812800" y="1524001"/>
            <a:ext cx="10566400" cy="3051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75000"/>
              </a:lnSpc>
              <a:spcBef>
                <a:spcPct val="1500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DECLARE</a:t>
            </a:r>
          </a:p>
          <a:p>
            <a:pPr algn="l" eaLnBrk="0" hangingPunct="0">
              <a:lnSpc>
                <a:spcPct val="75000"/>
              </a:lnSpc>
              <a:spcBef>
                <a:spcPct val="1500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CURSOR   c_emp_cursor (deptno NUMBER) IS</a:t>
            </a:r>
          </a:p>
          <a:p>
            <a:pPr algn="l" eaLnBrk="0" hangingPunct="0">
              <a:lnSpc>
                <a:spcPct val="75000"/>
              </a:lnSpc>
              <a:spcBef>
                <a:spcPct val="1500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 SELECT  employee_id, last_name</a:t>
            </a:r>
          </a:p>
          <a:p>
            <a:pPr algn="l" eaLnBrk="0" hangingPunct="0">
              <a:lnSpc>
                <a:spcPct val="75000"/>
              </a:lnSpc>
              <a:spcBef>
                <a:spcPct val="1500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 FROM    employees</a:t>
            </a:r>
          </a:p>
          <a:p>
            <a:pPr algn="l" eaLnBrk="0" hangingPunct="0">
              <a:lnSpc>
                <a:spcPct val="75000"/>
              </a:lnSpc>
              <a:spcBef>
                <a:spcPct val="1500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 WHERE   department_id = deptno;</a:t>
            </a:r>
          </a:p>
          <a:p>
            <a:pPr algn="l" eaLnBrk="0" hangingPunct="0">
              <a:lnSpc>
                <a:spcPct val="75000"/>
              </a:lnSpc>
              <a:spcBef>
                <a:spcPct val="1500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 ...</a:t>
            </a:r>
          </a:p>
          <a:p>
            <a:pPr algn="l" eaLnBrk="0" hangingPunct="0">
              <a:lnSpc>
                <a:spcPct val="75000"/>
              </a:lnSpc>
              <a:spcBef>
                <a:spcPct val="1500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BEGIN</a:t>
            </a:r>
          </a:p>
          <a:p>
            <a:pPr algn="l" eaLnBrk="0" hangingPunct="0">
              <a:lnSpc>
                <a:spcPct val="75000"/>
              </a:lnSpc>
              <a:spcBef>
                <a:spcPct val="1500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OPEN c_emp_cursor (10);</a:t>
            </a:r>
          </a:p>
          <a:p>
            <a:pPr algn="l" eaLnBrk="0" hangingPunct="0">
              <a:lnSpc>
                <a:spcPct val="75000"/>
              </a:lnSpc>
              <a:spcBef>
                <a:spcPct val="1500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...</a:t>
            </a:r>
          </a:p>
          <a:p>
            <a:pPr algn="l" eaLnBrk="0" hangingPunct="0">
              <a:lnSpc>
                <a:spcPct val="75000"/>
              </a:lnSpc>
              <a:spcBef>
                <a:spcPct val="1500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CLOSE c_emp_cursor;</a:t>
            </a:r>
          </a:p>
          <a:p>
            <a:pPr algn="l" eaLnBrk="0" hangingPunct="0">
              <a:lnSpc>
                <a:spcPct val="75000"/>
              </a:lnSpc>
              <a:spcBef>
                <a:spcPct val="1500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OPEN c_emp_cursor (20);</a:t>
            </a:r>
          </a:p>
          <a:p>
            <a:pPr algn="l" eaLnBrk="0" hangingPunct="0">
              <a:lnSpc>
                <a:spcPct val="75000"/>
              </a:lnSpc>
              <a:spcBef>
                <a:spcPct val="1500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...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51" y="4768850"/>
            <a:ext cx="8775700" cy="946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26666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Clr>
                <a:schemeClr val="folHlink"/>
              </a:buClr>
            </a:pPr>
            <a:r>
              <a:rPr lang="en-US" smtClean="0">
                <a:solidFill>
                  <a:schemeClr val="folHlink"/>
                </a:solidFill>
              </a:rPr>
              <a:t>What are explicit cursors?</a:t>
            </a:r>
          </a:p>
          <a:p>
            <a:pPr lvl="1" eaLnBrk="1" hangingPunct="1">
              <a:buClr>
                <a:schemeClr val="folHlink"/>
              </a:buClr>
            </a:pPr>
            <a:r>
              <a:rPr lang="en-US" smtClean="0">
                <a:solidFill>
                  <a:schemeClr val="folHlink"/>
                </a:solidFill>
              </a:rPr>
              <a:t>Using explicit cursors</a:t>
            </a:r>
          </a:p>
          <a:p>
            <a:pPr lvl="1" eaLnBrk="1" hangingPunct="1">
              <a:buClr>
                <a:schemeClr val="folHlink"/>
              </a:buClr>
            </a:pPr>
            <a:r>
              <a:rPr lang="en-US" smtClean="0">
                <a:solidFill>
                  <a:schemeClr val="folHlink"/>
                </a:solidFill>
              </a:rPr>
              <a:t>Using cursors with parameters</a:t>
            </a:r>
          </a:p>
          <a:p>
            <a:pPr lvl="1" eaLnBrk="1" hangingPunct="1">
              <a:buClr>
                <a:schemeClr val="accent2"/>
              </a:buClr>
            </a:pPr>
            <a:r>
              <a:rPr lang="en-US" smtClean="0"/>
              <a:t>Locking rows and referencing the current row</a:t>
            </a:r>
          </a:p>
        </p:txBody>
      </p:sp>
    </p:spTree>
    <p:extLst>
      <p:ext uri="{BB962C8B-B14F-4D97-AF65-F5344CB8AC3E}">
        <p14:creationId xmlns:p14="http://schemas.microsoft.com/office/powerpoint/2010/main" val="477259830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>
                <a:latin typeface="Times New Roman" pitchFamily="18" charset="0"/>
              </a:rPr>
              <a:t> </a:t>
            </a:r>
            <a:r>
              <a:rPr lang="en-US" smtClean="0">
                <a:latin typeface="Courier New" pitchFamily="49" charset="0"/>
              </a:rPr>
              <a:t>UPDATE</a:t>
            </a:r>
            <a:r>
              <a:rPr lang="en-US" smtClean="0"/>
              <a:t> Clause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smtClean="0">
                <a:latin typeface="Arial" charset="0"/>
              </a:rPr>
              <a:t>Syntax:</a:t>
            </a:r>
          </a:p>
          <a:p>
            <a:pPr marL="0" indent="0" eaLnBrk="1" hangingPunct="1"/>
            <a:endParaRPr lang="en-US" smtClean="0">
              <a:latin typeface="Arial" charset="0"/>
            </a:endParaRPr>
          </a:p>
          <a:p>
            <a:pPr marL="0" indent="0" eaLnBrk="1" hangingPunct="1"/>
            <a:endParaRPr lang="en-US" smtClean="0">
              <a:latin typeface="Arial" charset="0"/>
            </a:endParaRPr>
          </a:p>
          <a:p>
            <a:pPr marL="0" indent="0" eaLnBrk="1" hangingPunct="1"/>
            <a:endParaRPr lang="en-US" smtClean="0">
              <a:latin typeface="Arial" charset="0"/>
            </a:endParaRPr>
          </a:p>
          <a:p>
            <a:pPr lvl="1" eaLnBrk="1" hangingPunct="1"/>
            <a:r>
              <a:rPr lang="en-US" smtClean="0"/>
              <a:t>Use explicit locking to deny access to other sessions for the duration of a transaction.</a:t>
            </a:r>
          </a:p>
          <a:p>
            <a:pPr lvl="1" eaLnBrk="1" hangingPunct="1"/>
            <a:r>
              <a:rPr lang="en-US" smtClean="0"/>
              <a:t>Lock the rows </a:t>
            </a:r>
            <a:r>
              <a:rPr lang="en-US" i="1" smtClean="0"/>
              <a:t>before</a:t>
            </a:r>
            <a:r>
              <a:rPr lang="en-US" smtClean="0"/>
              <a:t> the update or delete.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blackGray">
          <a:xfrm>
            <a:off x="812800" y="1981201"/>
            <a:ext cx="10566400" cy="87312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65000"/>
              </a:lnSpc>
              <a:spcBef>
                <a:spcPct val="4000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SELECT	... </a:t>
            </a:r>
          </a:p>
          <a:p>
            <a:pPr algn="l" eaLnBrk="0" hangingPunct="0">
              <a:lnSpc>
                <a:spcPct val="65000"/>
              </a:lnSpc>
              <a:spcBef>
                <a:spcPct val="4000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FROM		...</a:t>
            </a:r>
          </a:p>
          <a:p>
            <a:pPr algn="l" eaLnBrk="0" hangingPunct="0">
              <a:lnSpc>
                <a:spcPct val="65000"/>
              </a:lnSpc>
              <a:spcBef>
                <a:spcPct val="4000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FOR UPDATE [OF </a:t>
            </a:r>
            <a:r>
              <a:rPr lang="en-US" i="1">
                <a:solidFill>
                  <a:srgbClr val="000000"/>
                </a:solidFill>
                <a:latin typeface="Courier New" pitchFamily="49" charset="0"/>
              </a:rPr>
              <a:t>column_reference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][NOWAIT | WAIT </a:t>
            </a:r>
            <a:r>
              <a:rPr lang="en-US" i="1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704451248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69262563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WHERE</a:t>
            </a:r>
            <a:r>
              <a:rPr lang="en-US" smtClean="0">
                <a:latin typeface="Times New Roman" pitchFamily="18" charset="0"/>
              </a:rPr>
              <a:t> </a:t>
            </a:r>
            <a:r>
              <a:rPr lang="en-US" smtClean="0">
                <a:latin typeface="Courier New" pitchFamily="49" charset="0"/>
              </a:rPr>
              <a:t>CURRENT</a:t>
            </a:r>
            <a:r>
              <a:rPr lang="en-US" smtClean="0">
                <a:latin typeface="Times New Roman" pitchFamily="18" charset="0"/>
              </a:rPr>
              <a:t> </a:t>
            </a:r>
            <a:r>
              <a:rPr lang="en-US" smtClean="0">
                <a:latin typeface="Courier New" pitchFamily="49" charset="0"/>
              </a:rPr>
              <a:t>OF</a:t>
            </a:r>
            <a:r>
              <a:rPr lang="en-US" smtClean="0"/>
              <a:t> Clause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smtClean="0">
                <a:latin typeface="Arial" charset="0"/>
              </a:rPr>
              <a:t>Syntax:</a:t>
            </a:r>
          </a:p>
          <a:p>
            <a:pPr marL="0" indent="0" eaLnBrk="1" hangingPunct="1"/>
            <a:endParaRPr lang="en-US" smtClean="0">
              <a:latin typeface="Arial" charset="0"/>
            </a:endParaRPr>
          </a:p>
          <a:p>
            <a:pPr lvl="1" eaLnBrk="1" hangingPunct="1"/>
            <a:r>
              <a:rPr lang="en-US" smtClean="0"/>
              <a:t>Use cursors to update or delete the current row.</a:t>
            </a:r>
          </a:p>
          <a:p>
            <a:pPr lvl="1" eaLnBrk="1" hangingPunct="1"/>
            <a:r>
              <a:rPr lang="en-US" smtClean="0"/>
              <a:t>Include the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>
                <a:latin typeface="Times New Roman" pitchFamily="18" charset="0"/>
              </a:rPr>
              <a:t> </a:t>
            </a:r>
            <a:r>
              <a:rPr lang="en-US" smtClean="0">
                <a:latin typeface="Courier New" pitchFamily="49" charset="0"/>
              </a:rPr>
              <a:t>UPDATE</a:t>
            </a:r>
            <a:r>
              <a:rPr lang="en-US" smtClean="0"/>
              <a:t> clause in the cursor query to first lock the rows.</a:t>
            </a:r>
          </a:p>
          <a:p>
            <a:pPr lvl="1" eaLnBrk="1" hangingPunct="1"/>
            <a:r>
              <a:rPr lang="en-US" smtClean="0"/>
              <a:t>Use the </a:t>
            </a:r>
            <a:r>
              <a:rPr lang="en-US" smtClean="0">
                <a:latin typeface="Courier New" pitchFamily="49" charset="0"/>
              </a:rPr>
              <a:t>WHERE</a:t>
            </a:r>
            <a:r>
              <a:rPr lang="en-US" smtClean="0">
                <a:latin typeface="Times New Roman" pitchFamily="18" charset="0"/>
              </a:rPr>
              <a:t> </a:t>
            </a:r>
            <a:r>
              <a:rPr lang="en-US" smtClean="0">
                <a:latin typeface="Courier New" pitchFamily="49" charset="0"/>
              </a:rPr>
              <a:t>CURRENT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</a:rPr>
              <a:t>OF</a:t>
            </a:r>
            <a:r>
              <a:rPr lang="en-US" smtClean="0"/>
              <a:t> clause to reference the current row from an explicit cursor.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blackGray">
          <a:xfrm>
            <a:off x="812800" y="1905001"/>
            <a:ext cx="10566400" cy="32842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85000"/>
              </a:lnSpc>
              <a:spcBef>
                <a:spcPct val="4000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WHERE CURRENT OF </a:t>
            </a:r>
            <a:r>
              <a:rPr lang="en-US" i="1">
                <a:solidFill>
                  <a:srgbClr val="000000"/>
                </a:solidFill>
                <a:latin typeface="Courier New" pitchFamily="49" charset="0"/>
              </a:rPr>
              <a:t>cursor ;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blackGray">
          <a:xfrm>
            <a:off x="812800" y="4162426"/>
            <a:ext cx="10566400" cy="87471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85000"/>
              </a:lnSpc>
              <a:spcBef>
                <a:spcPct val="4000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UPDATE employees </a:t>
            </a:r>
          </a:p>
          <a:p>
            <a:pPr algn="l">
              <a:lnSpc>
                <a:spcPct val="65000"/>
              </a:lnSpc>
              <a:spcBef>
                <a:spcPct val="30000"/>
              </a:spcBef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  SET    salary = ... </a:t>
            </a:r>
          </a:p>
          <a:p>
            <a:pPr algn="l">
              <a:lnSpc>
                <a:spcPct val="65000"/>
              </a:lnSpc>
              <a:spcBef>
                <a:spcPct val="30000"/>
              </a:spcBef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>
                <a:solidFill>
                  <a:srgbClr val="FF0000"/>
                </a:solidFill>
                <a:latin typeface="Courier New" pitchFamily="49" charset="0"/>
              </a:rPr>
              <a:t>WHERE CURRENT OF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c_emp_cursor;</a:t>
            </a:r>
          </a:p>
        </p:txBody>
      </p:sp>
    </p:spTree>
    <p:extLst>
      <p:ext uri="{BB962C8B-B14F-4D97-AF65-F5344CB8AC3E}">
        <p14:creationId xmlns:p14="http://schemas.microsoft.com/office/powerpoint/2010/main" val="1907199244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32771" name="Rectangle 4099"/>
          <p:cNvSpPr>
            <a:spLocks noGrp="1" noChangeArrowheads="1"/>
          </p:cNvSpPr>
          <p:nvPr>
            <p:ph idx="1"/>
          </p:nvPr>
        </p:nvSpPr>
        <p:spPr>
          <a:xfrm>
            <a:off x="812800" y="1447801"/>
            <a:ext cx="10557933" cy="1516063"/>
          </a:xfrm>
        </p:spPr>
        <p:txBody>
          <a:bodyPr/>
          <a:lstStyle/>
          <a:p>
            <a:r>
              <a:rPr lang="en-US" smtClean="0">
                <a:latin typeface="Arial" charset="0"/>
              </a:rPr>
              <a:t>Explicit cursor functions enable the programmer to manually control explicit cursors</a:t>
            </a:r>
            <a:r>
              <a:rPr lang="en-US" smtClean="0">
                <a:solidFill>
                  <a:srgbClr val="FC0128"/>
                </a:solidFill>
                <a:latin typeface="Arial" charset="0"/>
              </a:rPr>
              <a:t> </a:t>
            </a:r>
            <a:r>
              <a:rPr lang="en-US" smtClean="0">
                <a:latin typeface="Arial" charset="0"/>
              </a:rPr>
              <a:t>in the PL/SQL block.</a:t>
            </a:r>
          </a:p>
          <a:p>
            <a:pPr marL="576263" lvl="1" indent="-461963" eaLnBrk="1" hangingPunct="1">
              <a:buFont typeface="Arial" charset="0"/>
              <a:buAutoNum type="alphaLcPeriod"/>
            </a:pPr>
            <a:r>
              <a:rPr lang="en-US" smtClean="0"/>
              <a:t>True</a:t>
            </a:r>
          </a:p>
          <a:p>
            <a:pPr marL="576263" lvl="1" indent="-461963" eaLnBrk="1" hangingPunct="1">
              <a:buFont typeface="Arial" charset="0"/>
              <a:buAutoNum type="alphaLcPeriod"/>
            </a:pPr>
            <a:r>
              <a:rPr lang="en-US" smtClean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2772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Clr>
                <a:schemeClr val="accent2"/>
              </a:buClr>
            </a:pPr>
            <a:r>
              <a:rPr lang="en-US" smtClean="0"/>
              <a:t>What are explicit cursors?</a:t>
            </a:r>
          </a:p>
          <a:p>
            <a:pPr lvl="1" eaLnBrk="1" hangingPunct="1">
              <a:buClr>
                <a:schemeClr val="folHlink"/>
              </a:buClr>
            </a:pPr>
            <a:r>
              <a:rPr lang="en-US" smtClean="0">
                <a:solidFill>
                  <a:schemeClr val="folHlink"/>
                </a:solidFill>
              </a:rPr>
              <a:t>Using explicit cursors</a:t>
            </a:r>
          </a:p>
          <a:p>
            <a:pPr lvl="1" eaLnBrk="1" hangingPunct="1">
              <a:buClr>
                <a:schemeClr val="folHlink"/>
              </a:buClr>
            </a:pPr>
            <a:r>
              <a:rPr lang="en-US" smtClean="0">
                <a:solidFill>
                  <a:schemeClr val="folHlink"/>
                </a:solidFill>
              </a:rPr>
              <a:t>Using cursors with parameters</a:t>
            </a:r>
          </a:p>
          <a:p>
            <a:pPr lvl="1" eaLnBrk="1" hangingPunct="1">
              <a:buClr>
                <a:schemeClr val="folHlink"/>
              </a:buClr>
            </a:pPr>
            <a:r>
              <a:rPr lang="en-US" smtClean="0">
                <a:solidFill>
                  <a:schemeClr val="folHlink"/>
                </a:solidFill>
              </a:rPr>
              <a:t>Locking rows and referencing the current row</a:t>
            </a:r>
          </a:p>
        </p:txBody>
      </p:sp>
    </p:spTree>
    <p:extLst>
      <p:ext uri="{BB962C8B-B14F-4D97-AF65-F5344CB8AC3E}">
        <p14:creationId xmlns:p14="http://schemas.microsoft.com/office/powerpoint/2010/main" val="29811069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812800" y="1447800"/>
            <a:ext cx="10557933" cy="4427538"/>
          </a:xfrm>
        </p:spPr>
        <p:txBody>
          <a:bodyPr/>
          <a:lstStyle/>
          <a:p>
            <a:r>
              <a:rPr lang="en-US" smtClean="0">
                <a:latin typeface="Arial" charset="0"/>
              </a:rPr>
              <a:t>In this lesson, you should have learned to:</a:t>
            </a:r>
          </a:p>
          <a:p>
            <a:pPr lvl="1"/>
            <a:r>
              <a:rPr lang="en-US" smtClean="0"/>
              <a:t>Distinguish cursor types:</a:t>
            </a:r>
          </a:p>
          <a:p>
            <a:pPr lvl="2"/>
            <a:r>
              <a:rPr lang="en-US" smtClean="0"/>
              <a:t>Implicit cursors are used for all DML statements and single-row queries.</a:t>
            </a:r>
          </a:p>
          <a:p>
            <a:pPr lvl="2"/>
            <a:r>
              <a:rPr lang="en-US" smtClean="0"/>
              <a:t>Explicit cursors are used for queries of zero, one, or more rows.</a:t>
            </a:r>
          </a:p>
          <a:p>
            <a:pPr lvl="1"/>
            <a:r>
              <a:rPr lang="en-US" smtClean="0"/>
              <a:t>Create and handle explicit cursors</a:t>
            </a:r>
          </a:p>
          <a:p>
            <a:pPr lvl="1"/>
            <a:r>
              <a:rPr lang="en-US" smtClean="0"/>
              <a:t>Use simple loops and cursor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mtClean="0"/>
              <a:t> loops to handle multiple rows in the cursors</a:t>
            </a:r>
          </a:p>
          <a:p>
            <a:pPr lvl="1"/>
            <a:r>
              <a:rPr lang="en-US" smtClean="0"/>
              <a:t>Evaluate cursor status by using cursor attributes</a:t>
            </a:r>
          </a:p>
          <a:p>
            <a:pPr lvl="1"/>
            <a:r>
              <a:rPr lang="en-US" smtClean="0"/>
              <a:t>Use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CURRENT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OF</a:t>
            </a:r>
            <a:r>
              <a:rPr lang="en-US" smtClean="0"/>
              <a:t> clauses to update or delete the current fetched row</a:t>
            </a:r>
          </a:p>
        </p:txBody>
      </p:sp>
    </p:spTree>
    <p:extLst>
      <p:ext uri="{BB962C8B-B14F-4D97-AF65-F5344CB8AC3E}">
        <p14:creationId xmlns:p14="http://schemas.microsoft.com/office/powerpoint/2010/main" val="1458724319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Practice 8: Overview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812800" y="1447801"/>
            <a:ext cx="10557933" cy="2733675"/>
          </a:xfrm>
        </p:spPr>
        <p:txBody>
          <a:bodyPr/>
          <a:lstStyle/>
          <a:p>
            <a:r>
              <a:rPr lang="en-US" smtClean="0">
                <a:latin typeface="Arial" charset="0"/>
              </a:rPr>
              <a:t>This practice covers the following topics:</a:t>
            </a:r>
          </a:p>
          <a:p>
            <a:pPr lvl="1"/>
            <a:r>
              <a:rPr lang="en-US" smtClean="0"/>
              <a:t>Declaring and using explicit cursors to query rows of a table</a:t>
            </a:r>
          </a:p>
          <a:p>
            <a:pPr lvl="1"/>
            <a:r>
              <a:rPr lang="en-US" smtClean="0"/>
              <a:t>Using a cursor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mtClean="0"/>
              <a:t> loop</a:t>
            </a:r>
          </a:p>
          <a:p>
            <a:pPr lvl="1"/>
            <a:r>
              <a:rPr lang="en-US" smtClean="0"/>
              <a:t>Applying cursor attributes to test the cursor status</a:t>
            </a:r>
          </a:p>
          <a:p>
            <a:pPr lvl="1"/>
            <a:r>
              <a:rPr lang="en-US" smtClean="0"/>
              <a:t>Declaring and using cursors with parameters </a:t>
            </a:r>
          </a:p>
          <a:p>
            <a:pPr lvl="1"/>
            <a:r>
              <a:rPr lang="en-US" smtClean="0"/>
              <a:t>Using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CURRENT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OF</a:t>
            </a:r>
            <a:r>
              <a:rPr lang="en-US" smtClean="0"/>
              <a:t> clauses</a:t>
            </a:r>
          </a:p>
        </p:txBody>
      </p:sp>
    </p:spTree>
    <p:extLst>
      <p:ext uri="{BB962C8B-B14F-4D97-AF65-F5344CB8AC3E}">
        <p14:creationId xmlns:p14="http://schemas.microsoft.com/office/powerpoint/2010/main" val="1380168957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45341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Cursors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812800" y="1447800"/>
            <a:ext cx="10557933" cy="2192338"/>
          </a:xfrm>
        </p:spPr>
        <p:txBody>
          <a:bodyPr/>
          <a:lstStyle/>
          <a:p>
            <a:r>
              <a:rPr lang="en-US" smtClean="0">
                <a:latin typeface="Arial" charset="0"/>
              </a:rPr>
              <a:t>Every SQL statement that is executed by the Oracle Server has an associated individual cursor:</a:t>
            </a:r>
          </a:p>
          <a:p>
            <a:pPr lvl="1"/>
            <a:r>
              <a:rPr lang="en-US" smtClean="0"/>
              <a:t>Implicit cursors: Declared and managed by PL/SQL for all DML and PL/SQL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mtClean="0"/>
              <a:t> statements</a:t>
            </a:r>
          </a:p>
          <a:p>
            <a:pPr lvl="1"/>
            <a:r>
              <a:rPr lang="en-US" smtClean="0"/>
              <a:t>Explicit cursors: Declared and managed by the programmer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2159000" y="5514976"/>
            <a:ext cx="26670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>
            <a:spAutoFit/>
          </a:bodyPr>
          <a:lstStyle/>
          <a:p>
            <a:pPr defTabSz="822325" eaLnBrk="0" hangingPunct="0">
              <a:spcBef>
                <a:spcPct val="50000"/>
              </a:spcBef>
              <a:buClrTx/>
              <a:buFontTx/>
              <a:buNone/>
            </a:pPr>
            <a:r>
              <a:rPr lang="en-US" sz="1600"/>
              <a:t>Implicit cursor</a:t>
            </a:r>
          </a:p>
        </p:txBody>
      </p:sp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7171267" y="5514976"/>
            <a:ext cx="26670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>
            <a:spAutoFit/>
          </a:bodyPr>
          <a:lstStyle/>
          <a:p>
            <a:pPr defTabSz="822325" eaLnBrk="0" hangingPunct="0">
              <a:spcBef>
                <a:spcPct val="50000"/>
              </a:spcBef>
              <a:buClrTx/>
              <a:buFontTx/>
              <a:buNone/>
            </a:pPr>
            <a:r>
              <a:rPr lang="en-US" sz="1600"/>
              <a:t>Explicit cursor</a:t>
            </a:r>
          </a:p>
        </p:txBody>
      </p:sp>
      <p:grpSp>
        <p:nvGrpSpPr>
          <p:cNvPr id="7174" name="Group 14"/>
          <p:cNvGrpSpPr>
            <a:grpSpLocks/>
          </p:cNvGrpSpPr>
          <p:nvPr/>
        </p:nvGrpSpPr>
        <p:grpSpPr bwMode="auto">
          <a:xfrm>
            <a:off x="2057400" y="3962400"/>
            <a:ext cx="3606800" cy="1422400"/>
            <a:chOff x="972" y="2496"/>
            <a:chExt cx="1704" cy="896"/>
          </a:xfrm>
        </p:grpSpPr>
        <p:pic>
          <p:nvPicPr>
            <p:cNvPr id="7180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" y="2794"/>
              <a:ext cx="6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7181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2496"/>
              <a:ext cx="708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7182" name="Line 12"/>
            <p:cNvSpPr>
              <a:spLocks noChangeShapeType="1"/>
            </p:cNvSpPr>
            <p:nvPr/>
          </p:nvSpPr>
          <p:spPr bwMode="auto">
            <a:xfrm>
              <a:off x="1632" y="2889"/>
              <a:ext cx="48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75" name="Group 15"/>
          <p:cNvGrpSpPr>
            <a:grpSpLocks/>
          </p:cNvGrpSpPr>
          <p:nvPr/>
        </p:nvGrpSpPr>
        <p:grpSpPr bwMode="auto">
          <a:xfrm>
            <a:off x="6639985" y="3911600"/>
            <a:ext cx="3729567" cy="1447800"/>
            <a:chOff x="3137" y="2448"/>
            <a:chExt cx="1762" cy="912"/>
          </a:xfrm>
        </p:grpSpPr>
        <p:pic>
          <p:nvPicPr>
            <p:cNvPr id="7176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0" y="2784"/>
              <a:ext cx="6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7177" name="Picture 9" descr="C:\My_Data\Jobs\Enterprise\New_slides\icons\OASA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7" y="2450"/>
              <a:ext cx="530" cy="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8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" y="2448"/>
              <a:ext cx="708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7179" name="Line 13"/>
            <p:cNvSpPr>
              <a:spLocks noChangeShapeType="1"/>
            </p:cNvSpPr>
            <p:nvPr/>
          </p:nvSpPr>
          <p:spPr bwMode="auto">
            <a:xfrm>
              <a:off x="3840" y="2890"/>
              <a:ext cx="48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67593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15"/>
          <p:cNvSpPr>
            <a:spLocks/>
          </p:cNvSpPr>
          <p:nvPr/>
        </p:nvSpPr>
        <p:spPr bwMode="auto">
          <a:xfrm>
            <a:off x="4775200" y="2590800"/>
            <a:ext cx="2032000" cy="3657600"/>
          </a:xfrm>
          <a:custGeom>
            <a:avLst/>
            <a:gdLst>
              <a:gd name="T0" fmla="*/ 0 w 960"/>
              <a:gd name="T1" fmla="*/ 2147483647 h 2304"/>
              <a:gd name="T2" fmla="*/ 2147483647 w 960"/>
              <a:gd name="T3" fmla="*/ 0 h 2304"/>
              <a:gd name="T4" fmla="*/ 2147483647 w 960"/>
              <a:gd name="T5" fmla="*/ 2147483647 h 2304"/>
              <a:gd name="T6" fmla="*/ 0 w 960"/>
              <a:gd name="T7" fmla="*/ 2147483647 h 2304"/>
              <a:gd name="T8" fmla="*/ 0 w 960"/>
              <a:gd name="T9" fmla="*/ 2147483647 h 2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0"/>
              <a:gd name="T16" fmla="*/ 0 h 2304"/>
              <a:gd name="T17" fmla="*/ 960 w 960"/>
              <a:gd name="T18" fmla="*/ 2304 h 23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0" h="2304">
                <a:moveTo>
                  <a:pt x="0" y="768"/>
                </a:moveTo>
                <a:lnTo>
                  <a:pt x="960" y="0"/>
                </a:lnTo>
                <a:lnTo>
                  <a:pt x="960" y="2304"/>
                </a:lnTo>
                <a:lnTo>
                  <a:pt x="0" y="1440"/>
                </a:lnTo>
                <a:lnTo>
                  <a:pt x="0" y="768"/>
                </a:lnTo>
                <a:close/>
              </a:path>
            </a:pathLst>
          </a:cu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Explicit Cursor Operations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blackWhite">
          <a:xfrm>
            <a:off x="6796617" y="2605089"/>
            <a:ext cx="4148667" cy="3633787"/>
          </a:xfrm>
          <a:prstGeom prst="rect">
            <a:avLst/>
          </a:prstGeom>
          <a:solidFill>
            <a:srgbClr val="CCCC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7694085" y="2209801"/>
            <a:ext cx="2434167" cy="356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r>
              <a:rPr lang="en-US"/>
              <a:t>Table</a:t>
            </a:r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blackWhite">
          <a:xfrm>
            <a:off x="6779684" y="2616200"/>
            <a:ext cx="4106333" cy="3586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793750" algn="l"/>
                <a:tab pos="2006600" algn="l"/>
              </a:tabLst>
            </a:pPr>
            <a:r>
              <a:rPr lang="en-US" sz="2000">
                <a:latin typeface="Courier New" pitchFamily="49" charset="0"/>
              </a:rPr>
              <a:t>100 King    AD_PRES</a:t>
            </a:r>
          </a:p>
          <a:p>
            <a:pPr algn="l"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793750" algn="l"/>
                <a:tab pos="2006600" algn="l"/>
              </a:tabLst>
            </a:pPr>
            <a:r>
              <a:rPr lang="en-US" sz="2000">
                <a:latin typeface="Courier New" pitchFamily="49" charset="0"/>
              </a:rPr>
              <a:t>101 Kochhar AD_VP</a:t>
            </a:r>
          </a:p>
          <a:p>
            <a:pPr algn="l"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793750" algn="l"/>
                <a:tab pos="2006600" algn="l"/>
              </a:tabLst>
            </a:pPr>
            <a:r>
              <a:rPr lang="en-US" sz="2000">
                <a:latin typeface="Courier New" pitchFamily="49" charset="0"/>
              </a:rPr>
              <a:t>102 De Haan AD_VP</a:t>
            </a:r>
          </a:p>
          <a:p>
            <a:pPr algn="l"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793750" algn="l"/>
                <a:tab pos="2006600" algn="l"/>
              </a:tabLst>
            </a:pPr>
            <a:r>
              <a:rPr lang="en-US" sz="2000">
                <a:latin typeface="Courier New" pitchFamily="49" charset="0"/>
              </a:rPr>
              <a:t>.   .       .</a:t>
            </a:r>
          </a:p>
          <a:p>
            <a:pPr algn="l"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793750" algn="l"/>
                <a:tab pos="2006600" algn="l"/>
              </a:tabLst>
            </a:pPr>
            <a:r>
              <a:rPr lang="en-US" sz="2000">
                <a:latin typeface="Courier New" pitchFamily="49" charset="0"/>
              </a:rPr>
              <a:t>.   .       .</a:t>
            </a:r>
          </a:p>
          <a:p>
            <a:pPr algn="l"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793750" algn="l"/>
                <a:tab pos="2006600" algn="l"/>
              </a:tabLst>
            </a:pPr>
            <a:r>
              <a:rPr lang="en-US" sz="2000">
                <a:latin typeface="Courier New" pitchFamily="49" charset="0"/>
              </a:rPr>
              <a:t>.   .       .</a:t>
            </a:r>
          </a:p>
          <a:p>
            <a:pPr algn="l"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793750" algn="l"/>
                <a:tab pos="2006600" algn="l"/>
              </a:tabLst>
            </a:pPr>
            <a:r>
              <a:rPr lang="en-US" sz="2000">
                <a:latin typeface="Courier New" pitchFamily="49" charset="0"/>
              </a:rPr>
              <a:t>139 Seo    ST_CLERK</a:t>
            </a:r>
          </a:p>
          <a:p>
            <a:pPr algn="l"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793750" algn="l"/>
                <a:tab pos="2006600" algn="l"/>
              </a:tabLst>
            </a:pPr>
            <a:r>
              <a:rPr lang="en-US" sz="2000">
                <a:latin typeface="Courier New" pitchFamily="49" charset="0"/>
              </a:rPr>
              <a:t>140 Patel  ST_CLERK</a:t>
            </a:r>
          </a:p>
          <a:p>
            <a:pPr algn="l"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793750" algn="l"/>
                <a:tab pos="2006600" algn="l"/>
              </a:tabLst>
            </a:pPr>
            <a:r>
              <a:rPr lang="en-US" sz="2000">
                <a:latin typeface="Courier New" pitchFamily="49" charset="0"/>
              </a:rPr>
              <a:t>.   .      .</a:t>
            </a:r>
          </a:p>
        </p:txBody>
      </p:sp>
      <p:grpSp>
        <p:nvGrpSpPr>
          <p:cNvPr id="8199" name="Group 16"/>
          <p:cNvGrpSpPr>
            <a:grpSpLocks/>
          </p:cNvGrpSpPr>
          <p:nvPr/>
        </p:nvGrpSpPr>
        <p:grpSpPr bwMode="auto">
          <a:xfrm>
            <a:off x="944034" y="1600200"/>
            <a:ext cx="3932767" cy="4270375"/>
            <a:chOff x="446" y="1008"/>
            <a:chExt cx="1858" cy="2690"/>
          </a:xfrm>
        </p:grpSpPr>
        <p:sp>
          <p:nvSpPr>
            <p:cNvPr id="8200" name="Rectangle 4"/>
            <p:cNvSpPr>
              <a:spLocks noChangeArrowheads="1"/>
            </p:cNvSpPr>
            <p:nvPr/>
          </p:nvSpPr>
          <p:spPr bwMode="auto">
            <a:xfrm>
              <a:off x="1154" y="3474"/>
              <a:ext cx="115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346075" eaLnBrk="0" hangingPunct="0">
                <a:lnSpc>
                  <a:spcPct val="95000"/>
                </a:lnSpc>
                <a:spcBef>
                  <a:spcPct val="35000"/>
                </a:spcBef>
                <a:buClrTx/>
                <a:buFontTx/>
                <a:buNone/>
                <a:tabLst>
                  <a:tab pos="571500" algn="l"/>
                </a:tabLst>
              </a:pPr>
              <a:r>
                <a:rPr lang="en-US"/>
                <a:t>Active set</a:t>
              </a:r>
            </a:p>
          </p:txBody>
        </p:sp>
        <p:pic>
          <p:nvPicPr>
            <p:cNvPr id="8201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" y="1344"/>
              <a:ext cx="6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8202" name="Picture 10" descr="C:\My_Data\Jobs\Enterprise\New_slides\icons\OASA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" y="1010"/>
              <a:ext cx="530" cy="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3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0" y="1008"/>
              <a:ext cx="708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>
              <a:off x="1149" y="1450"/>
              <a:ext cx="48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820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7" y="2388"/>
              <a:ext cx="869" cy="1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8206" name="Freeform 3"/>
            <p:cNvSpPr>
              <a:spLocks/>
            </p:cNvSpPr>
            <p:nvPr/>
          </p:nvSpPr>
          <p:spPr bwMode="auto">
            <a:xfrm>
              <a:off x="912" y="1728"/>
              <a:ext cx="480" cy="1296"/>
            </a:xfrm>
            <a:custGeom>
              <a:avLst/>
              <a:gdLst>
                <a:gd name="T0" fmla="*/ 0 w 240"/>
                <a:gd name="T1" fmla="*/ 0 h 480"/>
                <a:gd name="T2" fmla="*/ 0 w 240"/>
                <a:gd name="T3" fmla="*/ 2147483647 h 480"/>
                <a:gd name="T4" fmla="*/ 125829120 w 240"/>
                <a:gd name="T5" fmla="*/ 2147483647 h 480"/>
                <a:gd name="T6" fmla="*/ 0 60000 65536"/>
                <a:gd name="T7" fmla="*/ 0 60000 65536"/>
                <a:gd name="T8" fmla="*/ 0 60000 65536"/>
                <a:gd name="T9" fmla="*/ 0 w 240"/>
                <a:gd name="T10" fmla="*/ 0 h 480"/>
                <a:gd name="T11" fmla="*/ 240 w 24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480">
                  <a:moveTo>
                    <a:pt x="0" y="0"/>
                  </a:moveTo>
                  <a:lnTo>
                    <a:pt x="0" y="480"/>
                  </a:lnTo>
                  <a:lnTo>
                    <a:pt x="240" y="48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0880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Controlling Explicit Cursors</a:t>
            </a:r>
          </a:p>
        </p:txBody>
      </p:sp>
      <p:sp>
        <p:nvSpPr>
          <p:cNvPr id="9219" name="Rectangle 6"/>
          <p:cNvSpPr>
            <a:spLocks noChangeArrowheads="1"/>
          </p:cNvSpPr>
          <p:nvPr/>
        </p:nvSpPr>
        <p:spPr bwMode="auto">
          <a:xfrm>
            <a:off x="4895851" y="3676651"/>
            <a:ext cx="2012949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27013" indent="-227013" algn="l" eaLnBrk="0" hangingPunct="0">
              <a:spcBef>
                <a:spcPct val="30000"/>
              </a:spcBef>
              <a:buClr>
                <a:schemeClr val="accent2"/>
              </a:buClr>
              <a:buSzPct val="120000"/>
              <a:buFont typeface="Arial" charset="0"/>
              <a:buChar char="•"/>
            </a:pPr>
            <a:r>
              <a:rPr lang="en-US"/>
              <a:t>Load the current row into variables.</a:t>
            </a:r>
          </a:p>
        </p:txBody>
      </p:sp>
      <p:sp>
        <p:nvSpPr>
          <p:cNvPr id="9220" name="Rectangle 9"/>
          <p:cNvSpPr>
            <a:spLocks noChangeArrowheads="1"/>
          </p:cNvSpPr>
          <p:nvPr/>
        </p:nvSpPr>
        <p:spPr bwMode="auto">
          <a:xfrm>
            <a:off x="7029451" y="3676650"/>
            <a:ext cx="2235200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27013" indent="-227013" algn="l" eaLnBrk="0" hangingPunct="0">
              <a:spcBef>
                <a:spcPct val="30000"/>
              </a:spcBef>
              <a:buClr>
                <a:schemeClr val="accent2"/>
              </a:buClr>
              <a:buSzPct val="120000"/>
              <a:buFont typeface="Arial" charset="0"/>
              <a:buChar char="•"/>
            </a:pPr>
            <a:r>
              <a:rPr lang="en-US"/>
              <a:t>Test for existing rows.</a:t>
            </a:r>
          </a:p>
        </p:txBody>
      </p:sp>
      <p:sp>
        <p:nvSpPr>
          <p:cNvPr id="9221" name="Rectangle 12"/>
          <p:cNvSpPr>
            <a:spLocks noChangeArrowheads="1"/>
          </p:cNvSpPr>
          <p:nvPr/>
        </p:nvSpPr>
        <p:spPr bwMode="auto">
          <a:xfrm>
            <a:off x="7035800" y="4667250"/>
            <a:ext cx="23114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27013" indent="-227013" algn="l" eaLnBrk="0" hangingPunct="0">
              <a:spcBef>
                <a:spcPct val="30000"/>
              </a:spcBef>
              <a:buClr>
                <a:schemeClr val="accent2"/>
              </a:buClr>
              <a:buSzPct val="120000"/>
              <a:buFont typeface="Arial" charset="0"/>
              <a:buChar char="•"/>
            </a:pPr>
            <a:r>
              <a:rPr lang="en-US"/>
              <a:t>Return to </a:t>
            </a:r>
            <a:r>
              <a:rPr lang="en-US">
                <a:latin typeface="Courier New" pitchFamily="49" charset="0"/>
              </a:rPr>
              <a:t>FETCH</a:t>
            </a:r>
            <a:r>
              <a:rPr lang="en-US"/>
              <a:t> if rows are found.</a:t>
            </a:r>
          </a:p>
        </p:txBody>
      </p:sp>
      <p:sp>
        <p:nvSpPr>
          <p:cNvPr id="9222" name="Rectangle 15"/>
          <p:cNvSpPr>
            <a:spLocks noChangeArrowheads="1"/>
          </p:cNvSpPr>
          <p:nvPr/>
        </p:nvSpPr>
        <p:spPr bwMode="auto">
          <a:xfrm>
            <a:off x="8976784" y="3676651"/>
            <a:ext cx="2319867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27013" indent="-227013" algn="l" eaLnBrk="0" hangingPunct="0">
              <a:spcBef>
                <a:spcPct val="30000"/>
              </a:spcBef>
              <a:buClr>
                <a:schemeClr val="accent2"/>
              </a:buClr>
              <a:buSzPct val="120000"/>
              <a:buFont typeface="Arial" charset="0"/>
              <a:buChar char="•"/>
            </a:pPr>
            <a:r>
              <a:rPr lang="en-US"/>
              <a:t>Release the active set.</a:t>
            </a:r>
          </a:p>
        </p:txBody>
      </p:sp>
      <p:sp>
        <p:nvSpPr>
          <p:cNvPr id="9223" name="Rectangle 18"/>
          <p:cNvSpPr>
            <a:spLocks noChangeArrowheads="1"/>
          </p:cNvSpPr>
          <p:nvPr/>
        </p:nvSpPr>
        <p:spPr bwMode="auto">
          <a:xfrm>
            <a:off x="1035051" y="3676650"/>
            <a:ext cx="205528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27013" indent="-227013" algn="l" eaLnBrk="0" hangingPunct="0">
              <a:spcBef>
                <a:spcPct val="30000"/>
              </a:spcBef>
              <a:buClr>
                <a:schemeClr val="accent2"/>
              </a:buClr>
              <a:buSzPct val="120000"/>
              <a:buFont typeface="Arial" charset="0"/>
              <a:buChar char="•"/>
            </a:pPr>
            <a:r>
              <a:rPr lang="en-US"/>
              <a:t>Create a named SQL area.</a:t>
            </a:r>
          </a:p>
        </p:txBody>
      </p:sp>
      <p:sp>
        <p:nvSpPr>
          <p:cNvPr id="9224" name="Rectangle 20"/>
          <p:cNvSpPr>
            <a:spLocks noChangeArrowheads="1"/>
          </p:cNvSpPr>
          <p:nvPr/>
        </p:nvSpPr>
        <p:spPr bwMode="auto">
          <a:xfrm>
            <a:off x="2779184" y="3676651"/>
            <a:ext cx="2319867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27013" indent="-227013" algn="l" eaLnBrk="0" hangingPunct="0">
              <a:spcBef>
                <a:spcPct val="30000"/>
              </a:spcBef>
              <a:buClr>
                <a:schemeClr val="accent2"/>
              </a:buClr>
              <a:buSzPct val="120000"/>
              <a:buFont typeface="Arial" charset="0"/>
              <a:buChar char="•"/>
            </a:pPr>
            <a:r>
              <a:rPr lang="en-US"/>
              <a:t>Identify the active set.</a:t>
            </a:r>
          </a:p>
        </p:txBody>
      </p:sp>
      <p:grpSp>
        <p:nvGrpSpPr>
          <p:cNvPr id="9225" name="Group 23"/>
          <p:cNvGrpSpPr>
            <a:grpSpLocks/>
          </p:cNvGrpSpPr>
          <p:nvPr/>
        </p:nvGrpSpPr>
        <p:grpSpPr bwMode="auto">
          <a:xfrm>
            <a:off x="1238251" y="1828801"/>
            <a:ext cx="9711267" cy="1681163"/>
            <a:chOff x="585" y="1152"/>
            <a:chExt cx="4588" cy="1059"/>
          </a:xfrm>
        </p:grpSpPr>
        <p:sp>
          <p:nvSpPr>
            <p:cNvPr id="9226" name="Line 2"/>
            <p:cNvSpPr>
              <a:spLocks noChangeShapeType="1"/>
            </p:cNvSpPr>
            <p:nvPr/>
          </p:nvSpPr>
          <p:spPr bwMode="auto">
            <a:xfrm>
              <a:off x="4106" y="1935"/>
              <a:ext cx="3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7" name="Line 3"/>
            <p:cNvSpPr>
              <a:spLocks noChangeShapeType="1"/>
            </p:cNvSpPr>
            <p:nvPr/>
          </p:nvSpPr>
          <p:spPr bwMode="auto">
            <a:xfrm>
              <a:off x="2992" y="1935"/>
              <a:ext cx="3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8" name="Line 5"/>
            <p:cNvSpPr>
              <a:spLocks noChangeShapeType="1"/>
            </p:cNvSpPr>
            <p:nvPr/>
          </p:nvSpPr>
          <p:spPr bwMode="auto">
            <a:xfrm>
              <a:off x="1170" y="1935"/>
              <a:ext cx="3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9" name="Line 7"/>
            <p:cNvSpPr>
              <a:spLocks noChangeShapeType="1"/>
            </p:cNvSpPr>
            <p:nvPr/>
          </p:nvSpPr>
          <p:spPr bwMode="auto">
            <a:xfrm>
              <a:off x="2086" y="1935"/>
              <a:ext cx="2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0" name="Rectangle 8"/>
            <p:cNvSpPr>
              <a:spLocks noChangeArrowheads="1"/>
            </p:cNvSpPr>
            <p:nvPr/>
          </p:nvSpPr>
          <p:spPr bwMode="blackWhite">
            <a:xfrm>
              <a:off x="2382" y="1659"/>
              <a:ext cx="672" cy="552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</a:rPr>
                <a:t>FETCH</a:t>
              </a:r>
            </a:p>
          </p:txBody>
        </p:sp>
        <p:sp>
          <p:nvSpPr>
            <p:cNvPr id="9231" name="Rectangle 10"/>
            <p:cNvSpPr>
              <a:spLocks noChangeArrowheads="1"/>
            </p:cNvSpPr>
            <p:nvPr/>
          </p:nvSpPr>
          <p:spPr bwMode="blackWhite">
            <a:xfrm rot="-2700000">
              <a:off x="3490" y="1671"/>
              <a:ext cx="528" cy="528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232" name="Rectangle 11"/>
            <p:cNvSpPr>
              <a:spLocks noChangeArrowheads="1"/>
            </p:cNvSpPr>
            <p:nvPr/>
          </p:nvSpPr>
          <p:spPr bwMode="auto">
            <a:xfrm>
              <a:off x="3433" y="1819"/>
              <a:ext cx="47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</a:rPr>
                <a:t>EMPTY?</a:t>
              </a:r>
            </a:p>
          </p:txBody>
        </p:sp>
        <p:sp>
          <p:nvSpPr>
            <p:cNvPr id="9233" name="Rectangle 13"/>
            <p:cNvSpPr>
              <a:spLocks noChangeArrowheads="1"/>
            </p:cNvSpPr>
            <p:nvPr/>
          </p:nvSpPr>
          <p:spPr bwMode="auto">
            <a:xfrm>
              <a:off x="3072" y="1152"/>
              <a:ext cx="2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No</a:t>
              </a:r>
            </a:p>
          </p:txBody>
        </p:sp>
        <p:sp>
          <p:nvSpPr>
            <p:cNvPr id="9234" name="Freeform 14"/>
            <p:cNvSpPr>
              <a:spLocks/>
            </p:cNvSpPr>
            <p:nvPr/>
          </p:nvSpPr>
          <p:spPr bwMode="auto">
            <a:xfrm>
              <a:off x="2719" y="1360"/>
              <a:ext cx="1030" cy="192"/>
            </a:xfrm>
            <a:custGeom>
              <a:avLst/>
              <a:gdLst>
                <a:gd name="T0" fmla="*/ 10997 w 903"/>
                <a:gd name="T1" fmla="*/ 1 h 323"/>
                <a:gd name="T2" fmla="*/ 10997 w 903"/>
                <a:gd name="T3" fmla="*/ 0 h 323"/>
                <a:gd name="T4" fmla="*/ 0 w 903"/>
                <a:gd name="T5" fmla="*/ 0 h 323"/>
                <a:gd name="T6" fmla="*/ 0 60000 65536"/>
                <a:gd name="T7" fmla="*/ 0 60000 65536"/>
                <a:gd name="T8" fmla="*/ 0 60000 65536"/>
                <a:gd name="T9" fmla="*/ 0 w 903"/>
                <a:gd name="T10" fmla="*/ 0 h 323"/>
                <a:gd name="T11" fmla="*/ 903 w 903"/>
                <a:gd name="T12" fmla="*/ 323 h 3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3" h="323">
                  <a:moveTo>
                    <a:pt x="902" y="322"/>
                  </a:moveTo>
                  <a:lnTo>
                    <a:pt x="902" y="0"/>
                  </a:ln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5" name="Rectangle 16"/>
            <p:cNvSpPr>
              <a:spLocks noChangeArrowheads="1"/>
            </p:cNvSpPr>
            <p:nvPr/>
          </p:nvSpPr>
          <p:spPr bwMode="blackWhite">
            <a:xfrm>
              <a:off x="4501" y="1659"/>
              <a:ext cx="672" cy="552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9236" name="Rectangle 17"/>
            <p:cNvSpPr>
              <a:spLocks noChangeArrowheads="1"/>
            </p:cNvSpPr>
            <p:nvPr/>
          </p:nvSpPr>
          <p:spPr bwMode="auto">
            <a:xfrm>
              <a:off x="4080" y="1680"/>
              <a:ext cx="26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Yes</a:t>
              </a:r>
            </a:p>
          </p:txBody>
        </p:sp>
        <p:sp>
          <p:nvSpPr>
            <p:cNvPr id="9237" name="Rectangle 19"/>
            <p:cNvSpPr>
              <a:spLocks noChangeArrowheads="1"/>
            </p:cNvSpPr>
            <p:nvPr/>
          </p:nvSpPr>
          <p:spPr bwMode="blackWhite">
            <a:xfrm>
              <a:off x="585" y="1659"/>
              <a:ext cx="672" cy="552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</a:rPr>
                <a:t>DECLARE</a:t>
              </a:r>
            </a:p>
          </p:txBody>
        </p:sp>
        <p:sp>
          <p:nvSpPr>
            <p:cNvPr id="9238" name="Rectangle 21"/>
            <p:cNvSpPr>
              <a:spLocks noChangeArrowheads="1"/>
            </p:cNvSpPr>
            <p:nvPr/>
          </p:nvSpPr>
          <p:spPr bwMode="blackWhite">
            <a:xfrm>
              <a:off x="1483" y="1659"/>
              <a:ext cx="672" cy="552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</a:rPr>
                <a:t>OPEN</a:t>
              </a:r>
            </a:p>
          </p:txBody>
        </p:sp>
        <p:sp>
          <p:nvSpPr>
            <p:cNvPr id="9239" name="Line 22"/>
            <p:cNvSpPr>
              <a:spLocks noChangeShapeType="1"/>
            </p:cNvSpPr>
            <p:nvPr/>
          </p:nvSpPr>
          <p:spPr bwMode="auto">
            <a:xfrm>
              <a:off x="2718" y="1353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30590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Clr>
                <a:schemeClr val="folHlink"/>
              </a:buClr>
            </a:pPr>
            <a:r>
              <a:rPr lang="en-US" smtClean="0">
                <a:solidFill>
                  <a:schemeClr val="folHlink"/>
                </a:solidFill>
              </a:rPr>
              <a:t>What are explicit cursors?</a:t>
            </a:r>
          </a:p>
          <a:p>
            <a:pPr lvl="1" eaLnBrk="1" hangingPunct="1">
              <a:buClr>
                <a:schemeClr val="hlink"/>
              </a:buClr>
            </a:pPr>
            <a:r>
              <a:rPr lang="en-US" smtClean="0"/>
              <a:t>Using explicit cursors</a:t>
            </a:r>
          </a:p>
          <a:p>
            <a:pPr lvl="1" eaLnBrk="1" hangingPunct="1">
              <a:buClr>
                <a:schemeClr val="folHlink"/>
              </a:buClr>
            </a:pPr>
            <a:r>
              <a:rPr lang="en-US" smtClean="0">
                <a:solidFill>
                  <a:schemeClr val="folHlink"/>
                </a:solidFill>
              </a:rPr>
              <a:t>Using cursors with parameters</a:t>
            </a:r>
          </a:p>
          <a:p>
            <a:pPr lvl="1" eaLnBrk="1" hangingPunct="1">
              <a:buClr>
                <a:schemeClr val="folHlink"/>
              </a:buClr>
            </a:pPr>
            <a:r>
              <a:rPr lang="en-US" smtClean="0">
                <a:solidFill>
                  <a:schemeClr val="folHlink"/>
                </a:solidFill>
              </a:rPr>
              <a:t>Locking rows and referencing the current row</a:t>
            </a:r>
          </a:p>
        </p:txBody>
      </p:sp>
    </p:spTree>
    <p:extLst>
      <p:ext uri="{BB962C8B-B14F-4D97-AF65-F5344CB8AC3E}">
        <p14:creationId xmlns:p14="http://schemas.microsoft.com/office/powerpoint/2010/main" val="42737584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Declaring the Cursor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smtClean="0">
                <a:latin typeface="Arial" charset="0"/>
              </a:rPr>
              <a:t>Syntax:</a:t>
            </a:r>
          </a:p>
          <a:p>
            <a:pPr marL="0" indent="0" eaLnBrk="1" hangingPunct="1">
              <a:spcAft>
                <a:spcPct val="25000"/>
              </a:spcAft>
            </a:pPr>
            <a:endParaRPr lang="en-US" smtClean="0">
              <a:latin typeface="Arial" charset="0"/>
            </a:endParaRPr>
          </a:p>
          <a:p>
            <a:pPr marL="0" indent="0" eaLnBrk="1" hangingPunct="1">
              <a:spcAft>
                <a:spcPct val="25000"/>
              </a:spcAft>
            </a:pPr>
            <a:endParaRPr lang="en-US" smtClean="0">
              <a:latin typeface="Arial" charset="0"/>
            </a:endParaRPr>
          </a:p>
          <a:p>
            <a:pPr marL="0" indent="0" eaLnBrk="1" hangingPunct="1">
              <a:spcAft>
                <a:spcPct val="25000"/>
              </a:spcAft>
            </a:pPr>
            <a:r>
              <a:rPr lang="en-US" smtClean="0">
                <a:latin typeface="Arial" charset="0"/>
              </a:rPr>
              <a:t>Examples: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blackGray">
          <a:xfrm>
            <a:off x="819151" y="1981200"/>
            <a:ext cx="10566400" cy="8064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 defTabSz="400050" eaLnBrk="0" hangingPunct="0">
              <a:lnSpc>
                <a:spcPct val="125000"/>
              </a:lnSpc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CURSOR </a:t>
            </a:r>
            <a:r>
              <a:rPr lang="en-US" i="1">
                <a:solidFill>
                  <a:srgbClr val="000000"/>
                </a:solidFill>
                <a:latin typeface="Courier New" pitchFamily="49" charset="0"/>
              </a:rPr>
              <a:t>cursor_name 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IS</a:t>
            </a:r>
          </a:p>
          <a:p>
            <a:pPr algn="l" defTabSz="400050" eaLnBrk="0" hangingPunct="0">
              <a:lnSpc>
                <a:spcPct val="125000"/>
              </a:lnSpc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   </a:t>
            </a:r>
            <a:r>
              <a:rPr lang="en-US" i="1">
                <a:solidFill>
                  <a:srgbClr val="000000"/>
                </a:solidFill>
                <a:latin typeface="Courier New" pitchFamily="49" charset="0"/>
              </a:rPr>
              <a:t>select_statement;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blackGray">
          <a:xfrm>
            <a:off x="812800" y="3267075"/>
            <a:ext cx="10566400" cy="11620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 defTabSz="400050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DECLARE</a:t>
            </a:r>
          </a:p>
          <a:p>
            <a:pPr algn="l" defTabSz="400050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CURSOR c_emp_cursor IS </a:t>
            </a:r>
          </a:p>
          <a:p>
            <a:pPr algn="l" defTabSz="400050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SELECT employee_id, last_name FROM employees</a:t>
            </a:r>
            <a:br>
              <a:rPr lang="en-US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WHERE department_id =30;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blackGray">
          <a:xfrm>
            <a:off x="812800" y="4637088"/>
            <a:ext cx="10566400" cy="16367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0">
            <a:spAutoFit/>
          </a:bodyPr>
          <a:lstStyle/>
          <a:p>
            <a:pPr algn="l" defTabSz="400050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DECLARE</a:t>
            </a:r>
          </a:p>
          <a:p>
            <a:pPr algn="l" defTabSz="400050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v_locid NUMBER:= 1700;</a:t>
            </a:r>
          </a:p>
          <a:p>
            <a:pPr algn="l" defTabSz="400050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CURSOR c_dept_cursor IS</a:t>
            </a:r>
          </a:p>
          <a:p>
            <a:pPr algn="l" defTabSz="400050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SELECT * FROM departments </a:t>
            </a:r>
            <a:br>
              <a:rPr lang="en-US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WHERE location_id = v_locid;</a:t>
            </a:r>
          </a:p>
          <a:p>
            <a:pPr algn="l" defTabSz="400050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484545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27480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161</TotalTime>
  <Words>1394</Words>
  <Application>Microsoft Office PowerPoint</Application>
  <PresentationFormat>Custom</PresentationFormat>
  <Paragraphs>314</Paragraphs>
  <Slides>32</Slides>
  <Notes>32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Ion</vt:lpstr>
      <vt:lpstr>Using Explicit Cursors</vt:lpstr>
      <vt:lpstr>Objectives</vt:lpstr>
      <vt:lpstr>Agenda</vt:lpstr>
      <vt:lpstr>Cursors</vt:lpstr>
      <vt:lpstr>Explicit Cursor Operations</vt:lpstr>
      <vt:lpstr>Controlling Explicit Cursors</vt:lpstr>
      <vt:lpstr>Agenda</vt:lpstr>
      <vt:lpstr>Declaring the Cursor</vt:lpstr>
      <vt:lpstr>PowerPoint Presentation</vt:lpstr>
      <vt:lpstr>Opening the Cursor</vt:lpstr>
      <vt:lpstr>Fetching Data from the Cursor</vt:lpstr>
      <vt:lpstr>PowerPoint Presentation</vt:lpstr>
      <vt:lpstr>Fetching Data from the Cursor</vt:lpstr>
      <vt:lpstr>Closing the Cursor</vt:lpstr>
      <vt:lpstr>Cursors and Records</vt:lpstr>
      <vt:lpstr>Cursor FOR Loops</vt:lpstr>
      <vt:lpstr>Cursor FOR Loops</vt:lpstr>
      <vt:lpstr>Explicit Cursor Attributes</vt:lpstr>
      <vt:lpstr>%ISOPEN Attribute</vt:lpstr>
      <vt:lpstr>%ROWCOUNT and %NOTFOUND: Example</vt:lpstr>
      <vt:lpstr>Cursor FOR Loops Using Subqueries</vt:lpstr>
      <vt:lpstr>Agenda</vt:lpstr>
      <vt:lpstr>Cursors with Parameters</vt:lpstr>
      <vt:lpstr>Cursors with Parameters</vt:lpstr>
      <vt:lpstr>Agenda</vt:lpstr>
      <vt:lpstr>FOR UPDATE Clause</vt:lpstr>
      <vt:lpstr>PowerPoint Presentation</vt:lpstr>
      <vt:lpstr>WHERE CURRENT OF Clause</vt:lpstr>
      <vt:lpstr>Quiz</vt:lpstr>
      <vt:lpstr>Summary</vt:lpstr>
      <vt:lpstr>Practice 8: Overview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Restricting and Sorting Data</dc:title>
  <dc:creator>Sumedha Saran</dc:creator>
  <cp:lastModifiedBy>dell</cp:lastModifiedBy>
  <cp:revision>32</cp:revision>
  <dcterms:created xsi:type="dcterms:W3CDTF">2017-10-25T20:52:34Z</dcterms:created>
  <dcterms:modified xsi:type="dcterms:W3CDTF">2018-09-12T07:01:01Z</dcterms:modified>
</cp:coreProperties>
</file>