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2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6013" autoAdjust="0"/>
    <p:restoredTop sz="94660"/>
  </p:normalViewPr>
  <p:slideViewPr>
    <p:cSldViewPr snapToGrid="0">
      <p:cViewPr varScale="1">
        <p:scale>
          <a:sx n="74" d="100"/>
          <a:sy n="74" d="100"/>
        </p:scale>
        <p:origin x="-16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61" d="100"/>
          <a:sy n="61" d="100"/>
        </p:scale>
        <p:origin x="-1698" y="-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A2CCA-F978-476B-9B10-120D673A0188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DE907-670F-49FE-BFB9-70D7C97BE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28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3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3" name="Footer Placeholder 8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543" indent="-28097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912" indent="-22478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3477" indent="-22478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3041" indent="-22478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: PL/SQL Fundamentals   9 - </a:t>
            </a:r>
            <a:fld id="{0321BBC8-F345-465E-AA3A-19E414E4601D}" type="slidenum">
              <a:rPr lang="en-US" smtClean="0"/>
              <a:pPr eaLnBrk="1" hangingPunct="1"/>
              <a:t>10</a:t>
            </a:fld>
            <a:endParaRPr lang="en-US" smtClean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Footer Placeholder 6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543" indent="-28097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912" indent="-22478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3477" indent="-22478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3041" indent="-22478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: PL/SQL Fundamentals   9 - </a:t>
            </a:r>
            <a:fld id="{8685DDD8-E7F6-4868-80A6-3D96899A40BE}" type="slidenum">
              <a:rPr lang="en-US" smtClean="0"/>
              <a:pPr eaLnBrk="1" hangingPunct="1"/>
              <a:t>11</a:t>
            </a:fld>
            <a:endParaRPr lang="en-US" smtClean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543" indent="-28097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912" indent="-22478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3477" indent="-22478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3041" indent="-22478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: PL/SQL Fundamentals   9 - </a:t>
            </a:r>
            <a:fld id="{A309848E-4226-497F-95B4-539B72A850E1}" type="slidenum">
              <a:rPr lang="en-US" smtClean="0"/>
              <a:pPr eaLnBrk="1" hangingPunct="1"/>
              <a:t>12</a:t>
            </a:fld>
            <a:endParaRPr lang="en-US" smtClean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543" indent="-28097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912" indent="-22478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3477" indent="-22478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3041" indent="-22478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: PL/SQL Fundamentals   9 - </a:t>
            </a:r>
            <a:fld id="{501D6EA0-FC8A-44EA-A3C9-C70713937CAE}" type="slidenum">
              <a:rPr lang="en-US" smtClean="0"/>
              <a:pPr eaLnBrk="1" hangingPunct="1"/>
              <a:t>13</a:t>
            </a:fld>
            <a:endParaRPr lang="en-US" smtClean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543" indent="-28097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912" indent="-22478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3477" indent="-22478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3041" indent="-22478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: PL/SQL Fundamentals   9 - </a:t>
            </a:r>
            <a:fld id="{FC53214F-8B64-4FB0-AAB1-47A8E7B8432F}" type="slidenum">
              <a:rPr lang="en-US" smtClean="0"/>
              <a:pPr eaLnBrk="1" hangingPunct="1"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543" indent="-28097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912" indent="-22478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3477" indent="-22478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3041" indent="-22478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: PL/SQL Fundamentals   9 - </a:t>
            </a:r>
            <a:fld id="{D5C4E684-D051-48E5-9FDE-28DE92BA0D48}" type="slidenum">
              <a:rPr lang="en-US" smtClean="0"/>
              <a:pPr eaLnBrk="1" hangingPunct="1"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543" indent="-28097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912" indent="-22478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3477" indent="-22478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3041" indent="-22478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: PL/SQL Fundamentals   9 - </a:t>
            </a:r>
            <a:fld id="{E45F2047-12E0-4E2C-948F-EA786E1E6179}" type="slidenum">
              <a:rPr lang="en-US" smtClean="0"/>
              <a:pPr eaLnBrk="1" hangingPunct="1"/>
              <a:t>16</a:t>
            </a:fld>
            <a:endParaRPr lang="en-US" smtClean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543" indent="-28097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912" indent="-22478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3477" indent="-22478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3041" indent="-22478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: PL/SQL Fundamentals   9 - </a:t>
            </a:r>
            <a:fld id="{3D588A34-1666-4238-A396-6A43CBAFAEB9}" type="slidenum">
              <a:rPr lang="en-US" smtClean="0"/>
              <a:pPr eaLnBrk="1" hangingPunct="1"/>
              <a:t>17</a:t>
            </a:fld>
            <a:endParaRPr lang="en-US" smtClean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6" name="Footer Placeholder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543" indent="-28097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912" indent="-22478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3477" indent="-22478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3041" indent="-22478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: PL/SQL Fundamentals   9 - </a:t>
            </a:r>
            <a:fld id="{3046120E-6710-422D-A83F-FD17D4190943}" type="slidenum">
              <a:rPr lang="en-US" smtClean="0"/>
              <a:pPr eaLnBrk="1" hangingPunct="1"/>
              <a:t>18</a:t>
            </a:fld>
            <a:endParaRPr lang="en-US" smtClean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543" indent="-28097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912" indent="-22478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3477" indent="-22478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3041" indent="-22478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: PL/SQL Fundamentals   9 - </a:t>
            </a:r>
            <a:fld id="{032C01E2-3DDB-4B55-B6A4-FA97B81B150C}" type="slidenum">
              <a:rPr lang="en-US" smtClean="0"/>
              <a:pPr eaLnBrk="1" hangingPunct="1"/>
              <a:t>19</a:t>
            </a:fld>
            <a:endParaRPr lang="en-US" smtClean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543" indent="-28097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912" indent="-22478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3477" indent="-22478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3041" indent="-22478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: PL/SQL Fundamentals   9 - </a:t>
            </a:r>
            <a:fld id="{46326B8E-FE7F-4583-87E1-C725CA526743}" type="slidenum">
              <a:rPr lang="en-US" smtClean="0"/>
              <a:pPr eaLnBrk="1" hangingPunct="1"/>
              <a:t>2</a:t>
            </a:fld>
            <a:endParaRPr lang="en-US" smtClean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543" indent="-28097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912" indent="-22478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3477" indent="-22478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3041" indent="-22478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: PL/SQL Fundamentals   9 - </a:t>
            </a:r>
            <a:fld id="{0B101705-8EA5-4449-942B-5CD6F9E8DA5F}" type="slidenum">
              <a:rPr lang="en-US" smtClean="0"/>
              <a:pPr eaLnBrk="1" hangingPunct="1"/>
              <a:t>20</a:t>
            </a:fld>
            <a:endParaRPr lang="en-US" smtClean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543" indent="-28097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912" indent="-22478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3477" indent="-22478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3041" indent="-22478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: PL/SQL Fundamentals   9 - </a:t>
            </a:r>
            <a:fld id="{F6A41DFB-73DD-4C8F-93B6-7B3CD883BB8A}" type="slidenum">
              <a:rPr lang="en-US" smtClean="0"/>
              <a:pPr eaLnBrk="1" hangingPunct="1"/>
              <a:t>21</a:t>
            </a:fld>
            <a:endParaRPr lang="en-US" smtClean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543" indent="-28097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912" indent="-22478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3477" indent="-22478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3041" indent="-22478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: PL/SQL Fundamentals   9 - </a:t>
            </a:r>
            <a:fld id="{B18A1B7D-E187-4DC7-97E9-BA8D020D96CE}" type="slidenum">
              <a:rPr lang="en-US" smtClean="0"/>
              <a:pPr eaLnBrk="1" hangingPunct="1"/>
              <a:t>22</a:t>
            </a:fld>
            <a:endParaRPr lang="en-US" smtClean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8" name="Footer Placeholder 3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543" indent="-28097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912" indent="-22478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3477" indent="-22478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3041" indent="-22478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: PL/SQL Fundamentals   9 - </a:t>
            </a:r>
            <a:fld id="{5D22C9E7-A981-4493-98B4-509431FA8C57}" type="slidenum">
              <a:rPr lang="en-US" smtClean="0"/>
              <a:pPr eaLnBrk="1" hangingPunct="1"/>
              <a:t>23</a:t>
            </a:fld>
            <a:endParaRPr lang="en-US" smtClean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9" name="Footer Placeholder 8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543" indent="-28097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912" indent="-22478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3477" indent="-22478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3041" indent="-22478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: PL/SQL Fundamentals   9 - </a:t>
            </a:r>
            <a:fld id="{598EB3C9-8DA0-42FD-A86D-32D0F94D63B4}" type="slidenum">
              <a:rPr lang="en-US" smtClean="0"/>
              <a:pPr eaLnBrk="1" hangingPunct="1"/>
              <a:t>24</a:t>
            </a:fld>
            <a:endParaRPr lang="en-US" smtClean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543" indent="-28097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912" indent="-22478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3477" indent="-22478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3041" indent="-22478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: PL/SQL Fundamentals   9 - </a:t>
            </a:r>
            <a:fld id="{B0F905B4-82E2-473D-BE69-0C11A623CFF3}" type="slidenum">
              <a:rPr lang="en-US" smtClean="0"/>
              <a:pPr eaLnBrk="1" hangingPunct="1"/>
              <a:t>25</a:t>
            </a:fld>
            <a:endParaRPr lang="en-US" smtClean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543" indent="-28097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912" indent="-22478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3477" indent="-22478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3041" indent="-22478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: PL/SQL Fundamentals   9 - </a:t>
            </a:r>
            <a:fld id="{E8F60864-31B0-45FE-B749-9F22A317696D}" type="slidenum">
              <a:rPr lang="en-US" smtClean="0"/>
              <a:pPr eaLnBrk="1" hangingPunct="1"/>
              <a:t>26</a:t>
            </a:fld>
            <a:endParaRPr lang="en-US" smtClean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543" indent="-28097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912" indent="-22478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3477" indent="-22478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3041" indent="-22478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: PL/SQL Fundamentals   9 - </a:t>
            </a:r>
            <a:fld id="{C44FDC24-C0C2-4D39-83C8-0B83BA5E0984}" type="slidenum">
              <a:rPr lang="en-US" smtClean="0"/>
              <a:pPr eaLnBrk="1" hangingPunct="1"/>
              <a:t>27</a:t>
            </a:fld>
            <a:endParaRPr lang="en-US" smtClean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543" indent="-28097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912" indent="-22478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3477" indent="-22478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3041" indent="-22478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: PL/SQL Fundamentals   9 - </a:t>
            </a:r>
            <a:fld id="{5B8FFC80-2524-43C0-9C87-89F688EA6E56}" type="slidenum">
              <a:rPr lang="en-US" smtClean="0"/>
              <a:pPr eaLnBrk="1" hangingPunct="1"/>
              <a:t>28</a:t>
            </a:fld>
            <a:endParaRPr lang="en-US" smtClean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543" indent="-28097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912" indent="-22478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3477" indent="-22478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3041" indent="-22478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: PL/SQL Fundamentals   9 - </a:t>
            </a:r>
            <a:fld id="{1281D313-B08F-4813-B775-9C6D8BA28BE1}" type="slidenum">
              <a:rPr lang="en-US" smtClean="0"/>
              <a:pPr eaLnBrk="1" hangingPunct="1"/>
              <a:t>29</a:t>
            </a:fld>
            <a:endParaRPr lang="en-US" smtClean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4198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543" indent="-28097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912" indent="-22478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3477" indent="-22478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3041" indent="-22478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: PL/SQL Fundamentals   9 - </a:t>
            </a:r>
            <a:fld id="{65F791D1-122E-4408-A656-40A72D825A87}" type="slidenum">
              <a:rPr lang="en-US" smtClean="0"/>
              <a:pPr eaLnBrk="1" hangingPunct="1"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3" name="Footer Placeholder 11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543" indent="-28097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912" indent="-22478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3477" indent="-22478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3041" indent="-22478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: PL/SQL Fundamentals   9 - </a:t>
            </a:r>
            <a:fld id="{0FE1F87A-AD65-45E5-9E88-89752B7F1187}" type="slidenum">
              <a:rPr lang="en-US" smtClean="0"/>
              <a:pPr eaLnBrk="1" hangingPunct="1"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543" indent="-28097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912" indent="-22478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3477" indent="-22478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3041" indent="-22478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: PL/SQL Fundamentals   9 - </a:t>
            </a:r>
            <a:fld id="{B075F9E4-04ED-45CF-A1EC-2601BB0C4693}" type="slidenum">
              <a:rPr lang="en-US" smtClean="0"/>
              <a:pPr eaLnBrk="1" hangingPunct="1"/>
              <a:t>5</a:t>
            </a:fld>
            <a:endParaRPr lang="en-US" smtClean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543" indent="-28097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912" indent="-22478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3477" indent="-22478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3041" indent="-22478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: PL/SQL Fundamentals   9 - </a:t>
            </a:r>
            <a:fld id="{89CDC932-7FCB-4662-ABE5-9A31D3EA2663}" type="slidenum">
              <a:rPr lang="en-US" smtClean="0"/>
              <a:pPr eaLnBrk="1" hangingPunct="1"/>
              <a:t>6</a:t>
            </a:fld>
            <a:endParaRPr lang="en-US" smtClean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543" indent="-28097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912" indent="-22478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3477" indent="-22478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3041" indent="-22478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: PL/SQL Fundamentals   9 - </a:t>
            </a:r>
            <a:fld id="{D368F13E-B5C5-4264-8E79-B78A0C392F13}" type="slidenum">
              <a:rPr lang="en-US" smtClean="0"/>
              <a:pPr eaLnBrk="1" hangingPunct="1"/>
              <a:t>7</a:t>
            </a:fld>
            <a:endParaRPr lang="en-US" smtClean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9" name="Footer Placeholder 8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543" indent="-28097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912" indent="-22478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3477" indent="-22478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3041" indent="-22478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: PL/SQL Fundamentals   9 - </a:t>
            </a:r>
            <a:fld id="{84922795-B715-40E1-9059-31D25084F6FA}" type="slidenum">
              <a:rPr lang="en-US" smtClean="0"/>
              <a:pPr eaLnBrk="1" hangingPunct="1"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  <p:sp>
        <p:nvSpPr>
          <p:cNvPr id="4710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543" indent="-28097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912" indent="-22478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3477" indent="-22478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3041" indent="-22478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260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22171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371736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21300" indent="-224782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Oracle Database 12</a:t>
            </a:r>
            <a:r>
              <a:rPr lang="en-US" i="1" smtClean="0"/>
              <a:t>c</a:t>
            </a:r>
            <a:r>
              <a:rPr lang="en-US" smtClean="0"/>
              <a:t>: PL/SQL Fundamentals   9 - </a:t>
            </a:r>
            <a:fld id="{6A8268EB-D26F-421D-A4D1-9BF537795A51}" type="slidenum">
              <a:rPr lang="en-US" smtClean="0"/>
              <a:pPr eaLnBrk="1" hangingPunct="1"/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CAFB4-E37C-4243-9337-057E94A23398}" type="datetime1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833-D825-4667-8404-75C08A2CF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13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6F4E-BD31-4D45-A0E7-E56CAB1A3017}" type="datetime1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833-D825-4667-8404-75C08A2CF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98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0CBA-BE6F-4D8A-9BD8-919683AA108B}" type="datetime1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833-D825-4667-8404-75C08A2CF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37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86BC-CD61-4B97-A23A-71D91CBB49A9}" type="datetime1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833-D825-4667-8404-75C08A2CF8F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513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B6D63-0A26-4AEA-B305-556BC6926E8C}" type="datetime1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833-D825-4667-8404-75C08A2CF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69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00DC9-1E40-4CA1-B547-791E91A5C6E8}" type="datetime1">
              <a:rPr lang="en-US" smtClean="0"/>
              <a:t>9/12/2018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833-D825-4667-8404-75C08A2CF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20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B4A5-4F8E-4CC6-B1FA-08904E371985}" type="datetime1">
              <a:rPr lang="en-US" smtClean="0"/>
              <a:t>9/12/2018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833-D825-4667-8404-75C08A2CF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87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C9DE-07BF-4178-9ECC-6D80944B8C91}" type="datetime1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833-D825-4667-8404-75C08A2CF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381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A05DA-71B3-403A-95E8-BB0BE4E0C334}" type="datetime1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833-D825-4667-8404-75C08A2CF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6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CB089-1E4E-440E-B06F-702413A688B1}" type="datetime1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833-D825-4667-8404-75C08A2CF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3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E313-BC80-4378-9E4B-7A36577E2BD1}" type="datetime1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833-D825-4667-8404-75C08A2CF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80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D9A92-E67B-438D-AC4C-AA303DC0399A}" type="datetime1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833-D825-4667-8404-75C08A2CF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23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E41A0-C6AB-49A4-8F31-39C143F11457}" type="datetime1">
              <a:rPr lang="en-US" smtClean="0"/>
              <a:t>9/12/2018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833-D825-4667-8404-75C08A2CF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84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31429-5815-41AC-8EC3-7B68F998C6D5}" type="datetime1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833-D825-4667-8404-75C08A2CF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3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3180-C45A-4961-B128-7E538E31B280}" type="datetime1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833-D825-4667-8404-75C08A2CF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0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9853-E1B3-43A3-8AE5-24F149BC31A5}" type="datetime1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833-D825-4667-8404-75C08A2CF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42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AF17-10A7-43A7-BA1B-74FA63FAD750}" type="datetime1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833-D825-4667-8404-75C08A2CF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01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1061F27-1712-4E41-8D9D-8E86D44D5C9C}" type="datetime1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AE833-D825-4667-8404-75C08A2CF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836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Handling Exceptions</a:t>
            </a:r>
          </a:p>
        </p:txBody>
      </p:sp>
      <p:sp>
        <p:nvSpPr>
          <p:cNvPr id="9219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6393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l" eaLnBrk="0" hangingPunct="0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0" hangingPunct="0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8436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Syntax to Trap Exceptions</a:t>
            </a:r>
          </a:p>
        </p:txBody>
      </p:sp>
      <p:sp>
        <p:nvSpPr>
          <p:cNvPr id="18437" name="Rectangle 6"/>
          <p:cNvSpPr>
            <a:spLocks noChangeArrowheads="1"/>
          </p:cNvSpPr>
          <p:nvPr/>
        </p:nvSpPr>
        <p:spPr bwMode="blackGray">
          <a:xfrm>
            <a:off x="812800" y="1524001"/>
            <a:ext cx="10566400" cy="3857625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 eaLnBrk="0" hangingPunct="0">
              <a:lnSpc>
                <a:spcPct val="105000"/>
              </a:lnSpc>
              <a:spcBef>
                <a:spcPct val="40000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EXCEPTION</a:t>
            </a:r>
          </a:p>
          <a:p>
            <a:pPr algn="l" eaLnBrk="0" hangingPunct="0">
              <a:lnSpc>
                <a:spcPct val="65000"/>
              </a:lnSpc>
              <a:spcBef>
                <a:spcPct val="40000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 WHEN </a:t>
            </a:r>
            <a:r>
              <a:rPr lang="en-US" i="1" dirty="0">
                <a:solidFill>
                  <a:srgbClr val="000000"/>
                </a:solidFill>
                <a:latin typeface="Courier New" pitchFamily="49" charset="0"/>
              </a:rPr>
              <a:t>exception1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[OR </a:t>
            </a:r>
            <a:r>
              <a:rPr lang="en-US" i="1" dirty="0">
                <a:solidFill>
                  <a:srgbClr val="000000"/>
                </a:solidFill>
                <a:latin typeface="Courier New" pitchFamily="49" charset="0"/>
              </a:rPr>
              <a:t>exception2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. . .] THEN</a:t>
            </a:r>
          </a:p>
          <a:p>
            <a:pPr algn="l" eaLnBrk="0" hangingPunct="0">
              <a:lnSpc>
                <a:spcPct val="65000"/>
              </a:lnSpc>
              <a:spcBef>
                <a:spcPct val="40000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i="1" dirty="0">
                <a:solidFill>
                  <a:srgbClr val="000000"/>
                </a:solidFill>
                <a:latin typeface="Courier New" pitchFamily="49" charset="0"/>
              </a:rPr>
              <a:t>statement1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l" eaLnBrk="0" hangingPunct="0">
              <a:lnSpc>
                <a:spcPct val="65000"/>
              </a:lnSpc>
              <a:spcBef>
                <a:spcPct val="40000"/>
              </a:spcBef>
              <a:buClrTx/>
              <a:buFontTx/>
              <a:buNone/>
            </a:pPr>
            <a:r>
              <a:rPr lang="en-US" i="1" dirty="0">
                <a:solidFill>
                  <a:srgbClr val="000000"/>
                </a:solidFill>
                <a:latin typeface="Courier New" pitchFamily="49" charset="0"/>
              </a:rPr>
              <a:t>    statement2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l" eaLnBrk="0" hangingPunct="0">
              <a:lnSpc>
                <a:spcPct val="65000"/>
              </a:lnSpc>
              <a:spcBef>
                <a:spcPct val="40000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   . . .</a:t>
            </a:r>
          </a:p>
          <a:p>
            <a:pPr algn="l" eaLnBrk="0" hangingPunct="0">
              <a:lnSpc>
                <a:spcPct val="65000"/>
              </a:lnSpc>
              <a:spcBef>
                <a:spcPct val="40000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 [WHEN </a:t>
            </a:r>
            <a:r>
              <a:rPr lang="en-US" i="1" dirty="0">
                <a:solidFill>
                  <a:srgbClr val="000000"/>
                </a:solidFill>
                <a:latin typeface="Courier New" pitchFamily="49" charset="0"/>
              </a:rPr>
              <a:t>exception3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[OR </a:t>
            </a:r>
            <a:r>
              <a:rPr lang="en-US" i="1" dirty="0">
                <a:solidFill>
                  <a:srgbClr val="000000"/>
                </a:solidFill>
                <a:latin typeface="Courier New" pitchFamily="49" charset="0"/>
              </a:rPr>
              <a:t>exception4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. . .] THEN</a:t>
            </a:r>
          </a:p>
          <a:p>
            <a:pPr algn="l" eaLnBrk="0" hangingPunct="0">
              <a:lnSpc>
                <a:spcPct val="65000"/>
              </a:lnSpc>
              <a:spcBef>
                <a:spcPct val="40000"/>
              </a:spcBef>
              <a:buClrTx/>
              <a:buFontTx/>
              <a:buNone/>
            </a:pPr>
            <a:r>
              <a:rPr lang="en-US" i="1" dirty="0">
                <a:solidFill>
                  <a:srgbClr val="000000"/>
                </a:solidFill>
                <a:latin typeface="Courier New" pitchFamily="49" charset="0"/>
              </a:rPr>
              <a:t>    statement1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l" eaLnBrk="0" hangingPunct="0">
              <a:lnSpc>
                <a:spcPct val="65000"/>
              </a:lnSpc>
              <a:spcBef>
                <a:spcPct val="40000"/>
              </a:spcBef>
              <a:buClrTx/>
              <a:buFontTx/>
              <a:buNone/>
            </a:pPr>
            <a:r>
              <a:rPr lang="en-US" i="1" dirty="0">
                <a:solidFill>
                  <a:srgbClr val="000000"/>
                </a:solidFill>
                <a:latin typeface="Courier New" pitchFamily="49" charset="0"/>
              </a:rPr>
              <a:t>    statement2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l" eaLnBrk="0" hangingPunct="0">
              <a:lnSpc>
                <a:spcPct val="65000"/>
              </a:lnSpc>
              <a:spcBef>
                <a:spcPct val="40000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   . . .]</a:t>
            </a:r>
          </a:p>
          <a:p>
            <a:pPr algn="l" eaLnBrk="0" hangingPunct="0">
              <a:lnSpc>
                <a:spcPct val="65000"/>
              </a:lnSpc>
              <a:spcBef>
                <a:spcPct val="40000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 [WHEN OTHERS THEN</a:t>
            </a:r>
          </a:p>
          <a:p>
            <a:pPr algn="l" eaLnBrk="0" hangingPunct="0">
              <a:lnSpc>
                <a:spcPct val="65000"/>
              </a:lnSpc>
              <a:spcBef>
                <a:spcPct val="40000"/>
              </a:spcBef>
              <a:buClrTx/>
              <a:buFontTx/>
              <a:buNone/>
            </a:pPr>
            <a:r>
              <a:rPr lang="en-US" i="1" dirty="0">
                <a:solidFill>
                  <a:srgbClr val="000000"/>
                </a:solidFill>
                <a:latin typeface="Courier New" pitchFamily="49" charset="0"/>
              </a:rPr>
              <a:t>    statement1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l" eaLnBrk="0" hangingPunct="0">
              <a:lnSpc>
                <a:spcPct val="65000"/>
              </a:lnSpc>
              <a:spcBef>
                <a:spcPct val="40000"/>
              </a:spcBef>
              <a:buClrTx/>
              <a:buFontTx/>
              <a:buNone/>
            </a:pPr>
            <a:r>
              <a:rPr lang="en-US" i="1" dirty="0">
                <a:solidFill>
                  <a:srgbClr val="000000"/>
                </a:solidFill>
                <a:latin typeface="Courier New" pitchFamily="49" charset="0"/>
              </a:rPr>
              <a:t>    statement2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l" eaLnBrk="0" hangingPunct="0">
              <a:lnSpc>
                <a:spcPct val="65000"/>
              </a:lnSpc>
              <a:spcBef>
                <a:spcPct val="40000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   . . .]</a:t>
            </a:r>
          </a:p>
        </p:txBody>
      </p:sp>
    </p:spTree>
    <p:extLst>
      <p:ext uri="{BB962C8B-B14F-4D97-AF65-F5344CB8AC3E}">
        <p14:creationId xmlns:p14="http://schemas.microsoft.com/office/powerpoint/2010/main" val="120486097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l" eaLnBrk="0" hangingPunct="0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0" hangingPunct="0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946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6930105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l" eaLnBrk="0" hangingPunct="0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0" hangingPunct="0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Guidelines for Trapping Exceptions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smtClean="0"/>
              <a:t>The </a:t>
            </a:r>
            <a:r>
              <a:rPr lang="en-US" smtClean="0">
                <a:latin typeface="Courier New" pitchFamily="49" charset="0"/>
              </a:rPr>
              <a:t>EXCEPTION</a:t>
            </a:r>
            <a:r>
              <a:rPr lang="en-US" smtClean="0"/>
              <a:t> keyword starts the exception-handling section.</a:t>
            </a:r>
          </a:p>
          <a:p>
            <a:pPr lvl="1" eaLnBrk="1" hangingPunct="1"/>
            <a:r>
              <a:rPr lang="en-US" smtClean="0"/>
              <a:t>Several exception handlers are allowed.</a:t>
            </a:r>
          </a:p>
          <a:p>
            <a:pPr lvl="1" eaLnBrk="1" hangingPunct="1"/>
            <a:r>
              <a:rPr lang="en-US" smtClean="0"/>
              <a:t>Only one handler is processed before leaving the block.</a:t>
            </a:r>
          </a:p>
          <a:p>
            <a:pPr lvl="1" eaLnBrk="1" hangingPunct="1"/>
            <a:r>
              <a:rPr lang="en-US" smtClean="0">
                <a:latin typeface="Courier New" pitchFamily="49" charset="0"/>
              </a:rPr>
              <a:t>WHEN</a:t>
            </a:r>
            <a:r>
              <a:rPr lang="en-US" smtClean="0"/>
              <a:t> </a:t>
            </a:r>
            <a:r>
              <a:rPr lang="en-US" smtClean="0">
                <a:latin typeface="Courier New" pitchFamily="49" charset="0"/>
              </a:rPr>
              <a:t>OTHERS</a:t>
            </a:r>
            <a:r>
              <a:rPr lang="en-US" smtClean="0"/>
              <a:t> is the last clause.</a:t>
            </a:r>
          </a:p>
        </p:txBody>
      </p:sp>
    </p:spTree>
    <p:extLst>
      <p:ext uri="{BB962C8B-B14F-4D97-AF65-F5344CB8AC3E}">
        <p14:creationId xmlns:p14="http://schemas.microsoft.com/office/powerpoint/2010/main" val="2863417997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l" eaLnBrk="0" hangingPunct="0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0" hangingPunct="0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Trapping Predefined Oracle Server Errors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smtClean="0"/>
              <a:t>Reference the predefined name in the exception-handling routine.</a:t>
            </a:r>
          </a:p>
          <a:p>
            <a:pPr lvl="1" eaLnBrk="1" hangingPunct="1"/>
            <a:r>
              <a:rPr lang="en-US" smtClean="0"/>
              <a:t>Sample predefined exceptions: </a:t>
            </a:r>
          </a:p>
          <a:p>
            <a:pPr lvl="2" eaLnBrk="1" hangingPunct="1"/>
            <a:r>
              <a:rPr lang="en-US" smtClean="0">
                <a:latin typeface="Courier New" pitchFamily="49" charset="0"/>
              </a:rPr>
              <a:t>NO_DATA_FOUND</a:t>
            </a:r>
          </a:p>
          <a:p>
            <a:pPr lvl="2" eaLnBrk="1" hangingPunct="1"/>
            <a:r>
              <a:rPr lang="en-US" smtClean="0">
                <a:latin typeface="Courier New" pitchFamily="49" charset="0"/>
              </a:rPr>
              <a:t>TOO_MANY_ROWS</a:t>
            </a:r>
          </a:p>
          <a:p>
            <a:pPr lvl="2" eaLnBrk="1" hangingPunct="1"/>
            <a:r>
              <a:rPr lang="en-US" smtClean="0">
                <a:latin typeface="Courier New" pitchFamily="49" charset="0"/>
              </a:rPr>
              <a:t>INVALID_CURSOR</a:t>
            </a:r>
          </a:p>
          <a:p>
            <a:pPr lvl="2" eaLnBrk="1" hangingPunct="1"/>
            <a:r>
              <a:rPr lang="en-US" smtClean="0">
                <a:latin typeface="Courier New" pitchFamily="49" charset="0"/>
              </a:rPr>
              <a:t>ZERO_DIVIDE</a:t>
            </a:r>
          </a:p>
          <a:p>
            <a:pPr lvl="2" eaLnBrk="1" hangingPunct="1"/>
            <a:r>
              <a:rPr lang="en-US" smtClean="0">
                <a:latin typeface="Courier New" pitchFamily="49" charset="0"/>
              </a:rPr>
              <a:t>DUP_VAL_ON_INDEX</a:t>
            </a:r>
          </a:p>
        </p:txBody>
      </p:sp>
    </p:spTree>
    <p:extLst>
      <p:ext uri="{BB962C8B-B14F-4D97-AF65-F5344CB8AC3E}">
        <p14:creationId xmlns:p14="http://schemas.microsoft.com/office/powerpoint/2010/main" val="4269409454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24251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91902644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Trapping Nonpredefined </a:t>
            </a:r>
            <a:br>
              <a:rPr lang="en-US" smtClean="0"/>
            </a:br>
            <a:r>
              <a:rPr lang="en-US" smtClean="0"/>
              <a:t>Oracle Server Errors</a:t>
            </a:r>
          </a:p>
        </p:txBody>
      </p:sp>
      <p:grpSp>
        <p:nvGrpSpPr>
          <p:cNvPr id="24579" name="Group 23"/>
          <p:cNvGrpSpPr>
            <a:grpSpLocks/>
          </p:cNvGrpSpPr>
          <p:nvPr/>
        </p:nvGrpSpPr>
        <p:grpSpPr bwMode="auto">
          <a:xfrm>
            <a:off x="1265767" y="1905000"/>
            <a:ext cx="9652000" cy="2743200"/>
            <a:chOff x="576" y="1200"/>
            <a:chExt cx="4560" cy="1728"/>
          </a:xfrm>
        </p:grpSpPr>
        <p:sp>
          <p:nvSpPr>
            <p:cNvPr id="24580" name="Rectangle 3"/>
            <p:cNvSpPr>
              <a:spLocks noChangeArrowheads="1"/>
            </p:cNvSpPr>
            <p:nvPr/>
          </p:nvSpPr>
          <p:spPr bwMode="blackWhite">
            <a:xfrm>
              <a:off x="624" y="1200"/>
              <a:ext cx="2640" cy="1248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l" eaLnBrk="0" hangingPunct="0">
                <a:spcBef>
                  <a:spcPct val="50000"/>
                </a:spcBef>
                <a:buClrTx/>
                <a:buFontTx/>
                <a:buNone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4581" name="Rectangle 4"/>
            <p:cNvSpPr>
              <a:spLocks noChangeArrowheads="1"/>
            </p:cNvSpPr>
            <p:nvPr/>
          </p:nvSpPr>
          <p:spPr bwMode="auto">
            <a:xfrm>
              <a:off x="1169" y="2081"/>
              <a:ext cx="1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/>
                <a:t>Declarative section</a:t>
              </a:r>
            </a:p>
          </p:txBody>
        </p:sp>
        <p:sp>
          <p:nvSpPr>
            <p:cNvPr id="24582" name="Rectangle 6"/>
            <p:cNvSpPr>
              <a:spLocks noChangeArrowheads="1"/>
            </p:cNvSpPr>
            <p:nvPr/>
          </p:nvSpPr>
          <p:spPr bwMode="gray">
            <a:xfrm>
              <a:off x="720" y="1440"/>
              <a:ext cx="878" cy="556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l" eaLnBrk="0" hangingPunct="0">
                <a:spcBef>
                  <a:spcPct val="50000"/>
                </a:spcBef>
                <a:buClrTx/>
                <a:buFontTx/>
                <a:buNone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4583" name="Rectangle 7"/>
            <p:cNvSpPr>
              <a:spLocks noChangeArrowheads="1"/>
            </p:cNvSpPr>
            <p:nvPr/>
          </p:nvSpPr>
          <p:spPr bwMode="gray">
            <a:xfrm>
              <a:off x="811" y="1600"/>
              <a:ext cx="510" cy="233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/>
                <a:t>Declare</a:t>
              </a:r>
            </a:p>
          </p:txBody>
        </p:sp>
        <p:sp>
          <p:nvSpPr>
            <p:cNvPr id="24584" name="Rectangle 8"/>
            <p:cNvSpPr>
              <a:spLocks noChangeArrowheads="1"/>
            </p:cNvSpPr>
            <p:nvPr/>
          </p:nvSpPr>
          <p:spPr bwMode="auto">
            <a:xfrm>
              <a:off x="576" y="2472"/>
              <a:ext cx="960" cy="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eaLnBrk="0" hangingPunct="0">
                <a:spcBef>
                  <a:spcPct val="30000"/>
                </a:spcBef>
                <a:buClrTx/>
                <a:buFontTx/>
                <a:buNone/>
              </a:pPr>
              <a:r>
                <a:rPr lang="en-US"/>
                <a:t>Name the</a:t>
              </a:r>
              <a:br>
                <a:rPr lang="en-US"/>
              </a:br>
              <a:r>
                <a:rPr lang="en-US"/>
                <a:t>exception.</a:t>
              </a:r>
            </a:p>
          </p:txBody>
        </p:sp>
        <p:sp>
          <p:nvSpPr>
            <p:cNvPr id="24585" name="Line 9"/>
            <p:cNvSpPr>
              <a:spLocks noChangeShapeType="1"/>
            </p:cNvSpPr>
            <p:nvPr/>
          </p:nvSpPr>
          <p:spPr bwMode="auto">
            <a:xfrm>
              <a:off x="1608" y="1728"/>
              <a:ext cx="57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6" name="Rectangle 10"/>
            <p:cNvSpPr>
              <a:spLocks noChangeArrowheads="1"/>
            </p:cNvSpPr>
            <p:nvPr/>
          </p:nvSpPr>
          <p:spPr bwMode="auto">
            <a:xfrm>
              <a:off x="2016" y="2496"/>
              <a:ext cx="1440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algn="l" eaLnBrk="0" hangingPunct="0">
                <a:spcBef>
                  <a:spcPct val="30000"/>
                </a:spcBef>
                <a:buClrTx/>
                <a:buFontTx/>
                <a:buNone/>
              </a:pPr>
              <a:r>
                <a:rPr lang="en-US"/>
                <a:t>Use </a:t>
              </a:r>
              <a:r>
                <a:rPr lang="en-US">
                  <a:latin typeface="Courier New" pitchFamily="49" charset="0"/>
                </a:rPr>
                <a:t>PRAGMA EXCEPTION_INIT</a:t>
              </a:r>
              <a:r>
                <a:rPr lang="en-US"/>
                <a:t>.</a:t>
              </a:r>
            </a:p>
          </p:txBody>
        </p:sp>
        <p:sp>
          <p:nvSpPr>
            <p:cNvPr id="24587" name="Rectangle 11"/>
            <p:cNvSpPr>
              <a:spLocks noChangeArrowheads="1"/>
            </p:cNvSpPr>
            <p:nvPr/>
          </p:nvSpPr>
          <p:spPr bwMode="blackWhite">
            <a:xfrm>
              <a:off x="3606" y="1200"/>
              <a:ext cx="1530" cy="1248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l" eaLnBrk="0" hangingPunct="0">
                <a:spcBef>
                  <a:spcPct val="50000"/>
                </a:spcBef>
                <a:buClrTx/>
                <a:buFontTx/>
                <a:buNone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4588" name="Rectangle 12"/>
            <p:cNvSpPr>
              <a:spLocks noChangeArrowheads="1"/>
            </p:cNvSpPr>
            <p:nvPr/>
          </p:nvSpPr>
          <p:spPr bwMode="auto">
            <a:xfrm>
              <a:off x="3671" y="2081"/>
              <a:ext cx="108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>
                  <a:latin typeface="Courier New" pitchFamily="49" charset="0"/>
                </a:rPr>
                <a:t>EXCEPTION</a:t>
              </a:r>
              <a:r>
                <a:rPr lang="en-US"/>
                <a:t> section</a:t>
              </a:r>
            </a:p>
          </p:txBody>
        </p:sp>
        <p:sp>
          <p:nvSpPr>
            <p:cNvPr id="24589" name="Line 13"/>
            <p:cNvSpPr>
              <a:spLocks noChangeShapeType="1"/>
            </p:cNvSpPr>
            <p:nvPr/>
          </p:nvSpPr>
          <p:spPr bwMode="auto">
            <a:xfrm>
              <a:off x="3081" y="1728"/>
              <a:ext cx="6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0" name="Rectangle 14"/>
            <p:cNvSpPr>
              <a:spLocks noChangeArrowheads="1"/>
            </p:cNvSpPr>
            <p:nvPr/>
          </p:nvSpPr>
          <p:spPr bwMode="auto">
            <a:xfrm>
              <a:off x="3744" y="2496"/>
              <a:ext cx="139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eaLnBrk="0" hangingPunct="0">
                <a:spcBef>
                  <a:spcPct val="30000"/>
                </a:spcBef>
                <a:buClrTx/>
                <a:buFontTx/>
                <a:buNone/>
              </a:pPr>
              <a:r>
                <a:rPr lang="en-US"/>
                <a:t>Handle the raised exception.</a:t>
              </a:r>
            </a:p>
          </p:txBody>
        </p:sp>
        <p:sp>
          <p:nvSpPr>
            <p:cNvPr id="24591" name="Rectangle 16"/>
            <p:cNvSpPr>
              <a:spLocks noChangeArrowheads="1"/>
            </p:cNvSpPr>
            <p:nvPr/>
          </p:nvSpPr>
          <p:spPr bwMode="gray">
            <a:xfrm>
              <a:off x="2208" y="1444"/>
              <a:ext cx="878" cy="556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l" eaLnBrk="0" hangingPunct="0">
                <a:spcBef>
                  <a:spcPct val="50000"/>
                </a:spcBef>
                <a:buClrTx/>
                <a:buFontTx/>
                <a:buNone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4592" name="Rectangle 17"/>
            <p:cNvSpPr>
              <a:spLocks noChangeArrowheads="1"/>
            </p:cNvSpPr>
            <p:nvPr/>
          </p:nvSpPr>
          <p:spPr bwMode="gray">
            <a:xfrm>
              <a:off x="2559" y="1604"/>
              <a:ext cx="88" cy="233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endParaRPr lang="en-US"/>
            </a:p>
          </p:txBody>
        </p:sp>
        <p:sp>
          <p:nvSpPr>
            <p:cNvPr id="24593" name="Rectangle 18"/>
            <p:cNvSpPr>
              <a:spLocks noChangeArrowheads="1"/>
            </p:cNvSpPr>
            <p:nvPr/>
          </p:nvSpPr>
          <p:spPr bwMode="auto">
            <a:xfrm>
              <a:off x="2256" y="1593"/>
              <a:ext cx="60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/>
                <a:t>Associate</a:t>
              </a:r>
            </a:p>
          </p:txBody>
        </p:sp>
        <p:sp>
          <p:nvSpPr>
            <p:cNvPr id="24594" name="Rectangle 20"/>
            <p:cNvSpPr>
              <a:spLocks noChangeArrowheads="1"/>
            </p:cNvSpPr>
            <p:nvPr/>
          </p:nvSpPr>
          <p:spPr bwMode="gray">
            <a:xfrm>
              <a:off x="3768" y="1440"/>
              <a:ext cx="878" cy="556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l" eaLnBrk="0" hangingPunct="0">
                <a:spcBef>
                  <a:spcPct val="50000"/>
                </a:spcBef>
                <a:buClrTx/>
                <a:buFontTx/>
                <a:buNone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4595" name="Rectangle 21"/>
            <p:cNvSpPr>
              <a:spLocks noChangeArrowheads="1"/>
            </p:cNvSpPr>
            <p:nvPr/>
          </p:nvSpPr>
          <p:spPr bwMode="gray">
            <a:xfrm>
              <a:off x="4119" y="1600"/>
              <a:ext cx="88" cy="233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endParaRPr lang="en-US"/>
            </a:p>
          </p:txBody>
        </p:sp>
        <p:sp>
          <p:nvSpPr>
            <p:cNvPr id="24596" name="Rectangle 22"/>
            <p:cNvSpPr>
              <a:spLocks noChangeArrowheads="1"/>
            </p:cNvSpPr>
            <p:nvPr/>
          </p:nvSpPr>
          <p:spPr bwMode="auto">
            <a:xfrm>
              <a:off x="3808" y="1589"/>
              <a:ext cx="64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/>
                <a:t>Reference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1440625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Nonpredefined Error Trapping: Example</a:t>
            </a:r>
          </a:p>
        </p:txBody>
      </p:sp>
      <p:sp>
        <p:nvSpPr>
          <p:cNvPr id="2560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12800" y="1057276"/>
            <a:ext cx="10557933" cy="360363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/>
            <a:r>
              <a:rPr lang="en-US" smtClean="0">
                <a:latin typeface="Arial" charset="0"/>
              </a:rPr>
              <a:t>To trap Oracle Server error </a:t>
            </a:r>
            <a:r>
              <a:rPr lang="en-US" smtClean="0">
                <a:latin typeface="Courier New" pitchFamily="49" charset="0"/>
              </a:rPr>
              <a:t>01400</a:t>
            </a:r>
            <a:r>
              <a:rPr lang="en-US" smtClean="0">
                <a:latin typeface="Times New Roman" pitchFamily="18" charset="0"/>
              </a:rPr>
              <a:t> </a:t>
            </a:r>
            <a:r>
              <a:rPr lang="en-US" smtClean="0">
                <a:latin typeface="Arial" charset="0"/>
              </a:rPr>
              <a:t>(“cannot insert </a:t>
            </a:r>
            <a:r>
              <a:rPr lang="en-US" smtClean="0">
                <a:latin typeface="Courier New" pitchFamily="49" charset="0"/>
              </a:rPr>
              <a:t>NULL</a:t>
            </a:r>
            <a:r>
              <a:rPr lang="en-US" smtClean="0">
                <a:latin typeface="Arial" charset="0"/>
              </a:rPr>
              <a:t>”):</a:t>
            </a:r>
          </a:p>
        </p:txBody>
      </p:sp>
      <p:sp>
        <p:nvSpPr>
          <p:cNvPr id="25604" name="Rectangle 2"/>
          <p:cNvSpPr>
            <a:spLocks noChangeArrowheads="1"/>
          </p:cNvSpPr>
          <p:nvPr/>
        </p:nvSpPr>
        <p:spPr bwMode="blackGray">
          <a:xfrm>
            <a:off x="812800" y="1524000"/>
            <a:ext cx="10566400" cy="36576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l" eaLnBrk="0" hangingPunct="0">
              <a:lnSpc>
                <a:spcPct val="95000"/>
              </a:lnSpc>
              <a:spcBef>
                <a:spcPct val="30000"/>
              </a:spcBef>
              <a:buClr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DECLARE</a:t>
            </a:r>
          </a:p>
          <a:p>
            <a:pPr algn="l" eaLnBrk="0" hangingPunct="0">
              <a:lnSpc>
                <a:spcPct val="95000"/>
              </a:lnSpc>
              <a:spcBef>
                <a:spcPct val="30000"/>
              </a:spcBef>
              <a:buClr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 e_insert_excep EXCEPTION;</a:t>
            </a:r>
          </a:p>
          <a:p>
            <a:pPr algn="l" eaLnBrk="0" hangingPunct="0">
              <a:lnSpc>
                <a:spcPct val="95000"/>
              </a:lnSpc>
              <a:spcBef>
                <a:spcPct val="30000"/>
              </a:spcBef>
              <a:buClr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 PRAGMA EXCEPTION_INIT(e_insert_excep, -01400);</a:t>
            </a:r>
          </a:p>
          <a:p>
            <a:pPr algn="l" eaLnBrk="0" hangingPunct="0">
              <a:lnSpc>
                <a:spcPct val="95000"/>
              </a:lnSpc>
              <a:spcBef>
                <a:spcPct val="30000"/>
              </a:spcBef>
              <a:buClr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BEGIN</a:t>
            </a:r>
          </a:p>
          <a:p>
            <a:pPr algn="l" eaLnBrk="0" hangingPunct="0">
              <a:lnSpc>
                <a:spcPct val="95000"/>
              </a:lnSpc>
              <a:spcBef>
                <a:spcPct val="30000"/>
              </a:spcBef>
              <a:buClr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 INSERT INTO departments </a:t>
            </a:r>
            <a:br>
              <a:rPr lang="en-US" sz="160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 (department_id, department_name) VALUES (280, NULL);</a:t>
            </a:r>
          </a:p>
          <a:p>
            <a:pPr algn="l" eaLnBrk="0" hangingPunct="0">
              <a:lnSpc>
                <a:spcPct val="95000"/>
              </a:lnSpc>
              <a:spcBef>
                <a:spcPct val="30000"/>
              </a:spcBef>
              <a:buClr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EXCEPTION</a:t>
            </a:r>
          </a:p>
          <a:p>
            <a:pPr algn="l" eaLnBrk="0" hangingPunct="0">
              <a:lnSpc>
                <a:spcPct val="95000"/>
              </a:lnSpc>
              <a:spcBef>
                <a:spcPct val="30000"/>
              </a:spcBef>
              <a:buClr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 WHEN e_insert_excep THEN</a:t>
            </a:r>
          </a:p>
          <a:p>
            <a:pPr algn="l" eaLnBrk="0" hangingPunct="0">
              <a:lnSpc>
                <a:spcPct val="95000"/>
              </a:lnSpc>
              <a:spcBef>
                <a:spcPct val="30000"/>
              </a:spcBef>
              <a:buClr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   DBMS_OUTPUT.PUT_LINE('INSERT OPERATION FAILED');</a:t>
            </a:r>
          </a:p>
          <a:p>
            <a:pPr algn="l" eaLnBrk="0" hangingPunct="0">
              <a:lnSpc>
                <a:spcPct val="95000"/>
              </a:lnSpc>
              <a:spcBef>
                <a:spcPct val="30000"/>
              </a:spcBef>
              <a:buClr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   DBMS_OUTPUT.PUT_LINE(SQLERRM);</a:t>
            </a:r>
          </a:p>
          <a:p>
            <a:pPr algn="l" eaLnBrk="0" hangingPunct="0">
              <a:lnSpc>
                <a:spcPct val="95000"/>
              </a:lnSpc>
              <a:spcBef>
                <a:spcPct val="30000"/>
              </a:spcBef>
              <a:buClr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END;</a:t>
            </a:r>
            <a:br>
              <a:rPr lang="en-US" sz="160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/</a:t>
            </a:r>
          </a:p>
        </p:txBody>
      </p:sp>
      <p:sp>
        <p:nvSpPr>
          <p:cNvPr id="25605" name="Rectangle 3"/>
          <p:cNvSpPr>
            <a:spLocks noChangeArrowheads="1"/>
          </p:cNvSpPr>
          <p:nvPr/>
        </p:nvSpPr>
        <p:spPr bwMode="gray">
          <a:xfrm>
            <a:off x="1016000" y="1830388"/>
            <a:ext cx="5384800" cy="328612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gray">
          <a:xfrm>
            <a:off x="1016000" y="2209800"/>
            <a:ext cx="8229600" cy="2286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gray">
          <a:xfrm>
            <a:off x="1828800" y="3598864"/>
            <a:ext cx="3251200" cy="314325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Line 10"/>
          <p:cNvSpPr>
            <a:spLocks noChangeShapeType="1"/>
          </p:cNvSpPr>
          <p:nvPr/>
        </p:nvSpPr>
        <p:spPr bwMode="auto">
          <a:xfrm flipH="1">
            <a:off x="6400800" y="1995488"/>
            <a:ext cx="711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9" name="Line 11"/>
          <p:cNvSpPr>
            <a:spLocks noChangeShapeType="1"/>
          </p:cNvSpPr>
          <p:nvPr/>
        </p:nvSpPr>
        <p:spPr bwMode="auto">
          <a:xfrm flipH="1">
            <a:off x="9245600" y="2336800"/>
            <a:ext cx="711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0" name="Freeform 13"/>
          <p:cNvSpPr>
            <a:spLocks/>
          </p:cNvSpPr>
          <p:nvPr/>
        </p:nvSpPr>
        <p:spPr bwMode="auto">
          <a:xfrm>
            <a:off x="4013200" y="3403600"/>
            <a:ext cx="2946400" cy="152400"/>
          </a:xfrm>
          <a:custGeom>
            <a:avLst/>
            <a:gdLst>
              <a:gd name="T0" fmla="*/ 2147483647 w 1392"/>
              <a:gd name="T1" fmla="*/ 0 h 192"/>
              <a:gd name="T2" fmla="*/ 0 w 1392"/>
              <a:gd name="T3" fmla="*/ 0 h 192"/>
              <a:gd name="T4" fmla="*/ 0 w 1392"/>
              <a:gd name="T5" fmla="*/ 2147483647 h 192"/>
              <a:gd name="T6" fmla="*/ 0 60000 65536"/>
              <a:gd name="T7" fmla="*/ 0 60000 65536"/>
              <a:gd name="T8" fmla="*/ 0 60000 65536"/>
              <a:gd name="T9" fmla="*/ 0 w 1392"/>
              <a:gd name="T10" fmla="*/ 0 h 192"/>
              <a:gd name="T11" fmla="*/ 1392 w 139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92" h="192">
                <a:moveTo>
                  <a:pt x="1392" y="0"/>
                </a:moveTo>
                <a:lnTo>
                  <a:pt x="0" y="0"/>
                </a:lnTo>
                <a:lnTo>
                  <a:pt x="0" y="19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1" name="Oval 24"/>
          <p:cNvSpPr>
            <a:spLocks noChangeArrowheads="1"/>
          </p:cNvSpPr>
          <p:nvPr/>
        </p:nvSpPr>
        <p:spPr bwMode="blackWhite">
          <a:xfrm>
            <a:off x="7112000" y="1752600"/>
            <a:ext cx="552451" cy="414338"/>
          </a:xfrm>
          <a:prstGeom prst="ellipse">
            <a:avLst/>
          </a:prstGeom>
          <a:solidFill>
            <a:srgbClr val="99CC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46038" tIns="46038" rIns="46038" bIns="46038" anchor="ctr"/>
          <a:lstStyle/>
          <a:p>
            <a:pPr defTabSz="822325" eaLnBrk="0" hangingPunct="0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sz="2000"/>
              <a:t>1</a:t>
            </a:r>
          </a:p>
        </p:txBody>
      </p:sp>
      <p:sp>
        <p:nvSpPr>
          <p:cNvPr id="25612" name="Oval 24"/>
          <p:cNvSpPr>
            <a:spLocks noChangeArrowheads="1"/>
          </p:cNvSpPr>
          <p:nvPr/>
        </p:nvSpPr>
        <p:spPr bwMode="blackWhite">
          <a:xfrm>
            <a:off x="9956800" y="2133600"/>
            <a:ext cx="552451" cy="414338"/>
          </a:xfrm>
          <a:prstGeom prst="ellipse">
            <a:avLst/>
          </a:prstGeom>
          <a:solidFill>
            <a:srgbClr val="99CC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46038" tIns="46038" rIns="46038" bIns="46038" anchor="ctr"/>
          <a:lstStyle/>
          <a:p>
            <a:pPr defTabSz="822325" eaLnBrk="0" hangingPunct="0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sz="2000"/>
              <a:t>2</a:t>
            </a:r>
          </a:p>
        </p:txBody>
      </p:sp>
      <p:sp>
        <p:nvSpPr>
          <p:cNvPr id="25613" name="Oval 24"/>
          <p:cNvSpPr>
            <a:spLocks noChangeArrowheads="1"/>
          </p:cNvSpPr>
          <p:nvPr/>
        </p:nvSpPr>
        <p:spPr bwMode="blackWhite">
          <a:xfrm>
            <a:off x="6953252" y="3257550"/>
            <a:ext cx="552449" cy="414338"/>
          </a:xfrm>
          <a:prstGeom prst="ellipse">
            <a:avLst/>
          </a:prstGeom>
          <a:solidFill>
            <a:srgbClr val="99CC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46038" tIns="46038" rIns="46038" bIns="46038" anchor="ctr"/>
          <a:lstStyle/>
          <a:p>
            <a:pPr defTabSz="822325" eaLnBrk="0" hangingPunct="0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sz="2000"/>
              <a:t>3</a:t>
            </a:r>
          </a:p>
        </p:txBody>
      </p:sp>
      <p:sp>
        <p:nvSpPr>
          <p:cNvPr id="25614" name="Freeform 21"/>
          <p:cNvSpPr>
            <a:spLocks/>
          </p:cNvSpPr>
          <p:nvPr/>
        </p:nvSpPr>
        <p:spPr bwMode="auto">
          <a:xfrm>
            <a:off x="2032000" y="5257800"/>
            <a:ext cx="711200" cy="457200"/>
          </a:xfrm>
          <a:custGeom>
            <a:avLst/>
            <a:gdLst>
              <a:gd name="T0" fmla="*/ 0 w 336"/>
              <a:gd name="T1" fmla="*/ 0 h 288"/>
              <a:gd name="T2" fmla="*/ 0 w 336"/>
              <a:gd name="T3" fmla="*/ 2147483647 h 288"/>
              <a:gd name="T4" fmla="*/ 2147483647 w 336"/>
              <a:gd name="T5" fmla="*/ 2147483647 h 288"/>
              <a:gd name="T6" fmla="*/ 0 60000 65536"/>
              <a:gd name="T7" fmla="*/ 0 60000 65536"/>
              <a:gd name="T8" fmla="*/ 0 60000 65536"/>
              <a:gd name="T9" fmla="*/ 0 w 336"/>
              <a:gd name="T10" fmla="*/ 0 h 288"/>
              <a:gd name="T11" fmla="*/ 336 w 33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288">
                <a:moveTo>
                  <a:pt x="0" y="0"/>
                </a:moveTo>
                <a:lnTo>
                  <a:pt x="0" y="288"/>
                </a:lnTo>
                <a:lnTo>
                  <a:pt x="336" y="288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5615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953000"/>
            <a:ext cx="8229600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295450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l" eaLnBrk="0" hangingPunct="0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0" hangingPunct="0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Functions for Trapping Exceptions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smtClean="0">
                <a:latin typeface="Courier New" pitchFamily="49" charset="0"/>
              </a:rPr>
              <a:t>SQLCODE</a:t>
            </a:r>
            <a:r>
              <a:rPr lang="en-US" smtClean="0"/>
              <a:t>: Returns the numeric value for the error code</a:t>
            </a:r>
          </a:p>
          <a:p>
            <a:pPr lvl="1" eaLnBrk="1" hangingPunct="1"/>
            <a:r>
              <a:rPr lang="en-US" smtClean="0">
                <a:latin typeface="Courier New" pitchFamily="49" charset="0"/>
              </a:rPr>
              <a:t>SQLERRM</a:t>
            </a:r>
            <a:r>
              <a:rPr lang="en-US" smtClean="0"/>
              <a:t>: Returns the message associated with the error number</a:t>
            </a:r>
          </a:p>
        </p:txBody>
      </p:sp>
    </p:spTree>
    <p:extLst>
      <p:ext uri="{BB962C8B-B14F-4D97-AF65-F5344CB8AC3E}">
        <p14:creationId xmlns:p14="http://schemas.microsoft.com/office/powerpoint/2010/main" val="2423262745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Functions for Trapping Exceptions</a:t>
            </a:r>
          </a:p>
        </p:txBody>
      </p:sp>
      <p:sp>
        <p:nvSpPr>
          <p:cNvPr id="27651" name="Rectangle 5"/>
          <p:cNvSpPr>
            <a:spLocks noChangeArrowheads="1"/>
          </p:cNvSpPr>
          <p:nvPr/>
        </p:nvSpPr>
        <p:spPr bwMode="blackGray">
          <a:xfrm>
            <a:off x="812800" y="1524001"/>
            <a:ext cx="10566400" cy="4379913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65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DECLARE</a:t>
            </a:r>
          </a:p>
          <a:p>
            <a:pPr algn="l" eaLnBrk="0" hangingPunct="0">
              <a:lnSpc>
                <a:spcPct val="65000"/>
              </a:lnSpc>
              <a:spcBef>
                <a:spcPct val="40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error_code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    NUMBER;</a:t>
            </a:r>
          </a:p>
          <a:p>
            <a:pPr algn="l" eaLnBrk="0" hangingPunct="0">
              <a:lnSpc>
                <a:spcPct val="65000"/>
              </a:lnSpc>
              <a:spcBef>
                <a:spcPct val="40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error_message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 VARCHAR2(255);</a:t>
            </a:r>
          </a:p>
          <a:p>
            <a:pPr algn="l" eaLnBrk="0" hangingPunct="0">
              <a:lnSpc>
                <a:spcPct val="65000"/>
              </a:lnSpc>
              <a:spcBef>
                <a:spcPct val="40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BEGIN</a:t>
            </a:r>
          </a:p>
          <a:p>
            <a:pPr algn="l" eaLnBrk="0" hangingPunct="0">
              <a:lnSpc>
                <a:spcPct val="65000"/>
              </a:lnSpc>
              <a:spcBef>
                <a:spcPct val="40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 eaLnBrk="0" hangingPunct="0">
              <a:lnSpc>
                <a:spcPct val="65000"/>
              </a:lnSpc>
              <a:spcBef>
                <a:spcPct val="40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EXCEPTION</a:t>
            </a:r>
          </a:p>
          <a:p>
            <a:pPr algn="l" eaLnBrk="0" hangingPunct="0">
              <a:lnSpc>
                <a:spcPct val="65000"/>
              </a:lnSpc>
              <a:spcBef>
                <a:spcPct val="40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 eaLnBrk="0" hangingPunct="0">
              <a:lnSpc>
                <a:spcPct val="65000"/>
              </a:lnSpc>
              <a:spcBef>
                <a:spcPct val="40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WHEN OTHERS THEN</a:t>
            </a:r>
          </a:p>
          <a:p>
            <a:pPr algn="l" eaLnBrk="0" hangingPunct="0">
              <a:lnSpc>
                <a:spcPct val="65000"/>
              </a:lnSpc>
              <a:spcBef>
                <a:spcPct val="40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  ROLLBACK;</a:t>
            </a:r>
          </a:p>
          <a:p>
            <a:pPr algn="l" eaLnBrk="0" hangingPunct="0">
              <a:lnSpc>
                <a:spcPct val="65000"/>
              </a:lnSpc>
              <a:spcBef>
                <a:spcPct val="40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error_code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:= SQLCODE ;</a:t>
            </a:r>
          </a:p>
          <a:p>
            <a:pPr algn="l" eaLnBrk="0" hangingPunct="0">
              <a:lnSpc>
                <a:spcPct val="65000"/>
              </a:lnSpc>
              <a:spcBef>
                <a:spcPct val="40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error_message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:= SQLERRM ;</a:t>
            </a:r>
          </a:p>
          <a:p>
            <a:pPr algn="l" eaLnBrk="0" hangingPunct="0">
              <a:lnSpc>
                <a:spcPct val="65000"/>
              </a:lnSpc>
              <a:spcBef>
                <a:spcPct val="65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 INSERT INTO errors 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e_user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e_date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error_code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,</a:t>
            </a:r>
          </a:p>
          <a:p>
            <a:pPr algn="l" eaLnBrk="0" hangingPunct="0">
              <a:lnSpc>
                <a:spcPct val="65000"/>
              </a:lnSpc>
              <a:spcBef>
                <a:spcPct val="65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error_message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) VALUES(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USER,SYSDATE,error_code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, </a:t>
            </a:r>
          </a:p>
          <a:p>
            <a:pPr algn="l" eaLnBrk="0" hangingPunct="0">
              <a:lnSpc>
                <a:spcPct val="65000"/>
              </a:lnSpc>
              <a:spcBef>
                <a:spcPct val="65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error_message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algn="l" eaLnBrk="0" hangingPunct="0">
              <a:lnSpc>
                <a:spcPct val="65000"/>
              </a:lnSpc>
              <a:spcBef>
                <a:spcPct val="40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END;</a:t>
            </a:r>
          </a:p>
          <a:p>
            <a:pPr algn="l" eaLnBrk="0" hangingPunct="0">
              <a:lnSpc>
                <a:spcPct val="65000"/>
              </a:lnSpc>
              <a:spcBef>
                <a:spcPct val="40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/</a:t>
            </a:r>
          </a:p>
        </p:txBody>
      </p:sp>
      <p:sp>
        <p:nvSpPr>
          <p:cNvPr id="27652" name="Rectangle 6"/>
          <p:cNvSpPr>
            <a:spLocks noChangeArrowheads="1"/>
          </p:cNvSpPr>
          <p:nvPr/>
        </p:nvSpPr>
        <p:spPr bwMode="gray">
          <a:xfrm>
            <a:off x="3797300" y="3795714"/>
            <a:ext cx="1625600" cy="339725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Rectangle 7"/>
          <p:cNvSpPr>
            <a:spLocks noChangeArrowheads="1"/>
          </p:cNvSpPr>
          <p:nvPr/>
        </p:nvSpPr>
        <p:spPr bwMode="gray">
          <a:xfrm>
            <a:off x="4267201" y="4114800"/>
            <a:ext cx="1595967" cy="306388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79087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Objectives</a:t>
            </a:r>
          </a:p>
        </p:txBody>
      </p:sp>
      <p:sp>
        <p:nvSpPr>
          <p:cNvPr id="1024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Arial" charset="0"/>
              </a:rPr>
              <a:t>After completing this lesson, you should be able to do the following: </a:t>
            </a:r>
          </a:p>
          <a:p>
            <a:pPr lvl="1"/>
            <a:r>
              <a:rPr lang="en-US" smtClean="0"/>
              <a:t>Define PL/SQL exceptions</a:t>
            </a:r>
          </a:p>
          <a:p>
            <a:pPr lvl="1"/>
            <a:r>
              <a:rPr lang="en-US" smtClean="0"/>
              <a:t>Recognize unhandled exceptions</a:t>
            </a:r>
          </a:p>
          <a:p>
            <a:pPr lvl="1"/>
            <a:r>
              <a:rPr lang="en-US" smtClean="0"/>
              <a:t>List and use different types of PL/SQL exception handlers</a:t>
            </a:r>
          </a:p>
          <a:p>
            <a:pPr lvl="1"/>
            <a:r>
              <a:rPr lang="en-US" smtClean="0"/>
              <a:t>Trap unanticipated errors</a:t>
            </a:r>
          </a:p>
          <a:p>
            <a:pPr lvl="1"/>
            <a:r>
              <a:rPr lang="en-US" smtClean="0"/>
              <a:t>Describe the effect of exception propagation in nested blocks</a:t>
            </a:r>
          </a:p>
          <a:p>
            <a:pPr lvl="1"/>
            <a:r>
              <a:rPr lang="en-US" smtClean="0"/>
              <a:t>Customize PL/SQL exception messages</a:t>
            </a:r>
          </a:p>
        </p:txBody>
      </p:sp>
    </p:spTree>
    <p:extLst>
      <p:ext uri="{BB962C8B-B14F-4D97-AF65-F5344CB8AC3E}">
        <p14:creationId xmlns:p14="http://schemas.microsoft.com/office/powerpoint/2010/main" val="8511948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Trapping User-Defined Exceptions</a:t>
            </a:r>
          </a:p>
        </p:txBody>
      </p:sp>
      <p:grpSp>
        <p:nvGrpSpPr>
          <p:cNvPr id="28675" name="Group 20"/>
          <p:cNvGrpSpPr>
            <a:grpSpLocks/>
          </p:cNvGrpSpPr>
          <p:nvPr/>
        </p:nvGrpSpPr>
        <p:grpSpPr bwMode="auto">
          <a:xfrm>
            <a:off x="1242485" y="1905001"/>
            <a:ext cx="9696449" cy="2963863"/>
            <a:chOff x="555" y="1200"/>
            <a:chExt cx="4581" cy="1867"/>
          </a:xfrm>
        </p:grpSpPr>
        <p:sp>
          <p:nvSpPr>
            <p:cNvPr id="28676" name="Rectangle 3"/>
            <p:cNvSpPr>
              <a:spLocks noChangeArrowheads="1"/>
            </p:cNvSpPr>
            <p:nvPr/>
          </p:nvSpPr>
          <p:spPr bwMode="auto">
            <a:xfrm>
              <a:off x="555" y="1362"/>
              <a:ext cx="1154" cy="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 anchor="ctr"/>
            <a:lstStyle/>
            <a:p>
              <a:pPr algn="l" eaLnBrk="0" hangingPunct="0">
                <a:spcBef>
                  <a:spcPct val="50000"/>
                </a:spcBef>
                <a:buClrTx/>
                <a:buFontTx/>
                <a:buNone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8677" name="Rectangle 4"/>
            <p:cNvSpPr>
              <a:spLocks noChangeArrowheads="1"/>
            </p:cNvSpPr>
            <p:nvPr/>
          </p:nvSpPr>
          <p:spPr bwMode="blackWhite">
            <a:xfrm>
              <a:off x="624" y="1200"/>
              <a:ext cx="1200" cy="960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l" eaLnBrk="0" hangingPunct="0">
                <a:spcBef>
                  <a:spcPct val="50000"/>
                </a:spcBef>
                <a:buClrTx/>
                <a:buFontTx/>
                <a:buNone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8678" name="Rectangle 5"/>
            <p:cNvSpPr>
              <a:spLocks noChangeArrowheads="1"/>
            </p:cNvSpPr>
            <p:nvPr/>
          </p:nvSpPr>
          <p:spPr bwMode="auto">
            <a:xfrm>
              <a:off x="806" y="1728"/>
              <a:ext cx="704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/>
                <a:t>Declarative</a:t>
              </a:r>
            </a:p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/>
                <a:t>section</a:t>
              </a:r>
            </a:p>
          </p:txBody>
        </p:sp>
        <p:sp>
          <p:nvSpPr>
            <p:cNvPr id="28679" name="Rectangle 6"/>
            <p:cNvSpPr>
              <a:spLocks noChangeArrowheads="1"/>
            </p:cNvSpPr>
            <p:nvPr/>
          </p:nvSpPr>
          <p:spPr bwMode="auto">
            <a:xfrm>
              <a:off x="624" y="2203"/>
              <a:ext cx="1104" cy="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eaLnBrk="0" hangingPunct="0">
                <a:spcBef>
                  <a:spcPct val="30000"/>
                </a:spcBef>
                <a:buClrTx/>
                <a:buFontTx/>
                <a:buNone/>
                <a:tabLst>
                  <a:tab pos="401638" algn="l"/>
                </a:tabLst>
              </a:pPr>
              <a:r>
                <a:rPr lang="en-US"/>
                <a:t>Name the</a:t>
              </a:r>
              <a:br>
                <a:rPr lang="en-US"/>
              </a:br>
              <a:r>
                <a:rPr lang="en-US"/>
                <a:t>exception.</a:t>
              </a:r>
            </a:p>
          </p:txBody>
        </p:sp>
        <p:sp>
          <p:nvSpPr>
            <p:cNvPr id="28680" name="Rectangle 7"/>
            <p:cNvSpPr>
              <a:spLocks noChangeArrowheads="1"/>
            </p:cNvSpPr>
            <p:nvPr/>
          </p:nvSpPr>
          <p:spPr bwMode="blackWhite">
            <a:xfrm>
              <a:off x="1968" y="1200"/>
              <a:ext cx="1200" cy="960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l" eaLnBrk="0" hangingPunct="0">
                <a:spcBef>
                  <a:spcPct val="50000"/>
                </a:spcBef>
                <a:buClrTx/>
                <a:buFontTx/>
                <a:buNone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8681" name="Rectangle 8"/>
            <p:cNvSpPr>
              <a:spLocks noChangeArrowheads="1"/>
            </p:cNvSpPr>
            <p:nvPr/>
          </p:nvSpPr>
          <p:spPr bwMode="auto">
            <a:xfrm>
              <a:off x="2130" y="1728"/>
              <a:ext cx="685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/>
                <a:t>Executable</a:t>
              </a:r>
            </a:p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/>
                <a:t>section</a:t>
              </a:r>
            </a:p>
          </p:txBody>
        </p:sp>
        <p:sp>
          <p:nvSpPr>
            <p:cNvPr id="28682" name="Rectangle 9"/>
            <p:cNvSpPr>
              <a:spLocks noChangeArrowheads="1"/>
            </p:cNvSpPr>
            <p:nvPr/>
          </p:nvSpPr>
          <p:spPr bwMode="auto">
            <a:xfrm>
              <a:off x="1920" y="2203"/>
              <a:ext cx="1296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eaLnBrk="0" hangingPunct="0">
                <a:spcBef>
                  <a:spcPct val="30000"/>
                </a:spcBef>
                <a:buClrTx/>
                <a:buFontTx/>
                <a:buNone/>
              </a:pPr>
              <a:r>
                <a:rPr lang="en-US"/>
                <a:t>Explicitly raise the exception by using the </a:t>
              </a:r>
              <a:r>
                <a:rPr lang="en-US">
                  <a:latin typeface="Courier New" pitchFamily="49" charset="0"/>
                </a:rPr>
                <a:t>RAISE</a:t>
              </a:r>
              <a:r>
                <a:rPr lang="en-US"/>
                <a:t> statement.</a:t>
              </a:r>
            </a:p>
          </p:txBody>
        </p:sp>
        <p:sp>
          <p:nvSpPr>
            <p:cNvPr id="28683" name="Line 10"/>
            <p:cNvSpPr>
              <a:spLocks noChangeShapeType="1"/>
            </p:cNvSpPr>
            <p:nvPr/>
          </p:nvSpPr>
          <p:spPr bwMode="auto">
            <a:xfrm>
              <a:off x="1632" y="1506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4" name="Rectangle 11"/>
            <p:cNvSpPr>
              <a:spLocks noChangeArrowheads="1"/>
            </p:cNvSpPr>
            <p:nvPr/>
          </p:nvSpPr>
          <p:spPr bwMode="blackWhite">
            <a:xfrm>
              <a:off x="3332" y="1200"/>
              <a:ext cx="1804" cy="960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l" eaLnBrk="0" hangingPunct="0">
                <a:spcBef>
                  <a:spcPct val="50000"/>
                </a:spcBef>
                <a:buClrTx/>
                <a:buFontTx/>
                <a:buNone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8685" name="Rectangle 12"/>
            <p:cNvSpPr>
              <a:spLocks noChangeArrowheads="1"/>
            </p:cNvSpPr>
            <p:nvPr/>
          </p:nvSpPr>
          <p:spPr bwMode="auto">
            <a:xfrm>
              <a:off x="3489" y="1728"/>
              <a:ext cx="1114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/>
                <a:t>Exception-handling</a:t>
              </a:r>
            </a:p>
            <a:p>
              <a:pPr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/>
                <a:t>section</a:t>
              </a:r>
            </a:p>
          </p:txBody>
        </p:sp>
        <p:sp>
          <p:nvSpPr>
            <p:cNvPr id="28686" name="Rectangle 13"/>
            <p:cNvSpPr>
              <a:spLocks noChangeArrowheads="1"/>
            </p:cNvSpPr>
            <p:nvPr/>
          </p:nvSpPr>
          <p:spPr bwMode="auto">
            <a:xfrm>
              <a:off x="3390" y="2203"/>
              <a:ext cx="1648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eaLnBrk="0" hangingPunct="0">
                <a:spcBef>
                  <a:spcPct val="30000"/>
                </a:spcBef>
                <a:buClrTx/>
                <a:buFontTx/>
                <a:buNone/>
              </a:pPr>
              <a:r>
                <a:rPr lang="en-US"/>
                <a:t>Handle the raised exception.</a:t>
              </a:r>
            </a:p>
          </p:txBody>
        </p:sp>
        <p:sp>
          <p:nvSpPr>
            <p:cNvPr id="28687" name="Line 14"/>
            <p:cNvSpPr>
              <a:spLocks noChangeShapeType="1"/>
            </p:cNvSpPr>
            <p:nvPr/>
          </p:nvSpPr>
          <p:spPr bwMode="auto">
            <a:xfrm>
              <a:off x="3168" y="1488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8" name="Rectangle 15"/>
            <p:cNvSpPr>
              <a:spLocks noChangeArrowheads="1"/>
            </p:cNvSpPr>
            <p:nvPr/>
          </p:nvSpPr>
          <p:spPr bwMode="gray">
            <a:xfrm>
              <a:off x="2160" y="1392"/>
              <a:ext cx="816" cy="233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/>
                <a:t>  </a:t>
              </a:r>
            </a:p>
          </p:txBody>
        </p:sp>
        <p:sp>
          <p:nvSpPr>
            <p:cNvPr id="28689" name="Rectangle 16"/>
            <p:cNvSpPr>
              <a:spLocks noChangeArrowheads="1"/>
            </p:cNvSpPr>
            <p:nvPr/>
          </p:nvSpPr>
          <p:spPr bwMode="auto">
            <a:xfrm>
              <a:off x="2318" y="1392"/>
              <a:ext cx="3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/>
                <a:t>Raise</a:t>
              </a:r>
            </a:p>
          </p:txBody>
        </p:sp>
        <p:sp>
          <p:nvSpPr>
            <p:cNvPr id="28690" name="Rectangle 17"/>
            <p:cNvSpPr>
              <a:spLocks noChangeArrowheads="1"/>
            </p:cNvSpPr>
            <p:nvPr/>
          </p:nvSpPr>
          <p:spPr bwMode="gray">
            <a:xfrm>
              <a:off x="3801" y="1392"/>
              <a:ext cx="816" cy="233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/>
                <a:t>  </a:t>
              </a:r>
            </a:p>
          </p:txBody>
        </p:sp>
        <p:sp>
          <p:nvSpPr>
            <p:cNvPr id="28691" name="Rectangle 18"/>
            <p:cNvSpPr>
              <a:spLocks noChangeArrowheads="1"/>
            </p:cNvSpPr>
            <p:nvPr/>
          </p:nvSpPr>
          <p:spPr bwMode="auto">
            <a:xfrm>
              <a:off x="3808" y="1392"/>
              <a:ext cx="64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/>
                <a:t>Reference</a:t>
              </a:r>
            </a:p>
          </p:txBody>
        </p:sp>
        <p:sp>
          <p:nvSpPr>
            <p:cNvPr id="28692" name="Rectangle 19"/>
            <p:cNvSpPr>
              <a:spLocks noChangeArrowheads="1"/>
            </p:cNvSpPr>
            <p:nvPr/>
          </p:nvSpPr>
          <p:spPr bwMode="gray">
            <a:xfrm>
              <a:off x="840" y="1392"/>
              <a:ext cx="816" cy="233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/>
                <a:t>  Declare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1883620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Trapping User-Defined Exceptions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blackGray">
          <a:xfrm>
            <a:off x="812800" y="952500"/>
            <a:ext cx="10566400" cy="47879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 eaLnBrk="0" hangingPunct="0">
              <a:lnSpc>
                <a:spcPct val="75000"/>
              </a:lnSpc>
              <a:spcBef>
                <a:spcPct val="40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DECLARE </a:t>
            </a:r>
          </a:p>
          <a:p>
            <a:pPr algn="l" eaLnBrk="0" hangingPunct="0">
              <a:lnSpc>
                <a:spcPct val="75000"/>
              </a:lnSpc>
              <a:spcBef>
                <a:spcPct val="40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v_deptno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NUMBER := 500;</a:t>
            </a:r>
          </a:p>
          <a:p>
            <a:pPr algn="l" eaLnBrk="0" hangingPunct="0">
              <a:lnSpc>
                <a:spcPct val="75000"/>
              </a:lnSpc>
              <a:spcBef>
                <a:spcPct val="40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v_name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VARCHAR2(20) := 'Testing';</a:t>
            </a:r>
          </a:p>
          <a:p>
            <a:pPr algn="l" eaLnBrk="0" hangingPunct="0">
              <a:lnSpc>
                <a:spcPct val="75000"/>
              </a:lnSpc>
              <a:spcBef>
                <a:spcPct val="40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e_invalid_department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EXCEPTION;</a:t>
            </a:r>
          </a:p>
          <a:p>
            <a:pPr algn="l" eaLnBrk="0" hangingPunct="0">
              <a:lnSpc>
                <a:spcPct val="75000"/>
              </a:lnSpc>
              <a:spcBef>
                <a:spcPct val="40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BEGIN</a:t>
            </a:r>
          </a:p>
          <a:p>
            <a:pPr algn="l" eaLnBrk="0" hangingPunct="0">
              <a:lnSpc>
                <a:spcPct val="75000"/>
              </a:lnSpc>
              <a:spcBef>
                <a:spcPct val="40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UPDATE departments</a:t>
            </a:r>
          </a:p>
          <a:p>
            <a:pPr algn="l" eaLnBrk="0" hangingPunct="0">
              <a:lnSpc>
                <a:spcPct val="75000"/>
              </a:lnSpc>
              <a:spcBef>
                <a:spcPct val="40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SET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department_name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v_name</a:t>
            </a:r>
            <a:endParaRPr lang="en-US" sz="1600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0" hangingPunct="0">
              <a:lnSpc>
                <a:spcPct val="75000"/>
              </a:lnSpc>
              <a:spcBef>
                <a:spcPct val="40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WHERE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department_id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v_deptno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l" eaLnBrk="0" hangingPunct="0">
              <a:lnSpc>
                <a:spcPct val="75000"/>
              </a:lnSpc>
              <a:spcBef>
                <a:spcPct val="40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IF SQL%NOTFOUND THEN</a:t>
            </a:r>
          </a:p>
          <a:p>
            <a:pPr algn="l" eaLnBrk="0" hangingPunct="0">
              <a:lnSpc>
                <a:spcPct val="75000"/>
              </a:lnSpc>
              <a:spcBef>
                <a:spcPct val="40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  RAISE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e_invalid_department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l" eaLnBrk="0" hangingPunct="0">
              <a:lnSpc>
                <a:spcPct val="75000"/>
              </a:lnSpc>
              <a:spcBef>
                <a:spcPct val="40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END IF;</a:t>
            </a:r>
          </a:p>
          <a:p>
            <a:pPr algn="l" eaLnBrk="0" hangingPunct="0">
              <a:lnSpc>
                <a:spcPct val="75000"/>
              </a:lnSpc>
              <a:spcBef>
                <a:spcPct val="40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COMMIT;</a:t>
            </a:r>
          </a:p>
          <a:p>
            <a:pPr algn="l" eaLnBrk="0" hangingPunct="0">
              <a:lnSpc>
                <a:spcPct val="75000"/>
              </a:lnSpc>
              <a:spcBef>
                <a:spcPct val="40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EXCEPTION</a:t>
            </a:r>
          </a:p>
          <a:p>
            <a:pPr algn="l" eaLnBrk="0" hangingPunct="0">
              <a:lnSpc>
                <a:spcPct val="75000"/>
              </a:lnSpc>
              <a:spcBef>
                <a:spcPct val="40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WHEN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e_invalid_department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THEN</a:t>
            </a:r>
          </a:p>
          <a:p>
            <a:pPr algn="l" eaLnBrk="0" hangingPunct="0">
              <a:lnSpc>
                <a:spcPct val="75000"/>
              </a:lnSpc>
              <a:spcBef>
                <a:spcPct val="40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DBMS_OUTPUT.PUT_LINE('No such department id.');</a:t>
            </a:r>
          </a:p>
          <a:p>
            <a:pPr algn="l" eaLnBrk="0" hangingPunct="0">
              <a:lnSpc>
                <a:spcPct val="75000"/>
              </a:lnSpc>
              <a:spcBef>
                <a:spcPct val="40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END;</a:t>
            </a:r>
          </a:p>
          <a:p>
            <a:pPr algn="l" eaLnBrk="0" hangingPunct="0">
              <a:lnSpc>
                <a:spcPct val="60000"/>
              </a:lnSpc>
              <a:spcBef>
                <a:spcPct val="40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/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gray">
          <a:xfrm>
            <a:off x="1524001" y="3498850"/>
            <a:ext cx="5490633" cy="27305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gray">
          <a:xfrm>
            <a:off x="1727200" y="4610100"/>
            <a:ext cx="4368800" cy="3048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Rectangle 10"/>
          <p:cNvSpPr>
            <a:spLocks noChangeArrowheads="1"/>
          </p:cNvSpPr>
          <p:nvPr/>
        </p:nvSpPr>
        <p:spPr bwMode="gray">
          <a:xfrm>
            <a:off x="1219200" y="1808163"/>
            <a:ext cx="6123517" cy="258762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Line 11"/>
          <p:cNvSpPr>
            <a:spLocks noChangeShapeType="1"/>
          </p:cNvSpPr>
          <p:nvPr/>
        </p:nvSpPr>
        <p:spPr bwMode="gray">
          <a:xfrm flipH="1">
            <a:off x="7361767" y="1984375"/>
            <a:ext cx="43391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4" name="Line 12"/>
          <p:cNvSpPr>
            <a:spLocks noChangeShapeType="1"/>
          </p:cNvSpPr>
          <p:nvPr/>
        </p:nvSpPr>
        <p:spPr bwMode="auto">
          <a:xfrm flipH="1">
            <a:off x="6976533" y="36449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5" name="Freeform 13"/>
          <p:cNvSpPr>
            <a:spLocks/>
          </p:cNvSpPr>
          <p:nvPr/>
        </p:nvSpPr>
        <p:spPr bwMode="auto">
          <a:xfrm>
            <a:off x="4538133" y="4327525"/>
            <a:ext cx="3149600" cy="304800"/>
          </a:xfrm>
          <a:custGeom>
            <a:avLst/>
            <a:gdLst>
              <a:gd name="T0" fmla="*/ 2147483647 w 1488"/>
              <a:gd name="T1" fmla="*/ 0 h 192"/>
              <a:gd name="T2" fmla="*/ 0 w 1488"/>
              <a:gd name="T3" fmla="*/ 0 h 192"/>
              <a:gd name="T4" fmla="*/ 0 w 1488"/>
              <a:gd name="T5" fmla="*/ 2147483647 h 192"/>
              <a:gd name="T6" fmla="*/ 0 60000 65536"/>
              <a:gd name="T7" fmla="*/ 0 60000 65536"/>
              <a:gd name="T8" fmla="*/ 0 60000 65536"/>
              <a:gd name="T9" fmla="*/ 0 w 1488"/>
              <a:gd name="T10" fmla="*/ 0 h 192"/>
              <a:gd name="T11" fmla="*/ 1488 w 1488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88" h="192">
                <a:moveTo>
                  <a:pt x="1488" y="0"/>
                </a:moveTo>
                <a:lnTo>
                  <a:pt x="0" y="0"/>
                </a:lnTo>
                <a:lnTo>
                  <a:pt x="0" y="19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6" name="Oval 24"/>
          <p:cNvSpPr>
            <a:spLocks noChangeArrowheads="1"/>
          </p:cNvSpPr>
          <p:nvPr/>
        </p:nvSpPr>
        <p:spPr bwMode="blackWhite">
          <a:xfrm>
            <a:off x="7924800" y="1795464"/>
            <a:ext cx="552451" cy="414337"/>
          </a:xfrm>
          <a:prstGeom prst="ellipse">
            <a:avLst/>
          </a:prstGeom>
          <a:solidFill>
            <a:srgbClr val="99CC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46038" tIns="46038" rIns="46038" bIns="46038" anchor="ctr"/>
          <a:lstStyle/>
          <a:p>
            <a:pPr defTabSz="822325" eaLnBrk="0" hangingPunct="0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sz="2000"/>
              <a:t>1</a:t>
            </a:r>
          </a:p>
        </p:txBody>
      </p:sp>
      <p:sp>
        <p:nvSpPr>
          <p:cNvPr id="29707" name="Oval 24"/>
          <p:cNvSpPr>
            <a:spLocks noChangeArrowheads="1"/>
          </p:cNvSpPr>
          <p:nvPr/>
        </p:nvSpPr>
        <p:spPr bwMode="blackWhite">
          <a:xfrm>
            <a:off x="7924800" y="3429000"/>
            <a:ext cx="552451" cy="414338"/>
          </a:xfrm>
          <a:prstGeom prst="ellipse">
            <a:avLst/>
          </a:prstGeom>
          <a:solidFill>
            <a:srgbClr val="99CC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46038" tIns="46038" rIns="46038" bIns="46038" anchor="ctr"/>
          <a:lstStyle/>
          <a:p>
            <a:pPr defTabSz="822325" eaLnBrk="0" hangingPunct="0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sz="2000"/>
              <a:t>2</a:t>
            </a:r>
          </a:p>
        </p:txBody>
      </p:sp>
      <p:sp>
        <p:nvSpPr>
          <p:cNvPr id="29708" name="Oval 24"/>
          <p:cNvSpPr>
            <a:spLocks noChangeArrowheads="1"/>
          </p:cNvSpPr>
          <p:nvPr/>
        </p:nvSpPr>
        <p:spPr bwMode="blackWhite">
          <a:xfrm>
            <a:off x="7721600" y="4114800"/>
            <a:ext cx="552451" cy="414338"/>
          </a:xfrm>
          <a:prstGeom prst="ellipse">
            <a:avLst/>
          </a:prstGeom>
          <a:solidFill>
            <a:srgbClr val="99CC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46038" tIns="46038" rIns="46038" bIns="46038" anchor="ctr"/>
          <a:lstStyle/>
          <a:p>
            <a:pPr defTabSz="822325" eaLnBrk="0" hangingPunct="0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sz="2000"/>
              <a:t>3</a:t>
            </a:r>
          </a:p>
        </p:txBody>
      </p:sp>
      <p:sp>
        <p:nvSpPr>
          <p:cNvPr id="29709" name="Freeform 20"/>
          <p:cNvSpPr>
            <a:spLocks/>
          </p:cNvSpPr>
          <p:nvPr/>
        </p:nvSpPr>
        <p:spPr bwMode="auto">
          <a:xfrm>
            <a:off x="6299200" y="5791200"/>
            <a:ext cx="711200" cy="304800"/>
          </a:xfrm>
          <a:custGeom>
            <a:avLst/>
            <a:gdLst>
              <a:gd name="T0" fmla="*/ 0 w 336"/>
              <a:gd name="T1" fmla="*/ 0 h 288"/>
              <a:gd name="T2" fmla="*/ 0 w 336"/>
              <a:gd name="T3" fmla="*/ 2147483647 h 288"/>
              <a:gd name="T4" fmla="*/ 2147483647 w 336"/>
              <a:gd name="T5" fmla="*/ 2147483647 h 288"/>
              <a:gd name="T6" fmla="*/ 0 60000 65536"/>
              <a:gd name="T7" fmla="*/ 0 60000 65536"/>
              <a:gd name="T8" fmla="*/ 0 60000 65536"/>
              <a:gd name="T9" fmla="*/ 0 w 336"/>
              <a:gd name="T10" fmla="*/ 0 h 288"/>
              <a:gd name="T11" fmla="*/ 336 w 33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288">
                <a:moveTo>
                  <a:pt x="0" y="0"/>
                </a:moveTo>
                <a:lnTo>
                  <a:pt x="0" y="288"/>
                </a:lnTo>
                <a:lnTo>
                  <a:pt x="336" y="288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9710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219700"/>
            <a:ext cx="3048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9563426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Propagating Exceptions in a Subblock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blackGray">
          <a:xfrm>
            <a:off x="4616450" y="1487488"/>
            <a:ext cx="6333067" cy="476091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l" eaLnBrk="0" hangingPunct="0">
              <a:spcBef>
                <a:spcPct val="50000"/>
              </a:spcBef>
              <a:buClrTx/>
              <a:buFontTx/>
              <a:buNone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4633384" y="1509713"/>
            <a:ext cx="6697133" cy="338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10000"/>
              </a:spcBef>
              <a:buClrTx/>
              <a:buFontTx/>
              <a:buNone/>
            </a:pPr>
            <a:r>
              <a:rPr lang="en-US" sz="1400">
                <a:latin typeface="Courier New" pitchFamily="49" charset="0"/>
              </a:rPr>
              <a:t>DECLARE</a:t>
            </a:r>
            <a:endParaRPr lang="en-US">
              <a:latin typeface="Courier New" pitchFamily="49" charset="0"/>
            </a:endParaRPr>
          </a:p>
          <a:p>
            <a:pPr algn="l" eaLnBrk="0" hangingPunct="0">
              <a:spcBef>
                <a:spcPct val="10000"/>
              </a:spcBef>
              <a:buClrTx/>
              <a:buFontTx/>
              <a:buNone/>
            </a:pPr>
            <a:r>
              <a:rPr lang="en-US" sz="1400">
                <a:latin typeface="Courier New" pitchFamily="49" charset="0"/>
              </a:rPr>
              <a:t>  . . .</a:t>
            </a:r>
            <a:endParaRPr lang="en-US">
              <a:latin typeface="Courier New" pitchFamily="49" charset="0"/>
            </a:endParaRPr>
          </a:p>
          <a:p>
            <a:pPr algn="l" eaLnBrk="0" hangingPunct="0">
              <a:spcBef>
                <a:spcPct val="10000"/>
              </a:spcBef>
              <a:buClrTx/>
              <a:buFontTx/>
              <a:buNone/>
            </a:pPr>
            <a:r>
              <a:rPr lang="en-US" sz="1400">
                <a:latin typeface="Courier New" pitchFamily="49" charset="0"/>
              </a:rPr>
              <a:t>  e_no_rows	exception;</a:t>
            </a:r>
          </a:p>
          <a:p>
            <a:pPr algn="l" eaLnBrk="0" hangingPunct="0">
              <a:spcBef>
                <a:spcPct val="10000"/>
              </a:spcBef>
              <a:buClrTx/>
              <a:buFontTx/>
              <a:buNone/>
            </a:pPr>
            <a:r>
              <a:rPr lang="en-US" sz="1400">
                <a:latin typeface="Courier New" pitchFamily="49" charset="0"/>
              </a:rPr>
              <a:t>  e_integrity	exception;</a:t>
            </a:r>
          </a:p>
          <a:p>
            <a:pPr algn="l" eaLnBrk="0" hangingPunct="0">
              <a:spcBef>
                <a:spcPct val="10000"/>
              </a:spcBef>
              <a:buClrTx/>
              <a:buFontTx/>
              <a:buNone/>
            </a:pPr>
            <a:r>
              <a:rPr lang="en-US" sz="1400">
                <a:latin typeface="Courier New" pitchFamily="49" charset="0"/>
              </a:rPr>
              <a:t>  PRAGMA EXCEPTION_INIT (e_integrity, -2292);</a:t>
            </a:r>
          </a:p>
          <a:p>
            <a:pPr algn="l" eaLnBrk="0" hangingPunct="0">
              <a:spcBef>
                <a:spcPct val="10000"/>
              </a:spcBef>
              <a:buClrTx/>
              <a:buFontTx/>
              <a:buNone/>
            </a:pPr>
            <a:r>
              <a:rPr lang="en-US" sz="1400">
                <a:latin typeface="Courier New" pitchFamily="49" charset="0"/>
              </a:rPr>
              <a:t>BEGIN</a:t>
            </a:r>
            <a:endParaRPr lang="en-US">
              <a:latin typeface="Courier New" pitchFamily="49" charset="0"/>
            </a:endParaRPr>
          </a:p>
          <a:p>
            <a:pPr algn="l" eaLnBrk="0" hangingPunct="0">
              <a:spcBef>
                <a:spcPct val="10000"/>
              </a:spcBef>
              <a:buClrTx/>
              <a:buFontTx/>
              <a:buNone/>
            </a:pPr>
            <a:r>
              <a:rPr lang="en-US" sz="1400">
                <a:latin typeface="Courier New" pitchFamily="49" charset="0"/>
              </a:rPr>
              <a:t>  FOR c_record IN emp_cursor LOOP</a:t>
            </a:r>
          </a:p>
          <a:p>
            <a:pPr algn="l" eaLnBrk="0" hangingPunct="0">
              <a:spcBef>
                <a:spcPct val="10000"/>
              </a:spcBef>
              <a:buClrTx/>
              <a:buFontTx/>
              <a:buNone/>
            </a:pPr>
            <a:r>
              <a:rPr lang="en-US" sz="1400">
                <a:latin typeface="Courier New" pitchFamily="49" charset="0"/>
              </a:rPr>
              <a:t>    BEGIN</a:t>
            </a:r>
          </a:p>
          <a:p>
            <a:pPr algn="l" eaLnBrk="0" hangingPunct="0">
              <a:spcBef>
                <a:spcPct val="10000"/>
              </a:spcBef>
              <a:buClrTx/>
              <a:buFontTx/>
              <a:buNone/>
            </a:pPr>
            <a:r>
              <a:rPr lang="en-US" sz="1400">
                <a:latin typeface="Courier New" pitchFamily="49" charset="0"/>
              </a:rPr>
              <a:t>     SELECT ...</a:t>
            </a:r>
          </a:p>
          <a:p>
            <a:pPr algn="l" eaLnBrk="0" hangingPunct="0">
              <a:spcBef>
                <a:spcPct val="10000"/>
              </a:spcBef>
              <a:buClrTx/>
              <a:buFontTx/>
              <a:buNone/>
            </a:pPr>
            <a:r>
              <a:rPr lang="en-US" sz="1400">
                <a:latin typeface="Courier New" pitchFamily="49" charset="0"/>
              </a:rPr>
              <a:t>     UPDATE ...</a:t>
            </a:r>
          </a:p>
          <a:p>
            <a:pPr algn="l" eaLnBrk="0" hangingPunct="0">
              <a:spcBef>
                <a:spcPct val="10000"/>
              </a:spcBef>
              <a:buClrTx/>
              <a:buFontTx/>
              <a:buNone/>
            </a:pPr>
            <a:r>
              <a:rPr lang="en-US" sz="1400">
                <a:latin typeface="Courier New" pitchFamily="49" charset="0"/>
              </a:rPr>
              <a:t>     IF SQL%NOTFOUND THEN</a:t>
            </a:r>
          </a:p>
          <a:p>
            <a:pPr algn="l" eaLnBrk="0" hangingPunct="0">
              <a:spcBef>
                <a:spcPct val="10000"/>
              </a:spcBef>
              <a:buClrTx/>
              <a:buFontTx/>
              <a:buNone/>
            </a:pPr>
            <a:r>
              <a:rPr lang="en-US" sz="1400">
                <a:latin typeface="Courier New" pitchFamily="49" charset="0"/>
              </a:rPr>
              <a:t>       RAISE e_no_rows;</a:t>
            </a:r>
          </a:p>
          <a:p>
            <a:pPr algn="l" eaLnBrk="0" hangingPunct="0">
              <a:spcBef>
                <a:spcPct val="10000"/>
              </a:spcBef>
              <a:buClrTx/>
              <a:buFontTx/>
              <a:buNone/>
            </a:pPr>
            <a:r>
              <a:rPr lang="en-US" sz="1400">
                <a:latin typeface="Courier New" pitchFamily="49" charset="0"/>
              </a:rPr>
              <a:t>     END IF;</a:t>
            </a:r>
          </a:p>
          <a:p>
            <a:pPr algn="l" eaLnBrk="0" hangingPunct="0">
              <a:spcBef>
                <a:spcPct val="10000"/>
              </a:spcBef>
              <a:buClrTx/>
              <a:buFontTx/>
              <a:buNone/>
            </a:pPr>
            <a:r>
              <a:rPr lang="en-US" sz="1400">
                <a:latin typeface="Courier New" pitchFamily="49" charset="0"/>
              </a:rPr>
              <a:t>    END;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4669367" y="4764088"/>
            <a:ext cx="3085781" cy="1493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10000"/>
              </a:spcBef>
              <a:buClrTx/>
              <a:buFontTx/>
              <a:buNone/>
            </a:pPr>
            <a:r>
              <a:rPr lang="en-US" sz="1400">
                <a:solidFill>
                  <a:schemeClr val="bg1"/>
                </a:solidFill>
                <a:latin typeface="Courier New" pitchFamily="49" charset="0"/>
              </a:rPr>
              <a:t>  </a:t>
            </a:r>
            <a:r>
              <a:rPr lang="en-US" sz="1400">
                <a:latin typeface="Courier New" pitchFamily="49" charset="0"/>
              </a:rPr>
              <a:t>END LOOP;</a:t>
            </a:r>
            <a:endParaRPr lang="en-US">
              <a:latin typeface="Courier New" pitchFamily="49" charset="0"/>
            </a:endParaRPr>
          </a:p>
          <a:p>
            <a:pPr algn="l" eaLnBrk="0" hangingPunct="0">
              <a:spcBef>
                <a:spcPct val="10000"/>
              </a:spcBef>
              <a:buClrTx/>
              <a:buFontTx/>
              <a:buNone/>
            </a:pPr>
            <a:r>
              <a:rPr lang="en-US" sz="1400">
                <a:latin typeface="Courier New" pitchFamily="49" charset="0"/>
              </a:rPr>
              <a:t>EXCEPTION</a:t>
            </a:r>
          </a:p>
          <a:p>
            <a:pPr algn="l" eaLnBrk="0" hangingPunct="0">
              <a:spcBef>
                <a:spcPct val="10000"/>
              </a:spcBef>
              <a:buClrTx/>
              <a:buFontTx/>
              <a:buNone/>
            </a:pPr>
            <a:r>
              <a:rPr lang="en-US" sz="1400">
                <a:latin typeface="Courier New" pitchFamily="49" charset="0"/>
              </a:rPr>
              <a:t>  WHEN e_integrity THEN ...</a:t>
            </a:r>
          </a:p>
          <a:p>
            <a:pPr algn="l" eaLnBrk="0" hangingPunct="0">
              <a:spcBef>
                <a:spcPct val="10000"/>
              </a:spcBef>
              <a:buClrTx/>
              <a:buFontTx/>
              <a:buNone/>
            </a:pPr>
            <a:r>
              <a:rPr lang="en-US" sz="1400">
                <a:latin typeface="Courier New" pitchFamily="49" charset="0"/>
              </a:rPr>
              <a:t>  WHEN e_no_rows THEN ...</a:t>
            </a:r>
          </a:p>
          <a:p>
            <a:pPr algn="l" eaLnBrk="0" hangingPunct="0">
              <a:spcBef>
                <a:spcPct val="10000"/>
              </a:spcBef>
              <a:buClrTx/>
              <a:buFontTx/>
              <a:buNone/>
            </a:pPr>
            <a:r>
              <a:rPr lang="en-US" sz="1400">
                <a:latin typeface="Courier New" pitchFamily="49" charset="0"/>
              </a:rPr>
              <a:t>END;</a:t>
            </a:r>
          </a:p>
          <a:p>
            <a:pPr algn="l" eaLnBrk="0" hangingPunct="0">
              <a:spcBef>
                <a:spcPct val="10000"/>
              </a:spcBef>
              <a:buClrTx/>
              <a:buFontTx/>
              <a:buNone/>
            </a:pPr>
            <a:r>
              <a:rPr lang="en-US" sz="1400">
                <a:latin typeface="Courier New" pitchFamily="49" charset="0"/>
              </a:rPr>
              <a:t>/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gray">
          <a:xfrm>
            <a:off x="4783667" y="3186113"/>
            <a:ext cx="4476751" cy="1601787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1117601" y="3255963"/>
            <a:ext cx="3553884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algn="l" eaLnBrk="0" hangingPunct="0">
              <a:spcBef>
                <a:spcPct val="30000"/>
              </a:spcBef>
              <a:buClrTx/>
              <a:buFontTx/>
              <a:buNone/>
              <a:tabLst>
                <a:tab pos="3195638" algn="l"/>
              </a:tabLst>
            </a:pPr>
            <a:r>
              <a:rPr lang="en-US"/>
              <a:t>Subblocks can handle an exception or pass the exception to the enclosing block.</a:t>
            </a:r>
          </a:p>
        </p:txBody>
      </p:sp>
    </p:spTree>
    <p:extLst>
      <p:ext uri="{BB962C8B-B14F-4D97-AF65-F5344CB8AC3E}">
        <p14:creationId xmlns:p14="http://schemas.microsoft.com/office/powerpoint/2010/main" val="1295304102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RAISE</a:t>
            </a:r>
            <a:r>
              <a:rPr lang="en-US" smtClean="0"/>
              <a:t> Statement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812800" y="1447800"/>
            <a:ext cx="10557933" cy="2667000"/>
          </a:xfrm>
        </p:spPr>
        <p:txBody>
          <a:bodyPr/>
          <a:lstStyle/>
          <a:p>
            <a:pPr lvl="1"/>
            <a:r>
              <a:rPr lang="en-US" smtClean="0"/>
              <a:t>Stops normal execution of a PL/SQL block or subprogram and transfers control to an exception handler</a:t>
            </a:r>
          </a:p>
          <a:p>
            <a:pPr lvl="1"/>
            <a:r>
              <a:rPr lang="en-US" smtClean="0"/>
              <a:t>Explicitly raises predefined exceptions or user-defined exceptions</a:t>
            </a:r>
          </a:p>
          <a:p>
            <a:pPr lvl="1"/>
            <a:r>
              <a:rPr lang="en-US" smtClean="0"/>
              <a:t>Syntax: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</p:txBody>
      </p:sp>
      <p:sp>
        <p:nvSpPr>
          <p:cNvPr id="31748" name="Rectangle 6"/>
          <p:cNvSpPr>
            <a:spLocks noChangeArrowheads="1"/>
          </p:cNvSpPr>
          <p:nvPr/>
        </p:nvSpPr>
        <p:spPr bwMode="blackGray">
          <a:xfrm>
            <a:off x="1524000" y="3352801"/>
            <a:ext cx="9042400" cy="273024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65000"/>
              </a:lnSpc>
              <a:spcBef>
                <a:spcPct val="40000"/>
              </a:spcBef>
              <a:buClrTx/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RAISE	</a:t>
            </a:r>
            <a:r>
              <a:rPr lang="en-US"/>
              <a:t> </a:t>
            </a:r>
            <a:r>
              <a:rPr lang="en-US">
                <a:latin typeface="Courier New" pitchFamily="49" charset="0"/>
                <a:cs typeface="Courier New" pitchFamily="49" charset="0"/>
              </a:rPr>
              <a:t>exception_name ; </a:t>
            </a:r>
            <a:endParaRPr lang="en-US">
              <a:solidFill>
                <a:srgbClr val="0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1076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l" eaLnBrk="0" hangingPunct="0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0" hangingPunct="0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urier New" pitchFamily="49" charset="0"/>
              </a:rPr>
              <a:t>RAISE_APPLICATION_ERROR</a:t>
            </a:r>
            <a:r>
              <a:rPr lang="en-US" smtClean="0"/>
              <a:t> Procedure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smtClean="0">
                <a:latin typeface="Arial" charset="0"/>
              </a:rPr>
              <a:t>Syntax:</a:t>
            </a:r>
          </a:p>
          <a:p>
            <a:pPr marL="0" indent="0" eaLnBrk="1" hangingPunct="1"/>
            <a:endParaRPr lang="en-US" smtClean="0">
              <a:latin typeface="Arial" charset="0"/>
            </a:endParaRPr>
          </a:p>
          <a:p>
            <a:pPr marL="0" indent="0" eaLnBrk="1" hangingPunct="1"/>
            <a:endParaRPr lang="en-US" smtClean="0">
              <a:latin typeface="Arial" charset="0"/>
            </a:endParaRPr>
          </a:p>
          <a:p>
            <a:pPr lvl="1" eaLnBrk="1" hangingPunct="1"/>
            <a:r>
              <a:rPr lang="en-US" smtClean="0"/>
              <a:t>You can use this procedure to issue user-defined error messages from stored subprograms.</a:t>
            </a:r>
          </a:p>
          <a:p>
            <a:pPr lvl="1" eaLnBrk="1" hangingPunct="1"/>
            <a:r>
              <a:rPr lang="en-US" smtClean="0"/>
              <a:t>You can report errors to your application and avoid returning unhandled exceptions.</a:t>
            </a: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blackGray">
          <a:xfrm>
            <a:off x="812800" y="1981200"/>
            <a:ext cx="10566400" cy="58578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 eaLnBrk="0" hangingPunct="0">
              <a:lnSpc>
                <a:spcPct val="65000"/>
              </a:lnSpc>
              <a:spcBef>
                <a:spcPct val="40000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raise_application_error (</a:t>
            </a:r>
            <a:r>
              <a:rPr lang="en-US" i="1">
                <a:solidFill>
                  <a:srgbClr val="000000"/>
                </a:solidFill>
                <a:latin typeface="Courier New" pitchFamily="49" charset="0"/>
              </a:rPr>
              <a:t>error_number,</a:t>
            </a:r>
            <a:endParaRPr lang="en-US">
              <a:solidFill>
                <a:srgbClr val="000000"/>
              </a:solidFill>
              <a:latin typeface="Courier New" pitchFamily="49" charset="0"/>
            </a:endParaRPr>
          </a:p>
          <a:p>
            <a:pPr algn="l" eaLnBrk="0" hangingPunct="0">
              <a:lnSpc>
                <a:spcPct val="65000"/>
              </a:lnSpc>
              <a:spcBef>
                <a:spcPct val="40000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n-US" i="1">
                <a:solidFill>
                  <a:srgbClr val="000000"/>
                </a:solidFill>
                <a:latin typeface="Courier New" pitchFamily="49" charset="0"/>
              </a:rPr>
              <a:t>message</a:t>
            </a: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[, {TRUE | FALSE}]);	</a:t>
            </a:r>
          </a:p>
        </p:txBody>
      </p:sp>
    </p:spTree>
    <p:extLst>
      <p:ext uri="{BB962C8B-B14F-4D97-AF65-F5344CB8AC3E}">
        <p14:creationId xmlns:p14="http://schemas.microsoft.com/office/powerpoint/2010/main" val="807524782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l" eaLnBrk="0" hangingPunct="0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0" hangingPunct="0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urier New" pitchFamily="49" charset="0"/>
              </a:rPr>
              <a:t>RAISE_APPLICATION_ERROR</a:t>
            </a:r>
            <a:r>
              <a:rPr lang="en-US" smtClean="0"/>
              <a:t> Procedure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smtClean="0"/>
              <a:t>Is used in two different places:</a:t>
            </a:r>
          </a:p>
          <a:p>
            <a:pPr lvl="2" eaLnBrk="1" hangingPunct="1"/>
            <a:r>
              <a:rPr lang="en-US" smtClean="0"/>
              <a:t>Executable section</a:t>
            </a:r>
          </a:p>
          <a:p>
            <a:pPr lvl="2" eaLnBrk="1" hangingPunct="1"/>
            <a:r>
              <a:rPr lang="en-US" smtClean="0"/>
              <a:t>Exception section</a:t>
            </a:r>
          </a:p>
          <a:p>
            <a:pPr lvl="1" eaLnBrk="1" hangingPunct="1"/>
            <a:r>
              <a:rPr lang="en-US" smtClean="0"/>
              <a:t>Returns error conditions to the user in a manner consistent with other Oracle Server errors</a:t>
            </a:r>
          </a:p>
        </p:txBody>
      </p:sp>
    </p:spTree>
    <p:extLst>
      <p:ext uri="{BB962C8B-B14F-4D97-AF65-F5344CB8AC3E}">
        <p14:creationId xmlns:p14="http://schemas.microsoft.com/office/powerpoint/2010/main" val="2798574131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urier New" pitchFamily="49" charset="0"/>
              </a:rPr>
              <a:t>RAISE_APPLICATION_ERROR</a:t>
            </a:r>
            <a:r>
              <a:rPr lang="en-US" smtClean="0"/>
              <a:t> Procedure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smtClean="0">
                <a:latin typeface="Arial" charset="0"/>
              </a:rPr>
              <a:t>Executable section:</a:t>
            </a:r>
          </a:p>
          <a:p>
            <a:pPr marL="0" indent="0" eaLnBrk="1" hangingPunct="1"/>
            <a:endParaRPr lang="en-US" smtClean="0">
              <a:latin typeface="Arial" charset="0"/>
            </a:endParaRPr>
          </a:p>
          <a:p>
            <a:pPr marL="0" indent="0" eaLnBrk="1" hangingPunct="1"/>
            <a:endParaRPr lang="en-US" smtClean="0">
              <a:latin typeface="Arial" charset="0"/>
            </a:endParaRPr>
          </a:p>
          <a:p>
            <a:pPr marL="0" indent="0" eaLnBrk="1" hangingPunct="1"/>
            <a:endParaRPr lang="en-US" smtClean="0">
              <a:latin typeface="Arial" charset="0"/>
            </a:endParaRPr>
          </a:p>
          <a:p>
            <a:pPr marL="0" indent="0" eaLnBrk="1" hangingPunct="1"/>
            <a:endParaRPr lang="en-US" smtClean="0">
              <a:latin typeface="Arial" charset="0"/>
            </a:endParaRPr>
          </a:p>
          <a:p>
            <a:pPr marL="0" indent="0" eaLnBrk="1" hangingPunct="1"/>
            <a:endParaRPr lang="en-US" smtClean="0">
              <a:latin typeface="Arial" charset="0"/>
            </a:endParaRPr>
          </a:p>
          <a:p>
            <a:pPr marL="0" indent="0" eaLnBrk="1" hangingPunct="1"/>
            <a:endParaRPr lang="en-US" smtClean="0">
              <a:latin typeface="Arial" charset="0"/>
            </a:endParaRPr>
          </a:p>
          <a:p>
            <a:pPr marL="0" indent="0" eaLnBrk="1" hangingPunct="1"/>
            <a:r>
              <a:rPr lang="en-US" smtClean="0">
                <a:latin typeface="Arial" charset="0"/>
              </a:rPr>
              <a:t>Exception section: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blackGray">
          <a:xfrm>
            <a:off x="829733" y="2057400"/>
            <a:ext cx="10549467" cy="2020888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 eaLnBrk="0" hangingPunct="0">
              <a:lnSpc>
                <a:spcPct val="55000"/>
              </a:lnSpc>
              <a:spcBef>
                <a:spcPct val="35000"/>
              </a:spcBef>
              <a:buClr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BEGIN</a:t>
            </a:r>
          </a:p>
          <a:p>
            <a:pPr algn="l" eaLnBrk="0" hangingPunct="0">
              <a:lnSpc>
                <a:spcPct val="55000"/>
              </a:lnSpc>
              <a:spcBef>
                <a:spcPct val="35000"/>
              </a:spcBef>
              <a:buClr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 eaLnBrk="0" hangingPunct="0">
              <a:lnSpc>
                <a:spcPct val="55000"/>
              </a:lnSpc>
              <a:spcBef>
                <a:spcPct val="35000"/>
              </a:spcBef>
              <a:buClr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  DELETE FROM employees</a:t>
            </a:r>
          </a:p>
          <a:p>
            <a:pPr algn="l" eaLnBrk="0" hangingPunct="0">
              <a:lnSpc>
                <a:spcPct val="55000"/>
              </a:lnSpc>
              <a:spcBef>
                <a:spcPct val="35000"/>
              </a:spcBef>
              <a:buClr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     WHERE  manager_id = v_mgr;</a:t>
            </a:r>
          </a:p>
          <a:p>
            <a:pPr algn="l" eaLnBrk="0" hangingPunct="0">
              <a:lnSpc>
                <a:spcPct val="55000"/>
              </a:lnSpc>
              <a:spcBef>
                <a:spcPct val="35000"/>
              </a:spcBef>
              <a:buClr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  IF SQL%NOTFOUND THEN</a:t>
            </a:r>
          </a:p>
          <a:p>
            <a:pPr algn="l" eaLnBrk="0" hangingPunct="0">
              <a:lnSpc>
                <a:spcPct val="55000"/>
              </a:lnSpc>
              <a:spcBef>
                <a:spcPct val="35000"/>
              </a:spcBef>
              <a:buClr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     RAISE_APPLICATION_ERROR(-20202,</a:t>
            </a:r>
          </a:p>
          <a:p>
            <a:pPr algn="l" eaLnBrk="0" hangingPunct="0">
              <a:lnSpc>
                <a:spcPct val="55000"/>
              </a:lnSpc>
              <a:spcBef>
                <a:spcPct val="35000"/>
              </a:spcBef>
              <a:buClr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       'This is not a valid manager');</a:t>
            </a:r>
          </a:p>
          <a:p>
            <a:pPr algn="l" eaLnBrk="0" hangingPunct="0">
              <a:lnSpc>
                <a:spcPct val="55000"/>
              </a:lnSpc>
              <a:spcBef>
                <a:spcPct val="35000"/>
              </a:spcBef>
              <a:buClr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  END IF;</a:t>
            </a:r>
          </a:p>
          <a:p>
            <a:pPr algn="l" eaLnBrk="0" hangingPunct="0">
              <a:lnSpc>
                <a:spcPct val="55000"/>
              </a:lnSpc>
              <a:spcBef>
                <a:spcPct val="35000"/>
              </a:spcBef>
              <a:buClr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   ...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blackGray">
          <a:xfrm>
            <a:off x="829733" y="4751388"/>
            <a:ext cx="10549467" cy="1516062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 eaLnBrk="0" hangingPunct="0">
              <a:lnSpc>
                <a:spcPct val="55000"/>
              </a:lnSpc>
              <a:spcBef>
                <a:spcPct val="35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 eaLnBrk="0" hangingPunct="0">
              <a:lnSpc>
                <a:spcPct val="55000"/>
              </a:lnSpc>
              <a:spcBef>
                <a:spcPct val="35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EXCEPTION</a:t>
            </a:r>
          </a:p>
          <a:p>
            <a:pPr algn="l" eaLnBrk="0" hangingPunct="0">
              <a:lnSpc>
                <a:spcPct val="55000"/>
              </a:lnSpc>
              <a:spcBef>
                <a:spcPct val="35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 WHEN NO_DATA_FOUND THEN</a:t>
            </a:r>
          </a:p>
          <a:p>
            <a:pPr algn="l" eaLnBrk="0" hangingPunct="0">
              <a:lnSpc>
                <a:spcPct val="55000"/>
              </a:lnSpc>
              <a:spcBef>
                <a:spcPct val="35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   RAISE_APPLICATION_ERROR (-20201,</a:t>
            </a:r>
          </a:p>
          <a:p>
            <a:pPr algn="l" eaLnBrk="0" hangingPunct="0">
              <a:lnSpc>
                <a:spcPct val="55000"/>
              </a:lnSpc>
              <a:spcBef>
                <a:spcPct val="35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      'Manager is not a valid employee.');</a:t>
            </a:r>
          </a:p>
          <a:p>
            <a:pPr algn="l" eaLnBrk="0" hangingPunct="0">
              <a:lnSpc>
                <a:spcPct val="60000"/>
              </a:lnSpc>
              <a:spcBef>
                <a:spcPct val="35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END;</a:t>
            </a:r>
            <a:br>
              <a:rPr lang="en-US" sz="16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688465844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19100" indent="-419100" eaLnBrk="1" hangingPunct="1">
              <a:spcBef>
                <a:spcPct val="5000"/>
              </a:spcBef>
            </a:pPr>
            <a:r>
              <a:rPr lang="en-US" smtClean="0">
                <a:latin typeface="Arial" charset="0"/>
              </a:rPr>
              <a:t>You can trap any error by including a corresponding handler </a:t>
            </a:r>
          </a:p>
          <a:p>
            <a:pPr marL="419100" indent="-419100" eaLnBrk="1" hangingPunct="1">
              <a:spcBef>
                <a:spcPct val="5000"/>
              </a:spcBef>
            </a:pPr>
            <a:r>
              <a:rPr lang="en-US" smtClean="0">
                <a:latin typeface="Arial" charset="0"/>
              </a:rPr>
              <a:t>within the exception-handling section of the PL/SQL block. </a:t>
            </a:r>
          </a:p>
          <a:p>
            <a:pPr marL="576263" lvl="1" indent="-461963" eaLnBrk="1" hangingPunct="1">
              <a:buFont typeface="Arial" charset="0"/>
              <a:buAutoNum type="alphaLcPeriod"/>
            </a:pPr>
            <a:r>
              <a:rPr lang="en-US" smtClean="0"/>
              <a:t>True</a:t>
            </a:r>
          </a:p>
          <a:p>
            <a:pPr marL="576263" lvl="1" indent="-461963" eaLnBrk="1" hangingPunct="1">
              <a:buFont typeface="Arial" charset="0"/>
              <a:buAutoNum type="alphaLcPeriod"/>
            </a:pPr>
            <a:r>
              <a:rPr lang="en-US" smtClean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3103476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smtClean="0">
                <a:latin typeface="Arial" charset="0"/>
              </a:rPr>
              <a:t>In this lesson, you should have learned to:</a:t>
            </a:r>
          </a:p>
          <a:p>
            <a:pPr lvl="1" eaLnBrk="1" hangingPunct="1"/>
            <a:r>
              <a:rPr lang="en-US" smtClean="0"/>
              <a:t>Define PL/SQL exceptions</a:t>
            </a:r>
          </a:p>
          <a:p>
            <a:pPr lvl="1" eaLnBrk="1" hangingPunct="1"/>
            <a:r>
              <a:rPr lang="en-US" smtClean="0"/>
              <a:t>Add an </a:t>
            </a:r>
            <a:r>
              <a:rPr lang="en-US" smtClean="0">
                <a:latin typeface="Courier New" pitchFamily="49" charset="0"/>
              </a:rPr>
              <a:t>EXCEPTION</a:t>
            </a:r>
            <a:r>
              <a:rPr lang="en-US" smtClean="0"/>
              <a:t> section to the PL/SQL block to deal with exceptions at run time</a:t>
            </a:r>
          </a:p>
          <a:p>
            <a:pPr lvl="1" eaLnBrk="1" hangingPunct="1"/>
            <a:r>
              <a:rPr lang="en-US" smtClean="0"/>
              <a:t>Handle different types of exceptions:</a:t>
            </a:r>
          </a:p>
          <a:p>
            <a:pPr lvl="2" eaLnBrk="1" hangingPunct="1"/>
            <a:r>
              <a:rPr lang="en-US" smtClean="0"/>
              <a:t>Predefined exceptions</a:t>
            </a:r>
          </a:p>
          <a:p>
            <a:pPr lvl="2" eaLnBrk="1" hangingPunct="1"/>
            <a:r>
              <a:rPr lang="en-US" smtClean="0"/>
              <a:t>Non-predefined exceptions</a:t>
            </a:r>
          </a:p>
          <a:p>
            <a:pPr lvl="2" eaLnBrk="1" hangingPunct="1"/>
            <a:r>
              <a:rPr lang="en-US" smtClean="0"/>
              <a:t>User-defined exceptions</a:t>
            </a:r>
          </a:p>
          <a:p>
            <a:pPr lvl="1" eaLnBrk="1" hangingPunct="1"/>
            <a:r>
              <a:rPr lang="en-US" smtClean="0"/>
              <a:t>Propagate exceptions in nested blocks and call applications</a:t>
            </a:r>
          </a:p>
        </p:txBody>
      </p:sp>
    </p:spTree>
    <p:extLst>
      <p:ext uri="{BB962C8B-B14F-4D97-AF65-F5344CB8AC3E}">
        <p14:creationId xmlns:p14="http://schemas.microsoft.com/office/powerpoint/2010/main" val="910618780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l" eaLnBrk="0" hangingPunct="0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0" hangingPunct="0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Practice 9: Overview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smtClean="0">
                <a:latin typeface="Arial" charset="0"/>
              </a:rPr>
              <a:t>This practice covers the following topics:</a:t>
            </a:r>
          </a:p>
          <a:p>
            <a:pPr lvl="1" eaLnBrk="1" hangingPunct="1"/>
            <a:r>
              <a:rPr lang="en-US" smtClean="0"/>
              <a:t>Creating and invoking user-defined exceptions</a:t>
            </a:r>
          </a:p>
          <a:p>
            <a:pPr lvl="1" eaLnBrk="1" hangingPunct="1"/>
            <a:r>
              <a:rPr lang="en-US" smtClean="0"/>
              <a:t>Handling named Oracle Server exceptions</a:t>
            </a:r>
          </a:p>
        </p:txBody>
      </p:sp>
    </p:spTree>
    <p:extLst>
      <p:ext uri="{BB962C8B-B14F-4D97-AF65-F5344CB8AC3E}">
        <p14:creationId xmlns:p14="http://schemas.microsoft.com/office/powerpoint/2010/main" val="610275448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11267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smtClean="0"/>
              <a:t>Understanding PL/SQL exceptions</a:t>
            </a:r>
          </a:p>
          <a:p>
            <a:pPr lvl="1" eaLnBrk="1" hangingPunct="1">
              <a:buClr>
                <a:schemeClr val="folHlink"/>
              </a:buClr>
            </a:pPr>
            <a:r>
              <a:rPr lang="en-US" smtClean="0">
                <a:solidFill>
                  <a:schemeClr val="folHlink"/>
                </a:solidFill>
              </a:rPr>
              <a:t>Trapping exceptions</a:t>
            </a:r>
          </a:p>
        </p:txBody>
      </p:sp>
    </p:spTree>
    <p:extLst>
      <p:ext uri="{BB962C8B-B14F-4D97-AF65-F5344CB8AC3E}">
        <p14:creationId xmlns:p14="http://schemas.microsoft.com/office/powerpoint/2010/main" val="329642093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312175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400" y="3505201"/>
            <a:ext cx="7620000" cy="278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229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an Exception?</a:t>
            </a: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blackGray">
          <a:xfrm>
            <a:off x="812800" y="1066801"/>
            <a:ext cx="10566400" cy="2181225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 eaLnBrk="0" hangingPunct="0">
              <a:lnSpc>
                <a:spcPct val="70000"/>
              </a:lnSpc>
              <a:spcBef>
                <a:spcPct val="40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DECLARE</a:t>
            </a:r>
          </a:p>
          <a:p>
            <a:pPr algn="l" eaLnBrk="0" hangingPunct="0">
              <a:lnSpc>
                <a:spcPct val="70000"/>
              </a:lnSpc>
              <a:spcBef>
                <a:spcPct val="40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v_lname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VARCHAR2(15);</a:t>
            </a:r>
          </a:p>
          <a:p>
            <a:pPr algn="l" eaLnBrk="0" hangingPunct="0">
              <a:lnSpc>
                <a:spcPct val="70000"/>
              </a:lnSpc>
              <a:spcBef>
                <a:spcPct val="40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BEGIN</a:t>
            </a:r>
          </a:p>
          <a:p>
            <a:pPr algn="l" eaLnBrk="0" hangingPunct="0">
              <a:lnSpc>
                <a:spcPct val="70000"/>
              </a:lnSpc>
              <a:spcBef>
                <a:spcPct val="40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SELECT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last_name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INTO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v_lname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l" eaLnBrk="0" hangingPunct="0">
              <a:lnSpc>
                <a:spcPct val="70000"/>
              </a:lnSpc>
              <a:spcBef>
                <a:spcPct val="40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FROM employees</a:t>
            </a:r>
          </a:p>
          <a:p>
            <a:pPr algn="l" eaLnBrk="0" hangingPunct="0">
              <a:lnSpc>
                <a:spcPct val="70000"/>
              </a:lnSpc>
              <a:spcBef>
                <a:spcPct val="40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WHERE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first_name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='John'; </a:t>
            </a:r>
          </a:p>
          <a:p>
            <a:pPr algn="l" eaLnBrk="0" hangingPunct="0">
              <a:lnSpc>
                <a:spcPct val="70000"/>
              </a:lnSpc>
              <a:spcBef>
                <a:spcPct val="40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DBMS_OUTPUT.PUT_LINE ('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John''s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last name is :' ||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v_lname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algn="l" eaLnBrk="0" hangingPunct="0">
              <a:lnSpc>
                <a:spcPct val="70000"/>
              </a:lnSpc>
              <a:spcBef>
                <a:spcPct val="40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END;</a:t>
            </a:r>
          </a:p>
        </p:txBody>
      </p:sp>
      <p:sp>
        <p:nvSpPr>
          <p:cNvPr id="12293" name="Freeform 6"/>
          <p:cNvSpPr>
            <a:spLocks/>
          </p:cNvSpPr>
          <p:nvPr/>
        </p:nvSpPr>
        <p:spPr bwMode="auto">
          <a:xfrm>
            <a:off x="1826685" y="3352801"/>
            <a:ext cx="1011767" cy="1827213"/>
          </a:xfrm>
          <a:custGeom>
            <a:avLst/>
            <a:gdLst>
              <a:gd name="T0" fmla="*/ 0 w 480"/>
              <a:gd name="T1" fmla="*/ 0 h 1008"/>
              <a:gd name="T2" fmla="*/ 0 w 480"/>
              <a:gd name="T3" fmla="*/ 2147483647 h 1008"/>
              <a:gd name="T4" fmla="*/ 2147483647 w 480"/>
              <a:gd name="T5" fmla="*/ 2147483647 h 1008"/>
              <a:gd name="T6" fmla="*/ 0 60000 65536"/>
              <a:gd name="T7" fmla="*/ 0 60000 65536"/>
              <a:gd name="T8" fmla="*/ 0 60000 65536"/>
              <a:gd name="T9" fmla="*/ 0 w 480"/>
              <a:gd name="T10" fmla="*/ 0 h 1008"/>
              <a:gd name="T11" fmla="*/ 480 w 480"/>
              <a:gd name="T12" fmla="*/ 1008 h 10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1008">
                <a:moveTo>
                  <a:pt x="0" y="0"/>
                </a:moveTo>
                <a:lnTo>
                  <a:pt x="0" y="1008"/>
                </a:lnTo>
                <a:lnTo>
                  <a:pt x="480" y="1008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3880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Handling the Exception: An Example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gray">
          <a:xfrm>
            <a:off x="821267" y="1092379"/>
            <a:ext cx="10549467" cy="364490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l" eaLnBrk="0" hangingPunct="0">
              <a:lnSpc>
                <a:spcPct val="70000"/>
              </a:lnSpc>
              <a:spcBef>
                <a:spcPct val="40000"/>
              </a:spcBef>
              <a:buClr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DECLARE</a:t>
            </a:r>
          </a:p>
          <a:p>
            <a:pPr algn="l" eaLnBrk="0" hangingPunct="0">
              <a:lnSpc>
                <a:spcPct val="70000"/>
              </a:lnSpc>
              <a:spcBef>
                <a:spcPct val="40000"/>
              </a:spcBef>
              <a:buClr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  v_lname VARCHAR2(15);</a:t>
            </a:r>
          </a:p>
          <a:p>
            <a:pPr algn="l" eaLnBrk="0" hangingPunct="0">
              <a:lnSpc>
                <a:spcPct val="70000"/>
              </a:lnSpc>
              <a:spcBef>
                <a:spcPct val="40000"/>
              </a:spcBef>
              <a:buClr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BEGIN</a:t>
            </a:r>
          </a:p>
          <a:p>
            <a:pPr algn="l" eaLnBrk="0" hangingPunct="0">
              <a:lnSpc>
                <a:spcPct val="70000"/>
              </a:lnSpc>
              <a:spcBef>
                <a:spcPct val="40000"/>
              </a:spcBef>
              <a:buClr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  SELECT last_name INTO v_lname </a:t>
            </a:r>
          </a:p>
          <a:p>
            <a:pPr algn="l" eaLnBrk="0" hangingPunct="0">
              <a:lnSpc>
                <a:spcPct val="70000"/>
              </a:lnSpc>
              <a:spcBef>
                <a:spcPct val="40000"/>
              </a:spcBef>
              <a:buClr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  FROM employees</a:t>
            </a:r>
          </a:p>
          <a:p>
            <a:pPr algn="l" eaLnBrk="0" hangingPunct="0">
              <a:lnSpc>
                <a:spcPct val="70000"/>
              </a:lnSpc>
              <a:spcBef>
                <a:spcPct val="40000"/>
              </a:spcBef>
              <a:buClr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  WHERE first_name='John'; </a:t>
            </a:r>
          </a:p>
          <a:p>
            <a:pPr algn="l" eaLnBrk="0" hangingPunct="0">
              <a:lnSpc>
                <a:spcPct val="70000"/>
              </a:lnSpc>
              <a:spcBef>
                <a:spcPct val="40000"/>
              </a:spcBef>
              <a:buClr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  DBMS_OUTPUT.PUT_LINE ('John''s last name is :' ||v_lname);</a:t>
            </a:r>
          </a:p>
          <a:p>
            <a:pPr algn="l" eaLnBrk="0" hangingPunct="0">
              <a:lnSpc>
                <a:spcPct val="70000"/>
              </a:lnSpc>
              <a:spcBef>
                <a:spcPct val="40000"/>
              </a:spcBef>
              <a:buClrTx/>
              <a:buFontTx/>
              <a:buNone/>
            </a:pPr>
            <a:r>
              <a:rPr lang="en-US" sz="1600">
                <a:solidFill>
                  <a:srgbClr val="0000FF"/>
                </a:solidFill>
                <a:latin typeface="Courier New" pitchFamily="49" charset="0"/>
              </a:rPr>
              <a:t>EXCEPTION</a:t>
            </a:r>
          </a:p>
          <a:p>
            <a:pPr algn="l" eaLnBrk="0" hangingPunct="0">
              <a:lnSpc>
                <a:spcPct val="70000"/>
              </a:lnSpc>
              <a:spcBef>
                <a:spcPct val="40000"/>
              </a:spcBef>
              <a:buClrTx/>
              <a:buFontTx/>
              <a:buNone/>
            </a:pPr>
            <a:r>
              <a:rPr lang="en-US" sz="1600">
                <a:solidFill>
                  <a:srgbClr val="0000FF"/>
                </a:solidFill>
                <a:latin typeface="Courier New" pitchFamily="49" charset="0"/>
              </a:rPr>
              <a:t>  WHEN TOO_MANY_ROWS THEN</a:t>
            </a:r>
          </a:p>
          <a:p>
            <a:pPr algn="l" eaLnBrk="0" hangingPunct="0">
              <a:lnSpc>
                <a:spcPct val="95000"/>
              </a:lnSpc>
              <a:spcBef>
                <a:spcPct val="40000"/>
              </a:spcBef>
              <a:buClrTx/>
              <a:buFontTx/>
              <a:buNone/>
            </a:pPr>
            <a:r>
              <a:rPr lang="en-US" sz="1600">
                <a:solidFill>
                  <a:srgbClr val="0000FF"/>
                </a:solidFill>
                <a:latin typeface="Courier New" pitchFamily="49" charset="0"/>
              </a:rPr>
              <a:t>  DBMS_OUTPUT.PUT_LINE (' Your select statement retrieved</a:t>
            </a:r>
          </a:p>
          <a:p>
            <a:pPr algn="l" eaLnBrk="0" hangingPunct="0">
              <a:lnSpc>
                <a:spcPct val="95000"/>
              </a:lnSpc>
              <a:spcBef>
                <a:spcPct val="40000"/>
              </a:spcBef>
              <a:buClrTx/>
              <a:buFontTx/>
              <a:buNone/>
            </a:pPr>
            <a:r>
              <a:rPr lang="en-US" sz="1600">
                <a:solidFill>
                  <a:srgbClr val="0000FF"/>
                </a:solidFill>
                <a:latin typeface="Courier New" pitchFamily="49" charset="0"/>
              </a:rPr>
              <a:t>   multiple rows. Consider using a cursor.');</a:t>
            </a:r>
          </a:p>
          <a:p>
            <a:pPr algn="l" eaLnBrk="0" hangingPunct="0">
              <a:lnSpc>
                <a:spcPct val="70000"/>
              </a:lnSpc>
              <a:spcBef>
                <a:spcPct val="40000"/>
              </a:spcBef>
              <a:buClr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END;</a:t>
            </a:r>
          </a:p>
          <a:p>
            <a:pPr algn="l" eaLnBrk="0" hangingPunct="0">
              <a:lnSpc>
                <a:spcPct val="70000"/>
              </a:lnSpc>
              <a:spcBef>
                <a:spcPct val="40000"/>
              </a:spcBef>
              <a:buClr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/</a:t>
            </a:r>
          </a:p>
        </p:txBody>
      </p:sp>
      <p:sp>
        <p:nvSpPr>
          <p:cNvPr id="13316" name="Freeform 6"/>
          <p:cNvSpPr>
            <a:spLocks/>
          </p:cNvSpPr>
          <p:nvPr/>
        </p:nvSpPr>
        <p:spPr bwMode="auto">
          <a:xfrm>
            <a:off x="4064000" y="4867276"/>
            <a:ext cx="1117600" cy="1065213"/>
          </a:xfrm>
          <a:custGeom>
            <a:avLst/>
            <a:gdLst>
              <a:gd name="T0" fmla="*/ 0 w 480"/>
              <a:gd name="T1" fmla="*/ 0 h 1008"/>
              <a:gd name="T2" fmla="*/ 0 w 480"/>
              <a:gd name="T3" fmla="*/ 2147483647 h 1008"/>
              <a:gd name="T4" fmla="*/ 2147483647 w 480"/>
              <a:gd name="T5" fmla="*/ 2147483647 h 1008"/>
              <a:gd name="T6" fmla="*/ 0 60000 65536"/>
              <a:gd name="T7" fmla="*/ 0 60000 65536"/>
              <a:gd name="T8" fmla="*/ 0 60000 65536"/>
              <a:gd name="T9" fmla="*/ 0 w 480"/>
              <a:gd name="T10" fmla="*/ 0 h 1008"/>
              <a:gd name="T11" fmla="*/ 480 w 480"/>
              <a:gd name="T12" fmla="*/ 1008 h 10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1008">
                <a:moveTo>
                  <a:pt x="0" y="0"/>
                </a:moveTo>
                <a:lnTo>
                  <a:pt x="0" y="1008"/>
                </a:lnTo>
                <a:lnTo>
                  <a:pt x="480" y="1008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331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200" y="4953000"/>
            <a:ext cx="4673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31212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Understanding Exceptions with PL/SQL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mtClean="0"/>
              <a:t>An exception is a PL/SQL error that is raised during program execution.</a:t>
            </a:r>
          </a:p>
          <a:p>
            <a:pPr lvl="1"/>
            <a:r>
              <a:rPr lang="en-US" smtClean="0"/>
              <a:t>An exception can be raised:</a:t>
            </a:r>
          </a:p>
          <a:p>
            <a:pPr lvl="2"/>
            <a:r>
              <a:rPr lang="en-US" smtClean="0"/>
              <a:t>Implicitly by the Oracle Server</a:t>
            </a:r>
          </a:p>
          <a:p>
            <a:pPr lvl="2"/>
            <a:r>
              <a:rPr lang="en-US" smtClean="0"/>
              <a:t>Explicitly by the program</a:t>
            </a:r>
          </a:p>
          <a:p>
            <a:pPr lvl="1"/>
            <a:r>
              <a:rPr lang="en-US" smtClean="0"/>
              <a:t>An exception can be handled:</a:t>
            </a:r>
          </a:p>
          <a:p>
            <a:pPr lvl="2"/>
            <a:r>
              <a:rPr lang="en-US" smtClean="0"/>
              <a:t>By trapping it with a handler</a:t>
            </a:r>
          </a:p>
          <a:p>
            <a:pPr lvl="2"/>
            <a:r>
              <a:rPr lang="en-US" smtClean="0"/>
              <a:t>By propagating it to the calling environment</a:t>
            </a:r>
          </a:p>
        </p:txBody>
      </p:sp>
    </p:spTree>
    <p:extLst>
      <p:ext uri="{BB962C8B-B14F-4D97-AF65-F5344CB8AC3E}">
        <p14:creationId xmlns:p14="http://schemas.microsoft.com/office/powerpoint/2010/main" val="60354863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Handling Exceptions</a:t>
            </a:r>
          </a:p>
        </p:txBody>
      </p:sp>
      <p:grpSp>
        <p:nvGrpSpPr>
          <p:cNvPr id="15363" name="Group 22"/>
          <p:cNvGrpSpPr>
            <a:grpSpLocks/>
          </p:cNvGrpSpPr>
          <p:nvPr/>
        </p:nvGrpSpPr>
        <p:grpSpPr bwMode="auto">
          <a:xfrm>
            <a:off x="1998133" y="1447800"/>
            <a:ext cx="8187267" cy="4356100"/>
            <a:chOff x="980" y="912"/>
            <a:chExt cx="3868" cy="2744"/>
          </a:xfrm>
        </p:grpSpPr>
        <p:sp>
          <p:nvSpPr>
            <p:cNvPr id="15364" name="Line 2"/>
            <p:cNvSpPr>
              <a:spLocks noChangeShapeType="1"/>
            </p:cNvSpPr>
            <p:nvPr/>
          </p:nvSpPr>
          <p:spPr bwMode="blackWhite">
            <a:xfrm>
              <a:off x="1671" y="1547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5" name="Line 3"/>
            <p:cNvSpPr>
              <a:spLocks noChangeShapeType="1"/>
            </p:cNvSpPr>
            <p:nvPr/>
          </p:nvSpPr>
          <p:spPr bwMode="blackWhite">
            <a:xfrm>
              <a:off x="2984" y="1547"/>
              <a:ext cx="74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6" name="Line 4"/>
            <p:cNvSpPr>
              <a:spLocks noChangeShapeType="1"/>
            </p:cNvSpPr>
            <p:nvPr/>
          </p:nvSpPr>
          <p:spPr bwMode="blackWhite">
            <a:xfrm>
              <a:off x="2538" y="1958"/>
              <a:ext cx="0" cy="40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7" name="Line 5"/>
            <p:cNvSpPr>
              <a:spLocks noChangeShapeType="1"/>
            </p:cNvSpPr>
            <p:nvPr/>
          </p:nvSpPr>
          <p:spPr bwMode="blackWhite">
            <a:xfrm>
              <a:off x="2538" y="2869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5368" name="Picture 7" descr="D:\PL_SQL\NEW\Lessons\Graphics\Les08\excepgrap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081" y="912"/>
              <a:ext cx="642" cy="1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69" name="Text Box 8"/>
            <p:cNvSpPr txBox="1">
              <a:spLocks noChangeArrowheads="1"/>
            </p:cNvSpPr>
            <p:nvPr/>
          </p:nvSpPr>
          <p:spPr bwMode="auto">
            <a:xfrm>
              <a:off x="980" y="2368"/>
              <a:ext cx="596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defTabSz="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Exception </a:t>
              </a:r>
              <a:br>
                <a:rPr lang="en-US"/>
              </a:br>
              <a:r>
                <a:rPr lang="en-US"/>
                <a:t>is raised.</a:t>
              </a:r>
            </a:p>
          </p:txBody>
        </p:sp>
        <p:sp>
          <p:nvSpPr>
            <p:cNvPr id="15370" name="AutoShape 9"/>
            <p:cNvSpPr>
              <a:spLocks noChangeArrowheads="1"/>
            </p:cNvSpPr>
            <p:nvPr/>
          </p:nvSpPr>
          <p:spPr bwMode="blackWhite">
            <a:xfrm>
              <a:off x="2058" y="1067"/>
              <a:ext cx="960" cy="960"/>
            </a:xfrm>
            <a:prstGeom prst="diamond">
              <a:avLst/>
            </a:prstGeom>
            <a:solidFill>
              <a:srgbClr val="FF99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1" name="Text Box 10"/>
            <p:cNvSpPr txBox="1">
              <a:spLocks noChangeArrowheads="1"/>
            </p:cNvSpPr>
            <p:nvPr/>
          </p:nvSpPr>
          <p:spPr bwMode="auto">
            <a:xfrm>
              <a:off x="2132" y="1212"/>
              <a:ext cx="578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defTabSz="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Is the</a:t>
              </a:r>
              <a:br>
                <a:rPr lang="en-US"/>
              </a:br>
              <a:r>
                <a:rPr lang="en-US"/>
                <a:t>exception</a:t>
              </a:r>
              <a:br>
                <a:rPr lang="en-US"/>
              </a:br>
              <a:r>
                <a:rPr lang="en-US"/>
                <a:t> trapped? </a:t>
              </a:r>
            </a:p>
          </p:txBody>
        </p:sp>
        <p:sp>
          <p:nvSpPr>
            <p:cNvPr id="15372" name="Text Box 11"/>
            <p:cNvSpPr txBox="1">
              <a:spLocks noChangeArrowheads="1"/>
            </p:cNvSpPr>
            <p:nvPr/>
          </p:nvSpPr>
          <p:spPr bwMode="blackWhite">
            <a:xfrm>
              <a:off x="2536" y="2025"/>
              <a:ext cx="2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defTabSz="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Yes</a:t>
              </a:r>
            </a:p>
          </p:txBody>
        </p:sp>
        <p:sp>
          <p:nvSpPr>
            <p:cNvPr id="15373" name="Rectangle 12"/>
            <p:cNvSpPr>
              <a:spLocks noChangeArrowheads="1"/>
            </p:cNvSpPr>
            <p:nvPr/>
          </p:nvSpPr>
          <p:spPr bwMode="blackWhite">
            <a:xfrm>
              <a:off x="1798" y="2384"/>
              <a:ext cx="1480" cy="520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4" name="Text Box 13"/>
            <p:cNvSpPr txBox="1">
              <a:spLocks noChangeArrowheads="1"/>
            </p:cNvSpPr>
            <p:nvPr/>
          </p:nvSpPr>
          <p:spPr bwMode="auto">
            <a:xfrm>
              <a:off x="1804" y="2382"/>
              <a:ext cx="1045" cy="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defTabSz="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/>
                <a:t>Execute statements</a:t>
              </a:r>
              <a:br>
                <a:rPr lang="en-US"/>
              </a:br>
              <a:r>
                <a:rPr lang="en-US"/>
                <a:t>in the </a:t>
              </a:r>
              <a:r>
                <a:rPr lang="en-US">
                  <a:latin typeface="Courier New" pitchFamily="49" charset="0"/>
                </a:rPr>
                <a:t>EXCEPTION</a:t>
              </a:r>
              <a:r>
                <a:rPr lang="en-US"/>
                <a:t/>
              </a:r>
              <a:br>
                <a:rPr lang="en-US"/>
              </a:br>
              <a:r>
                <a:rPr lang="en-US"/>
                <a:t>section.</a:t>
              </a:r>
            </a:p>
          </p:txBody>
        </p:sp>
        <p:sp>
          <p:nvSpPr>
            <p:cNvPr id="15375" name="Rectangle 14"/>
            <p:cNvSpPr>
              <a:spLocks noChangeArrowheads="1"/>
            </p:cNvSpPr>
            <p:nvPr/>
          </p:nvSpPr>
          <p:spPr bwMode="blackWhite">
            <a:xfrm>
              <a:off x="2069" y="3224"/>
              <a:ext cx="939" cy="432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6" name="Text Box 15"/>
            <p:cNvSpPr txBox="1">
              <a:spLocks noChangeArrowheads="1"/>
            </p:cNvSpPr>
            <p:nvPr/>
          </p:nvSpPr>
          <p:spPr bwMode="auto">
            <a:xfrm>
              <a:off x="2116" y="3216"/>
              <a:ext cx="596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defTabSz="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Terminate </a:t>
              </a:r>
              <a:br>
                <a:rPr lang="en-US"/>
              </a:br>
              <a:r>
                <a:rPr lang="en-US"/>
                <a:t>gracefully.</a:t>
              </a:r>
            </a:p>
          </p:txBody>
        </p:sp>
        <p:sp>
          <p:nvSpPr>
            <p:cNvPr id="15377" name="Text Box 16"/>
            <p:cNvSpPr txBox="1">
              <a:spLocks noChangeArrowheads="1"/>
            </p:cNvSpPr>
            <p:nvPr/>
          </p:nvSpPr>
          <p:spPr bwMode="blackWhite">
            <a:xfrm>
              <a:off x="3156" y="1505"/>
              <a:ext cx="22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defTabSz="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No</a:t>
              </a:r>
            </a:p>
          </p:txBody>
        </p:sp>
        <p:sp>
          <p:nvSpPr>
            <p:cNvPr id="15378" name="Rectangle 17"/>
            <p:cNvSpPr>
              <a:spLocks noChangeArrowheads="1"/>
            </p:cNvSpPr>
            <p:nvPr/>
          </p:nvSpPr>
          <p:spPr bwMode="blackWhite">
            <a:xfrm>
              <a:off x="3744" y="1307"/>
              <a:ext cx="1104" cy="480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9" name="Text Box 18"/>
            <p:cNvSpPr txBox="1">
              <a:spLocks noChangeArrowheads="1"/>
            </p:cNvSpPr>
            <p:nvPr/>
          </p:nvSpPr>
          <p:spPr bwMode="auto">
            <a:xfrm>
              <a:off x="3868" y="1345"/>
              <a:ext cx="596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defTabSz="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Terminate </a:t>
              </a:r>
              <a:br>
                <a:rPr lang="en-US"/>
              </a:br>
              <a:r>
                <a:rPr lang="en-US"/>
                <a:t>abruptly.</a:t>
              </a:r>
            </a:p>
          </p:txBody>
        </p:sp>
        <p:sp>
          <p:nvSpPr>
            <p:cNvPr id="15380" name="Line 19"/>
            <p:cNvSpPr>
              <a:spLocks noChangeShapeType="1"/>
            </p:cNvSpPr>
            <p:nvPr/>
          </p:nvSpPr>
          <p:spPr bwMode="blackWhite">
            <a:xfrm>
              <a:off x="4272" y="1784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1" name="Rectangle 20"/>
            <p:cNvSpPr>
              <a:spLocks noChangeArrowheads="1"/>
            </p:cNvSpPr>
            <p:nvPr/>
          </p:nvSpPr>
          <p:spPr bwMode="blackWhite">
            <a:xfrm>
              <a:off x="3768" y="2368"/>
              <a:ext cx="1056" cy="528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2" name="Text Box 21"/>
            <p:cNvSpPr txBox="1">
              <a:spLocks noChangeArrowheads="1"/>
            </p:cNvSpPr>
            <p:nvPr/>
          </p:nvSpPr>
          <p:spPr bwMode="auto">
            <a:xfrm>
              <a:off x="3732" y="2408"/>
              <a:ext cx="80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defTabSz="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Propagate the </a:t>
              </a:r>
              <a:br>
                <a:rPr lang="en-US"/>
              </a:br>
              <a:r>
                <a:rPr lang="en-US"/>
                <a:t>exception.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2296076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Exception Types</a:t>
            </a:r>
          </a:p>
        </p:txBody>
      </p:sp>
      <p:sp>
        <p:nvSpPr>
          <p:cNvPr id="16387" name="Rectangle 8"/>
          <p:cNvSpPr>
            <a:spLocks noGrp="1" noChangeArrowheads="1"/>
          </p:cNvSpPr>
          <p:nvPr>
            <p:ph idx="1"/>
          </p:nvPr>
        </p:nvSpPr>
        <p:spPr>
          <a:xfrm>
            <a:off x="812800" y="1447800"/>
            <a:ext cx="10557933" cy="1989138"/>
          </a:xfrm>
        </p:spPr>
        <p:txBody>
          <a:bodyPr/>
          <a:lstStyle/>
          <a:p>
            <a:pPr lvl="1" eaLnBrk="1" hangingPunct="1"/>
            <a:r>
              <a:rPr lang="en-US" smtClean="0"/>
              <a:t>Predefined Oracle Server</a:t>
            </a:r>
          </a:p>
          <a:p>
            <a:pPr lvl="1" eaLnBrk="1" hangingPunct="1"/>
            <a:r>
              <a:rPr lang="en-US" smtClean="0"/>
              <a:t>Nonpredefined Oracle Server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smtClean="0"/>
              <a:t>User-defined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gray">
          <a:xfrm>
            <a:off x="7194551" y="1295400"/>
            <a:ext cx="717549" cy="12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457200" indent="-457200" algn="l" eaLnBrk="0" hangingPunct="0">
              <a:spcBef>
                <a:spcPct val="30000"/>
              </a:spcBef>
              <a:buClrTx/>
              <a:buFontTx/>
              <a:buNone/>
            </a:pPr>
            <a:r>
              <a:rPr lang="en-US" sz="6400">
                <a:solidFill>
                  <a:schemeClr val="accent2"/>
                </a:solidFill>
              </a:rPr>
              <a:t>}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7755467" y="1763714"/>
            <a:ext cx="3414184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algn="l" eaLnBrk="0" hangingPunct="0">
              <a:spcBef>
                <a:spcPct val="30000"/>
              </a:spcBef>
              <a:buClrTx/>
              <a:buFontTx/>
              <a:buNone/>
            </a:pPr>
            <a:r>
              <a:rPr lang="en-US"/>
              <a:t>Implicitly raised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7755467" y="3133726"/>
            <a:ext cx="372533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algn="l" eaLnBrk="0" hangingPunct="0">
              <a:spcBef>
                <a:spcPct val="30000"/>
              </a:spcBef>
              <a:buClrTx/>
              <a:buFontTx/>
              <a:buNone/>
            </a:pPr>
            <a:r>
              <a:rPr lang="en-US"/>
              <a:t>Explicitly raised</a:t>
            </a:r>
          </a:p>
        </p:txBody>
      </p:sp>
    </p:spTree>
    <p:extLst>
      <p:ext uri="{BB962C8B-B14F-4D97-AF65-F5344CB8AC3E}">
        <p14:creationId xmlns:p14="http://schemas.microsoft.com/office/powerpoint/2010/main" val="3285999432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1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17411" name="Rectangle 512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Clr>
                <a:schemeClr val="folHlink"/>
              </a:buClr>
            </a:pPr>
            <a:r>
              <a:rPr lang="en-US" smtClean="0">
                <a:solidFill>
                  <a:schemeClr val="folHlink"/>
                </a:solidFill>
              </a:rPr>
              <a:t>Understanding PL/SQL exceptions</a:t>
            </a:r>
          </a:p>
          <a:p>
            <a:pPr lvl="1" eaLnBrk="1" hangingPunct="1"/>
            <a:r>
              <a:rPr lang="en-US" smtClean="0"/>
              <a:t>Trapping exceptions</a:t>
            </a:r>
          </a:p>
        </p:txBody>
      </p:sp>
    </p:spTree>
    <p:extLst>
      <p:ext uri="{BB962C8B-B14F-4D97-AF65-F5344CB8AC3E}">
        <p14:creationId xmlns:p14="http://schemas.microsoft.com/office/powerpoint/2010/main" val="3619852444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165</TotalTime>
  <Words>1141</Words>
  <Application>Microsoft Office PowerPoint</Application>
  <PresentationFormat>Custom</PresentationFormat>
  <Paragraphs>281</Paragraphs>
  <Slides>30</Slides>
  <Notes>30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Ion</vt:lpstr>
      <vt:lpstr>Handling Exceptions</vt:lpstr>
      <vt:lpstr>Objectives</vt:lpstr>
      <vt:lpstr>Agenda</vt:lpstr>
      <vt:lpstr>What Is an Exception?</vt:lpstr>
      <vt:lpstr>Handling the Exception: An Example</vt:lpstr>
      <vt:lpstr>Understanding Exceptions with PL/SQL</vt:lpstr>
      <vt:lpstr>Handling Exceptions</vt:lpstr>
      <vt:lpstr>Exception Types</vt:lpstr>
      <vt:lpstr>Agenda</vt:lpstr>
      <vt:lpstr>Syntax to Trap Exceptions</vt:lpstr>
      <vt:lpstr>PowerPoint Presentation</vt:lpstr>
      <vt:lpstr>Guidelines for Trapping Exceptions</vt:lpstr>
      <vt:lpstr>Trapping Predefined Oracle Server Errors</vt:lpstr>
      <vt:lpstr>PowerPoint Presentation</vt:lpstr>
      <vt:lpstr>PowerPoint Presentation</vt:lpstr>
      <vt:lpstr>Trapping Nonpredefined  Oracle Server Errors</vt:lpstr>
      <vt:lpstr>Nonpredefined Error Trapping: Example</vt:lpstr>
      <vt:lpstr>Functions for Trapping Exceptions</vt:lpstr>
      <vt:lpstr>Functions for Trapping Exceptions</vt:lpstr>
      <vt:lpstr>Trapping User-Defined Exceptions</vt:lpstr>
      <vt:lpstr>Trapping User-Defined Exceptions</vt:lpstr>
      <vt:lpstr>Propagating Exceptions in a Subblock</vt:lpstr>
      <vt:lpstr>The RAISE Statement</vt:lpstr>
      <vt:lpstr>RAISE_APPLICATION_ERROR Procedure</vt:lpstr>
      <vt:lpstr>RAISE_APPLICATION_ERROR Procedure</vt:lpstr>
      <vt:lpstr>RAISE_APPLICATION_ERROR Procedure</vt:lpstr>
      <vt:lpstr>Quiz</vt:lpstr>
      <vt:lpstr>Summary</vt:lpstr>
      <vt:lpstr>Practice 9: Overview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Restricting and Sorting Data</dc:title>
  <dc:creator>Sumedha Saran</dc:creator>
  <cp:lastModifiedBy>dell</cp:lastModifiedBy>
  <cp:revision>33</cp:revision>
  <dcterms:created xsi:type="dcterms:W3CDTF">2017-10-25T20:52:34Z</dcterms:created>
  <dcterms:modified xsi:type="dcterms:W3CDTF">2018-09-12T06:52:16Z</dcterms:modified>
</cp:coreProperties>
</file>