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2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2CCA-F978-476B-9B10-120D673A01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E907-670F-49FE-BFB9-70D7C97B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41980320-B165-4526-8064-A22598CAEF9B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A044EEB7-5148-4C6B-A5C1-C6C9A3B22212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6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F1E412D3-3B23-40EC-98AB-5AEFFF0FEB54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DDDCB8D1-4E61-47AC-BF8B-4EE37E67DDF8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795CE00B-0ADD-42A0-A95F-F6E8049FF00D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5B61D9A5-1D69-41D7-BC88-0769229F0FA7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12c: Develop PL/SQL Program Units   2 - </a:t>
            </a:r>
            <a:fld id="{A7BF7F0A-34BB-4264-BD56-FFD86E8573E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6963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34CA9166-599C-4622-A26C-977E21361D85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A9D4D1D7-DC66-4E6D-ADB3-1B12B4BE5045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5DC35799-5120-47A3-AF97-C5B01A2DEA1A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1A4A76DC-119B-42D4-9CE6-FE838CE0D46A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FF44AFD5-35EC-48C8-9D91-70608583C9C0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3A31DB3E-4188-4118-9F5A-3CA52BC3B8C6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74AE19BC-E170-4DE4-93AB-A82325FFD0F8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B578350C-ED97-4D63-8C55-4F81B8E8B40E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F645EA16-708F-4F57-9F79-6A69BD30F704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pic>
        <p:nvPicPr>
          <p:cNvPr id="788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55" y="7573866"/>
            <a:ext cx="3307537" cy="94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853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C4C5BCB8-95BF-42B7-AFE1-DC2F06A524A5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12c: Develop PL/SQL Program Units   2 - </a:t>
            </a:r>
            <a:fld id="{C8FC8A1E-6B27-4FA9-A539-2CBE2F68A8E3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7987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57B5A766-F19C-4C3C-8720-831DDAEEA53E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9DDC2D25-3749-4DD2-B555-27620BB9924F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ADAF40C4-4AAB-47E7-8593-E5045481C816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133316ED-A468-4405-8EAC-C4829170F5ED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97180235-85E5-4585-A664-4971E1F3FDA2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24351F11-BF2B-4B5D-8441-68B4B7E480B3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2A937021-AAD3-4318-91E3-3AE9A3354C33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8EC79F21-3F1F-45A2-BEA7-BC5F8834CDE5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3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B0AC2F96-22F2-43FD-9010-FDD7FD9818CE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6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B30E044C-E002-455D-AD0C-B16BACA49362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83220627-10B4-4F29-BC7F-A7166D404218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Image Placeholder 10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FF845645-6943-4E02-B7F2-181D3A7D7BD0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5CE724B8-6C2B-4C49-9257-4CFBC9B236C0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EA62E0EB-5920-43C4-A3AC-73C3996E96F0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pic>
        <p:nvPicPr>
          <p:cNvPr id="942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9" y="6147608"/>
            <a:ext cx="4828942" cy="165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4213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46860EBE-9B0E-4CB4-8F2D-E0B2B8D1F6ED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12c: Develop PL/SQL Program Units   2 - </a:t>
            </a:r>
            <a:fld id="{BB943D42-8249-4BB4-A9E3-D3E5E41802BF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9523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4DF65B20-4A1A-4740-9531-C901C6CC0243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2121C3A2-44FA-4F74-827F-AFEDCCAA9B03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6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6E40AFA6-FCAE-4BD0-B283-7AC639EE93D5}" type="slidenum">
              <a:rPr lang="en-US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D0866987-21D4-4FA1-93FC-C54390827C47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3156F1B1-0474-418B-8251-9F09F8B9BF85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A46D2EE9-AFE5-40E9-B9F0-023069DCEA95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8B090556-3586-4F37-8948-6B900C974BEC}" type="slidenum">
              <a:rPr lang="en-US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7321C496-C0BA-4C78-8A5C-200E914BF6A7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8B06F6A0-BBEF-4ADF-965C-F0B5945F1021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018C2923-7AD9-4F83-85ED-B925E3C017CF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E8C9395A-1557-40F3-8D57-4D17590F8840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E8D5AF74-1482-4EA7-9AAA-8AF12DCBE79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Develop PL/SQL Program Units   2 - </a:t>
            </a:r>
            <a:fld id="{416015BE-898B-4013-B155-A7B37D4B90CA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FD3E-7275-4988-9B60-1855ED032A1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76C0-40CB-4B3D-942D-A64A8308E258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35F0-F3B7-4934-BED8-A7A10722E9F0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E20-46F8-43DD-BE64-198F8CC2BC3D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508-CABE-4A86-8992-38A107DCB87D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7B15-F97B-44F8-BAAD-EDF231D122AB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0739-42ED-4152-B353-7472F00551F6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D208-D966-4B3D-B8C7-0601CFF1D30F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67A-73C8-4D6C-9D19-6496A66B6881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F921-9B1C-45CE-92C5-FE5B62BB6E9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3AD6-53ED-4C1E-8255-09E1B22478A4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F15-AD2F-4A7B-8F30-0900849B1A6C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5B94-DA9D-4F80-9B67-3C1D7283F7BF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D04-F006-477E-9F48-88D46F0041CE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05AF-D51D-43A6-B396-F1A75BEE9AD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AACF-A8B8-4C85-9963-0E337B8FDA83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AE59-C086-4122-9642-260D29FBE5CF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6FE42E-7901-4B21-A456-5DAF58F48B4A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Procedures</a:t>
            </a:r>
          </a:p>
        </p:txBody>
      </p:sp>
      <p:sp>
        <p:nvSpPr>
          <p:cNvPr id="3075" name="Line 3" hidden="1"/>
          <p:cNvSpPr>
            <a:spLocks noChangeShapeType="1"/>
          </p:cNvSpPr>
          <p:nvPr/>
        </p:nvSpPr>
        <p:spPr bwMode="auto">
          <a:xfrm>
            <a:off x="2438400" y="4495800"/>
            <a:ext cx="1320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12700" tIns="12700" rIns="12700" bIns="127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Benefits of Using PL/SQL Subprograms</a:t>
            </a:r>
          </a:p>
        </p:txBody>
      </p:sp>
      <p:pic>
        <p:nvPicPr>
          <p:cNvPr id="12291" name="Picture 3" descr="C:\Documents and Settings\lserhal\My Documents\My Pictures\Graphics Library\permissions and securit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1700" y="1546226"/>
            <a:ext cx="14478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Concept: Performance Tuning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0200" y="4191001"/>
            <a:ext cx="2590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91217" y="3238501"/>
            <a:ext cx="26670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Easy maintenance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315200" y="5692776"/>
            <a:ext cx="3860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marL="411163" lvl="1" defTabSz="822325"/>
            <a:r>
              <a:rPr lang="en-US" sz="1600" b="1"/>
              <a:t>Improved performance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58100" y="3238500"/>
            <a:ext cx="317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Improved data security and integrity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449917" y="5692776"/>
            <a:ext cx="3149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Improved code clarity</a:t>
            </a:r>
            <a:endParaRPr lang="en-US" sz="2200" b="1"/>
          </a:p>
        </p:txBody>
      </p:sp>
      <p:grpSp>
        <p:nvGrpSpPr>
          <p:cNvPr id="12297" name="Group 23"/>
          <p:cNvGrpSpPr>
            <a:grpSpLocks/>
          </p:cNvGrpSpPr>
          <p:nvPr/>
        </p:nvGrpSpPr>
        <p:grpSpPr bwMode="auto">
          <a:xfrm>
            <a:off x="1703917" y="1447801"/>
            <a:ext cx="2641600" cy="2092325"/>
            <a:chOff x="960" y="912"/>
            <a:chExt cx="1248" cy="1318"/>
          </a:xfrm>
        </p:grpSpPr>
        <p:grpSp>
          <p:nvGrpSpPr>
            <p:cNvPr id="12310" name="Group 9"/>
            <p:cNvGrpSpPr>
              <a:grpSpLocks/>
            </p:cNvGrpSpPr>
            <p:nvPr/>
          </p:nvGrpSpPr>
          <p:grpSpPr bwMode="auto">
            <a:xfrm>
              <a:off x="960" y="912"/>
              <a:ext cx="611" cy="1030"/>
              <a:chOff x="2023" y="2194"/>
              <a:chExt cx="611" cy="1030"/>
            </a:xfrm>
          </p:grpSpPr>
          <p:pic>
            <p:nvPicPr>
              <p:cNvPr id="12312" name="Picture 10" descr="Documents: PL/SQL Subprogra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023" y="2194"/>
                <a:ext cx="569" cy="1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3" name="Picture 11" descr="Documents: PL/SQL Progra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330" y="2592"/>
                <a:ext cx="304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11" name="Picture 12" descr="C:\My_Data\Jobs\Enterprise\New_slides\icons\modify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418" y="1440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8" name="Group 24"/>
          <p:cNvGrpSpPr>
            <a:grpSpLocks/>
          </p:cNvGrpSpPr>
          <p:nvPr/>
        </p:nvGrpSpPr>
        <p:grpSpPr bwMode="auto">
          <a:xfrm>
            <a:off x="2059517" y="4003676"/>
            <a:ext cx="1930400" cy="1635125"/>
            <a:chOff x="960" y="2522"/>
            <a:chExt cx="912" cy="1030"/>
          </a:xfrm>
        </p:grpSpPr>
        <p:grpSp>
          <p:nvGrpSpPr>
            <p:cNvPr id="12306" name="Group 13"/>
            <p:cNvGrpSpPr>
              <a:grpSpLocks/>
            </p:cNvGrpSpPr>
            <p:nvPr/>
          </p:nvGrpSpPr>
          <p:grpSpPr bwMode="auto">
            <a:xfrm>
              <a:off x="960" y="2522"/>
              <a:ext cx="611" cy="1030"/>
              <a:chOff x="2023" y="2194"/>
              <a:chExt cx="611" cy="1030"/>
            </a:xfrm>
          </p:grpSpPr>
          <p:pic>
            <p:nvPicPr>
              <p:cNvPr id="12308" name="Picture 14" descr="Documents: PL/SQL Subprogra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023" y="2194"/>
                <a:ext cx="569" cy="1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9" name="Picture 15" descr="Documents: PL/SQL Progra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330" y="2592"/>
                <a:ext cx="304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07" name="Picture 16" descr="mag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88" y="2640"/>
              <a:ext cx="58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9" name="Group 25"/>
          <p:cNvGrpSpPr>
            <a:grpSpLocks/>
          </p:cNvGrpSpPr>
          <p:nvPr/>
        </p:nvGrpSpPr>
        <p:grpSpPr bwMode="auto">
          <a:xfrm>
            <a:off x="4773084" y="2590800"/>
            <a:ext cx="2633133" cy="1974850"/>
            <a:chOff x="2256" y="1632"/>
            <a:chExt cx="1244" cy="1244"/>
          </a:xfrm>
        </p:grpSpPr>
        <p:pic>
          <p:nvPicPr>
            <p:cNvPr id="12301" name="Picture 17" descr="iAS_Icons: Database with Segment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256" y="1632"/>
              <a:ext cx="1244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2" name="Group 18"/>
            <p:cNvGrpSpPr>
              <a:grpSpLocks/>
            </p:cNvGrpSpPr>
            <p:nvPr/>
          </p:nvGrpSpPr>
          <p:grpSpPr bwMode="auto">
            <a:xfrm>
              <a:off x="2496" y="2160"/>
              <a:ext cx="360" cy="572"/>
              <a:chOff x="2805" y="2496"/>
              <a:chExt cx="528" cy="960"/>
            </a:xfrm>
          </p:grpSpPr>
          <p:pic>
            <p:nvPicPr>
              <p:cNvPr id="12304" name="Picture 19" descr="Documents: PL/SQL Subprogra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805" y="2496"/>
                <a:ext cx="468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5" name="Picture 20" descr="Documents: PL/SQL Progra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060" y="2841"/>
                <a:ext cx="273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03" name="Picture 21" descr="Documents: PL/SQL Subprogr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76" y="2126"/>
              <a:ext cx="34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0" name="Rectangle 22"/>
          <p:cNvSpPr>
            <a:spLocks noChangeArrowheads="1"/>
          </p:cNvSpPr>
          <p:nvPr/>
        </p:nvSpPr>
        <p:spPr bwMode="auto">
          <a:xfrm>
            <a:off x="4514851" y="4495801"/>
            <a:ext cx="3149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Subprograms:</a:t>
            </a:r>
            <a:br>
              <a:rPr lang="en-US" sz="1600" b="1"/>
            </a:br>
            <a:r>
              <a:rPr lang="en-US" sz="1600" b="1"/>
              <a:t>Stored procedures and functions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2105990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Between Anonymous </a:t>
            </a:r>
            <a:br>
              <a:rPr lang="en-US" smtClean="0"/>
            </a:br>
            <a:r>
              <a:rPr lang="en-US" smtClean="0"/>
              <a:t>Blocks and Subprograms</a:t>
            </a:r>
          </a:p>
        </p:txBody>
      </p:sp>
      <p:graphicFrame>
        <p:nvGraphicFramePr>
          <p:cNvPr id="338947" name="Group 3"/>
          <p:cNvGraphicFramePr>
            <a:graphicFrameLocks noGrp="1"/>
          </p:cNvGraphicFramePr>
          <p:nvPr/>
        </p:nvGraphicFramePr>
        <p:xfrm>
          <a:off x="867834" y="1752600"/>
          <a:ext cx="10435167" cy="3771898"/>
        </p:xfrm>
        <a:graphic>
          <a:graphicData uri="http://schemas.openxmlformats.org/drawingml/2006/table">
            <a:tbl>
              <a:tblPr/>
              <a:tblGrid>
                <a:gridCol w="4745567"/>
                <a:gridCol w="5689600"/>
              </a:tblGrid>
              <a:tr h="51121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Anonymous Blocks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Subprograms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8105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Unnamed PL/SQL blocks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Named PL/SQL blocks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946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Compiled every time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Compiled only once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946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stored in the database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Stored in the database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616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be invoked by other applications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Named and, therefore, can be invoked by other applications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616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 not return values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Subprograms called functions must return values.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946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take parameters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take parameters</a:t>
                      </a:r>
                    </a:p>
                  </a:txBody>
                  <a:tcPr marL="121920" marR="121920" marT="91448" marB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4143375"/>
          </a:xfrm>
        </p:spPr>
        <p:txBody>
          <a:bodyPr/>
          <a:lstStyle/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Using a modularized and layered subprogram design and identifying the benefits of subprograms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mtClean="0"/>
              <a:t>Working with procedures: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Creating and calling procedures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Identifying the available parameter-passing modes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Using formal and actual parameters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Using positional, named, or mixed notation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Handling exceptions in procedures, removing a procedure, and displaying the procedures’ information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Binding PL/SQL only types</a:t>
            </a:r>
          </a:p>
          <a:p>
            <a:pPr lvl="1" eaLnBrk="1" hangingPunct="1">
              <a:buClr>
                <a:srgbClr val="7F7F7F"/>
              </a:buClr>
              <a:buFont typeface="Arial" charset="0"/>
              <a:buNone/>
            </a:pPr>
            <a:endParaRPr lang="en-US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16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Procedures?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1163638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smtClean="0"/>
              <a:t>Are a type of subprogram that perform an action</a:t>
            </a:r>
          </a:p>
          <a:p>
            <a:pPr lvl="1" eaLnBrk="1" hangingPunct="1"/>
            <a:r>
              <a:rPr lang="en-US" smtClean="0"/>
              <a:t>Can be stored in the database as a schema object</a:t>
            </a:r>
          </a:p>
          <a:p>
            <a:pPr lvl="1" eaLnBrk="1" hangingPunct="1"/>
            <a:r>
              <a:rPr lang="en-US" smtClean="0"/>
              <a:t>Promote reusability and maintainability</a:t>
            </a:r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4072467" y="3165476"/>
            <a:ext cx="4055533" cy="2930525"/>
            <a:chOff x="1924" y="1994"/>
            <a:chExt cx="1916" cy="1846"/>
          </a:xfrm>
        </p:grpSpPr>
        <p:pic>
          <p:nvPicPr>
            <p:cNvPr id="15365" name="Picture 2" descr="iAS_Icons: Database with Segme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4" y="1994"/>
              <a:ext cx="1628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2122" y="3600"/>
              <a:ext cx="122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550" tIns="41275" rIns="82550" bIns="41275">
              <a:spAutoFit/>
            </a:bodyPr>
            <a:lstStyle/>
            <a:p>
              <a:pPr defTabSz="822325"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lang="en-US" sz="1600" b="1"/>
                <a:t>Procedures</a:t>
              </a:r>
              <a:endParaRPr lang="en-US" sz="2200" b="1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2640" y="2688"/>
              <a:ext cx="528" cy="768"/>
              <a:chOff x="2805" y="2496"/>
              <a:chExt cx="528" cy="960"/>
            </a:xfrm>
          </p:grpSpPr>
          <p:pic>
            <p:nvPicPr>
              <p:cNvPr id="15370" name="Picture 7" descr="Documents: PL/SQL Subprogra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805" y="2496"/>
                <a:ext cx="468" cy="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1" name="Picture 8" descr="Documents: PL/SQL Progra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060" y="2841"/>
                <a:ext cx="273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368" name="Picture 9" descr="Diagram: Reuse, Recycle, Cycle, Proces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14" y="2880"/>
              <a:ext cx="722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0" descr="C:\My_Data\Jobs\Enterprise\New_slides\icons\modify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50" y="3050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11895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950200" y="1371600"/>
            <a:ext cx="3225800" cy="3962400"/>
          </a:xfrm>
          <a:prstGeom prst="rect">
            <a:avLst/>
          </a:prstGeom>
          <a:solidFill>
            <a:srgbClr val="99CCFF"/>
          </a:solidFill>
          <a:ln w="28575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Procedures: Overview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17600" y="3733800"/>
            <a:ext cx="1727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400" b="1"/>
              <a:t>Create/edit procedure</a:t>
            </a:r>
          </a:p>
        </p:txBody>
      </p:sp>
      <p:pic>
        <p:nvPicPr>
          <p:cNvPr id="16389" name="Picture 5" descr="C:\Documents and Settings\lserhal\My Documents\My Pictures\Graphics Library\process r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819651"/>
            <a:ext cx="70273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4212167" y="4695826"/>
            <a:ext cx="1024467" cy="1260475"/>
            <a:chOff x="2023" y="2194"/>
            <a:chExt cx="611" cy="1030"/>
          </a:xfrm>
        </p:grpSpPr>
        <p:pic>
          <p:nvPicPr>
            <p:cNvPr id="16424" name="Picture 7" descr="Documents: PL/SQL Subpr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2194"/>
              <a:ext cx="569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5" name="Picture 8" descr="Documents: PL/SQL Progr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" y="2592"/>
              <a:ext cx="304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3352800" y="5953126"/>
            <a:ext cx="2641600" cy="2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400" b="1"/>
              <a:t>Execute procedure</a:t>
            </a:r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2865967" y="3257550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3352800" y="3733800"/>
            <a:ext cx="2235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400" b="1"/>
              <a:t>Compiler</a:t>
            </a:r>
            <a:br>
              <a:rPr lang="en-US" sz="1400" b="1"/>
            </a:br>
            <a:r>
              <a:rPr lang="en-US" sz="1400" b="1"/>
              <a:t>warnings/errors?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4445000" y="4343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5588001" y="294957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</a:rPr>
              <a:t>YES</a:t>
            </a:r>
          </a:p>
        </p:txBody>
      </p:sp>
      <p:pic>
        <p:nvPicPr>
          <p:cNvPr id="1639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31333" y="2312988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397" name="Picture 15" descr="C:\Documents and Settings\rajmishr\My Documents\My Pictures\iasicon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01233" y="2636838"/>
            <a:ext cx="1051984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AutoShape 16"/>
          <p:cNvSpPr>
            <a:spLocks noChangeArrowheads="1"/>
          </p:cNvSpPr>
          <p:nvPr/>
        </p:nvSpPr>
        <p:spPr bwMode="auto">
          <a:xfrm rot="5400000" flipH="1">
            <a:off x="1682221" y="3019955"/>
            <a:ext cx="504825" cy="618067"/>
          </a:xfrm>
          <a:prstGeom prst="flowChartExtract">
            <a:avLst/>
          </a:prstGeom>
          <a:solidFill>
            <a:srgbClr val="059F0C"/>
          </a:solidFill>
          <a:ln w="28575">
            <a:solidFill>
              <a:srgbClr val="66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99" name="Picture 17" descr="DB2xDB_Icons: Document, SQL Cod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3" y="2617788"/>
            <a:ext cx="711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18" descr="C:\Documents and Settings\lserhal\My Documents\My Pictures\Graphics Library\view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38900" y="2984500"/>
            <a:ext cx="15324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19" descr="C:\Projects\4021-Nancy\Gifs\compile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59200" y="2209800"/>
            <a:ext cx="1320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20" descr="Symbols: Ale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47018" y="2851150"/>
            <a:ext cx="83396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1" descr="C:\Documents and Settings\lserhal\My Documents\My Pictures\Graphics Library\exception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333626"/>
            <a:ext cx="60536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8189384" y="3216276"/>
            <a:ext cx="2106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Use </a:t>
            </a:r>
            <a:r>
              <a:rPr lang="en-US" sz="1400" b="1">
                <a:latin typeface="Courier New" pitchFamily="49" charset="0"/>
              </a:rPr>
              <a:t>SHOW ERRORS</a:t>
            </a:r>
            <a:br>
              <a:rPr lang="en-US" sz="1400" b="1">
                <a:latin typeface="Courier New" pitchFamily="49" charset="0"/>
              </a:rPr>
            </a:br>
            <a:r>
              <a:rPr lang="en-US" sz="1400" b="1"/>
              <a:t>command in SQL*Plus</a:t>
            </a:r>
          </a:p>
        </p:txBody>
      </p:sp>
      <p:pic>
        <p:nvPicPr>
          <p:cNvPr id="1640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86284" y="2895600"/>
            <a:ext cx="154728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406" name="Picture 24" descr="C:\Documents and Settings\lserhal\Desktop\Graphics Used in 10g NF\data dictionary gray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012767" y="3810000"/>
            <a:ext cx="635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07" name="Group 25"/>
          <p:cNvGrpSpPr>
            <a:grpSpLocks/>
          </p:cNvGrpSpPr>
          <p:nvPr/>
        </p:nvGrpSpPr>
        <p:grpSpPr bwMode="auto">
          <a:xfrm>
            <a:off x="9448801" y="4038600"/>
            <a:ext cx="690033" cy="679450"/>
            <a:chOff x="4080" y="2640"/>
            <a:chExt cx="767" cy="1002"/>
          </a:xfrm>
        </p:grpSpPr>
        <p:pic>
          <p:nvPicPr>
            <p:cNvPr id="16421" name="Picture 26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80" y="2640"/>
              <a:ext cx="607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2" name="Picture 27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60" y="2722"/>
              <a:ext cx="607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3" name="Picture 28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240" y="2804"/>
              <a:ext cx="607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8" name="Text Box 29"/>
          <p:cNvSpPr txBox="1">
            <a:spLocks noChangeArrowheads="1"/>
          </p:cNvSpPr>
          <p:nvPr/>
        </p:nvSpPr>
        <p:spPr bwMode="auto">
          <a:xfrm>
            <a:off x="8384117" y="4800601"/>
            <a:ext cx="1959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b="1"/>
              <a:t>Use </a:t>
            </a:r>
            <a:r>
              <a:rPr lang="en-US" sz="1400" b="1">
                <a:latin typeface="Courier New" pitchFamily="49" charset="0"/>
              </a:rPr>
              <a:t>USER/ALL/DBA_</a:t>
            </a:r>
            <a:br>
              <a:rPr lang="en-US" sz="1400" b="1">
                <a:latin typeface="Courier New" pitchFamily="49" charset="0"/>
              </a:rPr>
            </a:br>
            <a:r>
              <a:rPr lang="en-US" sz="1400" b="1">
                <a:latin typeface="Courier New" pitchFamily="49" charset="0"/>
              </a:rPr>
              <a:t>ERRORS</a:t>
            </a:r>
            <a:r>
              <a:rPr lang="en-US" sz="1400" b="1"/>
              <a:t> views</a:t>
            </a:r>
          </a:p>
        </p:txBody>
      </p:sp>
      <p:grpSp>
        <p:nvGrpSpPr>
          <p:cNvPr id="16409" name="Group 30"/>
          <p:cNvGrpSpPr>
            <a:grpSpLocks/>
          </p:cNvGrpSpPr>
          <p:nvPr/>
        </p:nvGrpSpPr>
        <p:grpSpPr bwMode="auto">
          <a:xfrm>
            <a:off x="7924800" y="1371601"/>
            <a:ext cx="939800" cy="758825"/>
            <a:chOff x="3780" y="960"/>
            <a:chExt cx="444" cy="478"/>
          </a:xfrm>
        </p:grpSpPr>
        <p:pic>
          <p:nvPicPr>
            <p:cNvPr id="16419" name="Picture 31" descr="C:\Documents and Settings\rajmishr\My Documents\My Pictures\iasicon06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80" y="960"/>
              <a:ext cx="396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0" name="AutoShape 32"/>
            <p:cNvSpPr>
              <a:spLocks noChangeArrowheads="1"/>
            </p:cNvSpPr>
            <p:nvPr/>
          </p:nvSpPr>
          <p:spPr bwMode="auto">
            <a:xfrm rot="5400000" flipH="1">
              <a:off x="3990" y="1201"/>
              <a:ext cx="236" cy="233"/>
            </a:xfrm>
            <a:prstGeom prst="flowChartExtract">
              <a:avLst/>
            </a:prstGeom>
            <a:solidFill>
              <a:srgbClr val="059F0C"/>
            </a:solidFill>
            <a:ln w="28575">
              <a:solidFill>
                <a:srgbClr val="66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0" name="Text Box 33"/>
          <p:cNvSpPr txBox="1">
            <a:spLocks noChangeArrowheads="1"/>
          </p:cNvSpPr>
          <p:nvPr/>
        </p:nvSpPr>
        <p:spPr bwMode="auto">
          <a:xfrm>
            <a:off x="8233834" y="2209801"/>
            <a:ext cx="2044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/>
              <a:t>View errors/warnings </a:t>
            </a:r>
            <a:br>
              <a:rPr lang="en-US" sz="1400" b="1"/>
            </a:br>
            <a:r>
              <a:rPr lang="en-US" sz="1400" b="1"/>
              <a:t>in SQL Developer</a:t>
            </a:r>
          </a:p>
        </p:txBody>
      </p:sp>
      <p:pic>
        <p:nvPicPr>
          <p:cNvPr id="16411" name="Picture 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8" b="13147"/>
          <a:stretch>
            <a:fillRect/>
          </a:stretch>
        </p:blipFill>
        <p:spPr bwMode="auto">
          <a:xfrm>
            <a:off x="8576733" y="1600200"/>
            <a:ext cx="2497667" cy="598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2" name="Line 35"/>
          <p:cNvSpPr>
            <a:spLocks noChangeShapeType="1"/>
          </p:cNvSpPr>
          <p:nvPr/>
        </p:nvSpPr>
        <p:spPr bwMode="auto">
          <a:xfrm>
            <a:off x="4470400" y="43148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Rectangle 36"/>
          <p:cNvSpPr>
            <a:spLocks noChangeArrowheads="1"/>
          </p:cNvSpPr>
          <p:nvPr/>
        </p:nvSpPr>
        <p:spPr bwMode="auto">
          <a:xfrm>
            <a:off x="5892800" y="3733800"/>
            <a:ext cx="2235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400" b="1"/>
              <a:t>View compiler</a:t>
            </a:r>
            <a:br>
              <a:rPr lang="en-US" sz="1400" b="1"/>
            </a:br>
            <a:r>
              <a:rPr lang="en-US" sz="1400" b="1"/>
              <a:t>warnings/errors</a:t>
            </a:r>
          </a:p>
        </p:txBody>
      </p:sp>
      <p:sp>
        <p:nvSpPr>
          <p:cNvPr id="16414" name="Line 37"/>
          <p:cNvSpPr>
            <a:spLocks noChangeShapeType="1"/>
          </p:cNvSpPr>
          <p:nvPr/>
        </p:nvSpPr>
        <p:spPr bwMode="auto">
          <a:xfrm>
            <a:off x="5573185" y="326707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38"/>
          <p:cNvSpPr>
            <a:spLocks/>
          </p:cNvSpPr>
          <p:nvPr/>
        </p:nvSpPr>
        <p:spPr bwMode="auto">
          <a:xfrm>
            <a:off x="1930400" y="1676400"/>
            <a:ext cx="5181600" cy="1295400"/>
          </a:xfrm>
          <a:custGeom>
            <a:avLst/>
            <a:gdLst>
              <a:gd name="T0" fmla="*/ 2147483647 w 2544"/>
              <a:gd name="T1" fmla="*/ 2147483647 h 816"/>
              <a:gd name="T2" fmla="*/ 2147483647 w 2544"/>
              <a:gd name="T3" fmla="*/ 0 h 816"/>
              <a:gd name="T4" fmla="*/ 0 w 2544"/>
              <a:gd name="T5" fmla="*/ 0 h 816"/>
              <a:gd name="T6" fmla="*/ 0 w 2544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816"/>
              <a:gd name="T14" fmla="*/ 2544 w 2544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816">
                <a:moveTo>
                  <a:pt x="2544" y="816"/>
                </a:moveTo>
                <a:lnTo>
                  <a:pt x="2544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16" name="Group 39"/>
          <p:cNvGrpSpPr>
            <a:grpSpLocks/>
          </p:cNvGrpSpPr>
          <p:nvPr/>
        </p:nvGrpSpPr>
        <p:grpSpPr bwMode="auto">
          <a:xfrm>
            <a:off x="2032000" y="2801938"/>
            <a:ext cx="905933" cy="1008062"/>
            <a:chOff x="2023" y="2194"/>
            <a:chExt cx="611" cy="1030"/>
          </a:xfrm>
        </p:grpSpPr>
        <p:pic>
          <p:nvPicPr>
            <p:cNvPr id="16417" name="Picture 40" descr="Documents: PL/SQL Subpr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2194"/>
              <a:ext cx="569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8" name="Picture 41" descr="Documents: PL/SQL Progr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" y="2592"/>
              <a:ext cx="304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78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Procedures with the SQL 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CREATE OR REPLACE</a:t>
            </a:r>
            <a:r>
              <a:rPr lang="en-US" smtClean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76376"/>
            <a:ext cx="10557933" cy="1431925"/>
          </a:xfrm>
        </p:spPr>
        <p:txBody>
          <a:bodyPr/>
          <a:lstStyle/>
          <a:p>
            <a:pPr lvl="1" eaLnBrk="1" hangingPunct="1"/>
            <a:r>
              <a:rPr lang="en-US" smtClean="0"/>
              <a:t>Use the </a:t>
            </a:r>
            <a:r>
              <a:rPr lang="en-US" smtClean="0">
                <a:latin typeface="Courier New" pitchFamily="49" charset="0"/>
              </a:rPr>
              <a:t>CREATE</a:t>
            </a:r>
            <a:r>
              <a:rPr lang="en-US" smtClean="0"/>
              <a:t> clause to create a stand-alone procedure that is stored in the Oracle database.</a:t>
            </a:r>
          </a:p>
          <a:p>
            <a:pPr lvl="1" eaLnBrk="1" hangingPunct="1"/>
            <a:r>
              <a:rPr lang="en-US" smtClean="0"/>
              <a:t>Use the </a:t>
            </a:r>
            <a:r>
              <a:rPr lang="en-US" smtClean="0">
                <a:latin typeface="Courier New" pitchFamily="49" charset="0"/>
              </a:rPr>
              <a:t>OR REPLACE</a:t>
            </a:r>
            <a:r>
              <a:rPr lang="en-US" smtClean="0"/>
              <a:t> option to overwrite an existing procedure.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Gray">
          <a:xfrm>
            <a:off x="829733" y="3276600"/>
            <a:ext cx="10515600" cy="24384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CREATE [OR REPLACE] PROCEDURE procedure_name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[(parameter1 [mode] datatype1,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 parameter2 [mode] datatype2, ...)]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IS|AS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[local_variable_declarations; ...]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-- actions;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END [procedure_name];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gray">
          <a:xfrm>
            <a:off x="914400" y="4486275"/>
            <a:ext cx="721360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238067" y="4814888"/>
            <a:ext cx="1680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PL/SQL block</a:t>
            </a:r>
          </a:p>
        </p:txBody>
      </p:sp>
    </p:spTree>
    <p:extLst>
      <p:ext uri="{BB962C8B-B14F-4D97-AF65-F5344CB8AC3E}">
        <p14:creationId xmlns:p14="http://schemas.microsoft.com/office/powerpoint/2010/main" val="873432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295401"/>
            <a:ext cx="44450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843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14400"/>
            <a:ext cx="322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Procedures Using SQL Developer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gray">
          <a:xfrm>
            <a:off x="8678333" y="4310064"/>
            <a:ext cx="1176867" cy="2952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gray">
          <a:xfrm>
            <a:off x="4470400" y="2962275"/>
            <a:ext cx="203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gray">
          <a:xfrm>
            <a:off x="9277351" y="4600575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1" y="2819400"/>
            <a:ext cx="2273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2540000" y="2819400"/>
            <a:ext cx="22352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228600"/>
            <a:endParaRPr lang="en-US"/>
          </a:p>
        </p:txBody>
      </p:sp>
      <p:pic>
        <p:nvPicPr>
          <p:cNvPr id="18442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5027614"/>
            <a:ext cx="4785784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Procedures and Displaying Compilation Errors in SQL Developer</a:t>
            </a:r>
          </a:p>
        </p:txBody>
      </p:sp>
      <p:grpSp>
        <p:nvGrpSpPr>
          <p:cNvPr id="19459" name="Group 12"/>
          <p:cNvGrpSpPr>
            <a:grpSpLocks/>
          </p:cNvGrpSpPr>
          <p:nvPr/>
        </p:nvGrpSpPr>
        <p:grpSpPr bwMode="auto">
          <a:xfrm>
            <a:off x="967318" y="1506538"/>
            <a:ext cx="10253133" cy="4589462"/>
            <a:chOff x="457200" y="1219200"/>
            <a:chExt cx="7689850" cy="4589463"/>
          </a:xfrm>
        </p:grpSpPr>
        <p:pic>
          <p:nvPicPr>
            <p:cNvPr id="19460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295400"/>
              <a:ext cx="3352800" cy="153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9461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1828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9462" name="Line 9"/>
            <p:cNvSpPr>
              <a:spLocks noChangeShapeType="1"/>
            </p:cNvSpPr>
            <p:nvPr/>
          </p:nvSpPr>
          <p:spPr bwMode="gray">
            <a:xfrm>
              <a:off x="2776538" y="3608388"/>
              <a:ext cx="0" cy="9572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blackWhite">
            <a:xfrm>
              <a:off x="7577138" y="1643063"/>
              <a:ext cx="411162" cy="414337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2</a:t>
              </a:r>
            </a:p>
          </p:txBody>
        </p:sp>
        <p:sp>
          <p:nvSpPr>
            <p:cNvPr id="19464" name="Text Box 10"/>
            <p:cNvSpPr txBox="1">
              <a:spLocks noChangeArrowheads="1"/>
            </p:cNvSpPr>
            <p:nvPr/>
          </p:nvSpPr>
          <p:spPr bwMode="gray">
            <a:xfrm>
              <a:off x="3595688" y="2366963"/>
              <a:ext cx="3981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OR</a:t>
              </a:r>
            </a:p>
          </p:txBody>
        </p:sp>
        <p:sp>
          <p:nvSpPr>
            <p:cNvPr id="19465" name="Line 12"/>
            <p:cNvSpPr>
              <a:spLocks noChangeShapeType="1"/>
            </p:cNvSpPr>
            <p:nvPr/>
          </p:nvSpPr>
          <p:spPr bwMode="gray">
            <a:xfrm>
              <a:off x="5976938" y="3603625"/>
              <a:ext cx="0" cy="9620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blackWhite">
            <a:xfrm>
              <a:off x="2438400" y="1676400"/>
              <a:ext cx="414338" cy="414338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1</a:t>
              </a:r>
            </a:p>
          </p:txBody>
        </p:sp>
        <p:pic>
          <p:nvPicPr>
            <p:cNvPr id="19467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133600"/>
              <a:ext cx="1752600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9468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895600"/>
              <a:ext cx="3352800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9469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648200"/>
              <a:ext cx="7004050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2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Correcting Compilation Errors in SQL Developer</a:t>
            </a:r>
          </a:p>
        </p:txBody>
      </p:sp>
      <p:sp>
        <p:nvSpPr>
          <p:cNvPr id="20483" name="Line 14"/>
          <p:cNvSpPr>
            <a:spLocks noChangeShapeType="1"/>
          </p:cNvSpPr>
          <p:nvPr/>
        </p:nvSpPr>
        <p:spPr bwMode="gray">
          <a:xfrm flipH="1">
            <a:off x="4561417" y="5019675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gray">
          <a:xfrm>
            <a:off x="4597400" y="2068513"/>
            <a:ext cx="2057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703918" y="2781301"/>
            <a:ext cx="258656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1. Edit procedure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705600" y="2781301"/>
            <a:ext cx="45720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2. Correct error (add keyword </a:t>
            </a:r>
            <a:r>
              <a:rPr lang="en-US" sz="1600" b="1">
                <a:latin typeface="Courier New" pitchFamily="49" charset="0"/>
              </a:rPr>
              <a:t>IS</a:t>
            </a:r>
            <a:r>
              <a:rPr lang="en-US" sz="1600" b="1"/>
              <a:t>)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561667" y="5616576"/>
            <a:ext cx="3454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3. Recompile procedure</a:t>
            </a:r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914400" y="5616576"/>
            <a:ext cx="44704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defTabSz="822325"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1600" b="1"/>
              <a:t>4. Recompilation successful</a:t>
            </a:r>
          </a:p>
        </p:txBody>
      </p:sp>
      <p:sp>
        <p:nvSpPr>
          <p:cNvPr id="20489" name="Line 27"/>
          <p:cNvSpPr>
            <a:spLocks noChangeShapeType="1"/>
          </p:cNvSpPr>
          <p:nvPr/>
        </p:nvSpPr>
        <p:spPr bwMode="auto">
          <a:xfrm>
            <a:off x="8940800" y="3048000"/>
            <a:ext cx="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9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68413"/>
            <a:ext cx="447040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9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63650"/>
            <a:ext cx="45593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9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267200"/>
            <a:ext cx="52451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9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2438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9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4800600"/>
            <a:ext cx="248496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Naming Conventions of PL/SQL </a:t>
            </a:r>
            <a:br>
              <a:rPr lang="en-US" smtClean="0"/>
            </a:br>
            <a:r>
              <a:rPr lang="en-US" smtClean="0"/>
              <a:t>Structures Used in This Course</a:t>
            </a:r>
          </a:p>
        </p:txBody>
      </p:sp>
      <p:graphicFrame>
        <p:nvGraphicFramePr>
          <p:cNvPr id="355380" name="Group 52"/>
          <p:cNvGraphicFramePr>
            <a:graphicFrameLocks noGrp="1"/>
          </p:cNvGraphicFramePr>
          <p:nvPr/>
        </p:nvGraphicFramePr>
        <p:xfrm>
          <a:off x="897467" y="1425576"/>
          <a:ext cx="10409767" cy="4859335"/>
        </p:xfrm>
        <a:graphic>
          <a:graphicData uri="http://schemas.openxmlformats.org/drawingml/2006/table">
            <a:tbl>
              <a:tblPr/>
              <a:tblGrid>
                <a:gridCol w="2992967"/>
                <a:gridCol w="3251200"/>
                <a:gridCol w="4165600"/>
              </a:tblGrid>
              <a:tr h="492060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PL/SQL Structure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Convention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348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	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variable_name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v_rate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constant_name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c_rate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47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Subprogram parameter 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parameter_name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p_id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Bind (host) variable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bind_name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b_salary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Cursor 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cur_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cursor_name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cur_emp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 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rec_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record_name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rec_emp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type_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ename_table_type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exception_name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e_products_invalid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190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handle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f_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file_handle_name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f_file</a:t>
                      </a:r>
                    </a:p>
                  </a:txBody>
                  <a:tcPr marL="121920" marR="121920" marT="91428" marB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4630738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After completing this lesson, you should be able to do the following:</a:t>
            </a:r>
          </a:p>
          <a:p>
            <a:pPr lvl="1"/>
            <a:r>
              <a:rPr lang="en-US" smtClean="0"/>
              <a:t>Identify the benefits of modularized and layered subprogram design</a:t>
            </a:r>
          </a:p>
          <a:p>
            <a:pPr lvl="1"/>
            <a:r>
              <a:rPr lang="en-US" smtClean="0"/>
              <a:t>Create and call procedures</a:t>
            </a:r>
          </a:p>
          <a:p>
            <a:pPr lvl="1"/>
            <a:r>
              <a:rPr lang="en-US" smtClean="0"/>
              <a:t>Use formal and actual parameters</a:t>
            </a:r>
          </a:p>
          <a:p>
            <a:pPr lvl="1"/>
            <a:r>
              <a:rPr lang="en-US" smtClean="0"/>
              <a:t>Use positional, named, or mixed notation for passing parameters</a:t>
            </a:r>
          </a:p>
          <a:p>
            <a:pPr lvl="1"/>
            <a:r>
              <a:rPr lang="en-US" smtClean="0"/>
              <a:t>Identify the available parameter-passing modes</a:t>
            </a:r>
          </a:p>
          <a:p>
            <a:pPr lvl="1"/>
            <a:r>
              <a:rPr lang="en-US" smtClean="0"/>
              <a:t>Handle exceptions in procedures</a:t>
            </a:r>
          </a:p>
          <a:p>
            <a:pPr lvl="1"/>
            <a:r>
              <a:rPr lang="en-US" smtClean="0"/>
              <a:t>Remove a procedure and display its information</a:t>
            </a:r>
          </a:p>
          <a:p>
            <a:pPr lvl="1"/>
            <a:r>
              <a:rPr lang="en-US" smtClean="0"/>
              <a:t>Bind PL/SQL only Types</a:t>
            </a:r>
          </a:p>
        </p:txBody>
      </p:sp>
    </p:spTree>
    <p:extLst>
      <p:ext uri="{BB962C8B-B14F-4D97-AF65-F5344CB8AC3E}">
        <p14:creationId xmlns:p14="http://schemas.microsoft.com/office/powerpoint/2010/main" val="3301807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Parameters and Parameter Modes?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3873500"/>
          </a:xfrm>
        </p:spPr>
        <p:txBody>
          <a:bodyPr/>
          <a:lstStyle/>
          <a:p>
            <a:pPr lvl="1" eaLnBrk="1" hangingPunct="1"/>
            <a:r>
              <a:rPr lang="en-US" smtClean="0"/>
              <a:t>Are declared after the subprogram name in the PL/SQL header</a:t>
            </a:r>
          </a:p>
          <a:p>
            <a:pPr lvl="1" eaLnBrk="1" hangingPunct="1"/>
            <a:r>
              <a:rPr lang="en-US" smtClean="0"/>
              <a:t>Pass or communicate data between the calling environment and the subprogram</a:t>
            </a:r>
          </a:p>
          <a:p>
            <a:pPr lvl="1" eaLnBrk="1" hangingPunct="1"/>
            <a:r>
              <a:rPr lang="en-US" smtClean="0"/>
              <a:t>Are used like local variables but are dependent on their parameter-passing mode:</a:t>
            </a:r>
          </a:p>
          <a:p>
            <a:pPr lvl="2" eaLnBrk="1" hangingPunct="1"/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IN</a:t>
            </a:r>
            <a:r>
              <a:rPr lang="en-US" smtClean="0"/>
              <a:t> parameter mode (the default) provides values for a subprogram to process</a:t>
            </a:r>
          </a:p>
          <a:p>
            <a:pPr lvl="2" eaLnBrk="1" hangingPunct="1"/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OUT</a:t>
            </a:r>
            <a:r>
              <a:rPr lang="en-US" smtClean="0"/>
              <a:t> parameter mode returns a value to the caller</a:t>
            </a:r>
          </a:p>
          <a:p>
            <a:pPr lvl="2" eaLnBrk="1" hangingPunct="1"/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IN OUT</a:t>
            </a:r>
            <a:r>
              <a:rPr lang="en-US" smtClean="0"/>
              <a:t> parameter mode supplies an input value, which may be returned (output) as a modified value</a:t>
            </a:r>
          </a:p>
        </p:txBody>
      </p:sp>
    </p:spTree>
    <p:extLst>
      <p:ext uri="{BB962C8B-B14F-4D97-AF65-F5344CB8AC3E}">
        <p14:creationId xmlns:p14="http://schemas.microsoft.com/office/powerpoint/2010/main" val="34094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and Actual Parameters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1766887"/>
          </a:xfrm>
        </p:spPr>
        <p:txBody>
          <a:bodyPr/>
          <a:lstStyle/>
          <a:p>
            <a:pPr lvl="1" eaLnBrk="1" hangingPunct="1"/>
            <a:r>
              <a:rPr lang="en-US" smtClean="0"/>
              <a:t>Formal parameters: Local variables declared in the parameter list of a subprogram specification</a:t>
            </a:r>
          </a:p>
          <a:p>
            <a:pPr lvl="1" eaLnBrk="1" hangingPunct="1"/>
            <a:r>
              <a:rPr lang="en-US" smtClean="0"/>
              <a:t>Actual parameters (or arguments): Literal values, variables, and expressions used in the parameter list of the calling subprogram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38200" y="3394076"/>
            <a:ext cx="10464800" cy="145886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b="1">
                <a:latin typeface="Courier New" pitchFamily="49" charset="0"/>
              </a:rPr>
              <a:t>-- Procedure definition, </a:t>
            </a:r>
            <a:r>
              <a:rPr lang="en-US" b="1" i="1">
                <a:latin typeface="Courier New" pitchFamily="49" charset="0"/>
              </a:rPr>
              <a:t>Formal_parameters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b="1">
                <a:latin typeface="Courier New" pitchFamily="49" charset="0"/>
              </a:rPr>
              <a:t>CREATE PROCEDURE raise_sal(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p_id </a:t>
            </a:r>
            <a:r>
              <a:rPr lang="en-US" b="1">
                <a:latin typeface="Courier New" pitchFamily="49" charset="0"/>
              </a:rPr>
              <a:t>NUMBER,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p_sal </a:t>
            </a:r>
            <a:r>
              <a:rPr lang="en-US" b="1">
                <a:latin typeface="Courier New" pitchFamily="49" charset="0"/>
              </a:rPr>
              <a:t>NUMBER) IS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BEGIN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b="1">
                <a:latin typeface="Courier New" pitchFamily="49" charset="0"/>
              </a:rPr>
              <a:t>. . .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b="1">
                <a:latin typeface="Courier New" pitchFamily="49" charset="0"/>
              </a:rPr>
              <a:t>END raise_sal;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50901" y="5173664"/>
            <a:ext cx="10426700" cy="9048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b="1">
                <a:latin typeface="Courier New" pitchFamily="49" charset="0"/>
              </a:rPr>
              <a:t>-- Procedure calling, </a:t>
            </a:r>
            <a:r>
              <a:rPr lang="en-US" b="1" i="1">
                <a:latin typeface="Courier New" pitchFamily="49" charset="0"/>
              </a:rPr>
              <a:t>Actual parameters (arguments)</a:t>
            </a:r>
          </a:p>
          <a:p>
            <a:pPr algn="l" eaLnBrk="1" hangingPunct="1"/>
            <a:r>
              <a:rPr lang="en-US" b="1">
                <a:latin typeface="Courier New" pitchFamily="49" charset="0"/>
              </a:rPr>
              <a:t>v_emp_id := 100;</a:t>
            </a:r>
          </a:p>
          <a:p>
            <a:pPr algn="l" eaLnBrk="1" hangingPunct="1"/>
            <a:r>
              <a:rPr lang="en-US" b="1">
                <a:latin typeface="Courier New" pitchFamily="49" charset="0"/>
              </a:rPr>
              <a:t>raise_sal(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v_emp_id, 2000</a:t>
            </a:r>
            <a:r>
              <a:rPr lang="en-US" b="1">
                <a:latin typeface="Courier New" pitchFamily="49" charset="0"/>
              </a:rPr>
              <a:t>)</a:t>
            </a:r>
          </a:p>
        </p:txBody>
      </p:sp>
      <p:sp>
        <p:nvSpPr>
          <p:cNvPr id="23558" name="Freeform 6"/>
          <p:cNvSpPr>
            <a:spLocks/>
          </p:cNvSpPr>
          <p:nvPr/>
        </p:nvSpPr>
        <p:spPr bwMode="gray">
          <a:xfrm>
            <a:off x="3962400" y="4038600"/>
            <a:ext cx="2133600" cy="1828800"/>
          </a:xfrm>
          <a:custGeom>
            <a:avLst/>
            <a:gdLst>
              <a:gd name="T0" fmla="*/ 0 w 1200"/>
              <a:gd name="T1" fmla="*/ 2147483647 h 1152"/>
              <a:gd name="T2" fmla="*/ 0 w 1200"/>
              <a:gd name="T3" fmla="*/ 2147483647 h 1152"/>
              <a:gd name="T4" fmla="*/ 2147483647 w 1200"/>
              <a:gd name="T5" fmla="*/ 2147483647 h 1152"/>
              <a:gd name="T6" fmla="*/ 2147483647 w 1200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152"/>
              <a:gd name="T14" fmla="*/ 1200 w 1200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152">
                <a:moveTo>
                  <a:pt x="0" y="1152"/>
                </a:moveTo>
                <a:lnTo>
                  <a:pt x="0" y="192"/>
                </a:lnTo>
                <a:lnTo>
                  <a:pt x="1200" y="192"/>
                </a:lnTo>
                <a:lnTo>
                  <a:pt x="120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7"/>
          <p:cNvSpPr>
            <a:spLocks/>
          </p:cNvSpPr>
          <p:nvPr/>
        </p:nvSpPr>
        <p:spPr bwMode="gray">
          <a:xfrm>
            <a:off x="4845051" y="4038600"/>
            <a:ext cx="3790949" cy="1828800"/>
          </a:xfrm>
          <a:custGeom>
            <a:avLst/>
            <a:gdLst>
              <a:gd name="T0" fmla="*/ 0 w 1584"/>
              <a:gd name="T1" fmla="*/ 2147483647 h 1152"/>
              <a:gd name="T2" fmla="*/ 0 w 1584"/>
              <a:gd name="T3" fmla="*/ 2147483647 h 1152"/>
              <a:gd name="T4" fmla="*/ 2147483647 w 1584"/>
              <a:gd name="T5" fmla="*/ 2147483647 h 1152"/>
              <a:gd name="T6" fmla="*/ 2147483647 w 1584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1152"/>
              <a:gd name="T14" fmla="*/ 1584 w 158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1152">
                <a:moveTo>
                  <a:pt x="0" y="1152"/>
                </a:moveTo>
                <a:lnTo>
                  <a:pt x="0" y="384"/>
                </a:lnTo>
                <a:lnTo>
                  <a:pt x="1584" y="384"/>
                </a:lnTo>
                <a:lnTo>
                  <a:pt x="1584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14"/>
          <p:cNvSpPr>
            <a:spLocks noChangeShapeType="1"/>
          </p:cNvSpPr>
          <p:nvPr/>
        </p:nvSpPr>
        <p:spPr bwMode="auto">
          <a:xfrm>
            <a:off x="7717368" y="4841875"/>
            <a:ext cx="142663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H="1">
            <a:off x="7717367" y="5257800"/>
            <a:ext cx="145626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16"/>
          <p:cNvSpPr>
            <a:spLocks noChangeShapeType="1"/>
          </p:cNvSpPr>
          <p:nvPr/>
        </p:nvSpPr>
        <p:spPr bwMode="auto">
          <a:xfrm flipH="1">
            <a:off x="7711018" y="5638800"/>
            <a:ext cx="14329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Procedural Parameter Modes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1349375"/>
          </a:xfrm>
        </p:spPr>
        <p:txBody>
          <a:bodyPr/>
          <a:lstStyle/>
          <a:p>
            <a:pPr lvl="1" eaLnBrk="1" hangingPunct="1"/>
            <a:r>
              <a:rPr lang="en-US" smtClean="0"/>
              <a:t>Parameter modes are specified in the formal parameter declaration, after the parameter name and before its data type.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IN</a:t>
            </a:r>
            <a:r>
              <a:rPr lang="en-US" smtClean="0"/>
              <a:t> mode is the default if no mode is specified.</a:t>
            </a: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 flipH="1">
            <a:off x="3657600" y="56388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 flipH="1">
            <a:off x="3657600" y="5257800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3657600" y="4841875"/>
            <a:ext cx="152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blackWhite">
          <a:xfrm>
            <a:off x="5181600" y="4191000"/>
            <a:ext cx="2540000" cy="1828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defTabSz="228600"/>
            <a:r>
              <a:rPr lang="en-US" sz="1600" b="1"/>
              <a:t>Modes</a:t>
            </a:r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gray">
          <a:xfrm>
            <a:off x="5312833" y="4745038"/>
            <a:ext cx="374651" cy="246062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9"/>
          <p:cNvSpPr>
            <a:spLocks noChangeArrowheads="1"/>
          </p:cNvSpPr>
          <p:nvPr/>
        </p:nvSpPr>
        <p:spPr bwMode="gray">
          <a:xfrm>
            <a:off x="5314952" y="5543551"/>
            <a:ext cx="374649" cy="246063"/>
          </a:xfrm>
          <a:prstGeom prst="rect">
            <a:avLst/>
          </a:prstGeom>
          <a:solidFill>
            <a:srgbClr val="0099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0"/>
          <p:cNvSpPr>
            <a:spLocks noChangeArrowheads="1"/>
          </p:cNvSpPr>
          <p:nvPr/>
        </p:nvSpPr>
        <p:spPr bwMode="auto">
          <a:xfrm>
            <a:off x="5704418" y="4675188"/>
            <a:ext cx="201718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IN</a:t>
            </a:r>
            <a:r>
              <a:rPr lang="en-US" b="1"/>
              <a:t> (default)</a:t>
            </a:r>
          </a:p>
          <a:p>
            <a:pPr algn="l" eaLnBrk="0" hangingPunct="0">
              <a:spcBef>
                <a:spcPct val="5000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OUT</a:t>
            </a:r>
            <a:endParaRPr lang="en-US" b="1"/>
          </a:p>
          <a:p>
            <a:pPr algn="l" eaLnBrk="0" hangingPunct="0">
              <a:spcBef>
                <a:spcPct val="5000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IN OUT</a:t>
            </a:r>
            <a:endParaRPr lang="en-US" b="1"/>
          </a:p>
        </p:txBody>
      </p:sp>
      <p:sp>
        <p:nvSpPr>
          <p:cNvPr id="24590" name="Rectangle 11"/>
          <p:cNvSpPr>
            <a:spLocks noChangeArrowheads="1"/>
          </p:cNvSpPr>
          <p:nvPr/>
        </p:nvSpPr>
        <p:spPr bwMode="gray">
          <a:xfrm>
            <a:off x="5312833" y="5156201"/>
            <a:ext cx="374651" cy="246063"/>
          </a:xfrm>
          <a:prstGeom prst="rec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2"/>
          <p:cNvSpPr>
            <a:spLocks noChangeArrowheads="1"/>
          </p:cNvSpPr>
          <p:nvPr/>
        </p:nvSpPr>
        <p:spPr bwMode="blackGray">
          <a:xfrm>
            <a:off x="840318" y="3276600"/>
            <a:ext cx="10485967" cy="685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CREATE PROCEDURE </a:t>
            </a:r>
            <a:r>
              <a:rPr lang="en-US" b="1" i="1">
                <a:latin typeface="Courier New" pitchFamily="49" charset="0"/>
              </a:rPr>
              <a:t>proc_name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 i="1">
                <a:latin typeface="Courier New" pitchFamily="49" charset="0"/>
              </a:rPr>
              <a:t>param_name</a:t>
            </a:r>
            <a:r>
              <a:rPr lang="en-US" b="1">
                <a:latin typeface="Courier New" pitchFamily="49" charset="0"/>
              </a:rPr>
              <a:t> [</a:t>
            </a:r>
            <a:r>
              <a:rPr lang="en-US" b="1" i="1">
                <a:latin typeface="Courier New" pitchFamily="49" charset="0"/>
              </a:rPr>
              <a:t>mode</a:t>
            </a:r>
            <a:r>
              <a:rPr lang="en-US" b="1">
                <a:latin typeface="Courier New" pitchFamily="49" charset="0"/>
              </a:rPr>
              <a:t>]</a:t>
            </a:r>
            <a:r>
              <a:rPr lang="en-US" b="1" i="1">
                <a:latin typeface="Courier New" pitchFamily="49" charset="0"/>
              </a:rPr>
              <a:t> datatype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...</a:t>
            </a:r>
          </a:p>
        </p:txBody>
      </p:sp>
      <p:sp>
        <p:nvSpPr>
          <p:cNvPr id="24592" name="Rectangle 13"/>
          <p:cNvSpPr>
            <a:spLocks noChangeArrowheads="1"/>
          </p:cNvSpPr>
          <p:nvPr/>
        </p:nvSpPr>
        <p:spPr bwMode="auto">
          <a:xfrm>
            <a:off x="8949267" y="5924550"/>
            <a:ext cx="1180067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3152" tIns="36576" rIns="73152" bIns="36576">
            <a:spAutoFit/>
          </a:bodyPr>
          <a:lstStyle/>
          <a:p>
            <a:pPr defTabSz="228600"/>
            <a:r>
              <a:rPr lang="en-US" sz="1600" b="1"/>
              <a:t>Procedure</a:t>
            </a:r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9129184" y="4267201"/>
            <a:ext cx="1293283" cy="1635125"/>
            <a:chOff x="2023" y="2194"/>
            <a:chExt cx="611" cy="1030"/>
          </a:xfrm>
        </p:grpSpPr>
        <p:pic>
          <p:nvPicPr>
            <p:cNvPr id="24595" name="Picture 18" descr="Documents: PL/SQL Subprogra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2194"/>
              <a:ext cx="569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6" name="Picture 19" descr="Documents: PL/SQL Pr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" y="2592"/>
              <a:ext cx="304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4" name="Rectangle 20"/>
          <p:cNvSpPr>
            <a:spLocks noChangeArrowheads="1"/>
          </p:cNvSpPr>
          <p:nvPr/>
        </p:nvSpPr>
        <p:spPr bwMode="blackWhite">
          <a:xfrm>
            <a:off x="1608667" y="4687888"/>
            <a:ext cx="2032000" cy="10668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228600"/>
            <a:r>
              <a:rPr lang="en-US" sz="1600" b="1"/>
              <a:t>Calling</a:t>
            </a:r>
            <a:br>
              <a:rPr lang="en-US" sz="1600" b="1"/>
            </a:br>
            <a:r>
              <a:rPr lang="en-US" sz="1600" b="1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040649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the Parameter Modes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867833" y="1752601"/>
            <a:ext cx="10464800" cy="4265613"/>
            <a:chOff x="390" y="1225"/>
            <a:chExt cx="4944" cy="2687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blackWhite">
            <a:xfrm>
              <a:off x="3654" y="3458"/>
              <a:ext cx="1680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Cannot be assigned</a:t>
              </a:r>
            </a:p>
            <a:p>
              <a:pPr algn="l" defTabSz="228600">
                <a:buClr>
                  <a:srgbClr val="000000"/>
                </a:buClr>
              </a:pPr>
              <a:r>
                <a:rPr lang="en-US" sz="1600"/>
                <a:t>a default value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blackWhite">
            <a:xfrm>
              <a:off x="2262" y="3458"/>
              <a:ext cx="1392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Cannot be assigned</a:t>
              </a:r>
            </a:p>
            <a:p>
              <a:pPr algn="l" defTabSz="228600">
                <a:buClr>
                  <a:srgbClr val="000000"/>
                </a:buClr>
              </a:pPr>
              <a:r>
                <a:rPr lang="en-US" sz="1600"/>
                <a:t>a default value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blackWhite">
            <a:xfrm>
              <a:off x="390" y="3458"/>
              <a:ext cx="1872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Can be assigned a default value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blackWhite">
            <a:xfrm>
              <a:off x="3654" y="2881"/>
              <a:ext cx="1680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Must be a variable</a:t>
              </a:r>
            </a:p>
            <a:p>
              <a:pPr algn="l" defTabSz="228600">
                <a:buClr>
                  <a:srgbClr val="000000"/>
                </a:buClr>
              </a:pPr>
              <a:endParaRPr lang="en-US" sz="1600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blackWhite">
            <a:xfrm>
              <a:off x="2262" y="2881"/>
              <a:ext cx="1392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Must be a variable</a:t>
              </a:r>
            </a:p>
            <a:p>
              <a:pPr algn="l" defTabSz="228600">
                <a:buClr>
                  <a:srgbClr val="000000"/>
                </a:buClr>
              </a:pPr>
              <a:endParaRPr lang="en-US" sz="1600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blackWhite">
            <a:xfrm>
              <a:off x="390" y="2881"/>
              <a:ext cx="1872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Actual parameter can be a literal, expression, constant, or initialized variable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blackWhite">
            <a:xfrm>
              <a:off x="3654" y="2427"/>
              <a:ext cx="1680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Initialized variable</a:t>
              </a:r>
            </a:p>
            <a:p>
              <a:pPr algn="l" defTabSz="228600">
                <a:buClr>
                  <a:srgbClr val="000000"/>
                </a:buClr>
              </a:pPr>
              <a:endParaRPr lang="en-US" sz="1600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blackWhite">
            <a:xfrm>
              <a:off x="2262" y="2427"/>
              <a:ext cx="1392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Uninitialized variable	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blackWhite">
            <a:xfrm>
              <a:off x="390" y="2427"/>
              <a:ext cx="1872" cy="45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Formal parameter acts as a constant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blackWhite">
            <a:xfrm>
              <a:off x="390" y="1850"/>
              <a:ext cx="1872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Value is passed into subprogram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blackWhite">
            <a:xfrm>
              <a:off x="390" y="1547"/>
              <a:ext cx="1872" cy="3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Default mode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blackWhite">
            <a:xfrm>
              <a:off x="390" y="1225"/>
              <a:ext cx="1872" cy="32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defTabSz="228600">
                <a:buClr>
                  <a:srgbClr val="000000"/>
                </a:buClr>
              </a:pPr>
              <a:r>
                <a:rPr lang="en-US">
                  <a:latin typeface="Courier New" pitchFamily="49" charset="0"/>
                </a:rPr>
                <a:t>IN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blackWhite">
            <a:xfrm>
              <a:off x="3654" y="1547"/>
              <a:ext cx="1680" cy="3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Must be specified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blackWhite">
            <a:xfrm>
              <a:off x="2262" y="1547"/>
              <a:ext cx="1392" cy="3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 eaLnBrk="0" hangingPunct="0">
                <a:lnSpc>
                  <a:spcPct val="95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600">
                  <a:solidFill>
                    <a:schemeClr val="bg2"/>
                  </a:solidFill>
                </a:rPr>
                <a:t>Must be specified</a:t>
              </a: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blackWhite">
            <a:xfrm>
              <a:off x="3654" y="1850"/>
              <a:ext cx="1680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Value passed into sub-program; value returned to calling environment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blackWhite">
            <a:xfrm>
              <a:off x="3654" y="1225"/>
              <a:ext cx="1680" cy="32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defTabSz="228600">
                <a:buClr>
                  <a:srgbClr val="000000"/>
                </a:buClr>
              </a:pPr>
              <a:r>
                <a:rPr lang="en-US">
                  <a:latin typeface="Courier New" pitchFamily="49" charset="0"/>
                </a:rPr>
                <a:t>IN OUT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blackWhite">
            <a:xfrm>
              <a:off x="2262" y="1850"/>
              <a:ext cx="1392" cy="57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algn="l" defTabSz="228600">
                <a:buClr>
                  <a:srgbClr val="000000"/>
                </a:buClr>
              </a:pPr>
              <a:r>
                <a:rPr lang="en-US" sz="1600"/>
                <a:t>Value is returned to the calling environment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blackWhite">
            <a:xfrm>
              <a:off x="2262" y="1225"/>
              <a:ext cx="1392" cy="32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91440" bIns="91440"/>
            <a:lstStyle/>
            <a:p>
              <a:pPr defTabSz="228600">
                <a:buClr>
                  <a:srgbClr val="000000"/>
                </a:buClr>
              </a:pPr>
              <a:r>
                <a:rPr lang="en-US">
                  <a:latin typeface="Courier New" pitchFamily="49" charset="0"/>
                </a:rPr>
                <a:t>OUT</a:t>
              </a: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blackWhite">
            <a:xfrm>
              <a:off x="390" y="391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blackWhite">
            <a:xfrm>
              <a:off x="3648" y="1225"/>
              <a:ext cx="0" cy="2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blackWhite">
            <a:xfrm>
              <a:off x="5334" y="1225"/>
              <a:ext cx="0" cy="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blackWhite">
            <a:xfrm>
              <a:off x="390" y="2427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blackWhite">
            <a:xfrm>
              <a:off x="390" y="185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blackWhite">
            <a:xfrm>
              <a:off x="5334" y="1547"/>
              <a:ext cx="0" cy="236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blackWhite">
            <a:xfrm>
              <a:off x="2262" y="1225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blackWhite">
            <a:xfrm>
              <a:off x="390" y="1225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blackWhite">
            <a:xfrm>
              <a:off x="2262" y="1547"/>
              <a:ext cx="0" cy="23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blackWhite">
            <a:xfrm>
              <a:off x="2262" y="1547"/>
              <a:ext cx="30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blackWhite">
            <a:xfrm>
              <a:off x="390" y="1547"/>
              <a:ext cx="18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blackWhite">
            <a:xfrm>
              <a:off x="390" y="1547"/>
              <a:ext cx="0" cy="23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blackWhite">
            <a:xfrm>
              <a:off x="390" y="1225"/>
              <a:ext cx="0" cy="3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blackWhite">
            <a:xfrm>
              <a:off x="2262" y="1225"/>
              <a:ext cx="0" cy="3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blackWhite">
            <a:xfrm>
              <a:off x="2262" y="3912"/>
              <a:ext cx="30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91440" bIns="91440"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390" y="2881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390" y="3458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blackGray">
          <a:xfrm>
            <a:off x="829733" y="1143000"/>
            <a:ext cx="10515600" cy="29718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CREATE OR REPLACE PROCEDURE raise_salary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p_id</a:t>
            </a:r>
            <a:r>
              <a:rPr lang="en-US" b="1">
                <a:latin typeface="Courier New" pitchFamily="49" charset="0"/>
              </a:rPr>
              <a:t>      IN employees.employee_id%TYPE,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p_percent</a:t>
            </a:r>
            <a:r>
              <a:rPr lang="en-US" b="1">
                <a:latin typeface="Courier New" pitchFamily="49" charset="0"/>
              </a:rPr>
              <a:t> IN NUMBER)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IS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UPDATE employees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SET    salary = salary * (1 + p_percent/100)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WHERE  employee_id = p_id;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END raise_salary;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/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blackGray">
          <a:xfrm>
            <a:off x="823384" y="5791200"/>
            <a:ext cx="10515600" cy="5334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EXECUTE raise_salary(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176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</a:t>
            </a:r>
            <a:r>
              <a:rPr lang="en-US" b="1">
                <a:latin typeface="Courier New" pitchFamily="49" charset="0"/>
              </a:rPr>
              <a:t>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IN</a:t>
            </a:r>
            <a:r>
              <a:rPr lang="en-US" smtClean="0"/>
              <a:t> Parameter Mode: Example</a:t>
            </a:r>
          </a:p>
        </p:txBody>
      </p:sp>
      <p:sp>
        <p:nvSpPr>
          <p:cNvPr id="26629" name="Freeform 6"/>
          <p:cNvSpPr>
            <a:spLocks/>
          </p:cNvSpPr>
          <p:nvPr/>
        </p:nvSpPr>
        <p:spPr bwMode="gray">
          <a:xfrm>
            <a:off x="914400" y="1647826"/>
            <a:ext cx="4165600" cy="4295775"/>
          </a:xfrm>
          <a:custGeom>
            <a:avLst/>
            <a:gdLst>
              <a:gd name="T0" fmla="*/ 2147483647 w 1968"/>
              <a:gd name="T1" fmla="*/ 2147483647 h 2496"/>
              <a:gd name="T2" fmla="*/ 2147483647 w 1968"/>
              <a:gd name="T3" fmla="*/ 2147483647 h 2496"/>
              <a:gd name="T4" fmla="*/ 0 w 1968"/>
              <a:gd name="T5" fmla="*/ 2147483647 h 2496"/>
              <a:gd name="T6" fmla="*/ 0 w 1968"/>
              <a:gd name="T7" fmla="*/ 0 h 2496"/>
              <a:gd name="T8" fmla="*/ 2147483647 w 1968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68"/>
              <a:gd name="T16" fmla="*/ 0 h 2496"/>
              <a:gd name="T17" fmla="*/ 1968 w 1968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68" h="2496">
                <a:moveTo>
                  <a:pt x="1968" y="2496"/>
                </a:moveTo>
                <a:lnTo>
                  <a:pt x="1968" y="2304"/>
                </a:lnTo>
                <a:lnTo>
                  <a:pt x="0" y="230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Freeform 7"/>
          <p:cNvSpPr>
            <a:spLocks/>
          </p:cNvSpPr>
          <p:nvPr/>
        </p:nvSpPr>
        <p:spPr bwMode="gray">
          <a:xfrm>
            <a:off x="2133600" y="2105026"/>
            <a:ext cx="7823200" cy="3838575"/>
          </a:xfrm>
          <a:custGeom>
            <a:avLst/>
            <a:gdLst>
              <a:gd name="T0" fmla="*/ 2147483647 w 3696"/>
              <a:gd name="T1" fmla="*/ 2147483647 h 2352"/>
              <a:gd name="T2" fmla="*/ 2147483647 w 3696"/>
              <a:gd name="T3" fmla="*/ 2147483647 h 2352"/>
              <a:gd name="T4" fmla="*/ 2147483647 w 3696"/>
              <a:gd name="T5" fmla="*/ 2147483647 h 2352"/>
              <a:gd name="T6" fmla="*/ 2147483647 w 3696"/>
              <a:gd name="T7" fmla="*/ 2147483647 h 2352"/>
              <a:gd name="T8" fmla="*/ 0 w 3696"/>
              <a:gd name="T9" fmla="*/ 2147483647 h 2352"/>
              <a:gd name="T10" fmla="*/ 0 w 3696"/>
              <a:gd name="T11" fmla="*/ 0 h 2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6"/>
              <a:gd name="T19" fmla="*/ 0 h 2352"/>
              <a:gd name="T20" fmla="*/ 3696 w 3696"/>
              <a:gd name="T21" fmla="*/ 2352 h 2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6" h="2352">
                <a:moveTo>
                  <a:pt x="1776" y="2352"/>
                </a:moveTo>
                <a:lnTo>
                  <a:pt x="1776" y="2160"/>
                </a:lnTo>
                <a:lnTo>
                  <a:pt x="3696" y="2160"/>
                </a:lnTo>
                <a:lnTo>
                  <a:pt x="3696" y="144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4343401"/>
            <a:ext cx="4152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062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Gray">
          <a:xfrm>
            <a:off x="812800" y="1009650"/>
            <a:ext cx="10515600" cy="25908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CREATE OR REPLACE PROCEDURE query_emp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p_id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 IN  employees.employee_id%TYPE,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p_name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OUT employees.last_name%TYPE,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p_salary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OUT employees.salary%TYPE) IS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SELECT  last_name, salary INTO p_name, p_salary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FROM    employees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WHERE   employee_id = p_id;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END query_emp;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latin typeface="Courier New" pitchFamily="49" charset="0"/>
              </a:rPr>
              <a:t>/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blackGray">
          <a:xfrm>
            <a:off x="829733" y="3743326"/>
            <a:ext cx="10515600" cy="2581275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SET SERVEROUTPUT ON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v_emp_name employees.last_name%TYPE;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v_emp_sal  employees.salary%TYPE;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query_emp(171, v_emp_name, v_emp_sal);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DBMS_OUTPUT.PUT_LINE(v_emp_name||' earns '|| to_char(v_emp_sal, '$999,999.00'));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812800" y="457200"/>
            <a:ext cx="10557933" cy="876300"/>
          </a:xfrm>
        </p:spPr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OUT</a:t>
            </a:r>
            <a:r>
              <a:rPr lang="en-US" smtClean="0"/>
              <a:t> Parameter Mode: Example</a:t>
            </a:r>
          </a:p>
        </p:txBody>
      </p:sp>
    </p:spTree>
    <p:extLst>
      <p:ext uri="{BB962C8B-B14F-4D97-AF65-F5344CB8AC3E}">
        <p14:creationId xmlns:p14="http://schemas.microsoft.com/office/powerpoint/2010/main" val="1698334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IN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OUT</a:t>
            </a:r>
            <a:r>
              <a:rPr lang="en-US" smtClean="0"/>
              <a:t> Parameter Mode: Example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gray">
          <a:xfrm>
            <a:off x="1320800" y="1308100"/>
            <a:ext cx="9550400" cy="8255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blackWhite">
          <a:xfrm>
            <a:off x="1219201" y="968376"/>
            <a:ext cx="2178481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>
            <a:spAutoFit/>
          </a:bodyPr>
          <a:lstStyle/>
          <a:p>
            <a:pPr defTabSz="739775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Calling environment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blackGray">
          <a:xfrm>
            <a:off x="857251" y="2514600"/>
            <a:ext cx="10485967" cy="2057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CREATE OR REPLACE PROCEDURE format_phone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(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p_phone_no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IN OUT VARCHAR2) IS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p_phone_no := '('  || SUBSTR(p_phone_no,1,3) ||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            ') ' || SUBSTR(p_phone_no,4,3) ||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             '-'  || SUBSTR(p_phone_no,7);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END format_phone;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gray">
          <a:xfrm>
            <a:off x="1320800" y="1295401"/>
            <a:ext cx="4673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739775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</a:rPr>
              <a:t>p_phone_no</a:t>
            </a:r>
            <a:r>
              <a:rPr lang="en-US" sz="1600" b="1"/>
              <a:t> </a:t>
            </a:r>
            <a:r>
              <a:rPr lang="en-US" sz="1600" b="1">
                <a:solidFill>
                  <a:schemeClr val="accent2"/>
                </a:solidFill>
              </a:rPr>
              <a:t>(before the call)</a:t>
            </a: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gray">
          <a:xfrm>
            <a:off x="6705600" y="1295401"/>
            <a:ext cx="4267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l" defTabSz="739775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</a:rPr>
              <a:t>p_phone_no</a:t>
            </a:r>
            <a:r>
              <a:rPr lang="en-US" sz="1600" b="1"/>
              <a:t> </a:t>
            </a:r>
            <a:r>
              <a:rPr lang="en-US" sz="1600" b="1">
                <a:solidFill>
                  <a:schemeClr val="accent2"/>
                </a:solidFill>
              </a:rPr>
              <a:t>(after the call)</a:t>
            </a:r>
          </a:p>
        </p:txBody>
      </p:sp>
      <p:sp>
        <p:nvSpPr>
          <p:cNvPr id="28680" name="Freeform 10"/>
          <p:cNvSpPr>
            <a:spLocks/>
          </p:cNvSpPr>
          <p:nvPr/>
        </p:nvSpPr>
        <p:spPr bwMode="gray">
          <a:xfrm>
            <a:off x="4368800" y="2038350"/>
            <a:ext cx="5444067" cy="1162050"/>
          </a:xfrm>
          <a:custGeom>
            <a:avLst/>
            <a:gdLst>
              <a:gd name="T0" fmla="*/ 0 w 2736"/>
              <a:gd name="T1" fmla="*/ 2147483647 h 912"/>
              <a:gd name="T2" fmla="*/ 0 w 2736"/>
              <a:gd name="T3" fmla="*/ 2147483647 h 912"/>
              <a:gd name="T4" fmla="*/ 2147483647 w 2736"/>
              <a:gd name="T5" fmla="*/ 2147483647 h 912"/>
              <a:gd name="T6" fmla="*/ 2147483647 w 2736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912"/>
              <a:gd name="T14" fmla="*/ 2736 w 273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912">
                <a:moveTo>
                  <a:pt x="0" y="768"/>
                </a:moveTo>
                <a:lnTo>
                  <a:pt x="0" y="912"/>
                </a:lnTo>
                <a:lnTo>
                  <a:pt x="2736" y="912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gray">
          <a:xfrm>
            <a:off x="2514600" y="2047875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5"/>
          <p:cNvSpPr>
            <a:spLocks noChangeArrowheads="1"/>
          </p:cNvSpPr>
          <p:nvPr/>
        </p:nvSpPr>
        <p:spPr bwMode="gray">
          <a:xfrm>
            <a:off x="8432801" y="1600200"/>
            <a:ext cx="2341033" cy="431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228600"/>
            <a:r>
              <a:rPr lang="en-US" sz="1600" b="1"/>
              <a:t>'(800) 633-0575'</a:t>
            </a:r>
          </a:p>
        </p:txBody>
      </p:sp>
      <p:sp>
        <p:nvSpPr>
          <p:cNvPr id="28683" name="Rectangle 6"/>
          <p:cNvSpPr>
            <a:spLocks noChangeArrowheads="1"/>
          </p:cNvSpPr>
          <p:nvPr/>
        </p:nvSpPr>
        <p:spPr bwMode="gray">
          <a:xfrm>
            <a:off x="1447800" y="1635125"/>
            <a:ext cx="2108200" cy="431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228600"/>
            <a:r>
              <a:rPr lang="en-US" sz="1600" b="1"/>
              <a:t>'8006330575'</a:t>
            </a:r>
          </a:p>
        </p:txBody>
      </p:sp>
      <p:pic>
        <p:nvPicPr>
          <p:cNvPr id="2868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648201"/>
            <a:ext cx="3352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57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the </a:t>
            </a:r>
            <a:r>
              <a:rPr lang="en-US" smtClean="0">
                <a:latin typeface="Courier New" pitchFamily="49" charset="0"/>
              </a:rPr>
              <a:t>OUT</a:t>
            </a:r>
            <a:r>
              <a:rPr lang="en-US" smtClean="0"/>
              <a:t> Parameters:</a:t>
            </a:r>
            <a:br>
              <a:rPr lang="en-US" smtClean="0"/>
            </a:br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DBMS_OUTPUT.PUT_LINE</a:t>
            </a:r>
            <a:r>
              <a:rPr lang="en-US" smtClean="0"/>
              <a:t> Subroutine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695325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mtClean="0">
                <a:latin typeface="Arial" charset="0"/>
              </a:rPr>
              <a:t>Use PL/SQL variables that are printed with calls to the </a:t>
            </a:r>
            <a:r>
              <a:rPr lang="en-US" smtClean="0">
                <a:latin typeface="Courier New" pitchFamily="49" charset="0"/>
              </a:rPr>
              <a:t>DBMS_OUTPUT.PUT_LINE</a:t>
            </a:r>
            <a:r>
              <a:rPr lang="en-US" smtClean="0">
                <a:latin typeface="Arial" charset="0"/>
              </a:rPr>
              <a:t> procedure.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Gray">
          <a:xfrm>
            <a:off x="869951" y="2352675"/>
            <a:ext cx="10464800" cy="25908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SET SERVEROUTPUT ON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v_emp_name employees.last_name%TYPE;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v_emp_sal  employees.salary%TYPE;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query_emp(171, v_emp_name, v_emp_sal);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DBMS_OUTPUT.PUT_LINE('Name: ' || v_emp_name);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DBMS_OUTPUT.PUT_LINE('Salary: ' || v_emp_sal);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79"/>
          <a:stretch>
            <a:fillRect/>
          </a:stretch>
        </p:blipFill>
        <p:spPr bwMode="gray">
          <a:xfrm>
            <a:off x="2743200" y="5181601"/>
            <a:ext cx="6705600" cy="83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34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mtClean="0"/>
              <a:t> Parameters:</a:t>
            </a:r>
            <a:br>
              <a:rPr lang="en-US" smtClean="0"/>
            </a:br>
            <a:r>
              <a:rPr lang="en-US" smtClean="0"/>
              <a:t>Using SQL*Plus Host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1176338"/>
          </a:xfrm>
        </p:spPr>
        <p:txBody>
          <a:bodyPr/>
          <a:lstStyle/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Use SQL*Plus host variables.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Execute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QUERY_EMP</a:t>
            </a:r>
            <a:r>
              <a:rPr lang="en-US" smtClean="0"/>
              <a:t> using host variables.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Print the host variables.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blackGray">
          <a:xfrm>
            <a:off x="829733" y="3003550"/>
            <a:ext cx="10515600" cy="13398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VARIABLE b_name	VARCHAR2(25)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VARIABLE b_sal		NUMBER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EXECUTE query_emp(171, :b_name, :b_sal)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PRINT b_name b_sal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4495800"/>
            <a:ext cx="4140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018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Available Notations for</a:t>
            </a:r>
            <a:br>
              <a:rPr lang="en-US" smtClean="0"/>
            </a:br>
            <a:r>
              <a:rPr lang="en-US" smtClean="0"/>
              <a:t>Passing Actual Parameters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8"/>
            <a:ext cx="10557933" cy="4818062"/>
          </a:xfrm>
        </p:spPr>
        <p:txBody>
          <a:bodyPr/>
          <a:lstStyle/>
          <a:p>
            <a:pPr lvl="1" eaLnBrk="1" hangingPunct="1"/>
            <a:r>
              <a:rPr lang="en-US" smtClean="0"/>
              <a:t>When calling a subprogram, you can write the actual parameters using the following notations: </a:t>
            </a:r>
          </a:p>
          <a:p>
            <a:pPr lvl="2" eaLnBrk="1" hangingPunct="1"/>
            <a:r>
              <a:rPr lang="en-US" smtClean="0"/>
              <a:t>Positional: Lists the actual parameters in the same order as the formal parameters</a:t>
            </a:r>
          </a:p>
          <a:p>
            <a:pPr lvl="2" eaLnBrk="1" hangingPunct="1"/>
            <a:r>
              <a:rPr lang="en-US" smtClean="0"/>
              <a:t>Named: Lists the actual parameters in arbitrary order and uses the association operator (</a:t>
            </a:r>
            <a:r>
              <a:rPr lang="en-US" smtClean="0">
                <a:latin typeface="Courier New" pitchFamily="49" charset="0"/>
              </a:rPr>
              <a:t>=&gt;</a:t>
            </a:r>
            <a:r>
              <a:rPr lang="en-US" smtClean="0"/>
              <a:t>) to associate a named formal parameter with its actual parameter</a:t>
            </a:r>
          </a:p>
          <a:p>
            <a:pPr lvl="2" eaLnBrk="1" hangingPunct="1"/>
            <a:r>
              <a:rPr lang="en-US" smtClean="0"/>
              <a:t>Mixed: Lists some of the actual parameters as positional and some as named</a:t>
            </a:r>
          </a:p>
          <a:p>
            <a:pPr lvl="1" eaLnBrk="1" hangingPunct="1"/>
            <a:r>
              <a:rPr lang="en-US" smtClean="0"/>
              <a:t>Prior to Oracle Database 11</a:t>
            </a:r>
            <a:r>
              <a:rPr lang="en-US" i="1" smtClean="0"/>
              <a:t>g</a:t>
            </a:r>
            <a:r>
              <a:rPr lang="en-US" smtClean="0"/>
              <a:t>, only the positional notation is supported in calls from SQL</a:t>
            </a:r>
          </a:p>
          <a:p>
            <a:pPr lvl="1" eaLnBrk="1" hangingPunct="1"/>
            <a:r>
              <a:rPr lang="en-US" smtClean="0"/>
              <a:t>Starting in Oracle Database 11</a:t>
            </a:r>
            <a:r>
              <a:rPr lang="en-US" i="1" smtClean="0"/>
              <a:t>g</a:t>
            </a:r>
            <a:r>
              <a:rPr lang="en-US" smtClean="0"/>
              <a:t>, named and mixed notation can be used for specifying arguments in calls to PL/SQL subroutines from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796062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3736975"/>
          </a:xfrm>
        </p:spPr>
        <p:txBody>
          <a:bodyPr/>
          <a:lstStyle/>
          <a:p>
            <a:pPr lvl="1" eaLnBrk="1" hangingPunct="1"/>
            <a:r>
              <a:rPr lang="en-US" smtClean="0"/>
              <a:t>Using a modularized and layered subprogram design and identifying the benefits of subprograms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Working with procedures: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Creating and calling procedures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Identifying the available parameter-passing modes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Using formal and actual parameters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Using positional, named, or mixed notation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Handling exceptions in procedures, removing a procedure, and displaying the procedure’s information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smtClean="0">
                <a:solidFill>
                  <a:srgbClr val="7F7F7F"/>
                </a:solidFill>
              </a:rPr>
              <a:t>Binding PL/SQL only types</a:t>
            </a:r>
          </a:p>
        </p:txBody>
      </p:sp>
    </p:spTree>
    <p:extLst>
      <p:ext uri="{BB962C8B-B14F-4D97-AF65-F5344CB8AC3E}">
        <p14:creationId xmlns:p14="http://schemas.microsoft.com/office/powerpoint/2010/main" val="81013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Actual Parameters: </a:t>
            </a:r>
            <a:br>
              <a:rPr lang="en-US" smtClean="0"/>
            </a:br>
            <a:r>
              <a:rPr lang="en-US" smtClean="0"/>
              <a:t>Creating the </a:t>
            </a:r>
            <a:r>
              <a:rPr lang="en-US" smtClean="0">
                <a:latin typeface="Courier New" pitchFamily="49" charset="0"/>
              </a:rPr>
              <a:t>add_dept</a:t>
            </a:r>
            <a:r>
              <a:rPr lang="en-US" smtClean="0"/>
              <a:t> Procedure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blackGray">
          <a:xfrm>
            <a:off x="812800" y="1524001"/>
            <a:ext cx="10515600" cy="2779713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CREATE OR REPLACE PROCEDURE add_dept(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p_name</a:t>
            </a:r>
            <a:r>
              <a:rPr lang="en-US" b="1">
                <a:latin typeface="Courier New" pitchFamily="49" charset="0"/>
              </a:rPr>
              <a:t> IN departments.department_name%TYPE,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p_loc</a:t>
            </a:r>
            <a:r>
              <a:rPr lang="en-US" b="1">
                <a:latin typeface="Courier New" pitchFamily="49" charset="0"/>
              </a:rPr>
              <a:t>  IN departments.location_id%TYPE) IS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INSERT INTO departments(department_id,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          department_name, location_id)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VALUES (departments_seq.NEXTVAL, p_name , p_loc 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END add_dept;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17600" y="1989138"/>
            <a:ext cx="14224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213600" y="3359150"/>
            <a:ext cx="2743200" cy="2555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1" y="4572000"/>
            <a:ext cx="578061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90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Actual Parameters: Examples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Gray">
          <a:xfrm>
            <a:off x="829733" y="1341438"/>
            <a:ext cx="10515600" cy="857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-- Passing parameters using the </a:t>
            </a:r>
            <a:r>
              <a:rPr lang="en-US" b="1" i="1">
                <a:latin typeface="Courier New" pitchFamily="49" charset="0"/>
              </a:rPr>
              <a:t>positional</a:t>
            </a:r>
            <a:r>
              <a:rPr lang="en-US" b="1">
                <a:latin typeface="Courier New" pitchFamily="49" charset="0"/>
              </a:rPr>
              <a:t> notation.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EXECUTE add_dept 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'TRAINING'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2500</a:t>
            </a:r>
            <a:r>
              <a:rPr lang="en-US" b="1">
                <a:latin typeface="Courier New" pitchFamily="49" charset="0"/>
              </a:rPr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blackGray">
          <a:xfrm>
            <a:off x="829733" y="3857625"/>
            <a:ext cx="10515600" cy="857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-- Passing parameters using the </a:t>
            </a:r>
            <a:r>
              <a:rPr lang="en-US" b="1" i="1">
                <a:latin typeface="Courier New" pitchFamily="49" charset="0"/>
              </a:rPr>
              <a:t>named</a:t>
            </a:r>
            <a:r>
              <a:rPr lang="en-US" b="1">
                <a:latin typeface="Courier New" pitchFamily="49" charset="0"/>
              </a:rPr>
              <a:t> notation.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EXECUTE add_dept 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p_loc=&gt;2400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p_name=&gt;'EDUCATION'</a:t>
            </a:r>
            <a:r>
              <a:rPr lang="en-US" b="1">
                <a:latin typeface="Courier New" pitchFamily="49" charset="0"/>
              </a:rPr>
              <a:t>)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362200"/>
            <a:ext cx="6172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4876801"/>
            <a:ext cx="61976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1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blackGray">
          <a:xfrm>
            <a:off x="829733" y="2609850"/>
            <a:ext cx="10515600" cy="2571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CREATE OR REPLACE PROCEDURE add_dept(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p_name departments.department_name%TYPE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:='Unknown'</a:t>
            </a:r>
            <a:r>
              <a:rPr lang="en-US" b="1">
                <a:latin typeface="Courier New" pitchFamily="49" charset="0"/>
              </a:rPr>
              <a:t>,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p_loc  departments.location_id%TYPE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DEFAULT 1700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IS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INSERT INTO departments (department_id, 				department_name, location_id)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VALUES (departments_seq.NEXTVAL, p_name, p_loc);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END add_dept;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DEFAULT</a:t>
            </a:r>
            <a:r>
              <a:rPr lang="en-US" smtClean="0"/>
              <a:t> Option for the Parameters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7034" y="1476376"/>
            <a:ext cx="10557933" cy="1038225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ct val="18000"/>
              </a:spcBef>
            </a:pPr>
            <a:r>
              <a:rPr lang="en-US" smtClean="0"/>
              <a:t>Defines default values for parameters</a:t>
            </a:r>
          </a:p>
          <a:p>
            <a:pPr lvl="1" eaLnBrk="1" hangingPunct="1">
              <a:lnSpc>
                <a:spcPct val="95000"/>
              </a:lnSpc>
              <a:spcBef>
                <a:spcPct val="18000"/>
              </a:spcBef>
            </a:pPr>
            <a:r>
              <a:rPr lang="en-US" smtClean="0"/>
              <a:t>Provides flexibility by combining the positional and named parameter-passing syntax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blackGray">
          <a:xfrm>
            <a:off x="829733" y="5289550"/>
            <a:ext cx="10515600" cy="10350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EXECUTE add_dept</a:t>
            </a:r>
          </a:p>
          <a:p>
            <a:pPr marL="457200" indent="-457200" algn="l" defTabSz="40005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EXECUTE add_dept ('ADVERTISING', p_loc =&gt; 1200)</a:t>
            </a:r>
          </a:p>
          <a:p>
            <a:pPr marL="457200" indent="-457200" algn="l" defTabSz="400050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EXECUTE add_dept (p_loc =&gt; 1200)</a:t>
            </a:r>
          </a:p>
        </p:txBody>
      </p:sp>
    </p:spTree>
    <p:extLst>
      <p:ext uri="{BB962C8B-B14F-4D97-AF65-F5344CB8AC3E}">
        <p14:creationId xmlns:p14="http://schemas.microsoft.com/office/powerpoint/2010/main" val="2592125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64075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blackGray">
          <a:xfrm>
            <a:off x="812800" y="2481263"/>
            <a:ext cx="10534651" cy="35099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CREATE OR REPLACE PROCEDURE process_employees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IS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CURSOR cur_emp_cursor IS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  SELECT employee_id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  FROM   employees;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FOR emp_rec IN cur_emp_cursor 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LOOP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 raise_salary(emp_rec.employee_id, 10);</a:t>
            </a:r>
          </a:p>
          <a:p>
            <a:pPr algn="l" defTabSz="228600" eaLnBrk="0" hangingPunct="0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END LOOP;    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COMMIT;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END process_employees;</a:t>
            </a:r>
          </a:p>
          <a:p>
            <a:pPr algn="l" defTabSz="228600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Procedures</a:t>
            </a: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12800" y="1079500"/>
            <a:ext cx="10557933" cy="1358900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ct val="19000"/>
              </a:spcBef>
            </a:pPr>
            <a:r>
              <a:rPr lang="en-US" smtClean="0"/>
              <a:t>You can call procedures using anonymous blocks,  another procedure, or packages.</a:t>
            </a:r>
          </a:p>
          <a:p>
            <a:pPr lvl="1" eaLnBrk="1" hangingPunct="1">
              <a:lnSpc>
                <a:spcPct val="95000"/>
              </a:lnSpc>
              <a:spcBef>
                <a:spcPct val="19000"/>
              </a:spcBef>
            </a:pPr>
            <a:r>
              <a:rPr lang="en-US" smtClean="0"/>
              <a:t>You must own the procedure or have the </a:t>
            </a:r>
            <a:r>
              <a:rPr lang="en-US" smtClean="0">
                <a:latin typeface="Courier New" pitchFamily="49" charset="0"/>
              </a:rPr>
              <a:t>EXECUTE</a:t>
            </a:r>
            <a:r>
              <a:rPr lang="en-US" smtClean="0"/>
              <a:t> privilege.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gray">
          <a:xfrm>
            <a:off x="1727201" y="4554538"/>
            <a:ext cx="7101417" cy="3365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6048376"/>
            <a:ext cx="3937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209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990601"/>
            <a:ext cx="6079067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89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3200400"/>
            <a:ext cx="3187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892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Procedures Using SQL Developer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gray">
          <a:xfrm>
            <a:off x="1828800" y="2590800"/>
            <a:ext cx="16256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228600"/>
            <a:endParaRPr lang="en-US" b="1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gray">
          <a:xfrm>
            <a:off x="1016000" y="4419600"/>
            <a:ext cx="32512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228600"/>
            <a:endParaRPr lang="en-US" b="1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gray">
          <a:xfrm>
            <a:off x="7315201" y="3124201"/>
            <a:ext cx="321427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3152" tIns="36576" rIns="73152" bIns="36576">
            <a:spAutoFit/>
          </a:bodyPr>
          <a:lstStyle/>
          <a:p>
            <a:pPr defTabSz="228600"/>
            <a:r>
              <a:rPr lang="en-US" sz="1600" b="1">
                <a:solidFill>
                  <a:schemeClr val="accent2"/>
                </a:solidFill>
              </a:rPr>
              <a:t>Replace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P_ID</a:t>
            </a:r>
            <a:r>
              <a:rPr lang="en-US" sz="1600" b="1">
                <a:solidFill>
                  <a:schemeClr val="accent2"/>
                </a:solidFill>
              </a:rPr>
              <a:t> and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P_PERCENT</a:t>
            </a:r>
            <a:r>
              <a:rPr lang="en-US" sz="1600" b="1">
                <a:solidFill>
                  <a:schemeClr val="accent2"/>
                </a:solidFill>
              </a:rPr>
              <a:t> </a:t>
            </a:r>
            <a:br>
              <a:rPr lang="en-US" sz="1600" b="1">
                <a:solidFill>
                  <a:schemeClr val="accent2"/>
                </a:solidFill>
              </a:rPr>
            </a:br>
            <a:r>
              <a:rPr lang="en-US" sz="1600" b="1">
                <a:solidFill>
                  <a:schemeClr val="accent2"/>
                </a:solidFill>
              </a:rPr>
              <a:t>with actual values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gray">
          <a:xfrm>
            <a:off x="5181600" y="3200400"/>
            <a:ext cx="20320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Oval 14"/>
          <p:cNvSpPr>
            <a:spLocks noChangeArrowheads="1"/>
          </p:cNvSpPr>
          <p:nvPr/>
        </p:nvSpPr>
        <p:spPr bwMode="blackWhite">
          <a:xfrm>
            <a:off x="3352801" y="37338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2</a:t>
            </a:r>
          </a:p>
        </p:txBody>
      </p:sp>
      <p:pic>
        <p:nvPicPr>
          <p:cNvPr id="3789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1371600"/>
            <a:ext cx="316441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899" name="Oval 13"/>
          <p:cNvSpPr>
            <a:spLocks noChangeArrowheads="1"/>
          </p:cNvSpPr>
          <p:nvPr/>
        </p:nvSpPr>
        <p:spPr bwMode="blackWhite">
          <a:xfrm>
            <a:off x="3352800" y="25908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1</a:t>
            </a:r>
          </a:p>
        </p:txBody>
      </p:sp>
      <p:pic>
        <p:nvPicPr>
          <p:cNvPr id="3790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60960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901" name="Rectangle 11"/>
          <p:cNvSpPr>
            <a:spLocks noChangeArrowheads="1"/>
          </p:cNvSpPr>
          <p:nvPr/>
        </p:nvSpPr>
        <p:spPr bwMode="gray">
          <a:xfrm>
            <a:off x="5676900" y="4735514"/>
            <a:ext cx="1492251" cy="2936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Freeform 21"/>
          <p:cNvSpPr>
            <a:spLocks/>
          </p:cNvSpPr>
          <p:nvPr/>
        </p:nvSpPr>
        <p:spPr bwMode="auto">
          <a:xfrm>
            <a:off x="7213600" y="3429000"/>
            <a:ext cx="508000" cy="1447800"/>
          </a:xfrm>
          <a:custGeom>
            <a:avLst/>
            <a:gdLst>
              <a:gd name="T0" fmla="*/ 0 w 240"/>
              <a:gd name="T1" fmla="*/ 0 h 1008"/>
              <a:gd name="T2" fmla="*/ 2147483647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008"/>
              <a:gd name="T14" fmla="*/ 240 w 24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008">
                <a:moveTo>
                  <a:pt x="0" y="0"/>
                </a:moveTo>
                <a:lnTo>
                  <a:pt x="240" y="0"/>
                </a:lnTo>
                <a:lnTo>
                  <a:pt x="240" y="1008"/>
                </a:lnTo>
                <a:lnTo>
                  <a:pt x="48" y="100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blackWhite">
          <a:xfrm>
            <a:off x="9144000" y="4648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3</a:t>
            </a:r>
          </a:p>
        </p:txBody>
      </p:sp>
      <p:sp>
        <p:nvSpPr>
          <p:cNvPr id="37904" name="Rectangle 12"/>
          <p:cNvSpPr>
            <a:spLocks noChangeArrowheads="1"/>
          </p:cNvSpPr>
          <p:nvPr/>
        </p:nvSpPr>
        <p:spPr bwMode="gray">
          <a:xfrm>
            <a:off x="9245601" y="5867400"/>
            <a:ext cx="1047751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Oval 16"/>
          <p:cNvSpPr>
            <a:spLocks noChangeArrowheads="1"/>
          </p:cNvSpPr>
          <p:nvPr/>
        </p:nvSpPr>
        <p:spPr bwMode="blackWhite">
          <a:xfrm>
            <a:off x="7924800" y="5791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39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4143375"/>
          </a:xfrm>
        </p:spPr>
        <p:txBody>
          <a:bodyPr/>
          <a:lstStyle/>
          <a:p>
            <a:pPr lvl="1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a modularized and layered subprogram design and identifying the benefits of subprograms</a:t>
            </a:r>
          </a:p>
          <a:p>
            <a:pPr lvl="1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Working with procedures: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Creating and calling procedures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Identifying the available parameter-passing modes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formal and actual parameters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positional, named, or mixed notation</a:t>
            </a:r>
          </a:p>
          <a:p>
            <a:pPr lvl="1" eaLnBrk="1" hangingPunct="1">
              <a:defRPr/>
            </a:pPr>
            <a:r>
              <a:rPr lang="en-US" dirty="0" smtClean="0"/>
              <a:t>Handling exceptions in procedures, removing a procedure, and displaying the procedure’s information</a:t>
            </a:r>
          </a:p>
          <a:p>
            <a:pPr lvl="1" eaLnBrk="1" hangingPunct="1">
              <a:buClr>
                <a:schemeClr val="bg1">
                  <a:lumMod val="50000"/>
                </a:schemeClr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Binding PL/SQL only types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30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Handled Exceptions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blackWhite">
          <a:xfrm>
            <a:off x="1219201" y="2235200"/>
            <a:ext cx="2899833" cy="25114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PROCEDURE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PROC1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IS 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 PROC2(arg1);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EXCEPTION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END PROC1;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117600" y="1801813"/>
            <a:ext cx="3048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b="1"/>
              <a:t>Calling procedure</a:t>
            </a:r>
          </a:p>
        </p:txBody>
      </p:sp>
      <p:sp>
        <p:nvSpPr>
          <p:cNvPr id="39941" name="Freeform 4"/>
          <p:cNvSpPr>
            <a:spLocks/>
          </p:cNvSpPr>
          <p:nvPr/>
        </p:nvSpPr>
        <p:spPr bwMode="auto">
          <a:xfrm>
            <a:off x="3884084" y="2376488"/>
            <a:ext cx="1625600" cy="350865"/>
          </a:xfrm>
          <a:custGeom>
            <a:avLst/>
            <a:gdLst>
              <a:gd name="T0" fmla="*/ 0 w 768"/>
              <a:gd name="T1" fmla="*/ 2147483647 h 864"/>
              <a:gd name="T2" fmla="*/ 2147483647 w 768"/>
              <a:gd name="T3" fmla="*/ 2147483647 h 864"/>
              <a:gd name="T4" fmla="*/ 2147483647 w 768"/>
              <a:gd name="T5" fmla="*/ 0 h 864"/>
              <a:gd name="T6" fmla="*/ 2147483647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0" y="864"/>
                </a:moveTo>
                <a:lnTo>
                  <a:pt x="288" y="864"/>
                </a:lnTo>
                <a:lnTo>
                  <a:pt x="288" y="0"/>
                </a:lnTo>
                <a:lnTo>
                  <a:pt x="76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70567" y="3575050"/>
            <a:ext cx="2321984" cy="2619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181600" y="1801813"/>
            <a:ext cx="2844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b="1"/>
              <a:t>Called procedure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5511800" y="2230438"/>
            <a:ext cx="2108200" cy="220186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/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PROCEDURE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PROC2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IS 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EXCEPTION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END PROC2;</a:t>
            </a: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H="1">
            <a:off x="6697133" y="3568700"/>
            <a:ext cx="14308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6697133" y="4011613"/>
            <a:ext cx="14308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8128000" y="338455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Exception raised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8119533" y="3808413"/>
            <a:ext cx="29548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Exception handled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150784" y="4722814"/>
            <a:ext cx="316441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Control returns</a:t>
            </a:r>
            <a:br>
              <a:rPr lang="en-US" sz="1600" b="1"/>
            </a:br>
            <a:r>
              <a:rPr lang="en-US" sz="1600" b="1"/>
              <a:t>to calling procedure</a:t>
            </a:r>
          </a:p>
        </p:txBody>
      </p:sp>
      <p:sp>
        <p:nvSpPr>
          <p:cNvPr id="39950" name="Freeform 14"/>
          <p:cNvSpPr>
            <a:spLocks/>
          </p:cNvSpPr>
          <p:nvPr/>
        </p:nvSpPr>
        <p:spPr bwMode="auto">
          <a:xfrm>
            <a:off x="2609851" y="3957638"/>
            <a:ext cx="3532716" cy="350865"/>
          </a:xfrm>
          <a:custGeom>
            <a:avLst/>
            <a:gdLst>
              <a:gd name="T0" fmla="*/ 2147483647 w 1536"/>
              <a:gd name="T1" fmla="*/ 2147483647 h 432"/>
              <a:gd name="T2" fmla="*/ 2147483647 w 1536"/>
              <a:gd name="T3" fmla="*/ 2147483647 h 432"/>
              <a:gd name="T4" fmla="*/ 2147483647 w 1536"/>
              <a:gd name="T5" fmla="*/ 2147483647 h 432"/>
              <a:gd name="T6" fmla="*/ 2147483647 w 1536"/>
              <a:gd name="T7" fmla="*/ 0 h 432"/>
              <a:gd name="T8" fmla="*/ 0 w 1536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432"/>
              <a:gd name="T17" fmla="*/ 1536 w 153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432">
                <a:moveTo>
                  <a:pt x="1536" y="288"/>
                </a:moveTo>
                <a:lnTo>
                  <a:pt x="1536" y="432"/>
                </a:lnTo>
                <a:lnTo>
                  <a:pt x="912" y="432"/>
                </a:lnTo>
                <a:lnTo>
                  <a:pt x="912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21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gray">
          <a:xfrm>
            <a:off x="1373718" y="4572000"/>
            <a:ext cx="9935633" cy="1676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46038" rIns="9144" bIns="46038" anchor="ctr"/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CREATE PROCEDURE create_departments IS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add_department('Media', 100,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add_department('Editing', 99,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add_department('Advertising', 101,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END;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Handled Exceptions: Example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blackGray">
          <a:xfrm>
            <a:off x="840317" y="1355725"/>
            <a:ext cx="10464800" cy="2895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46038" rIns="9144" bIns="46038" anchor="ctr"/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CREATE PROCEDURE add_department(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  p_name VARCHAR2, p_mgr NUMBER, p_loc NUMBER) IS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INSERT INTO DEPARTMENTS (department_id,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  department_name, manager_id, location_id)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VALUES (DEPARTMENTS_SEQ.NEXTVAL, p_name, p_mgr, p_loc);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DBMS_OUTPUT.PUT_LINE('Added Dept: '|| p_name);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WHEN OTHERS THEN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DBMS_OUTPUT.PUT_LINE('Err: adding dept: '|| p_name);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END;</a:t>
            </a:r>
          </a:p>
        </p:txBody>
      </p:sp>
      <p:pic>
        <p:nvPicPr>
          <p:cNvPr id="40965" name="Picture 5" descr="C:\Documents and Settings\gstokol\My Documents\My Pictures\yes-symbo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491133" y="5064126"/>
            <a:ext cx="36406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 descr="C:\Documents and Settings\gstokol\My Documents\My Pictures\yes-symbo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491133" y="5597526"/>
            <a:ext cx="36406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 descr="C:\Documents and Settings\gstokol\My Documents\My Pictures\no-symbo004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491134" y="53340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 noChangeArrowheads="1"/>
          </p:cNvSpPr>
          <p:nvPr/>
        </p:nvSpPr>
        <p:spPr bwMode="gray">
          <a:xfrm>
            <a:off x="1117600" y="3692526"/>
            <a:ext cx="9855200" cy="288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gray">
          <a:xfrm>
            <a:off x="1016000" y="3962401"/>
            <a:ext cx="1930400" cy="1590675"/>
          </a:xfrm>
          <a:custGeom>
            <a:avLst/>
            <a:gdLst>
              <a:gd name="T0" fmla="*/ 2147483647 w 912"/>
              <a:gd name="T1" fmla="*/ 0 h 1056"/>
              <a:gd name="T2" fmla="*/ 2147483647 w 912"/>
              <a:gd name="T3" fmla="*/ 2147483647 h 1056"/>
              <a:gd name="T4" fmla="*/ 0 w 912"/>
              <a:gd name="T5" fmla="*/ 2147483647 h 1056"/>
              <a:gd name="T6" fmla="*/ 0 w 912"/>
              <a:gd name="T7" fmla="*/ 2147483647 h 1056"/>
              <a:gd name="T8" fmla="*/ 2147483647 w 912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056"/>
              <a:gd name="T17" fmla="*/ 912 w 912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056">
                <a:moveTo>
                  <a:pt x="912" y="0"/>
                </a:moveTo>
                <a:lnTo>
                  <a:pt x="912" y="336"/>
                </a:lnTo>
                <a:lnTo>
                  <a:pt x="0" y="336"/>
                </a:lnTo>
                <a:lnTo>
                  <a:pt x="0" y="1056"/>
                </a:lnTo>
                <a:lnTo>
                  <a:pt x="336" y="105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Not Handled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blackWhite">
          <a:xfrm>
            <a:off x="1219201" y="2235200"/>
            <a:ext cx="2899833" cy="25114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PROCEDURE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PROC1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IS 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 PROC2(arg1);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EXCEPTION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525463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END PROC1;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17600" y="1801813"/>
            <a:ext cx="3048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b="1"/>
              <a:t>Calling procedure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947584" y="4722813"/>
            <a:ext cx="3266016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Control returned</a:t>
            </a:r>
            <a:br>
              <a:rPr lang="en-US" sz="1600" b="1"/>
            </a:br>
            <a:r>
              <a:rPr lang="en-US" sz="1600" b="1"/>
              <a:t>to exception section of calling procedure</a:t>
            </a:r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3884084" y="2376488"/>
            <a:ext cx="1625600" cy="350865"/>
          </a:xfrm>
          <a:custGeom>
            <a:avLst/>
            <a:gdLst>
              <a:gd name="T0" fmla="*/ 0 w 768"/>
              <a:gd name="T1" fmla="*/ 2147483647 h 864"/>
              <a:gd name="T2" fmla="*/ 2147483647 w 768"/>
              <a:gd name="T3" fmla="*/ 2147483647 h 864"/>
              <a:gd name="T4" fmla="*/ 2147483647 w 768"/>
              <a:gd name="T5" fmla="*/ 0 h 864"/>
              <a:gd name="T6" fmla="*/ 2147483647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0" y="864"/>
                </a:moveTo>
                <a:lnTo>
                  <a:pt x="288" y="864"/>
                </a:lnTo>
                <a:lnTo>
                  <a:pt x="288" y="0"/>
                </a:lnTo>
                <a:lnTo>
                  <a:pt x="76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570567" y="3575050"/>
            <a:ext cx="2321984" cy="2619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2235200" y="4419600"/>
            <a:ext cx="147797" cy="350865"/>
          </a:xfrm>
          <a:custGeom>
            <a:avLst/>
            <a:gdLst>
              <a:gd name="T0" fmla="*/ 2147483647 w 1728"/>
              <a:gd name="T1" fmla="*/ 0 h 192"/>
              <a:gd name="T2" fmla="*/ 2147483647 w 1728"/>
              <a:gd name="T3" fmla="*/ 2147483647 h 192"/>
              <a:gd name="T4" fmla="*/ 2147483647 w 1728"/>
              <a:gd name="T5" fmla="*/ 2147483647 h 192"/>
              <a:gd name="T6" fmla="*/ 2147483647 w 1728"/>
              <a:gd name="T7" fmla="*/ 0 h 192"/>
              <a:gd name="T8" fmla="*/ 0 w 1728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192"/>
              <a:gd name="T17" fmla="*/ 1728 w 172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192">
                <a:moveTo>
                  <a:pt x="1728" y="0"/>
                </a:moveTo>
                <a:lnTo>
                  <a:pt x="1728" y="192"/>
                </a:lnTo>
                <a:lnTo>
                  <a:pt x="1056" y="192"/>
                </a:lnTo>
                <a:lnTo>
                  <a:pt x="105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181600" y="1801813"/>
            <a:ext cx="2844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b="1"/>
              <a:t>Called procedure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11800" y="2230438"/>
            <a:ext cx="2108200" cy="220186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3152" tIns="36576" rIns="73152" bIns="36576">
            <a:spAutoFit/>
          </a:bodyPr>
          <a:lstStyle/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PROCEDURE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PROC2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IS 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EXCEPTION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 ...</a:t>
            </a:r>
          </a:p>
          <a:p>
            <a:pPr algn="l" defTabSz="228600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</a:rPr>
              <a:t>END PROC2;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6697133" y="3568700"/>
            <a:ext cx="14308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6697133" y="4011613"/>
            <a:ext cx="14308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128000" y="338455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Exception raised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119533" y="3808414"/>
            <a:ext cx="295486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Exception not handled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744884" y="3886200"/>
            <a:ext cx="30480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152" tIns="36576" rIns="73152" bIns="36576">
            <a:spAutoFit/>
          </a:bodyPr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7744884" y="3886200"/>
            <a:ext cx="30480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152" tIns="36576" rIns="73152" bIns="36576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Modularized Subprogram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4021138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Modularize code into subprograms.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Locate code sequences repeated more than once.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Create subprogram P containing the repeated code</a:t>
            </a:r>
          </a:p>
          <a:p>
            <a:pPr lvl="1" eaLnBrk="1" hangingPunct="1">
              <a:buFont typeface="Arial" charset="0"/>
              <a:buAutoNum type="arabicPeriod"/>
            </a:pPr>
            <a:r>
              <a:rPr lang="en-US" smtClean="0"/>
              <a:t>Modify original code to invoke the new subprogram.</a:t>
            </a:r>
          </a:p>
        </p:txBody>
      </p:sp>
      <p:grpSp>
        <p:nvGrpSpPr>
          <p:cNvPr id="6148" name="Group 18"/>
          <p:cNvGrpSpPr>
            <a:grpSpLocks/>
          </p:cNvGrpSpPr>
          <p:nvPr/>
        </p:nvGrpSpPr>
        <p:grpSpPr bwMode="auto">
          <a:xfrm>
            <a:off x="2438400" y="1568450"/>
            <a:ext cx="7315200" cy="2089150"/>
            <a:chOff x="1248" y="892"/>
            <a:chExt cx="3456" cy="131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1248" y="1199"/>
              <a:ext cx="864" cy="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rgbClr val="0000FF"/>
                  </a:solidFill>
                </a:rPr>
                <a:t>xx xxx xxx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rgbClr val="0000FF"/>
                  </a:solidFill>
                </a:rPr>
                <a:t>xx xxx xxx</a:t>
              </a:r>
              <a:r>
                <a:rPr lang="en-US"/>
                <a:t>  </a:t>
              </a:r>
            </a:p>
            <a:p>
              <a:pPr defTabSz="822325" eaLnBrk="0" hangingPunct="0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 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 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rgbClr val="0000FF"/>
                  </a:solidFill>
                </a:rPr>
                <a:t>xx xxx xxx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rgbClr val="0000FF"/>
                  </a:solidFill>
                </a:rPr>
                <a:t>xx xxx xxx</a:t>
              </a:r>
              <a:endParaRPr lang="en-US"/>
            </a:p>
            <a:p>
              <a:pPr defTabSz="822325" eaLnBrk="0" hangingPunct="0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 </a:t>
              </a:r>
            </a:p>
          </p:txBody>
        </p:sp>
        <p:sp>
          <p:nvSpPr>
            <p:cNvPr id="6150" name="Freeform 5"/>
            <p:cNvSpPr>
              <a:spLocks/>
            </p:cNvSpPr>
            <p:nvPr/>
          </p:nvSpPr>
          <p:spPr bwMode="auto">
            <a:xfrm>
              <a:off x="2112" y="1247"/>
              <a:ext cx="192" cy="214"/>
            </a:xfrm>
            <a:custGeom>
              <a:avLst/>
              <a:gdLst>
                <a:gd name="T0" fmla="*/ 0 w 192"/>
                <a:gd name="T1" fmla="*/ 0 h 214"/>
                <a:gd name="T2" fmla="*/ 191 w 192"/>
                <a:gd name="T3" fmla="*/ 0 h 214"/>
                <a:gd name="T4" fmla="*/ 191 w 192"/>
                <a:gd name="T5" fmla="*/ 213 h 214"/>
                <a:gd name="T6" fmla="*/ 4 w 192"/>
                <a:gd name="T7" fmla="*/ 213 h 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4"/>
                <a:gd name="T14" fmla="*/ 192 w 192"/>
                <a:gd name="T15" fmla="*/ 214 h 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4">
                  <a:moveTo>
                    <a:pt x="0" y="0"/>
                  </a:moveTo>
                  <a:lnTo>
                    <a:pt x="191" y="0"/>
                  </a:lnTo>
                  <a:lnTo>
                    <a:pt x="191" y="213"/>
                  </a:lnTo>
                  <a:lnTo>
                    <a:pt x="4" y="213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gray">
            <a:xfrm>
              <a:off x="2673" y="1439"/>
              <a:ext cx="927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/>
                <a:t> </a:t>
              </a:r>
              <a:r>
                <a:rPr lang="en-US" b="1">
                  <a:solidFill>
                    <a:srgbClr val="0000FF"/>
                  </a:solidFill>
                </a:rPr>
                <a:t>xx xxx xxx</a:t>
              </a:r>
            </a:p>
            <a:p>
              <a:pPr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rgbClr val="0000FF"/>
                  </a:solidFill>
                </a:rPr>
                <a:t>xx xxx xxx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3888" y="1247"/>
              <a:ext cx="816" cy="7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endParaRPr lang="en-US" b="1">
                <a:solidFill>
                  <a:schemeClr val="accent2"/>
                </a:solidFill>
              </a:endParaRP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chemeClr val="accent2"/>
                  </a:solidFill>
                </a:rPr>
                <a:t>P</a:t>
              </a:r>
              <a:r>
                <a:rPr lang="en-US"/>
                <a:t> 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 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>
                  <a:solidFill>
                    <a:schemeClr val="accent2"/>
                  </a:solidFill>
                </a:rPr>
                <a:t>P</a:t>
              </a:r>
              <a:r>
                <a:rPr lang="en-US"/>
                <a:t> </a:t>
              </a:r>
            </a:p>
            <a:p>
              <a:pPr defTabSz="822325" eaLnBrk="0" hangingPunct="0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----- --- ---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2304" y="132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9"/>
            <p:cNvSpPr>
              <a:spLocks/>
            </p:cNvSpPr>
            <p:nvPr/>
          </p:nvSpPr>
          <p:spPr bwMode="auto">
            <a:xfrm>
              <a:off x="2112" y="1753"/>
              <a:ext cx="192" cy="214"/>
            </a:xfrm>
            <a:custGeom>
              <a:avLst/>
              <a:gdLst>
                <a:gd name="T0" fmla="*/ 0 w 192"/>
                <a:gd name="T1" fmla="*/ 0 h 214"/>
                <a:gd name="T2" fmla="*/ 191 w 192"/>
                <a:gd name="T3" fmla="*/ 0 h 214"/>
                <a:gd name="T4" fmla="*/ 191 w 192"/>
                <a:gd name="T5" fmla="*/ 213 h 214"/>
                <a:gd name="T6" fmla="*/ 4 w 192"/>
                <a:gd name="T7" fmla="*/ 213 h 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14"/>
                <a:gd name="T14" fmla="*/ 192 w 192"/>
                <a:gd name="T15" fmla="*/ 214 h 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14">
                  <a:moveTo>
                    <a:pt x="0" y="0"/>
                  </a:moveTo>
                  <a:lnTo>
                    <a:pt x="191" y="0"/>
                  </a:lnTo>
                  <a:lnTo>
                    <a:pt x="191" y="213"/>
                  </a:lnTo>
                  <a:lnTo>
                    <a:pt x="4" y="213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2310" y="186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2400" y="1598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3600" y="159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2400" y="1319"/>
              <a:ext cx="0" cy="5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3024" y="1785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228600"/>
              <a:r>
                <a:rPr lang="en-US" b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6160" name="Oval 15"/>
            <p:cNvSpPr>
              <a:spLocks noChangeArrowheads="1"/>
            </p:cNvSpPr>
            <p:nvPr/>
          </p:nvSpPr>
          <p:spPr bwMode="blackWhite">
            <a:xfrm>
              <a:off x="1531" y="892"/>
              <a:ext cx="261" cy="261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1</a:t>
              </a:r>
            </a:p>
          </p:txBody>
        </p:sp>
        <p:sp>
          <p:nvSpPr>
            <p:cNvPr id="6161" name="Oval 16"/>
            <p:cNvSpPr>
              <a:spLocks noChangeArrowheads="1"/>
            </p:cNvSpPr>
            <p:nvPr/>
          </p:nvSpPr>
          <p:spPr bwMode="blackWhite">
            <a:xfrm>
              <a:off x="2994" y="1137"/>
              <a:ext cx="259" cy="261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2</a:t>
              </a:r>
            </a:p>
          </p:txBody>
        </p:sp>
        <p:sp>
          <p:nvSpPr>
            <p:cNvPr id="6162" name="Oval 17"/>
            <p:cNvSpPr>
              <a:spLocks noChangeArrowheads="1"/>
            </p:cNvSpPr>
            <p:nvPr/>
          </p:nvSpPr>
          <p:spPr bwMode="blackWhite">
            <a:xfrm>
              <a:off x="4156" y="912"/>
              <a:ext cx="261" cy="261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Exceptions Not Handled: Example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blackGray">
          <a:xfrm>
            <a:off x="1422400" y="4267200"/>
            <a:ext cx="9925051" cy="1905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46038" rIns="9144" bIns="46038" anchor="ctr"/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CREATE PROCEDURE create_departments_noex IS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add_department_noex('Media', 100,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add_department_noex('Editing', 99,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add_department_noex('Advertising', 101, 1800);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END;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blackGray">
          <a:xfrm>
            <a:off x="829733" y="1524000"/>
            <a:ext cx="10549467" cy="2362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tIns="46038" rIns="9144" bIns="46038" anchor="ctr"/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SET SERVEROUTPUT ON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CREATE PROCEDURE add_department_noex(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p_name VARCHAR2, p_mgr NUMBER, p_loc NUMBER) IS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BEGIN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INSERT INTO DEPARTMENTS (department_id,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  department_name, manager_id, location_id)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VALUES (DEPARTMENTS_SEQ.NEXTVAL, p_name, p_mgr, p_loc);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DBMS_OUTPUT.PUT_LINE('Added Dept: '|| p_name);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END;</a:t>
            </a:r>
          </a:p>
        </p:txBody>
      </p:sp>
      <p:pic>
        <p:nvPicPr>
          <p:cNvPr id="43013" name="Picture 5" descr="C:\Documents and Settings\gstokol\My Documents\My Pictures\no-symbo0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48901" y="483235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 descr="C:\Documents and Settings\gstokol\My Documents\My Pictures\no-symbo0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48901" y="51054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C:\Documents and Settings\gstokol\My Documents\My Pictures\no-symbo00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48901" y="54102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Freeform 8"/>
          <p:cNvSpPr>
            <a:spLocks/>
          </p:cNvSpPr>
          <p:nvPr/>
        </p:nvSpPr>
        <p:spPr bwMode="auto">
          <a:xfrm>
            <a:off x="931334" y="2714626"/>
            <a:ext cx="395817" cy="3305175"/>
          </a:xfrm>
          <a:custGeom>
            <a:avLst/>
            <a:gdLst>
              <a:gd name="T0" fmla="*/ 2147483647 w 384"/>
              <a:gd name="T1" fmla="*/ 0 h 1920"/>
              <a:gd name="T2" fmla="*/ 0 w 384"/>
              <a:gd name="T3" fmla="*/ 0 h 1920"/>
              <a:gd name="T4" fmla="*/ 0 w 384"/>
              <a:gd name="T5" fmla="*/ 2147483647 h 1920"/>
              <a:gd name="T6" fmla="*/ 2147483647 w 384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0"/>
              <a:gd name="T14" fmla="*/ 384 w 384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0">
                <a:moveTo>
                  <a:pt x="288" y="0"/>
                </a:moveTo>
                <a:lnTo>
                  <a:pt x="0" y="0"/>
                </a:lnTo>
                <a:lnTo>
                  <a:pt x="0" y="1920"/>
                </a:lnTo>
                <a:lnTo>
                  <a:pt x="384" y="192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76600"/>
            <a:ext cx="4241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403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276600"/>
            <a:ext cx="3149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403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343400"/>
            <a:ext cx="2819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40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Procedures: Using the </a:t>
            </a:r>
            <a:r>
              <a:rPr lang="en-US" smtClean="0">
                <a:latin typeface="Courier New" pitchFamily="49" charset="0"/>
              </a:rPr>
              <a:t>DROP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SQL Statement or SQL Developer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DROP</a:t>
            </a:r>
            <a:r>
              <a:rPr lang="en-US" smtClean="0"/>
              <a:t> statement: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Using SQL Developer: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blackGray">
          <a:xfrm>
            <a:off x="825501" y="1981200"/>
            <a:ext cx="10496551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DROP PROCEDURE raise_salary;</a:t>
            </a:r>
          </a:p>
          <a:p>
            <a:pPr algn="l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b="1" i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gray">
          <a:xfrm>
            <a:off x="1422400" y="5257800"/>
            <a:ext cx="15240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13"/>
          <p:cNvSpPr>
            <a:spLocks noChangeArrowheads="1"/>
          </p:cNvSpPr>
          <p:nvPr/>
        </p:nvSpPr>
        <p:spPr bwMode="blackWhite">
          <a:xfrm>
            <a:off x="3251200" y="49530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1</a:t>
            </a:r>
          </a:p>
        </p:txBody>
      </p:sp>
      <p:sp>
        <p:nvSpPr>
          <p:cNvPr id="44042" name="Oval 14"/>
          <p:cNvSpPr>
            <a:spLocks noChangeArrowheads="1"/>
          </p:cNvSpPr>
          <p:nvPr/>
        </p:nvSpPr>
        <p:spPr bwMode="blackWhite">
          <a:xfrm>
            <a:off x="5791201" y="49530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2</a:t>
            </a:r>
          </a:p>
        </p:txBody>
      </p:sp>
      <p:grpSp>
        <p:nvGrpSpPr>
          <p:cNvPr id="44043" name="Group 16"/>
          <p:cNvGrpSpPr>
            <a:grpSpLocks/>
          </p:cNvGrpSpPr>
          <p:nvPr/>
        </p:nvGrpSpPr>
        <p:grpSpPr bwMode="auto">
          <a:xfrm>
            <a:off x="8737600" y="4953000"/>
            <a:ext cx="1422400" cy="1066800"/>
            <a:chOff x="4047" y="3072"/>
            <a:chExt cx="672" cy="672"/>
          </a:xfrm>
        </p:grpSpPr>
        <p:sp>
          <p:nvSpPr>
            <p:cNvPr id="44044" name="Rectangle 11"/>
            <p:cNvSpPr>
              <a:spLocks noChangeArrowheads="1"/>
            </p:cNvSpPr>
            <p:nvPr/>
          </p:nvSpPr>
          <p:spPr bwMode="gray">
            <a:xfrm>
              <a:off x="4198" y="3600"/>
              <a:ext cx="521" cy="14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Oval 15"/>
            <p:cNvSpPr>
              <a:spLocks noChangeArrowheads="1"/>
            </p:cNvSpPr>
            <p:nvPr/>
          </p:nvSpPr>
          <p:spPr bwMode="blackWhite">
            <a:xfrm>
              <a:off x="4047" y="3072"/>
              <a:ext cx="259" cy="261"/>
            </a:xfrm>
            <a:prstGeom prst="ellipse">
              <a:avLst/>
            </a:prstGeom>
            <a:solidFill>
              <a:srgbClr val="99CC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5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Procedure Information </a:t>
            </a:r>
            <a:br>
              <a:rPr lang="en-US" smtClean="0"/>
            </a:br>
            <a:r>
              <a:rPr lang="en-US" smtClean="0"/>
              <a:t>Using the Data Dictionary Views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blackGray">
          <a:xfrm>
            <a:off x="825500" y="3373438"/>
            <a:ext cx="10515600" cy="12192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SELECT text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FROM   user_source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WHERE  name = 'ADD_DEPT' AND type = 'PROCEDURE'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ORDER BY line;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blackGray">
          <a:xfrm>
            <a:off x="827617" y="1387475"/>
            <a:ext cx="10515600" cy="5334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>
              <a:spcBef>
                <a:spcPct val="0"/>
              </a:spcBef>
              <a:buClrTx/>
              <a:buSzPct val="100000"/>
              <a:buFont typeface="Courier New" pitchFamily="49" charset="0"/>
              <a:buNone/>
              <a:tabLst>
                <a:tab pos="6731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DESCRIBE </a:t>
            </a:r>
            <a:r>
              <a:rPr lang="en-US" b="1">
                <a:latin typeface="Courier New" pitchFamily="49" charset="0"/>
              </a:rPr>
              <a:t>user_source</a:t>
            </a:r>
          </a:p>
        </p:txBody>
      </p:sp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057401"/>
            <a:ext cx="3543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506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1"/>
            <a:ext cx="64008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7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05000"/>
            <a:ext cx="998431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6083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Procedures Information </a:t>
            </a:r>
            <a:br>
              <a:rPr lang="en-US" smtClean="0"/>
            </a:br>
            <a:r>
              <a:rPr lang="en-US" smtClean="0"/>
              <a:t>Using SQL Developer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gray">
          <a:xfrm>
            <a:off x="4876800" y="2590800"/>
            <a:ext cx="5994400" cy="2286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1828800" y="3810000"/>
            <a:ext cx="19304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Oval 11"/>
          <p:cNvSpPr>
            <a:spLocks noChangeArrowheads="1"/>
          </p:cNvSpPr>
          <p:nvPr/>
        </p:nvSpPr>
        <p:spPr bwMode="blackWhite">
          <a:xfrm>
            <a:off x="1073152" y="3776664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1</a:t>
            </a:r>
          </a:p>
        </p:txBody>
      </p:sp>
      <p:sp>
        <p:nvSpPr>
          <p:cNvPr id="46087" name="Oval 12"/>
          <p:cNvSpPr>
            <a:spLocks noChangeArrowheads="1"/>
          </p:cNvSpPr>
          <p:nvPr/>
        </p:nvSpPr>
        <p:spPr bwMode="blackWhite">
          <a:xfrm>
            <a:off x="2844801" y="42672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2</a:t>
            </a:r>
          </a:p>
        </p:txBody>
      </p:sp>
      <p:sp>
        <p:nvSpPr>
          <p:cNvPr id="46088" name="Freeform 13"/>
          <p:cNvSpPr>
            <a:spLocks/>
          </p:cNvSpPr>
          <p:nvPr/>
        </p:nvSpPr>
        <p:spPr bwMode="auto">
          <a:xfrm>
            <a:off x="3860800" y="2971800"/>
            <a:ext cx="914400" cy="990600"/>
          </a:xfrm>
          <a:custGeom>
            <a:avLst/>
            <a:gdLst>
              <a:gd name="T0" fmla="*/ 0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2147483647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288" y="720"/>
                </a:lnTo>
                <a:lnTo>
                  <a:pt x="288" y="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Oval 15"/>
          <p:cNvSpPr>
            <a:spLocks noChangeArrowheads="1"/>
          </p:cNvSpPr>
          <p:nvPr/>
        </p:nvSpPr>
        <p:spPr bwMode="blackWhite">
          <a:xfrm>
            <a:off x="9510184" y="3471864"/>
            <a:ext cx="548216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/>
              <a:t>3</a:t>
            </a:r>
          </a:p>
        </p:txBody>
      </p:sp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1524000" y="3657600"/>
            <a:ext cx="20320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4143375"/>
          </a:xfrm>
        </p:spPr>
        <p:txBody>
          <a:bodyPr/>
          <a:lstStyle/>
          <a:p>
            <a:pPr lvl="1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a modularized and layered subprogram design and identifying the benefits of subprograms</a:t>
            </a:r>
          </a:p>
          <a:p>
            <a:pPr lvl="1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Working with procedures: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Creating and calling procedures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Identifying the available parameter-passing modes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formal and actual parameters</a:t>
            </a:r>
          </a:p>
          <a:p>
            <a:pPr lvl="2" eaLnBrk="1" hangingPunct="1">
              <a:buClr>
                <a:srgbClr val="7F7F7F"/>
              </a:buClr>
              <a:defRPr/>
            </a:pPr>
            <a:r>
              <a:rPr lang="en-US" dirty="0" smtClean="0">
                <a:solidFill>
                  <a:srgbClr val="7F7F7F"/>
                </a:solidFill>
              </a:rPr>
              <a:t>Using positional, named, or mixed notation</a:t>
            </a:r>
          </a:p>
          <a:p>
            <a:pPr lvl="1" eaLnBrk="1" hangingPunct="1">
              <a:buClr>
                <a:schemeClr val="bg1">
                  <a:lumMod val="50000"/>
                </a:schemeClr>
              </a:buCl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Handling exceptions in procedures, removing a procedure, and displaying the procedure’s information</a:t>
            </a:r>
          </a:p>
          <a:p>
            <a:pPr lvl="1" eaLnBrk="1" hangingPunct="1">
              <a:buClr>
                <a:schemeClr val="accent2"/>
              </a:buClr>
              <a:defRPr/>
            </a:pPr>
            <a:r>
              <a:rPr lang="en-US" dirty="0" smtClean="0"/>
              <a:t>Binding PL/SQL only types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323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PL/SQL Bind Types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557933" cy="22606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A PL/SQL anonymous block, a SQL CALL statement, or a SQL query can invoke a PL/SQL function that has parameters of the following types: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Record declared in a package specification</a:t>
            </a:r>
          </a:p>
          <a:p>
            <a:pPr lvl="1"/>
            <a:r>
              <a:rPr lang="en-US" smtClean="0"/>
              <a:t>Collection declared in a package specification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34" y="4343400"/>
            <a:ext cx="162136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094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Subprogram with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mtClean="0"/>
              <a:t> Parameter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blackGray">
          <a:xfrm>
            <a:off x="1219200" y="1143000"/>
            <a:ext cx="9347200" cy="41148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CREATE OR REPLACE PROCEDURE p (x BOOLEAN) AUTHID CURRENT_USER AS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IF x THEN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  DBMS_OUTPUT.PUT_LINE('x is true');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END IF;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END;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/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DECLARE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b  BOOLEAN := TRUE;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BEGIN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  p(b);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END;</a:t>
            </a:r>
          </a:p>
          <a:p>
            <a:pPr marL="457200" indent="-457200" algn="l" defTabSz="400050" eaLnBrk="0" hangingPunct="0">
              <a:spcBef>
                <a:spcPct val="0"/>
              </a:spcBef>
              <a:buClrTx/>
              <a:buFontTx/>
              <a:buNone/>
              <a:tabLst>
                <a:tab pos="400050" algn="r"/>
                <a:tab pos="673100" algn="l"/>
              </a:tabLst>
            </a:pPr>
            <a:r>
              <a:rPr lang="en-US" b="1">
                <a:latin typeface="Courier New" pitchFamily="49" charset="0"/>
              </a:rPr>
              <a:t>/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5410201"/>
            <a:ext cx="3759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630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1854200"/>
          </a:xfrm>
        </p:spPr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Formal parameters are literal values, variables, and expressions used in the parameter list of the calling subprogram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True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7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4291013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In this lesson, you should have learned how to:</a:t>
            </a:r>
          </a:p>
          <a:p>
            <a:pPr lvl="1" eaLnBrk="1" hangingPunct="1"/>
            <a:r>
              <a:rPr lang="en-US" smtClean="0"/>
              <a:t>Identify the benefits of modularized and layered subprogram design</a:t>
            </a:r>
          </a:p>
          <a:p>
            <a:pPr lvl="1" eaLnBrk="1" hangingPunct="1"/>
            <a:r>
              <a:rPr lang="en-US" smtClean="0"/>
              <a:t>Create and call procedures</a:t>
            </a:r>
          </a:p>
          <a:p>
            <a:pPr lvl="1" eaLnBrk="1" hangingPunct="1"/>
            <a:r>
              <a:rPr lang="en-US" smtClean="0"/>
              <a:t>Use formal and actual parameters</a:t>
            </a:r>
          </a:p>
          <a:p>
            <a:pPr lvl="1" eaLnBrk="1" hangingPunct="1"/>
            <a:r>
              <a:rPr lang="en-US" smtClean="0"/>
              <a:t>Use positional, named, or mixed notation for passing parameters</a:t>
            </a:r>
          </a:p>
          <a:p>
            <a:pPr lvl="1" eaLnBrk="1" hangingPunct="1"/>
            <a:r>
              <a:rPr lang="en-US" smtClean="0"/>
              <a:t>Identify the available parameter-passing modes</a:t>
            </a:r>
          </a:p>
          <a:p>
            <a:pPr lvl="1" eaLnBrk="1" hangingPunct="1"/>
            <a:r>
              <a:rPr lang="en-US" smtClean="0"/>
              <a:t>Handle exceptions in procedures</a:t>
            </a:r>
          </a:p>
          <a:p>
            <a:pPr lvl="1" eaLnBrk="1" hangingPunct="1"/>
            <a:r>
              <a:rPr lang="en-US" smtClean="0"/>
              <a:t>Remove a procedure</a:t>
            </a:r>
          </a:p>
          <a:p>
            <a:pPr lvl="1" eaLnBrk="1" hangingPunct="1"/>
            <a:r>
              <a:rPr lang="en-US" smtClean="0"/>
              <a:t>Display the procedure’s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619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 2 Overview: Creating, </a:t>
            </a:r>
            <a:br>
              <a:rPr lang="en-US" smtClean="0"/>
            </a:br>
            <a:r>
              <a:rPr lang="en-US" smtClean="0"/>
              <a:t>Compiling, and Calling Procedures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This practice covers the following topics:</a:t>
            </a:r>
          </a:p>
          <a:p>
            <a:pPr lvl="1" eaLnBrk="1" hangingPunct="1"/>
            <a:r>
              <a:rPr lang="en-US" smtClean="0"/>
              <a:t>Creating stored procedures to:</a:t>
            </a:r>
          </a:p>
          <a:p>
            <a:pPr lvl="2" eaLnBrk="1" hangingPunct="1"/>
            <a:r>
              <a:rPr lang="en-US" smtClean="0"/>
              <a:t>Insert new rows into a table using the supplied parameter values</a:t>
            </a:r>
          </a:p>
          <a:p>
            <a:pPr lvl="2" eaLnBrk="1" hangingPunct="1"/>
            <a:r>
              <a:rPr lang="en-US" smtClean="0"/>
              <a:t>Update data in a table for rows that match the supplied parameter values</a:t>
            </a:r>
          </a:p>
          <a:p>
            <a:pPr lvl="2" eaLnBrk="1" hangingPunct="1"/>
            <a:r>
              <a:rPr lang="en-US" smtClean="0"/>
              <a:t>Delete rows from a table that match the supplied parameter values</a:t>
            </a:r>
          </a:p>
          <a:p>
            <a:pPr lvl="2" eaLnBrk="1" hangingPunct="1"/>
            <a:r>
              <a:rPr lang="en-US" smtClean="0"/>
              <a:t>Query a table and retrieve data based on supplied parameter values </a:t>
            </a:r>
          </a:p>
          <a:p>
            <a:pPr lvl="1" eaLnBrk="1" hangingPunct="1"/>
            <a:r>
              <a:rPr lang="en-US" smtClean="0"/>
              <a:t>Handling exceptions in procedures</a:t>
            </a:r>
          </a:p>
          <a:p>
            <a:pPr lvl="1" eaLnBrk="1" hangingPunct="1"/>
            <a:r>
              <a:rPr lang="en-US" smtClean="0"/>
              <a:t>Compiling and invoking procedures</a:t>
            </a:r>
          </a:p>
        </p:txBody>
      </p:sp>
    </p:spTree>
    <p:extLst>
      <p:ext uri="{BB962C8B-B14F-4D97-AF65-F5344CB8AC3E}">
        <p14:creationId xmlns:p14="http://schemas.microsoft.com/office/powerpoint/2010/main" val="45484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Layered Subprogram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1498600"/>
          </a:xfrm>
        </p:spPr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Create subprogram layers for your application.</a:t>
            </a:r>
          </a:p>
          <a:p>
            <a:pPr lvl="1" eaLnBrk="1" hangingPunct="1"/>
            <a:r>
              <a:rPr lang="en-US" smtClean="0"/>
              <a:t>Data access subprogram layer with SQL logic</a:t>
            </a:r>
          </a:p>
          <a:p>
            <a:pPr lvl="1" eaLnBrk="1" hangingPunct="1"/>
            <a:r>
              <a:rPr lang="en-US" smtClean="0"/>
              <a:t>Business logic subprogram layer, which may or may not use the 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3561260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Modularizing Development with PL/SQL Blocks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4017963"/>
          </a:xfrm>
        </p:spPr>
        <p:txBody>
          <a:bodyPr/>
          <a:lstStyle/>
          <a:p>
            <a:pPr lvl="1" eaLnBrk="1" hangingPunct="1"/>
            <a:r>
              <a:rPr lang="en-US" smtClean="0"/>
              <a:t>PL/SQL is a block-structured language. The PL/SQL code block helps modularize code by using:</a:t>
            </a:r>
          </a:p>
          <a:p>
            <a:pPr lvl="2" eaLnBrk="1" hangingPunct="1"/>
            <a:r>
              <a:rPr lang="en-US" smtClean="0"/>
              <a:t>Anonymous blocks</a:t>
            </a:r>
          </a:p>
          <a:p>
            <a:pPr lvl="2" eaLnBrk="1" hangingPunct="1"/>
            <a:r>
              <a:rPr lang="en-US" smtClean="0"/>
              <a:t>Procedures and functions</a:t>
            </a:r>
          </a:p>
          <a:p>
            <a:pPr lvl="2" eaLnBrk="1" hangingPunct="1"/>
            <a:r>
              <a:rPr lang="en-US" smtClean="0"/>
              <a:t>Packages</a:t>
            </a:r>
          </a:p>
          <a:p>
            <a:pPr lvl="2" eaLnBrk="1" hangingPunct="1"/>
            <a:r>
              <a:rPr lang="en-US" smtClean="0"/>
              <a:t>Database triggers</a:t>
            </a:r>
          </a:p>
          <a:p>
            <a:pPr lvl="1" eaLnBrk="1" hangingPunct="1"/>
            <a:r>
              <a:rPr lang="en-US" smtClean="0"/>
              <a:t>The benefits of using modular program constructs are:</a:t>
            </a:r>
          </a:p>
          <a:p>
            <a:pPr lvl="2" eaLnBrk="1" hangingPunct="1"/>
            <a:r>
              <a:rPr lang="en-US" smtClean="0"/>
              <a:t>Easy maintenance</a:t>
            </a:r>
          </a:p>
          <a:p>
            <a:pPr lvl="2" eaLnBrk="1" hangingPunct="1"/>
            <a:r>
              <a:rPr lang="en-US" smtClean="0"/>
              <a:t>Improved data security and integrity</a:t>
            </a:r>
          </a:p>
          <a:p>
            <a:pPr lvl="2" eaLnBrk="1" hangingPunct="1"/>
            <a:r>
              <a:rPr lang="en-US" smtClean="0"/>
              <a:t>Improved performance</a:t>
            </a:r>
          </a:p>
          <a:p>
            <a:pPr lvl="2" eaLnBrk="1" hangingPunct="1"/>
            <a:r>
              <a:rPr lang="en-US" smtClean="0"/>
              <a:t>Improved code clarity</a:t>
            </a:r>
          </a:p>
        </p:txBody>
      </p:sp>
    </p:spTree>
    <p:extLst>
      <p:ext uri="{BB962C8B-B14F-4D97-AF65-F5344CB8AC3E}">
        <p14:creationId xmlns:p14="http://schemas.microsoft.com/office/powerpoint/2010/main" val="3375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Blocks: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Anonymous blocks:</a:t>
            </a:r>
          </a:p>
          <a:p>
            <a:pPr lvl="1" eaLnBrk="1" hangingPunct="1"/>
            <a:r>
              <a:rPr lang="en-US" smtClean="0"/>
              <a:t>Form the basic PL/SQL block structure</a:t>
            </a:r>
          </a:p>
          <a:p>
            <a:pPr lvl="1" eaLnBrk="1" hangingPunct="1"/>
            <a:r>
              <a:rPr lang="en-US" smtClean="0"/>
              <a:t>Initiate PL/SQL processing tasks from applications</a:t>
            </a:r>
          </a:p>
          <a:p>
            <a:pPr lvl="1" eaLnBrk="1" hangingPunct="1"/>
            <a:r>
              <a:rPr lang="en-US" smtClean="0"/>
              <a:t>Can be nested within the executable section of any PL/SQL block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blackGray">
          <a:xfrm>
            <a:off x="867833" y="3733800"/>
            <a:ext cx="10464800" cy="2057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[DECLARE 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-- Declaration Section (Optional)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variable declarations; ... ]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BEGIN    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-- Executable Section (Mandatory)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SQL or PL/SQL statements;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[EXCEPTION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-- Exception Section (Optional)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  WHEN exception THEN statements; ]</a:t>
            </a:r>
          </a:p>
          <a:p>
            <a:pPr algn="l" eaLnBrk="0" hangingPunct="0">
              <a:lnSpc>
                <a:spcPct val="97000"/>
              </a:lnSpc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b="1">
                <a:latin typeface="Courier New" pitchFamily="49" charset="0"/>
              </a:rPr>
              <a:t>END</a:t>
            </a:r>
            <a:r>
              <a:rPr lang="en-US" b="1" i="1">
                <a:latin typeface="Courier New" pitchFamily="49" charset="0"/>
              </a:rPr>
              <a:t>;       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-- End of Block (Mandatory)</a:t>
            </a:r>
          </a:p>
        </p:txBody>
      </p:sp>
    </p:spTree>
    <p:extLst>
      <p:ext uri="{BB962C8B-B14F-4D97-AF65-F5344CB8AC3E}">
        <p14:creationId xmlns:p14="http://schemas.microsoft.com/office/powerpoint/2010/main" val="17649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51" descr="C:\Documents and Settings\gstokol\My Documents\My Pictures\databa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19200" y="3657601"/>
            <a:ext cx="176953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052"/>
          <p:cNvSpPr>
            <a:spLocks noChangeArrowheads="1"/>
          </p:cNvSpPr>
          <p:nvPr/>
        </p:nvSpPr>
        <p:spPr bwMode="blackWhite">
          <a:xfrm>
            <a:off x="1638300" y="4419600"/>
            <a:ext cx="8128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Rectangle 2063"/>
          <p:cNvSpPr>
            <a:spLocks noChangeArrowheads="1"/>
          </p:cNvSpPr>
          <p:nvPr/>
        </p:nvSpPr>
        <p:spPr bwMode="auto">
          <a:xfrm>
            <a:off x="1638300" y="4953000"/>
            <a:ext cx="8128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Freeform 2068"/>
          <p:cNvSpPr>
            <a:spLocks/>
          </p:cNvSpPr>
          <p:nvPr/>
        </p:nvSpPr>
        <p:spPr bwMode="auto">
          <a:xfrm>
            <a:off x="2476501" y="4114800"/>
            <a:ext cx="2095500" cy="1981200"/>
          </a:xfrm>
          <a:custGeom>
            <a:avLst/>
            <a:gdLst>
              <a:gd name="T0" fmla="*/ 0 w 1008"/>
              <a:gd name="T1" fmla="*/ 2147483647 h 1248"/>
              <a:gd name="T2" fmla="*/ 2147483647 w 1008"/>
              <a:gd name="T3" fmla="*/ 0 h 1248"/>
              <a:gd name="T4" fmla="*/ 2147483647 w 1008"/>
              <a:gd name="T5" fmla="*/ 2147483647 h 1248"/>
              <a:gd name="T6" fmla="*/ 0 w 1008"/>
              <a:gd name="T7" fmla="*/ 2147483647 h 1248"/>
              <a:gd name="T8" fmla="*/ 0 w 1008"/>
              <a:gd name="T9" fmla="*/ 2147483647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248"/>
              <a:gd name="T17" fmla="*/ 1008 w 1008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248">
                <a:moveTo>
                  <a:pt x="0" y="528"/>
                </a:moveTo>
                <a:lnTo>
                  <a:pt x="1008" y="0"/>
                </a:lnTo>
                <a:lnTo>
                  <a:pt x="1008" y="1248"/>
                </a:lnTo>
                <a:lnTo>
                  <a:pt x="0" y="768"/>
                </a:lnTo>
                <a:lnTo>
                  <a:pt x="0" y="528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Freeform 2069"/>
          <p:cNvSpPr>
            <a:spLocks/>
          </p:cNvSpPr>
          <p:nvPr/>
        </p:nvSpPr>
        <p:spPr bwMode="auto">
          <a:xfrm>
            <a:off x="2476501" y="1066800"/>
            <a:ext cx="2095500" cy="3733800"/>
          </a:xfrm>
          <a:custGeom>
            <a:avLst/>
            <a:gdLst>
              <a:gd name="T0" fmla="*/ 0 w 1008"/>
              <a:gd name="T1" fmla="*/ 2147483647 h 2352"/>
              <a:gd name="T2" fmla="*/ 2147483647 w 1008"/>
              <a:gd name="T3" fmla="*/ 0 h 2352"/>
              <a:gd name="T4" fmla="*/ 2147483647 w 1008"/>
              <a:gd name="T5" fmla="*/ 2147483647 h 2352"/>
              <a:gd name="T6" fmla="*/ 0 w 1008"/>
              <a:gd name="T7" fmla="*/ 2147483647 h 2352"/>
              <a:gd name="T8" fmla="*/ 0 w 1008"/>
              <a:gd name="T9" fmla="*/ 2147483647 h 23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2352"/>
              <a:gd name="T17" fmla="*/ 1008 w 1008"/>
              <a:gd name="T18" fmla="*/ 2352 h 23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2352">
                <a:moveTo>
                  <a:pt x="0" y="2112"/>
                </a:moveTo>
                <a:lnTo>
                  <a:pt x="1008" y="0"/>
                </a:lnTo>
                <a:lnTo>
                  <a:pt x="1008" y="1344"/>
                </a:lnTo>
                <a:lnTo>
                  <a:pt x="0" y="2352"/>
                </a:lnTo>
                <a:lnTo>
                  <a:pt x="0" y="2112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20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Run-time Architecture</a:t>
            </a:r>
          </a:p>
        </p:txBody>
      </p:sp>
      <p:sp>
        <p:nvSpPr>
          <p:cNvPr id="10248" name="Text Box 2053"/>
          <p:cNvSpPr txBox="1">
            <a:spLocks noChangeArrowheads="1"/>
          </p:cNvSpPr>
          <p:nvPr/>
        </p:nvSpPr>
        <p:spPr bwMode="blackWhite">
          <a:xfrm>
            <a:off x="4572000" y="1066801"/>
            <a:ext cx="6400800" cy="21431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9" name="Text Box 2054"/>
          <p:cNvSpPr txBox="1">
            <a:spLocks noChangeArrowheads="1"/>
          </p:cNvSpPr>
          <p:nvPr/>
        </p:nvSpPr>
        <p:spPr bwMode="blackWhite">
          <a:xfrm>
            <a:off x="4597400" y="4114800"/>
            <a:ext cx="3352800" cy="1981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Text Box 2055"/>
          <p:cNvSpPr txBox="1">
            <a:spLocks noChangeArrowheads="1"/>
          </p:cNvSpPr>
          <p:nvPr/>
        </p:nvSpPr>
        <p:spPr bwMode="auto">
          <a:xfrm rot="-5400000">
            <a:off x="5509239" y="3474830"/>
            <a:ext cx="606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/>
              <a:t>SQL</a:t>
            </a:r>
          </a:p>
        </p:txBody>
      </p:sp>
      <p:sp>
        <p:nvSpPr>
          <p:cNvPr id="10251" name="Text Box 2056"/>
          <p:cNvSpPr txBox="1">
            <a:spLocks noChangeArrowheads="1"/>
          </p:cNvSpPr>
          <p:nvPr/>
        </p:nvSpPr>
        <p:spPr bwMode="auto">
          <a:xfrm rot="-5400000">
            <a:off x="6213340" y="3477211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/>
              <a:t>PL/SQL</a:t>
            </a:r>
          </a:p>
        </p:txBody>
      </p:sp>
      <p:sp>
        <p:nvSpPr>
          <p:cNvPr id="10252" name="Text Box 2057"/>
          <p:cNvSpPr txBox="1">
            <a:spLocks noChangeArrowheads="1"/>
          </p:cNvSpPr>
          <p:nvPr/>
        </p:nvSpPr>
        <p:spPr bwMode="auto">
          <a:xfrm>
            <a:off x="1117600" y="1143000"/>
            <a:ext cx="1514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/>
              <a:t>PL/SQL block</a:t>
            </a:r>
          </a:p>
        </p:txBody>
      </p:sp>
      <p:sp>
        <p:nvSpPr>
          <p:cNvPr id="10253" name="Text Box 2058"/>
          <p:cNvSpPr txBox="1">
            <a:spLocks noChangeArrowheads="1"/>
          </p:cNvSpPr>
          <p:nvPr/>
        </p:nvSpPr>
        <p:spPr bwMode="auto">
          <a:xfrm>
            <a:off x="6915151" y="1828800"/>
            <a:ext cx="1244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/>
              <a:t>procedural</a:t>
            </a:r>
          </a:p>
        </p:txBody>
      </p:sp>
      <p:sp>
        <p:nvSpPr>
          <p:cNvPr id="10254" name="Text Box 2059"/>
          <p:cNvSpPr txBox="1">
            <a:spLocks noChangeArrowheads="1"/>
          </p:cNvSpPr>
          <p:nvPr/>
        </p:nvSpPr>
        <p:spPr bwMode="auto">
          <a:xfrm>
            <a:off x="7721600" y="2663826"/>
            <a:ext cx="322791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/>
              <a:t>Procedural statement</a:t>
            </a:r>
            <a:br>
              <a:rPr lang="en-US" sz="1600" b="1"/>
            </a:br>
            <a:r>
              <a:rPr lang="en-US" sz="1600" b="1"/>
              <a:t>executor</a:t>
            </a:r>
          </a:p>
        </p:txBody>
      </p:sp>
      <p:pic>
        <p:nvPicPr>
          <p:cNvPr id="10255" name="Picture 2060" descr="Documents: PL/SQL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495425"/>
            <a:ext cx="1051984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Line 2062"/>
          <p:cNvSpPr>
            <a:spLocks noChangeShapeType="1"/>
          </p:cNvSpPr>
          <p:nvPr/>
        </p:nvSpPr>
        <p:spPr bwMode="auto">
          <a:xfrm>
            <a:off x="6705601" y="2209800"/>
            <a:ext cx="2324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57" name="Picture 2064" descr="C:\Documents and Settings\lserhal\My Documents\My Pictures\Graphics Library\sql docum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191000"/>
            <a:ext cx="1032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8" name="Line 2065"/>
          <p:cNvSpPr>
            <a:spLocks noChangeShapeType="1"/>
          </p:cNvSpPr>
          <p:nvPr/>
        </p:nvSpPr>
        <p:spPr bwMode="auto">
          <a:xfrm>
            <a:off x="6024033" y="27432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4595285" y="5781675"/>
            <a:ext cx="383751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 b="1"/>
              <a:t>SQL statement executor</a:t>
            </a:r>
          </a:p>
        </p:txBody>
      </p:sp>
      <p:pic>
        <p:nvPicPr>
          <p:cNvPr id="10260" name="Picture 2067" descr="C:\Documents and Settings\lserhal\My Documents\My Pictures\Graphics Library\process ru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33" y="4435476"/>
            <a:ext cx="838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2070" descr="Documents: PL/SQL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1143000"/>
            <a:ext cx="1051984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2071" descr="C:\Documents and Settings\lserhal\My Documents\My Pictures\Graphics Library\process ru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371601"/>
            <a:ext cx="838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3" name="Line 2072"/>
          <p:cNvSpPr>
            <a:spLocks noChangeShapeType="1"/>
          </p:cNvSpPr>
          <p:nvPr/>
        </p:nvSpPr>
        <p:spPr bwMode="auto">
          <a:xfrm>
            <a:off x="2552700" y="2209800"/>
            <a:ext cx="314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2073"/>
          <p:cNvSpPr txBox="1">
            <a:spLocks noChangeArrowheads="1"/>
          </p:cNvSpPr>
          <p:nvPr/>
        </p:nvSpPr>
        <p:spPr bwMode="auto">
          <a:xfrm>
            <a:off x="7933267" y="4891088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Oracle Server</a:t>
            </a:r>
          </a:p>
        </p:txBody>
      </p:sp>
      <p:sp>
        <p:nvSpPr>
          <p:cNvPr id="10265" name="Text Box 2074"/>
          <p:cNvSpPr txBox="1">
            <a:spLocks noChangeArrowheads="1"/>
          </p:cNvSpPr>
          <p:nvPr/>
        </p:nvSpPr>
        <p:spPr bwMode="auto">
          <a:xfrm>
            <a:off x="7840133" y="3276601"/>
            <a:ext cx="18476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PL/SQL Engine</a:t>
            </a:r>
          </a:p>
        </p:txBody>
      </p:sp>
      <p:sp>
        <p:nvSpPr>
          <p:cNvPr id="10266" name="Freeform 2075"/>
          <p:cNvSpPr>
            <a:spLocks/>
          </p:cNvSpPr>
          <p:nvPr/>
        </p:nvSpPr>
        <p:spPr bwMode="auto">
          <a:xfrm>
            <a:off x="6400800" y="2438400"/>
            <a:ext cx="2641600" cy="1828800"/>
          </a:xfrm>
          <a:custGeom>
            <a:avLst/>
            <a:gdLst>
              <a:gd name="T0" fmla="*/ 0 w 1248"/>
              <a:gd name="T1" fmla="*/ 2147483647 h 1152"/>
              <a:gd name="T2" fmla="*/ 0 w 1248"/>
              <a:gd name="T3" fmla="*/ 2147483647 h 1152"/>
              <a:gd name="T4" fmla="*/ 2147483647 w 1248"/>
              <a:gd name="T5" fmla="*/ 2147483647 h 1152"/>
              <a:gd name="T6" fmla="*/ 2147483647 w 1248"/>
              <a:gd name="T7" fmla="*/ 0 h 1152"/>
              <a:gd name="T8" fmla="*/ 2147483647 w 1248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152"/>
              <a:gd name="T17" fmla="*/ 1248 w 1248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152">
                <a:moveTo>
                  <a:pt x="0" y="1152"/>
                </a:moveTo>
                <a:lnTo>
                  <a:pt x="0" y="336"/>
                </a:lnTo>
                <a:lnTo>
                  <a:pt x="576" y="336"/>
                </a:lnTo>
                <a:lnTo>
                  <a:pt x="576" y="0"/>
                </a:lnTo>
                <a:lnTo>
                  <a:pt x="124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7" name="Picture 2061" descr="Documents: PL/SQL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1" y="1295400"/>
            <a:ext cx="105198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Documents: PL/SQL Subpr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9200" y="4768850"/>
            <a:ext cx="115993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4108451" y="4768851"/>
            <a:ext cx="1174749" cy="1577975"/>
            <a:chOff x="1536" y="2880"/>
            <a:chExt cx="555" cy="994"/>
          </a:xfrm>
        </p:grpSpPr>
        <p:pic>
          <p:nvPicPr>
            <p:cNvPr id="11270" name="Picture 6" descr="Documents: PL/SQL Subprogra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36" y="2880"/>
              <a:ext cx="54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7" descr="Documents: PL/SQL Pr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830" y="3333"/>
              <a:ext cx="261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PL/SQL Subprograms?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A PL/SQL subprogram is a named PL/SQL block that can be called with a set of parameters. </a:t>
            </a:r>
          </a:p>
          <a:p>
            <a:pPr lvl="1" eaLnBrk="1" hangingPunct="1"/>
            <a:r>
              <a:rPr lang="en-US" smtClean="0"/>
              <a:t>You can declare and define a subprogram within either a PL/SQL block or another subprogram.</a:t>
            </a:r>
          </a:p>
          <a:p>
            <a:pPr lvl="1" eaLnBrk="1" hangingPunct="1"/>
            <a:r>
              <a:rPr lang="en-US" smtClean="0"/>
              <a:t>A subprogram consists of a specification and a body. </a:t>
            </a:r>
          </a:p>
          <a:p>
            <a:pPr lvl="1" eaLnBrk="1" hangingPunct="1"/>
            <a:r>
              <a:rPr lang="en-US" smtClean="0"/>
              <a:t>A subprogram can be a procedure or a function.</a:t>
            </a:r>
          </a:p>
          <a:p>
            <a:pPr lvl="1" eaLnBrk="1" hangingPunct="1"/>
            <a:r>
              <a:rPr lang="en-US" smtClean="0"/>
              <a:t>Typically, you use a procedure to perform an action and a function to compute and return a value.</a:t>
            </a:r>
          </a:p>
          <a:p>
            <a:pPr lvl="1" eaLnBrk="1" hangingPunct="1"/>
            <a:r>
              <a:rPr lang="en-US" smtClean="0"/>
              <a:t>Subprograms can be grouped into PL/SQL packages. </a:t>
            </a:r>
          </a:p>
        </p:txBody>
      </p:sp>
    </p:spTree>
    <p:extLst>
      <p:ext uri="{BB962C8B-B14F-4D97-AF65-F5344CB8AC3E}">
        <p14:creationId xmlns:p14="http://schemas.microsoft.com/office/powerpoint/2010/main" val="9391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2977</Words>
  <Application>Microsoft Office PowerPoint</Application>
  <PresentationFormat>Custom</PresentationFormat>
  <Paragraphs>576</Paragraphs>
  <Slides>49</Slides>
  <Notes>49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Ion</vt:lpstr>
      <vt:lpstr>Creating Procedures</vt:lpstr>
      <vt:lpstr>Objectives</vt:lpstr>
      <vt:lpstr>Lesson Agenda</vt:lpstr>
      <vt:lpstr>Creating a Modularized Subprogram Design</vt:lpstr>
      <vt:lpstr>Creating a Layered Subprogram Design</vt:lpstr>
      <vt:lpstr>Modularizing Development with PL/SQL Blocks</vt:lpstr>
      <vt:lpstr>Anonymous Blocks: Overview</vt:lpstr>
      <vt:lpstr>PL/SQL Run-time Architecture</vt:lpstr>
      <vt:lpstr>What Are PL/SQL Subprograms?</vt:lpstr>
      <vt:lpstr>The Benefits of Using PL/SQL Subprograms</vt:lpstr>
      <vt:lpstr>Differences Between Anonymous  Blocks and Subprograms</vt:lpstr>
      <vt:lpstr>Lesson Agenda</vt:lpstr>
      <vt:lpstr>What Are Procedures?</vt:lpstr>
      <vt:lpstr>Creating Procedures: Overview</vt:lpstr>
      <vt:lpstr>Creating Procedures with the SQL  CREATE OR REPLACE Statement</vt:lpstr>
      <vt:lpstr>Creating Procedures Using SQL Developer</vt:lpstr>
      <vt:lpstr>Compiling Procedures and Displaying Compilation Errors in SQL Developer</vt:lpstr>
      <vt:lpstr>Correcting Compilation Errors in SQL Developer</vt:lpstr>
      <vt:lpstr>Naming Conventions of PL/SQL  Structures Used in This Course</vt:lpstr>
      <vt:lpstr>What Are Parameters and Parameter Modes?</vt:lpstr>
      <vt:lpstr>Formal and Actual Parameters</vt:lpstr>
      <vt:lpstr>Procedural Parameter Modes</vt:lpstr>
      <vt:lpstr>Comparing the Parameter Modes</vt:lpstr>
      <vt:lpstr>Using the IN Parameter Mode: Example</vt:lpstr>
      <vt:lpstr>Using the OUT Parameter Mode: Example</vt:lpstr>
      <vt:lpstr>Using the IN OUT Parameter Mode: Example</vt:lpstr>
      <vt:lpstr>Viewing the OUT Parameters: Using the DBMS_OUTPUT.PUT_LINE Subroutine</vt:lpstr>
      <vt:lpstr>Viewing OUT Parameters: Using SQL*Plus Host Variables</vt:lpstr>
      <vt:lpstr>Available Notations for Passing Actual Parameters</vt:lpstr>
      <vt:lpstr>Passing Actual Parameters:  Creating the add_dept Procedure</vt:lpstr>
      <vt:lpstr>Passing Actual Parameters: Examples</vt:lpstr>
      <vt:lpstr>Using the DEFAULT Option for the Parameters</vt:lpstr>
      <vt:lpstr>PowerPoint Presentation</vt:lpstr>
      <vt:lpstr>Calling Procedures</vt:lpstr>
      <vt:lpstr>Calling Procedures Using SQL Developer</vt:lpstr>
      <vt:lpstr>Lesson Agenda</vt:lpstr>
      <vt:lpstr>Handled Exceptions</vt:lpstr>
      <vt:lpstr>Handled Exceptions: Example </vt:lpstr>
      <vt:lpstr>Exceptions Not Handled</vt:lpstr>
      <vt:lpstr>Exceptions Not Handled: Example</vt:lpstr>
      <vt:lpstr>Removing Procedures: Using the DROP  SQL Statement or SQL Developer</vt:lpstr>
      <vt:lpstr>Viewing Procedure Information  Using the Data Dictionary Views</vt:lpstr>
      <vt:lpstr>Viewing Procedures Information  Using SQL Developer</vt:lpstr>
      <vt:lpstr>Lesson Agenda</vt:lpstr>
      <vt:lpstr>PL/SQL Bind Types</vt:lpstr>
      <vt:lpstr>Subprogram with a BOOLEAN Parameter</vt:lpstr>
      <vt:lpstr>Quiz</vt:lpstr>
      <vt:lpstr>Summary</vt:lpstr>
      <vt:lpstr>Practice 2 Overview: Creating,  Compiling, and Calling Procedures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Restricting and Sorting Data</dc:title>
  <dc:creator>Sumedha Saran</dc:creator>
  <cp:lastModifiedBy>dell</cp:lastModifiedBy>
  <cp:revision>31</cp:revision>
  <dcterms:created xsi:type="dcterms:W3CDTF">2017-10-25T20:52:34Z</dcterms:created>
  <dcterms:modified xsi:type="dcterms:W3CDTF">2018-01-17T04:01:40Z</dcterms:modified>
</cp:coreProperties>
</file>