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88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336"/>
      </p:cViewPr>
      <p:guideLst>
        <p:guide orient="horz" pos="2162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notesViewPr>
    <p:cSldViewPr snapToGrid="0">
      <p:cViewPr varScale="1">
        <p:scale>
          <a:sx n="56" d="100"/>
          <a:sy n="56" d="100"/>
        </p:scale>
        <p:origin x="-1860" y="-84"/>
      </p:cViewPr>
      <p:guideLst>
        <p:guide orient="horz" pos="2883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FEA5F-3456-4160-BE90-EAD143911684}" type="datetimeFigureOut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189CC-8CF7-4978-9715-427DDDD7850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B3B5-0A8A-48D4-9A01-F0CCBE39A32B}" type="slidenum">
              <a:rPr lang="en-US" smtClean="0"/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A5041-A78D-4A38-B1D4-A619300B3222}" type="datetimeFigureOut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5843" name="Notes Placeholder 4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5059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23" tIns="12423" rIns="12423" bIns="12423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42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23" tIns="12423" rIns="12423" bIns="12423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7348" name="Text Box 7"/>
          <p:cNvSpPr txBox="1">
            <a:spLocks noChangeArrowheads="1"/>
          </p:cNvSpPr>
          <p:nvPr/>
        </p:nvSpPr>
        <p:spPr bwMode="gray">
          <a:xfrm>
            <a:off x="1285875" y="8221663"/>
            <a:ext cx="3556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1929" tIns="11929" rIns="11929" bIns="11929">
            <a:spAutoFit/>
          </a:bodyPr>
          <a:lstStyle>
            <a:lvl1pPr defTabSz="7734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34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34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34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34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7343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7343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7343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7343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200"/>
              <a:t>…</a:t>
            </a:r>
            <a:endParaRPr lang="en-US" altLang="en-US" sz="22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9396" name="Text Box 7"/>
          <p:cNvSpPr txBox="1">
            <a:spLocks noChangeArrowheads="1"/>
          </p:cNvSpPr>
          <p:nvPr/>
        </p:nvSpPr>
        <p:spPr bwMode="auto">
          <a:xfrm>
            <a:off x="1250950" y="8177213"/>
            <a:ext cx="4032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216" tIns="12216" rIns="12216" bIns="12216">
            <a:spAutoFit/>
          </a:bodyPr>
          <a:lstStyle>
            <a:lvl1pPr defTabSz="790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0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0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0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0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905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905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905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905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300"/>
              <a:t>…</a:t>
            </a:r>
            <a:endParaRPr lang="en-US" altLang="en-US" sz="23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4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423" tIns="12423" rIns="12423" bIns="12423"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5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1296988" y="7997825"/>
            <a:ext cx="355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1929" tIns="11929" rIns="11929" bIns="11929">
            <a:spAutoFit/>
          </a:bodyPr>
          <a:lstStyle>
            <a:lvl1pPr defTabSz="7734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734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734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734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734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7343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7343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7343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7343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200"/>
              <a:t>…</a:t>
            </a:r>
            <a:endParaRPr lang="en-US" altLang="en-US" sz="220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43A-986B-422D-A96D-6E6386D6A24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96F1-143C-4863-BA24-AE1AF36AA7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FA01B-49FA-41DC-A35E-9E4FC38EFFE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7CBF-FD3E-4FD0-81E4-CA9D84A0DB7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BFA1-0680-4E55-A99C-56480F8F051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2400-974D-4E0B-92F8-ACC936E39197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95BE-8C91-4A34-B51C-22BD56359807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3DA9-B7E5-450F-829F-12D319B2D66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4F9EA-655A-4C63-A377-8DCC0E57333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EB7E2-5058-4A43-ADC0-DB5FB9C1073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48BC-2E31-4016-90FA-7EDCF58459B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434C-64CD-4CE7-8934-284CAE61B85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2B6C-AF9F-457C-922A-2881AEE164C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F0D7-0D12-4AC2-A330-153A39295C67}" type="datetime1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A8A0-F7AD-4718-A26F-04F5F3024649}" type="datetime1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F67E-E283-421C-8AC6-1C0C58C69CA2}" type="datetime1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0D54-444B-441D-AB41-FB0AD7A7268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EEE09F-36D7-449B-B3C5-A1FEF2BE69B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4955" y="561975"/>
            <a:ext cx="8825658" cy="33295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6000" dirty="0"/>
              <a:t>Retrieving Data Using </a:t>
            </a:r>
            <a:br>
              <a:rPr lang="en-US" altLang="en-US" sz="6000" dirty="0"/>
            </a:br>
            <a:r>
              <a:rPr lang="en-US" altLang="en-US" sz="6000" dirty="0"/>
              <a:t>the SQL </a:t>
            </a:r>
            <a:r>
              <a:rPr lang="en-US" altLang="en-US" sz="6000" dirty="0">
                <a:cs typeface="Courier New" panose="02070309020205020404" pitchFamily="49" charset="0"/>
              </a:rPr>
              <a:t>SELECT</a:t>
            </a:r>
            <a:r>
              <a:rPr lang="en-US" altLang="en-US" sz="6000" dirty="0"/>
              <a:t> Statement</a:t>
            </a:r>
            <a:endParaRPr lang="en-US" altLang="en-US" sz="6000" dirty="0"/>
          </a:p>
        </p:txBody>
      </p:sp>
      <p:sp>
        <p:nvSpPr>
          <p:cNvPr id="4099" name="Rectangle 8" hidden="1"/>
          <p:cNvSpPr>
            <a:spLocks noGrp="1" noChangeArrowheads="1"/>
          </p:cNvSpPr>
          <p:nvPr>
            <p:ph type="subTitle" idx="1"/>
          </p:nvPr>
        </p:nvSpPr>
        <p:spPr>
          <a:xfrm>
            <a:off x="2451100" y="4419600"/>
            <a:ext cx="7302500" cy="363538"/>
          </a:xfrm>
        </p:spPr>
        <p:txBody>
          <a:bodyPr>
            <a:normAutofit fontScale="92500" lnSpcReduction="10000"/>
          </a:bodyPr>
          <a:lstStyle/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6000" dirty="0">
                <a:latin typeface="Garamond" panose="02020404030301010803" pitchFamily="18" charset="0"/>
              </a:rPr>
              <a:t>Agenda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13315" name="Rectangle 1029"/>
          <p:cNvSpPr>
            <a:spLocks noGrp="1" noChangeArrowheads="1"/>
          </p:cNvSpPr>
          <p:nvPr>
            <p:ph idx="1"/>
          </p:nvPr>
        </p:nvSpPr>
        <p:spPr>
          <a:xfrm>
            <a:off x="1271587" y="1447799"/>
            <a:ext cx="9215437" cy="4052889"/>
          </a:xfrm>
        </p:spPr>
        <p:txBody>
          <a:bodyPr>
            <a:normAutofit/>
          </a:bodyPr>
          <a:lstStyle/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Capabilities of SQL SELECT Statements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hlink"/>
              </a:buClr>
            </a:pPr>
            <a:r>
              <a:rPr lang="en-US" altLang="en-US" sz="2000" dirty="0">
                <a:latin typeface="Bookman Old Style" panose="02050604050505020204" pitchFamily="18" charset="0"/>
              </a:rPr>
              <a:t>Arithmetic expressions and NULL values in the SELECT statement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Column Aliases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Use of concatenation operator, literal character strings, alternative quote operator, and the DISTINCT keyword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DESCRIBE command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6"/>
          <p:cNvSpPr>
            <a:spLocks noGrp="1" noChangeArrowheads="1"/>
          </p:cNvSpPr>
          <p:nvPr>
            <p:ph type="title"/>
          </p:nvPr>
        </p:nvSpPr>
        <p:spPr>
          <a:xfrm>
            <a:off x="0" y="47271"/>
            <a:ext cx="9404723" cy="1400530"/>
          </a:xfrm>
        </p:spPr>
        <p:txBody>
          <a:bodyPr/>
          <a:lstStyle/>
          <a:p>
            <a:r>
              <a:rPr lang="en-US" altLang="en-US" sz="6000" dirty="0">
                <a:latin typeface="Garamond" panose="02020404030301010803" pitchFamily="18" charset="0"/>
              </a:rPr>
              <a:t>Arithmetic Expressions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14339" name="Rectangle 27"/>
          <p:cNvSpPr>
            <a:spLocks noGrp="1" noChangeArrowheads="1"/>
          </p:cNvSpPr>
          <p:nvPr>
            <p:ph idx="1"/>
          </p:nvPr>
        </p:nvSpPr>
        <p:spPr>
          <a:xfrm>
            <a:off x="1308099" y="2266156"/>
            <a:ext cx="4295775" cy="2019301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dirty="0">
                <a:latin typeface="Bookman Old Style" panose="02050604050505020204" pitchFamily="18" charset="0"/>
              </a:rPr>
              <a:t>Create expressions with number and date data by using arithmetic operators.</a:t>
            </a:r>
            <a:endParaRPr lang="en-US" altLang="en-US" dirty="0">
              <a:latin typeface="Bookman Old Style" panose="02050604050505020204" pitchFamily="18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blackWhite">
          <a:xfrm>
            <a:off x="7799387" y="3467102"/>
            <a:ext cx="29718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Multiply</a:t>
            </a:r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blackWhite">
          <a:xfrm>
            <a:off x="6427787" y="3467102"/>
            <a:ext cx="13716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en-US" dirty="0"/>
              <a:t>  </a:t>
            </a: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*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blackWhite">
          <a:xfrm>
            <a:off x="7799387" y="3832227"/>
            <a:ext cx="29718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Divide</a:t>
            </a:r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blackWhite">
          <a:xfrm>
            <a:off x="6427787" y="3832227"/>
            <a:ext cx="13716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blackWhite">
          <a:xfrm>
            <a:off x="7799387" y="3084513"/>
            <a:ext cx="29718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Subtract</a:t>
            </a:r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blackWhite">
          <a:xfrm>
            <a:off x="6427787" y="3084513"/>
            <a:ext cx="13716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-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blackWhite">
          <a:xfrm>
            <a:off x="7799387" y="2719389"/>
            <a:ext cx="29718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</a:t>
            </a:r>
            <a:endParaRPr lang="en-US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blackWhite">
          <a:xfrm>
            <a:off x="6427787" y="2719389"/>
            <a:ext cx="13716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gray">
          <a:xfrm>
            <a:off x="7799387" y="2354264"/>
            <a:ext cx="29718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>
                <a:solidFill>
                  <a:schemeClr val="bg1"/>
                </a:solidFill>
              </a:rPr>
              <a:t>Description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gray">
          <a:xfrm>
            <a:off x="6427787" y="2354264"/>
            <a:ext cx="13716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>
                <a:solidFill>
                  <a:schemeClr val="bg1"/>
                </a:solidFill>
              </a:rPr>
              <a:t>Operator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blackWhite">
          <a:xfrm>
            <a:off x="6427787" y="2719388"/>
            <a:ext cx="434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blackWhite">
          <a:xfrm>
            <a:off x="6427787" y="3084513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blackWhite">
          <a:xfrm>
            <a:off x="6427787" y="3467101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blackWhite">
          <a:xfrm>
            <a:off x="6427787" y="4197351"/>
            <a:ext cx="4343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blackWhite">
          <a:xfrm>
            <a:off x="6427787" y="2354264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blackWhite">
          <a:xfrm>
            <a:off x="7799387" y="2354263"/>
            <a:ext cx="0" cy="1843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blackWhite">
          <a:xfrm>
            <a:off x="10771187" y="2354264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blackWhite">
          <a:xfrm>
            <a:off x="6427787" y="3832226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blackWhite">
          <a:xfrm>
            <a:off x="6427787" y="2354263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blackWhite">
          <a:xfrm>
            <a:off x="6427787" y="2719389"/>
            <a:ext cx="0" cy="14779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blackWhite">
          <a:xfrm>
            <a:off x="10771187" y="2719389"/>
            <a:ext cx="0" cy="14779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blackGray">
          <a:xfrm>
            <a:off x="2133600" y="1771651"/>
            <a:ext cx="7924800" cy="7905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last_name, salary, salary + 300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363" name="Rectangle 9"/>
          <p:cNvSpPr>
            <a:spLocks noGrp="1" noChangeArrowheads="1"/>
          </p:cNvSpPr>
          <p:nvPr>
            <p:ph type="title"/>
          </p:nvPr>
        </p:nvSpPr>
        <p:spPr>
          <a:xfrm>
            <a:off x="103186" y="85371"/>
            <a:ext cx="9404723" cy="1276706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latin typeface="Garamond" panose="02020404030301010803" pitchFamily="18" charset="0"/>
              </a:rPr>
              <a:t>Using Arithmetic Operators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gray">
          <a:xfrm>
            <a:off x="5715000" y="1863726"/>
            <a:ext cx="2057400" cy="3206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gray">
          <a:xfrm>
            <a:off x="2425701" y="5181600"/>
            <a:ext cx="366713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  <a:endParaRPr lang="en-US" altLang="en-US" sz="2400"/>
          </a:p>
        </p:txBody>
      </p:sp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71800"/>
            <a:ext cx="29337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blackGray">
          <a:xfrm>
            <a:off x="2400300" y="1784351"/>
            <a:ext cx="7277100" cy="7794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last_name, salary, 12*salary+100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387" name="Rectangle 15"/>
          <p:cNvSpPr>
            <a:spLocks noGrp="1" noChangeArrowheads="1"/>
          </p:cNvSpPr>
          <p:nvPr>
            <p:ph type="title"/>
          </p:nvPr>
        </p:nvSpPr>
        <p:spPr>
          <a:xfrm>
            <a:off x="9946" y="41538"/>
            <a:ext cx="9404723" cy="1400530"/>
          </a:xfrm>
        </p:spPr>
        <p:txBody>
          <a:bodyPr/>
          <a:lstStyle/>
          <a:p>
            <a:r>
              <a:rPr lang="en-US" altLang="en-US" sz="6000" dirty="0">
                <a:latin typeface="Garamond" panose="02020404030301010803" pitchFamily="18" charset="0"/>
              </a:rPr>
              <a:t>Operator Precedence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gray">
          <a:xfrm>
            <a:off x="5995988" y="1851026"/>
            <a:ext cx="2057400" cy="3460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blackGray">
          <a:xfrm>
            <a:off x="2400300" y="3883026"/>
            <a:ext cx="7277100" cy="7413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last_name, salary, 12*(salary+100)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gray">
          <a:xfrm>
            <a:off x="5984876" y="3940176"/>
            <a:ext cx="2320925" cy="3460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91" name="Oval 15"/>
          <p:cNvSpPr>
            <a:spLocks noChangeArrowheads="1"/>
          </p:cNvSpPr>
          <p:nvPr/>
        </p:nvSpPr>
        <p:spPr bwMode="blackWhite">
          <a:xfrm>
            <a:off x="9245600" y="1939926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</a:ln>
        </p:spPr>
        <p:txBody>
          <a:bodyPr wrap="none" lIns="46038" tIns="46038" rIns="46038" bIns="46038" anchor="ctr"/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baseline="-3000"/>
              <a:t>1</a:t>
            </a:r>
            <a:endParaRPr lang="en-US" altLang="en-US" sz="2800" b="1" baseline="-3000"/>
          </a:p>
        </p:txBody>
      </p:sp>
      <p:sp>
        <p:nvSpPr>
          <p:cNvPr id="16392" name="Oval 16"/>
          <p:cNvSpPr>
            <a:spLocks noChangeArrowheads="1"/>
          </p:cNvSpPr>
          <p:nvPr/>
        </p:nvSpPr>
        <p:spPr bwMode="blackWhite">
          <a:xfrm>
            <a:off x="9244013" y="3983038"/>
            <a:ext cx="341312" cy="341312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</a:ln>
        </p:spPr>
        <p:txBody>
          <a:bodyPr wrap="none" lIns="46038" tIns="46038" rIns="46038" bIns="46038" anchor="ctr"/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baseline="-3000"/>
              <a:t>2</a:t>
            </a:r>
            <a:endParaRPr lang="en-US" altLang="en-US" sz="2800" b="1" baseline="-3000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gray">
          <a:xfrm>
            <a:off x="2451101" y="3440113"/>
            <a:ext cx="366713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  <a:endParaRPr lang="en-US" altLang="en-US" sz="2400"/>
          </a:p>
        </p:txBody>
      </p:sp>
      <p:sp>
        <p:nvSpPr>
          <p:cNvPr id="16394" name="Text Box 13"/>
          <p:cNvSpPr txBox="1">
            <a:spLocks noChangeArrowheads="1"/>
          </p:cNvSpPr>
          <p:nvPr/>
        </p:nvSpPr>
        <p:spPr bwMode="gray">
          <a:xfrm>
            <a:off x="2471738" y="5508625"/>
            <a:ext cx="366712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  <a:endParaRPr lang="en-US" altLang="en-US" sz="2400"/>
          </a:p>
        </p:txBody>
      </p:sp>
      <p:pic>
        <p:nvPicPr>
          <p:cNvPr id="16395" name="Picture 1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724400"/>
            <a:ext cx="31813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639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3086100" cy="971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blackGray">
          <a:xfrm>
            <a:off x="4271962" y="1734344"/>
            <a:ext cx="7277100" cy="7794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411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-7497"/>
            <a:ext cx="9404723" cy="14005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6000" dirty="0">
                <a:latin typeface="Garamond" panose="02020404030301010803" pitchFamily="18" charset="0"/>
              </a:rPr>
              <a:t>Defining a Null Value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17412" name="Rectangle 14"/>
          <p:cNvSpPr>
            <a:spLocks noGrp="1" noChangeArrowheads="1"/>
          </p:cNvSpPr>
          <p:nvPr>
            <p:ph idx="1"/>
          </p:nvPr>
        </p:nvSpPr>
        <p:spPr>
          <a:xfrm>
            <a:off x="626269" y="1724819"/>
            <a:ext cx="3045619" cy="3590924"/>
          </a:xfrm>
        </p:spPr>
        <p:txBody>
          <a:bodyPr>
            <a:noAutofit/>
          </a:bodyPr>
          <a:lstStyle/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Null is a value that is unavailable, unassigned, unknown, or inapplicable.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Null is not the same as zero or a blank space.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blackWhite">
          <a:xfrm>
            <a:off x="4271963" y="1734344"/>
            <a:ext cx="412432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6014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last_name, job_id, salary, commission_pct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gray">
          <a:xfrm>
            <a:off x="8996362" y="1886744"/>
            <a:ext cx="2008188" cy="3460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140200" y="3258343"/>
            <a:ext cx="3667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square"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 dirty="0"/>
              <a:t>…</a:t>
            </a:r>
            <a:endParaRPr lang="en-US" altLang="en-US" sz="2400" dirty="0"/>
          </a:p>
        </p:txBody>
      </p:sp>
      <p:pic>
        <p:nvPicPr>
          <p:cNvPr id="1741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2648744"/>
            <a:ext cx="38385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741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3639344"/>
            <a:ext cx="38957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741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4706143"/>
            <a:ext cx="3914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7419" name="Text Box 7"/>
          <p:cNvSpPr txBox="1">
            <a:spLocks noChangeArrowheads="1"/>
          </p:cNvSpPr>
          <p:nvPr/>
        </p:nvSpPr>
        <p:spPr bwMode="auto">
          <a:xfrm>
            <a:off x="4195763" y="4248943"/>
            <a:ext cx="3667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  <a:endParaRPr lang="en-US" altLang="en-US" sz="2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blackGray">
          <a:xfrm>
            <a:off x="4252920" y="1785937"/>
            <a:ext cx="7277100" cy="7286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blackWhite">
          <a:xfrm>
            <a:off x="4405321" y="1862136"/>
            <a:ext cx="68484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last_name, 12*salary*commission_pct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436" name="Rectangle 13"/>
          <p:cNvSpPr>
            <a:spLocks noGrp="1" noChangeArrowheads="1"/>
          </p:cNvSpPr>
          <p:nvPr>
            <p:ph type="title"/>
          </p:nvPr>
        </p:nvSpPr>
        <p:spPr>
          <a:xfrm>
            <a:off x="34553" y="47271"/>
            <a:ext cx="10852522" cy="11817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6000" dirty="0">
                <a:latin typeface="Garamond" panose="02020404030301010803" pitchFamily="18" charset="0"/>
              </a:rPr>
              <a:t>Null Values in Arithmetic Expressions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18437" name="Rectangle 14"/>
          <p:cNvSpPr>
            <a:spLocks noGrp="1" noChangeArrowheads="1"/>
          </p:cNvSpPr>
          <p:nvPr>
            <p:ph idx="1"/>
          </p:nvPr>
        </p:nvSpPr>
        <p:spPr>
          <a:xfrm>
            <a:off x="464353" y="1714496"/>
            <a:ext cx="3414712" cy="1795464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dirty="0">
                <a:latin typeface="Bookman Old Style" panose="02050604050505020204" pitchFamily="18" charset="0"/>
              </a:rPr>
              <a:t>Arithmetic expressions containing a null value evaluate to null.</a:t>
            </a:r>
            <a:endParaRPr lang="en-US" altLang="en-US" dirty="0">
              <a:latin typeface="Bookman Old Style" panose="02050604050505020204" pitchFamily="18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gray">
          <a:xfrm>
            <a:off x="6767520" y="1862136"/>
            <a:ext cx="3805238" cy="3381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4176720" y="3462336"/>
            <a:ext cx="381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  <a:endParaRPr lang="en-US" altLang="en-US" sz="2400"/>
          </a:p>
        </p:txBody>
      </p:sp>
      <p:pic>
        <p:nvPicPr>
          <p:cNvPr id="18440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20" y="2700337"/>
            <a:ext cx="31623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844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21" y="3919536"/>
            <a:ext cx="31908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4252920" y="4681536"/>
            <a:ext cx="381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  <a:endParaRPr lang="en-US" altLang="en-US" sz="2400"/>
          </a:p>
        </p:txBody>
      </p:sp>
      <p:pic>
        <p:nvPicPr>
          <p:cNvPr id="1844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20" y="5214936"/>
            <a:ext cx="31432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04723" cy="1300163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latin typeface="Garamond" panose="02020404030301010803" pitchFamily="18" charset="0"/>
              </a:rPr>
              <a:t>Agenda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2133600" y="1447799"/>
            <a:ext cx="7918450" cy="3667125"/>
          </a:xfrm>
        </p:spPr>
        <p:txBody>
          <a:bodyPr>
            <a:noAutofit/>
          </a:bodyPr>
          <a:lstStyle/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Capabilities of SQL SELECT Statements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Arithmetic expressions and NULL values in the SELECT statement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hlink"/>
              </a:buClr>
            </a:pPr>
            <a:r>
              <a:rPr lang="en-US" altLang="en-US" sz="2000" dirty="0">
                <a:latin typeface="Bookman Old Style" panose="02050604050505020204" pitchFamily="18" charset="0"/>
              </a:rPr>
              <a:t>Column aliases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chemeClr val="folHlink"/>
                </a:solidFill>
                <a:latin typeface="Bookman Old Style" panose="02050604050505020204" pitchFamily="18" charset="0"/>
              </a:rPr>
              <a:t>Use of concatenation operator, literal character strings, alternative quote operator, and the DISTINCT keyword</a:t>
            </a:r>
            <a:endParaRPr lang="en-US" altLang="en-US" sz="2000" dirty="0">
              <a:solidFill>
                <a:schemeClr val="folHlink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chemeClr val="folHlink"/>
                </a:solidFill>
                <a:latin typeface="Bookman Old Style" panose="02050604050505020204" pitchFamily="18" charset="0"/>
              </a:rPr>
              <a:t>DESCRIBE command</a:t>
            </a:r>
            <a:endParaRPr lang="en-US" altLang="en-US" sz="2000" dirty="0">
              <a:solidFill>
                <a:schemeClr val="folHlin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7270"/>
            <a:ext cx="9404723" cy="14005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6000" dirty="0">
                <a:latin typeface="Garamond" panose="02020404030301010803" pitchFamily="18" charset="0"/>
              </a:rPr>
              <a:t>Defining a Column Alias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1757363" y="1776413"/>
            <a:ext cx="8743950" cy="3881438"/>
          </a:xfrm>
        </p:spPr>
        <p:txBody>
          <a:bodyPr>
            <a:noAutofit/>
          </a:bodyPr>
          <a:lstStyle/>
          <a:p>
            <a:pPr marL="0" indent="0"/>
            <a:r>
              <a:rPr lang="en-US" altLang="en-US" dirty="0">
                <a:latin typeface="Bookman Old Style" panose="02050604050505020204" pitchFamily="18" charset="0"/>
              </a:rPr>
              <a:t>A column alias:</a:t>
            </a:r>
            <a:endParaRPr lang="en-US" altLang="en-US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Renames a column heading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Is useful with calculations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Immediately follows the column name (There can also be the optional AS keyword between the column name and the alias.)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Requires double quotation marks if it contains spaces or special characters, or if it is case-sensitive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blackGray">
          <a:xfrm>
            <a:off x="2411413" y="1816101"/>
            <a:ext cx="7277100" cy="7016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blackGray">
          <a:xfrm>
            <a:off x="2400300" y="4038601"/>
            <a:ext cx="7277100" cy="6889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508" name="Rectangle 2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Using Column Aliases</a:t>
            </a:r>
            <a:endParaRPr lang="en-US" altLang="en-US" sz="6000" dirty="0"/>
          </a:p>
        </p:txBody>
      </p:sp>
      <p:sp>
        <p:nvSpPr>
          <p:cNvPr id="21509" name="Rectangle 9"/>
          <p:cNvSpPr>
            <a:spLocks noChangeArrowheads="1"/>
          </p:cNvSpPr>
          <p:nvPr/>
        </p:nvSpPr>
        <p:spPr bwMode="blackWhite">
          <a:xfrm>
            <a:off x="2489200" y="4117976"/>
            <a:ext cx="64389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SELECT last_name "Name" , salary*12 "Annual Salary"</a:t>
            </a:r>
            <a:endParaRPr lang="en-US" altLang="en-US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FROM   employees;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1510" name="Rectangle 10"/>
          <p:cNvSpPr>
            <a:spLocks noChangeArrowheads="1"/>
          </p:cNvSpPr>
          <p:nvPr/>
        </p:nvSpPr>
        <p:spPr bwMode="blackWhite">
          <a:xfrm>
            <a:off x="2498726" y="1803401"/>
            <a:ext cx="51085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last_name AS name, commission_pct comm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1511" name="Rectangle 11"/>
          <p:cNvSpPr>
            <a:spLocks noChangeArrowheads="1"/>
          </p:cNvSpPr>
          <p:nvPr/>
        </p:nvSpPr>
        <p:spPr bwMode="gray">
          <a:xfrm>
            <a:off x="5264151" y="1911351"/>
            <a:ext cx="619125" cy="2190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12" name="Rectangle 12"/>
          <p:cNvSpPr>
            <a:spLocks noChangeArrowheads="1"/>
          </p:cNvSpPr>
          <p:nvPr/>
        </p:nvSpPr>
        <p:spPr bwMode="gray">
          <a:xfrm>
            <a:off x="4838701" y="4132264"/>
            <a:ext cx="885825" cy="231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13" name="Rectangle 16"/>
          <p:cNvSpPr>
            <a:spLocks noChangeArrowheads="1"/>
          </p:cNvSpPr>
          <p:nvPr/>
        </p:nvSpPr>
        <p:spPr bwMode="gray">
          <a:xfrm>
            <a:off x="8166101" y="1911351"/>
            <a:ext cx="619125" cy="2190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1514" name="Text Box 13"/>
          <p:cNvSpPr txBox="1">
            <a:spLocks noChangeArrowheads="1"/>
          </p:cNvSpPr>
          <p:nvPr/>
        </p:nvSpPr>
        <p:spPr bwMode="auto">
          <a:xfrm>
            <a:off x="2422526" y="3394075"/>
            <a:ext cx="366713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  <a:endParaRPr lang="en-US" altLang="en-US" sz="2400"/>
          </a:p>
        </p:txBody>
      </p:sp>
      <p:sp>
        <p:nvSpPr>
          <p:cNvPr id="21515" name="Text Box 14"/>
          <p:cNvSpPr txBox="1">
            <a:spLocks noChangeArrowheads="1"/>
          </p:cNvSpPr>
          <p:nvPr/>
        </p:nvSpPr>
        <p:spPr bwMode="auto">
          <a:xfrm>
            <a:off x="2411413" y="5594350"/>
            <a:ext cx="366712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  <a:endParaRPr lang="en-US" altLang="en-US" sz="2400"/>
          </a:p>
        </p:txBody>
      </p:sp>
      <p:sp>
        <p:nvSpPr>
          <p:cNvPr id="21516" name="Rectangle 20"/>
          <p:cNvSpPr>
            <a:spLocks noChangeArrowheads="1"/>
          </p:cNvSpPr>
          <p:nvPr/>
        </p:nvSpPr>
        <p:spPr bwMode="gray">
          <a:xfrm>
            <a:off x="7477126" y="4133851"/>
            <a:ext cx="2079625" cy="231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21517" name="Picture 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590800"/>
            <a:ext cx="17240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1518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4800601"/>
            <a:ext cx="20669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0" y="47270"/>
            <a:ext cx="9404723" cy="1400530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latin typeface="Garamond" panose="02020404030301010803" pitchFamily="18" charset="0"/>
              </a:rPr>
              <a:t>Agenda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22531" name="Rectangle 1029"/>
          <p:cNvSpPr>
            <a:spLocks noGrp="1" noChangeArrowheads="1"/>
          </p:cNvSpPr>
          <p:nvPr>
            <p:ph idx="1"/>
          </p:nvPr>
        </p:nvSpPr>
        <p:spPr>
          <a:xfrm>
            <a:off x="2133600" y="1447799"/>
            <a:ext cx="7918450" cy="3609975"/>
          </a:xfrm>
        </p:spPr>
        <p:txBody>
          <a:bodyPr>
            <a:noAutofit/>
          </a:bodyPr>
          <a:lstStyle/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Capabilities of SQL SELECT Statements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Arithmetic Expressions and NULL values in SELECT statement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Column Aliases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hlink"/>
              </a:buClr>
            </a:pPr>
            <a:r>
              <a:rPr lang="en-US" altLang="en-US" sz="2000" dirty="0">
                <a:latin typeface="Bookman Old Style" panose="02050604050505020204" pitchFamily="18" charset="0"/>
              </a:rPr>
              <a:t>Use of concatenation operator, literal character strings, alternative quote operator, and the DISTINCT keyword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DESCRIBE command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04723" cy="819491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Objective </a:t>
            </a:r>
            <a:endParaRPr lang="en-US" altLang="en-US" sz="6000" dirty="0"/>
          </a:p>
        </p:txBody>
      </p:sp>
      <p:sp>
        <p:nvSpPr>
          <p:cNvPr id="5123" name="Rectangle 1029"/>
          <p:cNvSpPr>
            <a:spLocks noGrp="1" noChangeArrowheads="1"/>
          </p:cNvSpPr>
          <p:nvPr>
            <p:ph idx="1"/>
          </p:nvPr>
        </p:nvSpPr>
        <p:spPr>
          <a:xfrm>
            <a:off x="1311965" y="1779104"/>
            <a:ext cx="8488294" cy="2236304"/>
          </a:xfrm>
        </p:spPr>
        <p:txBody>
          <a:bodyPr>
            <a:noAutofit/>
          </a:bodyPr>
          <a:lstStyle/>
          <a:p>
            <a:pPr marL="0" indent="0"/>
            <a:r>
              <a:rPr lang="en-US" altLang="en-US" dirty="0">
                <a:latin typeface="Bookman Old Style" panose="02050604050505020204" pitchFamily="18" charset="0"/>
              </a:rPr>
              <a:t>After completing this lesson, you should be able to do the following:</a:t>
            </a:r>
            <a:endParaRPr lang="en-US" altLang="en-US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List the capabilities of SQL SELECT statements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Execute a basic SELECT statement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343025"/>
          </a:xfrm>
        </p:spPr>
        <p:txBody>
          <a:bodyPr/>
          <a:lstStyle/>
          <a:p>
            <a:r>
              <a:rPr lang="en-US" altLang="en-US" sz="6000" dirty="0">
                <a:latin typeface="Garamond" panose="02020404030301010803" pitchFamily="18" charset="0"/>
              </a:rPr>
              <a:t>Concatenation Operator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23555" name="Content Placeholder 4"/>
          <p:cNvSpPr>
            <a:spLocks noGrp="1"/>
          </p:cNvSpPr>
          <p:nvPr>
            <p:ph idx="1"/>
          </p:nvPr>
        </p:nvSpPr>
        <p:spPr>
          <a:xfrm>
            <a:off x="357188" y="1628775"/>
            <a:ext cx="3529012" cy="4800600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Bookman Old Style" panose="02050604050505020204" pitchFamily="18" charset="0"/>
              </a:rPr>
              <a:t>A concatenation operator:</a:t>
            </a:r>
            <a:endParaRPr lang="en-US" altLang="en-US" dirty="0">
              <a:latin typeface="Bookman Old Style" panose="02050604050505020204" pitchFamily="18" charset="0"/>
            </a:endParaRPr>
          </a:p>
          <a:p>
            <a:pPr lvl="1"/>
            <a:r>
              <a:rPr lang="en-US" altLang="en-US" sz="2000" dirty="0">
                <a:latin typeface="Bookman Old Style" panose="02050604050505020204" pitchFamily="18" charset="0"/>
              </a:rPr>
              <a:t>Links columns or character strings to other columns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altLang="en-US" sz="2000" dirty="0">
                <a:latin typeface="Bookman Old Style" panose="02050604050505020204" pitchFamily="18" charset="0"/>
              </a:rPr>
              <a:t>Is represented by two vertical bars (||)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altLang="en-US" sz="2000" dirty="0">
                <a:latin typeface="Bookman Old Style" panose="02050604050505020204" pitchFamily="18" charset="0"/>
              </a:rPr>
              <a:t>Creates a resultant column that is a character expression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blackGray">
          <a:xfrm>
            <a:off x="4219575" y="1810030"/>
            <a:ext cx="7277100" cy="7413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SELECT	last_name||job_id AS "Employees"</a:t>
            </a:r>
            <a:endParaRPr lang="en-US" altLang="en-US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FROM 	employees;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gray">
          <a:xfrm>
            <a:off x="4219575" y="4300021"/>
            <a:ext cx="5334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 dirty="0"/>
              <a:t>…</a:t>
            </a:r>
            <a:endParaRPr lang="en-US" altLang="en-US" sz="2400" dirty="0"/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6" y="2648229"/>
            <a:ext cx="1495425" cy="1752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latin typeface="Garamond" panose="02020404030301010803" pitchFamily="18" charset="0"/>
              </a:rPr>
              <a:t>Literal Character Strings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>
          <a:xfrm>
            <a:off x="2062163" y="2033589"/>
            <a:ext cx="7918450" cy="2466974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A literal is a character, a number, or a date that is included in the SELECT statement.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Date and character literal values must be enclosed within single quotation marks.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Each character string is output once for each row returned.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47448"/>
            <a:ext cx="9404723" cy="1400530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latin typeface="Garamond" panose="02020404030301010803" pitchFamily="18" charset="0"/>
              </a:rPr>
              <a:t>Using Literal Character Strings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blackGray">
          <a:xfrm>
            <a:off x="2400300" y="1919288"/>
            <a:ext cx="7277100" cy="1071562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last_name ||' is a '||job_id 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     AS "Employee Details"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gray">
          <a:xfrm>
            <a:off x="5105400" y="2019300"/>
            <a:ext cx="1087438" cy="3429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2438401" y="5334000"/>
            <a:ext cx="366713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  <a:endParaRPr lang="en-US" altLang="en-US" sz="2400"/>
          </a:p>
        </p:txBody>
      </p:sp>
      <p:pic>
        <p:nvPicPr>
          <p:cNvPr id="25606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24200"/>
            <a:ext cx="1905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47270"/>
            <a:ext cx="10372725" cy="11385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6000" dirty="0">
                <a:latin typeface="Garamond" panose="02020404030301010803" pitchFamily="18" charset="0"/>
              </a:rPr>
              <a:t>Alternative Quote (q) Operator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26627" name="Rectangle 10"/>
          <p:cNvSpPr>
            <a:spLocks noGrp="1" noChangeArrowheads="1"/>
          </p:cNvSpPr>
          <p:nvPr>
            <p:ph idx="1"/>
          </p:nvPr>
        </p:nvSpPr>
        <p:spPr>
          <a:xfrm>
            <a:off x="-95250" y="1703388"/>
            <a:ext cx="4029076" cy="2976563"/>
          </a:xfrm>
        </p:spPr>
        <p:txBody>
          <a:bodyPr>
            <a:noAutofit/>
          </a:bodyPr>
          <a:lstStyle/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Specify your own quotation mark delimiter.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Select any delimiter.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Increase readability and usability.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blackGray">
          <a:xfrm>
            <a:off x="4029076" y="1665287"/>
            <a:ext cx="8050213" cy="13716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Arial" panose="020B0604020202020204" pitchFamily="34" charset="0"/>
              </a:rPr>
              <a:t>SELECT department_name || q'[ Department's Manager Id: ]'</a:t>
            </a:r>
            <a:endParaRPr lang="en-US" altLang="en-US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Arial" panose="020B0604020202020204" pitchFamily="34" charset="0"/>
              </a:rPr>
              <a:t>       || manager_id </a:t>
            </a:r>
            <a:endParaRPr lang="en-US" altLang="en-US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Arial" panose="020B0604020202020204" pitchFamily="34" charset="0"/>
              </a:rPr>
              <a:t>       AS "Department and Manager" </a:t>
            </a:r>
            <a:endParaRPr lang="en-US" altLang="en-US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Arial" panose="020B0604020202020204" pitchFamily="34" charset="0"/>
              </a:rPr>
              <a:t>FROM departments;</a:t>
            </a:r>
            <a:endParaRPr lang="en-US" altLang="en-US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gray">
          <a:xfrm>
            <a:off x="7572376" y="1741488"/>
            <a:ext cx="4411663" cy="4048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US" altLang="en-US" sz="2300"/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300413"/>
            <a:ext cx="3371850" cy="172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04723" cy="1214719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latin typeface="Garamond" panose="02020404030301010803" pitchFamily="18" charset="0"/>
              </a:rPr>
              <a:t>Duplicate Rows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27651" name="Rectangle 24"/>
          <p:cNvSpPr>
            <a:spLocks noGrp="1" noChangeArrowheads="1"/>
          </p:cNvSpPr>
          <p:nvPr>
            <p:ph idx="1"/>
          </p:nvPr>
        </p:nvSpPr>
        <p:spPr>
          <a:xfrm>
            <a:off x="289719" y="2458010"/>
            <a:ext cx="3191668" cy="1933295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dirty="0">
                <a:latin typeface="Bookman Old Style" panose="02050604050505020204" pitchFamily="18" charset="0"/>
              </a:rPr>
              <a:t>The default display of queries is all rows, including duplicate rows.</a:t>
            </a:r>
            <a:endParaRPr lang="en-US" altLang="en-US" dirty="0">
              <a:latin typeface="Bookman Old Style" panose="02050604050505020204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blackGray">
          <a:xfrm>
            <a:off x="3721100" y="2414868"/>
            <a:ext cx="3213100" cy="701675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department_id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blackGray">
          <a:xfrm>
            <a:off x="7173913" y="2414868"/>
            <a:ext cx="4189412" cy="701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DISTINCT department_id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gray">
          <a:xfrm>
            <a:off x="8164513" y="2491068"/>
            <a:ext cx="1295400" cy="2508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gray">
          <a:xfrm>
            <a:off x="3800476" y="4934229"/>
            <a:ext cx="366713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  <a:endParaRPr lang="en-US" altLang="en-US" sz="2400"/>
          </a:p>
        </p:txBody>
      </p:sp>
      <p:pic>
        <p:nvPicPr>
          <p:cNvPr id="27656" name="Picture 1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6" y="3334029"/>
            <a:ext cx="15716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765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334030"/>
            <a:ext cx="15621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7658" name="Oval 15"/>
          <p:cNvSpPr>
            <a:spLocks noChangeArrowheads="1"/>
          </p:cNvSpPr>
          <p:nvPr/>
        </p:nvSpPr>
        <p:spPr bwMode="blackWhite">
          <a:xfrm>
            <a:off x="3724275" y="2038630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</a:ln>
        </p:spPr>
        <p:txBody>
          <a:bodyPr wrap="none" lIns="46038" tIns="46038" rIns="46038" bIns="46038" anchor="ctr"/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baseline="-3000"/>
              <a:t>1</a:t>
            </a:r>
            <a:endParaRPr lang="en-US" altLang="en-US" sz="2800" b="1" baseline="-3000"/>
          </a:p>
        </p:txBody>
      </p:sp>
      <p:sp>
        <p:nvSpPr>
          <p:cNvPr id="27659" name="Oval 16"/>
          <p:cNvSpPr>
            <a:spLocks noChangeArrowheads="1"/>
          </p:cNvSpPr>
          <p:nvPr/>
        </p:nvSpPr>
        <p:spPr bwMode="blackWhite">
          <a:xfrm>
            <a:off x="11039476" y="2038630"/>
            <a:ext cx="341313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</a:ln>
        </p:spPr>
        <p:txBody>
          <a:bodyPr wrap="none" lIns="46038" tIns="46038" rIns="46038" bIns="46038" anchor="ctr"/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baseline="-3000"/>
              <a:t>2</a:t>
            </a:r>
            <a:endParaRPr lang="en-US" altLang="en-US" sz="2800" b="1" baseline="-3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altLang="en-US" sz="6000" dirty="0">
                <a:latin typeface="Garamond" panose="02020404030301010803" pitchFamily="18" charset="0"/>
              </a:rPr>
              <a:t>Agenda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28675" name="Rectangle 1029"/>
          <p:cNvSpPr>
            <a:spLocks noGrp="1" noChangeArrowheads="1"/>
          </p:cNvSpPr>
          <p:nvPr>
            <p:ph idx="1"/>
          </p:nvPr>
        </p:nvSpPr>
        <p:spPr>
          <a:xfrm>
            <a:off x="2047875" y="1662112"/>
            <a:ext cx="7918450" cy="3638550"/>
          </a:xfrm>
        </p:spPr>
        <p:txBody>
          <a:bodyPr>
            <a:noAutofit/>
          </a:bodyPr>
          <a:lstStyle/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Capabilities of SQL SELECT Statements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Arithmetic expressions and NULL values in the SELECT statement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Column aliases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rgbClr val="999999"/>
                </a:solidFill>
                <a:latin typeface="Bookman Old Style" panose="02050604050505020204" pitchFamily="18" charset="0"/>
              </a:rPr>
              <a:t>Use of concatenation operator, literal character strings, alternative quote operator, and the DISTINCT keyword</a:t>
            </a:r>
            <a:endParaRPr lang="en-US" altLang="en-US" sz="2000" dirty="0">
              <a:solidFill>
                <a:srgbClr val="999999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hlink"/>
              </a:buClr>
            </a:pPr>
            <a:r>
              <a:rPr lang="en-US" altLang="en-US" sz="2000" dirty="0">
                <a:latin typeface="Bookman Old Style" panose="02050604050505020204" pitchFamily="18" charset="0"/>
              </a:rPr>
              <a:t>DESCRIBE command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4" descr="C:\salome_official\projects\11gR2\screenshots\les1_s26_a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475039"/>
            <a:ext cx="2293937" cy="2478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9" name="Picture 15" descr="C:\salome_official\projects\11gR2\screenshots\les1_s26_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8" y="4749800"/>
            <a:ext cx="6773862" cy="1506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46478"/>
            <a:ext cx="9404723" cy="953647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latin typeface="Garamond" panose="02020404030301010803" pitchFamily="18" charset="0"/>
              </a:rPr>
              <a:t>Displaying the Table Structure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29701" name="Rectangle 6"/>
          <p:cNvSpPr>
            <a:spLocks noGrp="1" noChangeArrowheads="1"/>
          </p:cNvSpPr>
          <p:nvPr>
            <p:ph idx="1"/>
          </p:nvPr>
        </p:nvSpPr>
        <p:spPr>
          <a:xfrm>
            <a:off x="128588" y="1447801"/>
            <a:ext cx="12063412" cy="1208088"/>
          </a:xfrm>
        </p:spPr>
        <p:txBody>
          <a:bodyPr>
            <a:noAutofit/>
          </a:bodyPr>
          <a:lstStyle/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Use the DESCRIBE command to display the structure of a table.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Or, select the table in the Connections tree and use the Columns tab to view the table structure.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blackGray">
          <a:xfrm>
            <a:off x="2438400" y="2959101"/>
            <a:ext cx="7277100" cy="3968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DESC[RIBE] </a:t>
            </a:r>
            <a:r>
              <a:rPr lang="en-US" altLang="en-US" i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tablename</a:t>
            </a:r>
            <a:endParaRPr lang="en-US" altLang="en-US" i="1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</p:txBody>
      </p:sp>
      <p:sp>
        <p:nvSpPr>
          <p:cNvPr id="29703" name="Rectangle 12"/>
          <p:cNvSpPr>
            <a:spLocks noChangeArrowheads="1"/>
          </p:cNvSpPr>
          <p:nvPr/>
        </p:nvSpPr>
        <p:spPr bwMode="gray">
          <a:xfrm>
            <a:off x="3571876" y="4748214"/>
            <a:ext cx="549275" cy="187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altLang="en-US" sz="6000" dirty="0">
                <a:latin typeface="Garamond" panose="02020404030301010803" pitchFamily="18" charset="0"/>
              </a:rPr>
              <a:t>Using the DESCRIBE Command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blackGray">
          <a:xfrm>
            <a:off x="2400300" y="1831976"/>
            <a:ext cx="7277100" cy="39687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DESCRIBE employees</a:t>
            </a:r>
            <a:endParaRPr lang="en-US" altLang="en-US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14601"/>
            <a:ext cx="3886200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6"/>
          <p:cNvSpPr>
            <a:spLocks noChangeArrowheads="1"/>
          </p:cNvSpPr>
          <p:nvPr/>
        </p:nvSpPr>
        <p:spPr bwMode="blackGray">
          <a:xfrm>
            <a:off x="2595563" y="5291139"/>
            <a:ext cx="7277100" cy="8985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747" name="Rectangle 1032"/>
          <p:cNvSpPr>
            <a:spLocks noChangeArrowheads="1"/>
          </p:cNvSpPr>
          <p:nvPr/>
        </p:nvSpPr>
        <p:spPr bwMode="blackGray">
          <a:xfrm>
            <a:off x="2595563" y="4146550"/>
            <a:ext cx="7277100" cy="8890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748" name="Rectangle 1030"/>
          <p:cNvSpPr>
            <a:spLocks noChangeArrowheads="1"/>
          </p:cNvSpPr>
          <p:nvPr/>
        </p:nvSpPr>
        <p:spPr bwMode="blackGray">
          <a:xfrm>
            <a:off x="2589213" y="2971800"/>
            <a:ext cx="7277100" cy="922338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749" name="Rectangle 1028"/>
          <p:cNvSpPr>
            <a:spLocks noChangeArrowheads="1"/>
          </p:cNvSpPr>
          <p:nvPr/>
        </p:nvSpPr>
        <p:spPr bwMode="blackGray">
          <a:xfrm>
            <a:off x="2600325" y="1820863"/>
            <a:ext cx="7277100" cy="9461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7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697"/>
            <a:ext cx="9404723" cy="1400530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latin typeface="Garamond" panose="02020404030301010803" pitchFamily="18" charset="0"/>
              </a:rPr>
              <a:t>Quiz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31751" name="Rectangle 1027"/>
          <p:cNvSpPr>
            <a:spLocks noGrp="1" noChangeArrowheads="1"/>
          </p:cNvSpPr>
          <p:nvPr>
            <p:ph idx="1"/>
          </p:nvPr>
        </p:nvSpPr>
        <p:spPr>
          <a:xfrm>
            <a:off x="2133600" y="1447801"/>
            <a:ext cx="7918450" cy="4702175"/>
          </a:xfrm>
        </p:spPr>
        <p:txBody>
          <a:bodyPr>
            <a:normAutofit fontScale="92500" lnSpcReduction="20000"/>
          </a:bodyPr>
          <a:lstStyle/>
          <a:p>
            <a:pPr marL="419100" indent="-419100"/>
            <a:r>
              <a:rPr lang="en-US" altLang="en-US" b="1" dirty="0"/>
              <a:t>Identify the two </a:t>
            </a:r>
            <a:r>
              <a:rPr lang="en-US" altLang="en-US" b="1" dirty="0">
                <a:latin typeface="Courier New" panose="02070309020205020404" pitchFamily="49" charset="0"/>
              </a:rPr>
              <a:t>SELECT</a:t>
            </a:r>
            <a:r>
              <a:rPr lang="en-US" altLang="en-US" b="1" dirty="0"/>
              <a:t> statements that execute successfully.</a:t>
            </a:r>
            <a:endParaRPr lang="en-US" altLang="en-US" b="1" dirty="0"/>
          </a:p>
          <a:p>
            <a:pPr marL="576580" lvl="1" indent="-462280">
              <a:buFont typeface="Arial" panose="020B0604020202020204" pitchFamily="34" charset="0"/>
              <a:buAutoNum type="alphaLcPeriod"/>
            </a:pPr>
            <a:r>
              <a:rPr lang="en-US" altLang="en-US" sz="1800" b="1" dirty="0">
                <a:latin typeface="Courier New" panose="02070309020205020404" pitchFamily="49" charset="0"/>
              </a:rPr>
              <a:t>SELECT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first_name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last_name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job_id</a:t>
            </a:r>
            <a:r>
              <a:rPr lang="en-US" altLang="en-US" sz="1800" b="1" dirty="0">
                <a:latin typeface="Courier New" panose="02070309020205020404" pitchFamily="49" charset="0"/>
              </a:rPr>
              <a:t>, salary*12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AS Yearly Sal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FROM   employees; 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endParaRPr lang="en-US" altLang="en-US" sz="1800" b="1" dirty="0">
              <a:latin typeface="Courier New" panose="02070309020205020404" pitchFamily="49" charset="0"/>
            </a:endParaRPr>
          </a:p>
          <a:p>
            <a:pPr marL="576580" lvl="1" indent="-462280">
              <a:buFont typeface="Arial" panose="020B0604020202020204" pitchFamily="34" charset="0"/>
              <a:buAutoNum type="alphaLcPeriod"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marL="576580" lvl="1" indent="-462280">
              <a:buFont typeface="Arial" panose="020B0604020202020204" pitchFamily="34" charset="0"/>
              <a:buAutoNum type="alphaLcPeriod"/>
            </a:pPr>
            <a:r>
              <a:rPr lang="en-US" altLang="en-US" sz="1800" b="1" dirty="0">
                <a:latin typeface="Courier New" panose="02070309020205020404" pitchFamily="49" charset="0"/>
              </a:rPr>
              <a:t>SELECT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first_name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last_name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job_id</a:t>
            </a:r>
            <a:r>
              <a:rPr lang="en-US" altLang="en-US" sz="1800" b="1" dirty="0">
                <a:latin typeface="Courier New" panose="02070309020205020404" pitchFamily="49" charset="0"/>
              </a:rPr>
              <a:t>, salary*12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"yearly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sal</a:t>
            </a:r>
            <a:r>
              <a:rPr lang="en-US" altLang="en-US" sz="1800" b="1" dirty="0">
                <a:latin typeface="Courier New" panose="02070309020205020404" pitchFamily="49" charset="0"/>
              </a:rPr>
              <a:t>"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FROM   employees; 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endParaRPr lang="en-US" altLang="en-US" sz="1800" b="1" dirty="0">
              <a:latin typeface="Courier New" panose="02070309020205020404" pitchFamily="49" charset="0"/>
            </a:endParaRPr>
          </a:p>
          <a:p>
            <a:pPr marL="576580" lvl="1" indent="-462280">
              <a:buFont typeface="Arial" panose="020B0604020202020204" pitchFamily="34" charset="0"/>
              <a:buAutoNum type="alphaLcPeriod"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marL="576580" lvl="1" indent="-462280">
              <a:buFont typeface="Arial" panose="020B0604020202020204" pitchFamily="34" charset="0"/>
              <a:buAutoNum type="alphaLcPeriod"/>
            </a:pPr>
            <a:r>
              <a:rPr lang="en-US" altLang="en-US" sz="1800" b="1" dirty="0">
                <a:latin typeface="Courier New" panose="02070309020205020404" pitchFamily="49" charset="0"/>
              </a:rPr>
              <a:t>SELECT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first_name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last_name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job_id</a:t>
            </a:r>
            <a:r>
              <a:rPr lang="en-US" altLang="en-US" sz="1800" b="1" dirty="0">
                <a:latin typeface="Courier New" panose="02070309020205020404" pitchFamily="49" charset="0"/>
              </a:rPr>
              <a:t>, salary AS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"yearly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sal</a:t>
            </a:r>
            <a:r>
              <a:rPr lang="en-US" altLang="en-US" sz="1800" b="1" dirty="0">
                <a:latin typeface="Courier New" panose="02070309020205020404" pitchFamily="49" charset="0"/>
              </a:rPr>
              <a:t>"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FROM   employees;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endParaRPr lang="en-US" altLang="en-US" sz="1800" b="1" dirty="0">
              <a:latin typeface="Courier New" panose="02070309020205020404" pitchFamily="49" charset="0"/>
            </a:endParaRPr>
          </a:p>
          <a:p>
            <a:pPr marL="576580" lvl="1" indent="-462280">
              <a:buFont typeface="Arial" panose="020B0604020202020204" pitchFamily="34" charset="0"/>
              <a:buAutoNum type="alphaLcPeriod"/>
            </a:pPr>
            <a:r>
              <a:rPr lang="en-US" altLang="en-US" sz="1800" b="1" dirty="0">
                <a:latin typeface="Courier New" panose="02070309020205020404" pitchFamily="49" charset="0"/>
              </a:rPr>
              <a:t>SELECT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first_name+last_name</a:t>
            </a:r>
            <a:r>
              <a:rPr lang="en-US" altLang="en-US" sz="1800" b="1" dirty="0">
                <a:latin typeface="Courier New" panose="02070309020205020404" pitchFamily="49" charset="0"/>
              </a:rPr>
              <a:t> AS name,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job_Id</a:t>
            </a:r>
            <a:r>
              <a:rPr lang="en-US" altLang="en-US" sz="1800" b="1" dirty="0">
                <a:latin typeface="Courier New" panose="02070309020205020404" pitchFamily="49" charset="0"/>
              </a:rPr>
              <a:t>,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salary*12 yearly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sal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FROM   employees;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altLang="en-US" sz="6000" dirty="0">
                <a:latin typeface="Garamond" panose="02020404030301010803" pitchFamily="18" charset="0"/>
              </a:rPr>
              <a:t>Summary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32771" name="Rectangle 6"/>
          <p:cNvSpPr>
            <a:spLocks noGrp="1" noChangeArrowheads="1"/>
          </p:cNvSpPr>
          <p:nvPr>
            <p:ph idx="1"/>
          </p:nvPr>
        </p:nvSpPr>
        <p:spPr>
          <a:xfrm>
            <a:off x="1128713" y="1185863"/>
            <a:ext cx="9658350" cy="2424113"/>
          </a:xfrm>
        </p:spPr>
        <p:txBody>
          <a:bodyPr>
            <a:noAutofit/>
          </a:bodyPr>
          <a:lstStyle/>
          <a:p>
            <a:pPr marL="0" indent="0"/>
            <a:r>
              <a:rPr lang="en-US" altLang="en-US" dirty="0">
                <a:latin typeface="Bookman Old Style" panose="02050604050505020204" pitchFamily="18" charset="0"/>
              </a:rPr>
              <a:t>In this lesson, you should have learned how to:</a:t>
            </a:r>
            <a:endParaRPr lang="en-US" altLang="en-US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Write a SELECT statement that: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2" eaLnBrk="1" hangingPunct="1"/>
            <a:r>
              <a:rPr lang="en-US" altLang="en-US" sz="2000" dirty="0">
                <a:latin typeface="Bookman Old Style" panose="02050604050505020204" pitchFamily="18" charset="0"/>
              </a:rPr>
              <a:t>Returns all rows and columns from a table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2" eaLnBrk="1" hangingPunct="1"/>
            <a:r>
              <a:rPr lang="en-US" altLang="en-US" sz="2000" dirty="0">
                <a:latin typeface="Bookman Old Style" panose="02050604050505020204" pitchFamily="18" charset="0"/>
              </a:rPr>
              <a:t>Returns specified columns from a table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2" eaLnBrk="1" hangingPunct="1"/>
            <a:r>
              <a:rPr lang="en-US" altLang="en-US" sz="2000" dirty="0">
                <a:latin typeface="Bookman Old Style" panose="02050604050505020204" pitchFamily="18" charset="0"/>
              </a:rPr>
              <a:t>Uses column aliases to display more descriptive column headings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Gray">
          <a:xfrm>
            <a:off x="2362200" y="3886201"/>
            <a:ext cx="7277100" cy="9239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*|{[DISTINCT]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column|expression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],...}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table;</a:t>
            </a:r>
            <a:endParaRPr lang="en-US" altLang="en-US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98069"/>
            <a:ext cx="9404723" cy="1400530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latin typeface="Garamond" panose="02020404030301010803" pitchFamily="18" charset="0"/>
              </a:rPr>
              <a:t>Agenda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>
          <a:xfrm>
            <a:off x="1042987" y="1447799"/>
            <a:ext cx="9172575" cy="3738563"/>
          </a:xfrm>
        </p:spPr>
        <p:txBody>
          <a:bodyPr>
            <a:noAutofit/>
          </a:bodyPr>
          <a:lstStyle/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Capabilities of SQL SELECT Statements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>
              <a:buClr>
                <a:srgbClr val="999999"/>
              </a:buClr>
            </a:pPr>
            <a:r>
              <a:rPr lang="en-US" altLang="en-US" sz="2000" dirty="0">
                <a:solidFill>
                  <a:schemeClr val="folHlink"/>
                </a:solidFill>
                <a:latin typeface="Bookman Old Style" panose="02050604050505020204" pitchFamily="18" charset="0"/>
              </a:rPr>
              <a:t>Arithmetic expressions and NULL values in the SELECT statement</a:t>
            </a:r>
            <a:endParaRPr lang="en-US" altLang="en-US" sz="2000" dirty="0">
              <a:solidFill>
                <a:schemeClr val="folHlink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chemeClr val="folHlink"/>
                </a:solidFill>
                <a:latin typeface="Bookman Old Style" panose="02050604050505020204" pitchFamily="18" charset="0"/>
              </a:rPr>
              <a:t>Column aliases</a:t>
            </a:r>
            <a:endParaRPr lang="en-US" altLang="en-US" sz="2000" dirty="0">
              <a:solidFill>
                <a:schemeClr val="folHlink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chemeClr val="folHlink"/>
                </a:solidFill>
                <a:latin typeface="Bookman Old Style" panose="02050604050505020204" pitchFamily="18" charset="0"/>
              </a:rPr>
              <a:t>Use of concatenation operator, literal character strings, alternative quote operator, and the DISTINCT keyword</a:t>
            </a:r>
            <a:endParaRPr lang="en-US" altLang="en-US" sz="2000" dirty="0">
              <a:solidFill>
                <a:schemeClr val="folHlink"/>
              </a:solidFill>
              <a:latin typeface="Bookman Old Style" panose="02050604050505020204" pitchFamily="18" charset="0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en-US" altLang="en-US" sz="2000" dirty="0">
                <a:solidFill>
                  <a:schemeClr val="folHlink"/>
                </a:solidFill>
                <a:latin typeface="Bookman Old Style" panose="02050604050505020204" pitchFamily="18" charset="0"/>
              </a:rPr>
              <a:t>DESCRIBE command</a:t>
            </a:r>
            <a:endParaRPr lang="en-US" altLang="en-US" sz="2000" dirty="0">
              <a:solidFill>
                <a:schemeClr val="folHlin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/>
              <a:t>Practice  Overview</a:t>
            </a:r>
            <a:endParaRPr lang="en-US" altLang="en-US" sz="6000" dirty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7918450" cy="1900238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en-US" dirty="0">
                <a:latin typeface="Bookman Old Style" panose="02050604050505020204" pitchFamily="18" charset="0"/>
              </a:rPr>
              <a:t>This practice covers the following topics:</a:t>
            </a:r>
            <a:endParaRPr lang="en-US" altLang="en-US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Selecting all data from different tables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Describing the structure of tables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Performing arithmetic calculations and specifying column names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95730"/>
            <a:ext cx="10022340" cy="5952670"/>
          </a:xfrm>
        </p:spPr>
        <p:txBody>
          <a:bodyPr>
            <a:noAutofit/>
          </a:bodyPr>
          <a:lstStyle/>
          <a:p>
            <a:pPr marL="697230" lvl="2" indent="-457200">
              <a:buFont typeface="+mj-lt"/>
              <a:buAutoNum type="arabicPeriod"/>
              <a:tabLst>
                <a:tab pos="414020" algn="l"/>
                <a:tab pos="2187575" algn="l"/>
                <a:tab pos="2592070" algn="l"/>
              </a:tabLst>
            </a:pPr>
            <a:endParaRPr lang="en-US" sz="2000" dirty="0">
              <a:latin typeface="Book Antiqua" panose="02040602050305030304" pitchFamily="18" charset="0"/>
            </a:endParaRPr>
          </a:p>
          <a:p>
            <a:pPr marL="697230" lvl="2" indent="-457200">
              <a:buFont typeface="+mj-lt"/>
              <a:buAutoNum type="arabicPeriod"/>
              <a:tabLst>
                <a:tab pos="414020" algn="l"/>
                <a:tab pos="2187575" algn="l"/>
                <a:tab pos="2592070" algn="l"/>
              </a:tabLst>
            </a:pPr>
            <a:r>
              <a:rPr lang="en-US" sz="2000" dirty="0">
                <a:latin typeface="Book Antiqua" panose="02040602050305030304" pitchFamily="18" charset="0"/>
              </a:rPr>
              <a:t> Initiate an </a:t>
            </a:r>
            <a:r>
              <a:rPr lang="en-US" sz="2000" i="1" dirty="0" err="1">
                <a:latin typeface="Book Antiqua" panose="02040602050305030304" pitchFamily="18" charset="0"/>
              </a:rPr>
              <a:t>i</a:t>
            </a:r>
            <a:r>
              <a:rPr lang="en-US" sz="2000" dirty="0" err="1">
                <a:latin typeface="Book Antiqua" panose="02040602050305030304" pitchFamily="18" charset="0"/>
              </a:rPr>
              <a:t>SQL</a:t>
            </a:r>
            <a:r>
              <a:rPr lang="en-US" sz="2000" dirty="0">
                <a:latin typeface="Book Antiqua" panose="02040602050305030304" pitchFamily="18" charset="0"/>
              </a:rPr>
              <a:t>*Plus session using the user ID and password provided by the instructor.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697230" lvl="2" indent="-457200">
              <a:buFont typeface="+mj-lt"/>
              <a:buAutoNum type="arabicPeriod"/>
              <a:tabLst>
                <a:tab pos="414020" algn="l"/>
                <a:tab pos="2187575" algn="l"/>
                <a:tab pos="2592070" algn="l"/>
              </a:tabLst>
            </a:pP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i="1" dirty="0" err="1">
                <a:latin typeface="Book Antiqua" panose="02040602050305030304" pitchFamily="18" charset="0"/>
              </a:rPr>
              <a:t>i</a:t>
            </a:r>
            <a:r>
              <a:rPr lang="en-US" sz="2000" dirty="0" err="1">
                <a:latin typeface="Book Antiqua" panose="02040602050305030304" pitchFamily="18" charset="0"/>
              </a:rPr>
              <a:t>SQL</a:t>
            </a:r>
            <a:r>
              <a:rPr lang="en-US" sz="2000" dirty="0">
                <a:latin typeface="Book Antiqua" panose="02040602050305030304" pitchFamily="18" charset="0"/>
              </a:rPr>
              <a:t>*Plus commands access the database.</a:t>
            </a:r>
            <a:br>
              <a:rPr lang="en-US" sz="2000" dirty="0">
                <a:latin typeface="Book Antiqua" panose="02040602050305030304" pitchFamily="18" charset="0"/>
              </a:rPr>
            </a:br>
            <a:r>
              <a:rPr lang="en-US" sz="2000" dirty="0">
                <a:latin typeface="Book Antiqua" panose="02040602050305030304" pitchFamily="18" charset="0"/>
              </a:rPr>
              <a:t>True/False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697230" lvl="2" indent="-457200">
              <a:buFont typeface="+mj-lt"/>
              <a:buAutoNum type="arabicPeriod"/>
              <a:tabLst>
                <a:tab pos="414020" algn="l"/>
                <a:tab pos="2187575" algn="l"/>
                <a:tab pos="2592070" algn="l"/>
              </a:tabLst>
            </a:pPr>
            <a:r>
              <a:rPr lang="en-US" sz="2000" dirty="0">
                <a:latin typeface="Book Antiqua" panose="02040602050305030304" pitchFamily="18" charset="0"/>
              </a:rPr>
              <a:t>The following SELECT statement executes successfully:</a:t>
            </a:r>
            <a:br>
              <a:rPr lang="en-US" sz="2000" dirty="0">
                <a:latin typeface="Book Antiqua" panose="02040602050305030304" pitchFamily="18" charset="0"/>
              </a:rPr>
            </a:br>
            <a:r>
              <a:rPr lang="en-US" sz="2000" dirty="0">
                <a:latin typeface="Book Antiqua" panose="02040602050305030304" pitchFamily="18" charset="0"/>
              </a:rPr>
              <a:t>   SELECT </a:t>
            </a:r>
            <a:r>
              <a:rPr lang="en-US" sz="2000" dirty="0" err="1">
                <a:latin typeface="Book Antiqua" panose="02040602050305030304" pitchFamily="18" charset="0"/>
              </a:rPr>
              <a:t>last_name</a:t>
            </a:r>
            <a:r>
              <a:rPr lang="en-US" sz="2000" dirty="0">
                <a:latin typeface="Book Antiqua" panose="02040602050305030304" pitchFamily="18" charset="0"/>
              </a:rPr>
              <a:t>, </a:t>
            </a:r>
            <a:r>
              <a:rPr lang="en-US" sz="2000" dirty="0" err="1">
                <a:latin typeface="Book Antiqua" panose="02040602050305030304" pitchFamily="18" charset="0"/>
              </a:rPr>
              <a:t>job_id</a:t>
            </a:r>
            <a:r>
              <a:rPr lang="en-US" sz="2000" dirty="0">
                <a:latin typeface="Book Antiqua" panose="02040602050305030304" pitchFamily="18" charset="0"/>
              </a:rPr>
              <a:t>, salary AS Sal</a:t>
            </a:r>
            <a:br>
              <a:rPr lang="en-US" sz="2000" dirty="0">
                <a:latin typeface="Book Antiqua" panose="02040602050305030304" pitchFamily="18" charset="0"/>
              </a:rPr>
            </a:br>
            <a:r>
              <a:rPr lang="en-US" sz="2000" dirty="0">
                <a:latin typeface="Book Antiqua" panose="02040602050305030304" pitchFamily="18" charset="0"/>
              </a:rPr>
              <a:t>      FROM   employees;</a:t>
            </a:r>
            <a:br>
              <a:rPr lang="en-US" sz="2000" dirty="0">
                <a:latin typeface="Book Antiqua" panose="02040602050305030304" pitchFamily="18" charset="0"/>
              </a:rPr>
            </a:br>
            <a:r>
              <a:rPr lang="en-US" sz="2000" dirty="0">
                <a:latin typeface="Book Antiqua" panose="02040602050305030304" pitchFamily="18" charset="0"/>
              </a:rPr>
              <a:t>True/False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697230" lvl="2" indent="-457200">
              <a:buFont typeface="+mj-lt"/>
              <a:buAutoNum type="arabicPeriod"/>
              <a:tabLst>
                <a:tab pos="414020" algn="l"/>
                <a:tab pos="2187575" algn="l"/>
                <a:tab pos="2592070" algn="l"/>
              </a:tabLst>
            </a:pPr>
            <a:r>
              <a:rPr lang="en-US" sz="2000" dirty="0">
                <a:latin typeface="Book Antiqua" panose="02040602050305030304" pitchFamily="18" charset="0"/>
              </a:rPr>
              <a:t>The following SELECT statement executes successfully:                                </a:t>
            </a:r>
            <a:r>
              <a:rPr lang="en-US" sz="2000" b="1" dirty="0">
                <a:latin typeface="Book Antiqua" panose="02040602050305030304" pitchFamily="18" charset="0"/>
              </a:rPr>
              <a:t> </a:t>
            </a:r>
            <a:r>
              <a:rPr lang="en-US" sz="2000" dirty="0">
                <a:latin typeface="Book Antiqua" panose="02040602050305030304" pitchFamily="18" charset="0"/>
              </a:rPr>
              <a:t>SELECT *    FROM   </a:t>
            </a:r>
            <a:r>
              <a:rPr lang="en-US" sz="2000" dirty="0" err="1">
                <a:latin typeface="Book Antiqua" panose="02040602050305030304" pitchFamily="18" charset="0"/>
              </a:rPr>
              <a:t>job_grades</a:t>
            </a:r>
            <a:r>
              <a:rPr lang="en-US" sz="2000" dirty="0">
                <a:latin typeface="Book Antiqua" panose="02040602050305030304" pitchFamily="18" charset="0"/>
              </a:rPr>
              <a:t>;                                                                    True/False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697230" lvl="2" indent="-457200">
              <a:buFont typeface="+mj-lt"/>
              <a:buAutoNum type="arabicPeriod"/>
              <a:tabLst>
                <a:tab pos="414020" algn="l"/>
                <a:tab pos="2187575" algn="l"/>
                <a:tab pos="2592070" algn="l"/>
              </a:tabLst>
            </a:pPr>
            <a:r>
              <a:rPr lang="en-US" sz="2000" dirty="0">
                <a:latin typeface="Book Antiqua" panose="02040602050305030304" pitchFamily="18" charset="0"/>
              </a:rPr>
              <a:t>There are four coding errors in this statement. Can you identify them? </a:t>
            </a:r>
            <a:br>
              <a:rPr lang="en-US" sz="2000" dirty="0">
                <a:latin typeface="Book Antiqua" panose="02040602050305030304" pitchFamily="18" charset="0"/>
              </a:rPr>
            </a:br>
            <a:r>
              <a:rPr lang="en-US" sz="2000" b="1" dirty="0">
                <a:latin typeface="Book Antiqua" panose="02040602050305030304" pitchFamily="18" charset="0"/>
              </a:rPr>
              <a:t>     </a:t>
            </a:r>
            <a:r>
              <a:rPr lang="en-US" sz="2000" dirty="0">
                <a:latin typeface="Book Antiqua" panose="02040602050305030304" pitchFamily="18" charset="0"/>
              </a:rPr>
              <a:t>SELECT    </a:t>
            </a:r>
            <a:r>
              <a:rPr lang="en-US" sz="2000" dirty="0" err="1">
                <a:latin typeface="Book Antiqua" panose="02040602050305030304" pitchFamily="18" charset="0"/>
              </a:rPr>
              <a:t>employee_id</a:t>
            </a:r>
            <a:r>
              <a:rPr lang="en-US" sz="2000" dirty="0">
                <a:latin typeface="Book Antiqua" panose="02040602050305030304" pitchFamily="18" charset="0"/>
              </a:rPr>
              <a:t>, </a:t>
            </a:r>
            <a:r>
              <a:rPr lang="en-US" sz="2000" dirty="0" err="1">
                <a:latin typeface="Book Antiqua" panose="02040602050305030304" pitchFamily="18" charset="0"/>
              </a:rPr>
              <a:t>last_name</a:t>
            </a:r>
            <a:r>
              <a:rPr lang="en-US" sz="2000" dirty="0">
                <a:latin typeface="Book Antiqua" panose="02040602050305030304" pitchFamily="18" charset="0"/>
              </a:rPr>
              <a:t>                                                                                   </a:t>
            </a:r>
            <a:br>
              <a:rPr lang="en-US" sz="2000" dirty="0">
                <a:latin typeface="Book Antiqua" panose="02040602050305030304" pitchFamily="18" charset="0"/>
              </a:rPr>
            </a:br>
            <a:r>
              <a:rPr lang="en-US" sz="2000" dirty="0">
                <a:latin typeface="Book Antiqua" panose="02040602050305030304" pitchFamily="18" charset="0"/>
              </a:rPr>
              <a:t>     </a:t>
            </a:r>
            <a:r>
              <a:rPr lang="en-US" sz="2000" dirty="0" err="1">
                <a:latin typeface="Book Antiqua" panose="02040602050305030304" pitchFamily="18" charset="0"/>
              </a:rPr>
              <a:t>sal</a:t>
            </a:r>
            <a:r>
              <a:rPr lang="en-US" sz="2000" dirty="0">
                <a:latin typeface="Book Antiqua" panose="02040602050305030304" pitchFamily="18" charset="0"/>
              </a:rPr>
              <a:t> x 12  ANNUAL SALARY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457200" lvl="1" indent="0">
              <a:spcBef>
                <a:spcPct val="0"/>
              </a:spcBef>
              <a:buNone/>
              <a:tabLst>
                <a:tab pos="414020" algn="l"/>
                <a:tab pos="2187575" algn="l"/>
                <a:tab pos="2592070" algn="l"/>
              </a:tabLst>
            </a:pPr>
            <a:r>
              <a:rPr lang="en-US" sz="2000" dirty="0">
                <a:latin typeface="Book Antiqua" panose="02040602050305030304" pitchFamily="18" charset="0"/>
              </a:rPr>
              <a:t>         FROM      employees;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295729"/>
            <a:ext cx="10225540" cy="6266541"/>
          </a:xfrm>
        </p:spPr>
        <p:txBody>
          <a:bodyPr/>
          <a:lstStyle/>
          <a:p>
            <a:pPr marL="414655" lvl="2" indent="-174625">
              <a:buFontTx/>
              <a:buNone/>
              <a:tabLst>
                <a:tab pos="414020" algn="l"/>
                <a:tab pos="2187575" algn="l"/>
                <a:tab pos="2592070" algn="l"/>
              </a:tabLst>
            </a:pPr>
            <a:r>
              <a:rPr lang="en-US" sz="2000" dirty="0">
                <a:latin typeface="Book Antiqua" panose="02040602050305030304" pitchFamily="18" charset="0"/>
              </a:rPr>
              <a:t>6.Show the structure of the DEPARTMENTS table. Select all data from the table.</a:t>
            </a:r>
            <a:br>
              <a:rPr lang="en-US" sz="2000" dirty="0">
                <a:latin typeface="Book Antiqua" panose="02040602050305030304" pitchFamily="18" charset="0"/>
              </a:rPr>
            </a:br>
            <a:r>
              <a:rPr lang="en-US" b="1" dirty="0">
                <a:latin typeface="Courier New" panose="02070309020205020404" pitchFamily="49" charset="0"/>
              </a:rPr>
              <a:t>	 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0120" y="1486165"/>
            <a:ext cx="4819650" cy="112409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120" y="3002091"/>
            <a:ext cx="5019675" cy="2305504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7800" y="186253"/>
            <a:ext cx="99949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7"/>
            </a:pPr>
            <a:r>
              <a:rPr lang="en-US" sz="2000" dirty="0">
                <a:latin typeface="Book Antiqua" panose="02040602050305030304" pitchFamily="18" charset="0"/>
              </a:rPr>
              <a:t>Show the structure of the EMPLOYEES table. Create a query to display the last name, job code, hire date, and employee number for each employee, with employee number appearing first. Provide an alias STARTDATE for the HIRE_DATE column. Save your SQL statement to a file named “prac1.sql”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AutoNum type="arabicPeriod" startAt="7"/>
            </a:pP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AutoNum type="arabicPeriod" startAt="7"/>
            </a:pP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AutoNum type="arabicPeriod" startAt="7"/>
            </a:pP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AutoNum type="arabicPeriod" startAt="7"/>
            </a:pP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AutoNum type="arabicPeriod" startAt="7"/>
            </a:pP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AutoNum type="arabicPeriod" startAt="7"/>
            </a:pP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AutoNum type="arabicPeriod" startAt="7"/>
            </a:pP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AutoNum type="arabicPeriod" startAt="7"/>
            </a:pP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AutoNum type="arabicPeriod" startAt="7"/>
            </a:pP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AutoNum type="arabicPeriod" startAt="7"/>
            </a:pPr>
            <a:endParaRPr lang="en-US" sz="2000" dirty="0">
              <a:latin typeface="Book Antiqua" panose="02040602050305030304" pitchFamily="18" charset="0"/>
            </a:endParaRPr>
          </a:p>
          <a:p>
            <a:pPr marL="342900" indent="-342900">
              <a:buAutoNum type="arabicPeriod" startAt="7"/>
            </a:pPr>
            <a:r>
              <a:rPr lang="en-US" sz="2000" dirty="0">
                <a:latin typeface="Book Antiqua" panose="02040602050305030304" pitchFamily="18" charset="0"/>
              </a:rPr>
              <a:t>Run your query in the file “prac1.sql”.</a:t>
            </a:r>
            <a:endParaRPr lang="en-US" sz="2000" dirty="0">
              <a:latin typeface="Book Antiqua" panose="02040602050305030304" pitchFamily="18" charset="0"/>
            </a:endParaRPr>
          </a:p>
          <a:p>
            <a:endParaRPr lang="en-US" sz="2000" dirty="0">
              <a:latin typeface="Book Antiqua" panose="02040602050305030304" pitchFamily="18" charset="0"/>
            </a:endParaRPr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403002" y="1654989"/>
            <a:ext cx="4858428" cy="263809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 rotWithShape="1">
          <a:blip r:embed="rId2"/>
          <a:srcRect b="59697"/>
          <a:stretch>
            <a:fillRect/>
          </a:stretch>
        </p:blipFill>
        <p:spPr bwMode="auto">
          <a:xfrm>
            <a:off x="403002" y="4873609"/>
            <a:ext cx="4991100" cy="128660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52400"/>
            <a:ext cx="10174740" cy="6515100"/>
          </a:xfrm>
        </p:spPr>
        <p:txBody>
          <a:bodyPr/>
          <a:lstStyle/>
          <a:p>
            <a:pPr marL="576580" lvl="2" indent="-342900">
              <a:buFontTx/>
              <a:buAutoNum type="arabicPeriod" startAt="9"/>
            </a:pPr>
            <a:r>
              <a:rPr lang="en-US" sz="2000" dirty="0">
                <a:latin typeface="Book Antiqua" panose="02040602050305030304" pitchFamily="18" charset="0"/>
              </a:rPr>
              <a:t>Create a query to display unique job codes from the EMPLOYEES table.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576580" lvl="2" indent="-342900">
              <a:buFontTx/>
              <a:buAutoNum type="arabicPeriod" startAt="9"/>
            </a:pPr>
            <a:endParaRPr lang="en-US" sz="2000" dirty="0">
              <a:latin typeface="Book Antiqua" panose="02040602050305030304" pitchFamily="18" charset="0"/>
            </a:endParaRPr>
          </a:p>
          <a:p>
            <a:pPr marL="576580" lvl="2" indent="-342900">
              <a:buFontTx/>
              <a:buAutoNum type="arabicPeriod" startAt="9"/>
            </a:pPr>
            <a:endParaRPr lang="en-US" dirty="0"/>
          </a:p>
          <a:p>
            <a:pPr marL="576580" lvl="2" indent="-342900">
              <a:buFontTx/>
              <a:buAutoNum type="arabicPeriod" startAt="9"/>
            </a:pPr>
            <a:endParaRPr lang="en-US" dirty="0"/>
          </a:p>
          <a:p>
            <a:pPr marL="576580" lvl="2" indent="-342900">
              <a:buFontTx/>
              <a:buAutoNum type="arabicPeriod" startAt="9"/>
            </a:pPr>
            <a:endParaRPr lang="en-US" dirty="0"/>
          </a:p>
          <a:p>
            <a:pPr marL="576580" lvl="2" indent="-342900">
              <a:buFontTx/>
              <a:buAutoNum type="arabicPeriod" startAt="9"/>
            </a:pPr>
            <a:endParaRPr lang="en-US" dirty="0"/>
          </a:p>
          <a:p>
            <a:pPr marL="576580" lvl="2" indent="-342900">
              <a:buFontTx/>
              <a:buAutoNum type="arabicPeriod" startAt="9"/>
            </a:pPr>
            <a:endParaRPr lang="en-US" dirty="0"/>
          </a:p>
          <a:p>
            <a:pPr marL="576580" lvl="2" indent="-342900">
              <a:buFontTx/>
              <a:buAutoNum type="arabicPeriod" startAt="9"/>
            </a:pPr>
            <a:r>
              <a:rPr lang="en-US" sz="2000" dirty="0">
                <a:latin typeface="Book Antiqua" panose="02040602050305030304" pitchFamily="18" charset="0"/>
              </a:rPr>
              <a:t>Copy the statement from lab1_7.sql into the </a:t>
            </a:r>
            <a:r>
              <a:rPr lang="en-US" sz="2000" i="1" dirty="0" err="1">
                <a:latin typeface="Book Antiqua" panose="02040602050305030304" pitchFamily="18" charset="0"/>
              </a:rPr>
              <a:t>i</a:t>
            </a:r>
            <a:r>
              <a:rPr lang="en-US" sz="2000" dirty="0" err="1">
                <a:latin typeface="Book Antiqua" panose="02040602050305030304" pitchFamily="18" charset="0"/>
              </a:rPr>
              <a:t>SQL</a:t>
            </a:r>
            <a:r>
              <a:rPr lang="en-US" sz="2000" dirty="0">
                <a:latin typeface="Book Antiqua" panose="02040602050305030304" pitchFamily="18" charset="0"/>
              </a:rPr>
              <a:t>*Plus Edit window. Name the column headings </a:t>
            </a:r>
            <a:r>
              <a:rPr lang="en-US" sz="2000" dirty="0" err="1">
                <a:latin typeface="Book Antiqua" panose="02040602050305030304" pitchFamily="18" charset="0"/>
              </a:rPr>
              <a:t>Emp</a:t>
            </a:r>
            <a:r>
              <a:rPr lang="en-US" sz="2000" dirty="0">
                <a:latin typeface="Book Antiqua" panose="02040602050305030304" pitchFamily="18" charset="0"/>
              </a:rPr>
              <a:t> #, Employee, Job, and Hire Date, respectively. Run your query again.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576580" lvl="2" indent="-342900">
              <a:buFontTx/>
              <a:buAutoNum type="arabicPeriod" startAt="9"/>
            </a:pPr>
            <a:endParaRPr lang="en-US" sz="2000" dirty="0">
              <a:latin typeface="Book Antiqua" panose="02040602050305030304" pitchFamily="18" charset="0"/>
            </a:endParaRPr>
          </a:p>
          <a:p>
            <a:pPr lvl="1"/>
            <a:endParaRPr lang="en-US" sz="400" dirty="0"/>
          </a:p>
          <a:p>
            <a:pPr marL="457200" lvl="1" indent="0">
              <a:spcBef>
                <a:spcPct val="0"/>
              </a:spcBef>
              <a:buNone/>
            </a:pPr>
            <a:r>
              <a:rPr lang="en-US" dirty="0">
                <a:latin typeface="Courier New" panose="02070309020205020404" pitchFamily="49" charset="0"/>
              </a:rPr>
              <a:t>      </a:t>
            </a:r>
            <a:endParaRPr 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1"/>
          <a:srcRect b="45247"/>
          <a:stretch>
            <a:fillRect/>
          </a:stretch>
        </p:blipFill>
        <p:spPr bwMode="auto">
          <a:xfrm>
            <a:off x="577851" y="579519"/>
            <a:ext cx="5048250" cy="1736561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4" y="3925122"/>
            <a:ext cx="5019675" cy="2580954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76200"/>
            <a:ext cx="10174740" cy="6515100"/>
          </a:xfrm>
        </p:spPr>
        <p:txBody>
          <a:bodyPr/>
          <a:lstStyle/>
          <a:p>
            <a:pPr marL="457200" indent="-457200">
              <a:buAutoNum type="arabicPeriod" startAt="11"/>
            </a:pPr>
            <a:r>
              <a:rPr lang="en-US" dirty="0">
                <a:latin typeface="Book Antiqua" panose="02040602050305030304" pitchFamily="18" charset="0"/>
              </a:rPr>
              <a:t>Display the last name concatenated with the job ID, separated by a comma and space, and name the column Employee and Title.</a:t>
            </a:r>
            <a:endParaRPr lang="en-US" dirty="0">
              <a:latin typeface="Book Antiqua" panose="02040602050305030304" pitchFamily="18" charset="0"/>
            </a:endParaRPr>
          </a:p>
          <a:p>
            <a:pPr marL="457200" indent="-457200">
              <a:buAutoNum type="arabicPeriod" startAt="11"/>
            </a:pPr>
            <a:endParaRPr lang="en-US" dirty="0"/>
          </a:p>
          <a:p>
            <a:pPr marL="457200" indent="-457200">
              <a:buAutoNum type="arabicPeriod" startAt="11"/>
            </a:pPr>
            <a:endParaRPr lang="en-US" dirty="0"/>
          </a:p>
          <a:p>
            <a:pPr marL="457200" indent="-457200">
              <a:buAutoNum type="arabicPeriod" startAt="11"/>
            </a:pPr>
            <a:endParaRPr lang="en-US" dirty="0"/>
          </a:p>
          <a:p>
            <a:pPr marL="457200" indent="-457200">
              <a:buAutoNum type="arabicPeriod" startAt="11"/>
            </a:pPr>
            <a:endParaRPr lang="en-US" dirty="0"/>
          </a:p>
          <a:p>
            <a:pPr marL="457200" lvl="1" indent="0">
              <a:buNone/>
              <a:tabLst>
                <a:tab pos="471170" algn="l"/>
                <a:tab pos="587375" algn="l"/>
              </a:tabLst>
            </a:pPr>
            <a:endParaRPr lang="en-US" dirty="0"/>
          </a:p>
          <a:p>
            <a:pPr marL="457200" lvl="1" indent="0">
              <a:buNone/>
              <a:tabLst>
                <a:tab pos="471170" algn="l"/>
                <a:tab pos="587375" algn="l"/>
              </a:tabLst>
            </a:pPr>
            <a:endParaRPr lang="en-US" dirty="0"/>
          </a:p>
          <a:p>
            <a:pPr marL="462280" lvl="2">
              <a:buFontTx/>
              <a:buNone/>
              <a:tabLst>
                <a:tab pos="471170" algn="l"/>
                <a:tab pos="587375" algn="l"/>
              </a:tabLst>
            </a:pPr>
            <a:r>
              <a:rPr lang="en-US" sz="2000" dirty="0">
                <a:latin typeface="Book Antiqua" panose="02040602050305030304" pitchFamily="18" charset="0"/>
              </a:rPr>
              <a:t>12.	Create a query to display all the data from the EMPLOYEES table. Separate each column by a	comma. Name the column THE_OUTPUT.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462280" lvl="2">
              <a:buFontTx/>
              <a:buNone/>
              <a:tabLst>
                <a:tab pos="471170" algn="l"/>
                <a:tab pos="587375" algn="l"/>
              </a:tabLst>
            </a:pPr>
            <a:endParaRPr lang="en-US" sz="2000" dirty="0">
              <a:latin typeface="Book Antiqua" panose="02040602050305030304" pitchFamily="18" charset="0"/>
            </a:endParaRPr>
          </a:p>
          <a:p>
            <a:pPr marL="462280" lvl="2">
              <a:buFontTx/>
              <a:buNone/>
              <a:tabLst>
                <a:tab pos="471170" algn="l"/>
                <a:tab pos="587375" algn="l"/>
              </a:tabLst>
            </a:pPr>
            <a:r>
              <a:rPr lang="en-US" sz="1000" b="1" dirty="0">
                <a:latin typeface="Courier New" panose="02070309020205020404" pitchFamily="49" charset="0"/>
              </a:rPr>
              <a:t> </a:t>
            </a:r>
            <a:endParaRPr lang="en-US" sz="1000" b="1" dirty="0">
              <a:latin typeface="Courier New" panose="02070309020205020404" pitchFamily="49" charset="0"/>
            </a:endParaRPr>
          </a:p>
          <a:p>
            <a:pPr marL="457200" indent="-457200">
              <a:buAutoNum type="arabicPeriod" startAt="11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5289" y="897236"/>
            <a:ext cx="5000625" cy="213354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5" y="4029451"/>
            <a:ext cx="5124450" cy="256184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25045"/>
            <a:ext cx="11587163" cy="1301219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latin typeface="Garamond" panose="02020404030301010803" pitchFamily="18" charset="0"/>
              </a:rPr>
              <a:t>Capabilities of SQL SELECT Statements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blackWhite">
          <a:xfrm>
            <a:off x="3565525" y="4081457"/>
            <a:ext cx="1841500" cy="1346200"/>
          </a:xfrm>
          <a:prstGeom prst="rect">
            <a:avLst/>
          </a:prstGeom>
          <a:solidFill>
            <a:srgbClr val="CCCC99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2" name="Rectangle 26"/>
          <p:cNvSpPr>
            <a:spLocks noChangeArrowheads="1"/>
          </p:cNvSpPr>
          <p:nvPr/>
        </p:nvSpPr>
        <p:spPr bwMode="blackWhite">
          <a:xfrm>
            <a:off x="7575550" y="4083045"/>
            <a:ext cx="1841500" cy="1346200"/>
          </a:xfrm>
          <a:prstGeom prst="rect">
            <a:avLst/>
          </a:prstGeom>
          <a:solidFill>
            <a:srgbClr val="CCCC99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3" name="Rectangle 28"/>
          <p:cNvSpPr>
            <a:spLocks noChangeArrowheads="1"/>
          </p:cNvSpPr>
          <p:nvPr/>
        </p:nvSpPr>
        <p:spPr bwMode="ltGray">
          <a:xfrm>
            <a:off x="5140325" y="4089395"/>
            <a:ext cx="261938" cy="1325562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4" name="Rectangle 29"/>
          <p:cNvSpPr>
            <a:spLocks noChangeArrowheads="1"/>
          </p:cNvSpPr>
          <p:nvPr/>
        </p:nvSpPr>
        <p:spPr bwMode="ltGray">
          <a:xfrm>
            <a:off x="7586664" y="4094158"/>
            <a:ext cx="261937" cy="1325563"/>
          </a:xfrm>
          <a:prstGeom prst="rect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175" name="Rectangle 30"/>
          <p:cNvSpPr>
            <a:spLocks noChangeArrowheads="1"/>
          </p:cNvSpPr>
          <p:nvPr/>
        </p:nvSpPr>
        <p:spPr bwMode="auto">
          <a:xfrm>
            <a:off x="7410450" y="1519233"/>
            <a:ext cx="1346522" cy="43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Selection</a:t>
            </a:r>
            <a:endParaRPr lang="en-US" altLang="en-US" sz="2200"/>
          </a:p>
        </p:txBody>
      </p:sp>
      <p:sp>
        <p:nvSpPr>
          <p:cNvPr id="7176" name="Rectangle 31"/>
          <p:cNvSpPr>
            <a:spLocks noChangeArrowheads="1"/>
          </p:cNvSpPr>
          <p:nvPr/>
        </p:nvSpPr>
        <p:spPr bwMode="auto">
          <a:xfrm>
            <a:off x="3503613" y="1512883"/>
            <a:ext cx="1441100" cy="43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Projection</a:t>
            </a:r>
            <a:endParaRPr lang="en-US" altLang="en-US" sz="2200"/>
          </a:p>
        </p:txBody>
      </p:sp>
      <p:sp>
        <p:nvSpPr>
          <p:cNvPr id="7177" name="Line 32"/>
          <p:cNvSpPr>
            <a:spLocks noChangeShapeType="1"/>
          </p:cNvSpPr>
          <p:nvPr/>
        </p:nvSpPr>
        <p:spPr bwMode="blackWhite">
          <a:xfrm>
            <a:off x="4533900" y="4083046"/>
            <a:ext cx="0" cy="1362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33"/>
          <p:cNvSpPr>
            <a:spLocks noChangeShapeType="1"/>
          </p:cNvSpPr>
          <p:nvPr/>
        </p:nvSpPr>
        <p:spPr bwMode="blackWhite">
          <a:xfrm>
            <a:off x="3838575" y="4083046"/>
            <a:ext cx="0" cy="1362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34"/>
          <p:cNvSpPr>
            <a:spLocks noChangeShapeType="1"/>
          </p:cNvSpPr>
          <p:nvPr/>
        </p:nvSpPr>
        <p:spPr bwMode="blackWhite">
          <a:xfrm>
            <a:off x="3567113" y="42402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35"/>
          <p:cNvSpPr>
            <a:spLocks noChangeShapeType="1"/>
          </p:cNvSpPr>
          <p:nvPr/>
        </p:nvSpPr>
        <p:spPr bwMode="blackWhite">
          <a:xfrm>
            <a:off x="3567113" y="43926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36"/>
          <p:cNvSpPr>
            <a:spLocks noChangeShapeType="1"/>
          </p:cNvSpPr>
          <p:nvPr/>
        </p:nvSpPr>
        <p:spPr bwMode="blackWhite">
          <a:xfrm>
            <a:off x="3567113" y="45450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37"/>
          <p:cNvSpPr>
            <a:spLocks noChangeShapeType="1"/>
          </p:cNvSpPr>
          <p:nvPr/>
        </p:nvSpPr>
        <p:spPr bwMode="blackWhite">
          <a:xfrm>
            <a:off x="3567113" y="46974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38"/>
          <p:cNvSpPr>
            <a:spLocks noChangeShapeType="1"/>
          </p:cNvSpPr>
          <p:nvPr/>
        </p:nvSpPr>
        <p:spPr bwMode="blackWhite">
          <a:xfrm>
            <a:off x="3567113" y="48498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39"/>
          <p:cNvSpPr>
            <a:spLocks noChangeShapeType="1"/>
          </p:cNvSpPr>
          <p:nvPr/>
        </p:nvSpPr>
        <p:spPr bwMode="blackWhite">
          <a:xfrm>
            <a:off x="3567113" y="50022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40"/>
          <p:cNvSpPr>
            <a:spLocks noChangeShapeType="1"/>
          </p:cNvSpPr>
          <p:nvPr/>
        </p:nvSpPr>
        <p:spPr bwMode="blackWhite">
          <a:xfrm>
            <a:off x="3567113" y="51546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41"/>
          <p:cNvSpPr>
            <a:spLocks noChangeShapeType="1"/>
          </p:cNvSpPr>
          <p:nvPr/>
        </p:nvSpPr>
        <p:spPr bwMode="blackWhite">
          <a:xfrm>
            <a:off x="3567113" y="53070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42"/>
          <p:cNvSpPr>
            <a:spLocks noChangeShapeType="1"/>
          </p:cNvSpPr>
          <p:nvPr/>
        </p:nvSpPr>
        <p:spPr bwMode="blackWhite">
          <a:xfrm>
            <a:off x="4805363" y="4083046"/>
            <a:ext cx="0" cy="1362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43"/>
          <p:cNvSpPr>
            <a:spLocks noChangeShapeType="1"/>
          </p:cNvSpPr>
          <p:nvPr/>
        </p:nvSpPr>
        <p:spPr bwMode="blackWhite">
          <a:xfrm>
            <a:off x="5130800" y="4081458"/>
            <a:ext cx="0" cy="1362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44"/>
          <p:cNvSpPr>
            <a:spLocks noChangeShapeType="1"/>
          </p:cNvSpPr>
          <p:nvPr/>
        </p:nvSpPr>
        <p:spPr bwMode="blackWhite">
          <a:xfrm>
            <a:off x="8275638" y="4097332"/>
            <a:ext cx="0" cy="1333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45"/>
          <p:cNvSpPr>
            <a:spLocks noChangeShapeType="1"/>
          </p:cNvSpPr>
          <p:nvPr/>
        </p:nvSpPr>
        <p:spPr bwMode="blackWhite">
          <a:xfrm>
            <a:off x="7848600" y="4084633"/>
            <a:ext cx="0" cy="1362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46"/>
          <p:cNvSpPr>
            <a:spLocks noChangeShapeType="1"/>
          </p:cNvSpPr>
          <p:nvPr/>
        </p:nvSpPr>
        <p:spPr bwMode="blackWhite">
          <a:xfrm>
            <a:off x="7577138" y="4241795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47"/>
          <p:cNvSpPr>
            <a:spLocks noChangeShapeType="1"/>
          </p:cNvSpPr>
          <p:nvPr/>
        </p:nvSpPr>
        <p:spPr bwMode="blackWhite">
          <a:xfrm>
            <a:off x="7577138" y="4394195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48"/>
          <p:cNvSpPr>
            <a:spLocks noChangeShapeType="1"/>
          </p:cNvSpPr>
          <p:nvPr/>
        </p:nvSpPr>
        <p:spPr bwMode="blackWhite">
          <a:xfrm>
            <a:off x="7577138" y="4546595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49"/>
          <p:cNvSpPr>
            <a:spLocks noChangeShapeType="1"/>
          </p:cNvSpPr>
          <p:nvPr/>
        </p:nvSpPr>
        <p:spPr bwMode="blackWhite">
          <a:xfrm>
            <a:off x="7577138" y="4698995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50"/>
          <p:cNvSpPr>
            <a:spLocks noChangeShapeType="1"/>
          </p:cNvSpPr>
          <p:nvPr/>
        </p:nvSpPr>
        <p:spPr bwMode="blackWhite">
          <a:xfrm>
            <a:off x="7577138" y="4851395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51"/>
          <p:cNvSpPr>
            <a:spLocks noChangeShapeType="1"/>
          </p:cNvSpPr>
          <p:nvPr/>
        </p:nvSpPr>
        <p:spPr bwMode="blackWhite">
          <a:xfrm>
            <a:off x="7577138" y="5003795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52"/>
          <p:cNvSpPr>
            <a:spLocks noChangeShapeType="1"/>
          </p:cNvSpPr>
          <p:nvPr/>
        </p:nvSpPr>
        <p:spPr bwMode="blackWhite">
          <a:xfrm>
            <a:off x="7577138" y="5156195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53"/>
          <p:cNvSpPr>
            <a:spLocks noChangeShapeType="1"/>
          </p:cNvSpPr>
          <p:nvPr/>
        </p:nvSpPr>
        <p:spPr bwMode="blackWhite">
          <a:xfrm>
            <a:off x="7577138" y="5308595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54"/>
          <p:cNvSpPr>
            <a:spLocks noChangeShapeType="1"/>
          </p:cNvSpPr>
          <p:nvPr/>
        </p:nvSpPr>
        <p:spPr bwMode="blackWhite">
          <a:xfrm>
            <a:off x="8815388" y="4084633"/>
            <a:ext cx="0" cy="1362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55"/>
          <p:cNvSpPr>
            <a:spLocks noChangeShapeType="1"/>
          </p:cNvSpPr>
          <p:nvPr/>
        </p:nvSpPr>
        <p:spPr bwMode="blackWhite">
          <a:xfrm>
            <a:off x="9140825" y="4083046"/>
            <a:ext cx="0" cy="1362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56"/>
          <p:cNvSpPr>
            <a:spLocks noChangeShapeType="1"/>
          </p:cNvSpPr>
          <p:nvPr/>
        </p:nvSpPr>
        <p:spPr bwMode="blackWhite">
          <a:xfrm>
            <a:off x="8567738" y="4079871"/>
            <a:ext cx="0" cy="13620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Rectangle 57"/>
          <p:cNvSpPr>
            <a:spLocks noChangeArrowheads="1"/>
          </p:cNvSpPr>
          <p:nvPr/>
        </p:nvSpPr>
        <p:spPr bwMode="auto">
          <a:xfrm>
            <a:off x="3503614" y="5537195"/>
            <a:ext cx="10135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Table 1</a:t>
            </a:r>
            <a:endParaRPr lang="en-US" altLang="en-US" sz="2000"/>
          </a:p>
        </p:txBody>
      </p:sp>
      <p:sp>
        <p:nvSpPr>
          <p:cNvPr id="7203" name="Rectangle 58"/>
          <p:cNvSpPr>
            <a:spLocks noChangeArrowheads="1"/>
          </p:cNvSpPr>
          <p:nvPr/>
        </p:nvSpPr>
        <p:spPr bwMode="auto">
          <a:xfrm>
            <a:off x="7410451" y="5532432"/>
            <a:ext cx="10135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Table 2</a:t>
            </a:r>
            <a:endParaRPr lang="en-US" altLang="en-US" sz="2000"/>
          </a:p>
        </p:txBody>
      </p:sp>
      <p:sp>
        <p:nvSpPr>
          <p:cNvPr id="7204" name="Rectangle 59"/>
          <p:cNvSpPr>
            <a:spLocks noChangeArrowheads="1"/>
          </p:cNvSpPr>
          <p:nvPr/>
        </p:nvSpPr>
        <p:spPr bwMode="auto">
          <a:xfrm>
            <a:off x="7410451" y="3433757"/>
            <a:ext cx="10135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Table 1</a:t>
            </a:r>
            <a:endParaRPr lang="en-US" altLang="en-US" sz="2000"/>
          </a:p>
        </p:txBody>
      </p:sp>
      <p:sp>
        <p:nvSpPr>
          <p:cNvPr id="7205" name="Rectangle 60"/>
          <p:cNvSpPr>
            <a:spLocks noChangeArrowheads="1"/>
          </p:cNvSpPr>
          <p:nvPr/>
        </p:nvSpPr>
        <p:spPr bwMode="auto">
          <a:xfrm>
            <a:off x="3503614" y="3436932"/>
            <a:ext cx="10135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Table 1</a:t>
            </a:r>
            <a:endParaRPr lang="en-US" altLang="en-US" sz="2000"/>
          </a:p>
        </p:txBody>
      </p:sp>
      <p:sp>
        <p:nvSpPr>
          <p:cNvPr id="7206" name="Rectangle 73"/>
          <p:cNvSpPr>
            <a:spLocks noChangeArrowheads="1"/>
          </p:cNvSpPr>
          <p:nvPr/>
        </p:nvSpPr>
        <p:spPr bwMode="auto">
          <a:xfrm>
            <a:off x="6142039" y="4279895"/>
            <a:ext cx="65723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Join</a:t>
            </a:r>
            <a:endParaRPr lang="en-US" altLang="en-US" sz="2000"/>
          </a:p>
        </p:txBody>
      </p:sp>
      <p:sp>
        <p:nvSpPr>
          <p:cNvPr id="7207" name="Line 74"/>
          <p:cNvSpPr>
            <a:spLocks noChangeShapeType="1"/>
          </p:cNvSpPr>
          <p:nvPr/>
        </p:nvSpPr>
        <p:spPr bwMode="auto">
          <a:xfrm flipV="1">
            <a:off x="5429250" y="4795832"/>
            <a:ext cx="2114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Rectangle 76"/>
          <p:cNvSpPr>
            <a:spLocks noChangeArrowheads="1"/>
          </p:cNvSpPr>
          <p:nvPr/>
        </p:nvSpPr>
        <p:spPr bwMode="blackWhite">
          <a:xfrm>
            <a:off x="7575550" y="4083045"/>
            <a:ext cx="1841500" cy="13462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209" name="Rectangle 3"/>
          <p:cNvSpPr>
            <a:spLocks noChangeArrowheads="1"/>
          </p:cNvSpPr>
          <p:nvPr/>
        </p:nvSpPr>
        <p:spPr bwMode="blackWhite">
          <a:xfrm>
            <a:off x="3616325" y="1997070"/>
            <a:ext cx="1841500" cy="1346200"/>
          </a:xfrm>
          <a:prstGeom prst="rect">
            <a:avLst/>
          </a:prstGeom>
          <a:solidFill>
            <a:srgbClr val="CCCC99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210" name="Rectangle 5"/>
          <p:cNvSpPr>
            <a:spLocks noChangeArrowheads="1"/>
          </p:cNvSpPr>
          <p:nvPr/>
        </p:nvSpPr>
        <p:spPr bwMode="blackWhite">
          <a:xfrm>
            <a:off x="7537450" y="1985957"/>
            <a:ext cx="1841500" cy="1346200"/>
          </a:xfrm>
          <a:prstGeom prst="rect">
            <a:avLst/>
          </a:prstGeom>
          <a:solidFill>
            <a:srgbClr val="CCCC99"/>
          </a:solidFill>
          <a:ln w="2857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grpSp>
        <p:nvGrpSpPr>
          <p:cNvPr id="7211" name="Group 6"/>
          <p:cNvGrpSpPr/>
          <p:nvPr/>
        </p:nvGrpSpPr>
        <p:grpSpPr bwMode="auto">
          <a:xfrm>
            <a:off x="3898901" y="2008182"/>
            <a:ext cx="1274763" cy="1327150"/>
            <a:chOff x="1244" y="1460"/>
            <a:chExt cx="803" cy="836"/>
          </a:xfrm>
        </p:grpSpPr>
        <p:sp>
          <p:nvSpPr>
            <p:cNvPr id="7244" name="Rectangle 7"/>
            <p:cNvSpPr>
              <a:spLocks noChangeArrowheads="1"/>
            </p:cNvSpPr>
            <p:nvPr/>
          </p:nvSpPr>
          <p:spPr bwMode="auto">
            <a:xfrm>
              <a:off x="1244" y="1460"/>
              <a:ext cx="425" cy="836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45" name="Rectangle 8"/>
            <p:cNvSpPr>
              <a:spLocks noChangeArrowheads="1"/>
            </p:cNvSpPr>
            <p:nvPr/>
          </p:nvSpPr>
          <p:spPr bwMode="auto">
            <a:xfrm>
              <a:off x="1852" y="1460"/>
              <a:ext cx="195" cy="836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grpSp>
        <p:nvGrpSpPr>
          <p:cNvPr id="7212" name="Group 9"/>
          <p:cNvGrpSpPr/>
          <p:nvPr/>
        </p:nvGrpSpPr>
        <p:grpSpPr bwMode="auto">
          <a:xfrm>
            <a:off x="7546976" y="2149470"/>
            <a:ext cx="1825625" cy="1066800"/>
            <a:chOff x="3422" y="1549"/>
            <a:chExt cx="1150" cy="672"/>
          </a:xfrm>
        </p:grpSpPr>
        <p:sp>
          <p:nvSpPr>
            <p:cNvPr id="7241" name="Rectangle 10"/>
            <p:cNvSpPr>
              <a:spLocks noChangeArrowheads="1"/>
            </p:cNvSpPr>
            <p:nvPr/>
          </p:nvSpPr>
          <p:spPr bwMode="auto">
            <a:xfrm>
              <a:off x="3422" y="1741"/>
              <a:ext cx="1150" cy="91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42" name="Rectangle 11"/>
            <p:cNvSpPr>
              <a:spLocks noChangeArrowheads="1"/>
            </p:cNvSpPr>
            <p:nvPr/>
          </p:nvSpPr>
          <p:spPr bwMode="auto">
            <a:xfrm>
              <a:off x="3422" y="2026"/>
              <a:ext cx="1150" cy="195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43" name="Rectangle 12"/>
            <p:cNvSpPr>
              <a:spLocks noChangeArrowheads="1"/>
            </p:cNvSpPr>
            <p:nvPr/>
          </p:nvSpPr>
          <p:spPr bwMode="auto">
            <a:xfrm>
              <a:off x="3422" y="1549"/>
              <a:ext cx="1150" cy="85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7213" name="Line 13"/>
          <p:cNvSpPr>
            <a:spLocks noChangeShapeType="1"/>
          </p:cNvSpPr>
          <p:nvPr/>
        </p:nvSpPr>
        <p:spPr bwMode="auto">
          <a:xfrm>
            <a:off x="7539038" y="21447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14"/>
          <p:cNvSpPr>
            <a:spLocks noChangeShapeType="1"/>
          </p:cNvSpPr>
          <p:nvPr/>
        </p:nvSpPr>
        <p:spPr bwMode="auto">
          <a:xfrm>
            <a:off x="7539038" y="2287582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15"/>
          <p:cNvSpPr>
            <a:spLocks noChangeShapeType="1"/>
          </p:cNvSpPr>
          <p:nvPr/>
        </p:nvSpPr>
        <p:spPr bwMode="auto">
          <a:xfrm>
            <a:off x="7539038" y="24495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16"/>
          <p:cNvSpPr>
            <a:spLocks noChangeShapeType="1"/>
          </p:cNvSpPr>
          <p:nvPr/>
        </p:nvSpPr>
        <p:spPr bwMode="auto">
          <a:xfrm>
            <a:off x="7539038" y="26019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17"/>
          <p:cNvSpPr>
            <a:spLocks noChangeShapeType="1"/>
          </p:cNvSpPr>
          <p:nvPr/>
        </p:nvSpPr>
        <p:spPr bwMode="auto">
          <a:xfrm>
            <a:off x="7539038" y="27543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18"/>
          <p:cNvSpPr>
            <a:spLocks noChangeShapeType="1"/>
          </p:cNvSpPr>
          <p:nvPr/>
        </p:nvSpPr>
        <p:spPr bwMode="auto">
          <a:xfrm>
            <a:off x="7539038" y="29067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19"/>
          <p:cNvSpPr>
            <a:spLocks noChangeShapeType="1"/>
          </p:cNvSpPr>
          <p:nvPr/>
        </p:nvSpPr>
        <p:spPr bwMode="auto">
          <a:xfrm>
            <a:off x="7539038" y="30591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Line 20"/>
          <p:cNvSpPr>
            <a:spLocks noChangeShapeType="1"/>
          </p:cNvSpPr>
          <p:nvPr/>
        </p:nvSpPr>
        <p:spPr bwMode="auto">
          <a:xfrm>
            <a:off x="7539038" y="3211507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21" name="Group 21"/>
          <p:cNvGrpSpPr/>
          <p:nvPr/>
        </p:nvGrpSpPr>
        <p:grpSpPr bwMode="auto">
          <a:xfrm>
            <a:off x="7810501" y="1987546"/>
            <a:ext cx="1292225" cy="1347787"/>
            <a:chOff x="3708" y="1414"/>
            <a:chExt cx="814" cy="867"/>
          </a:xfrm>
        </p:grpSpPr>
        <p:sp>
          <p:nvSpPr>
            <p:cNvPr id="7237" name="Line 22"/>
            <p:cNvSpPr>
              <a:spLocks noChangeShapeType="1"/>
            </p:cNvSpPr>
            <p:nvPr/>
          </p:nvSpPr>
          <p:spPr bwMode="auto">
            <a:xfrm>
              <a:off x="4146" y="1414"/>
              <a:ext cx="0" cy="8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8" name="Line 23"/>
            <p:cNvSpPr>
              <a:spLocks noChangeShapeType="1"/>
            </p:cNvSpPr>
            <p:nvPr/>
          </p:nvSpPr>
          <p:spPr bwMode="auto">
            <a:xfrm>
              <a:off x="3708" y="1414"/>
              <a:ext cx="0" cy="8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9" name="Line 24"/>
            <p:cNvSpPr>
              <a:spLocks noChangeShapeType="1"/>
            </p:cNvSpPr>
            <p:nvPr/>
          </p:nvSpPr>
          <p:spPr bwMode="auto">
            <a:xfrm>
              <a:off x="4317" y="1414"/>
              <a:ext cx="0" cy="8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0" name="Line 25"/>
            <p:cNvSpPr>
              <a:spLocks noChangeShapeType="1"/>
            </p:cNvSpPr>
            <p:nvPr/>
          </p:nvSpPr>
          <p:spPr bwMode="auto">
            <a:xfrm>
              <a:off x="4522" y="1422"/>
              <a:ext cx="0" cy="85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22" name="Line 61"/>
          <p:cNvSpPr>
            <a:spLocks noChangeShapeType="1"/>
          </p:cNvSpPr>
          <p:nvPr/>
        </p:nvSpPr>
        <p:spPr bwMode="auto">
          <a:xfrm>
            <a:off x="4584700" y="1984370"/>
            <a:ext cx="0" cy="1376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62"/>
          <p:cNvSpPr>
            <a:spLocks noChangeShapeType="1"/>
          </p:cNvSpPr>
          <p:nvPr/>
        </p:nvSpPr>
        <p:spPr bwMode="auto">
          <a:xfrm>
            <a:off x="3889375" y="1984370"/>
            <a:ext cx="0" cy="1376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63"/>
          <p:cNvSpPr>
            <a:spLocks noChangeShapeType="1"/>
          </p:cNvSpPr>
          <p:nvPr/>
        </p:nvSpPr>
        <p:spPr bwMode="auto">
          <a:xfrm>
            <a:off x="3617913" y="2155820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64"/>
          <p:cNvSpPr>
            <a:spLocks noChangeShapeType="1"/>
          </p:cNvSpPr>
          <p:nvPr/>
        </p:nvSpPr>
        <p:spPr bwMode="auto">
          <a:xfrm>
            <a:off x="3617913" y="2308220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65"/>
          <p:cNvSpPr>
            <a:spLocks noChangeShapeType="1"/>
          </p:cNvSpPr>
          <p:nvPr/>
        </p:nvSpPr>
        <p:spPr bwMode="auto">
          <a:xfrm>
            <a:off x="3617913" y="2460620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66"/>
          <p:cNvSpPr>
            <a:spLocks noChangeShapeType="1"/>
          </p:cNvSpPr>
          <p:nvPr/>
        </p:nvSpPr>
        <p:spPr bwMode="auto">
          <a:xfrm>
            <a:off x="3617913" y="2613020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67"/>
          <p:cNvSpPr>
            <a:spLocks noChangeShapeType="1"/>
          </p:cNvSpPr>
          <p:nvPr/>
        </p:nvSpPr>
        <p:spPr bwMode="auto">
          <a:xfrm>
            <a:off x="3617913" y="2765420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68"/>
          <p:cNvSpPr>
            <a:spLocks noChangeShapeType="1"/>
          </p:cNvSpPr>
          <p:nvPr/>
        </p:nvSpPr>
        <p:spPr bwMode="auto">
          <a:xfrm>
            <a:off x="3617913" y="2917820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69"/>
          <p:cNvSpPr>
            <a:spLocks noChangeShapeType="1"/>
          </p:cNvSpPr>
          <p:nvPr/>
        </p:nvSpPr>
        <p:spPr bwMode="auto">
          <a:xfrm>
            <a:off x="3617913" y="3070220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70"/>
          <p:cNvSpPr>
            <a:spLocks noChangeShapeType="1"/>
          </p:cNvSpPr>
          <p:nvPr/>
        </p:nvSpPr>
        <p:spPr bwMode="auto">
          <a:xfrm>
            <a:off x="3617913" y="3222620"/>
            <a:ext cx="1846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71"/>
          <p:cNvSpPr>
            <a:spLocks noChangeShapeType="1"/>
          </p:cNvSpPr>
          <p:nvPr/>
        </p:nvSpPr>
        <p:spPr bwMode="auto">
          <a:xfrm>
            <a:off x="4856163" y="1984370"/>
            <a:ext cx="0" cy="1376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72"/>
          <p:cNvSpPr>
            <a:spLocks noChangeShapeType="1"/>
          </p:cNvSpPr>
          <p:nvPr/>
        </p:nvSpPr>
        <p:spPr bwMode="auto">
          <a:xfrm>
            <a:off x="5181600" y="1987545"/>
            <a:ext cx="0" cy="1376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Rectangle 75"/>
          <p:cNvSpPr>
            <a:spLocks noChangeArrowheads="1"/>
          </p:cNvSpPr>
          <p:nvPr/>
        </p:nvSpPr>
        <p:spPr bwMode="auto">
          <a:xfrm>
            <a:off x="7537450" y="1985957"/>
            <a:ext cx="1841500" cy="13462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235" name="Rectangle 77"/>
          <p:cNvSpPr>
            <a:spLocks noChangeArrowheads="1"/>
          </p:cNvSpPr>
          <p:nvPr/>
        </p:nvSpPr>
        <p:spPr bwMode="auto">
          <a:xfrm>
            <a:off x="3616325" y="1997070"/>
            <a:ext cx="1841500" cy="13462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236" name="Rectangle 78"/>
          <p:cNvSpPr>
            <a:spLocks noChangeArrowheads="1"/>
          </p:cNvSpPr>
          <p:nvPr/>
        </p:nvSpPr>
        <p:spPr bwMode="blackWhite">
          <a:xfrm>
            <a:off x="3565525" y="4081457"/>
            <a:ext cx="1841500" cy="13462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8697"/>
            <a:ext cx="12192000" cy="1400530"/>
          </a:xfrm>
        </p:spPr>
        <p:txBody>
          <a:bodyPr/>
          <a:lstStyle/>
          <a:p>
            <a:pPr eaLnBrk="1" hangingPunct="1"/>
            <a:r>
              <a:rPr lang="en-US" altLang="en-US" sz="6000" dirty="0">
                <a:latin typeface="Garamond" panose="02020404030301010803" pitchFamily="18" charset="0"/>
              </a:rPr>
              <a:t>Basic SELECT Statement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133600" y="2514600"/>
            <a:ext cx="7918450" cy="762000"/>
          </a:xfrm>
        </p:spPr>
        <p:txBody>
          <a:bodyPr>
            <a:noAutofit/>
          </a:bodyPr>
          <a:lstStyle/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SELECT specifies  the columns to be displayed.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 eaLnBrk="1" hangingPunct="1"/>
            <a:r>
              <a:rPr lang="en-US" altLang="en-US" sz="2000" dirty="0">
                <a:latin typeface="Bookman Old Style" panose="02050604050505020204" pitchFamily="18" charset="0"/>
              </a:rPr>
              <a:t>FROM  specifies the table containing those columns.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blackGray">
          <a:xfrm>
            <a:off x="2133600" y="1600201"/>
            <a:ext cx="7924800" cy="7334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{*|[DISTINCT]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|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],...}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   </a:t>
            </a:r>
            <a:r>
              <a:rPr lang="en-US" altLang="en-US" i="1">
                <a:solidFill>
                  <a:srgbClr val="000000"/>
                </a:solidFill>
                <a:latin typeface="Courier New" panose="02070309020205020404" pitchFamily="49" charset="0"/>
              </a:rPr>
              <a:t>table;</a:t>
            </a:r>
            <a:endParaRPr lang="en-US" altLang="en-US" i="1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"/>
            <a:ext cx="10515600" cy="1133476"/>
          </a:xfrm>
        </p:spPr>
        <p:txBody>
          <a:bodyPr/>
          <a:lstStyle/>
          <a:p>
            <a:r>
              <a:rPr lang="en-US" altLang="en-US" sz="6000" dirty="0">
                <a:latin typeface="Garamond" panose="02020404030301010803" pitchFamily="18" charset="0"/>
              </a:rPr>
              <a:t>Selecting All Columns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blackWhite">
          <a:xfrm flipH="1" flipV="1">
            <a:off x="3151188" y="1876425"/>
            <a:ext cx="292100" cy="2476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blackGray">
          <a:xfrm>
            <a:off x="2133600" y="1800226"/>
            <a:ext cx="7924800" cy="7334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*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  departments;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gray">
          <a:xfrm flipH="1" flipV="1">
            <a:off x="3124200" y="1876425"/>
            <a:ext cx="292100" cy="2476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0"/>
            <a:ext cx="5621338" cy="20399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04723" cy="12668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6000" dirty="0">
                <a:latin typeface="Garamond" panose="02020404030301010803" pitchFamily="18" charset="0"/>
              </a:rPr>
              <a:t>Selecting Specific Columns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gray">
          <a:xfrm>
            <a:off x="3124200" y="1916114"/>
            <a:ext cx="3733800" cy="3206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blackGray">
          <a:xfrm>
            <a:off x="2133600" y="1790701"/>
            <a:ext cx="7924800" cy="7334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department_id, location_id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  departments;</a:t>
            </a:r>
            <a:endParaRPr lang="en-US" alt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gray">
          <a:xfrm>
            <a:off x="3124200" y="1871664"/>
            <a:ext cx="3733800" cy="3206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1"/>
            <a:ext cx="2776538" cy="18954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6000" dirty="0">
                <a:latin typeface="Garamond" panose="02020404030301010803" pitchFamily="18" charset="0"/>
              </a:rPr>
              <a:t>Writing SQL Statements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1103312" y="1543050"/>
            <a:ext cx="8946541" cy="4705349"/>
          </a:xfrm>
        </p:spPr>
        <p:txBody>
          <a:bodyPr>
            <a:normAutofit/>
          </a:bodyPr>
          <a:lstStyle/>
          <a:p>
            <a:pPr lvl="1"/>
            <a:r>
              <a:rPr lang="en-US" altLang="en-US" sz="2000" dirty="0">
                <a:latin typeface="Bookman Old Style" panose="02050604050505020204" pitchFamily="18" charset="0"/>
              </a:rPr>
              <a:t>SQL statements are not case sensitive.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altLang="en-US" sz="2000" dirty="0">
                <a:latin typeface="Bookman Old Style" panose="02050604050505020204" pitchFamily="18" charset="0"/>
              </a:rPr>
              <a:t>SQL statements can be entered on one or more lines.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altLang="en-US" sz="2000" dirty="0">
                <a:latin typeface="Bookman Old Style" panose="02050604050505020204" pitchFamily="18" charset="0"/>
              </a:rPr>
              <a:t>Keywords cannot be abbreviated or split across lines.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altLang="en-US" sz="2000" dirty="0">
                <a:latin typeface="Bookman Old Style" panose="02050604050505020204" pitchFamily="18" charset="0"/>
              </a:rPr>
              <a:t>Clauses are usually placed on separate lines.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altLang="en-US" sz="2000" dirty="0">
                <a:latin typeface="Bookman Old Style" panose="02050604050505020204" pitchFamily="18" charset="0"/>
              </a:rPr>
              <a:t>Indents are used to enhance readability.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altLang="en-US" sz="2000" dirty="0">
                <a:latin typeface="Bookman Old Style" panose="02050604050505020204" pitchFamily="18" charset="0"/>
              </a:rPr>
              <a:t>In SQL Developer, SQL statements can be optionally terminated by a semicolon (;). Semicolons are required when you execute multiple SQL statements.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altLang="en-US" sz="2000" dirty="0">
                <a:latin typeface="Bookman Old Style" panose="02050604050505020204" pitchFamily="18" charset="0"/>
              </a:rPr>
              <a:t>In SQL*Plus, you are required to end each SQL statement with a semicolon (;).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6000" dirty="0">
                <a:latin typeface="Garamond" panose="02020404030301010803" pitchFamily="18" charset="0"/>
              </a:rPr>
              <a:t>Column Heading Defaults</a:t>
            </a:r>
            <a:endParaRPr lang="en-US" altLang="en-US" sz="6000" dirty="0">
              <a:latin typeface="Garamond" panose="02020404030301010803" pitchFamily="18" charset="0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2000" dirty="0">
                <a:latin typeface="Bookman Old Style" panose="02050604050505020204" pitchFamily="18" charset="0"/>
              </a:rPr>
              <a:t>SQL Developer: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2"/>
            <a:r>
              <a:rPr lang="en-US" altLang="en-US" sz="2000" dirty="0">
                <a:latin typeface="Bookman Old Style" panose="02050604050505020204" pitchFamily="18" charset="0"/>
              </a:rPr>
              <a:t>Default heading alignment: Left-aligned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2"/>
            <a:r>
              <a:rPr lang="en-US" altLang="en-US" sz="2000" dirty="0">
                <a:latin typeface="Bookman Old Style" panose="02050604050505020204" pitchFamily="18" charset="0"/>
              </a:rPr>
              <a:t>Default heading display: Uppercase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1"/>
            <a:r>
              <a:rPr lang="en-US" altLang="en-US" sz="2000" dirty="0">
                <a:latin typeface="Bookman Old Style" panose="02050604050505020204" pitchFamily="18" charset="0"/>
              </a:rPr>
              <a:t>SQL*Plus: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2"/>
            <a:r>
              <a:rPr lang="en-US" altLang="en-US" sz="2000" dirty="0">
                <a:latin typeface="Bookman Old Style" panose="02050604050505020204" pitchFamily="18" charset="0"/>
              </a:rPr>
              <a:t>Character and Date column headings are left-aligned.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2"/>
            <a:r>
              <a:rPr lang="en-US" altLang="en-US" sz="2000" dirty="0">
                <a:latin typeface="Bookman Old Style" panose="02050604050505020204" pitchFamily="18" charset="0"/>
              </a:rPr>
              <a:t>Number column headings are right-aligned.</a:t>
            </a:r>
            <a:endParaRPr lang="en-US" altLang="en-US" sz="2000" dirty="0">
              <a:latin typeface="Bookman Old Style" panose="02050604050505020204" pitchFamily="18" charset="0"/>
            </a:endParaRPr>
          </a:p>
          <a:p>
            <a:pPr lvl="2"/>
            <a:r>
              <a:rPr lang="en-US" altLang="en-US" sz="2000" dirty="0">
                <a:latin typeface="Bookman Old Style" panose="02050604050505020204" pitchFamily="18" charset="0"/>
              </a:rPr>
              <a:t>Default heading display: Uppercase</a:t>
            </a:r>
            <a:endParaRPr lang="en-US" alt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8D01-44DA-4B3C-8265-D6C6400B7DD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Garamond-Trebuchet MS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7569</Words>
  <Application>WPS Presentation</Application>
  <PresentationFormat>Custom</PresentationFormat>
  <Paragraphs>428</Paragraphs>
  <Slides>35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SimSun</vt:lpstr>
      <vt:lpstr>Wingdings</vt:lpstr>
      <vt:lpstr>Wingdings 3</vt:lpstr>
      <vt:lpstr>Arial</vt:lpstr>
      <vt:lpstr>Courier New</vt:lpstr>
      <vt:lpstr>Bookman Old Style</vt:lpstr>
      <vt:lpstr>Garamond</vt:lpstr>
      <vt:lpstr>Trebuchet MS</vt:lpstr>
      <vt:lpstr>Microsoft YaHei</vt:lpstr>
      <vt:lpstr>Arial Unicode MS</vt:lpstr>
      <vt:lpstr>Calibri</vt:lpstr>
      <vt:lpstr>Book Antiqua</vt:lpstr>
      <vt:lpstr>Ion</vt:lpstr>
      <vt:lpstr>Retrieving Data Using  the SQL SELECT Statement</vt:lpstr>
      <vt:lpstr>Objective </vt:lpstr>
      <vt:lpstr>Agenda</vt:lpstr>
      <vt:lpstr>Capabilities of SQL SELECT Statements</vt:lpstr>
      <vt:lpstr>Basic SELECT Statement</vt:lpstr>
      <vt:lpstr>Selecting All Columns</vt:lpstr>
      <vt:lpstr>Selecting Specific Columns</vt:lpstr>
      <vt:lpstr>Writing SQL Statements</vt:lpstr>
      <vt:lpstr>Column Heading Defaults</vt:lpstr>
      <vt:lpstr>Agenda</vt:lpstr>
      <vt:lpstr>Arithmetic Expressions</vt:lpstr>
      <vt:lpstr>Using Arithmetic Operators</vt:lpstr>
      <vt:lpstr>Operator Precedence</vt:lpstr>
      <vt:lpstr>Defining a Null Value</vt:lpstr>
      <vt:lpstr>Null Values in Arithmetic Expressions</vt:lpstr>
      <vt:lpstr>Agenda</vt:lpstr>
      <vt:lpstr>Defining a Column Alias</vt:lpstr>
      <vt:lpstr>Using Column Aliases</vt:lpstr>
      <vt:lpstr>Agenda</vt:lpstr>
      <vt:lpstr>Concatenation Operator</vt:lpstr>
      <vt:lpstr>Literal Character Strings</vt:lpstr>
      <vt:lpstr>Using Literal Character Strings</vt:lpstr>
      <vt:lpstr>Alternative Quote (q) Operator</vt:lpstr>
      <vt:lpstr>Duplicate Rows</vt:lpstr>
      <vt:lpstr>Agenda</vt:lpstr>
      <vt:lpstr>Displaying the Table Structure</vt:lpstr>
      <vt:lpstr>Using the DESCRIBE Command</vt:lpstr>
      <vt:lpstr>Quiz</vt:lpstr>
      <vt:lpstr>Summary</vt:lpstr>
      <vt:lpstr>Practice 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Data Using  the SQL SELECT Statement</dc:title>
  <dc:creator>Aman Sharma</dc:creator>
  <cp:lastModifiedBy>Manisha Shah</cp:lastModifiedBy>
  <cp:revision>26</cp:revision>
  <dcterms:created xsi:type="dcterms:W3CDTF">2017-10-25T20:26:00Z</dcterms:created>
  <dcterms:modified xsi:type="dcterms:W3CDTF">2025-05-27T12:29:39Z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81EB11D64D2D421FA29846D0F1FB58A9_12</vt:lpwstr>
  </property>
  <property fmtid="{D5CDD505-2E9C-101B-9397-08002B2CF9AE}" pid="3" name="KSOProductBuildVer">
    <vt:lpwstr>1033-12.2.0.21179</vt:lpwstr>
  </property>
</Properties>
</file>