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78A2-9C2D-4E54-98B5-5AC5B21BD0E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5CBB-C35D-4852-82C4-11588446E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aad.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II Prediction of Algae bloom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/>
          <a:lstStyle/>
          <a:p>
            <a:r>
              <a:rPr lang="en-US" dirty="0"/>
              <a:t>An interesting variant of this type of plot that gives us more information </a:t>
            </a:r>
            <a:r>
              <a:rPr lang="en-US" dirty="0" smtClean="0"/>
              <a:t>on the </a:t>
            </a:r>
            <a:r>
              <a:rPr lang="en-US" dirty="0"/>
              <a:t>distribution of the variable being plotted, are box-percentile plots, </a:t>
            </a:r>
            <a:r>
              <a:rPr lang="en-US" dirty="0" smtClean="0"/>
              <a:t>which are </a:t>
            </a:r>
            <a:r>
              <a:rPr lang="en-US" dirty="0"/>
              <a:t>available in package </a:t>
            </a:r>
            <a:r>
              <a:rPr lang="en-US" dirty="0" err="1"/>
              <a:t>Hmisc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us see an example of its use with the </a:t>
            </a:r>
            <a:r>
              <a:rPr lang="en-US" dirty="0" smtClean="0"/>
              <a:t>same algal </a:t>
            </a:r>
            <a:r>
              <a:rPr lang="en-US" i="1" dirty="0"/>
              <a:t>a1 </a:t>
            </a:r>
            <a:r>
              <a:rPr lang="en-US" dirty="0"/>
              <a:t>against the size of rivers</a:t>
            </a:r>
            <a:r>
              <a:rPr lang="en-US" dirty="0" smtClean="0"/>
              <a:t>:</a:t>
            </a:r>
          </a:p>
          <a:p>
            <a:r>
              <a:rPr lang="en-US" i="1" dirty="0"/>
              <a:t>library(</a:t>
            </a:r>
            <a:r>
              <a:rPr lang="en-US" i="1" dirty="0" err="1"/>
              <a:t>Hmisc</a:t>
            </a:r>
            <a:r>
              <a:rPr lang="en-US" i="1" dirty="0"/>
              <a:t>)</a:t>
            </a:r>
          </a:p>
          <a:p>
            <a:r>
              <a:rPr lang="en-US" i="1" dirty="0"/>
              <a:t>&gt; </a:t>
            </a:r>
            <a:r>
              <a:rPr lang="en-US" i="1" dirty="0" err="1"/>
              <a:t>bwplot</a:t>
            </a:r>
            <a:r>
              <a:rPr lang="en-US" i="1" dirty="0"/>
              <a:t>(size ~ a1, data=</a:t>
            </a:r>
            <a:r>
              <a:rPr lang="en-US" i="1" dirty="0" err="1"/>
              <a:t>algae,panel</a:t>
            </a:r>
            <a:r>
              <a:rPr lang="en-US" i="1" dirty="0"/>
              <a:t>=</a:t>
            </a:r>
            <a:r>
              <a:rPr lang="en-US" i="1" dirty="0" err="1"/>
              <a:t>panel.bpplot</a:t>
            </a:r>
            <a:r>
              <a:rPr lang="en-US" i="1" dirty="0" smtClean="0"/>
              <a:t>, </a:t>
            </a:r>
            <a:r>
              <a:rPr lang="en-US" i="1" dirty="0" err="1" smtClean="0"/>
              <a:t>probs</a:t>
            </a:r>
            <a:r>
              <a:rPr lang="en-US" i="1" dirty="0" smtClean="0"/>
              <a:t> = </a:t>
            </a:r>
            <a:r>
              <a:rPr lang="en-US" i="1" dirty="0" err="1" smtClean="0"/>
              <a:t>seq</a:t>
            </a:r>
            <a:r>
              <a:rPr lang="en-US" i="1" dirty="0"/>
              <a:t>(.01,.49,by=.01), </a:t>
            </a:r>
            <a:r>
              <a:rPr lang="en-US" i="1" dirty="0" err="1"/>
              <a:t>datadensity</a:t>
            </a:r>
            <a:r>
              <a:rPr lang="en-US" i="1" dirty="0"/>
              <a:t>=TRUE</a:t>
            </a:r>
            <a:r>
              <a:rPr lang="en-US" i="1" dirty="0" smtClean="0"/>
              <a:t>, </a:t>
            </a:r>
            <a:r>
              <a:rPr lang="en-US" i="1" dirty="0" err="1" smtClean="0"/>
              <a:t>ylab</a:t>
            </a:r>
            <a:r>
              <a:rPr lang="en-US" i="1" dirty="0" smtClean="0"/>
              <a:t> = </a:t>
            </a:r>
            <a:r>
              <a:rPr lang="en-US" dirty="0" smtClean="0"/>
              <a:t>'</a:t>
            </a:r>
            <a:r>
              <a:rPr lang="en-US" i="1" dirty="0" smtClean="0"/>
              <a:t>River </a:t>
            </a:r>
            <a:r>
              <a:rPr lang="en-US" i="1" dirty="0"/>
              <a:t>Size</a:t>
            </a:r>
            <a:r>
              <a:rPr lang="en-US" dirty="0"/>
              <a:t>'</a:t>
            </a:r>
            <a:r>
              <a:rPr lang="en-US" i="1" dirty="0"/>
              <a:t>,</a:t>
            </a:r>
            <a:r>
              <a:rPr lang="en-US" i="1" dirty="0" err="1"/>
              <a:t>xlab</a:t>
            </a:r>
            <a:r>
              <a:rPr lang="en-US" i="1" dirty="0"/>
              <a:t>=</a:t>
            </a:r>
            <a:r>
              <a:rPr lang="en-US" dirty="0"/>
              <a:t>'</a:t>
            </a:r>
            <a:r>
              <a:rPr lang="en-US" i="1" dirty="0"/>
              <a:t>Algal A1</a:t>
            </a:r>
            <a:r>
              <a:rPr lang="en-US" dirty="0"/>
              <a:t>'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365125"/>
            <a:ext cx="10556966" cy="7974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8" y="1364252"/>
            <a:ext cx="6038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 smtClean="0"/>
              <a:t>Unknown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Removing the observations with unknown values</a:t>
            </a:r>
          </a:p>
          <a:p>
            <a:r>
              <a:rPr lang="en-US" dirty="0" smtClean="0"/>
              <a:t>Know the count</a:t>
            </a:r>
          </a:p>
          <a:p>
            <a:r>
              <a:rPr lang="en-US" dirty="0"/>
              <a:t>Before eliminating all observations with at least one unknown value </a:t>
            </a:r>
            <a:r>
              <a:rPr lang="en-US" dirty="0" smtClean="0"/>
              <a:t>in some </a:t>
            </a:r>
            <a:r>
              <a:rPr lang="en-US" dirty="0"/>
              <a:t>variable, it is always wise to have a look, or at least count them:</a:t>
            </a:r>
          </a:p>
          <a:p>
            <a:pPr marL="457200" lvl="1" indent="0">
              <a:buNone/>
            </a:pPr>
            <a:r>
              <a:rPr lang="en-US" i="1" dirty="0"/>
              <a:t>&gt; algae[!</a:t>
            </a:r>
            <a:r>
              <a:rPr lang="en-US" i="1" dirty="0" err="1"/>
              <a:t>complete.cases</a:t>
            </a:r>
            <a:r>
              <a:rPr lang="en-US" i="1" dirty="0"/>
              <a:t>(algae),]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 smtClean="0"/>
              <a:t>nrow</a:t>
            </a:r>
            <a:r>
              <a:rPr lang="en-US" i="1" dirty="0" smtClean="0"/>
              <a:t>(algae</a:t>
            </a:r>
            <a:r>
              <a:rPr lang="en-US" i="1" dirty="0"/>
              <a:t>[!</a:t>
            </a:r>
            <a:r>
              <a:rPr lang="en-US" i="1" dirty="0" smtClean="0"/>
              <a:t>complete</a:t>
            </a:r>
          </a:p>
          <a:p>
            <a:r>
              <a:rPr lang="en-US" dirty="0"/>
              <a:t>The function </a:t>
            </a:r>
            <a:r>
              <a:rPr lang="en-US" dirty="0" err="1"/>
              <a:t>complete.cases</a:t>
            </a:r>
            <a:r>
              <a:rPr lang="en-US" dirty="0"/>
              <a:t>() produces a vector of Boolean values </a:t>
            </a:r>
            <a:r>
              <a:rPr lang="en-US" dirty="0" smtClean="0"/>
              <a:t>with as </a:t>
            </a:r>
            <a:r>
              <a:rPr lang="en-US" dirty="0"/>
              <a:t>many elements as there are rows in the algae data frame, where an </a:t>
            </a:r>
            <a:r>
              <a:rPr lang="en-US" dirty="0" smtClean="0"/>
              <a:t> element is </a:t>
            </a:r>
            <a:r>
              <a:rPr lang="en-US" dirty="0"/>
              <a:t>true if the respective row is “clean” of NA </a:t>
            </a:r>
            <a:r>
              <a:rPr lang="en-US" dirty="0" err="1"/>
              <a:t>values</a:t>
            </a:r>
            <a:r>
              <a:rPr lang="en-US" i="1" dirty="0" err="1" smtClean="0"/>
              <a:t>.cases</a:t>
            </a:r>
            <a:r>
              <a:rPr lang="en-US" i="1" dirty="0" smtClean="0"/>
              <a:t>(algae</a:t>
            </a:r>
            <a:r>
              <a:rPr lang="en-US" i="1" dirty="0"/>
              <a:t>),])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9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removal with NA values, use</a:t>
            </a:r>
          </a:p>
          <a:p>
            <a:pPr marL="0" indent="0">
              <a:buNone/>
            </a:pPr>
            <a:r>
              <a:rPr lang="en-US" i="1" dirty="0" smtClean="0"/>
              <a:t>	algae </a:t>
            </a:r>
            <a:r>
              <a:rPr lang="en-US" i="1" dirty="0"/>
              <a:t>&lt;- </a:t>
            </a:r>
            <a:r>
              <a:rPr lang="en-US" i="1" dirty="0" err="1"/>
              <a:t>na.omit</a:t>
            </a:r>
            <a:r>
              <a:rPr lang="en-US" i="1" dirty="0"/>
              <a:t>(algae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‘apply’ function</a:t>
            </a:r>
          </a:p>
          <a:p>
            <a:r>
              <a:rPr lang="en-US" dirty="0"/>
              <a:t>In the case of the </a:t>
            </a:r>
            <a:r>
              <a:rPr lang="en-US" dirty="0" smtClean="0"/>
              <a:t>function apply</a:t>
            </a:r>
            <a:r>
              <a:rPr lang="en-US" dirty="0"/>
              <a:t>(), we can use it to apply any function to one of the </a:t>
            </a:r>
            <a:r>
              <a:rPr lang="en-US" dirty="0" smtClean="0"/>
              <a:t>dimensions of </a:t>
            </a:r>
            <a:r>
              <a:rPr lang="en-US" dirty="0"/>
              <a:t>a multidimensional object.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apply() function we are executing </a:t>
            </a:r>
            <a:r>
              <a:rPr lang="en-US" dirty="0" smtClean="0"/>
              <a:t>a function </a:t>
            </a:r>
            <a:r>
              <a:rPr lang="en-US" dirty="0"/>
              <a:t>on all rows of the data frame</a:t>
            </a:r>
            <a:r>
              <a:rPr lang="en-US" dirty="0" smtClean="0"/>
              <a:t>.</a:t>
            </a:r>
          </a:p>
          <a:p>
            <a:r>
              <a:rPr lang="en-US" dirty="0"/>
              <a:t>This function, specified on the </a:t>
            </a:r>
            <a:r>
              <a:rPr lang="en-US" dirty="0" smtClean="0"/>
              <a:t>third argument </a:t>
            </a:r>
            <a:r>
              <a:rPr lang="en-US" dirty="0"/>
              <a:t>of apply(), will be called with each row of the data frame. </a:t>
            </a:r>
            <a:r>
              <a:rPr lang="en-US" dirty="0" smtClean="0"/>
              <a:t>The function </a:t>
            </a:r>
            <a:r>
              <a:rPr lang="en-US" dirty="0"/>
              <a:t>we have provided is in this case a temporary function.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temporary because </a:t>
            </a:r>
            <a:r>
              <a:rPr lang="en-US" dirty="0"/>
              <a:t>it only exists within the call of the apply().</a:t>
            </a:r>
          </a:p>
        </p:txBody>
      </p:sp>
    </p:spTree>
    <p:extLst>
      <p:ext uri="{BB962C8B-B14F-4D97-AF65-F5344CB8AC3E}">
        <p14:creationId xmlns:p14="http://schemas.microsoft.com/office/powerpoint/2010/main" val="275702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sz="3000" b="1" dirty="0"/>
              <a:t>Filling in the Unknowns with the Most Frequent Values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instance, the sample algae[48,] does not have a value in the </a:t>
            </a:r>
            <a:r>
              <a:rPr lang="en-US" dirty="0" smtClean="0"/>
              <a:t>variable </a:t>
            </a:r>
            <a:r>
              <a:rPr lang="en-US" i="1" dirty="0" err="1" smtClean="0"/>
              <a:t>mxPH</a:t>
            </a:r>
            <a:r>
              <a:rPr lang="en-US" dirty="0"/>
              <a:t>. As the distribution of this variable is nearly normal </a:t>
            </a:r>
            <a:r>
              <a:rPr lang="en-US" dirty="0" smtClean="0"/>
              <a:t> </a:t>
            </a:r>
            <a:r>
              <a:rPr lang="en-US" dirty="0"/>
              <a:t>we could use its mean value to fill in the “hole”.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could </a:t>
            </a:r>
            <a:r>
              <a:rPr lang="en-US" dirty="0" smtClean="0"/>
              <a:t>be done </a:t>
            </a:r>
            <a:r>
              <a:rPr lang="en-US" dirty="0"/>
              <a:t>by</a:t>
            </a:r>
          </a:p>
          <a:p>
            <a:pPr marL="0" indent="0">
              <a:buNone/>
            </a:pPr>
            <a:r>
              <a:rPr lang="de-DE" i="1" dirty="0" smtClean="0"/>
              <a:t>	&gt; </a:t>
            </a:r>
            <a:r>
              <a:rPr lang="de-DE" i="1" dirty="0"/>
              <a:t>algae[48, "mxPH"] &lt;- mean(algae$mxPH, na.rm = T</a:t>
            </a:r>
            <a:r>
              <a:rPr lang="de-DE" i="1" dirty="0" smtClean="0"/>
              <a:t>)</a:t>
            </a:r>
          </a:p>
          <a:p>
            <a:r>
              <a:rPr lang="en-US" dirty="0"/>
              <a:t>na.rm=T disregards any NA values in this vector from the calculation</a:t>
            </a:r>
            <a:endParaRPr lang="de-DE" i="1" dirty="0" smtClean="0"/>
          </a:p>
          <a:p>
            <a:r>
              <a:rPr lang="en-US" dirty="0"/>
              <a:t>Most of the time we will be interested in filling in all unknowns of a </a:t>
            </a:r>
            <a:r>
              <a:rPr lang="en-US" dirty="0" smtClean="0"/>
              <a:t>column instead </a:t>
            </a:r>
            <a:r>
              <a:rPr lang="en-US" dirty="0"/>
              <a:t>of working on a case-by-case basis as above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Analyse</a:t>
            </a:r>
            <a:endParaRPr lang="en-US" dirty="0" smtClean="0"/>
          </a:p>
          <a:p>
            <a:pPr lvl="1"/>
            <a:r>
              <a:rPr lang="en-US" i="1" dirty="0"/>
              <a:t>algae[is.na(</a:t>
            </a:r>
            <a:r>
              <a:rPr lang="en-US" i="1" dirty="0" err="1"/>
              <a:t>algae$Chla</a:t>
            </a:r>
            <a:r>
              <a:rPr lang="en-US" i="1" dirty="0"/>
              <a:t>), "</a:t>
            </a:r>
            <a:r>
              <a:rPr lang="en-US" i="1" dirty="0" err="1"/>
              <a:t>Chla</a:t>
            </a:r>
            <a:r>
              <a:rPr lang="en-US" i="1" dirty="0"/>
              <a:t>"] &lt;- median(</a:t>
            </a:r>
            <a:r>
              <a:rPr lang="en-US" i="1" dirty="0" err="1"/>
              <a:t>algae$Chla</a:t>
            </a:r>
            <a:r>
              <a:rPr lang="en-US" i="1" dirty="0"/>
              <a:t>, na.rm = T</a:t>
            </a:r>
            <a:r>
              <a:rPr lang="en-US" i="1" dirty="0" smtClean="0"/>
              <a:t>)</a:t>
            </a:r>
          </a:p>
          <a:p>
            <a:r>
              <a:rPr lang="en-US" dirty="0"/>
              <a:t>The function </a:t>
            </a:r>
            <a:r>
              <a:rPr lang="en-US" dirty="0" err="1"/>
              <a:t>centralImputation</a:t>
            </a:r>
            <a:r>
              <a:rPr lang="en-US" dirty="0"/>
              <a:t>(), available in the book package, </a:t>
            </a:r>
            <a:r>
              <a:rPr lang="en-US" dirty="0" smtClean="0"/>
              <a:t>fills in </a:t>
            </a:r>
            <a:r>
              <a:rPr lang="en-US" dirty="0"/>
              <a:t>all unknowns in a dataset using a statistic of centrality.</a:t>
            </a:r>
          </a:p>
        </p:txBody>
      </p:sp>
    </p:spTree>
    <p:extLst>
      <p:ext uri="{BB962C8B-B14F-4D97-AF65-F5344CB8AC3E}">
        <p14:creationId xmlns:p14="http://schemas.microsoft.com/office/powerpoint/2010/main" val="417748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Filling in </a:t>
            </a:r>
            <a:r>
              <a:rPr lang="en-US" b="1" dirty="0" smtClean="0"/>
              <a:t>the </a:t>
            </a:r>
            <a:r>
              <a:rPr lang="en-US" b="1" dirty="0"/>
              <a:t>Unknown Values by Exploring </a:t>
            </a:r>
            <a:r>
              <a:rPr lang="en-US" b="1" dirty="0" smtClean="0"/>
              <a:t>Correlations </a:t>
            </a:r>
          </a:p>
          <a:p>
            <a:r>
              <a:rPr lang="en-US" dirty="0" smtClean="0"/>
              <a:t>The </a:t>
            </a:r>
            <a:r>
              <a:rPr lang="en-US" dirty="0"/>
              <a:t>form of the linear correlation between </a:t>
            </a:r>
            <a:r>
              <a:rPr lang="en-US" dirty="0" smtClean="0"/>
              <a:t>the variables can be found by using</a:t>
            </a:r>
          </a:p>
          <a:p>
            <a:pPr lvl="1"/>
            <a:r>
              <a:rPr lang="en-US" i="1" dirty="0"/>
              <a:t>lm(PO4 ~ oPO4, data = algae</a:t>
            </a:r>
            <a:r>
              <a:rPr lang="en-US" i="1" dirty="0" smtClean="0"/>
              <a:t>)</a:t>
            </a:r>
          </a:p>
          <a:p>
            <a:r>
              <a:rPr lang="en-US" b="1" dirty="0" smtClean="0"/>
              <a:t>Filling in the Unknown Values by linear models</a:t>
            </a:r>
            <a:endParaRPr lang="en-US" i="1" dirty="0" smtClean="0"/>
          </a:p>
          <a:p>
            <a:r>
              <a:rPr lang="en-US" dirty="0"/>
              <a:t>The function lm() can be used to obtain linear models of the form </a:t>
            </a:r>
            <a:r>
              <a:rPr lang="en-US" i="1" dirty="0"/>
              <a:t>Y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l-GR" i="1" dirty="0" smtClean="0"/>
              <a:t>β</a:t>
            </a:r>
            <a:r>
              <a:rPr lang="en-US" i="1" dirty="0"/>
              <a:t>0</a:t>
            </a:r>
            <a:r>
              <a:rPr lang="en-US" i="1" dirty="0" smtClean="0"/>
              <a:t>  X</a:t>
            </a:r>
            <a:r>
              <a:rPr lang="en-US" dirty="0" smtClean="0"/>
              <a:t>1+</a:t>
            </a:r>
            <a:r>
              <a:rPr lang="en-US" i="1" dirty="0" smtClean="0"/>
              <a:t>. </a:t>
            </a:r>
            <a:r>
              <a:rPr lang="en-US" i="1" dirty="0"/>
              <a:t>. .</a:t>
            </a:r>
            <a:r>
              <a:rPr lang="en-US" dirty="0"/>
              <a:t>+</a:t>
            </a:r>
            <a:r>
              <a:rPr lang="el-GR" i="1" dirty="0"/>
              <a:t>β</a:t>
            </a:r>
            <a:r>
              <a:rPr lang="en-US" i="1" dirty="0" err="1"/>
              <a:t>nXn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The resulting coefficients and constant can be used to compute the values for missing points.</a:t>
            </a:r>
          </a:p>
          <a:p>
            <a:pPr marL="0" indent="0">
              <a:buNone/>
            </a:pPr>
            <a:r>
              <a:rPr lang="en-US" i="1" dirty="0" smtClean="0"/>
              <a:t>Understand the function ‘</a:t>
            </a:r>
            <a:r>
              <a:rPr lang="en-US" i="1" dirty="0" err="1" smtClean="0"/>
              <a:t>sapply</a:t>
            </a:r>
            <a:r>
              <a:rPr lang="en-US" i="1" dirty="0" smtClean="0"/>
              <a:t>’.</a:t>
            </a:r>
          </a:p>
          <a:p>
            <a:r>
              <a:rPr lang="en-US" b="1" dirty="0"/>
              <a:t>Filling in the Unknown Values by Exploring </a:t>
            </a:r>
            <a:r>
              <a:rPr lang="en-US" b="1" dirty="0" smtClean="0"/>
              <a:t>Similarities between Cases</a:t>
            </a:r>
          </a:p>
          <a:p>
            <a:pPr lvl="1"/>
            <a:r>
              <a:rPr lang="en-US" dirty="0"/>
              <a:t>The approach described in this section assumes that if two water </a:t>
            </a:r>
            <a:r>
              <a:rPr lang="en-US" dirty="0" smtClean="0"/>
              <a:t>samples are </a:t>
            </a:r>
            <a:r>
              <a:rPr lang="en-US" dirty="0"/>
              <a:t>similar, and one of them has an unknown value in some variable, there is </a:t>
            </a:r>
            <a:r>
              <a:rPr lang="en-US" dirty="0" smtClean="0"/>
              <a:t>a high </a:t>
            </a:r>
            <a:r>
              <a:rPr lang="en-US" dirty="0"/>
              <a:t>probability that this value is similar to the value of the other sample.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320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r>
              <a:rPr lang="en-US" dirty="0"/>
              <a:t>Nevertheless, before we </a:t>
            </a:r>
            <a:r>
              <a:rPr lang="en-US" dirty="0" smtClean="0"/>
              <a:t>apply this </a:t>
            </a:r>
            <a:r>
              <a:rPr lang="en-US" dirty="0"/>
              <a:t>method, we will remove water samples number 62 and 199 because, </a:t>
            </a:r>
            <a:r>
              <a:rPr lang="en-US" dirty="0" smtClean="0"/>
              <a:t>as mentioned </a:t>
            </a:r>
            <a:r>
              <a:rPr lang="en-US" dirty="0"/>
              <a:t>before, they have six of the eleven predictor variables missing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</a:t>
            </a:r>
            <a:r>
              <a:rPr lang="en-US" dirty="0"/>
              <a:t>code obtains a data frame without missing values:</a:t>
            </a:r>
          </a:p>
          <a:p>
            <a:pPr marL="457200" lvl="1" indent="0">
              <a:buNone/>
            </a:pPr>
            <a:r>
              <a:rPr lang="en-US" i="1" dirty="0"/>
              <a:t>&gt; data(algae)</a:t>
            </a:r>
          </a:p>
          <a:p>
            <a:pPr marL="457200" lvl="1" indent="0">
              <a:buNone/>
            </a:pPr>
            <a:r>
              <a:rPr lang="en-US" i="1" dirty="0"/>
              <a:t>&gt; algae &lt;- algae[-</a:t>
            </a:r>
            <a:r>
              <a:rPr lang="en-US" i="1" dirty="0" err="1"/>
              <a:t>manyNAs</a:t>
            </a:r>
            <a:r>
              <a:rPr lang="en-US" i="1" dirty="0"/>
              <a:t>(algae),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 smtClean="0"/>
              <a:t>clean.algae</a:t>
            </a:r>
            <a:r>
              <a:rPr lang="en-US" i="1" dirty="0" smtClean="0"/>
              <a:t> </a:t>
            </a:r>
            <a:r>
              <a:rPr lang="en-US" i="1" dirty="0"/>
              <a:t>&lt;- </a:t>
            </a:r>
            <a:r>
              <a:rPr lang="en-US" i="1" dirty="0" err="1"/>
              <a:t>knnImputation</a:t>
            </a:r>
            <a:r>
              <a:rPr lang="en-US" i="1" dirty="0"/>
              <a:t>(algae, k = </a:t>
            </a:r>
            <a:r>
              <a:rPr lang="en-US" i="1" dirty="0" smtClean="0"/>
              <a:t>10)</a:t>
            </a:r>
          </a:p>
          <a:p>
            <a:r>
              <a:rPr lang="en-US" dirty="0" smtClean="0"/>
              <a:t>Obtain </a:t>
            </a:r>
            <a:r>
              <a:rPr lang="en-US" dirty="0"/>
              <a:t>a linear regression model for </a:t>
            </a:r>
            <a:r>
              <a:rPr lang="en-US" dirty="0" smtClean="0"/>
              <a:t>predicting the </a:t>
            </a:r>
            <a:r>
              <a:rPr lang="en-US" dirty="0"/>
              <a:t>frequency of one of the algae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lm.a1 &lt;- </a:t>
            </a:r>
            <a:r>
              <a:rPr lang="en-US" i="1" dirty="0"/>
              <a:t>lm(a1 ~ ., data = </a:t>
            </a:r>
            <a:r>
              <a:rPr lang="en-US" i="1" dirty="0" err="1"/>
              <a:t>clean.algae</a:t>
            </a:r>
            <a:r>
              <a:rPr lang="en-US" i="1" dirty="0"/>
              <a:t>[, 1:12</a:t>
            </a:r>
            <a:r>
              <a:rPr lang="en-US" i="1" dirty="0" smtClean="0"/>
              <a:t>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summary(lm.a1)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1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/>
          <a:lstStyle/>
          <a:p>
            <a:r>
              <a:rPr lang="en-US" dirty="0" err="1" smtClean="0"/>
              <a:t>Lookiing</a:t>
            </a:r>
            <a:r>
              <a:rPr lang="en-US" dirty="0" smtClean="0"/>
              <a:t> at the summary,</a:t>
            </a:r>
          </a:p>
          <a:p>
            <a:r>
              <a:rPr lang="en-US" dirty="0"/>
              <a:t>R has </a:t>
            </a:r>
            <a:r>
              <a:rPr lang="en-US" dirty="0" smtClean="0"/>
              <a:t>created three </a:t>
            </a:r>
            <a:r>
              <a:rPr lang="en-US" dirty="0"/>
              <a:t>auxiliary variables for the factor </a:t>
            </a:r>
            <a:r>
              <a:rPr lang="en-US" i="1" dirty="0"/>
              <a:t>season </a:t>
            </a:r>
            <a:r>
              <a:rPr lang="en-US" dirty="0"/>
              <a:t>(</a:t>
            </a:r>
            <a:r>
              <a:rPr lang="en-US" dirty="0" err="1"/>
              <a:t>seasonspring</a:t>
            </a:r>
            <a:r>
              <a:rPr lang="en-US" dirty="0"/>
              <a:t>, </a:t>
            </a:r>
            <a:r>
              <a:rPr lang="en-US" dirty="0" err="1"/>
              <a:t>seasonsummer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seasonwinter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if we have a water sample with </a:t>
            </a:r>
            <a:r>
              <a:rPr lang="en-US" dirty="0" smtClean="0"/>
              <a:t>the value </a:t>
            </a:r>
            <a:r>
              <a:rPr lang="en-US" dirty="0"/>
              <a:t>“autumn” in the variable </a:t>
            </a:r>
            <a:r>
              <a:rPr lang="en-US" i="1" dirty="0"/>
              <a:t>season</a:t>
            </a:r>
            <a:r>
              <a:rPr lang="en-US" dirty="0"/>
              <a:t>, all three auxiliary variables will be </a:t>
            </a:r>
            <a:r>
              <a:rPr lang="en-US" dirty="0" smtClean="0"/>
              <a:t>set to </a:t>
            </a:r>
            <a:r>
              <a:rPr lang="en-US" dirty="0"/>
              <a:t>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statistical analysis please refer to page 82.</a:t>
            </a:r>
          </a:p>
          <a:p>
            <a:r>
              <a:rPr lang="en-US" dirty="0" smtClean="0"/>
              <a:t>Choose the null hypothesis as beta1=beta2=…=0</a:t>
            </a:r>
          </a:p>
          <a:p>
            <a:r>
              <a:rPr lang="en-US" dirty="0" smtClean="0"/>
              <a:t>Check R square, F test and p value.</a:t>
            </a:r>
          </a:p>
          <a:p>
            <a:r>
              <a:rPr lang="en-US" dirty="0" smtClean="0"/>
              <a:t>Try ANOVA.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7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/>
          <a:lstStyle/>
          <a:p>
            <a:r>
              <a:rPr lang="en-US" dirty="0"/>
              <a:t>The update() function can be used to perform small changes to an </a:t>
            </a:r>
            <a:r>
              <a:rPr lang="en-US" dirty="0" smtClean="0"/>
              <a:t>existing linear </a:t>
            </a:r>
            <a:r>
              <a:rPr lang="en-US" dirty="0"/>
              <a:t>model.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we use it to obtain a new model by removing </a:t>
            </a:r>
            <a:r>
              <a:rPr lang="en-US" dirty="0" smtClean="0"/>
              <a:t>the variable </a:t>
            </a:r>
            <a:r>
              <a:rPr lang="en-US" i="1" dirty="0"/>
              <a:t>season </a:t>
            </a:r>
            <a:r>
              <a:rPr lang="en-US" dirty="0"/>
              <a:t>from the lm.a1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summary information for this </a:t>
            </a:r>
            <a:r>
              <a:rPr lang="en-US" dirty="0" smtClean="0"/>
              <a:t>new model </a:t>
            </a:r>
            <a:r>
              <a:rPr lang="en-US" dirty="0"/>
              <a:t>is </a:t>
            </a:r>
            <a:r>
              <a:rPr lang="en-US" dirty="0" smtClean="0"/>
              <a:t>given below.</a:t>
            </a:r>
          </a:p>
          <a:p>
            <a:pPr marL="457200" lvl="1" indent="0">
              <a:buNone/>
            </a:pPr>
            <a:r>
              <a:rPr lang="en-US" i="1" dirty="0" smtClean="0"/>
              <a:t>	 lm2.a1 </a:t>
            </a:r>
            <a:r>
              <a:rPr lang="en-US" i="1" dirty="0"/>
              <a:t>&lt;- update(lm.a1, . ~ . - </a:t>
            </a:r>
            <a:r>
              <a:rPr lang="en-US" i="1" dirty="0" smtClean="0"/>
              <a:t>season)</a:t>
            </a:r>
          </a:p>
          <a:p>
            <a:r>
              <a:rPr lang="en-US" b="1" dirty="0" smtClean="0"/>
              <a:t>Complete the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053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tree(regression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&gt;library(</a:t>
            </a:r>
            <a:r>
              <a:rPr lang="en-US" i="1" dirty="0" err="1" smtClean="0"/>
              <a:t>rpart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 data(algae)</a:t>
            </a:r>
          </a:p>
          <a:p>
            <a:pPr marL="0" indent="0">
              <a:buNone/>
            </a:pPr>
            <a:r>
              <a:rPr lang="en-US" i="1" dirty="0"/>
              <a:t>&gt; algae &lt;- algae[-</a:t>
            </a:r>
            <a:r>
              <a:rPr lang="en-US" i="1" dirty="0" err="1"/>
              <a:t>manyNAs</a:t>
            </a:r>
            <a:r>
              <a:rPr lang="en-US" i="1" dirty="0"/>
              <a:t>(algae), ]</a:t>
            </a:r>
          </a:p>
          <a:p>
            <a:pPr marL="0" indent="0">
              <a:buNone/>
            </a:pPr>
            <a:r>
              <a:rPr lang="en-US" i="1" dirty="0"/>
              <a:t>&gt; rt.a1 &lt;- </a:t>
            </a:r>
            <a:r>
              <a:rPr lang="en-US" i="1" dirty="0" err="1"/>
              <a:t>rpart</a:t>
            </a:r>
            <a:r>
              <a:rPr lang="en-US" i="1" dirty="0"/>
              <a:t>(a1 ~ ., data = algae[, 1:12])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>
            <a:normAutofit/>
          </a:bodyPr>
          <a:lstStyle/>
          <a:p>
            <a:r>
              <a:rPr lang="en-US" dirty="0"/>
              <a:t>High concentrations of certain harmful algae in rivers constitute a </a:t>
            </a:r>
            <a:r>
              <a:rPr lang="en-US" dirty="0" smtClean="0"/>
              <a:t>serious ecological </a:t>
            </a:r>
            <a:r>
              <a:rPr lang="en-US" dirty="0"/>
              <a:t>problem with a strong impact not only on river lifeforms, but </a:t>
            </a:r>
            <a:r>
              <a:rPr lang="en-US" dirty="0" smtClean="0"/>
              <a:t>also on </a:t>
            </a:r>
            <a:r>
              <a:rPr lang="en-US" dirty="0"/>
              <a:t>water 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Several </a:t>
            </a:r>
            <a:r>
              <a:rPr lang="en-US" dirty="0"/>
              <a:t>water </a:t>
            </a:r>
            <a:r>
              <a:rPr lang="en-US" dirty="0" smtClean="0"/>
              <a:t>samples were </a:t>
            </a:r>
            <a:r>
              <a:rPr lang="en-US" dirty="0"/>
              <a:t>collected in different European rivers at different times during a </a:t>
            </a:r>
            <a:r>
              <a:rPr lang="en-US" dirty="0" smtClean="0"/>
              <a:t>period of </a:t>
            </a:r>
            <a:r>
              <a:rPr lang="en-US" dirty="0"/>
              <a:t>approximately 1 year</a:t>
            </a:r>
            <a:r>
              <a:rPr lang="en-US" dirty="0" smtClean="0"/>
              <a:t>.</a:t>
            </a:r>
          </a:p>
          <a:p>
            <a:r>
              <a:rPr lang="en-US" dirty="0"/>
              <a:t>For each water sample, different chemical </a:t>
            </a:r>
            <a:r>
              <a:rPr lang="en-US" dirty="0" smtClean="0"/>
              <a:t>properties were </a:t>
            </a:r>
            <a:r>
              <a:rPr lang="en-US" dirty="0"/>
              <a:t>measured as well as the frequency of occurrence of seven harmful algae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Obtaining </a:t>
            </a:r>
            <a:r>
              <a:rPr lang="en-US" dirty="0"/>
              <a:t>models that are able to </a:t>
            </a:r>
            <a:r>
              <a:rPr lang="en-US" dirty="0" smtClean="0"/>
              <a:t>accurately predict </a:t>
            </a:r>
            <a:r>
              <a:rPr lang="en-US" dirty="0"/>
              <a:t>the algae frequencies based on chemical properties would </a:t>
            </a:r>
            <a:r>
              <a:rPr lang="en-US" dirty="0" smtClean="0"/>
              <a:t>facilitate the </a:t>
            </a:r>
            <a:r>
              <a:rPr lang="en-US" dirty="0"/>
              <a:t>creation of cheap and automated systems for monitoring harmful </a:t>
            </a:r>
            <a:r>
              <a:rPr lang="en-US" dirty="0" smtClean="0"/>
              <a:t>algae blooms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67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smtClean="0"/>
              <a:t>Please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2"/>
            <a:ext cx="10515599" cy="52103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data available for this problem was collected in the context of the </a:t>
            </a:r>
            <a:r>
              <a:rPr lang="en-US" dirty="0" smtClean="0"/>
              <a:t>ERUDIT1 research </a:t>
            </a:r>
            <a:r>
              <a:rPr lang="en-US" dirty="0"/>
              <a:t>Network and used in the COIL 1999 international data </a:t>
            </a:r>
            <a:r>
              <a:rPr lang="en-US" dirty="0" smtClean="0"/>
              <a:t>analysis competition</a:t>
            </a:r>
            <a:r>
              <a:rPr lang="en-US" dirty="0"/>
              <a:t>. It is available from several sources, such as in the UCI </a:t>
            </a:r>
            <a:r>
              <a:rPr lang="en-US" dirty="0" smtClean="0"/>
              <a:t>Machine Learning </a:t>
            </a:r>
            <a:r>
              <a:rPr lang="en-US" dirty="0"/>
              <a:t>Repository of data sets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main datasets for this problem. The first consists of </a:t>
            </a:r>
            <a:r>
              <a:rPr lang="en-US" dirty="0" smtClean="0"/>
              <a:t>data for </a:t>
            </a:r>
            <a:r>
              <a:rPr lang="en-US" dirty="0"/>
              <a:t>200 water samples</a:t>
            </a:r>
            <a:r>
              <a:rPr lang="en-US" dirty="0" smtClean="0"/>
              <a:t>.</a:t>
            </a:r>
          </a:p>
          <a:p>
            <a:r>
              <a:rPr lang="en-US" dirty="0"/>
              <a:t>Each observation contains information on 11 </a:t>
            </a:r>
            <a:r>
              <a:rPr lang="en-US" dirty="0" smtClean="0"/>
              <a:t>variables.</a:t>
            </a:r>
          </a:p>
          <a:p>
            <a:r>
              <a:rPr lang="en-US" dirty="0"/>
              <a:t>Three of these </a:t>
            </a:r>
            <a:r>
              <a:rPr lang="en-US" dirty="0" smtClean="0"/>
              <a:t>variables are </a:t>
            </a:r>
            <a:r>
              <a:rPr lang="en-US" dirty="0"/>
              <a:t>nominal and describe the season of the year when the water </a:t>
            </a:r>
            <a:r>
              <a:rPr lang="en-US" dirty="0" smtClean="0"/>
              <a:t>samples to </a:t>
            </a:r>
            <a:r>
              <a:rPr lang="en-US" dirty="0"/>
              <a:t>be aggregated were collected, as well as the size and speed of the </a:t>
            </a:r>
            <a:r>
              <a:rPr lang="en-US" dirty="0" smtClean="0"/>
              <a:t>river in </a:t>
            </a:r>
            <a:r>
              <a:rPr lang="en-US" dirty="0"/>
              <a:t>question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Maximum pH value</a:t>
            </a:r>
          </a:p>
          <a:p>
            <a:pPr lvl="2"/>
            <a:r>
              <a:rPr lang="en-US" dirty="0" smtClean="0"/>
              <a:t>Minimum </a:t>
            </a:r>
            <a:r>
              <a:rPr lang="en-US" dirty="0"/>
              <a:t>value of O2 (oxygen)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value of Cl (chloride)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value of NO</a:t>
            </a:r>
            <a:r>
              <a:rPr lang="en-US" i="1" dirty="0" smtClean="0"/>
              <a:t>− </a:t>
            </a:r>
            <a:r>
              <a:rPr lang="en-US" dirty="0" smtClean="0"/>
              <a:t>3 </a:t>
            </a:r>
            <a:r>
              <a:rPr lang="en-US" dirty="0"/>
              <a:t>(nitrates)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value of NH+4 (ammonium)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of PO3</a:t>
            </a:r>
            <a:r>
              <a:rPr lang="en-US" i="1" dirty="0" smtClean="0"/>
              <a:t>− </a:t>
            </a:r>
            <a:r>
              <a:rPr lang="en-US" dirty="0" smtClean="0"/>
              <a:t>4 </a:t>
            </a:r>
            <a:r>
              <a:rPr lang="en-US" dirty="0"/>
              <a:t>(orthophosphate)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of total PO4 (phosphate)</a:t>
            </a:r>
          </a:p>
          <a:p>
            <a:pPr lvl="2"/>
            <a:r>
              <a:rPr lang="en-US" dirty="0" smtClean="0"/>
              <a:t>Mean </a:t>
            </a:r>
            <a:r>
              <a:rPr lang="en-US" dirty="0"/>
              <a:t>of chlorophyll</a:t>
            </a:r>
          </a:p>
        </p:txBody>
      </p:sp>
    </p:spTree>
    <p:extLst>
      <p:ext uri="{BB962C8B-B14F-4D97-AF65-F5344CB8AC3E}">
        <p14:creationId xmlns:p14="http://schemas.microsoft.com/office/powerpoint/2010/main" val="92251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75828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Associated with each of these parameters are seven frequency numbers </a:t>
            </a:r>
            <a:r>
              <a:rPr lang="en-US" dirty="0" smtClean="0"/>
              <a:t>of different </a:t>
            </a:r>
            <a:r>
              <a:rPr lang="en-US" dirty="0"/>
              <a:t>harmful algae found in the respective water samples</a:t>
            </a:r>
            <a:r>
              <a:rPr lang="en-US" dirty="0" smtClean="0"/>
              <a:t>.</a:t>
            </a:r>
          </a:p>
          <a:p>
            <a:r>
              <a:rPr lang="en-US" dirty="0"/>
              <a:t>The main goal of our study is to predict the frequencies </a:t>
            </a:r>
            <a:r>
              <a:rPr lang="en-US" dirty="0" smtClean="0"/>
              <a:t>of </a:t>
            </a:r>
            <a:r>
              <a:rPr lang="en-US" dirty="0"/>
              <a:t>the seven algae for these 140 water </a:t>
            </a:r>
            <a:r>
              <a:rPr lang="en-US" dirty="0" smtClean="0"/>
              <a:t>samples.</a:t>
            </a:r>
          </a:p>
          <a:p>
            <a:r>
              <a:rPr lang="en-US" dirty="0"/>
              <a:t>In this type of task, our main goal is to obtain a </a:t>
            </a:r>
            <a:r>
              <a:rPr lang="en-US" dirty="0" smtClean="0"/>
              <a:t>model that </a:t>
            </a:r>
            <a:r>
              <a:rPr lang="en-US" dirty="0"/>
              <a:t>allows us to predict the value of a certain target variable given the </a:t>
            </a:r>
            <a:r>
              <a:rPr lang="en-US" dirty="0" smtClean="0"/>
              <a:t>values of </a:t>
            </a:r>
            <a:r>
              <a:rPr lang="en-US" dirty="0"/>
              <a:t>a set of predictor variables.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model may also provide indications </a:t>
            </a:r>
            <a:r>
              <a:rPr lang="en-US" dirty="0" smtClean="0"/>
              <a:t>on which </a:t>
            </a:r>
            <a:r>
              <a:rPr lang="en-US" dirty="0"/>
              <a:t>predictor variables have a larger impact on the target variable; </a:t>
            </a:r>
            <a:r>
              <a:rPr lang="en-US" dirty="0" smtClean="0"/>
              <a:t>that is</a:t>
            </a:r>
            <a:r>
              <a:rPr lang="en-US" dirty="0"/>
              <a:t>, the model may provide a comprehensive description of the factors </a:t>
            </a:r>
            <a:r>
              <a:rPr lang="en-US" dirty="0" smtClean="0"/>
              <a:t>that influence </a:t>
            </a:r>
            <a:r>
              <a:rPr lang="en-US" dirty="0"/>
              <a:t>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404332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56966" cy="745218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5"/>
            <a:ext cx="10515600" cy="5105808"/>
          </a:xfrm>
        </p:spPr>
        <p:txBody>
          <a:bodyPr/>
          <a:lstStyle/>
          <a:p>
            <a:r>
              <a:rPr lang="en-US" dirty="0" smtClean="0"/>
              <a:t>The book website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www.liaad.u</a:t>
            </a:r>
            <a:r>
              <a:rPr lang="en-US" dirty="0" smtClean="0"/>
              <a:t>p.pt</a:t>
            </a:r>
            <a:r>
              <a:rPr lang="en-US" dirty="0"/>
              <a:t>/~ltorgo/DataMiningWithR/.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71" y="2404654"/>
            <a:ext cx="7400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4696" y="1342184"/>
            <a:ext cx="10746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MSLTT10"/>
              </a:rPr>
              <a:t>&gt; algae &lt;- </a:t>
            </a:r>
            <a:r>
              <a:rPr lang="en-US" i="1" dirty="0" err="1">
                <a:latin typeface="CMSLTT10"/>
              </a:rPr>
              <a:t>read.table</a:t>
            </a:r>
            <a:r>
              <a:rPr lang="en-US" i="1" dirty="0">
                <a:latin typeface="CMSLTT10"/>
              </a:rPr>
              <a:t>(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Analysis.txt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</a:p>
          <a:p>
            <a:r>
              <a:rPr lang="en-US" i="1" dirty="0">
                <a:latin typeface="CMSLTT10"/>
              </a:rPr>
              <a:t>+ header=F,</a:t>
            </a:r>
          </a:p>
          <a:p>
            <a:r>
              <a:rPr lang="en-US" i="1" dirty="0">
                <a:latin typeface="CMSLTT10"/>
              </a:rPr>
              <a:t>+ </a:t>
            </a:r>
            <a:r>
              <a:rPr lang="en-US" i="1" dirty="0" err="1">
                <a:latin typeface="CMSLTT10"/>
              </a:rPr>
              <a:t>dec</a:t>
            </a:r>
            <a:r>
              <a:rPr lang="en-US" i="1" dirty="0">
                <a:latin typeface="CMSLTT10"/>
              </a:rPr>
              <a:t>=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.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</a:p>
          <a:p>
            <a:r>
              <a:rPr lang="en-US" i="1" dirty="0">
                <a:latin typeface="CMSLTT10"/>
              </a:rPr>
              <a:t>+ </a:t>
            </a:r>
            <a:r>
              <a:rPr lang="en-US" i="1" dirty="0" err="1">
                <a:latin typeface="CMSLTT10"/>
              </a:rPr>
              <a:t>col.names</a:t>
            </a:r>
            <a:r>
              <a:rPr lang="en-US" i="1" dirty="0">
                <a:latin typeface="CMSLTT10"/>
              </a:rPr>
              <a:t>=c(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season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size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speed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mxPH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mnO2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Cl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</a:p>
          <a:p>
            <a:r>
              <a:rPr lang="en-US" i="1" dirty="0">
                <a:latin typeface="CMSLTT10"/>
              </a:rPr>
              <a:t>+ 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NO3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NH4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oPO4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PO4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Chla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a1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a2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a3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a4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</a:p>
          <a:p>
            <a:r>
              <a:rPr lang="en-US" i="1" dirty="0">
                <a:latin typeface="CMSLTT10"/>
              </a:rPr>
              <a:t>+ 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a5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a6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,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a7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),</a:t>
            </a:r>
          </a:p>
          <a:p>
            <a:r>
              <a:rPr lang="en-US" i="1" dirty="0">
                <a:latin typeface="CMSLTT10"/>
              </a:rPr>
              <a:t>+ </a:t>
            </a:r>
            <a:r>
              <a:rPr lang="en-US" i="1" dirty="0" err="1">
                <a:latin typeface="CMSLTT10"/>
              </a:rPr>
              <a:t>na.strings</a:t>
            </a:r>
            <a:r>
              <a:rPr lang="en-US" i="1" dirty="0">
                <a:latin typeface="CMSLTT10"/>
              </a:rPr>
              <a:t>=c(</a:t>
            </a:r>
            <a:r>
              <a:rPr lang="en-US" dirty="0">
                <a:latin typeface="SFRM0900"/>
              </a:rPr>
              <a:t>'</a:t>
            </a:r>
            <a:r>
              <a:rPr lang="en-US" i="1" dirty="0">
                <a:latin typeface="CMSLTT10"/>
              </a:rPr>
              <a:t>XXXXXXX</a:t>
            </a:r>
            <a:r>
              <a:rPr lang="en-US" dirty="0" smtClean="0">
                <a:latin typeface="SFRM0900"/>
              </a:rPr>
              <a:t>'</a:t>
            </a:r>
            <a:r>
              <a:rPr lang="en-US" i="1" dirty="0" smtClean="0">
                <a:latin typeface="CMSLTT10"/>
              </a:rPr>
              <a:t>))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500846"/>
            <a:ext cx="107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 header=F indicates that the file to be read does not </a:t>
            </a:r>
            <a:r>
              <a:rPr lang="en-US" dirty="0" smtClean="0"/>
              <a:t>include a </a:t>
            </a:r>
            <a:r>
              <a:rPr lang="en-US" dirty="0"/>
              <a:t>first line with the variables names. </a:t>
            </a:r>
            <a:r>
              <a:rPr lang="en-US" dirty="0" err="1"/>
              <a:t>dec</a:t>
            </a:r>
            <a:r>
              <a:rPr lang="en-US" dirty="0"/>
              <a:t>=’.’ states that the numbers use </a:t>
            </a:r>
            <a:r>
              <a:rPr lang="en-US" dirty="0" smtClean="0"/>
              <a:t>the ’.’ </a:t>
            </a:r>
            <a:r>
              <a:rPr lang="en-US" dirty="0"/>
              <a:t>character to separate decimal </a:t>
            </a:r>
            <a:r>
              <a:rPr lang="en-US" dirty="0" smtClean="0"/>
              <a:t>places.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6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first idea of the statistical properties of the data can be obtained </a:t>
            </a:r>
            <a:r>
              <a:rPr lang="en-US" dirty="0" smtClean="0"/>
              <a:t>through a </a:t>
            </a:r>
            <a:r>
              <a:rPr lang="en-US" dirty="0"/>
              <a:t>summary of </a:t>
            </a:r>
            <a:r>
              <a:rPr lang="en-US" dirty="0" smtClean="0"/>
              <a:t>its </a:t>
            </a:r>
            <a:r>
              <a:rPr lang="en-US" dirty="0"/>
              <a:t>descriptive statistics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summary(algae);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hist</a:t>
            </a:r>
            <a:r>
              <a:rPr lang="en-US" i="1" dirty="0"/>
              <a:t>(</a:t>
            </a:r>
            <a:r>
              <a:rPr lang="en-US" i="1" dirty="0" err="1"/>
              <a:t>algae$mxPH</a:t>
            </a:r>
            <a:r>
              <a:rPr lang="en-US" i="1" dirty="0"/>
              <a:t>, </a:t>
            </a:r>
            <a:r>
              <a:rPr lang="en-US" i="1" dirty="0" err="1"/>
              <a:t>prob</a:t>
            </a:r>
            <a:r>
              <a:rPr lang="en-US" i="1" dirty="0"/>
              <a:t> = T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It could be seen that the </a:t>
            </a:r>
            <a:r>
              <a:rPr lang="en-US" dirty="0"/>
              <a:t>values of variable </a:t>
            </a:r>
            <a:r>
              <a:rPr lang="en-US" i="1" dirty="0" err="1"/>
              <a:t>mxPH</a:t>
            </a:r>
            <a:r>
              <a:rPr lang="en-US" i="1" dirty="0"/>
              <a:t> </a:t>
            </a:r>
            <a:r>
              <a:rPr lang="en-US" dirty="0"/>
              <a:t>apparently follow a</a:t>
            </a:r>
          </a:p>
          <a:p>
            <a:pPr marL="0" indent="0">
              <a:buNone/>
            </a:pPr>
            <a:r>
              <a:rPr lang="en-US" dirty="0"/>
              <a:t>distribution very near the normal distribution, with the values nicely </a:t>
            </a:r>
            <a:r>
              <a:rPr lang="en-US" dirty="0" smtClean="0"/>
              <a:t>clustered around </a:t>
            </a:r>
            <a:r>
              <a:rPr lang="en-US" dirty="0"/>
              <a:t>the mean value.</a:t>
            </a:r>
            <a:endParaRPr lang="en-US" i="1" dirty="0" smtClean="0"/>
          </a:p>
          <a:p>
            <a:r>
              <a:rPr lang="en-US" i="1" dirty="0" smtClean="0"/>
              <a:t>Q-Q plot: </a:t>
            </a:r>
            <a:r>
              <a:rPr lang="en-US" dirty="0"/>
              <a:t>The second graph shows a Q-Q </a:t>
            </a:r>
            <a:r>
              <a:rPr lang="en-US" dirty="0" smtClean="0"/>
              <a:t>plot obtained </a:t>
            </a:r>
            <a:r>
              <a:rPr lang="en-US" dirty="0"/>
              <a:t>with the </a:t>
            </a:r>
            <a:r>
              <a:rPr lang="en-US" dirty="0" err="1"/>
              <a:t>qq.plot</a:t>
            </a:r>
            <a:r>
              <a:rPr lang="en-US" dirty="0"/>
              <a:t>() function, which plots the variable values </a:t>
            </a:r>
            <a:r>
              <a:rPr lang="en-US" dirty="0" smtClean="0"/>
              <a:t>against the </a:t>
            </a:r>
            <a:r>
              <a:rPr lang="en-US" dirty="0"/>
              <a:t>theoretical quantiles of a normal distribution (solid black line). </a:t>
            </a:r>
            <a:endParaRPr lang="en-US" dirty="0" smtClean="0"/>
          </a:p>
          <a:p>
            <a:r>
              <a:rPr lang="en-US" dirty="0" smtClean="0"/>
              <a:t>The function also </a:t>
            </a:r>
            <a:r>
              <a:rPr lang="en-US" dirty="0"/>
              <a:t>plots an envelope with the 95% confidence interval of the </a:t>
            </a:r>
            <a:r>
              <a:rPr lang="en-US" dirty="0" smtClean="0"/>
              <a:t>normal distribution </a:t>
            </a:r>
            <a:r>
              <a:rPr lang="en-US" dirty="0"/>
              <a:t>(dashed lines). As we can observe, there are several low values </a:t>
            </a:r>
            <a:r>
              <a:rPr lang="en-US" dirty="0" smtClean="0"/>
              <a:t>of the </a:t>
            </a:r>
            <a:r>
              <a:rPr lang="en-US" dirty="0"/>
              <a:t>variable that clearly break the assumptions of a normal distribution </a:t>
            </a:r>
            <a:r>
              <a:rPr lang="en-US" dirty="0" smtClean="0"/>
              <a:t>with 95</a:t>
            </a:r>
            <a:r>
              <a:rPr lang="en-US" dirty="0"/>
              <a:t>% confidence.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 the use of the box plot:</a:t>
            </a:r>
          </a:p>
          <a:p>
            <a:pPr marL="457200" lvl="1" indent="0">
              <a:buNone/>
            </a:pPr>
            <a:r>
              <a:rPr lang="en-US" i="1" dirty="0"/>
              <a:t>boxplot(algae$oPO4, </a:t>
            </a:r>
            <a:r>
              <a:rPr lang="en-US" i="1" dirty="0" err="1"/>
              <a:t>ylab</a:t>
            </a:r>
            <a:r>
              <a:rPr lang="en-US" i="1" dirty="0"/>
              <a:t> = "Orthophosphate (oPO4)")</a:t>
            </a:r>
          </a:p>
          <a:p>
            <a:pPr marL="457200" lvl="1" indent="0">
              <a:buNone/>
            </a:pPr>
            <a:r>
              <a:rPr lang="en-US" i="1" dirty="0" smtClean="0"/>
              <a:t>rug(jitter(algae$oPO4</a:t>
            </a:r>
            <a:r>
              <a:rPr lang="en-US" i="1" dirty="0"/>
              <a:t>), side = 2)</a:t>
            </a:r>
          </a:p>
          <a:p>
            <a:pPr marL="457200" lvl="1" indent="0">
              <a:buNone/>
            </a:pPr>
            <a:r>
              <a:rPr lang="en-US" i="1" dirty="0" err="1" smtClean="0"/>
              <a:t>abline</a:t>
            </a:r>
            <a:r>
              <a:rPr lang="en-US" i="1" dirty="0" smtClean="0"/>
              <a:t>(h </a:t>
            </a:r>
            <a:r>
              <a:rPr lang="en-US" i="1" dirty="0"/>
              <a:t>= mean(algae$oPO4, na.rm = T), </a:t>
            </a:r>
            <a:r>
              <a:rPr lang="en-US" i="1" dirty="0" err="1"/>
              <a:t>lty</a:t>
            </a:r>
            <a:r>
              <a:rPr lang="en-US" i="1" dirty="0"/>
              <a:t> = 2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 smtClean="0"/>
              <a:t>Outliers:</a:t>
            </a:r>
          </a:p>
          <a:p>
            <a:pPr marL="0" indent="0">
              <a:buNone/>
            </a:pPr>
            <a:r>
              <a:rPr lang="en-US" dirty="0" smtClean="0"/>
              <a:t>Sometimes </a:t>
            </a:r>
            <a:r>
              <a:rPr lang="en-US" dirty="0"/>
              <a:t>when we encounter outliers, we are interested in inspecting </a:t>
            </a:r>
            <a:r>
              <a:rPr lang="en-US" dirty="0" smtClean="0"/>
              <a:t>the observations </a:t>
            </a:r>
            <a:r>
              <a:rPr lang="en-US" dirty="0"/>
              <a:t>that have these “strange” values.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show two ways of </a:t>
            </a:r>
            <a:r>
              <a:rPr lang="en-US" dirty="0" smtClean="0"/>
              <a:t>doing this</a:t>
            </a:r>
            <a:r>
              <a:rPr lang="en-US" dirty="0"/>
              <a:t>. First, let us do it graphically. If we plot the values of variable </a:t>
            </a:r>
            <a:r>
              <a:rPr lang="en-US" i="1" dirty="0"/>
              <a:t>NH4</a:t>
            </a:r>
            <a:r>
              <a:rPr lang="en-US" dirty="0"/>
              <a:t>, </a:t>
            </a:r>
            <a:r>
              <a:rPr lang="en-US" dirty="0" smtClean="0"/>
              <a:t>we notice </a:t>
            </a:r>
            <a:r>
              <a:rPr lang="en-US" dirty="0"/>
              <a:t>a very large value. We can identify the respective water sample by:</a:t>
            </a:r>
          </a:p>
          <a:p>
            <a:pPr marL="457200" lvl="1" indent="0">
              <a:buNone/>
            </a:pPr>
            <a:r>
              <a:rPr lang="en-US" i="1" dirty="0"/>
              <a:t>&gt; plot(algae$NH4, </a:t>
            </a:r>
            <a:r>
              <a:rPr lang="en-US" i="1" dirty="0" err="1"/>
              <a:t>xlab</a:t>
            </a:r>
            <a:r>
              <a:rPr lang="en-US" i="1" dirty="0"/>
              <a:t> = "")</a:t>
            </a:r>
          </a:p>
          <a:p>
            <a:pPr marL="457200" lvl="1" indent="0">
              <a:buNone/>
            </a:pPr>
            <a:r>
              <a:rPr lang="en-US" i="1" dirty="0"/>
              <a:t>&gt; </a:t>
            </a:r>
            <a:r>
              <a:rPr lang="en-US" i="1" dirty="0" err="1"/>
              <a:t>abline</a:t>
            </a:r>
            <a:r>
              <a:rPr lang="en-US" i="1" dirty="0"/>
              <a:t>(h = mean(algae$NH4, na.rm = T), </a:t>
            </a:r>
            <a:r>
              <a:rPr lang="en-US" i="1" dirty="0" err="1"/>
              <a:t>lty</a:t>
            </a:r>
            <a:r>
              <a:rPr lang="en-US" i="1" dirty="0"/>
              <a:t> = 1)</a:t>
            </a:r>
          </a:p>
          <a:p>
            <a:pPr marL="457200" lvl="1" indent="0">
              <a:buNone/>
            </a:pPr>
            <a:r>
              <a:rPr lang="en-US" i="1" dirty="0"/>
              <a:t>&gt; </a:t>
            </a:r>
            <a:r>
              <a:rPr lang="en-US" i="1" dirty="0" err="1"/>
              <a:t>abline</a:t>
            </a:r>
            <a:r>
              <a:rPr lang="en-US" i="1" dirty="0"/>
              <a:t>(h = mean(algae$NH4, na.rm = T) + </a:t>
            </a:r>
            <a:r>
              <a:rPr lang="en-US" i="1" dirty="0" err="1"/>
              <a:t>sd</a:t>
            </a:r>
            <a:r>
              <a:rPr lang="en-US" i="1" dirty="0"/>
              <a:t>(algae$NH4, na.rm = T</a:t>
            </a:r>
            <a:r>
              <a:rPr lang="en-US" i="1" dirty="0" smtClean="0"/>
              <a:t>), </a:t>
            </a:r>
            <a:r>
              <a:rPr lang="en-US" i="1" dirty="0" err="1" smtClean="0"/>
              <a:t>lty</a:t>
            </a:r>
            <a:r>
              <a:rPr lang="en-US" i="1" dirty="0" smtClean="0"/>
              <a:t> </a:t>
            </a:r>
            <a:r>
              <a:rPr lang="en-US" i="1" dirty="0"/>
              <a:t>= 2)</a:t>
            </a:r>
          </a:p>
          <a:p>
            <a:pPr marL="457200" lvl="1" indent="0">
              <a:buNone/>
            </a:pPr>
            <a:r>
              <a:rPr lang="en-US" i="1" dirty="0"/>
              <a:t>&gt; </a:t>
            </a:r>
            <a:r>
              <a:rPr lang="en-US" i="1" dirty="0" err="1"/>
              <a:t>abline</a:t>
            </a:r>
            <a:r>
              <a:rPr lang="en-US" i="1" dirty="0"/>
              <a:t>(h = median(algae$NH4, na.rm = T), </a:t>
            </a:r>
            <a:r>
              <a:rPr lang="en-US" i="1" dirty="0" err="1"/>
              <a:t>lty</a:t>
            </a:r>
            <a:r>
              <a:rPr lang="en-US" i="1" dirty="0"/>
              <a:t> = 3)</a:t>
            </a:r>
          </a:p>
          <a:p>
            <a:pPr marL="457200" lvl="1" indent="0">
              <a:buNone/>
            </a:pPr>
            <a:r>
              <a:rPr lang="en-US" i="1" dirty="0"/>
              <a:t>&gt; identify(algae$NH4)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Test:</a:t>
            </a:r>
          </a:p>
          <a:p>
            <a:pPr marL="0" indent="0">
              <a:buNone/>
            </a:pPr>
            <a:r>
              <a:rPr lang="en-US" dirty="0"/>
              <a:t>	 algae[!is.na(algae$NH4) &amp; algae$NH4 &gt; 19000</a:t>
            </a:r>
            <a:r>
              <a:rPr lang="en-US" dirty="0" smtClean="0"/>
              <a:t>,]</a:t>
            </a:r>
          </a:p>
          <a:p>
            <a:r>
              <a:rPr lang="en-US" dirty="0" smtClean="0"/>
              <a:t>Conditioned plots:</a:t>
            </a:r>
          </a:p>
          <a:p>
            <a:r>
              <a:rPr lang="en-US" dirty="0"/>
              <a:t>Conditioned plots are graphical representations that depend on a </a:t>
            </a:r>
            <a:r>
              <a:rPr lang="en-US" dirty="0" smtClean="0"/>
              <a:t>certain factor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factor is a nominal variable with a set of finite values. For instance, </a:t>
            </a:r>
            <a:r>
              <a:rPr lang="en-US" dirty="0" smtClean="0"/>
              <a:t>we can </a:t>
            </a:r>
            <a:r>
              <a:rPr lang="en-US" dirty="0"/>
              <a:t>obtain a set of box plots for the variable </a:t>
            </a:r>
            <a:r>
              <a:rPr lang="en-US" i="1" dirty="0"/>
              <a:t>a1</a:t>
            </a:r>
            <a:r>
              <a:rPr lang="en-US" dirty="0"/>
              <a:t>, for each value of the </a:t>
            </a:r>
            <a:r>
              <a:rPr lang="en-US" dirty="0" smtClean="0"/>
              <a:t>variable </a:t>
            </a:r>
            <a:r>
              <a:rPr lang="en-US" i="1" dirty="0" smtClean="0"/>
              <a:t>size.</a:t>
            </a:r>
          </a:p>
          <a:p>
            <a:r>
              <a:rPr lang="en-US" dirty="0"/>
              <a:t>Each of the box plots was obtained using the </a:t>
            </a:r>
            <a:r>
              <a:rPr lang="en-US" dirty="0" smtClean="0"/>
              <a:t>subset of </a:t>
            </a:r>
            <a:r>
              <a:rPr lang="en-US" dirty="0"/>
              <a:t>water samples that have a certain value of the variable </a:t>
            </a:r>
            <a:r>
              <a:rPr lang="en-US" i="1" dirty="0"/>
              <a:t>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graphs allow </a:t>
            </a:r>
            <a:r>
              <a:rPr lang="en-US" dirty="0"/>
              <a:t>us to study how this nominal variable may influence the distribution </a:t>
            </a:r>
            <a:r>
              <a:rPr lang="en-US" dirty="0" smtClean="0"/>
              <a:t>of the </a:t>
            </a:r>
            <a:r>
              <a:rPr lang="en-US" dirty="0"/>
              <a:t>values of </a:t>
            </a:r>
            <a:r>
              <a:rPr lang="en-US" i="1" dirty="0"/>
              <a:t>a1</a:t>
            </a:r>
            <a:r>
              <a:rPr lang="en-US" dirty="0"/>
              <a:t>. The code to obtain the box plots is</a:t>
            </a:r>
          </a:p>
          <a:p>
            <a:r>
              <a:rPr lang="en-US" i="1" dirty="0"/>
              <a:t>&gt; library(lattice)</a:t>
            </a:r>
          </a:p>
          <a:p>
            <a:r>
              <a:rPr lang="en-US" i="1" dirty="0"/>
              <a:t>&gt; </a:t>
            </a:r>
            <a:r>
              <a:rPr lang="en-US" i="1" dirty="0" err="1"/>
              <a:t>bwplot</a:t>
            </a:r>
            <a:r>
              <a:rPr lang="en-US" i="1" dirty="0"/>
              <a:t>(size ~ a1, data=algae, </a:t>
            </a:r>
            <a:r>
              <a:rPr lang="en-US" i="1" dirty="0" err="1"/>
              <a:t>ylab</a:t>
            </a:r>
            <a:r>
              <a:rPr lang="en-US" i="1" dirty="0"/>
              <a:t>=</a:t>
            </a:r>
            <a:r>
              <a:rPr lang="en-US" dirty="0"/>
              <a:t>'</a:t>
            </a:r>
            <a:r>
              <a:rPr lang="en-US" i="1" dirty="0"/>
              <a:t>River Size</a:t>
            </a:r>
            <a:r>
              <a:rPr lang="en-US" dirty="0"/>
              <a:t>'</a:t>
            </a:r>
            <a:r>
              <a:rPr lang="en-US" i="1" dirty="0"/>
              <a:t>,</a:t>
            </a:r>
            <a:r>
              <a:rPr lang="en-US" i="1" dirty="0" err="1"/>
              <a:t>xlab</a:t>
            </a:r>
            <a:r>
              <a:rPr lang="en-US" i="1" dirty="0"/>
              <a:t>=</a:t>
            </a:r>
            <a:r>
              <a:rPr lang="en-US" dirty="0"/>
              <a:t>'</a:t>
            </a:r>
            <a:r>
              <a:rPr lang="en-US" i="1" dirty="0"/>
              <a:t>Algal A1</a:t>
            </a:r>
            <a:r>
              <a:rPr lang="en-US" dirty="0" smtClean="0"/>
              <a:t>'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 (</a:t>
            </a:r>
            <a:r>
              <a:rPr lang="en-US" dirty="0" smtClean="0"/>
              <a:t>plot </a:t>
            </a:r>
            <a:r>
              <a:rPr lang="en-US" i="1" dirty="0"/>
              <a:t>a1 </a:t>
            </a:r>
            <a:r>
              <a:rPr lang="en-US" dirty="0"/>
              <a:t>for each value of </a:t>
            </a:r>
            <a:r>
              <a:rPr lang="en-US" i="1" dirty="0" smtClean="0"/>
              <a:t>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1428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CMSLTT10</vt:lpstr>
      <vt:lpstr>SFRM0900</vt:lpstr>
      <vt:lpstr>Wingdings</vt:lpstr>
      <vt:lpstr>Office Theme</vt:lpstr>
      <vt:lpstr>Case study II Prediction of Algae bloom</vt:lpstr>
      <vt:lpstr>PowerPoint Presentation</vt:lpstr>
      <vt:lpstr>PowerPoint Presentation</vt:lpstr>
      <vt:lpstr>PowerPoint Presentation</vt:lpstr>
      <vt:lpstr>Data</vt:lpstr>
      <vt:lpstr>Training data</vt:lpstr>
      <vt:lpstr>Actions:</vt:lpstr>
      <vt:lpstr>PowerPoint Presentation</vt:lpstr>
      <vt:lpstr>PowerPoint Presentation</vt:lpstr>
      <vt:lpstr>PowerPoint Presentation</vt:lpstr>
      <vt:lpstr>PowerPoint Presentation</vt:lpstr>
      <vt:lpstr>Unknown values:</vt:lpstr>
      <vt:lpstr>PowerPoint Presentation</vt:lpstr>
      <vt:lpstr>Filling in the Unknowns with the Most Frequent Values</vt:lpstr>
      <vt:lpstr>PowerPoint Presentation</vt:lpstr>
      <vt:lpstr>Multiple linear regression</vt:lpstr>
      <vt:lpstr>PowerPoint Presentation</vt:lpstr>
      <vt:lpstr>PowerPoint Presentation</vt:lpstr>
      <vt:lpstr>Decision tree(regression tree)</vt:lpstr>
      <vt:lpstr>Error analysis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II Prediction of Algae bloom</dc:title>
  <dc:creator>Sivaramakumar, Gopalasamudram (Cognizant)</dc:creator>
  <cp:lastModifiedBy>Sivaramakumar, Gopalasamudram (Cognizant)</cp:lastModifiedBy>
  <cp:revision>21</cp:revision>
  <dcterms:created xsi:type="dcterms:W3CDTF">2017-12-13T12:36:04Z</dcterms:created>
  <dcterms:modified xsi:type="dcterms:W3CDTF">2017-12-13T19:10:31Z</dcterms:modified>
</cp:coreProperties>
</file>