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66" r:id="rId6"/>
    <p:sldId id="258" r:id="rId7"/>
    <p:sldId id="260" r:id="rId8"/>
    <p:sldId id="263" r:id="rId9"/>
    <p:sldId id="262" r:id="rId10"/>
    <p:sldId id="265" r:id="rId11"/>
    <p:sldId id="259" r:id="rId12"/>
    <p:sldId id="277" r:id="rId13"/>
    <p:sldId id="283" r:id="rId14"/>
    <p:sldId id="280" r:id="rId15"/>
    <p:sldId id="264" r:id="rId16"/>
    <p:sldId id="268" r:id="rId17"/>
    <p:sldId id="270" r:id="rId18"/>
    <p:sldId id="271" r:id="rId19"/>
    <p:sldId id="269" r:id="rId20"/>
    <p:sldId id="272" r:id="rId21"/>
    <p:sldId id="273" r:id="rId22"/>
    <p:sldId id="274" r:id="rId23"/>
    <p:sldId id="275" r:id="rId24"/>
    <p:sldId id="276" r:id="rId25"/>
    <p:sldId id="281" r:id="rId26"/>
    <p:sldId id="294" r:id="rId27"/>
    <p:sldId id="295" r:id="rId28"/>
    <p:sldId id="296" r:id="rId29"/>
    <p:sldId id="297" r:id="rId30"/>
    <p:sldId id="298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2" r:id="rId42"/>
    <p:sldId id="301" r:id="rId43"/>
    <p:sldId id="300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9E36-3529-4CC7-9E9B-80B44A46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BE09-F8AB-4BA0-88B0-4AE5ACD0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1533-B365-48D4-AEE3-D954BF20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7E9C-4758-4097-A6E5-D330C3C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0888-2620-4F2F-BD35-679822CA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2DD-4251-4BA5-A853-1C13E8FE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58699-3840-4429-B713-0AA0C2F0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1F51-F713-47BB-83C8-8D2C2913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C9BC-9856-4F8A-B580-FBDC97E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4CA7-4092-496C-BBBA-D8C7BACD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C6C87-406E-48C2-AE4C-1B986FCD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160B-2BFB-4AC6-AA3A-01E0463E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50FA-6600-463D-AADE-9B6655B1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61636-EEFB-4378-80A5-7BC93A64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1EA-E2C3-4C1D-AA89-DDC1BADF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840A-E813-4A52-AE13-A6B82B7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D8C4-8D95-408E-B6FB-33F843EC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4E05-D069-4A30-9D45-7B5399CA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8FE-3482-42D2-B2B4-AB34CE33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D08B-7DE2-4341-A3BC-A889DC9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FAA8-6335-44A2-B99A-DA71C44B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11A1-7A78-4C3E-B3A5-01C1F71C1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6D02-0817-4266-8B58-2D70379B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F18E-2BB6-41FC-A1B5-0DBAA98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B50B-62ED-435F-9884-FDC91556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47E-50DC-442A-B400-907892D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1AC1-4C82-41F6-91D6-75443137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EC68-6EA1-43AB-B7A7-E1A555BE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4956-1297-4FAF-A4E5-2B884FC1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2E3A-A578-47EC-A8D2-146A1162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A29AA-CE5E-4E12-B96D-8AB3D97C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FC3E-ED8C-482E-A7EA-20A95A9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6198-D074-4728-9BAD-F26DE828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EF1B0-1513-49EF-9C69-5BC781D4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CA760-787A-46D8-8AD8-02E1C56FE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4D032-2AE2-41BD-A8D9-7ED3AE4A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3CC6C-3A4F-448C-A438-5F6F3EC3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28CA4-1897-4845-AFDB-4BCE188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C6A48-6B48-4D9E-B3AF-4F70720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6085-55A3-4877-B795-42BC3A7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9F24E-6879-4604-9A4C-D13EA980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3C024-A232-4C84-A072-11CF3E49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42E0-3A9C-4CE0-9FF4-3CFDCC3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2433-F951-4A61-A151-2BDE9E6D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8A52D-7979-4AC9-A13E-0565B1A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AC48-C541-4FB1-8062-1BBF58D7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940-8026-41C2-864E-B116CFE3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1825-FC16-4473-B472-373FB1BE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F938-FE7D-4CC5-AEE3-BD7320F1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06A33-07EE-48EA-B547-19A6FEF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280C-0400-47F1-895F-8504D93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62E1-2CCC-4638-91AB-5D7ABD0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3A7-2E69-4E01-BDAF-6225BAD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CB87-210E-40DB-9530-5BB2A1C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C8A5F-41C1-4F81-B6AA-FABFBE46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C8A9D-7589-420F-801D-E66F4C5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8B91-0F7F-421E-B9AA-E9C979F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FB51-ABE5-4AF8-BFE4-D09E8280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EC536-0E7D-4A00-9BA1-AC65AEC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2F708-05A1-498C-A884-816BDA97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1169-F677-455A-A508-46FB51901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D00E-C557-4667-9703-78D64ABB621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6868-0B45-45C8-BEBC-7A46EEFC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54B-4517-4266-844D-51D67BAC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3966-397E-4579-AD42-CCFC14A3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hyperlink" Target="https://en.wikipedia.org/wiki/Orthogonal_transform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3AD-7A2D-4314-8835-DCF95A7B7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53C6-F8AE-4A14-9C75-C90CD300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Siva -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09274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With the other value .5 we have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.3 .3       xeig1              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.2 .2       </a:t>
            </a:r>
            <a:r>
              <a:rPr lang="en-US" dirty="0" err="1" smtClean="0">
                <a:sym typeface="Wingdings" panose="05000000000000000000" pitchFamily="2" charset="2"/>
              </a:rPr>
              <a:t>xeig</a:t>
            </a:r>
            <a:r>
              <a:rPr lang="en-US" dirty="0" smtClean="0">
                <a:sym typeface="Wingdings" panose="05000000000000000000" pitchFamily="2" charset="2"/>
              </a:rPr>
              <a:t>      =         0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[1,-1] is an Eigen vector.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We have [.3,.2] and [1,-1] as Eigen vectors.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1" name="Left Bracket 10"/>
          <p:cNvSpPr/>
          <p:nvPr/>
        </p:nvSpPr>
        <p:spPr>
          <a:xfrm>
            <a:off x="838200" y="1554480"/>
            <a:ext cx="93617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737360" y="1554480"/>
            <a:ext cx="65314" cy="888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959428" y="1554480"/>
            <a:ext cx="93617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3015342" y="1567543"/>
            <a:ext cx="65314" cy="888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3653245" y="1554480"/>
            <a:ext cx="93617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4319451" y="1580606"/>
            <a:ext cx="65314" cy="8882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57" y="2751863"/>
            <a:ext cx="2828925" cy="104775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8151223" y="3657600"/>
            <a:ext cx="26126" cy="257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177349" y="4990011"/>
            <a:ext cx="1580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77349" y="4990011"/>
            <a:ext cx="1071154" cy="94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67651" y="5773783"/>
            <a:ext cx="222068" cy="10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490857" y="4689566"/>
            <a:ext cx="111035" cy="93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V="1">
            <a:off x="8164286" y="4769124"/>
            <a:ext cx="342832" cy="17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648-3F17-4587-BEB0-C6258BFD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66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Analysis: Good news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70" y="1508986"/>
            <a:ext cx="9861169" cy="959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76798"/>
            <a:ext cx="94683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Bad news:</a:t>
            </a:r>
          </a:p>
          <a:p>
            <a:pPr algn="ctr"/>
            <a:r>
              <a:rPr lang="en-US" sz="2000" b="1" i="1" dirty="0" smtClean="0">
                <a:solidFill>
                  <a:schemeClr val="accent2"/>
                </a:solidFill>
              </a:rPr>
              <a:t>The Eigen values need not be real.</a:t>
            </a:r>
          </a:p>
          <a:p>
            <a:pPr algn="ctr"/>
            <a:r>
              <a:rPr lang="en-US" sz="2000" b="1" i="1" dirty="0" smtClean="0">
                <a:solidFill>
                  <a:schemeClr val="accent2"/>
                </a:solidFill>
              </a:rPr>
              <a:t>Row column operations do not preserve the Eigen values. They do change.</a:t>
            </a:r>
          </a:p>
          <a:p>
            <a:pPr algn="ctr"/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70" y="3898381"/>
            <a:ext cx="7603264" cy="1226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12" y="5094411"/>
            <a:ext cx="10711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multiplication by a matrix</a:t>
            </a:r>
          </a:p>
          <a:p>
            <a:r>
              <a:rPr lang="en-US" dirty="0" smtClean="0"/>
              <a:t>                    0              1           1                    0           The Eigen values: λ</a:t>
            </a:r>
            <a:r>
              <a:rPr lang="en-US" baseline="30000" dirty="0" smtClean="0"/>
              <a:t>2</a:t>
            </a:r>
            <a:r>
              <a:rPr lang="en-US" dirty="0" smtClean="0"/>
              <a:t> +1 = 0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λ= +</a:t>
            </a:r>
            <a:r>
              <a:rPr lang="en-US" dirty="0" err="1" smtClean="0"/>
              <a:t>i</a:t>
            </a:r>
            <a:r>
              <a:rPr lang="en-US" dirty="0" smtClean="0"/>
              <a:t>, -</a:t>
            </a:r>
            <a:r>
              <a:rPr lang="en-US" dirty="0" err="1" smtClean="0"/>
              <a:t>i</a:t>
            </a:r>
            <a:r>
              <a:rPr lang="en-US" dirty="0" smtClean="0"/>
              <a:t> where I is (-1)**(1/2) </a:t>
            </a:r>
          </a:p>
          <a:p>
            <a:r>
              <a:rPr lang="en-US" dirty="0"/>
              <a:t>	</a:t>
            </a:r>
            <a:r>
              <a:rPr lang="en-US" dirty="0" smtClean="0"/>
              <a:t> -1               0          0         =         -1</a:t>
            </a:r>
          </a:p>
          <a:p>
            <a:endParaRPr lang="en-US" dirty="0" smtClean="0"/>
          </a:p>
          <a:p>
            <a:r>
              <a:rPr lang="en-US" dirty="0" smtClean="0"/>
              <a:t>The matrix rotates the vector by -90 degrees.    [ 1 0][0 -1]</a:t>
            </a:r>
            <a:r>
              <a:rPr lang="en-US" baseline="30000" dirty="0" smtClean="0"/>
              <a:t>T  </a:t>
            </a:r>
            <a:r>
              <a:rPr lang="en-US" dirty="0" smtClean="0"/>
              <a:t> = 0; (Rotation corresponds to multiplication by ‘</a:t>
            </a:r>
            <a:r>
              <a:rPr lang="en-US" dirty="0" err="1"/>
              <a:t>i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1536618" y="5281510"/>
            <a:ext cx="130629" cy="6270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2926421" y="5281510"/>
            <a:ext cx="65315" cy="6270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3080827" y="5298688"/>
            <a:ext cx="130629" cy="6270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573864" y="5302803"/>
            <a:ext cx="65315" cy="6270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4072761" y="5315866"/>
            <a:ext cx="130629" cy="6270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4784385" y="5346107"/>
            <a:ext cx="65315" cy="6270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Eigen systems – Some more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17" y="1132115"/>
            <a:ext cx="10515600" cy="50796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Repeated Eigen values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Consider the matrix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    -1     The Eigen values are given by solving                                                   = 0;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   </a:t>
            </a:r>
            <a:r>
              <a:rPr lang="en-US" dirty="0" smtClean="0"/>
              <a:t> -1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λ</a:t>
            </a:r>
            <a:r>
              <a:rPr lang="en-US" baseline="30000" dirty="0" smtClean="0"/>
              <a:t>2 </a:t>
            </a:r>
            <a:r>
              <a:rPr lang="en-US" dirty="0" smtClean="0"/>
              <a:t>  = 0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λ = 0,0 </a:t>
            </a:r>
          </a:p>
          <a:p>
            <a:pPr marL="0" indent="0">
              <a:buNone/>
            </a:pPr>
            <a:r>
              <a:rPr lang="en-US" dirty="0" smtClean="0"/>
              <a:t>Point to be noted is that there is only one </a:t>
            </a:r>
            <a:r>
              <a:rPr lang="en-US" dirty="0"/>
              <a:t>E</a:t>
            </a:r>
            <a:r>
              <a:rPr lang="en-US" dirty="0" smtClean="0"/>
              <a:t>igen vector!!! ‘0’ does not matter!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814799" y="4114800"/>
            <a:ext cx="71846" cy="8752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1772744" y="4158887"/>
            <a:ext cx="87082" cy="8882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5" y="1132115"/>
            <a:ext cx="8503160" cy="1689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87" y="4053500"/>
            <a:ext cx="1238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careful in Math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10" y="2390503"/>
            <a:ext cx="9460979" cy="27823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596743" y="1345474"/>
            <a:ext cx="3696788" cy="3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151223" y="770709"/>
            <a:ext cx="6531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8625"/>
            <a:ext cx="11207434" cy="44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Symmetric 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[  2,     1;   1,   2];</a:t>
            </a:r>
          </a:p>
          <a:p>
            <a:pPr marL="0" indent="0">
              <a:buNone/>
            </a:pPr>
            <a:r>
              <a:rPr lang="en-US" dirty="0" smtClean="0"/>
              <a:t>  Characteristic equation </a:t>
            </a:r>
          </a:p>
          <a:p>
            <a:pPr marL="0" indent="0">
              <a:buNone/>
            </a:pPr>
            <a:r>
              <a:rPr lang="en-US" dirty="0" smtClean="0"/>
              <a:t>       2-λ          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1           2-λ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(2-λ)(2-λ) -1=0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λ = 1,3</a:t>
            </a:r>
          </a:p>
          <a:p>
            <a:pPr marL="0" indent="0">
              <a:buNone/>
            </a:pPr>
            <a:r>
              <a:rPr lang="en-US" dirty="0" smtClean="0"/>
              <a:t>Eigen vectors: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2-1           1              xe1         </a:t>
            </a:r>
            <a:r>
              <a:rPr lang="en-US" dirty="0" smtClean="0">
                <a:sym typeface="Wingdings" panose="05000000000000000000" pitchFamily="2" charset="2"/>
              </a:rPr>
              <a:t> xe1 + xe2 =0;   (1,-1)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 1             2-1             xe2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 other choice leads to –xe1+xe2=0; xe1 = xe2     ( 1,1)   </a:t>
            </a:r>
          </a:p>
          <a:p>
            <a:pPr marL="0" indent="0">
              <a:buNone/>
            </a:pPr>
            <a:r>
              <a:rPr lang="en-US" dirty="0" smtClean="0"/>
              <a:t>Observation: Matrix is symmetric.</a:t>
            </a:r>
          </a:p>
          <a:p>
            <a:pPr marL="0" indent="0">
              <a:buNone/>
            </a:pPr>
            <a:r>
              <a:rPr lang="en-US" dirty="0" smtClean="0"/>
              <a:t>Eigen vectors are orthonormal. There we are!!!!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75657" y="2142309"/>
            <a:ext cx="13063" cy="88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762103" y="2207623"/>
            <a:ext cx="13063" cy="83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/>
          <p:cNvSpPr/>
          <p:nvPr/>
        </p:nvSpPr>
        <p:spPr>
          <a:xfrm>
            <a:off x="1436914" y="3847011"/>
            <a:ext cx="45719" cy="9927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3657600" y="3847011"/>
            <a:ext cx="209005" cy="105809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4005944" y="3879667"/>
            <a:ext cx="45719" cy="9927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4912723" y="3814352"/>
            <a:ext cx="209005" cy="105809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Eigen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6431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Eigen vectors satisfy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e = λ e ;          Here ‘</a:t>
            </a:r>
            <a:r>
              <a:rPr lang="en-US" b="1" dirty="0" smtClean="0"/>
              <a:t>e</a:t>
            </a:r>
            <a:r>
              <a:rPr lang="en-US" dirty="0" smtClean="0"/>
              <a:t>’ is the Eigen vector.</a:t>
            </a:r>
          </a:p>
          <a:p>
            <a:pPr marL="0" indent="0">
              <a:buNone/>
            </a:pPr>
            <a:r>
              <a:rPr lang="en-US" dirty="0" smtClean="0"/>
              <a:t>Suppose there are many </a:t>
            </a:r>
            <a:r>
              <a:rPr lang="en-US" dirty="0"/>
              <a:t>E</a:t>
            </a:r>
            <a:r>
              <a:rPr lang="en-US" dirty="0" smtClean="0"/>
              <a:t>igen values and vectors, we can write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e1 = λ1 e1;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e2 = λ2 e2;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en</a:t>
            </a:r>
            <a:r>
              <a:rPr lang="en-US" dirty="0" smtClean="0"/>
              <a:t> = λn </a:t>
            </a:r>
            <a:r>
              <a:rPr lang="en-US" dirty="0" err="1" smtClean="0"/>
              <a:t>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Ae1, Ae2 are all column vectors. We can arrange them as </a:t>
            </a:r>
          </a:p>
          <a:p>
            <a:pPr marL="0" indent="0">
              <a:buNone/>
            </a:pPr>
            <a:r>
              <a:rPr lang="en-US" dirty="0" smtClean="0"/>
              <a:t>[Ae1 Ae2 … </a:t>
            </a:r>
            <a:r>
              <a:rPr lang="en-US" dirty="0" err="1" smtClean="0"/>
              <a:t>Aen</a:t>
            </a:r>
            <a:r>
              <a:rPr lang="en-US" dirty="0" smtClean="0"/>
              <a:t> ] = A [e1 e2 … </a:t>
            </a:r>
            <a:r>
              <a:rPr lang="en-US" dirty="0" err="1" smtClean="0"/>
              <a:t>en</a:t>
            </a:r>
            <a:r>
              <a:rPr lang="en-US" dirty="0" smtClean="0"/>
              <a:t>] = AE where E = [ e1 e2 … </a:t>
            </a:r>
            <a:r>
              <a:rPr lang="en-US" dirty="0" err="1" smtClean="0"/>
              <a:t>en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Now [ λ1e1 λ2e2 …. </a:t>
            </a:r>
            <a:r>
              <a:rPr lang="en-US" dirty="0" err="1" smtClean="0"/>
              <a:t>λnen</a:t>
            </a:r>
            <a:r>
              <a:rPr lang="en-US" dirty="0" smtClean="0"/>
              <a:t>] = λ1e11  λ2e12 … λne1n      </a:t>
            </a:r>
          </a:p>
          <a:p>
            <a:pPr marL="0" indent="0">
              <a:buNone/>
            </a:pPr>
            <a:r>
              <a:rPr lang="en-US" dirty="0" smtClean="0"/>
              <a:t>				      λ1e21  λ2e22 … λne2n</a:t>
            </a:r>
          </a:p>
          <a:p>
            <a:pPr marL="0" indent="0">
              <a:buNone/>
            </a:pPr>
            <a:r>
              <a:rPr lang="en-US" dirty="0" smtClean="0"/>
              <a:t>					………..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λ1en1  λnen2 … </a:t>
            </a:r>
            <a:r>
              <a:rPr lang="en-US" dirty="0" err="1" smtClean="0"/>
              <a:t>λnenn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eft Bracket 3"/>
          <p:cNvSpPr/>
          <p:nvPr/>
        </p:nvSpPr>
        <p:spPr>
          <a:xfrm>
            <a:off x="4976949" y="4702629"/>
            <a:ext cx="182880" cy="180267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8477794" y="4728754"/>
            <a:ext cx="261257" cy="18679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3" idx="2"/>
          </p:cNvCxnSpPr>
          <p:nvPr/>
        </p:nvCxnSpPr>
        <p:spPr>
          <a:xfrm>
            <a:off x="6021977" y="4728754"/>
            <a:ext cx="74023" cy="18679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3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543" cy="328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Eigen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30840" cy="49098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e11    e12 …         e1n        λ1   0     0     0     0     0 </a:t>
            </a:r>
          </a:p>
          <a:p>
            <a:pPr marL="0" indent="0">
              <a:buNone/>
            </a:pPr>
            <a:r>
              <a:rPr lang="en-US" dirty="0" smtClean="0"/>
              <a:t>   e21     e22 </a:t>
            </a:r>
            <a:r>
              <a:rPr lang="en-US" dirty="0"/>
              <a:t>… </a:t>
            </a:r>
            <a:r>
              <a:rPr lang="en-US" dirty="0" smtClean="0"/>
              <a:t>        e2n        0    λ2   0      0    0    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………..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en1       en2 </a:t>
            </a:r>
            <a:r>
              <a:rPr lang="en-US" dirty="0"/>
              <a:t>…  </a:t>
            </a:r>
            <a:r>
              <a:rPr lang="en-US" dirty="0" smtClean="0"/>
              <a:t>      </a:t>
            </a:r>
            <a:r>
              <a:rPr lang="en-US" dirty="0" err="1" smtClean="0"/>
              <a:t>enn</a:t>
            </a:r>
            <a:r>
              <a:rPr lang="en-US" dirty="0" smtClean="0"/>
              <a:t>        0      ……….               </a:t>
            </a:r>
            <a:r>
              <a:rPr lang="en-US" dirty="0"/>
              <a:t>λ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e11λ1      e12λ2    ………..e1n λn</a:t>
            </a:r>
          </a:p>
          <a:p>
            <a:pPr marL="0" indent="0">
              <a:buNone/>
            </a:pPr>
            <a:r>
              <a:rPr lang="en-US" dirty="0" smtClean="0"/>
              <a:t>   e21λ1      e22λ2    </a:t>
            </a:r>
            <a:r>
              <a:rPr lang="en-US" dirty="0"/>
              <a:t>………..</a:t>
            </a:r>
            <a:r>
              <a:rPr lang="en-US" dirty="0" smtClean="0"/>
              <a:t>e2nλn</a:t>
            </a:r>
          </a:p>
          <a:p>
            <a:pPr marL="0" indent="0">
              <a:buNone/>
            </a:pPr>
            <a:r>
              <a:rPr lang="en-US" dirty="0" smtClean="0"/>
              <a:t>……..</a:t>
            </a:r>
          </a:p>
          <a:p>
            <a:pPr marL="0" indent="0">
              <a:buNone/>
            </a:pPr>
            <a:r>
              <a:rPr lang="en-US" dirty="0" smtClean="0"/>
              <a:t>    en1λ1……………..</a:t>
            </a:r>
          </a:p>
          <a:p>
            <a:pPr marL="0" indent="0">
              <a:buNone/>
            </a:pPr>
            <a:r>
              <a:rPr lang="en-US" dirty="0" smtClean="0"/>
              <a:t>= E Λ        where Λ is </a:t>
            </a:r>
            <a:r>
              <a:rPr lang="en-US" dirty="0" err="1" smtClean="0"/>
              <a:t>diag</a:t>
            </a:r>
            <a:r>
              <a:rPr lang="en-US" dirty="0" smtClean="0"/>
              <a:t>(λ1, λ2,…..</a:t>
            </a:r>
            <a:r>
              <a:rPr lang="en-US" dirty="0"/>
              <a:t> </a:t>
            </a:r>
            <a:r>
              <a:rPr lang="en-US" dirty="0" smtClean="0"/>
              <a:t>λn)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1123406" y="1175657"/>
            <a:ext cx="45719" cy="18549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4315097" y="1031966"/>
            <a:ext cx="91440" cy="19855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4676503" y="1175657"/>
            <a:ext cx="91440" cy="18549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8164285" y="1156063"/>
            <a:ext cx="65315" cy="18941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1169125" y="3604464"/>
            <a:ext cx="45719" cy="19472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5860869" y="3535681"/>
            <a:ext cx="91440" cy="19855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006" y="17765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3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 AE = 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/>
              <a:t>Λ.</a:t>
            </a:r>
          </a:p>
          <a:p>
            <a:r>
              <a:rPr lang="en-US" dirty="0" smtClean="0"/>
              <a:t>A = </a:t>
            </a:r>
            <a:r>
              <a:rPr lang="en-US" dirty="0">
                <a:sym typeface="Wingdings" panose="05000000000000000000" pitchFamily="2" charset="2"/>
              </a:rPr>
              <a:t>E </a:t>
            </a:r>
            <a:r>
              <a:rPr lang="en-US" dirty="0" smtClean="0"/>
              <a:t>Λ E</a:t>
            </a:r>
            <a:r>
              <a:rPr lang="en-US" baseline="30000" dirty="0" smtClean="0"/>
              <a:t>-1</a:t>
            </a:r>
            <a:r>
              <a:rPr lang="en-US" dirty="0" smtClean="0"/>
              <a:t>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1" y="2124074"/>
            <a:ext cx="10317981" cy="37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/>
          <a:lstStyle/>
          <a:p>
            <a:r>
              <a:rPr lang="en-US" dirty="0" smtClean="0"/>
              <a:t>Now what is the use of the above diagonalization?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It is known that Ax =  </a:t>
            </a:r>
            <a:r>
              <a:rPr lang="en-US" dirty="0" err="1" smtClean="0"/>
              <a:t>λx</a:t>
            </a:r>
            <a:r>
              <a:rPr lang="en-US" dirty="0" smtClean="0"/>
              <a:t>; A</a:t>
            </a:r>
            <a:r>
              <a:rPr lang="en-US" baseline="30000" dirty="0" smtClean="0"/>
              <a:t>n</a:t>
            </a:r>
            <a:r>
              <a:rPr lang="en-US" dirty="0" smtClean="0"/>
              <a:t> x  = λ</a:t>
            </a:r>
            <a:r>
              <a:rPr lang="en-US" baseline="30000" dirty="0" smtClean="0"/>
              <a:t>n </a:t>
            </a:r>
            <a:r>
              <a:rPr lang="en-US" dirty="0" smtClean="0"/>
              <a:t>x;</a:t>
            </a:r>
          </a:p>
          <a:p>
            <a:pPr marL="0" indent="0">
              <a:buNone/>
            </a:pPr>
            <a:r>
              <a:rPr lang="en-US" dirty="0" smtClean="0"/>
              <a:t>Using the same arguments given below, we will have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E   </a:t>
            </a:r>
            <a:r>
              <a:rPr lang="en-US" dirty="0"/>
              <a:t>= </a:t>
            </a:r>
            <a:r>
              <a:rPr lang="en-US" dirty="0" smtClean="0"/>
              <a:t>Λ</a:t>
            </a:r>
            <a:r>
              <a:rPr lang="en-US" baseline="30000" dirty="0" smtClean="0"/>
              <a:t>n </a:t>
            </a:r>
            <a:r>
              <a:rPr lang="en-US" dirty="0" smtClean="0"/>
              <a:t> E;</a:t>
            </a:r>
            <a:r>
              <a:rPr lang="en-US" baseline="30000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E</a:t>
            </a:r>
            <a:r>
              <a:rPr lang="en-US" baseline="30000" dirty="0" smtClean="0"/>
              <a:t>-1</a:t>
            </a:r>
            <a:r>
              <a:rPr lang="en-US" dirty="0" smtClean="0"/>
              <a:t> Λ</a:t>
            </a:r>
            <a:r>
              <a:rPr lang="en-US" baseline="30000" dirty="0" smtClean="0"/>
              <a:t>n </a:t>
            </a:r>
            <a:r>
              <a:rPr lang="en-US" dirty="0" smtClean="0"/>
              <a:t> </a:t>
            </a:r>
            <a:r>
              <a:rPr lang="en-US" dirty="0"/>
              <a:t>E;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/>
              <a:t>Λ</a:t>
            </a:r>
            <a:r>
              <a:rPr lang="en-US" baseline="30000" dirty="0"/>
              <a:t>n 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Diag</a:t>
            </a:r>
            <a:r>
              <a:rPr lang="en-US" dirty="0" smtClean="0"/>
              <a:t> (λ1</a:t>
            </a:r>
            <a:r>
              <a:rPr lang="en-US" baseline="30000" dirty="0" smtClean="0"/>
              <a:t>n </a:t>
            </a:r>
            <a:r>
              <a:rPr lang="en-US" dirty="0" smtClean="0"/>
              <a:t>, λ2</a:t>
            </a:r>
            <a:r>
              <a:rPr lang="en-US" baseline="30000" dirty="0" smtClean="0"/>
              <a:t>n </a:t>
            </a:r>
            <a:r>
              <a:rPr lang="en-US" dirty="0" smtClean="0"/>
              <a:t>,…, </a:t>
            </a:r>
            <a:r>
              <a:rPr lang="en-US" dirty="0" err="1" smtClean="0"/>
              <a:t>λn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The above expression essentially gives a way for computing </a:t>
            </a:r>
            <a:r>
              <a:rPr lang="en-US" dirty="0"/>
              <a:t>A</a:t>
            </a:r>
            <a:r>
              <a:rPr lang="en-US" baseline="30000" dirty="0"/>
              <a:t>n </a:t>
            </a:r>
            <a:r>
              <a:rPr lang="en-US" dirty="0" smtClean="0"/>
              <a:t> just by evaluating </a:t>
            </a:r>
            <a:r>
              <a:rPr lang="en-US" dirty="0"/>
              <a:t>λ1</a:t>
            </a:r>
            <a:r>
              <a:rPr lang="en-US" baseline="30000" dirty="0"/>
              <a:t>n </a:t>
            </a:r>
            <a:r>
              <a:rPr lang="en-US" dirty="0"/>
              <a:t>, λ2</a:t>
            </a:r>
            <a:r>
              <a:rPr lang="en-US" baseline="30000" dirty="0"/>
              <a:t>n </a:t>
            </a:r>
            <a:r>
              <a:rPr lang="en-US" dirty="0"/>
              <a:t>,…, </a:t>
            </a:r>
            <a:r>
              <a:rPr lang="en-US" dirty="0" err="1" smtClean="0"/>
              <a:t>λn</a:t>
            </a:r>
            <a:r>
              <a:rPr lang="en-US" baseline="30000" dirty="0" err="1" smtClean="0"/>
              <a:t>n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baseline="30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Algebra – A relook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94104"/>
            <a:ext cx="10696303" cy="52152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Solution of linear system of equations.</a:t>
            </a:r>
          </a:p>
          <a:p>
            <a:r>
              <a:rPr lang="en-US" dirty="0" smtClean="0"/>
              <a:t>Considering only square matrices </a:t>
            </a:r>
          </a:p>
          <a:p>
            <a:r>
              <a:rPr lang="en-US" dirty="0" smtClean="0"/>
              <a:t>LU decomposition </a:t>
            </a:r>
          </a:p>
          <a:p>
            <a:r>
              <a:rPr lang="en-US" dirty="0" smtClean="0"/>
              <a:t>Through echelon form, check whether equations have</a:t>
            </a:r>
          </a:p>
          <a:p>
            <a:pPr lvl="1"/>
            <a:r>
              <a:rPr lang="en-US" dirty="0" smtClean="0"/>
              <a:t>An unique solution</a:t>
            </a:r>
          </a:p>
          <a:p>
            <a:pPr lvl="1"/>
            <a:r>
              <a:rPr lang="en-US" dirty="0" smtClean="0"/>
              <a:t>Multiple solutions (infinite)</a:t>
            </a:r>
          </a:p>
          <a:p>
            <a:pPr lvl="1"/>
            <a:r>
              <a:rPr lang="en-US" dirty="0" smtClean="0"/>
              <a:t>No solution.</a:t>
            </a:r>
          </a:p>
          <a:p>
            <a:r>
              <a:rPr lang="en-US" dirty="0" smtClean="0"/>
              <a:t>Unique solution:</a:t>
            </a:r>
          </a:p>
          <a:p>
            <a:pPr lvl="1"/>
            <a:r>
              <a:rPr lang="en-US" dirty="0" smtClean="0"/>
              <a:t>Echelon form consistent and no row with all zeros </a:t>
            </a:r>
          </a:p>
          <a:p>
            <a:pPr lvl="1"/>
            <a:r>
              <a:rPr lang="en-US" dirty="0" smtClean="0"/>
              <a:t>System matrix is invertible</a:t>
            </a:r>
          </a:p>
          <a:p>
            <a:pPr lvl="1"/>
            <a:r>
              <a:rPr lang="en-US" dirty="0" smtClean="0"/>
              <a:t>All columns(rows) linearly independent</a:t>
            </a:r>
          </a:p>
          <a:p>
            <a:pPr lvl="1"/>
            <a:r>
              <a:rPr lang="en-US" dirty="0" smtClean="0"/>
              <a:t>Non zero determinant</a:t>
            </a:r>
          </a:p>
          <a:p>
            <a:pPr lvl="1"/>
            <a:r>
              <a:rPr lang="en-US" dirty="0" smtClean="0"/>
              <a:t>Is of full rank.</a:t>
            </a:r>
          </a:p>
          <a:p>
            <a:pPr lvl="1"/>
            <a:r>
              <a:rPr lang="en-US" dirty="0" smtClean="0"/>
              <a:t>No zero </a:t>
            </a:r>
            <a:r>
              <a:rPr lang="en-US" dirty="0"/>
              <a:t>E</a:t>
            </a:r>
            <a:r>
              <a:rPr lang="en-US" dirty="0" smtClean="0"/>
              <a:t>igen value</a:t>
            </a:r>
          </a:p>
          <a:p>
            <a:r>
              <a:rPr lang="en-US" dirty="0" smtClean="0"/>
              <a:t>Multiple(infinite) solutions or no solution</a:t>
            </a:r>
          </a:p>
          <a:p>
            <a:pPr lvl="1"/>
            <a:r>
              <a:rPr lang="en-US" dirty="0" smtClean="0"/>
              <a:t>Echelon form consistent and </a:t>
            </a:r>
            <a:r>
              <a:rPr lang="en-US" dirty="0" err="1" smtClean="0"/>
              <a:t>atleast</a:t>
            </a:r>
            <a:r>
              <a:rPr lang="en-US" dirty="0" smtClean="0"/>
              <a:t> one row with all zeros</a:t>
            </a:r>
          </a:p>
          <a:p>
            <a:r>
              <a:rPr lang="en-US" dirty="0" smtClean="0"/>
              <a:t>No solution:</a:t>
            </a:r>
          </a:p>
          <a:p>
            <a:pPr lvl="1"/>
            <a:r>
              <a:rPr lang="en-US" dirty="0" smtClean="0"/>
              <a:t>Echelon form, Last column has a pivot ( divide by zero)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78" y="1676399"/>
            <a:ext cx="9664816" cy="46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3944" cy="47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2" y="1724024"/>
            <a:ext cx="10637137" cy="490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8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35" y="2404381"/>
            <a:ext cx="10993228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8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365125"/>
            <a:ext cx="10609217" cy="732155"/>
          </a:xfrm>
        </p:spPr>
        <p:txBody>
          <a:bodyPr/>
          <a:lstStyle/>
          <a:p>
            <a:r>
              <a:rPr lang="en-US" dirty="0" smtClean="0"/>
              <a:t>Symmetric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103471"/>
            <a:ext cx="10136777" cy="41869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A= A</a:t>
            </a:r>
            <a:r>
              <a:rPr lang="en-US" baseline="30000" dirty="0" smtClean="0"/>
              <a:t>T</a:t>
            </a:r>
            <a:r>
              <a:rPr lang="en-US" dirty="0" smtClean="0"/>
              <a:t> then A is defined to be symmetric matrix.</a:t>
            </a:r>
          </a:p>
          <a:p>
            <a:r>
              <a:rPr lang="en-US" dirty="0" smtClean="0"/>
              <a:t>What is so special?</a:t>
            </a:r>
          </a:p>
          <a:p>
            <a:r>
              <a:rPr lang="en-US" dirty="0" smtClean="0"/>
              <a:t>The inverse is also symmetric</a:t>
            </a:r>
          </a:p>
          <a:p>
            <a:pPr lvl="1"/>
            <a:r>
              <a:rPr lang="en-US" dirty="0" smtClean="0"/>
              <a:t>(A</a:t>
            </a:r>
            <a:r>
              <a:rPr lang="en-US" baseline="30000" dirty="0" smtClean="0"/>
              <a:t>-1  </a:t>
            </a:r>
            <a:r>
              <a:rPr lang="en-US" dirty="0" smtClean="0"/>
              <a:t>)</a:t>
            </a:r>
            <a:r>
              <a:rPr lang="en-US" baseline="30000" dirty="0" smtClean="0"/>
              <a:t>T </a:t>
            </a:r>
            <a:r>
              <a:rPr lang="en-US" dirty="0" smtClean="0"/>
              <a:t> =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30000" dirty="0" smtClean="0"/>
              <a:t>T  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= A</a:t>
            </a:r>
            <a:r>
              <a:rPr lang="en-US" baseline="30000" dirty="0" smtClean="0"/>
              <a:t>-1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Let A </a:t>
            </a:r>
            <a:r>
              <a:rPr lang="en-US" dirty="0"/>
              <a:t>= A</a:t>
            </a:r>
            <a:r>
              <a:rPr lang="en-US" baseline="30000" dirty="0"/>
              <a:t>T  </a:t>
            </a:r>
            <a:endParaRPr lang="en-US" dirty="0" smtClean="0"/>
          </a:p>
          <a:p>
            <a:pPr lvl="1"/>
            <a:r>
              <a:rPr lang="en-US" dirty="0" smtClean="0"/>
              <a:t>The diagonalization of A leads to </a:t>
            </a:r>
          </a:p>
          <a:p>
            <a:pPr marL="457200" lvl="1" indent="0">
              <a:buNone/>
            </a:pPr>
            <a:r>
              <a:rPr lang="en-US" dirty="0" smtClean="0"/>
              <a:t> A = S </a:t>
            </a:r>
            <a:r>
              <a:rPr lang="en-US" dirty="0"/>
              <a:t>Λ</a:t>
            </a:r>
            <a:r>
              <a:rPr lang="en-US" baseline="30000" dirty="0" smtClean="0"/>
              <a:t> 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T </a:t>
            </a:r>
            <a:r>
              <a:rPr lang="en-US" dirty="0" smtClean="0"/>
              <a:t> = (</a:t>
            </a:r>
            <a:r>
              <a:rPr lang="en-US" baseline="30000" dirty="0" smtClean="0"/>
              <a:t> </a:t>
            </a:r>
            <a:r>
              <a:rPr lang="en-US" dirty="0"/>
              <a:t>S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baseline="30000" dirty="0" smtClean="0"/>
              <a:t>T </a:t>
            </a:r>
            <a:r>
              <a:rPr lang="en-US" dirty="0" smtClean="0"/>
              <a:t>Λ S</a:t>
            </a:r>
            <a:r>
              <a:rPr lang="en-US" baseline="30000" dirty="0" smtClean="0"/>
              <a:t>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Now </a:t>
            </a:r>
            <a:r>
              <a:rPr lang="en-US" dirty="0"/>
              <a:t>A = A</a:t>
            </a:r>
            <a:r>
              <a:rPr lang="en-US" baseline="30000" dirty="0"/>
              <a:t>T </a:t>
            </a:r>
            <a:r>
              <a:rPr lang="en-US" dirty="0"/>
              <a:t> </a:t>
            </a:r>
            <a:r>
              <a:rPr lang="en-US" dirty="0" smtClean="0"/>
              <a:t>; This could imply (S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)</a:t>
            </a:r>
            <a:r>
              <a:rPr lang="en-US" baseline="30000" dirty="0"/>
              <a:t>T </a:t>
            </a:r>
            <a:r>
              <a:rPr lang="en-US" baseline="30000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S  </a:t>
            </a:r>
            <a:r>
              <a:rPr lang="en-US" dirty="0" smtClean="0">
                <a:sym typeface="Wingdings" panose="05000000000000000000" pitchFamily="2" charset="2"/>
              </a:rPr>
              <a:t> S</a:t>
            </a:r>
            <a:r>
              <a:rPr lang="en-US" baseline="30000" dirty="0" smtClean="0">
                <a:sym typeface="Wingdings" panose="05000000000000000000" pitchFamily="2" charset="2"/>
              </a:rPr>
              <a:t>-1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/>
              <a:t>S</a:t>
            </a:r>
            <a:r>
              <a:rPr lang="en-US" baseline="30000" dirty="0" smtClean="0"/>
              <a:t>T  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baseline="30000" dirty="0"/>
              <a:t>T </a:t>
            </a:r>
            <a:r>
              <a:rPr lang="en-US" dirty="0" smtClean="0"/>
              <a:t>S  = I </a:t>
            </a:r>
            <a:r>
              <a:rPr lang="en-US" dirty="0" smtClean="0">
                <a:sym typeface="Wingdings" panose="05000000000000000000" pitchFamily="2" charset="2"/>
              </a:rPr>
              <a:t> the dot products of rows and columns of left and right matrices, if not equal is Zero.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The columns are orthogonal in other words the Eigen vectors.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01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 smtClean="0"/>
              <a:t>Spectral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71" y="1575004"/>
            <a:ext cx="10041392" cy="1893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783" y="3468374"/>
            <a:ext cx="9470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Harder to prove that the Eigen values of a symmetric matrix are real.</a:t>
            </a:r>
          </a:p>
          <a:p>
            <a:r>
              <a:rPr lang="en-US" sz="2400" dirty="0" smtClean="0"/>
              <a:t>Proof: Suppose there are complex roots. X will also be complex vector. Then xbar = complex </a:t>
            </a:r>
            <a:r>
              <a:rPr lang="en-US" sz="2400" dirty="0" err="1" smtClean="0"/>
              <a:t>conjucate</a:t>
            </a:r>
            <a:r>
              <a:rPr lang="en-US" sz="2400" dirty="0" smtClean="0"/>
              <a:t> (x) is also a complex number.</a:t>
            </a:r>
          </a:p>
          <a:p>
            <a:r>
              <a:rPr lang="en-US" sz="2400" dirty="0" smtClean="0"/>
              <a:t>Ax = </a:t>
            </a:r>
            <a:r>
              <a:rPr lang="en-US" sz="2400" dirty="0" err="1" smtClean="0"/>
              <a:t>λx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 xbar = </a:t>
            </a:r>
            <a:r>
              <a:rPr lang="en-US" sz="2400" dirty="0" err="1" smtClean="0">
                <a:solidFill>
                  <a:srgbClr val="C00000"/>
                </a:solidFill>
              </a:rPr>
              <a:t>λbar</a:t>
            </a:r>
            <a:r>
              <a:rPr lang="en-US" sz="2400" dirty="0" smtClean="0">
                <a:solidFill>
                  <a:srgbClr val="C00000"/>
                </a:solidFill>
              </a:rPr>
              <a:t> . xbar</a:t>
            </a:r>
            <a:r>
              <a:rPr lang="en-US" sz="2400" dirty="0" smtClean="0"/>
              <a:t>;  Transpose to </a:t>
            </a:r>
            <a:r>
              <a:rPr lang="en-US" sz="2400" dirty="0" smtClean="0">
                <a:solidFill>
                  <a:srgbClr val="C00000"/>
                </a:solidFill>
              </a:rPr>
              <a:t>(xbar)</a:t>
            </a:r>
            <a:r>
              <a:rPr lang="en-US" sz="2400" baseline="30000" dirty="0" smtClean="0">
                <a:solidFill>
                  <a:srgbClr val="C00000"/>
                </a:solidFill>
              </a:rPr>
              <a:t>T</a:t>
            </a:r>
            <a:r>
              <a:rPr lang="en-US" sz="2400" dirty="0" smtClean="0">
                <a:solidFill>
                  <a:srgbClr val="C00000"/>
                </a:solidFill>
              </a:rPr>
              <a:t> A = </a:t>
            </a:r>
            <a:r>
              <a:rPr lang="en-US" sz="2400" dirty="0">
                <a:solidFill>
                  <a:srgbClr val="C00000"/>
                </a:solidFill>
              </a:rPr>
              <a:t>(xbar)</a:t>
            </a:r>
            <a:r>
              <a:rPr lang="en-US" sz="2400" baseline="30000" dirty="0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λbar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dirty="0" err="1" smtClean="0">
                <a:sym typeface="Wingdings" panose="05000000000000000000" pitchFamily="2" charset="2"/>
              </a:rPr>
              <a:t>xbar</a:t>
            </a:r>
            <a:r>
              <a:rPr lang="en-US" sz="2400" baseline="30000" dirty="0" err="1" smtClean="0">
                <a:sym typeface="Wingdings" panose="05000000000000000000" pitchFamily="2" charset="2"/>
              </a:rPr>
              <a:t>T</a:t>
            </a:r>
            <a:r>
              <a:rPr lang="en-US" sz="2400" dirty="0" smtClean="0">
                <a:sym typeface="Wingdings" panose="05000000000000000000" pitchFamily="2" charset="2"/>
              </a:rPr>
              <a:t> Ax = </a:t>
            </a:r>
            <a:r>
              <a:rPr lang="en-US" sz="2400" dirty="0" err="1">
                <a:sym typeface="Wingdings" panose="05000000000000000000" pitchFamily="2" charset="2"/>
              </a:rPr>
              <a:t>xbar</a:t>
            </a:r>
            <a:r>
              <a:rPr lang="en-US" sz="2400" baseline="30000" dirty="0" err="1">
                <a:sym typeface="Wingdings" panose="05000000000000000000" pitchFamily="2" charset="2"/>
              </a:rPr>
              <a:t>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 smtClean="0"/>
              <a:t>λx</a:t>
            </a:r>
            <a:r>
              <a:rPr lang="en-US" sz="2400" dirty="0" smtClean="0"/>
              <a:t> and </a:t>
            </a:r>
            <a:r>
              <a:rPr lang="en-US" sz="2400" dirty="0">
                <a:solidFill>
                  <a:srgbClr val="C00000"/>
                </a:solidFill>
              </a:rPr>
              <a:t>(xbar)</a:t>
            </a:r>
            <a:r>
              <a:rPr lang="en-US" sz="2400" baseline="30000" dirty="0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Ax = </a:t>
            </a:r>
            <a:r>
              <a:rPr lang="en-US" sz="2400" dirty="0">
                <a:solidFill>
                  <a:srgbClr val="C00000"/>
                </a:solidFill>
              </a:rPr>
              <a:t>(xbar)</a:t>
            </a:r>
            <a:r>
              <a:rPr lang="en-US" sz="2400" baseline="30000" dirty="0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λbar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x  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rgbClr val="C00000"/>
                </a:solidFill>
              </a:rPr>
              <a:t>λ = </a:t>
            </a:r>
            <a:r>
              <a:rPr lang="en-US" sz="2400" dirty="0" err="1" smtClean="0">
                <a:solidFill>
                  <a:srgbClr val="C00000"/>
                </a:solidFill>
              </a:rPr>
              <a:t>λbar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rgbClr val="C00000"/>
                </a:solidFill>
              </a:rPr>
              <a:t>λ are real.</a:t>
            </a:r>
          </a:p>
        </p:txBody>
      </p:sp>
    </p:spTree>
    <p:extLst>
      <p:ext uri="{BB962C8B-B14F-4D97-AF65-F5344CB8AC3E}">
        <p14:creationId xmlns:p14="http://schemas.microsoft.com/office/powerpoint/2010/main" val="283829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Vector and matrix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talked of distance or metric among abstract objects.</a:t>
            </a:r>
          </a:p>
          <a:p>
            <a:r>
              <a:rPr lang="en-US" dirty="0" smtClean="0"/>
              <a:t>The conditions to be satisfied are</a:t>
            </a:r>
          </a:p>
          <a:p>
            <a:pPr marL="457200" lvl="1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Distance from itself is 0. ii) Distance between (A,B) = </a:t>
            </a:r>
            <a:r>
              <a:rPr lang="en-US" dirty="0" err="1" smtClean="0"/>
              <a:t>dist</a:t>
            </a:r>
            <a:r>
              <a:rPr lang="en-US" dirty="0" smtClean="0"/>
              <a:t>(B,A) iii)Triangle law: Distance between (A,B) &lt;= </a:t>
            </a:r>
            <a:r>
              <a:rPr lang="en-US" dirty="0" err="1" smtClean="0"/>
              <a:t>dist</a:t>
            </a:r>
            <a:r>
              <a:rPr lang="en-US" dirty="0" smtClean="0"/>
              <a:t>(A,C) + </a:t>
            </a:r>
            <a:r>
              <a:rPr lang="en-US" dirty="0" err="1" smtClean="0"/>
              <a:t>dist</a:t>
            </a:r>
            <a:r>
              <a:rPr lang="en-US" dirty="0" smtClean="0"/>
              <a:t>(C,B).</a:t>
            </a:r>
          </a:p>
          <a:p>
            <a:r>
              <a:rPr lang="en-US" dirty="0" smtClean="0"/>
              <a:t>When we introduced algebra there came the concept of origin(0 element).</a:t>
            </a:r>
          </a:p>
          <a:p>
            <a:r>
              <a:rPr lang="en-US" dirty="0" smtClean="0"/>
              <a:t>The norm of a vector is basically the magnitude or the size.</a:t>
            </a:r>
          </a:p>
          <a:p>
            <a:r>
              <a:rPr lang="en-US" dirty="0" smtClean="0"/>
              <a:t>It is the metric between 0 element and the object (vector coordinates.)</a:t>
            </a:r>
          </a:p>
          <a:p>
            <a:r>
              <a:rPr lang="en-US" dirty="0" smtClean="0"/>
              <a:t>In linear spaces, the norm of vectors can be </a:t>
            </a:r>
          </a:p>
          <a:p>
            <a:pPr marL="457200" lvl="1" indent="0">
              <a:buNone/>
            </a:pPr>
            <a:r>
              <a:rPr lang="en-US" dirty="0" smtClean="0"/>
              <a:t>Let a = xi +</a:t>
            </a:r>
            <a:r>
              <a:rPr lang="en-US" dirty="0" err="1" smtClean="0"/>
              <a:t>yj</a:t>
            </a:r>
            <a:r>
              <a:rPr lang="en-US" dirty="0" smtClean="0"/>
              <a:t> +</a:t>
            </a:r>
            <a:r>
              <a:rPr lang="en-US" dirty="0" err="1" smtClean="0"/>
              <a:t>zk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||a|| = </a:t>
            </a:r>
            <a:r>
              <a:rPr lang="en-US" dirty="0" err="1" smtClean="0"/>
              <a:t>Sqrt</a:t>
            </a:r>
            <a:r>
              <a:rPr lang="en-US" dirty="0" smtClean="0"/>
              <a:t>( x**2 +y**2 + z**2). This is known as Euclidian norm.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6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806" cy="1502864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definition of a norm (http://www.cis.upenn.edu/~</a:t>
            </a:r>
            <a:r>
              <a:rPr lang="en-US" dirty="0" smtClean="0"/>
              <a:t>cis515/cis515-11-sl4.pdf)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6" y="1700212"/>
            <a:ext cx="7824272" cy="40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63" y="1509168"/>
            <a:ext cx="7308124" cy="507256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548949" y="2299063"/>
            <a:ext cx="13062" cy="107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9562011" y="3461657"/>
            <a:ext cx="1110343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562011" y="2468880"/>
            <a:ext cx="796835" cy="99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54789" y="2103119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|x|+|y|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365126"/>
            <a:ext cx="10543903" cy="901972"/>
          </a:xfrm>
        </p:spPr>
        <p:txBody>
          <a:bodyPr/>
          <a:lstStyle/>
          <a:p>
            <a:r>
              <a:rPr lang="en-US" dirty="0" smtClean="0"/>
              <a:t>Matrix norms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81" y="1865947"/>
            <a:ext cx="6648450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783" y="5499463"/>
            <a:ext cx="984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mean time the absolute value of the largest Eigen value of a given square matrix is called spectral radius. The set of Eigen values are called ‘spectrum’ of the matrix.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What we looked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Vector spaces, Algebra, products, application of dot product, Projections, Orthogonal vectors and projections, </a:t>
            </a:r>
            <a:r>
              <a:rPr lang="en-US" dirty="0" err="1" smtClean="0"/>
              <a:t>Orthogonalization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Linear system of equations</a:t>
            </a:r>
          </a:p>
          <a:p>
            <a:r>
              <a:rPr lang="en-US" dirty="0" smtClean="0"/>
              <a:t>Matrices, Matrix operations</a:t>
            </a:r>
          </a:p>
          <a:p>
            <a:r>
              <a:rPr lang="en-US" dirty="0" smtClean="0"/>
              <a:t>Solution of linear equations of the form Ax = b.</a:t>
            </a:r>
          </a:p>
          <a:p>
            <a:r>
              <a:rPr lang="en-US" dirty="0" smtClean="0"/>
              <a:t>LU decomposition – For the solution and to arrive at the form to get ideas on the solution</a:t>
            </a:r>
          </a:p>
          <a:p>
            <a:r>
              <a:rPr lang="en-US" dirty="0" smtClean="0"/>
              <a:t>Echelon forms – Nature of the solution</a:t>
            </a:r>
          </a:p>
          <a:p>
            <a:r>
              <a:rPr lang="en-US" dirty="0" smtClean="0"/>
              <a:t>Determinants and applications </a:t>
            </a:r>
          </a:p>
          <a:p>
            <a:r>
              <a:rPr lang="en-US" dirty="0" smtClean="0"/>
              <a:t>Rank of a matrix</a:t>
            </a:r>
          </a:p>
          <a:p>
            <a:r>
              <a:rPr lang="en-US" dirty="0" smtClean="0"/>
              <a:t>Eigen values and Eigen vectors</a:t>
            </a:r>
          </a:p>
          <a:p>
            <a:r>
              <a:rPr lang="en-US" dirty="0" smtClean="0"/>
              <a:t>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Matrix norm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35" y="1290479"/>
            <a:ext cx="7743417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2389" y="3618411"/>
                <a:ext cx="1020141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practical and meaningful purposes, the ‘operator’ norm for a matrix is defined as </a:t>
                </a:r>
              </a:p>
              <a:p>
                <a:endParaRPr lang="en-US" dirty="0"/>
              </a:p>
              <a:p>
                <a:r>
                  <a:rPr lang="en-US" dirty="0" smtClean="0"/>
                  <a:t>||A|| = sup    ||Ax||/||x|| where ||x|| != 0    =</a:t>
                </a:r>
              </a:p>
              <a:p>
                <a:r>
                  <a:rPr lang="en-US" dirty="0" smtClean="0"/>
                  <a:t>             x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R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aseline="30000" dirty="0" smtClean="0"/>
              </a:p>
              <a:p>
                <a:endParaRPr lang="en-US" baseline="30000" dirty="0"/>
              </a:p>
              <a:p>
                <a:r>
                  <a:rPr lang="en-US" baseline="30000" dirty="0" smtClean="0"/>
                  <a:t>                    =  </a:t>
                </a:r>
                <a:r>
                  <a:rPr lang="en-US" dirty="0"/>
                  <a:t>sup    ||Ax</a:t>
                </a:r>
                <a:r>
                  <a:rPr lang="en-US" dirty="0" smtClean="0"/>
                  <a:t>|| </a:t>
                </a:r>
                <a:r>
                  <a:rPr lang="en-US" dirty="0"/>
                  <a:t>where ||x|| </a:t>
                </a:r>
                <a:r>
                  <a:rPr lang="en-US" dirty="0" smtClean="0"/>
                  <a:t>= 1</a:t>
                </a:r>
              </a:p>
              <a:p>
                <a:r>
                  <a:rPr lang="en-US" dirty="0" smtClean="0"/>
                  <a:t>             </a:t>
                </a:r>
                <a:r>
                  <a:rPr lang="en-US" dirty="0"/>
                  <a:t>x </a:t>
                </a:r>
                <a:r>
                  <a:rPr lang="el-GR" dirty="0"/>
                  <a:t>ε</a:t>
                </a:r>
                <a:r>
                  <a:rPr lang="en-US" dirty="0"/>
                  <a:t> R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aseline="30000" dirty="0" smtClean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89" y="3618411"/>
                <a:ext cx="10201411" cy="2123658"/>
              </a:xfrm>
              <a:prstGeom prst="rect">
                <a:avLst/>
              </a:prstGeom>
              <a:blipFill>
                <a:blip r:embed="rId3"/>
                <a:stretch>
                  <a:fillRect l="-47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10" y="5705338"/>
            <a:ext cx="659987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06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smtClean="0"/>
              <a:t>Case study –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/>
          </a:bodyPr>
          <a:lstStyle/>
          <a:p>
            <a:r>
              <a:rPr lang="en-US" dirty="0" smtClean="0"/>
              <a:t> Principal component analysis:</a:t>
            </a:r>
          </a:p>
          <a:p>
            <a:r>
              <a:rPr lang="en-US" b="1" dirty="0"/>
              <a:t>Principal component analysis</a:t>
            </a:r>
            <a:r>
              <a:rPr lang="en-US" dirty="0"/>
              <a:t> (</a:t>
            </a:r>
            <a:r>
              <a:rPr lang="en-US" b="1" dirty="0"/>
              <a:t>PCA</a:t>
            </a:r>
            <a:r>
              <a:rPr lang="en-US" dirty="0"/>
              <a:t>) is a statistical procedure that uses an </a:t>
            </a:r>
            <a:r>
              <a:rPr lang="en-US" dirty="0">
                <a:hlinkClick r:id="rId2" tooltip="Orthogonal transformation"/>
              </a:rPr>
              <a:t>orthogonal transformation</a:t>
            </a:r>
            <a:r>
              <a:rPr lang="en-US" dirty="0"/>
              <a:t> to convert a set of observations of possibly correlated variables into a set of values of </a:t>
            </a:r>
            <a:r>
              <a:rPr lang="en-US" dirty="0">
                <a:hlinkClick r:id="rId3" tooltip="Correlation and dependence"/>
              </a:rPr>
              <a:t>linearly uncorrelated</a:t>
            </a:r>
            <a:r>
              <a:rPr lang="en-US" dirty="0"/>
              <a:t> variables called </a:t>
            </a:r>
            <a:r>
              <a:rPr lang="en-US" b="1" dirty="0"/>
              <a:t>principal components</a:t>
            </a:r>
            <a:r>
              <a:rPr lang="en-US" dirty="0"/>
              <a:t> (or sometimes, principal modes of variation). </a:t>
            </a:r>
            <a:endParaRPr lang="en-US" dirty="0" smtClean="0"/>
          </a:p>
          <a:p>
            <a:r>
              <a:rPr lang="en-US" dirty="0"/>
              <a:t>It is a </a:t>
            </a:r>
            <a:r>
              <a:rPr lang="en-US" dirty="0" smtClean="0"/>
              <a:t>way of </a:t>
            </a:r>
            <a:r>
              <a:rPr lang="en-US" dirty="0"/>
              <a:t>identifying patterns in data, and expressing the data in such a way as to </a:t>
            </a:r>
            <a:r>
              <a:rPr lang="en-US" dirty="0" smtClean="0"/>
              <a:t>highlight their </a:t>
            </a:r>
            <a:r>
              <a:rPr lang="en-US" dirty="0"/>
              <a:t>similarities and differences.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patterns in data can be hard to find in data </a:t>
            </a:r>
            <a:r>
              <a:rPr lang="en-US" dirty="0" smtClean="0"/>
              <a:t>of high </a:t>
            </a:r>
            <a:r>
              <a:rPr lang="en-US" dirty="0"/>
              <a:t>dimension, where the luxury of graphical representation is not available, PCA </a:t>
            </a:r>
            <a:r>
              <a:rPr lang="en-US" dirty="0" smtClean="0"/>
              <a:t>is a </a:t>
            </a:r>
            <a:r>
              <a:rPr lang="en-US" dirty="0"/>
              <a:t>powerful tool for </a:t>
            </a:r>
            <a:r>
              <a:rPr lang="en-US" dirty="0" smtClean="0"/>
              <a:t>analyzing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815441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smtClean="0"/>
              <a:t>Basic statistical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097"/>
                <a:ext cx="10515600" cy="49098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 example: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X = [ 1,2,4,6,12]</a:t>
                </a:r>
              </a:p>
              <a:p>
                <a:pPr marL="0" indent="0">
                  <a:buNone/>
                </a:pPr>
                <a:r>
                  <a:rPr lang="en-US" dirty="0" smtClean="0"/>
                  <a:t>Mean= </a:t>
                </a:r>
                <a:r>
                  <a:rPr lang="en-US" dirty="0" err="1" smtClean="0"/>
                  <a:t>xbar</a:t>
                </a:r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dirty="0" smtClean="0"/>
                  <a:t>/(n-1)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Variance, standard deviations are measures of the spread or variation.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Variance is given by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𝑥𝑏𝑎𝑟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**2 )/(n-1) and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standard deviation is given by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(Variance)**(1/2)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097"/>
                <a:ext cx="10515600" cy="4909866"/>
              </a:xfrm>
              <a:blipFill>
                <a:blip r:embed="rId2"/>
                <a:stretch>
                  <a:fillRect l="-1217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362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practice the data would consist of many vectors such as heights of students, marks etc., etc., </a:t>
            </a:r>
          </a:p>
          <a:p>
            <a:r>
              <a:rPr lang="en-US" dirty="0" smtClean="0"/>
              <a:t>The question is to find out how related they are.</a:t>
            </a:r>
          </a:p>
          <a:p>
            <a:r>
              <a:rPr lang="en-US" dirty="0" smtClean="0"/>
              <a:t>The relationship may be, if one data element increases whether the other increases or decreases or no relationship at all.</a:t>
            </a:r>
          </a:p>
          <a:p>
            <a:r>
              <a:rPr lang="en-US" dirty="0" smtClean="0"/>
              <a:t>A measure ‘Covariance’ is defined between 2 data elements or two features or two dimensions  as a measure which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Variance is nothing but covariance between the same dimension or feature.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99" y="3967979"/>
            <a:ext cx="5480827" cy="13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44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30" y="1417864"/>
            <a:ext cx="4219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2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706029"/>
          </a:xfrm>
        </p:spPr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66" y="1509984"/>
            <a:ext cx="7581628" cy="49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case of multiple features we will have covariance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PCA is explained with a simple 2 dim. </a:t>
            </a:r>
          </a:p>
          <a:p>
            <a:r>
              <a:rPr lang="en-US" dirty="0" smtClean="0"/>
              <a:t>Idea: If a data set have 100 features.(height, weight, blood pressure(systolic), diastolic, temperature etc., etc.,). This means we have many data elements  xi </a:t>
            </a:r>
            <a:r>
              <a:rPr lang="en-US" dirty="0" err="1" smtClean="0"/>
              <a:t>i</a:t>
            </a:r>
            <a:r>
              <a:rPr lang="en-US" dirty="0" smtClean="0"/>
              <a:t>=1,2,….100 to be considered for some pattern recognition.</a:t>
            </a:r>
          </a:p>
          <a:p>
            <a:r>
              <a:rPr lang="en-US" dirty="0" smtClean="0"/>
              <a:t>However, some of these data elements may be related to each other hence there can be redundancies. </a:t>
            </a:r>
          </a:p>
          <a:p>
            <a:r>
              <a:rPr lang="en-US" dirty="0" smtClean="0"/>
              <a:t>Ideally we have to arrive at a set of data elements (as a function of the present data elements) which are independent of each other. That’d give as much information as required for the purpose.</a:t>
            </a:r>
          </a:p>
          <a:p>
            <a:r>
              <a:rPr lang="en-US" dirty="0" smtClean="0"/>
              <a:t>The independence between any two features is characterized by low covariance.</a:t>
            </a:r>
          </a:p>
          <a:p>
            <a:r>
              <a:rPr lang="en-US" dirty="0" smtClean="0"/>
              <a:t>Since we are considering only the ‘variation’, the constant components from the data are to be removed from the data elements.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755"/>
            <a:ext cx="4048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81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r>
              <a:rPr lang="en-US" dirty="0" smtClean="0"/>
              <a:t>Suppose we have two data elements as shown in the following.</a:t>
            </a:r>
          </a:p>
          <a:p>
            <a:r>
              <a:rPr lang="en-US" dirty="0" smtClean="0"/>
              <a:t>Consider x and y. Subtract the mean of x and y from the respective data give adjusted x and 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27" y="2787287"/>
            <a:ext cx="514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6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220" y="1345157"/>
            <a:ext cx="532279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3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498783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covariance matrix is symmetric (</a:t>
            </a:r>
            <a:r>
              <a:rPr lang="en-US" dirty="0" err="1" smtClean="0"/>
              <a:t>infact</a:t>
            </a:r>
            <a:r>
              <a:rPr lang="en-US" dirty="0" smtClean="0"/>
              <a:t> positive definite). Hence the singular values are Eigen values. The Eigen vectors are orthogonal.</a:t>
            </a:r>
          </a:p>
          <a:p>
            <a:r>
              <a:rPr lang="en-US" dirty="0" smtClean="0"/>
              <a:t>Arrange the Eigen values in the descending order. The Eigen vectors corresponding to the leading </a:t>
            </a:r>
            <a:r>
              <a:rPr lang="en-US" dirty="0"/>
              <a:t>E</a:t>
            </a:r>
            <a:r>
              <a:rPr lang="en-US" dirty="0" smtClean="0"/>
              <a:t>igen values  give the direction of dominant feature vectors.</a:t>
            </a:r>
          </a:p>
          <a:p>
            <a:r>
              <a:rPr lang="en-US" dirty="0" smtClean="0"/>
              <a:t>Eigen vector corresponding to the highest Eigen value is the principal component.</a:t>
            </a:r>
          </a:p>
          <a:p>
            <a:r>
              <a:rPr lang="en-US" dirty="0" smtClean="0"/>
              <a:t>The feature vector are the dominant ones corresponding to the higher Eigen values.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09" y="1472339"/>
            <a:ext cx="6276975" cy="517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066" y="4990011"/>
            <a:ext cx="6725116" cy="1902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40206" y="5467215"/>
            <a:ext cx="1223234" cy="400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3753" y="6244364"/>
            <a:ext cx="1627094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4791-16C3-4CEB-B21C-6C09310E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BD53-EDD2-428B-A317-15CA04A4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Autofit/>
          </a:bodyPr>
          <a:lstStyle/>
          <a:p>
            <a:r>
              <a:rPr lang="en-US" sz="2400" dirty="0"/>
              <a:t>What is </a:t>
            </a:r>
            <a:r>
              <a:rPr lang="en-US" sz="2400" dirty="0" smtClean="0"/>
              <a:t>Eigen?</a:t>
            </a:r>
          </a:p>
          <a:p>
            <a:pPr lvl="1"/>
            <a:r>
              <a:rPr lang="en-US" dirty="0" smtClean="0"/>
              <a:t>Eigen essentially ‘characteristic’.</a:t>
            </a:r>
          </a:p>
          <a:p>
            <a:r>
              <a:rPr lang="en-US" sz="2400" dirty="0" smtClean="0"/>
              <a:t>With each matrix, a set of characteristic values can be associated. Those are Eigen values.</a:t>
            </a:r>
          </a:p>
          <a:p>
            <a:r>
              <a:rPr lang="en-US" sz="2400" dirty="0" smtClean="0"/>
              <a:t>A matrix multiplies a vector, it results in another transformed vector. This process can be interpreted as operation of a matrix on a vector.</a:t>
            </a:r>
          </a:p>
          <a:p>
            <a:r>
              <a:rPr lang="en-US" sz="2400" dirty="0" smtClean="0"/>
              <a:t>A matrix transforms one vector into another. </a:t>
            </a:r>
            <a:endParaRPr lang="en-US" sz="2400" dirty="0"/>
          </a:p>
          <a:p>
            <a:r>
              <a:rPr lang="en-US" sz="2400" dirty="0"/>
              <a:t>In that process, two things are possible. </a:t>
            </a:r>
            <a:r>
              <a:rPr lang="en-US" sz="2400" dirty="0" err="1" smtClean="0"/>
              <a:t>i</a:t>
            </a:r>
            <a:r>
              <a:rPr lang="en-US" sz="2400" dirty="0" smtClean="0"/>
              <a:t>) Stretching(or </a:t>
            </a:r>
            <a:r>
              <a:rPr lang="en-US" sz="2400" dirty="0"/>
              <a:t>contraction) and </a:t>
            </a:r>
            <a:r>
              <a:rPr lang="en-US" sz="2400" dirty="0" smtClean="0"/>
              <a:t>ii) rotation.</a:t>
            </a:r>
          </a:p>
          <a:p>
            <a:r>
              <a:rPr lang="en-US" sz="2400" dirty="0" smtClean="0"/>
              <a:t>A = [1,3; 2,.5] ;   </a:t>
            </a:r>
          </a:p>
          <a:p>
            <a:r>
              <a:rPr lang="en-US" sz="2400" dirty="0" smtClean="0"/>
              <a:t>A vector (1,1) gets transformed into [4, 2.5]         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76" y="1005840"/>
            <a:ext cx="2933700" cy="10477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916091" y="5055326"/>
            <a:ext cx="39189" cy="122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81406" y="6296297"/>
            <a:ext cx="262563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55280" y="5773783"/>
            <a:ext cx="600891" cy="50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Knowing the dominant ‘Eigen vectors’ , the idea is that all the feature vectors are to be projected along these Eigen vectors .</a:t>
            </a:r>
          </a:p>
          <a:p>
            <a:r>
              <a:rPr lang="en-US" dirty="0" smtClean="0"/>
              <a:t>This means that the dot products are to be taken between the original feature vector and the selected Eigen vector after normalizing the Eigen vectors.</a:t>
            </a:r>
          </a:p>
          <a:p>
            <a:r>
              <a:rPr lang="en-US" dirty="0" smtClean="0"/>
              <a:t>Thus each sample can be represented by one single number instead of 2. </a:t>
            </a:r>
          </a:p>
          <a:p>
            <a:r>
              <a:rPr lang="en-US" dirty="0" smtClean="0"/>
              <a:t>The final output is a vector containing one point for one data vector. </a:t>
            </a:r>
          </a:p>
          <a:p>
            <a:r>
              <a:rPr lang="en-US" dirty="0" smtClean="0"/>
              <a:t>In conclusion, if there are 100 features in a data set containing 1000 vectors, we will have covariance matrix of dimension 100x100.If we select 50 </a:t>
            </a:r>
            <a:r>
              <a:rPr lang="en-US" dirty="0"/>
              <a:t>E</a:t>
            </a:r>
            <a:r>
              <a:rPr lang="en-US" dirty="0" smtClean="0"/>
              <a:t>igen vectors correspond to first 50 Eigen values, the original 1000 vectors can be decomposed along the first 50 Eigen vectors with residual. </a:t>
            </a:r>
          </a:p>
          <a:p>
            <a:r>
              <a:rPr lang="en-US" dirty="0" smtClean="0"/>
              <a:t>Thus the new data set would contain 1000 records with 50 new features.</a:t>
            </a:r>
          </a:p>
          <a:p>
            <a:r>
              <a:rPr lang="en-US" dirty="0" smtClean="0"/>
              <a:t>Machine learning algorithm can be performed on these.  </a:t>
            </a:r>
          </a:p>
          <a:p>
            <a:r>
              <a:rPr lang="en-US" dirty="0" smtClean="0"/>
              <a:t>The old feature values could be extracted from new feature vectors by simple linear transformations.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92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regression problems, we have tuples of observations which are the values of features or attributes or dimensions and the respective classes.</a:t>
            </a:r>
          </a:p>
          <a:p>
            <a:r>
              <a:rPr lang="en-US" dirty="0" smtClean="0"/>
              <a:t>The observations are </a:t>
            </a:r>
          </a:p>
          <a:p>
            <a:pPr lvl="1"/>
            <a:r>
              <a:rPr lang="en-US" dirty="0" smtClean="0"/>
              <a:t>( x11, x12, …,x1n) and the label y1  ( w1x11+w2x12+w3x13+…+</a:t>
            </a:r>
            <a:r>
              <a:rPr lang="en-US" dirty="0" err="1" smtClean="0"/>
              <a:t>wn</a:t>
            </a:r>
            <a:r>
              <a:rPr lang="en-US" dirty="0" smtClean="0"/>
              <a:t> x1n= y1)</a:t>
            </a:r>
          </a:p>
          <a:p>
            <a:pPr lvl="1"/>
            <a:r>
              <a:rPr lang="en-US" dirty="0" smtClean="0"/>
              <a:t>(x21,x22,…,x2n) and the label y2.    </a:t>
            </a:r>
            <a:r>
              <a:rPr lang="en-US" dirty="0" smtClean="0">
                <a:sym typeface="Wingdings" panose="05000000000000000000" pitchFamily="2" charset="2"/>
              </a:rPr>
              <a:t> X W = Y ( X need not be a square matrix)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getting the correct values of W, it is necessary to have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features are independent of each other.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values of feature should have large variations.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These two conditions would give better numerical stability and accuracy.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 features with lower variations will not have much effect on the class the output </a:t>
            </a:r>
            <a:r>
              <a:rPr lang="en-US" smtClean="0">
                <a:sym typeface="Wingdings" panose="05000000000000000000" pitchFamily="2" charset="2"/>
              </a:rPr>
              <a:t>belongs to.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38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ideas give rise to the following.</a:t>
            </a:r>
          </a:p>
          <a:p>
            <a:r>
              <a:rPr lang="en-US" dirty="0" smtClean="0"/>
              <a:t>Consider the covariance matrix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the ideas given,  it is better if the covariance matrix is diagonal and diagonal values are as high as possible.</a:t>
            </a:r>
          </a:p>
          <a:p>
            <a:r>
              <a:rPr lang="en-US" dirty="0" smtClean="0"/>
              <a:t>That could be done by the process called ‘diagonalization’ of the covariance matrix. The ‘Eigen vectors’ essentially give the direction about which the variations can be characterized and the corresponding </a:t>
            </a:r>
            <a:r>
              <a:rPr lang="en-US" dirty="0"/>
              <a:t>E</a:t>
            </a:r>
            <a:r>
              <a:rPr lang="en-US" dirty="0" smtClean="0"/>
              <a:t>igen values give the magnitude.(variance of the component in the direction of the Eigen vector.)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2331583"/>
            <a:ext cx="4048125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83" y="1632039"/>
            <a:ext cx="5480827" cy="13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Singular values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97280"/>
            <a:ext cx="10644052" cy="54602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Eigen values essentially they are characteristic numbers of a square matrix.</a:t>
            </a:r>
          </a:p>
          <a:p>
            <a:r>
              <a:rPr lang="en-US" dirty="0" smtClean="0"/>
              <a:t>A similar characterization is required for non square matrices as they also map the vectors from one vector space to another </a:t>
            </a:r>
            <a:r>
              <a:rPr lang="en-US" dirty="0" err="1" smtClean="0"/>
              <a:t>ofcourse</a:t>
            </a:r>
            <a:r>
              <a:rPr lang="en-US" dirty="0" smtClean="0"/>
              <a:t> of different dimensions.</a:t>
            </a:r>
          </a:p>
          <a:p>
            <a:r>
              <a:rPr lang="en-US" dirty="0" smtClean="0"/>
              <a:t>In that case, the norms like </a:t>
            </a:r>
            <a:r>
              <a:rPr lang="en-US" dirty="0" err="1" smtClean="0"/>
              <a:t>Frobenious</a:t>
            </a:r>
            <a:r>
              <a:rPr lang="en-US" dirty="0" smtClean="0"/>
              <a:t> norm can be considered. </a:t>
            </a:r>
          </a:p>
          <a:p>
            <a:r>
              <a:rPr lang="en-US" dirty="0" smtClean="0"/>
              <a:t>For practical purposes, the induced norm such as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Definition</a:t>
            </a:r>
            <a:r>
              <a:rPr lang="en-US" dirty="0" smtClean="0"/>
              <a:t>: The largest </a:t>
            </a:r>
            <a:r>
              <a:rPr lang="en-US" dirty="0"/>
              <a:t>E</a:t>
            </a:r>
            <a:r>
              <a:rPr lang="en-US" dirty="0" smtClean="0"/>
              <a:t>igen value (absolute value) is known as ‘Spectral radius’ of a square matrix. However, the spectral radius directly does </a:t>
            </a:r>
            <a:r>
              <a:rPr lang="en-US" dirty="0" err="1" smtClean="0"/>
              <a:t>n’t</a:t>
            </a:r>
            <a:r>
              <a:rPr lang="en-US" dirty="0" smtClean="0"/>
              <a:t> satisfy the properties of a norm.</a:t>
            </a:r>
          </a:p>
          <a:p>
            <a:r>
              <a:rPr lang="en-US" dirty="0" smtClean="0"/>
              <a:t>Spectral radius of a given square matrix M is given by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80" y="3513908"/>
            <a:ext cx="9023639" cy="1240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92" y="6054249"/>
            <a:ext cx="4745219" cy="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6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Induced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r>
              <a:rPr lang="en-US" dirty="0" smtClean="0"/>
              <a:t>Now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13" y="1777183"/>
            <a:ext cx="4529220" cy="984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903" y="3304903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Outline of the proof:</a:t>
            </a:r>
          </a:p>
          <a:p>
            <a:r>
              <a:rPr lang="el-GR" dirty="0" smtClean="0"/>
              <a:t>ρ</a:t>
            </a:r>
            <a:r>
              <a:rPr lang="en-US" dirty="0" smtClean="0"/>
              <a:t>(A A</a:t>
            </a:r>
            <a:r>
              <a:rPr lang="en-US" baseline="30000" dirty="0" smtClean="0"/>
              <a:t>*</a:t>
            </a:r>
            <a:r>
              <a:rPr lang="en-US" dirty="0" smtClean="0"/>
              <a:t>) = </a:t>
            </a:r>
            <a:r>
              <a:rPr lang="el-GR" dirty="0" smtClean="0"/>
              <a:t>λ</a:t>
            </a:r>
            <a:r>
              <a:rPr lang="en-US" dirty="0" smtClean="0"/>
              <a:t>1 where the Eigen values are </a:t>
            </a:r>
            <a:r>
              <a:rPr lang="el-GR" dirty="0"/>
              <a:t>λ</a:t>
            </a:r>
            <a:r>
              <a:rPr lang="en-US" dirty="0"/>
              <a:t>1</a:t>
            </a:r>
            <a:r>
              <a:rPr lang="en-US" dirty="0" smtClean="0"/>
              <a:t> &gt;,….</a:t>
            </a:r>
            <a:r>
              <a:rPr lang="el-GR" dirty="0" smtClean="0"/>
              <a:t>λ</a:t>
            </a:r>
            <a:r>
              <a:rPr lang="en-US" dirty="0" smtClean="0"/>
              <a:t>(n-1), </a:t>
            </a:r>
            <a:r>
              <a:rPr lang="el-GR" dirty="0" smtClean="0"/>
              <a:t>λ</a:t>
            </a:r>
            <a:r>
              <a:rPr lang="en-US" dirty="0" smtClean="0"/>
              <a:t>n..</a:t>
            </a:r>
          </a:p>
          <a:p>
            <a:r>
              <a:rPr lang="en-US" dirty="0" smtClean="0"/>
              <a:t>Then,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46" y="4219481"/>
            <a:ext cx="7537520" cy="9917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3406" y="5211260"/>
            <a:ext cx="1048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if A is Hermitian(A= A</a:t>
            </a:r>
            <a:r>
              <a:rPr lang="en-US" baseline="30000" dirty="0" smtClean="0"/>
              <a:t>T</a:t>
            </a:r>
            <a:r>
              <a:rPr lang="en-US" dirty="0" smtClean="0"/>
              <a:t>) , if </a:t>
            </a:r>
            <a:r>
              <a:rPr lang="el-GR" dirty="0"/>
              <a:t>λ</a:t>
            </a:r>
            <a:r>
              <a:rPr lang="en-US" dirty="0"/>
              <a:t>1 </a:t>
            </a:r>
            <a:r>
              <a:rPr lang="en-US" dirty="0" smtClean="0"/>
              <a:t>,…., </a:t>
            </a:r>
            <a:r>
              <a:rPr lang="el-GR" dirty="0"/>
              <a:t>λ</a:t>
            </a:r>
            <a:r>
              <a:rPr lang="en-US" dirty="0" smtClean="0"/>
              <a:t>n are the Eigen values of </a:t>
            </a:r>
            <a:r>
              <a:rPr lang="en-US" dirty="0"/>
              <a:t>(A A</a:t>
            </a:r>
            <a:r>
              <a:rPr lang="en-US" baseline="30000" dirty="0" smtClean="0"/>
              <a:t>*</a:t>
            </a:r>
            <a:r>
              <a:rPr lang="en-US" dirty="0" smtClean="0"/>
              <a:t> ) they are nothing but </a:t>
            </a:r>
            <a:r>
              <a:rPr lang="el-GR" dirty="0" smtClean="0"/>
              <a:t>μ</a:t>
            </a:r>
            <a:r>
              <a:rPr lang="en-US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μ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,…, </a:t>
            </a:r>
            <a:r>
              <a:rPr lang="el-GR" dirty="0" smtClean="0"/>
              <a:t>μ</a:t>
            </a:r>
            <a:r>
              <a:rPr lang="en-US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, where </a:t>
            </a:r>
            <a:r>
              <a:rPr lang="el-GR" dirty="0"/>
              <a:t>μ</a:t>
            </a:r>
            <a:r>
              <a:rPr lang="en-US" dirty="0" smtClean="0"/>
              <a:t>1, </a:t>
            </a:r>
            <a:r>
              <a:rPr lang="el-GR" dirty="0"/>
              <a:t>μ</a:t>
            </a:r>
            <a:r>
              <a:rPr lang="en-US" dirty="0" smtClean="0"/>
              <a:t>2,…, </a:t>
            </a:r>
            <a:r>
              <a:rPr lang="el-GR" dirty="0"/>
              <a:t>μ</a:t>
            </a:r>
            <a:r>
              <a:rPr lang="en-US" dirty="0" smtClean="0"/>
              <a:t>n are the Eigen values of A.</a:t>
            </a:r>
            <a:r>
              <a:rPr lang="en-US" baseline="30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0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719093"/>
          </a:xfrm>
        </p:spPr>
        <p:txBody>
          <a:bodyPr/>
          <a:lstStyle/>
          <a:p>
            <a:r>
              <a:rPr lang="en-US" dirty="0" smtClean="0"/>
              <a:t>Application of singular value decomposition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71154"/>
            <a:ext cx="740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Suppose, there are vectors such that multiplication by a given matrix results in the change in the magnitude of the vector but not direction(x) then we will have Ax  representable by λx.</a:t>
            </a:r>
          </a:p>
          <a:p>
            <a:pPr marL="0" indent="0">
              <a:buNone/>
            </a:pPr>
            <a:r>
              <a:rPr lang="en-US"/>
              <a:t>In that case, Ax = λx;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A</a:t>
            </a:r>
            <a:r>
              <a:rPr lang="en-US" baseline="30000"/>
              <a:t>2</a:t>
            </a:r>
            <a:r>
              <a:rPr lang="en-US"/>
              <a:t>x = λ</a:t>
            </a:r>
            <a:r>
              <a:rPr lang="en-US" baseline="30000"/>
              <a:t>2</a:t>
            </a:r>
            <a:r>
              <a:rPr lang="en-US"/>
              <a:t>x 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A</a:t>
            </a:r>
            <a:r>
              <a:rPr lang="en-US" baseline="30000"/>
              <a:t>n</a:t>
            </a:r>
            <a:r>
              <a:rPr lang="en-US"/>
              <a:t>x = λ</a:t>
            </a:r>
            <a:r>
              <a:rPr lang="en-US" baseline="30000"/>
              <a:t>n</a:t>
            </a:r>
            <a:r>
              <a:rPr lang="en-US"/>
              <a:t>x .</a:t>
            </a:r>
          </a:p>
          <a:p>
            <a:pPr marL="0" indent="0">
              <a:buNone/>
            </a:pPr>
            <a:r>
              <a:rPr lang="en-US"/>
              <a:t>This created a lot of interest in this direction.</a:t>
            </a:r>
          </a:p>
          <a:p>
            <a:pPr marL="0" indent="0">
              <a:buNone/>
            </a:pPr>
            <a:r>
              <a:rPr lang="en-US"/>
              <a:t>The ‘λ’s which satisfy the equation Ax = λx are known as Eigen values and the vectors that satisfy for the given A and the obtained λ are known as Eigen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6AC8-99B6-4757-ADF1-08E099A1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find out </a:t>
            </a:r>
            <a:r>
              <a:rPr lang="en-US" dirty="0" smtClean="0"/>
              <a:t>vectors </a:t>
            </a:r>
            <a:r>
              <a:rPr lang="en-US" dirty="0"/>
              <a:t>satisfying Ax = λx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A66E-9CAA-421F-A555-59EE5BFA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3589"/>
            <a:ext cx="10722429" cy="5669279"/>
          </a:xfrm>
        </p:spPr>
        <p:txBody>
          <a:bodyPr>
            <a:noAutofit/>
          </a:bodyPr>
          <a:lstStyle/>
          <a:p>
            <a:r>
              <a:rPr lang="en-US" sz="1800" dirty="0"/>
              <a:t>Let Ax = λx ;</a:t>
            </a:r>
          </a:p>
          <a:p>
            <a:r>
              <a:rPr lang="en-US" sz="1800" dirty="0"/>
              <a:t>It can be written as Ax = </a:t>
            </a:r>
            <a:r>
              <a:rPr lang="en-US" sz="1800" dirty="0" err="1"/>
              <a:t>λIx</a:t>
            </a:r>
            <a:r>
              <a:rPr lang="en-US" sz="1800" dirty="0"/>
              <a:t>  where I is unit matrix.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 smtClean="0"/>
              <a:t> </a:t>
            </a:r>
            <a:r>
              <a:rPr lang="en-US" sz="1800" dirty="0" err="1"/>
              <a:t>λI</a:t>
            </a:r>
            <a:r>
              <a:rPr lang="en-US" sz="1800" dirty="0"/>
              <a:t>-A)x = 0</a:t>
            </a:r>
            <a:r>
              <a:rPr lang="en-US" sz="1800" dirty="0" smtClean="0"/>
              <a:t>;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>
                <a:sym typeface="Wingdings" panose="05000000000000000000" pitchFamily="2" charset="2"/>
              </a:rPr>
              <a:t>The Eigen </a:t>
            </a:r>
            <a:r>
              <a:rPr lang="en-US" sz="1800" dirty="0" smtClean="0">
                <a:sym typeface="Wingdings" panose="05000000000000000000" pitchFamily="2" charset="2"/>
              </a:rPr>
              <a:t>vectors (x)  </a:t>
            </a:r>
            <a:r>
              <a:rPr lang="en-US" sz="1800" dirty="0">
                <a:sym typeface="Wingdings" panose="05000000000000000000" pitchFamily="2" charset="2"/>
              </a:rPr>
              <a:t>belong to the Null space of </a:t>
            </a:r>
            <a:r>
              <a:rPr lang="en-US" sz="1800" dirty="0"/>
              <a:t>(</a:t>
            </a:r>
            <a:r>
              <a:rPr lang="en-US" sz="1800" dirty="0" err="1"/>
              <a:t>λI</a:t>
            </a:r>
            <a:r>
              <a:rPr lang="en-US" sz="1800" dirty="0"/>
              <a:t>-A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If </a:t>
            </a:r>
            <a:r>
              <a:rPr lang="en-US" sz="1800" dirty="0"/>
              <a:t>there is one vector (Eigen vector) in the Null space of a </a:t>
            </a:r>
            <a:r>
              <a:rPr lang="en-US" sz="1800" dirty="0" smtClean="0"/>
              <a:t>matrix</a:t>
            </a:r>
            <a:r>
              <a:rPr lang="en-US" sz="1800" dirty="0"/>
              <a:t>, then </a:t>
            </a:r>
            <a:r>
              <a:rPr lang="en-US" sz="1800" dirty="0" smtClean="0"/>
              <a:t>the  </a:t>
            </a:r>
            <a:r>
              <a:rPr lang="en-US" sz="1800" dirty="0"/>
              <a:t>matrix is </a:t>
            </a:r>
            <a:r>
              <a:rPr lang="en-US" sz="1800" b="1" dirty="0"/>
              <a:t>not of full rank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From the theory of determinants , it can be shown that the matrices without full rank, have the determinant Zero.</a:t>
            </a:r>
            <a:endParaRPr lang="en-US" sz="18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>
                <a:sym typeface="Wingdings" panose="05000000000000000000" pitchFamily="2" charset="2"/>
              </a:rPr>
              <a:t>If there are vectors for which the matrix does not change the direction, they can be found out by solving the above equation along with the corresponding values for ‘</a:t>
            </a:r>
            <a:r>
              <a:rPr lang="en-US" sz="1800" dirty="0"/>
              <a:t>λ’.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Many questions arise.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How many such pairs of (λ, x ) are there and how to find them out</a:t>
            </a:r>
            <a:r>
              <a:rPr lang="en-US" sz="1800" dirty="0" smtClean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 smtClean="0"/>
              <a:t>The determinant expression gives us the answer. It results in the polynomial of order equal to the dimension of the matrix.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 smtClean="0"/>
              <a:t>Are the Eigen vectors unique </a:t>
            </a:r>
            <a:r>
              <a:rPr lang="en-US" sz="1800" dirty="0" err="1" smtClean="0"/>
              <a:t>w.r.t.eigen</a:t>
            </a:r>
            <a:r>
              <a:rPr lang="en-US" sz="1800" dirty="0" smtClean="0"/>
              <a:t> value? May be or may not be!!!!!!!!!!!!!!</a:t>
            </a:r>
            <a:endParaRPr lang="en-US" sz="18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There are many results that ‘d be useful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C51C-6811-4BEE-AF7D-97E3DF3F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dirty="0" smtClean="0"/>
              <a:t>Determination of Eigen 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1940-1E1A-465C-AD40-A6710A4B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816"/>
            <a:ext cx="10515600" cy="50457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A = [.8,.3;.2,.7]</a:t>
            </a:r>
          </a:p>
          <a:p>
            <a:pPr marL="0" indent="0">
              <a:buNone/>
            </a:pPr>
            <a:r>
              <a:rPr lang="en-US" dirty="0"/>
              <a:t>Let Ax = </a:t>
            </a:r>
            <a:r>
              <a:rPr lang="en-US" dirty="0" smtClean="0"/>
              <a:t>λ I x </a:t>
            </a:r>
            <a:r>
              <a:rPr lang="en-US" dirty="0"/>
              <a:t>; x = [x1,x2]</a:t>
            </a:r>
            <a:r>
              <a:rPr lang="en-US" baseline="30000" dirty="0"/>
              <a:t>T. 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 smtClean="0"/>
              <a:t>λI</a:t>
            </a:r>
            <a:r>
              <a:rPr lang="en-US" dirty="0" smtClean="0"/>
              <a:t>-A)x = 0;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The Eigen vectors belong to the Null space of </a:t>
            </a:r>
            <a:r>
              <a:rPr lang="en-US" dirty="0"/>
              <a:t>(</a:t>
            </a:r>
            <a:r>
              <a:rPr lang="en-US" dirty="0" err="1" smtClean="0"/>
              <a:t>λI</a:t>
            </a:r>
            <a:r>
              <a:rPr lang="en-US" dirty="0" smtClean="0"/>
              <a:t>-A).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If there is one vector (Eigen vector) in the Null space of a matrix, then 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matrix is not of full rank.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Then </a:t>
            </a:r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n-US" dirty="0" err="1" smtClean="0"/>
              <a:t>λI</a:t>
            </a:r>
            <a:r>
              <a:rPr lang="en-US" dirty="0" smtClean="0"/>
              <a:t>-A) = 0;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Using this relation, all ‘</a:t>
            </a:r>
            <a:r>
              <a:rPr lang="en-US" dirty="0" err="1" smtClean="0"/>
              <a:t>λ’s</a:t>
            </a:r>
            <a:r>
              <a:rPr lang="en-US" dirty="0" smtClean="0"/>
              <a:t> can be computed.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This equation is known as the ‘characteristic equation’ of the matrix A. 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For the matrix A [.8,.3;.2,.7], we </a:t>
            </a:r>
            <a:r>
              <a:rPr lang="en-US" dirty="0"/>
              <a:t>are given </a:t>
            </a: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dirty="0" err="1"/>
              <a:t>λI</a:t>
            </a:r>
            <a:r>
              <a:rPr lang="en-US" dirty="0"/>
              <a:t>-A) =0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.8 – λ	.3</a:t>
            </a:r>
          </a:p>
          <a:p>
            <a:pPr marL="0" indent="0">
              <a:buNone/>
            </a:pPr>
            <a:r>
              <a:rPr lang="en-US" dirty="0"/>
              <a:t>   .2        .</a:t>
            </a:r>
            <a:r>
              <a:rPr lang="en-US" dirty="0" smtClean="0"/>
              <a:t>7-λ        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66651" y="5185954"/>
            <a:ext cx="13063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69028" y="5185954"/>
            <a:ext cx="13063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(.8-</a:t>
            </a:r>
            <a:r>
              <a:rPr lang="en-US" dirty="0"/>
              <a:t> λ)(.7- λ)-.06=0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λ</a:t>
            </a:r>
            <a:r>
              <a:rPr lang="en-US" baseline="30000" dirty="0"/>
              <a:t>2</a:t>
            </a:r>
            <a:r>
              <a:rPr lang="en-US" dirty="0"/>
              <a:t> –(3/2) λ + (1/2)=0; </a:t>
            </a:r>
          </a:p>
          <a:p>
            <a:pPr marL="0" indent="0">
              <a:buNone/>
            </a:pPr>
            <a:r>
              <a:rPr lang="en-US" dirty="0"/>
              <a:t>There are two values for λ. Let them be λ1, </a:t>
            </a:r>
            <a:r>
              <a:rPr lang="en-US" dirty="0" smtClean="0"/>
              <a:t>λ2</a:t>
            </a:r>
          </a:p>
          <a:p>
            <a:pPr marL="0" indent="0">
              <a:buNone/>
            </a:pPr>
            <a:r>
              <a:rPr lang="en-US" dirty="0" smtClean="0"/>
              <a:t>(λ- 1) (λ -.5)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corresponding </a:t>
            </a:r>
            <a:r>
              <a:rPr lang="en-US" dirty="0" smtClean="0"/>
              <a:t>Eigen </a:t>
            </a:r>
            <a:r>
              <a:rPr lang="en-US" dirty="0"/>
              <a:t>vectors can be found out as</a:t>
            </a:r>
          </a:p>
          <a:p>
            <a:pPr marL="0" indent="0">
              <a:buNone/>
            </a:pPr>
            <a:r>
              <a:rPr lang="en-US" dirty="0"/>
              <a:t>(A- </a:t>
            </a:r>
            <a:r>
              <a:rPr lang="en-US" dirty="0" smtClean="0"/>
              <a:t>λ1I) * xeigen1=0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This expression can be expanded to give 2 independent equations to determine the </a:t>
            </a:r>
            <a:r>
              <a:rPr lang="en-US" dirty="0" smtClean="0"/>
              <a:t>Eigen vector xeigen1.</a:t>
            </a:r>
          </a:p>
          <a:p>
            <a:pPr marL="0" indent="0">
              <a:buNone/>
            </a:pPr>
            <a:r>
              <a:rPr lang="en-US" dirty="0" smtClean="0"/>
              <a:t>Let λ = 1, let I be the unity matrix ( a 2 dim matrix in which the element</a:t>
            </a:r>
          </a:p>
          <a:p>
            <a:pPr marL="0" indent="0">
              <a:buNone/>
            </a:pPr>
            <a:r>
              <a:rPr lang="en-US" dirty="0" smtClean="0"/>
              <a:t>(A – 1* I)xeigen1   = [0,0]</a:t>
            </a:r>
            <a:r>
              <a:rPr lang="en-US" baseline="30000" dirty="0" smtClean="0"/>
              <a:t>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Eigen vector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5" y="1389018"/>
            <a:ext cx="10515600" cy="5066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 Eigen vector are given by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 vector (3,2)</a:t>
            </a:r>
            <a:r>
              <a:rPr lang="en-US" baseline="30000" dirty="0" smtClean="0">
                <a:sym typeface="Wingdings" panose="05000000000000000000" pitchFamily="2" charset="2"/>
              </a:rPr>
              <a:t>T  </a:t>
            </a:r>
            <a:r>
              <a:rPr lang="en-US" dirty="0" smtClean="0">
                <a:sym typeface="Wingdings" panose="05000000000000000000" pitchFamily="2" charset="2"/>
              </a:rPr>
              <a:t>can also be considered as Eigen vector.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It can be seen that all these vectors fall in the same line (c, 2/3c) where c is any real number.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Eigen vectors essentially denote the direction and </a:t>
            </a:r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igen values the magnitude.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72" y="1480209"/>
            <a:ext cx="8895724" cy="1393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06" y="3097741"/>
            <a:ext cx="1505766" cy="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54767</TotalTime>
  <Words>2594</Words>
  <Application>Microsoft Office PowerPoint</Application>
  <PresentationFormat>Widescreen</PresentationFormat>
  <Paragraphs>317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Office Theme</vt:lpstr>
      <vt:lpstr>Eigen values and Eigen vectors</vt:lpstr>
      <vt:lpstr>Linear Algebra – A relook</vt:lpstr>
      <vt:lpstr>What we looked at?</vt:lpstr>
      <vt:lpstr>Introduction</vt:lpstr>
      <vt:lpstr>PowerPoint Presentation</vt:lpstr>
      <vt:lpstr>How to find out vectors satisfying Ax = λx </vt:lpstr>
      <vt:lpstr>Determination of Eigen vector</vt:lpstr>
      <vt:lpstr>PowerPoint Presentation</vt:lpstr>
      <vt:lpstr>Eigen vector determination</vt:lpstr>
      <vt:lpstr>PowerPoint Presentation</vt:lpstr>
      <vt:lpstr>Analysis: Good news</vt:lpstr>
      <vt:lpstr>Eigen systems – Some more insights</vt:lpstr>
      <vt:lpstr>To be careful in Math</vt:lpstr>
      <vt:lpstr>Summary</vt:lpstr>
      <vt:lpstr>Symmetric positive definite matrices</vt:lpstr>
      <vt:lpstr>Eigen value decomposition</vt:lpstr>
      <vt:lpstr>Eigen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Symmetric matrix</vt:lpstr>
      <vt:lpstr>Spectral theorem</vt:lpstr>
      <vt:lpstr>Vector and matrix norms</vt:lpstr>
      <vt:lpstr>Formal definition of a norm (http://www.cis.upenn.edu/~cis515/cis515-11-sl4.pdf)</vt:lpstr>
      <vt:lpstr>PowerPoint Presentation</vt:lpstr>
      <vt:lpstr>Matrix norms</vt:lpstr>
      <vt:lpstr>Matrix norm</vt:lpstr>
      <vt:lpstr>Case study – Principal component analysis</vt:lpstr>
      <vt:lpstr>Basic statistical terms</vt:lpstr>
      <vt:lpstr>Covariance</vt:lpstr>
      <vt:lpstr>Example</vt:lpstr>
      <vt:lpstr>Computations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Singular values and vectors</vt:lpstr>
      <vt:lpstr>Induced norm</vt:lpstr>
      <vt:lpstr>Application of singular value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 values and Eigen vectors</dc:title>
  <dc:creator>Gopalasamudram Sivaramakumar</dc:creator>
  <cp:lastModifiedBy>Sivaramakumar, Gopalasamudram (Cognizant)</cp:lastModifiedBy>
  <cp:revision>151</cp:revision>
  <dcterms:created xsi:type="dcterms:W3CDTF">2017-08-06T10:53:39Z</dcterms:created>
  <dcterms:modified xsi:type="dcterms:W3CDTF">2017-09-27T07:01:02Z</dcterms:modified>
</cp:coreProperties>
</file>