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59" r:id="rId7"/>
    <p:sldId id="265" r:id="rId8"/>
    <p:sldId id="285" r:id="rId9"/>
    <p:sldId id="284" r:id="rId10"/>
    <p:sldId id="289" r:id="rId11"/>
    <p:sldId id="283" r:id="rId12"/>
    <p:sldId id="290" r:id="rId13"/>
    <p:sldId id="260" r:id="rId14"/>
    <p:sldId id="291" r:id="rId15"/>
    <p:sldId id="293" r:id="rId16"/>
    <p:sldId id="261" r:id="rId17"/>
    <p:sldId id="271" r:id="rId18"/>
    <p:sldId id="304" r:id="rId19"/>
    <p:sldId id="272" r:id="rId20"/>
    <p:sldId id="300" r:id="rId21"/>
    <p:sldId id="301" r:id="rId22"/>
    <p:sldId id="302" r:id="rId23"/>
    <p:sldId id="303" r:id="rId24"/>
    <p:sldId id="329" r:id="rId25"/>
    <p:sldId id="292" r:id="rId26"/>
    <p:sldId id="294" r:id="rId27"/>
    <p:sldId id="267" r:id="rId28"/>
    <p:sldId id="266" r:id="rId29"/>
    <p:sldId id="295" r:id="rId30"/>
    <p:sldId id="296" r:id="rId31"/>
    <p:sldId id="297" r:id="rId32"/>
    <p:sldId id="298" r:id="rId33"/>
    <p:sldId id="299" r:id="rId34"/>
    <p:sldId id="286" r:id="rId35"/>
    <p:sldId id="287" r:id="rId36"/>
    <p:sldId id="305" r:id="rId37"/>
    <p:sldId id="320" r:id="rId38"/>
    <p:sldId id="321" r:id="rId39"/>
    <p:sldId id="277" r:id="rId40"/>
    <p:sldId id="312" r:id="rId41"/>
    <p:sldId id="306" r:id="rId42"/>
    <p:sldId id="313" r:id="rId43"/>
    <p:sldId id="307" r:id="rId44"/>
    <p:sldId id="308" r:id="rId45"/>
    <p:sldId id="309" r:id="rId46"/>
    <p:sldId id="310" r:id="rId47"/>
    <p:sldId id="315" r:id="rId48"/>
    <p:sldId id="316" r:id="rId49"/>
    <p:sldId id="317" r:id="rId50"/>
    <p:sldId id="318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35" r:id="rId59"/>
    <p:sldId id="336" r:id="rId60"/>
    <p:sldId id="311" r:id="rId61"/>
    <p:sldId id="362" r:id="rId62"/>
    <p:sldId id="319" r:id="rId63"/>
    <p:sldId id="382" r:id="rId64"/>
    <p:sldId id="330" r:id="rId65"/>
    <p:sldId id="334" r:id="rId66"/>
    <p:sldId id="332" r:id="rId67"/>
    <p:sldId id="348" r:id="rId68"/>
    <p:sldId id="346" r:id="rId69"/>
    <p:sldId id="333" r:id="rId70"/>
    <p:sldId id="331" r:id="rId71"/>
    <p:sldId id="375" r:id="rId72"/>
    <p:sldId id="376" r:id="rId73"/>
    <p:sldId id="377" r:id="rId74"/>
    <p:sldId id="378" r:id="rId75"/>
    <p:sldId id="347" r:id="rId76"/>
    <p:sldId id="356" r:id="rId77"/>
    <p:sldId id="373" r:id="rId78"/>
    <p:sldId id="364" r:id="rId79"/>
    <p:sldId id="383" r:id="rId80"/>
    <p:sldId id="365" r:id="rId81"/>
    <p:sldId id="366" r:id="rId82"/>
    <p:sldId id="367" r:id="rId83"/>
    <p:sldId id="384" r:id="rId84"/>
    <p:sldId id="386" r:id="rId85"/>
    <p:sldId id="387" r:id="rId86"/>
    <p:sldId id="385" r:id="rId87"/>
    <p:sldId id="388" r:id="rId88"/>
    <p:sldId id="389" r:id="rId89"/>
    <p:sldId id="368" r:id="rId90"/>
    <p:sldId id="369" r:id="rId91"/>
    <p:sldId id="370" r:id="rId92"/>
    <p:sldId id="371" r:id="rId93"/>
    <p:sldId id="274" r:id="rId94"/>
    <p:sldId id="275" r:id="rId95"/>
    <p:sldId id="363" r:id="rId96"/>
    <p:sldId id="390" r:id="rId97"/>
    <p:sldId id="276" r:id="rId98"/>
    <p:sldId id="372" r:id="rId99"/>
    <p:sldId id="381" r:id="rId100"/>
    <p:sldId id="339" r:id="rId101"/>
    <p:sldId id="340" r:id="rId102"/>
    <p:sldId id="341" r:id="rId103"/>
    <p:sldId id="342" r:id="rId104"/>
    <p:sldId id="349" r:id="rId105"/>
    <p:sldId id="344" r:id="rId106"/>
    <p:sldId id="345" r:id="rId107"/>
    <p:sldId id="351" r:id="rId108"/>
    <p:sldId id="350" r:id="rId109"/>
    <p:sldId id="352" r:id="rId110"/>
    <p:sldId id="353" r:id="rId111"/>
    <p:sldId id="354" r:id="rId112"/>
    <p:sldId id="355" r:id="rId113"/>
    <p:sldId id="357" r:id="rId114"/>
    <p:sldId id="358" r:id="rId115"/>
    <p:sldId id="359" r:id="rId116"/>
    <p:sldId id="360" r:id="rId117"/>
    <p:sldId id="361" r:id="rId118"/>
    <p:sldId id="374" r:id="rId1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80FB-CBB9-46A2-B28C-7E14E24F6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0343D-5E47-4F50-9761-E561CB2B5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3F7E9-5AF1-42CA-953B-A5F927A91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121D-5664-4FF9-BF8E-00511D723AF1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C3CA5-FE57-447D-B83F-B2E4907D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93FBD-654C-4572-8462-CEFAEEBF6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25B5-C8AC-4B58-9A23-381BCE0E5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1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42F0-4CC3-4EB1-BA54-243A66422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2E5E6-21EC-47A5-9344-A274082CF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E63AA-B9C9-47C8-928F-C54B45046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121D-5664-4FF9-BF8E-00511D723AF1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29CC0-B239-4BE8-A661-B914A5D7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10874-A157-4812-8C46-E9CCCAB7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25B5-C8AC-4B58-9A23-381BCE0E5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9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203D42-7E81-4259-AA38-9B349A5F1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2BB64-767F-441E-9101-AFD9959D9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40EB1-CB16-43B4-9FC9-69BD3DE5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121D-5664-4FF9-BF8E-00511D723AF1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AB4BC-D59D-42DE-B631-C2C0AF90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4C0D3-1179-4A16-9084-13C5AA36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25B5-C8AC-4B58-9A23-381BCE0E5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6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2AD64-FA0A-4797-9122-C700D401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5E5A7-786E-4CE2-982E-8E6BC480C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75A97-103C-477C-8D56-621E6EAD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121D-5664-4FF9-BF8E-00511D723AF1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7C501-7475-47C9-994E-53762A6F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E8550-3898-4689-8029-9203B007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25B5-C8AC-4B58-9A23-381BCE0E5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2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69EC7-BA6E-43DE-9FAB-0DF796D05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48153-5C7C-4202-8603-4D0AE9584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E7487-817F-4834-BE26-373DAAE4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121D-5664-4FF9-BF8E-00511D723AF1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0F662-F1BD-4531-9FF1-0876D4CC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3CB06-C967-4151-A3DE-4FAF9EFA8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25B5-C8AC-4B58-9A23-381BCE0E5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4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9D44F-2281-4809-9C94-46F752C7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E953A-2E0F-4E91-8EB2-2A280D08D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F9956-FD63-46A6-9266-291DDF618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6F9BC-1584-47AE-8968-995046EDA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121D-5664-4FF9-BF8E-00511D723AF1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E5F50-BA1B-4A9A-A7ED-AE15F110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FAD39-298A-4DC0-8BAA-50C71272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25B5-C8AC-4B58-9A23-381BCE0E5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3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EB10-AABF-48A8-AED5-8BC704DA9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E27AF-4A5B-4ABD-8ABC-C0E3D5E65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9CF3E-192A-407E-83FF-D2E42A807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0767C-6A43-4D86-9A78-F18262D50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FA65EF-B085-466E-866D-79DDAD49F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5F1CBD-E00D-4426-BC7C-0968187F1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121D-5664-4FF9-BF8E-00511D723AF1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88F239-E908-4023-9CFF-B3557C9A3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A97C23-9AA8-41F2-9ADD-2FD2A4A8C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25B5-C8AC-4B58-9A23-381BCE0E5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6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DF4A-585C-41BF-9500-C5192AEA1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C1173-1F57-436B-9B80-3FAF05A45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121D-5664-4FF9-BF8E-00511D723AF1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120C9D-AB24-40CC-8FB9-3C0E4AA7C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E5791-F005-4C49-B7AB-D73F67A70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25B5-C8AC-4B58-9A23-381BCE0E5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5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57AE57-7768-49EA-B4B3-0D33F2589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121D-5664-4FF9-BF8E-00511D723AF1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0B5C00-7F85-4233-9406-1F5C42A64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F37BF-3C09-46A8-9530-6D239CC5B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25B5-C8AC-4B58-9A23-381BCE0E5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2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92DC-89C7-4DBF-92D1-714DEBD46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F0681-8FF1-4459-8D72-684B0E0BC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15550-144E-486B-B67F-373FAA786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BB2D9-700A-4CB6-B309-04C05295E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121D-5664-4FF9-BF8E-00511D723AF1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97035-3488-4535-A915-320AB07DE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DCA46-7240-42C0-85CF-581AC9855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25B5-C8AC-4B58-9A23-381BCE0E5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1DDD-7F74-4720-B341-7C50EC12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BC5C6-6ADC-4B0C-9F81-9496F695F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56CE9-5633-46DC-88FD-9FBC274B4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650F7-CECC-4B12-9074-C4DD5D019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121D-5664-4FF9-BF8E-00511D723AF1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22B36-7F66-4D60-BFD0-722C37BA3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86C1A-F8AF-42A0-8748-83C360CF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25B5-C8AC-4B58-9A23-381BCE0E5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79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23F421-A633-447A-B764-7FFAAB7B0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B4212-D30F-4E48-8D58-E87B302E0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42D20-E28B-4A26-AED4-D1F7A9743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A121D-5664-4FF9-BF8E-00511D723AF1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20439-DB2B-4576-A825-6C8432EA8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4DDEB-0CDC-4583-BE33-7E0683459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425B5-C8AC-4B58-9A23-381BCE0E5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8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Rational_number" TargetMode="External"/><Relationship Id="rId3" Type="http://schemas.openxmlformats.org/officeDocument/2006/relationships/hyperlink" Target="https://en.wikipedia.org/wiki/Set_(mathematics)" TargetMode="External"/><Relationship Id="rId7" Type="http://schemas.openxmlformats.org/officeDocument/2006/relationships/hyperlink" Target="https://en.wikipedia.org/wiki/Division_(mathematics)" TargetMode="External"/><Relationship Id="rId12" Type="http://schemas.openxmlformats.org/officeDocument/2006/relationships/hyperlink" Target="https://en.wikipedia.org/wiki/Number_theory" TargetMode="External"/><Relationship Id="rId2" Type="http://schemas.openxmlformats.org/officeDocument/2006/relationships/hyperlink" Target="https://en.wikipedia.org/wiki/Mathemat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ultiplication" TargetMode="External"/><Relationship Id="rId11" Type="http://schemas.openxmlformats.org/officeDocument/2006/relationships/hyperlink" Target="https://en.wikipedia.org/wiki/Algebra" TargetMode="External"/><Relationship Id="rId5" Type="http://schemas.openxmlformats.org/officeDocument/2006/relationships/hyperlink" Target="https://en.wikipedia.org/wiki/Subtraction" TargetMode="External"/><Relationship Id="rId10" Type="http://schemas.openxmlformats.org/officeDocument/2006/relationships/hyperlink" Target="https://en.wikipedia.org/wiki/Algebraic_structure" TargetMode="External"/><Relationship Id="rId4" Type="http://schemas.openxmlformats.org/officeDocument/2006/relationships/hyperlink" Target="https://en.wikipedia.org/wiki/Addition" TargetMode="External"/><Relationship Id="rId9" Type="http://schemas.openxmlformats.org/officeDocument/2006/relationships/hyperlink" Target="https://en.wikipedia.org/wiki/Real_number" TargetMode="Externa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attice_(order)" TargetMode="External"/><Relationship Id="rId3" Type="http://schemas.openxmlformats.org/officeDocument/2006/relationships/hyperlink" Target="https://en.wikipedia.org/wiki/Group_(mathematics)" TargetMode="External"/><Relationship Id="rId7" Type="http://schemas.openxmlformats.org/officeDocument/2006/relationships/hyperlink" Target="https://en.wikipedia.org/wiki/Vector_space" TargetMode="External"/><Relationship Id="rId2" Type="http://schemas.openxmlformats.org/officeDocument/2006/relationships/hyperlink" Target="https://en.wikipedia.org/wiki/Algebraic_structu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odule_(mathematics)" TargetMode="External"/><Relationship Id="rId5" Type="http://schemas.openxmlformats.org/officeDocument/2006/relationships/hyperlink" Target="https://en.wikipedia.org/wiki/Field_(mathematics)" TargetMode="External"/><Relationship Id="rId10" Type="http://schemas.openxmlformats.org/officeDocument/2006/relationships/hyperlink" Target="https://en.wikipedia.org/wiki/Intellectual_rigor" TargetMode="External"/><Relationship Id="rId4" Type="http://schemas.openxmlformats.org/officeDocument/2006/relationships/hyperlink" Target="https://en.wikipedia.org/wiki/Ring_(mathematics)" TargetMode="External"/><Relationship Id="rId9" Type="http://schemas.openxmlformats.org/officeDocument/2006/relationships/hyperlink" Target="https://en.wikipedia.org/wiki/Algebra_over_a_field" TargetMode="Externa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early_independent" TargetMode="External"/><Relationship Id="rId2" Type="http://schemas.openxmlformats.org/officeDocument/2006/relationships/hyperlink" Target="https://en.wikipedia.org/wiki/Column_vector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arity_of_a_permutation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FB49-55F5-4472-954D-96F5EC6064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01EED-A088-4C3D-8C34-5AC3ADD29E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Dr. Siva,</a:t>
            </a:r>
          </a:p>
          <a:p>
            <a:r>
              <a:rPr lang="en-US" dirty="0" smtClean="0"/>
              <a:t>Cognizant Technology Solutions</a:t>
            </a:r>
          </a:p>
          <a:p>
            <a:endParaRPr lang="en-US" dirty="0"/>
          </a:p>
          <a:p>
            <a:r>
              <a:rPr lang="en-US" i="1" dirty="0" smtClean="0"/>
              <a:t>“The </a:t>
            </a:r>
            <a:r>
              <a:rPr lang="en-US" i="1" dirty="0"/>
              <a:t>truth is that vectors and matrices have become the language to know</a:t>
            </a:r>
            <a:r>
              <a:rPr lang="en-US" i="1" dirty="0" smtClean="0"/>
              <a:t>.” – Gilbert </a:t>
            </a:r>
            <a:r>
              <a:rPr lang="en-US" i="1" dirty="0" err="1" smtClean="0"/>
              <a:t>Strang</a:t>
            </a:r>
            <a:r>
              <a:rPr lang="en-US" i="1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1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3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3430"/>
            <a:ext cx="10860314" cy="573314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	In</a:t>
            </a:r>
            <a:r>
              <a:rPr lang="en-US" dirty="0"/>
              <a:t> </a:t>
            </a:r>
            <a:r>
              <a:rPr lang="en-US" dirty="0">
                <a:hlinkClick r:id="rId2" tooltip="Mathematics"/>
              </a:rPr>
              <a:t>mathematics</a:t>
            </a:r>
            <a:r>
              <a:rPr lang="en-US" dirty="0"/>
              <a:t>, a </a:t>
            </a:r>
            <a:r>
              <a:rPr lang="en-US" b="1" dirty="0"/>
              <a:t>field</a:t>
            </a:r>
            <a:r>
              <a:rPr lang="en-US" dirty="0"/>
              <a:t> is a </a:t>
            </a:r>
            <a:r>
              <a:rPr lang="en-US" dirty="0">
                <a:hlinkClick r:id="rId3" tooltip="Set (mathematics)"/>
              </a:rPr>
              <a:t>set</a:t>
            </a:r>
            <a:r>
              <a:rPr lang="en-US" dirty="0"/>
              <a:t> on which are defined </a:t>
            </a:r>
            <a:r>
              <a:rPr lang="en-US" dirty="0">
                <a:hlinkClick r:id="rId4" tooltip="Addition"/>
              </a:rPr>
              <a:t>addition</a:t>
            </a:r>
            <a:r>
              <a:rPr lang="en-US" dirty="0"/>
              <a:t>, </a:t>
            </a:r>
            <a:r>
              <a:rPr lang="en-US" dirty="0">
                <a:hlinkClick r:id="rId5" tooltip="Subtraction"/>
              </a:rPr>
              <a:t>subtraction</a:t>
            </a:r>
            <a:r>
              <a:rPr lang="en-US" dirty="0"/>
              <a:t>, </a:t>
            </a:r>
            <a:r>
              <a:rPr lang="en-US" dirty="0">
                <a:hlinkClick r:id="rId6" tooltip="Multiplication"/>
              </a:rPr>
              <a:t>multiplication</a:t>
            </a:r>
            <a:r>
              <a:rPr lang="en-US" dirty="0"/>
              <a:t>, and </a:t>
            </a:r>
            <a:r>
              <a:rPr lang="en-US" dirty="0">
                <a:hlinkClick r:id="rId7" tooltip="Division (mathematics)"/>
              </a:rPr>
              <a:t>division</a:t>
            </a:r>
            <a:r>
              <a:rPr lang="en-US" dirty="0"/>
              <a:t>, which behave as they do when applied to </a:t>
            </a:r>
            <a:r>
              <a:rPr lang="en-US" dirty="0">
                <a:hlinkClick r:id="rId8" tooltip="Rational number"/>
              </a:rPr>
              <a:t>rational</a:t>
            </a:r>
            <a:r>
              <a:rPr lang="en-US" dirty="0"/>
              <a:t> and </a:t>
            </a:r>
            <a:r>
              <a:rPr lang="en-US" dirty="0">
                <a:hlinkClick r:id="rId9" tooltip="Real number"/>
              </a:rPr>
              <a:t>real numbers</a:t>
            </a:r>
            <a:r>
              <a:rPr lang="en-US" dirty="0"/>
              <a:t>. A field is thus a fundamental </a:t>
            </a:r>
            <a:r>
              <a:rPr lang="en-US" dirty="0">
                <a:hlinkClick r:id="rId10" tooltip="Algebraic structure"/>
              </a:rPr>
              <a:t>algebraic structure</a:t>
            </a:r>
            <a:r>
              <a:rPr lang="en-US" dirty="0"/>
              <a:t>, which is widely used in </a:t>
            </a:r>
            <a:r>
              <a:rPr lang="en-US" dirty="0">
                <a:hlinkClick r:id="rId11" tooltip="Algebra"/>
              </a:rPr>
              <a:t>algebra</a:t>
            </a:r>
            <a:r>
              <a:rPr lang="en-US" dirty="0"/>
              <a:t>, </a:t>
            </a:r>
            <a:r>
              <a:rPr lang="en-US" dirty="0">
                <a:hlinkClick r:id="rId12" tooltip="Number theory"/>
              </a:rPr>
              <a:t>number theory</a:t>
            </a:r>
            <a:r>
              <a:rPr lang="en-US" dirty="0"/>
              <a:t> and many other areas of mathematics.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Definition(Field)</a:t>
            </a:r>
            <a:r>
              <a:rPr lang="en-US" dirty="0" smtClean="0"/>
              <a:t>:  A </a:t>
            </a:r>
            <a:r>
              <a:rPr lang="en-US" dirty="0"/>
              <a:t>field is a set F with two binary operations + and ·, such that the following properties hold.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1) ∀ α, β ∈ F, α + β = β + α (commutativity of addition)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2) ∀ α, β, γ ∈ F, α + (β + γ) = (α + β) + γ (associativity of addition)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3) ∀ α, β ∈ F, α · β = β · α (commutativity of multiplication)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4) ∀ α, β, γ ∈ F, (α · β) · γ = α · (β · γ) (associativity of multiplication)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5) ∀ α, β, γ ∈ F, α · (β + γ) = α · β + α · γ (</a:t>
            </a:r>
            <a:r>
              <a:rPr lang="en-US" dirty="0" err="1"/>
              <a:t>distributivity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6) ∃ 0 ∈ F such that ∀ α ∈ F, 0 + α = α (additive identity)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7) ∀ α ∈ F, ∃ −α ∈ F such that α + (−α) = 0 (additive inverse)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8) ∃ 1 ∈ F such that, ∀ α ∈ F, 1 · α = α (multiplicative identity)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9) ∀ α ∈ F, α </a:t>
            </a:r>
            <a:r>
              <a:rPr lang="en-US" dirty="0" smtClean="0"/>
              <a:t>!= </a:t>
            </a:r>
            <a:r>
              <a:rPr lang="en-US" dirty="0"/>
              <a:t>0, ∃ α </a:t>
            </a:r>
            <a:r>
              <a:rPr lang="en-US" baseline="30000" dirty="0"/>
              <a:t>−1</a:t>
            </a:r>
            <a:r>
              <a:rPr lang="en-US" dirty="0"/>
              <a:t> ∈ F such that α · α </a:t>
            </a:r>
            <a:r>
              <a:rPr lang="en-US" baseline="30000" dirty="0"/>
              <a:t>−1</a:t>
            </a:r>
            <a:r>
              <a:rPr lang="en-US" dirty="0"/>
              <a:t> = 1 (multiplicative inverse)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Remark: </a:t>
            </a:r>
            <a:r>
              <a:rPr lang="en-US" b="1" dirty="0" smtClean="0"/>
              <a:t>Note </a:t>
            </a:r>
            <a:r>
              <a:rPr lang="en-US" b="1" dirty="0"/>
              <a:t>that the integers satisfy properties (1) through (8), but not property (9</a:t>
            </a:r>
            <a:r>
              <a:rPr lang="en-US" b="1" dirty="0" smtClean="0"/>
              <a:t>).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>For all x ∈ Z, </a:t>
            </a:r>
            <a:r>
              <a:rPr lang="en-US" dirty="0" smtClean="0"/>
              <a:t>x </a:t>
            </a:r>
            <a:r>
              <a:rPr lang="en-US" baseline="-25000" dirty="0"/>
              <a:t>6</a:t>
            </a:r>
            <a:r>
              <a:rPr lang="en-US" dirty="0"/>
              <a:t>= 1. So, the integers are not a field. 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 The </a:t>
            </a:r>
            <a:r>
              <a:rPr lang="en-US" dirty="0"/>
              <a:t>real numbers R are a field, with respect to the usual addition and multiplication of real numbers.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The </a:t>
            </a:r>
            <a:r>
              <a:rPr lang="en-US" dirty="0"/>
              <a:t>rational numbers Q are a field, with respect to the usual addition and multiplication of rational numbers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>The set F = {0, 1} can be made into a </a:t>
            </a:r>
            <a:r>
              <a:rPr lang="en-US" dirty="0" smtClean="0"/>
              <a:t>field with 2 base binary operations (Addition and multiplication)</a:t>
            </a:r>
          </a:p>
          <a:p>
            <a:pPr marL="457200" lvl="1" indent="0">
              <a:buNone/>
            </a:pPr>
            <a:r>
              <a:rPr lang="en-US" dirty="0" smtClean="0"/>
              <a:t>Remark: </a:t>
            </a:r>
            <a:r>
              <a:rPr lang="en-US" dirty="0"/>
              <a:t>The elements of a field are often called scalars</a:t>
            </a:r>
          </a:p>
        </p:txBody>
      </p:sp>
    </p:spTree>
    <p:extLst>
      <p:ext uri="{BB962C8B-B14F-4D97-AF65-F5344CB8AC3E}">
        <p14:creationId xmlns:p14="http://schemas.microsoft.com/office/powerpoint/2010/main" val="119932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756"/>
          </a:xfrm>
        </p:spPr>
        <p:txBody>
          <a:bodyPr/>
          <a:lstStyle/>
          <a:p>
            <a:r>
              <a:rPr lang="en-US" dirty="0" smtClean="0"/>
              <a:t>Multiple solutions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115878"/>
            <a:ext cx="10515600" cy="5061085"/>
          </a:xfrm>
        </p:spPr>
        <p:txBody>
          <a:bodyPr/>
          <a:lstStyle/>
          <a:p>
            <a:r>
              <a:rPr lang="en-US" dirty="0" smtClean="0"/>
              <a:t>Consider an 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non invertible (singular) matrix [ 1 2;3,6], what is the Null space?</a:t>
            </a:r>
          </a:p>
          <a:p>
            <a:pPr marL="0" indent="0">
              <a:buNone/>
            </a:pPr>
            <a:r>
              <a:rPr lang="en-US" dirty="0" smtClean="0"/>
              <a:t>In equation form, we have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x+2y=0;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3x + 6y =0; </a:t>
            </a:r>
          </a:p>
          <a:p>
            <a:pPr marL="0" indent="0">
              <a:buNone/>
            </a:pPr>
            <a:r>
              <a:rPr lang="en-US" dirty="0" smtClean="0"/>
              <a:t>The second equation can be derived from the first.</a:t>
            </a:r>
          </a:p>
          <a:p>
            <a:pPr marL="0" indent="0">
              <a:buNone/>
            </a:pPr>
            <a:r>
              <a:rPr lang="en-US" dirty="0" smtClean="0"/>
              <a:t>The Null space is characterized by the line x+2y=0;</a:t>
            </a:r>
          </a:p>
          <a:p>
            <a:pPr marL="0" indent="0">
              <a:buNone/>
            </a:pPr>
            <a:r>
              <a:rPr lang="en-US" dirty="0" smtClean="0"/>
              <a:t>With one special solution other solutions can be characterized.</a:t>
            </a:r>
          </a:p>
        </p:txBody>
      </p:sp>
    </p:spTree>
    <p:extLst>
      <p:ext uri="{BB962C8B-B14F-4D97-AF65-F5344CB8AC3E}">
        <p14:creationId xmlns:p14="http://schemas.microsoft.com/office/powerpoint/2010/main" val="156409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17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Revisit linear system of equations (Unique solution)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677" y="1364213"/>
            <a:ext cx="8150817" cy="524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77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Complete solution by Row operations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379" y="1301211"/>
            <a:ext cx="9608950" cy="570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8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inconsistency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162" y="1520188"/>
            <a:ext cx="7826643" cy="544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5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87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Multiple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3887"/>
            <a:ext cx="10103603" cy="4246534"/>
          </a:xfrm>
        </p:spPr>
        <p:txBody>
          <a:bodyPr/>
          <a:lstStyle/>
          <a:p>
            <a:r>
              <a:rPr lang="en-US" dirty="0" smtClean="0"/>
              <a:t>Consider a system of equations: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Out gut feeling says that there are infinite solutions.</a:t>
            </a:r>
          </a:p>
          <a:p>
            <a:pPr marL="0" indent="0">
              <a:buNone/>
            </a:pPr>
            <a:r>
              <a:rPr lang="en-US" dirty="0" smtClean="0"/>
              <a:t>Is there any systematic way of characterizing the solutions?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10" y="1742646"/>
            <a:ext cx="4904570" cy="241426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88935" y="5025931"/>
            <a:ext cx="10005447" cy="16924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 summary, from the given system of equations, can we answer the following? </a:t>
            </a:r>
          </a:p>
          <a:p>
            <a:pPr lvl="1"/>
            <a:r>
              <a:rPr lang="en-US" dirty="0" smtClean="0"/>
              <a:t>Is there a solution? (Inconsistency among the equations)</a:t>
            </a:r>
          </a:p>
          <a:p>
            <a:pPr lvl="1"/>
            <a:r>
              <a:rPr lang="en-US" dirty="0" smtClean="0"/>
              <a:t>Is there a unique solution? If so how to arrive at?</a:t>
            </a:r>
          </a:p>
          <a:p>
            <a:pPr lvl="1"/>
            <a:r>
              <a:rPr lang="en-US" dirty="0" smtClean="0"/>
              <a:t>If there are multiple solutions how to parametrize them?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5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Certain definitions – Row echelon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92" y="1438168"/>
            <a:ext cx="10515600" cy="19404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Row echelon form</a:t>
            </a:r>
          </a:p>
          <a:p>
            <a:pPr lvl="1"/>
            <a:r>
              <a:rPr lang="en-US" dirty="0" smtClean="0"/>
              <a:t>All Nonzero rows are above any rows of all zeros. </a:t>
            </a:r>
          </a:p>
          <a:p>
            <a:pPr lvl="1"/>
            <a:r>
              <a:rPr lang="en-US" dirty="0"/>
              <a:t>Each leading entry (i.e. left most nonzero entry) of a row is in a column to the right of the leading entry of the row above it. </a:t>
            </a: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entries in a column below a leading entry are zero.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319" y="3751983"/>
            <a:ext cx="5685317" cy="255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414" y="365125"/>
            <a:ext cx="10563386" cy="750753"/>
          </a:xfrm>
        </p:spPr>
        <p:txBody>
          <a:bodyPr/>
          <a:lstStyle/>
          <a:p>
            <a:r>
              <a:rPr lang="en-US" dirty="0" smtClean="0"/>
              <a:t>Reduced row echelon 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857" y="1756877"/>
            <a:ext cx="7702657" cy="476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1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08692"/>
          </a:xfrm>
        </p:spPr>
        <p:txBody>
          <a:bodyPr/>
          <a:lstStyle/>
          <a:p>
            <a:r>
              <a:rPr lang="en-US" dirty="0" smtClean="0"/>
              <a:t>Some more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Pivot </a:t>
            </a:r>
            <a:r>
              <a:rPr lang="en-US" dirty="0"/>
              <a:t>position: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position of a leading entry in an echelon form of the matrix. 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ivot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nonzero number that either is used in a pivot position to create 0’s or is changed into a leading 1, which in turn is used to create 0’s. </a:t>
            </a:r>
            <a:endParaRPr lang="en-US" dirty="0" smtClean="0"/>
          </a:p>
          <a:p>
            <a:r>
              <a:rPr lang="en-US" dirty="0" smtClean="0"/>
              <a:t>Pivot </a:t>
            </a:r>
            <a:r>
              <a:rPr lang="en-US" dirty="0"/>
              <a:t>column: a column that contains a pivot position. </a:t>
            </a:r>
          </a:p>
        </p:txBody>
      </p:sp>
    </p:spTree>
    <p:extLst>
      <p:ext uri="{BB962C8B-B14F-4D97-AF65-F5344CB8AC3E}">
        <p14:creationId xmlns:p14="http://schemas.microsoft.com/office/powerpoint/2010/main" val="332009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753"/>
          </a:xfrm>
        </p:spPr>
        <p:txBody>
          <a:bodyPr/>
          <a:lstStyle/>
          <a:p>
            <a:r>
              <a:rPr lang="en-US" dirty="0" smtClean="0"/>
              <a:t>Example – Reduced echelon 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1604" y="3034501"/>
            <a:ext cx="6446003" cy="34016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7390" y="1115877"/>
            <a:ext cx="98879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Suppose the equations are</a:t>
            </a:r>
          </a:p>
          <a:p>
            <a:endParaRPr lang="en-US" sz="2400" dirty="0"/>
          </a:p>
          <a:p>
            <a:r>
              <a:rPr lang="en-US" sz="2400" dirty="0" smtClean="0"/>
              <a:t>3x2 -6x3 +6x4 +4x5 = -5;</a:t>
            </a:r>
          </a:p>
          <a:p>
            <a:r>
              <a:rPr lang="en-US" sz="2400" dirty="0" smtClean="0"/>
              <a:t>3x1 -7x2+8x3-5x4+8x5=9;</a:t>
            </a:r>
          </a:p>
          <a:p>
            <a:r>
              <a:rPr lang="en-US" sz="2400" dirty="0" smtClean="0"/>
              <a:t>3x1-9x2+12x3-9x4+6x5=15; Form the augmented matrix as shown below.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584160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25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50" y="1788440"/>
            <a:ext cx="7669870" cy="318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365126"/>
            <a:ext cx="10570029" cy="6944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Abstract definition for a vector space over a field.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25714" y="1045030"/>
            <a:ext cx="10628086" cy="5131933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A </a:t>
            </a:r>
            <a:r>
              <a:rPr lang="en-US" b="1" dirty="0"/>
              <a:t>set of axioms </a:t>
            </a:r>
            <a:r>
              <a:rPr lang="en-US" b="1" dirty="0" smtClean="0"/>
              <a:t>can be derived,  </a:t>
            </a:r>
            <a:r>
              <a:rPr lang="en-US" b="1" dirty="0"/>
              <a:t>which if satisfied by a class of objects, entitles those objects to be called “vectors”. </a:t>
            </a:r>
            <a:endParaRPr lang="en-US" b="1" dirty="0" smtClean="0"/>
          </a:p>
          <a:p>
            <a:r>
              <a:rPr lang="en-US" dirty="0" smtClean="0"/>
              <a:t>The </a:t>
            </a:r>
            <a:r>
              <a:rPr lang="en-US" dirty="0"/>
              <a:t>axioms were chosen by abstracting the most important </a:t>
            </a:r>
            <a:r>
              <a:rPr lang="en-US" dirty="0" smtClean="0"/>
              <a:t>properties </a:t>
            </a:r>
            <a:r>
              <a:rPr lang="en-US" dirty="0"/>
              <a:t>of vectors in </a:t>
            </a:r>
            <a:r>
              <a:rPr lang="en-US" dirty="0" smtClean="0"/>
              <a:t>R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  <a:r>
              <a:rPr lang="en-US" dirty="0"/>
              <a:t>; as a consequence, vectors in R</a:t>
            </a:r>
            <a:r>
              <a:rPr lang="en-US" baseline="30000" dirty="0"/>
              <a:t>n </a:t>
            </a:r>
            <a:r>
              <a:rPr lang="en-US" dirty="0" smtClean="0"/>
              <a:t>automatically </a:t>
            </a:r>
            <a:r>
              <a:rPr lang="en-US" dirty="0"/>
              <a:t>satisfy these axioms</a:t>
            </a:r>
            <a:r>
              <a:rPr lang="en-US" dirty="0" smtClean="0"/>
              <a:t>.</a:t>
            </a:r>
          </a:p>
          <a:p>
            <a:r>
              <a:rPr lang="en-US" dirty="0"/>
              <a:t>A vector space V over a field F is a nonempty set on which two operations are defined - </a:t>
            </a:r>
            <a:r>
              <a:rPr lang="en-US" b="1" dirty="0"/>
              <a:t>addition and scalar multiplication. </a:t>
            </a:r>
            <a:r>
              <a:rPr lang="en-US" b="1" dirty="0" smtClean="0"/>
              <a:t>(Groups – only one operation)</a:t>
            </a:r>
          </a:p>
          <a:p>
            <a:r>
              <a:rPr lang="en-US" dirty="0" smtClean="0"/>
              <a:t>Addition </a:t>
            </a:r>
            <a:r>
              <a:rPr lang="en-US" dirty="0"/>
              <a:t>is a rule for associating with each pair of objects u and v in V an object u + v, and scalar multiplication is a rule for associating with each scalar </a:t>
            </a:r>
            <a:r>
              <a:rPr lang="en-US" b="1" dirty="0"/>
              <a:t>k ∈ F </a:t>
            </a:r>
            <a:r>
              <a:rPr lang="en-US" dirty="0"/>
              <a:t>and each object u in V an object </a:t>
            </a:r>
            <a:r>
              <a:rPr lang="en-US" dirty="0" err="1"/>
              <a:t>ku</a:t>
            </a:r>
            <a:r>
              <a:rPr lang="en-US" dirty="0"/>
              <a:t> such that </a:t>
            </a:r>
            <a:endParaRPr lang="en-US" dirty="0" smtClean="0"/>
          </a:p>
          <a:p>
            <a:pPr lvl="1"/>
            <a:r>
              <a:rPr lang="en-US" dirty="0" smtClean="0"/>
              <a:t>1</a:t>
            </a:r>
            <a:r>
              <a:rPr lang="en-US" dirty="0"/>
              <a:t>. </a:t>
            </a:r>
            <a:r>
              <a:rPr lang="en-US" dirty="0" smtClean="0"/>
              <a:t>If </a:t>
            </a:r>
            <a:r>
              <a:rPr lang="en-US" dirty="0"/>
              <a:t>u, v ∈ V , then u + v ∈ V . </a:t>
            </a:r>
            <a:endParaRPr lang="en-US" dirty="0" smtClean="0"/>
          </a:p>
          <a:p>
            <a:pPr lvl="1"/>
            <a:r>
              <a:rPr lang="en-US" dirty="0" smtClean="0"/>
              <a:t>2</a:t>
            </a:r>
            <a:r>
              <a:rPr lang="en-US" dirty="0"/>
              <a:t>. If u ∈ V and k ∈ F, then </a:t>
            </a:r>
            <a:r>
              <a:rPr lang="en-US" dirty="0" err="1"/>
              <a:t>ku</a:t>
            </a:r>
            <a:r>
              <a:rPr lang="en-US" dirty="0"/>
              <a:t> ∈ V . </a:t>
            </a:r>
            <a:endParaRPr lang="en-US" dirty="0" smtClean="0"/>
          </a:p>
          <a:p>
            <a:pPr lvl="1"/>
            <a:r>
              <a:rPr lang="en-US" dirty="0" smtClean="0"/>
              <a:t>3</a:t>
            </a:r>
            <a:r>
              <a:rPr lang="en-US" dirty="0"/>
              <a:t>. u + v = v + u </a:t>
            </a:r>
            <a:endParaRPr lang="en-US" dirty="0" smtClean="0"/>
          </a:p>
          <a:p>
            <a:pPr lvl="1"/>
            <a:r>
              <a:rPr lang="en-US" dirty="0" smtClean="0"/>
              <a:t>4</a:t>
            </a:r>
            <a:r>
              <a:rPr lang="en-US" dirty="0"/>
              <a:t>. u + (v + w) = (u + v) + w </a:t>
            </a:r>
            <a:endParaRPr lang="en-US" dirty="0" smtClean="0"/>
          </a:p>
          <a:p>
            <a:pPr lvl="1"/>
            <a:r>
              <a:rPr lang="en-US" dirty="0" smtClean="0"/>
              <a:t>5</a:t>
            </a:r>
            <a:r>
              <a:rPr lang="en-US" dirty="0"/>
              <a:t>. There is an object 0 in V, called a zero vector for V , such that u+0 = 0+u = u for all u in V . </a:t>
            </a:r>
            <a:endParaRPr lang="en-US" dirty="0" smtClean="0"/>
          </a:p>
          <a:p>
            <a:pPr lvl="1"/>
            <a:r>
              <a:rPr lang="en-US" dirty="0" smtClean="0"/>
              <a:t>6</a:t>
            </a:r>
            <a:r>
              <a:rPr lang="en-US" dirty="0"/>
              <a:t>. For each u in V , there is an object -u in V , called the additive inverse of u, such that u + (−u) = −u + u = 0; </a:t>
            </a:r>
            <a:endParaRPr lang="en-US" dirty="0" smtClean="0"/>
          </a:p>
          <a:p>
            <a:pPr lvl="1"/>
            <a:r>
              <a:rPr lang="en-US" dirty="0" smtClean="0"/>
              <a:t>7</a:t>
            </a:r>
            <a:r>
              <a:rPr lang="en-US" dirty="0"/>
              <a:t>. k(</a:t>
            </a:r>
            <a:r>
              <a:rPr lang="en-US" dirty="0" err="1"/>
              <a:t>lu</a:t>
            </a:r>
            <a:r>
              <a:rPr lang="en-US" dirty="0"/>
              <a:t>) = (kl)u </a:t>
            </a:r>
            <a:endParaRPr lang="en-US" dirty="0" smtClean="0"/>
          </a:p>
          <a:p>
            <a:pPr lvl="1"/>
            <a:r>
              <a:rPr lang="en-US" dirty="0" smtClean="0"/>
              <a:t>8</a:t>
            </a:r>
            <a:r>
              <a:rPr lang="en-US" dirty="0"/>
              <a:t>. k(u + v) = </a:t>
            </a:r>
            <a:r>
              <a:rPr lang="en-US" dirty="0" err="1"/>
              <a:t>ku</a:t>
            </a:r>
            <a:r>
              <a:rPr lang="en-US" dirty="0"/>
              <a:t> + </a:t>
            </a:r>
            <a:r>
              <a:rPr lang="en-US" dirty="0" err="1"/>
              <a:t>kv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9</a:t>
            </a:r>
            <a:r>
              <a:rPr lang="en-US" dirty="0"/>
              <a:t>. (k + l)u = </a:t>
            </a:r>
            <a:r>
              <a:rPr lang="en-US" dirty="0" err="1"/>
              <a:t>ku</a:t>
            </a:r>
            <a:r>
              <a:rPr lang="en-US" dirty="0"/>
              <a:t> + </a:t>
            </a:r>
            <a:r>
              <a:rPr lang="en-US" dirty="0" err="1"/>
              <a:t>lu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10</a:t>
            </a:r>
            <a:r>
              <a:rPr lang="en-US" dirty="0"/>
              <a:t>. 1u = u </a:t>
            </a:r>
            <a:endParaRPr lang="en-US" dirty="0" smtClean="0"/>
          </a:p>
          <a:p>
            <a:r>
              <a:rPr lang="en-US" dirty="0" smtClean="0"/>
              <a:t>Remark: </a:t>
            </a:r>
            <a:r>
              <a:rPr lang="en-US" b="1" dirty="0"/>
              <a:t>The elements of the underlying field F are called scalars and the elements of the vector space are called vectors. Note also that we often restrict our attention to the case when F = R or C.</a:t>
            </a:r>
          </a:p>
        </p:txBody>
      </p:sp>
    </p:spTree>
    <p:extLst>
      <p:ext uri="{BB962C8B-B14F-4D97-AF65-F5344CB8AC3E}">
        <p14:creationId xmlns:p14="http://schemas.microsoft.com/office/powerpoint/2010/main" val="116105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93" y="1925739"/>
            <a:ext cx="6262687" cy="3138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825" y="2414346"/>
            <a:ext cx="39909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1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420" y="1518387"/>
            <a:ext cx="8548930" cy="395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5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step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58" y="1857374"/>
            <a:ext cx="9121579" cy="414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1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 of a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maximum number of linearly independent vectors in a </a:t>
            </a:r>
            <a:r>
              <a:rPr lang="en-US" b="1" dirty="0"/>
              <a:t>matrix</a:t>
            </a:r>
            <a:r>
              <a:rPr lang="en-US" dirty="0"/>
              <a:t> is equal to the number of non-zero rows in its row </a:t>
            </a:r>
            <a:r>
              <a:rPr lang="en-US" b="1" dirty="0"/>
              <a:t>echelon matrix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Therefore</a:t>
            </a:r>
            <a:r>
              <a:rPr lang="en-US" dirty="0"/>
              <a:t>, to find the </a:t>
            </a:r>
            <a:r>
              <a:rPr lang="en-US" b="1" dirty="0"/>
              <a:t>rank of a matrix</a:t>
            </a:r>
            <a:r>
              <a:rPr lang="en-US" dirty="0"/>
              <a:t>, we simply transform the </a:t>
            </a:r>
            <a:r>
              <a:rPr lang="en-US" b="1" dirty="0"/>
              <a:t>matrix</a:t>
            </a:r>
            <a:r>
              <a:rPr lang="en-US" dirty="0"/>
              <a:t> to its row </a:t>
            </a:r>
            <a:r>
              <a:rPr lang="en-US" b="1" dirty="0"/>
              <a:t>echelon form</a:t>
            </a:r>
            <a:r>
              <a:rPr lang="en-US" dirty="0"/>
              <a:t> and count the number of non-zero rows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21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80"/>
          </a:xfrm>
        </p:spPr>
        <p:txBody>
          <a:bodyPr/>
          <a:lstStyle/>
          <a:p>
            <a:r>
              <a:rPr lang="en-US" dirty="0" smtClean="0"/>
              <a:t>Some more interpretations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329" y="1082844"/>
            <a:ext cx="11454323" cy="6501775"/>
          </a:xfrm>
        </p:spPr>
        <p:txBody>
          <a:bodyPr/>
          <a:lstStyle/>
          <a:p>
            <a:r>
              <a:rPr lang="en-US" dirty="0"/>
              <a:t>Row </a:t>
            </a:r>
            <a:r>
              <a:rPr lang="en-US" dirty="0" smtClean="0"/>
              <a:t>space</a:t>
            </a:r>
          </a:p>
          <a:p>
            <a:pPr marL="0" indent="0">
              <a:buNone/>
            </a:pPr>
            <a:r>
              <a:rPr lang="en-US" dirty="0" smtClean="0"/>
              <a:t>	The </a:t>
            </a:r>
            <a:r>
              <a:rPr lang="en-US" dirty="0"/>
              <a:t>set of all linear combinations of the row vectors of a matrix A </a:t>
            </a:r>
            <a:r>
              <a:rPr lang="en-US" dirty="0" smtClean="0"/>
              <a:t>     	is </a:t>
            </a:r>
            <a:r>
              <a:rPr lang="en-US" dirty="0"/>
              <a:t>called the row space of A and is denoted by Row A.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455" y="2722649"/>
            <a:ext cx="5167309" cy="147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6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6906"/>
            <a:ext cx="10515600" cy="507005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If two matrices A and B are row equivalent, then their row spaces are the same. If B is in echelon form, the nonzero rows of B form a basis for the row space of A as well as B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Analyze the following.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rank is 2. </a:t>
            </a:r>
          </a:p>
          <a:p>
            <a:pPr marL="0" indent="0">
              <a:buNone/>
            </a:pPr>
            <a:r>
              <a:rPr lang="en-US" dirty="0" smtClean="0"/>
              <a:t>This can be confirmed by looking at independent columns and also from the Row echelon form.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731" y="2617869"/>
            <a:ext cx="7759065" cy="174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80"/>
          </a:xfrm>
        </p:spPr>
        <p:txBody>
          <a:bodyPr/>
          <a:lstStyle/>
          <a:p>
            <a:r>
              <a:rPr lang="en-US" dirty="0" smtClean="0"/>
              <a:t>Null space of 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551" y="1293611"/>
            <a:ext cx="5393406" cy="2200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3594156"/>
            <a:ext cx="9556333" cy="2586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77516" y="3594156"/>
            <a:ext cx="11020925" cy="2963055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From the Echelon form  we get </a:t>
            </a:r>
          </a:p>
          <a:p>
            <a:pPr lvl="1"/>
            <a:r>
              <a:rPr lang="en-US" dirty="0" smtClean="0"/>
              <a:t>x1-3x3—6x4 =0;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 x1=3x3+6x4;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Also x2 = 0;</a:t>
            </a:r>
            <a:endParaRPr lang="en-US" dirty="0" smtClean="0"/>
          </a:p>
          <a:p>
            <a:r>
              <a:rPr lang="en-US" dirty="0" smtClean="0"/>
              <a:t>Then the set of solutions can be written as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3x3 + 6x4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x3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x4</a:t>
            </a:r>
          </a:p>
          <a:p>
            <a:pPr marL="0" indent="0">
              <a:buNone/>
            </a:pPr>
            <a:r>
              <a:rPr lang="en-US" dirty="0" smtClean="0"/>
              <a:t>Here x3, x4 can take arbitrary values in R. Then the basis can be written as linear combinations of all ‘a’ and ‘b’ such that (3a+6b,0,a,b).Hence the basis was written as {  Trans(3,0,1,0 ), trans(6,0,0,1)}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302" y="1250281"/>
            <a:ext cx="4117056" cy="224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48" y="184583"/>
            <a:ext cx="10523621" cy="850064"/>
          </a:xfrm>
        </p:spPr>
        <p:txBody>
          <a:bodyPr/>
          <a:lstStyle/>
          <a:p>
            <a:r>
              <a:rPr lang="en-US" dirty="0" smtClean="0"/>
              <a:t>Rank theorem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148" y="878306"/>
            <a:ext cx="7165891" cy="25854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865" y="3644314"/>
            <a:ext cx="6066365" cy="310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1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516" y="2376237"/>
            <a:ext cx="3895725" cy="342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833" y="2652462"/>
            <a:ext cx="34766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41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other than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x be a real variable. </a:t>
            </a:r>
            <a:endParaRPr lang="en-US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set P</a:t>
            </a:r>
            <a:r>
              <a:rPr lang="en-US" b="1" baseline="30000" dirty="0"/>
              <a:t>2</a:t>
            </a:r>
            <a:r>
              <a:rPr lang="en-US" b="1" dirty="0"/>
              <a:t>(R) of all real polynomials in the variable x of degree at most 2 is a vector space over R. </a:t>
            </a:r>
          </a:p>
          <a:p>
            <a:r>
              <a:rPr lang="en-US" b="1" dirty="0" smtClean="0"/>
              <a:t>More </a:t>
            </a:r>
            <a:r>
              <a:rPr lang="en-US" b="1" dirty="0"/>
              <a:t>generally, the set P(R) of all real polynomials in the variable x is a vector space over R. </a:t>
            </a:r>
            <a:endParaRPr lang="en-US" b="1" dirty="0" smtClean="0"/>
          </a:p>
          <a:p>
            <a:r>
              <a:rPr lang="en-US" dirty="0" smtClean="0"/>
              <a:t>More </a:t>
            </a:r>
            <a:r>
              <a:rPr lang="en-US" dirty="0"/>
              <a:t>generally, the set C ∞(R) of all infinitely differentiable functions in the variable x is a vector space over R.</a:t>
            </a:r>
          </a:p>
        </p:txBody>
      </p:sp>
    </p:spTree>
    <p:extLst>
      <p:ext uri="{BB962C8B-B14F-4D97-AF65-F5344CB8AC3E}">
        <p14:creationId xmlns:p14="http://schemas.microsoft.com/office/powerpoint/2010/main" val="265196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7C3B-3D20-4739-B93F-5C6861FD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1"/>
            <a:ext cx="10515600" cy="71895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Vector space in practice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1987BC-3663-4098-98D6-EDCB797CCE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36947"/>
                <a:ext cx="10515600" cy="5204196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1. A vector v in two-dimensional space has two components v1 and v2. </a:t>
                </a:r>
              </a:p>
              <a:p>
                <a:r>
                  <a:rPr lang="en-US" sz="2400" dirty="0"/>
                  <a:t>2. </a:t>
                </a:r>
                <a:r>
                  <a:rPr lang="en-US" sz="2400" b="1" dirty="0"/>
                  <a:t>v + w </a:t>
                </a:r>
                <a:r>
                  <a:rPr lang="en-US" sz="2400" dirty="0"/>
                  <a:t>= (v1 + w1, v2 + w2) and c</a:t>
                </a:r>
                <a:r>
                  <a:rPr lang="en-US" sz="2400" b="1" dirty="0"/>
                  <a:t>v</a:t>
                </a:r>
                <a:r>
                  <a:rPr lang="en-US" sz="2400" dirty="0"/>
                  <a:t> = (cv1, cv2) 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The operations are performed on the respective components.</a:t>
                </a:r>
              </a:p>
              <a:p>
                <a:r>
                  <a:rPr lang="en-US" sz="2400" dirty="0" smtClean="0"/>
                  <a:t> </a:t>
                </a:r>
                <a:r>
                  <a:rPr lang="en-US" sz="2400" dirty="0"/>
                  <a:t>3. A linear combination of three vectors </a:t>
                </a:r>
                <a:r>
                  <a:rPr lang="en-US" sz="2400" b="1" dirty="0" smtClean="0"/>
                  <a:t>u, v </a:t>
                </a:r>
                <a:r>
                  <a:rPr lang="en-US" sz="2400" dirty="0"/>
                  <a:t>and </a:t>
                </a:r>
                <a:r>
                  <a:rPr lang="en-US" sz="2400" b="1" dirty="0"/>
                  <a:t>w</a:t>
                </a:r>
                <a:r>
                  <a:rPr lang="en-US" sz="2400" dirty="0"/>
                  <a:t> is c </a:t>
                </a:r>
                <a:r>
                  <a:rPr lang="en-US" sz="2400" b="1" dirty="0"/>
                  <a:t>u</a:t>
                </a:r>
                <a:r>
                  <a:rPr lang="en-US" sz="2400" dirty="0"/>
                  <a:t> + d </a:t>
                </a:r>
                <a:r>
                  <a:rPr lang="en-US" sz="2400" b="1" dirty="0"/>
                  <a:t>v</a:t>
                </a:r>
                <a:r>
                  <a:rPr lang="en-US" sz="2400" dirty="0"/>
                  <a:t> + </a:t>
                </a:r>
                <a:r>
                  <a:rPr lang="en-US" sz="2400" dirty="0" err="1"/>
                  <a:t>e</a:t>
                </a:r>
                <a:r>
                  <a:rPr lang="en-US" sz="2400" b="1" dirty="0" err="1"/>
                  <a:t>w</a:t>
                </a:r>
                <a:r>
                  <a:rPr lang="en-US" sz="2400" dirty="0"/>
                  <a:t>. </a:t>
                </a:r>
              </a:p>
              <a:p>
                <a:r>
                  <a:rPr lang="en-US" sz="2400" dirty="0"/>
                  <a:t>4. Take all linear combinations of u, or u and v, or u, v, w. 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In </a:t>
                </a:r>
                <a:r>
                  <a:rPr lang="en-US" sz="2400" dirty="0"/>
                  <a:t>three dimensions, those combinations typically </a:t>
                </a:r>
                <a:r>
                  <a:rPr lang="en-US" sz="2400" dirty="0" smtClean="0"/>
                  <a:t>fill a line, a plane and the whole </a:t>
                </a:r>
                <a:r>
                  <a:rPr lang="en-US" sz="2400" dirty="0"/>
                  <a:t>space R</a:t>
                </a:r>
                <a:r>
                  <a:rPr lang="en-US" sz="2400" baseline="30000" dirty="0"/>
                  <a:t>3</a:t>
                </a:r>
                <a:r>
                  <a:rPr lang="en-US" sz="24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</a:t>
                </a:r>
                <a:r>
                  <a:rPr lang="en-US" sz="2400" b="1" dirty="0" smtClean="0"/>
                  <a:t>Linear combination: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c1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 smtClean="0"/>
                  <a:t>  + c2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 smtClean="0"/>
                  <a:t>   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  If we combine all the vectors obtained in the above fashion that is expected to span the entire two dimensional plane if v and w are not collinear. 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 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1987BC-3663-4098-98D6-EDCB797CCE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36947"/>
                <a:ext cx="10515600" cy="5204196"/>
              </a:xfrm>
              <a:blipFill>
                <a:blip r:embed="rId2"/>
                <a:stretch>
                  <a:fillRect l="-928" t="-1639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52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dirty="0" smtClean="0"/>
              <a:t>Vector Subspace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117600"/>
            <a:ext cx="10515600" cy="50593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subset W of a vector space V is called a subspace of V if W is itself a vector space under the addition and scalar multiplication defined on V </a:t>
            </a:r>
            <a:endParaRPr lang="en-US" dirty="0" smtClean="0"/>
          </a:p>
          <a:p>
            <a:r>
              <a:rPr lang="en-US" dirty="0"/>
              <a:t>In general, all ten vector space axioms must be verified to show that a set W with addition and scalar multiplication forms a vector space</a:t>
            </a:r>
            <a:r>
              <a:rPr lang="en-US" dirty="0" smtClean="0"/>
              <a:t>.</a:t>
            </a:r>
          </a:p>
          <a:p>
            <a:r>
              <a:rPr lang="en-US" dirty="0"/>
              <a:t>W is a subspace of V if and only if W is closed under addition and closed under scalar </a:t>
            </a:r>
            <a:r>
              <a:rPr lang="en-US" dirty="0" smtClean="0"/>
              <a:t>multiplication</a:t>
            </a:r>
          </a:p>
          <a:p>
            <a:r>
              <a:rPr lang="en-US" dirty="0" smtClean="0"/>
              <a:t>Example 1: </a:t>
            </a:r>
          </a:p>
          <a:p>
            <a:r>
              <a:rPr lang="en-US" dirty="0" smtClean="0"/>
              <a:t>A </a:t>
            </a:r>
            <a:r>
              <a:rPr lang="en-US" dirty="0"/>
              <a:t>plane through the origin of R 3 forms a subspace of </a:t>
            </a:r>
            <a:r>
              <a:rPr lang="en-US" dirty="0" smtClean="0"/>
              <a:t>R**3 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Example </a:t>
            </a:r>
            <a:r>
              <a:rPr lang="en-US" dirty="0"/>
              <a:t>2: </a:t>
            </a:r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/>
              <a:t>n be a positive integer, and let W consist of all functions expressible in the form p(x) = a0 + a1x + · · · + </a:t>
            </a:r>
            <a:r>
              <a:rPr lang="en-US" dirty="0" smtClean="0"/>
              <a:t>an </a:t>
            </a:r>
            <a:r>
              <a:rPr lang="en-US" dirty="0" err="1" smtClean="0"/>
              <a:t>x</a:t>
            </a:r>
            <a:r>
              <a:rPr lang="en-US" baseline="30000" dirty="0" err="1" smtClean="0"/>
              <a:t>n</a:t>
            </a:r>
            <a:r>
              <a:rPr lang="en-US" dirty="0" smtClean="0"/>
              <a:t> </a:t>
            </a:r>
            <a:r>
              <a:rPr lang="en-US" dirty="0"/>
              <a:t>where a0, . . . , an belong to some field F. </a:t>
            </a:r>
            <a:endParaRPr lang="en-US" dirty="0" smtClean="0"/>
          </a:p>
          <a:p>
            <a:pPr lvl="1"/>
            <a:r>
              <a:rPr lang="en-US" dirty="0" smtClean="0"/>
              <a:t>Thus</a:t>
            </a:r>
            <a:r>
              <a:rPr lang="en-US" dirty="0"/>
              <a:t>, W consists of the zero function together with all polynomials in F of degree n or less.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set W is a subspace of </a:t>
            </a:r>
            <a:r>
              <a:rPr lang="en-US" dirty="0" smtClean="0"/>
              <a:t>P(F) and </a:t>
            </a:r>
            <a:r>
              <a:rPr lang="en-US" dirty="0"/>
              <a:t>if F = R it is also a subspace of the vector space of all real-valued functions</a:t>
            </a:r>
          </a:p>
        </p:txBody>
      </p:sp>
    </p:spTree>
    <p:extLst>
      <p:ext uri="{BB962C8B-B14F-4D97-AF65-F5344CB8AC3E}">
        <p14:creationId xmlns:p14="http://schemas.microsoft.com/office/powerpoint/2010/main" val="18016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828" y="365126"/>
            <a:ext cx="10511971" cy="6944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Subspaces in R</a:t>
            </a:r>
            <a:r>
              <a:rPr lang="en-US" baseline="30000" dirty="0" smtClean="0"/>
              <a:t>3</a:t>
            </a:r>
            <a:endParaRPr lang="en-US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862" y="1504950"/>
            <a:ext cx="52482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0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4CE3C-9732-49DF-9DD2-10F569CB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3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Inner product, dot product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3102B-3EED-43AB-A4CA-D1DB7823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522"/>
            <a:ext cx="10515600" cy="510433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Products:</a:t>
            </a:r>
          </a:p>
          <a:p>
            <a:r>
              <a:rPr lang="en-US" dirty="0" smtClean="0"/>
              <a:t>In physics, two vectors are multiplied in two different contexts.</a:t>
            </a:r>
          </a:p>
          <a:p>
            <a:pPr lvl="1"/>
            <a:r>
              <a:rPr lang="en-US" dirty="0" err="1" smtClean="0"/>
              <a:t>i</a:t>
            </a:r>
            <a:r>
              <a:rPr lang="en-US" dirty="0" smtClean="0"/>
              <a:t>) Product is a scalar :</a:t>
            </a:r>
          </a:p>
          <a:p>
            <a:pPr marL="457200" lvl="1" indent="0">
              <a:buNone/>
            </a:pPr>
            <a:r>
              <a:rPr lang="en-US" dirty="0" smtClean="0"/>
              <a:t>       Example: Product of Force and displacement vectors give rise to a scalar quantity called ‘work’ which is a scalar. Here if vectors are in different directions, component of one on another will be effective. The magnitude of the component is the true magnitude * cosine of the angle between the two.</a:t>
            </a:r>
          </a:p>
          <a:p>
            <a:pPr lvl="1"/>
            <a:r>
              <a:rPr lang="en-US" dirty="0" smtClean="0"/>
              <a:t>Ii) Product is a vector:</a:t>
            </a:r>
          </a:p>
          <a:p>
            <a:pPr marL="457200" lvl="1" indent="0">
              <a:buNone/>
            </a:pPr>
            <a:r>
              <a:rPr lang="en-US" dirty="0" smtClean="0"/>
              <a:t>        Example: Generally if the product is a vector, its magnitude is the product of the magnitudes and it acts in a direction normal to the plane of both vectors and same as that of rotating a screw from 1</a:t>
            </a:r>
            <a:r>
              <a:rPr lang="en-US" baseline="30000" dirty="0" smtClean="0"/>
              <a:t>st</a:t>
            </a:r>
            <a:r>
              <a:rPr lang="en-US" dirty="0" smtClean="0"/>
              <a:t> vector to the second.</a:t>
            </a:r>
          </a:p>
          <a:p>
            <a:pPr marL="457200" lvl="1" indent="0">
              <a:buNone/>
            </a:pPr>
            <a:r>
              <a:rPr lang="en-US" dirty="0" smtClean="0"/>
              <a:t>Hence A X B = - BX A.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Dot </a:t>
            </a:r>
            <a:r>
              <a:rPr lang="en-US" dirty="0"/>
              <a:t>product:</a:t>
            </a:r>
          </a:p>
          <a:p>
            <a:pPr marL="914400" lvl="2" indent="0">
              <a:buNone/>
            </a:pPr>
            <a:r>
              <a:rPr lang="en-US" dirty="0" smtClean="0"/>
              <a:t>Given </a:t>
            </a:r>
            <a:r>
              <a:rPr lang="en-US" dirty="0"/>
              <a:t>the vectors v and w the dot product could also be defined as </a:t>
            </a:r>
          </a:p>
          <a:p>
            <a:pPr marL="914400" lvl="2" indent="0">
              <a:buNone/>
            </a:pPr>
            <a:r>
              <a:rPr lang="en-US" dirty="0"/>
              <a:t>	||v||*||w||*cos</a:t>
            </a:r>
            <a:r>
              <a:rPr lang="el-GR" dirty="0"/>
              <a:t>θ</a:t>
            </a:r>
            <a:r>
              <a:rPr lang="en-US" dirty="0"/>
              <a:t> where </a:t>
            </a:r>
            <a:r>
              <a:rPr lang="el-GR" dirty="0"/>
              <a:t>θ</a:t>
            </a:r>
            <a:r>
              <a:rPr lang="en-US" dirty="0"/>
              <a:t>  is the angle between the two vectors.</a:t>
            </a:r>
          </a:p>
          <a:p>
            <a:pPr marL="914400" lvl="2" indent="0">
              <a:buNone/>
            </a:pPr>
            <a:r>
              <a:rPr lang="en-US" dirty="0"/>
              <a:t>This angle definition is used in analytics</a:t>
            </a:r>
            <a:r>
              <a:rPr lang="en-US" dirty="0" smtClean="0"/>
              <a:t>.</a:t>
            </a:r>
          </a:p>
          <a:p>
            <a:pPr marL="914400" lvl="2" indent="0">
              <a:buNone/>
            </a:pPr>
            <a:r>
              <a:rPr lang="en-US" dirty="0" smtClean="0"/>
              <a:t>Examples:</a:t>
            </a:r>
          </a:p>
          <a:p>
            <a:pPr marL="914400" lvl="2" indent="0">
              <a:buNone/>
            </a:pPr>
            <a:r>
              <a:rPr lang="en-US" dirty="0" smtClean="0"/>
              <a:t>Let vector </a:t>
            </a:r>
            <a:r>
              <a:rPr lang="en-US" b="1" dirty="0" smtClean="0"/>
              <a:t>F </a:t>
            </a:r>
            <a:r>
              <a:rPr lang="en-US" dirty="0" smtClean="0"/>
              <a:t>acts on a particle and causes the displacement </a:t>
            </a:r>
            <a:r>
              <a:rPr lang="en-US" b="1" dirty="0" smtClean="0"/>
              <a:t>S. </a:t>
            </a:r>
          </a:p>
          <a:p>
            <a:pPr marL="914400" lvl="2" indent="0">
              <a:buNone/>
            </a:pPr>
            <a:r>
              <a:rPr lang="en-US" b="1" dirty="0" smtClean="0"/>
              <a:t>Then the work done is </a:t>
            </a:r>
            <a:r>
              <a:rPr lang="en-US" b="1" dirty="0" err="1" smtClean="0"/>
              <a:t>FSCos</a:t>
            </a:r>
            <a:r>
              <a:rPr lang="en-US" b="1" dirty="0" smtClean="0"/>
              <a:t>(</a:t>
            </a:r>
            <a:r>
              <a:rPr lang="el-GR" dirty="0" smtClean="0"/>
              <a:t>ϴ</a:t>
            </a:r>
            <a:r>
              <a:rPr lang="en-US" dirty="0" smtClean="0"/>
              <a:t>).</a:t>
            </a:r>
            <a:endParaRPr lang="en-US" dirty="0"/>
          </a:p>
          <a:p>
            <a:pPr marL="914400" lvl="2" indent="0">
              <a:buNone/>
            </a:pPr>
            <a:endParaRPr lang="en-US" b="1" dirty="0" smtClean="0"/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9076765" y="5358653"/>
            <a:ext cx="1949823" cy="20171"/>
          </a:xfrm>
          <a:prstGeom prst="straightConnector1">
            <a:avLst/>
          </a:prstGeom>
          <a:ln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9076765" y="4437529"/>
            <a:ext cx="1143000" cy="96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>
            <a:off x="9372599" y="5150224"/>
            <a:ext cx="215153" cy="41685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561978" y="5002306"/>
            <a:ext cx="4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ϴ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212916" y="4761184"/>
            <a:ext cx="3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31504" y="5429481"/>
            <a:ext cx="4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975474" y="4707396"/>
            <a:ext cx="0" cy="67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10381" y="5368738"/>
            <a:ext cx="954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Fcos</a:t>
            </a:r>
            <a:r>
              <a:rPr lang="en-US" dirty="0" smtClean="0"/>
              <a:t>(</a:t>
            </a:r>
            <a:r>
              <a:rPr lang="el-GR" dirty="0" smtClean="0"/>
              <a:t>ϴ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5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4087"/>
          </a:xfrm>
        </p:spPr>
        <p:txBody>
          <a:bodyPr/>
          <a:lstStyle/>
          <a:p>
            <a:r>
              <a:rPr lang="en-US" dirty="0" smtClean="0"/>
              <a:t>Dot product in coordinate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9212"/>
            <a:ext cx="10515600" cy="5087751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dirty="0"/>
              <a:t>In coordinate terms let v=(v1,v2) and w=(w1,w2) then the dot product or the inner product is defined as </a:t>
            </a:r>
          </a:p>
          <a:p>
            <a:pPr marL="914400" lvl="2" indent="0">
              <a:buNone/>
            </a:pPr>
            <a:r>
              <a:rPr lang="en-US" dirty="0"/>
              <a:t>	v1w1 + v2w2</a:t>
            </a:r>
            <a:r>
              <a:rPr lang="en-US" dirty="0" smtClean="0"/>
              <a:t>.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These </a:t>
            </a:r>
            <a:r>
              <a:rPr lang="en-US" dirty="0"/>
              <a:t>definitions are taken based on physical laws. The dot product essentially got by projecting a vector on another and multiplying the magnitude of the original and component of the projected vector. </a:t>
            </a:r>
          </a:p>
          <a:p>
            <a:pPr marL="914400" lvl="2" indent="0">
              <a:buNone/>
            </a:pPr>
            <a:r>
              <a:rPr lang="en-US" dirty="0"/>
              <a:t>The formula v1w1 + v2w2 also got by using the same arguments. </a:t>
            </a:r>
          </a:p>
          <a:p>
            <a:pPr marL="914400" lvl="2" indent="0">
              <a:buNone/>
            </a:pPr>
            <a:r>
              <a:rPr lang="en-US" dirty="0"/>
              <a:t>This expression is known as inner product &lt;</a:t>
            </a:r>
            <a:r>
              <a:rPr lang="en-US" dirty="0" err="1"/>
              <a:t>v,w</a:t>
            </a:r>
            <a:r>
              <a:rPr lang="en-US" dirty="0"/>
              <a:t>&gt; where v = (v1,v2) and w=(w1,w2).</a:t>
            </a:r>
          </a:p>
          <a:p>
            <a:pPr marL="914400" lvl="2" indent="0">
              <a:buNone/>
            </a:pPr>
            <a:r>
              <a:rPr lang="en-US" dirty="0"/>
              <a:t>Equating both expressions we have </a:t>
            </a:r>
          </a:p>
          <a:p>
            <a:pPr marL="914400" lvl="2" indent="0">
              <a:buNone/>
            </a:pPr>
            <a:r>
              <a:rPr lang="en-US" b="1" dirty="0"/>
              <a:t> &lt;</a:t>
            </a:r>
            <a:r>
              <a:rPr lang="en-US" b="1" dirty="0" err="1"/>
              <a:t>v,w</a:t>
            </a:r>
            <a:r>
              <a:rPr lang="en-US" b="1" dirty="0"/>
              <a:t>&gt; = ||v||.||w||.cos</a:t>
            </a:r>
            <a:r>
              <a:rPr lang="el-GR" b="1" dirty="0"/>
              <a:t> θ</a:t>
            </a:r>
            <a:r>
              <a:rPr lang="en-US" b="1" dirty="0"/>
              <a:t>  and ‘</a:t>
            </a:r>
            <a:r>
              <a:rPr lang="el-GR" b="1" dirty="0"/>
              <a:t>θ</a:t>
            </a:r>
            <a:r>
              <a:rPr lang="en-US" b="1" dirty="0"/>
              <a:t> ‘ is </a:t>
            </a:r>
            <a:endParaRPr lang="en-US" b="1" dirty="0" smtClean="0"/>
          </a:p>
          <a:p>
            <a:pPr marL="914400" lvl="2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cos</a:t>
            </a:r>
            <a:r>
              <a:rPr lang="en-US" b="1" baseline="30000" dirty="0" smtClean="0"/>
              <a:t>-1</a:t>
            </a:r>
            <a:r>
              <a:rPr lang="en-US" b="1" dirty="0" smtClean="0"/>
              <a:t>(&lt;</a:t>
            </a:r>
            <a:r>
              <a:rPr lang="en-US" b="1" dirty="0" err="1" smtClean="0"/>
              <a:t>v,w</a:t>
            </a:r>
            <a:r>
              <a:rPr lang="en-US" b="1" dirty="0"/>
              <a:t>&gt;/( ||v||.||w</a:t>
            </a:r>
            <a:r>
              <a:rPr lang="en-US" b="1" dirty="0" smtClean="0"/>
              <a:t>||)).</a:t>
            </a:r>
          </a:p>
          <a:p>
            <a:pPr marL="914400" lvl="2" indent="0">
              <a:buNone/>
            </a:pPr>
            <a:r>
              <a:rPr lang="en-US" b="1" dirty="0" smtClean="0"/>
              <a:t>By using the notation &lt;</a:t>
            </a:r>
            <a:r>
              <a:rPr lang="en-US" b="1" dirty="0" err="1" smtClean="0"/>
              <a:t>v,w</a:t>
            </a:r>
            <a:r>
              <a:rPr lang="en-US" b="1" dirty="0" smtClean="0"/>
              <a:t>&gt; we are generalizing the dot product to many dimensions.</a:t>
            </a:r>
            <a:endParaRPr lang="en-US" b="1" dirty="0"/>
          </a:p>
          <a:p>
            <a:pPr marL="914400" lvl="2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1291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product – Direct product and component vise product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8813"/>
            <a:ext cx="10515600" cy="42481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As in the figure, let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vector </a:t>
            </a:r>
            <a:r>
              <a:rPr lang="en-US" b="1" dirty="0" smtClean="0"/>
              <a:t>a = </a:t>
            </a:r>
            <a:r>
              <a:rPr lang="en-US" dirty="0" smtClean="0"/>
              <a:t>5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+ </a:t>
            </a:r>
            <a:r>
              <a:rPr lang="en-US" dirty="0" smtClean="0"/>
              <a:t>3</a:t>
            </a:r>
            <a:r>
              <a:rPr lang="en-US" b="1" dirty="0" smtClean="0"/>
              <a:t>j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vector </a:t>
            </a:r>
            <a:r>
              <a:rPr lang="en-US" b="1" dirty="0" smtClean="0"/>
              <a:t>b = 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dirty="0" smtClean="0"/>
              <a:t>+4 </a:t>
            </a:r>
            <a:r>
              <a:rPr lang="en-US" b="1" dirty="0" smtClean="0"/>
              <a:t>j</a:t>
            </a:r>
          </a:p>
          <a:p>
            <a:pPr marL="0" indent="0">
              <a:buNone/>
            </a:pPr>
            <a:r>
              <a:rPr lang="en-US" dirty="0" smtClean="0"/>
              <a:t>Now</a:t>
            </a:r>
            <a:r>
              <a:rPr lang="en-US" b="1" dirty="0" smtClean="0"/>
              <a:t> </a:t>
            </a:r>
            <a:r>
              <a:rPr lang="en-US" b="1" dirty="0" err="1" smtClean="0"/>
              <a:t>a.b</a:t>
            </a:r>
            <a:r>
              <a:rPr lang="en-US" b="1" dirty="0" smtClean="0"/>
              <a:t> = (</a:t>
            </a:r>
            <a:r>
              <a:rPr lang="en-US" dirty="0"/>
              <a:t>5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+ </a:t>
            </a:r>
            <a:r>
              <a:rPr lang="en-US" dirty="0" smtClean="0"/>
              <a:t>3</a:t>
            </a:r>
            <a:r>
              <a:rPr lang="en-US" b="1" dirty="0" smtClean="0"/>
              <a:t>j ) . (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/>
              <a:t>+4 </a:t>
            </a:r>
            <a:r>
              <a:rPr lang="en-US" b="1" dirty="0" smtClean="0"/>
              <a:t>j)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= 5i.i + 5i. 4j + 3j.i + 3j . 4j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=</a:t>
            </a:r>
            <a:r>
              <a:rPr lang="en-US" dirty="0" smtClean="0"/>
              <a:t>5cos(0) + 20(cos(90)) + 3(cos(90))+ 12(cos(0))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= </a:t>
            </a:r>
            <a:r>
              <a:rPr lang="en-US" dirty="0" smtClean="0"/>
              <a:t>5+12 = 17.</a:t>
            </a:r>
          </a:p>
          <a:p>
            <a:pPr marL="0" indent="0">
              <a:buNone/>
            </a:pPr>
            <a:r>
              <a:rPr lang="en-US" dirty="0" err="1" smtClean="0"/>
              <a:t>a.b</a:t>
            </a:r>
            <a:r>
              <a:rPr lang="en-US" dirty="0" smtClean="0"/>
              <a:t> can be directly computed as ||a||||b||Cos(</a:t>
            </a:r>
            <a:r>
              <a:rPr lang="el-GR" dirty="0" smtClean="0"/>
              <a:t>ϴ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a</a:t>
            </a:r>
            <a:r>
              <a:rPr lang="en-US" b="1" dirty="0" smtClean="0"/>
              <a:t> = </a:t>
            </a:r>
            <a:r>
              <a:rPr lang="en-US" dirty="0" smtClean="0"/>
              <a:t>x1</a:t>
            </a:r>
            <a:r>
              <a:rPr lang="en-US" b="1" dirty="0" smtClean="0"/>
              <a:t>i1 + x2i2 + x3i3+……+</a:t>
            </a:r>
            <a:r>
              <a:rPr lang="en-US" b="1" dirty="0" err="1" smtClean="0"/>
              <a:t>xnin</a:t>
            </a:r>
            <a:r>
              <a:rPr lang="en-US" b="1" dirty="0" smtClean="0"/>
              <a:t>;</a:t>
            </a:r>
          </a:p>
          <a:p>
            <a:pPr marL="0" indent="0">
              <a:buNone/>
            </a:pPr>
            <a:r>
              <a:rPr lang="en-US" b="1" dirty="0"/>
              <a:t>b</a:t>
            </a:r>
            <a:r>
              <a:rPr lang="en-US" b="1" dirty="0" smtClean="0"/>
              <a:t>= y1i1 + y2i2+…..+</a:t>
            </a:r>
            <a:r>
              <a:rPr lang="en-US" b="1" dirty="0" err="1" smtClean="0"/>
              <a:t>ynin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&lt;a, b&gt; = </a:t>
            </a:r>
            <a:r>
              <a:rPr lang="en-US" b="1" dirty="0" err="1" smtClean="0"/>
              <a:t>a.b</a:t>
            </a:r>
            <a:r>
              <a:rPr lang="en-US" b="1" dirty="0" smtClean="0"/>
              <a:t> = </a:t>
            </a:r>
            <a:r>
              <a:rPr lang="en-US" dirty="0" smtClean="0"/>
              <a:t>x1y1 + x2y2</a:t>
            </a:r>
            <a:r>
              <a:rPr lang="en-US" b="1" dirty="0" smtClean="0"/>
              <a:t> + …….+ </a:t>
            </a:r>
            <a:r>
              <a:rPr lang="en-US" dirty="0" err="1" smtClean="0"/>
              <a:t>xnyn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177" y="1561036"/>
            <a:ext cx="3670623" cy="367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0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/>
          <a:lstStyle/>
          <a:p>
            <a:r>
              <a:rPr lang="en-US" dirty="0" smtClean="0"/>
              <a:t>Some properties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1372" y="1209595"/>
            <a:ext cx="10515600" cy="51415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Schwartz inequality </a:t>
            </a:r>
            <a:r>
              <a:rPr lang="en-US" dirty="0" smtClean="0"/>
              <a:t>: |</a:t>
            </a:r>
            <a:r>
              <a:rPr lang="en-US" dirty="0" err="1" smtClean="0"/>
              <a:t>v.w</a:t>
            </a:r>
            <a:r>
              <a:rPr lang="en-US" dirty="0" smtClean="0"/>
              <a:t>| &lt;= ||v||. ||w||</a:t>
            </a:r>
          </a:p>
          <a:p>
            <a:r>
              <a:rPr lang="en-US" dirty="0" smtClean="0"/>
              <a:t>||</a:t>
            </a:r>
            <a:r>
              <a:rPr lang="en-US" dirty="0" err="1" smtClean="0"/>
              <a:t>v+w</a:t>
            </a:r>
            <a:r>
              <a:rPr lang="en-US" dirty="0" smtClean="0"/>
              <a:t>|| &lt;= ||v|| + ||w||</a:t>
            </a:r>
          </a:p>
          <a:p>
            <a:r>
              <a:rPr lang="en-US" dirty="0" smtClean="0"/>
              <a:t>Some results on arithmetic mean and geometric mean</a:t>
            </a:r>
          </a:p>
          <a:p>
            <a:pPr marL="0" indent="0">
              <a:buNone/>
            </a:pPr>
            <a:r>
              <a:rPr lang="en-US" dirty="0" smtClean="0"/>
              <a:t>	Geometric mean &lt;= arithmetic mean</a:t>
            </a:r>
          </a:p>
          <a:p>
            <a:pPr marL="457200" lvl="1" indent="0">
              <a:buNone/>
            </a:pPr>
            <a:r>
              <a:rPr lang="en-US" dirty="0" smtClean="0"/>
              <a:t>Proof: Let (</a:t>
            </a:r>
            <a:r>
              <a:rPr lang="en-US" dirty="0" err="1" smtClean="0"/>
              <a:t>a,b</a:t>
            </a:r>
            <a:r>
              <a:rPr lang="en-US" dirty="0" smtClean="0"/>
              <a:t>), and (</a:t>
            </a:r>
            <a:r>
              <a:rPr lang="en-US" dirty="0" err="1" smtClean="0"/>
              <a:t>b,a</a:t>
            </a:r>
            <a:r>
              <a:rPr lang="en-US" dirty="0" smtClean="0"/>
              <a:t>) be two vectors</a:t>
            </a:r>
          </a:p>
          <a:p>
            <a:pPr marL="457200" lvl="1" indent="0">
              <a:buNone/>
            </a:pPr>
            <a:r>
              <a:rPr lang="en-US" dirty="0" smtClean="0"/>
              <a:t>Schwartz inequality implies (a, b).(</a:t>
            </a:r>
            <a:r>
              <a:rPr lang="en-US" dirty="0" err="1" smtClean="0"/>
              <a:t>b,a</a:t>
            </a:r>
            <a:r>
              <a:rPr lang="en-US" dirty="0" smtClean="0"/>
              <a:t>) = 2ab &lt;= a**2 + b**2.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 ab &lt;= (a**2 + b**2)/2. </a:t>
            </a:r>
          </a:p>
          <a:p>
            <a:pPr marL="457200" lvl="1" indent="0">
              <a:buNone/>
            </a:pPr>
            <a:r>
              <a:rPr lang="en-US" dirty="0" smtClean="0"/>
              <a:t>The dot product = ab + </a:t>
            </a:r>
            <a:r>
              <a:rPr lang="en-US" dirty="0" err="1" smtClean="0"/>
              <a:t>ba</a:t>
            </a:r>
            <a:r>
              <a:rPr lang="en-US" dirty="0" smtClean="0"/>
              <a:t>=2ab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If x= a**2 and y = b**2 then ab is geometric mean of </a:t>
            </a:r>
            <a:r>
              <a:rPr lang="en-US" dirty="0" err="1" smtClean="0">
                <a:sym typeface="Wingdings" panose="05000000000000000000" pitchFamily="2" charset="2"/>
              </a:rPr>
              <a:t>xy</a:t>
            </a:r>
            <a:r>
              <a:rPr lang="en-US" dirty="0" smtClean="0">
                <a:sym typeface="Wingdings" panose="05000000000000000000" pitchFamily="2" charset="2"/>
              </a:rPr>
              <a:t>. RHS is Arithmetic mean.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Hence Geometric mean &lt;= Arithmetic mean</a:t>
            </a:r>
          </a:p>
          <a:p>
            <a:r>
              <a:rPr lang="en-US" b="1" dirty="0"/>
              <a:t>Length of a vector </a:t>
            </a:r>
            <a:r>
              <a:rPr lang="en-US" dirty="0"/>
              <a:t>= </a:t>
            </a:r>
            <a:r>
              <a:rPr lang="en-US" dirty="0" err="1"/>
              <a:t>a.a</a:t>
            </a:r>
            <a:r>
              <a:rPr lang="en-US" dirty="0"/>
              <a:t>= ||a||</a:t>
            </a:r>
            <a:r>
              <a:rPr lang="en-US" baseline="30000" dirty="0"/>
              <a:t>2</a:t>
            </a:r>
            <a:r>
              <a:rPr lang="en-US" dirty="0"/>
              <a:t>.  </a:t>
            </a:r>
          </a:p>
          <a:p>
            <a:r>
              <a:rPr lang="en-US" dirty="0"/>
              <a:t>A </a:t>
            </a:r>
            <a:r>
              <a:rPr lang="en-US" b="1" dirty="0"/>
              <a:t>unit vector </a:t>
            </a:r>
            <a:r>
              <a:rPr lang="en-US" dirty="0"/>
              <a:t>is a vector whole length is one. </a:t>
            </a:r>
            <a:r>
              <a:rPr lang="en-US" b="1" dirty="0" err="1"/>
              <a:t>u.u</a:t>
            </a:r>
            <a:r>
              <a:rPr lang="en-US" dirty="0"/>
              <a:t>=1.</a:t>
            </a:r>
          </a:p>
          <a:p>
            <a:pPr marL="0" indent="0">
              <a:buNone/>
            </a:pPr>
            <a:r>
              <a:rPr lang="en-US" i="1" dirty="0"/>
              <a:t>	u </a:t>
            </a:r>
            <a:r>
              <a:rPr lang="en-US" dirty="0"/>
              <a:t>= v/</a:t>
            </a:r>
            <a:r>
              <a:rPr lang="en-US" dirty="0" err="1"/>
              <a:t>llv</a:t>
            </a:r>
            <a:r>
              <a:rPr lang="en-US" dirty="0"/>
              <a:t> II is a unit vector in the direction of ‘v’.</a:t>
            </a:r>
          </a:p>
          <a:p>
            <a:pPr marL="457200" lvl="1" indent="0">
              <a:buNone/>
            </a:pPr>
            <a:r>
              <a:rPr lang="en-US" sz="2500" dirty="0"/>
              <a:t>Note:</a:t>
            </a:r>
          </a:p>
          <a:p>
            <a:pPr marL="457200" lvl="1" indent="0">
              <a:buNone/>
            </a:pPr>
            <a:r>
              <a:rPr lang="en-US" sz="2500" dirty="0"/>
              <a:t>In the </a:t>
            </a:r>
            <a:r>
              <a:rPr lang="en-US" sz="2500" dirty="0" err="1"/>
              <a:t>xy</a:t>
            </a:r>
            <a:r>
              <a:rPr lang="en-US" sz="2500" dirty="0"/>
              <a:t> plane(R</a:t>
            </a:r>
            <a:r>
              <a:rPr lang="en-US" sz="2500" baseline="30000" dirty="0"/>
              <a:t>2</a:t>
            </a:r>
            <a:r>
              <a:rPr lang="en-US" sz="2500" dirty="0"/>
              <a:t>, the unit vector at an angle </a:t>
            </a:r>
            <a:r>
              <a:rPr lang="el-GR" sz="2500" dirty="0"/>
              <a:t>ϴ</a:t>
            </a:r>
            <a:r>
              <a:rPr lang="en-US" sz="2500" dirty="0"/>
              <a:t> is (cos</a:t>
            </a:r>
            <a:r>
              <a:rPr lang="el-GR" sz="2500" dirty="0"/>
              <a:t>ϴ</a:t>
            </a:r>
            <a:r>
              <a:rPr lang="en-US" sz="2500" dirty="0"/>
              <a:t>, sin</a:t>
            </a:r>
            <a:r>
              <a:rPr lang="el-GR" sz="2500" dirty="0"/>
              <a:t>ϴ</a:t>
            </a:r>
            <a:r>
              <a:rPr lang="en-US" sz="2500" dirty="0"/>
              <a:t>) since </a:t>
            </a:r>
          </a:p>
          <a:p>
            <a:pPr marL="457200" lvl="1" indent="0">
              <a:buNone/>
            </a:pPr>
            <a:r>
              <a:rPr lang="en-US" sz="2500" dirty="0"/>
              <a:t>If x = cos</a:t>
            </a:r>
            <a:r>
              <a:rPr lang="el-GR" sz="2500" dirty="0"/>
              <a:t>ϴ</a:t>
            </a:r>
            <a:r>
              <a:rPr lang="en-US" sz="2500" dirty="0"/>
              <a:t>, y = sin</a:t>
            </a:r>
            <a:r>
              <a:rPr lang="el-GR" sz="2500" dirty="0"/>
              <a:t>ϴ</a:t>
            </a:r>
            <a:r>
              <a:rPr lang="en-US" sz="2500" dirty="0"/>
              <a:t>,  the magnitude of </a:t>
            </a:r>
            <a:r>
              <a:rPr lang="en-US" sz="2500" dirty="0" smtClean="0"/>
              <a:t>xi </a:t>
            </a:r>
            <a:r>
              <a:rPr lang="en-US" sz="2500" dirty="0"/>
              <a:t>+ </a:t>
            </a:r>
            <a:r>
              <a:rPr lang="en-US" sz="2500" dirty="0" err="1"/>
              <a:t>yj</a:t>
            </a:r>
            <a:r>
              <a:rPr lang="en-US" sz="2500" dirty="0"/>
              <a:t> </a:t>
            </a:r>
            <a:endParaRPr lang="en-US" sz="2500" dirty="0" smtClean="0"/>
          </a:p>
          <a:p>
            <a:pPr marL="457200" lvl="1" indent="0">
              <a:buNone/>
            </a:pPr>
            <a:r>
              <a:rPr lang="en-US" sz="2500" dirty="0" smtClean="0"/>
              <a:t>= </a:t>
            </a:r>
            <a:r>
              <a:rPr lang="en-US" sz="2500" dirty="0" err="1"/>
              <a:t>sqrt</a:t>
            </a:r>
            <a:r>
              <a:rPr lang="en-US" sz="2500" dirty="0"/>
              <a:t>(x</a:t>
            </a:r>
            <a:r>
              <a:rPr lang="en-US" sz="2500" baseline="30000" dirty="0"/>
              <a:t>2</a:t>
            </a:r>
            <a:r>
              <a:rPr lang="en-US" sz="2500" dirty="0"/>
              <a:t> + y</a:t>
            </a:r>
            <a:r>
              <a:rPr lang="en-US" sz="2500" baseline="30000" dirty="0"/>
              <a:t>2</a:t>
            </a:r>
            <a:r>
              <a:rPr lang="en-US" sz="2500" dirty="0"/>
              <a:t>)=1.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3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80D9-2E7D-4958-A70F-AE8C08EA9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987"/>
            <a:ext cx="10515600" cy="1325563"/>
          </a:xfrm>
        </p:spPr>
        <p:txBody>
          <a:bodyPr/>
          <a:lstStyle/>
          <a:p>
            <a:r>
              <a:rPr lang="en-US" dirty="0" smtClean="0"/>
              <a:t>Vectors – An 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7DABE-4FBD-4A23-96ED-1DC7F8C3A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231"/>
            <a:ext cx="10906125" cy="320357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Scalars: These </a:t>
            </a:r>
            <a:r>
              <a:rPr lang="en-US" dirty="0"/>
              <a:t>are single numbers that might represent readings from a scale. </a:t>
            </a:r>
          </a:p>
          <a:p>
            <a:r>
              <a:rPr lang="en-US" dirty="0"/>
              <a:t>A vector represents </a:t>
            </a:r>
            <a:r>
              <a:rPr lang="en-US" dirty="0" smtClean="0"/>
              <a:t>quantities </a:t>
            </a:r>
            <a:r>
              <a:rPr lang="en-US" dirty="0"/>
              <a:t>which have both </a:t>
            </a:r>
            <a:r>
              <a:rPr lang="en-US" dirty="0" smtClean="0"/>
              <a:t>magnitude </a:t>
            </a:r>
            <a:r>
              <a:rPr lang="en-US" dirty="0"/>
              <a:t>and direction.</a:t>
            </a:r>
          </a:p>
          <a:p>
            <a:r>
              <a:rPr lang="en-US" dirty="0"/>
              <a:t>They are represented by head, tail, a line segment and arrow.</a:t>
            </a:r>
          </a:p>
          <a:p>
            <a:r>
              <a:rPr lang="en-US" dirty="0"/>
              <a:t>The length of the line denotes the magnitude and the direction arrow denotes the direction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vector AB is represented by an arrow at B. The length determines the magnitude and the path A to B gives the direction.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668497" y="5237890"/>
            <a:ext cx="1711235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68497" y="5786530"/>
            <a:ext cx="3470366" cy="0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668497" y="4963570"/>
            <a:ext cx="0" cy="8229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68497" y="5900738"/>
            <a:ext cx="560478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35397" y="5060725"/>
            <a:ext cx="560478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4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25" y="1470309"/>
            <a:ext cx="8495619" cy="443410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431" y="1244277"/>
            <a:ext cx="2788414" cy="2788414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H="1">
            <a:off x="9849395" y="3187337"/>
            <a:ext cx="248194" cy="84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0097589" y="3161211"/>
            <a:ext cx="966651" cy="300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18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54" y="893308"/>
            <a:ext cx="8229224" cy="401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90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686"/>
            <a:ext cx="10504714" cy="6015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Orthogonal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5212"/>
            <a:ext cx="10515600" cy="53017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 </a:t>
            </a:r>
            <a:r>
              <a:rPr lang="en-US" b="1" dirty="0" err="1"/>
              <a:t>a</a:t>
            </a:r>
            <a:r>
              <a:rPr lang="en-US" dirty="0" err="1"/>
              <a:t>,</a:t>
            </a:r>
            <a:r>
              <a:rPr lang="en-US" b="1" dirty="0" err="1"/>
              <a:t>b</a:t>
            </a:r>
            <a:r>
              <a:rPr lang="en-US" b="1" dirty="0"/>
              <a:t> </a:t>
            </a:r>
            <a:r>
              <a:rPr lang="en-US" dirty="0"/>
              <a:t>∈ Rm be </a:t>
            </a:r>
            <a:r>
              <a:rPr lang="en-US" dirty="0" smtClean="0"/>
              <a:t>two m-dimensional </a:t>
            </a:r>
            <a:r>
              <a:rPr lang="en-US" dirty="0"/>
              <a:t>vectors. An </a:t>
            </a:r>
            <a:r>
              <a:rPr lang="en-US" i="1" dirty="0"/>
              <a:t>orthogonal decomposition </a:t>
            </a:r>
            <a:r>
              <a:rPr lang="en-US" dirty="0"/>
              <a:t>of the vector </a:t>
            </a:r>
            <a:r>
              <a:rPr lang="en-US" b="1" dirty="0"/>
              <a:t>b </a:t>
            </a:r>
            <a:r>
              <a:rPr lang="en-US" dirty="0"/>
              <a:t>in the </a:t>
            </a:r>
            <a:r>
              <a:rPr lang="en-US" dirty="0" smtClean="0"/>
              <a:t>direction </a:t>
            </a:r>
            <a:r>
              <a:rPr lang="en-US" dirty="0"/>
              <a:t>of another vector </a:t>
            </a:r>
            <a:r>
              <a:rPr lang="en-US" b="1" dirty="0" smtClean="0"/>
              <a:t>a </a:t>
            </a:r>
            <a:r>
              <a:rPr lang="en-US" dirty="0" smtClean="0"/>
              <a:t>is </a:t>
            </a:r>
            <a:r>
              <a:rPr lang="en-US" dirty="0"/>
              <a:t>given as</a:t>
            </a:r>
          </a:p>
          <a:p>
            <a:pPr marL="0" indent="0">
              <a:buNone/>
            </a:pPr>
            <a:r>
              <a:rPr lang="pt-BR" b="1" dirty="0" smtClean="0"/>
              <a:t>	b </a:t>
            </a:r>
            <a:r>
              <a:rPr lang="pt-BR" dirty="0"/>
              <a:t>= </a:t>
            </a:r>
            <a:r>
              <a:rPr lang="pt-BR" b="1" dirty="0" smtClean="0"/>
              <a:t>b</a:t>
            </a:r>
            <a:r>
              <a:rPr lang="pt-BR" dirty="0" smtClean="0"/>
              <a:t>|| </a:t>
            </a:r>
            <a:r>
              <a:rPr lang="pt-BR" dirty="0"/>
              <a:t>+</a:t>
            </a:r>
            <a:r>
              <a:rPr lang="pt-BR" b="1" dirty="0"/>
              <a:t>b</a:t>
            </a:r>
            <a:r>
              <a:rPr lang="pt-BR" dirty="0"/>
              <a:t>⊥ = </a:t>
            </a:r>
            <a:r>
              <a:rPr lang="pt-BR" b="1" dirty="0"/>
              <a:t>p</a:t>
            </a:r>
            <a:r>
              <a:rPr lang="pt-BR" dirty="0"/>
              <a:t>+</a:t>
            </a:r>
            <a:r>
              <a:rPr lang="pt-BR" b="1" dirty="0"/>
              <a:t>r </a:t>
            </a:r>
            <a:endParaRPr lang="pt-BR" dirty="0"/>
          </a:p>
          <a:p>
            <a:pPr marL="0" indent="0">
              <a:buNone/>
            </a:pPr>
            <a:r>
              <a:rPr lang="en-US" dirty="0" smtClean="0"/>
              <a:t>	where </a:t>
            </a:r>
            <a:r>
              <a:rPr lang="en-US" b="1" dirty="0"/>
              <a:t>p</a:t>
            </a:r>
            <a:r>
              <a:rPr lang="en-US" dirty="0"/>
              <a:t>= </a:t>
            </a:r>
            <a:r>
              <a:rPr lang="en-US" b="1" dirty="0" smtClean="0"/>
              <a:t>b</a:t>
            </a:r>
            <a:r>
              <a:rPr lang="en-US" dirty="0" smtClean="0"/>
              <a:t>|| </a:t>
            </a:r>
            <a:r>
              <a:rPr lang="en-US" dirty="0"/>
              <a:t>is parallel to </a:t>
            </a:r>
            <a:r>
              <a:rPr lang="en-US" b="1" dirty="0"/>
              <a:t>a</a:t>
            </a:r>
            <a:r>
              <a:rPr lang="en-US" dirty="0"/>
              <a:t>, and </a:t>
            </a:r>
            <a:r>
              <a:rPr lang="en-US" b="1" dirty="0"/>
              <a:t>r</a:t>
            </a:r>
            <a:r>
              <a:rPr lang="en-US" dirty="0"/>
              <a:t>=</a:t>
            </a:r>
            <a:r>
              <a:rPr lang="en-US" b="1" dirty="0"/>
              <a:t>b</a:t>
            </a:r>
            <a:r>
              <a:rPr lang="en-US" dirty="0"/>
              <a:t>⊥ is perpendicular or orthogonal to </a:t>
            </a:r>
            <a:r>
              <a:rPr lang="en-US" b="1" dirty="0"/>
              <a:t>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vector </a:t>
            </a:r>
            <a:r>
              <a:rPr lang="en-US" b="1" dirty="0" smtClean="0"/>
              <a:t>p </a:t>
            </a:r>
            <a:r>
              <a:rPr lang="en-US" dirty="0"/>
              <a:t>is called the </a:t>
            </a:r>
            <a:r>
              <a:rPr lang="en-US" i="1" dirty="0"/>
              <a:t>orthogonal projection </a:t>
            </a:r>
            <a:r>
              <a:rPr lang="en-US" dirty="0"/>
              <a:t>or simply projection of </a:t>
            </a:r>
            <a:r>
              <a:rPr lang="en-US" b="1" dirty="0"/>
              <a:t>b </a:t>
            </a:r>
            <a:r>
              <a:rPr lang="en-US" dirty="0"/>
              <a:t>on the vector </a:t>
            </a:r>
            <a:r>
              <a:rPr lang="en-US" b="1" dirty="0"/>
              <a:t>a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 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point </a:t>
            </a:r>
            <a:r>
              <a:rPr lang="en-US" b="1" dirty="0"/>
              <a:t>p </a:t>
            </a:r>
            <a:r>
              <a:rPr lang="en-US" dirty="0"/>
              <a:t>∈ R</a:t>
            </a:r>
            <a:r>
              <a:rPr lang="en-US" baseline="30000" dirty="0"/>
              <a:t>m</a:t>
            </a:r>
            <a:r>
              <a:rPr lang="en-US" dirty="0"/>
              <a:t> is the point closest to </a:t>
            </a:r>
            <a:r>
              <a:rPr lang="en-US" b="1" dirty="0"/>
              <a:t>b </a:t>
            </a:r>
            <a:r>
              <a:rPr lang="en-US" dirty="0"/>
              <a:t>on the line passing through </a:t>
            </a:r>
            <a:r>
              <a:rPr lang="en-US" b="1" dirty="0"/>
              <a:t>a</a:t>
            </a:r>
            <a:r>
              <a:rPr lang="en-US" dirty="0"/>
              <a:t>. Thus, </a:t>
            </a:r>
            <a:r>
              <a:rPr lang="en-US" dirty="0" smtClean="0"/>
              <a:t>the magnitude </a:t>
            </a:r>
            <a:r>
              <a:rPr lang="en-US" dirty="0"/>
              <a:t>of the vector </a:t>
            </a:r>
            <a:r>
              <a:rPr lang="en-US" b="1" dirty="0"/>
              <a:t>r </a:t>
            </a:r>
            <a:r>
              <a:rPr lang="en-US" dirty="0"/>
              <a:t>= </a:t>
            </a:r>
            <a:r>
              <a:rPr lang="en-US" b="1" dirty="0"/>
              <a:t>b </a:t>
            </a:r>
            <a:r>
              <a:rPr lang="en-US" dirty="0"/>
              <a:t>− </a:t>
            </a:r>
            <a:r>
              <a:rPr lang="en-US" b="1" dirty="0"/>
              <a:t>p </a:t>
            </a:r>
            <a:r>
              <a:rPr lang="en-US" dirty="0"/>
              <a:t>gives the </a:t>
            </a:r>
            <a:r>
              <a:rPr lang="en-US" i="1" dirty="0"/>
              <a:t>perpendicular distance </a:t>
            </a:r>
            <a:r>
              <a:rPr lang="en-US" dirty="0"/>
              <a:t>between </a:t>
            </a:r>
            <a:r>
              <a:rPr lang="en-US" b="1" dirty="0"/>
              <a:t>b </a:t>
            </a:r>
            <a:r>
              <a:rPr lang="en-US" dirty="0"/>
              <a:t>and </a:t>
            </a:r>
            <a:r>
              <a:rPr lang="en-US" b="1" dirty="0"/>
              <a:t>a</a:t>
            </a:r>
            <a:r>
              <a:rPr lang="en-US" dirty="0" smtClean="0"/>
              <a:t>, which </a:t>
            </a:r>
            <a:r>
              <a:rPr lang="en-US" dirty="0"/>
              <a:t>is often interpreted as the residual or error vector between the points </a:t>
            </a:r>
            <a:r>
              <a:rPr lang="en-US" b="1" dirty="0"/>
              <a:t>b </a:t>
            </a:r>
            <a:r>
              <a:rPr lang="en-US" dirty="0"/>
              <a:t>and </a:t>
            </a:r>
            <a:r>
              <a:rPr lang="en-US" b="1" dirty="0"/>
              <a:t>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359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365125"/>
            <a:ext cx="10570029" cy="823595"/>
          </a:xfrm>
        </p:spPr>
        <p:txBody>
          <a:bodyPr/>
          <a:lstStyle/>
          <a:p>
            <a:r>
              <a:rPr lang="en-US" dirty="0" smtClean="0"/>
              <a:t>Projections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812" y="1452562"/>
            <a:ext cx="4505325" cy="3924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71588" y="1614487"/>
            <a:ext cx="48148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 p be the projection of vector </a:t>
            </a:r>
            <a:r>
              <a:rPr lang="en-US" b="1" dirty="0" smtClean="0"/>
              <a:t>b</a:t>
            </a:r>
            <a:r>
              <a:rPr lang="en-US" dirty="0" smtClean="0"/>
              <a:t> on </a:t>
            </a:r>
            <a:r>
              <a:rPr lang="en-US" b="1" dirty="0" smtClean="0"/>
              <a:t>a</a:t>
            </a:r>
            <a:r>
              <a:rPr lang="en-US" dirty="0" smtClean="0"/>
              <a:t>. </a:t>
            </a:r>
          </a:p>
          <a:p>
            <a:r>
              <a:rPr lang="en-US" dirty="0" smtClean="0"/>
              <a:t>Let p = ca;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r = b-p</a:t>
            </a:r>
          </a:p>
          <a:p>
            <a:r>
              <a:rPr lang="en-US" dirty="0"/>
              <a:t>	</a:t>
            </a:r>
            <a:r>
              <a:rPr lang="en-US" dirty="0" smtClean="0"/>
              <a:t>	= b – ca</a:t>
            </a:r>
          </a:p>
          <a:p>
            <a:r>
              <a:rPr lang="en-US" dirty="0" smtClean="0"/>
              <a:t>P and r are orthogonal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2" y="3645812"/>
            <a:ext cx="4411572" cy="6436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5109" y="4289446"/>
            <a:ext cx="4401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 = </a:t>
            </a:r>
            <a:r>
              <a:rPr lang="en-US" b="1" dirty="0" err="1" smtClean="0"/>
              <a:t>a</a:t>
            </a:r>
            <a:r>
              <a:rPr lang="en-US" b="1" baseline="30000" dirty="0" err="1" smtClean="0"/>
              <a:t>T</a:t>
            </a:r>
            <a:r>
              <a:rPr lang="en-US" b="1" dirty="0" smtClean="0"/>
              <a:t> b /(</a:t>
            </a:r>
            <a:r>
              <a:rPr lang="en-US" b="1" dirty="0" err="1"/>
              <a:t>a</a:t>
            </a:r>
            <a:r>
              <a:rPr lang="en-US" b="1" baseline="30000" dirty="0" err="1"/>
              <a:t>T</a:t>
            </a:r>
            <a:r>
              <a:rPr lang="en-US" b="1" dirty="0"/>
              <a:t> </a:t>
            </a:r>
            <a:r>
              <a:rPr lang="en-US" b="1" dirty="0" smtClean="0"/>
              <a:t>a) 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 p = ca = (</a:t>
            </a:r>
            <a:r>
              <a:rPr lang="en-US" b="1" dirty="0" err="1"/>
              <a:t>a</a:t>
            </a:r>
            <a:r>
              <a:rPr lang="en-US" b="1" baseline="30000" dirty="0" err="1"/>
              <a:t>T</a:t>
            </a:r>
            <a:r>
              <a:rPr lang="en-US" b="1" dirty="0"/>
              <a:t> b /(</a:t>
            </a:r>
            <a:r>
              <a:rPr lang="en-US" b="1" dirty="0" err="1"/>
              <a:t>a</a:t>
            </a:r>
            <a:r>
              <a:rPr lang="en-US" b="1" baseline="30000" dirty="0" err="1"/>
              <a:t>T</a:t>
            </a:r>
            <a:r>
              <a:rPr lang="en-US" b="1" dirty="0"/>
              <a:t> a) </a:t>
            </a:r>
            <a:r>
              <a:rPr lang="en-US" b="1" dirty="0" smtClean="0"/>
              <a:t>)a</a:t>
            </a:r>
            <a:endParaRPr lang="en-US" b="1" baseline="300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086475" y="4289446"/>
            <a:ext cx="1275220" cy="108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617776" y="3177153"/>
            <a:ext cx="728421" cy="111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76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Orthogonal decompositions on subspace</a:t>
            </a:r>
            <a:endParaRPr lang="en-US" dirty="0"/>
          </a:p>
        </p:txBody>
      </p:sp>
      <p:sp>
        <p:nvSpPr>
          <p:cNvPr id="30" name="AutoShape 27" descr="y"/>
          <p:cNvSpPr>
            <a:spLocks noChangeAspect="1" noChangeArrowheads="1"/>
          </p:cNvSpPr>
          <p:nvPr/>
        </p:nvSpPr>
        <p:spPr bwMode="auto">
          <a:xfrm>
            <a:off x="3653187" y="1875574"/>
            <a:ext cx="384949" cy="105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28" descr="R^n"/>
          <p:cNvSpPr>
            <a:spLocks noChangeAspect="1" noChangeArrowheads="1"/>
          </p:cNvSpPr>
          <p:nvPr/>
        </p:nvSpPr>
        <p:spPr bwMode="auto">
          <a:xfrm>
            <a:off x="3865911" y="1875574"/>
            <a:ext cx="879885" cy="105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29" descr="W"/>
          <p:cNvSpPr>
            <a:spLocks noChangeAspect="1" noChangeArrowheads="1"/>
          </p:cNvSpPr>
          <p:nvPr/>
        </p:nvSpPr>
        <p:spPr bwMode="auto">
          <a:xfrm>
            <a:off x="5812187" y="1875574"/>
            <a:ext cx="714908" cy="105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0" descr="R^n"/>
          <p:cNvSpPr>
            <a:spLocks noChangeAspect="1" noChangeArrowheads="1"/>
          </p:cNvSpPr>
          <p:nvPr/>
        </p:nvSpPr>
        <p:spPr bwMode="auto">
          <a:xfrm>
            <a:off x="6031261" y="1875574"/>
            <a:ext cx="879885" cy="105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1" descr="W^_|_"/>
          <p:cNvSpPr>
            <a:spLocks noChangeAspect="1" noChangeArrowheads="1"/>
          </p:cNvSpPr>
          <p:nvPr/>
        </p:nvSpPr>
        <p:spPr bwMode="auto">
          <a:xfrm>
            <a:off x="8320438" y="1875574"/>
            <a:ext cx="1154850" cy="105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utoShape 32" descr="W"/>
          <p:cNvSpPr>
            <a:spLocks noChangeAspect="1" noChangeArrowheads="1"/>
          </p:cNvSpPr>
          <p:nvPr/>
        </p:nvSpPr>
        <p:spPr bwMode="auto">
          <a:xfrm>
            <a:off x="8539512" y="1875574"/>
            <a:ext cx="714908" cy="105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AutoShape 33" descr="W"/>
          <p:cNvSpPr>
            <a:spLocks noChangeAspect="1" noChangeArrowheads="1"/>
          </p:cNvSpPr>
          <p:nvPr/>
        </p:nvSpPr>
        <p:spPr bwMode="auto">
          <a:xfrm>
            <a:off x="4186587" y="2012099"/>
            <a:ext cx="714908" cy="105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AutoShape 34" descr="R^n"/>
          <p:cNvSpPr>
            <a:spLocks noChangeAspect="1" noChangeArrowheads="1"/>
          </p:cNvSpPr>
          <p:nvPr/>
        </p:nvSpPr>
        <p:spPr bwMode="auto">
          <a:xfrm>
            <a:off x="5135911" y="2012099"/>
            <a:ext cx="879885" cy="105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AutoShape 35" descr="y"/>
          <p:cNvSpPr>
            <a:spLocks noChangeAspect="1" noChangeArrowheads="1"/>
          </p:cNvSpPr>
          <p:nvPr/>
        </p:nvSpPr>
        <p:spPr bwMode="auto">
          <a:xfrm>
            <a:off x="6136037" y="2012099"/>
            <a:ext cx="384949" cy="105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AutoShape 36" descr="R^n"/>
          <p:cNvSpPr>
            <a:spLocks noChangeAspect="1" noChangeArrowheads="1"/>
          </p:cNvSpPr>
          <p:nvPr/>
        </p:nvSpPr>
        <p:spPr bwMode="auto">
          <a:xfrm>
            <a:off x="6348761" y="2012099"/>
            <a:ext cx="879885" cy="105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AutoShape 37" descr=" y=y^^+z, "/>
          <p:cNvSpPr>
            <a:spLocks noChangeAspect="1" noChangeArrowheads="1"/>
          </p:cNvSpPr>
          <p:nvPr/>
        </p:nvSpPr>
        <p:spPr bwMode="auto">
          <a:xfrm>
            <a:off x="1487836" y="2062904"/>
            <a:ext cx="3079615" cy="120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AutoShape 38" descr="y^^"/>
          <p:cNvSpPr>
            <a:spLocks noChangeAspect="1" noChangeArrowheads="1"/>
          </p:cNvSpPr>
          <p:nvPr/>
        </p:nvSpPr>
        <p:spPr bwMode="auto">
          <a:xfrm>
            <a:off x="1862487" y="2199426"/>
            <a:ext cx="384950" cy="120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AutoShape 39" descr="W"/>
          <p:cNvSpPr>
            <a:spLocks noChangeAspect="1" noChangeArrowheads="1"/>
          </p:cNvSpPr>
          <p:nvPr/>
        </p:nvSpPr>
        <p:spPr bwMode="auto">
          <a:xfrm>
            <a:off x="2192687" y="2285144"/>
            <a:ext cx="714908" cy="105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AutoShape 40" descr="z"/>
          <p:cNvSpPr>
            <a:spLocks noChangeAspect="1" noChangeArrowheads="1"/>
          </p:cNvSpPr>
          <p:nvPr/>
        </p:nvSpPr>
        <p:spPr bwMode="auto">
          <a:xfrm>
            <a:off x="2507012" y="2285144"/>
            <a:ext cx="361758" cy="105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AutoShape 41" descr="W^_|_"/>
          <p:cNvSpPr>
            <a:spLocks noChangeAspect="1" noChangeArrowheads="1"/>
          </p:cNvSpPr>
          <p:nvPr/>
        </p:nvSpPr>
        <p:spPr bwMode="auto">
          <a:xfrm>
            <a:off x="2834037" y="2285144"/>
            <a:ext cx="1154853" cy="105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AutoShape 42" descr="{u_1,u_2,...,u_p}"/>
          <p:cNvSpPr>
            <a:spLocks noChangeAspect="1" noChangeArrowheads="1"/>
          </p:cNvSpPr>
          <p:nvPr/>
        </p:nvSpPr>
        <p:spPr bwMode="auto">
          <a:xfrm>
            <a:off x="3421412" y="2027986"/>
            <a:ext cx="5004372" cy="150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AutoShape 43" descr="W"/>
          <p:cNvSpPr>
            <a:spLocks noChangeAspect="1" noChangeArrowheads="1"/>
          </p:cNvSpPr>
          <p:nvPr/>
        </p:nvSpPr>
        <p:spPr bwMode="auto">
          <a:xfrm>
            <a:off x="4854925" y="2285144"/>
            <a:ext cx="714908" cy="105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AutoShape 44" descr=" y^^=(y·u_1)/(u_1·u_1)u_1+(y·u_2)/(u_2·u_2)u_2+...+(y·u_p)/(u_p·u_p)u_p, "/>
          <p:cNvSpPr>
            <a:spLocks noChangeAspect="1" noChangeArrowheads="1"/>
          </p:cNvSpPr>
          <p:nvPr/>
        </p:nvSpPr>
        <p:spPr bwMode="auto">
          <a:xfrm>
            <a:off x="1487837" y="1439078"/>
            <a:ext cx="14243208" cy="286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AutoShape 46" descr="y^^"/>
          <p:cNvSpPr>
            <a:spLocks noChangeAspect="1" noChangeArrowheads="1"/>
          </p:cNvSpPr>
          <p:nvPr/>
        </p:nvSpPr>
        <p:spPr bwMode="auto">
          <a:xfrm>
            <a:off x="2281588" y="2655042"/>
            <a:ext cx="384952" cy="120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AutoShape 47" descr="y"/>
          <p:cNvSpPr>
            <a:spLocks noChangeAspect="1" noChangeArrowheads="1"/>
          </p:cNvSpPr>
          <p:nvPr/>
        </p:nvSpPr>
        <p:spPr bwMode="auto">
          <a:xfrm>
            <a:off x="3907187" y="2740762"/>
            <a:ext cx="384949" cy="105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AutoShape 48" descr="W"/>
          <p:cNvSpPr>
            <a:spLocks noChangeAspect="1" noChangeArrowheads="1"/>
          </p:cNvSpPr>
          <p:nvPr/>
        </p:nvSpPr>
        <p:spPr bwMode="auto">
          <a:xfrm>
            <a:off x="4964462" y="2740762"/>
            <a:ext cx="714908" cy="105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AutoShape 49" descr="z"/>
          <p:cNvSpPr>
            <a:spLocks noChangeAspect="1" noChangeArrowheads="1"/>
          </p:cNvSpPr>
          <p:nvPr/>
        </p:nvSpPr>
        <p:spPr bwMode="auto">
          <a:xfrm>
            <a:off x="5278787" y="2740762"/>
            <a:ext cx="361758" cy="105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AutoShape 50" descr="y^^"/>
          <p:cNvSpPr>
            <a:spLocks noChangeAspect="1" noChangeArrowheads="1"/>
          </p:cNvSpPr>
          <p:nvPr/>
        </p:nvSpPr>
        <p:spPr bwMode="auto">
          <a:xfrm>
            <a:off x="6621813" y="2655042"/>
            <a:ext cx="384952" cy="120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838200" y="1565329"/>
            <a:ext cx="103825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The orthogonal decomposition can be extended to a subspace by projecting the vector b on unit vectors of the subspace separately.</a:t>
            </a:r>
          </a:p>
          <a:p>
            <a:r>
              <a:rPr lang="en-US" sz="2600" dirty="0" smtClean="0"/>
              <a:t>Let W be subspace of R</a:t>
            </a:r>
            <a:r>
              <a:rPr lang="en-US" sz="2600" baseline="30000" dirty="0" smtClean="0"/>
              <a:t>n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18134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4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Linear dependence and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0679"/>
            <a:ext cx="10515600" cy="5117419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Span of a set of vectors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linear combination of vectors { v1,v2,…,</a:t>
            </a:r>
            <a:r>
              <a:rPr lang="en-US" dirty="0" err="1" smtClean="0"/>
              <a:t>vn</a:t>
            </a:r>
            <a:r>
              <a:rPr lang="en-US" dirty="0" smtClean="0"/>
              <a:t>} with coefficients      { ci} is the span.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span of any set of vectors form a subspace of the original vector space.</a:t>
            </a:r>
          </a:p>
          <a:p>
            <a:r>
              <a:rPr lang="en-US" b="1" dirty="0" smtClean="0"/>
              <a:t>Orthogonal vectors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Two vectors are orthogonal if the inner product is Zero or Cos(</a:t>
            </a:r>
            <a:r>
              <a:rPr lang="el-GR" dirty="0" smtClean="0"/>
              <a:t>ϴ</a:t>
            </a:r>
            <a:r>
              <a:rPr lang="en-US" dirty="0" smtClean="0"/>
              <a:t>) = </a:t>
            </a:r>
            <a:r>
              <a:rPr lang="en-US" dirty="0"/>
              <a:t>0</a:t>
            </a:r>
            <a:r>
              <a:rPr lang="en-US" dirty="0" smtClean="0"/>
              <a:t>. (If the angle between the two vectors is 90 degrees)</a:t>
            </a:r>
          </a:p>
          <a:p>
            <a:r>
              <a:rPr lang="en-US" b="1" dirty="0" smtClean="0"/>
              <a:t>Basis vectors:</a:t>
            </a:r>
          </a:p>
          <a:p>
            <a:pPr lvl="1"/>
            <a:r>
              <a:rPr lang="en-US" dirty="0" smtClean="0"/>
              <a:t>In Physics, vectors are represented as a linear combination of the unit vectors at x, y and z axis. Example: x</a:t>
            </a:r>
            <a:r>
              <a:rPr lang="en-US" b="1" dirty="0" smtClean="0"/>
              <a:t>i</a:t>
            </a:r>
            <a:r>
              <a:rPr lang="en-US" dirty="0" smtClean="0"/>
              <a:t> + </a:t>
            </a:r>
            <a:r>
              <a:rPr lang="en-US" dirty="0" err="1" smtClean="0"/>
              <a:t>y</a:t>
            </a:r>
            <a:r>
              <a:rPr lang="en-US" b="1" dirty="0" err="1" smtClean="0"/>
              <a:t>j</a:t>
            </a:r>
            <a:r>
              <a:rPr lang="en-US" dirty="0" smtClean="0"/>
              <a:t> +</a:t>
            </a:r>
            <a:r>
              <a:rPr lang="en-US" dirty="0" err="1" smtClean="0"/>
              <a:t>z</a:t>
            </a:r>
            <a:r>
              <a:rPr lang="en-US" b="1" dirty="0" err="1" smtClean="0"/>
              <a:t>k</a:t>
            </a:r>
            <a:r>
              <a:rPr lang="en-US" b="1" dirty="0" smtClean="0"/>
              <a:t>.</a:t>
            </a:r>
          </a:p>
          <a:p>
            <a:pPr lvl="1"/>
            <a:r>
              <a:rPr lang="en-US" dirty="0" smtClean="0"/>
              <a:t>It was mentioned that the notation (x,y,z) can be used to represent the vector.</a:t>
            </a:r>
          </a:p>
          <a:p>
            <a:pPr lvl="1"/>
            <a:r>
              <a:rPr lang="en-US" dirty="0"/>
              <a:t>The d-dimensional Cartesian coordinate space is specified via the d unit vectors, called the standard basis vectors, along each of the </a:t>
            </a:r>
            <a:r>
              <a:rPr lang="en-US" dirty="0" smtClean="0"/>
              <a:t>axes.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jth</a:t>
            </a:r>
            <a:r>
              <a:rPr lang="en-US" dirty="0" smtClean="0"/>
              <a:t> standard basis vector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j</a:t>
            </a:r>
            <a:r>
              <a:rPr lang="en-US" dirty="0" smtClean="0"/>
              <a:t> = (0,0,0,….,</a:t>
            </a:r>
            <a:r>
              <a:rPr lang="en-US" dirty="0"/>
              <a:t> </a:t>
            </a:r>
            <a:r>
              <a:rPr lang="en-US" dirty="0" smtClean="0"/>
              <a:t>1</a:t>
            </a:r>
            <a:r>
              <a:rPr lang="en-US" baseline="-25000" dirty="0" smtClean="0"/>
              <a:t>j</a:t>
            </a:r>
            <a:r>
              <a:rPr lang="en-US" dirty="0" smtClean="0"/>
              <a:t> ,0,….0)</a:t>
            </a:r>
            <a:r>
              <a:rPr lang="en-US" baseline="30000" dirty="0" smtClean="0"/>
              <a:t>T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If the dimension of the vector space is ‘d’ then Any arbitrary vector x can be written as a linear combination of the unit vectors </a:t>
            </a:r>
            <a:r>
              <a:rPr lang="en-US" dirty="0" err="1"/>
              <a:t>e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It can be verified that the dot product of two basis vectors is always Zero.</a:t>
            </a:r>
          </a:p>
          <a:p>
            <a:pPr lvl="1"/>
            <a:endParaRPr lang="en-US" dirty="0" smtClean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9725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Linear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030"/>
            <a:ext cx="10515600" cy="5131933"/>
          </a:xfrm>
        </p:spPr>
        <p:txBody>
          <a:bodyPr/>
          <a:lstStyle/>
          <a:p>
            <a:r>
              <a:rPr lang="en-US" dirty="0"/>
              <a:t>Linear Independence We say that the vectors v1,... ,</a:t>
            </a:r>
            <a:r>
              <a:rPr lang="en-US" dirty="0" err="1"/>
              <a:t>vk</a:t>
            </a:r>
            <a:r>
              <a:rPr lang="en-US" dirty="0"/>
              <a:t> are linearly dependent if at least one vector can be written as a linear combination of the others. </a:t>
            </a:r>
            <a:endParaRPr lang="en-US" dirty="0" smtClean="0"/>
          </a:p>
          <a:p>
            <a:r>
              <a:rPr lang="en-US" dirty="0" smtClean="0"/>
              <a:t>Alternatively</a:t>
            </a:r>
            <a:r>
              <a:rPr lang="en-US" dirty="0"/>
              <a:t>, the k vectors are linearly dependent if there are scalars c1,c2,... ,</a:t>
            </a:r>
            <a:r>
              <a:rPr lang="en-US" dirty="0" err="1"/>
              <a:t>ck</a:t>
            </a:r>
            <a:r>
              <a:rPr lang="en-US" dirty="0"/>
              <a:t> , at least one of which is not zero, such that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c1v1 </a:t>
            </a:r>
            <a:r>
              <a:rPr lang="en-US" dirty="0"/>
              <a:t>+ c2v2 +···+ </a:t>
            </a:r>
            <a:r>
              <a:rPr lang="en-US" dirty="0" err="1"/>
              <a:t>ckvk</a:t>
            </a:r>
            <a:r>
              <a:rPr lang="en-US" dirty="0"/>
              <a:t> = </a:t>
            </a:r>
            <a:r>
              <a:rPr lang="en-US" dirty="0" smtClean="0"/>
              <a:t>0.</a:t>
            </a:r>
          </a:p>
          <a:p>
            <a:r>
              <a:rPr lang="en-US" dirty="0" smtClean="0"/>
              <a:t> </a:t>
            </a:r>
            <a:r>
              <a:rPr lang="en-US" dirty="0"/>
              <a:t>On the other hand, v1,··· ,</a:t>
            </a:r>
            <a:r>
              <a:rPr lang="en-US" dirty="0" err="1"/>
              <a:t>vk</a:t>
            </a:r>
            <a:r>
              <a:rPr lang="en-US" dirty="0"/>
              <a:t> are linearly independent if and only if c1v1 + c2v2 +···+ </a:t>
            </a:r>
            <a:r>
              <a:rPr lang="en-US" dirty="0" err="1"/>
              <a:t>ckvk</a:t>
            </a:r>
            <a:r>
              <a:rPr lang="en-US" dirty="0"/>
              <a:t> = 0 implies c1 = c2 = ··· = </a:t>
            </a:r>
            <a:r>
              <a:rPr lang="en-US" dirty="0" err="1"/>
              <a:t>ck</a:t>
            </a:r>
            <a:r>
              <a:rPr lang="en-US" dirty="0"/>
              <a:t> = 0 </a:t>
            </a:r>
            <a:endParaRPr lang="en-US" dirty="0" smtClean="0"/>
          </a:p>
          <a:p>
            <a:r>
              <a:rPr lang="en-US" b="1" dirty="0" smtClean="0"/>
              <a:t>Simply </a:t>
            </a:r>
            <a:r>
              <a:rPr lang="en-US" b="1" dirty="0"/>
              <a:t>put, a set of vectors is linearly independent if none of them can be written as a linear combination of the other vectors in the set.</a:t>
            </a:r>
          </a:p>
        </p:txBody>
      </p:sp>
    </p:spTree>
    <p:extLst>
      <p:ext uri="{BB962C8B-B14F-4D97-AF65-F5344CB8AC3E}">
        <p14:creationId xmlns:p14="http://schemas.microsoft.com/office/powerpoint/2010/main" val="199163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1322"/>
          </a:xfrm>
        </p:spPr>
        <p:txBody>
          <a:bodyPr/>
          <a:lstStyle/>
          <a:p>
            <a:r>
              <a:rPr lang="en-US" dirty="0" smtClean="0"/>
              <a:t>Vector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6448"/>
            <a:ext cx="10515600" cy="50205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Another product is cross product.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X b is a vector with magnitude ab(Sin(</a:t>
            </a:r>
            <a:r>
              <a:rPr lang="el-GR" dirty="0" smtClean="0"/>
              <a:t>ϴ</a:t>
            </a:r>
            <a:r>
              <a:rPr lang="en-US" dirty="0" smtClean="0"/>
              <a:t>)) and direction is at right angles to both a and b and pointing at the direction when a screw is turned from a to b.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magnitude turns out to be the area of the parallelepiped covered by the vectors.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 general, the area of parallelepiped can be computed with the help of determinant expression written in terms of the coordinates.</a:t>
            </a:r>
          </a:p>
          <a:p>
            <a:pPr marL="0" indent="0">
              <a:buNone/>
            </a:pPr>
            <a:r>
              <a:rPr lang="en-US" dirty="0" smtClean="0"/>
              <a:t>This helps us to understand the role of determinants in matrix literature.</a:t>
            </a:r>
          </a:p>
          <a:p>
            <a:pPr marL="0" indent="0">
              <a:buNone/>
            </a:pPr>
            <a:r>
              <a:rPr lang="en-US" dirty="0" smtClean="0"/>
              <a:t>Cross product indicates how different the associated vectors are thus the determinant.</a:t>
            </a:r>
          </a:p>
          <a:p>
            <a:pPr marL="0" indent="0">
              <a:buNone/>
            </a:pPr>
            <a:r>
              <a:rPr lang="en-US" dirty="0" smtClean="0"/>
              <a:t>In a matrix, depending on how different the columns are, the determinant value varies.</a:t>
            </a:r>
          </a:p>
        </p:txBody>
      </p:sp>
    </p:spTree>
    <p:extLst>
      <p:ext uri="{BB962C8B-B14F-4D97-AF65-F5344CB8AC3E}">
        <p14:creationId xmlns:p14="http://schemas.microsoft.com/office/powerpoint/2010/main" val="2820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4702" cy="111533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Back to dot product - Example – Cosine angle for comparison of </a:t>
            </a:r>
            <a:r>
              <a:rPr lang="en-US" sz="3200" b="1" dirty="0"/>
              <a:t>documents.(https://janav.wordpress.com/2013/10/27/tf-idf-and-cosine-similarity</a:t>
            </a:r>
            <a:r>
              <a:rPr lang="en-US" sz="3200" b="1" dirty="0" smtClean="0"/>
              <a:t>/)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783" y="1725259"/>
            <a:ext cx="11173805" cy="52692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Google’s success is mainly due to their ‘page rank algorithm’.</a:t>
            </a:r>
          </a:p>
          <a:p>
            <a:r>
              <a:rPr lang="en-US" sz="2400" dirty="0" smtClean="0"/>
              <a:t>Such requirements require the </a:t>
            </a:r>
            <a:r>
              <a:rPr lang="en-US" sz="2400" dirty="0"/>
              <a:t>input query entered by the user should be used to match the relevant documents and score them</a:t>
            </a:r>
            <a:r>
              <a:rPr lang="en-US" dirty="0"/>
              <a:t>.  </a:t>
            </a:r>
            <a:endParaRPr lang="en-US" dirty="0" smtClean="0"/>
          </a:p>
          <a:p>
            <a:r>
              <a:rPr lang="en-US" sz="2400" dirty="0" smtClean="0"/>
              <a:t>This paper gives the following examples.</a:t>
            </a:r>
          </a:p>
          <a:p>
            <a:r>
              <a:rPr lang="en-US" sz="2400" dirty="0" smtClean="0"/>
              <a:t>There are three documents (sentences).</a:t>
            </a:r>
          </a:p>
          <a:p>
            <a:endParaRPr lang="en-US" sz="24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4110425"/>
            <a:ext cx="9292771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inherit"/>
              </a:rPr>
              <a:t>Document 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: The game of life is a game of everlasting learning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inherit"/>
              </a:rPr>
              <a:t>Document 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: The unexamined life is not worth living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inherit"/>
              </a:rPr>
              <a:t>Document 3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: Never stop learning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5442857"/>
            <a:ext cx="10526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Search string:  life learning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867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73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few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2458"/>
            <a:ext cx="10515600" cy="520450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Term Frequency </a:t>
            </a:r>
            <a:r>
              <a:rPr lang="en-US" dirty="0"/>
              <a:t>also known as TF measures the number of times a term (word) occurs in a document. Given below are the terms and their frequency on each of the document.</a:t>
            </a:r>
          </a:p>
          <a:p>
            <a:r>
              <a:rPr lang="en-US" b="1" dirty="0"/>
              <a:t>Normalized TF</a:t>
            </a:r>
            <a:r>
              <a:rPr lang="en-US" dirty="0"/>
              <a:t>: Divide the count by total number of counts to get normalized counts for each word in each document</a:t>
            </a:r>
          </a:p>
          <a:p>
            <a:r>
              <a:rPr lang="en-US" b="1" dirty="0" smtClean="0"/>
              <a:t>Inverse document frequency</a:t>
            </a:r>
            <a:r>
              <a:rPr lang="en-US" dirty="0" smtClean="0"/>
              <a:t>: (used to give low weightages for the words like ‘the’, ‘for’ etc.,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Compute  </a:t>
            </a:r>
            <a:r>
              <a:rPr lang="en-US" dirty="0"/>
              <a:t>1 + log( e) (Number of documents /Number of documents with the word under consideration) </a:t>
            </a:r>
            <a:r>
              <a:rPr lang="en-US" dirty="0" smtClean="0"/>
              <a:t>–For </a:t>
            </a:r>
            <a:r>
              <a:rPr lang="en-US" dirty="0"/>
              <a:t>words under consideration, compute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Normalized frequency * Inverse document frequency 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Construct vectors for each word in different documents and compare</a:t>
            </a:r>
          </a:p>
        </p:txBody>
      </p:sp>
    </p:spTree>
    <p:extLst>
      <p:ext uri="{BB962C8B-B14F-4D97-AF65-F5344CB8AC3E}">
        <p14:creationId xmlns:p14="http://schemas.microsoft.com/office/powerpoint/2010/main" val="109644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addition in 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basic operations in algebra are addition, subtraction, </a:t>
            </a:r>
            <a:r>
              <a:rPr lang="en-US" dirty="0" smtClean="0"/>
              <a:t>multiplication by </a:t>
            </a:r>
            <a:r>
              <a:rPr lang="en-US" dirty="0"/>
              <a:t>scalar, </a:t>
            </a:r>
            <a:r>
              <a:rPr lang="en-US" dirty="0" smtClean="0"/>
              <a:t>(and the vectors in our case) can </a:t>
            </a:r>
            <a:r>
              <a:rPr lang="en-US" dirty="0"/>
              <a:t>be defined. </a:t>
            </a:r>
          </a:p>
          <a:p>
            <a:r>
              <a:rPr lang="en-US" dirty="0"/>
              <a:t>Addition can be defined by parallelogram law. </a:t>
            </a:r>
            <a:endParaRPr lang="en-US" dirty="0" smtClean="0"/>
          </a:p>
          <a:p>
            <a:r>
              <a:rPr lang="en-US" dirty="0" smtClean="0"/>
              <a:t>Let us denote the vectors in bold small letters. Ordinary small letters denote scalars.</a:t>
            </a:r>
          </a:p>
          <a:p>
            <a:r>
              <a:rPr lang="en-US" dirty="0" smtClean="0"/>
              <a:t>Let </a:t>
            </a:r>
            <a:r>
              <a:rPr lang="en-US" b="1" dirty="0" smtClean="0"/>
              <a:t>a</a:t>
            </a:r>
            <a:r>
              <a:rPr lang="en-US" dirty="0" smtClean="0"/>
              <a:t>, </a:t>
            </a:r>
            <a:r>
              <a:rPr lang="en-US" b="1" dirty="0" smtClean="0"/>
              <a:t>b</a:t>
            </a:r>
            <a:r>
              <a:rPr lang="en-US" dirty="0" smtClean="0"/>
              <a:t> are vectors. </a:t>
            </a:r>
          </a:p>
          <a:p>
            <a:r>
              <a:rPr lang="en-US" b="1" dirty="0" smtClean="0"/>
              <a:t>a+ b </a:t>
            </a:r>
            <a:r>
              <a:rPr lang="en-US" dirty="0"/>
              <a:t>essentially is the diagonal of the parallelogram formed by </a:t>
            </a:r>
            <a:r>
              <a:rPr lang="en-US" b="1" dirty="0"/>
              <a:t>a</a:t>
            </a:r>
            <a:r>
              <a:rPr lang="en-US" dirty="0"/>
              <a:t> and b as sides</a:t>
            </a:r>
            <a:r>
              <a:rPr lang="en-US" dirty="0" smtClean="0"/>
              <a:t>. It is derived from physics.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2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8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in detail. (Word count/total no. of words)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341" y="2201441"/>
            <a:ext cx="7712528" cy="4444852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67408" y="1132541"/>
            <a:ext cx="9292771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inherit"/>
              </a:rPr>
              <a:t>Document 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: The game of life is a game of everlasting learning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inherit"/>
              </a:rPr>
              <a:t>Document 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: The unexamined life is not worth living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inherit"/>
              </a:rPr>
              <a:t>Document 3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: Never stop learning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68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046"/>
          </a:xfrm>
        </p:spPr>
        <p:txBody>
          <a:bodyPr/>
          <a:lstStyle/>
          <a:p>
            <a:r>
              <a:rPr lang="en-US" dirty="0" smtClean="0"/>
              <a:t>Inverse document frequency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90173"/>
            <a:ext cx="10515600" cy="213359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IDF(game) = 1 + log</a:t>
            </a:r>
            <a:r>
              <a:rPr lang="en-US" baseline="-25000" dirty="0" smtClean="0"/>
              <a:t>e</a:t>
            </a:r>
            <a:r>
              <a:rPr lang="en-US" dirty="0" smtClean="0"/>
              <a:t> (Total no. of documents/No. of docs with the word ‘game’).</a:t>
            </a:r>
          </a:p>
          <a:p>
            <a:r>
              <a:rPr lang="en-US" dirty="0" smtClean="0"/>
              <a:t>The word ‘game’ appears in one document.</a:t>
            </a:r>
          </a:p>
          <a:p>
            <a:r>
              <a:rPr lang="en-US" dirty="0" smtClean="0"/>
              <a:t>IDF = 2.098..</a:t>
            </a:r>
          </a:p>
          <a:p>
            <a:r>
              <a:rPr lang="en-US" dirty="0" smtClean="0"/>
              <a:t>TF * IDF for the words considered ‘life’ and ‘learning’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baseline="-25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215" y="3323771"/>
            <a:ext cx="8369208" cy="15820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03086" y="5123543"/>
            <a:ext cx="1014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the query life learning, the above measures can be computed.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243" y="5492875"/>
            <a:ext cx="65627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6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93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943" y="1493071"/>
            <a:ext cx="9377340" cy="406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542" y="5357358"/>
            <a:ext cx="8479971" cy="118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7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9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4058"/>
            <a:ext cx="10515600" cy="5102905"/>
          </a:xfrm>
        </p:spPr>
        <p:txBody>
          <a:bodyPr/>
          <a:lstStyle/>
          <a:p>
            <a:r>
              <a:rPr lang="en-US" dirty="0" smtClean="0"/>
              <a:t>What is document 1?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rgbClr val="404040"/>
                </a:solidFill>
                <a:latin typeface="Consolas" panose="020B0609020204030204" pitchFamily="49" charset="0"/>
              </a:rPr>
              <a:t>“The </a:t>
            </a:r>
            <a:r>
              <a:rPr lang="en-US" altLang="en-US" dirty="0">
                <a:solidFill>
                  <a:srgbClr val="404040"/>
                </a:solidFill>
                <a:latin typeface="Consolas" panose="020B0609020204030204" pitchFamily="49" charset="0"/>
              </a:rPr>
              <a:t>game of life is a game of everlasting </a:t>
            </a:r>
            <a:r>
              <a:rPr lang="en-US" altLang="en-US" dirty="0" smtClean="0">
                <a:solidFill>
                  <a:srgbClr val="404040"/>
                </a:solidFill>
                <a:latin typeface="Consolas" panose="020B0609020204030204" pitchFamily="49" charset="0"/>
              </a:rPr>
              <a:t>learning”.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04040"/>
                </a:solidFill>
                <a:latin typeface="Consolas" panose="020B0609020204030204" pitchFamily="49" charset="0"/>
              </a:rPr>
              <a:t>It contains both words of our search string life and learning.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04040"/>
                </a:solidFill>
                <a:latin typeface="Consolas" panose="020B0609020204030204" pitchFamily="49" charset="0"/>
              </a:rPr>
              <a:t>No surprise it is rated close!!!!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3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314" y="176440"/>
            <a:ext cx="10511972" cy="6653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Linear system of equations – An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7314" y="841830"/>
            <a:ext cx="1051197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cap="all" dirty="0">
                <a:solidFill>
                  <a:srgbClr val="333333"/>
                </a:solidFill>
                <a:latin typeface="Nunito Sans"/>
              </a:rPr>
              <a:t>THE BEST </a:t>
            </a:r>
            <a:r>
              <a:rPr lang="en-US" cap="all" dirty="0" smtClean="0">
                <a:solidFill>
                  <a:srgbClr val="333333"/>
                </a:solidFill>
                <a:latin typeface="Nunito Sans"/>
              </a:rPr>
              <a:t>DEAL WHEN RENTING A CAR</a:t>
            </a:r>
            <a:endParaRPr lang="en-US" cap="all" dirty="0">
              <a:solidFill>
                <a:srgbClr val="333333"/>
              </a:solidFill>
              <a:latin typeface="Nunito Sans"/>
            </a:endParaRPr>
          </a:p>
          <a:p>
            <a:pPr lvl="1"/>
            <a:r>
              <a:rPr lang="en-US" dirty="0" smtClean="0">
                <a:solidFill>
                  <a:srgbClr val="333333"/>
                </a:solidFill>
                <a:latin typeface="Lato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Lato"/>
              </a:rPr>
              <a:t>One </a:t>
            </a:r>
            <a:r>
              <a:rPr lang="en-US" dirty="0">
                <a:solidFill>
                  <a:srgbClr val="333333"/>
                </a:solidFill>
                <a:latin typeface="Lato"/>
              </a:rPr>
              <a:t>company charges $30 per day and 40 cents per mile. </a:t>
            </a:r>
            <a:endParaRPr lang="en-US" dirty="0" smtClean="0">
              <a:solidFill>
                <a:srgbClr val="333333"/>
              </a:solidFill>
              <a:latin typeface="La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Lato"/>
              </a:rPr>
              <a:t>Another </a:t>
            </a:r>
            <a:r>
              <a:rPr lang="en-US" dirty="0">
                <a:solidFill>
                  <a:srgbClr val="333333"/>
                </a:solidFill>
                <a:latin typeface="Lato"/>
              </a:rPr>
              <a:t>company charges $45 per day and 30 cents a mile. </a:t>
            </a:r>
            <a:endParaRPr lang="en-US" dirty="0" smtClean="0">
              <a:solidFill>
                <a:srgbClr val="333333"/>
              </a:solidFill>
              <a:latin typeface="La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333333"/>
                </a:solidFill>
                <a:latin typeface="Lato"/>
              </a:rPr>
              <a:t>Question: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Lato"/>
              </a:rPr>
              <a:t>When </a:t>
            </a:r>
            <a:r>
              <a:rPr lang="en-US" dirty="0">
                <a:solidFill>
                  <a:srgbClr val="333333"/>
                </a:solidFill>
                <a:latin typeface="Lato"/>
              </a:rPr>
              <a:t>the costs are the </a:t>
            </a:r>
            <a:r>
              <a:rPr lang="en-US" dirty="0" smtClean="0">
                <a:solidFill>
                  <a:srgbClr val="333333"/>
                </a:solidFill>
                <a:latin typeface="Lato"/>
              </a:rPr>
              <a:t>same?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Lato"/>
              </a:rPr>
              <a:t>The answer ‘d tell which </a:t>
            </a:r>
            <a:r>
              <a:rPr lang="en-US" dirty="0">
                <a:solidFill>
                  <a:srgbClr val="333333"/>
                </a:solidFill>
                <a:latin typeface="Lato"/>
              </a:rPr>
              <a:t>would be the better deal. </a:t>
            </a:r>
            <a:endParaRPr lang="en-US" dirty="0" smtClean="0">
              <a:solidFill>
                <a:srgbClr val="333333"/>
              </a:solidFill>
              <a:latin typeface="La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333333"/>
                </a:solidFill>
                <a:latin typeface="Lato"/>
              </a:rPr>
              <a:t>Solution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Lato"/>
              </a:rPr>
              <a:t>Let  </a:t>
            </a:r>
            <a:r>
              <a:rPr lang="en-US" dirty="0">
                <a:solidFill>
                  <a:srgbClr val="333333"/>
                </a:solidFill>
                <a:latin typeface="Lato"/>
              </a:rPr>
              <a:t>m = total miles to be driven and </a:t>
            </a:r>
            <a:endParaRPr lang="en-US" dirty="0" smtClean="0">
              <a:solidFill>
                <a:srgbClr val="333333"/>
              </a:solidFill>
              <a:latin typeface="Lato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Lato"/>
              </a:rPr>
              <a:t>Let c1 and c2 be the total </a:t>
            </a:r>
            <a:r>
              <a:rPr lang="en-US" dirty="0">
                <a:solidFill>
                  <a:srgbClr val="333333"/>
                </a:solidFill>
                <a:latin typeface="Lato"/>
              </a:rPr>
              <a:t>cost for each company. </a:t>
            </a:r>
            <a:endParaRPr lang="en-US" dirty="0" smtClean="0">
              <a:solidFill>
                <a:srgbClr val="333333"/>
              </a:solidFill>
              <a:latin typeface="Lato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Lato"/>
              </a:rPr>
              <a:t>C</a:t>
            </a:r>
            <a:r>
              <a:rPr lang="en-US" dirty="0" smtClean="0">
                <a:solidFill>
                  <a:srgbClr val="333333"/>
                </a:solidFill>
                <a:latin typeface="Lato"/>
              </a:rPr>
              <a:t>1 </a:t>
            </a:r>
            <a:r>
              <a:rPr lang="en-US" dirty="0">
                <a:solidFill>
                  <a:srgbClr val="333333"/>
                </a:solidFill>
                <a:latin typeface="Lato"/>
              </a:rPr>
              <a:t>= 30 + 0.40 </a:t>
            </a:r>
            <a:r>
              <a:rPr lang="en-US" dirty="0" smtClean="0">
                <a:solidFill>
                  <a:srgbClr val="333333"/>
                </a:solidFill>
                <a:latin typeface="Lato"/>
              </a:rPr>
              <a:t>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Lato"/>
              </a:rPr>
              <a:t>C2 = </a:t>
            </a:r>
            <a:r>
              <a:rPr lang="en-US" dirty="0">
                <a:solidFill>
                  <a:srgbClr val="333333"/>
                </a:solidFill>
                <a:latin typeface="Lato"/>
              </a:rPr>
              <a:t>45 + 0.30m </a:t>
            </a:r>
            <a:endParaRPr lang="en-US" dirty="0" smtClean="0">
              <a:solidFill>
                <a:srgbClr val="333333"/>
              </a:solidFill>
              <a:latin typeface="Lato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Lato"/>
              </a:rPr>
              <a:t>When is C1=C2? AT this distance, both rates wile be same.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Lato"/>
              </a:rPr>
              <a:t>This essentially means that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Lato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Lato"/>
              </a:rPr>
              <a:t>30 + .4*m = 45 + .3m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Lato"/>
                <a:sym typeface="Wingdings" panose="05000000000000000000" pitchFamily="2" charset="2"/>
              </a:rPr>
              <a:t> .1m = 15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Lato"/>
                <a:sym typeface="Wingdings" panose="05000000000000000000" pitchFamily="2" charset="2"/>
              </a:rPr>
              <a:t>m = 15/.1 = 150</a:t>
            </a:r>
            <a:endParaRPr lang="en-US" dirty="0" smtClean="0">
              <a:solidFill>
                <a:srgbClr val="333333"/>
              </a:solidFill>
              <a:latin typeface="La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Lato"/>
              </a:rPr>
              <a:t>C</a:t>
            </a:r>
            <a:r>
              <a:rPr lang="en-US" dirty="0" smtClean="0">
                <a:solidFill>
                  <a:srgbClr val="333333"/>
                </a:solidFill>
                <a:latin typeface="Lato"/>
              </a:rPr>
              <a:t>ost </a:t>
            </a:r>
            <a:r>
              <a:rPr lang="en-US" dirty="0">
                <a:solidFill>
                  <a:srgbClr val="333333"/>
                </a:solidFill>
                <a:latin typeface="Lato"/>
              </a:rPr>
              <a:t>of each </a:t>
            </a:r>
            <a:r>
              <a:rPr lang="en-US" dirty="0" smtClean="0">
                <a:solidFill>
                  <a:srgbClr val="333333"/>
                </a:solidFill>
                <a:latin typeface="Lato"/>
              </a:rPr>
              <a:t>company </a:t>
            </a:r>
            <a:r>
              <a:rPr lang="en-US" dirty="0">
                <a:solidFill>
                  <a:srgbClr val="333333"/>
                </a:solidFill>
                <a:latin typeface="Lato"/>
              </a:rPr>
              <a:t>would be the same at 150 miles. </a:t>
            </a:r>
            <a:endParaRPr lang="en-US" dirty="0" smtClean="0">
              <a:solidFill>
                <a:srgbClr val="333333"/>
              </a:solidFill>
              <a:latin typeface="La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Lato"/>
              </a:rPr>
              <a:t>Under </a:t>
            </a:r>
            <a:r>
              <a:rPr lang="en-US" dirty="0">
                <a:solidFill>
                  <a:srgbClr val="333333"/>
                </a:solidFill>
                <a:latin typeface="Lato"/>
              </a:rPr>
              <a:t>150 miles, the first company is cheaper. </a:t>
            </a:r>
            <a:endParaRPr lang="en-US" dirty="0" smtClean="0">
              <a:solidFill>
                <a:srgbClr val="333333"/>
              </a:solidFill>
              <a:latin typeface="La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Lato"/>
              </a:rPr>
              <a:t>Above </a:t>
            </a:r>
            <a:r>
              <a:rPr lang="en-US" dirty="0">
                <a:solidFill>
                  <a:srgbClr val="333333"/>
                </a:solidFill>
                <a:latin typeface="Lato"/>
              </a:rPr>
              <a:t>150 miles, the second company is cheaper.</a:t>
            </a:r>
            <a:endParaRPr lang="en-US" b="0" i="0" dirty="0">
              <a:solidFill>
                <a:srgbClr val="333333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00875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932"/>
          </a:xfrm>
        </p:spPr>
        <p:txBody>
          <a:bodyPr/>
          <a:lstStyle/>
          <a:p>
            <a:r>
              <a:rPr lang="en-US" dirty="0" smtClean="0"/>
              <a:t>Linear equations in two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269" y="1074058"/>
            <a:ext cx="10674531" cy="5209175"/>
          </a:xfrm>
        </p:spPr>
        <p:txBody>
          <a:bodyPr>
            <a:noAutofit/>
          </a:bodyPr>
          <a:lstStyle/>
          <a:p>
            <a:r>
              <a:rPr lang="en-US" sz="2400" dirty="0"/>
              <a:t>Two </a:t>
            </a:r>
            <a:r>
              <a:rPr lang="en-US" sz="2400" dirty="0" smtClean="0"/>
              <a:t>pencils </a:t>
            </a:r>
            <a:r>
              <a:rPr lang="en-US" sz="2400" dirty="0"/>
              <a:t>and one eraser cost </a:t>
            </a:r>
            <a:r>
              <a:rPr lang="en-US" sz="2400" dirty="0" err="1"/>
              <a:t>Rs</a:t>
            </a:r>
            <a:r>
              <a:rPr lang="en-US" sz="2400" dirty="0"/>
              <a:t>. 35 and 3 </a:t>
            </a:r>
            <a:r>
              <a:rPr lang="en-US" sz="2400" dirty="0" smtClean="0"/>
              <a:t>pencils </a:t>
            </a:r>
            <a:r>
              <a:rPr lang="en-US" sz="2400" dirty="0"/>
              <a:t>and four erasers cost </a:t>
            </a:r>
            <a:r>
              <a:rPr lang="en-US" sz="2400" dirty="0" err="1"/>
              <a:t>Rs</a:t>
            </a:r>
            <a:r>
              <a:rPr lang="en-US" sz="2400" dirty="0"/>
              <a:t>. 65. Find the cost of pencil and eraser separately. </a:t>
            </a:r>
            <a:endParaRPr lang="en-US" sz="2400" dirty="0" smtClean="0"/>
          </a:p>
          <a:p>
            <a:r>
              <a:rPr lang="en-US" sz="2400" dirty="0" smtClean="0"/>
              <a:t>Let the price of a pen = x</a:t>
            </a:r>
          </a:p>
          <a:p>
            <a:r>
              <a:rPr lang="en-US" sz="2400" dirty="0" smtClean="0"/>
              <a:t>Let the price of pencil = y.</a:t>
            </a:r>
          </a:p>
          <a:p>
            <a:r>
              <a:rPr lang="en-US" sz="2400" dirty="0" smtClean="0"/>
              <a:t>Given:</a:t>
            </a:r>
          </a:p>
          <a:p>
            <a:pPr lvl="1"/>
            <a:r>
              <a:rPr lang="en-US" dirty="0" smtClean="0"/>
              <a:t>Price of 2 pens and 1 eraser = 2x + y = 35</a:t>
            </a:r>
          </a:p>
          <a:p>
            <a:pPr lvl="1"/>
            <a:r>
              <a:rPr lang="en-US" dirty="0" smtClean="0"/>
              <a:t>Price of 3 pencils and 4 erasers = 3x + 4y = 65.</a:t>
            </a:r>
          </a:p>
          <a:p>
            <a:r>
              <a:rPr lang="en-US" sz="2400" dirty="0" smtClean="0"/>
              <a:t>Now, the question is to find out the price of each pen and pencil.</a:t>
            </a:r>
          </a:p>
          <a:p>
            <a:r>
              <a:rPr lang="en-US" sz="2400" dirty="0" smtClean="0"/>
              <a:t>Solution of the equations: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2x + y = 35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3x + 4y = 65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>
                <a:sym typeface="Wingdings" panose="05000000000000000000" pitchFamily="2" charset="2"/>
              </a:rPr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656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LU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3407"/>
            <a:ext cx="10515600" cy="467296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Select ‘x’ term in the first equation to make the coefficients of the same term as 0 which ‘d lead to the solution of ‘x’.</a:t>
            </a:r>
          </a:p>
          <a:p>
            <a:pPr marL="0" indent="0">
              <a:buNone/>
            </a:pPr>
            <a:r>
              <a:rPr lang="en-US" dirty="0"/>
              <a:t>	Multiply the first equation by 3/2 to make the coefficient of ‘x’ as 3 which is coefficient of ‘x’ term in equation 2.</a:t>
            </a:r>
          </a:p>
          <a:p>
            <a:pPr marL="0" indent="0">
              <a:buNone/>
            </a:pPr>
            <a:r>
              <a:rPr lang="en-US" dirty="0"/>
              <a:t>	L2 – 3L1/2  -&gt; L2</a:t>
            </a:r>
          </a:p>
          <a:p>
            <a:pPr marL="0" indent="0">
              <a:buNone/>
            </a:pPr>
            <a:r>
              <a:rPr lang="en-US" dirty="0"/>
              <a:t>	3x + 4y -  (3/2)2x –(3/2)y  = 65 -105/2 = 12.5  </a:t>
            </a:r>
            <a:r>
              <a:rPr lang="en-US" dirty="0">
                <a:sym typeface="Wingdings" panose="05000000000000000000" pitchFamily="2" charset="2"/>
              </a:rPr>
              <a:t> 4y – 1.5y = 12.5  y = 5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Substituting the value of y in L1, we get x= 15.</a:t>
            </a:r>
          </a:p>
          <a:p>
            <a:pPr marL="0" indent="0">
              <a:buNone/>
            </a:pPr>
            <a:r>
              <a:rPr lang="en-US" dirty="0"/>
              <a:t>	              </a:t>
            </a:r>
            <a:r>
              <a:rPr lang="en-US" dirty="0">
                <a:sym typeface="Wingdings" panose="05000000000000000000" pitchFamily="2" charset="2"/>
              </a:rPr>
              <a:t>What was done?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The variable ‘x’ was chosen as ‘pivot’ variable. It was eliminated from equation L2. This process is called Lower </a:t>
            </a:r>
            <a:r>
              <a:rPr lang="en-US" dirty="0" err="1">
                <a:sym typeface="Wingdings" panose="05000000000000000000" pitchFamily="2" charset="2"/>
              </a:rPr>
              <a:t>triangularisation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‘y’ was solved for  and the value of ‘y’ was substituted to get ‘x’. This process was known as back substitution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Essentially, by these operations we got equations in the following form 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2x  + y = 35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       2.5y = 12.5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Writing the coefficients alone , it takes the form </a:t>
            </a:r>
          </a:p>
          <a:p>
            <a:pPr marL="514350" indent="-514350">
              <a:buAutoNum type="arabicPlain" startAt="2"/>
            </a:pPr>
            <a:r>
              <a:rPr lang="en-US" dirty="0" smtClean="0">
                <a:sym typeface="Wingdings" panose="05000000000000000000" pitchFamily="2" charset="2"/>
              </a:rPr>
              <a:t>1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0          2.5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A sort of upper triangular form.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After going thro the matrix definitions we will see that the operation L2 – (3/2)L1 -&gt; L2 can be represented as multiplication by a matrix </a:t>
            </a:r>
          </a:p>
          <a:p>
            <a:pPr marL="514350" indent="-514350">
              <a:buAutoNum type="arabicPlain"/>
            </a:pPr>
            <a:r>
              <a:rPr lang="en-US" dirty="0" smtClean="0">
                <a:sym typeface="Wingdings" panose="05000000000000000000" pitchFamily="2" charset="2"/>
              </a:rPr>
              <a:t>0              2           1                   2            1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-3/2         1              3           4         =       0              2.5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endParaRPr lang="en-US" dirty="0"/>
          </a:p>
          <a:p>
            <a:endParaRPr lang="en-US" dirty="0"/>
          </a:p>
        </p:txBody>
      </p:sp>
      <p:sp>
        <p:nvSpPr>
          <p:cNvPr id="4" name="Left Bracket 3"/>
          <p:cNvSpPr/>
          <p:nvPr/>
        </p:nvSpPr>
        <p:spPr>
          <a:xfrm>
            <a:off x="838200" y="5021451"/>
            <a:ext cx="45719" cy="38745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ket 4"/>
          <p:cNvSpPr/>
          <p:nvPr/>
        </p:nvSpPr>
        <p:spPr>
          <a:xfrm>
            <a:off x="1581603" y="5083444"/>
            <a:ext cx="45719" cy="35646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ket 5"/>
          <p:cNvSpPr/>
          <p:nvPr/>
        </p:nvSpPr>
        <p:spPr>
          <a:xfrm>
            <a:off x="1859797" y="5021451"/>
            <a:ext cx="46495" cy="38745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>
            <a:off x="2557220" y="5021451"/>
            <a:ext cx="45719" cy="41845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ket 7"/>
          <p:cNvSpPr/>
          <p:nvPr/>
        </p:nvSpPr>
        <p:spPr>
          <a:xfrm>
            <a:off x="2898959" y="5021451"/>
            <a:ext cx="45719" cy="38745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/>
          <p:cNvSpPr/>
          <p:nvPr/>
        </p:nvSpPr>
        <p:spPr>
          <a:xfrm>
            <a:off x="3906349" y="5021451"/>
            <a:ext cx="45719" cy="41845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258"/>
          </a:xfrm>
        </p:spPr>
        <p:txBody>
          <a:bodyPr/>
          <a:lstStyle/>
          <a:p>
            <a:r>
              <a:rPr lang="en-US" dirty="0" smtClean="0"/>
              <a:t>LDU decomposition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313" y="1394848"/>
            <a:ext cx="4786653" cy="8989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9383" y="2619214"/>
            <a:ext cx="9345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can be verified further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635" y="3181434"/>
            <a:ext cx="3953897" cy="12735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784" y="3181434"/>
            <a:ext cx="4629490" cy="127354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653532" y="3456122"/>
            <a:ext cx="390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;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9635" y="4815375"/>
            <a:ext cx="6729967" cy="155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91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it is necessary to exchange the rows to choose the proper pivot.</a:t>
            </a:r>
          </a:p>
          <a:p>
            <a:r>
              <a:rPr lang="en-US" dirty="0" smtClean="0"/>
              <a:t>Multiplication by matrices like 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xchange the rows 1 and 3.</a:t>
            </a:r>
          </a:p>
          <a:p>
            <a:pPr marL="0" indent="0">
              <a:buNone/>
            </a:pPr>
            <a:r>
              <a:rPr lang="en-US" dirty="0" err="1" smtClean="0"/>
              <a:t>Pij</a:t>
            </a:r>
            <a:r>
              <a:rPr lang="en-US" dirty="0" smtClean="0"/>
              <a:t> is the identity matrix with I and j reversed. When it multiplies it avoids the difficulty of zero at pivot position. </a:t>
            </a:r>
          </a:p>
          <a:p>
            <a:pPr marL="0" indent="0">
              <a:buNone/>
            </a:pPr>
            <a:r>
              <a:rPr lang="en-US" dirty="0" smtClean="0"/>
              <a:t>The row exchanges are to be performed well in advance </a:t>
            </a:r>
            <a:r>
              <a:rPr lang="en-US" dirty="0" err="1" smtClean="0"/>
              <a:t>sothat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PA=LU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137" y="2685484"/>
            <a:ext cx="8477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891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942" y="1088571"/>
            <a:ext cx="10609944" cy="5109029"/>
          </a:xfrm>
        </p:spPr>
        <p:txBody>
          <a:bodyPr>
            <a:normAutofit/>
          </a:bodyPr>
          <a:lstStyle/>
          <a:p>
            <a:r>
              <a:rPr lang="en-US" dirty="0" smtClean="0"/>
              <a:t>In the previous example, we had the equations</a:t>
            </a:r>
          </a:p>
          <a:p>
            <a:pPr marL="0" indent="0">
              <a:buNone/>
            </a:pPr>
            <a:r>
              <a:rPr lang="en-US" dirty="0" smtClean="0"/>
              <a:t>2x +y </a:t>
            </a:r>
            <a:r>
              <a:rPr lang="en-US" dirty="0"/>
              <a:t>= </a:t>
            </a:r>
            <a:r>
              <a:rPr lang="en-US" dirty="0" smtClean="0"/>
              <a:t>35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3x </a:t>
            </a:r>
            <a:r>
              <a:rPr lang="en-US" dirty="0"/>
              <a:t>+ 4y = 65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Essentially, the matrices were used to solve the above type of equations1000s of year before in China</a:t>
            </a:r>
          </a:p>
          <a:p>
            <a:pPr marL="0" indent="0">
              <a:buNone/>
            </a:pPr>
            <a:r>
              <a:rPr lang="en-US" b="1" dirty="0" smtClean="0"/>
              <a:t>    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 smtClean="0"/>
              <a:t>In the above problem, which </a:t>
            </a:r>
            <a:r>
              <a:rPr lang="en-US" b="1" dirty="0"/>
              <a:t>combination of </a:t>
            </a:r>
            <a:r>
              <a:rPr lang="en-US" b="1" i="1" dirty="0" smtClean="0"/>
              <a:t>x and y</a:t>
            </a:r>
            <a:r>
              <a:rPr lang="en-US" b="1" i="1" dirty="0"/>
              <a:t> </a:t>
            </a:r>
            <a:r>
              <a:rPr lang="en-US" dirty="0" smtClean="0"/>
              <a:t>produces </a:t>
            </a:r>
            <a:r>
              <a:rPr lang="en-US" dirty="0"/>
              <a:t>a particular vector </a:t>
            </a:r>
            <a:r>
              <a:rPr lang="en-US" b="1" i="1" dirty="0"/>
              <a:t>b</a:t>
            </a:r>
            <a:r>
              <a:rPr lang="en-US" i="1" dirty="0" smtClean="0"/>
              <a:t>? 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5" y="3446403"/>
            <a:ext cx="29527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9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85"/>
          </a:xfrm>
        </p:spPr>
        <p:txBody>
          <a:bodyPr/>
          <a:lstStyle/>
          <a:p>
            <a:r>
              <a:rPr lang="en-US" dirty="0" smtClean="0"/>
              <a:t>Vector addition and representation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260019"/>
            <a:ext cx="1051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Vector addition: The magnitude is given by ( a**2 + b**2 + 2 |a||</a:t>
            </a:r>
            <a:r>
              <a:rPr lang="en-US" dirty="0" err="1"/>
              <a:t>b|cos</a:t>
            </a:r>
            <a:r>
              <a:rPr lang="el-GR" dirty="0"/>
              <a:t>θ</a:t>
            </a:r>
            <a:r>
              <a:rPr lang="en-US" dirty="0"/>
              <a:t> ) ** (1/2) where </a:t>
            </a:r>
            <a:r>
              <a:rPr lang="el-GR" dirty="0"/>
              <a:t>θ</a:t>
            </a:r>
            <a:r>
              <a:rPr lang="en-US" dirty="0"/>
              <a:t>  is the angle between the vectors.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From the following diagram, </a:t>
            </a:r>
            <a:r>
              <a:rPr lang="en-US" dirty="0" err="1" smtClean="0"/>
              <a:t>a+b</a:t>
            </a:r>
            <a:r>
              <a:rPr lang="en-US" dirty="0" smtClean="0"/>
              <a:t> can be obtained by moving b to the tip of a and completing the triangle.</a:t>
            </a:r>
          </a:p>
          <a:p>
            <a:endParaRPr lang="en-US" dirty="0"/>
          </a:p>
          <a:p>
            <a:r>
              <a:rPr lang="en-US" dirty="0" smtClean="0"/>
              <a:t>Suppose a and b are at 90 degrees angle (along x and y axis in the coordinate plane,  then cos</a:t>
            </a:r>
            <a:r>
              <a:rPr lang="el-GR" dirty="0" smtClean="0"/>
              <a:t>θ</a:t>
            </a:r>
            <a:r>
              <a:rPr lang="en-US" dirty="0" smtClean="0"/>
              <a:t> = cos(90) = 1.</a:t>
            </a:r>
          </a:p>
          <a:p>
            <a:r>
              <a:rPr lang="en-US" dirty="0" smtClean="0"/>
              <a:t>The magnitude is </a:t>
            </a:r>
            <a:r>
              <a:rPr lang="en-US" dirty="0" err="1" smtClean="0"/>
              <a:t>sqrt</a:t>
            </a:r>
            <a:r>
              <a:rPr lang="en-US" dirty="0" smtClean="0"/>
              <a:t>(a**2 + b**2) (Here, a b represent the magnitudes).</a:t>
            </a:r>
          </a:p>
          <a:p>
            <a:endParaRPr lang="en-US" dirty="0"/>
          </a:p>
          <a:p>
            <a:r>
              <a:rPr lang="en-US" dirty="0" smtClean="0"/>
              <a:t>Based </a:t>
            </a:r>
            <a:r>
              <a:rPr lang="en-US" dirty="0"/>
              <a:t>on these facts a vector can be represented by its coefficients along x, </a:t>
            </a:r>
            <a:r>
              <a:rPr lang="en-US" dirty="0" smtClean="0"/>
              <a:t>y axes</a:t>
            </a:r>
            <a:r>
              <a:rPr lang="en-US" dirty="0"/>
              <a:t>. </a:t>
            </a:r>
            <a:r>
              <a:rPr lang="en-US" dirty="0" smtClean="0"/>
              <a:t>Then the length of the diagonal represent the magnitude of vectors. This gave rise to coordinate representation of vectors in rectangular coordinates. 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654210" y="5955078"/>
            <a:ext cx="1746340" cy="21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654210" y="6172293"/>
            <a:ext cx="3470366" cy="0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654210" y="5349333"/>
            <a:ext cx="0" cy="8229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73760" y="5955077"/>
            <a:ext cx="560478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450296" y="5163595"/>
            <a:ext cx="560478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54210" y="5157788"/>
            <a:ext cx="1317716" cy="101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389393" y="4940572"/>
            <a:ext cx="1317716" cy="10145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654210" y="4940572"/>
            <a:ext cx="3052899" cy="1231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971926" y="4940572"/>
            <a:ext cx="1735183" cy="2172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70306" y="5331897"/>
            <a:ext cx="560478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</a:t>
            </a:r>
            <a:r>
              <a:rPr lang="en-US" b="1" dirty="0" err="1" smtClean="0"/>
              <a:t>+b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075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/>
          <a:lstStyle/>
          <a:p>
            <a:r>
              <a:rPr lang="en-US" dirty="0" smtClean="0"/>
              <a:t>Solution of linear system of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0344"/>
            <a:ext cx="10515600" cy="5066619"/>
          </a:xfrm>
        </p:spPr>
        <p:txBody>
          <a:bodyPr/>
          <a:lstStyle/>
          <a:p>
            <a:r>
              <a:rPr lang="en-US" dirty="0" smtClean="0"/>
              <a:t>Many applications can be cast into the following form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1187"/>
            <a:ext cx="9617756" cy="229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1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Matrices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1965"/>
            <a:ext cx="10515600" cy="532964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the above example, system of linear equations are represented in the form of 2 dimensional and one dimensional arrays.</a:t>
            </a:r>
          </a:p>
          <a:p>
            <a:r>
              <a:rPr lang="en-US" dirty="0" smtClean="0"/>
              <a:t>These two dimensional arrays are defined as Matrices.</a:t>
            </a:r>
          </a:p>
          <a:p>
            <a:r>
              <a:rPr lang="en-US" dirty="0" smtClean="0"/>
              <a:t>Matrices are 2D array of numbers.</a:t>
            </a:r>
          </a:p>
          <a:p>
            <a:r>
              <a:rPr lang="en-US" dirty="0" smtClean="0"/>
              <a:t>Each element is identified by two indices and indicated by the subscripts. (For convenience, indices are written in brackets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Example: (matrix equation)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</a:t>
            </a:r>
            <a:r>
              <a:rPr lang="en-US" baseline="-25000" dirty="0" smtClean="0"/>
              <a:t>i</a:t>
            </a:r>
            <a:r>
              <a:rPr lang="en-US" dirty="0" smtClean="0"/>
              <a:t> is </a:t>
            </a:r>
            <a:r>
              <a:rPr lang="en-US" dirty="0" err="1" smtClean="0"/>
              <a:t>ith</a:t>
            </a:r>
            <a:r>
              <a:rPr lang="en-US" dirty="0" smtClean="0"/>
              <a:t> row of the matrix A and A</a:t>
            </a:r>
            <a:r>
              <a:rPr lang="en-US" baseline="-25000" dirty="0" smtClean="0"/>
              <a:t>:j </a:t>
            </a:r>
            <a:r>
              <a:rPr lang="en-US" dirty="0" smtClean="0"/>
              <a:t> denotes ‘</a:t>
            </a:r>
            <a:r>
              <a:rPr lang="en-US" dirty="0" err="1" smtClean="0"/>
              <a:t>j’th</a:t>
            </a:r>
            <a:r>
              <a:rPr lang="en-US" dirty="0" smtClean="0"/>
              <a:t> column of A.</a:t>
            </a:r>
          </a:p>
          <a:p>
            <a:pPr marL="0" indent="0">
              <a:buNone/>
            </a:pPr>
            <a:r>
              <a:rPr lang="en-US" dirty="0" smtClean="0"/>
              <a:t>If all </a:t>
            </a:r>
            <a:r>
              <a:rPr lang="en-US" dirty="0" err="1" smtClean="0"/>
              <a:t>Ai,j</a:t>
            </a:r>
            <a:r>
              <a:rPr lang="en-US" dirty="0" smtClean="0"/>
              <a:t> are real numbers then A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  <a:r>
              <a:rPr lang="en-US" baseline="30000" dirty="0" smtClean="0"/>
              <a:t>mxn</a:t>
            </a:r>
            <a:endParaRPr lang="en-US" baseline="30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680" y="4086494"/>
            <a:ext cx="35242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3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Matrix form of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2778"/>
            <a:ext cx="10515600" cy="518418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had seen that in many applications the problem can be formulated as a set of linear system of equations like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 err="1" smtClean="0"/>
              <a:t>equationa</a:t>
            </a:r>
            <a:r>
              <a:rPr lang="en-US" dirty="0" smtClean="0"/>
              <a:t> can be written as matrix form as </a:t>
            </a:r>
          </a:p>
          <a:p>
            <a:r>
              <a:rPr lang="en-US" dirty="0" smtClean="0"/>
              <a:t>A x = b where  A =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such cases x can be written as x = A</a:t>
            </a:r>
            <a:r>
              <a:rPr lang="en-US" baseline="30000" dirty="0" smtClean="0"/>
              <a:t>-1</a:t>
            </a:r>
            <a:r>
              <a:rPr lang="en-US" dirty="0" smtClean="0"/>
              <a:t>B.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492" y="2125182"/>
            <a:ext cx="3680856" cy="14596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068" y="4364450"/>
            <a:ext cx="5179257" cy="139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5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/>
          <a:lstStyle/>
          <a:p>
            <a:r>
              <a:rPr lang="en-US" dirty="0" smtClean="0"/>
              <a:t>Matrix representation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0344"/>
            <a:ext cx="10515600" cy="506661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can also be represented by n X d matrix.</a:t>
            </a:r>
          </a:p>
          <a:p>
            <a:r>
              <a:rPr lang="en-US" dirty="0" smtClean="0"/>
              <a:t>Here rows correspond to entities in the data set and columns represent attributes or properties of interest.</a:t>
            </a:r>
          </a:p>
          <a:p>
            <a:r>
              <a:rPr lang="en-US" dirty="0" smtClean="0"/>
              <a:t>Depending on the application, the rows can be called as entities, instances, examples, records, transactions, objects, points, feature vectors, tuples.</a:t>
            </a:r>
          </a:p>
          <a:p>
            <a:r>
              <a:rPr lang="en-US" dirty="0" smtClean="0"/>
              <a:t>Columns can be called as features, attributes, properties, variables, fields, and so on.</a:t>
            </a:r>
          </a:p>
          <a:p>
            <a:r>
              <a:rPr lang="en-US" dirty="0" smtClean="0"/>
              <a:t>Number of rows or instances is defined as size of the data and number of columns dimensionality.</a:t>
            </a:r>
          </a:p>
          <a:p>
            <a:r>
              <a:rPr lang="en-US" dirty="0" smtClean="0"/>
              <a:t>Analysis of single attribute is univariate analysis and multiple attributes is multi variate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441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Standard dataset for machine learning. The Iris data set.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4663"/>
            <a:ext cx="10515600" cy="4792300"/>
          </a:xfrm>
        </p:spPr>
        <p:txBody>
          <a:bodyPr/>
          <a:lstStyle/>
          <a:p>
            <a:r>
              <a:rPr lang="en-US" dirty="0" smtClean="0"/>
              <a:t>For development, testing and research, there are many standard data sets made available by data science and statistics researchers.</a:t>
            </a:r>
          </a:p>
          <a:p>
            <a:r>
              <a:rPr lang="en-US" dirty="0" smtClean="0"/>
              <a:t>One such data set is Iris dataset which can be downloaded.</a:t>
            </a:r>
          </a:p>
          <a:p>
            <a:r>
              <a:rPr lang="en-US" dirty="0" smtClean="0"/>
              <a:t>Iris is a flower and it has the attributes </a:t>
            </a:r>
          </a:p>
          <a:p>
            <a:pPr marL="457200" lvl="1" indent="0">
              <a:buNone/>
            </a:pPr>
            <a:r>
              <a:rPr lang="en-US" dirty="0" smtClean="0"/>
              <a:t>Sepal length</a:t>
            </a:r>
          </a:p>
          <a:p>
            <a:pPr marL="457200" lvl="1" indent="0">
              <a:buNone/>
            </a:pPr>
            <a:r>
              <a:rPr lang="en-US" dirty="0" smtClean="0"/>
              <a:t>Sepal width</a:t>
            </a:r>
          </a:p>
          <a:p>
            <a:pPr marL="457200" lvl="1" indent="0">
              <a:buNone/>
            </a:pPr>
            <a:r>
              <a:rPr lang="en-US" dirty="0" smtClean="0"/>
              <a:t>Petal length</a:t>
            </a:r>
          </a:p>
          <a:p>
            <a:pPr marL="457200" lvl="1" indent="0">
              <a:buNone/>
            </a:pPr>
            <a:r>
              <a:rPr lang="en-US" dirty="0" smtClean="0"/>
              <a:t>Petal width.</a:t>
            </a:r>
          </a:p>
          <a:p>
            <a:pPr marL="457200" lvl="1" indent="0">
              <a:buNone/>
            </a:pPr>
            <a:r>
              <a:rPr lang="en-US" dirty="0" smtClean="0"/>
              <a:t>Depending on different combinations of values of the above four attributes, Iris can be classified as Iris </a:t>
            </a:r>
            <a:r>
              <a:rPr lang="en-US" dirty="0" err="1" smtClean="0"/>
              <a:t>versacolor</a:t>
            </a:r>
            <a:r>
              <a:rPr lang="en-US" dirty="0" smtClean="0"/>
              <a:t>, Iris </a:t>
            </a:r>
            <a:r>
              <a:rPr lang="en-US" dirty="0" err="1" smtClean="0"/>
              <a:t>setosa</a:t>
            </a:r>
            <a:r>
              <a:rPr lang="en-US" dirty="0" smtClean="0"/>
              <a:t>, iris </a:t>
            </a:r>
            <a:r>
              <a:rPr lang="en-US" dirty="0" err="1" smtClean="0"/>
              <a:t>virjinica</a:t>
            </a:r>
            <a:r>
              <a:rPr lang="en-US" dirty="0"/>
              <a:t> </a:t>
            </a:r>
            <a:r>
              <a:rPr lang="en-US" dirty="0" smtClean="0"/>
              <a:t>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8399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Iris flower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603" y="1959837"/>
            <a:ext cx="44767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836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Iris data 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095" y="1852612"/>
            <a:ext cx="5607167" cy="420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282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344"/>
          </a:xfrm>
        </p:spPr>
        <p:txBody>
          <a:bodyPr/>
          <a:lstStyle/>
          <a:p>
            <a:r>
              <a:rPr lang="en-US" dirty="0" smtClean="0"/>
              <a:t>Matrix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6470"/>
            <a:ext cx="10515600" cy="504049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Like vectors we can define the following operations.</a:t>
            </a:r>
          </a:p>
          <a:p>
            <a:r>
              <a:rPr lang="en-US" dirty="0" smtClean="0"/>
              <a:t>Transpose of a matrix:</a:t>
            </a:r>
          </a:p>
          <a:p>
            <a:pPr lvl="1"/>
            <a:r>
              <a:rPr lang="en-US" dirty="0" smtClean="0"/>
              <a:t>Transpose is nothing but the mirror image along the diagonal.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Transpose of a row vector is a column vector.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82" y="3046501"/>
            <a:ext cx="6935682" cy="183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006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r>
              <a:rPr lang="en-US" dirty="0" smtClean="0"/>
              <a:t>Matrix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0789"/>
            <a:ext cx="10515600" cy="47661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B </a:t>
            </a:r>
            <a:r>
              <a:rPr lang="en-US" dirty="0"/>
              <a:t>have same shape (height </a:t>
            </a:r>
            <a:r>
              <a:rPr lang="en-US" i="1" dirty="0"/>
              <a:t>m</a:t>
            </a:r>
            <a:r>
              <a:rPr lang="en-US" dirty="0"/>
              <a:t>, width </a:t>
            </a:r>
            <a:r>
              <a:rPr lang="en-US" i="1" dirty="0"/>
              <a:t>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then </a:t>
            </a:r>
            <a:r>
              <a:rPr lang="it-IT" sz="4800" i="1" dirty="0"/>
              <a:t>C </a:t>
            </a:r>
            <a:r>
              <a:rPr lang="it-IT" sz="4800" dirty="0"/>
              <a:t>= </a:t>
            </a:r>
            <a:r>
              <a:rPr lang="it-IT" sz="4800" i="1" dirty="0"/>
              <a:t>A</a:t>
            </a:r>
            <a:r>
              <a:rPr lang="it-IT" sz="4800" dirty="0"/>
              <a:t>+ </a:t>
            </a:r>
            <a:r>
              <a:rPr lang="it-IT" sz="4800" i="1" dirty="0"/>
              <a:t>B</a:t>
            </a:r>
            <a:r>
              <a:rPr lang="it-IT" sz="4800" dirty="0"/>
              <a:t>⇒</a:t>
            </a:r>
            <a:r>
              <a:rPr lang="it-IT" sz="4800" i="1" dirty="0"/>
              <a:t>C</a:t>
            </a:r>
            <a:r>
              <a:rPr lang="it-IT" i="1" dirty="0"/>
              <a:t>i </a:t>
            </a:r>
            <a:r>
              <a:rPr lang="it-IT" dirty="0"/>
              <a:t>, </a:t>
            </a:r>
            <a:r>
              <a:rPr lang="it-IT" i="1" dirty="0"/>
              <a:t>j </a:t>
            </a:r>
            <a:r>
              <a:rPr lang="it-IT" sz="4800" dirty="0"/>
              <a:t>= </a:t>
            </a:r>
            <a:r>
              <a:rPr lang="it-IT" sz="4800" i="1" dirty="0"/>
              <a:t>A</a:t>
            </a:r>
            <a:r>
              <a:rPr lang="it-IT" i="1" dirty="0"/>
              <a:t>i </a:t>
            </a:r>
            <a:r>
              <a:rPr lang="it-IT" dirty="0"/>
              <a:t>, </a:t>
            </a:r>
            <a:r>
              <a:rPr lang="it-IT" i="1" dirty="0"/>
              <a:t>j </a:t>
            </a:r>
            <a:r>
              <a:rPr lang="it-IT" sz="4800" dirty="0"/>
              <a:t>+ </a:t>
            </a:r>
            <a:r>
              <a:rPr lang="it-IT" sz="4800" i="1" dirty="0"/>
              <a:t>B</a:t>
            </a:r>
            <a:r>
              <a:rPr lang="it-IT" i="1" dirty="0"/>
              <a:t>i </a:t>
            </a:r>
            <a:r>
              <a:rPr lang="it-IT" dirty="0"/>
              <a:t>, </a:t>
            </a:r>
            <a:r>
              <a:rPr lang="it-IT" i="1" dirty="0"/>
              <a:t>j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/>
              <a:t>A </a:t>
            </a:r>
            <a:r>
              <a:rPr lang="en-US" dirty="0"/>
              <a:t>scalar can be added to a matrix or </a:t>
            </a:r>
            <a:r>
              <a:rPr lang="en-US" dirty="0" smtClean="0"/>
              <a:t>multiplied by </a:t>
            </a:r>
            <a:r>
              <a:rPr lang="en-US" dirty="0"/>
              <a:t>a </a:t>
            </a:r>
            <a:r>
              <a:rPr lang="en-US" dirty="0" smtClean="0"/>
              <a:t>scalar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 = </a:t>
            </a:r>
            <a:r>
              <a:rPr lang="en-US" dirty="0" err="1" smtClean="0"/>
              <a:t>cA</a:t>
            </a:r>
            <a:r>
              <a:rPr lang="en-US" dirty="0" smtClean="0"/>
              <a:t> + b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err="1" smtClean="0">
                <a:sym typeface="Wingdings" panose="05000000000000000000" pitchFamily="2" charset="2"/>
              </a:rPr>
              <a:t>D</a:t>
            </a:r>
            <a:r>
              <a:rPr lang="en-US" baseline="-25000" dirty="0" err="1" smtClean="0">
                <a:sym typeface="Wingdings" panose="05000000000000000000" pitchFamily="2" charset="2"/>
              </a:rPr>
              <a:t>i,j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= </a:t>
            </a:r>
            <a:r>
              <a:rPr lang="en-US" dirty="0" err="1" smtClean="0">
                <a:sym typeface="Wingdings" panose="05000000000000000000" pitchFamily="2" charset="2"/>
              </a:rPr>
              <a:t>cA</a:t>
            </a:r>
            <a:r>
              <a:rPr lang="en-US" baseline="-25000" dirty="0" err="1" smtClean="0">
                <a:sym typeface="Wingdings" panose="05000000000000000000" pitchFamily="2" charset="2"/>
              </a:rPr>
              <a:t>i,j</a:t>
            </a:r>
            <a:r>
              <a:rPr lang="en-US" dirty="0" smtClean="0">
                <a:sym typeface="Wingdings" panose="05000000000000000000" pitchFamily="2" charset="2"/>
              </a:rPr>
              <a:t>  </a:t>
            </a:r>
            <a:r>
              <a:rPr lang="en-US" dirty="0">
                <a:sym typeface="Wingdings" panose="05000000000000000000" pitchFamily="2" charset="2"/>
              </a:rPr>
              <a:t>+ </a:t>
            </a:r>
            <a:r>
              <a:rPr lang="en-US" dirty="0" smtClean="0">
                <a:sym typeface="Wingdings" panose="05000000000000000000" pitchFamily="2" charset="2"/>
              </a:rPr>
              <a:t>b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Vector </a:t>
            </a:r>
            <a:r>
              <a:rPr lang="en-US" dirty="0"/>
              <a:t>added to matrix (non-standard </a:t>
            </a:r>
            <a:r>
              <a:rPr lang="en-US" dirty="0" smtClean="0"/>
              <a:t>matrix algebra)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D = A + </a:t>
            </a:r>
            <a:r>
              <a:rPr lang="en-US" b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err="1" smtClean="0">
                <a:sym typeface="Wingdings" panose="05000000000000000000" pitchFamily="2" charset="2"/>
              </a:rPr>
              <a:t>A</a:t>
            </a:r>
            <a:r>
              <a:rPr lang="en-US" baseline="-25000" dirty="0" err="1" smtClean="0">
                <a:sym typeface="Wingdings" panose="05000000000000000000" pitchFamily="2" charset="2"/>
              </a:rPr>
              <a:t>i,j</a:t>
            </a:r>
            <a:r>
              <a:rPr lang="en-US" dirty="0" smtClean="0">
                <a:sym typeface="Wingdings" panose="05000000000000000000" pitchFamily="2" charset="2"/>
              </a:rPr>
              <a:t>  </a:t>
            </a:r>
            <a:r>
              <a:rPr lang="en-US" dirty="0">
                <a:sym typeface="Wingdings" panose="05000000000000000000" pitchFamily="2" charset="2"/>
              </a:rPr>
              <a:t>+ </a:t>
            </a:r>
            <a:r>
              <a:rPr lang="en-US" dirty="0" smtClean="0">
                <a:sym typeface="Wingdings" panose="05000000000000000000" pitchFamily="2" charset="2"/>
              </a:rPr>
              <a:t>b</a:t>
            </a:r>
            <a:r>
              <a:rPr lang="en-US" baseline="-25000" dirty="0" smtClean="0">
                <a:sym typeface="Wingdings" panose="05000000000000000000" pitchFamily="2" charset="2"/>
              </a:rPr>
              <a:t>j</a:t>
            </a:r>
            <a:endParaRPr lang="en-US" baseline="-250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– Called broadcasting since vector </a:t>
            </a:r>
            <a:r>
              <a:rPr lang="en-US" i="1" dirty="0"/>
              <a:t>b </a:t>
            </a:r>
            <a:r>
              <a:rPr lang="en-US" dirty="0"/>
              <a:t>is added to </a:t>
            </a:r>
            <a:r>
              <a:rPr lang="en-US" dirty="0" smtClean="0"/>
              <a:t>each row </a:t>
            </a:r>
            <a:r>
              <a:rPr lang="en-US" dirty="0"/>
              <a:t>of </a:t>
            </a:r>
            <a:r>
              <a:rPr lang="en-US" i="1" dirty="0"/>
              <a:t>A </a:t>
            </a:r>
            <a:endParaRPr lang="en-US" i="1" dirty="0" smtClean="0"/>
          </a:p>
          <a:p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0838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Multiplying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64368"/>
            <a:ext cx="1100981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Let A, B and C are matrices.</a:t>
            </a:r>
          </a:p>
          <a:p>
            <a:r>
              <a:rPr lang="en-US" dirty="0" smtClean="0"/>
              <a:t>If C = AB </a:t>
            </a:r>
            <a:r>
              <a:rPr lang="en-US" dirty="0" smtClean="0">
                <a:sym typeface="Wingdings" panose="05000000000000000000" pitchFamily="2" charset="2"/>
              </a:rPr>
              <a:t>  </a:t>
            </a:r>
            <a:r>
              <a:rPr lang="it-IT" sz="4800" i="1" dirty="0"/>
              <a:t>C</a:t>
            </a:r>
            <a:r>
              <a:rPr lang="it-IT" i="1" dirty="0"/>
              <a:t>i </a:t>
            </a:r>
            <a:r>
              <a:rPr lang="it-IT" dirty="0"/>
              <a:t>, </a:t>
            </a:r>
            <a:r>
              <a:rPr lang="it-IT" i="1" dirty="0"/>
              <a:t>j </a:t>
            </a:r>
            <a:r>
              <a:rPr lang="it-IT" sz="4800" dirty="0"/>
              <a:t>= </a:t>
            </a:r>
            <a:r>
              <a:rPr lang="it-IT" sz="4800" i="1" dirty="0"/>
              <a:t>A</a:t>
            </a:r>
            <a:r>
              <a:rPr lang="it-IT" i="1" dirty="0"/>
              <a:t>i </a:t>
            </a:r>
            <a:r>
              <a:rPr lang="it-IT" dirty="0"/>
              <a:t>, </a:t>
            </a:r>
            <a:r>
              <a:rPr lang="it-IT" i="1" dirty="0" smtClean="0"/>
              <a:t>: </a:t>
            </a:r>
            <a:r>
              <a:rPr lang="it-IT" sz="4800" dirty="0" smtClean="0"/>
              <a:t>(.) </a:t>
            </a:r>
            <a:r>
              <a:rPr lang="it-IT" sz="4800" i="1" dirty="0" smtClean="0"/>
              <a:t>B</a:t>
            </a:r>
            <a:r>
              <a:rPr lang="it-IT" i="1" dirty="0" smtClean="0"/>
              <a:t>: </a:t>
            </a:r>
            <a:r>
              <a:rPr lang="it-IT" dirty="0"/>
              <a:t>, </a:t>
            </a:r>
            <a:r>
              <a:rPr lang="it-IT" i="1" dirty="0"/>
              <a:t>j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This means each 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  <a:r>
              <a:rPr lang="en-US" dirty="0" err="1" smtClean="0"/>
              <a:t>th</a:t>
            </a:r>
            <a:r>
              <a:rPr lang="en-US" dirty="0" smtClean="0"/>
              <a:t> element of a product matrix C is the dot product of ‘I’ </a:t>
            </a:r>
            <a:r>
              <a:rPr lang="en-US" dirty="0" err="1" smtClean="0"/>
              <a:t>th</a:t>
            </a:r>
            <a:r>
              <a:rPr lang="en-US" dirty="0" smtClean="0"/>
              <a:t> row of A (left side) and ‘</a:t>
            </a:r>
            <a:r>
              <a:rPr lang="en-US" dirty="0" err="1" smtClean="0"/>
              <a:t>j’th</a:t>
            </a:r>
            <a:r>
              <a:rPr lang="en-US" dirty="0" smtClean="0"/>
              <a:t> column of the right side matrix B.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Let A = [x11, x12; x21 , x22] ; B = [ y11, y12; y21,y22] then </a:t>
            </a:r>
          </a:p>
        </p:txBody>
      </p:sp>
    </p:spTree>
    <p:extLst>
      <p:ext uri="{BB962C8B-B14F-4D97-AF65-F5344CB8AC3E}">
        <p14:creationId xmlns:p14="http://schemas.microsoft.com/office/powerpoint/2010/main" val="3185987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28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Vector notation and coordinate representation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14375" y="1128713"/>
                <a:ext cx="10639425" cy="5048250"/>
              </a:xfrm>
            </p:spPr>
            <p:txBody>
              <a:bodyPr/>
              <a:lstStyle/>
              <a:p>
                <a:r>
                  <a:rPr lang="en-US" dirty="0" smtClean="0"/>
                  <a:t>Hence for a given coordinate system, a vector can be represented by the magnitudes in the respective directions of x, y z. </a:t>
                </a:r>
              </a:p>
              <a:p>
                <a:r>
                  <a:rPr lang="en-US" dirty="0" smtClean="0"/>
                  <a:t>Hence, physical vectors can be represented as sum of 3 vectors in 3 d space, one for each axis.</a:t>
                </a:r>
              </a:p>
              <a:p>
                <a:r>
                  <a:rPr lang="en-US" dirty="0" smtClean="0"/>
                  <a:t>It will be of the form x</a:t>
                </a:r>
                <a:r>
                  <a:rPr lang="en-US" b="1" dirty="0" smtClean="0"/>
                  <a:t>i</a:t>
                </a:r>
                <a:r>
                  <a:rPr lang="en-US" dirty="0" smtClean="0"/>
                  <a:t> </a:t>
                </a:r>
                <a:r>
                  <a:rPr lang="en-US" dirty="0"/>
                  <a:t>+ </a:t>
                </a:r>
                <a:r>
                  <a:rPr lang="en-US" dirty="0" err="1"/>
                  <a:t>y</a:t>
                </a:r>
                <a:r>
                  <a:rPr lang="en-US" b="1" dirty="0" err="1"/>
                  <a:t>j</a:t>
                </a:r>
                <a:r>
                  <a:rPr lang="en-US" dirty="0"/>
                  <a:t> + </a:t>
                </a:r>
                <a:r>
                  <a:rPr lang="en-US" dirty="0" err="1"/>
                  <a:t>z</a:t>
                </a:r>
                <a:r>
                  <a:rPr lang="en-US" b="1" dirty="0" err="1"/>
                  <a:t>k</a:t>
                </a:r>
                <a:r>
                  <a:rPr lang="en-US" dirty="0"/>
                  <a:t> where </a:t>
                </a:r>
                <a:r>
                  <a:rPr lang="en-US" b="1" dirty="0" err="1" smtClean="0"/>
                  <a:t>i,j</a:t>
                </a:r>
                <a:r>
                  <a:rPr lang="en-US" b="1" dirty="0" smtClean="0"/>
                  <a:t> </a:t>
                </a:r>
                <a:r>
                  <a:rPr lang="en-US" b="1" dirty="0"/>
                  <a:t>k</a:t>
                </a:r>
                <a:r>
                  <a:rPr lang="en-US" dirty="0"/>
                  <a:t> are the unit vectors. </a:t>
                </a:r>
                <a:endParaRPr lang="en-US" dirty="0" smtClean="0"/>
              </a:p>
              <a:p>
                <a:r>
                  <a:rPr lang="en-US" dirty="0" smtClean="0"/>
                  <a:t>Dropping </a:t>
                </a:r>
                <a:r>
                  <a:rPr lang="en-US" dirty="0"/>
                  <a:t>the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, </a:t>
                </a:r>
                <a:r>
                  <a:rPr lang="en-US" dirty="0"/>
                  <a:t>j, k notations we can represent it </a:t>
                </a:r>
                <a:r>
                  <a:rPr lang="en-US" dirty="0" smtClean="0"/>
                  <a:t>in </a:t>
                </a:r>
                <a:r>
                  <a:rPr lang="en-US" dirty="0"/>
                  <a:t>a column vector </a:t>
                </a:r>
                <a:r>
                  <a:rPr lang="en-US" dirty="0" smtClean="0"/>
                  <a:t>form</a:t>
                </a:r>
                <a:r>
                  <a:rPr lang="en-US" dirty="0"/>
                  <a:t> </a:t>
                </a:r>
                <a:r>
                  <a:rPr lang="en-US" dirty="0" smtClean="0"/>
                  <a:t>as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eqAr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 math text books on linear algebra start from here.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5" y="1128713"/>
                <a:ext cx="10639425" cy="5048250"/>
              </a:xfrm>
              <a:blipFill>
                <a:blip r:embed="rId2"/>
                <a:stretch>
                  <a:fillRect l="-1145" t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95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92"/>
          </a:xfrm>
        </p:spPr>
        <p:txBody>
          <a:bodyPr/>
          <a:lstStyle/>
          <a:p>
            <a:r>
              <a:rPr lang="en-US" dirty="0" smtClean="0"/>
              <a:t>Matrix multiplication - example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41193"/>
            <a:ext cx="7191375" cy="17082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3178596"/>
            <a:ext cx="7181849" cy="131448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4" y="4369220"/>
            <a:ext cx="7181849" cy="148921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5542456"/>
            <a:ext cx="7034214" cy="129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052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258"/>
          </a:xfrm>
        </p:spPr>
        <p:txBody>
          <a:bodyPr/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9384"/>
            <a:ext cx="10515600" cy="5107579"/>
          </a:xfrm>
        </p:spPr>
        <p:txBody>
          <a:bodyPr/>
          <a:lstStyle/>
          <a:p>
            <a:r>
              <a:rPr lang="en-US" dirty="0" smtClean="0"/>
              <a:t>Matrices A and B(AB) can be multiplied </a:t>
            </a:r>
            <a:r>
              <a:rPr lang="en-US" dirty="0" err="1" smtClean="0"/>
              <a:t>iff</a:t>
            </a:r>
            <a:r>
              <a:rPr lang="en-US" dirty="0" smtClean="0"/>
              <a:t> the number of columns in the left side Matrix A is equal to the number of columns of B.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072" y="4536077"/>
            <a:ext cx="5495925" cy="1600200"/>
          </a:xfrm>
          <a:prstGeom prst="rect">
            <a:avLst/>
          </a:prstGeom>
        </p:spPr>
      </p:pic>
      <p:pic>
        <p:nvPicPr>
          <p:cNvPr id="11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160" y="2126941"/>
            <a:ext cx="61341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1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32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Matrix multiplication - properties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39864"/>
            <a:ext cx="10515600" cy="4937099"/>
          </a:xfrm>
        </p:spPr>
        <p:txBody>
          <a:bodyPr/>
          <a:lstStyle/>
          <a:p>
            <a:r>
              <a:rPr lang="en-US" dirty="0"/>
              <a:t>Distributivity over addition: </a:t>
            </a:r>
            <a:r>
              <a:rPr lang="en-US" i="1" dirty="0"/>
              <a:t>A(B+C)=AB+AC</a:t>
            </a:r>
          </a:p>
          <a:p>
            <a:pPr marL="0" indent="0">
              <a:buNone/>
            </a:pPr>
            <a:r>
              <a:rPr lang="en-US" dirty="0"/>
              <a:t>• Associativity: </a:t>
            </a:r>
            <a:r>
              <a:rPr lang="en-US" i="1" dirty="0"/>
              <a:t>A(BC)=(AB)C</a:t>
            </a:r>
          </a:p>
          <a:p>
            <a:pPr marL="0" indent="0">
              <a:buNone/>
            </a:pPr>
            <a:r>
              <a:rPr lang="en-US" dirty="0"/>
              <a:t>• Not commutative: </a:t>
            </a:r>
            <a:r>
              <a:rPr lang="en-US" i="1" dirty="0"/>
              <a:t>AB=BA </a:t>
            </a:r>
            <a:r>
              <a:rPr lang="en-US" dirty="0"/>
              <a:t>is not always true</a:t>
            </a:r>
          </a:p>
          <a:p>
            <a:pPr marL="0" indent="0">
              <a:buNone/>
            </a:pPr>
            <a:r>
              <a:rPr lang="en-US" dirty="0"/>
              <a:t>• Dot product between vectors </a:t>
            </a:r>
            <a:r>
              <a:rPr lang="en-US" dirty="0" smtClean="0"/>
              <a:t>is commutative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x</a:t>
            </a:r>
            <a:r>
              <a:rPr lang="en-US" baseline="30000" dirty="0" smtClean="0"/>
              <a:t>T</a:t>
            </a:r>
            <a:r>
              <a:rPr lang="en-US" dirty="0" smtClean="0"/>
              <a:t>y=y</a:t>
            </a:r>
            <a:r>
              <a:rPr lang="en-US" baseline="30000" dirty="0" smtClean="0"/>
              <a:t>T</a:t>
            </a:r>
            <a:r>
              <a:rPr lang="en-US" dirty="0" smtClean="0"/>
              <a:t>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Transpose of a matrix product has a </a:t>
            </a:r>
            <a:r>
              <a:rPr lang="en-US" dirty="0" smtClean="0"/>
              <a:t>simple form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(</a:t>
            </a:r>
            <a:r>
              <a:rPr lang="en-US" i="1" dirty="0"/>
              <a:t>AB)</a:t>
            </a:r>
            <a:r>
              <a:rPr lang="en-US" i="1" baseline="30000" dirty="0"/>
              <a:t>T</a:t>
            </a:r>
            <a:r>
              <a:rPr lang="en-US" i="1" dirty="0"/>
              <a:t>=B</a:t>
            </a:r>
            <a:r>
              <a:rPr lang="en-US" i="1" baseline="30000" dirty="0"/>
              <a:t>T</a:t>
            </a:r>
            <a:r>
              <a:rPr lang="en-US" i="1" dirty="0"/>
              <a:t>A</a:t>
            </a:r>
            <a:r>
              <a:rPr lang="en-US" i="1" baseline="30000" dirty="0"/>
              <a:t>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5956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77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Identity matrix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2888"/>
            <a:ext cx="10515600" cy="51540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Matrix inversion is a powerful tool to </a:t>
            </a:r>
            <a:r>
              <a:rPr lang="en-US" dirty="0" smtClean="0"/>
              <a:t>analytically solve </a:t>
            </a:r>
            <a:r>
              <a:rPr lang="en-US" i="1" dirty="0"/>
              <a:t>A</a:t>
            </a:r>
            <a:r>
              <a:rPr lang="en-US" b="1" i="1" dirty="0"/>
              <a:t>x</a:t>
            </a:r>
            <a:r>
              <a:rPr lang="en-US" i="1" dirty="0"/>
              <a:t>=</a:t>
            </a:r>
            <a:r>
              <a:rPr lang="en-US" b="1" i="1" dirty="0"/>
              <a:t>b</a:t>
            </a:r>
          </a:p>
          <a:p>
            <a:r>
              <a:rPr lang="en-US" dirty="0" smtClean="0"/>
              <a:t>Needs </a:t>
            </a:r>
            <a:r>
              <a:rPr lang="en-US" dirty="0"/>
              <a:t>concept of Identity </a:t>
            </a:r>
            <a:r>
              <a:rPr lang="en-US" dirty="0" smtClean="0"/>
              <a:t>matrix. It should not change the matrix when it multiplies both form left or right. Such a matrix for a given order ‘n=3’ is given by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Properties of Identity matrix</a:t>
            </a:r>
            <a:endParaRPr lang="en-US" b="1" dirty="0"/>
          </a:p>
          <a:p>
            <a:pPr lvl="1"/>
            <a:r>
              <a:rPr lang="en-US" sz="2800" dirty="0" smtClean="0"/>
              <a:t>Identity </a:t>
            </a:r>
            <a:r>
              <a:rPr lang="en-US" sz="2800" dirty="0"/>
              <a:t>matrix does not change value of </a:t>
            </a:r>
            <a:r>
              <a:rPr lang="en-US" sz="2800" dirty="0" smtClean="0"/>
              <a:t>vector when </a:t>
            </a:r>
            <a:r>
              <a:rPr lang="en-US" sz="2800" dirty="0"/>
              <a:t>we multiply the vector by identity matrix</a:t>
            </a:r>
          </a:p>
          <a:p>
            <a:pPr lvl="1"/>
            <a:r>
              <a:rPr lang="en-US" sz="2800" dirty="0" smtClean="0"/>
              <a:t>Identity matrix </a:t>
            </a:r>
            <a:r>
              <a:rPr lang="en-US" sz="2800" dirty="0"/>
              <a:t>preserves </a:t>
            </a:r>
            <a:r>
              <a:rPr lang="en-US" sz="2800" dirty="0" smtClean="0"/>
              <a:t>n-dimensional vectors as they are.</a:t>
            </a:r>
            <a:endParaRPr lang="en-US" sz="2800" i="1" dirty="0" smtClean="0"/>
          </a:p>
          <a:p>
            <a:pPr lvl="1"/>
            <a:r>
              <a:rPr lang="en-US" sz="2800" dirty="0" smtClean="0"/>
              <a:t>Formally </a:t>
            </a:r>
            <a:r>
              <a:rPr lang="en-US" sz="2800" i="1" dirty="0" smtClean="0"/>
              <a:t>I</a:t>
            </a:r>
            <a:r>
              <a:rPr lang="en-US" sz="2800" i="1" baseline="-25000" dirty="0" smtClean="0"/>
              <a:t>n   </a:t>
            </a:r>
            <a:r>
              <a:rPr lang="el-GR" sz="2800" i="1" dirty="0" smtClean="0"/>
              <a:t>ε</a:t>
            </a:r>
            <a:r>
              <a:rPr lang="en-US" sz="2800" i="1" dirty="0" smtClean="0"/>
              <a:t>    </a:t>
            </a:r>
            <a:r>
              <a:rPr lang="en-US" sz="2800" i="1" dirty="0" err="1" smtClean="0"/>
              <a:t>R</a:t>
            </a:r>
            <a:r>
              <a:rPr lang="en-US" sz="2800" i="1" baseline="30000" dirty="0" err="1" smtClean="0"/>
              <a:t>nxn</a:t>
            </a:r>
            <a:r>
              <a:rPr lang="en-US" sz="2800" i="1" dirty="0" smtClean="0"/>
              <a:t> .  </a:t>
            </a:r>
          </a:p>
          <a:p>
            <a:pPr lvl="1"/>
            <a:r>
              <a:rPr lang="en-US" sz="2800" i="1" dirty="0" smtClean="0"/>
              <a:t>For x </a:t>
            </a:r>
            <a:r>
              <a:rPr lang="el-GR" sz="2800" i="1" dirty="0" smtClean="0"/>
              <a:t>ε</a:t>
            </a:r>
            <a:r>
              <a:rPr lang="en-US" sz="2800" i="1" dirty="0" smtClean="0"/>
              <a:t>  R</a:t>
            </a:r>
            <a:r>
              <a:rPr lang="en-US" sz="2800" i="1" baseline="30000" dirty="0" smtClean="0"/>
              <a:t>n   </a:t>
            </a:r>
            <a:r>
              <a:rPr lang="en-US" sz="2800" dirty="0" smtClean="0"/>
              <a:t> , </a:t>
            </a:r>
            <a:r>
              <a:rPr lang="en-US" sz="2800" i="1" dirty="0"/>
              <a:t>I</a:t>
            </a:r>
            <a:r>
              <a:rPr lang="en-US" sz="2800" i="1" baseline="-25000" dirty="0"/>
              <a:t>n </a:t>
            </a:r>
            <a:r>
              <a:rPr lang="en-US" sz="2800" i="1" baseline="-25000" dirty="0" smtClean="0"/>
              <a:t> </a:t>
            </a:r>
            <a:r>
              <a:rPr lang="en-US" sz="2800" i="1" dirty="0" smtClean="0"/>
              <a:t>x = x ; </a:t>
            </a:r>
          </a:p>
          <a:p>
            <a:pPr lvl="1"/>
            <a:r>
              <a:rPr lang="en-US" sz="2800" i="1" dirty="0" smtClean="0"/>
              <a:t>I</a:t>
            </a:r>
            <a:r>
              <a:rPr lang="en-US" sz="2800" i="1" baseline="-25000" dirty="0" smtClean="0"/>
              <a:t>n  </a:t>
            </a:r>
            <a:r>
              <a:rPr lang="en-US" sz="2800" i="1" dirty="0" smtClean="0"/>
              <a:t> A= A I</a:t>
            </a:r>
            <a:r>
              <a:rPr lang="en-US" sz="2800" i="1" baseline="-25000" dirty="0" smtClean="0"/>
              <a:t>n  </a:t>
            </a:r>
            <a:r>
              <a:rPr lang="en-US" sz="2800" i="1" dirty="0" smtClean="0"/>
              <a:t>   = A</a:t>
            </a:r>
          </a:p>
          <a:p>
            <a:pPr lvl="1"/>
            <a:endParaRPr lang="en-US" sz="2800" i="1" dirty="0" smtClean="0"/>
          </a:p>
          <a:p>
            <a:pPr lvl="1"/>
            <a:r>
              <a:rPr lang="en-US" b="1" dirty="0" smtClean="0"/>
              <a:t>The inverse of the matrix A is defined as 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b="1" dirty="0" smtClean="0"/>
              <a:t>A A</a:t>
            </a:r>
            <a:r>
              <a:rPr lang="en-US" b="1" baseline="30000" dirty="0" smtClean="0"/>
              <a:t>-1</a:t>
            </a:r>
            <a:r>
              <a:rPr lang="en-US" b="1" dirty="0" smtClean="0"/>
              <a:t> = I.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793" y="2149220"/>
            <a:ext cx="16859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641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756"/>
          </a:xfrm>
        </p:spPr>
        <p:txBody>
          <a:bodyPr/>
          <a:lstStyle/>
          <a:p>
            <a:r>
              <a:rPr lang="en-US" dirty="0" smtClean="0"/>
              <a:t>Matrix inversion -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4882"/>
            <a:ext cx="10515600" cy="5092081"/>
          </a:xfrm>
        </p:spPr>
        <p:txBody>
          <a:bodyPr/>
          <a:lstStyle/>
          <a:p>
            <a:r>
              <a:rPr lang="en-US" dirty="0" smtClean="0"/>
              <a:t>When system of equations are given as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A x = b there are two ways of solving them.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)Finding the inverse of A. i.e.,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baseline="30000" dirty="0"/>
              <a:t>-1 </a:t>
            </a:r>
            <a:r>
              <a:rPr lang="en-US" dirty="0" smtClean="0"/>
              <a:t>A x = I x = </a:t>
            </a:r>
            <a:r>
              <a:rPr lang="en-US" dirty="0"/>
              <a:t>A</a:t>
            </a:r>
            <a:r>
              <a:rPr lang="en-US" baseline="30000" dirty="0"/>
              <a:t>-1</a:t>
            </a:r>
            <a:r>
              <a:rPr lang="en-US" baseline="30000" dirty="0" smtClean="0"/>
              <a:t> </a:t>
            </a:r>
            <a:r>
              <a:rPr lang="en-US" dirty="0" smtClean="0"/>
              <a:t>b.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ii) Gauss elimination </a:t>
            </a:r>
          </a:p>
          <a:p>
            <a:r>
              <a:rPr lang="en-US" dirty="0" smtClean="0"/>
              <a:t>For a given matrix A, finding inverse using determinant methods is not in use.</a:t>
            </a:r>
          </a:p>
          <a:p>
            <a:r>
              <a:rPr lang="en-US" dirty="0" smtClean="0"/>
              <a:t>LU decomposition can be used. (Gauss elimination). </a:t>
            </a:r>
          </a:p>
        </p:txBody>
      </p:sp>
    </p:spTree>
    <p:extLst>
      <p:ext uri="{BB962C8B-B14F-4D97-AF65-F5344CB8AC3E}">
        <p14:creationId xmlns:p14="http://schemas.microsoft.com/office/powerpoint/2010/main" val="31728917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922" y="365126"/>
            <a:ext cx="10640878" cy="719756"/>
          </a:xfrm>
        </p:spPr>
        <p:txBody>
          <a:bodyPr/>
          <a:lstStyle/>
          <a:p>
            <a:r>
              <a:rPr lang="en-US" dirty="0" smtClean="0"/>
              <a:t>Dis advantage of closed form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922" y="1084882"/>
            <a:ext cx="10640878" cy="5092081"/>
          </a:xfrm>
        </p:spPr>
        <p:txBody>
          <a:bodyPr>
            <a:normAutofit/>
          </a:bodyPr>
          <a:lstStyle/>
          <a:p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i="1" baseline="30000" dirty="0"/>
              <a:t>-1</a:t>
            </a:r>
            <a:r>
              <a:rPr lang="en-US" i="1" dirty="0"/>
              <a:t> </a:t>
            </a:r>
            <a:r>
              <a:rPr lang="en-US" dirty="0"/>
              <a:t>exists, the same </a:t>
            </a:r>
            <a:r>
              <a:rPr lang="en-US" i="1" dirty="0"/>
              <a:t>A</a:t>
            </a:r>
            <a:r>
              <a:rPr lang="en-US" i="1" baseline="30000" dirty="0"/>
              <a:t>-1</a:t>
            </a:r>
            <a:r>
              <a:rPr lang="en-US" i="1" dirty="0" smtClean="0"/>
              <a:t> </a:t>
            </a:r>
            <a:r>
              <a:rPr lang="en-US" dirty="0"/>
              <a:t>can be used for </a:t>
            </a:r>
            <a:r>
              <a:rPr lang="en-US" dirty="0" smtClean="0"/>
              <a:t>any given </a:t>
            </a:r>
            <a:r>
              <a:rPr lang="en-US" b="1" i="1" dirty="0"/>
              <a:t>b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But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A</a:t>
            </a:r>
            <a:r>
              <a:rPr lang="en-US" i="1" baseline="30000" dirty="0" smtClean="0"/>
              <a:t>-1</a:t>
            </a:r>
            <a:r>
              <a:rPr lang="en-US" i="1" dirty="0" smtClean="0"/>
              <a:t> </a:t>
            </a:r>
            <a:r>
              <a:rPr lang="en-US" dirty="0"/>
              <a:t>cannot be represented with </a:t>
            </a:r>
            <a:r>
              <a:rPr lang="en-US" dirty="0" smtClean="0"/>
              <a:t>sufficient precision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It </a:t>
            </a:r>
            <a:r>
              <a:rPr lang="en-US" dirty="0"/>
              <a:t>is not used in practice</a:t>
            </a:r>
          </a:p>
          <a:p>
            <a:r>
              <a:rPr lang="en-US" dirty="0" smtClean="0"/>
              <a:t>Gaussian </a:t>
            </a:r>
            <a:r>
              <a:rPr lang="en-US" dirty="0"/>
              <a:t>elimination also has disadvantages</a:t>
            </a:r>
          </a:p>
          <a:p>
            <a:pPr lvl="1"/>
            <a:r>
              <a:rPr lang="en-US" dirty="0"/>
              <a:t>– numerical instability (division by small no.)</a:t>
            </a:r>
          </a:p>
          <a:p>
            <a:pPr lvl="1"/>
            <a:r>
              <a:rPr lang="pt-BR" dirty="0"/>
              <a:t>– </a:t>
            </a:r>
            <a:r>
              <a:rPr lang="pt-BR" i="1" dirty="0"/>
              <a:t>O</a:t>
            </a:r>
            <a:r>
              <a:rPr lang="pt-BR" dirty="0"/>
              <a:t>(</a:t>
            </a:r>
            <a:r>
              <a:rPr lang="pt-BR" i="1" dirty="0"/>
              <a:t>n3</a:t>
            </a:r>
            <a:r>
              <a:rPr lang="pt-BR" dirty="0"/>
              <a:t>) for </a:t>
            </a:r>
            <a:r>
              <a:rPr lang="pt-BR" i="1" dirty="0"/>
              <a:t>n </a:t>
            </a:r>
            <a:r>
              <a:rPr lang="pt-BR" dirty="0"/>
              <a:t>x </a:t>
            </a:r>
            <a:r>
              <a:rPr lang="pt-BR" i="1" dirty="0"/>
              <a:t>n </a:t>
            </a:r>
            <a:r>
              <a:rPr lang="pt-BR" dirty="0"/>
              <a:t>matrix</a:t>
            </a:r>
          </a:p>
          <a:p>
            <a:r>
              <a:rPr lang="en-US" dirty="0" smtClean="0"/>
              <a:t> </a:t>
            </a:r>
            <a:r>
              <a:rPr lang="en-US" dirty="0"/>
              <a:t>Software solutions use value of </a:t>
            </a:r>
            <a:r>
              <a:rPr lang="en-US" b="1" i="1" dirty="0"/>
              <a:t>b </a:t>
            </a:r>
            <a:r>
              <a:rPr lang="en-US" dirty="0"/>
              <a:t>in finding </a:t>
            </a:r>
            <a:r>
              <a:rPr lang="en-US" b="1" i="1" dirty="0"/>
              <a:t>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e.g</a:t>
            </a:r>
            <a:r>
              <a:rPr lang="en-US" dirty="0"/>
              <a:t>., difference (derivative) between </a:t>
            </a:r>
            <a:r>
              <a:rPr lang="en-US" b="1" i="1" dirty="0"/>
              <a:t>b </a:t>
            </a:r>
            <a:r>
              <a:rPr lang="en-US" dirty="0"/>
              <a:t>and output </a:t>
            </a:r>
            <a:r>
              <a:rPr lang="en-US" dirty="0" smtClean="0"/>
              <a:t>is used </a:t>
            </a:r>
            <a:r>
              <a:rPr lang="en-US" dirty="0"/>
              <a:t>iteratively </a:t>
            </a:r>
            <a:r>
              <a:rPr lang="en-US" dirty="0" smtClean="0"/>
              <a:t>cannot </a:t>
            </a:r>
            <a:r>
              <a:rPr lang="en-US" dirty="0"/>
              <a:t>be represented with </a:t>
            </a:r>
            <a:r>
              <a:rPr lang="en-US" dirty="0" smtClean="0"/>
              <a:t>sufficient precision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44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1750"/>
          </a:xfrm>
        </p:spPr>
        <p:txBody>
          <a:bodyPr/>
          <a:lstStyle/>
          <a:p>
            <a:r>
              <a:rPr lang="en-US" dirty="0" smtClean="0"/>
              <a:t>Solutions for Ax = 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890" y="1846843"/>
            <a:ext cx="3680856" cy="1459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1892" y="1270861"/>
            <a:ext cx="9283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Let A represent the following system of equations as </a:t>
            </a:r>
            <a:r>
              <a:rPr lang="en-US" sz="2400" b="1" dirty="0" smtClean="0"/>
              <a:t>Ax = b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878" y="3518115"/>
            <a:ext cx="101203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 can be three situations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There can be unique solution for ‘x’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There can be infinite solutions for ‘x’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There can be no solution for ‘x’</a:t>
            </a:r>
          </a:p>
          <a:p>
            <a:r>
              <a:rPr lang="en-US" sz="2400" dirty="0" smtClean="0"/>
              <a:t>Note:</a:t>
            </a:r>
          </a:p>
          <a:p>
            <a:r>
              <a:rPr lang="en-US" sz="2400" dirty="0" smtClean="0"/>
              <a:t>In no situation there can be multiple solutions between 1 and infinity. The reason is that it can be proved, if x1 is the solution and also x2, then the linear combination will also be a solution.</a:t>
            </a:r>
          </a:p>
          <a:p>
            <a:r>
              <a:rPr lang="en-US" sz="2400" dirty="0" smtClean="0"/>
              <a:t>Can we derive conditions for the existence and uniqueness of a solution prior to going for the actual solution?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3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7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Vector space, span of a set of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1892"/>
            <a:ext cx="10515600" cy="518507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Let Ax = b where x = (x1,x2,x3)</a:t>
            </a:r>
            <a:r>
              <a:rPr lang="en-US" baseline="30000" dirty="0" smtClean="0"/>
              <a:t>T   </a:t>
            </a:r>
          </a:p>
          <a:p>
            <a:endParaRPr lang="en-US" baseline="30000" dirty="0"/>
          </a:p>
          <a:p>
            <a:endParaRPr lang="en-US" baseline="30000" dirty="0" smtClean="0"/>
          </a:p>
          <a:p>
            <a:endParaRPr lang="en-US" baseline="300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And x1 gets multiplied by all the elements in the first column and x2 by the second etc.,</a:t>
            </a:r>
          </a:p>
          <a:p>
            <a:pPr marL="0" indent="0">
              <a:buNone/>
            </a:pPr>
            <a:r>
              <a:rPr lang="en-US" dirty="0" smtClean="0"/>
              <a:t>Essentially, in 3 dimensions,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A(:,1) x</a:t>
            </a:r>
            <a:r>
              <a:rPr lang="en-US" baseline="-25000" dirty="0" smtClean="0"/>
              <a:t>1</a:t>
            </a:r>
            <a:r>
              <a:rPr lang="en-US" dirty="0" smtClean="0"/>
              <a:t>  + </a:t>
            </a:r>
            <a:r>
              <a:rPr lang="en-US" dirty="0"/>
              <a:t>A</a:t>
            </a:r>
            <a:r>
              <a:rPr lang="en-US" dirty="0" smtClean="0"/>
              <a:t>(:,2) x</a:t>
            </a:r>
            <a:r>
              <a:rPr lang="en-US" baseline="-25000" dirty="0" smtClean="0"/>
              <a:t>2</a:t>
            </a:r>
            <a:r>
              <a:rPr lang="en-US" dirty="0" smtClean="0"/>
              <a:t>  </a:t>
            </a:r>
            <a:r>
              <a:rPr lang="en-US" dirty="0"/>
              <a:t>+ </a:t>
            </a:r>
            <a:r>
              <a:rPr lang="en-US" dirty="0" smtClean="0"/>
              <a:t>….+</a:t>
            </a:r>
            <a:r>
              <a:rPr lang="en-US" dirty="0"/>
              <a:t> A</a:t>
            </a:r>
            <a:r>
              <a:rPr lang="en-US" dirty="0" smtClean="0"/>
              <a:t>(:,n)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 =</a:t>
            </a:r>
            <a:r>
              <a:rPr lang="en-US" dirty="0"/>
              <a:t> </a:t>
            </a:r>
            <a:r>
              <a:rPr lang="en-US" dirty="0" smtClean="0"/>
              <a:t>b</a:t>
            </a:r>
            <a:endParaRPr lang="en-US" baseline="-25000" dirty="0"/>
          </a:p>
          <a:p>
            <a:pPr marL="0" indent="0">
              <a:buNone/>
            </a:pPr>
            <a:r>
              <a:rPr lang="en-US" dirty="0" smtClean="0"/>
              <a:t>Here x1, x2 …. All are scalars and </a:t>
            </a:r>
            <a:r>
              <a:rPr lang="en-US" dirty="0"/>
              <a:t>A(:,1) </a:t>
            </a:r>
            <a:r>
              <a:rPr lang="en-US" dirty="0" smtClean="0"/>
              <a:t>… all are m dim vectors.</a:t>
            </a:r>
          </a:p>
          <a:p>
            <a:pPr marL="0" indent="0">
              <a:buNone/>
            </a:pPr>
            <a:r>
              <a:rPr lang="en-US" dirty="0" smtClean="0"/>
              <a:t>This implies that the expression in the LHS represent linear combination of vectors </a:t>
            </a:r>
            <a:r>
              <a:rPr lang="en-US" dirty="0"/>
              <a:t>A(:,</a:t>
            </a:r>
            <a:r>
              <a:rPr lang="en-US" dirty="0" smtClean="0"/>
              <a:t>1), </a:t>
            </a:r>
            <a:r>
              <a:rPr lang="en-US" dirty="0"/>
              <a:t>A</a:t>
            </a:r>
            <a:r>
              <a:rPr lang="en-US" dirty="0" smtClean="0"/>
              <a:t>(:,2),…,</a:t>
            </a:r>
            <a:r>
              <a:rPr lang="en-US" dirty="0"/>
              <a:t> A</a:t>
            </a:r>
            <a:r>
              <a:rPr lang="en-US" dirty="0" smtClean="0"/>
              <a:t>(:,n)  and if  b resides in this space spanned by A(:,*) , then there exists a solution for the above system of equations.</a:t>
            </a:r>
          </a:p>
          <a:p>
            <a:pPr marL="0" indent="0">
              <a:buNone/>
            </a:pPr>
            <a:r>
              <a:rPr lang="en-US" dirty="0" smtClean="0"/>
              <a:t>The space spanned by the vectors A(:1) , …..and A(:,n) in the R</a:t>
            </a:r>
            <a:r>
              <a:rPr lang="en-US" baseline="30000" dirty="0" smtClean="0"/>
              <a:t>n  </a:t>
            </a:r>
            <a:r>
              <a:rPr lang="en-US" dirty="0" smtClean="0"/>
              <a:t>and ‘b is inside that. </a:t>
            </a:r>
          </a:p>
          <a:p>
            <a:pPr marL="0" indent="0">
              <a:buNone/>
            </a:pPr>
            <a:r>
              <a:rPr lang="en-US" dirty="0" smtClean="0"/>
              <a:t>This space is known as ‘column space’ of the matrix A. </a:t>
            </a:r>
          </a:p>
          <a:p>
            <a:pPr marL="0" indent="0">
              <a:buNone/>
            </a:pPr>
            <a:r>
              <a:rPr lang="en-US" dirty="0" smtClean="0"/>
              <a:t>Result: The system of equations Ax=b has a solution </a:t>
            </a:r>
            <a:r>
              <a:rPr lang="en-US" dirty="0" err="1" smtClean="0"/>
              <a:t>iff</a:t>
            </a:r>
            <a:r>
              <a:rPr lang="en-US" dirty="0" smtClean="0"/>
              <a:t> ‘b’ is contained in the column space of A.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495" y="1394895"/>
            <a:ext cx="3680856" cy="145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3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753"/>
          </a:xfrm>
        </p:spPr>
        <p:txBody>
          <a:bodyPr/>
          <a:lstStyle/>
          <a:p>
            <a:r>
              <a:rPr lang="en-US" dirty="0" smtClean="0"/>
              <a:t>Solution for Ax = 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5878"/>
            <a:ext cx="10515600" cy="5061085"/>
          </a:xfrm>
        </p:spPr>
        <p:txBody>
          <a:bodyPr/>
          <a:lstStyle/>
          <a:p>
            <a:r>
              <a:rPr lang="en-US" dirty="0" smtClean="0"/>
              <a:t>For invertible matrices solution is that x=0. </a:t>
            </a:r>
          </a:p>
          <a:p>
            <a:r>
              <a:rPr lang="en-US" dirty="0" smtClean="0"/>
              <a:t>For non square matrices there can be non zero solutions.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non invertible (singular) matrix [ 1 2;3,6], what is the Null space?</a:t>
            </a:r>
          </a:p>
          <a:p>
            <a:pPr marL="0" indent="0">
              <a:buNone/>
            </a:pPr>
            <a:r>
              <a:rPr lang="en-US" dirty="0" smtClean="0"/>
              <a:t>In equation form, we have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x+2y=0;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3x + 6y =0; The second equation can be derived from the first.</a:t>
            </a:r>
          </a:p>
          <a:p>
            <a:pPr marL="0" indent="0">
              <a:buNone/>
            </a:pPr>
            <a:r>
              <a:rPr lang="en-US" dirty="0" smtClean="0"/>
              <a:t>The Null space is characterized by the line x+2y=0;</a:t>
            </a:r>
          </a:p>
          <a:p>
            <a:pPr marL="0" indent="0">
              <a:buNone/>
            </a:pPr>
            <a:r>
              <a:rPr lang="en-US" dirty="0" smtClean="0"/>
              <a:t>With one special solution other solutions can be characterized.</a:t>
            </a:r>
          </a:p>
        </p:txBody>
      </p:sp>
    </p:spTree>
    <p:extLst>
      <p:ext uri="{BB962C8B-B14F-4D97-AF65-F5344CB8AC3E}">
        <p14:creationId xmlns:p14="http://schemas.microsoft.com/office/powerpoint/2010/main" val="212421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746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7872"/>
            <a:ext cx="10515600" cy="499909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9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C4227-5976-4958-8DEC-B5545D04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8786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Vectors in Co ordinate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52BFF-447D-4FEB-BDE6-DD3341D8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35" y="974377"/>
            <a:ext cx="11229289" cy="3826185"/>
          </a:xfrm>
        </p:spPr>
        <p:txBody>
          <a:bodyPr>
            <a:normAutofit/>
          </a:bodyPr>
          <a:lstStyle/>
          <a:p>
            <a:r>
              <a:rPr lang="en-US" dirty="0"/>
              <a:t>Vectors </a:t>
            </a:r>
            <a:r>
              <a:rPr lang="en-US" dirty="0" smtClean="0"/>
              <a:t>in </a:t>
            </a:r>
            <a:r>
              <a:rPr lang="en-US" dirty="0"/>
              <a:t>a coordinate space in terms of its components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In </a:t>
            </a:r>
            <a:r>
              <a:rPr lang="en-US" dirty="0"/>
              <a:t>physics, the vector is represented as 3i + 2j where I, j are unit vectors in X and Y direction. IN general, in vector algebra, they are represented as tuple or vector </a:t>
            </a:r>
            <a:r>
              <a:rPr lang="en-US" i="1" dirty="0" smtClean="0"/>
              <a:t>Transpose( </a:t>
            </a:r>
            <a:r>
              <a:rPr lang="en-US" i="1" dirty="0"/>
              <a:t>3,2). </a:t>
            </a:r>
            <a:r>
              <a:rPr lang="en-US" dirty="0"/>
              <a:t>Actually </a:t>
            </a:r>
            <a:r>
              <a:rPr lang="en-US" dirty="0" smtClean="0"/>
              <a:t>it is a </a:t>
            </a:r>
            <a:r>
              <a:rPr lang="en-US" dirty="0"/>
              <a:t>column vector.</a:t>
            </a:r>
          </a:p>
          <a:p>
            <a:pPr marL="0" indent="0">
              <a:buNone/>
            </a:pPr>
            <a:r>
              <a:rPr lang="en-US" dirty="0"/>
              <a:t>Then addition essentially means addition of the components.</a:t>
            </a:r>
          </a:p>
          <a:p>
            <a:pPr marL="0" indent="0">
              <a:buNone/>
            </a:pPr>
            <a:r>
              <a:rPr lang="en-US" dirty="0"/>
              <a:t>A vector can be multiplied by a scalar which magnifies the vector in the same direction. </a:t>
            </a:r>
          </a:p>
          <a:p>
            <a:pPr marL="0" indent="0">
              <a:buNone/>
            </a:pPr>
            <a:r>
              <a:rPr lang="en-US" dirty="0"/>
              <a:t>The linear combinations span the entire space if vectors are not collinear.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948" y="4619565"/>
            <a:ext cx="25336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469"/>
          </a:xfrm>
        </p:spPr>
        <p:txBody>
          <a:bodyPr/>
          <a:lstStyle/>
          <a:p>
            <a:r>
              <a:rPr lang="en-US" dirty="0" smtClean="0"/>
              <a:t>Matrix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097"/>
            <a:ext cx="10515600" cy="4909866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Transpose</a:t>
            </a:r>
          </a:p>
          <a:p>
            <a:r>
              <a:rPr lang="en-US" dirty="0" smtClean="0"/>
              <a:t>Addition</a:t>
            </a:r>
          </a:p>
          <a:p>
            <a:r>
              <a:rPr lang="en-US" dirty="0" smtClean="0"/>
              <a:t>Subtraction</a:t>
            </a:r>
          </a:p>
          <a:p>
            <a:r>
              <a:rPr lang="en-US" dirty="0" smtClean="0"/>
              <a:t>Scalar multiplication</a:t>
            </a:r>
          </a:p>
          <a:p>
            <a:r>
              <a:rPr lang="en-US" dirty="0" smtClean="0"/>
              <a:t>Geometrical analysis of matrix operations </a:t>
            </a:r>
          </a:p>
          <a:p>
            <a:r>
              <a:rPr lang="en-US" dirty="0" smtClean="0"/>
              <a:t>Determinants</a:t>
            </a:r>
          </a:p>
          <a:p>
            <a:r>
              <a:rPr lang="en-US" dirty="0" smtClean="0"/>
              <a:t>Matrix product</a:t>
            </a:r>
          </a:p>
          <a:p>
            <a:r>
              <a:rPr lang="en-US" dirty="0" smtClean="0"/>
              <a:t>Row and column spaces</a:t>
            </a:r>
          </a:p>
          <a:p>
            <a:r>
              <a:rPr lang="en-US" dirty="0" smtClean="0"/>
              <a:t>Dimension and rank</a:t>
            </a:r>
          </a:p>
          <a:p>
            <a:r>
              <a:rPr lang="en-US" dirty="0" smtClean="0"/>
              <a:t>Identity and inverse</a:t>
            </a:r>
          </a:p>
          <a:p>
            <a:r>
              <a:rPr lang="en-US" dirty="0" smtClean="0"/>
              <a:t>Inverse by Gaussian elimination</a:t>
            </a:r>
          </a:p>
          <a:p>
            <a:r>
              <a:rPr lang="en-US" dirty="0" err="1" smtClean="0"/>
              <a:t>Lp</a:t>
            </a:r>
            <a:r>
              <a:rPr lang="en-US" dirty="0" smtClean="0"/>
              <a:t> norm</a:t>
            </a:r>
          </a:p>
          <a:p>
            <a:r>
              <a:rPr lang="en-US" dirty="0" smtClean="0"/>
              <a:t>Eigen values and Eigen vectors and Singular values and singular vectors</a:t>
            </a:r>
          </a:p>
          <a:p>
            <a:r>
              <a:rPr lang="en-US" dirty="0" smtClean="0"/>
              <a:t>Eigen decomposition and singular value decomposition</a:t>
            </a:r>
          </a:p>
          <a:p>
            <a:r>
              <a:rPr lang="en-US" dirty="0" smtClean="0"/>
              <a:t>Projection theorem and least squares minimization. </a:t>
            </a:r>
          </a:p>
          <a:p>
            <a:r>
              <a:rPr lang="en-US" dirty="0" smtClean="0"/>
              <a:t>Gram Schmidt </a:t>
            </a:r>
            <a:r>
              <a:rPr lang="en-US" dirty="0" err="1" smtClean="0"/>
              <a:t>orthoganalisation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8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643981" cy="476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60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420" y="365125"/>
            <a:ext cx="10625380" cy="874739"/>
          </a:xfrm>
        </p:spPr>
        <p:txBody>
          <a:bodyPr/>
          <a:lstStyle/>
          <a:p>
            <a:r>
              <a:rPr lang="en-US" dirty="0" smtClean="0"/>
              <a:t>Summary: Vector space and standard 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419" y="1922007"/>
            <a:ext cx="10321873" cy="4385803"/>
          </a:xfrm>
        </p:spPr>
        <p:txBody>
          <a:bodyPr>
            <a:normAutofit/>
          </a:bodyPr>
          <a:lstStyle/>
          <a:p>
            <a:r>
              <a:rPr lang="en-US" dirty="0"/>
              <a:t>A 3-D vector space can be spanned by a set of orthonormal basis vectors, such as the standard basis vectors: 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These basis vectors are normalized as their lengths are 1 , and they are orthogonal to each other as their products are zeros.</a:t>
            </a:r>
          </a:p>
          <a:p>
            <a:r>
              <a:rPr lang="en-US" dirty="0" smtClean="0"/>
              <a:t>Let an arbitrary vector be </a:t>
            </a:r>
            <a:r>
              <a:rPr lang="en-US" b="1" dirty="0" smtClean="0"/>
              <a:t>a</a:t>
            </a:r>
            <a:r>
              <a:rPr lang="en-US" dirty="0" smtClean="0"/>
              <a:t> = x</a:t>
            </a:r>
            <a:r>
              <a:rPr lang="en-US" b="1" dirty="0" smtClean="0"/>
              <a:t>i</a:t>
            </a:r>
            <a:r>
              <a:rPr lang="en-US" dirty="0" smtClean="0"/>
              <a:t> + </a:t>
            </a:r>
            <a:r>
              <a:rPr lang="en-US" dirty="0" err="1" smtClean="0"/>
              <a:t>y</a:t>
            </a:r>
            <a:r>
              <a:rPr lang="en-US" b="1" dirty="0" err="1" smtClean="0"/>
              <a:t>j</a:t>
            </a:r>
            <a:r>
              <a:rPr lang="en-US" dirty="0" err="1" smtClean="0"/>
              <a:t>+z</a:t>
            </a:r>
            <a:r>
              <a:rPr lang="en-US" b="1" dirty="0" err="1" smtClean="0"/>
              <a:t>k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Observe &lt;</a:t>
            </a:r>
            <a:r>
              <a:rPr lang="en-US" b="1" dirty="0" err="1" smtClean="0"/>
              <a:t>a,i</a:t>
            </a:r>
            <a:r>
              <a:rPr lang="en-US" b="1" dirty="0" smtClean="0"/>
              <a:t>&gt; = </a:t>
            </a:r>
            <a:r>
              <a:rPr lang="en-US" dirty="0" smtClean="0"/>
              <a:t>x</a:t>
            </a:r>
            <a:r>
              <a:rPr lang="en-US" b="1" dirty="0" smtClean="0"/>
              <a:t>;  &lt;</a:t>
            </a:r>
            <a:r>
              <a:rPr lang="en-US" b="1" dirty="0" err="1" smtClean="0"/>
              <a:t>a,j</a:t>
            </a:r>
            <a:r>
              <a:rPr lang="en-US" b="1" dirty="0" smtClean="0"/>
              <a:t>&gt;=</a:t>
            </a:r>
            <a:r>
              <a:rPr lang="en-US" dirty="0" smtClean="0"/>
              <a:t>y</a:t>
            </a:r>
            <a:r>
              <a:rPr lang="en-US" b="1" dirty="0" smtClean="0"/>
              <a:t>; &lt;</a:t>
            </a:r>
            <a:r>
              <a:rPr lang="en-US" b="1" dirty="0" err="1" smtClean="0"/>
              <a:t>a,k</a:t>
            </a:r>
            <a:r>
              <a:rPr lang="en-US" b="1" dirty="0" smtClean="0"/>
              <a:t>&gt;=</a:t>
            </a:r>
            <a:r>
              <a:rPr lang="en-US" dirty="0" smtClean="0"/>
              <a:t>z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878" y="2986168"/>
            <a:ext cx="3371850" cy="1009650"/>
          </a:xfrm>
          <a:prstGeom prst="rect">
            <a:avLst/>
          </a:prstGeom>
        </p:spPr>
      </p:pic>
      <p:sp>
        <p:nvSpPr>
          <p:cNvPr id="5" name="AutoShape 2" descr="\begin{displaymath}&lt;{\bf e}_m,{\bf e}_n&gt;={\bf e}_m^T {\bf e}_n=\delta[m-n]&#10;=\left\{\begin{array}{cl} 0 &amp; m\ne n 1 &amp; m=n\end{array}\right.\end{displaymath}"/>
          <p:cNvSpPr>
            <a:spLocks noChangeAspect="1" noChangeArrowheads="1"/>
          </p:cNvSpPr>
          <p:nvPr/>
        </p:nvSpPr>
        <p:spPr bwMode="auto">
          <a:xfrm>
            <a:off x="155574" y="-76820"/>
            <a:ext cx="7124143" cy="89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3d vector and its components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428033" y="1896233"/>
            <a:ext cx="0" cy="1689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428035" y="3523555"/>
            <a:ext cx="3701647" cy="61994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428032" y="2123984"/>
            <a:ext cx="1379349" cy="1410346"/>
          </a:xfrm>
          <a:prstGeom prst="line">
            <a:avLst/>
          </a:prstGeom>
          <a:ln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8" idx="3"/>
          </p:cNvCxnSpPr>
          <p:nvPr/>
        </p:nvCxnSpPr>
        <p:spPr>
          <a:xfrm flipV="1">
            <a:off x="2428033" y="2060020"/>
            <a:ext cx="2489197" cy="152552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892264" y="2020996"/>
            <a:ext cx="170481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917230" y="2060020"/>
            <a:ext cx="15498" cy="82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428033" y="2888125"/>
            <a:ext cx="2433234" cy="69742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36124" y="3154223"/>
            <a:ext cx="71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71572" y="1690688"/>
            <a:ext cx="71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37882" y="1769664"/>
            <a:ext cx="71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411816" y="2888125"/>
            <a:ext cx="505414" cy="6664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094460" y="2880376"/>
            <a:ext cx="1797804" cy="1549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86477" y="1793461"/>
            <a:ext cx="47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92264" y="2300504"/>
            <a:ext cx="69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</a:t>
            </a:r>
            <a:r>
              <a:rPr lang="en-US" b="1" dirty="0" err="1" smtClean="0"/>
              <a:t>k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117706" y="3581326"/>
            <a:ext cx="71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="1" dirty="0" smtClean="0"/>
              <a:t>i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28031" y="2985610"/>
            <a:ext cx="47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</a:t>
            </a:r>
            <a:r>
              <a:rPr lang="en-US" b="1" dirty="0" err="1" smtClean="0"/>
              <a:t>j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106121" y="3955546"/>
            <a:ext cx="10636699" cy="2862322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Vector </a:t>
            </a:r>
            <a:r>
              <a:rPr lang="en-US" b="1" dirty="0" smtClean="0"/>
              <a:t>u</a:t>
            </a:r>
            <a:r>
              <a:rPr lang="en-US" dirty="0" smtClean="0"/>
              <a:t> = x</a:t>
            </a:r>
            <a:r>
              <a:rPr lang="en-US" b="1" dirty="0" smtClean="0"/>
              <a:t>i</a:t>
            </a:r>
            <a:r>
              <a:rPr lang="en-US" dirty="0" smtClean="0"/>
              <a:t> +</a:t>
            </a:r>
            <a:r>
              <a:rPr lang="en-US" dirty="0" err="1" smtClean="0"/>
              <a:t>y</a:t>
            </a:r>
            <a:r>
              <a:rPr lang="en-US" b="1" dirty="0" err="1" smtClean="0"/>
              <a:t>j</a:t>
            </a:r>
            <a:r>
              <a:rPr lang="en-US" dirty="0" smtClean="0"/>
              <a:t> + </a:t>
            </a:r>
            <a:r>
              <a:rPr lang="en-US" dirty="0" err="1" smtClean="0"/>
              <a:t>z</a:t>
            </a:r>
            <a:r>
              <a:rPr lang="en-US" b="1" dirty="0" err="1" smtClean="0"/>
              <a:t>k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u</a:t>
            </a:r>
            <a:r>
              <a:rPr lang="en-US" dirty="0" smtClean="0"/>
              <a:t> can be represented as  (x,y,z)</a:t>
            </a:r>
            <a:r>
              <a:rPr lang="en-US" baseline="30000" dirty="0" smtClean="0"/>
              <a:t>T</a:t>
            </a:r>
            <a:r>
              <a:rPr lang="en-US" dirty="0" smtClean="0"/>
              <a:t> </a:t>
            </a:r>
            <a:endParaRPr lang="en-US" baseline="30000" dirty="0" smtClean="0"/>
          </a:p>
          <a:p>
            <a:r>
              <a:rPr lang="en-US" dirty="0" smtClean="0"/>
              <a:t>             x</a:t>
            </a:r>
          </a:p>
          <a:p>
            <a:r>
              <a:rPr lang="en-US" dirty="0" smtClean="0"/>
              <a:t>             y</a:t>
            </a:r>
            <a:endParaRPr lang="en-US" dirty="0"/>
          </a:p>
          <a:p>
            <a:r>
              <a:rPr lang="en-US" baseline="30000" dirty="0" smtClean="0"/>
              <a:t> </a:t>
            </a:r>
            <a:r>
              <a:rPr lang="en-US" dirty="0" smtClean="0"/>
              <a:t>            z              xi , </a:t>
            </a:r>
            <a:r>
              <a:rPr lang="en-US" dirty="0" err="1" smtClean="0"/>
              <a:t>yj</a:t>
            </a:r>
            <a:r>
              <a:rPr lang="en-US" dirty="0" smtClean="0"/>
              <a:t> and </a:t>
            </a:r>
            <a:r>
              <a:rPr lang="en-US" dirty="0" err="1" smtClean="0"/>
              <a:t>zk</a:t>
            </a:r>
            <a:r>
              <a:rPr lang="en-US" dirty="0" smtClean="0"/>
              <a:t> are the components.</a:t>
            </a:r>
          </a:p>
          <a:p>
            <a:r>
              <a:rPr lang="en-US" dirty="0" smtClean="0"/>
              <a:t>In other words, </a:t>
            </a:r>
            <a:r>
              <a:rPr lang="en-US" u="sng" dirty="0" smtClean="0"/>
              <a:t>x</a:t>
            </a:r>
            <a:r>
              <a:rPr lang="en-US" b="1" u="sng" dirty="0" smtClean="0"/>
              <a:t>i </a:t>
            </a:r>
            <a:r>
              <a:rPr lang="en-US" u="sng" dirty="0" smtClean="0"/>
              <a:t>is the projection of u along X. </a:t>
            </a:r>
          </a:p>
          <a:p>
            <a:r>
              <a:rPr lang="en-US" dirty="0" smtClean="0"/>
              <a:t>Another way of telling this is </a:t>
            </a:r>
            <a:r>
              <a:rPr lang="en-US" u="sng" dirty="0" smtClean="0"/>
              <a:t>‘xi’ is the best approximation of ‘</a:t>
            </a:r>
            <a:r>
              <a:rPr lang="en-US" b="1" u="sng" dirty="0" smtClean="0"/>
              <a:t>u</a:t>
            </a:r>
            <a:r>
              <a:rPr lang="en-US" u="sng" dirty="0" smtClean="0"/>
              <a:t>’ along X axis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Also,  x</a:t>
            </a:r>
            <a:r>
              <a:rPr lang="en-US" b="1" dirty="0" smtClean="0"/>
              <a:t>i </a:t>
            </a:r>
            <a:r>
              <a:rPr lang="en-US" dirty="0" smtClean="0"/>
              <a:t>+ </a:t>
            </a:r>
            <a:r>
              <a:rPr lang="en-US" dirty="0" err="1" smtClean="0"/>
              <a:t>y</a:t>
            </a:r>
            <a:r>
              <a:rPr lang="en-US" b="1" dirty="0" err="1" smtClean="0"/>
              <a:t>j</a:t>
            </a:r>
            <a:r>
              <a:rPr lang="en-US" dirty="0" smtClean="0"/>
              <a:t> is the projection of u along XY plane.</a:t>
            </a:r>
          </a:p>
          <a:p>
            <a:r>
              <a:rPr lang="en-US" dirty="0" smtClean="0"/>
              <a:t>In other words, </a:t>
            </a:r>
            <a:r>
              <a:rPr lang="en-US" dirty="0"/>
              <a:t>x</a:t>
            </a:r>
            <a:r>
              <a:rPr lang="en-US" b="1" dirty="0"/>
              <a:t>i </a:t>
            </a:r>
            <a:r>
              <a:rPr lang="en-US" dirty="0"/>
              <a:t>+ </a:t>
            </a:r>
            <a:r>
              <a:rPr lang="en-US" dirty="0" err="1"/>
              <a:t>y</a:t>
            </a:r>
            <a:r>
              <a:rPr lang="en-US" b="1" dirty="0" err="1"/>
              <a:t>j</a:t>
            </a:r>
            <a:r>
              <a:rPr lang="en-US" dirty="0"/>
              <a:t> </a:t>
            </a:r>
            <a:r>
              <a:rPr lang="en-US" dirty="0" smtClean="0"/>
              <a:t>is the best approximation of u along XY plane.</a:t>
            </a:r>
          </a:p>
          <a:p>
            <a:r>
              <a:rPr lang="en-US" dirty="0" smtClean="0"/>
              <a:t>In other words, </a:t>
            </a:r>
            <a:r>
              <a:rPr lang="en-US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x</a:t>
            </a:r>
            <a:r>
              <a:rPr lang="en-US" b="1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i </a:t>
            </a:r>
            <a:r>
              <a:rPr lang="en-US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+ </a:t>
            </a:r>
            <a:r>
              <a:rPr lang="en-US" dirty="0" err="1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y</a:t>
            </a:r>
            <a:r>
              <a:rPr lang="en-US" b="1" dirty="0" err="1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j</a:t>
            </a:r>
            <a:r>
              <a:rPr lang="en-US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smtClean="0"/>
              <a:t>is the best approximation of u in the </a:t>
            </a:r>
            <a:r>
              <a:rPr lang="en-US" dirty="0" smtClean="0">
                <a:effectLst/>
              </a:rPr>
              <a:t>subspace XY</a:t>
            </a:r>
            <a:endParaRPr lang="en-US" dirty="0">
              <a:effectLst/>
            </a:endParaRPr>
          </a:p>
        </p:txBody>
      </p:sp>
      <p:sp>
        <p:nvSpPr>
          <p:cNvPr id="26" name="Left Bracket 25"/>
          <p:cNvSpPr/>
          <p:nvPr/>
        </p:nvSpPr>
        <p:spPr>
          <a:xfrm>
            <a:off x="1660358" y="4534137"/>
            <a:ext cx="194340" cy="8789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ket 26"/>
          <p:cNvSpPr/>
          <p:nvPr/>
        </p:nvSpPr>
        <p:spPr>
          <a:xfrm>
            <a:off x="2187096" y="4558861"/>
            <a:ext cx="45719" cy="85417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716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869"/>
            <a:ext cx="10515600" cy="742546"/>
          </a:xfrm>
        </p:spPr>
        <p:txBody>
          <a:bodyPr/>
          <a:lstStyle/>
          <a:p>
            <a:r>
              <a:rPr lang="en-US" dirty="0" smtClean="0"/>
              <a:t>Basis vectors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9786" y="1065065"/>
                <a:ext cx="10515600" cy="538654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basis vectors are always orthonormal.</a:t>
                </a:r>
              </a:p>
              <a:p>
                <a:r>
                  <a:rPr lang="en-US" dirty="0" smtClean="0"/>
                  <a:t>This 3d vector space can be generalized to N-d as follows.</a:t>
                </a:r>
              </a:p>
              <a:p>
                <a:r>
                  <a:rPr lang="en-US" dirty="0" smtClean="0"/>
                  <a:t>An N-D vector can be always represented as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𝑒𝑘</m:t>
                        </m:r>
                      </m:e>
                    </m:nary>
                  </m:oMath>
                </a14:m>
                <a:r>
                  <a:rPr lang="en-US" dirty="0" smtClean="0"/>
                  <a:t>  </a:t>
                </a:r>
                <a:r>
                  <a:rPr lang="en-US" dirty="0" smtClean="0">
                    <a:sym typeface="Wingdings" panose="05000000000000000000" pitchFamily="2" charset="2"/>
                  </a:rPr>
                  <a:t> &lt;a,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&gt;  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9786" y="1065065"/>
                <a:ext cx="10515600" cy="5386548"/>
              </a:xfrm>
              <a:blipFill>
                <a:blip r:embed="rId2"/>
                <a:stretch>
                  <a:fillRect l="-1043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344" y="3321050"/>
            <a:ext cx="5224798" cy="276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2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902" y="365126"/>
            <a:ext cx="10454898" cy="5802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776" y="1614486"/>
            <a:ext cx="4505325" cy="3924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71588" y="1614487"/>
            <a:ext cx="48148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 p be the projection of vector </a:t>
            </a:r>
            <a:r>
              <a:rPr lang="en-US" b="1" dirty="0" smtClean="0"/>
              <a:t>b</a:t>
            </a:r>
            <a:r>
              <a:rPr lang="en-US" dirty="0" smtClean="0"/>
              <a:t> on </a:t>
            </a:r>
            <a:r>
              <a:rPr lang="en-US" b="1" dirty="0" smtClean="0"/>
              <a:t>a</a:t>
            </a:r>
            <a:r>
              <a:rPr lang="en-US" dirty="0" smtClean="0"/>
              <a:t>. </a:t>
            </a:r>
          </a:p>
          <a:p>
            <a:r>
              <a:rPr lang="en-US" dirty="0" smtClean="0"/>
              <a:t>		Let </a:t>
            </a:r>
            <a:r>
              <a:rPr lang="en-US" b="1" dirty="0" smtClean="0"/>
              <a:t>p = </a:t>
            </a:r>
            <a:r>
              <a:rPr lang="en-US" dirty="0" smtClean="0"/>
              <a:t>c</a:t>
            </a:r>
            <a:r>
              <a:rPr lang="en-US" b="1" dirty="0" smtClean="0"/>
              <a:t>a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r = b-p</a:t>
            </a:r>
          </a:p>
          <a:p>
            <a:r>
              <a:rPr lang="en-US" b="1" dirty="0"/>
              <a:t>	</a:t>
            </a:r>
            <a:r>
              <a:rPr lang="en-US" b="1" dirty="0" smtClean="0"/>
              <a:t>	   = b – </a:t>
            </a:r>
            <a:r>
              <a:rPr lang="en-US" dirty="0" smtClean="0"/>
              <a:t>c</a:t>
            </a:r>
            <a:r>
              <a:rPr lang="en-US" b="1" dirty="0" smtClean="0"/>
              <a:t>a</a:t>
            </a:r>
          </a:p>
          <a:p>
            <a:r>
              <a:rPr lang="en-US" dirty="0"/>
              <a:t>p</a:t>
            </a:r>
            <a:r>
              <a:rPr lang="en-US" dirty="0" smtClean="0"/>
              <a:t> and r are orthogonal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2" y="3645812"/>
            <a:ext cx="4411572" cy="6436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0709" y="4430791"/>
            <a:ext cx="531576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 </a:t>
            </a:r>
            <a:r>
              <a:rPr lang="en-US" b="1" dirty="0" smtClean="0"/>
              <a:t>= </a:t>
            </a:r>
            <a:r>
              <a:rPr lang="en-US" b="1" dirty="0" err="1" smtClean="0"/>
              <a:t>a</a:t>
            </a:r>
            <a:r>
              <a:rPr lang="en-US" b="1" baseline="30000" dirty="0" err="1" smtClean="0"/>
              <a:t>T</a:t>
            </a:r>
            <a:r>
              <a:rPr lang="en-US" b="1" dirty="0" smtClean="0"/>
              <a:t> b /(</a:t>
            </a:r>
            <a:r>
              <a:rPr lang="en-US" b="1" dirty="0" err="1"/>
              <a:t>a</a:t>
            </a:r>
            <a:r>
              <a:rPr lang="en-US" b="1" baseline="30000" dirty="0" err="1"/>
              <a:t>T</a:t>
            </a:r>
            <a:r>
              <a:rPr lang="en-US" b="1" dirty="0"/>
              <a:t> </a:t>
            </a:r>
            <a:r>
              <a:rPr lang="en-US" b="1" dirty="0" smtClean="0"/>
              <a:t>a)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b="1" dirty="0" smtClean="0">
                <a:sym typeface="Wingdings" panose="05000000000000000000" pitchFamily="2" charset="2"/>
              </a:rPr>
              <a:t>p = </a:t>
            </a:r>
            <a:r>
              <a:rPr lang="en-US" dirty="0" smtClean="0">
                <a:sym typeface="Wingdings" panose="05000000000000000000" pitchFamily="2" charset="2"/>
              </a:rPr>
              <a:t>c</a:t>
            </a:r>
            <a:r>
              <a:rPr lang="en-US" b="1" dirty="0" smtClean="0">
                <a:sym typeface="Wingdings" panose="05000000000000000000" pitchFamily="2" charset="2"/>
              </a:rPr>
              <a:t>a = (</a:t>
            </a:r>
            <a:r>
              <a:rPr lang="en-US" b="1" dirty="0" err="1"/>
              <a:t>a</a:t>
            </a:r>
            <a:r>
              <a:rPr lang="en-US" b="1" baseline="30000" dirty="0" err="1"/>
              <a:t>T</a:t>
            </a:r>
            <a:r>
              <a:rPr lang="en-US" b="1" dirty="0"/>
              <a:t> b /(</a:t>
            </a:r>
            <a:r>
              <a:rPr lang="en-US" b="1" dirty="0" err="1"/>
              <a:t>a</a:t>
            </a:r>
            <a:r>
              <a:rPr lang="en-US" b="1" baseline="30000" dirty="0" err="1"/>
              <a:t>T</a:t>
            </a:r>
            <a:r>
              <a:rPr lang="en-US" b="1" dirty="0"/>
              <a:t> a) </a:t>
            </a:r>
            <a:r>
              <a:rPr lang="en-US" b="1" dirty="0" smtClean="0"/>
              <a:t>)a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b="1" baseline="30000" dirty="0"/>
          </a:p>
          <a:p>
            <a:r>
              <a:rPr lang="en-US" b="1" dirty="0"/>
              <a:t>p</a:t>
            </a:r>
            <a:r>
              <a:rPr lang="en-US" b="1" dirty="0" smtClean="0"/>
              <a:t> </a:t>
            </a:r>
            <a:r>
              <a:rPr lang="en-US" dirty="0" smtClean="0"/>
              <a:t>and</a:t>
            </a:r>
            <a:r>
              <a:rPr lang="en-US" b="1" dirty="0" smtClean="0"/>
              <a:t> r </a:t>
            </a:r>
            <a:r>
              <a:rPr lang="en-US" dirty="0" smtClean="0"/>
              <a:t>are orthonormal and components of </a:t>
            </a:r>
            <a:r>
              <a:rPr lang="en-US" b="1" dirty="0" smtClean="0"/>
              <a:t>b </a:t>
            </a:r>
            <a:r>
              <a:rPr lang="en-US" dirty="0" smtClean="0"/>
              <a:t>along</a:t>
            </a:r>
            <a:r>
              <a:rPr lang="en-US" b="1" dirty="0" smtClean="0"/>
              <a:t> a </a:t>
            </a:r>
            <a:r>
              <a:rPr lang="en-US" dirty="0" smtClean="0"/>
              <a:t>and its normal</a:t>
            </a:r>
            <a:r>
              <a:rPr lang="en-US" b="1" dirty="0" smtClean="0"/>
              <a:t>. </a:t>
            </a:r>
          </a:p>
          <a:p>
            <a:r>
              <a:rPr lang="en-US" dirty="0" smtClean="0"/>
              <a:t>May be </a:t>
            </a:r>
            <a:r>
              <a:rPr lang="en-US" b="1" dirty="0" smtClean="0"/>
              <a:t>p </a:t>
            </a:r>
            <a:r>
              <a:rPr lang="en-US" dirty="0" smtClean="0"/>
              <a:t>and</a:t>
            </a:r>
            <a:r>
              <a:rPr lang="en-US" b="1" dirty="0" smtClean="0"/>
              <a:t> r </a:t>
            </a:r>
            <a:r>
              <a:rPr lang="en-US" dirty="0" smtClean="0"/>
              <a:t>can serve as coordinate system. The question comes, “Given orthogonal set </a:t>
            </a:r>
            <a:r>
              <a:rPr lang="en-US" b="1" dirty="0" smtClean="0"/>
              <a:t>{ u1, u2,….,</a:t>
            </a:r>
            <a:r>
              <a:rPr lang="en-US" b="1" dirty="0" err="1" smtClean="0"/>
              <a:t>uN</a:t>
            </a:r>
            <a:r>
              <a:rPr lang="en-US" b="1" dirty="0" smtClean="0"/>
              <a:t>} </a:t>
            </a:r>
            <a:r>
              <a:rPr lang="en-US" dirty="0" smtClean="0"/>
              <a:t>can we find the components of </a:t>
            </a:r>
            <a:r>
              <a:rPr lang="en-US" b="1" dirty="0" smtClean="0"/>
              <a:t>b </a:t>
            </a:r>
            <a:r>
              <a:rPr lang="en-US" dirty="0" smtClean="0"/>
              <a:t>along {</a:t>
            </a:r>
            <a:r>
              <a:rPr lang="en-US" b="1" dirty="0" smtClean="0"/>
              <a:t> </a:t>
            </a:r>
            <a:r>
              <a:rPr lang="en-US" b="1" dirty="0" err="1" smtClean="0"/>
              <a:t>ui</a:t>
            </a:r>
            <a:r>
              <a:rPr lang="en-US" b="1" dirty="0" smtClean="0"/>
              <a:t> </a:t>
            </a:r>
            <a:r>
              <a:rPr lang="en-US" dirty="0" smtClean="0"/>
              <a:t>}?”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096681" y="4277159"/>
            <a:ext cx="1275220" cy="108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6617776" y="3177153"/>
            <a:ext cx="728421" cy="111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89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248"/>
          </a:xfrm>
        </p:spPr>
        <p:txBody>
          <a:bodyPr/>
          <a:lstStyle/>
          <a:p>
            <a:r>
              <a:rPr lang="en-US" dirty="0" smtClean="0"/>
              <a:t>Decompose a vector along an orthogonal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2374"/>
            <a:ext cx="10515600" cy="5014589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dirty="0" smtClean="0"/>
              <a:t>A set of vectors { u</a:t>
            </a:r>
            <a:r>
              <a:rPr lang="en-US" baseline="-25000" dirty="0" smtClean="0"/>
              <a:t>1</a:t>
            </a:r>
            <a:r>
              <a:rPr lang="en-US" dirty="0" smtClean="0"/>
              <a:t>, u</a:t>
            </a:r>
            <a:r>
              <a:rPr lang="en-US" baseline="-25000" dirty="0" smtClean="0"/>
              <a:t>2</a:t>
            </a:r>
            <a:r>
              <a:rPr lang="en-US" dirty="0" smtClean="0"/>
              <a:t>, …,u</a:t>
            </a:r>
            <a:r>
              <a:rPr lang="en-US" baseline="-25000" dirty="0" smtClean="0"/>
              <a:t>k</a:t>
            </a:r>
            <a:r>
              <a:rPr lang="en-US" dirty="0" smtClean="0"/>
              <a:t>} are said to be orthogonal </a:t>
            </a:r>
            <a:r>
              <a:rPr lang="en-US" dirty="0" err="1" smtClean="0"/>
              <a:t>iff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&lt;u</a:t>
            </a:r>
            <a:r>
              <a:rPr lang="en-US" baseline="-25000" dirty="0" smtClean="0"/>
              <a:t>i</a:t>
            </a:r>
            <a:r>
              <a:rPr lang="en-US" dirty="0" smtClean="0"/>
              <a:t>,u</a:t>
            </a:r>
            <a:r>
              <a:rPr lang="en-US" baseline="-25000" dirty="0" smtClean="0"/>
              <a:t>j</a:t>
            </a:r>
            <a:r>
              <a:rPr lang="en-US" dirty="0" smtClean="0"/>
              <a:t>&gt; = 1 if </a:t>
            </a:r>
            <a:r>
              <a:rPr lang="en-US" dirty="0" err="1" smtClean="0"/>
              <a:t>i</a:t>
            </a:r>
            <a:r>
              <a:rPr lang="en-US" dirty="0" smtClean="0"/>
              <a:t>=j else 0.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Suppose S = </a:t>
            </a:r>
            <a:r>
              <a:rPr lang="en-US" dirty="0"/>
              <a:t>{ u</a:t>
            </a:r>
            <a:r>
              <a:rPr lang="en-US" baseline="-25000" dirty="0"/>
              <a:t>1</a:t>
            </a:r>
            <a:r>
              <a:rPr lang="en-US" dirty="0"/>
              <a:t>, u</a:t>
            </a:r>
            <a:r>
              <a:rPr lang="en-US" baseline="-25000" dirty="0"/>
              <a:t>2</a:t>
            </a:r>
            <a:r>
              <a:rPr lang="en-US" dirty="0"/>
              <a:t>, …,u</a:t>
            </a:r>
            <a:r>
              <a:rPr lang="en-US" baseline="-25000" dirty="0"/>
              <a:t>k</a:t>
            </a:r>
            <a:r>
              <a:rPr lang="en-US" dirty="0"/>
              <a:t>} </a:t>
            </a:r>
            <a:r>
              <a:rPr lang="en-US" dirty="0" smtClean="0"/>
              <a:t> is an orthonormal set in R</a:t>
            </a:r>
            <a:r>
              <a:rPr lang="en-US" baseline="30000" dirty="0" smtClean="0"/>
              <a:t>n  </a:t>
            </a:r>
            <a:r>
              <a:rPr lang="en-US" dirty="0" smtClean="0"/>
              <a:t> , and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W=SPAN( u</a:t>
            </a:r>
            <a:r>
              <a:rPr lang="en-US" baseline="-25000" dirty="0" smtClean="0"/>
              <a:t>1</a:t>
            </a:r>
            <a:r>
              <a:rPr lang="en-US" dirty="0"/>
              <a:t>, u</a:t>
            </a:r>
            <a:r>
              <a:rPr lang="en-US" baseline="-25000" dirty="0"/>
              <a:t>2</a:t>
            </a:r>
            <a:r>
              <a:rPr lang="en-US" dirty="0"/>
              <a:t>, …,u</a:t>
            </a:r>
            <a:r>
              <a:rPr lang="en-US" baseline="-25000" dirty="0"/>
              <a:t>k</a:t>
            </a:r>
            <a:r>
              <a:rPr lang="en-US" dirty="0"/>
              <a:t>} </a:t>
            </a:r>
            <a:r>
              <a:rPr lang="en-US" dirty="0" smtClean="0"/>
              <a:t> , Then S is a linearly independent set and therefore a basis for W.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Suppose ‘y’ is an arbitrary vector in W, then y can be written as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y</a:t>
            </a:r>
            <a:r>
              <a:rPr lang="en-US" dirty="0" smtClean="0"/>
              <a:t> = c1</a:t>
            </a:r>
            <a:r>
              <a:rPr lang="en-US" dirty="0"/>
              <a:t> </a:t>
            </a:r>
            <a:r>
              <a:rPr lang="en-US" b="1" dirty="0" smtClean="0"/>
              <a:t>u</a:t>
            </a:r>
            <a:r>
              <a:rPr lang="en-US" b="1" baseline="-25000" dirty="0" smtClean="0"/>
              <a:t>1</a:t>
            </a:r>
            <a:r>
              <a:rPr lang="en-US" dirty="0" smtClean="0"/>
              <a:t> + c2 </a:t>
            </a:r>
            <a:r>
              <a:rPr lang="en-US" b="1" dirty="0" smtClean="0"/>
              <a:t>u</a:t>
            </a:r>
            <a:r>
              <a:rPr lang="en-US" b="1" baseline="-25000" dirty="0" smtClean="0"/>
              <a:t>2</a:t>
            </a:r>
            <a:r>
              <a:rPr lang="en-US" dirty="0" smtClean="0"/>
              <a:t>+ …+  </a:t>
            </a:r>
            <a:r>
              <a:rPr lang="en-US" dirty="0" err="1" smtClean="0"/>
              <a:t>ck</a:t>
            </a:r>
            <a:r>
              <a:rPr lang="en-US" dirty="0" smtClean="0"/>
              <a:t> </a:t>
            </a:r>
            <a:r>
              <a:rPr lang="en-US" b="1" dirty="0" smtClean="0"/>
              <a:t>u</a:t>
            </a:r>
            <a:r>
              <a:rPr lang="en-US" b="1" baseline="-25000" dirty="0" smtClean="0"/>
              <a:t>k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cj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&lt;y,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en-US" b="1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 /&lt;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en-US" b="1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en-US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</a:t>
            </a:r>
          </a:p>
          <a:p>
            <a:pPr marL="0" indent="0">
              <a:buNone/>
            </a:pP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19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756"/>
          </a:xfrm>
        </p:spPr>
        <p:txBody>
          <a:bodyPr/>
          <a:lstStyle/>
          <a:p>
            <a:r>
              <a:rPr lang="en-US" dirty="0" smtClean="0"/>
              <a:t>Example – orthogonal projection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51" y="1084882"/>
            <a:ext cx="7865122" cy="52124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06833" y="3259714"/>
            <a:ext cx="34331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y.u1 = (0,3,10 )    3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1</a:t>
            </a:r>
          </a:p>
          <a:p>
            <a:r>
              <a:rPr lang="en-US" dirty="0"/>
              <a:t> </a:t>
            </a:r>
            <a:r>
              <a:rPr lang="en-US" dirty="0" smtClean="0"/>
              <a:t>       = 0+0+10=10</a:t>
            </a:r>
          </a:p>
          <a:p>
            <a:r>
              <a:rPr lang="en-US" dirty="0" smtClean="0"/>
              <a:t>U1.u1= 9+1**2+0=10;</a:t>
            </a:r>
          </a:p>
          <a:p>
            <a:r>
              <a:rPr lang="en-US" dirty="0" smtClean="0"/>
              <a:t>(y.u1/u1.u1) = 1;</a:t>
            </a:r>
          </a:p>
          <a:p>
            <a:endParaRPr lang="en-US" dirty="0"/>
          </a:p>
          <a:p>
            <a:r>
              <a:rPr lang="en-US" dirty="0" err="1" smtClean="0"/>
              <a:t>Sameway</a:t>
            </a:r>
            <a:r>
              <a:rPr lang="en-US" dirty="0" smtClean="0"/>
              <a:t>,</a:t>
            </a:r>
          </a:p>
          <a:p>
            <a:r>
              <a:rPr lang="en-US" dirty="0" smtClean="0"/>
              <a:t>y.u2= 0+3*1+0=3; u2.u2= 1;</a:t>
            </a:r>
          </a:p>
          <a:p>
            <a:r>
              <a:rPr lang="en-US" dirty="0" smtClean="0"/>
              <a:t>Y^ =  1       3         + 3      0        =      3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0                      1               3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1                     0               1</a:t>
            </a:r>
            <a:endParaRPr lang="en-US" dirty="0"/>
          </a:p>
        </p:txBody>
      </p:sp>
      <p:sp>
        <p:nvSpPr>
          <p:cNvPr id="6" name="Left Bracket 5"/>
          <p:cNvSpPr/>
          <p:nvPr/>
        </p:nvSpPr>
        <p:spPr>
          <a:xfrm>
            <a:off x="10006359" y="3279935"/>
            <a:ext cx="139485" cy="92989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>
            <a:off x="10229657" y="3301139"/>
            <a:ext cx="45719" cy="92989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ket 7"/>
          <p:cNvSpPr/>
          <p:nvPr/>
        </p:nvSpPr>
        <p:spPr>
          <a:xfrm>
            <a:off x="9202372" y="5832432"/>
            <a:ext cx="139485" cy="92989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/>
          <p:cNvSpPr/>
          <p:nvPr/>
        </p:nvSpPr>
        <p:spPr>
          <a:xfrm>
            <a:off x="9872807" y="5832432"/>
            <a:ext cx="45719" cy="92989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ket 9"/>
          <p:cNvSpPr/>
          <p:nvPr/>
        </p:nvSpPr>
        <p:spPr>
          <a:xfrm>
            <a:off x="10449476" y="5832432"/>
            <a:ext cx="71288" cy="92989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/>
          <p:cNvSpPr/>
          <p:nvPr/>
        </p:nvSpPr>
        <p:spPr>
          <a:xfrm>
            <a:off x="10983784" y="5809997"/>
            <a:ext cx="45719" cy="92989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>
            <a:off x="12023788" y="5787561"/>
            <a:ext cx="45719" cy="92989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ket 12"/>
          <p:cNvSpPr/>
          <p:nvPr/>
        </p:nvSpPr>
        <p:spPr>
          <a:xfrm>
            <a:off x="11426302" y="5768571"/>
            <a:ext cx="71288" cy="92989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9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on subspace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 be a subspace of R</a:t>
            </a:r>
            <a:r>
              <a:rPr lang="en-US" baseline="30000" dirty="0"/>
              <a:t>n </a:t>
            </a:r>
            <a:r>
              <a:rPr lang="en-US" dirty="0"/>
              <a:t>. Each </a:t>
            </a:r>
            <a:r>
              <a:rPr lang="en-US" b="1" dirty="0"/>
              <a:t>y</a:t>
            </a:r>
            <a:r>
              <a:rPr lang="en-US" dirty="0"/>
              <a:t> in R</a:t>
            </a:r>
            <a:r>
              <a:rPr lang="en-US" baseline="30000" dirty="0"/>
              <a:t>n </a:t>
            </a:r>
            <a:r>
              <a:rPr lang="en-US" baseline="30000" dirty="0" smtClean="0"/>
              <a:t> </a:t>
            </a:r>
            <a:r>
              <a:rPr lang="en-US" dirty="0" smtClean="0"/>
              <a:t>can </a:t>
            </a:r>
            <a:r>
              <a:rPr lang="en-US" dirty="0"/>
              <a:t>be represented in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y = y^ + z </a:t>
            </a:r>
            <a:r>
              <a:rPr lang="en-US" dirty="0"/>
              <a:t>where y^ is in W and z is in W’ ;  W + W’ = R</a:t>
            </a:r>
            <a:r>
              <a:rPr lang="en-US" baseline="30000" dirty="0"/>
              <a:t>n 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Here y = c1 </a:t>
            </a:r>
            <a:r>
              <a:rPr lang="en-US" b="1" dirty="0" smtClean="0"/>
              <a:t>u</a:t>
            </a:r>
            <a:r>
              <a:rPr lang="en-US" b="1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+ c2 </a:t>
            </a:r>
            <a:r>
              <a:rPr lang="en-US" b="1" dirty="0"/>
              <a:t>u</a:t>
            </a:r>
            <a:r>
              <a:rPr lang="en-US" b="1" baseline="-25000" dirty="0"/>
              <a:t>2</a:t>
            </a:r>
            <a:r>
              <a:rPr lang="en-US" dirty="0"/>
              <a:t>+ …+  </a:t>
            </a:r>
            <a:r>
              <a:rPr lang="en-US" dirty="0" err="1"/>
              <a:t>ck</a:t>
            </a:r>
            <a:r>
              <a:rPr lang="en-US" dirty="0"/>
              <a:t> </a:t>
            </a:r>
            <a:r>
              <a:rPr lang="en-US" b="1" dirty="0"/>
              <a:t>u</a:t>
            </a:r>
            <a:r>
              <a:rPr lang="en-US" b="1" baseline="-25000" dirty="0"/>
              <a:t>k</a:t>
            </a:r>
            <a:r>
              <a:rPr lang="en-US" baseline="-25000" dirty="0"/>
              <a:t> </a:t>
            </a:r>
            <a:r>
              <a:rPr lang="en-US" dirty="0"/>
              <a:t>  ;   </a:t>
            </a:r>
            <a:r>
              <a:rPr lang="en-US" b="1" dirty="0"/>
              <a:t>z</a:t>
            </a:r>
            <a:r>
              <a:rPr lang="en-US" dirty="0"/>
              <a:t> = </a:t>
            </a:r>
            <a:r>
              <a:rPr lang="en-US" b="1" dirty="0"/>
              <a:t>y – y^.</a:t>
            </a:r>
          </a:p>
          <a:p>
            <a:pPr marL="0" indent="0">
              <a:buNone/>
            </a:pPr>
            <a:r>
              <a:rPr lang="en-US" baseline="-25000" dirty="0"/>
              <a:t> </a:t>
            </a:r>
          </a:p>
          <a:p>
            <a:pPr marL="0" indent="0">
              <a:buNone/>
            </a:pPr>
            <a:r>
              <a:rPr lang="en-US" dirty="0"/>
              <a:t>The vector y^ is called Orthogonal projection of y onto W.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35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248"/>
          </a:xfrm>
        </p:spPr>
        <p:txBody>
          <a:bodyPr/>
          <a:lstStyle/>
          <a:p>
            <a:r>
              <a:rPr lang="en-US" dirty="0" smtClean="0"/>
              <a:t>The final approximation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2374"/>
            <a:ext cx="10515600" cy="501458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Let W be a subspace of R</a:t>
            </a:r>
            <a:r>
              <a:rPr lang="en-US" baseline="30000" dirty="0" smtClean="0"/>
              <a:t>n</a:t>
            </a:r>
            <a:r>
              <a:rPr lang="en-US" dirty="0" smtClean="0"/>
              <a:t>. Y^ is the orthogonal projection of y onto W. Then y^ is the point in W closest to y in the sense that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|| y – y^|| &lt;   || y – v||  </a:t>
            </a:r>
          </a:p>
          <a:p>
            <a:pPr marL="0" indent="0">
              <a:buNone/>
            </a:pPr>
            <a:r>
              <a:rPr lang="en-US" dirty="0" smtClean="0"/>
              <a:t>For all v in W distinct from y^. </a:t>
            </a:r>
          </a:p>
          <a:p>
            <a:pPr marL="0" indent="0">
              <a:buNone/>
            </a:pPr>
            <a:r>
              <a:rPr lang="en-US" dirty="0" smtClean="0"/>
              <a:t>||.|| indicates magnitude of the vector.</a:t>
            </a:r>
          </a:p>
          <a:p>
            <a:pPr marL="0" indent="0">
              <a:buNone/>
            </a:pPr>
            <a:r>
              <a:rPr lang="en-US" dirty="0" smtClean="0"/>
              <a:t>Let v in W. y^ is also in W. 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v-y^ is in also W. </a:t>
            </a:r>
          </a:p>
          <a:p>
            <a:pPr marL="0" indent="0">
              <a:buNone/>
            </a:pPr>
            <a:r>
              <a:rPr lang="en-US" dirty="0" smtClean="0"/>
              <a:t>It is known that y- y^ is normal to W.</a:t>
            </a:r>
          </a:p>
          <a:p>
            <a:pPr marL="0" indent="0">
              <a:buNone/>
            </a:pPr>
            <a:r>
              <a:rPr lang="en-US" dirty="0"/>
              <a:t>y</a:t>
            </a:r>
            <a:r>
              <a:rPr lang="en-US" dirty="0" smtClean="0"/>
              <a:t>-v = y-y^ + y^-v     </a:t>
            </a:r>
            <a:r>
              <a:rPr lang="en-US" dirty="0" smtClean="0">
                <a:sym typeface="Wingdings" panose="05000000000000000000" pitchFamily="2" charset="2"/>
              </a:rPr>
              <a:t> || y- v||</a:t>
            </a:r>
            <a:r>
              <a:rPr lang="en-US" baseline="30000" dirty="0" smtClean="0">
                <a:sym typeface="Wingdings" panose="05000000000000000000" pitchFamily="2" charset="2"/>
              </a:rPr>
              <a:t>2</a:t>
            </a:r>
            <a:r>
              <a:rPr lang="en-US" dirty="0" smtClean="0">
                <a:sym typeface="Wingdings" panose="05000000000000000000" pitchFamily="2" charset="2"/>
              </a:rPr>
              <a:t> = ||y-y^||</a:t>
            </a:r>
            <a:r>
              <a:rPr lang="en-US" baseline="30000" dirty="0" smtClean="0">
                <a:sym typeface="Wingdings" panose="05000000000000000000" pitchFamily="2" charset="2"/>
              </a:rPr>
              <a:t>2</a:t>
            </a:r>
            <a:r>
              <a:rPr lang="en-US" dirty="0" smtClean="0">
                <a:sym typeface="Wingdings" panose="05000000000000000000" pitchFamily="2" charset="2"/>
              </a:rPr>
              <a:t> + ||y^-v||</a:t>
            </a:r>
            <a:r>
              <a:rPr lang="en-US" baseline="30000" dirty="0" smtClean="0">
                <a:sym typeface="Wingdings" panose="05000000000000000000" pitchFamily="2" charset="2"/>
              </a:rPr>
              <a:t>2</a:t>
            </a:r>
            <a:endParaRPr lang="en-US" baseline="30000" dirty="0" smtClean="0"/>
          </a:p>
          <a:p>
            <a:pPr marL="0" indent="0">
              <a:buNone/>
            </a:pPr>
            <a:r>
              <a:rPr lang="en-US" dirty="0" smtClean="0"/>
              <a:t>(Based on Pythagoras theorem and the fact that y-y^ and y^-v are normal to each other.)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>
                <a:sym typeface="Wingdings" panose="05000000000000000000" pitchFamily="2" charset="2"/>
              </a:rPr>
              <a:t>||y-y^||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&lt; </a:t>
            </a:r>
            <a:r>
              <a:rPr lang="en-US" dirty="0">
                <a:sym typeface="Wingdings" panose="05000000000000000000" pitchFamily="2" charset="2"/>
              </a:rPr>
              <a:t>|| y- v||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.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50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88" y="365125"/>
            <a:ext cx="10425112" cy="6778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Vector space concept in abstract algebra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074057"/>
            <a:ext cx="10515600" cy="526868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Start with R</a:t>
            </a:r>
            <a:r>
              <a:rPr lang="en-US" b="1" baseline="30000" dirty="0" smtClean="0"/>
              <a:t>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If n is a positive integer, then an ordered n-tuple is a sequence of n real numbers (a1, a2, . . . , an). The set of all ordered n-tuples is called n-space and is denoted </a:t>
            </a:r>
            <a:r>
              <a:rPr lang="en-US" dirty="0" smtClean="0"/>
              <a:t>by R</a:t>
            </a:r>
            <a:r>
              <a:rPr lang="en-US" baseline="30000" dirty="0" smtClean="0"/>
              <a:t>n</a:t>
            </a:r>
            <a:r>
              <a:rPr lang="en-US" dirty="0" smtClean="0"/>
              <a:t>. </a:t>
            </a:r>
          </a:p>
          <a:p>
            <a:pPr lvl="1"/>
            <a:r>
              <a:rPr lang="en-US" dirty="0"/>
              <a:t>The vector space </a:t>
            </a:r>
            <a:r>
              <a:rPr lang="en-US" dirty="0" smtClean="0"/>
              <a:t>R</a:t>
            </a:r>
            <a:r>
              <a:rPr lang="en-US" baseline="30000" dirty="0" smtClean="0"/>
              <a:t>n </a:t>
            </a:r>
            <a:r>
              <a:rPr lang="en-US" dirty="0" smtClean="0"/>
              <a:t>, </a:t>
            </a:r>
            <a:r>
              <a:rPr lang="en-US" dirty="0"/>
              <a:t>likewise is the set of ordered triples, which describe all points and directed line </a:t>
            </a:r>
            <a:r>
              <a:rPr lang="en-US" dirty="0" smtClean="0"/>
              <a:t>segments </a:t>
            </a:r>
            <a:r>
              <a:rPr lang="en-US" dirty="0"/>
              <a:t>in 3-D space</a:t>
            </a:r>
            <a:r>
              <a:rPr lang="en-US" dirty="0" smtClean="0"/>
              <a:t>.</a:t>
            </a:r>
          </a:p>
          <a:p>
            <a:r>
              <a:rPr lang="en-US" b="1" dirty="0"/>
              <a:t>Definitions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Two </a:t>
            </a:r>
            <a:r>
              <a:rPr lang="en-US" dirty="0"/>
              <a:t>vectors u = (u1, u2, . . . , un) and v = (v1, v2, . . . , </a:t>
            </a:r>
            <a:r>
              <a:rPr lang="en-US" dirty="0" err="1"/>
              <a:t>vn</a:t>
            </a:r>
            <a:r>
              <a:rPr lang="en-US" dirty="0" smtClean="0"/>
              <a:t>)  </a:t>
            </a:r>
            <a:r>
              <a:rPr lang="en-US" dirty="0"/>
              <a:t>in </a:t>
            </a:r>
            <a:r>
              <a:rPr lang="en-US" dirty="0" smtClean="0"/>
              <a:t>R</a:t>
            </a:r>
            <a:r>
              <a:rPr lang="en-US" baseline="30000" dirty="0" smtClean="0"/>
              <a:t>n </a:t>
            </a:r>
            <a:r>
              <a:rPr lang="en-US" dirty="0" smtClean="0"/>
              <a:t>are </a:t>
            </a:r>
            <a:r>
              <a:rPr lang="en-US" dirty="0"/>
              <a:t>called equal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/>
              <a:t>u1 = v1, u2 = v2, . . . , un = </a:t>
            </a:r>
            <a:r>
              <a:rPr lang="en-US" dirty="0" err="1"/>
              <a:t>vn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sum u + v is defined by u + v = (u1 + v1, u2 + v2, . . . , un + </a:t>
            </a:r>
            <a:r>
              <a:rPr lang="en-US" dirty="0" err="1"/>
              <a:t>vn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Let </a:t>
            </a:r>
            <a:r>
              <a:rPr lang="en-US" dirty="0"/>
              <a:t>k be any scalar, then the scalar multiple </a:t>
            </a:r>
            <a:r>
              <a:rPr lang="en-US" dirty="0" err="1"/>
              <a:t>ku</a:t>
            </a:r>
            <a:r>
              <a:rPr lang="en-US" dirty="0"/>
              <a:t> is defined by </a:t>
            </a:r>
            <a:r>
              <a:rPr lang="en-US" dirty="0" err="1"/>
              <a:t>ku</a:t>
            </a:r>
            <a:r>
              <a:rPr lang="en-US" dirty="0"/>
              <a:t> = (ku1, ku2, . . . , kun) </a:t>
            </a:r>
            <a:endParaRPr lang="en-US" dirty="0" smtClean="0"/>
          </a:p>
          <a:p>
            <a:pPr lvl="1"/>
            <a:r>
              <a:rPr lang="en-US" dirty="0" smtClean="0"/>
              <a:t>These </a:t>
            </a:r>
            <a:r>
              <a:rPr lang="en-US" dirty="0"/>
              <a:t>two operations of addition and scalar multiplication are called the standard operations </a:t>
            </a:r>
            <a:r>
              <a:rPr lang="en-US" dirty="0" smtClean="0"/>
              <a:t>on R</a:t>
            </a:r>
            <a:r>
              <a:rPr lang="en-US" baseline="30000" dirty="0" smtClean="0"/>
              <a:t>n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zero vector in R</a:t>
            </a:r>
            <a:r>
              <a:rPr lang="en-US" baseline="30000" dirty="0"/>
              <a:t>n </a:t>
            </a:r>
            <a:r>
              <a:rPr lang="en-US" dirty="0" smtClean="0"/>
              <a:t>is </a:t>
            </a:r>
            <a:r>
              <a:rPr lang="en-US" dirty="0"/>
              <a:t>denoted by 0 and is defined to be the vector 0 = (0, 0, . . . , 0)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The negative (or additive inverse) of u is denoted by -u and is defined by −u = (−u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smtClean="0"/>
              <a:t>−</a:t>
            </a:r>
            <a:r>
              <a:rPr lang="en-US" dirty="0"/>
              <a:t> </a:t>
            </a:r>
            <a:r>
              <a:rPr lang="en-US" dirty="0" smtClean="0"/>
              <a:t>u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en-US" dirty="0"/>
              <a:t>. . . , −u</a:t>
            </a:r>
            <a:r>
              <a:rPr lang="en-US" baseline="-25000" dirty="0"/>
              <a:t>n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difference of vectors in R</a:t>
            </a:r>
            <a:r>
              <a:rPr lang="en-US" baseline="30000" dirty="0"/>
              <a:t>n </a:t>
            </a:r>
            <a:r>
              <a:rPr lang="en-US" dirty="0" smtClean="0"/>
              <a:t>is </a:t>
            </a:r>
            <a:r>
              <a:rPr lang="en-US" dirty="0"/>
              <a:t>defined by v − u = v + (−u)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04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6637"/>
            <a:ext cx="10515600" cy="735255"/>
          </a:xfrm>
        </p:spPr>
        <p:txBody>
          <a:bodyPr/>
          <a:lstStyle/>
          <a:p>
            <a:r>
              <a:rPr lang="en-US" dirty="0" smtClean="0"/>
              <a:t>Illustration – Projection theorem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084162" y="1299508"/>
            <a:ext cx="0" cy="1689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3084163" y="2864837"/>
            <a:ext cx="5563891" cy="123987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084161" y="1527259"/>
            <a:ext cx="1379349" cy="1410346"/>
          </a:xfrm>
          <a:prstGeom prst="line">
            <a:avLst/>
          </a:prstGeom>
          <a:ln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7" idx="3"/>
          </p:cNvCxnSpPr>
          <p:nvPr/>
        </p:nvCxnSpPr>
        <p:spPr>
          <a:xfrm flipV="1">
            <a:off x="3084162" y="1463295"/>
            <a:ext cx="2489197" cy="152552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548393" y="1424271"/>
            <a:ext cx="170481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5573359" y="1463295"/>
            <a:ext cx="15498" cy="82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084162" y="2291400"/>
            <a:ext cx="2433234" cy="69742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578671" y="2431541"/>
            <a:ext cx="71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727701" y="1093963"/>
            <a:ext cx="71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194011" y="1172939"/>
            <a:ext cx="71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5067945" y="2291400"/>
            <a:ext cx="505414" cy="6664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750589" y="2283651"/>
            <a:ext cx="1797804" cy="1549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49831" y="4246535"/>
            <a:ext cx="1921789" cy="464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87458" y="3158498"/>
            <a:ext cx="118045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Here XY plane is a subspace of XYZ space.</a:t>
            </a:r>
          </a:p>
          <a:p>
            <a:r>
              <a:rPr lang="en-US" sz="2400" dirty="0"/>
              <a:t>y</a:t>
            </a:r>
            <a:r>
              <a:rPr lang="en-US" sz="2400" dirty="0" smtClean="0"/>
              <a:t>^ is the projection of vector y along XY plane.</a:t>
            </a:r>
          </a:p>
          <a:p>
            <a:r>
              <a:rPr lang="en-US" sz="2400" dirty="0"/>
              <a:t>y</a:t>
            </a:r>
            <a:r>
              <a:rPr lang="en-US" sz="2400" dirty="0" smtClean="0"/>
              <a:t>^ is obtained by projecting y on XY. Hence the angle between y^ and the normal is 90 degrees.</a:t>
            </a:r>
          </a:p>
          <a:p>
            <a:r>
              <a:rPr lang="en-US" sz="2400" dirty="0" smtClean="0"/>
              <a:t>By triangle law, the normal from y to XY plane is y-y^.</a:t>
            </a:r>
          </a:p>
          <a:p>
            <a:r>
              <a:rPr lang="en-US" sz="2400" dirty="0" err="1" smtClean="0"/>
              <a:t>Qn</a:t>
            </a:r>
            <a:r>
              <a:rPr lang="en-US" sz="2400" dirty="0" smtClean="0"/>
              <a:t>: Is there any other vector v in XY plane such that ||y-v|| is less than ||y-y^||?</a:t>
            </a:r>
          </a:p>
          <a:p>
            <a:r>
              <a:rPr lang="en-US" sz="2400" dirty="0" smtClean="0"/>
              <a:t>Let there be a vector ‘v’ on XY plane.</a:t>
            </a:r>
          </a:p>
          <a:p>
            <a:r>
              <a:rPr lang="en-US" sz="2400" dirty="0" smtClean="0"/>
              <a:t>Then y-v = y  - y^  + y^ - v (Adding and subtracting y^)</a:t>
            </a:r>
          </a:p>
          <a:p>
            <a:r>
              <a:rPr lang="en-US" sz="2400" dirty="0"/>
              <a:t>y</a:t>
            </a:r>
            <a:r>
              <a:rPr lang="en-US" sz="2400" dirty="0" smtClean="0"/>
              <a:t>-y^ is normal to XY plane </a:t>
            </a:r>
            <a:r>
              <a:rPr lang="en-US" sz="2400" dirty="0" smtClean="0">
                <a:sym typeface="Wingdings" panose="05000000000000000000" pitchFamily="2" charset="2"/>
              </a:rPr>
              <a:t> y-y^ is orthogonal to </a:t>
            </a:r>
            <a:r>
              <a:rPr lang="en-US" sz="2400" dirty="0" smtClean="0"/>
              <a:t> v-y^ since since v and y^ are in XY plane.</a:t>
            </a:r>
          </a:p>
          <a:p>
            <a:r>
              <a:rPr lang="en-US" sz="2400" dirty="0" smtClean="0"/>
              <a:t>||y-v||</a:t>
            </a:r>
            <a:r>
              <a:rPr lang="en-US" sz="2400" baseline="30000" dirty="0" smtClean="0"/>
              <a:t>2 </a:t>
            </a:r>
            <a:r>
              <a:rPr lang="en-US" sz="2400" dirty="0" smtClean="0"/>
              <a:t> =  || y- y^||</a:t>
            </a:r>
            <a:r>
              <a:rPr lang="en-US" sz="2400" baseline="30000" dirty="0" smtClean="0"/>
              <a:t>2 </a:t>
            </a:r>
            <a:r>
              <a:rPr lang="en-US" sz="2400" dirty="0" smtClean="0"/>
              <a:t> +  ||y^ -v||</a:t>
            </a:r>
            <a:r>
              <a:rPr lang="en-US" sz="2400" baseline="30000" dirty="0" smtClean="0"/>
              <a:t>2. </a:t>
            </a:r>
            <a:r>
              <a:rPr lang="en-US" sz="2400" dirty="0" smtClean="0"/>
              <a:t>; </a:t>
            </a:r>
            <a:r>
              <a:rPr lang="en-US" sz="2400" dirty="0" smtClean="0">
                <a:sym typeface="Wingdings" panose="05000000000000000000" pitchFamily="2" charset="2"/>
              </a:rPr>
              <a:t> </a:t>
            </a:r>
            <a:r>
              <a:rPr lang="en-US" sz="2400" dirty="0"/>
              <a:t>||y-v||</a:t>
            </a:r>
            <a:r>
              <a:rPr lang="en-US" sz="2400" baseline="30000" dirty="0"/>
              <a:t>2 </a:t>
            </a:r>
            <a:r>
              <a:rPr lang="en-US" sz="2400" dirty="0"/>
              <a:t>  </a:t>
            </a:r>
            <a:r>
              <a:rPr lang="en-US" sz="2400" dirty="0" smtClean="0"/>
              <a:t>&gt;  </a:t>
            </a:r>
            <a:r>
              <a:rPr lang="en-US" sz="2400" dirty="0"/>
              <a:t>|| y- y^||</a:t>
            </a:r>
            <a:r>
              <a:rPr lang="en-US" sz="2400" baseline="30000" dirty="0"/>
              <a:t>2 </a:t>
            </a:r>
            <a:r>
              <a:rPr lang="en-US" sz="2400" baseline="30000" dirty="0" smtClean="0"/>
              <a:t>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5342606" y="1196736"/>
            <a:ext cx="47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754964" y="2419328"/>
            <a:ext cx="47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^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548393" y="1703779"/>
            <a:ext cx="69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-y^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5112720" y="1385803"/>
            <a:ext cx="492495" cy="89121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084162" y="2299149"/>
            <a:ext cx="2028558" cy="65867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131159" y="2259804"/>
            <a:ext cx="47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952563" y="1801769"/>
            <a:ext cx="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-v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589" y="537214"/>
            <a:ext cx="10391274" cy="1228985"/>
          </a:xfrm>
        </p:spPr>
        <p:txBody>
          <a:bodyPr>
            <a:normAutofit fontScale="90000"/>
          </a:bodyPr>
          <a:lstStyle/>
          <a:p>
            <a:r>
              <a:rPr lang="en-US" dirty="0"/>
              <a:t>G</a:t>
            </a:r>
            <a:r>
              <a:rPr lang="en-US" dirty="0" smtClean="0"/>
              <a:t>eneration of orthogonal basis based on given set of vectors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864894" y="5871411"/>
            <a:ext cx="2658979" cy="24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864894" y="4090737"/>
            <a:ext cx="0" cy="1804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864894" y="4450807"/>
            <a:ext cx="2117558" cy="1444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864894" y="4740442"/>
            <a:ext cx="3019926" cy="115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58389" y="4450807"/>
            <a:ext cx="204536" cy="542298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864893" y="5034778"/>
            <a:ext cx="2286001" cy="8606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96452" y="5317958"/>
            <a:ext cx="204536" cy="579774"/>
          </a:xfrm>
          <a:prstGeom prst="line">
            <a:avLst/>
          </a:prstGeom>
          <a:ln>
            <a:solidFill>
              <a:srgbClr val="C00000"/>
            </a:solidFill>
            <a:prstDash val="sys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71010" y="4872790"/>
            <a:ext cx="33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23410" y="5025190"/>
            <a:ext cx="33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75810" y="5177590"/>
            <a:ext cx="153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|</a:t>
            </a:r>
            <a:r>
              <a:rPr lang="en-US" dirty="0" err="1" smtClean="0"/>
              <a:t>ucos</a:t>
            </a:r>
            <a:r>
              <a:rPr lang="en-US" dirty="0" smtClean="0"/>
              <a:t>(</a:t>
            </a:r>
            <a:r>
              <a:rPr lang="el-GR" dirty="0" smtClean="0"/>
              <a:t>ϴ</a:t>
            </a:r>
            <a:r>
              <a:rPr lang="en-US" dirty="0" smtClean="0"/>
              <a:t>)|.v1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83369" y="1918599"/>
            <a:ext cx="96854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Given a vector </a:t>
            </a:r>
            <a:r>
              <a:rPr lang="en-US" b="1" dirty="0" smtClean="0"/>
              <a:t>u </a:t>
            </a:r>
            <a:r>
              <a:rPr lang="en-US" dirty="0" smtClean="0"/>
              <a:t>and another vector </a:t>
            </a:r>
            <a:r>
              <a:rPr lang="en-US" b="1" dirty="0" smtClean="0"/>
              <a:t>v1, u </a:t>
            </a:r>
            <a:r>
              <a:rPr lang="en-US" dirty="0" smtClean="0"/>
              <a:t>can be decomposed along </a:t>
            </a:r>
            <a:r>
              <a:rPr lang="en-US" b="1" dirty="0" smtClean="0"/>
              <a:t>u </a:t>
            </a:r>
            <a:r>
              <a:rPr lang="en-US" dirty="0" smtClean="0"/>
              <a:t>and normal to </a:t>
            </a:r>
            <a:r>
              <a:rPr lang="en-US" b="1" dirty="0" smtClean="0"/>
              <a:t>u </a:t>
            </a:r>
            <a:r>
              <a:rPr lang="en-US" dirty="0" smtClean="0"/>
              <a:t>as (parallel) </a:t>
            </a:r>
            <a:r>
              <a:rPr lang="en-US" dirty="0"/>
              <a:t>and normal</a:t>
            </a:r>
            <a:r>
              <a:rPr lang="en-US" dirty="0" smtClean="0"/>
              <a:t>.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ym typeface="Wingdings" panose="05000000000000000000" pitchFamily="2" charset="2"/>
              </a:rPr>
              <a:t> u = |</a:t>
            </a:r>
            <a:r>
              <a:rPr lang="en-US" b="1" dirty="0" err="1" smtClean="0"/>
              <a:t>u</a:t>
            </a:r>
            <a:r>
              <a:rPr lang="en-US" dirty="0" err="1" smtClean="0"/>
              <a:t>|cos</a:t>
            </a:r>
            <a:r>
              <a:rPr lang="en-US" dirty="0" smtClean="0"/>
              <a:t>(</a:t>
            </a:r>
            <a:r>
              <a:rPr lang="el-GR" dirty="0" smtClean="0"/>
              <a:t>ϴ</a:t>
            </a:r>
            <a:r>
              <a:rPr lang="en-US" dirty="0"/>
              <a:t> </a:t>
            </a:r>
            <a:r>
              <a:rPr lang="en-US" dirty="0" smtClean="0"/>
              <a:t>) </a:t>
            </a:r>
            <a:r>
              <a:rPr lang="en-US" b="1" dirty="0" smtClean="0"/>
              <a:t>v1   + </a:t>
            </a:r>
            <a:r>
              <a:rPr lang="en-US" b="1" dirty="0">
                <a:sym typeface="Wingdings" panose="05000000000000000000" pitchFamily="2" charset="2"/>
              </a:rPr>
              <a:t>|</a:t>
            </a:r>
            <a:r>
              <a:rPr lang="en-US" b="1" dirty="0" err="1"/>
              <a:t>u</a:t>
            </a:r>
            <a:r>
              <a:rPr lang="en-US" dirty="0" err="1"/>
              <a:t>|cos</a:t>
            </a:r>
            <a:r>
              <a:rPr lang="en-US" dirty="0"/>
              <a:t>(</a:t>
            </a:r>
            <a:r>
              <a:rPr lang="el-GR" dirty="0"/>
              <a:t>ϴ</a:t>
            </a:r>
            <a:r>
              <a:rPr lang="en-US" dirty="0"/>
              <a:t> ) </a:t>
            </a:r>
            <a:r>
              <a:rPr lang="en-US" dirty="0" smtClean="0"/>
              <a:t>Normal(</a:t>
            </a:r>
            <a:r>
              <a:rPr lang="en-US" b="1" dirty="0" smtClean="0"/>
              <a:t>v1).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Hence, to get the normal component, subtract the projection from the original.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(Remove the parallel from the original(vector addition.)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 the normal one. Repeat.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414338" y="5317958"/>
            <a:ext cx="24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484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Orthogonal system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831499" y="2755329"/>
            <a:ext cx="0" cy="1689316"/>
          </a:xfrm>
          <a:prstGeom prst="line">
            <a:avLst/>
          </a:prstGeom>
          <a:ln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831500" y="4320658"/>
            <a:ext cx="5563891" cy="123987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831498" y="2983080"/>
            <a:ext cx="1379349" cy="1410346"/>
          </a:xfrm>
          <a:prstGeom prst="line">
            <a:avLst/>
          </a:prstGeom>
          <a:ln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8" idx="3"/>
          </p:cNvCxnSpPr>
          <p:nvPr/>
        </p:nvCxnSpPr>
        <p:spPr>
          <a:xfrm flipV="1">
            <a:off x="2831499" y="2919116"/>
            <a:ext cx="2489197" cy="152552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295730" y="2880092"/>
            <a:ext cx="170481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831499" y="3442256"/>
            <a:ext cx="2729422" cy="100238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26008" y="3887362"/>
            <a:ext cx="71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41348" y="2628760"/>
            <a:ext cx="71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89943" y="2652557"/>
            <a:ext cx="47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72392" y="3691833"/>
            <a:ext cx="47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806449" y="3545988"/>
            <a:ext cx="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09113" y="2409797"/>
            <a:ext cx="65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4690952" y="3310394"/>
            <a:ext cx="268292" cy="316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014413" y="3740541"/>
            <a:ext cx="141126" cy="214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360776" y="3521232"/>
            <a:ext cx="200504" cy="294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003004" y="3129276"/>
            <a:ext cx="317691" cy="415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521172" y="3943450"/>
            <a:ext cx="83947" cy="1285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831498" y="4437506"/>
            <a:ext cx="344839" cy="530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701631" y="4572837"/>
            <a:ext cx="47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376329" y="4784704"/>
            <a:ext cx="59166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u2 – (&lt;v1,u2&gt;/&lt;v1,v1&gt;) </a:t>
            </a:r>
            <a:r>
              <a:rPr lang="en-US" dirty="0" smtClean="0"/>
              <a:t>v1 (Component along u1 is removed. </a:t>
            </a:r>
          </a:p>
          <a:p>
            <a:r>
              <a:rPr lang="en-US" dirty="0" smtClean="0"/>
              <a:t>The normal component remains)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0271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4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Construction of 3</a:t>
            </a:r>
            <a:r>
              <a:rPr lang="en-US" baseline="30000" dirty="0" smtClean="0"/>
              <a:t>rd</a:t>
            </a:r>
            <a:r>
              <a:rPr lang="en-US" dirty="0" smtClean="0"/>
              <a:t> normal from {u1,u2,u3}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831499" y="2755329"/>
            <a:ext cx="0" cy="1689316"/>
          </a:xfrm>
          <a:prstGeom prst="line">
            <a:avLst/>
          </a:prstGeom>
          <a:ln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831500" y="4320658"/>
            <a:ext cx="5563891" cy="123987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831498" y="2983080"/>
            <a:ext cx="1379349" cy="1410346"/>
          </a:xfrm>
          <a:prstGeom prst="line">
            <a:avLst/>
          </a:prstGeom>
          <a:ln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8" idx="3"/>
          </p:cNvCxnSpPr>
          <p:nvPr/>
        </p:nvCxnSpPr>
        <p:spPr>
          <a:xfrm flipV="1">
            <a:off x="2831499" y="2919116"/>
            <a:ext cx="2489197" cy="152552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295730" y="2880092"/>
            <a:ext cx="170481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831499" y="3442256"/>
            <a:ext cx="2729422" cy="100238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26008" y="3887362"/>
            <a:ext cx="71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41348" y="2628760"/>
            <a:ext cx="71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9943" y="2652557"/>
            <a:ext cx="47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72392" y="3691833"/>
            <a:ext cx="47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06449" y="3545988"/>
            <a:ext cx="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09113" y="2409797"/>
            <a:ext cx="65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690952" y="3310394"/>
            <a:ext cx="268292" cy="316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014413" y="3740541"/>
            <a:ext cx="141126" cy="214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60776" y="3521232"/>
            <a:ext cx="200504" cy="294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03004" y="3129276"/>
            <a:ext cx="317691" cy="415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521172" y="3943450"/>
            <a:ext cx="83947" cy="1285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831498" y="4437506"/>
            <a:ext cx="344839" cy="530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01631" y="4572837"/>
            <a:ext cx="47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522970" y="4591638"/>
            <a:ext cx="708931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u2 – (&lt;v1,u2&gt;/&lt;v1,v1&gt;) </a:t>
            </a:r>
            <a:r>
              <a:rPr lang="en-US" dirty="0" smtClean="0"/>
              <a:t>v1 (Component along u1 is removed. </a:t>
            </a:r>
          </a:p>
          <a:p>
            <a:r>
              <a:rPr lang="en-US" dirty="0" smtClean="0"/>
              <a:t>The normal component remains)</a:t>
            </a:r>
          </a:p>
          <a:p>
            <a:r>
              <a:rPr lang="en-US" dirty="0" smtClean="0"/>
              <a:t>Project u3 on the subspace spanned by v1 and v2. Subtract the projection</a:t>
            </a:r>
          </a:p>
          <a:p>
            <a:r>
              <a:rPr lang="en-US" dirty="0" smtClean="0"/>
              <a:t>From the original to get the 3</a:t>
            </a:r>
            <a:r>
              <a:rPr lang="en-US" baseline="30000" dirty="0" smtClean="0"/>
              <a:t>rd</a:t>
            </a:r>
            <a:r>
              <a:rPr lang="en-US" dirty="0" smtClean="0"/>
              <a:t> normal.</a:t>
            </a:r>
          </a:p>
          <a:p>
            <a:endParaRPr lang="en-US" dirty="0"/>
          </a:p>
        </p:txBody>
      </p:sp>
      <p:cxnSp>
        <p:nvCxnSpPr>
          <p:cNvPr id="25" name="Straight Arrow Connector 24"/>
          <p:cNvCxnSpPr>
            <a:endCxn id="31" idx="2"/>
          </p:cNvCxnSpPr>
          <p:nvPr/>
        </p:nvCxnSpPr>
        <p:spPr>
          <a:xfrm flipV="1">
            <a:off x="2831498" y="2937124"/>
            <a:ext cx="1834912" cy="1500383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690952" y="3021889"/>
            <a:ext cx="268292" cy="420367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831498" y="3442256"/>
            <a:ext cx="2171506" cy="995250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56012" y="2567792"/>
            <a:ext cx="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28097" y="1031399"/>
            <a:ext cx="101372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Suppose S = { u</a:t>
            </a:r>
            <a:r>
              <a:rPr lang="en-US" baseline="-25000" dirty="0"/>
              <a:t>1</a:t>
            </a:r>
            <a:r>
              <a:rPr lang="en-US" dirty="0"/>
              <a:t>, u</a:t>
            </a:r>
            <a:r>
              <a:rPr lang="en-US" baseline="-25000" dirty="0"/>
              <a:t>2</a:t>
            </a:r>
            <a:r>
              <a:rPr lang="en-US" dirty="0"/>
              <a:t>, …,</a:t>
            </a:r>
            <a:r>
              <a:rPr lang="en-US" dirty="0" err="1" smtClean="0"/>
              <a:t>u</a:t>
            </a:r>
            <a:r>
              <a:rPr lang="en-US" baseline="-25000" dirty="0" err="1" smtClean="0"/>
              <a:t>k</a:t>
            </a:r>
            <a:r>
              <a:rPr lang="en-US" dirty="0" smtClean="0"/>
              <a:t>}  </a:t>
            </a:r>
            <a:r>
              <a:rPr lang="en-US" dirty="0"/>
              <a:t>is an orthonormal set in R</a:t>
            </a:r>
            <a:r>
              <a:rPr lang="en-US" baseline="30000" dirty="0"/>
              <a:t>n  </a:t>
            </a:r>
            <a:r>
              <a:rPr lang="en-US" dirty="0"/>
              <a:t> , and </a:t>
            </a:r>
          </a:p>
          <a:p>
            <a:r>
              <a:rPr lang="en-US" dirty="0"/>
              <a:t>   W=SPAN( u</a:t>
            </a:r>
            <a:r>
              <a:rPr lang="en-US" baseline="-25000" dirty="0"/>
              <a:t>1</a:t>
            </a:r>
            <a:r>
              <a:rPr lang="en-US" dirty="0"/>
              <a:t>, u</a:t>
            </a:r>
            <a:r>
              <a:rPr lang="en-US" baseline="-25000" dirty="0"/>
              <a:t>2</a:t>
            </a:r>
            <a:r>
              <a:rPr lang="en-US" dirty="0"/>
              <a:t>, …,</a:t>
            </a:r>
            <a:r>
              <a:rPr lang="en-US" dirty="0" err="1"/>
              <a:t>u</a:t>
            </a:r>
            <a:r>
              <a:rPr lang="en-US" baseline="-25000" dirty="0" err="1"/>
              <a:t>k</a:t>
            </a:r>
            <a:r>
              <a:rPr lang="en-US" dirty="0"/>
              <a:t>}  , Then S is a linearly independent set and therefore a basis for </a:t>
            </a:r>
            <a:r>
              <a:rPr lang="en-US" dirty="0" err="1"/>
              <a:t>for</a:t>
            </a:r>
            <a:r>
              <a:rPr lang="en-US" dirty="0"/>
              <a:t> W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/>
              <a:t>Suppose ‘y’ is an arbitrary vector in W, then y can be written as </a:t>
            </a:r>
          </a:p>
          <a:p>
            <a:r>
              <a:rPr lang="en-US" dirty="0"/>
              <a:t>	y = c1 u</a:t>
            </a:r>
            <a:r>
              <a:rPr lang="en-US" baseline="-25000" dirty="0"/>
              <a:t>1</a:t>
            </a:r>
            <a:r>
              <a:rPr lang="en-US" dirty="0"/>
              <a:t> + c2 u</a:t>
            </a:r>
            <a:r>
              <a:rPr lang="en-US" baseline="-25000" dirty="0"/>
              <a:t>2</a:t>
            </a:r>
            <a:r>
              <a:rPr lang="en-US" dirty="0"/>
              <a:t>+ …+  </a:t>
            </a:r>
            <a:r>
              <a:rPr lang="en-US" dirty="0" err="1"/>
              <a:t>ck</a:t>
            </a:r>
            <a:r>
              <a:rPr lang="en-US" dirty="0"/>
              <a:t> </a:t>
            </a:r>
            <a:r>
              <a:rPr lang="en-US" dirty="0" err="1"/>
              <a:t>u</a:t>
            </a:r>
            <a:r>
              <a:rPr lang="en-US" baseline="-25000" dirty="0" err="1"/>
              <a:t>k</a:t>
            </a:r>
            <a:endParaRPr lang="en-US" baseline="-25000" dirty="0"/>
          </a:p>
          <a:p>
            <a:r>
              <a:rPr lang="en-US" dirty="0"/>
              <a:t>Where </a:t>
            </a:r>
            <a:r>
              <a:rPr lang="en-US" dirty="0" err="1"/>
              <a:t>cj</a:t>
            </a:r>
            <a:r>
              <a:rPr lang="en-US" dirty="0"/>
              <a:t> = &lt;y, </a:t>
            </a:r>
            <a:r>
              <a:rPr lang="en-US" dirty="0" err="1"/>
              <a:t>u</a:t>
            </a:r>
            <a:r>
              <a:rPr lang="en-US" baseline="-25000" dirty="0" err="1"/>
              <a:t>j</a:t>
            </a:r>
            <a:r>
              <a:rPr lang="en-US" dirty="0"/>
              <a:t> &gt; /&lt; </a:t>
            </a:r>
            <a:r>
              <a:rPr lang="en-US" dirty="0" err="1"/>
              <a:t>u</a:t>
            </a:r>
            <a:r>
              <a:rPr lang="en-US" baseline="-25000" dirty="0" err="1"/>
              <a:t>j</a:t>
            </a:r>
            <a:r>
              <a:rPr lang="en-US" baseline="-25000" dirty="0"/>
              <a:t>,</a:t>
            </a:r>
            <a:r>
              <a:rPr lang="en-US" dirty="0"/>
              <a:t> </a:t>
            </a:r>
            <a:r>
              <a:rPr lang="en-US" dirty="0" err="1"/>
              <a:t>u</a:t>
            </a:r>
            <a:r>
              <a:rPr lang="en-US" baseline="-25000" dirty="0" err="1"/>
              <a:t>j</a:t>
            </a:r>
            <a:r>
              <a:rPr lang="en-US" dirty="0"/>
              <a:t> 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43003" y="2010838"/>
            <a:ext cx="28514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 be a subspace of R</a:t>
            </a:r>
            <a:r>
              <a:rPr lang="en-US" baseline="30000" dirty="0"/>
              <a:t>n </a:t>
            </a:r>
            <a:r>
              <a:rPr lang="en-US" dirty="0"/>
              <a:t>. Each y can be represented in </a:t>
            </a:r>
          </a:p>
          <a:p>
            <a:r>
              <a:rPr lang="en-US" dirty="0"/>
              <a:t>	y = y^ + z where y^ is in W and z is in W’ ;  W + W’ = R</a:t>
            </a:r>
            <a:r>
              <a:rPr lang="en-US" baseline="30000" dirty="0"/>
              <a:t>n </a:t>
            </a:r>
            <a:r>
              <a:rPr lang="en-US" dirty="0"/>
              <a:t>.</a:t>
            </a:r>
          </a:p>
          <a:p>
            <a:r>
              <a:rPr lang="en-US" dirty="0"/>
              <a:t>Here y = c1 u</a:t>
            </a:r>
            <a:r>
              <a:rPr lang="en-US" baseline="-25000" dirty="0"/>
              <a:t>1</a:t>
            </a:r>
            <a:r>
              <a:rPr lang="en-US" dirty="0"/>
              <a:t> + c2 u</a:t>
            </a:r>
            <a:r>
              <a:rPr lang="en-US" baseline="-25000" dirty="0"/>
              <a:t>2</a:t>
            </a:r>
            <a:r>
              <a:rPr lang="en-US" dirty="0"/>
              <a:t>+ …+  </a:t>
            </a:r>
            <a:r>
              <a:rPr lang="en-US" dirty="0" err="1"/>
              <a:t>ck</a:t>
            </a:r>
            <a:r>
              <a:rPr lang="en-US" dirty="0"/>
              <a:t> </a:t>
            </a:r>
            <a:r>
              <a:rPr lang="en-US" dirty="0" err="1"/>
              <a:t>u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  ;   z = y – y^.</a:t>
            </a:r>
          </a:p>
          <a:p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2701631" y="4072028"/>
            <a:ext cx="129867" cy="395885"/>
          </a:xfrm>
          <a:prstGeom prst="line">
            <a:avLst/>
          </a:prstGeom>
          <a:ln>
            <a:solidFill>
              <a:srgbClr val="C00000"/>
            </a:solidFill>
            <a:prstDash val="lg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47591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5054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237" y="2486025"/>
            <a:ext cx="4581525" cy="188595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579895" y="1696453"/>
            <a:ext cx="2755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</a:t>
            </a:r>
            <a:r>
              <a:rPr lang="en-US" dirty="0" smtClean="0"/>
              <a:t>= </a:t>
            </a:r>
            <a:r>
              <a:rPr lang="en-US" b="1" dirty="0" err="1" smtClean="0"/>
              <a:t>x</a:t>
            </a:r>
            <a:r>
              <a:rPr lang="en-US" dirty="0" err="1" smtClean="0"/>
              <a:t>cos</a:t>
            </a:r>
            <a:r>
              <a:rPr lang="en-US" dirty="0" smtClean="0"/>
              <a:t>( ) </a:t>
            </a:r>
            <a:r>
              <a:rPr lang="en-US" dirty="0" err="1" smtClean="0"/>
              <a:t>i</a:t>
            </a:r>
            <a:r>
              <a:rPr lang="en-US" dirty="0" smtClean="0"/>
              <a:t>+ </a:t>
            </a:r>
            <a:r>
              <a:rPr lang="en-US" b="1" dirty="0" smtClean="0"/>
              <a:t>y</a:t>
            </a:r>
            <a:r>
              <a:rPr lang="en-US" dirty="0" smtClean="0"/>
              <a:t> sin()j.</a:t>
            </a:r>
          </a:p>
          <a:p>
            <a:r>
              <a:rPr lang="en-US" dirty="0" smtClean="0"/>
              <a:t>If we </a:t>
            </a:r>
            <a:r>
              <a:rPr lang="en-US" dirty="0" err="1" smtClean="0"/>
              <a:t>substract</a:t>
            </a:r>
            <a:r>
              <a:rPr lang="en-US" dirty="0" smtClean="0"/>
              <a:t> cos() term from </a:t>
            </a:r>
            <a:r>
              <a:rPr lang="en-US" b="1" dirty="0" smtClean="0"/>
              <a:t>u</a:t>
            </a:r>
            <a:r>
              <a:rPr lang="en-US" dirty="0" smtClean="0"/>
              <a:t>, we are left with the normal component.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8082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420" y="365126"/>
            <a:ext cx="10625380" cy="719756"/>
          </a:xfrm>
        </p:spPr>
        <p:txBody>
          <a:bodyPr/>
          <a:lstStyle/>
          <a:p>
            <a:r>
              <a:rPr lang="en-US" dirty="0" err="1" smtClean="0"/>
              <a:t>Orthogonolization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420" y="1084882"/>
            <a:ext cx="10625380" cy="5092081"/>
          </a:xfrm>
        </p:spPr>
        <p:txBody>
          <a:bodyPr/>
          <a:lstStyle/>
          <a:p>
            <a:r>
              <a:rPr lang="en-US" dirty="0" smtClean="0"/>
              <a:t>Question:</a:t>
            </a:r>
          </a:p>
          <a:p>
            <a:r>
              <a:rPr lang="en-US" dirty="0" smtClean="0"/>
              <a:t>Given a set of vectors { u1,u2,u3,….} not necessarily orthogonal, can we construct an orthonormal basis from them?</a:t>
            </a:r>
          </a:p>
          <a:p>
            <a:r>
              <a:rPr lang="en-US" dirty="0" smtClean="0"/>
              <a:t>We can start with some u1.</a:t>
            </a:r>
          </a:p>
          <a:p>
            <a:r>
              <a:rPr lang="en-US" dirty="0" smtClean="0"/>
              <a:t>When we take u2, we can project u2 on u1. The normal component would form the second basis.</a:t>
            </a:r>
          </a:p>
          <a:p>
            <a:r>
              <a:rPr lang="en-US" dirty="0" smtClean="0"/>
              <a:t>Take u3. Find  the projections along u1 and u2 and subtract them from u3.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0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87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Orthogonalization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14" y="1252786"/>
            <a:ext cx="10052455" cy="464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7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the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Start with a vector.</a:t>
            </a:r>
          </a:p>
          <a:p>
            <a:r>
              <a:rPr lang="en-US" dirty="0" smtClean="0"/>
              <a:t>Two vectors form a 2 dimensional subspace(plane). </a:t>
            </a:r>
          </a:p>
          <a:p>
            <a:r>
              <a:rPr lang="en-US" dirty="0" smtClean="0"/>
              <a:t>Hence, the second step is to identify 2 orthonormal vectors one along the given starting vector u1 =v1 and other is to be normal to u1 but in the same plane as that of u2.</a:t>
            </a:r>
          </a:p>
          <a:p>
            <a:r>
              <a:rPr lang="en-US" dirty="0" smtClean="0"/>
              <a:t>It is known that u2 – (&lt;v1,u2&gt;/&lt;v1,v1&gt;) v1 is in the same plane (subspace) where u2 lies and normal to u1. Hence the second vector is generated which is normal to first vector and the subspace contains both vectors.</a:t>
            </a:r>
          </a:p>
          <a:p>
            <a:r>
              <a:rPr lang="en-US" dirty="0" smtClean="0"/>
              <a:t>Now, the third vector u3. If we </a:t>
            </a:r>
            <a:r>
              <a:rPr lang="en-US" b="1" dirty="0" smtClean="0"/>
              <a:t>project u3 </a:t>
            </a:r>
            <a:r>
              <a:rPr lang="en-US" dirty="0" smtClean="0"/>
              <a:t>on the plane containing v1 and v2, the difference vector would be normal to the plane containing v1 and v2 and thus we will be getting the 3</a:t>
            </a:r>
            <a:r>
              <a:rPr lang="en-US" baseline="30000" dirty="0" smtClean="0"/>
              <a:t>rd</a:t>
            </a:r>
            <a:r>
              <a:rPr lang="en-US" dirty="0" smtClean="0"/>
              <a:t> one. </a:t>
            </a:r>
          </a:p>
          <a:p>
            <a:pPr lvl="1"/>
            <a:r>
              <a:rPr lang="en-US" dirty="0" smtClean="0"/>
              <a:t>The normal vector (difference between u3 and projection on the plane containing u1 and u2 (equivalent to y-y^ before) is given by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u3 – ( ( &lt;v1,u3&gt;/&lt;v1,v1</a:t>
            </a:r>
            <a:r>
              <a:rPr lang="en-US" dirty="0"/>
              <a:t>&gt;) </a:t>
            </a:r>
            <a:r>
              <a:rPr lang="en-US" dirty="0" smtClean="0"/>
              <a:t>v1  + (&lt;v2,u3&gt;/&lt;v2,v2&gt;) v2 )</a:t>
            </a:r>
          </a:p>
          <a:p>
            <a:pPr marL="457200" lvl="1" indent="0">
              <a:buNone/>
            </a:pPr>
            <a:r>
              <a:rPr lang="en-US" dirty="0" smtClean="0"/>
              <a:t>This process can be repeated.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790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3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284" y="852834"/>
            <a:ext cx="7845091" cy="437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5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Determinants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0654"/>
            <a:ext cx="10515600" cy="516630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07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5126"/>
            <a:ext cx="10541000" cy="781504"/>
          </a:xfrm>
        </p:spPr>
        <p:txBody>
          <a:bodyPr/>
          <a:lstStyle/>
          <a:p>
            <a:r>
              <a:rPr lang="en-US" dirty="0" smtClean="0"/>
              <a:t>Useful theorem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r>
              <a:rPr lang="pl-PL" dirty="0"/>
              <a:t>Theorem 1.1. If u = (u1, u2, . . . , un), v = (v1, v2, . . . , vn), and w = (w1, w2, . . . , wn) are vectors in </a:t>
            </a:r>
            <a:r>
              <a:rPr lang="pl-PL" dirty="0" smtClean="0"/>
              <a:t>and </a:t>
            </a:r>
            <a:r>
              <a:rPr lang="pl-PL" dirty="0"/>
              <a:t>k and l are scalars, then: </a:t>
            </a:r>
            <a:endParaRPr lang="en-US" dirty="0" smtClean="0"/>
          </a:p>
          <a:p>
            <a:pPr marL="457200" lvl="1" indent="0">
              <a:buNone/>
            </a:pPr>
            <a:r>
              <a:rPr lang="pl-PL" dirty="0" smtClean="0"/>
              <a:t>1</a:t>
            </a:r>
            <a:r>
              <a:rPr lang="pl-PL" dirty="0"/>
              <a:t>. u + v = v + u </a:t>
            </a:r>
            <a:endParaRPr lang="en-US" dirty="0" smtClean="0"/>
          </a:p>
          <a:p>
            <a:pPr marL="457200" lvl="1" indent="0">
              <a:buNone/>
            </a:pPr>
            <a:r>
              <a:rPr lang="pl-PL" dirty="0" smtClean="0"/>
              <a:t>2</a:t>
            </a:r>
            <a:r>
              <a:rPr lang="pl-PL" dirty="0"/>
              <a:t>. u + (v + w) = (u + v) + w </a:t>
            </a:r>
            <a:endParaRPr lang="en-US" dirty="0" smtClean="0"/>
          </a:p>
          <a:p>
            <a:pPr marL="457200" lvl="1" indent="0">
              <a:buNone/>
            </a:pPr>
            <a:r>
              <a:rPr lang="pl-PL" dirty="0" smtClean="0"/>
              <a:t>3</a:t>
            </a:r>
            <a:r>
              <a:rPr lang="pl-PL" dirty="0"/>
              <a:t>. u + 0 = 0 + u = u </a:t>
            </a:r>
            <a:endParaRPr lang="en-US" dirty="0" smtClean="0"/>
          </a:p>
          <a:p>
            <a:pPr marL="457200" lvl="1" indent="0">
              <a:buNone/>
            </a:pPr>
            <a:r>
              <a:rPr lang="pl-PL" dirty="0" smtClean="0"/>
              <a:t>4</a:t>
            </a:r>
            <a:r>
              <a:rPr lang="pl-PL" dirty="0"/>
              <a:t>. u + (−u) = 0; that is, u − u = 0 </a:t>
            </a:r>
            <a:endParaRPr lang="en-US" dirty="0" smtClean="0"/>
          </a:p>
          <a:p>
            <a:pPr marL="457200" lvl="1" indent="0">
              <a:buNone/>
            </a:pPr>
            <a:r>
              <a:rPr lang="pl-PL" dirty="0" smtClean="0"/>
              <a:t>5</a:t>
            </a:r>
            <a:r>
              <a:rPr lang="pl-PL" dirty="0"/>
              <a:t>. k(lu) = (kl)u </a:t>
            </a:r>
            <a:endParaRPr lang="en-US" dirty="0" smtClean="0"/>
          </a:p>
          <a:p>
            <a:pPr marL="457200" lvl="1" indent="0">
              <a:buNone/>
            </a:pPr>
            <a:r>
              <a:rPr lang="pl-PL" dirty="0" smtClean="0"/>
              <a:t>6</a:t>
            </a:r>
            <a:r>
              <a:rPr lang="pl-PL" dirty="0"/>
              <a:t>. k(u + v) = ku + kv </a:t>
            </a:r>
            <a:endParaRPr lang="en-US" dirty="0" smtClean="0"/>
          </a:p>
          <a:p>
            <a:pPr marL="457200" lvl="1" indent="0">
              <a:buNone/>
            </a:pPr>
            <a:r>
              <a:rPr lang="pl-PL" dirty="0" smtClean="0"/>
              <a:t>7</a:t>
            </a:r>
            <a:r>
              <a:rPr lang="pl-PL" dirty="0"/>
              <a:t>. (k + l)u = ku + lu </a:t>
            </a:r>
            <a:endParaRPr lang="en-US" dirty="0" smtClean="0"/>
          </a:p>
          <a:p>
            <a:pPr marL="457200" lvl="1" indent="0">
              <a:buNone/>
            </a:pPr>
            <a:r>
              <a:rPr lang="pl-PL" dirty="0" smtClean="0"/>
              <a:t>8</a:t>
            </a:r>
            <a:r>
              <a:rPr lang="pl-PL" dirty="0"/>
              <a:t>. 1u = 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5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5686"/>
          </a:xfrm>
        </p:spPr>
        <p:txBody>
          <a:bodyPr/>
          <a:lstStyle/>
          <a:p>
            <a:r>
              <a:rPr lang="en-US" dirty="0" smtClean="0"/>
              <a:t>Determinants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7063"/>
            <a:ext cx="10515600" cy="50099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linear transformation T: R</a:t>
            </a:r>
            <a:r>
              <a:rPr lang="en-US" baseline="30000" dirty="0" smtClean="0"/>
              <a:t>n</a:t>
            </a:r>
            <a:r>
              <a:rPr lang="en-US" dirty="0" smtClean="0"/>
              <a:t> -&gt; </a:t>
            </a:r>
            <a:r>
              <a:rPr lang="en-US" baseline="30000" dirty="0" smtClean="0"/>
              <a:t> </a:t>
            </a:r>
            <a:r>
              <a:rPr lang="en-US" dirty="0" smtClean="0"/>
              <a:t>R</a:t>
            </a:r>
            <a:r>
              <a:rPr lang="en-US" baseline="30000" dirty="0" smtClean="0"/>
              <a:t>m</a:t>
            </a:r>
            <a:r>
              <a:rPr lang="en-US" dirty="0" smtClean="0"/>
              <a:t> is a mapping from n dimensional space to m dimensional space.</a:t>
            </a:r>
          </a:p>
          <a:p>
            <a:r>
              <a:rPr lang="en-US" dirty="0" smtClean="0"/>
              <a:t>If T: </a:t>
            </a:r>
            <a:r>
              <a:rPr lang="en-US" dirty="0"/>
              <a:t>R</a:t>
            </a:r>
            <a:r>
              <a:rPr lang="en-US" baseline="30000" dirty="0"/>
              <a:t>n</a:t>
            </a:r>
            <a:r>
              <a:rPr lang="en-US" dirty="0"/>
              <a:t> -&gt; </a:t>
            </a:r>
            <a:r>
              <a:rPr lang="en-US" baseline="30000" dirty="0"/>
              <a:t> </a:t>
            </a:r>
            <a:r>
              <a:rPr lang="en-US" dirty="0" smtClean="0"/>
              <a:t>R</a:t>
            </a:r>
            <a:r>
              <a:rPr lang="en-US" baseline="30000" dirty="0" smtClean="0"/>
              <a:t>n</a:t>
            </a:r>
            <a:r>
              <a:rPr lang="en-US" dirty="0" smtClean="0"/>
              <a:t>  then T can be represented by a square matrix.</a:t>
            </a:r>
          </a:p>
          <a:p>
            <a:r>
              <a:rPr lang="en-US" dirty="0" smtClean="0"/>
              <a:t>Once can define a determinant associated with the square matrix which gives an idea of the geometrical properties of the transformation essentially the magnitude and the orientation.</a:t>
            </a:r>
          </a:p>
          <a:p>
            <a:r>
              <a:rPr lang="en-US" dirty="0" smtClean="0"/>
              <a:t>Essentially determinants are defined with respect to an array of vectors. If the arrays refer to the sides of a parallelogram or parallelepipeds then the determinant give the area or volume as per the case.</a:t>
            </a:r>
          </a:p>
          <a:p>
            <a:r>
              <a:rPr lang="en-US" dirty="0" smtClean="0"/>
              <a:t>The determinant expressions (or expansions) were defined based on the computational procedures for the areas and volumes of parallelograms or parallelepipeds. </a:t>
            </a:r>
          </a:p>
        </p:txBody>
      </p:sp>
    </p:spTree>
    <p:extLst>
      <p:ext uri="{BB962C8B-B14F-4D97-AF65-F5344CB8AC3E}">
        <p14:creationId xmlns:p14="http://schemas.microsoft.com/office/powerpoint/2010/main" val="259730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5686"/>
          </a:xfrm>
        </p:spPr>
        <p:txBody>
          <a:bodyPr/>
          <a:lstStyle/>
          <a:p>
            <a:r>
              <a:rPr lang="en-US" dirty="0" smtClean="0"/>
              <a:t>Computation of the value of a determinant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0812"/>
            <a:ext cx="10515600" cy="198520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determinant of a matrix </a:t>
            </a:r>
            <a:r>
              <a:rPr lang="en-US" i="1" dirty="0"/>
              <a:t>A</a:t>
            </a:r>
            <a:r>
              <a:rPr lang="en-US" dirty="0"/>
              <a:t> is denoted </a:t>
            </a:r>
            <a:r>
              <a:rPr lang="en-US" dirty="0" err="1"/>
              <a:t>det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), </a:t>
            </a:r>
            <a:r>
              <a:rPr lang="en-US" dirty="0" err="1"/>
              <a:t>det</a:t>
            </a:r>
            <a:r>
              <a:rPr lang="en-US" dirty="0"/>
              <a:t> </a:t>
            </a:r>
            <a:r>
              <a:rPr lang="en-US" i="1" dirty="0"/>
              <a:t>A</a:t>
            </a:r>
            <a:r>
              <a:rPr lang="en-US" dirty="0"/>
              <a:t>, or | </a:t>
            </a:r>
            <a:r>
              <a:rPr lang="en-US" i="1" dirty="0"/>
              <a:t>A</a:t>
            </a:r>
            <a:r>
              <a:rPr lang="en-US" dirty="0"/>
              <a:t> |.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 be viewed as the scaling factor of the transformation described by the matrix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a matrix A=[a </a:t>
            </a:r>
            <a:r>
              <a:rPr lang="en-US" dirty="0" err="1" smtClean="0"/>
              <a:t>b;c</a:t>
            </a:r>
            <a:r>
              <a:rPr lang="en-US" dirty="0" smtClean="0"/>
              <a:t> d], the determinant is given by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Left Bracket 3"/>
          <p:cNvSpPr/>
          <p:nvPr/>
        </p:nvSpPr>
        <p:spPr>
          <a:xfrm>
            <a:off x="2454442" y="3332747"/>
            <a:ext cx="288758" cy="105877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51484" y="3585411"/>
            <a:ext cx="1299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dirty="0"/>
              <a:t> </a:t>
            </a:r>
            <a:r>
              <a:rPr lang="en-US" dirty="0" smtClean="0"/>
              <a:t>    b</a:t>
            </a:r>
          </a:p>
          <a:p>
            <a:r>
              <a:rPr lang="en-US" dirty="0" smtClean="0"/>
              <a:t>c     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96453" y="3681663"/>
            <a:ext cx="75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dirty="0" err="1" smtClean="0"/>
              <a:t>Det</a:t>
            </a:r>
            <a:endParaRPr lang="en-US" dirty="0"/>
          </a:p>
        </p:txBody>
      </p:sp>
      <p:sp>
        <p:nvSpPr>
          <p:cNvPr id="8" name="Right Bracket 7"/>
          <p:cNvSpPr/>
          <p:nvPr/>
        </p:nvSpPr>
        <p:spPr>
          <a:xfrm>
            <a:off x="3501189" y="3341132"/>
            <a:ext cx="108284" cy="105039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98231" y="3681663"/>
            <a:ext cx="110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  ad-</a:t>
            </a:r>
            <a:r>
              <a:rPr lang="en-US" dirty="0" err="1" smtClean="0"/>
              <a:t>bc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684" y="4704347"/>
            <a:ext cx="5441998" cy="12789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15789" y="3501189"/>
            <a:ext cx="32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Area of the parallelogram with (</a:t>
            </a:r>
            <a:r>
              <a:rPr lang="en-US" dirty="0" err="1" smtClean="0"/>
              <a:t>a,b</a:t>
            </a:r>
            <a:r>
              <a:rPr lang="en-US" dirty="0" smtClean="0"/>
              <a:t>), (</a:t>
            </a:r>
            <a:r>
              <a:rPr lang="en-US" dirty="0" err="1" smtClean="0"/>
              <a:t>c,d</a:t>
            </a:r>
            <a:r>
              <a:rPr lang="en-US" dirty="0" smtClean="0"/>
              <a:t>) as adjacent.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72682" y="4737068"/>
            <a:ext cx="3224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Volume of the parallelepiped with (</a:t>
            </a:r>
            <a:r>
              <a:rPr lang="en-US" dirty="0" err="1" smtClean="0"/>
              <a:t>a,b,c</a:t>
            </a:r>
            <a:r>
              <a:rPr lang="en-US" dirty="0" smtClean="0"/>
              <a:t>), (</a:t>
            </a:r>
            <a:r>
              <a:rPr lang="en-US" dirty="0" err="1" smtClean="0"/>
              <a:t>d,e,f</a:t>
            </a:r>
            <a:r>
              <a:rPr lang="en-US" dirty="0" smtClean="0"/>
              <a:t>) and (</a:t>
            </a:r>
            <a:r>
              <a:rPr lang="en-US" dirty="0" err="1" smtClean="0"/>
              <a:t>g,h,j</a:t>
            </a:r>
            <a:r>
              <a:rPr lang="en-US" dirty="0" smtClean="0"/>
              <a:t>)  as adjacent.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5983342"/>
            <a:ext cx="9881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concepts led to the development of ‘theory of determinants’. </a:t>
            </a:r>
          </a:p>
          <a:p>
            <a:r>
              <a:rPr lang="en-US" dirty="0" smtClean="0"/>
              <a:t>The area covered depends on the ‘normal’ components of vectors. Hence, determinant concept is closely related to vector cross product.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53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959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Areas and volumes – Parallelograms and parallelepipeds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506" y="1961647"/>
            <a:ext cx="2000250" cy="228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10654" y="1447587"/>
            <a:ext cx="75761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 a parallelogram in which (</a:t>
            </a:r>
            <a:r>
              <a:rPr lang="en-US" dirty="0" err="1" smtClean="0"/>
              <a:t>a,b</a:t>
            </a:r>
            <a:r>
              <a:rPr lang="en-US" dirty="0" smtClean="0"/>
              <a:t>) and (</a:t>
            </a:r>
            <a:r>
              <a:rPr lang="en-US" dirty="0" err="1" smtClean="0"/>
              <a:t>c,d</a:t>
            </a:r>
            <a:r>
              <a:rPr lang="en-US" dirty="0" smtClean="0"/>
              <a:t>) are the adjacent sides. </a:t>
            </a:r>
          </a:p>
          <a:p>
            <a:r>
              <a:rPr lang="en-US" dirty="0" smtClean="0"/>
              <a:t>The area is given by </a:t>
            </a:r>
            <a:r>
              <a:rPr lang="en-US" b="1" dirty="0" smtClean="0"/>
              <a:t>ad-</a:t>
            </a:r>
            <a:r>
              <a:rPr lang="en-US" b="1" dirty="0" err="1" smtClean="0"/>
              <a:t>bc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Given the vectors a and b, consider </a:t>
            </a:r>
          </a:p>
          <a:p>
            <a:r>
              <a:rPr lang="en-US" dirty="0" smtClean="0"/>
              <a:t>	|a||</a:t>
            </a:r>
            <a:r>
              <a:rPr lang="en-US" dirty="0" err="1" smtClean="0"/>
              <a:t>b|Sin</a:t>
            </a:r>
            <a:r>
              <a:rPr lang="en-US" dirty="0" smtClean="0"/>
              <a:t>(</a:t>
            </a:r>
            <a:r>
              <a:rPr lang="el-GR" dirty="0"/>
              <a:t>ϴ </a:t>
            </a:r>
            <a:r>
              <a:rPr lang="en-US" dirty="0" smtClean="0"/>
              <a:t>). </a:t>
            </a:r>
            <a:r>
              <a:rPr lang="el-GR" dirty="0"/>
              <a:t>ϴ </a:t>
            </a:r>
            <a:r>
              <a:rPr lang="en-US" dirty="0" smtClean="0"/>
              <a:t> is to be measured in a particular way (from a to b.)</a:t>
            </a:r>
          </a:p>
          <a:p>
            <a:endParaRPr lang="en-US" dirty="0"/>
          </a:p>
          <a:p>
            <a:r>
              <a:rPr lang="en-US" dirty="0" smtClean="0"/>
              <a:t>This is defined as vector product (a X b = ab(sin(</a:t>
            </a:r>
            <a:r>
              <a:rPr lang="el-GR" dirty="0" smtClean="0"/>
              <a:t>ϴ</a:t>
            </a:r>
            <a:r>
              <a:rPr lang="en-US" dirty="0" smtClean="0"/>
              <a:t>)) which is base times the height.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07735"/>
            <a:ext cx="6936838" cy="5431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10654" y="4247647"/>
            <a:ext cx="9755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Now, if we consider, b X a = |b||</a:t>
            </a:r>
            <a:r>
              <a:rPr lang="en-US" dirty="0" err="1" smtClean="0"/>
              <a:t>a|Sin</a:t>
            </a:r>
            <a:r>
              <a:rPr lang="en-US" dirty="0" smtClean="0"/>
              <a:t>(-</a:t>
            </a:r>
            <a:r>
              <a:rPr lang="el-GR" dirty="0"/>
              <a:t> </a:t>
            </a:r>
            <a:r>
              <a:rPr lang="el-GR" dirty="0" smtClean="0"/>
              <a:t>ϴ</a:t>
            </a:r>
            <a:r>
              <a:rPr lang="en-US" dirty="0" smtClean="0"/>
              <a:t>) = - |a||</a:t>
            </a:r>
            <a:r>
              <a:rPr lang="en-US" dirty="0" err="1" smtClean="0"/>
              <a:t>b|sin</a:t>
            </a:r>
            <a:r>
              <a:rPr lang="en-US" dirty="0" smtClean="0"/>
              <a:t>(</a:t>
            </a:r>
            <a:r>
              <a:rPr lang="el-GR" dirty="0" smtClean="0"/>
              <a:t>ϴ</a:t>
            </a:r>
            <a:r>
              <a:rPr lang="en-US" dirty="0" smtClean="0"/>
              <a:t>)  = -(a X b)  </a:t>
            </a:r>
          </a:p>
          <a:p>
            <a:r>
              <a:rPr lang="en-US" dirty="0" smtClean="0"/>
              <a:t>Check the fact: If </a:t>
            </a:r>
            <a:r>
              <a:rPr lang="en-US" b="1" dirty="0" smtClean="0"/>
              <a:t>a = 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 then normal(a) = ( -b, a) ; it can be verified by evaluating </a:t>
            </a:r>
            <a:r>
              <a:rPr lang="en-US" b="1" dirty="0"/>
              <a:t>(</a:t>
            </a:r>
            <a:r>
              <a:rPr lang="en-US" b="1" dirty="0" err="1" smtClean="0"/>
              <a:t>a,b</a:t>
            </a:r>
            <a:r>
              <a:rPr lang="en-US" b="1" dirty="0" smtClean="0"/>
              <a:t>).(-</a:t>
            </a:r>
            <a:r>
              <a:rPr lang="en-US" b="1" dirty="0" err="1" smtClean="0"/>
              <a:t>b,a</a:t>
            </a:r>
            <a:r>
              <a:rPr lang="en-US" b="1" dirty="0"/>
              <a:t>)</a:t>
            </a:r>
            <a:endParaRPr lang="en-US" dirty="0" smtClean="0"/>
          </a:p>
          <a:p>
            <a:r>
              <a:rPr lang="en-US" dirty="0" smtClean="0"/>
              <a:t>Based on the above arguments, any area can be associated with orientation or ‘direction’. 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191126"/>
            <a:ext cx="10515600" cy="498583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8855242" y="2634916"/>
            <a:ext cx="240632" cy="1287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9810499" y="2425894"/>
            <a:ext cx="240632" cy="1287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80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258"/>
          </a:xfrm>
        </p:spPr>
        <p:txBody>
          <a:bodyPr>
            <a:normAutofit/>
          </a:bodyPr>
          <a:lstStyle/>
          <a:p>
            <a:r>
              <a:rPr lang="en-US" dirty="0" smtClean="0"/>
              <a:t>Volumes of parallelepipeds and Determinants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069384"/>
            <a:ext cx="10289583" cy="323914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dirty="0" smtClean="0"/>
              <a:t>parallelogram </a:t>
            </a:r>
            <a:r>
              <a:rPr lang="en-US" dirty="0"/>
              <a:t>is obtained by </a:t>
            </a:r>
            <a:r>
              <a:rPr lang="en-US" dirty="0" smtClean="0"/>
              <a:t>subtracting </a:t>
            </a:r>
            <a:r>
              <a:rPr lang="en-US" dirty="0"/>
              <a:t>four triangles from a rectangle. </a:t>
            </a:r>
            <a:r>
              <a:rPr lang="en-US" dirty="0" smtClean="0"/>
              <a:t>Thus, area </a:t>
            </a:r>
            <a:r>
              <a:rPr lang="en-US" dirty="0"/>
              <a:t>of the parallelogram = (</a:t>
            </a:r>
            <a:r>
              <a:rPr lang="en-US" i="1" dirty="0"/>
              <a:t>a</a:t>
            </a:r>
            <a:r>
              <a:rPr lang="en-US" dirty="0"/>
              <a:t> + </a:t>
            </a:r>
            <a:r>
              <a:rPr lang="en-US" i="1" dirty="0"/>
              <a:t>b</a:t>
            </a:r>
            <a:r>
              <a:rPr lang="en-US" dirty="0"/>
              <a:t>)(</a:t>
            </a:r>
            <a:r>
              <a:rPr lang="en-US" i="1" dirty="0"/>
              <a:t>c</a:t>
            </a:r>
            <a:r>
              <a:rPr lang="en-US" dirty="0"/>
              <a:t> + </a:t>
            </a:r>
            <a:r>
              <a:rPr lang="en-US" i="1" dirty="0"/>
              <a:t>d</a:t>
            </a:r>
            <a:r>
              <a:rPr lang="en-US" dirty="0"/>
              <a:t>) - </a:t>
            </a:r>
            <a:r>
              <a:rPr lang="en-US" dirty="0" smtClean="0"/>
              <a:t>…. </a:t>
            </a:r>
          </a:p>
          <a:p>
            <a:pPr marL="0" indent="0">
              <a:buNone/>
            </a:pPr>
            <a:r>
              <a:rPr lang="en-US" dirty="0" smtClean="0"/>
              <a:t>=</a:t>
            </a:r>
            <a:r>
              <a:rPr lang="en-US" dirty="0"/>
              <a:t> </a:t>
            </a:r>
            <a:r>
              <a:rPr lang="en-US" i="1" dirty="0"/>
              <a:t>ad</a:t>
            </a:r>
            <a:r>
              <a:rPr lang="en-US" dirty="0"/>
              <a:t> - </a:t>
            </a:r>
            <a:r>
              <a:rPr lang="en-US" i="1" dirty="0" err="1"/>
              <a:t>bc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new operation  called determinant is  defined to denote ad-</a:t>
            </a:r>
            <a:r>
              <a:rPr lang="en-US" dirty="0" err="1" smtClean="0"/>
              <a:t>bc</a:t>
            </a:r>
            <a:r>
              <a:rPr lang="en-US" dirty="0" smtClean="0"/>
              <a:t> given (a, b), (</a:t>
            </a:r>
            <a:r>
              <a:rPr lang="en-US" dirty="0" err="1" smtClean="0"/>
              <a:t>c,d</a:t>
            </a:r>
            <a:r>
              <a:rPr lang="en-US" dirty="0" smtClean="0"/>
              <a:t>) as sides of a parallelogram.</a:t>
            </a:r>
          </a:p>
          <a:p>
            <a:r>
              <a:rPr lang="en-US" dirty="0" smtClean="0"/>
              <a:t>By analyzing the volume of various polytopes (parallelepipeds), the notion of determinants was generalized.</a:t>
            </a:r>
          </a:p>
          <a:p>
            <a:r>
              <a:rPr lang="en-US" dirty="0" smtClean="0"/>
              <a:t>The volume of the parallelepiped is given by the determinant A where A contains the sides.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258" y="3947581"/>
            <a:ext cx="53435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3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54916" cy="6214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3dimensional determinant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263316"/>
            <a:ext cx="104955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volume of the 3 dimensional parallelepiped  with sides (</a:t>
            </a:r>
            <a:r>
              <a:rPr lang="en-US" dirty="0" err="1" smtClean="0"/>
              <a:t>a,b,c</a:t>
            </a:r>
            <a:r>
              <a:rPr lang="en-US" dirty="0" smtClean="0"/>
              <a:t>), (</a:t>
            </a:r>
            <a:r>
              <a:rPr lang="en-US" dirty="0" err="1" smtClean="0"/>
              <a:t>d,e,f</a:t>
            </a:r>
            <a:r>
              <a:rPr lang="en-US" dirty="0" smtClean="0"/>
              <a:t>),(</a:t>
            </a:r>
            <a:r>
              <a:rPr lang="en-US" dirty="0" err="1" smtClean="0"/>
              <a:t>g,h,i</a:t>
            </a:r>
            <a:r>
              <a:rPr lang="en-US" dirty="0" smtClean="0"/>
              <a:t>) is given by the expression</a:t>
            </a:r>
          </a:p>
          <a:p>
            <a:endParaRPr lang="en-US" dirty="0"/>
          </a:p>
          <a:p>
            <a:r>
              <a:rPr lang="en-US" dirty="0" err="1"/>
              <a:t>a</a:t>
            </a:r>
            <a:r>
              <a:rPr lang="en-US" dirty="0" err="1" smtClean="0"/>
              <a:t>ei</a:t>
            </a:r>
            <a:r>
              <a:rPr lang="en-US" dirty="0" smtClean="0"/>
              <a:t>  + </a:t>
            </a:r>
            <a:r>
              <a:rPr lang="en-US" dirty="0" err="1" smtClean="0"/>
              <a:t>bfg</a:t>
            </a:r>
            <a:r>
              <a:rPr lang="en-US" dirty="0" smtClean="0"/>
              <a:t> + </a:t>
            </a:r>
            <a:r>
              <a:rPr lang="en-US" dirty="0" err="1" smtClean="0"/>
              <a:t>cdh</a:t>
            </a:r>
            <a:r>
              <a:rPr lang="en-US" dirty="0" smtClean="0"/>
              <a:t> – </a:t>
            </a:r>
            <a:r>
              <a:rPr lang="en-US" dirty="0" err="1" smtClean="0"/>
              <a:t>ceg</a:t>
            </a:r>
            <a:r>
              <a:rPr lang="en-US" dirty="0" smtClean="0"/>
              <a:t> – </a:t>
            </a:r>
            <a:r>
              <a:rPr lang="en-US" dirty="0" err="1" smtClean="0"/>
              <a:t>bdi-afh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=a(</a:t>
            </a:r>
            <a:r>
              <a:rPr lang="en-US" dirty="0" err="1" smtClean="0"/>
              <a:t>ei</a:t>
            </a:r>
            <a:r>
              <a:rPr lang="en-US" dirty="0" smtClean="0"/>
              <a:t> –</a:t>
            </a:r>
            <a:r>
              <a:rPr lang="en-US" dirty="0" err="1" smtClean="0"/>
              <a:t>fh</a:t>
            </a:r>
            <a:r>
              <a:rPr lang="en-US" dirty="0" smtClean="0"/>
              <a:t>) –b(di – </a:t>
            </a:r>
            <a:r>
              <a:rPr lang="en-US" dirty="0" err="1" smtClean="0"/>
              <a:t>fg</a:t>
            </a:r>
            <a:r>
              <a:rPr lang="en-US" dirty="0" smtClean="0"/>
              <a:t>)  + c(dh – </a:t>
            </a:r>
            <a:r>
              <a:rPr lang="en-US" dirty="0" err="1" smtClean="0"/>
              <a:t>eg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= a.(area of the parallelogram with sides ( (</a:t>
            </a:r>
            <a:r>
              <a:rPr lang="en-US" dirty="0" err="1" smtClean="0"/>
              <a:t>e,f</a:t>
            </a:r>
            <a:r>
              <a:rPr lang="en-US" dirty="0" smtClean="0"/>
              <a:t>), (</a:t>
            </a:r>
            <a:r>
              <a:rPr lang="en-US" dirty="0" err="1" smtClean="0"/>
              <a:t>h,i</a:t>
            </a:r>
            <a:r>
              <a:rPr lang="en-US" dirty="0" smtClean="0"/>
              <a:t>)) –b . (area of the parallelogram with sides (</a:t>
            </a:r>
            <a:r>
              <a:rPr lang="en-US" dirty="0" err="1" smtClean="0"/>
              <a:t>d,f</a:t>
            </a:r>
            <a:r>
              <a:rPr lang="en-US" dirty="0" smtClean="0"/>
              <a:t>), (</a:t>
            </a:r>
            <a:r>
              <a:rPr lang="en-US" dirty="0" err="1" smtClean="0"/>
              <a:t>g,i</a:t>
            </a:r>
            <a:r>
              <a:rPr lang="en-US" dirty="0" smtClean="0"/>
              <a:t>)) + </a:t>
            </a:r>
          </a:p>
          <a:p>
            <a:r>
              <a:rPr lang="en-US" dirty="0" smtClean="0"/>
              <a:t>c ( area covered by (</a:t>
            </a:r>
            <a:r>
              <a:rPr lang="en-US" dirty="0" err="1" smtClean="0"/>
              <a:t>d,h</a:t>
            </a:r>
            <a:r>
              <a:rPr lang="en-US" dirty="0" smtClean="0"/>
              <a:t>),(</a:t>
            </a:r>
            <a:r>
              <a:rPr lang="en-US" dirty="0" err="1" smtClean="0"/>
              <a:t>e,g</a:t>
            </a:r>
            <a:r>
              <a:rPr lang="en-US" dirty="0" smtClean="0"/>
              <a:t>)).</a:t>
            </a:r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hese formulas could be generalized for ‘N’ dimensions. </a:t>
            </a:r>
          </a:p>
          <a:p>
            <a:endParaRPr lang="en-US" dirty="0" smtClean="0"/>
          </a:p>
          <a:p>
            <a:r>
              <a:rPr lang="en-US" dirty="0" smtClean="0"/>
              <a:t>In other words, for N dimensional parallelepiped, the volume can be computed by generalizing the above expressions.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4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4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Determinant derivation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89" y="4379495"/>
            <a:ext cx="9076714" cy="21332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199" y="1282914"/>
            <a:ext cx="90276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Consider a parallelogram in which (</a:t>
            </a:r>
            <a:r>
              <a:rPr lang="en-US" dirty="0" err="1"/>
              <a:t>a,b</a:t>
            </a:r>
            <a:r>
              <a:rPr lang="en-US" dirty="0"/>
              <a:t>) and (</a:t>
            </a:r>
            <a:r>
              <a:rPr lang="en-US" dirty="0" err="1"/>
              <a:t>c,d</a:t>
            </a:r>
            <a:r>
              <a:rPr lang="en-US" dirty="0"/>
              <a:t>) are the adjacent sides. </a:t>
            </a:r>
          </a:p>
          <a:p>
            <a:r>
              <a:rPr lang="en-US" dirty="0"/>
              <a:t>The area is given by </a:t>
            </a:r>
            <a:r>
              <a:rPr lang="en-US" b="1" dirty="0" smtClean="0"/>
              <a:t>ad-</a:t>
            </a:r>
            <a:r>
              <a:rPr lang="en-US" b="1" dirty="0" err="1" smtClean="0"/>
              <a:t>bc</a:t>
            </a:r>
            <a:r>
              <a:rPr lang="en-US" b="1" dirty="0" smtClean="0"/>
              <a:t>. </a:t>
            </a:r>
          </a:p>
          <a:p>
            <a:r>
              <a:rPr lang="en-US" b="1" dirty="0" smtClean="0"/>
              <a:t>An operator called determinant is defined in terms of (</a:t>
            </a:r>
            <a:r>
              <a:rPr lang="en-US" b="1" dirty="0" err="1" smtClean="0"/>
              <a:t>a,b</a:t>
            </a:r>
            <a:r>
              <a:rPr lang="en-US" b="1" dirty="0" smtClean="0"/>
              <a:t>), (c, d) as ad – </a:t>
            </a:r>
            <a:r>
              <a:rPr lang="en-US" b="1" dirty="0" err="1" smtClean="0"/>
              <a:t>bc</a:t>
            </a:r>
            <a:r>
              <a:rPr lang="en-US" b="1" dirty="0" smtClean="0"/>
              <a:t>. </a:t>
            </a:r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4452" y="2333853"/>
            <a:ext cx="5402561" cy="13465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3689" y="3680388"/>
            <a:ext cx="9076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Sameway</a:t>
            </a:r>
            <a:r>
              <a:rPr lang="en-US" dirty="0" smtClean="0"/>
              <a:t>, the volume of the parallelepiped with sides (</a:t>
            </a:r>
            <a:r>
              <a:rPr lang="en-US" dirty="0" err="1" smtClean="0"/>
              <a:t>a,b,c</a:t>
            </a:r>
            <a:r>
              <a:rPr lang="en-US" dirty="0" smtClean="0"/>
              <a:t>), (</a:t>
            </a:r>
            <a:r>
              <a:rPr lang="en-US" dirty="0" err="1" smtClean="0"/>
              <a:t>d,e,f</a:t>
            </a:r>
            <a:r>
              <a:rPr lang="en-US" dirty="0" smtClean="0"/>
              <a:t>),(</a:t>
            </a:r>
            <a:r>
              <a:rPr lang="en-US" dirty="0" err="1" smtClean="0"/>
              <a:t>g,h,i</a:t>
            </a:r>
            <a:r>
              <a:rPr lang="en-US" dirty="0" smtClean="0"/>
              <a:t>) is given by</a:t>
            </a:r>
          </a:p>
          <a:p>
            <a:r>
              <a:rPr lang="en-US" dirty="0" err="1"/>
              <a:t>aei</a:t>
            </a:r>
            <a:r>
              <a:rPr lang="en-US" dirty="0"/>
              <a:t>  + </a:t>
            </a:r>
            <a:r>
              <a:rPr lang="en-US" dirty="0" err="1"/>
              <a:t>bfg</a:t>
            </a:r>
            <a:r>
              <a:rPr lang="en-US" dirty="0"/>
              <a:t> + </a:t>
            </a:r>
            <a:r>
              <a:rPr lang="en-US" dirty="0" err="1"/>
              <a:t>cdh</a:t>
            </a:r>
            <a:r>
              <a:rPr lang="en-US" dirty="0"/>
              <a:t> – </a:t>
            </a:r>
            <a:r>
              <a:rPr lang="en-US" dirty="0" err="1"/>
              <a:t>ceg</a:t>
            </a:r>
            <a:r>
              <a:rPr lang="en-US" dirty="0"/>
              <a:t> – </a:t>
            </a:r>
            <a:r>
              <a:rPr lang="en-US" dirty="0" err="1"/>
              <a:t>bdi-afh</a:t>
            </a:r>
            <a:endParaRPr lang="en-US" dirty="0"/>
          </a:p>
          <a:p>
            <a:r>
              <a:rPr lang="en-US" dirty="0" smtClean="0"/>
              <a:t>This leads to the following.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88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89285" y="252663"/>
            <a:ext cx="9893968" cy="11550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few definitions: Minor, cofactor, ad joint, inverse (w.r.t. square Matrices)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4748" y="1287380"/>
            <a:ext cx="11783252" cy="50941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Minor:</a:t>
            </a:r>
          </a:p>
          <a:p>
            <a:pPr marL="0" indent="0">
              <a:buNone/>
            </a:pPr>
            <a:r>
              <a:rPr lang="en-US" sz="2400" dirty="0"/>
              <a:t>	Let </a:t>
            </a:r>
            <a:r>
              <a:rPr lang="en-US" sz="2400" dirty="0" err="1"/>
              <a:t>Mij</a:t>
            </a:r>
            <a:r>
              <a:rPr lang="en-US" sz="2400" dirty="0"/>
              <a:t> (A) (or simply </a:t>
            </a:r>
            <a:r>
              <a:rPr lang="en-US" sz="2400" dirty="0" err="1"/>
              <a:t>Mij</a:t>
            </a:r>
            <a:r>
              <a:rPr lang="en-US" sz="2400" dirty="0"/>
              <a:t> if there is no ambiguity) denote the determinant of the (n − 1) × (n − 1) submatrix of A formed by deleting the </a:t>
            </a:r>
            <a:r>
              <a:rPr lang="en-US" sz="2400" dirty="0" err="1"/>
              <a:t>i</a:t>
            </a:r>
            <a:r>
              <a:rPr lang="en-US" sz="2400" dirty="0"/>
              <a:t>–</a:t>
            </a:r>
            <a:r>
              <a:rPr lang="en-US" sz="2400" dirty="0" err="1"/>
              <a:t>th</a:t>
            </a:r>
            <a:r>
              <a:rPr lang="en-US" sz="2400" dirty="0"/>
              <a:t> row and j–</a:t>
            </a:r>
            <a:r>
              <a:rPr lang="en-US" sz="2400" dirty="0" err="1"/>
              <a:t>th</a:t>
            </a:r>
            <a:r>
              <a:rPr lang="en-US" sz="2400" dirty="0"/>
              <a:t> column of A. (</a:t>
            </a:r>
            <a:r>
              <a:rPr lang="en-US" sz="2400" dirty="0" err="1"/>
              <a:t>Mij</a:t>
            </a:r>
            <a:r>
              <a:rPr lang="en-US" sz="2400" dirty="0"/>
              <a:t> (A) is called the </a:t>
            </a:r>
            <a:r>
              <a:rPr lang="en-US" sz="2400" dirty="0" smtClean="0"/>
              <a:t>   (</a:t>
            </a:r>
            <a:r>
              <a:rPr lang="en-US" sz="2400" dirty="0" err="1"/>
              <a:t>i</a:t>
            </a:r>
            <a:r>
              <a:rPr lang="en-US" sz="2400" dirty="0"/>
              <a:t>, j) </a:t>
            </a:r>
            <a:r>
              <a:rPr lang="en-US" sz="2400" dirty="0" smtClean="0"/>
              <a:t>minor </a:t>
            </a:r>
            <a:r>
              <a:rPr lang="en-US" sz="2400" dirty="0"/>
              <a:t>of A.)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Example:       a1      a2       a3              M12  is given by</a:t>
            </a:r>
          </a:p>
          <a:p>
            <a:pPr marL="0" indent="0">
              <a:buNone/>
            </a:pPr>
            <a:r>
              <a:rPr lang="en-US" sz="2400" dirty="0" smtClean="0"/>
              <a:t>                        b1      b2       b3                       b1     b3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c1       c2       c3                        c1      c3</a:t>
            </a:r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937084" y="2779295"/>
            <a:ext cx="24063" cy="1130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43137" y="2779295"/>
            <a:ext cx="24063" cy="1130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36269" y="3224463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791827" y="3224463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85" y="4295273"/>
            <a:ext cx="11339513" cy="190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4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Determinant as a property of transformation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4283"/>
            <a:ext cx="10792629" cy="315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Property of linear transformation as expressed by the determinant – Orientation and magnification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25" y="1794782"/>
            <a:ext cx="7533321" cy="340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9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4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Computation of the value of a determinant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6590"/>
            <a:ext cx="10515600" cy="529389"/>
          </a:xfrm>
        </p:spPr>
        <p:txBody>
          <a:bodyPr>
            <a:noAutofit/>
          </a:bodyPr>
          <a:lstStyle/>
          <a:p>
            <a:r>
              <a:rPr lang="en-US" sz="2400" dirty="0" smtClean="0"/>
              <a:t>Set of properties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1" y="2251661"/>
            <a:ext cx="9011288" cy="190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6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3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Note on abstract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086" y="1103086"/>
            <a:ext cx="10900228" cy="532674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main algebraic operations on the different types of numbers are addition, subtraction, multiplication, multiplication by scaler etc.,</a:t>
            </a:r>
          </a:p>
          <a:p>
            <a:r>
              <a:rPr lang="en-US" dirty="0" smtClean="0"/>
              <a:t>With respect to these operations different sets can possess different sets of properties and classification of abstract objects based on the satisfied properties led to many useful analysis.</a:t>
            </a:r>
          </a:p>
          <a:p>
            <a:r>
              <a:rPr lang="en-US" b="1" dirty="0"/>
              <a:t>Abstract algebra</a:t>
            </a:r>
            <a:r>
              <a:rPr lang="en-US" dirty="0"/>
              <a:t> (occasionally called </a:t>
            </a:r>
            <a:r>
              <a:rPr lang="en-US" b="1" dirty="0"/>
              <a:t>modern algebra</a:t>
            </a:r>
            <a:r>
              <a:rPr lang="en-US" dirty="0"/>
              <a:t>) is the study of </a:t>
            </a:r>
            <a:r>
              <a:rPr lang="en-US" dirty="0">
                <a:hlinkClick r:id="rId2" tooltip="Algebraic structure"/>
              </a:rPr>
              <a:t>algebraic structures</a:t>
            </a:r>
            <a:r>
              <a:rPr lang="en-US" dirty="0"/>
              <a:t>. Algebraic structures include </a:t>
            </a:r>
            <a:r>
              <a:rPr lang="en-US" dirty="0">
                <a:hlinkClick r:id="rId3" tooltip="Group (mathematics)"/>
              </a:rPr>
              <a:t>groups</a:t>
            </a:r>
            <a:r>
              <a:rPr lang="en-US" dirty="0"/>
              <a:t>, </a:t>
            </a:r>
            <a:r>
              <a:rPr lang="en-US" dirty="0">
                <a:hlinkClick r:id="rId4" tooltip="Ring (mathematics)"/>
              </a:rPr>
              <a:t>rings</a:t>
            </a:r>
            <a:r>
              <a:rPr lang="en-US" dirty="0"/>
              <a:t>, </a:t>
            </a:r>
            <a:r>
              <a:rPr lang="en-US" dirty="0">
                <a:hlinkClick r:id="rId5" tooltip="Field (mathematics)"/>
              </a:rPr>
              <a:t>fields</a:t>
            </a:r>
            <a:r>
              <a:rPr lang="en-US" dirty="0"/>
              <a:t>, </a:t>
            </a:r>
            <a:r>
              <a:rPr lang="en-US" dirty="0">
                <a:hlinkClick r:id="rId6" tooltip="Module (mathematics)"/>
              </a:rPr>
              <a:t>modules</a:t>
            </a:r>
            <a:r>
              <a:rPr lang="en-US" dirty="0"/>
              <a:t>, </a:t>
            </a:r>
            <a:r>
              <a:rPr lang="en-US" dirty="0">
                <a:hlinkClick r:id="rId7" tooltip="Vector space"/>
              </a:rPr>
              <a:t>vector spaces</a:t>
            </a:r>
            <a:r>
              <a:rPr lang="en-US" dirty="0"/>
              <a:t>, </a:t>
            </a:r>
            <a:r>
              <a:rPr lang="en-US" dirty="0">
                <a:hlinkClick r:id="rId8" tooltip="Lattice (order)"/>
              </a:rPr>
              <a:t>lattices</a:t>
            </a:r>
            <a:r>
              <a:rPr lang="en-US" dirty="0"/>
              <a:t>, and </a:t>
            </a:r>
            <a:r>
              <a:rPr lang="en-US" dirty="0">
                <a:hlinkClick r:id="rId9" tooltip="Algebra over a field"/>
              </a:rPr>
              <a:t>algebras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/>
              <a:t>Abstract algebra emerged around the start of the 20th century, under the name </a:t>
            </a:r>
            <a:r>
              <a:rPr lang="en-US" i="1" dirty="0"/>
              <a:t>modern algebra</a:t>
            </a:r>
            <a:r>
              <a:rPr lang="en-US" dirty="0"/>
              <a:t>. Its study was part of the drive for more </a:t>
            </a:r>
            <a:r>
              <a:rPr lang="en-US" dirty="0">
                <a:hlinkClick r:id="rId10" tooltip="Intellectual rigor"/>
              </a:rPr>
              <a:t>intellectual rigor</a:t>
            </a:r>
            <a:r>
              <a:rPr lang="en-US" dirty="0"/>
              <a:t> in mathematics. </a:t>
            </a:r>
          </a:p>
          <a:p>
            <a:r>
              <a:rPr lang="en-US" dirty="0" smtClean="0"/>
              <a:t>Most </a:t>
            </a:r>
            <a:r>
              <a:rPr lang="en-US" dirty="0"/>
              <a:t>theories that are now recognized as parts of algebra started as collections of disparate facts from various branches of mathematics, acquired a common theme that served as a core around which various results were grouped, and finally became unified on a basis of a common set of concepts. </a:t>
            </a:r>
            <a:endParaRPr lang="en-US" dirty="0" smtClean="0"/>
          </a:p>
          <a:p>
            <a:r>
              <a:rPr lang="en-US" dirty="0" smtClean="0"/>
              <a:t>In data science? </a:t>
            </a:r>
            <a:r>
              <a:rPr lang="en-US" dirty="0"/>
              <a:t>Abstract algebra definitely gives you useful tools for thinking about spaces, mappings, functions that you encounter daily in more applied contexts</a:t>
            </a:r>
            <a:r>
              <a:rPr lang="en-US" dirty="0" smtClean="0"/>
              <a:t>. </a:t>
            </a:r>
          </a:p>
          <a:p>
            <a:r>
              <a:rPr lang="en-US" dirty="0"/>
              <a:t>Reference: https://www.slideshare.net/samkiller/algebird-abstract-algebra-for-big-data-analytics-devoxx-2014</a:t>
            </a:r>
          </a:p>
        </p:txBody>
      </p:sp>
    </p:spTree>
    <p:extLst>
      <p:ext uri="{BB962C8B-B14F-4D97-AF65-F5344CB8AC3E}">
        <p14:creationId xmlns:p14="http://schemas.microsoft.com/office/powerpoint/2010/main" val="395531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75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Properties useful in the computation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35505"/>
            <a:ext cx="10924017" cy="395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3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16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Determinant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6748"/>
            <a:ext cx="10515600" cy="51302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</a:t>
            </a:r>
            <a:r>
              <a:rPr lang="en-US" dirty="0"/>
              <a:t>one column of a matrix </a:t>
            </a:r>
            <a:r>
              <a:rPr lang="en-US" i="1" dirty="0"/>
              <a:t>A</a:t>
            </a:r>
            <a:r>
              <a:rPr lang="en-US" dirty="0"/>
              <a:t> is written as a sum </a:t>
            </a:r>
            <a:r>
              <a:rPr lang="en-US" i="1" dirty="0"/>
              <a:t>v</a:t>
            </a:r>
            <a:r>
              <a:rPr lang="en-US" dirty="0"/>
              <a:t> + </a:t>
            </a:r>
            <a:r>
              <a:rPr lang="en-US" i="1" dirty="0"/>
              <a:t>w</a:t>
            </a:r>
            <a:r>
              <a:rPr lang="en-US" dirty="0"/>
              <a:t> of two </a:t>
            </a:r>
            <a:r>
              <a:rPr lang="en-US" dirty="0">
                <a:hlinkClick r:id="rId2" tooltip="Column vector"/>
              </a:rPr>
              <a:t>column vectors</a:t>
            </a:r>
            <a:r>
              <a:rPr lang="en-US" dirty="0"/>
              <a:t>, and all other columns are left unchanged, then the determinant of </a:t>
            </a:r>
            <a:r>
              <a:rPr lang="en-US" i="1" dirty="0"/>
              <a:t>A</a:t>
            </a:r>
            <a:r>
              <a:rPr lang="en-US" dirty="0"/>
              <a:t> is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“the </a:t>
            </a:r>
            <a:r>
              <a:rPr lang="en-US" dirty="0"/>
              <a:t>sum of the determinants of the matrices obtained from </a:t>
            </a:r>
            <a:r>
              <a:rPr lang="en-US" i="1" dirty="0"/>
              <a:t>A</a:t>
            </a:r>
            <a:r>
              <a:rPr lang="en-US" dirty="0"/>
              <a:t> by replacing the column by </a:t>
            </a:r>
            <a:r>
              <a:rPr lang="en-US" i="1" dirty="0"/>
              <a:t>v</a:t>
            </a:r>
            <a:r>
              <a:rPr lang="en-US" dirty="0"/>
              <a:t> and then by </a:t>
            </a:r>
            <a:r>
              <a:rPr lang="en-US" i="1" dirty="0"/>
              <a:t>w</a:t>
            </a:r>
            <a:r>
              <a:rPr lang="en-US" dirty="0"/>
              <a:t> (and a similar relation holds when writing a column as a scalar multiple of a column vector</a:t>
            </a:r>
            <a:r>
              <a:rPr lang="en-US" dirty="0" smtClean="0"/>
              <a:t>).”</a:t>
            </a:r>
            <a:endParaRPr lang="en-US" dirty="0"/>
          </a:p>
          <a:p>
            <a:r>
              <a:rPr lang="en-US" dirty="0"/>
              <a:t>If in a matrix, any row or column has all elements equal to zero, then the determinant of that matrix is 0.</a:t>
            </a:r>
          </a:p>
          <a:p>
            <a:r>
              <a:rPr lang="en-US" b="1" dirty="0" smtClean="0"/>
              <a:t>Determinants – linear dependence – Solution of linear system of equations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Whenever </a:t>
            </a:r>
            <a:r>
              <a:rPr lang="en-US" dirty="0"/>
              <a:t>two columns of a matrix are identical, or more generally some column can be expressed as a linear combination of the other columns (i.e. the columns of the matrix form a </a:t>
            </a:r>
            <a:r>
              <a:rPr lang="en-US" dirty="0">
                <a:hlinkClick r:id="rId3" tooltip="Linearly independent"/>
              </a:rPr>
              <a:t>linearly dependent</a:t>
            </a:r>
            <a:r>
              <a:rPr lang="en-US" dirty="0"/>
              <a:t> set), its determinant is 0.</a:t>
            </a:r>
          </a:p>
        </p:txBody>
      </p:sp>
    </p:spTree>
    <p:extLst>
      <p:ext uri="{BB962C8B-B14F-4D97-AF65-F5344CB8AC3E}">
        <p14:creationId xmlns:p14="http://schemas.microsoft.com/office/powerpoint/2010/main" val="358574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5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Properties of determinants – </a:t>
            </a:r>
            <a:r>
              <a:rPr lang="en-US" dirty="0" err="1" smtClean="0"/>
              <a:t>cont</a:t>
            </a:r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0654"/>
            <a:ext cx="10515600" cy="2574757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Interchanging any pair of columns or rows of a matrix multiplies its determinant by −1. </a:t>
            </a:r>
            <a:r>
              <a:rPr lang="en-US" sz="2200" dirty="0" smtClean="0"/>
              <a:t>More </a:t>
            </a:r>
            <a:r>
              <a:rPr lang="en-US" sz="2200" dirty="0"/>
              <a:t>generally, any permutation of the rows or columns multiplies the determinant by the </a:t>
            </a:r>
            <a:r>
              <a:rPr lang="en-US" sz="2200" dirty="0">
                <a:hlinkClick r:id="rId2" tooltip="Parity of a permutation"/>
              </a:rPr>
              <a:t>sign</a:t>
            </a:r>
            <a:r>
              <a:rPr lang="en-US" sz="2200" dirty="0"/>
              <a:t> of the permutation. By permutation, it is meant viewing each row as a vector </a:t>
            </a:r>
            <a:r>
              <a:rPr lang="en-US" sz="2200" b="1" dirty="0" err="1"/>
              <a:t>R</a:t>
            </a:r>
            <a:r>
              <a:rPr lang="en-US" sz="2200" i="1" baseline="-25000" dirty="0" err="1"/>
              <a:t>i</a:t>
            </a:r>
            <a:r>
              <a:rPr lang="en-US" sz="2200" dirty="0"/>
              <a:t> (equivalently each column as </a:t>
            </a:r>
            <a:r>
              <a:rPr lang="en-US" sz="2200" b="1" dirty="0"/>
              <a:t>C</a:t>
            </a:r>
            <a:r>
              <a:rPr lang="en-US" sz="2200" i="1" baseline="-25000" dirty="0"/>
              <a:t>i</a:t>
            </a:r>
            <a:r>
              <a:rPr lang="en-US" sz="2200" dirty="0"/>
              <a:t>) and reordering the rows (or columns) by interchange of </a:t>
            </a:r>
            <a:r>
              <a:rPr lang="en-US" sz="2200" b="1" dirty="0" err="1"/>
              <a:t>R</a:t>
            </a:r>
            <a:r>
              <a:rPr lang="en-US" sz="2200" i="1" baseline="-25000" dirty="0" err="1"/>
              <a:t>j</a:t>
            </a:r>
            <a:r>
              <a:rPr lang="en-US" sz="2200" dirty="0"/>
              <a:t> and </a:t>
            </a:r>
            <a:r>
              <a:rPr lang="en-US" sz="2200" b="1" dirty="0" err="1"/>
              <a:t>R</a:t>
            </a:r>
            <a:r>
              <a:rPr lang="en-US" sz="2200" i="1" baseline="-25000" dirty="0" err="1"/>
              <a:t>k</a:t>
            </a:r>
            <a:r>
              <a:rPr lang="en-US" sz="2200" dirty="0"/>
              <a:t> (or </a:t>
            </a:r>
            <a:r>
              <a:rPr lang="en-US" sz="2200" b="1" dirty="0" err="1"/>
              <a:t>C</a:t>
            </a:r>
            <a:r>
              <a:rPr lang="en-US" sz="2200" i="1" baseline="-25000" dirty="0" err="1"/>
              <a:t>j</a:t>
            </a:r>
            <a:r>
              <a:rPr lang="en-US" sz="2200" dirty="0"/>
              <a:t> and </a:t>
            </a:r>
            <a:r>
              <a:rPr lang="en-US" sz="2200" b="1" dirty="0" err="1"/>
              <a:t>C</a:t>
            </a:r>
            <a:r>
              <a:rPr lang="en-US" sz="2200" i="1" baseline="-25000" dirty="0" err="1"/>
              <a:t>k</a:t>
            </a:r>
            <a:r>
              <a:rPr lang="en-US" sz="2200" dirty="0"/>
              <a:t>), where </a:t>
            </a:r>
            <a:r>
              <a:rPr lang="en-US" sz="2200" i="1" dirty="0" err="1"/>
              <a:t>j</a:t>
            </a:r>
            <a:r>
              <a:rPr lang="en-US" sz="2200" dirty="0" err="1"/>
              <a:t>,</a:t>
            </a:r>
            <a:r>
              <a:rPr lang="en-US" sz="2200" i="1" dirty="0" err="1"/>
              <a:t>k</a:t>
            </a:r>
            <a:r>
              <a:rPr lang="en-US" sz="2200" dirty="0"/>
              <a:t> are two indices chosen from 1 to </a:t>
            </a:r>
            <a:r>
              <a:rPr lang="en-US" sz="2200" i="1" dirty="0"/>
              <a:t>n</a:t>
            </a:r>
            <a:r>
              <a:rPr lang="en-US" sz="2200" dirty="0"/>
              <a:t> for an </a:t>
            </a:r>
            <a:r>
              <a:rPr lang="en-US" sz="2200" i="1" dirty="0"/>
              <a:t>n</a:t>
            </a:r>
            <a:r>
              <a:rPr lang="en-US" sz="2200" dirty="0"/>
              <a:t> × </a:t>
            </a:r>
            <a:r>
              <a:rPr lang="en-US" sz="2200" i="1" dirty="0"/>
              <a:t>n</a:t>
            </a:r>
            <a:r>
              <a:rPr lang="en-US" sz="2200" dirty="0"/>
              <a:t> square matrix.</a:t>
            </a:r>
          </a:p>
          <a:p>
            <a:r>
              <a:rPr lang="en-US" sz="2200" b="1" dirty="0"/>
              <a:t>Adding a scalar multiple of one column to </a:t>
            </a:r>
            <a:r>
              <a:rPr lang="en-US" sz="2200" b="1" i="1" dirty="0"/>
              <a:t>another</a:t>
            </a:r>
            <a:r>
              <a:rPr lang="en-US" sz="2200" b="1" dirty="0"/>
              <a:t> column does not change the value of the determinant. </a:t>
            </a:r>
          </a:p>
        </p:txBody>
      </p:sp>
    </p:spTree>
    <p:extLst>
      <p:ext uri="{BB962C8B-B14F-4D97-AF65-F5344CB8AC3E}">
        <p14:creationId xmlns:p14="http://schemas.microsoft.com/office/powerpoint/2010/main" val="319701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828" y="365126"/>
            <a:ext cx="10511971" cy="7234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Determinant to study the effect of transformation.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27" y="1488167"/>
            <a:ext cx="10792629" cy="315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5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370" y="365125"/>
            <a:ext cx="10468429" cy="6508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Determinant - orientation and magnification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25" y="1794782"/>
            <a:ext cx="7533321" cy="34013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23474" y="5196114"/>
            <a:ext cx="87830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The determinant of the matrix [-1 -1; 1  3] operates on 4 points (0,0),(1,0),(0,1),(1,1).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It could be seen that the magnitude of the determinant indicates the magnitude of the transformation.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The sign of the determinant indicates the orientation of the output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There may be dimensional reduction. That case happens if the matrix contains columns are linearly dependent 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097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/>
          <a:lstStyle/>
          <a:p>
            <a:r>
              <a:rPr lang="en-US" dirty="0" smtClean="0"/>
              <a:t>Determinant and 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16"/>
            <a:ext cx="10515600" cy="4913647"/>
          </a:xfrm>
        </p:spPr>
        <p:txBody>
          <a:bodyPr/>
          <a:lstStyle/>
          <a:p>
            <a:r>
              <a:rPr lang="en-US" dirty="0" smtClean="0"/>
              <a:t>Following are equivalent</a:t>
            </a:r>
          </a:p>
          <a:p>
            <a:pPr lvl="1"/>
            <a:r>
              <a:rPr lang="en-US" dirty="0" smtClean="0"/>
              <a:t>The determinant of a matrix (square) is zero.</a:t>
            </a:r>
          </a:p>
          <a:p>
            <a:pPr lvl="1"/>
            <a:r>
              <a:rPr lang="en-US" dirty="0" smtClean="0"/>
              <a:t>The matrix is of lower rank.</a:t>
            </a:r>
          </a:p>
          <a:p>
            <a:pPr lvl="1"/>
            <a:r>
              <a:rPr lang="en-US" dirty="0" smtClean="0"/>
              <a:t>The matrix has linearly dependent columns/rows.</a:t>
            </a:r>
          </a:p>
          <a:p>
            <a:pPr lvl="1"/>
            <a:r>
              <a:rPr lang="en-US" dirty="0" err="1" smtClean="0"/>
              <a:t>Atleast</a:t>
            </a:r>
            <a:r>
              <a:rPr lang="en-US" dirty="0" smtClean="0"/>
              <a:t>, one Eigen value is zero</a:t>
            </a:r>
          </a:p>
          <a:p>
            <a:pPr lvl="1"/>
            <a:r>
              <a:rPr lang="en-US" dirty="0" smtClean="0"/>
              <a:t>The matrix does not have the inverse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70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6001"/>
          </a:xfrm>
        </p:spPr>
        <p:txBody>
          <a:bodyPr/>
          <a:lstStyle/>
          <a:p>
            <a:r>
              <a:rPr lang="en-US" dirty="0" smtClean="0"/>
              <a:t>Determinants for solving Ax=0;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99411"/>
            <a:ext cx="10515600" cy="48775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Example:</a:t>
            </a:r>
          </a:p>
          <a:p>
            <a:r>
              <a:rPr lang="en-US" dirty="0" smtClean="0"/>
              <a:t>2x + 3y = 8;</a:t>
            </a:r>
          </a:p>
          <a:p>
            <a:r>
              <a:rPr lang="en-US" dirty="0" smtClean="0"/>
              <a:t>3x –y = 1;</a:t>
            </a:r>
          </a:p>
          <a:p>
            <a:r>
              <a:rPr lang="en-US" dirty="0" smtClean="0"/>
              <a:t>Matrix representation:</a:t>
            </a:r>
          </a:p>
          <a:p>
            <a:pPr marL="0" indent="0">
              <a:buNone/>
            </a:pPr>
            <a:r>
              <a:rPr lang="en-US" dirty="0" smtClean="0"/>
              <a:t>    2       3      x       8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3      -1     y  =   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Cramer’s rule is used to solve the equations. The rule is (in two dimensions). The rule says,</a:t>
            </a:r>
          </a:p>
          <a:p>
            <a:pPr marL="0" indent="0">
              <a:buNone/>
            </a:pPr>
            <a:r>
              <a:rPr lang="en-US" dirty="0" smtClean="0"/>
              <a:t>     X                 =       y            =          1            </a:t>
            </a:r>
            <a:r>
              <a:rPr lang="en-US" dirty="0" smtClean="0">
                <a:sym typeface="Wingdings" panose="05000000000000000000" pitchFamily="2" charset="2"/>
              </a:rPr>
              <a:t> x/-11   = y/-22  = 1/ -11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8        3                   2       8             2      3          </a:t>
            </a:r>
            <a:r>
              <a:rPr lang="en-US" dirty="0" smtClean="0">
                <a:sym typeface="Wingdings" panose="05000000000000000000" pitchFamily="2" charset="2"/>
              </a:rPr>
              <a:t>  x=1; y = 2;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1</a:t>
            </a:r>
            <a:r>
              <a:rPr lang="en-US" dirty="0" smtClean="0"/>
              <a:t>        -1                  3       1             3      -1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32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/>
          <a:lstStyle/>
          <a:p>
            <a:r>
              <a:rPr lang="en-US" dirty="0" smtClean="0"/>
              <a:t>Solution of linear system using determinant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99" y="1804987"/>
            <a:ext cx="11342023" cy="3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3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3"/>
            <a:ext cx="10535653" cy="7030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 of linear equations with determinants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9411"/>
            <a:ext cx="10515600" cy="48775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Example:</a:t>
            </a:r>
          </a:p>
          <a:p>
            <a:r>
              <a:rPr lang="en-US" dirty="0" smtClean="0"/>
              <a:t>2x + 3y = 8;</a:t>
            </a:r>
          </a:p>
          <a:p>
            <a:r>
              <a:rPr lang="en-US" dirty="0" smtClean="0"/>
              <a:t>3x –y = 1;</a:t>
            </a:r>
          </a:p>
          <a:p>
            <a:r>
              <a:rPr lang="en-US" dirty="0" smtClean="0"/>
              <a:t>Matrix representation:</a:t>
            </a:r>
          </a:p>
          <a:p>
            <a:pPr marL="0" indent="0">
              <a:buNone/>
            </a:pPr>
            <a:r>
              <a:rPr lang="en-US" dirty="0" smtClean="0"/>
              <a:t>    2       3      x       8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3      -1     y  =   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Cramer’s rule is used to solve the equations. The rule is (in two dimensions). The rule says,</a:t>
            </a:r>
          </a:p>
          <a:p>
            <a:pPr marL="0" indent="0">
              <a:buNone/>
            </a:pPr>
            <a:r>
              <a:rPr lang="en-US" dirty="0" smtClean="0"/>
              <a:t>     X                 =       y            =          1            </a:t>
            </a:r>
            <a:r>
              <a:rPr lang="en-US" dirty="0" smtClean="0">
                <a:sym typeface="Wingdings" panose="05000000000000000000" pitchFamily="2" charset="2"/>
              </a:rPr>
              <a:t> x/-11   = y/-22  = 1/ -11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8        3                   2       8             2      3          </a:t>
            </a:r>
            <a:r>
              <a:rPr lang="en-US" dirty="0" smtClean="0">
                <a:sym typeface="Wingdings" panose="05000000000000000000" pitchFamily="2" charset="2"/>
              </a:rPr>
              <a:t>  x=1; y = 2;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1</a:t>
            </a:r>
            <a:r>
              <a:rPr lang="en-US" dirty="0" smtClean="0"/>
              <a:t>        -1                  3       1             3      -1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Left Bracket 3"/>
          <p:cNvSpPr/>
          <p:nvPr/>
        </p:nvSpPr>
        <p:spPr>
          <a:xfrm>
            <a:off x="1070810" y="3001879"/>
            <a:ext cx="45719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ket 4"/>
          <p:cNvSpPr/>
          <p:nvPr/>
        </p:nvSpPr>
        <p:spPr>
          <a:xfrm>
            <a:off x="2247500" y="3001879"/>
            <a:ext cx="45719" cy="95049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ket 5"/>
          <p:cNvSpPr/>
          <p:nvPr/>
        </p:nvSpPr>
        <p:spPr>
          <a:xfrm>
            <a:off x="2456849" y="3001879"/>
            <a:ext cx="45719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>
            <a:off x="2758841" y="3037974"/>
            <a:ext cx="48126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ket 7"/>
          <p:cNvSpPr/>
          <p:nvPr/>
        </p:nvSpPr>
        <p:spPr>
          <a:xfrm>
            <a:off x="3096126" y="3050005"/>
            <a:ext cx="48126" cy="90236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/>
          <p:cNvSpPr/>
          <p:nvPr/>
        </p:nvSpPr>
        <p:spPr>
          <a:xfrm>
            <a:off x="3656800" y="3050005"/>
            <a:ext cx="45719" cy="90236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962526" y="5137484"/>
            <a:ext cx="926432" cy="24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97242" y="5228973"/>
            <a:ext cx="0" cy="846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38200" y="5245768"/>
            <a:ext cx="0" cy="830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4200" y="5137483"/>
            <a:ext cx="926432" cy="24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69568" y="5053260"/>
            <a:ext cx="926432" cy="24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20189" y="5245768"/>
            <a:ext cx="0" cy="846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79232" y="5137483"/>
            <a:ext cx="0" cy="846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965031" y="5137483"/>
            <a:ext cx="0" cy="846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106026" y="5161546"/>
            <a:ext cx="0" cy="846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85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9253"/>
            <a:ext cx="10515600" cy="49377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9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38309</TotalTime>
  <Words>5901</Words>
  <Application>Microsoft Office PowerPoint</Application>
  <PresentationFormat>Widescreen</PresentationFormat>
  <Paragraphs>874</Paragraphs>
  <Slides>118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118</vt:i4>
      </vt:variant>
    </vt:vector>
  </HeadingPairs>
  <TitlesOfParts>
    <vt:vector size="128" baseType="lpstr">
      <vt:lpstr>Arial</vt:lpstr>
      <vt:lpstr>Calibri</vt:lpstr>
      <vt:lpstr>Calibri Light</vt:lpstr>
      <vt:lpstr>Cambria Math</vt:lpstr>
      <vt:lpstr>Consolas</vt:lpstr>
      <vt:lpstr>inherit</vt:lpstr>
      <vt:lpstr>Lato</vt:lpstr>
      <vt:lpstr>Nunito Sans</vt:lpstr>
      <vt:lpstr>Wingdings</vt:lpstr>
      <vt:lpstr>Office Theme</vt:lpstr>
      <vt:lpstr>Linear algebra </vt:lpstr>
      <vt:lpstr>Vectors – An introduction</vt:lpstr>
      <vt:lpstr>Vector addition in physics</vt:lpstr>
      <vt:lpstr>Vector addition and representation</vt:lpstr>
      <vt:lpstr>Vector notation and coordinate representation</vt:lpstr>
      <vt:lpstr>Vectors in Co ordinate system</vt:lpstr>
      <vt:lpstr>Vector space concept in abstract algebra</vt:lpstr>
      <vt:lpstr>Useful theorem</vt:lpstr>
      <vt:lpstr>Note on abstract algebra</vt:lpstr>
      <vt:lpstr>Fields</vt:lpstr>
      <vt:lpstr>Abstract definition for a vector space over a field.</vt:lpstr>
      <vt:lpstr>Examples other than numbers</vt:lpstr>
      <vt:lpstr> Vector space in practice</vt:lpstr>
      <vt:lpstr>Vector Subspace</vt:lpstr>
      <vt:lpstr>Subspaces in R3</vt:lpstr>
      <vt:lpstr>Inner product, dot product</vt:lpstr>
      <vt:lpstr>Dot product in coordinate space</vt:lpstr>
      <vt:lpstr>Dot product – Direct product and component vise product </vt:lpstr>
      <vt:lpstr>Some properties</vt:lpstr>
      <vt:lpstr>Summary</vt:lpstr>
      <vt:lpstr>PowerPoint Presentation</vt:lpstr>
      <vt:lpstr>Orthogonal projection</vt:lpstr>
      <vt:lpstr>Projections</vt:lpstr>
      <vt:lpstr>Orthogonal decompositions on subspace</vt:lpstr>
      <vt:lpstr>Linear dependence and independence</vt:lpstr>
      <vt:lpstr>Linear independence</vt:lpstr>
      <vt:lpstr>Vector products</vt:lpstr>
      <vt:lpstr>Back to dot product - Example – Cosine angle for comparison of documents.(https://janav.wordpress.com/2013/10/27/tf-idf-and-cosine-similarity/)</vt:lpstr>
      <vt:lpstr>A few definitions</vt:lpstr>
      <vt:lpstr>Example in detail. (Word count/total no. of words)</vt:lpstr>
      <vt:lpstr>Inverse document frequency</vt:lpstr>
      <vt:lpstr>PowerPoint Presentation</vt:lpstr>
      <vt:lpstr>PowerPoint Presentation</vt:lpstr>
      <vt:lpstr>Linear system of equations – An example</vt:lpstr>
      <vt:lpstr>Linear equations in two variables</vt:lpstr>
      <vt:lpstr>LU decomposition</vt:lpstr>
      <vt:lpstr>LDU decomposition</vt:lpstr>
      <vt:lpstr>Permutation matrix</vt:lpstr>
      <vt:lpstr>Matrices</vt:lpstr>
      <vt:lpstr>Solution of linear system of equations</vt:lpstr>
      <vt:lpstr>Matrices (cont…)</vt:lpstr>
      <vt:lpstr>Matrix form of equations</vt:lpstr>
      <vt:lpstr>Matrix representation of data</vt:lpstr>
      <vt:lpstr> Standard dataset for machine learning. The Iris data set. </vt:lpstr>
      <vt:lpstr>Iris flower</vt:lpstr>
      <vt:lpstr>Sample Iris data set</vt:lpstr>
      <vt:lpstr>Matrix operations</vt:lpstr>
      <vt:lpstr>Matrix addition</vt:lpstr>
      <vt:lpstr>Multiplying matrices</vt:lpstr>
      <vt:lpstr>Matrix multiplication - example</vt:lpstr>
      <vt:lpstr>Matrix multiplication</vt:lpstr>
      <vt:lpstr>Matrix multiplication - properties</vt:lpstr>
      <vt:lpstr>Identity matrix </vt:lpstr>
      <vt:lpstr>Matrix inversion - Analysis</vt:lpstr>
      <vt:lpstr>Dis advantage of closed form solutions</vt:lpstr>
      <vt:lpstr>Solutions for Ax = b</vt:lpstr>
      <vt:lpstr>Vector space, span of a set of vectors</vt:lpstr>
      <vt:lpstr>Solution for Ax = 0</vt:lpstr>
      <vt:lpstr>PowerPoint Presentation</vt:lpstr>
      <vt:lpstr>Matrix operations</vt:lpstr>
      <vt:lpstr>PowerPoint Presentation</vt:lpstr>
      <vt:lpstr>Summary: Vector space and standard basis</vt:lpstr>
      <vt:lpstr>A 3d vector and its components</vt:lpstr>
      <vt:lpstr>Basis vectors</vt:lpstr>
      <vt:lpstr>Projections</vt:lpstr>
      <vt:lpstr>Decompose a vector along an orthogonal set</vt:lpstr>
      <vt:lpstr>Example – orthogonal projection </vt:lpstr>
      <vt:lpstr>Projection on subspace</vt:lpstr>
      <vt:lpstr>The final approximation result</vt:lpstr>
      <vt:lpstr>Illustration – Projection theorem</vt:lpstr>
      <vt:lpstr>Generation of orthogonal basis based on given set of vectors</vt:lpstr>
      <vt:lpstr>Orthogonal system</vt:lpstr>
      <vt:lpstr>Construction of 3rd normal from {u1,u2,u3}</vt:lpstr>
      <vt:lpstr>PowerPoint Presentation</vt:lpstr>
      <vt:lpstr>Orthogonolization</vt:lpstr>
      <vt:lpstr>Orthogonalization algorithm</vt:lpstr>
      <vt:lpstr>Description of the idea</vt:lpstr>
      <vt:lpstr>Linear algebra</vt:lpstr>
      <vt:lpstr>Determinants</vt:lpstr>
      <vt:lpstr>Determinants</vt:lpstr>
      <vt:lpstr>Computation of the value of a determinant </vt:lpstr>
      <vt:lpstr>Areas and volumes – Parallelograms and parallelepipeds</vt:lpstr>
      <vt:lpstr>Volumes of parallelepipeds and Determinants </vt:lpstr>
      <vt:lpstr>3dimensional determinant</vt:lpstr>
      <vt:lpstr>Determinant derivation</vt:lpstr>
      <vt:lpstr>A few definitions: Minor, cofactor, ad joint, inverse (w.r.t. square Matrices)</vt:lpstr>
      <vt:lpstr>Determinant as a property of transformation</vt:lpstr>
      <vt:lpstr>Property of linear transformation as expressed by the determinant – Orientation and magnification</vt:lpstr>
      <vt:lpstr>Computation of the value of a determinant</vt:lpstr>
      <vt:lpstr>Properties useful in the computation</vt:lpstr>
      <vt:lpstr>Determinant properties</vt:lpstr>
      <vt:lpstr>Properties of determinants – cont……</vt:lpstr>
      <vt:lpstr>Determinant to study the effect of transformation.</vt:lpstr>
      <vt:lpstr>Determinant - orientation and magnification</vt:lpstr>
      <vt:lpstr>Determinant and rank</vt:lpstr>
      <vt:lpstr>Determinants for solving Ax=0;</vt:lpstr>
      <vt:lpstr>Solution of linear system using determinant</vt:lpstr>
      <vt:lpstr>Solution of linear equations with determinants</vt:lpstr>
      <vt:lpstr>PowerPoint Presentation</vt:lpstr>
      <vt:lpstr>Multiple solutions</vt:lpstr>
      <vt:lpstr>Revisit linear system of equations (Unique solution)</vt:lpstr>
      <vt:lpstr>Complete solution by Row operations</vt:lpstr>
      <vt:lpstr>Example for inconsistency</vt:lpstr>
      <vt:lpstr>Multiple solutions</vt:lpstr>
      <vt:lpstr>Certain definitions – Row echelon form</vt:lpstr>
      <vt:lpstr>Reduced row echelon form</vt:lpstr>
      <vt:lpstr>Some more definitions</vt:lpstr>
      <vt:lpstr>Example – Reduced echelon form</vt:lpstr>
      <vt:lpstr>PowerPoint Presentation</vt:lpstr>
      <vt:lpstr>PowerPoint Presentation</vt:lpstr>
      <vt:lpstr>Conclusion</vt:lpstr>
      <vt:lpstr>Final step</vt:lpstr>
      <vt:lpstr>Rank of a matrix</vt:lpstr>
      <vt:lpstr>Some more interpretations</vt:lpstr>
      <vt:lpstr>PowerPoint Presentation</vt:lpstr>
      <vt:lpstr>Null space of A</vt:lpstr>
      <vt:lpstr>Rank theorem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</dc:title>
  <dc:creator>Gopalasamudram Sivaramakumar</dc:creator>
  <cp:lastModifiedBy>Sivaramakumar, Gopalasamudram (Cognizant)</cp:lastModifiedBy>
  <cp:revision>350</cp:revision>
  <dcterms:created xsi:type="dcterms:W3CDTF">2017-07-25T13:22:26Z</dcterms:created>
  <dcterms:modified xsi:type="dcterms:W3CDTF">2017-11-23T20:12:06Z</dcterms:modified>
</cp:coreProperties>
</file>