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5" r:id="rId8"/>
    <p:sldId id="266"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67" r:id="rId28"/>
    <p:sldId id="268" r:id="rId29"/>
    <p:sldId id="269" r:id="rId30"/>
    <p:sldId id="270" r:id="rId31"/>
    <p:sldId id="271" r:id="rId32"/>
    <p:sldId id="290" r:id="rId33"/>
    <p:sldId id="291" r:id="rId34"/>
    <p:sldId id="292" r:id="rId35"/>
    <p:sldId id="293" r:id="rId36"/>
    <p:sldId id="294" r:id="rId37"/>
    <p:sldId id="295" r:id="rId38"/>
    <p:sldId id="296" r:id="rId39"/>
    <p:sldId id="297" r:id="rId40"/>
    <p:sldId id="298"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04E4FC-E5EA-4973-9EA5-2FCD82E8591A}"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177234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E4FC-E5EA-4973-9EA5-2FCD82E8591A}"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11157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E4FC-E5EA-4973-9EA5-2FCD82E8591A}"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45024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4E4FC-E5EA-4973-9EA5-2FCD82E8591A}"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414190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4E4FC-E5EA-4973-9EA5-2FCD82E8591A}"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7907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04E4FC-E5EA-4973-9EA5-2FCD82E8591A}"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3237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04E4FC-E5EA-4973-9EA5-2FCD82E8591A}"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242080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04E4FC-E5EA-4973-9EA5-2FCD82E8591A}"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410271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4FC-E5EA-4973-9EA5-2FCD82E8591A}"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275599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04E4FC-E5EA-4973-9EA5-2FCD82E8591A}"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269638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04E4FC-E5EA-4973-9EA5-2FCD82E8591A}"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773C6-ECF7-44DF-9DB9-E950BC1483FE}" type="slidenum">
              <a:rPr lang="en-US" smtClean="0"/>
              <a:t>‹#›</a:t>
            </a:fld>
            <a:endParaRPr lang="en-US"/>
          </a:p>
        </p:txBody>
      </p:sp>
    </p:spTree>
    <p:extLst>
      <p:ext uri="{BB962C8B-B14F-4D97-AF65-F5344CB8AC3E}">
        <p14:creationId xmlns:p14="http://schemas.microsoft.com/office/powerpoint/2010/main" val="14222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4E4FC-E5EA-4973-9EA5-2FCD82E8591A}" type="datetimeFigureOut">
              <a:rPr lang="en-US" smtClean="0"/>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73C6-ECF7-44DF-9DB9-E950BC1483FE}" type="slidenum">
              <a:rPr lang="en-US" smtClean="0"/>
              <a:t>‹#›</a:t>
            </a:fld>
            <a:endParaRPr lang="en-US"/>
          </a:p>
        </p:txBody>
      </p:sp>
    </p:spTree>
    <p:extLst>
      <p:ext uri="{BB962C8B-B14F-4D97-AF65-F5344CB8AC3E}">
        <p14:creationId xmlns:p14="http://schemas.microsoft.com/office/powerpoint/2010/main" val="169458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a:t>
            </a:r>
            <a:endParaRPr lang="en-US" dirty="0"/>
          </a:p>
        </p:txBody>
      </p:sp>
      <p:sp>
        <p:nvSpPr>
          <p:cNvPr id="3" name="Subtitle 2"/>
          <p:cNvSpPr>
            <a:spLocks noGrp="1"/>
          </p:cNvSpPr>
          <p:nvPr>
            <p:ph type="subTitle" idx="1"/>
          </p:nvPr>
        </p:nvSpPr>
        <p:spPr/>
        <p:txBody>
          <a:bodyPr/>
          <a:lstStyle/>
          <a:p>
            <a:r>
              <a:rPr lang="en-US" dirty="0" smtClean="0"/>
              <a:t>Siva</a:t>
            </a:r>
            <a:endParaRPr lang="en-US" dirty="0"/>
          </a:p>
        </p:txBody>
      </p:sp>
    </p:spTree>
    <p:extLst>
      <p:ext uri="{BB962C8B-B14F-4D97-AF65-F5344CB8AC3E}">
        <p14:creationId xmlns:p14="http://schemas.microsoft.com/office/powerpoint/2010/main" val="270330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3200"/>
              <a:t>Time series Methods</a:t>
            </a:r>
          </a:p>
        </p:txBody>
      </p:sp>
      <p:sp>
        <p:nvSpPr>
          <p:cNvPr id="38915" name="Rectangle 3"/>
          <p:cNvSpPr>
            <a:spLocks noGrp="1" noChangeArrowheads="1"/>
          </p:cNvSpPr>
          <p:nvPr>
            <p:ph type="body" idx="1"/>
          </p:nvPr>
        </p:nvSpPr>
        <p:spPr/>
        <p:txBody>
          <a:bodyPr/>
          <a:lstStyle/>
          <a:p>
            <a:pPr>
              <a:lnSpc>
                <a:spcPct val="80000"/>
              </a:lnSpc>
              <a:buFontTx/>
              <a:buNone/>
            </a:pPr>
            <a:r>
              <a:rPr lang="en-US" altLang="en-US" sz="2000"/>
              <a:t>Mathematically,</a:t>
            </a:r>
          </a:p>
          <a:p>
            <a:pPr>
              <a:lnSpc>
                <a:spcPct val="80000"/>
              </a:lnSpc>
              <a:buFontTx/>
              <a:buNone/>
            </a:pPr>
            <a:r>
              <a:rPr lang="en-US" altLang="en-US" sz="2000"/>
              <a:t>If X(1), X(2),…,X(i) are the demands (sales orders )in the past, then </a:t>
            </a:r>
          </a:p>
          <a:p>
            <a:pPr>
              <a:lnSpc>
                <a:spcPct val="80000"/>
              </a:lnSpc>
              <a:buFontTx/>
              <a:buNone/>
            </a:pPr>
            <a:r>
              <a:rPr lang="en-US" altLang="en-US" sz="2000"/>
              <a:t>X(i+1) = f(X(i), X(i-1), X(i-2),…).</a:t>
            </a:r>
          </a:p>
          <a:p>
            <a:pPr>
              <a:lnSpc>
                <a:spcPct val="80000"/>
              </a:lnSpc>
              <a:buFontTx/>
              <a:buNone/>
            </a:pPr>
            <a:endParaRPr lang="en-US" altLang="en-US" sz="2000"/>
          </a:p>
          <a:p>
            <a:pPr>
              <a:lnSpc>
                <a:spcPct val="80000"/>
              </a:lnSpc>
              <a:buFontTx/>
              <a:buNone/>
            </a:pPr>
            <a:r>
              <a:rPr lang="en-US" altLang="en-US" sz="2000"/>
              <a:t>Ofcourse, there will be small random fluctuations even under  normal conditions which can be described as error between the actual value and the predicted value based on the past.</a:t>
            </a:r>
          </a:p>
          <a:p>
            <a:pPr>
              <a:lnSpc>
                <a:spcPct val="80000"/>
              </a:lnSpc>
              <a:buFontTx/>
              <a:buNone/>
            </a:pPr>
            <a:r>
              <a:rPr lang="en-US" altLang="en-US" sz="2000"/>
              <a:t>Thus, x(i+1) = f(x(i), x(i-1),…, n(i), n(i-1),…..)</a:t>
            </a:r>
          </a:p>
          <a:p>
            <a:pPr>
              <a:lnSpc>
                <a:spcPct val="80000"/>
              </a:lnSpc>
              <a:buFontTx/>
              <a:buNone/>
            </a:pPr>
            <a:r>
              <a:rPr lang="en-US" altLang="en-US" sz="2000"/>
              <a:t>That error is known as the ‘noise’ in the forecasting literature.</a:t>
            </a:r>
          </a:p>
          <a:p>
            <a:pPr>
              <a:lnSpc>
                <a:spcPct val="80000"/>
              </a:lnSpc>
              <a:buFontTx/>
              <a:buNone/>
            </a:pPr>
            <a:r>
              <a:rPr lang="en-US" altLang="en-US" sz="2000"/>
              <a:t>Our methods should be able to predict the forecasts by minimizing the effect of </a:t>
            </a:r>
          </a:p>
          <a:p>
            <a:pPr>
              <a:lnSpc>
                <a:spcPct val="80000"/>
              </a:lnSpc>
              <a:buFontTx/>
              <a:buNone/>
            </a:pPr>
            <a:r>
              <a:rPr lang="en-US" altLang="en-US" sz="2000"/>
              <a:t>the ‘noise’ .</a:t>
            </a:r>
          </a:p>
          <a:p>
            <a:pPr>
              <a:lnSpc>
                <a:spcPct val="80000"/>
              </a:lnSpc>
              <a:buFontTx/>
              <a:buNone/>
            </a:pPr>
            <a:r>
              <a:rPr lang="en-US" altLang="en-US" sz="2000"/>
              <a:t>Once the function f(X) is determined, the forecasts can be computed.</a:t>
            </a:r>
          </a:p>
          <a:p>
            <a:pPr>
              <a:lnSpc>
                <a:spcPct val="80000"/>
              </a:lnSpc>
              <a:buFontTx/>
              <a:buNone/>
            </a:pPr>
            <a:endParaRPr lang="en-US" altLang="en-US" sz="2000"/>
          </a:p>
          <a:p>
            <a:pPr>
              <a:lnSpc>
                <a:spcPct val="80000"/>
              </a:lnSpc>
            </a:pPr>
            <a:endParaRPr lang="en-US" altLang="en-US" sz="2000"/>
          </a:p>
        </p:txBody>
      </p:sp>
    </p:spTree>
    <p:extLst>
      <p:ext uri="{BB962C8B-B14F-4D97-AF65-F5344CB8AC3E}">
        <p14:creationId xmlns:p14="http://schemas.microsoft.com/office/powerpoint/2010/main" val="34010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3200"/>
              <a:t>Regression</a:t>
            </a:r>
          </a:p>
        </p:txBody>
      </p:sp>
      <p:sp>
        <p:nvSpPr>
          <p:cNvPr id="14339" name="Rectangle 3"/>
          <p:cNvSpPr>
            <a:spLocks noGrp="1" noChangeArrowheads="1"/>
          </p:cNvSpPr>
          <p:nvPr>
            <p:ph type="body" idx="1"/>
          </p:nvPr>
        </p:nvSpPr>
        <p:spPr>
          <a:xfrm>
            <a:off x="2057400" y="1600201"/>
            <a:ext cx="8229600" cy="4525963"/>
          </a:xfrm>
        </p:spPr>
        <p:txBody>
          <a:bodyPr/>
          <a:lstStyle/>
          <a:p>
            <a:pPr>
              <a:buFontTx/>
              <a:buNone/>
            </a:pPr>
            <a:r>
              <a:rPr lang="en-US" altLang="en-US"/>
              <a:t>However some events can drive the demand for a product. E.g., Promotional activities, advertisement etc.</a:t>
            </a:r>
          </a:p>
          <a:p>
            <a:pPr>
              <a:buFontTx/>
              <a:buNone/>
            </a:pPr>
            <a:r>
              <a:rPr lang="en-US" altLang="en-US"/>
              <a:t>In such cases , </a:t>
            </a:r>
          </a:p>
          <a:p>
            <a:pPr>
              <a:buFontTx/>
              <a:buNone/>
            </a:pPr>
            <a:r>
              <a:rPr lang="en-US" altLang="en-US"/>
              <a:t>x(i+1) = f(x(i),x(i-1),…, n(i),n(i-1),…, u(i),u(i-1),..) where  u(i) denotes investment or the efforts made to boost up the demand.</a:t>
            </a:r>
          </a:p>
          <a:p>
            <a:pPr>
              <a:buFontTx/>
              <a:buNone/>
            </a:pPr>
            <a:r>
              <a:rPr lang="en-US" altLang="en-US"/>
              <a:t>These terms (u(i)) are named as ‘Causals’.</a:t>
            </a:r>
          </a:p>
          <a:p>
            <a:endParaRPr lang="en-US" altLang="en-US" sz="2000"/>
          </a:p>
        </p:txBody>
      </p:sp>
    </p:spTree>
    <p:extLst>
      <p:ext uri="{BB962C8B-B14F-4D97-AF65-F5344CB8AC3E}">
        <p14:creationId xmlns:p14="http://schemas.microsoft.com/office/powerpoint/2010/main" val="192274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0"/>
            <a:ext cx="8229600" cy="1143000"/>
          </a:xfrm>
        </p:spPr>
        <p:txBody>
          <a:bodyPr/>
          <a:lstStyle/>
          <a:p>
            <a:r>
              <a:rPr lang="en-US" altLang="en-US" sz="2400"/>
              <a:t>Topics to be covered</a:t>
            </a:r>
          </a:p>
        </p:txBody>
      </p:sp>
      <p:sp>
        <p:nvSpPr>
          <p:cNvPr id="7171" name="Rectangle 3"/>
          <p:cNvSpPr>
            <a:spLocks noGrp="1" noChangeArrowheads="1"/>
          </p:cNvSpPr>
          <p:nvPr>
            <p:ph type="body" idx="1"/>
          </p:nvPr>
        </p:nvSpPr>
        <p:spPr>
          <a:xfrm>
            <a:off x="1981200" y="1143000"/>
            <a:ext cx="8305800" cy="5257800"/>
          </a:xfrm>
        </p:spPr>
        <p:txBody>
          <a:bodyPr>
            <a:normAutofit lnSpcReduction="10000"/>
          </a:bodyPr>
          <a:lstStyle/>
          <a:p>
            <a:pPr>
              <a:buFontTx/>
              <a:buNone/>
            </a:pPr>
            <a:r>
              <a:rPr lang="en-US" altLang="en-US" sz="1800" b="1"/>
              <a:t>Topics to be presented  in this sub-chapter will be</a:t>
            </a:r>
          </a:p>
          <a:p>
            <a:r>
              <a:rPr lang="en-US" altLang="en-US" sz="1800"/>
              <a:t>Moving average of the past (sales) data.</a:t>
            </a:r>
          </a:p>
          <a:p>
            <a:r>
              <a:rPr lang="en-US" altLang="en-US" sz="1800"/>
              <a:t>Weighted moving average.</a:t>
            </a:r>
          </a:p>
          <a:p>
            <a:pPr>
              <a:buFontTx/>
              <a:buNone/>
            </a:pPr>
            <a:r>
              <a:rPr lang="en-US" altLang="en-US" sz="1800"/>
              <a:t>The weightage can be exponential </a:t>
            </a:r>
          </a:p>
          <a:p>
            <a:r>
              <a:rPr lang="en-US" altLang="en-US" sz="1800"/>
              <a:t>Single, Double and Triple Exponential smoothing with simple derivations of the formulas</a:t>
            </a:r>
          </a:p>
          <a:p>
            <a:r>
              <a:rPr lang="en-US" altLang="en-US" sz="1800"/>
              <a:t>Theory of ARMA models: Box Jenkins(Detailed)</a:t>
            </a:r>
          </a:p>
          <a:p>
            <a:r>
              <a:rPr lang="en-US" altLang="en-US" sz="1800"/>
              <a:t>Single and Multiple Regression (detailed)</a:t>
            </a:r>
          </a:p>
          <a:p>
            <a:r>
              <a:rPr lang="en-US" altLang="en-US" sz="1800"/>
              <a:t>Crostons</a:t>
            </a:r>
          </a:p>
          <a:p>
            <a:r>
              <a:rPr lang="en-US" altLang="en-US" sz="1800"/>
              <a:t>Pick best</a:t>
            </a:r>
          </a:p>
          <a:p>
            <a:pPr>
              <a:buFontTx/>
              <a:buNone/>
            </a:pPr>
            <a:endParaRPr lang="en-US" altLang="en-US" sz="1800"/>
          </a:p>
          <a:p>
            <a:r>
              <a:rPr lang="en-US" altLang="en-US" sz="1800"/>
              <a:t>These are the methods used in the following  commercial software for supply chain management and optimization.</a:t>
            </a:r>
          </a:p>
          <a:p>
            <a:r>
              <a:rPr lang="en-US" altLang="en-US" sz="1800"/>
              <a:t>i) Demand Manager of i2 Technologies</a:t>
            </a:r>
          </a:p>
          <a:p>
            <a:r>
              <a:rPr lang="en-US" altLang="en-US" sz="1800"/>
              <a:t>Ii)SAP APO Demand Planner</a:t>
            </a:r>
          </a:p>
          <a:p>
            <a:r>
              <a:rPr lang="en-US" altLang="en-US" sz="1800"/>
              <a:t>Iii)Oracle SCM tool box</a:t>
            </a:r>
          </a:p>
          <a:p>
            <a:endParaRPr lang="en-US" altLang="en-US" sz="1800"/>
          </a:p>
        </p:txBody>
      </p:sp>
    </p:spTree>
    <p:extLst>
      <p:ext uri="{BB962C8B-B14F-4D97-AF65-F5344CB8AC3E}">
        <p14:creationId xmlns:p14="http://schemas.microsoft.com/office/powerpoint/2010/main" val="23203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type="ctrTitle"/>
          </p:nvPr>
        </p:nvSpPr>
        <p:spPr>
          <a:xfrm>
            <a:off x="2209800" y="0"/>
            <a:ext cx="7772400" cy="1066800"/>
          </a:xfrm>
        </p:spPr>
        <p:txBody>
          <a:bodyPr/>
          <a:lstStyle/>
          <a:p>
            <a:r>
              <a:rPr lang="en-US" altLang="en-US" sz="3600"/>
              <a:t>Time series - Moving Average</a:t>
            </a:r>
          </a:p>
        </p:txBody>
      </p:sp>
      <p:sp>
        <p:nvSpPr>
          <p:cNvPr id="21510" name="Rectangle 6"/>
          <p:cNvSpPr>
            <a:spLocks noGrp="1" noChangeArrowheads="1"/>
          </p:cNvSpPr>
          <p:nvPr>
            <p:ph type="subTitle" idx="1"/>
          </p:nvPr>
        </p:nvSpPr>
        <p:spPr>
          <a:xfrm>
            <a:off x="2057400" y="1219200"/>
            <a:ext cx="8001000" cy="5257800"/>
          </a:xfrm>
        </p:spPr>
        <p:txBody>
          <a:bodyPr/>
          <a:lstStyle/>
          <a:p>
            <a:pPr algn="l">
              <a:lnSpc>
                <a:spcPct val="90000"/>
              </a:lnSpc>
            </a:pPr>
            <a:r>
              <a:rPr lang="en-US" altLang="en-US"/>
              <a:t>What is  Time series estimation</a:t>
            </a:r>
          </a:p>
          <a:p>
            <a:pPr algn="l">
              <a:lnSpc>
                <a:spcPct val="90000"/>
              </a:lnSpc>
            </a:pPr>
            <a:r>
              <a:rPr lang="en-US" altLang="en-US"/>
              <a:t>Given the past data x(t), x(t-1), x(t-2),….etc., estimate x(t+1), x(t+2), .</a:t>
            </a:r>
          </a:p>
          <a:p>
            <a:pPr algn="l">
              <a:lnSpc>
                <a:spcPct val="90000"/>
              </a:lnSpc>
            </a:pPr>
            <a:endParaRPr lang="en-US" altLang="en-US"/>
          </a:p>
          <a:p>
            <a:pPr algn="l">
              <a:lnSpc>
                <a:spcPct val="90000"/>
              </a:lnSpc>
            </a:pPr>
            <a:r>
              <a:rPr lang="en-US" altLang="en-US"/>
              <a:t>Ex: x(t) can represent actual sales data in a particular zone.</a:t>
            </a:r>
          </a:p>
          <a:p>
            <a:pPr algn="l">
              <a:lnSpc>
                <a:spcPct val="90000"/>
              </a:lnSpc>
            </a:pPr>
            <a:r>
              <a:rPr lang="en-US" altLang="en-US"/>
              <a:t>However,</a:t>
            </a:r>
          </a:p>
          <a:p>
            <a:pPr algn="l">
              <a:lnSpc>
                <a:spcPct val="90000"/>
              </a:lnSpc>
            </a:pPr>
            <a:r>
              <a:rPr lang="en-US" altLang="en-US"/>
              <a:t>There can be some known and unknown events that could affect the values in the future.</a:t>
            </a:r>
          </a:p>
          <a:p>
            <a:pPr algn="l">
              <a:lnSpc>
                <a:spcPct val="90000"/>
              </a:lnSpc>
            </a:pPr>
            <a:r>
              <a:rPr lang="en-US" altLang="en-US"/>
              <a:t>Ex: Advertisements, promotions etc.,</a:t>
            </a:r>
          </a:p>
          <a:p>
            <a:pPr algn="l">
              <a:lnSpc>
                <a:spcPct val="90000"/>
              </a:lnSpc>
            </a:pPr>
            <a:r>
              <a:rPr lang="en-US" altLang="en-US"/>
              <a:t>If possible, those have to be taken into account.  </a:t>
            </a:r>
          </a:p>
          <a:p>
            <a:pPr algn="l">
              <a:lnSpc>
                <a:spcPct val="90000"/>
              </a:lnSpc>
            </a:pPr>
            <a:r>
              <a:rPr lang="en-US" altLang="en-US"/>
              <a:t>These external factors are called ‘causals’</a:t>
            </a:r>
          </a:p>
          <a:p>
            <a:pPr algn="l">
              <a:lnSpc>
                <a:spcPct val="90000"/>
              </a:lnSpc>
            </a:pPr>
            <a:r>
              <a:rPr lang="en-US" altLang="en-US"/>
              <a:t>For the time being,  assume there are no causals.</a:t>
            </a:r>
          </a:p>
          <a:p>
            <a:pPr algn="l">
              <a:lnSpc>
                <a:spcPct val="90000"/>
              </a:lnSpc>
            </a:pPr>
            <a:endParaRPr lang="en-US" altLang="en-US"/>
          </a:p>
          <a:p>
            <a:pPr algn="l">
              <a:lnSpc>
                <a:spcPct val="90000"/>
              </a:lnSpc>
            </a:pPr>
            <a:endParaRPr lang="en-US" altLang="en-US"/>
          </a:p>
        </p:txBody>
      </p:sp>
    </p:spTree>
    <p:extLst>
      <p:ext uri="{BB962C8B-B14F-4D97-AF65-F5344CB8AC3E}">
        <p14:creationId xmlns:p14="http://schemas.microsoft.com/office/powerpoint/2010/main" val="386473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152400"/>
            <a:ext cx="8229600" cy="1143000"/>
          </a:xfrm>
        </p:spPr>
        <p:txBody>
          <a:bodyPr/>
          <a:lstStyle/>
          <a:p>
            <a:r>
              <a:rPr lang="en-US" altLang="en-US" sz="3200"/>
              <a:t>Moving average</a:t>
            </a:r>
          </a:p>
        </p:txBody>
      </p:sp>
      <p:sp>
        <p:nvSpPr>
          <p:cNvPr id="24579" name="Rectangle 3"/>
          <p:cNvSpPr>
            <a:spLocks noGrp="1" noChangeArrowheads="1"/>
          </p:cNvSpPr>
          <p:nvPr>
            <p:ph type="body" idx="1"/>
          </p:nvPr>
        </p:nvSpPr>
        <p:spPr>
          <a:xfrm>
            <a:off x="1981200" y="1143000"/>
            <a:ext cx="8229600" cy="5334000"/>
          </a:xfrm>
        </p:spPr>
        <p:txBody>
          <a:bodyPr/>
          <a:lstStyle/>
          <a:p>
            <a:pPr>
              <a:lnSpc>
                <a:spcPct val="80000"/>
              </a:lnSpc>
              <a:buFontTx/>
              <a:buNone/>
            </a:pPr>
            <a:r>
              <a:rPr lang="en-US" altLang="en-US" sz="2000"/>
              <a:t>So, in our case we assume that the demand is almost constant except for some slight fluctuations</a:t>
            </a:r>
          </a:p>
          <a:p>
            <a:pPr>
              <a:lnSpc>
                <a:spcPct val="80000"/>
              </a:lnSpc>
              <a:buFontTx/>
              <a:buNone/>
            </a:pPr>
            <a:r>
              <a:rPr lang="en-US" altLang="en-US" sz="2000"/>
              <a:t>X(t) = a + e(t) where ‘e’ denotes noise or error. ‘a’ is to be estimated. ‘a’ is known as smoothened value of the time series x(t). </a:t>
            </a:r>
          </a:p>
          <a:p>
            <a:pPr>
              <a:lnSpc>
                <a:spcPct val="80000"/>
              </a:lnSpc>
              <a:buFontTx/>
              <a:buNone/>
            </a:pPr>
            <a:r>
              <a:rPr lang="en-US" altLang="en-US" sz="2000"/>
              <a:t>In other words,</a:t>
            </a:r>
          </a:p>
          <a:p>
            <a:pPr>
              <a:lnSpc>
                <a:spcPct val="80000"/>
              </a:lnSpc>
              <a:buFontTx/>
              <a:buNone/>
            </a:pPr>
            <a:r>
              <a:rPr lang="en-US" altLang="en-US" sz="2000"/>
              <a:t>Given, actual sales data x(t), x(t-1, x(t-2),…, estimate the best value for x(t+1)</a:t>
            </a:r>
          </a:p>
          <a:p>
            <a:pPr>
              <a:lnSpc>
                <a:spcPct val="80000"/>
              </a:lnSpc>
              <a:buFontTx/>
              <a:buNone/>
            </a:pPr>
            <a:endParaRPr lang="en-US" altLang="en-US" sz="2000"/>
          </a:p>
          <a:p>
            <a:pPr>
              <a:lnSpc>
                <a:spcPct val="80000"/>
              </a:lnSpc>
              <a:buFontTx/>
              <a:buNone/>
            </a:pPr>
            <a:r>
              <a:rPr lang="en-US" altLang="en-US" sz="2000"/>
              <a:t>The first intutive idea is to take the </a:t>
            </a:r>
            <a:r>
              <a:rPr lang="en-US" altLang="en-US" sz="2400"/>
              <a:t>average</a:t>
            </a:r>
            <a:r>
              <a:rPr lang="en-US" altLang="en-US" sz="2000"/>
              <a:t> of some of the past measurements.</a:t>
            </a:r>
          </a:p>
          <a:p>
            <a:pPr>
              <a:lnSpc>
                <a:spcPct val="80000"/>
              </a:lnSpc>
              <a:buFontTx/>
              <a:buNone/>
            </a:pPr>
            <a:r>
              <a:rPr lang="en-US" altLang="en-US" sz="2000"/>
              <a:t>X(t+1) = (1/n) (x(t) + x(t-1) + ….+x(t-(n-1))</a:t>
            </a:r>
          </a:p>
          <a:p>
            <a:pPr>
              <a:lnSpc>
                <a:spcPct val="80000"/>
              </a:lnSpc>
              <a:buFontTx/>
              <a:buNone/>
            </a:pPr>
            <a:endParaRPr lang="en-US" altLang="en-US" sz="2000"/>
          </a:p>
          <a:p>
            <a:pPr>
              <a:lnSpc>
                <a:spcPct val="80000"/>
              </a:lnSpc>
              <a:buFontTx/>
              <a:buNone/>
            </a:pPr>
            <a:r>
              <a:rPr lang="en-US" altLang="en-US" sz="2000"/>
              <a:t>If n= 3 , it is 3 point average.</a:t>
            </a:r>
          </a:p>
          <a:p>
            <a:pPr>
              <a:lnSpc>
                <a:spcPct val="80000"/>
              </a:lnSpc>
              <a:buFontTx/>
              <a:buNone/>
            </a:pPr>
            <a:r>
              <a:rPr lang="en-US" altLang="en-US" sz="2000"/>
              <a:t>X(t+1) = (1/3)(x(t) + x(t-1) + x(t-2) )</a:t>
            </a:r>
          </a:p>
          <a:p>
            <a:pPr>
              <a:lnSpc>
                <a:spcPct val="80000"/>
              </a:lnSpc>
              <a:buFontTx/>
              <a:buNone/>
            </a:pPr>
            <a:r>
              <a:rPr lang="en-US" altLang="en-US" sz="2000"/>
              <a:t>What does this mean? What is the significance of the ‘average’?</a:t>
            </a:r>
          </a:p>
        </p:txBody>
      </p:sp>
    </p:spTree>
    <p:extLst>
      <p:ext uri="{BB962C8B-B14F-4D97-AF65-F5344CB8AC3E}">
        <p14:creationId xmlns:p14="http://schemas.microsoft.com/office/powerpoint/2010/main" val="37283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0" y="0"/>
            <a:ext cx="7924800" cy="1066800"/>
          </a:xfrm>
        </p:spPr>
        <p:txBody>
          <a:bodyPr/>
          <a:lstStyle/>
          <a:p>
            <a:r>
              <a:rPr lang="en-US" altLang="en-US" sz="3200"/>
              <a:t>Least squares</a:t>
            </a:r>
          </a:p>
        </p:txBody>
      </p:sp>
      <p:sp>
        <p:nvSpPr>
          <p:cNvPr id="25603" name="Rectangle 3"/>
          <p:cNvSpPr>
            <a:spLocks noGrp="1" noChangeArrowheads="1"/>
          </p:cNvSpPr>
          <p:nvPr>
            <p:ph type="body" idx="1"/>
          </p:nvPr>
        </p:nvSpPr>
        <p:spPr>
          <a:xfrm>
            <a:off x="1981200" y="990600"/>
            <a:ext cx="8305800" cy="5486400"/>
          </a:xfrm>
        </p:spPr>
        <p:txBody>
          <a:bodyPr/>
          <a:lstStyle/>
          <a:p>
            <a:r>
              <a:rPr lang="en-US" altLang="en-US" sz="2400"/>
              <a:t>Least squares Let x</a:t>
            </a:r>
            <a:r>
              <a:rPr lang="en-US" altLang="en-US" sz="2400" baseline="30000"/>
              <a:t>^</a:t>
            </a:r>
            <a:r>
              <a:rPr lang="en-US" altLang="en-US" sz="2400"/>
              <a:t>(t+1)  be the best estimate for x(t+1)</a:t>
            </a:r>
          </a:p>
          <a:p>
            <a:r>
              <a:rPr lang="en-US" altLang="en-US" sz="2400"/>
              <a:t>The estimate x</a:t>
            </a:r>
            <a:r>
              <a:rPr lang="en-US" altLang="en-US" sz="2400" baseline="30000"/>
              <a:t>^</a:t>
            </a:r>
            <a:r>
              <a:rPr lang="en-US" altLang="en-US" sz="2400"/>
              <a:t>(t+1) is to be as close as possible to all the </a:t>
            </a:r>
            <a:r>
              <a:rPr lang="en-US" altLang="en-US" sz="2400">
                <a:latin typeface="Arial" panose="020B0604020202020204" pitchFamily="34" charset="0"/>
              </a:rPr>
              <a:t>‘</a:t>
            </a:r>
            <a:r>
              <a:rPr lang="en-US" altLang="en-US" sz="2400"/>
              <a:t>n</a:t>
            </a:r>
            <a:r>
              <a:rPr lang="en-US" altLang="en-US" sz="2400">
                <a:latin typeface="Arial" panose="020B0604020202020204" pitchFamily="34" charset="0"/>
              </a:rPr>
              <a:t>’</a:t>
            </a:r>
            <a:r>
              <a:rPr lang="en-US" altLang="en-US" sz="2400"/>
              <a:t> values.</a:t>
            </a:r>
          </a:p>
          <a:p>
            <a:r>
              <a:rPr lang="en-US" altLang="en-US" sz="2400"/>
              <a:t>If n =3 then</a:t>
            </a:r>
          </a:p>
          <a:p>
            <a:pPr>
              <a:buFontTx/>
              <a:buNone/>
            </a:pPr>
            <a:r>
              <a:rPr lang="en-US" altLang="en-US" sz="2400">
                <a:sym typeface="Wingdings" panose="05000000000000000000" pitchFamily="2" charset="2"/>
              </a:rPr>
              <a:t>	the sum of the (squares) of the differences has to be minimum.</a:t>
            </a:r>
          </a:p>
          <a:p>
            <a:r>
              <a:rPr lang="en-US" altLang="en-US" sz="2400">
                <a:sym typeface="Wingdings" panose="05000000000000000000" pitchFamily="2" charset="2"/>
              </a:rPr>
              <a:t> Minimise  (</a:t>
            </a:r>
            <a:r>
              <a:rPr lang="en-US" altLang="en-US" sz="2400"/>
              <a:t>x</a:t>
            </a:r>
            <a:r>
              <a:rPr lang="en-US" altLang="en-US" sz="2400" baseline="30000"/>
              <a:t>^</a:t>
            </a:r>
            <a:r>
              <a:rPr lang="en-US" altLang="en-US" sz="2400"/>
              <a:t>(t+1)  - x(t))</a:t>
            </a:r>
            <a:r>
              <a:rPr lang="en-US" altLang="en-US" sz="2400" baseline="30000"/>
              <a:t>2 </a:t>
            </a:r>
            <a:r>
              <a:rPr lang="en-US" altLang="en-US" sz="2400"/>
              <a:t> + </a:t>
            </a:r>
            <a:r>
              <a:rPr lang="en-US" altLang="en-US" sz="2400">
                <a:sym typeface="Wingdings" panose="05000000000000000000" pitchFamily="2" charset="2"/>
              </a:rPr>
              <a:t>(</a:t>
            </a:r>
            <a:r>
              <a:rPr lang="en-US" altLang="en-US" sz="2400"/>
              <a:t>x</a:t>
            </a:r>
            <a:r>
              <a:rPr lang="en-US" altLang="en-US" sz="2400" baseline="30000"/>
              <a:t>^</a:t>
            </a:r>
            <a:r>
              <a:rPr lang="en-US" altLang="en-US" sz="2400"/>
              <a:t>(t+1)  - x(t-1))</a:t>
            </a:r>
            <a:r>
              <a:rPr lang="en-US" altLang="en-US" sz="2400" baseline="30000"/>
              <a:t>2 </a:t>
            </a:r>
            <a:r>
              <a:rPr lang="en-US" altLang="en-US" sz="2400"/>
              <a:t>+ </a:t>
            </a:r>
            <a:r>
              <a:rPr lang="en-US" altLang="en-US" sz="2400">
                <a:sym typeface="Wingdings" panose="05000000000000000000" pitchFamily="2" charset="2"/>
              </a:rPr>
              <a:t>(</a:t>
            </a:r>
            <a:r>
              <a:rPr lang="en-US" altLang="en-US" sz="2400"/>
              <a:t>x</a:t>
            </a:r>
            <a:r>
              <a:rPr lang="en-US" altLang="en-US" sz="2400" baseline="30000"/>
              <a:t>^</a:t>
            </a:r>
            <a:r>
              <a:rPr lang="en-US" altLang="en-US" sz="2400"/>
              <a:t>(t+1)  - x(t-2))</a:t>
            </a:r>
            <a:r>
              <a:rPr lang="en-US" altLang="en-US" sz="2400" baseline="30000"/>
              <a:t>2  </a:t>
            </a:r>
            <a:r>
              <a:rPr lang="en-US" altLang="en-US" sz="2400">
                <a:sym typeface="Wingdings" panose="05000000000000000000" pitchFamily="2" charset="2"/>
              </a:rPr>
              <a:t>w.r.t </a:t>
            </a:r>
            <a:r>
              <a:rPr lang="en-US" altLang="en-US" sz="2400"/>
              <a:t>x</a:t>
            </a:r>
            <a:r>
              <a:rPr lang="en-US" altLang="en-US" sz="2400" baseline="30000"/>
              <a:t>^</a:t>
            </a:r>
            <a:r>
              <a:rPr lang="en-US" altLang="en-US" sz="2400"/>
              <a:t>(t+1) .</a:t>
            </a:r>
          </a:p>
          <a:p>
            <a:pPr>
              <a:buFontTx/>
              <a:buNone/>
            </a:pPr>
            <a:r>
              <a:rPr lang="en-US" altLang="en-US" sz="2400">
                <a:sym typeface="Wingdings" panose="05000000000000000000" pitchFamily="2" charset="2"/>
              </a:rPr>
              <a:t>  	</a:t>
            </a:r>
            <a:r>
              <a:rPr lang="en-US" altLang="en-US" sz="2400"/>
              <a:t>(d/d x</a:t>
            </a:r>
            <a:r>
              <a:rPr lang="en-US" altLang="en-US" sz="2400" baseline="30000"/>
              <a:t>^</a:t>
            </a:r>
            <a:r>
              <a:rPr lang="en-US" altLang="en-US" sz="2400"/>
              <a:t>(t+1) ) {</a:t>
            </a:r>
            <a:r>
              <a:rPr lang="en-US" altLang="en-US" sz="2400">
                <a:sym typeface="Wingdings" panose="05000000000000000000" pitchFamily="2" charset="2"/>
              </a:rPr>
              <a:t>(</a:t>
            </a:r>
            <a:r>
              <a:rPr lang="en-US" altLang="en-US" sz="2400"/>
              <a:t>x</a:t>
            </a:r>
            <a:r>
              <a:rPr lang="en-US" altLang="en-US" sz="2400" baseline="30000"/>
              <a:t>^</a:t>
            </a:r>
            <a:r>
              <a:rPr lang="en-US" altLang="en-US" sz="2400"/>
              <a:t>(t+1)  - x(t))</a:t>
            </a:r>
            <a:r>
              <a:rPr lang="en-US" altLang="en-US" sz="2400" baseline="30000"/>
              <a:t>2 </a:t>
            </a:r>
            <a:r>
              <a:rPr lang="en-US" altLang="en-US" sz="2400"/>
              <a:t> + </a:t>
            </a:r>
            <a:r>
              <a:rPr lang="en-US" altLang="en-US" sz="2400">
                <a:sym typeface="Wingdings" panose="05000000000000000000" pitchFamily="2" charset="2"/>
              </a:rPr>
              <a:t>(</a:t>
            </a:r>
            <a:r>
              <a:rPr lang="en-US" altLang="en-US" sz="2400"/>
              <a:t>x</a:t>
            </a:r>
            <a:r>
              <a:rPr lang="en-US" altLang="en-US" sz="2400" baseline="30000"/>
              <a:t>^</a:t>
            </a:r>
            <a:r>
              <a:rPr lang="en-US" altLang="en-US" sz="2400"/>
              <a:t>(t+1)  - x(t-1))</a:t>
            </a:r>
            <a:r>
              <a:rPr lang="en-US" altLang="en-US" sz="2400" baseline="30000"/>
              <a:t>2 </a:t>
            </a:r>
            <a:r>
              <a:rPr lang="en-US" altLang="en-US" sz="2400"/>
              <a:t>+ </a:t>
            </a:r>
            <a:r>
              <a:rPr lang="en-US" altLang="en-US" sz="2400">
                <a:sym typeface="Wingdings" panose="05000000000000000000" pitchFamily="2" charset="2"/>
              </a:rPr>
              <a:t>(</a:t>
            </a:r>
            <a:r>
              <a:rPr lang="en-US" altLang="en-US" sz="2400"/>
              <a:t>x</a:t>
            </a:r>
            <a:r>
              <a:rPr lang="en-US" altLang="en-US" sz="2400" baseline="30000"/>
              <a:t>^</a:t>
            </a:r>
            <a:r>
              <a:rPr lang="en-US" altLang="en-US" sz="2400"/>
              <a:t>(t+1)  - x(t-2))</a:t>
            </a:r>
            <a:r>
              <a:rPr lang="en-US" altLang="en-US" sz="2400" baseline="30000"/>
              <a:t>2 </a:t>
            </a:r>
            <a:r>
              <a:rPr lang="en-US" altLang="en-US" sz="2400"/>
              <a:t>  = 0;</a:t>
            </a:r>
          </a:p>
          <a:p>
            <a:pPr>
              <a:buFontTx/>
              <a:buNone/>
            </a:pPr>
            <a:r>
              <a:rPr lang="en-US" altLang="en-US" sz="2400"/>
              <a:t>	</a:t>
            </a:r>
            <a:r>
              <a:rPr lang="en-US" altLang="en-US" sz="2400">
                <a:sym typeface="Wingdings" panose="05000000000000000000" pitchFamily="2" charset="2"/>
              </a:rPr>
              <a:t>2{(</a:t>
            </a:r>
            <a:r>
              <a:rPr lang="en-US" altLang="en-US" sz="2400"/>
              <a:t>x</a:t>
            </a:r>
            <a:r>
              <a:rPr lang="en-US" altLang="en-US" sz="2400" baseline="30000"/>
              <a:t>^</a:t>
            </a:r>
            <a:r>
              <a:rPr lang="en-US" altLang="en-US" sz="2400"/>
              <a:t>(t+1)  - x(t)) + </a:t>
            </a:r>
            <a:r>
              <a:rPr lang="en-US" altLang="en-US" sz="2400">
                <a:sym typeface="Wingdings" panose="05000000000000000000" pitchFamily="2" charset="2"/>
              </a:rPr>
              <a:t>(</a:t>
            </a:r>
            <a:r>
              <a:rPr lang="en-US" altLang="en-US" sz="2400"/>
              <a:t>x</a:t>
            </a:r>
            <a:r>
              <a:rPr lang="en-US" altLang="en-US" sz="2400" baseline="30000"/>
              <a:t>^</a:t>
            </a:r>
            <a:r>
              <a:rPr lang="en-US" altLang="en-US" sz="2400"/>
              <a:t>(t+1)  - x(t-1)) + </a:t>
            </a:r>
            <a:r>
              <a:rPr lang="en-US" altLang="en-US" sz="2400">
                <a:sym typeface="Wingdings" panose="05000000000000000000" pitchFamily="2" charset="2"/>
              </a:rPr>
              <a:t>(</a:t>
            </a:r>
            <a:r>
              <a:rPr lang="en-US" altLang="en-US" sz="2400"/>
              <a:t>x</a:t>
            </a:r>
            <a:r>
              <a:rPr lang="en-US" altLang="en-US" sz="2400" baseline="30000"/>
              <a:t>^</a:t>
            </a:r>
            <a:r>
              <a:rPr lang="en-US" altLang="en-US" sz="2400"/>
              <a:t>(t+1)  - x(t-2)) = 0</a:t>
            </a:r>
          </a:p>
          <a:p>
            <a:pPr>
              <a:buFontTx/>
              <a:buNone/>
            </a:pPr>
            <a:r>
              <a:rPr lang="en-US" altLang="en-US" sz="2400"/>
              <a:t>	</a:t>
            </a:r>
            <a:r>
              <a:rPr lang="en-US" altLang="en-US" sz="2400">
                <a:sym typeface="Wingdings" panose="05000000000000000000" pitchFamily="2" charset="2"/>
              </a:rPr>
              <a:t> </a:t>
            </a:r>
            <a:r>
              <a:rPr lang="en-US" altLang="en-US" sz="2400"/>
              <a:t>x</a:t>
            </a:r>
            <a:r>
              <a:rPr lang="en-US" altLang="en-US" sz="2400" baseline="30000"/>
              <a:t>^</a:t>
            </a:r>
            <a:r>
              <a:rPr lang="en-US" altLang="en-US" sz="2400"/>
              <a:t>(t+1) = (1/3){ x(t) + x(t-1) + x(t-2)} </a:t>
            </a:r>
          </a:p>
        </p:txBody>
      </p:sp>
    </p:spTree>
    <p:extLst>
      <p:ext uri="{BB962C8B-B14F-4D97-AF65-F5344CB8AC3E}">
        <p14:creationId xmlns:p14="http://schemas.microsoft.com/office/powerpoint/2010/main" val="219653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76200"/>
            <a:ext cx="8229600" cy="1143000"/>
          </a:xfrm>
        </p:spPr>
        <p:txBody>
          <a:bodyPr/>
          <a:lstStyle/>
          <a:p>
            <a:r>
              <a:rPr lang="en-US" altLang="en-US"/>
              <a:t>The weightage</a:t>
            </a:r>
          </a:p>
        </p:txBody>
      </p:sp>
      <p:sp>
        <p:nvSpPr>
          <p:cNvPr id="26627" name="Rectangle 3"/>
          <p:cNvSpPr>
            <a:spLocks noGrp="1" noChangeArrowheads="1"/>
          </p:cNvSpPr>
          <p:nvPr>
            <p:ph type="body" idx="1"/>
          </p:nvPr>
        </p:nvSpPr>
        <p:spPr>
          <a:xfrm>
            <a:off x="1524000" y="1066800"/>
            <a:ext cx="8991600" cy="5486400"/>
          </a:xfrm>
        </p:spPr>
        <p:txBody>
          <a:bodyPr>
            <a:normAutofit fontScale="92500" lnSpcReduction="10000"/>
          </a:bodyPr>
          <a:lstStyle/>
          <a:p>
            <a:pPr>
              <a:lnSpc>
                <a:spcPct val="80000"/>
              </a:lnSpc>
            </a:pPr>
            <a:r>
              <a:rPr lang="en-US" altLang="en-US" sz="2000"/>
              <a:t>Sometimes, we give different importance to the different data along the time line. In that case, the objective is to minimize</a:t>
            </a:r>
          </a:p>
          <a:p>
            <a:pPr>
              <a:lnSpc>
                <a:spcPct val="80000"/>
              </a:lnSpc>
              <a:buFontTx/>
              <a:buNone/>
            </a:pPr>
            <a:r>
              <a:rPr lang="en-US" altLang="en-US" sz="2000" i="1">
                <a:sym typeface="Wingdings" panose="05000000000000000000" pitchFamily="2" charset="2"/>
              </a:rPr>
              <a:t>	W1 *(</a:t>
            </a:r>
            <a:r>
              <a:rPr lang="en-US" altLang="en-US" sz="2000" i="1"/>
              <a:t>x</a:t>
            </a:r>
            <a:r>
              <a:rPr lang="en-US" altLang="en-US" sz="2000" i="1" baseline="30000"/>
              <a:t>^</a:t>
            </a:r>
            <a:r>
              <a:rPr lang="en-US" altLang="en-US" sz="2000" i="1"/>
              <a:t>(t+1)  - x(t))</a:t>
            </a:r>
            <a:r>
              <a:rPr lang="en-US" altLang="en-US" sz="2000" i="1" baseline="30000"/>
              <a:t>2 </a:t>
            </a:r>
            <a:r>
              <a:rPr lang="en-US" altLang="en-US" sz="2000" i="1"/>
              <a:t> + </a:t>
            </a:r>
          </a:p>
          <a:p>
            <a:pPr>
              <a:lnSpc>
                <a:spcPct val="80000"/>
              </a:lnSpc>
              <a:buFontTx/>
              <a:buNone/>
            </a:pPr>
            <a:r>
              <a:rPr lang="en-US" altLang="en-US" sz="2000" i="1"/>
              <a:t>	W2 * </a:t>
            </a:r>
            <a:r>
              <a:rPr lang="en-US" altLang="en-US" sz="2000" i="1">
                <a:sym typeface="Wingdings" panose="05000000000000000000" pitchFamily="2" charset="2"/>
              </a:rPr>
              <a:t>(</a:t>
            </a:r>
            <a:r>
              <a:rPr lang="en-US" altLang="en-US" sz="2000" i="1"/>
              <a:t>x</a:t>
            </a:r>
            <a:r>
              <a:rPr lang="en-US" altLang="en-US" sz="2000" i="1" baseline="30000"/>
              <a:t>^</a:t>
            </a:r>
            <a:r>
              <a:rPr lang="en-US" altLang="en-US" sz="2000" i="1"/>
              <a:t>(t+1)  - x(t-1))</a:t>
            </a:r>
            <a:r>
              <a:rPr lang="en-US" altLang="en-US" sz="2000" i="1" baseline="30000"/>
              <a:t>2 </a:t>
            </a:r>
            <a:r>
              <a:rPr lang="en-US" altLang="en-US" sz="2000" i="1"/>
              <a:t>+ </a:t>
            </a:r>
          </a:p>
          <a:p>
            <a:pPr>
              <a:lnSpc>
                <a:spcPct val="80000"/>
              </a:lnSpc>
              <a:buFontTx/>
              <a:buNone/>
            </a:pPr>
            <a:r>
              <a:rPr lang="en-US" altLang="en-US" sz="2000" i="1"/>
              <a:t>	W3 * </a:t>
            </a:r>
            <a:r>
              <a:rPr lang="en-US" altLang="en-US" sz="2000" i="1">
                <a:sym typeface="Wingdings" panose="05000000000000000000" pitchFamily="2" charset="2"/>
              </a:rPr>
              <a:t>(</a:t>
            </a:r>
            <a:r>
              <a:rPr lang="en-US" altLang="en-US" sz="2000" i="1"/>
              <a:t>x</a:t>
            </a:r>
            <a:r>
              <a:rPr lang="en-US" altLang="en-US" sz="2000" i="1" baseline="30000"/>
              <a:t>^</a:t>
            </a:r>
            <a:r>
              <a:rPr lang="en-US" altLang="en-US" sz="2000" i="1"/>
              <a:t>(t+1)  - x(t-2))</a:t>
            </a:r>
            <a:r>
              <a:rPr lang="en-US" altLang="en-US" sz="2000" i="1" baseline="30000"/>
              <a:t>2  </a:t>
            </a:r>
          </a:p>
          <a:p>
            <a:pPr>
              <a:lnSpc>
                <a:spcPct val="80000"/>
              </a:lnSpc>
              <a:buFontTx/>
              <a:buNone/>
            </a:pPr>
            <a:r>
              <a:rPr lang="en-US" altLang="en-US" sz="2000" i="1">
                <a:sym typeface="Wingdings" panose="05000000000000000000" pitchFamily="2" charset="2"/>
              </a:rPr>
              <a:t>	</a:t>
            </a:r>
            <a:r>
              <a:rPr lang="en-US" altLang="en-US" sz="2000">
                <a:sym typeface="Wingdings" panose="05000000000000000000" pitchFamily="2" charset="2"/>
              </a:rPr>
              <a:t>w.r.t    </a:t>
            </a:r>
            <a:r>
              <a:rPr lang="en-US" altLang="en-US" sz="2000"/>
              <a:t>x</a:t>
            </a:r>
            <a:r>
              <a:rPr lang="en-US" altLang="en-US" sz="2000" baseline="30000"/>
              <a:t>^</a:t>
            </a:r>
            <a:r>
              <a:rPr lang="en-US" altLang="en-US" sz="2000"/>
              <a:t>(t+1)      where W1,W2 and W3 &gt;= 0.</a:t>
            </a:r>
          </a:p>
          <a:p>
            <a:pPr>
              <a:lnSpc>
                <a:spcPct val="80000"/>
              </a:lnSpc>
            </a:pPr>
            <a:r>
              <a:rPr lang="en-US" altLang="en-US" sz="2000"/>
              <a:t>We can assume W1 + W2 + W3 = 1 w.l.g</a:t>
            </a:r>
          </a:p>
          <a:p>
            <a:pPr>
              <a:lnSpc>
                <a:spcPct val="80000"/>
              </a:lnSpc>
            </a:pPr>
            <a:r>
              <a:rPr lang="en-US" altLang="en-US" sz="2000"/>
              <a:t>In this case,</a:t>
            </a:r>
          </a:p>
          <a:p>
            <a:pPr>
              <a:lnSpc>
                <a:spcPct val="80000"/>
              </a:lnSpc>
              <a:buFontTx/>
              <a:buNone/>
            </a:pPr>
            <a:r>
              <a:rPr lang="en-US" altLang="en-US" sz="2000" i="1"/>
              <a:t> x</a:t>
            </a:r>
            <a:r>
              <a:rPr lang="en-US" altLang="en-US" sz="2000" i="1" baseline="30000"/>
              <a:t>^</a:t>
            </a:r>
            <a:r>
              <a:rPr lang="en-US" altLang="en-US" sz="2000" i="1"/>
              <a:t>(t+1) = W1 x(t) + W2 x(t-1) + W3 x(t-2)</a:t>
            </a:r>
          </a:p>
          <a:p>
            <a:pPr>
              <a:lnSpc>
                <a:spcPct val="80000"/>
              </a:lnSpc>
              <a:buFontTx/>
              <a:buNone/>
            </a:pPr>
            <a:endParaRPr lang="en-US" altLang="en-US" sz="2000" i="1"/>
          </a:p>
          <a:p>
            <a:pPr>
              <a:lnSpc>
                <a:spcPct val="80000"/>
              </a:lnSpc>
              <a:buFontTx/>
              <a:buNone/>
            </a:pPr>
            <a:r>
              <a:rPr lang="en-US" altLang="en-US" sz="2000"/>
              <a:t>This is nothing but the so called  </a:t>
            </a:r>
            <a:r>
              <a:rPr lang="en-US" altLang="en-US" sz="2000">
                <a:latin typeface="Arial" panose="020B0604020202020204" pitchFamily="34" charset="0"/>
              </a:rPr>
              <a:t>‘</a:t>
            </a:r>
            <a:r>
              <a:rPr lang="en-US" altLang="en-US" sz="2000"/>
              <a:t>weighted average</a:t>
            </a:r>
            <a:r>
              <a:rPr lang="en-US" altLang="en-US" sz="2000">
                <a:latin typeface="Arial" panose="020B0604020202020204" pitchFamily="34" charset="0"/>
              </a:rPr>
              <a:t>’</a:t>
            </a:r>
            <a:r>
              <a:rPr lang="en-US" altLang="en-US" sz="2000"/>
              <a:t> !</a:t>
            </a:r>
          </a:p>
          <a:p>
            <a:pPr>
              <a:lnSpc>
                <a:spcPct val="80000"/>
              </a:lnSpc>
              <a:buFontTx/>
              <a:buNone/>
            </a:pPr>
            <a:endParaRPr lang="en-US" altLang="en-US" sz="2000"/>
          </a:p>
          <a:p>
            <a:pPr>
              <a:lnSpc>
                <a:spcPct val="80000"/>
              </a:lnSpc>
              <a:buFontTx/>
              <a:buNone/>
            </a:pPr>
            <a:r>
              <a:rPr lang="en-US" altLang="en-US" sz="2000"/>
              <a:t>Remember the result</a:t>
            </a:r>
          </a:p>
          <a:p>
            <a:pPr>
              <a:lnSpc>
                <a:spcPct val="80000"/>
              </a:lnSpc>
              <a:buFontTx/>
              <a:buNone/>
            </a:pPr>
            <a:endParaRPr lang="en-US" altLang="en-US" sz="2000"/>
          </a:p>
          <a:p>
            <a:pPr>
              <a:lnSpc>
                <a:spcPct val="80000"/>
              </a:lnSpc>
              <a:buFontTx/>
              <a:buNone/>
            </a:pPr>
            <a:r>
              <a:rPr lang="en-US" altLang="en-US" sz="2000" b="1"/>
              <a:t>If the weighting coefficients sum up to unity, then the weighted sum is the </a:t>
            </a:r>
            <a:r>
              <a:rPr lang="en-US" altLang="en-US" sz="2000" b="1">
                <a:latin typeface="Arial" panose="020B0604020202020204" pitchFamily="34" charset="0"/>
              </a:rPr>
              <a:t>‘</a:t>
            </a:r>
            <a:r>
              <a:rPr lang="en-US" altLang="en-US" sz="2000" b="1"/>
              <a:t>best estimate</a:t>
            </a:r>
            <a:r>
              <a:rPr lang="en-US" altLang="en-US" sz="2000" b="1">
                <a:latin typeface="Arial" panose="020B0604020202020204" pitchFamily="34" charset="0"/>
              </a:rPr>
              <a:t>’</a:t>
            </a:r>
            <a:r>
              <a:rPr lang="en-US" altLang="en-US" sz="2000" b="1"/>
              <a:t> with respect to the least squares measure.</a:t>
            </a:r>
          </a:p>
          <a:p>
            <a:pPr>
              <a:lnSpc>
                <a:spcPct val="80000"/>
              </a:lnSpc>
              <a:buFontTx/>
              <a:buNone/>
            </a:pPr>
            <a:r>
              <a:rPr lang="en-US" altLang="en-US" sz="2000" b="1"/>
              <a:t>	</a:t>
            </a:r>
          </a:p>
        </p:txBody>
      </p:sp>
    </p:spTree>
    <p:extLst>
      <p:ext uri="{BB962C8B-B14F-4D97-AF65-F5344CB8AC3E}">
        <p14:creationId xmlns:p14="http://schemas.microsoft.com/office/powerpoint/2010/main" val="303380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1"/>
            <a:ext cx="8229600" cy="868363"/>
          </a:xfrm>
        </p:spPr>
        <p:txBody>
          <a:bodyPr/>
          <a:lstStyle/>
          <a:p>
            <a:r>
              <a:rPr lang="en-US" altLang="en-US" sz="3200"/>
              <a:t>Exponential smoothing</a:t>
            </a:r>
          </a:p>
        </p:txBody>
      </p:sp>
      <p:sp>
        <p:nvSpPr>
          <p:cNvPr id="27651" name="Rectangle 3"/>
          <p:cNvSpPr>
            <a:spLocks noGrp="1" noChangeArrowheads="1"/>
          </p:cNvSpPr>
          <p:nvPr>
            <p:ph type="body" idx="1"/>
          </p:nvPr>
        </p:nvSpPr>
        <p:spPr>
          <a:xfrm>
            <a:off x="1905000" y="1143001"/>
            <a:ext cx="8305800" cy="4983163"/>
          </a:xfrm>
        </p:spPr>
        <p:txBody>
          <a:bodyPr>
            <a:normAutofit fontScale="92500" lnSpcReduction="20000"/>
          </a:bodyPr>
          <a:lstStyle/>
          <a:p>
            <a:pPr>
              <a:lnSpc>
                <a:spcPct val="80000"/>
              </a:lnSpc>
            </a:pPr>
            <a:r>
              <a:rPr lang="en-US" altLang="en-US" sz="1800"/>
              <a:t>If we want continuous improvement, </a:t>
            </a:r>
          </a:p>
          <a:p>
            <a:pPr>
              <a:lnSpc>
                <a:spcPct val="80000"/>
              </a:lnSpc>
            </a:pPr>
            <a:r>
              <a:rPr lang="en-US" altLang="en-US" sz="1800"/>
              <a:t>if we want the entire past to be taken into account, ofcourse, the weightage is to be diminishing along the past</a:t>
            </a:r>
          </a:p>
          <a:p>
            <a:pPr>
              <a:lnSpc>
                <a:spcPct val="80000"/>
              </a:lnSpc>
            </a:pPr>
            <a:r>
              <a:rPr lang="en-US" altLang="en-US" sz="1800"/>
              <a:t>How to frame the objective?</a:t>
            </a:r>
          </a:p>
          <a:p>
            <a:pPr>
              <a:lnSpc>
                <a:spcPct val="80000"/>
              </a:lnSpc>
            </a:pPr>
            <a:r>
              <a:rPr lang="en-US" altLang="en-US" sz="1800"/>
              <a:t>Remember the objective function given before.</a:t>
            </a:r>
          </a:p>
          <a:p>
            <a:pPr>
              <a:lnSpc>
                <a:spcPct val="80000"/>
              </a:lnSpc>
              <a:buFontTx/>
              <a:buNone/>
            </a:pPr>
            <a:r>
              <a:rPr lang="en-US" altLang="en-US" sz="1800" i="1">
                <a:sym typeface="Wingdings" panose="05000000000000000000" pitchFamily="2" charset="2"/>
              </a:rPr>
              <a:t>Minimize W1 *(</a:t>
            </a:r>
            <a:r>
              <a:rPr lang="en-US" altLang="en-US" sz="1800" i="1"/>
              <a:t>x</a:t>
            </a:r>
            <a:r>
              <a:rPr lang="en-US" altLang="en-US" sz="1800" i="1" baseline="30000"/>
              <a:t>^</a:t>
            </a:r>
            <a:r>
              <a:rPr lang="en-US" altLang="en-US" sz="1800" i="1"/>
              <a:t>(t+1)  - x(t))</a:t>
            </a:r>
            <a:r>
              <a:rPr lang="en-US" altLang="en-US" sz="1800" i="1" baseline="30000"/>
              <a:t>2 </a:t>
            </a:r>
            <a:r>
              <a:rPr lang="en-US" altLang="en-US" sz="1800" i="1"/>
              <a:t> + </a:t>
            </a:r>
          </a:p>
          <a:p>
            <a:pPr>
              <a:lnSpc>
                <a:spcPct val="80000"/>
              </a:lnSpc>
              <a:buFontTx/>
              <a:buNone/>
            </a:pPr>
            <a:r>
              <a:rPr lang="en-US" altLang="en-US" sz="1800" i="1"/>
              <a:t>	W2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x(t-1))</a:t>
            </a:r>
            <a:r>
              <a:rPr lang="en-US" altLang="en-US" sz="1800" i="1" baseline="30000"/>
              <a:t>2 </a:t>
            </a:r>
            <a:r>
              <a:rPr lang="en-US" altLang="en-US" sz="1800" i="1"/>
              <a:t>+ </a:t>
            </a:r>
          </a:p>
          <a:p>
            <a:pPr>
              <a:lnSpc>
                <a:spcPct val="80000"/>
              </a:lnSpc>
              <a:buFontTx/>
              <a:buNone/>
            </a:pPr>
            <a:r>
              <a:rPr lang="en-US" altLang="en-US" sz="1800" i="1"/>
              <a:t>	W3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x(t-2))</a:t>
            </a:r>
            <a:r>
              <a:rPr lang="en-US" altLang="en-US" sz="1800" i="1" baseline="30000"/>
              <a:t>2  </a:t>
            </a:r>
          </a:p>
          <a:p>
            <a:pPr>
              <a:lnSpc>
                <a:spcPct val="80000"/>
              </a:lnSpc>
              <a:buFontTx/>
              <a:buNone/>
            </a:pPr>
            <a:r>
              <a:rPr lang="en-US" altLang="en-US" sz="1800" i="1" baseline="30000"/>
              <a:t> </a:t>
            </a:r>
            <a:r>
              <a:rPr lang="en-US" altLang="en-US" sz="1800" i="1"/>
              <a:t>If we extend to the infinite past, it is </a:t>
            </a:r>
            <a:endParaRPr lang="en-US" altLang="en-US" sz="1800" i="1" baseline="30000"/>
          </a:p>
          <a:p>
            <a:pPr>
              <a:lnSpc>
                <a:spcPct val="80000"/>
              </a:lnSpc>
              <a:buFontTx/>
              <a:buNone/>
            </a:pPr>
            <a:r>
              <a:rPr lang="en-US" altLang="en-US" sz="1800" i="1">
                <a:sym typeface="Wingdings" panose="05000000000000000000" pitchFamily="2" charset="2"/>
              </a:rPr>
              <a:t>Minimize </a:t>
            </a:r>
          </a:p>
          <a:p>
            <a:pPr>
              <a:lnSpc>
                <a:spcPct val="80000"/>
              </a:lnSpc>
              <a:buFontTx/>
              <a:buNone/>
            </a:pPr>
            <a:r>
              <a:rPr lang="en-US" altLang="en-US" sz="1800" i="1">
                <a:sym typeface="Wingdings" panose="05000000000000000000" pitchFamily="2" charset="2"/>
              </a:rPr>
              <a:t>W1 *(</a:t>
            </a:r>
            <a:r>
              <a:rPr lang="en-US" altLang="en-US" sz="1800" i="1"/>
              <a:t>x</a:t>
            </a:r>
            <a:r>
              <a:rPr lang="en-US" altLang="en-US" sz="1800" i="1" baseline="30000"/>
              <a:t>^</a:t>
            </a:r>
            <a:r>
              <a:rPr lang="en-US" altLang="en-US" sz="1800" i="1"/>
              <a:t>(t+1)  - x(t))</a:t>
            </a:r>
            <a:r>
              <a:rPr lang="en-US" altLang="en-US" sz="1800" i="1" baseline="30000"/>
              <a:t>2 </a:t>
            </a:r>
            <a:r>
              <a:rPr lang="en-US" altLang="en-US" sz="1800" i="1"/>
              <a:t> +  W2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x(t-1))</a:t>
            </a:r>
            <a:r>
              <a:rPr lang="en-US" altLang="en-US" sz="1800" i="1" baseline="30000"/>
              <a:t>2 </a:t>
            </a:r>
            <a:r>
              <a:rPr lang="en-US" altLang="en-US" sz="1800" i="1"/>
              <a:t>+  </a:t>
            </a:r>
            <a:r>
              <a:rPr lang="en-US" altLang="en-US" sz="1800" i="1">
                <a:latin typeface="Arial" panose="020B0604020202020204" pitchFamily="34" charset="0"/>
              </a:rPr>
              <a:t>…</a:t>
            </a:r>
            <a:r>
              <a:rPr lang="en-US" altLang="en-US" sz="1800" i="1"/>
              <a:t>.+</a:t>
            </a:r>
          </a:p>
          <a:p>
            <a:pPr>
              <a:lnSpc>
                <a:spcPct val="80000"/>
              </a:lnSpc>
              <a:buFontTx/>
              <a:buNone/>
            </a:pPr>
            <a:r>
              <a:rPr lang="en-US" altLang="en-US" sz="1800" i="1"/>
              <a:t>	W(k)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x(t-(k-1)))</a:t>
            </a:r>
            <a:r>
              <a:rPr lang="en-US" altLang="en-US" sz="1800" i="1" baseline="30000"/>
              <a:t>2   + </a:t>
            </a:r>
            <a:r>
              <a:rPr lang="en-US" altLang="en-US" sz="1800" i="1" baseline="30000">
                <a:latin typeface="Arial" panose="020B0604020202020204" pitchFamily="34" charset="0"/>
              </a:rPr>
              <a:t>…</a:t>
            </a:r>
            <a:r>
              <a:rPr lang="en-US" altLang="en-US" sz="1800" i="1" baseline="30000"/>
              <a:t>.</a:t>
            </a:r>
          </a:p>
          <a:p>
            <a:pPr>
              <a:lnSpc>
                <a:spcPct val="80000"/>
              </a:lnSpc>
              <a:buFontTx/>
              <a:buNone/>
            </a:pPr>
            <a:r>
              <a:rPr lang="en-US" altLang="en-US" sz="1800" i="1"/>
              <a:t>Choose W(i) as  1,1-</a:t>
            </a:r>
            <a:r>
              <a:rPr lang="el-GR" altLang="en-US" sz="1800" i="1"/>
              <a:t>α</a:t>
            </a:r>
            <a:r>
              <a:rPr lang="en-US" altLang="en-US" sz="1800" i="1"/>
              <a:t>, (1-</a:t>
            </a:r>
            <a:r>
              <a:rPr lang="el-GR" altLang="en-US" sz="1800" i="1"/>
              <a:t>α</a:t>
            </a:r>
            <a:r>
              <a:rPr lang="en-US" altLang="en-US" sz="1800" i="1"/>
              <a:t>)</a:t>
            </a:r>
            <a:r>
              <a:rPr lang="en-US" altLang="en-US" sz="1800" i="1" baseline="30000"/>
              <a:t>2</a:t>
            </a:r>
            <a:r>
              <a:rPr lang="en-US" altLang="en-US" sz="1800" i="1"/>
              <a:t>, (1-</a:t>
            </a:r>
            <a:r>
              <a:rPr lang="el-GR" altLang="en-US" sz="1800" i="1"/>
              <a:t>α</a:t>
            </a:r>
            <a:r>
              <a:rPr lang="en-US" altLang="en-US" sz="1800" i="1"/>
              <a:t>)</a:t>
            </a:r>
            <a:r>
              <a:rPr lang="en-US" altLang="en-US" sz="1800" i="1" baseline="30000"/>
              <a:t>3</a:t>
            </a:r>
            <a:r>
              <a:rPr lang="en-US" altLang="en-US" sz="1800" i="1"/>
              <a:t>,</a:t>
            </a:r>
            <a:r>
              <a:rPr lang="en-US" altLang="en-US" sz="1800" i="1">
                <a:latin typeface="Arial" panose="020B0604020202020204" pitchFamily="34" charset="0"/>
              </a:rPr>
              <a:t>…</a:t>
            </a:r>
            <a:r>
              <a:rPr lang="en-US" altLang="en-US" sz="1800" i="1"/>
              <a:t>, (1-</a:t>
            </a:r>
            <a:r>
              <a:rPr lang="el-GR" altLang="en-US" sz="1800" i="1"/>
              <a:t>α</a:t>
            </a:r>
            <a:r>
              <a:rPr lang="en-US" altLang="en-US" sz="1800" i="1"/>
              <a:t>)</a:t>
            </a:r>
            <a:r>
              <a:rPr lang="en-US" altLang="en-US" sz="1800" i="1" baseline="30000"/>
              <a:t>k</a:t>
            </a:r>
            <a:r>
              <a:rPr lang="en-US" altLang="en-US" sz="1800" i="1"/>
              <a:t> ,</a:t>
            </a:r>
            <a:r>
              <a:rPr lang="en-US" altLang="en-US" sz="1800" i="1">
                <a:latin typeface="Arial" panose="020B0604020202020204" pitchFamily="34" charset="0"/>
              </a:rPr>
              <a:t>…</a:t>
            </a:r>
            <a:r>
              <a:rPr lang="en-US" altLang="en-US" sz="1800" i="1"/>
              <a:t> where </a:t>
            </a:r>
            <a:r>
              <a:rPr lang="el-GR" altLang="en-US" sz="1800" i="1"/>
              <a:t>α</a:t>
            </a:r>
            <a:r>
              <a:rPr lang="en-US" altLang="en-US" sz="1800" i="1"/>
              <a:t> &gt; 0 and </a:t>
            </a:r>
            <a:r>
              <a:rPr lang="el-GR" altLang="en-US" sz="1800" i="1"/>
              <a:t>α</a:t>
            </a:r>
            <a:r>
              <a:rPr lang="en-US" altLang="en-US" sz="1800" i="1"/>
              <a:t>  &lt; 1;</a:t>
            </a:r>
          </a:p>
          <a:p>
            <a:pPr>
              <a:lnSpc>
                <a:spcPct val="80000"/>
              </a:lnSpc>
              <a:buFontTx/>
              <a:buNone/>
            </a:pPr>
            <a:r>
              <a:rPr lang="en-US" altLang="en-US" sz="1800" i="1"/>
              <a:t>Ex: If </a:t>
            </a:r>
            <a:r>
              <a:rPr lang="el-GR" altLang="en-US" sz="1800" i="1"/>
              <a:t>α</a:t>
            </a:r>
            <a:r>
              <a:rPr lang="en-US" altLang="en-US" sz="1800" i="1"/>
              <a:t> = .5, the weighing coefficients will be </a:t>
            </a:r>
          </a:p>
          <a:p>
            <a:pPr>
              <a:lnSpc>
                <a:spcPct val="80000"/>
              </a:lnSpc>
              <a:buFontTx/>
              <a:buNone/>
            </a:pPr>
            <a:r>
              <a:rPr lang="en-US" altLang="en-US" sz="1800" i="1"/>
              <a:t>1, .5, .25, .125,</a:t>
            </a:r>
            <a:r>
              <a:rPr lang="en-US" altLang="en-US" sz="1800" i="1">
                <a:latin typeface="Arial" panose="020B0604020202020204" pitchFamily="34" charset="0"/>
              </a:rPr>
              <a:t>……</a:t>
            </a:r>
            <a:r>
              <a:rPr lang="en-US" altLang="en-US" sz="1800" i="1"/>
              <a:t>. </a:t>
            </a:r>
            <a:r>
              <a:rPr lang="en-US" altLang="en-US" sz="1800" i="1">
                <a:sym typeface="Wingdings" panose="05000000000000000000" pitchFamily="2" charset="2"/>
              </a:rPr>
              <a:t> 0</a:t>
            </a:r>
          </a:p>
          <a:p>
            <a:pPr>
              <a:lnSpc>
                <a:spcPct val="80000"/>
              </a:lnSpc>
              <a:buFont typeface="Wingdings" panose="05000000000000000000" pitchFamily="2" charset="2"/>
              <a:buChar char="è"/>
            </a:pPr>
            <a:r>
              <a:rPr lang="en-US" altLang="en-US" sz="1800" i="1">
                <a:sym typeface="Wingdings" panose="05000000000000000000" pitchFamily="2" charset="2"/>
              </a:rPr>
              <a:t>The objective will be </a:t>
            </a:r>
          </a:p>
          <a:p>
            <a:pPr>
              <a:lnSpc>
                <a:spcPct val="80000"/>
              </a:lnSpc>
              <a:buFont typeface="Wingdings" panose="05000000000000000000" pitchFamily="2" charset="2"/>
              <a:buNone/>
            </a:pPr>
            <a:r>
              <a:rPr lang="en-US" altLang="en-US" sz="1800" i="1"/>
              <a:t>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a:t>
            </a:r>
            <a:r>
              <a:rPr lang="en-US" altLang="en-US" sz="1800" i="1" baseline="30000"/>
              <a:t>2 </a:t>
            </a:r>
            <a:r>
              <a:rPr lang="en-US" altLang="en-US" sz="1800" i="1"/>
              <a:t> +(1- </a:t>
            </a:r>
            <a:r>
              <a:rPr lang="el-GR" altLang="en-US" sz="1800" i="1"/>
              <a:t>α</a:t>
            </a:r>
            <a:r>
              <a:rPr lang="en-US" altLang="en-US" sz="1800" i="1"/>
              <a:t>)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x(t-1))</a:t>
            </a:r>
            <a:r>
              <a:rPr lang="en-US" altLang="en-US" sz="1800" i="1" baseline="30000"/>
              <a:t>2 </a:t>
            </a:r>
            <a:r>
              <a:rPr lang="en-US" altLang="en-US" sz="1800" i="1"/>
              <a:t>+  </a:t>
            </a:r>
            <a:r>
              <a:rPr lang="en-US" altLang="en-US" sz="1800" i="1">
                <a:latin typeface="Arial" panose="020B0604020202020204" pitchFamily="34" charset="0"/>
              </a:rPr>
              <a:t>…</a:t>
            </a:r>
            <a:r>
              <a:rPr lang="en-US" altLang="en-US" sz="1800" i="1"/>
              <a:t>.+</a:t>
            </a:r>
          </a:p>
          <a:p>
            <a:pPr>
              <a:lnSpc>
                <a:spcPct val="80000"/>
              </a:lnSpc>
              <a:buFontTx/>
              <a:buNone/>
            </a:pPr>
            <a:r>
              <a:rPr lang="en-US" altLang="en-US" sz="1800" i="1"/>
              <a:t>	(1- </a:t>
            </a:r>
            <a:r>
              <a:rPr lang="el-GR" altLang="en-US" sz="1800" i="1"/>
              <a:t>α</a:t>
            </a:r>
            <a:r>
              <a:rPr lang="en-US" altLang="en-US" sz="1800" i="1"/>
              <a:t>)</a:t>
            </a:r>
            <a:r>
              <a:rPr lang="en-US" altLang="en-US" sz="1800" i="1" baseline="30000"/>
              <a:t>k</a:t>
            </a:r>
            <a:r>
              <a:rPr lang="en-US" altLang="en-US" sz="1800" i="1"/>
              <a:t> * </a:t>
            </a:r>
            <a:r>
              <a:rPr lang="en-US" altLang="en-US" sz="1800" i="1">
                <a:sym typeface="Wingdings" panose="05000000000000000000" pitchFamily="2" charset="2"/>
              </a:rPr>
              <a:t>(</a:t>
            </a:r>
            <a:r>
              <a:rPr lang="en-US" altLang="en-US" sz="1800" i="1"/>
              <a:t>x</a:t>
            </a:r>
            <a:r>
              <a:rPr lang="en-US" altLang="en-US" sz="1800" i="1" baseline="30000"/>
              <a:t>^</a:t>
            </a:r>
            <a:r>
              <a:rPr lang="en-US" altLang="en-US" sz="1800" i="1"/>
              <a:t>(t+1)  - x(t-(k-1)))</a:t>
            </a:r>
            <a:r>
              <a:rPr lang="en-US" altLang="en-US" sz="1800" i="1" baseline="30000"/>
              <a:t>2   + </a:t>
            </a:r>
            <a:r>
              <a:rPr lang="en-US" altLang="en-US" sz="1800" i="1" baseline="30000">
                <a:latin typeface="Arial" panose="020B0604020202020204" pitchFamily="34" charset="0"/>
              </a:rPr>
              <a:t>…</a:t>
            </a:r>
            <a:r>
              <a:rPr lang="en-US" altLang="en-US" sz="1800" i="1" baseline="30000"/>
              <a:t>.</a:t>
            </a:r>
          </a:p>
        </p:txBody>
      </p:sp>
    </p:spTree>
    <p:extLst>
      <p:ext uri="{BB962C8B-B14F-4D97-AF65-F5344CB8AC3E}">
        <p14:creationId xmlns:p14="http://schemas.microsoft.com/office/powerpoint/2010/main" val="416311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1"/>
            <a:ext cx="8305800" cy="715963"/>
          </a:xfrm>
        </p:spPr>
        <p:txBody>
          <a:bodyPr/>
          <a:lstStyle/>
          <a:p>
            <a:r>
              <a:rPr lang="en-US" altLang="en-US" sz="3200"/>
              <a:t>Computations</a:t>
            </a:r>
          </a:p>
        </p:txBody>
      </p:sp>
      <p:sp>
        <p:nvSpPr>
          <p:cNvPr id="28675" name="Rectangle 3"/>
          <p:cNvSpPr>
            <a:spLocks noGrp="1" noChangeArrowheads="1"/>
          </p:cNvSpPr>
          <p:nvPr>
            <p:ph type="body" idx="1"/>
          </p:nvPr>
        </p:nvSpPr>
        <p:spPr>
          <a:xfrm>
            <a:off x="2057400" y="1066801"/>
            <a:ext cx="8153400" cy="5059363"/>
          </a:xfrm>
        </p:spPr>
        <p:txBody>
          <a:bodyPr>
            <a:normAutofit fontScale="92500" lnSpcReduction="20000"/>
          </a:bodyPr>
          <a:lstStyle/>
          <a:p>
            <a:pPr>
              <a:lnSpc>
                <a:spcPct val="80000"/>
              </a:lnSpc>
              <a:buFontTx/>
              <a:buNone/>
            </a:pPr>
            <a:r>
              <a:rPr lang="en-US" altLang="en-US" sz="2000" i="1"/>
              <a:t>Just to make the sum of the weighing coefficients to 1, we can multiply the whole expression by  </a:t>
            </a:r>
            <a:r>
              <a:rPr lang="el-GR" altLang="en-US" sz="2000" i="1"/>
              <a:t>α</a:t>
            </a:r>
            <a:r>
              <a:rPr lang="en-US" altLang="en-US" sz="2000" i="1"/>
              <a:t>.</a:t>
            </a:r>
          </a:p>
          <a:p>
            <a:pPr>
              <a:lnSpc>
                <a:spcPct val="80000"/>
              </a:lnSpc>
              <a:buFontTx/>
              <a:buNone/>
            </a:pPr>
            <a:r>
              <a:rPr lang="en-US" altLang="en-US" sz="2000" i="1"/>
              <a:t>In this case ,</a:t>
            </a:r>
          </a:p>
          <a:p>
            <a:pPr>
              <a:lnSpc>
                <a:spcPct val="80000"/>
              </a:lnSpc>
              <a:buFontTx/>
              <a:buNone/>
            </a:pPr>
            <a:r>
              <a:rPr lang="en-US" altLang="en-US" sz="2000" i="1"/>
              <a:t>( </a:t>
            </a:r>
            <a:r>
              <a:rPr lang="el-GR" altLang="en-US" sz="2000" i="1"/>
              <a:t>α</a:t>
            </a:r>
            <a:r>
              <a:rPr lang="en-US" altLang="en-US" sz="2000" i="1"/>
              <a:t>) (1 +(1-</a:t>
            </a:r>
            <a:r>
              <a:rPr lang="el-GR" altLang="en-US" sz="2000" i="1"/>
              <a:t>α</a:t>
            </a:r>
            <a:r>
              <a:rPr lang="en-US" altLang="en-US" sz="2000" i="1"/>
              <a:t>)  + (1-</a:t>
            </a:r>
            <a:r>
              <a:rPr lang="el-GR" altLang="en-US" sz="2000" i="1"/>
              <a:t>α</a:t>
            </a:r>
            <a:r>
              <a:rPr lang="en-US" altLang="en-US" sz="2000" i="1"/>
              <a:t>)</a:t>
            </a:r>
            <a:r>
              <a:rPr lang="en-US" altLang="en-US" sz="2000" i="1" baseline="30000"/>
              <a:t>2 </a:t>
            </a:r>
            <a:r>
              <a:rPr lang="en-US" altLang="en-US" sz="2000" i="1"/>
              <a:t> + (1-</a:t>
            </a:r>
            <a:r>
              <a:rPr lang="el-GR" altLang="en-US" sz="2000" i="1"/>
              <a:t>α</a:t>
            </a:r>
            <a:r>
              <a:rPr lang="en-US" altLang="en-US" sz="2000" i="1"/>
              <a:t>)</a:t>
            </a:r>
            <a:r>
              <a:rPr lang="en-US" altLang="en-US" sz="2000" i="1" baseline="30000"/>
              <a:t>3 </a:t>
            </a:r>
            <a:r>
              <a:rPr lang="en-US" altLang="en-US" sz="2000" i="1">
                <a:latin typeface="Arial" panose="020B0604020202020204" pitchFamily="34" charset="0"/>
              </a:rPr>
              <a:t>…</a:t>
            </a:r>
            <a:r>
              <a:rPr lang="en-US" altLang="en-US" sz="2000" i="1"/>
              <a:t> + (1-</a:t>
            </a:r>
            <a:r>
              <a:rPr lang="el-GR" altLang="en-US" sz="2000" i="1"/>
              <a:t>α</a:t>
            </a:r>
            <a:r>
              <a:rPr lang="en-US" altLang="en-US" sz="2000" i="1"/>
              <a:t>)</a:t>
            </a:r>
            <a:r>
              <a:rPr lang="en-US" altLang="en-US" sz="2000" i="1" baseline="30000"/>
              <a:t>k</a:t>
            </a:r>
            <a:r>
              <a:rPr lang="en-US" altLang="en-US" sz="2000" i="1"/>
              <a:t>   +  </a:t>
            </a:r>
            <a:r>
              <a:rPr lang="en-US" altLang="en-US" sz="2000" i="1">
                <a:latin typeface="Arial" panose="020B0604020202020204" pitchFamily="34" charset="0"/>
              </a:rPr>
              <a:t>……</a:t>
            </a:r>
            <a:r>
              <a:rPr lang="en-US" altLang="en-US" sz="2000" i="1"/>
              <a:t>.)   =  1.</a:t>
            </a:r>
          </a:p>
          <a:p>
            <a:pPr>
              <a:lnSpc>
                <a:spcPct val="80000"/>
              </a:lnSpc>
              <a:buFontTx/>
              <a:buNone/>
            </a:pPr>
            <a:r>
              <a:rPr lang="en-US" altLang="en-US" sz="2000" i="1"/>
              <a:t>By taking the derivative and making it 0,</a:t>
            </a:r>
          </a:p>
          <a:p>
            <a:pPr>
              <a:lnSpc>
                <a:spcPct val="80000"/>
              </a:lnSpc>
              <a:buFontTx/>
              <a:buNone/>
            </a:pPr>
            <a:r>
              <a:rPr lang="en-US" altLang="en-US" sz="2000" i="1"/>
              <a:t>We get, x</a:t>
            </a:r>
            <a:r>
              <a:rPr lang="en-US" altLang="en-US" sz="2000" i="1" baseline="30000"/>
              <a:t>^</a:t>
            </a:r>
            <a:r>
              <a:rPr lang="en-US" altLang="en-US" sz="2000" i="1"/>
              <a:t>(t+1)  = ( </a:t>
            </a:r>
            <a:r>
              <a:rPr lang="el-GR" altLang="en-US" sz="2000" i="1"/>
              <a:t>α</a:t>
            </a:r>
            <a:r>
              <a:rPr lang="en-US" altLang="en-US" sz="2000" i="1"/>
              <a:t>) { x(t)   +(1-</a:t>
            </a:r>
            <a:r>
              <a:rPr lang="el-GR" altLang="en-US" sz="2000" i="1"/>
              <a:t>α</a:t>
            </a:r>
            <a:r>
              <a:rPr lang="en-US" altLang="en-US" sz="2000" i="1"/>
              <a:t>) x(t-1) + (1-</a:t>
            </a:r>
            <a:r>
              <a:rPr lang="el-GR" altLang="en-US" sz="2000" i="1"/>
              <a:t>α</a:t>
            </a:r>
            <a:r>
              <a:rPr lang="en-US" altLang="en-US" sz="2000" i="1"/>
              <a:t>)</a:t>
            </a:r>
            <a:r>
              <a:rPr lang="en-US" altLang="en-US" sz="2000" i="1" baseline="30000"/>
              <a:t>2 </a:t>
            </a:r>
            <a:r>
              <a:rPr lang="en-US" altLang="en-US" sz="2000" i="1"/>
              <a:t> x(t-2)  + (1-</a:t>
            </a:r>
            <a:r>
              <a:rPr lang="el-GR" altLang="en-US" sz="2000" i="1"/>
              <a:t>α</a:t>
            </a:r>
            <a:r>
              <a:rPr lang="en-US" altLang="en-US" sz="2000" i="1"/>
              <a:t>)</a:t>
            </a:r>
            <a:r>
              <a:rPr lang="en-US" altLang="en-US" sz="2000" i="1" baseline="30000"/>
              <a:t>3 </a:t>
            </a:r>
            <a:r>
              <a:rPr lang="en-US" altLang="en-US" sz="2000" i="1"/>
              <a:t> x(t-3) </a:t>
            </a:r>
            <a:r>
              <a:rPr lang="en-US" altLang="en-US" sz="2000" i="1">
                <a:latin typeface="Arial" panose="020B0604020202020204" pitchFamily="34" charset="0"/>
              </a:rPr>
              <a:t>…</a:t>
            </a:r>
            <a:r>
              <a:rPr lang="en-US" altLang="en-US" sz="2000" i="1"/>
              <a:t> +(1- </a:t>
            </a:r>
            <a:r>
              <a:rPr lang="el-GR" altLang="en-US" sz="2000" i="1"/>
              <a:t>α</a:t>
            </a:r>
            <a:r>
              <a:rPr lang="en-US" altLang="en-US" sz="2000" i="1"/>
              <a:t>)</a:t>
            </a:r>
            <a:r>
              <a:rPr lang="en-US" altLang="en-US" sz="2000" i="1" baseline="30000"/>
              <a:t>k</a:t>
            </a:r>
            <a:r>
              <a:rPr lang="en-US" altLang="en-US" sz="2000" i="1"/>
              <a:t>   x(t-k) +  </a:t>
            </a:r>
            <a:r>
              <a:rPr lang="en-US" altLang="en-US" sz="2000" i="1">
                <a:latin typeface="Arial" panose="020B0604020202020204" pitchFamily="34" charset="0"/>
              </a:rPr>
              <a:t>……</a:t>
            </a:r>
            <a:r>
              <a:rPr lang="en-US" altLang="en-US" sz="2000" i="1"/>
              <a:t>.) </a:t>
            </a:r>
          </a:p>
          <a:p>
            <a:pPr>
              <a:lnSpc>
                <a:spcPct val="80000"/>
              </a:lnSpc>
              <a:buFontTx/>
              <a:buNone/>
            </a:pPr>
            <a:r>
              <a:rPr lang="en-US" altLang="en-US" sz="2000" i="1"/>
              <a:t>                         = ( </a:t>
            </a:r>
            <a:r>
              <a:rPr lang="el-GR" altLang="en-US" sz="2000" i="1"/>
              <a:t>α</a:t>
            </a:r>
            <a:r>
              <a:rPr lang="en-US" altLang="en-US" sz="2000" i="1"/>
              <a:t>) { x(t) + (1-</a:t>
            </a:r>
            <a:r>
              <a:rPr lang="el-GR" altLang="en-US" sz="2000" i="1"/>
              <a:t>α</a:t>
            </a:r>
            <a:r>
              <a:rPr lang="en-US" altLang="en-US" sz="2000" i="1"/>
              <a:t> ) ( x(t-1)  + (1-</a:t>
            </a:r>
            <a:r>
              <a:rPr lang="el-GR" altLang="en-US" sz="2000" i="1"/>
              <a:t>α</a:t>
            </a:r>
            <a:r>
              <a:rPr lang="en-US" altLang="en-US" sz="2000" i="1"/>
              <a:t>) x(t-2)  +  </a:t>
            </a:r>
            <a:r>
              <a:rPr lang="en-US" altLang="en-US" sz="2000" i="1">
                <a:latin typeface="Arial" panose="020B0604020202020204" pitchFamily="34" charset="0"/>
              </a:rPr>
              <a:t>…</a:t>
            </a:r>
            <a:r>
              <a:rPr lang="en-US" altLang="en-US" sz="2000" i="1"/>
              <a:t>. }</a:t>
            </a:r>
          </a:p>
          <a:p>
            <a:pPr>
              <a:lnSpc>
                <a:spcPct val="80000"/>
              </a:lnSpc>
              <a:buFontTx/>
              <a:buNone/>
            </a:pPr>
            <a:r>
              <a:rPr lang="en-US" altLang="en-US" sz="2000" i="1"/>
              <a:t>			=  </a:t>
            </a:r>
            <a:r>
              <a:rPr lang="el-GR" altLang="en-US" sz="2000" i="1"/>
              <a:t>α</a:t>
            </a:r>
            <a:r>
              <a:rPr lang="en-US" altLang="en-US" sz="2000" i="1"/>
              <a:t>  x(t)  + </a:t>
            </a:r>
            <a:r>
              <a:rPr lang="el-GR" altLang="en-US" sz="2000" i="1"/>
              <a:t>α</a:t>
            </a:r>
            <a:r>
              <a:rPr lang="en-US" altLang="en-US" sz="2000" i="1"/>
              <a:t>  (1-</a:t>
            </a:r>
            <a:r>
              <a:rPr lang="el-GR" altLang="en-US" sz="2000" i="1"/>
              <a:t>α</a:t>
            </a:r>
            <a:r>
              <a:rPr lang="en-US" altLang="en-US" sz="2000" i="1"/>
              <a:t> ) {x</a:t>
            </a:r>
            <a:r>
              <a:rPr lang="en-US" altLang="en-US" sz="2000" i="1" baseline="30000"/>
              <a:t>^</a:t>
            </a:r>
            <a:r>
              <a:rPr lang="en-US" altLang="en-US" sz="2000" i="1"/>
              <a:t>(t) /  </a:t>
            </a:r>
            <a:r>
              <a:rPr lang="el-GR" altLang="en-US" sz="2000" i="1"/>
              <a:t>α</a:t>
            </a:r>
            <a:r>
              <a:rPr lang="en-US" altLang="en-US" sz="2000" i="1"/>
              <a:t>}</a:t>
            </a:r>
          </a:p>
          <a:p>
            <a:pPr>
              <a:lnSpc>
                <a:spcPct val="80000"/>
              </a:lnSpc>
              <a:buFontTx/>
              <a:buNone/>
            </a:pPr>
            <a:r>
              <a:rPr lang="en-US" altLang="en-US" sz="2000" i="1"/>
              <a:t>			=  </a:t>
            </a:r>
            <a:r>
              <a:rPr lang="el-GR" altLang="en-US" sz="2000" i="1"/>
              <a:t>α</a:t>
            </a:r>
            <a:r>
              <a:rPr lang="en-US" altLang="en-US" sz="2000" i="1"/>
              <a:t>  x(t)  + (1-</a:t>
            </a:r>
            <a:r>
              <a:rPr lang="el-GR" altLang="en-US" sz="2000" i="1"/>
              <a:t>α</a:t>
            </a:r>
            <a:r>
              <a:rPr lang="en-US" altLang="en-US" sz="2000" i="1"/>
              <a:t> ) x</a:t>
            </a:r>
            <a:r>
              <a:rPr lang="en-US" altLang="en-US" sz="2000" i="1" baseline="30000"/>
              <a:t>^</a:t>
            </a:r>
            <a:r>
              <a:rPr lang="en-US" altLang="en-US" sz="2000" i="1"/>
              <a:t>(t) </a:t>
            </a:r>
            <a:endParaRPr lang="el-GR" altLang="en-US" sz="2000" i="1"/>
          </a:p>
          <a:p>
            <a:pPr>
              <a:lnSpc>
                <a:spcPct val="80000"/>
              </a:lnSpc>
            </a:pPr>
            <a:r>
              <a:rPr lang="en-US" altLang="en-US" sz="2000"/>
              <a:t>This is the popular formula for single exponential smoothing. Weighted avarage of the prev value and the forecast.</a:t>
            </a:r>
          </a:p>
          <a:p>
            <a:pPr>
              <a:lnSpc>
                <a:spcPct val="80000"/>
              </a:lnSpc>
            </a:pPr>
            <a:r>
              <a:rPr lang="en-US" altLang="en-US" sz="2000"/>
              <a:t>Or</a:t>
            </a:r>
          </a:p>
          <a:p>
            <a:pPr>
              <a:lnSpc>
                <a:spcPct val="80000"/>
              </a:lnSpc>
            </a:pPr>
            <a:r>
              <a:rPr lang="en-US" altLang="en-US" sz="2000"/>
              <a:t>Prev forecast + Weightage  * Error (Called ‘Gradient search’ in optimization literature.</a:t>
            </a:r>
          </a:p>
          <a:p>
            <a:pPr>
              <a:lnSpc>
                <a:spcPct val="80000"/>
              </a:lnSpc>
            </a:pPr>
            <a:r>
              <a:rPr lang="en-US" altLang="en-US" sz="2000"/>
              <a:t>The formulas agree with our  intuition.</a:t>
            </a:r>
          </a:p>
          <a:p>
            <a:pPr>
              <a:lnSpc>
                <a:spcPct val="80000"/>
              </a:lnSpc>
            </a:pPr>
            <a:r>
              <a:rPr lang="en-US" altLang="en-US" sz="2000"/>
              <a:t>Next, the Trend</a:t>
            </a:r>
          </a:p>
        </p:txBody>
      </p:sp>
    </p:spTree>
    <p:extLst>
      <p:ext uri="{BB962C8B-B14F-4D97-AF65-F5344CB8AC3E}">
        <p14:creationId xmlns:p14="http://schemas.microsoft.com/office/powerpoint/2010/main" val="3734671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0"/>
            <a:ext cx="8229600" cy="914400"/>
          </a:xfrm>
        </p:spPr>
        <p:txBody>
          <a:bodyPr/>
          <a:lstStyle/>
          <a:p>
            <a:r>
              <a:rPr lang="en-US" altLang="en-US" sz="3200"/>
              <a:t>Trend – Double exponential smoothing</a:t>
            </a:r>
          </a:p>
        </p:txBody>
      </p:sp>
      <p:sp>
        <p:nvSpPr>
          <p:cNvPr id="29699" name="Rectangle 3"/>
          <p:cNvSpPr>
            <a:spLocks noGrp="1" noChangeArrowheads="1"/>
          </p:cNvSpPr>
          <p:nvPr>
            <p:ph type="body" idx="1"/>
          </p:nvPr>
        </p:nvSpPr>
        <p:spPr>
          <a:xfrm>
            <a:off x="1981200" y="838201"/>
            <a:ext cx="8229600" cy="5287963"/>
          </a:xfrm>
        </p:spPr>
        <p:txBody>
          <a:bodyPr/>
          <a:lstStyle/>
          <a:p>
            <a:r>
              <a:rPr lang="en-US" altLang="en-US"/>
              <a:t>In many business examples, there will be a steady raise in the sales or decline.</a:t>
            </a:r>
          </a:p>
          <a:p>
            <a:r>
              <a:rPr lang="en-US" altLang="en-US"/>
              <a:t>This will be compounded by the error we mentioned before.</a:t>
            </a:r>
          </a:p>
          <a:p>
            <a:r>
              <a:rPr lang="en-US" altLang="en-US"/>
              <a:t>In this situation, double exponential smoothing helps!</a:t>
            </a:r>
          </a:p>
        </p:txBody>
      </p:sp>
      <p:sp>
        <p:nvSpPr>
          <p:cNvPr id="29700" name="Line 4"/>
          <p:cNvSpPr>
            <a:spLocks noChangeShapeType="1"/>
          </p:cNvSpPr>
          <p:nvPr/>
        </p:nvSpPr>
        <p:spPr bwMode="auto">
          <a:xfrm>
            <a:off x="3505200" y="3200400"/>
            <a:ext cx="0" cy="1295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Line 5"/>
          <p:cNvSpPr>
            <a:spLocks noChangeShapeType="1"/>
          </p:cNvSpPr>
          <p:nvPr/>
        </p:nvSpPr>
        <p:spPr bwMode="auto">
          <a:xfrm>
            <a:off x="3505200" y="4495800"/>
            <a:ext cx="25908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flipV="1">
            <a:off x="3505200" y="3657600"/>
            <a:ext cx="2286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AutoShape 13"/>
          <p:cNvSpPr>
            <a:spLocks noChangeArrowheads="1"/>
          </p:cNvSpPr>
          <p:nvPr/>
        </p:nvSpPr>
        <p:spPr bwMode="auto">
          <a:xfrm>
            <a:off x="3810000" y="4114800"/>
            <a:ext cx="76200" cy="762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AutoShape 14"/>
          <p:cNvSpPr>
            <a:spLocks noChangeArrowheads="1"/>
          </p:cNvSpPr>
          <p:nvPr/>
        </p:nvSpPr>
        <p:spPr bwMode="auto">
          <a:xfrm>
            <a:off x="4773613" y="3505200"/>
            <a:ext cx="74612" cy="1524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4114800" y="4038600"/>
            <a:ext cx="76200" cy="762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utoShape 16"/>
          <p:cNvSpPr>
            <a:spLocks noChangeArrowheads="1"/>
          </p:cNvSpPr>
          <p:nvPr/>
        </p:nvSpPr>
        <p:spPr bwMode="auto">
          <a:xfrm>
            <a:off x="4419600" y="4267200"/>
            <a:ext cx="76200" cy="762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AutoShape 17"/>
          <p:cNvSpPr>
            <a:spLocks noChangeArrowheads="1"/>
          </p:cNvSpPr>
          <p:nvPr/>
        </p:nvSpPr>
        <p:spPr bwMode="auto">
          <a:xfrm>
            <a:off x="4648200" y="4038600"/>
            <a:ext cx="76200" cy="762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Text Box 18"/>
          <p:cNvSpPr txBox="1">
            <a:spLocks noChangeArrowheads="1"/>
          </p:cNvSpPr>
          <p:nvPr/>
        </p:nvSpPr>
        <p:spPr bwMode="auto">
          <a:xfrm>
            <a:off x="4800600" y="47244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nT</a:t>
            </a:r>
          </a:p>
        </p:txBody>
      </p:sp>
      <p:sp>
        <p:nvSpPr>
          <p:cNvPr id="29715" name="Text Box 19"/>
          <p:cNvSpPr txBox="1">
            <a:spLocks noChangeArrowheads="1"/>
          </p:cNvSpPr>
          <p:nvPr/>
        </p:nvSpPr>
        <p:spPr bwMode="auto">
          <a:xfrm>
            <a:off x="2514600" y="3810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sales</a:t>
            </a:r>
          </a:p>
        </p:txBody>
      </p:sp>
    </p:spTree>
    <p:extLst>
      <p:ext uri="{BB962C8B-B14F-4D97-AF65-F5344CB8AC3E}">
        <p14:creationId xmlns:p14="http://schemas.microsoft.com/office/powerpoint/2010/main" val="7893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68208" cy="762000"/>
          </a:xfrm>
        </p:spPr>
        <p:txBody>
          <a:bodyPr>
            <a:normAutofit/>
          </a:bodyPr>
          <a:lstStyle/>
          <a:p>
            <a:r>
              <a:rPr lang="en-US" sz="3600" dirty="0"/>
              <a:t>Regression – Sales estimation</a:t>
            </a:r>
            <a:endParaRPr lang="en-US" sz="3600" dirty="0"/>
          </a:p>
        </p:txBody>
      </p:sp>
      <p:sp>
        <p:nvSpPr>
          <p:cNvPr id="3" name="Content Placeholder 2"/>
          <p:cNvSpPr>
            <a:spLocks noGrp="1"/>
          </p:cNvSpPr>
          <p:nvPr>
            <p:ph idx="1"/>
          </p:nvPr>
        </p:nvSpPr>
        <p:spPr>
          <a:xfrm>
            <a:off x="2133600" y="838200"/>
            <a:ext cx="8001000" cy="5715000"/>
          </a:xfrm>
        </p:spPr>
        <p:txBody>
          <a:bodyPr/>
          <a:lstStyle/>
          <a:p>
            <a:r>
              <a:rPr lang="en-US" dirty="0"/>
              <a:t>Consider sales in the past two weeks as 100, 100 100</a:t>
            </a:r>
          </a:p>
          <a:p>
            <a:endParaRPr lang="en-US" dirty="0"/>
          </a:p>
          <a:p>
            <a:endParaRPr lang="en-US" dirty="0"/>
          </a:p>
          <a:p>
            <a:endParaRPr lang="en-US" dirty="0"/>
          </a:p>
          <a:p>
            <a:r>
              <a:rPr lang="en-US" dirty="0"/>
              <a:t>The sales during Wk5 and Wk6 can be easily guessed as 100 and 100.</a:t>
            </a:r>
          </a:p>
        </p:txBody>
      </p:sp>
      <p:graphicFrame>
        <p:nvGraphicFramePr>
          <p:cNvPr id="4" name="Table 3"/>
          <p:cNvGraphicFramePr>
            <a:graphicFrameLocks noGrp="1"/>
          </p:cNvGraphicFramePr>
          <p:nvPr>
            <p:extLst>
              <p:ext uri="{D42A27DB-BD31-4B8C-83A1-F6EECF244321}">
                <p14:modId xmlns:p14="http://schemas.microsoft.com/office/powerpoint/2010/main" val="208469425"/>
              </p:ext>
            </p:extLst>
          </p:nvPr>
        </p:nvGraphicFramePr>
        <p:xfrm>
          <a:off x="3086100" y="1893389"/>
          <a:ext cx="6096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46794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53931937"/>
              </p:ext>
            </p:extLst>
          </p:nvPr>
        </p:nvGraphicFramePr>
        <p:xfrm>
          <a:off x="3124200" y="4487186"/>
          <a:ext cx="6096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334679404"/>
                  </a:ext>
                </a:extLst>
              </a:tr>
            </a:tbl>
          </a:graphicData>
        </a:graphic>
      </p:graphicFrame>
    </p:spTree>
    <p:extLst>
      <p:ext uri="{BB962C8B-B14F-4D97-AF65-F5344CB8AC3E}">
        <p14:creationId xmlns:p14="http://schemas.microsoft.com/office/powerpoint/2010/main" val="255386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274638"/>
            <a:ext cx="8305800" cy="563562"/>
          </a:xfrm>
        </p:spPr>
        <p:txBody>
          <a:bodyPr/>
          <a:lstStyle/>
          <a:p>
            <a:r>
              <a:rPr lang="en-US" altLang="en-US" sz="3200"/>
              <a:t>Double exponential smoothing</a:t>
            </a:r>
          </a:p>
        </p:txBody>
      </p:sp>
      <p:sp>
        <p:nvSpPr>
          <p:cNvPr id="30723" name="Rectangle 3"/>
          <p:cNvSpPr>
            <a:spLocks noGrp="1" noChangeArrowheads="1"/>
          </p:cNvSpPr>
          <p:nvPr>
            <p:ph type="body" idx="1"/>
          </p:nvPr>
        </p:nvSpPr>
        <p:spPr>
          <a:xfrm>
            <a:off x="1905000" y="990601"/>
            <a:ext cx="8305800" cy="5135563"/>
          </a:xfrm>
        </p:spPr>
        <p:txBody>
          <a:bodyPr/>
          <a:lstStyle/>
          <a:p>
            <a:pPr>
              <a:lnSpc>
                <a:spcPct val="90000"/>
              </a:lnSpc>
            </a:pPr>
            <a:r>
              <a:rPr lang="en-US" altLang="en-US" i="1"/>
              <a:t>The process can be described as </a:t>
            </a:r>
          </a:p>
          <a:p>
            <a:pPr>
              <a:lnSpc>
                <a:spcPct val="90000"/>
              </a:lnSpc>
              <a:buFontTx/>
              <a:buNone/>
            </a:pPr>
            <a:r>
              <a:rPr lang="en-US" altLang="en-US" i="1"/>
              <a:t>X(t+1) =  x(t)  + (b(t) + et(t) ) + e(t)</a:t>
            </a:r>
          </a:p>
          <a:p>
            <a:pPr>
              <a:lnSpc>
                <a:spcPct val="90000"/>
              </a:lnSpc>
            </a:pPr>
            <a:r>
              <a:rPr lang="en-US" altLang="en-US" i="1"/>
              <a:t>Second term is the trend component. It is nothing but the difference between 2 adjacent values.</a:t>
            </a:r>
          </a:p>
          <a:p>
            <a:pPr>
              <a:lnSpc>
                <a:spcPct val="90000"/>
              </a:lnSpc>
            </a:pPr>
            <a:r>
              <a:rPr lang="en-US" altLang="en-US" i="1"/>
              <a:t>This is also to be estimated from the past data and continuously improved.</a:t>
            </a:r>
          </a:p>
          <a:p>
            <a:pPr>
              <a:lnSpc>
                <a:spcPct val="90000"/>
              </a:lnSpc>
            </a:pPr>
            <a:r>
              <a:rPr lang="en-US" altLang="en-US" i="1"/>
              <a:t>x</a:t>
            </a:r>
            <a:r>
              <a:rPr lang="en-US" altLang="en-US" i="1" baseline="30000"/>
              <a:t>^</a:t>
            </a:r>
            <a:r>
              <a:rPr lang="en-US" altLang="en-US" i="1"/>
              <a:t>(t+1) </a:t>
            </a:r>
            <a:r>
              <a:rPr lang="en-US" altLang="en-US"/>
              <a:t>= </a:t>
            </a:r>
            <a:r>
              <a:rPr lang="el-GR" altLang="en-US" i="1"/>
              <a:t>α</a:t>
            </a:r>
            <a:r>
              <a:rPr lang="en-US" altLang="en-US" i="1"/>
              <a:t> x(t) + (1- </a:t>
            </a:r>
            <a:r>
              <a:rPr lang="el-GR" altLang="en-US" i="1"/>
              <a:t>α</a:t>
            </a:r>
            <a:r>
              <a:rPr lang="en-US" altLang="en-US" i="1"/>
              <a:t>) {x</a:t>
            </a:r>
            <a:r>
              <a:rPr lang="en-US" altLang="en-US" i="1" baseline="30000"/>
              <a:t>^</a:t>
            </a:r>
            <a:r>
              <a:rPr lang="en-US" altLang="en-US" i="1"/>
              <a:t>(t) + b(t) }</a:t>
            </a:r>
          </a:p>
          <a:p>
            <a:pPr>
              <a:lnSpc>
                <a:spcPct val="90000"/>
              </a:lnSpc>
            </a:pPr>
            <a:r>
              <a:rPr lang="en-US" altLang="en-US"/>
              <a:t> b(t) = </a:t>
            </a:r>
            <a:r>
              <a:rPr lang="en-US" altLang="en-US" i="1"/>
              <a:t>ß</a:t>
            </a:r>
            <a:r>
              <a:rPr lang="en-US" altLang="en-US"/>
              <a:t> (</a:t>
            </a:r>
            <a:r>
              <a:rPr lang="en-US" altLang="en-US" i="1"/>
              <a:t>x</a:t>
            </a:r>
            <a:r>
              <a:rPr lang="en-US" altLang="en-US" i="1" baseline="30000"/>
              <a:t>^</a:t>
            </a:r>
            <a:r>
              <a:rPr lang="en-US" altLang="en-US" i="1"/>
              <a:t>(t+1) - x</a:t>
            </a:r>
            <a:r>
              <a:rPr lang="en-US" altLang="en-US" i="1" baseline="30000"/>
              <a:t>^</a:t>
            </a:r>
            <a:r>
              <a:rPr lang="en-US" altLang="en-US" i="1"/>
              <a:t>(t) ) + ( 1 </a:t>
            </a:r>
            <a:r>
              <a:rPr lang="en-US" altLang="en-US" i="1">
                <a:latin typeface="Arial" panose="020B0604020202020204" pitchFamily="34" charset="0"/>
              </a:rPr>
              <a:t>–</a:t>
            </a:r>
            <a:r>
              <a:rPr lang="en-US" altLang="en-US" i="1"/>
              <a:t> </a:t>
            </a:r>
            <a:r>
              <a:rPr lang="en-US" altLang="en-US" i="1"/>
              <a:t>ß)</a:t>
            </a:r>
            <a:r>
              <a:rPr lang="en-US" altLang="en-US" i="1"/>
              <a:t> b(t-1)</a:t>
            </a:r>
          </a:p>
          <a:p>
            <a:pPr>
              <a:lnSpc>
                <a:spcPct val="90000"/>
              </a:lnSpc>
            </a:pPr>
            <a:r>
              <a:rPr lang="en-US" altLang="en-US" i="1"/>
              <a:t>The first term in the expression for b(t) is the smoothed trend instead of taking trend based on the actual measurements.</a:t>
            </a:r>
          </a:p>
        </p:txBody>
      </p:sp>
    </p:spTree>
    <p:extLst>
      <p:ext uri="{BB962C8B-B14F-4D97-AF65-F5344CB8AC3E}">
        <p14:creationId xmlns:p14="http://schemas.microsoft.com/office/powerpoint/2010/main" val="36929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05000" y="274638"/>
            <a:ext cx="8305800" cy="639762"/>
          </a:xfrm>
        </p:spPr>
        <p:txBody>
          <a:bodyPr>
            <a:normAutofit fontScale="90000"/>
          </a:bodyPr>
          <a:lstStyle/>
          <a:p>
            <a:endParaRPr lang="en-US" altLang="en-US" sz="4000"/>
          </a:p>
        </p:txBody>
      </p:sp>
      <p:sp>
        <p:nvSpPr>
          <p:cNvPr id="31747" name="Rectangle 3"/>
          <p:cNvSpPr>
            <a:spLocks noGrp="1" noChangeArrowheads="1"/>
          </p:cNvSpPr>
          <p:nvPr>
            <p:ph type="body" idx="1"/>
          </p:nvPr>
        </p:nvSpPr>
        <p:spPr>
          <a:xfrm>
            <a:off x="1981200" y="1219201"/>
            <a:ext cx="8229600" cy="4525963"/>
          </a:xfrm>
        </p:spPr>
        <p:txBody>
          <a:bodyPr/>
          <a:lstStyle/>
          <a:p>
            <a:r>
              <a:rPr lang="en-US" altLang="en-US"/>
              <a:t>The first smoothing equation adjusts </a:t>
            </a:r>
            <a:r>
              <a:rPr lang="en-US" altLang="en-US" i="1"/>
              <a:t>x</a:t>
            </a:r>
            <a:r>
              <a:rPr lang="en-US" altLang="en-US" i="1" baseline="30000"/>
              <a:t>^</a:t>
            </a:r>
            <a:r>
              <a:rPr lang="en-US" altLang="en-US" i="1"/>
              <a:t>(t)</a:t>
            </a:r>
            <a:r>
              <a:rPr lang="en-US" altLang="en-US"/>
              <a:t> directly for the trend of the previous period, </a:t>
            </a:r>
            <a:r>
              <a:rPr lang="en-US" altLang="en-US" i="1"/>
              <a:t>b(t) </a:t>
            </a:r>
            <a:r>
              <a:rPr lang="en-US" altLang="en-US"/>
              <a:t>, by adding it to the last smoothed value, </a:t>
            </a:r>
            <a:r>
              <a:rPr lang="en-US" altLang="en-US" i="1"/>
              <a:t>x</a:t>
            </a:r>
            <a:r>
              <a:rPr lang="en-US" altLang="en-US" i="1" baseline="30000"/>
              <a:t>^</a:t>
            </a:r>
            <a:r>
              <a:rPr lang="en-US" altLang="en-US" i="1"/>
              <a:t>(t)</a:t>
            </a:r>
            <a:r>
              <a:rPr lang="en-US" altLang="en-US"/>
              <a:t> . This helps to eliminate the lag and brings </a:t>
            </a:r>
            <a:r>
              <a:rPr lang="en-US" altLang="en-US" i="1"/>
              <a:t>x</a:t>
            </a:r>
            <a:r>
              <a:rPr lang="en-US" altLang="en-US" i="1" baseline="30000"/>
              <a:t>^</a:t>
            </a:r>
            <a:r>
              <a:rPr lang="en-US" altLang="en-US" i="1"/>
              <a:t>(t)</a:t>
            </a:r>
            <a:r>
              <a:rPr lang="en-US" altLang="en-US"/>
              <a:t> to the appropriate base of the current value. </a:t>
            </a:r>
          </a:p>
          <a:p>
            <a:r>
              <a:rPr lang="en-US" altLang="en-US"/>
              <a:t>The second smoothing equation then updates the trend, which is expressed as the difference between the last two values. The equation is similar to the basic form of single smoothing, but here applied to the updating of the trend. </a:t>
            </a:r>
          </a:p>
          <a:p>
            <a:endParaRPr lang="en-US" altLang="en-US" sz="2400"/>
          </a:p>
        </p:txBody>
      </p:sp>
    </p:spTree>
    <p:extLst>
      <p:ext uri="{BB962C8B-B14F-4D97-AF65-F5344CB8AC3E}">
        <p14:creationId xmlns:p14="http://schemas.microsoft.com/office/powerpoint/2010/main" val="136612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76201"/>
            <a:ext cx="8229600" cy="563563"/>
          </a:xfrm>
        </p:spPr>
        <p:txBody>
          <a:bodyPr/>
          <a:lstStyle/>
          <a:p>
            <a:r>
              <a:rPr lang="en-US" altLang="en-US" sz="2800"/>
              <a:t>Seasonality </a:t>
            </a:r>
          </a:p>
        </p:txBody>
      </p:sp>
      <p:sp>
        <p:nvSpPr>
          <p:cNvPr id="32771" name="Rectangle 3"/>
          <p:cNvSpPr>
            <a:spLocks noGrp="1" noChangeArrowheads="1"/>
          </p:cNvSpPr>
          <p:nvPr>
            <p:ph type="body" idx="1"/>
          </p:nvPr>
        </p:nvSpPr>
        <p:spPr>
          <a:xfrm>
            <a:off x="1905000" y="914400"/>
            <a:ext cx="8305800" cy="5638800"/>
          </a:xfrm>
        </p:spPr>
        <p:txBody>
          <a:bodyPr>
            <a:normAutofit/>
          </a:bodyPr>
          <a:lstStyle/>
          <a:p>
            <a:pPr>
              <a:lnSpc>
                <a:spcPct val="90000"/>
              </a:lnSpc>
            </a:pPr>
            <a:r>
              <a:rPr lang="en-GB" altLang="en-US" b="1" dirty="0">
                <a:cs typeface="Times New Roman" panose="02020603050405020304" pitchFamily="18" charset="0"/>
              </a:rPr>
              <a:t>3.4.1 Holt-Winter's Method, Multiplicative Seasonality</a:t>
            </a:r>
            <a:endParaRPr lang="en-GB" altLang="en-US" dirty="0">
              <a:cs typeface="Times New Roman" panose="02020603050405020304" pitchFamily="18" charset="0"/>
            </a:endParaRPr>
          </a:p>
          <a:p>
            <a:pPr>
              <a:lnSpc>
                <a:spcPct val="90000"/>
              </a:lnSpc>
            </a:pPr>
            <a:r>
              <a:rPr lang="en-GB" altLang="en-US" dirty="0">
                <a:cs typeface="Times New Roman" panose="02020603050405020304" pitchFamily="18" charset="0"/>
              </a:rPr>
              <a:t>The equations: </a:t>
            </a:r>
          </a:p>
          <a:p>
            <a:pPr>
              <a:lnSpc>
                <a:spcPct val="90000"/>
              </a:lnSpc>
            </a:pPr>
            <a:r>
              <a:rPr lang="en-GB" altLang="en-US" dirty="0" smtClean="0">
                <a:cs typeface="Times New Roman" panose="02020603050405020304" pitchFamily="18" charset="0"/>
              </a:rPr>
              <a:t>Seasonality </a:t>
            </a:r>
            <a:r>
              <a:rPr lang="en-GB" altLang="en-US" dirty="0">
                <a:cs typeface="Times New Roman" panose="02020603050405020304" pitchFamily="18" charset="0"/>
              </a:rPr>
              <a:t>coefficient is defined by</a:t>
            </a:r>
          </a:p>
          <a:p>
            <a:pPr>
              <a:lnSpc>
                <a:spcPct val="90000"/>
              </a:lnSpc>
              <a:buFontTx/>
              <a:buNone/>
            </a:pPr>
            <a:r>
              <a:rPr lang="en-GB" altLang="en-US" dirty="0">
                <a:cs typeface="Times New Roman" panose="02020603050405020304" pitchFamily="18" charset="0"/>
              </a:rPr>
              <a:t>	The value at a given time interval / Average of the values for one full cycle.</a:t>
            </a:r>
          </a:p>
          <a:p>
            <a:pPr>
              <a:lnSpc>
                <a:spcPct val="90000"/>
              </a:lnSpc>
            </a:pPr>
            <a:r>
              <a:rPr lang="en-GB" altLang="en-US" dirty="0">
                <a:cs typeface="Times New Roman" panose="02020603050405020304" pitchFamily="18" charset="0"/>
              </a:rPr>
              <a:t>If the cycle contains 4 periods, then Seasonality coefficient at a given period is given by</a:t>
            </a:r>
          </a:p>
          <a:p>
            <a:pPr>
              <a:lnSpc>
                <a:spcPct val="90000"/>
              </a:lnSpc>
              <a:buFontTx/>
              <a:buNone/>
            </a:pPr>
            <a:r>
              <a:rPr lang="en-GB" altLang="en-US" dirty="0">
                <a:cs typeface="Times New Roman" panose="02020603050405020304" pitchFamily="18" charset="0"/>
              </a:rPr>
              <a:t>	S</a:t>
            </a:r>
            <a:r>
              <a:rPr lang="en-GB" altLang="en-US" baseline="-25000" dirty="0">
                <a:cs typeface="Times New Roman" panose="02020603050405020304" pitchFamily="18" charset="0"/>
              </a:rPr>
              <a:t>t </a:t>
            </a:r>
            <a:r>
              <a:rPr lang="en-GB" altLang="en-US" dirty="0">
                <a:cs typeface="Times New Roman" panose="02020603050405020304" pitchFamily="18" charset="0"/>
              </a:rPr>
              <a:t> = </a:t>
            </a:r>
            <a:r>
              <a:rPr lang="en-GB" altLang="en-US" dirty="0" err="1">
                <a:cs typeface="Times New Roman" panose="02020603050405020304" pitchFamily="18" charset="0"/>
              </a:rPr>
              <a:t>y</a:t>
            </a:r>
            <a:r>
              <a:rPr lang="en-GB" altLang="en-US" baseline="-25000" dirty="0" err="1">
                <a:cs typeface="Times New Roman" panose="02020603050405020304" pitchFamily="18" charset="0"/>
              </a:rPr>
              <a:t>t</a:t>
            </a:r>
            <a:r>
              <a:rPr lang="en-GB" altLang="en-US" baseline="-25000" dirty="0">
                <a:cs typeface="Times New Roman" panose="02020603050405020304" pitchFamily="18" charset="0"/>
              </a:rPr>
              <a:t> </a:t>
            </a:r>
            <a:r>
              <a:rPr lang="en-GB" altLang="en-US" dirty="0">
                <a:cs typeface="Times New Roman" panose="02020603050405020304" pitchFamily="18" charset="0"/>
              </a:rPr>
              <a:t> / { (</a:t>
            </a:r>
            <a:r>
              <a:rPr lang="en-GB" altLang="en-US" dirty="0" err="1">
                <a:cs typeface="Times New Roman" panose="02020603050405020304" pitchFamily="18" charset="0"/>
              </a:rPr>
              <a:t>y</a:t>
            </a:r>
            <a:r>
              <a:rPr lang="en-GB" altLang="en-US" baseline="-25000" dirty="0" err="1">
                <a:cs typeface="Times New Roman" panose="02020603050405020304" pitchFamily="18" charset="0"/>
              </a:rPr>
              <a:t>t</a:t>
            </a:r>
            <a:r>
              <a:rPr lang="en-GB" altLang="en-US" baseline="-25000" dirty="0">
                <a:cs typeface="Times New Roman" panose="02020603050405020304" pitchFamily="18" charset="0"/>
              </a:rPr>
              <a:t> </a:t>
            </a:r>
            <a:r>
              <a:rPr lang="en-GB" altLang="en-US" dirty="0">
                <a:cs typeface="Times New Roman" panose="02020603050405020304" pitchFamily="18" charset="0"/>
              </a:rPr>
              <a:t> + y</a:t>
            </a:r>
            <a:r>
              <a:rPr lang="en-GB" altLang="en-US" baseline="-25000" dirty="0">
                <a:cs typeface="Times New Roman" panose="02020603050405020304" pitchFamily="18" charset="0"/>
              </a:rPr>
              <a:t>t-1 </a:t>
            </a:r>
            <a:r>
              <a:rPr lang="en-GB" altLang="en-US" dirty="0">
                <a:cs typeface="Times New Roman" panose="02020603050405020304" pitchFamily="18" charset="0"/>
              </a:rPr>
              <a:t> + y</a:t>
            </a:r>
            <a:r>
              <a:rPr lang="en-GB" altLang="en-US" baseline="-25000" dirty="0">
                <a:cs typeface="Times New Roman" panose="02020603050405020304" pitchFamily="18" charset="0"/>
              </a:rPr>
              <a:t>t-2 </a:t>
            </a:r>
            <a:r>
              <a:rPr lang="en-GB" altLang="en-US" dirty="0">
                <a:cs typeface="Times New Roman" panose="02020603050405020304" pitchFamily="18" charset="0"/>
              </a:rPr>
              <a:t> + y</a:t>
            </a:r>
            <a:r>
              <a:rPr lang="en-GB" altLang="en-US" baseline="-25000" dirty="0">
                <a:cs typeface="Times New Roman" panose="02020603050405020304" pitchFamily="18" charset="0"/>
              </a:rPr>
              <a:t>t-3 </a:t>
            </a:r>
            <a:r>
              <a:rPr lang="en-GB" altLang="en-US" dirty="0">
                <a:cs typeface="Times New Roman" panose="02020603050405020304" pitchFamily="18" charset="0"/>
              </a:rPr>
              <a:t>   )/4 }</a:t>
            </a:r>
          </a:p>
          <a:p>
            <a:pPr>
              <a:lnSpc>
                <a:spcPct val="90000"/>
              </a:lnSpc>
            </a:pPr>
            <a:endParaRPr lang="en-GB" altLang="en-US" dirty="0">
              <a:cs typeface="Times New Roman" panose="02020603050405020304" pitchFamily="18" charset="0"/>
            </a:endParaRPr>
          </a:p>
          <a:p>
            <a:pPr>
              <a:lnSpc>
                <a:spcPct val="90000"/>
              </a:lnSpc>
              <a:buFontTx/>
              <a:buNone/>
            </a:pPr>
            <a:r>
              <a:rPr lang="en-GB" altLang="en-US" dirty="0">
                <a:cs typeface="Times New Roman" panose="02020603050405020304" pitchFamily="18" charset="0"/>
              </a:rPr>
              <a:t> </a:t>
            </a:r>
          </a:p>
          <a:p>
            <a:pPr>
              <a:lnSpc>
                <a:spcPct val="90000"/>
              </a:lnSpc>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250978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2800"/>
              <a:t>Data</a:t>
            </a:r>
            <a:r>
              <a:rPr lang="en-US" altLang="en-US"/>
              <a:t> </a:t>
            </a:r>
            <a:r>
              <a:rPr lang="en-US" altLang="en-US" sz="2800"/>
              <a:t>with trend and seasonality</a:t>
            </a:r>
          </a:p>
        </p:txBody>
      </p:sp>
      <p:sp>
        <p:nvSpPr>
          <p:cNvPr id="35844" name="Line 4"/>
          <p:cNvSpPr>
            <a:spLocks noChangeShapeType="1"/>
          </p:cNvSpPr>
          <p:nvPr/>
        </p:nvSpPr>
        <p:spPr bwMode="auto">
          <a:xfrm flipV="1">
            <a:off x="3352800" y="28194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3352800" y="4648200"/>
            <a:ext cx="525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Freeform 6"/>
          <p:cNvSpPr>
            <a:spLocks/>
          </p:cNvSpPr>
          <p:nvPr/>
        </p:nvSpPr>
        <p:spPr bwMode="auto">
          <a:xfrm>
            <a:off x="3381375" y="2757489"/>
            <a:ext cx="3759200" cy="1887537"/>
          </a:xfrm>
          <a:custGeom>
            <a:avLst/>
            <a:gdLst>
              <a:gd name="T0" fmla="*/ 0 w 2368"/>
              <a:gd name="T1" fmla="*/ 1189 h 1189"/>
              <a:gd name="T2" fmla="*/ 83 w 2368"/>
              <a:gd name="T3" fmla="*/ 1134 h 1189"/>
              <a:gd name="T4" fmla="*/ 119 w 2368"/>
              <a:gd name="T5" fmla="*/ 1070 h 1189"/>
              <a:gd name="T6" fmla="*/ 174 w 2368"/>
              <a:gd name="T7" fmla="*/ 997 h 1189"/>
              <a:gd name="T8" fmla="*/ 229 w 2368"/>
              <a:gd name="T9" fmla="*/ 878 h 1189"/>
              <a:gd name="T10" fmla="*/ 540 w 2368"/>
              <a:gd name="T11" fmla="*/ 905 h 1189"/>
              <a:gd name="T12" fmla="*/ 723 w 2368"/>
              <a:gd name="T13" fmla="*/ 896 h 1189"/>
              <a:gd name="T14" fmla="*/ 768 w 2368"/>
              <a:gd name="T15" fmla="*/ 850 h 1189"/>
              <a:gd name="T16" fmla="*/ 823 w 2368"/>
              <a:gd name="T17" fmla="*/ 658 h 1189"/>
              <a:gd name="T18" fmla="*/ 869 w 2368"/>
              <a:gd name="T19" fmla="*/ 567 h 1189"/>
              <a:gd name="T20" fmla="*/ 1225 w 2368"/>
              <a:gd name="T21" fmla="*/ 558 h 1189"/>
              <a:gd name="T22" fmla="*/ 1326 w 2368"/>
              <a:gd name="T23" fmla="*/ 530 h 1189"/>
              <a:gd name="T24" fmla="*/ 1363 w 2368"/>
              <a:gd name="T25" fmla="*/ 448 h 1189"/>
              <a:gd name="T26" fmla="*/ 1408 w 2368"/>
              <a:gd name="T27" fmla="*/ 302 h 1189"/>
              <a:gd name="T28" fmla="*/ 1500 w 2368"/>
              <a:gd name="T29" fmla="*/ 311 h 1189"/>
              <a:gd name="T30" fmla="*/ 1545 w 2368"/>
              <a:gd name="T31" fmla="*/ 357 h 1189"/>
              <a:gd name="T32" fmla="*/ 1619 w 2368"/>
              <a:gd name="T33" fmla="*/ 402 h 1189"/>
              <a:gd name="T34" fmla="*/ 1701 w 2368"/>
              <a:gd name="T35" fmla="*/ 439 h 1189"/>
              <a:gd name="T36" fmla="*/ 1774 w 2368"/>
              <a:gd name="T37" fmla="*/ 366 h 1189"/>
              <a:gd name="T38" fmla="*/ 1893 w 2368"/>
              <a:gd name="T39" fmla="*/ 210 h 1189"/>
              <a:gd name="T40" fmla="*/ 2003 w 2368"/>
              <a:gd name="T41" fmla="*/ 0 h 1189"/>
              <a:gd name="T42" fmla="*/ 2103 w 2368"/>
              <a:gd name="T43" fmla="*/ 9 h 1189"/>
              <a:gd name="T44" fmla="*/ 2131 w 2368"/>
              <a:gd name="T45" fmla="*/ 37 h 1189"/>
              <a:gd name="T46" fmla="*/ 2222 w 2368"/>
              <a:gd name="T47" fmla="*/ 73 h 1189"/>
              <a:gd name="T48" fmla="*/ 2268 w 2368"/>
              <a:gd name="T49" fmla="*/ 110 h 1189"/>
              <a:gd name="T50" fmla="*/ 2368 w 2368"/>
              <a:gd name="T51" fmla="*/ 101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8" h="1189">
                <a:moveTo>
                  <a:pt x="0" y="1189"/>
                </a:moveTo>
                <a:cubicBezTo>
                  <a:pt x="27" y="1171"/>
                  <a:pt x="62" y="1160"/>
                  <a:pt x="83" y="1134"/>
                </a:cubicBezTo>
                <a:cubicBezTo>
                  <a:pt x="101" y="1111"/>
                  <a:pt x="104" y="1096"/>
                  <a:pt x="119" y="1070"/>
                </a:cubicBezTo>
                <a:cubicBezTo>
                  <a:pt x="135" y="1042"/>
                  <a:pt x="156" y="1023"/>
                  <a:pt x="174" y="997"/>
                </a:cubicBezTo>
                <a:cubicBezTo>
                  <a:pt x="187" y="956"/>
                  <a:pt x="205" y="914"/>
                  <a:pt x="229" y="878"/>
                </a:cubicBezTo>
                <a:cubicBezTo>
                  <a:pt x="333" y="888"/>
                  <a:pt x="435" y="899"/>
                  <a:pt x="540" y="905"/>
                </a:cubicBezTo>
                <a:cubicBezTo>
                  <a:pt x="600" y="925"/>
                  <a:pt x="663" y="911"/>
                  <a:pt x="723" y="896"/>
                </a:cubicBezTo>
                <a:cubicBezTo>
                  <a:pt x="735" y="878"/>
                  <a:pt x="756" y="868"/>
                  <a:pt x="768" y="850"/>
                </a:cubicBezTo>
                <a:cubicBezTo>
                  <a:pt x="790" y="816"/>
                  <a:pt x="812" y="701"/>
                  <a:pt x="823" y="658"/>
                </a:cubicBezTo>
                <a:cubicBezTo>
                  <a:pt x="825" y="651"/>
                  <a:pt x="858" y="568"/>
                  <a:pt x="869" y="567"/>
                </a:cubicBezTo>
                <a:cubicBezTo>
                  <a:pt x="987" y="556"/>
                  <a:pt x="1106" y="561"/>
                  <a:pt x="1225" y="558"/>
                </a:cubicBezTo>
                <a:cubicBezTo>
                  <a:pt x="1294" y="551"/>
                  <a:pt x="1296" y="568"/>
                  <a:pt x="1326" y="530"/>
                </a:cubicBezTo>
                <a:cubicBezTo>
                  <a:pt x="1344" y="506"/>
                  <a:pt x="1363" y="448"/>
                  <a:pt x="1363" y="448"/>
                </a:cubicBezTo>
                <a:cubicBezTo>
                  <a:pt x="1372" y="391"/>
                  <a:pt x="1358" y="335"/>
                  <a:pt x="1408" y="302"/>
                </a:cubicBezTo>
                <a:cubicBezTo>
                  <a:pt x="1439" y="305"/>
                  <a:pt x="1471" y="300"/>
                  <a:pt x="1500" y="311"/>
                </a:cubicBezTo>
                <a:cubicBezTo>
                  <a:pt x="1520" y="319"/>
                  <a:pt x="1530" y="342"/>
                  <a:pt x="1545" y="357"/>
                </a:cubicBezTo>
                <a:cubicBezTo>
                  <a:pt x="1565" y="378"/>
                  <a:pt x="1596" y="385"/>
                  <a:pt x="1619" y="402"/>
                </a:cubicBezTo>
                <a:cubicBezTo>
                  <a:pt x="1648" y="447"/>
                  <a:pt x="1648" y="452"/>
                  <a:pt x="1701" y="439"/>
                </a:cubicBezTo>
                <a:cubicBezTo>
                  <a:pt x="1724" y="404"/>
                  <a:pt x="1746" y="396"/>
                  <a:pt x="1774" y="366"/>
                </a:cubicBezTo>
                <a:cubicBezTo>
                  <a:pt x="1808" y="330"/>
                  <a:pt x="1867" y="263"/>
                  <a:pt x="1893" y="210"/>
                </a:cubicBezTo>
                <a:cubicBezTo>
                  <a:pt x="1930" y="135"/>
                  <a:pt x="1941" y="62"/>
                  <a:pt x="2003" y="0"/>
                </a:cubicBezTo>
                <a:cubicBezTo>
                  <a:pt x="2036" y="3"/>
                  <a:pt x="2071" y="0"/>
                  <a:pt x="2103" y="9"/>
                </a:cubicBezTo>
                <a:cubicBezTo>
                  <a:pt x="2116" y="13"/>
                  <a:pt x="2119" y="31"/>
                  <a:pt x="2131" y="37"/>
                </a:cubicBezTo>
                <a:cubicBezTo>
                  <a:pt x="2159" y="53"/>
                  <a:pt x="2193" y="59"/>
                  <a:pt x="2222" y="73"/>
                </a:cubicBezTo>
                <a:cubicBezTo>
                  <a:pt x="2231" y="83"/>
                  <a:pt x="2253" y="109"/>
                  <a:pt x="2268" y="110"/>
                </a:cubicBezTo>
                <a:cubicBezTo>
                  <a:pt x="2301" y="112"/>
                  <a:pt x="2368" y="101"/>
                  <a:pt x="2368" y="10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7"/>
          <p:cNvSpPr>
            <a:spLocks noChangeShapeType="1"/>
          </p:cNvSpPr>
          <p:nvPr/>
        </p:nvSpPr>
        <p:spPr bwMode="auto">
          <a:xfrm flipV="1">
            <a:off x="3352800" y="2514600"/>
            <a:ext cx="4038600" cy="2133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Text Box 8"/>
          <p:cNvSpPr txBox="1">
            <a:spLocks noChangeArrowheads="1"/>
          </p:cNvSpPr>
          <p:nvPr/>
        </p:nvSpPr>
        <p:spPr bwMode="auto">
          <a:xfrm>
            <a:off x="4953000" y="4876801"/>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Time periods</a:t>
            </a:r>
          </a:p>
        </p:txBody>
      </p:sp>
      <p:sp>
        <p:nvSpPr>
          <p:cNvPr id="35849" name="Text Box 9"/>
          <p:cNvSpPr txBox="1">
            <a:spLocks noChangeArrowheads="1"/>
          </p:cNvSpPr>
          <p:nvPr/>
        </p:nvSpPr>
        <p:spPr bwMode="auto">
          <a:xfrm>
            <a:off x="2362200" y="35052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Sales &amp;Fcst</a:t>
            </a:r>
          </a:p>
        </p:txBody>
      </p:sp>
    </p:spTree>
    <p:extLst>
      <p:ext uri="{BB962C8B-B14F-4D97-AF65-F5344CB8AC3E}">
        <p14:creationId xmlns:p14="http://schemas.microsoft.com/office/powerpoint/2010/main" val="206005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057400" y="274638"/>
            <a:ext cx="8153400" cy="563562"/>
          </a:xfrm>
        </p:spPr>
        <p:txBody>
          <a:bodyPr/>
          <a:lstStyle/>
          <a:p>
            <a:r>
              <a:rPr lang="en-US" altLang="en-US" sz="2800"/>
              <a:t>Holt Winter procedure</a:t>
            </a:r>
          </a:p>
        </p:txBody>
      </p:sp>
      <p:sp>
        <p:nvSpPr>
          <p:cNvPr id="93187" name="Rectangle 3"/>
          <p:cNvSpPr>
            <a:spLocks noGrp="1" noChangeArrowheads="1"/>
          </p:cNvSpPr>
          <p:nvPr>
            <p:ph type="body" idx="1"/>
          </p:nvPr>
        </p:nvSpPr>
        <p:spPr>
          <a:xfrm>
            <a:off x="1828800" y="762000"/>
            <a:ext cx="8305800" cy="5867400"/>
          </a:xfrm>
        </p:spPr>
        <p:txBody>
          <a:bodyPr/>
          <a:lstStyle/>
          <a:p>
            <a:r>
              <a:rPr lang="en-US" altLang="en-US"/>
              <a:t>Triple exponential method</a:t>
            </a:r>
          </a:p>
          <a:p>
            <a:r>
              <a:rPr lang="en-US" altLang="en-US"/>
              <a:t>This method is used if there are both trend and seasonality in the data.</a:t>
            </a:r>
          </a:p>
          <a:p>
            <a:r>
              <a:rPr lang="en-US" altLang="en-US"/>
              <a:t>There are explicit formulas to compute the forecasts when there are trend and seasonality. </a:t>
            </a:r>
          </a:p>
          <a:p>
            <a:r>
              <a:rPr lang="en-US" altLang="en-US"/>
              <a:t>A heuristic formula:</a:t>
            </a:r>
          </a:p>
          <a:p>
            <a:r>
              <a:rPr lang="en-US" altLang="en-US"/>
              <a:t>The data is to be approximated by</a:t>
            </a:r>
          </a:p>
          <a:p>
            <a:pPr>
              <a:buFontTx/>
              <a:buNone/>
            </a:pPr>
            <a:r>
              <a:rPr lang="en-US" altLang="en-US"/>
              <a:t>		K * T * * (i) * S(j)</a:t>
            </a:r>
          </a:p>
          <a:p>
            <a:pPr>
              <a:buFontTx/>
              <a:buNone/>
            </a:pPr>
            <a:r>
              <a:rPr lang="en-US" altLang="en-US"/>
              <a:t>where ‘T’is the trend and S(j) denotes the seasonality.</a:t>
            </a:r>
          </a:p>
          <a:p>
            <a:pPr>
              <a:buFontTx/>
              <a:buNone/>
            </a:pPr>
            <a:r>
              <a:rPr lang="en-US" altLang="en-US"/>
              <a:t>T &gt; 1 if the quantity is going up and &lt; 1 the other way round.  </a:t>
            </a:r>
          </a:p>
          <a:p>
            <a:pPr>
              <a:buFontTx/>
              <a:buNone/>
            </a:pPr>
            <a:r>
              <a:rPr lang="en-US" altLang="en-US"/>
              <a:t>                          1 &lt;= j &lt;= 12. </a:t>
            </a:r>
          </a:p>
          <a:p>
            <a:pPr>
              <a:buFontTx/>
              <a:buNone/>
            </a:pPr>
            <a:endParaRPr lang="en-US" altLang="en-US"/>
          </a:p>
          <a:p>
            <a:endParaRPr lang="en-US" altLang="en-US"/>
          </a:p>
        </p:txBody>
      </p:sp>
    </p:spTree>
    <p:extLst>
      <p:ext uri="{BB962C8B-B14F-4D97-AF65-F5344CB8AC3E}">
        <p14:creationId xmlns:p14="http://schemas.microsoft.com/office/powerpoint/2010/main" val="1240929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981200" y="274638"/>
            <a:ext cx="8229600" cy="715962"/>
          </a:xfrm>
        </p:spPr>
        <p:txBody>
          <a:bodyPr/>
          <a:lstStyle/>
          <a:p>
            <a:r>
              <a:rPr lang="en-US" altLang="en-US" sz="2400"/>
              <a:t>The workflow in demand planning process</a:t>
            </a:r>
          </a:p>
        </p:txBody>
      </p:sp>
      <p:sp>
        <p:nvSpPr>
          <p:cNvPr id="94211" name="Rectangle 3"/>
          <p:cNvSpPr>
            <a:spLocks noGrp="1" noChangeArrowheads="1"/>
          </p:cNvSpPr>
          <p:nvPr>
            <p:ph type="body" idx="1"/>
          </p:nvPr>
        </p:nvSpPr>
        <p:spPr>
          <a:xfrm>
            <a:off x="1905000" y="990600"/>
            <a:ext cx="8305800" cy="5105400"/>
          </a:xfrm>
        </p:spPr>
        <p:txBody>
          <a:bodyPr>
            <a:normAutofit lnSpcReduction="10000"/>
          </a:bodyPr>
          <a:lstStyle/>
          <a:p>
            <a:r>
              <a:rPr lang="en-US" altLang="en-US" sz="2400"/>
              <a:t>Demand planning process is to compute the quantity of different products to be produced and distributed.</a:t>
            </a:r>
          </a:p>
          <a:p>
            <a:r>
              <a:rPr lang="en-US" altLang="en-US" sz="2400"/>
              <a:t>Forecasting is only a sub process.</a:t>
            </a:r>
          </a:p>
          <a:p>
            <a:r>
              <a:rPr lang="en-US" altLang="en-US" sz="2400"/>
              <a:t>Forecasts are always wrong. Hence adjustment is a natural process.</a:t>
            </a:r>
          </a:p>
          <a:p>
            <a:r>
              <a:rPr lang="en-US" altLang="en-US" sz="2400"/>
              <a:t>Demands are planned for ‘products’. Everyday, there are new products added to the business and removed. Also, many products are moved among different hierarchies.</a:t>
            </a:r>
          </a:p>
          <a:p>
            <a:r>
              <a:rPr lang="en-US" altLang="en-US" sz="2400"/>
              <a:t>Forecast is done at optimal level in the hierarchies. Lower levels are prone to errors and higher levels are not useful for planning. Hence a mid level is chosen for forecasting.</a:t>
            </a:r>
          </a:p>
          <a:p>
            <a:r>
              <a:rPr lang="en-US" altLang="en-US" sz="2400"/>
              <a:t>Aggregation is to be used for finding the demands at higher levels and ‘dis aggregation’ for finding the demands at lower levels.</a:t>
            </a:r>
          </a:p>
          <a:p>
            <a:endParaRPr lang="en-US" altLang="en-US" sz="2400"/>
          </a:p>
        </p:txBody>
      </p:sp>
    </p:spTree>
    <p:extLst>
      <p:ext uri="{BB962C8B-B14F-4D97-AF65-F5344CB8AC3E}">
        <p14:creationId xmlns:p14="http://schemas.microsoft.com/office/powerpoint/2010/main" val="104476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981200" y="274638"/>
            <a:ext cx="8229600" cy="715962"/>
          </a:xfrm>
        </p:spPr>
        <p:txBody>
          <a:bodyPr/>
          <a:lstStyle/>
          <a:p>
            <a:endParaRPr lang="en-US" altLang="en-US" sz="2400"/>
          </a:p>
        </p:txBody>
      </p:sp>
      <p:sp>
        <p:nvSpPr>
          <p:cNvPr id="95235" name="Rectangle 3"/>
          <p:cNvSpPr>
            <a:spLocks noGrp="1" noChangeArrowheads="1"/>
          </p:cNvSpPr>
          <p:nvPr>
            <p:ph type="body" idx="1"/>
          </p:nvPr>
        </p:nvSpPr>
        <p:spPr>
          <a:xfrm>
            <a:off x="1981200" y="1066800"/>
            <a:ext cx="8229600" cy="5029200"/>
          </a:xfrm>
        </p:spPr>
        <p:txBody>
          <a:bodyPr>
            <a:normAutofit lnSpcReduction="10000"/>
          </a:bodyPr>
          <a:lstStyle/>
          <a:p>
            <a:pPr marL="660400" indent="-660400">
              <a:lnSpc>
                <a:spcPct val="80000"/>
              </a:lnSpc>
            </a:pPr>
            <a:r>
              <a:rPr lang="en-US" altLang="en-US" sz="2000"/>
              <a:t>Considering all these points, we summarize</a:t>
            </a:r>
          </a:p>
          <a:p>
            <a:pPr marL="660400" indent="-660400">
              <a:lnSpc>
                <a:spcPct val="80000"/>
              </a:lnSpc>
              <a:buFontTx/>
              <a:buAutoNum type="romanLcParenR"/>
            </a:pPr>
            <a:r>
              <a:rPr lang="en-US" altLang="en-US" sz="2000"/>
              <a:t>Plan the correct level in the hierarchy for forecasting.</a:t>
            </a:r>
          </a:p>
          <a:p>
            <a:pPr marL="660400" indent="-660400">
              <a:lnSpc>
                <a:spcPct val="80000"/>
              </a:lnSpc>
              <a:buFontTx/>
              <a:buAutoNum type="romanLcParenR"/>
            </a:pPr>
            <a:r>
              <a:rPr lang="en-US" altLang="en-US" sz="2000"/>
              <a:t>Perform Product management and identify the position of a product, location  combination based on the realignment data given.</a:t>
            </a:r>
          </a:p>
          <a:p>
            <a:pPr marL="660400" indent="-660400">
              <a:lnSpc>
                <a:spcPct val="80000"/>
              </a:lnSpc>
              <a:buFontTx/>
              <a:buAutoNum type="romanLcParenR"/>
            </a:pPr>
            <a:r>
              <a:rPr lang="en-US" altLang="en-US" sz="2000"/>
              <a:t>Analyze the availability of history data depending on the model used. For a model with the trend and seasonality, 24 months of history is necessary for good forecasts. </a:t>
            </a:r>
          </a:p>
          <a:p>
            <a:pPr marL="660400" indent="-660400">
              <a:lnSpc>
                <a:spcPct val="80000"/>
              </a:lnSpc>
              <a:buFontTx/>
              <a:buAutoNum type="romanLcParenR"/>
            </a:pPr>
            <a:r>
              <a:rPr lang="en-US" altLang="en-US" sz="2000"/>
              <a:t>Get the cleaned up history data by considering outliers. A simple formula is based on the difference with the yearly average.</a:t>
            </a:r>
          </a:p>
          <a:p>
            <a:pPr marL="660400" indent="-660400">
              <a:lnSpc>
                <a:spcPct val="80000"/>
              </a:lnSpc>
              <a:buFontTx/>
              <a:buAutoNum type="romanLcParenR"/>
            </a:pPr>
            <a:r>
              <a:rPr lang="en-US" altLang="en-US" sz="2000"/>
              <a:t>Generate the stat forecasts and/or adjust for the final forecasts. The tools will calculate forecasts based on the procedures defined or ‘Pick best’.</a:t>
            </a:r>
          </a:p>
          <a:p>
            <a:pPr marL="660400" indent="-660400">
              <a:lnSpc>
                <a:spcPct val="80000"/>
              </a:lnSpc>
              <a:buFontTx/>
              <a:buAutoNum type="romanLcParenR"/>
            </a:pPr>
            <a:r>
              <a:rPr lang="en-US" altLang="en-US" sz="2000"/>
              <a:t>Perform aggregation and/or disaggregation for the final data at required levels along the hierarchies.</a:t>
            </a:r>
          </a:p>
          <a:p>
            <a:pPr marL="660400" indent="-660400">
              <a:lnSpc>
                <a:spcPct val="80000"/>
              </a:lnSpc>
              <a:buFontTx/>
              <a:buAutoNum type="romanLcParenR"/>
            </a:pPr>
            <a:r>
              <a:rPr lang="en-US" altLang="en-US" sz="2000"/>
              <a:t>Dis aggregation can be performed based on the ratios calculated from the past history or user defined.</a:t>
            </a:r>
          </a:p>
          <a:p>
            <a:pPr marL="660400" indent="-660400">
              <a:lnSpc>
                <a:spcPct val="80000"/>
              </a:lnSpc>
              <a:buFontTx/>
              <a:buAutoNum type="romanLcParenR"/>
            </a:pPr>
            <a:r>
              <a:rPr lang="en-US" altLang="en-US" sz="2000"/>
              <a:t>Consensus forecasts is an extension of the ‘Pick best’ where forecasts based on human judgment are also taken into account.</a:t>
            </a:r>
          </a:p>
          <a:p>
            <a:pPr marL="660400" indent="-660400">
              <a:lnSpc>
                <a:spcPct val="80000"/>
              </a:lnSpc>
              <a:buFontTx/>
              <a:buAutoNum type="romanLcParenR"/>
            </a:pPr>
            <a:endParaRPr lang="en-US" altLang="en-US" sz="2000"/>
          </a:p>
        </p:txBody>
      </p:sp>
    </p:spTree>
    <p:extLst>
      <p:ext uri="{BB962C8B-B14F-4D97-AF65-F5344CB8AC3E}">
        <p14:creationId xmlns:p14="http://schemas.microsoft.com/office/powerpoint/2010/main" val="415960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Stochastic process in a nutshell</a:t>
            </a:r>
            <a:endParaRPr lang="en-US" dirty="0"/>
          </a:p>
        </p:txBody>
      </p:sp>
      <p:sp>
        <p:nvSpPr>
          <p:cNvPr id="3" name="Content Placeholder 2"/>
          <p:cNvSpPr>
            <a:spLocks noGrp="1"/>
          </p:cNvSpPr>
          <p:nvPr>
            <p:ph idx="1"/>
          </p:nvPr>
        </p:nvSpPr>
        <p:spPr>
          <a:xfrm>
            <a:off x="838200" y="1058092"/>
            <a:ext cx="10515600" cy="5118871"/>
          </a:xfrm>
        </p:spPr>
        <p:txBody>
          <a:bodyPr>
            <a:normAutofit lnSpcReduction="10000"/>
          </a:bodyPr>
          <a:lstStyle/>
          <a:p>
            <a:r>
              <a:rPr lang="en-US" dirty="0" smtClean="0"/>
              <a:t>When a random event occurs at continuous periods of time, it is known as stochastic process. </a:t>
            </a:r>
          </a:p>
          <a:p>
            <a:r>
              <a:rPr lang="en-US" dirty="0" smtClean="0"/>
              <a:t>A random variable is described by a probability distribution. In a stochastic process, if the probability is independent of values at other time instants, the process is independent and if the </a:t>
            </a:r>
            <a:r>
              <a:rPr lang="en-US" dirty="0" err="1" smtClean="0"/>
              <a:t>probabaility</a:t>
            </a:r>
            <a:r>
              <a:rPr lang="en-US" dirty="0" smtClean="0"/>
              <a:t> distribution is same at all instants the process is known as identical. Overall the process is </a:t>
            </a:r>
            <a:r>
              <a:rPr lang="en-US" dirty="0" err="1" smtClean="0"/>
              <a:t>i.i.d</a:t>
            </a:r>
            <a:r>
              <a:rPr lang="en-US" dirty="0" smtClean="0"/>
              <a:t> process.</a:t>
            </a:r>
          </a:p>
          <a:p>
            <a:r>
              <a:rPr lang="en-US" dirty="0" smtClean="0"/>
              <a:t>Joint distribution:</a:t>
            </a:r>
          </a:p>
          <a:p>
            <a:pPr lvl="1"/>
            <a:r>
              <a:rPr lang="en-US" dirty="0" smtClean="0"/>
              <a:t>If X and Y are random variables, then P(X=</a:t>
            </a:r>
            <a:r>
              <a:rPr lang="en-US" dirty="0" err="1" smtClean="0"/>
              <a:t>x,Y</a:t>
            </a:r>
            <a:r>
              <a:rPr lang="en-US" dirty="0" smtClean="0"/>
              <a:t>=y) for all x and y is defined as joint distribution.</a:t>
            </a:r>
          </a:p>
          <a:p>
            <a:pPr lvl="1"/>
            <a:r>
              <a:rPr lang="en-US" dirty="0" smtClean="0"/>
              <a:t>Instead of Y we can consider X at another time instant and define joint distribution.</a:t>
            </a:r>
          </a:p>
          <a:p>
            <a:pPr lvl="1"/>
            <a:r>
              <a:rPr lang="en-US" dirty="0" smtClean="0"/>
              <a:t>This can be defined for all pairs of time indices.</a:t>
            </a:r>
          </a:p>
          <a:p>
            <a:pPr marL="457200" lvl="1" indent="0">
              <a:buNone/>
            </a:pPr>
            <a:endParaRPr lang="en-US" dirty="0"/>
          </a:p>
        </p:txBody>
      </p:sp>
    </p:spTree>
    <p:extLst>
      <p:ext uri="{BB962C8B-B14F-4D97-AF65-F5344CB8AC3E}">
        <p14:creationId xmlns:p14="http://schemas.microsoft.com/office/powerpoint/2010/main" val="105248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Stationarity</a:t>
            </a:r>
            <a:endParaRPr lang="en-US" dirty="0"/>
          </a:p>
        </p:txBody>
      </p:sp>
      <p:sp>
        <p:nvSpPr>
          <p:cNvPr id="3" name="Content Placeholder 2"/>
          <p:cNvSpPr>
            <a:spLocks noGrp="1"/>
          </p:cNvSpPr>
          <p:nvPr>
            <p:ph idx="1"/>
          </p:nvPr>
        </p:nvSpPr>
        <p:spPr>
          <a:xfrm>
            <a:off x="838200" y="1084218"/>
            <a:ext cx="10515600" cy="5092745"/>
          </a:xfrm>
        </p:spPr>
        <p:txBody>
          <a:bodyPr/>
          <a:lstStyle/>
          <a:p>
            <a:r>
              <a:rPr lang="en-US" dirty="0" smtClean="0"/>
              <a:t>1)A sequence {</a:t>
            </a:r>
            <a:r>
              <a:rPr lang="en-US" dirty="0" err="1" smtClean="0"/>
              <a:t>Xt</a:t>
            </a:r>
            <a:r>
              <a:rPr lang="en-US" dirty="0" smtClean="0"/>
              <a:t> , t ∈ Z} is </a:t>
            </a:r>
            <a:r>
              <a:rPr lang="en-US" b="1" dirty="0" smtClean="0"/>
              <a:t>strongly stationary </a:t>
            </a:r>
            <a:r>
              <a:rPr lang="en-US" dirty="0" smtClean="0"/>
              <a:t>or strictly stationary if </a:t>
            </a:r>
          </a:p>
          <a:p>
            <a:pPr marL="0" indent="0">
              <a:buNone/>
            </a:pPr>
            <a:r>
              <a:rPr lang="en-US" dirty="0" smtClean="0"/>
              <a:t> (Xt1 , . . . , </a:t>
            </a:r>
            <a:r>
              <a:rPr lang="en-US" dirty="0" err="1" smtClean="0"/>
              <a:t>Xtk</a:t>
            </a:r>
            <a:r>
              <a:rPr lang="en-US" dirty="0" smtClean="0"/>
              <a:t> ) (=d) (Xt1+h, . . . , </a:t>
            </a:r>
            <a:r>
              <a:rPr lang="en-US" dirty="0" err="1" smtClean="0"/>
              <a:t>Xtk+h</a:t>
            </a:r>
            <a:r>
              <a:rPr lang="en-US" dirty="0" smtClean="0"/>
              <a:t>) for all sets of time points t1, . . </a:t>
            </a:r>
          </a:p>
          <a:p>
            <a:pPr marL="0" indent="0">
              <a:buNone/>
            </a:pPr>
            <a:r>
              <a:rPr lang="en-US" dirty="0" smtClean="0"/>
              <a:t> , </a:t>
            </a:r>
            <a:r>
              <a:rPr lang="en-US" dirty="0" err="1" smtClean="0"/>
              <a:t>tk</a:t>
            </a:r>
            <a:r>
              <a:rPr lang="en-US" dirty="0" smtClean="0"/>
              <a:t> and integer h. </a:t>
            </a:r>
          </a:p>
          <a:p>
            <a:r>
              <a:rPr lang="en-US" dirty="0" smtClean="0"/>
              <a:t>2. A sequence is </a:t>
            </a:r>
            <a:r>
              <a:rPr lang="en-US" b="1" dirty="0" smtClean="0"/>
              <a:t>weakly stationary</a:t>
            </a:r>
            <a:r>
              <a:rPr lang="en-US" dirty="0" smtClean="0"/>
              <a:t>, or second order stationary if </a:t>
            </a:r>
          </a:p>
          <a:p>
            <a:pPr lvl="1"/>
            <a:r>
              <a:rPr lang="en-US" dirty="0" smtClean="0"/>
              <a:t> (a) E(</a:t>
            </a:r>
            <a:r>
              <a:rPr lang="en-US" dirty="0" err="1" smtClean="0"/>
              <a:t>Xt</a:t>
            </a:r>
            <a:r>
              <a:rPr lang="en-US" dirty="0" smtClean="0"/>
              <a:t>) = µ, and </a:t>
            </a:r>
          </a:p>
          <a:p>
            <a:pPr lvl="1"/>
            <a:r>
              <a:rPr lang="en-US" dirty="0" smtClean="0"/>
              <a:t>(b) cov(X(t) , X(</a:t>
            </a:r>
            <a:r>
              <a:rPr lang="en-US" dirty="0" err="1" smtClean="0"/>
              <a:t>t+k</a:t>
            </a:r>
            <a:r>
              <a:rPr lang="en-US" dirty="0" smtClean="0"/>
              <a:t>)) = </a:t>
            </a:r>
            <a:r>
              <a:rPr lang="en-US" dirty="0" err="1" smtClean="0"/>
              <a:t>γk</a:t>
            </a:r>
            <a:r>
              <a:rPr lang="en-US" dirty="0" smtClean="0"/>
              <a:t>, where µ is constant and </a:t>
            </a:r>
            <a:r>
              <a:rPr lang="en-US" dirty="0" err="1" smtClean="0"/>
              <a:t>γk</a:t>
            </a:r>
            <a:r>
              <a:rPr lang="en-US" dirty="0" smtClean="0"/>
              <a:t> is independent of t. </a:t>
            </a:r>
          </a:p>
          <a:p>
            <a:r>
              <a:rPr lang="en-US" dirty="0" smtClean="0"/>
              <a:t>3. The sequence {</a:t>
            </a:r>
            <a:r>
              <a:rPr lang="en-US" dirty="0" err="1" smtClean="0"/>
              <a:t>γk</a:t>
            </a:r>
            <a:r>
              <a:rPr lang="en-US" dirty="0" smtClean="0"/>
              <a:t>, k ∈ Z} is called the autocovariance function. </a:t>
            </a:r>
          </a:p>
          <a:p>
            <a:r>
              <a:rPr lang="en-US" dirty="0" smtClean="0"/>
              <a:t>4. We also define </a:t>
            </a:r>
            <a:r>
              <a:rPr lang="en-US" dirty="0" err="1" smtClean="0"/>
              <a:t>ρk</a:t>
            </a:r>
            <a:r>
              <a:rPr lang="en-US" dirty="0" smtClean="0"/>
              <a:t> = </a:t>
            </a:r>
            <a:r>
              <a:rPr lang="en-US" dirty="0" err="1" smtClean="0"/>
              <a:t>γk</a:t>
            </a:r>
            <a:r>
              <a:rPr lang="en-US" dirty="0" smtClean="0"/>
              <a:t>/γ0 = </a:t>
            </a:r>
            <a:r>
              <a:rPr lang="en-US" dirty="0" err="1" smtClean="0"/>
              <a:t>corr</a:t>
            </a:r>
            <a:r>
              <a:rPr lang="en-US" dirty="0" smtClean="0"/>
              <a:t>(</a:t>
            </a:r>
            <a:r>
              <a:rPr lang="en-US" dirty="0" err="1" smtClean="0"/>
              <a:t>Xt</a:t>
            </a:r>
            <a:r>
              <a:rPr lang="en-US" dirty="0" smtClean="0"/>
              <a:t> , X(</a:t>
            </a:r>
            <a:r>
              <a:rPr lang="en-US" dirty="0" err="1" smtClean="0"/>
              <a:t>t+k</a:t>
            </a:r>
            <a:r>
              <a:rPr lang="en-US" dirty="0" smtClean="0"/>
              <a:t>)) and call {</a:t>
            </a:r>
            <a:r>
              <a:rPr lang="en-US" dirty="0" err="1" smtClean="0"/>
              <a:t>ρk</a:t>
            </a:r>
            <a:r>
              <a:rPr lang="en-US" dirty="0" smtClean="0"/>
              <a:t>, k ∈ Z} the autocorrelation function (ACF).</a:t>
            </a:r>
            <a:endParaRPr lang="en-US" dirty="0"/>
          </a:p>
        </p:txBody>
      </p:sp>
    </p:spTree>
    <p:extLst>
      <p:ext uri="{BB962C8B-B14F-4D97-AF65-F5344CB8AC3E}">
        <p14:creationId xmlns:p14="http://schemas.microsoft.com/office/powerpoint/2010/main" val="422470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Auto regressive process</a:t>
            </a:r>
            <a:endParaRPr lang="en-US" dirty="0"/>
          </a:p>
        </p:txBody>
      </p:sp>
      <p:sp>
        <p:nvSpPr>
          <p:cNvPr id="3" name="Content Placeholder 2"/>
          <p:cNvSpPr>
            <a:spLocks noGrp="1"/>
          </p:cNvSpPr>
          <p:nvPr>
            <p:ph idx="1"/>
          </p:nvPr>
        </p:nvSpPr>
        <p:spPr>
          <a:xfrm>
            <a:off x="838200" y="1071154"/>
            <a:ext cx="10515600" cy="5105809"/>
          </a:xfrm>
        </p:spPr>
        <p:txBody>
          <a:bodyPr/>
          <a:lstStyle/>
          <a:p>
            <a:r>
              <a:rPr lang="en-US" smtClean="0"/>
              <a:t>The autoregressive process of order p is denoted AR(p), and defined by</a:t>
            </a:r>
            <a:endParaRPr lang="en-US" dirty="0"/>
          </a:p>
        </p:txBody>
      </p:sp>
      <p:pic>
        <p:nvPicPr>
          <p:cNvPr id="4" name="Picture 3"/>
          <p:cNvPicPr>
            <a:picLocks noChangeAspect="1"/>
          </p:cNvPicPr>
          <p:nvPr/>
        </p:nvPicPr>
        <p:blipFill>
          <a:blip r:embed="rId2"/>
          <a:stretch>
            <a:fillRect/>
          </a:stretch>
        </p:blipFill>
        <p:spPr>
          <a:xfrm>
            <a:off x="931418" y="1861295"/>
            <a:ext cx="8641207" cy="3089528"/>
          </a:xfrm>
          <a:prstGeom prst="rect">
            <a:avLst/>
          </a:prstGeom>
        </p:spPr>
      </p:pic>
    </p:spTree>
    <p:extLst>
      <p:ext uri="{BB962C8B-B14F-4D97-AF65-F5344CB8AC3E}">
        <p14:creationId xmlns:p14="http://schemas.microsoft.com/office/powerpoint/2010/main" val="326643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68208" cy="762000"/>
          </a:xfrm>
        </p:spPr>
        <p:txBody>
          <a:bodyPr>
            <a:normAutofit/>
          </a:bodyPr>
          <a:lstStyle/>
          <a:p>
            <a:r>
              <a:rPr lang="en-US" sz="3600" dirty="0"/>
              <a:t>Math preliminaries</a:t>
            </a:r>
          </a:p>
        </p:txBody>
      </p:sp>
      <p:sp>
        <p:nvSpPr>
          <p:cNvPr id="3" name="Content Placeholder 2"/>
          <p:cNvSpPr>
            <a:spLocks noGrp="1"/>
          </p:cNvSpPr>
          <p:nvPr>
            <p:ph idx="1"/>
          </p:nvPr>
        </p:nvSpPr>
        <p:spPr>
          <a:xfrm>
            <a:off x="2133600" y="838200"/>
            <a:ext cx="8001000" cy="5715000"/>
          </a:xfrm>
        </p:spPr>
        <p:txBody>
          <a:bodyPr/>
          <a:lstStyle/>
          <a:p>
            <a:r>
              <a:rPr lang="en-US" dirty="0"/>
              <a:t>Consider the sales slightly perturbed as follows.</a:t>
            </a:r>
          </a:p>
          <a:p>
            <a:endParaRPr lang="en-US" dirty="0"/>
          </a:p>
          <a:p>
            <a:endParaRPr lang="en-US" dirty="0"/>
          </a:p>
          <a:p>
            <a:endParaRPr lang="en-US" dirty="0"/>
          </a:p>
          <a:p>
            <a:r>
              <a:rPr lang="en-US" dirty="0"/>
              <a:t>The sales during Wk5 and Wk6 can still be easily guessed as 100,and 100.</a:t>
            </a:r>
          </a:p>
        </p:txBody>
      </p:sp>
      <p:graphicFrame>
        <p:nvGraphicFramePr>
          <p:cNvPr id="4" name="Table 3"/>
          <p:cNvGraphicFramePr>
            <a:graphicFrameLocks noGrp="1"/>
          </p:cNvGraphicFramePr>
          <p:nvPr>
            <p:extLst/>
          </p:nvPr>
        </p:nvGraphicFramePr>
        <p:xfrm>
          <a:off x="3200401" y="1397000"/>
          <a:ext cx="5943599" cy="1010920"/>
        </p:xfrm>
        <a:graphic>
          <a:graphicData uri="http://schemas.openxmlformats.org/drawingml/2006/table">
            <a:tbl>
              <a:tblPr firstRow="1" bandRow="1">
                <a:tableStyleId>{5C22544A-7EE6-4342-B048-85BDC9FD1C3A}</a:tableStyleId>
              </a:tblPr>
              <a:tblGrid>
                <a:gridCol w="863599">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102</a:t>
                      </a:r>
                    </a:p>
                  </a:txBody>
                  <a:tcPr/>
                </a:tc>
                <a:tc>
                  <a:txBody>
                    <a:bodyPr/>
                    <a:lstStyle/>
                    <a:p>
                      <a:r>
                        <a:rPr lang="en-US" dirty="0"/>
                        <a:t>98</a:t>
                      </a:r>
                    </a:p>
                  </a:txBody>
                  <a:tcPr/>
                </a:tc>
                <a:tc>
                  <a:txBody>
                    <a:bodyPr/>
                    <a:lstStyle/>
                    <a:p>
                      <a:r>
                        <a:rPr lang="en-US" dirty="0"/>
                        <a:t>105</a:t>
                      </a:r>
                    </a:p>
                  </a:txBody>
                  <a:tcPr/>
                </a:tc>
                <a:tc>
                  <a:txBody>
                    <a:bodyPr/>
                    <a:lstStyle/>
                    <a:p>
                      <a:r>
                        <a:rPr lang="en-US" dirty="0"/>
                        <a:t>95</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4679404"/>
                  </a:ext>
                </a:extLst>
              </a:tr>
            </a:tbl>
          </a:graphicData>
        </a:graphic>
      </p:graphicFrame>
      <p:graphicFrame>
        <p:nvGraphicFramePr>
          <p:cNvPr id="5" name="Table 4"/>
          <p:cNvGraphicFramePr>
            <a:graphicFrameLocks noGrp="1"/>
          </p:cNvGraphicFramePr>
          <p:nvPr>
            <p:extLst/>
          </p:nvPr>
        </p:nvGraphicFramePr>
        <p:xfrm>
          <a:off x="3110304" y="3664226"/>
          <a:ext cx="6096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102</a:t>
                      </a:r>
                    </a:p>
                  </a:txBody>
                  <a:tcPr/>
                </a:tc>
                <a:tc>
                  <a:txBody>
                    <a:bodyPr/>
                    <a:lstStyle/>
                    <a:p>
                      <a:r>
                        <a:rPr lang="en-US" dirty="0"/>
                        <a:t>98</a:t>
                      </a:r>
                    </a:p>
                  </a:txBody>
                  <a:tcPr/>
                </a:tc>
                <a:tc>
                  <a:txBody>
                    <a:bodyPr/>
                    <a:lstStyle/>
                    <a:p>
                      <a:r>
                        <a:rPr lang="en-US" dirty="0"/>
                        <a:t>105</a:t>
                      </a:r>
                    </a:p>
                  </a:txBody>
                  <a:tcPr/>
                </a:tc>
                <a:tc>
                  <a:txBody>
                    <a:bodyPr/>
                    <a:lstStyle/>
                    <a:p>
                      <a:r>
                        <a:rPr lang="en-US" dirty="0"/>
                        <a:t>95</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334679404"/>
                  </a:ext>
                </a:extLst>
              </a:tr>
            </a:tbl>
          </a:graphicData>
        </a:graphic>
      </p:graphicFrame>
    </p:spTree>
    <p:extLst>
      <p:ext uri="{BB962C8B-B14F-4D97-AF65-F5344CB8AC3E}">
        <p14:creationId xmlns:p14="http://schemas.microsoft.com/office/powerpoint/2010/main" val="112684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Moving average process</a:t>
            </a:r>
            <a:endParaRPr lang="en-US" dirty="0"/>
          </a:p>
        </p:txBody>
      </p:sp>
      <p:pic>
        <p:nvPicPr>
          <p:cNvPr id="4" name="Content Placeholder 3"/>
          <p:cNvPicPr>
            <a:picLocks noGrp="1" noChangeAspect="1"/>
          </p:cNvPicPr>
          <p:nvPr>
            <p:ph idx="1"/>
          </p:nvPr>
        </p:nvPicPr>
        <p:blipFill>
          <a:blip r:embed="rId2"/>
          <a:stretch>
            <a:fillRect/>
          </a:stretch>
        </p:blipFill>
        <p:spPr>
          <a:xfrm>
            <a:off x="1126807" y="1357764"/>
            <a:ext cx="8983844" cy="3383037"/>
          </a:xfrm>
          <a:prstGeom prst="rect">
            <a:avLst/>
          </a:prstGeom>
        </p:spPr>
      </p:pic>
    </p:spTree>
    <p:extLst>
      <p:ext uri="{BB962C8B-B14F-4D97-AF65-F5344CB8AC3E}">
        <p14:creationId xmlns:p14="http://schemas.microsoft.com/office/powerpoint/2010/main" val="237568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White noise</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smtClean="0"/>
              <a:t>The sequence {</a:t>
            </a:r>
            <a:r>
              <a:rPr lang="el-GR" dirty="0" smtClean="0"/>
              <a:t>ϵ</a:t>
            </a:r>
            <a:r>
              <a:rPr lang="en-US" dirty="0" smtClean="0"/>
              <a:t>(t)}, consisting of independent (or uncorrelated) random variables with mean 0 and variance σ</a:t>
            </a:r>
            <a:r>
              <a:rPr lang="en-US" baseline="30000" dirty="0" smtClean="0"/>
              <a:t>2</a:t>
            </a:r>
            <a:r>
              <a:rPr lang="en-US" dirty="0" smtClean="0"/>
              <a:t> is called white noise (for reasons that will become clear later.) </a:t>
            </a:r>
          </a:p>
          <a:p>
            <a:r>
              <a:rPr lang="en-US" dirty="0" smtClean="0"/>
              <a:t>It is a second order stationary series with γ(0 )= σ</a:t>
            </a:r>
            <a:r>
              <a:rPr lang="en-US" baseline="30000" dirty="0" smtClean="0"/>
              <a:t>2</a:t>
            </a:r>
            <a:r>
              <a:rPr lang="en-US" dirty="0" smtClean="0"/>
              <a:t> and γ(k) = 0, k != 0.</a:t>
            </a:r>
          </a:p>
          <a:p>
            <a:endParaRPr lang="en-US" dirty="0"/>
          </a:p>
        </p:txBody>
      </p:sp>
    </p:spTree>
    <p:extLst>
      <p:ext uri="{BB962C8B-B14F-4D97-AF65-F5344CB8AC3E}">
        <p14:creationId xmlns:p14="http://schemas.microsoft.com/office/powerpoint/2010/main" val="940306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ARMA process</a:t>
            </a:r>
            <a:endParaRPr lang="en-US" dirty="0"/>
          </a:p>
        </p:txBody>
      </p:sp>
      <p:pic>
        <p:nvPicPr>
          <p:cNvPr id="4" name="Content Placeholder 3"/>
          <p:cNvPicPr>
            <a:picLocks noGrp="1" noChangeAspect="1"/>
          </p:cNvPicPr>
          <p:nvPr>
            <p:ph idx="1"/>
          </p:nvPr>
        </p:nvPicPr>
        <p:blipFill>
          <a:blip r:embed="rId2"/>
          <a:stretch>
            <a:fillRect/>
          </a:stretch>
        </p:blipFill>
        <p:spPr>
          <a:xfrm>
            <a:off x="838200" y="1097279"/>
            <a:ext cx="10219764" cy="2090057"/>
          </a:xfrm>
          <a:prstGeom prst="rect">
            <a:avLst/>
          </a:prstGeom>
        </p:spPr>
      </p:pic>
      <p:sp>
        <p:nvSpPr>
          <p:cNvPr id="5" name="TextBox 4"/>
          <p:cNvSpPr txBox="1"/>
          <p:nvPr/>
        </p:nvSpPr>
        <p:spPr>
          <a:xfrm>
            <a:off x="838200" y="3396343"/>
            <a:ext cx="4791891" cy="646331"/>
          </a:xfrm>
          <a:prstGeom prst="rect">
            <a:avLst/>
          </a:prstGeom>
          <a:noFill/>
        </p:spPr>
        <p:txBody>
          <a:bodyPr wrap="square" rtlCol="0">
            <a:spAutoFit/>
          </a:bodyPr>
          <a:lstStyle/>
          <a:p>
            <a:r>
              <a:rPr lang="en-US" sz="3600" dirty="0" smtClean="0"/>
              <a:t>ARIMA process</a:t>
            </a:r>
            <a:endParaRPr lang="en-US" sz="3600" dirty="0"/>
          </a:p>
        </p:txBody>
      </p:sp>
    </p:spTree>
    <p:extLst>
      <p:ext uri="{BB962C8B-B14F-4D97-AF65-F5344CB8AC3E}">
        <p14:creationId xmlns:p14="http://schemas.microsoft.com/office/powerpoint/2010/main" val="2576398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4" y="365125"/>
            <a:ext cx="10556966" cy="666841"/>
          </a:xfrm>
        </p:spPr>
        <p:txBody>
          <a:bodyPr>
            <a:normAutofit fontScale="90000"/>
          </a:bodyPr>
          <a:lstStyle/>
          <a:p>
            <a:endParaRPr lang="en-US" dirty="0"/>
          </a:p>
        </p:txBody>
      </p:sp>
      <p:pic>
        <p:nvPicPr>
          <p:cNvPr id="4" name="Picture 3"/>
          <p:cNvPicPr>
            <a:picLocks noChangeAspect="1"/>
          </p:cNvPicPr>
          <p:nvPr/>
        </p:nvPicPr>
        <p:blipFill>
          <a:blip r:embed="rId2"/>
          <a:stretch>
            <a:fillRect/>
          </a:stretch>
        </p:blipFill>
        <p:spPr>
          <a:xfrm>
            <a:off x="796834" y="1366020"/>
            <a:ext cx="10752761" cy="4642894"/>
          </a:xfrm>
          <a:prstGeom prst="rect">
            <a:avLst/>
          </a:prstGeom>
        </p:spPr>
      </p:pic>
    </p:spTree>
    <p:extLst>
      <p:ext uri="{BB962C8B-B14F-4D97-AF65-F5344CB8AC3E}">
        <p14:creationId xmlns:p14="http://schemas.microsoft.com/office/powerpoint/2010/main" val="1542305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smtClean="0"/>
              <a:t>Intuition</a:t>
            </a:r>
            <a:endParaRPr lang="en-US" dirty="0"/>
          </a:p>
        </p:txBody>
      </p:sp>
      <p:sp>
        <p:nvSpPr>
          <p:cNvPr id="3" name="Content Placeholder 2"/>
          <p:cNvSpPr>
            <a:spLocks noGrp="1"/>
          </p:cNvSpPr>
          <p:nvPr>
            <p:ph idx="1"/>
          </p:nvPr>
        </p:nvSpPr>
        <p:spPr>
          <a:xfrm>
            <a:off x="838200" y="1358537"/>
            <a:ext cx="10515600" cy="4818426"/>
          </a:xfrm>
        </p:spPr>
        <p:txBody>
          <a:bodyPr>
            <a:normAutofit fontScale="77500" lnSpcReduction="20000"/>
          </a:bodyPr>
          <a:lstStyle/>
          <a:p>
            <a:r>
              <a:rPr lang="en-US" dirty="0" smtClean="0"/>
              <a:t>Most of the processes are governed by 3 factors.</a:t>
            </a:r>
          </a:p>
          <a:p>
            <a:pPr lvl="1"/>
            <a:r>
              <a:rPr lang="en-US" dirty="0" err="1" smtClean="0"/>
              <a:t>i</a:t>
            </a:r>
            <a:r>
              <a:rPr lang="en-US" dirty="0" smtClean="0"/>
              <a:t>) Inertia(Resistance to change) ii) Resistance iii) Spring effect or storage</a:t>
            </a:r>
          </a:p>
          <a:p>
            <a:r>
              <a:rPr lang="en-US" dirty="0" smtClean="0"/>
              <a:t>Hence all these processes can be modeled by differential equations which can be approximated by difference expressions.</a:t>
            </a:r>
          </a:p>
          <a:p>
            <a:r>
              <a:rPr lang="en-US" dirty="0" smtClean="0"/>
              <a:t>The difference expressions lead to the representation of future in terms of the past data.</a:t>
            </a:r>
          </a:p>
          <a:p>
            <a:r>
              <a:rPr lang="en-US" dirty="0" smtClean="0"/>
              <a:t>In case there are multiple elements, the effect cascade and result in higher order difference expressions and hence more past samples.</a:t>
            </a:r>
          </a:p>
          <a:p>
            <a:r>
              <a:rPr lang="en-US" dirty="0" smtClean="0"/>
              <a:t>X(k+1) = f(</a:t>
            </a:r>
            <a:r>
              <a:rPr lang="en-US" dirty="0" err="1" smtClean="0"/>
              <a:t>Xk</a:t>
            </a:r>
            <a:r>
              <a:rPr lang="en-US" dirty="0" smtClean="0"/>
              <a:t>, X(k-1), X(k-2),…..).</a:t>
            </a:r>
          </a:p>
          <a:p>
            <a:r>
              <a:rPr lang="en-US" dirty="0" smtClean="0"/>
              <a:t>In most of the time series problems there is no explicit input that drives or generates the data.</a:t>
            </a:r>
          </a:p>
          <a:p>
            <a:r>
              <a:rPr lang="en-US" dirty="0" smtClean="0"/>
              <a:t>Still there could be unknown. For example, in ECG, it is the pulses from Brain which activate.</a:t>
            </a:r>
          </a:p>
          <a:p>
            <a:r>
              <a:rPr lang="en-US" dirty="0" smtClean="0"/>
              <a:t>Those inputs are modeled as fictitious and absorbed in the data itself. </a:t>
            </a:r>
          </a:p>
          <a:p>
            <a:r>
              <a:rPr lang="en-US" dirty="0" smtClean="0"/>
              <a:t>Those energy sources are mostly eliminated by differencing in other words differentiation in continuous time.</a:t>
            </a:r>
          </a:p>
          <a:p>
            <a:pPr lvl="1"/>
            <a:endParaRPr lang="en-US" dirty="0"/>
          </a:p>
        </p:txBody>
      </p:sp>
    </p:spTree>
    <p:extLst>
      <p:ext uri="{BB962C8B-B14F-4D97-AF65-F5344CB8AC3E}">
        <p14:creationId xmlns:p14="http://schemas.microsoft.com/office/powerpoint/2010/main" val="327073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Box Jenkins</a:t>
            </a:r>
            <a:endParaRPr lang="en-US" dirty="0"/>
          </a:p>
        </p:txBody>
      </p:sp>
      <p:pic>
        <p:nvPicPr>
          <p:cNvPr id="4" name="Picture 3"/>
          <p:cNvPicPr>
            <a:picLocks noChangeAspect="1"/>
          </p:cNvPicPr>
          <p:nvPr/>
        </p:nvPicPr>
        <p:blipFill>
          <a:blip r:embed="rId2"/>
          <a:stretch>
            <a:fillRect/>
          </a:stretch>
        </p:blipFill>
        <p:spPr>
          <a:xfrm>
            <a:off x="864079" y="1666874"/>
            <a:ext cx="9168195" cy="4818511"/>
          </a:xfrm>
          <a:prstGeom prst="rect">
            <a:avLst/>
          </a:prstGeom>
        </p:spPr>
      </p:pic>
    </p:spTree>
    <p:extLst>
      <p:ext uri="{BB962C8B-B14F-4D97-AF65-F5344CB8AC3E}">
        <p14:creationId xmlns:p14="http://schemas.microsoft.com/office/powerpoint/2010/main" val="3356807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70708"/>
            <a:ext cx="10789920" cy="5721531"/>
          </a:xfrm>
        </p:spPr>
        <p:txBody>
          <a:bodyPr anchor="t">
            <a:noAutofit/>
          </a:bodyPr>
          <a:lstStyle/>
          <a:p>
            <a:pPr marL="342900" indent="-342900">
              <a:lnSpc>
                <a:spcPct val="150000"/>
              </a:lnSpc>
              <a:buFont typeface="Arial" panose="020B0604020202020204" pitchFamily="34" charset="0"/>
              <a:buChar char="•"/>
            </a:pPr>
            <a:r>
              <a:rPr lang="en-US" sz="2400" dirty="0" smtClean="0"/>
              <a:t>Once the series is stationary, we can try to fit an ARMA(p, q) model. </a:t>
            </a:r>
            <a:br>
              <a:rPr lang="en-US" sz="2400" dirty="0" smtClean="0"/>
            </a:br>
            <a:r>
              <a:rPr lang="en-US" sz="2400" dirty="0" smtClean="0"/>
              <a:t>We consider the </a:t>
            </a:r>
            <a:r>
              <a:rPr lang="en-US" sz="2400" dirty="0" err="1" smtClean="0"/>
              <a:t>correlogram</a:t>
            </a:r>
            <a:r>
              <a:rPr lang="en-US" sz="2400" dirty="0" smtClean="0"/>
              <a:t> </a:t>
            </a:r>
            <a:r>
              <a:rPr lang="en-US" sz="2400" dirty="0" err="1" smtClean="0"/>
              <a:t>rk</a:t>
            </a:r>
            <a:r>
              <a:rPr lang="en-US" sz="2400" dirty="0" smtClean="0"/>
              <a:t> = ˆ</a:t>
            </a:r>
            <a:r>
              <a:rPr lang="en-US" sz="2400" dirty="0" err="1" smtClean="0"/>
              <a:t>γk</a:t>
            </a:r>
            <a:r>
              <a:rPr lang="en-US" sz="2400" dirty="0" smtClean="0"/>
              <a:t>/γˆ0 and the partial autocorrelations φˆ </a:t>
            </a:r>
            <a:r>
              <a:rPr lang="en-US" sz="2400" dirty="0" err="1" smtClean="0"/>
              <a:t>k,k</a:t>
            </a:r>
            <a:r>
              <a:rPr lang="en-US" sz="2400" dirty="0" smtClean="0"/>
              <a:t>. </a:t>
            </a:r>
            <a:br>
              <a:rPr lang="en-US" sz="2400" dirty="0" smtClean="0"/>
            </a:br>
            <a:r>
              <a:rPr lang="en-US" sz="2400" dirty="0" smtClean="0"/>
              <a:t>We have already made the following observations. </a:t>
            </a:r>
            <a:br>
              <a:rPr lang="en-US" sz="2400" dirty="0" smtClean="0"/>
            </a:br>
            <a:r>
              <a:rPr lang="en-US" sz="2400" dirty="0"/>
              <a:t>	</a:t>
            </a:r>
            <a:r>
              <a:rPr lang="en-US" sz="2400" dirty="0" smtClean="0"/>
              <a:t>• An MA(q) process has negligible ACF after the </a:t>
            </a:r>
            <a:r>
              <a:rPr lang="en-US" sz="2400" dirty="0" err="1" smtClean="0"/>
              <a:t>qth</a:t>
            </a:r>
            <a:r>
              <a:rPr lang="en-US" sz="2400" dirty="0" smtClean="0"/>
              <a:t> term. </a:t>
            </a:r>
            <a:br>
              <a:rPr lang="en-US" sz="2400" dirty="0" smtClean="0"/>
            </a:br>
            <a:r>
              <a:rPr lang="en-US" sz="2400" dirty="0"/>
              <a:t>	</a:t>
            </a:r>
            <a:r>
              <a:rPr lang="en-US" sz="2400" dirty="0" smtClean="0"/>
              <a:t>• An AR(p) process has negligible PACF after the </a:t>
            </a:r>
            <a:r>
              <a:rPr lang="en-US" sz="2400" dirty="0" err="1" smtClean="0"/>
              <a:t>pth</a:t>
            </a:r>
            <a:r>
              <a:rPr lang="en-US" sz="2400" dirty="0" smtClean="0"/>
              <a:t> term.</a:t>
            </a:r>
            <a:br>
              <a:rPr lang="en-US" sz="2400" dirty="0" smtClean="0"/>
            </a:br>
            <a:r>
              <a:rPr lang="en-US" sz="2400" dirty="0" smtClean="0"/>
              <a:t> As we have noted, very approximately, both the sample ACF and PACF have standard deviation of around 1/ √ T, where T is the length of the series. </a:t>
            </a:r>
            <a:br>
              <a:rPr lang="en-US" sz="2400" dirty="0" smtClean="0"/>
            </a:br>
            <a:r>
              <a:rPr lang="en-US" sz="2400" dirty="0" smtClean="0"/>
              <a:t>A rule of thumb is that ACF and PACF values are negligible when they lie between ±2/ √ T. An ARMA(p, q) process has kth order sample ACF and PACF decaying geometrically for k &gt; max(p, q).</a:t>
            </a:r>
            <a:endParaRPr lang="en-US" sz="2400" dirty="0"/>
          </a:p>
        </p:txBody>
      </p:sp>
    </p:spTree>
    <p:extLst>
      <p:ext uri="{BB962C8B-B14F-4D97-AF65-F5344CB8AC3E}">
        <p14:creationId xmlns:p14="http://schemas.microsoft.com/office/powerpoint/2010/main" val="2594267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9897" y="1463039"/>
            <a:ext cx="9144000" cy="5119621"/>
          </a:xfrm>
          <a:prstGeom prst="rect">
            <a:avLst/>
          </a:prstGeom>
        </p:spPr>
      </p:pic>
      <p:sp>
        <p:nvSpPr>
          <p:cNvPr id="2" name="Title 1"/>
          <p:cNvSpPr>
            <a:spLocks noGrp="1"/>
          </p:cNvSpPr>
          <p:nvPr>
            <p:ph type="title"/>
          </p:nvPr>
        </p:nvSpPr>
        <p:spPr>
          <a:xfrm>
            <a:off x="809897" y="365126"/>
            <a:ext cx="10543903" cy="810532"/>
          </a:xfrm>
        </p:spPr>
        <p:txBody>
          <a:bodyPr/>
          <a:lstStyle/>
          <a:p>
            <a:endParaRPr lang="en-US"/>
          </a:p>
        </p:txBody>
      </p:sp>
    </p:spTree>
    <p:extLst>
      <p:ext uri="{BB962C8B-B14F-4D97-AF65-F5344CB8AC3E}">
        <p14:creationId xmlns:p14="http://schemas.microsoft.com/office/powerpoint/2010/main" val="154013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365126"/>
            <a:ext cx="10570029" cy="745218"/>
          </a:xfrm>
        </p:spPr>
        <p:txBody>
          <a:bodyPr/>
          <a:lstStyle/>
          <a:p>
            <a:endParaRPr lang="en-US"/>
          </a:p>
        </p:txBody>
      </p:sp>
      <p:pic>
        <p:nvPicPr>
          <p:cNvPr id="4" name="Picture 3"/>
          <p:cNvPicPr>
            <a:picLocks noChangeAspect="1"/>
          </p:cNvPicPr>
          <p:nvPr/>
        </p:nvPicPr>
        <p:blipFill>
          <a:blip r:embed="rId2"/>
          <a:stretch>
            <a:fillRect/>
          </a:stretch>
        </p:blipFill>
        <p:spPr>
          <a:xfrm>
            <a:off x="783770" y="1509167"/>
            <a:ext cx="10802983" cy="2464382"/>
          </a:xfrm>
          <a:prstGeom prst="rect">
            <a:avLst/>
          </a:prstGeom>
        </p:spPr>
      </p:pic>
    </p:spTree>
    <p:extLst>
      <p:ext uri="{BB962C8B-B14F-4D97-AF65-F5344CB8AC3E}">
        <p14:creationId xmlns:p14="http://schemas.microsoft.com/office/powerpoint/2010/main" val="3910698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endParaRPr lang="en-US"/>
          </a:p>
        </p:txBody>
      </p:sp>
      <p:pic>
        <p:nvPicPr>
          <p:cNvPr id="4" name="Picture 3"/>
          <p:cNvPicPr>
            <a:picLocks noChangeAspect="1"/>
          </p:cNvPicPr>
          <p:nvPr/>
        </p:nvPicPr>
        <p:blipFill>
          <a:blip r:embed="rId2"/>
          <a:stretch>
            <a:fillRect/>
          </a:stretch>
        </p:blipFill>
        <p:spPr>
          <a:xfrm>
            <a:off x="968147" y="1588498"/>
            <a:ext cx="9207819" cy="4786981"/>
          </a:xfrm>
          <a:prstGeom prst="rect">
            <a:avLst/>
          </a:prstGeom>
        </p:spPr>
      </p:pic>
    </p:spTree>
    <p:extLst>
      <p:ext uri="{BB962C8B-B14F-4D97-AF65-F5344CB8AC3E}">
        <p14:creationId xmlns:p14="http://schemas.microsoft.com/office/powerpoint/2010/main" val="413291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68208" cy="762000"/>
          </a:xfrm>
        </p:spPr>
        <p:txBody>
          <a:bodyPr>
            <a:normAutofit/>
          </a:bodyPr>
          <a:lstStyle/>
          <a:p>
            <a:r>
              <a:rPr lang="en-US" sz="3600" dirty="0"/>
              <a:t>Math preliminaries</a:t>
            </a:r>
          </a:p>
        </p:txBody>
      </p:sp>
      <p:sp>
        <p:nvSpPr>
          <p:cNvPr id="3" name="Content Placeholder 2"/>
          <p:cNvSpPr>
            <a:spLocks noGrp="1"/>
          </p:cNvSpPr>
          <p:nvPr>
            <p:ph idx="1"/>
          </p:nvPr>
        </p:nvSpPr>
        <p:spPr>
          <a:xfrm>
            <a:off x="2133600" y="838200"/>
            <a:ext cx="8001000" cy="5715000"/>
          </a:xfrm>
        </p:spPr>
        <p:txBody>
          <a:bodyPr/>
          <a:lstStyle/>
          <a:p>
            <a:r>
              <a:rPr lang="en-US" dirty="0"/>
              <a:t>Consider the sales with a trend as follows.</a:t>
            </a:r>
          </a:p>
          <a:p>
            <a:endParaRPr lang="en-US" dirty="0"/>
          </a:p>
          <a:p>
            <a:endParaRPr lang="en-US" dirty="0"/>
          </a:p>
          <a:p>
            <a:endParaRPr lang="en-US" dirty="0"/>
          </a:p>
          <a:p>
            <a:r>
              <a:rPr lang="en-US" dirty="0"/>
              <a:t>The sales during Wk5 and Wk6 can be easily guessed as 500 and 600.</a:t>
            </a:r>
          </a:p>
          <a:p>
            <a:endParaRPr lang="en-US" dirty="0"/>
          </a:p>
          <a:p>
            <a:endParaRPr lang="en-US" dirty="0"/>
          </a:p>
          <a:p>
            <a:endParaRPr lang="en-US" dirty="0"/>
          </a:p>
          <a:p>
            <a:r>
              <a:rPr lang="en-US" dirty="0"/>
              <a:t>Again with slightly perturbed data, we can still predict the sales.</a:t>
            </a:r>
          </a:p>
        </p:txBody>
      </p:sp>
      <p:graphicFrame>
        <p:nvGraphicFramePr>
          <p:cNvPr id="4" name="Table 3"/>
          <p:cNvGraphicFramePr>
            <a:graphicFrameLocks noGrp="1"/>
          </p:cNvGraphicFramePr>
          <p:nvPr>
            <p:extLst/>
          </p:nvPr>
        </p:nvGraphicFramePr>
        <p:xfrm>
          <a:off x="3200401" y="1397000"/>
          <a:ext cx="5943599" cy="1010920"/>
        </p:xfrm>
        <a:graphic>
          <a:graphicData uri="http://schemas.openxmlformats.org/drawingml/2006/table">
            <a:tbl>
              <a:tblPr firstRow="1" bandRow="1">
                <a:tableStyleId>{5C22544A-7EE6-4342-B048-85BDC9FD1C3A}</a:tableStyleId>
              </a:tblPr>
              <a:tblGrid>
                <a:gridCol w="863599">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100</a:t>
                      </a:r>
                    </a:p>
                  </a:txBody>
                  <a:tcPr/>
                </a:tc>
                <a:tc>
                  <a:txBody>
                    <a:bodyPr/>
                    <a:lstStyle/>
                    <a:p>
                      <a:r>
                        <a:rPr lang="en-US" dirty="0"/>
                        <a:t>200</a:t>
                      </a:r>
                    </a:p>
                  </a:txBody>
                  <a:tcPr/>
                </a:tc>
                <a:tc>
                  <a:txBody>
                    <a:bodyPr/>
                    <a:lstStyle/>
                    <a:p>
                      <a:r>
                        <a:rPr lang="en-US" dirty="0"/>
                        <a:t>300</a:t>
                      </a:r>
                    </a:p>
                  </a:txBody>
                  <a:tcPr/>
                </a:tc>
                <a:tc>
                  <a:txBody>
                    <a:bodyPr/>
                    <a:lstStyle/>
                    <a:p>
                      <a:r>
                        <a:rPr lang="en-US" dirty="0"/>
                        <a:t>400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4679404"/>
                  </a:ext>
                </a:extLst>
              </a:tr>
            </a:tbl>
          </a:graphicData>
        </a:graphic>
      </p:graphicFrame>
      <p:graphicFrame>
        <p:nvGraphicFramePr>
          <p:cNvPr id="5" name="Table 4"/>
          <p:cNvGraphicFramePr>
            <a:graphicFrameLocks noGrp="1"/>
          </p:cNvGraphicFramePr>
          <p:nvPr>
            <p:extLst/>
          </p:nvPr>
        </p:nvGraphicFramePr>
        <p:xfrm>
          <a:off x="3110304" y="3664226"/>
          <a:ext cx="6096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100</a:t>
                      </a:r>
                    </a:p>
                  </a:txBody>
                  <a:tcPr/>
                </a:tc>
                <a:tc>
                  <a:txBody>
                    <a:bodyPr/>
                    <a:lstStyle/>
                    <a:p>
                      <a:r>
                        <a:rPr lang="en-US" dirty="0"/>
                        <a:t>200</a:t>
                      </a:r>
                    </a:p>
                  </a:txBody>
                  <a:tcPr/>
                </a:tc>
                <a:tc>
                  <a:txBody>
                    <a:bodyPr/>
                    <a:lstStyle/>
                    <a:p>
                      <a:r>
                        <a:rPr lang="en-US" dirty="0"/>
                        <a:t>300</a:t>
                      </a:r>
                    </a:p>
                  </a:txBody>
                  <a:tcPr/>
                </a:tc>
                <a:tc>
                  <a:txBody>
                    <a:bodyPr/>
                    <a:lstStyle/>
                    <a:p>
                      <a:r>
                        <a:rPr lang="en-US" dirty="0"/>
                        <a:t>400</a:t>
                      </a:r>
                    </a:p>
                  </a:txBody>
                  <a:tcPr/>
                </a:tc>
                <a:tc>
                  <a:txBody>
                    <a:bodyPr/>
                    <a:lstStyle/>
                    <a:p>
                      <a:r>
                        <a:rPr lang="en-US" dirty="0"/>
                        <a:t>500</a:t>
                      </a:r>
                    </a:p>
                  </a:txBody>
                  <a:tcPr/>
                </a:tc>
                <a:tc>
                  <a:txBody>
                    <a:bodyPr/>
                    <a:lstStyle/>
                    <a:p>
                      <a:r>
                        <a:rPr lang="en-US" dirty="0"/>
                        <a:t>600</a:t>
                      </a:r>
                    </a:p>
                  </a:txBody>
                  <a:tcPr/>
                </a:tc>
                <a:extLst>
                  <a:ext uri="{0D108BD9-81ED-4DB2-BD59-A6C34878D82A}">
                    <a16:rowId xmlns:a16="http://schemas.microsoft.com/office/drawing/2014/main" val="334679404"/>
                  </a:ext>
                </a:extLst>
              </a:tr>
            </a:tbl>
          </a:graphicData>
        </a:graphic>
      </p:graphicFrame>
      <p:graphicFrame>
        <p:nvGraphicFramePr>
          <p:cNvPr id="6" name="Table 5"/>
          <p:cNvGraphicFramePr>
            <a:graphicFrameLocks noGrp="1"/>
          </p:cNvGraphicFramePr>
          <p:nvPr>
            <p:extLst/>
          </p:nvPr>
        </p:nvGraphicFramePr>
        <p:xfrm>
          <a:off x="2971801" y="5509150"/>
          <a:ext cx="5943599" cy="1010920"/>
        </p:xfrm>
        <a:graphic>
          <a:graphicData uri="http://schemas.openxmlformats.org/drawingml/2006/table">
            <a:tbl>
              <a:tblPr firstRow="1" bandRow="1">
                <a:tableStyleId>{5C22544A-7EE6-4342-B048-85BDC9FD1C3A}</a:tableStyleId>
              </a:tblPr>
              <a:tblGrid>
                <a:gridCol w="863599">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110</a:t>
                      </a:r>
                    </a:p>
                  </a:txBody>
                  <a:tcPr/>
                </a:tc>
                <a:tc>
                  <a:txBody>
                    <a:bodyPr/>
                    <a:lstStyle/>
                    <a:p>
                      <a:r>
                        <a:rPr lang="en-US" dirty="0"/>
                        <a:t>190</a:t>
                      </a:r>
                    </a:p>
                  </a:txBody>
                  <a:tcPr/>
                </a:tc>
                <a:tc>
                  <a:txBody>
                    <a:bodyPr/>
                    <a:lstStyle/>
                    <a:p>
                      <a:r>
                        <a:rPr lang="en-US" dirty="0"/>
                        <a:t>315</a:t>
                      </a:r>
                    </a:p>
                  </a:txBody>
                  <a:tcPr/>
                </a:tc>
                <a:tc>
                  <a:txBody>
                    <a:bodyPr/>
                    <a:lstStyle/>
                    <a:p>
                      <a:r>
                        <a:rPr lang="en-US" dirty="0"/>
                        <a:t>385</a:t>
                      </a:r>
                    </a:p>
                  </a:txBody>
                  <a:tcPr/>
                </a:tc>
                <a:tc>
                  <a:txBody>
                    <a:bodyPr/>
                    <a:lstStyle/>
                    <a:p>
                      <a:r>
                        <a:rPr lang="en-US" dirty="0"/>
                        <a:t>500</a:t>
                      </a:r>
                    </a:p>
                  </a:txBody>
                  <a:tcPr/>
                </a:tc>
                <a:tc>
                  <a:txBody>
                    <a:bodyPr/>
                    <a:lstStyle/>
                    <a:p>
                      <a:r>
                        <a:rPr lang="en-US" dirty="0"/>
                        <a:t>600</a:t>
                      </a:r>
                    </a:p>
                  </a:txBody>
                  <a:tcPr/>
                </a:tc>
                <a:extLst>
                  <a:ext uri="{0D108BD9-81ED-4DB2-BD59-A6C34878D82A}">
                    <a16:rowId xmlns:a16="http://schemas.microsoft.com/office/drawing/2014/main" val="334679404"/>
                  </a:ext>
                </a:extLst>
              </a:tr>
            </a:tbl>
          </a:graphicData>
        </a:graphic>
      </p:graphicFrame>
    </p:spTree>
    <p:extLst>
      <p:ext uri="{BB962C8B-B14F-4D97-AF65-F5344CB8AC3E}">
        <p14:creationId xmlns:p14="http://schemas.microsoft.com/office/powerpoint/2010/main" val="29260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365126"/>
            <a:ext cx="10648406" cy="745218"/>
          </a:xfrm>
        </p:spPr>
        <p:txBody>
          <a:bodyPr/>
          <a:lstStyle/>
          <a:p>
            <a:r>
              <a:rPr lang="en-US" dirty="0" smtClean="0"/>
              <a:t>Examples and case studies</a:t>
            </a:r>
            <a:endParaRPr lang="en-US" dirty="0"/>
          </a:p>
        </p:txBody>
      </p:sp>
      <p:sp>
        <p:nvSpPr>
          <p:cNvPr id="3" name="Content Placeholder 2"/>
          <p:cNvSpPr>
            <a:spLocks noGrp="1"/>
          </p:cNvSpPr>
          <p:nvPr>
            <p:ph idx="1"/>
          </p:nvPr>
        </p:nvSpPr>
        <p:spPr>
          <a:xfrm>
            <a:off x="705394" y="1110344"/>
            <a:ext cx="10648406" cy="5066619"/>
          </a:xfrm>
        </p:spPr>
        <p:txBody>
          <a:bodyPr/>
          <a:lstStyle/>
          <a:p>
            <a:endParaRPr lang="en-US"/>
          </a:p>
        </p:txBody>
      </p:sp>
    </p:spTree>
    <p:extLst>
      <p:ext uri="{BB962C8B-B14F-4D97-AF65-F5344CB8AC3E}">
        <p14:creationId xmlns:p14="http://schemas.microsoft.com/office/powerpoint/2010/main" val="2159456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68208" cy="762000"/>
          </a:xfrm>
        </p:spPr>
        <p:txBody>
          <a:bodyPr>
            <a:normAutofit/>
          </a:bodyPr>
          <a:lstStyle/>
          <a:p>
            <a:r>
              <a:rPr lang="en-US" sz="3600" dirty="0"/>
              <a:t>Math preliminaries</a:t>
            </a:r>
          </a:p>
        </p:txBody>
      </p:sp>
      <p:sp>
        <p:nvSpPr>
          <p:cNvPr id="8" name="TextBox 7"/>
          <p:cNvSpPr txBox="1"/>
          <p:nvPr/>
        </p:nvSpPr>
        <p:spPr>
          <a:xfrm>
            <a:off x="2286000" y="762000"/>
            <a:ext cx="8077200" cy="5355312"/>
          </a:xfrm>
          <a:prstGeom prst="rect">
            <a:avLst/>
          </a:prstGeom>
          <a:noFill/>
        </p:spPr>
        <p:txBody>
          <a:bodyPr wrap="square" rtlCol="0">
            <a:spAutoFit/>
          </a:bodyPr>
          <a:lstStyle/>
          <a:p>
            <a:r>
              <a:rPr lang="en-US" dirty="0"/>
              <a:t>Take away:</a:t>
            </a:r>
          </a:p>
          <a:p>
            <a:r>
              <a:rPr lang="en-US" dirty="0"/>
              <a:t>	By looking at the patterns, we are able to predict. </a:t>
            </a:r>
          </a:p>
          <a:p>
            <a:r>
              <a:rPr lang="en-US" dirty="0"/>
              <a:t>	Case 1: It was found that x(t+1) = </a:t>
            </a:r>
            <a:r>
              <a:rPr lang="en-US" dirty="0"/>
              <a:t>c0;</a:t>
            </a:r>
            <a:endParaRPr lang="en-US" dirty="0"/>
          </a:p>
          <a:p>
            <a:endParaRPr lang="en-US" dirty="0"/>
          </a:p>
          <a:p>
            <a:r>
              <a:rPr lang="en-US" dirty="0"/>
              <a:t>	Case 2: x(t+1) = </a:t>
            </a:r>
            <a:r>
              <a:rPr lang="en-US" dirty="0"/>
              <a:t>c0+ </a:t>
            </a:r>
            <a:r>
              <a:rPr lang="en-US" dirty="0"/>
              <a:t>e;</a:t>
            </a:r>
          </a:p>
          <a:p>
            <a:endParaRPr lang="en-US" dirty="0"/>
          </a:p>
          <a:p>
            <a:r>
              <a:rPr lang="en-US" dirty="0"/>
              <a:t>	Case 3:  x(t+1) = </a:t>
            </a:r>
            <a:r>
              <a:rPr lang="en-US" dirty="0"/>
              <a:t>c1 </a:t>
            </a:r>
            <a:r>
              <a:rPr lang="en-US" dirty="0"/>
              <a:t>* t;</a:t>
            </a:r>
          </a:p>
          <a:p>
            <a:endParaRPr lang="en-US" dirty="0"/>
          </a:p>
          <a:p>
            <a:r>
              <a:rPr lang="en-US" dirty="0"/>
              <a:t>	Case 4:  x(t+1) = </a:t>
            </a:r>
            <a:r>
              <a:rPr lang="en-US" dirty="0"/>
              <a:t>c1 </a:t>
            </a:r>
            <a:r>
              <a:rPr lang="en-US" dirty="0"/>
              <a:t>*t + e;</a:t>
            </a:r>
          </a:p>
          <a:p>
            <a:endParaRPr lang="en-US" dirty="0"/>
          </a:p>
          <a:p>
            <a:r>
              <a:rPr lang="en-US" dirty="0"/>
              <a:t>	Case 5: x(t+1) = </a:t>
            </a:r>
            <a:r>
              <a:rPr lang="en-US" dirty="0"/>
              <a:t>c1 </a:t>
            </a:r>
            <a:r>
              <a:rPr lang="en-US" dirty="0"/>
              <a:t>*t + </a:t>
            </a:r>
            <a:r>
              <a:rPr lang="en-US" dirty="0"/>
              <a:t>c0 </a:t>
            </a:r>
            <a:r>
              <a:rPr lang="en-US" dirty="0"/>
              <a:t>+ e</a:t>
            </a:r>
          </a:p>
          <a:p>
            <a:endParaRPr lang="en-US" dirty="0"/>
          </a:p>
          <a:p>
            <a:r>
              <a:rPr lang="en-US" dirty="0"/>
              <a:t>Ultimately, we fit a ‘model’ to the observed data, leaving a side small fluctuating terms on both sides and predicted the outcomes based on the derived model.</a:t>
            </a:r>
          </a:p>
          <a:p>
            <a:endParaRPr lang="en-US" dirty="0"/>
          </a:p>
          <a:p>
            <a:r>
              <a:rPr lang="en-US" dirty="0"/>
              <a:t>These ideas are enhanced to fit suitable models for the observed data for making useful predictions!!!</a:t>
            </a:r>
          </a:p>
          <a:p>
            <a:endParaRPr lang="en-US" dirty="0"/>
          </a:p>
          <a:p>
            <a:r>
              <a:rPr lang="en-US" dirty="0"/>
              <a:t>These form the core of data science, machine learning, business analytics etc., etc</a:t>
            </a:r>
            <a:r>
              <a:rPr lang="en-US" dirty="0"/>
              <a:t>.,</a:t>
            </a:r>
            <a:endParaRPr lang="en-US" dirty="0"/>
          </a:p>
        </p:txBody>
      </p:sp>
    </p:spTree>
    <p:extLst>
      <p:ext uri="{BB962C8B-B14F-4D97-AF65-F5344CB8AC3E}">
        <p14:creationId xmlns:p14="http://schemas.microsoft.com/office/powerpoint/2010/main" val="93744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68208" cy="762000"/>
          </a:xfrm>
        </p:spPr>
        <p:txBody>
          <a:bodyPr>
            <a:normAutofit/>
          </a:bodyPr>
          <a:lstStyle/>
          <a:p>
            <a:r>
              <a:rPr lang="en-US" sz="3600" dirty="0"/>
              <a:t>Math preliminaries</a:t>
            </a:r>
          </a:p>
        </p:txBody>
      </p:sp>
      <p:sp>
        <p:nvSpPr>
          <p:cNvPr id="3" name="Content Placeholder 2"/>
          <p:cNvSpPr>
            <a:spLocks noGrp="1"/>
          </p:cNvSpPr>
          <p:nvPr>
            <p:ph idx="1"/>
          </p:nvPr>
        </p:nvSpPr>
        <p:spPr>
          <a:xfrm>
            <a:off x="757647" y="762000"/>
            <a:ext cx="10933610" cy="5791199"/>
          </a:xfrm>
        </p:spPr>
        <p:txBody>
          <a:bodyPr>
            <a:normAutofit/>
          </a:bodyPr>
          <a:lstStyle/>
          <a:p>
            <a:r>
              <a:rPr lang="en-US" dirty="0"/>
              <a:t>Consider the sales with a trend and some fixed number as follows.</a:t>
            </a:r>
          </a:p>
          <a:p>
            <a:endParaRPr lang="en-US" dirty="0"/>
          </a:p>
          <a:p>
            <a:endParaRPr lang="en-US" dirty="0"/>
          </a:p>
          <a:p>
            <a:endParaRPr lang="en-US" dirty="0" smtClean="0"/>
          </a:p>
          <a:p>
            <a:pPr marL="0" indent="0">
              <a:buNone/>
            </a:pPr>
            <a:r>
              <a:rPr lang="en-US" dirty="0" smtClean="0"/>
              <a:t>The </a:t>
            </a:r>
            <a:r>
              <a:rPr lang="en-US" dirty="0"/>
              <a:t>sales during Wk5 and Wk6 can be easily guessed as 500 and 600.</a:t>
            </a:r>
          </a:p>
          <a:p>
            <a:endParaRPr lang="en-US" dirty="0"/>
          </a:p>
          <a:p>
            <a:endParaRPr lang="en-US" dirty="0"/>
          </a:p>
          <a:p>
            <a:endParaRPr lang="en-US" dirty="0"/>
          </a:p>
          <a:p>
            <a:r>
              <a:rPr lang="en-US" dirty="0"/>
              <a:t>Again with slightly perturbed data, we can still predict the sales.</a:t>
            </a:r>
          </a:p>
        </p:txBody>
      </p:sp>
      <p:graphicFrame>
        <p:nvGraphicFramePr>
          <p:cNvPr id="4" name="Table 3"/>
          <p:cNvGraphicFramePr>
            <a:graphicFrameLocks noGrp="1"/>
          </p:cNvGraphicFramePr>
          <p:nvPr>
            <p:extLst/>
          </p:nvPr>
        </p:nvGraphicFramePr>
        <p:xfrm>
          <a:off x="2667001" y="1612569"/>
          <a:ext cx="5943599" cy="1010920"/>
        </p:xfrm>
        <a:graphic>
          <a:graphicData uri="http://schemas.openxmlformats.org/drawingml/2006/table">
            <a:tbl>
              <a:tblPr firstRow="1" bandRow="1">
                <a:tableStyleId>{5C22544A-7EE6-4342-B048-85BDC9FD1C3A}</a:tableStyleId>
              </a:tblPr>
              <a:tblGrid>
                <a:gridCol w="863599">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150</a:t>
                      </a:r>
                    </a:p>
                  </a:txBody>
                  <a:tcPr/>
                </a:tc>
                <a:tc>
                  <a:txBody>
                    <a:bodyPr/>
                    <a:lstStyle/>
                    <a:p>
                      <a:r>
                        <a:rPr lang="en-US" dirty="0"/>
                        <a:t>250</a:t>
                      </a:r>
                    </a:p>
                  </a:txBody>
                  <a:tcPr/>
                </a:tc>
                <a:tc>
                  <a:txBody>
                    <a:bodyPr/>
                    <a:lstStyle/>
                    <a:p>
                      <a:r>
                        <a:rPr lang="en-US" dirty="0"/>
                        <a:t>350</a:t>
                      </a:r>
                    </a:p>
                  </a:txBody>
                  <a:tcPr/>
                </a:tc>
                <a:tc>
                  <a:txBody>
                    <a:bodyPr/>
                    <a:lstStyle/>
                    <a:p>
                      <a:r>
                        <a:rPr lang="en-US" dirty="0"/>
                        <a:t>450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46794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8421658"/>
              </p:ext>
            </p:extLst>
          </p:nvPr>
        </p:nvGraphicFramePr>
        <p:xfrm>
          <a:off x="2667001" y="3680791"/>
          <a:ext cx="6096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150</a:t>
                      </a:r>
                    </a:p>
                  </a:txBody>
                  <a:tcPr/>
                </a:tc>
                <a:tc>
                  <a:txBody>
                    <a:bodyPr/>
                    <a:lstStyle/>
                    <a:p>
                      <a:r>
                        <a:rPr lang="en-US" dirty="0"/>
                        <a:t>250</a:t>
                      </a:r>
                    </a:p>
                  </a:txBody>
                  <a:tcPr/>
                </a:tc>
                <a:tc>
                  <a:txBody>
                    <a:bodyPr/>
                    <a:lstStyle/>
                    <a:p>
                      <a:r>
                        <a:rPr lang="en-US" dirty="0"/>
                        <a:t>350</a:t>
                      </a:r>
                    </a:p>
                  </a:txBody>
                  <a:tcPr/>
                </a:tc>
                <a:tc>
                  <a:txBody>
                    <a:bodyPr/>
                    <a:lstStyle/>
                    <a:p>
                      <a:r>
                        <a:rPr lang="en-US" dirty="0"/>
                        <a:t>450</a:t>
                      </a:r>
                    </a:p>
                  </a:txBody>
                  <a:tcPr/>
                </a:tc>
                <a:tc>
                  <a:txBody>
                    <a:bodyPr/>
                    <a:lstStyle/>
                    <a:p>
                      <a:r>
                        <a:rPr lang="en-US" dirty="0"/>
                        <a:t>550</a:t>
                      </a:r>
                    </a:p>
                  </a:txBody>
                  <a:tcPr/>
                </a:tc>
                <a:tc>
                  <a:txBody>
                    <a:bodyPr/>
                    <a:lstStyle/>
                    <a:p>
                      <a:r>
                        <a:rPr lang="en-US" dirty="0"/>
                        <a:t>650</a:t>
                      </a:r>
                    </a:p>
                  </a:txBody>
                  <a:tcPr/>
                </a:tc>
                <a:extLst>
                  <a:ext uri="{0D108BD9-81ED-4DB2-BD59-A6C34878D82A}">
                    <a16:rowId xmlns:a16="http://schemas.microsoft.com/office/drawing/2014/main" val="334679404"/>
                  </a:ext>
                </a:extLst>
              </a:tr>
            </a:tbl>
          </a:graphicData>
        </a:graphic>
      </p:graphicFrame>
      <p:graphicFrame>
        <p:nvGraphicFramePr>
          <p:cNvPr id="6" name="Table 5"/>
          <p:cNvGraphicFramePr>
            <a:graphicFrameLocks noGrp="1"/>
          </p:cNvGraphicFramePr>
          <p:nvPr>
            <p:extLst/>
          </p:nvPr>
        </p:nvGraphicFramePr>
        <p:xfrm>
          <a:off x="2590801" y="5542280"/>
          <a:ext cx="5943599" cy="1010920"/>
        </p:xfrm>
        <a:graphic>
          <a:graphicData uri="http://schemas.openxmlformats.org/drawingml/2006/table">
            <a:tbl>
              <a:tblPr firstRow="1" bandRow="1">
                <a:tableStyleId>{5C22544A-7EE6-4342-B048-85BDC9FD1C3A}</a:tableStyleId>
              </a:tblPr>
              <a:tblGrid>
                <a:gridCol w="863599">
                  <a:extLst>
                    <a:ext uri="{9D8B030D-6E8A-4147-A177-3AD203B41FA5}">
                      <a16:colId xmlns:a16="http://schemas.microsoft.com/office/drawing/2014/main" val="869356210"/>
                    </a:ext>
                  </a:extLst>
                </a:gridCol>
                <a:gridCol w="1016000">
                  <a:extLst>
                    <a:ext uri="{9D8B030D-6E8A-4147-A177-3AD203B41FA5}">
                      <a16:colId xmlns:a16="http://schemas.microsoft.com/office/drawing/2014/main" val="2029508142"/>
                    </a:ext>
                  </a:extLst>
                </a:gridCol>
                <a:gridCol w="1016000">
                  <a:extLst>
                    <a:ext uri="{9D8B030D-6E8A-4147-A177-3AD203B41FA5}">
                      <a16:colId xmlns:a16="http://schemas.microsoft.com/office/drawing/2014/main" val="3481068620"/>
                    </a:ext>
                  </a:extLst>
                </a:gridCol>
                <a:gridCol w="1016000">
                  <a:extLst>
                    <a:ext uri="{9D8B030D-6E8A-4147-A177-3AD203B41FA5}">
                      <a16:colId xmlns:a16="http://schemas.microsoft.com/office/drawing/2014/main" val="180912041"/>
                    </a:ext>
                  </a:extLst>
                </a:gridCol>
                <a:gridCol w="1016000">
                  <a:extLst>
                    <a:ext uri="{9D8B030D-6E8A-4147-A177-3AD203B41FA5}">
                      <a16:colId xmlns:a16="http://schemas.microsoft.com/office/drawing/2014/main" val="63051789"/>
                    </a:ext>
                  </a:extLst>
                </a:gridCol>
                <a:gridCol w="1016000">
                  <a:extLst>
                    <a:ext uri="{9D8B030D-6E8A-4147-A177-3AD203B41FA5}">
                      <a16:colId xmlns:a16="http://schemas.microsoft.com/office/drawing/2014/main" val="1077203488"/>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extLst>
                  <a:ext uri="{0D108BD9-81ED-4DB2-BD59-A6C34878D82A}">
                    <a16:rowId xmlns:a16="http://schemas.microsoft.com/office/drawing/2014/main" val="900625172"/>
                  </a:ext>
                </a:extLst>
              </a:tr>
              <a:tr h="370840">
                <a:tc>
                  <a:txBody>
                    <a:bodyPr/>
                    <a:lstStyle/>
                    <a:p>
                      <a:r>
                        <a:rPr lang="en-US" dirty="0"/>
                        <a:t>148</a:t>
                      </a:r>
                    </a:p>
                  </a:txBody>
                  <a:tcPr/>
                </a:tc>
                <a:tc>
                  <a:txBody>
                    <a:bodyPr/>
                    <a:lstStyle/>
                    <a:p>
                      <a:r>
                        <a:rPr lang="en-US" dirty="0"/>
                        <a:t>253</a:t>
                      </a:r>
                    </a:p>
                  </a:txBody>
                  <a:tcPr/>
                </a:tc>
                <a:tc>
                  <a:txBody>
                    <a:bodyPr/>
                    <a:lstStyle/>
                    <a:p>
                      <a:r>
                        <a:rPr lang="en-US" dirty="0"/>
                        <a:t>345</a:t>
                      </a:r>
                    </a:p>
                  </a:txBody>
                  <a:tcPr/>
                </a:tc>
                <a:tc>
                  <a:txBody>
                    <a:bodyPr/>
                    <a:lstStyle/>
                    <a:p>
                      <a:r>
                        <a:rPr lang="en-US" dirty="0"/>
                        <a:t>455</a:t>
                      </a:r>
                    </a:p>
                  </a:txBody>
                  <a:tcPr/>
                </a:tc>
                <a:tc>
                  <a:txBody>
                    <a:bodyPr/>
                    <a:lstStyle/>
                    <a:p>
                      <a:r>
                        <a:rPr lang="en-US" dirty="0"/>
                        <a:t>548</a:t>
                      </a:r>
                    </a:p>
                  </a:txBody>
                  <a:tcPr/>
                </a:tc>
                <a:tc>
                  <a:txBody>
                    <a:bodyPr/>
                    <a:lstStyle/>
                    <a:p>
                      <a:r>
                        <a:rPr lang="en-US" dirty="0"/>
                        <a:t>652</a:t>
                      </a:r>
                    </a:p>
                  </a:txBody>
                  <a:tcPr/>
                </a:tc>
                <a:extLst>
                  <a:ext uri="{0D108BD9-81ED-4DB2-BD59-A6C34878D82A}">
                    <a16:rowId xmlns:a16="http://schemas.microsoft.com/office/drawing/2014/main" val="334679404"/>
                  </a:ext>
                </a:extLst>
              </a:tr>
            </a:tbl>
          </a:graphicData>
        </a:graphic>
      </p:graphicFrame>
    </p:spTree>
    <p:extLst>
      <p:ext uri="{BB962C8B-B14F-4D97-AF65-F5344CB8AC3E}">
        <p14:creationId xmlns:p14="http://schemas.microsoft.com/office/powerpoint/2010/main" val="11745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dirty="0" smtClean="0"/>
              <a:t>Seasonal</a:t>
            </a:r>
            <a:endParaRPr lang="en-US" dirty="0"/>
          </a:p>
        </p:txBody>
      </p:sp>
      <p:sp>
        <p:nvSpPr>
          <p:cNvPr id="4" name="Content Placeholder 2"/>
          <p:cNvSpPr>
            <a:spLocks noGrp="1"/>
          </p:cNvSpPr>
          <p:nvPr>
            <p:ph idx="1"/>
          </p:nvPr>
        </p:nvSpPr>
        <p:spPr>
          <a:xfrm>
            <a:off x="838199" y="1397726"/>
            <a:ext cx="10853057" cy="5155473"/>
          </a:xfrm>
        </p:spPr>
        <p:txBody>
          <a:bodyPr>
            <a:normAutofit/>
          </a:bodyPr>
          <a:lstStyle/>
          <a:p>
            <a:r>
              <a:rPr lang="en-US" dirty="0"/>
              <a:t>Consider the sales with </a:t>
            </a:r>
            <a:r>
              <a:rPr lang="en-US" dirty="0" smtClean="0"/>
              <a:t>the following pattern</a:t>
            </a:r>
            <a:r>
              <a:rPr lang="en-US" dirty="0" smtClean="0"/>
              <a:t>.</a:t>
            </a:r>
            <a:endParaRPr lang="en-US" dirty="0"/>
          </a:p>
          <a:p>
            <a:endParaRPr lang="en-US" dirty="0"/>
          </a:p>
          <a:p>
            <a:endParaRPr lang="en-US" dirty="0"/>
          </a:p>
          <a:p>
            <a:endParaRPr lang="en-US" dirty="0" smtClean="0"/>
          </a:p>
          <a:p>
            <a:pPr marL="0" indent="0">
              <a:buNone/>
            </a:pPr>
            <a:r>
              <a:rPr lang="en-US" dirty="0" smtClean="0"/>
              <a:t>We could observe </a:t>
            </a:r>
            <a:r>
              <a:rPr lang="en-US" dirty="0"/>
              <a:t>c</a:t>
            </a:r>
            <a:r>
              <a:rPr lang="en-US" dirty="0" smtClean="0"/>
              <a:t>ertain seasonal pattern.</a:t>
            </a:r>
            <a:endParaRPr lang="en-US" dirty="0"/>
          </a:p>
          <a:p>
            <a:endParaRPr lang="en-US" dirty="0"/>
          </a:p>
          <a:p>
            <a:endParaRPr lang="en-US" dirty="0" smtClean="0"/>
          </a:p>
          <a:p>
            <a:endParaRPr lang="en-US" dirty="0"/>
          </a:p>
          <a:p>
            <a:r>
              <a:rPr lang="en-US" dirty="0"/>
              <a:t>Again with slightly perturbed data, we can still predict the sales.</a:t>
            </a:r>
          </a:p>
        </p:txBody>
      </p:sp>
      <p:graphicFrame>
        <p:nvGraphicFramePr>
          <p:cNvPr id="5" name="Table 4"/>
          <p:cNvGraphicFramePr>
            <a:graphicFrameLocks noGrp="1"/>
          </p:cNvGraphicFramePr>
          <p:nvPr>
            <p:extLst>
              <p:ext uri="{D42A27DB-BD31-4B8C-83A1-F6EECF244321}">
                <p14:modId xmlns:p14="http://schemas.microsoft.com/office/powerpoint/2010/main" val="2952166097"/>
              </p:ext>
            </p:extLst>
          </p:nvPr>
        </p:nvGraphicFramePr>
        <p:xfrm>
          <a:off x="2327367" y="2043644"/>
          <a:ext cx="5943603" cy="1010920"/>
        </p:xfrm>
        <a:graphic>
          <a:graphicData uri="http://schemas.openxmlformats.org/drawingml/2006/table">
            <a:tbl>
              <a:tblPr firstRow="1" bandRow="1">
                <a:tableStyleId>{5C22544A-7EE6-4342-B048-85BDC9FD1C3A}</a:tableStyleId>
              </a:tblPr>
              <a:tblGrid>
                <a:gridCol w="643574">
                  <a:extLst>
                    <a:ext uri="{9D8B030D-6E8A-4147-A177-3AD203B41FA5}">
                      <a16:colId xmlns:a16="http://schemas.microsoft.com/office/drawing/2014/main" val="869356210"/>
                    </a:ext>
                  </a:extLst>
                </a:gridCol>
                <a:gridCol w="757147">
                  <a:extLst>
                    <a:ext uri="{9D8B030D-6E8A-4147-A177-3AD203B41FA5}">
                      <a16:colId xmlns:a16="http://schemas.microsoft.com/office/drawing/2014/main" val="2029508142"/>
                    </a:ext>
                  </a:extLst>
                </a:gridCol>
                <a:gridCol w="757147">
                  <a:extLst>
                    <a:ext uri="{9D8B030D-6E8A-4147-A177-3AD203B41FA5}">
                      <a16:colId xmlns:a16="http://schemas.microsoft.com/office/drawing/2014/main" val="3481068620"/>
                    </a:ext>
                  </a:extLst>
                </a:gridCol>
                <a:gridCol w="757147">
                  <a:extLst>
                    <a:ext uri="{9D8B030D-6E8A-4147-A177-3AD203B41FA5}">
                      <a16:colId xmlns:a16="http://schemas.microsoft.com/office/drawing/2014/main" val="180912041"/>
                    </a:ext>
                  </a:extLst>
                </a:gridCol>
                <a:gridCol w="757147">
                  <a:extLst>
                    <a:ext uri="{9D8B030D-6E8A-4147-A177-3AD203B41FA5}">
                      <a16:colId xmlns:a16="http://schemas.microsoft.com/office/drawing/2014/main" val="63051789"/>
                    </a:ext>
                  </a:extLst>
                </a:gridCol>
                <a:gridCol w="757147">
                  <a:extLst>
                    <a:ext uri="{9D8B030D-6E8A-4147-A177-3AD203B41FA5}">
                      <a16:colId xmlns:a16="http://schemas.microsoft.com/office/drawing/2014/main" val="1077203488"/>
                    </a:ext>
                  </a:extLst>
                </a:gridCol>
                <a:gridCol w="757147">
                  <a:extLst>
                    <a:ext uri="{9D8B030D-6E8A-4147-A177-3AD203B41FA5}">
                      <a16:colId xmlns:a16="http://schemas.microsoft.com/office/drawing/2014/main" val="789622152"/>
                    </a:ext>
                  </a:extLst>
                </a:gridCol>
                <a:gridCol w="757147">
                  <a:extLst>
                    <a:ext uri="{9D8B030D-6E8A-4147-A177-3AD203B41FA5}">
                      <a16:colId xmlns:a16="http://schemas.microsoft.com/office/drawing/2014/main" val="2997210602"/>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tc>
                  <a:txBody>
                    <a:bodyPr/>
                    <a:lstStyle/>
                    <a:p>
                      <a:r>
                        <a:rPr lang="en-US" dirty="0" smtClean="0"/>
                        <a:t>wk7</a:t>
                      </a:r>
                      <a:endParaRPr lang="en-US" dirty="0"/>
                    </a:p>
                  </a:txBody>
                  <a:tcPr/>
                </a:tc>
                <a:tc>
                  <a:txBody>
                    <a:bodyPr/>
                    <a:lstStyle/>
                    <a:p>
                      <a:r>
                        <a:rPr lang="en-US" dirty="0" smtClean="0"/>
                        <a:t>wk8</a:t>
                      </a:r>
                      <a:endParaRPr lang="en-US" dirty="0"/>
                    </a:p>
                  </a:txBody>
                  <a:tcPr/>
                </a:tc>
                <a:extLst>
                  <a:ext uri="{0D108BD9-81ED-4DB2-BD59-A6C34878D82A}">
                    <a16:rowId xmlns:a16="http://schemas.microsoft.com/office/drawing/2014/main" val="900625172"/>
                  </a:ext>
                </a:extLst>
              </a:tr>
              <a:tr h="370840">
                <a:tc>
                  <a:txBody>
                    <a:bodyPr/>
                    <a:lstStyle/>
                    <a:p>
                      <a:r>
                        <a:rPr lang="en-US" dirty="0" smtClean="0"/>
                        <a:t>100</a:t>
                      </a:r>
                      <a:endParaRPr lang="en-US" dirty="0"/>
                    </a:p>
                  </a:txBody>
                  <a:tcPr/>
                </a:tc>
                <a:tc>
                  <a:txBody>
                    <a:bodyPr/>
                    <a:lstStyle/>
                    <a:p>
                      <a:r>
                        <a:rPr lang="en-US" dirty="0" smtClean="0"/>
                        <a:t>200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200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3346794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68457835"/>
              </p:ext>
            </p:extLst>
          </p:nvPr>
        </p:nvGraphicFramePr>
        <p:xfrm>
          <a:off x="2231573" y="4042623"/>
          <a:ext cx="5943603" cy="1010920"/>
        </p:xfrm>
        <a:graphic>
          <a:graphicData uri="http://schemas.openxmlformats.org/drawingml/2006/table">
            <a:tbl>
              <a:tblPr firstRow="1" bandRow="1">
                <a:tableStyleId>{5C22544A-7EE6-4342-B048-85BDC9FD1C3A}</a:tableStyleId>
              </a:tblPr>
              <a:tblGrid>
                <a:gridCol w="643574">
                  <a:extLst>
                    <a:ext uri="{9D8B030D-6E8A-4147-A177-3AD203B41FA5}">
                      <a16:colId xmlns:a16="http://schemas.microsoft.com/office/drawing/2014/main" val="869356210"/>
                    </a:ext>
                  </a:extLst>
                </a:gridCol>
                <a:gridCol w="757147">
                  <a:extLst>
                    <a:ext uri="{9D8B030D-6E8A-4147-A177-3AD203B41FA5}">
                      <a16:colId xmlns:a16="http://schemas.microsoft.com/office/drawing/2014/main" val="2029508142"/>
                    </a:ext>
                  </a:extLst>
                </a:gridCol>
                <a:gridCol w="757147">
                  <a:extLst>
                    <a:ext uri="{9D8B030D-6E8A-4147-A177-3AD203B41FA5}">
                      <a16:colId xmlns:a16="http://schemas.microsoft.com/office/drawing/2014/main" val="3481068620"/>
                    </a:ext>
                  </a:extLst>
                </a:gridCol>
                <a:gridCol w="757147">
                  <a:extLst>
                    <a:ext uri="{9D8B030D-6E8A-4147-A177-3AD203B41FA5}">
                      <a16:colId xmlns:a16="http://schemas.microsoft.com/office/drawing/2014/main" val="180912041"/>
                    </a:ext>
                  </a:extLst>
                </a:gridCol>
                <a:gridCol w="757147">
                  <a:extLst>
                    <a:ext uri="{9D8B030D-6E8A-4147-A177-3AD203B41FA5}">
                      <a16:colId xmlns:a16="http://schemas.microsoft.com/office/drawing/2014/main" val="63051789"/>
                    </a:ext>
                  </a:extLst>
                </a:gridCol>
                <a:gridCol w="757147">
                  <a:extLst>
                    <a:ext uri="{9D8B030D-6E8A-4147-A177-3AD203B41FA5}">
                      <a16:colId xmlns:a16="http://schemas.microsoft.com/office/drawing/2014/main" val="1077203488"/>
                    </a:ext>
                  </a:extLst>
                </a:gridCol>
                <a:gridCol w="757147">
                  <a:extLst>
                    <a:ext uri="{9D8B030D-6E8A-4147-A177-3AD203B41FA5}">
                      <a16:colId xmlns:a16="http://schemas.microsoft.com/office/drawing/2014/main" val="789622152"/>
                    </a:ext>
                  </a:extLst>
                </a:gridCol>
                <a:gridCol w="757147">
                  <a:extLst>
                    <a:ext uri="{9D8B030D-6E8A-4147-A177-3AD203B41FA5}">
                      <a16:colId xmlns:a16="http://schemas.microsoft.com/office/drawing/2014/main" val="2997210602"/>
                    </a:ext>
                  </a:extLst>
                </a:gridCol>
              </a:tblGrid>
              <a:tr h="370840">
                <a:tc>
                  <a:txBody>
                    <a:bodyPr/>
                    <a:lstStyle/>
                    <a:p>
                      <a:r>
                        <a:rPr lang="en-US" dirty="0"/>
                        <a:t>Wk1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Wk6</a:t>
                      </a:r>
                    </a:p>
                    <a:p>
                      <a:endParaRPr lang="en-US" dirty="0"/>
                    </a:p>
                  </a:txBody>
                  <a:tcPr/>
                </a:tc>
                <a:tc>
                  <a:txBody>
                    <a:bodyPr/>
                    <a:lstStyle/>
                    <a:p>
                      <a:r>
                        <a:rPr lang="en-US" dirty="0" smtClean="0"/>
                        <a:t>wk7</a:t>
                      </a:r>
                      <a:endParaRPr lang="en-US" dirty="0"/>
                    </a:p>
                  </a:txBody>
                  <a:tcPr/>
                </a:tc>
                <a:tc>
                  <a:txBody>
                    <a:bodyPr/>
                    <a:lstStyle/>
                    <a:p>
                      <a:r>
                        <a:rPr lang="en-US" dirty="0" smtClean="0"/>
                        <a:t>wk8</a:t>
                      </a:r>
                      <a:endParaRPr lang="en-US" dirty="0"/>
                    </a:p>
                  </a:txBody>
                  <a:tcPr/>
                </a:tc>
                <a:extLst>
                  <a:ext uri="{0D108BD9-81ED-4DB2-BD59-A6C34878D82A}">
                    <a16:rowId xmlns:a16="http://schemas.microsoft.com/office/drawing/2014/main" val="900625172"/>
                  </a:ext>
                </a:extLst>
              </a:tr>
              <a:tr h="370840">
                <a:tc>
                  <a:txBody>
                    <a:bodyPr/>
                    <a:lstStyle/>
                    <a:p>
                      <a:r>
                        <a:rPr lang="en-US" dirty="0" smtClean="0"/>
                        <a:t>102</a:t>
                      </a:r>
                      <a:endParaRPr lang="en-US" dirty="0"/>
                    </a:p>
                  </a:txBody>
                  <a:tcPr/>
                </a:tc>
                <a:tc>
                  <a:txBody>
                    <a:bodyPr/>
                    <a:lstStyle/>
                    <a:p>
                      <a:r>
                        <a:rPr lang="en-US" dirty="0" smtClean="0"/>
                        <a:t>205</a:t>
                      </a:r>
                      <a:endParaRPr lang="en-US" dirty="0"/>
                    </a:p>
                  </a:txBody>
                  <a:tcPr/>
                </a:tc>
                <a:tc>
                  <a:txBody>
                    <a:bodyPr/>
                    <a:lstStyle/>
                    <a:p>
                      <a:r>
                        <a:rPr lang="en-US" dirty="0" smtClean="0"/>
                        <a:t>97</a:t>
                      </a:r>
                      <a:endParaRPr lang="en-US" dirty="0"/>
                    </a:p>
                  </a:txBody>
                  <a:tcPr/>
                </a:tc>
                <a:tc>
                  <a:txBody>
                    <a:bodyPr/>
                    <a:lstStyle/>
                    <a:p>
                      <a:r>
                        <a:rPr lang="en-US" dirty="0" smtClean="0"/>
                        <a:t>103</a:t>
                      </a:r>
                      <a:endParaRPr lang="en-US" dirty="0"/>
                    </a:p>
                  </a:txBody>
                  <a:tcPr/>
                </a:tc>
                <a:tc>
                  <a:txBody>
                    <a:bodyPr/>
                    <a:lstStyle/>
                    <a:p>
                      <a:r>
                        <a:rPr lang="en-US" dirty="0" smtClean="0"/>
                        <a:t>101</a:t>
                      </a:r>
                      <a:endParaRPr lang="en-US" dirty="0"/>
                    </a:p>
                  </a:txBody>
                  <a:tcPr/>
                </a:tc>
                <a:tc>
                  <a:txBody>
                    <a:bodyPr/>
                    <a:lstStyle/>
                    <a:p>
                      <a:r>
                        <a:rPr lang="en-US" dirty="0" smtClean="0"/>
                        <a:t>196</a:t>
                      </a:r>
                      <a:endParaRPr lang="en-US" dirty="0"/>
                    </a:p>
                  </a:txBody>
                  <a:tcPr/>
                </a:tc>
                <a:tc>
                  <a:txBody>
                    <a:bodyPr/>
                    <a:lstStyle/>
                    <a:p>
                      <a:r>
                        <a:rPr lang="en-US" dirty="0" smtClean="0"/>
                        <a:t>102</a:t>
                      </a:r>
                      <a:endParaRPr lang="en-US" dirty="0"/>
                    </a:p>
                  </a:txBody>
                  <a:tcPr/>
                </a:tc>
                <a:tc>
                  <a:txBody>
                    <a:bodyPr/>
                    <a:lstStyle/>
                    <a:p>
                      <a:r>
                        <a:rPr lang="en-US" dirty="0" smtClean="0"/>
                        <a:t>98</a:t>
                      </a:r>
                      <a:endParaRPr lang="en-US" dirty="0"/>
                    </a:p>
                  </a:txBody>
                  <a:tcPr/>
                </a:tc>
                <a:extLst>
                  <a:ext uri="{0D108BD9-81ED-4DB2-BD59-A6C34878D82A}">
                    <a16:rowId xmlns:a16="http://schemas.microsoft.com/office/drawing/2014/main" val="334679404"/>
                  </a:ext>
                </a:extLst>
              </a:tr>
            </a:tbl>
          </a:graphicData>
        </a:graphic>
      </p:graphicFrame>
    </p:spTree>
    <p:extLst>
      <p:ext uri="{BB962C8B-B14F-4D97-AF65-F5344CB8AC3E}">
        <p14:creationId xmlns:p14="http://schemas.microsoft.com/office/powerpoint/2010/main" val="18561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Forecast and prediction</a:t>
            </a:r>
            <a:endParaRPr lang="en-US" dirty="0"/>
          </a:p>
        </p:txBody>
      </p:sp>
      <p:sp>
        <p:nvSpPr>
          <p:cNvPr id="3" name="Content Placeholder 2"/>
          <p:cNvSpPr>
            <a:spLocks noGrp="1"/>
          </p:cNvSpPr>
          <p:nvPr>
            <p:ph idx="1"/>
          </p:nvPr>
        </p:nvSpPr>
        <p:spPr>
          <a:xfrm>
            <a:off x="838200" y="1149531"/>
            <a:ext cx="10515600" cy="5027432"/>
          </a:xfrm>
        </p:spPr>
        <p:txBody>
          <a:bodyPr/>
          <a:lstStyle/>
          <a:p>
            <a:r>
              <a:rPr lang="en-US" dirty="0" smtClean="0"/>
              <a:t>These type of predictions or forecasts we come across quite often.</a:t>
            </a:r>
          </a:p>
          <a:p>
            <a:r>
              <a:rPr lang="en-US" dirty="0" smtClean="0"/>
              <a:t>We saw three patterns.</a:t>
            </a:r>
          </a:p>
          <a:p>
            <a:pPr lvl="1"/>
            <a:r>
              <a:rPr lang="en-US" dirty="0" smtClean="0"/>
              <a:t>Trend,</a:t>
            </a:r>
          </a:p>
          <a:p>
            <a:pPr lvl="1"/>
            <a:r>
              <a:rPr lang="en-US" dirty="0" smtClean="0"/>
              <a:t>Seasonal</a:t>
            </a:r>
          </a:p>
          <a:p>
            <a:pPr lvl="1"/>
            <a:r>
              <a:rPr lang="en-US" dirty="0" smtClean="0"/>
              <a:t>Some random differences but limited </a:t>
            </a:r>
            <a:r>
              <a:rPr lang="en-US" dirty="0" err="1" smtClean="0"/>
              <a:t>maginitude</a:t>
            </a:r>
            <a:r>
              <a:rPr lang="en-US" dirty="0" smtClean="0"/>
              <a:t>.</a:t>
            </a:r>
          </a:p>
          <a:p>
            <a:r>
              <a:rPr lang="en-US" dirty="0" smtClean="0"/>
              <a:t>All these ideas led to the fields known as </a:t>
            </a:r>
          </a:p>
          <a:p>
            <a:pPr lvl="1"/>
            <a:r>
              <a:rPr lang="en-US" dirty="0" smtClean="0"/>
              <a:t>‘Time series analysis’, ‘Demand forecasting’ etc., etc.,</a:t>
            </a:r>
          </a:p>
          <a:p>
            <a:r>
              <a:rPr lang="en-US" dirty="0" smtClean="0"/>
              <a:t>There is a difference between prediction and forecasting</a:t>
            </a:r>
          </a:p>
        </p:txBody>
      </p:sp>
    </p:spTree>
    <p:extLst>
      <p:ext uri="{BB962C8B-B14F-4D97-AF65-F5344CB8AC3E}">
        <p14:creationId xmlns:p14="http://schemas.microsoft.com/office/powerpoint/2010/main" val="228756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Time series – basic concepts</a:t>
            </a:r>
            <a:endParaRPr lang="en-US" dirty="0"/>
          </a:p>
        </p:txBody>
      </p:sp>
      <p:sp>
        <p:nvSpPr>
          <p:cNvPr id="3" name="Content Placeholder 2"/>
          <p:cNvSpPr>
            <a:spLocks noGrp="1"/>
          </p:cNvSpPr>
          <p:nvPr>
            <p:ph idx="1"/>
          </p:nvPr>
        </p:nvSpPr>
        <p:spPr>
          <a:xfrm>
            <a:off x="838200" y="1123406"/>
            <a:ext cx="10515600" cy="5053557"/>
          </a:xfrm>
        </p:spPr>
        <p:txBody>
          <a:bodyPr>
            <a:normAutofit fontScale="77500" lnSpcReduction="20000"/>
          </a:bodyPr>
          <a:lstStyle/>
          <a:p>
            <a:r>
              <a:rPr lang="en-US" dirty="0" smtClean="0"/>
              <a:t>A time series is a set of statistics, usually collected at regular intervals.</a:t>
            </a:r>
          </a:p>
          <a:p>
            <a:r>
              <a:rPr lang="en-US" dirty="0" smtClean="0"/>
              <a:t> Time series data occur naturally in many application areas.  </a:t>
            </a:r>
          </a:p>
          <a:p>
            <a:pPr lvl="1"/>
            <a:r>
              <a:rPr lang="en-US" dirty="0"/>
              <a:t>E</a:t>
            </a:r>
            <a:r>
              <a:rPr lang="en-US" dirty="0" smtClean="0"/>
              <a:t>conomics - e.g., monthly data for unemployment, hospital admissions, etc. </a:t>
            </a:r>
          </a:p>
          <a:p>
            <a:pPr lvl="1"/>
            <a:r>
              <a:rPr lang="en-US" dirty="0"/>
              <a:t>F</a:t>
            </a:r>
            <a:r>
              <a:rPr lang="en-US" dirty="0" smtClean="0"/>
              <a:t>inance - e.g., daily exchange rate, a share price, etc. </a:t>
            </a:r>
          </a:p>
          <a:p>
            <a:pPr lvl="1"/>
            <a:r>
              <a:rPr lang="en-US" dirty="0" smtClean="0"/>
              <a:t> environmental - e.g., daily rainfall, air quality readings. </a:t>
            </a:r>
          </a:p>
          <a:p>
            <a:pPr lvl="1"/>
            <a:r>
              <a:rPr lang="en-US" dirty="0" smtClean="0"/>
              <a:t> medicine - e.g., ECG brain wave activity every 2−8 secs</a:t>
            </a:r>
          </a:p>
          <a:p>
            <a:r>
              <a:rPr lang="en-US" dirty="0" smtClean="0"/>
              <a:t>One simple method of describing a series is that of classical decomposition. </a:t>
            </a:r>
          </a:p>
          <a:p>
            <a:r>
              <a:rPr lang="en-US" dirty="0" smtClean="0"/>
              <a:t>The notion is that the series can be decomposed into four elements: </a:t>
            </a:r>
          </a:p>
          <a:p>
            <a:r>
              <a:rPr lang="en-US" dirty="0" smtClean="0"/>
              <a:t>Trend (Tt) — long term movements in the mean; </a:t>
            </a:r>
          </a:p>
          <a:p>
            <a:r>
              <a:rPr lang="en-US" dirty="0" smtClean="0"/>
              <a:t>Seasonal effects (It) — </a:t>
            </a:r>
          </a:p>
          <a:p>
            <a:pPr lvl="1"/>
            <a:r>
              <a:rPr lang="en-US" dirty="0" smtClean="0"/>
              <a:t>cyclical fluctuations related to the calendar; </a:t>
            </a:r>
          </a:p>
          <a:p>
            <a:pPr lvl="1"/>
            <a:r>
              <a:rPr lang="en-US" dirty="0" smtClean="0"/>
              <a:t>Cycles (Ct) — other cyclical fluctuations (such as a business cycles); </a:t>
            </a:r>
          </a:p>
          <a:p>
            <a:r>
              <a:rPr lang="en-US" dirty="0" smtClean="0"/>
              <a:t>Residuals (Et) — other random or systematic fluctuations. </a:t>
            </a:r>
          </a:p>
          <a:p>
            <a:r>
              <a:rPr lang="en-US" dirty="0" smtClean="0"/>
              <a:t>The idea is to create separate models for these four elements and then combine  them, </a:t>
            </a:r>
          </a:p>
          <a:p>
            <a:pPr lvl="1"/>
            <a:r>
              <a:rPr lang="en-US" b="1" dirty="0" smtClean="0"/>
              <a:t>either additively </a:t>
            </a:r>
            <a:r>
              <a:rPr lang="en-US" b="1" dirty="0" err="1" smtClean="0"/>
              <a:t>Xt</a:t>
            </a:r>
            <a:r>
              <a:rPr lang="en-US" b="1" dirty="0" smtClean="0"/>
              <a:t> = Tt + It + Ct + Et </a:t>
            </a:r>
          </a:p>
          <a:p>
            <a:pPr lvl="1"/>
            <a:r>
              <a:rPr lang="en-US" b="1" dirty="0" smtClean="0"/>
              <a:t>or multiplicatively </a:t>
            </a:r>
            <a:r>
              <a:rPr lang="en-US" b="1" dirty="0" err="1" smtClean="0"/>
              <a:t>Xt</a:t>
            </a:r>
            <a:r>
              <a:rPr lang="en-US" b="1" dirty="0" smtClean="0"/>
              <a:t> = Tt · It · Ct · Et .</a:t>
            </a:r>
            <a:endParaRPr lang="en-US" b="1" dirty="0"/>
          </a:p>
        </p:txBody>
      </p:sp>
    </p:spTree>
    <p:extLst>
      <p:ext uri="{BB962C8B-B14F-4D97-AF65-F5344CB8AC3E}">
        <p14:creationId xmlns:p14="http://schemas.microsoft.com/office/powerpoint/2010/main" val="51283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76200"/>
            <a:ext cx="8229600" cy="1143000"/>
          </a:xfrm>
        </p:spPr>
        <p:txBody>
          <a:bodyPr/>
          <a:lstStyle/>
          <a:p>
            <a:r>
              <a:rPr lang="en-US" altLang="en-US" sz="3200"/>
              <a:t>Stages in computing the forecasts</a:t>
            </a:r>
          </a:p>
        </p:txBody>
      </p:sp>
      <p:sp>
        <p:nvSpPr>
          <p:cNvPr id="16387" name="Rectangle 3"/>
          <p:cNvSpPr>
            <a:spLocks noGrp="1" noChangeArrowheads="1"/>
          </p:cNvSpPr>
          <p:nvPr>
            <p:ph type="body" idx="1"/>
          </p:nvPr>
        </p:nvSpPr>
        <p:spPr>
          <a:xfrm>
            <a:off x="1981200" y="914400"/>
            <a:ext cx="8458200" cy="5715000"/>
          </a:xfrm>
        </p:spPr>
        <p:txBody>
          <a:bodyPr>
            <a:normAutofit fontScale="92500" lnSpcReduction="20000"/>
          </a:bodyPr>
          <a:lstStyle/>
          <a:p>
            <a:pPr>
              <a:lnSpc>
                <a:spcPct val="80000"/>
              </a:lnSpc>
              <a:buFontTx/>
              <a:buNone/>
            </a:pPr>
            <a:r>
              <a:rPr lang="en-US" altLang="en-US" sz="1600" b="1"/>
              <a:t>Outlier filtering</a:t>
            </a:r>
            <a:r>
              <a:rPr lang="en-US" altLang="en-US" sz="1600"/>
              <a:t>: Elimination or correcting the values of some observations if the observed values are not in the acceptable range.</a:t>
            </a:r>
          </a:p>
          <a:p>
            <a:pPr>
              <a:lnSpc>
                <a:spcPct val="80000"/>
              </a:lnSpc>
              <a:buFontTx/>
              <a:buNone/>
            </a:pPr>
            <a:r>
              <a:rPr lang="en-US" altLang="en-US" sz="1600"/>
              <a:t>Methods will be presented for outlier filtering.</a:t>
            </a:r>
          </a:p>
          <a:p>
            <a:pPr>
              <a:lnSpc>
                <a:spcPct val="80000"/>
              </a:lnSpc>
              <a:buFontTx/>
              <a:buNone/>
            </a:pPr>
            <a:r>
              <a:rPr lang="en-US" altLang="en-US" sz="1600" b="1"/>
              <a:t>Missing data:</a:t>
            </a:r>
          </a:p>
          <a:p>
            <a:pPr>
              <a:lnSpc>
                <a:spcPct val="80000"/>
              </a:lnSpc>
              <a:buFontTx/>
              <a:buNone/>
            </a:pPr>
            <a:r>
              <a:rPr lang="en-US" altLang="en-US" sz="1600"/>
              <a:t>When there are some missing data, computing the forecast.</a:t>
            </a:r>
          </a:p>
          <a:p>
            <a:pPr>
              <a:lnSpc>
                <a:spcPct val="80000"/>
              </a:lnSpc>
              <a:buFontTx/>
              <a:buNone/>
            </a:pPr>
            <a:endParaRPr lang="en-US" altLang="en-US" sz="1600"/>
          </a:p>
          <a:p>
            <a:pPr>
              <a:lnSpc>
                <a:spcPct val="80000"/>
              </a:lnSpc>
              <a:buFontTx/>
              <a:buNone/>
            </a:pPr>
            <a:r>
              <a:rPr lang="en-US" altLang="en-US" sz="1600" b="1"/>
              <a:t>Methods for computing the forecast</a:t>
            </a:r>
            <a:endParaRPr lang="en-US" altLang="en-US" sz="1600"/>
          </a:p>
          <a:p>
            <a:pPr>
              <a:lnSpc>
                <a:spcPct val="80000"/>
              </a:lnSpc>
              <a:buFontTx/>
              <a:buNone/>
            </a:pPr>
            <a:r>
              <a:rPr lang="en-US" altLang="en-US" sz="1600"/>
              <a:t>Time series methods, </a:t>
            </a:r>
          </a:p>
          <a:p>
            <a:pPr>
              <a:lnSpc>
                <a:spcPct val="80000"/>
              </a:lnSpc>
              <a:buFontTx/>
              <a:buNone/>
            </a:pPr>
            <a:r>
              <a:rPr lang="en-US" altLang="en-US" sz="1600"/>
              <a:t>Regression methods,</a:t>
            </a:r>
          </a:p>
          <a:p>
            <a:pPr>
              <a:lnSpc>
                <a:spcPct val="80000"/>
              </a:lnSpc>
              <a:buFontTx/>
              <a:buNone/>
            </a:pPr>
            <a:r>
              <a:rPr lang="en-US" altLang="en-US" sz="1600"/>
              <a:t>Expert opinion (Delphi) and customer survey methods</a:t>
            </a:r>
          </a:p>
          <a:p>
            <a:pPr>
              <a:lnSpc>
                <a:spcPct val="80000"/>
              </a:lnSpc>
              <a:buFontTx/>
              <a:buNone/>
            </a:pPr>
            <a:r>
              <a:rPr lang="en-US" altLang="en-US" sz="1600"/>
              <a:t>We will be considering the first two here.</a:t>
            </a:r>
          </a:p>
          <a:p>
            <a:pPr>
              <a:lnSpc>
                <a:spcPct val="80000"/>
              </a:lnSpc>
              <a:buFontTx/>
              <a:buNone/>
            </a:pPr>
            <a:endParaRPr lang="en-US" altLang="en-US" sz="1600" b="1"/>
          </a:p>
          <a:p>
            <a:pPr>
              <a:lnSpc>
                <a:spcPct val="80000"/>
              </a:lnSpc>
              <a:buFontTx/>
              <a:buNone/>
            </a:pPr>
            <a:r>
              <a:rPr lang="en-US" altLang="en-US" sz="1600"/>
              <a:t>Mathematically,</a:t>
            </a:r>
          </a:p>
          <a:p>
            <a:pPr>
              <a:lnSpc>
                <a:spcPct val="80000"/>
              </a:lnSpc>
              <a:buFontTx/>
              <a:buNone/>
            </a:pPr>
            <a:r>
              <a:rPr lang="en-US" altLang="en-US" sz="1600"/>
              <a:t>If X(1), X(2),…,X(i) are the demands (sales orders )in the past, then </a:t>
            </a:r>
          </a:p>
          <a:p>
            <a:pPr>
              <a:lnSpc>
                <a:spcPct val="80000"/>
              </a:lnSpc>
              <a:buFontTx/>
              <a:buNone/>
            </a:pPr>
            <a:r>
              <a:rPr lang="en-US" altLang="en-US" sz="1600"/>
              <a:t>X(i+1) = f(X(i), X(i-1), X(i-2),…).</a:t>
            </a:r>
          </a:p>
          <a:p>
            <a:pPr>
              <a:lnSpc>
                <a:spcPct val="80000"/>
              </a:lnSpc>
              <a:buFontTx/>
              <a:buNone/>
            </a:pPr>
            <a:r>
              <a:rPr lang="en-US" altLang="en-US" sz="1600"/>
              <a:t>Ofcourse, there will be small random fluctuations even under  normal conditions which can be described as error between the actual value and the predicted value based on the past.</a:t>
            </a:r>
          </a:p>
          <a:p>
            <a:pPr>
              <a:lnSpc>
                <a:spcPct val="80000"/>
              </a:lnSpc>
              <a:buFontTx/>
              <a:buNone/>
            </a:pPr>
            <a:r>
              <a:rPr lang="en-US" altLang="en-US" sz="1600"/>
              <a:t>Thus, x(i+1) = f(x(i), x(i-1),…, n(i), n(i-1),…..)</a:t>
            </a:r>
          </a:p>
          <a:p>
            <a:pPr>
              <a:lnSpc>
                <a:spcPct val="80000"/>
              </a:lnSpc>
              <a:buFontTx/>
              <a:buNone/>
            </a:pPr>
            <a:r>
              <a:rPr lang="en-US" altLang="en-US" sz="1600"/>
              <a:t>That error is known as the ‘noise’ in the forecasting literature.</a:t>
            </a:r>
          </a:p>
          <a:p>
            <a:pPr>
              <a:lnSpc>
                <a:spcPct val="80000"/>
              </a:lnSpc>
              <a:buFontTx/>
              <a:buNone/>
            </a:pPr>
            <a:r>
              <a:rPr lang="en-US" altLang="en-US" sz="1600"/>
              <a:t>Our methods should be able to predict the forecasts by minimizing the effect of the ‘noise’ .</a:t>
            </a:r>
          </a:p>
          <a:p>
            <a:pPr>
              <a:lnSpc>
                <a:spcPct val="80000"/>
              </a:lnSpc>
              <a:buFontTx/>
              <a:buNone/>
            </a:pPr>
            <a:r>
              <a:rPr lang="en-US" altLang="en-US" sz="1600"/>
              <a:t>Once the function f(X) is determined, the forecasts can be computed.</a:t>
            </a:r>
          </a:p>
        </p:txBody>
      </p:sp>
    </p:spTree>
    <p:extLst>
      <p:ext uri="{BB962C8B-B14F-4D97-AF65-F5344CB8AC3E}">
        <p14:creationId xmlns:p14="http://schemas.microsoft.com/office/powerpoint/2010/main" val="10561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2769</Words>
  <Application>Microsoft Office PowerPoint</Application>
  <PresentationFormat>Widescreen</PresentationFormat>
  <Paragraphs>463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Time series</vt:lpstr>
      <vt:lpstr>Regression – Sales estimation</vt:lpstr>
      <vt:lpstr>Math preliminaries</vt:lpstr>
      <vt:lpstr>Math preliminaries</vt:lpstr>
      <vt:lpstr>Math preliminaries</vt:lpstr>
      <vt:lpstr>Seasonal</vt:lpstr>
      <vt:lpstr>Forecast and prediction</vt:lpstr>
      <vt:lpstr>Time series – basic concepts</vt:lpstr>
      <vt:lpstr>Stages in computing the forecasts</vt:lpstr>
      <vt:lpstr>Time series Methods</vt:lpstr>
      <vt:lpstr>Regression</vt:lpstr>
      <vt:lpstr>Topics to be covered</vt:lpstr>
      <vt:lpstr>Time series - Moving Average</vt:lpstr>
      <vt:lpstr>Moving average</vt:lpstr>
      <vt:lpstr>Least squares</vt:lpstr>
      <vt:lpstr>The weightage</vt:lpstr>
      <vt:lpstr>Exponential smoothing</vt:lpstr>
      <vt:lpstr>Computations</vt:lpstr>
      <vt:lpstr>Trend – Double exponential smoothing</vt:lpstr>
      <vt:lpstr>Double exponential smoothing</vt:lpstr>
      <vt:lpstr>PowerPoint Presentation</vt:lpstr>
      <vt:lpstr>Seasonality </vt:lpstr>
      <vt:lpstr>Data with trend and seasonality</vt:lpstr>
      <vt:lpstr>Holt Winter procedure</vt:lpstr>
      <vt:lpstr>The workflow in demand planning process</vt:lpstr>
      <vt:lpstr>PowerPoint Presentation</vt:lpstr>
      <vt:lpstr>Stochastic process in a nutshell</vt:lpstr>
      <vt:lpstr>Stationarity</vt:lpstr>
      <vt:lpstr>Auto regressive process</vt:lpstr>
      <vt:lpstr>Moving average process</vt:lpstr>
      <vt:lpstr>White noise</vt:lpstr>
      <vt:lpstr>ARMA process</vt:lpstr>
      <vt:lpstr>PowerPoint Presentation</vt:lpstr>
      <vt:lpstr>Intuition</vt:lpstr>
      <vt:lpstr>Unified Box Jenkins</vt:lpstr>
      <vt:lpstr>Once the series is stationary, we can try to fit an ARMA(p, q) model.  We consider the correlogram rk = ˆγk/γˆ0 and the partial autocorrelations φˆ k,k.  We have already made the following observations.   • An MA(q) process has negligible ACF after the qth term.   • An AR(p) process has negligible PACF after the pth term.  As we have noted, very approximately, both the sample ACF and PACF have standard deviation of around 1/ √ T, where T is the length of the series.  A rule of thumb is that ACF and PACF values are negligible when they lie between ±2/ √ T. An ARMA(p, q) process has kth order sample ACF and PACF decaying geometrically for k &gt; max(p, q).</vt:lpstr>
      <vt:lpstr>PowerPoint Presentation</vt:lpstr>
      <vt:lpstr>PowerPoint Presentation</vt:lpstr>
      <vt:lpstr>PowerPoint Presentation</vt:lpstr>
      <vt:lpstr>Examples and case studies</vt:lpstr>
      <vt:lpstr>Math preliminaries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Sivaramakumar, Gopalasamudram (Cognizant)</dc:creator>
  <cp:lastModifiedBy>Sivaramakumar, Gopalasamudram (Cognizant)</cp:lastModifiedBy>
  <cp:revision>18</cp:revision>
  <dcterms:created xsi:type="dcterms:W3CDTF">2017-11-29T17:59:55Z</dcterms:created>
  <dcterms:modified xsi:type="dcterms:W3CDTF">2017-11-30T03:58:27Z</dcterms:modified>
</cp:coreProperties>
</file>