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AAE8-34CE-4BC2-9E3E-0613E561870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C6B-C8F6-4CC7-B40C-B5238050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5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AAE8-34CE-4BC2-9E3E-0613E561870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C6B-C8F6-4CC7-B40C-B5238050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AAE8-34CE-4BC2-9E3E-0613E561870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C6B-C8F6-4CC7-B40C-B5238050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6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AAE8-34CE-4BC2-9E3E-0613E561870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C6B-C8F6-4CC7-B40C-B5238050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1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AAE8-34CE-4BC2-9E3E-0613E561870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C6B-C8F6-4CC7-B40C-B5238050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7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AAE8-34CE-4BC2-9E3E-0613E561870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C6B-C8F6-4CC7-B40C-B5238050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AAE8-34CE-4BC2-9E3E-0613E561870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C6B-C8F6-4CC7-B40C-B5238050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4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AAE8-34CE-4BC2-9E3E-0613E561870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C6B-C8F6-4CC7-B40C-B5238050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3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AAE8-34CE-4BC2-9E3E-0613E561870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C6B-C8F6-4CC7-B40C-B5238050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AAE8-34CE-4BC2-9E3E-0613E561870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C6B-C8F6-4CC7-B40C-B5238050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4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AAE8-34CE-4BC2-9E3E-0613E561870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1CC6B-C8F6-4CC7-B40C-B5238050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AAE8-34CE-4BC2-9E3E-0613E5618701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CC6B-C8F6-4CC7-B40C-B52380504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0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 smtClean="0"/>
              <a:t>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5066619"/>
          </a:xfrm>
        </p:spPr>
        <p:txBody>
          <a:bodyPr>
            <a:normAutofit/>
          </a:bodyPr>
          <a:lstStyle/>
          <a:p>
            <a:r>
              <a:rPr lang="en-US" dirty="0" smtClean="0"/>
              <a:t>Dimensionality reduction Principal component analysis</a:t>
            </a:r>
          </a:p>
          <a:p>
            <a:r>
              <a:rPr lang="en-US" dirty="0" smtClean="0"/>
              <a:t>Numerosity reduction (smaller forms of data representation): Regression and log linear models</a:t>
            </a:r>
          </a:p>
          <a:p>
            <a:pPr marL="0" indent="0">
              <a:buNone/>
            </a:pPr>
            <a:r>
              <a:rPr lang="en-US" dirty="0" smtClean="0"/>
              <a:t> Non parametric – Clustering , Histograms and sampling</a:t>
            </a:r>
          </a:p>
          <a:p>
            <a:pPr marL="0" indent="0">
              <a:buNone/>
            </a:pPr>
            <a:r>
              <a:rPr lang="en-US" b="1" dirty="0" smtClean="0"/>
              <a:t>Attribute subset selection:</a:t>
            </a:r>
          </a:p>
          <a:p>
            <a:r>
              <a:rPr lang="en-US" b="1" dirty="0"/>
              <a:t>Attribute subset </a:t>
            </a:r>
            <a:r>
              <a:rPr lang="en-US" b="1" dirty="0" smtClean="0"/>
              <a:t>selection</a:t>
            </a:r>
            <a:r>
              <a:rPr lang="en-US" dirty="0" smtClean="0"/>
              <a:t> </a:t>
            </a:r>
            <a:r>
              <a:rPr lang="en-US" dirty="0"/>
              <a:t>reduces the data set size by removing irrelevant </a:t>
            </a:r>
            <a:r>
              <a:rPr lang="en-US" dirty="0" smtClean="0"/>
              <a:t>or redundant </a:t>
            </a:r>
            <a:r>
              <a:rPr lang="en-US" dirty="0"/>
              <a:t>attributes (or dimensions).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attribute subset selection is to </a:t>
            </a:r>
            <a:r>
              <a:rPr lang="en-US" dirty="0" smtClean="0"/>
              <a:t>find a </a:t>
            </a:r>
            <a:r>
              <a:rPr lang="en-US" dirty="0"/>
              <a:t>minimum set of attributes such that the resulting probability distribution of the </a:t>
            </a:r>
            <a:r>
              <a:rPr lang="en-US" dirty="0" smtClean="0"/>
              <a:t>data classes </a:t>
            </a:r>
            <a:r>
              <a:rPr lang="en-US" dirty="0"/>
              <a:t>is as close as possible to the original distribution obtained using all attributes.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84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4"/>
            <a:ext cx="10515600" cy="4975179"/>
          </a:xfrm>
        </p:spPr>
        <p:txBody>
          <a:bodyPr/>
          <a:lstStyle/>
          <a:p>
            <a:r>
              <a:rPr lang="en-US" dirty="0"/>
              <a:t>The “best” (and “worst”) attributes are typically determined using tests of </a:t>
            </a:r>
            <a:r>
              <a:rPr lang="en-US" dirty="0" smtClean="0"/>
              <a:t>statistical significance</a:t>
            </a:r>
            <a:r>
              <a:rPr lang="en-US" dirty="0"/>
              <a:t>, which assume that the attributes are independent of one another. </a:t>
            </a:r>
            <a:r>
              <a:rPr lang="en-US" dirty="0" smtClean="0"/>
              <a:t>Many other </a:t>
            </a:r>
            <a:r>
              <a:rPr lang="en-US" dirty="0"/>
              <a:t>attribute evaluation measures can be used such as the </a:t>
            </a:r>
            <a:r>
              <a:rPr lang="en-US" i="1" dirty="0"/>
              <a:t>information gain </a:t>
            </a:r>
            <a:r>
              <a:rPr lang="en-US" dirty="0" smtClean="0"/>
              <a:t>measure used </a:t>
            </a:r>
            <a:r>
              <a:rPr lang="en-US" dirty="0"/>
              <a:t>in building decision trees for </a:t>
            </a:r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506661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1. Smoothing</a:t>
            </a:r>
            <a:r>
              <a:rPr lang="en-US" dirty="0"/>
              <a:t>, which works to remove noise </a:t>
            </a:r>
            <a:r>
              <a:rPr lang="en-US" dirty="0" err="1"/>
              <a:t>fromthe</a:t>
            </a:r>
            <a:r>
              <a:rPr lang="en-US" dirty="0"/>
              <a:t> data. Techniques include binning</a:t>
            </a:r>
            <a:r>
              <a:rPr lang="en-US" dirty="0" smtClean="0"/>
              <a:t>, regression</a:t>
            </a:r>
            <a:r>
              <a:rPr lang="en-US" dirty="0"/>
              <a:t>, and clustering.</a:t>
            </a:r>
          </a:p>
          <a:p>
            <a:r>
              <a:rPr lang="en-US" b="1" dirty="0"/>
              <a:t>2. Attribute construction </a:t>
            </a:r>
            <a:r>
              <a:rPr lang="en-US" dirty="0"/>
              <a:t>(or </a:t>
            </a:r>
            <a:r>
              <a:rPr lang="en-US" i="1" dirty="0"/>
              <a:t>feature construction</a:t>
            </a:r>
            <a:r>
              <a:rPr lang="en-US" dirty="0"/>
              <a:t>), where new attributes are </a:t>
            </a:r>
            <a:r>
              <a:rPr lang="en-US" dirty="0" smtClean="0"/>
              <a:t>constructed and </a:t>
            </a:r>
            <a:r>
              <a:rPr lang="en-US" dirty="0"/>
              <a:t>added from the given set of attributes to help the mining process.</a:t>
            </a:r>
          </a:p>
          <a:p>
            <a:r>
              <a:rPr lang="en-US" b="1" dirty="0"/>
              <a:t>3. Aggregation</a:t>
            </a:r>
            <a:r>
              <a:rPr lang="en-US" dirty="0"/>
              <a:t>, where summary or aggregation operations are applied to the data. </a:t>
            </a:r>
            <a:r>
              <a:rPr lang="en-US" dirty="0" smtClean="0"/>
              <a:t>For example</a:t>
            </a:r>
            <a:r>
              <a:rPr lang="en-US" dirty="0"/>
              <a:t>, the daily sales data may be aggregated so as to compute monthly and </a:t>
            </a:r>
            <a:r>
              <a:rPr lang="en-US" dirty="0" smtClean="0"/>
              <a:t>annual total </a:t>
            </a:r>
            <a:r>
              <a:rPr lang="en-US" dirty="0"/>
              <a:t>amounts. This step is typically used in constructing a data cube for data </a:t>
            </a:r>
            <a:r>
              <a:rPr lang="en-US" dirty="0" smtClean="0"/>
              <a:t>analysis at </a:t>
            </a:r>
            <a:r>
              <a:rPr lang="en-US" dirty="0"/>
              <a:t>multiple abstraction levels.</a:t>
            </a:r>
          </a:p>
          <a:p>
            <a:r>
              <a:rPr lang="en-US" b="1" dirty="0"/>
              <a:t>4. Normalization</a:t>
            </a:r>
            <a:r>
              <a:rPr lang="en-US" dirty="0"/>
              <a:t>, where the attribute data are scaled so as to fall within a smaller range</a:t>
            </a:r>
            <a:r>
              <a:rPr lang="en-US" dirty="0" smtClean="0"/>
              <a:t>, such as --1.0 </a:t>
            </a:r>
            <a:r>
              <a:rPr lang="en-US" dirty="0"/>
              <a:t>to 1.0, or 0.0 to 1.0.</a:t>
            </a:r>
          </a:p>
          <a:p>
            <a:r>
              <a:rPr lang="en-US" b="1" dirty="0"/>
              <a:t>5. Discretization</a:t>
            </a:r>
            <a:r>
              <a:rPr lang="en-US" dirty="0"/>
              <a:t>, where the raw values of a numeric attribute (e.g., </a:t>
            </a:r>
            <a:r>
              <a:rPr lang="en-US" i="1" dirty="0"/>
              <a:t>age</a:t>
            </a:r>
            <a:r>
              <a:rPr lang="en-US" dirty="0"/>
              <a:t>) are replaced </a:t>
            </a:r>
            <a:r>
              <a:rPr lang="en-US" dirty="0" smtClean="0"/>
              <a:t>by interval </a:t>
            </a:r>
            <a:r>
              <a:rPr lang="en-US" dirty="0"/>
              <a:t>labels (e.g., 0–10, 11–20, etc.) or conceptual labels (e.g., </a:t>
            </a:r>
            <a:r>
              <a:rPr lang="en-US" i="1" dirty="0"/>
              <a:t>youth, adult</a:t>
            </a:r>
            <a:r>
              <a:rPr lang="en-US" dirty="0"/>
              <a:t>, </a:t>
            </a:r>
            <a:r>
              <a:rPr lang="en-US" i="1" dirty="0"/>
              <a:t>senior</a:t>
            </a:r>
            <a:r>
              <a:rPr lang="en-US" dirty="0" smtClean="0"/>
              <a:t>). The </a:t>
            </a:r>
            <a:r>
              <a:rPr lang="en-US" dirty="0"/>
              <a:t>labels, in turn, can be recursively organized into higher-level concepts, </a:t>
            </a:r>
            <a:r>
              <a:rPr lang="en-US" dirty="0" smtClean="0"/>
              <a:t>resulting in </a:t>
            </a:r>
            <a:r>
              <a:rPr lang="en-US" dirty="0"/>
              <a:t>a </a:t>
            </a:r>
            <a:r>
              <a:rPr lang="en-US" i="1" dirty="0"/>
              <a:t>concept hierarchy </a:t>
            </a:r>
            <a:r>
              <a:rPr lang="en-US" dirty="0"/>
              <a:t>for the numeric attribute. Figure 3.12 shows a concept </a:t>
            </a:r>
            <a:r>
              <a:rPr lang="en-US" dirty="0" smtClean="0"/>
              <a:t>hierarchy for </a:t>
            </a:r>
            <a:r>
              <a:rPr lang="en-US" dirty="0"/>
              <a:t>the attribute </a:t>
            </a:r>
            <a:r>
              <a:rPr lang="en-US" i="1" dirty="0"/>
              <a:t>price</a:t>
            </a:r>
            <a:r>
              <a:rPr lang="en-US" dirty="0"/>
              <a:t>. More than one concept hierarchy can be defined for the </a:t>
            </a:r>
            <a:r>
              <a:rPr lang="en-US" dirty="0" smtClean="0"/>
              <a:t>same attribute </a:t>
            </a:r>
            <a:r>
              <a:rPr lang="en-US" dirty="0"/>
              <a:t>to accommodate the needs of various users.</a:t>
            </a:r>
          </a:p>
          <a:p>
            <a:r>
              <a:rPr lang="en-US" b="1" dirty="0"/>
              <a:t>6. Concept hierarchy generation for nominal data</a:t>
            </a:r>
            <a:r>
              <a:rPr lang="en-US" dirty="0"/>
              <a:t>, where attributes such as </a:t>
            </a:r>
            <a:r>
              <a:rPr lang="en-US" i="1" dirty="0"/>
              <a:t>street </a:t>
            </a:r>
            <a:r>
              <a:rPr lang="en-US" dirty="0" smtClean="0"/>
              <a:t>can be </a:t>
            </a:r>
            <a:r>
              <a:rPr lang="en-US" dirty="0"/>
              <a:t>generalized to higher-level concepts, like </a:t>
            </a:r>
            <a:r>
              <a:rPr lang="en-US" i="1" dirty="0"/>
              <a:t>city </a:t>
            </a:r>
            <a:r>
              <a:rPr lang="en-US" dirty="0"/>
              <a:t>or </a:t>
            </a:r>
            <a:r>
              <a:rPr lang="en-US" i="1" dirty="0"/>
              <a:t>country</a:t>
            </a:r>
            <a:r>
              <a:rPr lang="en-US" dirty="0"/>
              <a:t>. Many hierarchies </a:t>
            </a:r>
            <a:r>
              <a:rPr lang="en-US" dirty="0" smtClean="0"/>
              <a:t>for nominal </a:t>
            </a:r>
            <a:r>
              <a:rPr lang="en-US" dirty="0"/>
              <a:t>attributes are implicit within the database schema and can be </a:t>
            </a:r>
            <a:r>
              <a:rPr lang="en-US" dirty="0" smtClean="0"/>
              <a:t>automatically defined at the schema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3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 smtClean="0"/>
              <a:t>Data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56"/>
            <a:ext cx="10515600" cy="5096307"/>
          </a:xfrm>
        </p:spPr>
        <p:txBody>
          <a:bodyPr/>
          <a:lstStyle/>
          <a:p>
            <a:r>
              <a:rPr lang="en-US" dirty="0"/>
              <a:t>To help avoid dependence on the choice of measurement units, </a:t>
            </a:r>
            <a:r>
              <a:rPr lang="en-US" dirty="0" smtClean="0"/>
              <a:t>the data </a:t>
            </a:r>
            <a:r>
              <a:rPr lang="en-US" dirty="0"/>
              <a:t>should be </a:t>
            </a:r>
            <a:r>
              <a:rPr lang="en-US" i="1" dirty="0"/>
              <a:t>normalized </a:t>
            </a:r>
            <a:r>
              <a:rPr lang="en-US" dirty="0"/>
              <a:t>or </a:t>
            </a:r>
            <a:r>
              <a:rPr lang="en-US" i="1" dirty="0"/>
              <a:t>standardized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involves transforming the data to </a:t>
            </a:r>
            <a:r>
              <a:rPr lang="en-US" dirty="0" smtClean="0"/>
              <a:t>fall within </a:t>
            </a:r>
            <a:r>
              <a:rPr lang="en-US" dirty="0"/>
              <a:t>a smaller or common range such as </a:t>
            </a:r>
            <a:r>
              <a:rPr lang="en-US" dirty="0" smtClean="0"/>
              <a:t>[-1</a:t>
            </a:r>
            <a:r>
              <a:rPr lang="en-US" dirty="0"/>
              <a:t>, 1] or [0.0, 1.0]. (The terms </a:t>
            </a:r>
            <a:r>
              <a:rPr lang="en-US" i="1" dirty="0" smtClean="0"/>
              <a:t>standardize </a:t>
            </a:r>
            <a:r>
              <a:rPr lang="en-US" dirty="0" smtClean="0"/>
              <a:t>and </a:t>
            </a:r>
            <a:r>
              <a:rPr lang="en-US" i="1" dirty="0"/>
              <a:t>normalize </a:t>
            </a:r>
            <a:r>
              <a:rPr lang="en-US" dirty="0"/>
              <a:t>are used interchangeably in data </a:t>
            </a:r>
            <a:r>
              <a:rPr lang="en-US" dirty="0" smtClean="0"/>
              <a:t>preprocessing.</a:t>
            </a:r>
          </a:p>
          <a:p>
            <a:r>
              <a:rPr lang="en-US" dirty="0"/>
              <a:t>Normalizing the data attempts to give all attributes an equal weight. </a:t>
            </a:r>
            <a:r>
              <a:rPr lang="en-US" dirty="0" smtClean="0"/>
              <a:t>Normalization is </a:t>
            </a:r>
            <a:r>
              <a:rPr lang="en-US" dirty="0"/>
              <a:t>particularly useful for classification algorithms involving neural networks </a:t>
            </a:r>
            <a:r>
              <a:rPr lang="en-US" dirty="0" smtClean="0"/>
              <a:t>or distance </a:t>
            </a:r>
            <a:r>
              <a:rPr lang="en-US" dirty="0"/>
              <a:t>measurements such as nearest-neighbor classification and clustering.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0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16558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Min-max normalization </a:t>
            </a:r>
            <a:r>
              <a:rPr lang="en-US" dirty="0"/>
              <a:t>performs a linear transformation on the original data. </a:t>
            </a:r>
            <a:r>
              <a:rPr lang="en-US" dirty="0" smtClean="0"/>
              <a:t>Suppose that </a:t>
            </a:r>
            <a:r>
              <a:rPr lang="en-US" i="1" dirty="0" err="1"/>
              <a:t>minA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maxA</a:t>
            </a:r>
            <a:r>
              <a:rPr lang="en-US" i="1" dirty="0"/>
              <a:t> </a:t>
            </a:r>
            <a:r>
              <a:rPr lang="en-US" dirty="0"/>
              <a:t>are the minimum and maximum values of an attribute,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r>
              <a:rPr lang="en-US" dirty="0"/>
              <a:t>Min-max normalization maps a value, </a:t>
            </a:r>
            <a:r>
              <a:rPr lang="en-US" i="1" dirty="0"/>
              <a:t>vi </a:t>
            </a:r>
            <a:r>
              <a:rPr lang="en-US" dirty="0"/>
              <a:t>, of </a:t>
            </a:r>
            <a:r>
              <a:rPr lang="en-US" i="1" dirty="0"/>
              <a:t>A </a:t>
            </a:r>
            <a:r>
              <a:rPr lang="en-US" dirty="0"/>
              <a:t>to </a:t>
            </a:r>
            <a:r>
              <a:rPr lang="en-US" i="1" dirty="0" smtClean="0"/>
              <a:t>vi’ </a:t>
            </a:r>
            <a:r>
              <a:rPr lang="en-US" dirty="0"/>
              <a:t>in the range [</a:t>
            </a:r>
            <a:r>
              <a:rPr lang="en-US" i="1" dirty="0"/>
              <a:t>new </a:t>
            </a:r>
            <a:r>
              <a:rPr lang="en-US" i="1" dirty="0" err="1"/>
              <a:t>minA</a:t>
            </a:r>
            <a:r>
              <a:rPr lang="en-US" dirty="0" err="1"/>
              <a:t>,</a:t>
            </a:r>
            <a:r>
              <a:rPr lang="en-US" i="1" dirty="0" err="1"/>
              <a:t>new</a:t>
            </a:r>
            <a:r>
              <a:rPr lang="en-US" i="1" dirty="0"/>
              <a:t> </a:t>
            </a:r>
            <a:r>
              <a:rPr lang="en-US" i="1" dirty="0" err="1"/>
              <a:t>maxA</a:t>
            </a:r>
            <a:r>
              <a:rPr lang="en-US" dirty="0" smtClean="0"/>
              <a:t>] by computing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Min-max normalization preserves the relationships among the original data values. </a:t>
            </a:r>
            <a:r>
              <a:rPr lang="en-US" dirty="0" smtClean="0"/>
              <a:t>It will </a:t>
            </a:r>
            <a:r>
              <a:rPr lang="en-US" dirty="0"/>
              <a:t>encounter an “out-of-bounds” error if a future input case for normalization </a:t>
            </a:r>
            <a:r>
              <a:rPr lang="en-US" dirty="0" smtClean="0"/>
              <a:t>falls outside </a:t>
            </a:r>
            <a:r>
              <a:rPr lang="en-US" dirty="0"/>
              <a:t>of the original data range for </a:t>
            </a:r>
            <a:r>
              <a:rPr lang="en-US" i="1" dirty="0"/>
              <a:t>A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900" y="3324225"/>
            <a:ext cx="7759277" cy="10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5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6274"/>
            <a:ext cx="9372600" cy="38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9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and decision tree are described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0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8"/>
            <a:ext cx="10515600" cy="50927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“cleaning”—This step deals with missing data, noise, outliers, and duplicate or incorrect records while minimizing introduction of bias into the database.</a:t>
            </a:r>
          </a:p>
          <a:p>
            <a:r>
              <a:rPr lang="en-US" dirty="0" smtClean="0"/>
              <a:t>“Data integration”—Extracted raw data can come from heterogeneous sources or be in separate datasets. This step reorganizes the various raw datasets into a single dataset that contain all the information required for the desired statistical analyses.</a:t>
            </a:r>
          </a:p>
          <a:p>
            <a:r>
              <a:rPr lang="en-US" dirty="0" smtClean="0"/>
              <a:t>“Data transformation”—This step translates and/or scales variables stored in a variety of formats or units in the raw data into formats or units that are more useful for the statistical methods that the researcher wants to use. </a:t>
            </a:r>
          </a:p>
          <a:p>
            <a:r>
              <a:rPr lang="en-US" dirty="0" smtClean="0"/>
              <a:t> “Data reduction”—After the dataset has been integrated and transformed, this step removes redundant records and variables, as well as reorganizes the data in an efficient and “tidy” manner for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6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many factors </a:t>
            </a:r>
            <a:r>
              <a:rPr lang="en-US" dirty="0"/>
              <a:t>comprising </a:t>
            </a:r>
            <a:r>
              <a:rPr lang="en-US" b="1" dirty="0"/>
              <a:t>data quality</a:t>
            </a:r>
            <a:r>
              <a:rPr lang="en-US" dirty="0"/>
              <a:t>, including </a:t>
            </a:r>
            <a:r>
              <a:rPr lang="en-US" i="1" dirty="0"/>
              <a:t>accuracy, completeness, consistency, timeliness</a:t>
            </a:r>
            <a:r>
              <a:rPr lang="en-US" i="1" dirty="0" smtClean="0"/>
              <a:t>, believability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interpretability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part of data may have </a:t>
            </a:r>
            <a:r>
              <a:rPr lang="en-US" dirty="0"/>
              <a:t>errors, unusual values, and inconsistencies in the data recorded for </a:t>
            </a:r>
            <a:r>
              <a:rPr lang="en-US" dirty="0" smtClean="0"/>
              <a:t>some transactions.</a:t>
            </a:r>
          </a:p>
          <a:p>
            <a:r>
              <a:rPr lang="en-US" dirty="0" smtClean="0"/>
              <a:t>Examples: Wrong date formats, Incomplete data</a:t>
            </a:r>
          </a:p>
          <a:p>
            <a:r>
              <a:rPr lang="en-US" b="1" dirty="0" smtClean="0"/>
              <a:t>Believability </a:t>
            </a:r>
            <a:r>
              <a:rPr lang="en-US" dirty="0" smtClean="0"/>
              <a:t>reflects </a:t>
            </a:r>
            <a:r>
              <a:rPr lang="en-US" dirty="0"/>
              <a:t>how much the data are trusted by users, while </a:t>
            </a:r>
            <a:r>
              <a:rPr lang="en-US" b="1" dirty="0"/>
              <a:t>interpretability </a:t>
            </a:r>
            <a:r>
              <a:rPr lang="en-US" dirty="0" smtClean="0"/>
              <a:t>reflects how </a:t>
            </a:r>
            <a:r>
              <a:rPr lang="en-US" dirty="0"/>
              <a:t>easy the data are understood.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78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904"/>
            <a:ext cx="10515600" cy="515805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Data cleaning </a:t>
            </a:r>
            <a:r>
              <a:rPr lang="en-US" dirty="0"/>
              <a:t>routines work to “clean” the data by filling in missing values, </a:t>
            </a:r>
            <a:r>
              <a:rPr lang="en-US" dirty="0" smtClean="0"/>
              <a:t>smoothing noisy </a:t>
            </a:r>
            <a:r>
              <a:rPr lang="en-US" dirty="0"/>
              <a:t>data, identifying or removing outliers, and resolving inconsistencies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Cust_Id</a:t>
            </a:r>
            <a:r>
              <a:rPr lang="en-US" dirty="0" smtClean="0"/>
              <a:t> and </a:t>
            </a:r>
            <a:r>
              <a:rPr lang="en-US" dirty="0" err="1" smtClean="0"/>
              <a:t>Custmer</a:t>
            </a:r>
            <a:r>
              <a:rPr lang="en-US" dirty="0" smtClean="0"/>
              <a:t> id referring to the same.</a:t>
            </a:r>
          </a:p>
          <a:p>
            <a:r>
              <a:rPr lang="en-US" b="1" dirty="0"/>
              <a:t>Data reduction </a:t>
            </a:r>
            <a:r>
              <a:rPr lang="en-US" dirty="0"/>
              <a:t>obtains a reduced representation of the data set that is much smaller in</a:t>
            </a:r>
          </a:p>
          <a:p>
            <a:r>
              <a:rPr lang="en-US" dirty="0"/>
              <a:t>volume, yet produces the same (or almost the same) analytical results. Data reduction</a:t>
            </a:r>
          </a:p>
          <a:p>
            <a:r>
              <a:rPr lang="en-US" dirty="0"/>
              <a:t>strategies include </a:t>
            </a:r>
            <a:r>
              <a:rPr lang="en-US" i="1" dirty="0"/>
              <a:t>dimensionality reduction </a:t>
            </a:r>
            <a:r>
              <a:rPr lang="en-US" dirty="0"/>
              <a:t>and </a:t>
            </a:r>
            <a:r>
              <a:rPr lang="en-US" i="1" dirty="0" err="1"/>
              <a:t>numerosity</a:t>
            </a:r>
            <a:r>
              <a:rPr lang="en-US" i="1" dirty="0"/>
              <a:t> reduction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In </a:t>
            </a:r>
            <a:r>
              <a:rPr lang="en-US" b="1" dirty="0"/>
              <a:t>dimensionality reduction</a:t>
            </a:r>
            <a:r>
              <a:rPr lang="en-US" dirty="0"/>
              <a:t>, data encoding schemes are applied so as to obtain </a:t>
            </a:r>
            <a:r>
              <a:rPr lang="en-US" dirty="0" smtClean="0"/>
              <a:t>a reduced </a:t>
            </a:r>
            <a:r>
              <a:rPr lang="en-US" dirty="0"/>
              <a:t>or “compressed” representation of the original data. 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include </a:t>
            </a:r>
            <a:r>
              <a:rPr lang="en-US" dirty="0" smtClean="0"/>
              <a:t>data compression </a:t>
            </a:r>
            <a:r>
              <a:rPr lang="en-US" dirty="0"/>
              <a:t>techniques (e.g., </a:t>
            </a:r>
            <a:r>
              <a:rPr lang="en-US" i="1" dirty="0"/>
              <a:t>wavelet transforms </a:t>
            </a:r>
            <a:r>
              <a:rPr lang="en-US" dirty="0"/>
              <a:t>and </a:t>
            </a:r>
            <a:r>
              <a:rPr lang="en-US" i="1" dirty="0"/>
              <a:t>principal components analysis</a:t>
            </a:r>
            <a:r>
              <a:rPr lang="en-US" dirty="0" smtClean="0"/>
              <a:t>), </a:t>
            </a:r>
            <a:r>
              <a:rPr lang="en-US" i="1" dirty="0" smtClean="0"/>
              <a:t>attribute </a:t>
            </a:r>
            <a:r>
              <a:rPr lang="en-US" i="1" dirty="0"/>
              <a:t>subset selection </a:t>
            </a:r>
            <a:r>
              <a:rPr lang="en-US" dirty="0"/>
              <a:t>(e.g., removing irrelevant attributes), and </a:t>
            </a:r>
            <a:r>
              <a:rPr lang="en-US" i="1" dirty="0"/>
              <a:t>attribute </a:t>
            </a:r>
            <a:r>
              <a:rPr lang="en-US" i="1" dirty="0" smtClean="0"/>
              <a:t>construction </a:t>
            </a:r>
            <a:r>
              <a:rPr lang="en-US" dirty="0" smtClean="0"/>
              <a:t>(</a:t>
            </a:r>
            <a:r>
              <a:rPr lang="en-US" dirty="0"/>
              <a:t>e.g., where a small set of more useful attributes is derived from the original set).</a:t>
            </a:r>
          </a:p>
          <a:p>
            <a:r>
              <a:rPr lang="en-US" dirty="0"/>
              <a:t>In </a:t>
            </a:r>
            <a:r>
              <a:rPr lang="en-US" b="1" dirty="0" err="1"/>
              <a:t>numerosity</a:t>
            </a:r>
            <a:r>
              <a:rPr lang="en-US" b="1" dirty="0"/>
              <a:t> reduction</a:t>
            </a:r>
            <a:r>
              <a:rPr lang="en-US" dirty="0"/>
              <a:t>, the data are replaced by alternative, smaller </a:t>
            </a:r>
            <a:r>
              <a:rPr lang="en-US" dirty="0" smtClean="0"/>
              <a:t>representations using </a:t>
            </a:r>
            <a:r>
              <a:rPr lang="en-US" dirty="0"/>
              <a:t>parametric models (e.g., </a:t>
            </a:r>
            <a:r>
              <a:rPr lang="en-US" i="1" dirty="0"/>
              <a:t>regression </a:t>
            </a:r>
            <a:r>
              <a:rPr lang="en-US" dirty="0"/>
              <a:t>or </a:t>
            </a:r>
            <a:r>
              <a:rPr lang="en-US" i="1" dirty="0"/>
              <a:t>log-linear models</a:t>
            </a:r>
            <a:r>
              <a:rPr lang="en-US" dirty="0"/>
              <a:t>) or </a:t>
            </a:r>
            <a:r>
              <a:rPr lang="en-US" dirty="0" smtClean="0"/>
              <a:t>nonparametric models </a:t>
            </a:r>
            <a:r>
              <a:rPr lang="en-US" dirty="0"/>
              <a:t>(e.g., </a:t>
            </a:r>
            <a:r>
              <a:rPr lang="en-US" i="1" dirty="0"/>
              <a:t>histograms, clusters</a:t>
            </a:r>
            <a:r>
              <a:rPr lang="en-US" dirty="0"/>
              <a:t>, </a:t>
            </a:r>
            <a:r>
              <a:rPr lang="en-US" i="1" dirty="0"/>
              <a:t>sampling</a:t>
            </a:r>
            <a:r>
              <a:rPr lang="en-US" dirty="0"/>
              <a:t>, or </a:t>
            </a:r>
            <a:r>
              <a:rPr lang="en-US" i="1" dirty="0"/>
              <a:t>data aggregation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1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cleaning – Missing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Ignore the tuple</a:t>
            </a:r>
            <a:r>
              <a:rPr lang="en-US" dirty="0"/>
              <a:t>: This is usually done when the class label is missing (assuming </a:t>
            </a:r>
            <a:r>
              <a:rPr lang="en-US" dirty="0" smtClean="0"/>
              <a:t>the mining </a:t>
            </a:r>
            <a:r>
              <a:rPr lang="en-US" dirty="0"/>
              <a:t>task involves classification). This method is not very effective, unless the </a:t>
            </a:r>
            <a:r>
              <a:rPr lang="en-US" dirty="0" smtClean="0"/>
              <a:t>tuple contains </a:t>
            </a:r>
            <a:r>
              <a:rPr lang="en-US" dirty="0"/>
              <a:t>several attributes with missing </a:t>
            </a:r>
            <a:r>
              <a:rPr lang="en-US" dirty="0" smtClean="0"/>
              <a:t>values.</a:t>
            </a:r>
          </a:p>
          <a:p>
            <a:r>
              <a:rPr lang="en-US" b="1" dirty="0"/>
              <a:t>Fill in the missing value </a:t>
            </a:r>
            <a:r>
              <a:rPr lang="en-US" b="1" dirty="0" smtClean="0"/>
              <a:t>manually</a:t>
            </a:r>
            <a:r>
              <a:rPr lang="en-US" dirty="0" smtClean="0"/>
              <a:t>: Time consuming</a:t>
            </a:r>
          </a:p>
          <a:p>
            <a:r>
              <a:rPr lang="en-US" b="1" dirty="0" smtClean="0"/>
              <a:t>Use global constant for missing values</a:t>
            </a:r>
            <a:r>
              <a:rPr lang="en-US" dirty="0" smtClean="0"/>
              <a:t>: Can be replaced by ‘unknown’. Mining program can make mistake. </a:t>
            </a:r>
          </a:p>
          <a:p>
            <a:r>
              <a:rPr lang="en-US" b="1" dirty="0" smtClean="0"/>
              <a:t>Use mean or median: </a:t>
            </a:r>
            <a:r>
              <a:rPr lang="en-US" dirty="0" smtClean="0"/>
              <a:t>For symmetric data, mean can be used and median for skewed data. Sometimes mean or median to the specific class or category ( Max. risk customers)</a:t>
            </a:r>
          </a:p>
          <a:p>
            <a:r>
              <a:rPr lang="en-US" dirty="0" smtClean="0"/>
              <a:t>Most probable value: Use machine </a:t>
            </a:r>
            <a:r>
              <a:rPr lang="en-US" dirty="0" err="1" smtClean="0"/>
              <a:t>leanring</a:t>
            </a:r>
            <a:r>
              <a:rPr lang="en-US" dirty="0" smtClean="0"/>
              <a:t> or statistical procedure such as regression – Most popular and sensible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719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2"/>
            <a:ext cx="10515600" cy="51188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Smoothening – averaging removes noise.</a:t>
            </a:r>
          </a:p>
          <a:p>
            <a:r>
              <a:rPr lang="en-US" b="1" dirty="0"/>
              <a:t>Binning: </a:t>
            </a:r>
            <a:r>
              <a:rPr lang="en-US" dirty="0"/>
              <a:t>Binning methods smooth a sorted data value by consulting its “neighborhood</a:t>
            </a:r>
            <a:r>
              <a:rPr lang="en-US" dirty="0" smtClean="0"/>
              <a:t>,” that </a:t>
            </a:r>
            <a:r>
              <a:rPr lang="en-US" dirty="0"/>
              <a:t>is, the values around it. The sorted values are distributed into a </a:t>
            </a:r>
            <a:r>
              <a:rPr lang="en-US" dirty="0" smtClean="0"/>
              <a:t>number of </a:t>
            </a:r>
            <a:r>
              <a:rPr lang="en-US" dirty="0"/>
              <a:t>“buckets,” or </a:t>
            </a:r>
            <a:r>
              <a:rPr lang="en-US" i="1" dirty="0"/>
              <a:t>bins</a:t>
            </a:r>
            <a:r>
              <a:rPr lang="en-US" dirty="0"/>
              <a:t>. Because binning methods consult the neighborhood of values</a:t>
            </a:r>
            <a:r>
              <a:rPr lang="en-US" dirty="0" smtClean="0"/>
              <a:t>, they </a:t>
            </a:r>
            <a:r>
              <a:rPr lang="en-US" dirty="0"/>
              <a:t>perform </a:t>
            </a:r>
            <a:r>
              <a:rPr lang="en-US" i="1" dirty="0"/>
              <a:t>local </a:t>
            </a:r>
            <a:r>
              <a:rPr lang="en-US" dirty="0"/>
              <a:t>smoothing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b="1" dirty="0"/>
              <a:t>smoothing by bin means</a:t>
            </a:r>
            <a:r>
              <a:rPr lang="en-US" dirty="0"/>
              <a:t>, </a:t>
            </a:r>
            <a:r>
              <a:rPr lang="en-US" dirty="0" smtClean="0"/>
              <a:t>each value </a:t>
            </a:r>
            <a:r>
              <a:rPr lang="en-US" dirty="0"/>
              <a:t>in a bin is replaced by the mean value of the bin. For example, the mean of </a:t>
            </a:r>
            <a:r>
              <a:rPr lang="en-US" dirty="0" smtClean="0"/>
              <a:t>the values </a:t>
            </a:r>
            <a:r>
              <a:rPr lang="en-US" dirty="0"/>
              <a:t>4, 8, and 15 in Bin 1 is 9. Therefore, each original value in this bin is </a:t>
            </a:r>
            <a:r>
              <a:rPr lang="en-US" dirty="0" smtClean="0"/>
              <a:t>replaced by 9.</a:t>
            </a:r>
          </a:p>
          <a:p>
            <a:r>
              <a:rPr lang="en-US" dirty="0"/>
              <a:t>Similarly, </a:t>
            </a:r>
            <a:r>
              <a:rPr lang="en-US" b="1" dirty="0"/>
              <a:t>smoothing by bin medians </a:t>
            </a:r>
            <a:r>
              <a:rPr lang="en-US" dirty="0"/>
              <a:t>can be employed, in which each bin </a:t>
            </a:r>
            <a:r>
              <a:rPr lang="en-US" dirty="0" smtClean="0"/>
              <a:t>value is </a:t>
            </a:r>
            <a:r>
              <a:rPr lang="en-US" dirty="0"/>
              <a:t>replaced by the bin median. In </a:t>
            </a:r>
            <a:r>
              <a:rPr lang="en-US" b="1" dirty="0"/>
              <a:t>smoothing by bin boundaries</a:t>
            </a:r>
            <a:r>
              <a:rPr lang="en-US" dirty="0"/>
              <a:t>, the minimum </a:t>
            </a:r>
            <a:r>
              <a:rPr lang="en-US" dirty="0" smtClean="0"/>
              <a:t>and maximum </a:t>
            </a:r>
            <a:r>
              <a:rPr lang="en-US" dirty="0"/>
              <a:t>values in a given bin are identified as the </a:t>
            </a:r>
            <a:r>
              <a:rPr lang="en-US" i="1" dirty="0"/>
              <a:t>bin boundaries</a:t>
            </a:r>
            <a:r>
              <a:rPr lang="en-US" dirty="0"/>
              <a:t>. Each bin </a:t>
            </a:r>
            <a:r>
              <a:rPr lang="en-US" dirty="0" smtClean="0"/>
              <a:t>value is </a:t>
            </a:r>
            <a:r>
              <a:rPr lang="en-US" dirty="0"/>
              <a:t>then replaced by the closest boundary </a:t>
            </a:r>
            <a:r>
              <a:rPr lang="en-US" dirty="0" smtClean="0"/>
              <a:t>value.</a:t>
            </a:r>
          </a:p>
          <a:p>
            <a:r>
              <a:rPr lang="en-US" dirty="0" smtClean="0"/>
              <a:t>Regression can be used to represent the data by a few parameters.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9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 smtClean="0"/>
              <a:t>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8"/>
            <a:ext cx="10515600" cy="5092745"/>
          </a:xfrm>
        </p:spPr>
        <p:txBody>
          <a:bodyPr>
            <a:normAutofit/>
          </a:bodyPr>
          <a:lstStyle/>
          <a:p>
            <a:r>
              <a:rPr lang="en-US" dirty="0" smtClean="0"/>
              <a:t>During data integration, entity recognition </a:t>
            </a:r>
            <a:r>
              <a:rPr lang="en-US" dirty="0" err="1" smtClean="0"/>
              <a:t>ffrom</a:t>
            </a:r>
            <a:r>
              <a:rPr lang="en-US" dirty="0" smtClean="0"/>
              <a:t> various sources. (</a:t>
            </a:r>
            <a:r>
              <a:rPr lang="en-US" dirty="0" err="1" smtClean="0"/>
              <a:t>Cust_id</a:t>
            </a:r>
            <a:r>
              <a:rPr lang="en-US" dirty="0" smtClean="0"/>
              <a:t> and customer id)</a:t>
            </a:r>
          </a:p>
          <a:p>
            <a:r>
              <a:rPr lang="en-US" dirty="0" smtClean="0"/>
              <a:t>Redundancy and correlation</a:t>
            </a:r>
          </a:p>
          <a:p>
            <a:pPr lvl="1"/>
            <a:r>
              <a:rPr lang="en-US" i="1" dirty="0"/>
              <a:t>Redundancy </a:t>
            </a:r>
            <a:r>
              <a:rPr lang="en-US" dirty="0"/>
              <a:t>is another important issue in data integration. An attribute (such as </a:t>
            </a:r>
            <a:r>
              <a:rPr lang="en-US" i="1" dirty="0" smtClean="0"/>
              <a:t>annual revenue</a:t>
            </a:r>
            <a:r>
              <a:rPr lang="en-US" dirty="0"/>
              <a:t>, for instance) may be redundant if it can be “derived” from another </a:t>
            </a:r>
            <a:r>
              <a:rPr lang="en-US" dirty="0" smtClean="0"/>
              <a:t>attribute or </a:t>
            </a:r>
            <a:r>
              <a:rPr lang="en-US" dirty="0"/>
              <a:t>set of attributes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redundancies can be detected by </a:t>
            </a:r>
            <a:r>
              <a:rPr lang="en-US" b="1" dirty="0"/>
              <a:t>correlation analysis</a:t>
            </a:r>
            <a:r>
              <a:rPr lang="en-US" dirty="0"/>
              <a:t>. Given two attributes</a:t>
            </a:r>
            <a:r>
              <a:rPr lang="en-US" dirty="0" smtClean="0"/>
              <a:t>, such </a:t>
            </a:r>
            <a:r>
              <a:rPr lang="en-US" dirty="0"/>
              <a:t>analysis can measure how strongly one attribute implies the other, based on </a:t>
            </a:r>
            <a:r>
              <a:rPr lang="en-US" dirty="0" smtClean="0"/>
              <a:t>the available </a:t>
            </a:r>
            <a:r>
              <a:rPr lang="en-US" dirty="0"/>
              <a:t>data.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nominal data, we use the </a:t>
            </a:r>
            <a:r>
              <a:rPr lang="en-US" sz="800" dirty="0"/>
              <a:t>2 </a:t>
            </a:r>
            <a:r>
              <a:rPr lang="en-US" dirty="0"/>
              <a:t>(</a:t>
            </a:r>
            <a:r>
              <a:rPr lang="en-US" i="1" dirty="0"/>
              <a:t>chi-square</a:t>
            </a:r>
            <a:r>
              <a:rPr lang="en-US" dirty="0"/>
              <a:t>) test. For numeric attributes</a:t>
            </a:r>
            <a:r>
              <a:rPr lang="en-US" dirty="0" smtClean="0"/>
              <a:t>, we </a:t>
            </a:r>
            <a:r>
              <a:rPr lang="en-US" dirty="0"/>
              <a:t>can use the </a:t>
            </a:r>
            <a:r>
              <a:rPr lang="en-US" i="1" dirty="0"/>
              <a:t>correlation coefficient </a:t>
            </a:r>
            <a:r>
              <a:rPr lang="en-US" dirty="0"/>
              <a:t>and </a:t>
            </a:r>
            <a:r>
              <a:rPr lang="en-US" i="1" dirty="0"/>
              <a:t>covariance</a:t>
            </a:r>
            <a:r>
              <a:rPr lang="en-US" dirty="0"/>
              <a:t>, both of which access how </a:t>
            </a:r>
            <a:r>
              <a:rPr lang="en-US" dirty="0" smtClean="0"/>
              <a:t>one attribute’s </a:t>
            </a:r>
            <a:r>
              <a:rPr lang="en-US" dirty="0"/>
              <a:t>values vary from those of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8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 smtClean="0"/>
              <a:t>Chi square correlation (Nominal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8"/>
            <a:ext cx="10515600" cy="50927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 Ai, </a:t>
            </a:r>
            <a:r>
              <a:rPr lang="en-US" dirty="0" err="1" smtClean="0"/>
              <a:t>Bj</a:t>
            </a:r>
            <a:r>
              <a:rPr lang="en-US" dirty="0" smtClean="0"/>
              <a:t> be two </a:t>
            </a:r>
            <a:r>
              <a:rPr lang="en-US" dirty="0" err="1" smtClean="0"/>
              <a:t>events.A</a:t>
            </a:r>
            <a:r>
              <a:rPr lang="en-US" dirty="0" smtClean="0"/>
              <a:t> has ‘c’ distinct values and B has ‘r’ distinct values.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oij</a:t>
            </a:r>
            <a:r>
              <a:rPr lang="en-US" dirty="0" smtClean="0"/>
              <a:t> be the observed frequency of the combination of Ai and </a:t>
            </a:r>
            <a:r>
              <a:rPr lang="en-US" dirty="0" err="1" smtClean="0"/>
              <a:t>Bj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eij</a:t>
            </a:r>
            <a:r>
              <a:rPr lang="en-US" dirty="0" smtClean="0"/>
              <a:t> – expected frequency (=count(Ai) * Count(</a:t>
            </a:r>
            <a:r>
              <a:rPr lang="en-US" dirty="0" err="1" smtClean="0"/>
              <a:t>Bj</a:t>
            </a:r>
            <a:r>
              <a:rPr lang="en-US" dirty="0" smtClean="0"/>
              <a:t>)/n ) where n is the number of tuples.</a:t>
            </a:r>
          </a:p>
          <a:p>
            <a:r>
              <a:rPr lang="en-US" dirty="0" smtClean="0"/>
              <a:t>The Pearson statistic(Chi square) is given by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chi square purely depends on degrees of freedom. In case of 2 X 2 table, it is (2-1) * (2-1) =1 . The needed chi square is predefined. Example is given in the reference.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70" y="3538129"/>
            <a:ext cx="4265885" cy="11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2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 smtClean="0"/>
              <a:t>Correlation coefficient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813" y="1259795"/>
            <a:ext cx="5476875" cy="1228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017520"/>
            <a:ext cx="107093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inion-Regular"/>
              </a:rPr>
              <a:t>where </a:t>
            </a:r>
            <a:r>
              <a:rPr lang="en-US" sz="2000" i="1" dirty="0">
                <a:latin typeface="Minion-Italic"/>
              </a:rPr>
              <a:t>n </a:t>
            </a:r>
            <a:r>
              <a:rPr lang="en-US" sz="2000" dirty="0">
                <a:latin typeface="Minion-Regular"/>
              </a:rPr>
              <a:t>is the number of tuples, </a:t>
            </a:r>
            <a:r>
              <a:rPr lang="en-US" sz="2000" i="1" dirty="0" err="1" smtClean="0">
                <a:latin typeface="Minion-Italic"/>
              </a:rPr>
              <a:t>ai</a:t>
            </a:r>
            <a:r>
              <a:rPr lang="en-US" sz="2000" i="1" dirty="0" smtClean="0">
                <a:latin typeface="Minion-Italic"/>
              </a:rPr>
              <a:t> a</a:t>
            </a:r>
            <a:r>
              <a:rPr lang="en-US" sz="2000" dirty="0" smtClean="0">
                <a:latin typeface="Minion-Regular"/>
              </a:rPr>
              <a:t>nd </a:t>
            </a:r>
            <a:r>
              <a:rPr lang="en-US" sz="2000" i="1" dirty="0">
                <a:latin typeface="Minion-Italic"/>
              </a:rPr>
              <a:t>bi </a:t>
            </a:r>
            <a:r>
              <a:rPr lang="en-US" sz="2000" dirty="0">
                <a:latin typeface="Minion-Regular"/>
              </a:rPr>
              <a:t>are the respective values of </a:t>
            </a:r>
            <a:r>
              <a:rPr lang="en-US" sz="2000" i="1" dirty="0">
                <a:latin typeface="Minion-Italic"/>
              </a:rPr>
              <a:t>A </a:t>
            </a:r>
            <a:r>
              <a:rPr lang="en-US" sz="2000" dirty="0">
                <a:latin typeface="Minion-Regular"/>
              </a:rPr>
              <a:t>and </a:t>
            </a:r>
            <a:r>
              <a:rPr lang="en-US" sz="2000" i="1" dirty="0">
                <a:latin typeface="Minion-Italic"/>
              </a:rPr>
              <a:t>B </a:t>
            </a:r>
            <a:r>
              <a:rPr lang="en-US" sz="2000" dirty="0">
                <a:latin typeface="Minion-Regular"/>
              </a:rPr>
              <a:t>in tuple </a:t>
            </a:r>
            <a:r>
              <a:rPr lang="en-US" sz="2000" i="1" dirty="0" err="1">
                <a:latin typeface="Minion-Italic"/>
              </a:rPr>
              <a:t>i</a:t>
            </a:r>
            <a:r>
              <a:rPr lang="en-US" sz="2000" dirty="0">
                <a:latin typeface="Minion-Regular"/>
              </a:rPr>
              <a:t>,</a:t>
            </a:r>
          </a:p>
          <a:p>
            <a:r>
              <a:rPr lang="en-US" sz="2000" i="1" dirty="0" smtClean="0">
                <a:latin typeface="Minion-Italic"/>
              </a:rPr>
              <a:t>ABAR </a:t>
            </a:r>
            <a:r>
              <a:rPr lang="en-US" sz="2000" dirty="0">
                <a:latin typeface="Minion-Regular"/>
              </a:rPr>
              <a:t>and </a:t>
            </a:r>
            <a:r>
              <a:rPr lang="en-US" sz="2000" i="1" dirty="0" smtClean="0">
                <a:latin typeface="Minion-Italic"/>
              </a:rPr>
              <a:t>BBAR </a:t>
            </a:r>
            <a:r>
              <a:rPr lang="en-US" sz="2000" dirty="0">
                <a:latin typeface="Minion-Regular"/>
              </a:rPr>
              <a:t>are the respective mean values of </a:t>
            </a:r>
            <a:r>
              <a:rPr lang="en-US" sz="2000" i="1" dirty="0">
                <a:latin typeface="Minion-Italic"/>
              </a:rPr>
              <a:t>A </a:t>
            </a:r>
            <a:r>
              <a:rPr lang="en-US" sz="2000" dirty="0">
                <a:latin typeface="Minion-Regular"/>
              </a:rPr>
              <a:t>and </a:t>
            </a:r>
            <a:r>
              <a:rPr lang="en-US" sz="2000" i="1" dirty="0">
                <a:latin typeface="Minion-Italic"/>
              </a:rPr>
              <a:t>B</a:t>
            </a:r>
            <a:r>
              <a:rPr lang="en-US" sz="2000" dirty="0">
                <a:latin typeface="Minion-Regular"/>
              </a:rPr>
              <a:t>, </a:t>
            </a:r>
            <a:r>
              <a:rPr lang="el-GR" sz="2000" dirty="0" smtClean="0">
                <a:latin typeface="Minion-Regular"/>
              </a:rPr>
              <a:t>σ</a:t>
            </a:r>
            <a:r>
              <a:rPr lang="en-US" sz="2000" i="1" dirty="0" smtClean="0">
                <a:latin typeface="Minion-Italic"/>
              </a:rPr>
              <a:t>A </a:t>
            </a:r>
            <a:r>
              <a:rPr lang="en-US" sz="2000" dirty="0">
                <a:latin typeface="Minion-Regular"/>
              </a:rPr>
              <a:t>and </a:t>
            </a:r>
            <a:r>
              <a:rPr lang="el-GR" sz="2000" dirty="0" smtClean="0">
                <a:latin typeface="Minion-Regular"/>
              </a:rPr>
              <a:t>σ</a:t>
            </a:r>
            <a:r>
              <a:rPr lang="en-US" sz="2000" dirty="0" smtClean="0">
                <a:latin typeface="Minion-Regular"/>
              </a:rPr>
              <a:t>B</a:t>
            </a:r>
            <a:r>
              <a:rPr lang="en-US" sz="2000" i="1" dirty="0" smtClean="0">
                <a:latin typeface="Minion-Italic"/>
              </a:rPr>
              <a:t> </a:t>
            </a:r>
            <a:r>
              <a:rPr lang="en-US" sz="2000" dirty="0">
                <a:latin typeface="Minion-Regular"/>
              </a:rPr>
              <a:t>are the respective </a:t>
            </a:r>
            <a:r>
              <a:rPr lang="en-US" sz="2000" dirty="0" smtClean="0">
                <a:latin typeface="Minion-Regular"/>
              </a:rPr>
              <a:t>standard deviations </a:t>
            </a:r>
            <a:r>
              <a:rPr lang="en-US" sz="2000" dirty="0">
                <a:latin typeface="Minion-Regular"/>
              </a:rPr>
              <a:t>of </a:t>
            </a:r>
            <a:r>
              <a:rPr lang="en-US" sz="2000" i="1" dirty="0">
                <a:latin typeface="Minion-Italic"/>
              </a:rPr>
              <a:t>A </a:t>
            </a:r>
            <a:r>
              <a:rPr lang="en-US" sz="2000" dirty="0">
                <a:latin typeface="Minion-Regular"/>
              </a:rPr>
              <a:t>and </a:t>
            </a:r>
            <a:r>
              <a:rPr lang="en-US" sz="2000" i="1" dirty="0" smtClean="0">
                <a:latin typeface="Minion-Italic"/>
              </a:rPr>
              <a:t>B.</a:t>
            </a:r>
          </a:p>
          <a:p>
            <a:r>
              <a:rPr lang="en-US" sz="2000" i="1" dirty="0" smtClean="0">
                <a:latin typeface="Minion-Italic"/>
              </a:rPr>
              <a:t>If the resulting value is close to Zero, then there is no correlation.</a:t>
            </a:r>
          </a:p>
          <a:p>
            <a:r>
              <a:rPr lang="en-US" sz="2000" i="1" dirty="0" smtClean="0">
                <a:latin typeface="Minion-Italic"/>
              </a:rPr>
              <a:t>A and B are highly correlated does not mean A causes B or B causes A. </a:t>
            </a:r>
            <a:r>
              <a:rPr lang="en-US" sz="2000" i="1" dirty="0" err="1" smtClean="0">
                <a:latin typeface="Minion-Italic"/>
              </a:rPr>
              <a:t>Infact</a:t>
            </a:r>
            <a:r>
              <a:rPr lang="en-US" sz="2000" i="1" dirty="0" smtClean="0">
                <a:latin typeface="Minion-Italic"/>
              </a:rPr>
              <a:t> booth might have been caused by another unknown C.</a:t>
            </a:r>
          </a:p>
          <a:p>
            <a:r>
              <a:rPr lang="en-US" sz="2000" i="1" dirty="0" err="1" smtClean="0">
                <a:latin typeface="Minion-Italic"/>
              </a:rPr>
              <a:t>Sameway</a:t>
            </a:r>
            <a:r>
              <a:rPr lang="en-US" sz="2000" i="1" dirty="0" smtClean="0">
                <a:latin typeface="Minion-Italic"/>
              </a:rPr>
              <a:t> covariance analysis can be used.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28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1686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Minion-Italic</vt:lpstr>
      <vt:lpstr>Minion-Regular</vt:lpstr>
      <vt:lpstr>Office Theme</vt:lpstr>
      <vt:lpstr>Data Pre Processing</vt:lpstr>
      <vt:lpstr>PowerPoint Presentation</vt:lpstr>
      <vt:lpstr>PowerPoint Presentation</vt:lpstr>
      <vt:lpstr>PowerPoint Presentation</vt:lpstr>
      <vt:lpstr>Data cleaning – Missing values</vt:lpstr>
      <vt:lpstr>Noisy data</vt:lpstr>
      <vt:lpstr>Data integration</vt:lpstr>
      <vt:lpstr>Chi square correlation (Nominal data)</vt:lpstr>
      <vt:lpstr>Correlation coefficient</vt:lpstr>
      <vt:lpstr>Data reduction</vt:lpstr>
      <vt:lpstr>PowerPoint Presentation</vt:lpstr>
      <vt:lpstr>Data transformation</vt:lpstr>
      <vt:lpstr>Data normalization</vt:lpstr>
      <vt:lpstr>PowerPoint Presentation</vt:lpstr>
      <vt:lpstr>PowerPoint Presentation</vt:lpstr>
      <vt:lpstr>Discretization</vt:lpstr>
      <vt:lpstr>Concept hierarchy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 Processing</dc:title>
  <dc:creator>Sivaramakumar, Gopalasamudram (Cognizant)</dc:creator>
  <cp:lastModifiedBy>Sivaramakumar, Gopalasamudram (Cognizant)</cp:lastModifiedBy>
  <cp:revision>16</cp:revision>
  <dcterms:created xsi:type="dcterms:W3CDTF">2017-11-06T17:44:06Z</dcterms:created>
  <dcterms:modified xsi:type="dcterms:W3CDTF">2017-11-30T22:28:16Z</dcterms:modified>
</cp:coreProperties>
</file>