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89A9-164D-4C76-A099-1853B6B0299B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D214-DA78-4D23-91FB-811EF36B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9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89A9-164D-4C76-A099-1853B6B0299B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D214-DA78-4D23-91FB-811EF36B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44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89A9-164D-4C76-A099-1853B6B0299B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D214-DA78-4D23-91FB-811EF36B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44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89A9-164D-4C76-A099-1853B6B0299B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D214-DA78-4D23-91FB-811EF36B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75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89A9-164D-4C76-A099-1853B6B0299B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D214-DA78-4D23-91FB-811EF36B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79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89A9-164D-4C76-A099-1853B6B0299B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D214-DA78-4D23-91FB-811EF36B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85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89A9-164D-4C76-A099-1853B6B0299B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D214-DA78-4D23-91FB-811EF36B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33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89A9-164D-4C76-A099-1853B6B0299B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D214-DA78-4D23-91FB-811EF36B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6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89A9-164D-4C76-A099-1853B6B0299B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D214-DA78-4D23-91FB-811EF36B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0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89A9-164D-4C76-A099-1853B6B0299B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D214-DA78-4D23-91FB-811EF36B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88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89A9-164D-4C76-A099-1853B6B0299B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D214-DA78-4D23-91FB-811EF36B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59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A89A9-164D-4C76-A099-1853B6B0299B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FD214-DA78-4D23-91FB-811EF36B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0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rchive.ics.uci.edu/ml/machine-learning-databases/statlog/germa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Credit risk assessment case study 1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401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092"/>
          </a:xfrm>
        </p:spPr>
        <p:txBody>
          <a:bodyPr/>
          <a:lstStyle/>
          <a:p>
            <a:r>
              <a:rPr lang="en-US" dirty="0" smtClean="0"/>
              <a:t>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4218"/>
            <a:ext cx="10515600" cy="509274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data set to be downloaded from </a:t>
            </a:r>
            <a:r>
              <a:rPr lang="en-US" dirty="0" smtClean="0">
                <a:hlinkClick r:id="rId2"/>
              </a:rPr>
              <a:t>https://archive.ics.uci.edu/ml/machine-learning-databases/statlog/german/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/>
              <a:t>g</a:t>
            </a:r>
            <a:r>
              <a:rPr lang="en-US" dirty="0" err="1" smtClean="0"/>
              <a:t>erman.data</a:t>
            </a:r>
            <a:r>
              <a:rPr lang="en-US" dirty="0" smtClean="0"/>
              <a:t>-numeric is the one selected.</a:t>
            </a:r>
          </a:p>
          <a:p>
            <a:pPr marL="0" indent="0">
              <a:buNone/>
            </a:pPr>
            <a:r>
              <a:rPr lang="en-US" dirty="0" smtClean="0"/>
              <a:t>Last 4 columns are removed</a:t>
            </a:r>
          </a:p>
          <a:p>
            <a:pPr marL="0" indent="0">
              <a:buNone/>
            </a:pPr>
            <a:r>
              <a:rPr lang="en-US" dirty="0" smtClean="0"/>
              <a:t>The first row to be headers. (A1, A2 etc., ) The last column to be named as “Def”</a:t>
            </a:r>
          </a:p>
          <a:p>
            <a:pPr marL="0" indent="0">
              <a:buNone/>
            </a:pPr>
            <a:r>
              <a:rPr lang="en-US" dirty="0" smtClean="0"/>
              <a:t>May be, the last column(25 can be used as output(1 or 2.) Also 1 and 2 can be replaced by 0 and 1.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292" y="2030594"/>
            <a:ext cx="39147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539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029"/>
          </a:xfrm>
        </p:spPr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8720"/>
            <a:ext cx="10515600" cy="4988243"/>
          </a:xfrm>
        </p:spPr>
        <p:txBody>
          <a:bodyPr/>
          <a:lstStyle/>
          <a:p>
            <a:r>
              <a:rPr lang="en-US" dirty="0" smtClean="0"/>
              <a:t>Normalization: Based on division by range.</a:t>
            </a:r>
          </a:p>
          <a:p>
            <a:pPr lvl="1"/>
            <a:r>
              <a:rPr lang="en-US" dirty="0" smtClean="0"/>
              <a:t>Select the numeric data and perform Normalization.(check the paper)</a:t>
            </a:r>
          </a:p>
          <a:p>
            <a:r>
              <a:rPr lang="en-US" dirty="0" smtClean="0"/>
              <a:t>Outliers ranking</a:t>
            </a:r>
          </a:p>
          <a:p>
            <a:pPr lvl="1"/>
            <a:r>
              <a:rPr lang="en-US" sz="2000" dirty="0"/>
              <a:t>The agglomerative hierarchical clustering algorithm chosen for ranking the outliers is </a:t>
            </a:r>
            <a:r>
              <a:rPr lang="en-US" sz="2000" dirty="0" smtClean="0"/>
              <a:t>less complex </a:t>
            </a:r>
            <a:r>
              <a:rPr lang="en-US" sz="2000" dirty="0"/>
              <a:t>and easy to understand. Each observation is assumed to be a cluster and in each step, the </a:t>
            </a:r>
            <a:r>
              <a:rPr lang="en-US" sz="2000" dirty="0" smtClean="0"/>
              <a:t>observations are </a:t>
            </a:r>
            <a:r>
              <a:rPr lang="en-US" sz="2000" dirty="0"/>
              <a:t>grouped based on the distance between them. Each observation that is observed later has lower rank. It </a:t>
            </a:r>
            <a:r>
              <a:rPr lang="en-US" sz="2000" dirty="0" smtClean="0"/>
              <a:t>is seen </a:t>
            </a:r>
            <a:r>
              <a:rPr lang="en-US" sz="2000" dirty="0"/>
              <a:t>that the observations with lower rank are outliers because there </a:t>
            </a:r>
            <a:r>
              <a:rPr lang="en-US" sz="2000" dirty="0" smtClean="0"/>
              <a:t>are </a:t>
            </a:r>
            <a:r>
              <a:rPr lang="en-US" sz="2000" dirty="0"/>
              <a:t>dissimilarities between them and </a:t>
            </a:r>
            <a:r>
              <a:rPr lang="en-US" sz="2000" dirty="0" smtClean="0"/>
              <a:t>the other observations.</a:t>
            </a:r>
          </a:p>
          <a:p>
            <a:pPr lvl="1"/>
            <a:r>
              <a:rPr lang="en-US" sz="2000" dirty="0" smtClean="0"/>
              <a:t>Based on the type of the data element they </a:t>
            </a:r>
            <a:r>
              <a:rPr lang="en-US" sz="2000" dirty="0" err="1" smtClean="0"/>
              <a:t>ar</a:t>
            </a:r>
            <a:r>
              <a:rPr lang="en-US" sz="2000" dirty="0" smtClean="0"/>
              <a:t> </a:t>
            </a:r>
            <a:r>
              <a:rPr lang="en-US" sz="2000" dirty="0" err="1" smtClean="0"/>
              <a:t>eto</a:t>
            </a:r>
            <a:r>
              <a:rPr lang="en-US" sz="2000" dirty="0" smtClean="0"/>
              <a:t> be specified.</a:t>
            </a:r>
          </a:p>
          <a:p>
            <a:r>
              <a:rPr lang="en-US" i="1" dirty="0"/>
              <a:t>distance=daisy(</a:t>
            </a:r>
            <a:r>
              <a:rPr lang="en-US" i="1" dirty="0" err="1"/>
              <a:t>creditdata</a:t>
            </a:r>
            <a:r>
              <a:rPr lang="en-US" i="1" dirty="0"/>
              <a:t>[,-19],stand=</a:t>
            </a:r>
            <a:r>
              <a:rPr lang="en-US" i="1" dirty="0" err="1"/>
              <a:t>TRUE,metric</a:t>
            </a:r>
            <a:r>
              <a:rPr lang="en-US" i="1" dirty="0"/>
              <a:t>=c("</a:t>
            </a:r>
            <a:r>
              <a:rPr lang="en-US" i="1" dirty="0" err="1"/>
              <a:t>gower</a:t>
            </a:r>
            <a:r>
              <a:rPr lang="en-US" i="1" dirty="0"/>
              <a:t>"), type </a:t>
            </a:r>
            <a:r>
              <a:rPr lang="en-US" i="1" dirty="0" smtClean="0"/>
              <a:t>= list(interval=c(2,5,8,11,13,16,18</a:t>
            </a:r>
            <a:r>
              <a:rPr lang="en-US" i="1" dirty="0"/>
              <a:t>), </a:t>
            </a:r>
            <a:r>
              <a:rPr lang="en-US" i="1" dirty="0" smtClean="0"/>
              <a:t> nominal = c(1,3,4,6,7,9,10,12,14,15,17), binary=c(19,20</a:t>
            </a:r>
            <a:r>
              <a:rPr lang="en-US" i="1" dirty="0"/>
              <a:t>)))</a:t>
            </a:r>
            <a:endParaRPr lang="en-US" sz="6000" dirty="0" smtClean="0"/>
          </a:p>
          <a:p>
            <a:r>
              <a:rPr lang="en-US" sz="2400" dirty="0" smtClean="0"/>
              <a:t>Imputations removal: There are no Null values. Hence no need for imputation.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2964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406"/>
          </a:xfrm>
        </p:spPr>
        <p:txBody>
          <a:bodyPr/>
          <a:lstStyle/>
          <a:p>
            <a:r>
              <a:rPr lang="en-US" dirty="0" smtClean="0"/>
              <a:t>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9532"/>
            <a:ext cx="10515600" cy="502743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Splitting: Sample function in </a:t>
            </a:r>
            <a:r>
              <a:rPr lang="en-US" dirty="0" err="1" smtClean="0"/>
              <a:t>DMwR</a:t>
            </a:r>
            <a:endParaRPr lang="en-US" dirty="0" smtClean="0"/>
          </a:p>
          <a:p>
            <a:r>
              <a:rPr lang="en-US" dirty="0" smtClean="0"/>
              <a:t>Balancing training data set is required since the output classes are in 70:30 ratio.</a:t>
            </a:r>
          </a:p>
          <a:p>
            <a:r>
              <a:rPr lang="en-US" dirty="0" smtClean="0"/>
              <a:t>Hence K means algorithm has been used to take some more samples for the class for which data is lacking.</a:t>
            </a:r>
          </a:p>
          <a:p>
            <a:r>
              <a:rPr lang="en-US" dirty="0" smtClean="0"/>
              <a:t>Note: that part of the data has not been used in this case.</a:t>
            </a:r>
          </a:p>
          <a:p>
            <a:r>
              <a:rPr lang="en-US" b="1" dirty="0" smtClean="0"/>
              <a:t>Features selection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/>
              <a:t>(</a:t>
            </a:r>
            <a:r>
              <a:rPr lang="en-US" smtClean="0"/>
              <a:t>https://chrisalbon.com/machine-learning/feature_selection_using_random_forest.html)</a:t>
            </a:r>
            <a:endParaRPr lang="en-US" dirty="0" smtClean="0"/>
          </a:p>
          <a:p>
            <a:pPr lvl="1"/>
            <a:r>
              <a:rPr lang="en-US" dirty="0" smtClean="0"/>
              <a:t>Correlation </a:t>
            </a:r>
            <a:r>
              <a:rPr lang="en-US" dirty="0" err="1" smtClean="0"/>
              <a:t>analysis:</a:t>
            </a:r>
            <a:r>
              <a:rPr lang="en-US" i="1" dirty="0" err="1"/>
              <a:t>library</a:t>
            </a:r>
            <a:r>
              <a:rPr lang="en-US" i="1" dirty="0"/>
              <a:t>(package="ellipse</a:t>
            </a:r>
            <a:r>
              <a:rPr lang="en-US" i="1" dirty="0" smtClean="0"/>
              <a:t>")</a:t>
            </a:r>
          </a:p>
          <a:p>
            <a:pPr lvl="1"/>
            <a:r>
              <a:rPr lang="en-US" i="1" dirty="0" smtClean="0"/>
              <a:t>Done for each data type.</a:t>
            </a:r>
            <a:endParaRPr lang="en-US" i="1" dirty="0"/>
          </a:p>
          <a:p>
            <a:pPr lvl="1"/>
            <a:r>
              <a:rPr lang="en-US" i="1" dirty="0"/>
              <a:t>c= c(2,5,8,11,13,16,18</a:t>
            </a:r>
            <a:r>
              <a:rPr lang="en-US" i="1" dirty="0" smtClean="0"/>
              <a:t>)</a:t>
            </a:r>
            <a:endParaRPr lang="en-US" i="1" dirty="0"/>
          </a:p>
          <a:p>
            <a:pPr lvl="1"/>
            <a:r>
              <a:rPr lang="en-US" i="1" dirty="0" err="1"/>
              <a:t>plotcorr</a:t>
            </a:r>
            <a:r>
              <a:rPr lang="en-US" i="1" dirty="0"/>
              <a:t>(</a:t>
            </a:r>
            <a:r>
              <a:rPr lang="en-US" i="1" dirty="0" err="1"/>
              <a:t>cor</a:t>
            </a:r>
            <a:r>
              <a:rPr lang="en-US" i="1" dirty="0"/>
              <a:t>(</a:t>
            </a:r>
            <a:r>
              <a:rPr lang="en-US" i="1" dirty="0" err="1"/>
              <a:t>creditdata_noout_noimp_train</a:t>
            </a:r>
            <a:r>
              <a:rPr lang="en-US" i="1" dirty="0"/>
              <a:t>[,c]),col=cl&lt;-c(7,6,3))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705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/>
          <a:lstStyle/>
          <a:p>
            <a:r>
              <a:rPr lang="en-US" dirty="0" smtClean="0"/>
              <a:t>Ranking features, </a:t>
            </a:r>
            <a:r>
              <a:rPr lang="en-US" dirty="0" err="1" smtClean="0"/>
              <a:t>rpart</a:t>
            </a:r>
            <a:r>
              <a:rPr lang="en-US" dirty="0"/>
              <a:t> </a:t>
            </a:r>
            <a:r>
              <a:rPr lang="en-US" dirty="0" smtClean="0"/>
              <a:t>constructs the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5658"/>
            <a:ext cx="10515600" cy="5001305"/>
          </a:xfrm>
        </p:spPr>
        <p:txBody>
          <a:bodyPr>
            <a:normAutofit/>
          </a:bodyPr>
          <a:lstStyle/>
          <a:p>
            <a:r>
              <a:rPr lang="en-US" dirty="0" err="1" smtClean="0"/>
              <a:t>RandomForest</a:t>
            </a:r>
            <a:r>
              <a:rPr lang="en-US" dirty="0" smtClean="0"/>
              <a:t> algorithm s used to rank the importance of the features .</a:t>
            </a:r>
          </a:p>
          <a:p>
            <a:r>
              <a:rPr lang="en-US" i="1" dirty="0" smtClean="0"/>
              <a:t>importance(</a:t>
            </a:r>
            <a:r>
              <a:rPr lang="en-US" i="1" dirty="0" err="1" smtClean="0"/>
              <a:t>randf</a:t>
            </a:r>
            <a:r>
              <a:rPr lang="en-US" i="1" dirty="0"/>
              <a:t>, type=1, scale=TRUE</a:t>
            </a:r>
            <a:r>
              <a:rPr lang="en-US" i="1" dirty="0" smtClean="0"/>
              <a:t>) and </a:t>
            </a:r>
            <a:r>
              <a:rPr lang="en-US" i="1" dirty="0" err="1"/>
              <a:t>varImpPlot</a:t>
            </a:r>
            <a:r>
              <a:rPr lang="en-US" i="1" dirty="0"/>
              <a:t>(</a:t>
            </a:r>
            <a:r>
              <a:rPr lang="en-US" i="1" dirty="0" err="1"/>
              <a:t>randf</a:t>
            </a:r>
            <a:r>
              <a:rPr lang="en-US" i="1" dirty="0" smtClean="0"/>
              <a:t>)</a:t>
            </a:r>
          </a:p>
          <a:p>
            <a:r>
              <a:rPr lang="en-US" i="1" dirty="0" smtClean="0"/>
              <a:t>It is presented in the values under the name “mean decrease accuracy”.</a:t>
            </a:r>
          </a:p>
          <a:p>
            <a:r>
              <a:rPr lang="en-US" i="1" dirty="0" smtClean="0"/>
              <a:t>Model building:</a:t>
            </a:r>
          </a:p>
          <a:p>
            <a:pPr lvl="1"/>
            <a:r>
              <a:rPr lang="en-US" i="1" dirty="0"/>
              <a:t>library(</a:t>
            </a:r>
            <a:r>
              <a:rPr lang="en-US" i="1" dirty="0" err="1"/>
              <a:t>rpart</a:t>
            </a:r>
            <a:r>
              <a:rPr lang="en-US" i="1" dirty="0"/>
              <a:t>)</a:t>
            </a:r>
          </a:p>
          <a:p>
            <a:pPr lvl="1"/>
            <a:r>
              <a:rPr lang="en-US" i="1" dirty="0"/>
              <a:t>c = c(4, 8, 11, 15, 17, 18, 22</a:t>
            </a:r>
            <a:r>
              <a:rPr lang="en-US" i="1" dirty="0" smtClean="0"/>
              <a:t>)    #</a:t>
            </a:r>
            <a:r>
              <a:rPr lang="en-US" i="1" dirty="0" smtClean="0"/>
              <a:t> c( ?????????????)</a:t>
            </a:r>
            <a:endParaRPr lang="en-US" i="1" dirty="0"/>
          </a:p>
          <a:p>
            <a:pPr lvl="1"/>
            <a:r>
              <a:rPr lang="en-US" i="1" dirty="0" err="1"/>
              <a:t>trdata</a:t>
            </a:r>
            <a:r>
              <a:rPr lang="en-US" i="1" dirty="0"/>
              <a:t>=</a:t>
            </a:r>
            <a:r>
              <a:rPr lang="en-US" i="1" dirty="0" err="1"/>
              <a:t>data.frame</a:t>
            </a:r>
            <a:r>
              <a:rPr lang="en-US" i="1" dirty="0"/>
              <a:t>(</a:t>
            </a:r>
            <a:r>
              <a:rPr lang="en-US" i="1" dirty="0" err="1"/>
              <a:t>creditdata_noout_noimp_train</a:t>
            </a:r>
            <a:r>
              <a:rPr lang="en-US" i="1" dirty="0"/>
              <a:t>[,-c])</a:t>
            </a:r>
          </a:p>
          <a:p>
            <a:pPr lvl="1"/>
            <a:r>
              <a:rPr lang="en-US" i="1" dirty="0"/>
              <a:t>tree=</a:t>
            </a:r>
            <a:r>
              <a:rPr lang="en-US" i="1" dirty="0" err="1"/>
              <a:t>rpart</a:t>
            </a:r>
            <a:r>
              <a:rPr lang="en-US" i="1" dirty="0"/>
              <a:t>(</a:t>
            </a:r>
            <a:r>
              <a:rPr lang="en-US" i="1" dirty="0" err="1"/>
              <a:t>trdata$Def</a:t>
            </a:r>
            <a:r>
              <a:rPr lang="en-US" i="1" dirty="0"/>
              <a:t>~.,data=</a:t>
            </a:r>
            <a:r>
              <a:rPr lang="en-US" i="1" dirty="0" err="1"/>
              <a:t>trdata,method</a:t>
            </a:r>
            <a:r>
              <a:rPr lang="en-US" i="1" dirty="0"/>
              <a:t>="class")</a:t>
            </a:r>
          </a:p>
          <a:p>
            <a:pPr lvl="1"/>
            <a:r>
              <a:rPr lang="en-US" i="1" dirty="0" err="1"/>
              <a:t>printcp</a:t>
            </a:r>
            <a:r>
              <a:rPr lang="en-US" i="1" dirty="0"/>
              <a:t>(tree)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847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23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7464"/>
            <a:ext cx="10515600" cy="524949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Reference:</a:t>
            </a:r>
          </a:p>
          <a:p>
            <a:pPr marL="0" indent="0">
              <a:buNone/>
            </a:pPr>
            <a:r>
              <a:rPr lang="en-US" b="1" dirty="0" smtClean="0"/>
              <a:t>“Credit </a:t>
            </a:r>
            <a:r>
              <a:rPr lang="en-US" b="1" dirty="0"/>
              <a:t>Risk Analysis and </a:t>
            </a:r>
            <a:r>
              <a:rPr lang="en-US" b="1" dirty="0" smtClean="0"/>
              <a:t>Prediction Modelling </a:t>
            </a:r>
            <a:r>
              <a:rPr lang="en-US" b="1" dirty="0" smtClean="0"/>
              <a:t>of Bank Loans Using R”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By </a:t>
            </a:r>
            <a:r>
              <a:rPr lang="en-US" dirty="0" err="1"/>
              <a:t>Sudhamathy</a:t>
            </a:r>
            <a:r>
              <a:rPr lang="en-US" dirty="0"/>
              <a:t> G</a:t>
            </a:r>
            <a:r>
              <a:rPr lang="en-US" dirty="0" smtClean="0"/>
              <a:t>., International journal of Engineering and technology, Vol </a:t>
            </a:r>
            <a:r>
              <a:rPr lang="en-US" dirty="0"/>
              <a:t>8 No 5 Oct-Nov </a:t>
            </a:r>
            <a:r>
              <a:rPr lang="en-US" dirty="0" smtClean="0"/>
              <a:t>2016.</a:t>
            </a:r>
          </a:p>
          <a:p>
            <a:r>
              <a:rPr lang="en-US" dirty="0"/>
              <a:t>Nowadays there are many risks related to bank loans, especially for the banks so as to </a:t>
            </a:r>
            <a:r>
              <a:rPr lang="en-US" dirty="0" smtClean="0"/>
              <a:t>reduce their </a:t>
            </a:r>
            <a:r>
              <a:rPr lang="en-US" dirty="0"/>
              <a:t>capital loss. The analysis of risks and assessment of default becomes crucial thereafter. </a:t>
            </a:r>
            <a:endParaRPr lang="en-US" dirty="0" smtClean="0"/>
          </a:p>
          <a:p>
            <a:r>
              <a:rPr lang="en-US" dirty="0" smtClean="0"/>
              <a:t>Banks hold huge </a:t>
            </a:r>
            <a:r>
              <a:rPr lang="en-US" dirty="0"/>
              <a:t>volumes of customer </a:t>
            </a:r>
            <a:r>
              <a:rPr lang="en-US" dirty="0" err="1"/>
              <a:t>behaviour</a:t>
            </a:r>
            <a:r>
              <a:rPr lang="en-US" dirty="0"/>
              <a:t> related data from which they are unable to arrive at a judgement </a:t>
            </a:r>
            <a:r>
              <a:rPr lang="en-US" dirty="0" smtClean="0"/>
              <a:t>if an </a:t>
            </a:r>
            <a:r>
              <a:rPr lang="en-US" dirty="0"/>
              <a:t>applicant can be defaulter or not. </a:t>
            </a:r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Mining is a promising area of data analysis which aims </a:t>
            </a:r>
            <a:r>
              <a:rPr lang="en-US" dirty="0" smtClean="0"/>
              <a:t>to extract </a:t>
            </a:r>
            <a:r>
              <a:rPr lang="en-US" dirty="0"/>
              <a:t>useful knowledge from tremendous amount of complex data sets.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paper we aim to design </a:t>
            </a:r>
            <a:r>
              <a:rPr lang="en-US" dirty="0" smtClean="0"/>
              <a:t>a model </a:t>
            </a:r>
            <a:r>
              <a:rPr lang="en-US" dirty="0"/>
              <a:t>and prototype the same using a data set available in the UCI repository.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model is a </a:t>
            </a:r>
            <a:r>
              <a:rPr lang="en-US" dirty="0" smtClean="0"/>
              <a:t>decision tree </a:t>
            </a:r>
            <a:r>
              <a:rPr lang="en-US" dirty="0"/>
              <a:t>based classification model that uses the functions available in the R Package. </a:t>
            </a:r>
            <a:endParaRPr lang="en-US" dirty="0" smtClean="0"/>
          </a:p>
          <a:p>
            <a:r>
              <a:rPr lang="en-US" dirty="0" smtClean="0"/>
              <a:t>Prior </a:t>
            </a:r>
            <a:r>
              <a:rPr lang="en-US" dirty="0"/>
              <a:t>to building </a:t>
            </a:r>
            <a:r>
              <a:rPr lang="en-US" dirty="0" smtClean="0"/>
              <a:t>the model</a:t>
            </a:r>
            <a:r>
              <a:rPr lang="en-US" dirty="0"/>
              <a:t>, the dataset is pre-processed, reduced and made ready to provide efficient predictions. </a:t>
            </a:r>
            <a:endParaRPr lang="en-US" dirty="0" smtClean="0"/>
          </a:p>
          <a:p>
            <a:r>
              <a:rPr lang="en-US" dirty="0" smtClean="0"/>
              <a:t>The final model </a:t>
            </a:r>
            <a:r>
              <a:rPr lang="en-US" dirty="0"/>
              <a:t>is used for prediction with the test dataset and the experimental results prove the efficiency of </a:t>
            </a:r>
            <a:r>
              <a:rPr lang="en-US" dirty="0" smtClean="0"/>
              <a:t>the built </a:t>
            </a:r>
            <a:r>
              <a:rPr lang="en-US" dirty="0"/>
              <a:t>model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67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281"/>
          </a:xfrm>
        </p:spPr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3406"/>
            <a:ext cx="10515600" cy="5053557"/>
          </a:xfrm>
        </p:spPr>
        <p:txBody>
          <a:bodyPr/>
          <a:lstStyle/>
          <a:p>
            <a:r>
              <a:rPr lang="en-US" dirty="0"/>
              <a:t>in this </a:t>
            </a:r>
            <a:r>
              <a:rPr lang="en-US" dirty="0" smtClean="0"/>
              <a:t>paper, a </a:t>
            </a:r>
            <a:r>
              <a:rPr lang="en-US" dirty="0"/>
              <a:t>data mining framework for PD estimation from a given set of data using </a:t>
            </a:r>
            <a:r>
              <a:rPr lang="en-US" dirty="0" smtClean="0"/>
              <a:t>the data </a:t>
            </a:r>
            <a:r>
              <a:rPr lang="en-US" dirty="0"/>
              <a:t>mining techniques available in R </a:t>
            </a:r>
            <a:r>
              <a:rPr lang="en-US" dirty="0" smtClean="0"/>
              <a:t>Package is presented.</a:t>
            </a:r>
          </a:p>
          <a:p>
            <a:r>
              <a:rPr lang="en-US" dirty="0" smtClean="0"/>
              <a:t>The </a:t>
            </a:r>
            <a:r>
              <a:rPr lang="en-US" dirty="0"/>
              <a:t>data used to implement and test this model is taken from </a:t>
            </a:r>
            <a:r>
              <a:rPr lang="en-US" dirty="0" smtClean="0"/>
              <a:t>the UCI </a:t>
            </a:r>
            <a:r>
              <a:rPr lang="en-US" dirty="0"/>
              <a:t>Repository.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German credit scoring dataset with 1000 records and 21 attributes is used for this purpose.</a:t>
            </a:r>
          </a:p>
          <a:p>
            <a:r>
              <a:rPr lang="en-US" dirty="0"/>
              <a:t>The numeric format of the data is loaded into the R Software and a set of data preparation steps are </a:t>
            </a:r>
            <a:r>
              <a:rPr lang="en-US" dirty="0" smtClean="0"/>
              <a:t>executed before </a:t>
            </a:r>
            <a:r>
              <a:rPr lang="en-US" dirty="0"/>
              <a:t>the same is used to build the classification model</a:t>
            </a:r>
            <a:r>
              <a:rPr lang="en-US" dirty="0" smtClean="0"/>
              <a:t>.</a:t>
            </a:r>
          </a:p>
          <a:p>
            <a:r>
              <a:rPr lang="en-US" dirty="0" smtClean="0"/>
              <a:t>Package used </a:t>
            </a:r>
            <a:r>
              <a:rPr lang="en-US" dirty="0" err="1" smtClean="0"/>
              <a:t>DMwR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269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set and the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5657"/>
            <a:ext cx="10515600" cy="5001306"/>
          </a:xfrm>
        </p:spPr>
        <p:txBody>
          <a:bodyPr/>
          <a:lstStyle/>
          <a:p>
            <a:r>
              <a:rPr lang="en-US" dirty="0" smtClean="0"/>
              <a:t>The package unable to install in R studio but gets installed in the R prompt.</a:t>
            </a:r>
          </a:p>
          <a:p>
            <a:r>
              <a:rPr lang="en-US" dirty="0" smtClean="0"/>
              <a:t>Data is to be downloaded from </a:t>
            </a:r>
          </a:p>
          <a:p>
            <a:pPr marL="0" indent="0">
              <a:buNone/>
            </a:pPr>
            <a:r>
              <a:rPr lang="en-US" dirty="0" smtClean="0"/>
              <a:t>https://archive.ics.uci.edu/ml/datasets/statlog+(german+credit+data)</a:t>
            </a:r>
          </a:p>
          <a:p>
            <a:r>
              <a:rPr lang="en-US" dirty="0" smtClean="0"/>
              <a:t>Data used “</a:t>
            </a:r>
            <a:r>
              <a:rPr lang="en-US" dirty="0" err="1" smtClean="0"/>
              <a:t>German.data</a:t>
            </a:r>
            <a:r>
              <a:rPr lang="en-US" dirty="0" smtClean="0"/>
              <a:t>-numeric</a:t>
            </a:r>
          </a:p>
          <a:p>
            <a:r>
              <a:rPr lang="en-US" dirty="0" smtClean="0"/>
              <a:t>The present data differed from what is used in the paper.</a:t>
            </a:r>
          </a:p>
          <a:p>
            <a:r>
              <a:rPr lang="en-US" dirty="0" smtClean="0"/>
              <a:t>May be the first 20 columns as the data and 21</a:t>
            </a:r>
            <a:r>
              <a:rPr lang="en-US" baseline="30000" dirty="0" smtClean="0"/>
              <a:t>st</a:t>
            </a:r>
            <a:r>
              <a:rPr lang="en-US" dirty="0" smtClean="0"/>
              <a:t> column as the results(output classes – binary – whether credit worthy or not.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2094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8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Stages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7806" y="828698"/>
            <a:ext cx="7315199" cy="575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05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Substeps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8720" y="1045030"/>
            <a:ext cx="6750095" cy="32352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008" y="4280283"/>
            <a:ext cx="77343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48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9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set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8092"/>
            <a:ext cx="10515600" cy="5118871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The numeric data set downloaded is slightly different from the original data set. </a:t>
            </a:r>
          </a:p>
          <a:p>
            <a:r>
              <a:rPr lang="en-US" dirty="0" smtClean="0"/>
              <a:t>However in general the attributes taken into account are</a:t>
            </a:r>
          </a:p>
          <a:p>
            <a:r>
              <a:rPr lang="en-US" dirty="0"/>
              <a:t>Status of Existing Account</a:t>
            </a:r>
          </a:p>
          <a:p>
            <a:r>
              <a:rPr lang="en-US" dirty="0"/>
              <a:t>(1: &lt; 0 DM, 2: &lt; 200 DM, 3: &gt;= 200 DM, 4: No existing Account)</a:t>
            </a:r>
          </a:p>
          <a:p>
            <a:r>
              <a:rPr lang="en-US" b="1" dirty="0"/>
              <a:t>A2</a:t>
            </a:r>
            <a:r>
              <a:rPr lang="en-US" dirty="0"/>
              <a:t>: Loan Duration in Month</a:t>
            </a:r>
          </a:p>
          <a:p>
            <a:r>
              <a:rPr lang="en-US" b="1" dirty="0"/>
              <a:t>A3</a:t>
            </a:r>
            <a:r>
              <a:rPr lang="en-US" dirty="0"/>
              <a:t>: Credit History</a:t>
            </a:r>
          </a:p>
          <a:p>
            <a:r>
              <a:rPr lang="en-US" dirty="0"/>
              <a:t>(0: No credits taken so far, 1: All credit in this Bank paid back duly,</a:t>
            </a:r>
          </a:p>
          <a:p>
            <a:r>
              <a:rPr lang="en-US" dirty="0"/>
              <a:t>2: Existing credits paid back dully till now,</a:t>
            </a:r>
          </a:p>
          <a:p>
            <a:r>
              <a:rPr lang="en-US" dirty="0"/>
              <a:t>3: Delay in paying off in the past,</a:t>
            </a:r>
          </a:p>
          <a:p>
            <a:r>
              <a:rPr lang="en-US" dirty="0"/>
              <a:t>4: Credits existing in other banks)</a:t>
            </a:r>
          </a:p>
          <a:p>
            <a:r>
              <a:rPr lang="en-US" b="1" dirty="0"/>
              <a:t>A4</a:t>
            </a:r>
            <a:r>
              <a:rPr lang="en-US" dirty="0"/>
              <a:t>: Loan Purpose</a:t>
            </a:r>
          </a:p>
          <a:p>
            <a:r>
              <a:rPr lang="en-US" dirty="0"/>
              <a:t>(0: new car purchase, 1: used car purchase,</a:t>
            </a:r>
          </a:p>
          <a:p>
            <a:r>
              <a:rPr lang="en-US" dirty="0"/>
              <a:t>2: furniture or equipment purchase, 3: radio or television purchase,</a:t>
            </a:r>
          </a:p>
          <a:p>
            <a:r>
              <a:rPr lang="en-US" dirty="0"/>
              <a:t>4: domestic appliances purchase,</a:t>
            </a:r>
          </a:p>
          <a:p>
            <a:r>
              <a:rPr lang="en-US" dirty="0"/>
              <a:t>5: repairs, 6: education, 7: vacation, 8: retraining,</a:t>
            </a:r>
          </a:p>
          <a:p>
            <a:r>
              <a:rPr lang="en-US" dirty="0"/>
              <a:t>9: Business, 10: others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652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5840"/>
            <a:ext cx="10515600" cy="517112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A5</a:t>
            </a:r>
            <a:r>
              <a:rPr lang="en-US" dirty="0" smtClean="0"/>
              <a:t>: Credit Amount (in DM)</a:t>
            </a:r>
          </a:p>
          <a:p>
            <a:r>
              <a:rPr lang="en-US" b="1" dirty="0" smtClean="0"/>
              <a:t>A6</a:t>
            </a:r>
            <a:r>
              <a:rPr lang="en-US" dirty="0" smtClean="0"/>
              <a:t>: Bonds / Savings</a:t>
            </a:r>
          </a:p>
          <a:p>
            <a:r>
              <a:rPr lang="en-US" dirty="0" smtClean="0"/>
              <a:t>(1: &lt; 100 DM, 2: &gt;= 100 and &lt; 500 DM, 3: &gt;= 500 DM and 1000 DM,</a:t>
            </a:r>
          </a:p>
          <a:p>
            <a:r>
              <a:rPr lang="en-US" dirty="0" smtClean="0"/>
              <a:t>4: &gt;= 1000 DM, 5: no savings / bonds)</a:t>
            </a:r>
          </a:p>
          <a:p>
            <a:r>
              <a:rPr lang="en-US" b="1" dirty="0" smtClean="0"/>
              <a:t>A7</a:t>
            </a:r>
            <a:r>
              <a:rPr lang="en-US" dirty="0" smtClean="0"/>
              <a:t>: Present Employment Since</a:t>
            </a:r>
          </a:p>
          <a:p>
            <a:r>
              <a:rPr lang="en-US" dirty="0" smtClean="0"/>
              <a:t>(1: unemployed, 2: &lt; 1 year, 3: &gt;= 1 and &lt; 4 years,</a:t>
            </a:r>
          </a:p>
          <a:p>
            <a:r>
              <a:rPr lang="en-US" dirty="0" smtClean="0"/>
              <a:t>4: &gt;= 4 and &lt; 7 years, 5: &gt;= 7 years)</a:t>
            </a:r>
          </a:p>
          <a:p>
            <a:r>
              <a:rPr lang="en-US" b="1" dirty="0" smtClean="0"/>
              <a:t>A8</a:t>
            </a:r>
            <a:r>
              <a:rPr lang="en-US" dirty="0" smtClean="0"/>
              <a:t>: Instalment rate in percentage of disposable income</a:t>
            </a:r>
          </a:p>
          <a:p>
            <a:r>
              <a:rPr lang="en-US" b="1" dirty="0"/>
              <a:t>A9</a:t>
            </a:r>
            <a:r>
              <a:rPr lang="en-US" dirty="0"/>
              <a:t>: Personal Status and Sex</a:t>
            </a:r>
          </a:p>
          <a:p>
            <a:r>
              <a:rPr lang="en-US" dirty="0"/>
              <a:t>(1: Divorced Male, 2: Divorced/Married Female, 3: Male Single,</a:t>
            </a:r>
          </a:p>
          <a:p>
            <a:r>
              <a:rPr lang="en-US" dirty="0"/>
              <a:t>4: Married Male, 5: Female Single)</a:t>
            </a:r>
          </a:p>
          <a:p>
            <a:r>
              <a:rPr lang="en-US" b="1" i="1" dirty="0"/>
              <a:t>A10</a:t>
            </a:r>
            <a:r>
              <a:rPr lang="en-US" i="1" dirty="0"/>
              <a:t>: Other Debtors / Guarantors</a:t>
            </a:r>
          </a:p>
          <a:p>
            <a:r>
              <a:rPr lang="it-IT" i="1" dirty="0"/>
              <a:t>(1: None, 2: Co-applicant, 3; Guarantor)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44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96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8092"/>
            <a:ext cx="10515600" cy="5118871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/>
              <a:t>A11</a:t>
            </a:r>
            <a:r>
              <a:rPr lang="en-US" dirty="0"/>
              <a:t>: Present Residence Since (in Years)</a:t>
            </a:r>
          </a:p>
          <a:p>
            <a:r>
              <a:rPr lang="en-US" b="1" dirty="0"/>
              <a:t>A12</a:t>
            </a:r>
            <a:r>
              <a:rPr lang="en-US" dirty="0"/>
              <a:t>: Property</a:t>
            </a:r>
          </a:p>
          <a:p>
            <a:pPr marL="0" indent="0">
              <a:buNone/>
            </a:pPr>
            <a:r>
              <a:rPr lang="en-US" dirty="0" smtClean="0"/>
              <a:t>	(</a:t>
            </a:r>
            <a:r>
              <a:rPr lang="en-US" dirty="0"/>
              <a:t>1: Real Estate, 2: Life Insurance, 3: Car or others, 4: No property)</a:t>
            </a:r>
          </a:p>
          <a:p>
            <a:r>
              <a:rPr lang="en-US" b="1" dirty="0"/>
              <a:t>A13</a:t>
            </a:r>
            <a:r>
              <a:rPr lang="en-US" dirty="0"/>
              <a:t>: Age in years</a:t>
            </a:r>
          </a:p>
          <a:p>
            <a:r>
              <a:rPr lang="en-US" b="1" dirty="0"/>
              <a:t>A14</a:t>
            </a:r>
            <a:r>
              <a:rPr lang="en-US" dirty="0"/>
              <a:t>: Other instalment </a:t>
            </a:r>
            <a:r>
              <a:rPr lang="en-US" dirty="0" smtClean="0"/>
              <a:t>plans </a:t>
            </a:r>
          </a:p>
          <a:p>
            <a:pPr marL="0" indent="0">
              <a:buNone/>
            </a:pPr>
            <a:r>
              <a:rPr lang="en-US" dirty="0" smtClean="0"/>
              <a:t>	(</a:t>
            </a:r>
            <a:r>
              <a:rPr lang="en-US" dirty="0"/>
              <a:t>1: Bank, 2: Stores, 3: None)</a:t>
            </a:r>
          </a:p>
          <a:p>
            <a:r>
              <a:rPr lang="en-US" b="1" dirty="0"/>
              <a:t>A15</a:t>
            </a:r>
            <a:r>
              <a:rPr lang="en-US" dirty="0"/>
              <a:t>: Housing</a:t>
            </a:r>
          </a:p>
          <a:p>
            <a:pPr marL="0" indent="0">
              <a:buNone/>
            </a:pPr>
            <a:r>
              <a:rPr lang="en-US" dirty="0" smtClean="0"/>
              <a:t>	(</a:t>
            </a:r>
            <a:r>
              <a:rPr lang="en-US" dirty="0"/>
              <a:t>1: Rented, 2: Owned, 3: For Free)</a:t>
            </a:r>
          </a:p>
          <a:p>
            <a:r>
              <a:rPr lang="en-US" b="1" dirty="0"/>
              <a:t>A16</a:t>
            </a:r>
            <a:r>
              <a:rPr lang="en-US" dirty="0"/>
              <a:t>: Number of existing credits at this bank</a:t>
            </a:r>
          </a:p>
          <a:p>
            <a:r>
              <a:rPr lang="en-US" b="1" dirty="0"/>
              <a:t>A17</a:t>
            </a:r>
            <a:r>
              <a:rPr lang="en-US" dirty="0"/>
              <a:t>: Job Status</a:t>
            </a:r>
          </a:p>
          <a:p>
            <a:pPr marL="0" indent="0">
              <a:buNone/>
            </a:pPr>
            <a:r>
              <a:rPr lang="en-US" dirty="0" smtClean="0"/>
              <a:t>	(</a:t>
            </a:r>
            <a:r>
              <a:rPr lang="en-US" dirty="0"/>
              <a:t>1: Unemployed non-resident, 2: Unemployed resident,</a:t>
            </a:r>
          </a:p>
          <a:p>
            <a:pPr marL="0" indent="0">
              <a:buNone/>
            </a:pPr>
            <a:r>
              <a:rPr lang="en-US" dirty="0" smtClean="0"/>
              <a:t>	3</a:t>
            </a:r>
            <a:r>
              <a:rPr lang="en-US" dirty="0"/>
              <a:t>: Skilled Employee, 4: Self-Employed )</a:t>
            </a:r>
          </a:p>
          <a:p>
            <a:r>
              <a:rPr lang="en-US" b="1" dirty="0"/>
              <a:t>A18</a:t>
            </a:r>
            <a:r>
              <a:rPr lang="en-US" dirty="0"/>
              <a:t>: Number of People being liable to provide maintenance for</a:t>
            </a:r>
          </a:p>
          <a:p>
            <a:r>
              <a:rPr lang="en-US" b="1" dirty="0"/>
              <a:t>A19</a:t>
            </a:r>
            <a:r>
              <a:rPr lang="en-US" dirty="0"/>
              <a:t>: Telephone</a:t>
            </a:r>
          </a:p>
          <a:p>
            <a:pPr marL="0" indent="0">
              <a:buNone/>
            </a:pPr>
            <a:r>
              <a:rPr lang="en-US" dirty="0" smtClean="0"/>
              <a:t>	(</a:t>
            </a:r>
            <a:r>
              <a:rPr lang="en-US" dirty="0"/>
              <a:t>0: Not Available, 1: Available)</a:t>
            </a:r>
          </a:p>
          <a:p>
            <a:r>
              <a:rPr lang="en-US" b="1" dirty="0"/>
              <a:t>A20</a:t>
            </a:r>
            <a:r>
              <a:rPr lang="en-US" dirty="0"/>
              <a:t>: Foreign Worker</a:t>
            </a:r>
          </a:p>
          <a:p>
            <a:pPr marL="0" indent="0">
              <a:buNone/>
            </a:pPr>
            <a:r>
              <a:rPr lang="en-US" dirty="0" smtClean="0"/>
              <a:t>	(</a:t>
            </a:r>
            <a:r>
              <a:rPr lang="en-US" dirty="0"/>
              <a:t>0: No, 1: Yes)</a:t>
            </a:r>
          </a:p>
          <a:p>
            <a:r>
              <a:rPr lang="en-US" b="1" dirty="0"/>
              <a:t>Def</a:t>
            </a:r>
            <a:r>
              <a:rPr lang="en-US" dirty="0"/>
              <a:t>: Class Label</a:t>
            </a:r>
          </a:p>
          <a:p>
            <a:pPr marL="0" indent="0">
              <a:buNone/>
            </a:pPr>
            <a:r>
              <a:rPr lang="it-IT" dirty="0" smtClean="0"/>
              <a:t>	(</a:t>
            </a:r>
            <a:r>
              <a:rPr lang="it-IT" dirty="0"/>
              <a:t>0: Non Default, 1: Default)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521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1109</Words>
  <Application>Microsoft Office PowerPoint</Application>
  <PresentationFormat>Widescreen</PresentationFormat>
  <Paragraphs>116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Credit risk assessment case study 1 </vt:lpstr>
      <vt:lpstr>Abstract</vt:lpstr>
      <vt:lpstr>Data set</vt:lpstr>
      <vt:lpstr>Data set and the process</vt:lpstr>
      <vt:lpstr>Stages</vt:lpstr>
      <vt:lpstr>Substeps</vt:lpstr>
      <vt:lpstr>Data set attributes</vt:lpstr>
      <vt:lpstr>PowerPoint Presentation</vt:lpstr>
      <vt:lpstr>PowerPoint Presentation</vt:lpstr>
      <vt:lpstr>Preparation</vt:lpstr>
      <vt:lpstr>Notes</vt:lpstr>
      <vt:lpstr>Stages</vt:lpstr>
      <vt:lpstr>Ranking features, rpart constructs the tree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risk assessment case study 1</dc:title>
  <dc:creator>Sivaramakumar, Gopalasamudram (Cognizant)</dc:creator>
  <cp:lastModifiedBy>Sivaramakumar, Gopalasamudram (Cognizant)</cp:lastModifiedBy>
  <cp:revision>15</cp:revision>
  <dcterms:created xsi:type="dcterms:W3CDTF">2017-12-12T18:28:36Z</dcterms:created>
  <dcterms:modified xsi:type="dcterms:W3CDTF">2017-12-12T19:45:34Z</dcterms:modified>
</cp:coreProperties>
</file>