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63"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87"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10" r:id="rId34"/>
    <p:sldId id="312" r:id="rId35"/>
    <p:sldId id="313" r:id="rId36"/>
    <p:sldId id="314" r:id="rId37"/>
    <p:sldId id="315" r:id="rId38"/>
    <p:sldId id="316" r:id="rId39"/>
    <p:sldId id="322" r:id="rId40"/>
    <p:sldId id="323" r:id="rId41"/>
    <p:sldId id="324" r:id="rId42"/>
    <p:sldId id="273" r:id="rId43"/>
    <p:sldId id="274" r:id="rId44"/>
    <p:sldId id="276" r:id="rId45"/>
    <p:sldId id="275" r:id="rId46"/>
    <p:sldId id="277" r:id="rId47"/>
    <p:sldId id="286" r:id="rId48"/>
    <p:sldId id="278" r:id="rId49"/>
    <p:sldId id="285" r:id="rId50"/>
    <p:sldId id="279" r:id="rId51"/>
    <p:sldId id="280" r:id="rId52"/>
    <p:sldId id="335" r:id="rId53"/>
    <p:sldId id="336" r:id="rId54"/>
    <p:sldId id="281" r:id="rId55"/>
    <p:sldId id="282" r:id="rId56"/>
    <p:sldId id="325" r:id="rId57"/>
    <p:sldId id="326" r:id="rId58"/>
    <p:sldId id="327" r:id="rId59"/>
    <p:sldId id="328" r:id="rId60"/>
    <p:sldId id="329" r:id="rId61"/>
    <p:sldId id="330" r:id="rId62"/>
    <p:sldId id="331" r:id="rId63"/>
    <p:sldId id="332" r:id="rId64"/>
    <p:sldId id="333" r:id="rId65"/>
    <p:sldId id="334" r:id="rId66"/>
    <p:sldId id="28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59E4D-38A0-4C34-98C6-BA05094A2D9C}" type="datetimeFigureOut">
              <a:rPr lang="en-US" smtClean="0"/>
              <a:t>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31B1F-4C28-47F1-B6F2-229A2159DB67}" type="slidenum">
              <a:rPr lang="en-US" smtClean="0"/>
              <a:t>‹#›</a:t>
            </a:fld>
            <a:endParaRPr lang="en-US"/>
          </a:p>
        </p:txBody>
      </p:sp>
    </p:spTree>
    <p:extLst>
      <p:ext uri="{BB962C8B-B14F-4D97-AF65-F5344CB8AC3E}">
        <p14:creationId xmlns:p14="http://schemas.microsoft.com/office/powerpoint/2010/main" val="302920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86E5CE-ADE6-4F7C-80E6-6EF55AEBC19B}" type="slidenum">
              <a:rPr lang="en-US" smtClean="0"/>
              <a:t>24</a:t>
            </a:fld>
            <a:endParaRPr lang="en-US"/>
          </a:p>
        </p:txBody>
      </p:sp>
    </p:spTree>
    <p:extLst>
      <p:ext uri="{BB962C8B-B14F-4D97-AF65-F5344CB8AC3E}">
        <p14:creationId xmlns:p14="http://schemas.microsoft.com/office/powerpoint/2010/main" val="395882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B8E11C-CD11-424D-B2C1-1E8429680BEB}"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428474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8E11C-CD11-424D-B2C1-1E8429680BEB}"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62675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8E11C-CD11-424D-B2C1-1E8429680BEB}"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83222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8E11C-CD11-424D-B2C1-1E8429680BEB}"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257230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B8E11C-CD11-424D-B2C1-1E8429680BEB}"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413264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B8E11C-CD11-424D-B2C1-1E8429680BEB}"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51296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B8E11C-CD11-424D-B2C1-1E8429680BEB}"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150426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B8E11C-CD11-424D-B2C1-1E8429680BEB}"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135204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8E11C-CD11-424D-B2C1-1E8429680BEB}"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111810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B8E11C-CD11-424D-B2C1-1E8429680BEB}"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366972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B8E11C-CD11-424D-B2C1-1E8429680BEB}"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BF44D-2F38-4C44-80FB-F16B865A7BC8}" type="slidenum">
              <a:rPr lang="en-US" smtClean="0"/>
              <a:t>‹#›</a:t>
            </a:fld>
            <a:endParaRPr lang="en-US"/>
          </a:p>
        </p:txBody>
      </p:sp>
    </p:spTree>
    <p:extLst>
      <p:ext uri="{BB962C8B-B14F-4D97-AF65-F5344CB8AC3E}">
        <p14:creationId xmlns:p14="http://schemas.microsoft.com/office/powerpoint/2010/main" val="241401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8E11C-CD11-424D-B2C1-1E8429680BEB}" type="datetimeFigureOut">
              <a:rPr lang="en-US" smtClean="0"/>
              <a:t>12/3/2017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BF44D-2F38-4C44-80FB-F16B865A7BC8}" type="slidenum">
              <a:rPr lang="en-US" smtClean="0"/>
              <a:t>‹#›</a:t>
            </a:fld>
            <a:endParaRPr lang="en-US"/>
          </a:p>
        </p:txBody>
      </p:sp>
    </p:spTree>
    <p:extLst>
      <p:ext uri="{BB962C8B-B14F-4D97-AF65-F5344CB8AC3E}">
        <p14:creationId xmlns:p14="http://schemas.microsoft.com/office/powerpoint/2010/main" val="864733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2" Type="http://schemas.openxmlformats.org/officeDocument/2006/relationships/hyperlink" Target="https://en.wikipedia.org/wiki/Knowledge" TargetMode="External"/><Relationship Id="rId1" Type="http://schemas.openxmlformats.org/officeDocument/2006/relationships/slideLayout" Target="../slideLayouts/slideLayout2.xml"/><Relationship Id="rId6" Type="http://schemas.openxmlformats.org/officeDocument/2006/relationships/hyperlink" Target="http://en.wikipedia.org/wiki/Learning" TargetMode="External"/><Relationship Id="rId5" Type="http://schemas.openxmlformats.org/officeDocument/2006/relationships/hyperlink" Target="http://en.wikipedia.org/wiki/Algorithm" TargetMode="External"/><Relationship Id="rId4" Type="http://schemas.openxmlformats.org/officeDocument/2006/relationships/hyperlink" Target="https://en.wikipedia.org/wiki/Data_min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icpsr.umich.edu/summerprog/biblio/2014/Introduction%20to%20the%20R%20Statistical%20Computing%20Environment.pdf" TargetMode="External"/><Relationship Id="rId2" Type="http://schemas.openxmlformats.org/officeDocument/2006/relationships/hyperlink" Target="http://cran.rproject.org/web/packages/index.html" TargetMode="External"/><Relationship Id="rId1" Type="http://schemas.openxmlformats.org/officeDocument/2006/relationships/slideLayout" Target="../slideLayouts/slideLayout2.xml"/><Relationship Id="rId5" Type="http://schemas.openxmlformats.org/officeDocument/2006/relationships/hyperlink" Target="https://cran.r-project.org/bin/windows/base/" TargetMode="External"/><Relationship Id="rId4" Type="http://schemas.openxmlformats.org/officeDocument/2006/relationships/hyperlink" Target="https://cran.r-project.org/doc/manuals/R-intro.pd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rstudio.com/wp-content/uploads/2016/10/r-cheat-sheet-3.pdf"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Machine learning for Banking and Financial Systems (Day1 – </a:t>
            </a:r>
            <a:r>
              <a:rPr lang="en-US" dirty="0" smtClean="0"/>
              <a:t>Introduction to machine learning and R</a:t>
            </a:r>
            <a:r>
              <a:rPr lang="en-US" dirty="0" smtClean="0"/>
              <a:t>)</a:t>
            </a:r>
            <a:endParaRPr lang="en-US" dirty="0"/>
          </a:p>
        </p:txBody>
      </p:sp>
      <p:sp>
        <p:nvSpPr>
          <p:cNvPr id="3" name="Subtitle 2"/>
          <p:cNvSpPr>
            <a:spLocks noGrp="1"/>
          </p:cNvSpPr>
          <p:nvPr>
            <p:ph type="subTitle" idx="1"/>
          </p:nvPr>
        </p:nvSpPr>
        <p:spPr>
          <a:xfrm>
            <a:off x="1524000" y="4803821"/>
            <a:ext cx="9144000" cy="1655762"/>
          </a:xfrm>
        </p:spPr>
        <p:txBody>
          <a:bodyPr/>
          <a:lstStyle/>
          <a:p>
            <a:r>
              <a:rPr lang="en-US" dirty="0" smtClean="0"/>
              <a:t>Dr. Siva</a:t>
            </a:r>
          </a:p>
          <a:p>
            <a:r>
              <a:rPr lang="en-US" dirty="0" smtClean="0"/>
              <a:t>(AVM-Cognizant Technology Solutions)</a:t>
            </a:r>
            <a:endParaRPr lang="en-US" dirty="0"/>
          </a:p>
        </p:txBody>
      </p:sp>
    </p:spTree>
    <p:extLst>
      <p:ext uri="{BB962C8B-B14F-4D97-AF65-F5344CB8AC3E}">
        <p14:creationId xmlns:p14="http://schemas.microsoft.com/office/powerpoint/2010/main" val="133286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56851"/>
          </a:xfrm>
        </p:spPr>
        <p:txBody>
          <a:bodyPr>
            <a:normAutofit fontScale="90000"/>
          </a:bodyPr>
          <a:lstStyle/>
          <a:p>
            <a:r>
              <a:rPr lang="en-US" dirty="0" smtClean="0"/>
              <a:t>Summary</a:t>
            </a:r>
            <a:endParaRPr lang="en-US" dirty="0"/>
          </a:p>
        </p:txBody>
      </p:sp>
      <p:sp>
        <p:nvSpPr>
          <p:cNvPr id="5" name="Content Placeholder 2"/>
          <p:cNvSpPr>
            <a:spLocks noGrp="1"/>
          </p:cNvSpPr>
          <p:nvPr>
            <p:ph idx="1"/>
          </p:nvPr>
        </p:nvSpPr>
        <p:spPr>
          <a:xfrm>
            <a:off x="838200" y="1126378"/>
            <a:ext cx="10515600" cy="4351338"/>
          </a:xfrm>
        </p:spPr>
        <p:txBody>
          <a:bodyPr>
            <a:normAutofit/>
          </a:bodyPr>
          <a:lstStyle/>
          <a:p>
            <a:pPr marL="0" indent="0">
              <a:buNone/>
            </a:pPr>
            <a:r>
              <a:rPr lang="en-US" dirty="0"/>
              <a:t>	</a:t>
            </a:r>
            <a:r>
              <a:rPr lang="en-US" dirty="0" err="1" smtClean="0"/>
              <a:t>i</a:t>
            </a:r>
            <a:r>
              <a:rPr lang="en-US" dirty="0"/>
              <a:t>) The database tables and associated queries can only give the subset of available data records as answers. (may be with statistical estimates</a:t>
            </a:r>
            <a:r>
              <a:rPr lang="en-US" dirty="0" smtClean="0"/>
              <a:t>.)</a:t>
            </a:r>
          </a:p>
          <a:p>
            <a:pPr marL="0" indent="0">
              <a:buNone/>
            </a:pPr>
            <a:r>
              <a:rPr lang="en-US" dirty="0"/>
              <a:t>	</a:t>
            </a:r>
            <a:r>
              <a:rPr lang="en-US" dirty="0" smtClean="0"/>
              <a:t>ii)Statistics </a:t>
            </a:r>
            <a:r>
              <a:rPr lang="en-US" dirty="0"/>
              <a:t>is a slight improvement. </a:t>
            </a:r>
            <a:endParaRPr lang="en-US" dirty="0" smtClean="0"/>
          </a:p>
          <a:p>
            <a:pPr marL="0" indent="0">
              <a:buNone/>
            </a:pPr>
            <a:r>
              <a:rPr lang="en-US" b="1" dirty="0"/>
              <a:t>	</a:t>
            </a:r>
            <a:r>
              <a:rPr lang="en-US" b="1" dirty="0" smtClean="0"/>
              <a:t>iii)Machine </a:t>
            </a:r>
            <a:r>
              <a:rPr lang="en-US" b="1" dirty="0"/>
              <a:t>learning is the one that generalizes the data by extracting essential information(model) suitable to generalization.</a:t>
            </a:r>
          </a:p>
          <a:p>
            <a:pPr marL="0" indent="0">
              <a:buNone/>
            </a:pPr>
            <a:r>
              <a:rPr lang="en-US" dirty="0"/>
              <a:t>In this case, a straight line curve fitting resulted in the expression</a:t>
            </a:r>
          </a:p>
          <a:p>
            <a:pPr marL="0" indent="0">
              <a:buNone/>
            </a:pPr>
            <a:r>
              <a:rPr lang="en-US" dirty="0"/>
              <a:t>	temperature = 50 + 2*(t-1) = 48+2t</a:t>
            </a:r>
          </a:p>
          <a:p>
            <a:pPr marL="0" indent="0">
              <a:buNone/>
            </a:pPr>
            <a:r>
              <a:rPr lang="en-US" dirty="0"/>
              <a:t>Ideally the form ax + by = c in </a:t>
            </a:r>
            <a:r>
              <a:rPr lang="en-US" dirty="0" err="1"/>
              <a:t>x,y</a:t>
            </a:r>
            <a:r>
              <a:rPr lang="en-US" dirty="0"/>
              <a:t> space.</a:t>
            </a:r>
          </a:p>
          <a:p>
            <a:endParaRPr lang="en-US" dirty="0"/>
          </a:p>
        </p:txBody>
      </p:sp>
    </p:spTree>
    <p:extLst>
      <p:ext uri="{BB962C8B-B14F-4D97-AF65-F5344CB8AC3E}">
        <p14:creationId xmlns:p14="http://schemas.microsoft.com/office/powerpoint/2010/main" val="88975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49624"/>
            <a:ext cx="10515600" cy="833718"/>
          </a:xfrm>
        </p:spPr>
        <p:txBody>
          <a:bodyPr/>
          <a:lstStyle/>
          <a:p>
            <a:r>
              <a:rPr lang="en-US" dirty="0" smtClean="0"/>
              <a:t>Data with noise</a:t>
            </a:r>
            <a:endParaRPr lang="en-US" dirty="0"/>
          </a:p>
        </p:txBody>
      </p:sp>
      <p:sp>
        <p:nvSpPr>
          <p:cNvPr id="5" name="Content Placeholder 2"/>
          <p:cNvSpPr>
            <a:spLocks noGrp="1"/>
          </p:cNvSpPr>
          <p:nvPr>
            <p:ph idx="1"/>
          </p:nvPr>
        </p:nvSpPr>
        <p:spPr>
          <a:xfrm>
            <a:off x="838200" y="1183342"/>
            <a:ext cx="10515600" cy="4993621"/>
          </a:xfrm>
        </p:spPr>
        <p:txBody>
          <a:bodyPr>
            <a:normAutofit lnSpcReduction="10000"/>
          </a:bodyPr>
          <a:lstStyle/>
          <a:p>
            <a:r>
              <a:rPr lang="en-US" dirty="0" smtClean="0"/>
              <a:t>This process could be extendable to the data with minor variations in the data with help of mathematical techniques called ‘Optimization’.</a:t>
            </a:r>
          </a:p>
          <a:p>
            <a:r>
              <a:rPr lang="en-US" dirty="0" smtClean="0"/>
              <a:t>The solution is arrived at by choosing a and b  </a:t>
            </a:r>
          </a:p>
          <a:p>
            <a:pPr marL="0" indent="0">
              <a:buNone/>
            </a:pPr>
            <a:r>
              <a:rPr lang="en-US" dirty="0" smtClean="0"/>
              <a:t>such that </a:t>
            </a:r>
          </a:p>
          <a:p>
            <a:pPr marL="0" indent="0">
              <a:buNone/>
            </a:pPr>
            <a:r>
              <a:rPr lang="en-US" dirty="0" smtClean="0"/>
              <a:t>	(</a:t>
            </a:r>
            <a:r>
              <a:rPr lang="en-US" b="1" i="1" dirty="0" smtClean="0">
                <a:solidFill>
                  <a:srgbClr val="C00000"/>
                </a:solidFill>
              </a:rPr>
              <a:t>temperature – (a (time) + b)) </a:t>
            </a:r>
            <a:r>
              <a:rPr lang="en-US" dirty="0" smtClean="0"/>
              <a:t>is made </a:t>
            </a:r>
          </a:p>
          <a:p>
            <a:pPr marL="0" indent="0">
              <a:buNone/>
            </a:pPr>
            <a:r>
              <a:rPr lang="en-US" dirty="0" smtClean="0"/>
              <a:t>minimum by the choice of ‘a’ and ‘b’.</a:t>
            </a:r>
          </a:p>
          <a:p>
            <a:pPr marL="0" indent="0">
              <a:buNone/>
            </a:pPr>
            <a:r>
              <a:rPr lang="en-US" b="1" dirty="0" smtClean="0"/>
              <a:t>To avoid cancellation of positive and negative terms, </a:t>
            </a:r>
          </a:p>
          <a:p>
            <a:pPr marL="0" indent="0">
              <a:buNone/>
            </a:pPr>
            <a:r>
              <a:rPr lang="en-US" b="1" dirty="0" smtClean="0"/>
              <a:t>choose ‘a’ and ‘b’ such that </a:t>
            </a:r>
          </a:p>
          <a:p>
            <a:pPr marL="0" indent="0">
              <a:buNone/>
            </a:pPr>
            <a:r>
              <a:rPr lang="en-US" b="1" dirty="0"/>
              <a:t>(</a:t>
            </a:r>
            <a:r>
              <a:rPr lang="en-US" b="1" i="1" dirty="0">
                <a:solidFill>
                  <a:srgbClr val="C00000"/>
                </a:solidFill>
              </a:rPr>
              <a:t>temperature – (a (time) + b</a:t>
            </a:r>
            <a:r>
              <a:rPr lang="en-US" b="1" i="1" dirty="0" smtClean="0">
                <a:solidFill>
                  <a:srgbClr val="C00000"/>
                </a:solidFill>
              </a:rPr>
              <a:t>))</a:t>
            </a:r>
            <a:r>
              <a:rPr lang="en-US" b="1" i="1" baseline="30000" dirty="0" smtClean="0">
                <a:solidFill>
                  <a:srgbClr val="C00000"/>
                </a:solidFill>
              </a:rPr>
              <a:t>2</a:t>
            </a:r>
            <a:r>
              <a:rPr lang="en-US" b="1" i="1" dirty="0" smtClean="0">
                <a:solidFill>
                  <a:srgbClr val="C00000"/>
                </a:solidFill>
              </a:rPr>
              <a:t> </a:t>
            </a:r>
            <a:r>
              <a:rPr lang="en-US" b="1" dirty="0" smtClean="0"/>
              <a:t>is minimum</a:t>
            </a:r>
            <a:r>
              <a:rPr lang="en-US" b="1" i="1" dirty="0" smtClean="0">
                <a:solidFill>
                  <a:srgbClr val="C00000"/>
                </a:solidFill>
              </a:rPr>
              <a:t>. </a:t>
            </a:r>
            <a:endParaRPr lang="en-US" b="1" dirty="0"/>
          </a:p>
          <a:p>
            <a:r>
              <a:rPr lang="en-US" dirty="0" smtClean="0"/>
              <a:t>The field is known as ‘optimization’. </a:t>
            </a:r>
          </a:p>
          <a:p>
            <a:r>
              <a:rPr lang="en-US" dirty="0" smtClean="0"/>
              <a:t>This could be extended to multiple observations case.</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3169966"/>
              </p:ext>
            </p:extLst>
          </p:nvPr>
        </p:nvGraphicFramePr>
        <p:xfrm>
          <a:off x="8435788" y="2183494"/>
          <a:ext cx="2822390" cy="3291840"/>
        </p:xfrm>
        <a:graphic>
          <a:graphicData uri="http://schemas.openxmlformats.org/drawingml/2006/table">
            <a:tbl>
              <a:tblPr firstRow="1" bandRow="1">
                <a:tableStyleId>{5C22544A-7EE6-4342-B048-85BDC9FD1C3A}</a:tableStyleId>
              </a:tblPr>
              <a:tblGrid>
                <a:gridCol w="1411195">
                  <a:extLst>
                    <a:ext uri="{9D8B030D-6E8A-4147-A177-3AD203B41FA5}">
                      <a16:colId xmlns:a16="http://schemas.microsoft.com/office/drawing/2014/main" val="3988815023"/>
                    </a:ext>
                  </a:extLst>
                </a:gridCol>
                <a:gridCol w="1411195">
                  <a:extLst>
                    <a:ext uri="{9D8B030D-6E8A-4147-A177-3AD203B41FA5}">
                      <a16:colId xmlns:a16="http://schemas.microsoft.com/office/drawing/2014/main" val="3431069105"/>
                    </a:ext>
                  </a:extLst>
                </a:gridCol>
              </a:tblGrid>
              <a:tr h="0">
                <a:tc>
                  <a:txBody>
                    <a:bodyPr/>
                    <a:lstStyle/>
                    <a:p>
                      <a:r>
                        <a:rPr lang="en-US" dirty="0" smtClean="0"/>
                        <a:t>Time</a:t>
                      </a:r>
                      <a:endParaRPr lang="en-US" dirty="0"/>
                    </a:p>
                  </a:txBody>
                  <a:tcPr/>
                </a:tc>
                <a:tc>
                  <a:txBody>
                    <a:bodyPr/>
                    <a:lstStyle/>
                    <a:p>
                      <a:r>
                        <a:rPr lang="en-US" dirty="0" smtClean="0"/>
                        <a:t>Temperature</a:t>
                      </a:r>
                      <a:endParaRPr lang="en-US" dirty="0"/>
                    </a:p>
                  </a:txBody>
                  <a:tcPr/>
                </a:tc>
                <a:extLst>
                  <a:ext uri="{0D108BD9-81ED-4DB2-BD59-A6C34878D82A}">
                    <a16:rowId xmlns:a16="http://schemas.microsoft.com/office/drawing/2014/main" val="495007602"/>
                  </a:ext>
                </a:extLst>
              </a:tr>
              <a:tr h="325120">
                <a:tc>
                  <a:txBody>
                    <a:bodyPr/>
                    <a:lstStyle/>
                    <a:p>
                      <a:r>
                        <a:rPr lang="en-US" dirty="0" smtClean="0"/>
                        <a:t>1</a:t>
                      </a:r>
                      <a:endParaRPr lang="en-US" dirty="0"/>
                    </a:p>
                  </a:txBody>
                  <a:tcPr/>
                </a:tc>
                <a:tc>
                  <a:txBody>
                    <a:bodyPr/>
                    <a:lstStyle/>
                    <a:p>
                      <a:r>
                        <a:rPr lang="en-US" dirty="0" smtClean="0"/>
                        <a:t>50.5</a:t>
                      </a:r>
                      <a:endParaRPr lang="en-US" dirty="0"/>
                    </a:p>
                  </a:txBody>
                  <a:tcPr/>
                </a:tc>
                <a:extLst>
                  <a:ext uri="{0D108BD9-81ED-4DB2-BD59-A6C34878D82A}">
                    <a16:rowId xmlns:a16="http://schemas.microsoft.com/office/drawing/2014/main" val="4071355707"/>
                  </a:ext>
                </a:extLst>
              </a:tr>
              <a:tr h="284480">
                <a:tc>
                  <a:txBody>
                    <a:bodyPr/>
                    <a:lstStyle/>
                    <a:p>
                      <a:r>
                        <a:rPr lang="en-US" dirty="0" smtClean="0"/>
                        <a:t>2</a:t>
                      </a:r>
                      <a:endParaRPr lang="en-US" dirty="0"/>
                    </a:p>
                  </a:txBody>
                  <a:tcPr/>
                </a:tc>
                <a:tc>
                  <a:txBody>
                    <a:bodyPr/>
                    <a:lstStyle/>
                    <a:p>
                      <a:r>
                        <a:rPr lang="en-US" dirty="0" smtClean="0"/>
                        <a:t>52.8</a:t>
                      </a:r>
                      <a:endParaRPr lang="en-US" dirty="0"/>
                    </a:p>
                  </a:txBody>
                  <a:tcPr/>
                </a:tc>
                <a:extLst>
                  <a:ext uri="{0D108BD9-81ED-4DB2-BD59-A6C34878D82A}">
                    <a16:rowId xmlns:a16="http://schemas.microsoft.com/office/drawing/2014/main" val="2183377133"/>
                  </a:ext>
                </a:extLst>
              </a:tr>
              <a:tr h="243840">
                <a:tc>
                  <a:txBody>
                    <a:bodyPr/>
                    <a:lstStyle/>
                    <a:p>
                      <a:r>
                        <a:rPr lang="en-US" dirty="0" smtClean="0"/>
                        <a:t>3</a:t>
                      </a:r>
                      <a:endParaRPr lang="en-US" dirty="0"/>
                    </a:p>
                  </a:txBody>
                  <a:tcPr/>
                </a:tc>
                <a:tc>
                  <a:txBody>
                    <a:bodyPr/>
                    <a:lstStyle/>
                    <a:p>
                      <a:r>
                        <a:rPr lang="en-US" dirty="0" smtClean="0"/>
                        <a:t>53.8</a:t>
                      </a:r>
                      <a:endParaRPr lang="en-US" dirty="0"/>
                    </a:p>
                  </a:txBody>
                  <a:tcPr/>
                </a:tc>
                <a:extLst>
                  <a:ext uri="{0D108BD9-81ED-4DB2-BD59-A6C34878D82A}">
                    <a16:rowId xmlns:a16="http://schemas.microsoft.com/office/drawing/2014/main" val="2009774558"/>
                  </a:ext>
                </a:extLst>
              </a:tr>
              <a:tr h="203200">
                <a:tc>
                  <a:txBody>
                    <a:bodyPr/>
                    <a:lstStyle/>
                    <a:p>
                      <a:r>
                        <a:rPr lang="en-US" dirty="0" smtClean="0"/>
                        <a:t>4</a:t>
                      </a:r>
                      <a:endParaRPr lang="en-US" dirty="0"/>
                    </a:p>
                  </a:txBody>
                  <a:tcPr/>
                </a:tc>
                <a:tc>
                  <a:txBody>
                    <a:bodyPr/>
                    <a:lstStyle/>
                    <a:p>
                      <a:r>
                        <a:rPr lang="en-US" dirty="0" smtClean="0"/>
                        <a:t>55.7</a:t>
                      </a:r>
                      <a:endParaRPr lang="en-US" dirty="0"/>
                    </a:p>
                  </a:txBody>
                  <a:tcPr/>
                </a:tc>
                <a:extLst>
                  <a:ext uri="{0D108BD9-81ED-4DB2-BD59-A6C34878D82A}">
                    <a16:rowId xmlns:a16="http://schemas.microsoft.com/office/drawing/2014/main" val="3686289955"/>
                  </a:ext>
                </a:extLst>
              </a:tr>
              <a:tr h="162560">
                <a:tc>
                  <a:txBody>
                    <a:bodyPr/>
                    <a:lstStyle/>
                    <a:p>
                      <a:r>
                        <a:rPr lang="en-US" dirty="0" smtClean="0"/>
                        <a:t>5</a:t>
                      </a:r>
                      <a:endParaRPr lang="en-US" dirty="0"/>
                    </a:p>
                  </a:txBody>
                  <a:tcPr/>
                </a:tc>
                <a:tc>
                  <a:txBody>
                    <a:bodyPr/>
                    <a:lstStyle/>
                    <a:p>
                      <a:r>
                        <a:rPr lang="en-US" dirty="0" smtClean="0"/>
                        <a:t>57.3</a:t>
                      </a:r>
                      <a:endParaRPr lang="en-US" dirty="0"/>
                    </a:p>
                  </a:txBody>
                  <a:tcPr/>
                </a:tc>
                <a:extLst>
                  <a:ext uri="{0D108BD9-81ED-4DB2-BD59-A6C34878D82A}">
                    <a16:rowId xmlns:a16="http://schemas.microsoft.com/office/drawing/2014/main" val="3324925858"/>
                  </a:ext>
                </a:extLst>
              </a:tr>
              <a:tr h="1219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34154588"/>
                  </a:ext>
                </a:extLst>
              </a:tr>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4292513"/>
                  </a:ext>
                </a:extLst>
              </a:tr>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4187722"/>
                  </a:ext>
                </a:extLst>
              </a:tr>
            </a:tbl>
          </a:graphicData>
        </a:graphic>
      </p:graphicFrame>
    </p:spTree>
    <p:extLst>
      <p:ext uri="{BB962C8B-B14F-4D97-AF65-F5344CB8AC3E}">
        <p14:creationId xmlns:p14="http://schemas.microsoft.com/office/powerpoint/2010/main" val="393804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683746"/>
          </a:xfrm>
        </p:spPr>
        <p:txBody>
          <a:bodyPr>
            <a:normAutofit fontScale="90000"/>
          </a:bodyPr>
          <a:lstStyle/>
          <a:p>
            <a:r>
              <a:rPr lang="en-US" dirty="0" smtClean="0"/>
              <a:t>Complex modeling</a:t>
            </a:r>
            <a:endParaRPr lang="en-US" dirty="0"/>
          </a:p>
        </p:txBody>
      </p:sp>
      <p:sp>
        <p:nvSpPr>
          <p:cNvPr id="5" name="Content Placeholder 2"/>
          <p:cNvSpPr>
            <a:spLocks noGrp="1"/>
          </p:cNvSpPr>
          <p:nvPr>
            <p:ph idx="1"/>
          </p:nvPr>
        </p:nvSpPr>
        <p:spPr>
          <a:xfrm>
            <a:off x="838200" y="1048872"/>
            <a:ext cx="10515600" cy="5128091"/>
          </a:xfrm>
        </p:spPr>
        <p:txBody>
          <a:bodyPr>
            <a:normAutofit fontScale="92500" lnSpcReduction="10000"/>
          </a:bodyPr>
          <a:lstStyle/>
          <a:p>
            <a:r>
              <a:rPr lang="en-US" dirty="0" smtClean="0"/>
              <a:t>In the previous case, we had a simple model</a:t>
            </a:r>
          </a:p>
          <a:p>
            <a:pPr marL="0" indent="0">
              <a:buNone/>
            </a:pPr>
            <a:r>
              <a:rPr lang="en-US" dirty="0"/>
              <a:t>	</a:t>
            </a:r>
            <a:r>
              <a:rPr lang="en-US" dirty="0" smtClean="0"/>
              <a:t>	y = mx + c or ax + by + c = 0 in x, y plane.</a:t>
            </a:r>
          </a:p>
          <a:p>
            <a:pPr marL="0" indent="0">
              <a:buNone/>
            </a:pPr>
            <a:r>
              <a:rPr lang="en-US" dirty="0" smtClean="0"/>
              <a:t>In practice,</a:t>
            </a:r>
          </a:p>
          <a:p>
            <a:pPr marL="0" indent="0">
              <a:buNone/>
            </a:pPr>
            <a:r>
              <a:rPr lang="en-US" dirty="0"/>
              <a:t>	</a:t>
            </a:r>
            <a:r>
              <a:rPr lang="en-US" dirty="0" smtClean="0"/>
              <a:t>there could be thousands are factors (dimensions, attributes, features, etc., - all are known as exogenous variables).</a:t>
            </a:r>
          </a:p>
          <a:p>
            <a:pPr marL="0" indent="0">
              <a:buNone/>
            </a:pPr>
            <a:r>
              <a:rPr lang="en-US" dirty="0"/>
              <a:t>	</a:t>
            </a:r>
            <a:r>
              <a:rPr lang="en-US" dirty="0" smtClean="0"/>
              <a:t>the relationship we assumed could be more complex.</a:t>
            </a:r>
          </a:p>
          <a:p>
            <a:pPr marL="0" indent="0">
              <a:buNone/>
            </a:pPr>
            <a:r>
              <a:rPr lang="en-US" dirty="0"/>
              <a:t>	</a:t>
            </a:r>
            <a:r>
              <a:rPr lang="en-US" dirty="0" smtClean="0"/>
              <a:t>	may be a polynomial, straight line with sinusoidal </a:t>
            </a:r>
            <a:r>
              <a:rPr lang="en-US" dirty="0" err="1" smtClean="0"/>
              <a:t>etc</a:t>
            </a:r>
            <a:r>
              <a:rPr lang="en-US" dirty="0" smtClean="0"/>
              <a:t>(trend with seasonality).</a:t>
            </a:r>
          </a:p>
          <a:p>
            <a:pPr marL="0" indent="0">
              <a:buNone/>
            </a:pPr>
            <a:r>
              <a:rPr lang="en-US" dirty="0"/>
              <a:t>	</a:t>
            </a:r>
            <a:r>
              <a:rPr lang="en-US" dirty="0" smtClean="0"/>
              <a:t>Machine learning addresses these issues and help us to arrive at ‘optimal model’.</a:t>
            </a:r>
          </a:p>
          <a:p>
            <a:pPr marL="0" indent="0">
              <a:buNone/>
            </a:pPr>
            <a:r>
              <a:rPr lang="en-US" dirty="0" smtClean="0"/>
              <a:t>At the same time, there is no ‘universal model’ or algorithm which could generate model for any type of data. This fact is known as ‘No free lunch theorem’. </a:t>
            </a:r>
          </a:p>
          <a:p>
            <a:pPr marL="0" indent="0">
              <a:buNone/>
            </a:pPr>
            <a:endParaRPr lang="en-US" dirty="0"/>
          </a:p>
        </p:txBody>
      </p:sp>
    </p:spTree>
    <p:extLst>
      <p:ext uri="{BB962C8B-B14F-4D97-AF65-F5344CB8AC3E}">
        <p14:creationId xmlns:p14="http://schemas.microsoft.com/office/powerpoint/2010/main" val="361700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825625"/>
            <a:ext cx="10515600" cy="4351338"/>
          </a:xfrm>
        </p:spPr>
        <p:txBody>
          <a:bodyPr/>
          <a:lstStyle/>
          <a:p>
            <a:r>
              <a:rPr lang="en-US" dirty="0" smtClean="0"/>
              <a:t>Computer scientists tried to mimic the brain.</a:t>
            </a:r>
          </a:p>
          <a:p>
            <a:r>
              <a:rPr lang="en-US" dirty="0" smtClean="0"/>
              <a:t>The first learning process a human undergoes is ‘classification’ hence computer scientists developed the theory of pattern recognition.</a:t>
            </a:r>
          </a:p>
          <a:p>
            <a:r>
              <a:rPr lang="en-US" dirty="0" smtClean="0"/>
              <a:t>Concepts were borrowed from the way the mothers teach the infants.</a:t>
            </a:r>
          </a:p>
          <a:p>
            <a:r>
              <a:rPr lang="en-US" dirty="0" smtClean="0"/>
              <a:t>This resulted in linear regression which turned out to be generalization of simple curve fitting mentioned before.</a:t>
            </a:r>
            <a:endParaRPr lang="en-US" dirty="0"/>
          </a:p>
        </p:txBody>
      </p:sp>
      <p:sp>
        <p:nvSpPr>
          <p:cNvPr id="5" name="Title 1"/>
          <p:cNvSpPr>
            <a:spLocks noGrp="1"/>
          </p:cNvSpPr>
          <p:nvPr>
            <p:ph type="title"/>
          </p:nvPr>
        </p:nvSpPr>
        <p:spPr>
          <a:xfrm>
            <a:off x="838200" y="365125"/>
            <a:ext cx="10515600" cy="1325563"/>
          </a:xfrm>
        </p:spPr>
        <p:txBody>
          <a:bodyPr/>
          <a:lstStyle/>
          <a:p>
            <a:r>
              <a:rPr lang="en-US" dirty="0" smtClean="0"/>
              <a:t>Evolution of machine learning – from AI, Stats, control and ofcourse </a:t>
            </a:r>
            <a:r>
              <a:rPr lang="en-US" dirty="0" smtClean="0"/>
              <a:t>Mathematics</a:t>
            </a:r>
            <a:endParaRPr lang="en-US" dirty="0"/>
          </a:p>
        </p:txBody>
      </p:sp>
    </p:spTree>
    <p:extLst>
      <p:ext uri="{BB962C8B-B14F-4D97-AF65-F5344CB8AC3E}">
        <p14:creationId xmlns:p14="http://schemas.microsoft.com/office/powerpoint/2010/main" val="158314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70299"/>
          </a:xfrm>
        </p:spPr>
        <p:txBody>
          <a:bodyPr>
            <a:normAutofit/>
          </a:bodyPr>
          <a:lstStyle/>
          <a:p>
            <a:r>
              <a:rPr lang="en-US" sz="3200" b="1" dirty="0" smtClean="0"/>
              <a:t>Difference between Machine learning and statistical modeling</a:t>
            </a:r>
            <a:endParaRPr lang="en-US" sz="3200" b="1" dirty="0"/>
          </a:p>
        </p:txBody>
      </p:sp>
      <p:sp>
        <p:nvSpPr>
          <p:cNvPr id="5" name="Content Placeholder 3"/>
          <p:cNvSpPr>
            <a:spLocks noGrp="1"/>
          </p:cNvSpPr>
          <p:nvPr>
            <p:ph idx="1"/>
          </p:nvPr>
        </p:nvSpPr>
        <p:spPr>
          <a:xfrm>
            <a:off x="838200" y="1130300"/>
            <a:ext cx="10515600" cy="2786404"/>
          </a:xfrm>
          <a:prstGeom prst="rect">
            <a:avLst/>
          </a:prstGeom>
        </p:spPr>
        <p:txBody>
          <a:bodyPr wrap="square">
            <a:spAutoFit/>
          </a:bodyPr>
          <a:lstStyle/>
          <a:p>
            <a:r>
              <a:rPr lang="en-US" b="1" dirty="0" smtClean="0">
                <a:solidFill>
                  <a:srgbClr val="333333"/>
                </a:solidFill>
                <a:latin typeface="Raleway"/>
              </a:rPr>
              <a:t>Machine </a:t>
            </a:r>
            <a:r>
              <a:rPr lang="en-US" b="1" dirty="0">
                <a:solidFill>
                  <a:srgbClr val="333333"/>
                </a:solidFill>
                <a:latin typeface="Raleway"/>
              </a:rPr>
              <a:t>Learning is</a:t>
            </a:r>
            <a:r>
              <a:rPr lang="en-US" dirty="0">
                <a:solidFill>
                  <a:srgbClr val="080E14"/>
                </a:solidFill>
                <a:latin typeface="Raleway"/>
              </a:rPr>
              <a:t> …</a:t>
            </a:r>
          </a:p>
          <a:p>
            <a:pPr marL="457200" lvl="1" indent="0" algn="just">
              <a:buNone/>
            </a:pPr>
            <a:r>
              <a:rPr lang="en-US" i="1" dirty="0">
                <a:solidFill>
                  <a:srgbClr val="080E14"/>
                </a:solidFill>
                <a:latin typeface="Raleway"/>
              </a:rPr>
              <a:t>a subfield of computer science and artificial intelligence which deals with building systems that can learn from data, instead of explicitly programmed instructions.</a:t>
            </a:r>
            <a:endParaRPr lang="en-US" dirty="0">
              <a:solidFill>
                <a:srgbClr val="080E14"/>
              </a:solidFill>
              <a:latin typeface="Raleway"/>
            </a:endParaRPr>
          </a:p>
          <a:p>
            <a:r>
              <a:rPr lang="en-US" b="1" dirty="0">
                <a:solidFill>
                  <a:srgbClr val="333333"/>
                </a:solidFill>
                <a:latin typeface="Raleway"/>
              </a:rPr>
              <a:t>Statistical Modelling is</a:t>
            </a:r>
            <a:r>
              <a:rPr lang="en-US" dirty="0">
                <a:solidFill>
                  <a:srgbClr val="080E14"/>
                </a:solidFill>
                <a:latin typeface="Raleway"/>
              </a:rPr>
              <a:t> …</a:t>
            </a:r>
          </a:p>
          <a:p>
            <a:pPr marL="457200" lvl="1" indent="0">
              <a:buNone/>
            </a:pPr>
            <a:r>
              <a:rPr lang="en-US" i="1" dirty="0">
                <a:solidFill>
                  <a:srgbClr val="080E14"/>
                </a:solidFill>
                <a:latin typeface="Raleway"/>
              </a:rPr>
              <a:t>a subfield of mathematics which deals with finding relationship between variables to predict an outcome</a:t>
            </a:r>
            <a:endParaRPr lang="en-US" b="0" i="0" dirty="0">
              <a:solidFill>
                <a:srgbClr val="080E14"/>
              </a:solidFill>
              <a:effectLst/>
              <a:latin typeface="Raleway"/>
            </a:endParaRPr>
          </a:p>
        </p:txBody>
      </p:sp>
    </p:spTree>
    <p:extLst>
      <p:ext uri="{BB962C8B-B14F-4D97-AF65-F5344CB8AC3E}">
        <p14:creationId xmlns:p14="http://schemas.microsoft.com/office/powerpoint/2010/main" val="236493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831663"/>
          </a:xfrm>
        </p:spPr>
        <p:txBody>
          <a:bodyPr>
            <a:normAutofit fontScale="90000"/>
          </a:bodyPr>
          <a:lstStyle/>
          <a:p>
            <a:r>
              <a:rPr lang="en-US" dirty="0" smtClean="0"/>
              <a:t>Evolution of data collection, storage and maintenance</a:t>
            </a:r>
            <a:endParaRPr lang="en-US" dirty="0"/>
          </a:p>
        </p:txBody>
      </p:sp>
      <p:sp>
        <p:nvSpPr>
          <p:cNvPr id="5" name="Content Placeholder 2"/>
          <p:cNvSpPr>
            <a:spLocks noGrp="1"/>
          </p:cNvSpPr>
          <p:nvPr>
            <p:ph idx="1"/>
          </p:nvPr>
        </p:nvSpPr>
        <p:spPr>
          <a:xfrm>
            <a:off x="838200" y="1344706"/>
            <a:ext cx="10515600" cy="4832257"/>
          </a:xfrm>
        </p:spPr>
        <p:txBody>
          <a:bodyPr>
            <a:normAutofit lnSpcReduction="10000"/>
          </a:bodyPr>
          <a:lstStyle/>
          <a:p>
            <a:r>
              <a:rPr lang="en-US" dirty="0" smtClean="0"/>
              <a:t>The relational databases is a major steps..</a:t>
            </a:r>
          </a:p>
          <a:p>
            <a:r>
              <a:rPr lang="en-US" dirty="0" smtClean="0"/>
              <a:t>The data ware house concepts got developed in 80s.</a:t>
            </a:r>
          </a:p>
          <a:p>
            <a:r>
              <a:rPr lang="en-US" dirty="0" smtClean="0"/>
              <a:t>Developments in mobile technology, wireless communications, sensor technology – all gave rise to availability of enormous amount of data at cheaper costs – the marketing teams naturally looked for applications. </a:t>
            </a:r>
          </a:p>
          <a:p>
            <a:r>
              <a:rPr lang="en-US" dirty="0" smtClean="0"/>
              <a:t>Distributed data storage like Hadoop made distributed database technology accessible to all. </a:t>
            </a:r>
          </a:p>
          <a:p>
            <a:r>
              <a:rPr lang="en-US" dirty="0" smtClean="0"/>
              <a:t>Unstructured databases such as Cassandra enabled handling of different types of data. </a:t>
            </a:r>
          </a:p>
          <a:p>
            <a:r>
              <a:rPr lang="en-US" dirty="0" smtClean="0"/>
              <a:t>Cloud technology  enabled the developments accessible to all types of users.  </a:t>
            </a:r>
            <a:endParaRPr lang="en-US" dirty="0"/>
          </a:p>
        </p:txBody>
      </p:sp>
    </p:spTree>
    <p:extLst>
      <p:ext uri="{BB962C8B-B14F-4D97-AF65-F5344CB8AC3E}">
        <p14:creationId xmlns:p14="http://schemas.microsoft.com/office/powerpoint/2010/main" val="184571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374265"/>
            <a:ext cx="10491651" cy="1962604"/>
          </a:xfrm>
        </p:spPr>
        <p:txBody>
          <a:bodyPr anchor="ctr">
            <a:normAutofit/>
          </a:bodyPr>
          <a:lstStyle/>
          <a:p>
            <a:pPr marL="0" indent="0" algn="ctr">
              <a:buNone/>
            </a:pPr>
            <a:r>
              <a:rPr lang="en-US" sz="4800" dirty="0" smtClean="0"/>
              <a:t>Overview of </a:t>
            </a:r>
          </a:p>
          <a:p>
            <a:pPr marL="0" indent="0" algn="ctr">
              <a:buNone/>
            </a:pPr>
            <a:r>
              <a:rPr lang="en-US" sz="4800" dirty="0" smtClean="0"/>
              <a:t> Machine </a:t>
            </a:r>
            <a:r>
              <a:rPr lang="en-US" sz="4800" dirty="0"/>
              <a:t>L</a:t>
            </a:r>
            <a:r>
              <a:rPr lang="en-US" sz="4800" dirty="0" smtClean="0"/>
              <a:t>earning algorithms </a:t>
            </a:r>
            <a:endParaRPr lang="en-US" sz="4800" dirty="0"/>
          </a:p>
        </p:txBody>
      </p:sp>
    </p:spTree>
    <p:extLst>
      <p:ext uri="{BB962C8B-B14F-4D97-AF65-F5344CB8AC3E}">
        <p14:creationId xmlns:p14="http://schemas.microsoft.com/office/powerpoint/2010/main" val="370177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312F-85EB-4C25-BE8C-3714C60C31CB}"/>
              </a:ext>
            </a:extLst>
          </p:cNvPr>
          <p:cNvSpPr>
            <a:spLocks noGrp="1"/>
          </p:cNvSpPr>
          <p:nvPr>
            <p:ph type="title"/>
          </p:nvPr>
        </p:nvSpPr>
        <p:spPr/>
        <p:txBody>
          <a:bodyPr/>
          <a:lstStyle/>
          <a:p>
            <a:r>
              <a:rPr lang="en-US" dirty="0"/>
              <a:t>Email spam identification (http://ats.cs.ut.ee/u/kt/hw/spam/spam.pdf)</a:t>
            </a:r>
          </a:p>
        </p:txBody>
      </p:sp>
      <p:sp>
        <p:nvSpPr>
          <p:cNvPr id="3" name="Content Placeholder 2">
            <a:extLst>
              <a:ext uri="{FF2B5EF4-FFF2-40B4-BE49-F238E27FC236}">
                <a16:creationId xmlns:a16="http://schemas.microsoft.com/office/drawing/2014/main" id="{42275FBD-B4AC-48F7-80B1-F2E7CB72D368}"/>
              </a:ext>
            </a:extLst>
          </p:cNvPr>
          <p:cNvSpPr>
            <a:spLocks noGrp="1"/>
          </p:cNvSpPr>
          <p:nvPr>
            <p:ph idx="1"/>
          </p:nvPr>
        </p:nvSpPr>
        <p:spPr/>
        <p:txBody>
          <a:bodyPr>
            <a:normAutofit fontScale="92500"/>
          </a:bodyPr>
          <a:lstStyle/>
          <a:p>
            <a:r>
              <a:rPr lang="en-US" dirty="0"/>
              <a:t>Identification of spam email is difficult task. There are two ways to handle it.</a:t>
            </a:r>
          </a:p>
          <a:p>
            <a:pPr lvl="1"/>
            <a:r>
              <a:rPr lang="en-US" b="1" dirty="0"/>
              <a:t>Method 1: Rule base</a:t>
            </a:r>
          </a:p>
          <a:p>
            <a:pPr lvl="1"/>
            <a:r>
              <a:rPr lang="en-US" dirty="0"/>
              <a:t>Based on experience, the experts develop rules to filter them off. </a:t>
            </a:r>
          </a:p>
          <a:p>
            <a:pPr lvl="1"/>
            <a:r>
              <a:rPr lang="en-US" dirty="0"/>
              <a:t>An example: A mail with subject containing the word(s) “BUY NOW” is certainly a spam.</a:t>
            </a:r>
          </a:p>
          <a:p>
            <a:pPr lvl="1"/>
            <a:r>
              <a:rPr lang="en-US" dirty="0"/>
              <a:t>Problems with rule base: </a:t>
            </a:r>
          </a:p>
          <a:p>
            <a:pPr lvl="2"/>
            <a:r>
              <a:rPr lang="en-US" dirty="0"/>
              <a:t>Constantly to be updated.</a:t>
            </a:r>
          </a:p>
          <a:p>
            <a:pPr lvl="2"/>
            <a:r>
              <a:rPr lang="en-US" dirty="0"/>
              <a:t>The spammers would also learn from experience!!!! </a:t>
            </a:r>
          </a:p>
          <a:p>
            <a:pPr lvl="1"/>
            <a:r>
              <a:rPr lang="en-US" b="1" dirty="0"/>
              <a:t>Method 2: Machine learning</a:t>
            </a:r>
          </a:p>
          <a:p>
            <a:pPr lvl="1"/>
            <a:r>
              <a:rPr lang="en-US" dirty="0"/>
              <a:t>A set of pre-classified documents (training samples) is needed. </a:t>
            </a:r>
          </a:p>
          <a:p>
            <a:pPr lvl="1"/>
            <a:r>
              <a:rPr lang="en-US" dirty="0"/>
              <a:t>A specific algorithm is then used to “learn” the classification rules from this data. </a:t>
            </a:r>
          </a:p>
          <a:p>
            <a:pPr lvl="1"/>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17</a:t>
            </a:fld>
            <a:endParaRPr lang="en-US"/>
          </a:p>
        </p:txBody>
      </p:sp>
    </p:spTree>
    <p:extLst>
      <p:ext uri="{BB962C8B-B14F-4D97-AF65-F5344CB8AC3E}">
        <p14:creationId xmlns:p14="http://schemas.microsoft.com/office/powerpoint/2010/main" val="1961530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6AC7-A018-4819-BAC1-ED5287F8A105}"/>
              </a:ext>
            </a:extLst>
          </p:cNvPr>
          <p:cNvSpPr>
            <a:spLocks noGrp="1"/>
          </p:cNvSpPr>
          <p:nvPr>
            <p:ph type="title"/>
          </p:nvPr>
        </p:nvSpPr>
        <p:spPr/>
        <p:txBody>
          <a:bodyPr/>
          <a:lstStyle/>
          <a:p>
            <a:r>
              <a:rPr lang="en-US" dirty="0"/>
              <a:t>Machine learning in Spam detection</a:t>
            </a:r>
          </a:p>
        </p:txBody>
      </p:sp>
      <p:sp>
        <p:nvSpPr>
          <p:cNvPr id="3" name="Content Placeholder 2">
            <a:extLst>
              <a:ext uri="{FF2B5EF4-FFF2-40B4-BE49-F238E27FC236}">
                <a16:creationId xmlns:a16="http://schemas.microsoft.com/office/drawing/2014/main" id="{50093CCD-DEFD-48D4-8A1A-CCFE4C880ED8}"/>
              </a:ext>
            </a:extLst>
          </p:cNvPr>
          <p:cNvSpPr>
            <a:spLocks noGrp="1"/>
          </p:cNvSpPr>
          <p:nvPr>
            <p:ph idx="1"/>
          </p:nvPr>
        </p:nvSpPr>
        <p:spPr>
          <a:xfrm>
            <a:off x="838200" y="1825625"/>
            <a:ext cx="10515600" cy="999462"/>
          </a:xfrm>
        </p:spPr>
        <p:txBody>
          <a:bodyPr>
            <a:normAutofit/>
          </a:bodyPr>
          <a:lstStyle/>
          <a:p>
            <a:pPr fontAlgn="t"/>
            <a:r>
              <a:rPr lang="en-US" dirty="0"/>
              <a:t>Suppose we have a large number of samples classified as either spam or genuine.</a:t>
            </a:r>
            <a:r>
              <a:rPr lang="en-US" b="1" dirty="0"/>
              <a:t> </a:t>
            </a:r>
            <a:endParaRPr lang="en-US" dirty="0"/>
          </a:p>
        </p:txBody>
      </p:sp>
      <p:graphicFrame>
        <p:nvGraphicFramePr>
          <p:cNvPr id="4" name="Table 3"/>
          <p:cNvGraphicFramePr>
            <a:graphicFrameLocks noGrp="1"/>
          </p:cNvGraphicFramePr>
          <p:nvPr>
            <p:extLst/>
          </p:nvPr>
        </p:nvGraphicFramePr>
        <p:xfrm>
          <a:off x="1078173" y="2825087"/>
          <a:ext cx="8155296" cy="3413238"/>
        </p:xfrm>
        <a:graphic>
          <a:graphicData uri="http://schemas.openxmlformats.org/drawingml/2006/table">
            <a:tbl>
              <a:tblPr firstRow="1" bandRow="1">
                <a:tableStyleId>{5C22544A-7EE6-4342-B048-85BDC9FD1C3A}</a:tableStyleId>
              </a:tblPr>
              <a:tblGrid>
                <a:gridCol w="4077648">
                  <a:extLst>
                    <a:ext uri="{9D8B030D-6E8A-4147-A177-3AD203B41FA5}">
                      <a16:colId xmlns:a16="http://schemas.microsoft.com/office/drawing/2014/main" val="20000"/>
                    </a:ext>
                  </a:extLst>
                </a:gridCol>
                <a:gridCol w="4077648">
                  <a:extLst>
                    <a:ext uri="{9D8B030D-6E8A-4147-A177-3AD203B41FA5}">
                      <a16:colId xmlns:a16="http://schemas.microsoft.com/office/drawing/2014/main" val="20001"/>
                    </a:ext>
                  </a:extLst>
                </a:gridCol>
              </a:tblGrid>
              <a:tr h="372446">
                <a:tc>
                  <a:txBody>
                    <a:bodyPr/>
                    <a:lstStyle/>
                    <a:p>
                      <a:r>
                        <a:rPr lang="en-US" dirty="0"/>
                        <a:t>Email content</a:t>
                      </a:r>
                    </a:p>
                  </a:txBody>
                  <a:tcPr/>
                </a:tc>
                <a:tc>
                  <a:txBody>
                    <a:bodyPr/>
                    <a:lstStyle/>
                    <a:p>
                      <a:r>
                        <a:rPr lang="en-US" dirty="0"/>
                        <a:t>Spam or not</a:t>
                      </a:r>
                    </a:p>
                  </a:txBody>
                  <a:tcPr/>
                </a:tc>
                <a:extLst>
                  <a:ext uri="{0D108BD9-81ED-4DB2-BD59-A6C34878D82A}">
                    <a16:rowId xmlns:a16="http://schemas.microsoft.com/office/drawing/2014/main" val="10000"/>
                  </a:ext>
                </a:extLst>
              </a:tr>
              <a:tr h="744892">
                <a:tc>
                  <a:txBody>
                    <a:bodyPr/>
                    <a:lstStyle/>
                    <a:p>
                      <a:r>
                        <a:rPr lang="en-US" dirty="0"/>
                        <a:t>Win the prize $10000. Unbelievable!!!</a:t>
                      </a:r>
                    </a:p>
                  </a:txBody>
                  <a:tcPr/>
                </a:tc>
                <a:tc>
                  <a:txBody>
                    <a:bodyPr/>
                    <a:lstStyle/>
                    <a:p>
                      <a:r>
                        <a:rPr lang="en-US" dirty="0"/>
                        <a:t>Y</a:t>
                      </a:r>
                    </a:p>
                  </a:txBody>
                  <a:tcPr/>
                </a:tc>
                <a:extLst>
                  <a:ext uri="{0D108BD9-81ED-4DB2-BD59-A6C34878D82A}">
                    <a16:rowId xmlns:a16="http://schemas.microsoft.com/office/drawing/2014/main" val="10001"/>
                  </a:ext>
                </a:extLst>
              </a:tr>
              <a:tr h="11938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Ram </a:t>
                      </a:r>
                      <a:r>
                        <a:rPr lang="en-US" baseline="0" dirty="0"/>
                        <a:t>won the prize in </a:t>
                      </a:r>
                      <a:r>
                        <a:rPr lang="en-US" baseline="0" dirty="0" smtClean="0"/>
                        <a:t>music competition.</a:t>
                      </a:r>
                      <a:endParaRPr lang="en-US" dirty="0"/>
                    </a:p>
                    <a:p>
                      <a:endParaRPr lang="en-US" dirty="0"/>
                    </a:p>
                  </a:txBody>
                  <a:tcPr/>
                </a:tc>
                <a:tc>
                  <a:txBody>
                    <a:bodyPr/>
                    <a:lstStyle/>
                    <a:p>
                      <a:r>
                        <a:rPr lang="en-US" dirty="0"/>
                        <a:t>N</a:t>
                      </a:r>
                    </a:p>
                  </a:txBody>
                  <a:tcPr/>
                </a:tc>
                <a:extLst>
                  <a:ext uri="{0D108BD9-81ED-4DB2-BD59-A6C34878D82A}">
                    <a16:rowId xmlns:a16="http://schemas.microsoft.com/office/drawing/2014/main" val="10002"/>
                  </a:ext>
                </a:extLst>
              </a:tr>
              <a:tr h="367344">
                <a:tc>
                  <a:txBody>
                    <a:bodyPr/>
                    <a:lstStyle/>
                    <a:p>
                      <a:r>
                        <a:rPr lang="en-US" dirty="0"/>
                        <a:t>Free</a:t>
                      </a:r>
                      <a:r>
                        <a:rPr lang="en-US" baseline="0" dirty="0"/>
                        <a:t> Himalayan tour! Ne’er in lifetime!!!</a:t>
                      </a:r>
                      <a:endParaRPr lang="en-US" dirty="0"/>
                    </a:p>
                  </a:txBody>
                  <a:tcPr/>
                </a:tc>
                <a:tc>
                  <a:txBody>
                    <a:bodyPr/>
                    <a:lstStyle/>
                    <a:p>
                      <a:r>
                        <a:rPr lang="en-US" dirty="0"/>
                        <a:t>Y</a:t>
                      </a:r>
                    </a:p>
                  </a:txBody>
                  <a:tcPr/>
                </a:tc>
                <a:extLst>
                  <a:ext uri="{0D108BD9-81ED-4DB2-BD59-A6C34878D82A}">
                    <a16:rowId xmlns:a16="http://schemas.microsoft.com/office/drawing/2014/main" val="10003"/>
                  </a:ext>
                </a:extLst>
              </a:tr>
              <a:tr h="36734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6734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D4ABD5CE-DF25-4F2B-9E1E-CDFA4CB7DFA4}" type="slidenum">
              <a:rPr lang="en-US" smtClean="0"/>
              <a:t>18</a:t>
            </a:fld>
            <a:endParaRPr lang="en-US"/>
          </a:p>
        </p:txBody>
      </p:sp>
    </p:spTree>
    <p:extLst>
      <p:ext uri="{BB962C8B-B14F-4D97-AF65-F5344CB8AC3E}">
        <p14:creationId xmlns:p14="http://schemas.microsoft.com/office/powerpoint/2010/main" val="1379118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5" y="994353"/>
            <a:ext cx="10823703" cy="5350176"/>
          </a:xfrm>
        </p:spPr>
        <p:txBody>
          <a:bodyPr>
            <a:normAutofit fontScale="92500" lnSpcReduction="10000"/>
          </a:bodyPr>
          <a:lstStyle/>
          <a:p>
            <a:r>
              <a:rPr lang="en-US" dirty="0" smtClean="0"/>
              <a:t>step1</a:t>
            </a:r>
            <a:endParaRPr lang="en-US" dirty="0"/>
          </a:p>
          <a:p>
            <a:pPr marL="457200" lvl="1" indent="0">
              <a:buNone/>
            </a:pPr>
            <a:r>
              <a:rPr lang="en-US" dirty="0"/>
              <a:t>Extract some specific features from the sample data in the form of numbers (feature vector). </a:t>
            </a:r>
          </a:p>
          <a:p>
            <a:pPr marL="457200" lvl="1" indent="0">
              <a:buNone/>
            </a:pPr>
            <a:r>
              <a:rPr lang="en-US" dirty="0"/>
              <a:t>Most of the time the </a:t>
            </a:r>
            <a:r>
              <a:rPr lang="en-US" dirty="0" smtClean="0"/>
              <a:t>vector that indicate the presence of the words </a:t>
            </a:r>
            <a:r>
              <a:rPr lang="en-US" dirty="0"/>
              <a:t>or something similar is used</a:t>
            </a:r>
            <a:r>
              <a:rPr lang="en-US" dirty="0" smtClean="0"/>
              <a:t>.</a:t>
            </a:r>
          </a:p>
          <a:p>
            <a:pPr marL="457200" lvl="1" indent="0">
              <a:buNone/>
            </a:pPr>
            <a:r>
              <a:rPr lang="en-US" dirty="0" smtClean="0"/>
              <a:t>Here the reference list is </a:t>
            </a:r>
          </a:p>
          <a:p>
            <a:pPr marL="457200" lvl="1" indent="0">
              <a:buNone/>
            </a:pPr>
            <a:r>
              <a:rPr lang="en-US" dirty="0"/>
              <a:t>Words = ( “WIN”, “PRIZE”,  “FREE”) </a:t>
            </a:r>
          </a:p>
          <a:p>
            <a:pPr marL="457200" lvl="1" indent="0">
              <a:buNone/>
            </a:pPr>
            <a:r>
              <a:rPr lang="en-US" dirty="0"/>
              <a:t>	</a:t>
            </a:r>
            <a:r>
              <a:rPr lang="en-US" b="1" dirty="0" smtClean="0"/>
              <a:t>Spam email1: x1 “</a:t>
            </a:r>
            <a:r>
              <a:rPr lang="en-US" dirty="0" smtClean="0"/>
              <a:t>Win </a:t>
            </a:r>
            <a:r>
              <a:rPr lang="en-US" dirty="0"/>
              <a:t>the prize $10000. </a:t>
            </a:r>
            <a:r>
              <a:rPr lang="en-US" dirty="0" smtClean="0"/>
              <a:t>Unbelievable”</a:t>
            </a:r>
            <a:endParaRPr lang="en-US" b="1" dirty="0"/>
          </a:p>
          <a:p>
            <a:pPr marL="457200" lvl="1" indent="0">
              <a:buNone/>
            </a:pPr>
            <a:r>
              <a:rPr lang="en-US" dirty="0" smtClean="0"/>
              <a:t>	Data </a:t>
            </a:r>
            <a:r>
              <a:rPr lang="en-US" dirty="0"/>
              <a:t>Vector </a:t>
            </a:r>
            <a:r>
              <a:rPr lang="en-US" dirty="0" smtClean="0"/>
              <a:t>x1 =  </a:t>
            </a:r>
            <a:r>
              <a:rPr lang="en-US" dirty="0"/>
              <a:t>(</a:t>
            </a:r>
            <a:r>
              <a:rPr lang="en-US" dirty="0" smtClean="0"/>
              <a:t>1,1,0); </a:t>
            </a:r>
          </a:p>
          <a:p>
            <a:pPr marL="457200" lvl="1" indent="0">
              <a:buNone/>
            </a:pPr>
            <a:r>
              <a:rPr lang="en-US" dirty="0" smtClean="0"/>
              <a:t>	Output </a:t>
            </a:r>
            <a:r>
              <a:rPr lang="en-US" dirty="0"/>
              <a:t>= 1</a:t>
            </a:r>
          </a:p>
          <a:p>
            <a:pPr marL="457200" lvl="1" indent="0">
              <a:buNone/>
            </a:pPr>
            <a:r>
              <a:rPr lang="en-US" b="1" dirty="0" smtClean="0"/>
              <a:t>	Non </a:t>
            </a:r>
            <a:r>
              <a:rPr lang="en-US" b="1" dirty="0"/>
              <a:t>spam </a:t>
            </a:r>
            <a:r>
              <a:rPr lang="en-US" b="1" dirty="0" smtClean="0"/>
              <a:t>email2 : </a:t>
            </a:r>
            <a:r>
              <a:rPr lang="en-US" dirty="0"/>
              <a:t>Ram won the prize in music competition.</a:t>
            </a:r>
          </a:p>
          <a:p>
            <a:pPr marL="457200" lvl="1" indent="0">
              <a:buNone/>
            </a:pPr>
            <a:r>
              <a:rPr lang="en-US" dirty="0" smtClean="0"/>
              <a:t>	Data </a:t>
            </a:r>
            <a:r>
              <a:rPr lang="en-US" dirty="0"/>
              <a:t>vector = (</a:t>
            </a:r>
            <a:r>
              <a:rPr lang="en-US" dirty="0" smtClean="0"/>
              <a:t>0,1,0) </a:t>
            </a:r>
            <a:r>
              <a:rPr lang="en-US" dirty="0"/>
              <a:t>; Output = -1</a:t>
            </a:r>
            <a:r>
              <a:rPr lang="en-US" dirty="0" smtClean="0"/>
              <a:t>;</a:t>
            </a:r>
          </a:p>
          <a:p>
            <a:pPr marL="457200" lvl="1" indent="0">
              <a:buNone/>
            </a:pPr>
            <a:r>
              <a:rPr lang="en-US" dirty="0"/>
              <a:t>	</a:t>
            </a:r>
            <a:r>
              <a:rPr lang="en-US" b="1" dirty="0" smtClean="0"/>
              <a:t>Spam mail 3</a:t>
            </a:r>
            <a:r>
              <a:rPr lang="en-US" dirty="0" smtClean="0"/>
              <a:t>:”</a:t>
            </a:r>
            <a:r>
              <a:rPr lang="en-US" dirty="0"/>
              <a:t> Free Himalayan tour! Ne’er in lifetime!!!</a:t>
            </a:r>
          </a:p>
          <a:p>
            <a:pPr marL="457200" lvl="1" indent="0">
              <a:buNone/>
            </a:pPr>
            <a:r>
              <a:rPr lang="en-US" dirty="0" smtClean="0"/>
              <a:t>	data vector = ( 0,0,1); Output = 1;</a:t>
            </a:r>
          </a:p>
          <a:p>
            <a:pPr marL="457200" lvl="1" indent="0">
              <a:buNone/>
            </a:pPr>
            <a:r>
              <a:rPr lang="en-US" dirty="0" smtClean="0"/>
              <a:t>This data set is just for demo purpose. May not reflect the true situation.</a:t>
            </a:r>
          </a:p>
          <a:p>
            <a:pPr marL="457200" lvl="1" indent="0">
              <a:buNone/>
            </a:pPr>
            <a:endParaRPr lang="en-US" dirty="0" smtClean="0"/>
          </a:p>
          <a:p>
            <a:pPr marL="457200" lvl="1" indent="0">
              <a:buNone/>
            </a:pPr>
            <a:endParaRPr lang="en-US" dirty="0"/>
          </a:p>
          <a:p>
            <a:pPr marL="0" indent="0">
              <a:buNone/>
            </a:pPr>
            <a:endParaRPr lang="en-US" i="1" dirty="0" smtClean="0">
              <a:latin typeface="Cambria Math" panose="02040503050406030204" pitchFamily="18" charset="0"/>
            </a:endParaRPr>
          </a:p>
          <a:p>
            <a:endParaRPr lang="en-US" i="1" dirty="0">
              <a:latin typeface="Cambria Math" panose="02040503050406030204" pitchFamily="18" charset="0"/>
            </a:endParaRPr>
          </a:p>
          <a:p>
            <a:endParaRPr lang="en-US" dirty="0"/>
          </a:p>
        </p:txBody>
      </p:sp>
      <p:sp>
        <p:nvSpPr>
          <p:cNvPr id="5" name="Slide Number Placeholder 4"/>
          <p:cNvSpPr>
            <a:spLocks noGrp="1"/>
          </p:cNvSpPr>
          <p:nvPr>
            <p:ph type="sldNum" sz="quarter" idx="12"/>
          </p:nvPr>
        </p:nvSpPr>
        <p:spPr/>
        <p:txBody>
          <a:bodyPr/>
          <a:lstStyle/>
          <a:p>
            <a:fld id="{D4ABD5CE-DF25-4F2B-9E1E-CDFA4CB7DFA4}" type="slidenum">
              <a:rPr lang="en-US" smtClean="0"/>
              <a:t>19</a:t>
            </a:fld>
            <a:endParaRPr lang="en-US"/>
          </a:p>
        </p:txBody>
      </p:sp>
    </p:spTree>
    <p:extLst>
      <p:ext uri="{BB962C8B-B14F-4D97-AF65-F5344CB8AC3E}">
        <p14:creationId xmlns:p14="http://schemas.microsoft.com/office/powerpoint/2010/main" val="4109619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1183986"/>
            <a:ext cx="10583091" cy="5078313"/>
          </a:xfrm>
          <a:prstGeom prst="rect">
            <a:avLst/>
          </a:prstGeom>
        </p:spPr>
        <p:txBody>
          <a:bodyPr wrap="square">
            <a:spAutoFit/>
          </a:bodyPr>
          <a:lstStyle/>
          <a:p>
            <a:r>
              <a:rPr lang="en-US" sz="2400" b="1" dirty="0" smtClean="0"/>
              <a:t>Data </a:t>
            </a:r>
            <a:r>
              <a:rPr lang="en-US" sz="2400" b="1" dirty="0"/>
              <a:t>science</a:t>
            </a:r>
            <a:r>
              <a:rPr lang="en-US" sz="2400" dirty="0"/>
              <a:t>, also known as </a:t>
            </a:r>
            <a:r>
              <a:rPr lang="en-US" sz="2400" b="1" dirty="0"/>
              <a:t>data-driven science</a:t>
            </a:r>
            <a:r>
              <a:rPr lang="en-US" sz="2400" dirty="0"/>
              <a:t>, is an interdisciplinary field about scientific methods, processes, and systems to extract </a:t>
            </a:r>
            <a:r>
              <a:rPr lang="en-US" sz="2400" dirty="0">
                <a:hlinkClick r:id="rId2" tooltip="Knowledge"/>
              </a:rPr>
              <a:t>knowledge</a:t>
            </a:r>
            <a:r>
              <a:rPr lang="en-US" sz="2400" dirty="0"/>
              <a:t> or insights from </a:t>
            </a:r>
            <a:r>
              <a:rPr lang="en-US" sz="2400" dirty="0">
                <a:hlinkClick r:id="rId3" tooltip="Data"/>
              </a:rPr>
              <a:t>data</a:t>
            </a:r>
            <a:r>
              <a:rPr lang="en-US" sz="2400" dirty="0"/>
              <a:t> in various forms, either structured or </a:t>
            </a:r>
            <a:r>
              <a:rPr lang="en-US" sz="2400" dirty="0" smtClean="0"/>
              <a:t>unstructured,</a:t>
            </a:r>
            <a:r>
              <a:rPr lang="en-US" sz="2400" baseline="30000" dirty="0"/>
              <a:t> </a:t>
            </a:r>
            <a:r>
              <a:rPr lang="en-US" sz="2400" dirty="0" smtClean="0"/>
              <a:t>similar </a:t>
            </a:r>
            <a:r>
              <a:rPr lang="en-US" sz="2400" dirty="0"/>
              <a:t>to </a:t>
            </a:r>
            <a:r>
              <a:rPr lang="en-US" sz="2400" dirty="0">
                <a:hlinkClick r:id="rId4" tooltip="Data mining"/>
              </a:rPr>
              <a:t>data </a:t>
            </a:r>
            <a:r>
              <a:rPr lang="en-US" sz="2400" dirty="0" smtClean="0">
                <a:hlinkClick r:id="rId4" tooltip="Data mining"/>
              </a:rPr>
              <a:t>mining</a:t>
            </a:r>
            <a:r>
              <a:rPr lang="en-US" sz="2400" dirty="0" smtClean="0"/>
              <a:t>.</a:t>
            </a:r>
          </a:p>
          <a:p>
            <a:endParaRPr lang="en-US" sz="2400" dirty="0"/>
          </a:p>
          <a:p>
            <a:r>
              <a:rPr lang="en-US" sz="2400" b="1" dirty="0" smtClean="0"/>
              <a:t>Data </a:t>
            </a:r>
            <a:r>
              <a:rPr lang="en-US" sz="2400" b="1" dirty="0"/>
              <a:t>mining </a:t>
            </a:r>
            <a:r>
              <a:rPr lang="en-US" sz="2400" dirty="0"/>
              <a:t>is a process using which sensible information from large amount of both structured and unstructured data can be extracted</a:t>
            </a:r>
            <a:r>
              <a:rPr lang="en-US" sz="2400" dirty="0" smtClean="0"/>
              <a:t>.</a:t>
            </a:r>
          </a:p>
          <a:p>
            <a:endParaRPr lang="en-US" sz="2400" dirty="0" smtClean="0"/>
          </a:p>
          <a:p>
            <a:r>
              <a:rPr lang="en-US" sz="2400" b="1" dirty="0"/>
              <a:t>Data analytics</a:t>
            </a:r>
            <a:r>
              <a:rPr lang="en-US" sz="2400" dirty="0"/>
              <a:t> refers to qualitative and quantitative techniques and processes used to enhance productivity and business gain. </a:t>
            </a:r>
            <a:r>
              <a:rPr lang="en-US" sz="2400" b="1" dirty="0"/>
              <a:t>Data</a:t>
            </a:r>
            <a:r>
              <a:rPr lang="en-US" sz="2400" dirty="0"/>
              <a:t> is extracted and categorized to identify and analyze behavioral </a:t>
            </a:r>
            <a:r>
              <a:rPr lang="en-US" sz="2400" b="1" dirty="0"/>
              <a:t>data</a:t>
            </a:r>
            <a:r>
              <a:rPr lang="en-US" sz="2400" dirty="0"/>
              <a:t> and patterns, and techniques vary according to organizational requirements.</a:t>
            </a:r>
          </a:p>
          <a:p>
            <a:endParaRPr lang="en-US" sz="2400" dirty="0"/>
          </a:p>
          <a:p>
            <a:r>
              <a:rPr lang="en-US" sz="2400" b="1" dirty="0"/>
              <a:t>Machine learning </a:t>
            </a:r>
            <a:r>
              <a:rPr lang="en-US" sz="2400" dirty="0"/>
              <a:t>refers to construction and study of </a:t>
            </a:r>
            <a:r>
              <a:rPr lang="en-US" sz="2400" dirty="0">
                <a:hlinkClick r:id="rId5" tooltip="Algorithm"/>
              </a:rPr>
              <a:t>algorithms</a:t>
            </a:r>
            <a:r>
              <a:rPr lang="en-US" sz="2400" dirty="0"/>
              <a:t> that can </a:t>
            </a:r>
            <a:r>
              <a:rPr lang="en-US" sz="2400" dirty="0">
                <a:hlinkClick r:id="rId6" tooltip="Learning"/>
              </a:rPr>
              <a:t>learn</a:t>
            </a:r>
            <a:r>
              <a:rPr lang="en-US" sz="2400" dirty="0"/>
              <a:t> from data.(Wiki</a:t>
            </a:r>
            <a:r>
              <a:rPr lang="en-US" sz="2400" dirty="0" smtClean="0"/>
              <a:t>). </a:t>
            </a:r>
            <a:endParaRPr lang="en-US" sz="2400" dirty="0"/>
          </a:p>
          <a:p>
            <a:endParaRPr lang="en-US" sz="2400" dirty="0"/>
          </a:p>
        </p:txBody>
      </p:sp>
      <p:sp>
        <p:nvSpPr>
          <p:cNvPr id="6" name="Rectangle 5"/>
          <p:cNvSpPr/>
          <p:nvPr/>
        </p:nvSpPr>
        <p:spPr>
          <a:xfrm>
            <a:off x="991816" y="331317"/>
            <a:ext cx="10046298" cy="646331"/>
          </a:xfrm>
          <a:prstGeom prst="rect">
            <a:avLst/>
          </a:prstGeom>
        </p:spPr>
        <p:txBody>
          <a:bodyPr wrap="square">
            <a:spAutoFit/>
          </a:bodyPr>
          <a:lstStyle/>
          <a:p>
            <a:r>
              <a:rPr lang="en-US" sz="3600" smtClean="0"/>
              <a:t>Data science, Data mining and Machine learning,…. </a:t>
            </a:r>
            <a:endParaRPr lang="en-US" sz="3600"/>
          </a:p>
        </p:txBody>
      </p:sp>
    </p:spTree>
    <p:extLst>
      <p:ext uri="{BB962C8B-B14F-4D97-AF65-F5344CB8AC3E}">
        <p14:creationId xmlns:p14="http://schemas.microsoft.com/office/powerpoint/2010/main" val="119914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1"/>
          </a:xfrm>
        </p:spPr>
        <p:txBody>
          <a:bodyPr>
            <a:normAutofit/>
          </a:bodyPr>
          <a:lstStyle/>
          <a:p>
            <a:r>
              <a:rPr lang="en-US" sz="3100" b="1" dirty="0" smtClean="0"/>
              <a:t>Learning from examples </a:t>
            </a:r>
            <a:endParaRPr lang="en-US" dirty="0"/>
          </a:p>
        </p:txBody>
      </p:sp>
      <p:sp>
        <p:nvSpPr>
          <p:cNvPr id="3" name="Content Placeholder 2"/>
          <p:cNvSpPr>
            <a:spLocks noGrp="1"/>
          </p:cNvSpPr>
          <p:nvPr>
            <p:ph idx="1"/>
          </p:nvPr>
        </p:nvSpPr>
        <p:spPr>
          <a:xfrm>
            <a:off x="838200" y="1267097"/>
            <a:ext cx="10515600" cy="5256229"/>
          </a:xfrm>
        </p:spPr>
        <p:txBody>
          <a:bodyPr>
            <a:normAutofit/>
          </a:bodyPr>
          <a:lstStyle/>
          <a:p>
            <a:pPr marL="0" indent="0">
              <a:buNone/>
            </a:pPr>
            <a:r>
              <a:rPr lang="en-US" b="1" dirty="0" smtClean="0"/>
              <a:t>Step 2: Training</a:t>
            </a:r>
            <a:r>
              <a:rPr lang="en-US" dirty="0" smtClean="0"/>
              <a:t> </a:t>
            </a:r>
            <a:endParaRPr lang="en-US" dirty="0"/>
          </a:p>
          <a:p>
            <a:r>
              <a:rPr lang="en-US" dirty="0" smtClean="0"/>
              <a:t>w1</a:t>
            </a:r>
            <a:r>
              <a:rPr lang="en-US" dirty="0"/>
              <a:t>, w2,w3, … be the weights for each data element. </a:t>
            </a:r>
            <a:r>
              <a:rPr lang="en-US" b="1" dirty="0" smtClean="0"/>
              <a:t>W</a:t>
            </a:r>
            <a:r>
              <a:rPr lang="en-US" dirty="0" smtClean="0"/>
              <a:t>(=(</a:t>
            </a:r>
            <a:r>
              <a:rPr lang="en-US" b="1" dirty="0" smtClean="0"/>
              <a:t>w1,w2,w3</a:t>
            </a:r>
            <a:r>
              <a:rPr lang="en-US" dirty="0" smtClean="0"/>
              <a:t>)) </a:t>
            </a:r>
            <a:r>
              <a:rPr lang="en-US" dirty="0"/>
              <a:t>and </a:t>
            </a:r>
            <a:r>
              <a:rPr lang="en-US" b="1" dirty="0"/>
              <a:t>b</a:t>
            </a:r>
            <a:r>
              <a:rPr lang="en-US" dirty="0"/>
              <a:t> are the parameters  to be determined. ‘c</a:t>
            </a:r>
            <a:r>
              <a:rPr lang="en-US" baseline="-25000" dirty="0"/>
              <a:t>i</a:t>
            </a:r>
            <a:r>
              <a:rPr lang="en-US" dirty="0"/>
              <a:t> </a:t>
            </a:r>
            <a:r>
              <a:rPr lang="en-US" dirty="0" smtClean="0"/>
              <a:t>’ </a:t>
            </a:r>
            <a:r>
              <a:rPr lang="en-US" dirty="0"/>
              <a:t>denotes whether the </a:t>
            </a:r>
            <a:r>
              <a:rPr lang="en-US" dirty="0" smtClean="0"/>
              <a:t>email ‘</a:t>
            </a:r>
            <a:r>
              <a:rPr lang="en-US" dirty="0" err="1" smtClean="0"/>
              <a:t>i</a:t>
            </a:r>
            <a:r>
              <a:rPr lang="en-US" dirty="0" smtClean="0"/>
              <a:t>’ </a:t>
            </a:r>
            <a:r>
              <a:rPr lang="en-US" dirty="0"/>
              <a:t>is a spam or not. </a:t>
            </a:r>
            <a:r>
              <a:rPr lang="en-US" b="1" dirty="0" smtClean="0"/>
              <a:t>c</a:t>
            </a:r>
            <a:r>
              <a:rPr lang="en-US" b="1" baseline="-25000" dirty="0" smtClean="0"/>
              <a:t>i</a:t>
            </a:r>
            <a:r>
              <a:rPr lang="en-US" b="1" dirty="0" smtClean="0"/>
              <a:t> = </a:t>
            </a:r>
            <a:r>
              <a:rPr lang="en-US" b="1" dirty="0"/>
              <a:t>1 if it is spam and -1</a:t>
            </a:r>
            <a:r>
              <a:rPr lang="en-US" dirty="0"/>
              <a:t> if it is not.</a:t>
            </a:r>
          </a:p>
          <a:p>
            <a:r>
              <a:rPr lang="en-US" b="1" dirty="0"/>
              <a:t>Algorithm:</a:t>
            </a:r>
          </a:p>
          <a:p>
            <a:pPr marL="971550" lvl="1" indent="-514350">
              <a:buFont typeface="+mj-lt"/>
              <a:buAutoNum type="arabicPeriod"/>
            </a:pPr>
            <a:r>
              <a:rPr lang="en-US" dirty="0"/>
              <a:t>Initialize w and b (to random values or to 0). </a:t>
            </a:r>
          </a:p>
          <a:p>
            <a:pPr marL="971550" lvl="1" indent="-514350">
              <a:buFont typeface="+mj-lt"/>
              <a:buAutoNum type="arabicPeriod"/>
            </a:pPr>
            <a:r>
              <a:rPr lang="en-US" dirty="0"/>
              <a:t>Find a training example </a:t>
            </a:r>
            <a:r>
              <a:rPr lang="en-US" dirty="0" smtClean="0"/>
              <a:t>(</a:t>
            </a:r>
            <a:r>
              <a:rPr lang="en-US" i="1" dirty="0"/>
              <a:t>x</a:t>
            </a:r>
            <a:r>
              <a:rPr lang="en-US" baseline="-25000" dirty="0"/>
              <a:t>i</a:t>
            </a:r>
            <a:r>
              <a:rPr lang="en-US" dirty="0"/>
              <a:t>, c</a:t>
            </a:r>
            <a:r>
              <a:rPr lang="en-US" baseline="-25000" dirty="0"/>
              <a:t>i</a:t>
            </a:r>
            <a:r>
              <a:rPr lang="en-US" dirty="0"/>
              <a:t> ) for which </a:t>
            </a:r>
          </a:p>
          <a:p>
            <a:pPr marL="0" indent="0">
              <a:buNone/>
            </a:pPr>
            <a:r>
              <a:rPr lang="en-US" i="1" dirty="0"/>
              <a:t>			sign(</a:t>
            </a:r>
            <a:r>
              <a:rPr lang="en-US" b="1" i="1" dirty="0" err="1"/>
              <a:t>w</a:t>
            </a:r>
            <a:r>
              <a:rPr lang="en-US" b="1" i="1" baseline="30000" dirty="0" err="1"/>
              <a:t>T</a:t>
            </a:r>
            <a:r>
              <a:rPr lang="en-US" i="1" dirty="0"/>
              <a:t> </a:t>
            </a:r>
            <a:r>
              <a:rPr lang="en-US" i="1" dirty="0" smtClean="0"/>
              <a:t>x</a:t>
            </a:r>
            <a:r>
              <a:rPr lang="en-US" baseline="-25000" dirty="0" smtClean="0"/>
              <a:t>i</a:t>
            </a:r>
            <a:r>
              <a:rPr lang="en-US" i="1" dirty="0" smtClean="0"/>
              <a:t> </a:t>
            </a:r>
            <a:r>
              <a:rPr lang="en-US" i="1" dirty="0"/>
              <a:t>+ </a:t>
            </a:r>
            <a:r>
              <a:rPr lang="en-US" b="1" i="1" dirty="0"/>
              <a:t>b</a:t>
            </a:r>
            <a:r>
              <a:rPr lang="en-US" i="1" dirty="0"/>
              <a:t>) != </a:t>
            </a:r>
            <a:r>
              <a:rPr lang="en-US" dirty="0"/>
              <a:t>c</a:t>
            </a:r>
            <a:r>
              <a:rPr lang="en-US" baseline="-25000" dirty="0"/>
              <a:t>i</a:t>
            </a:r>
            <a:r>
              <a:rPr lang="en-US" dirty="0"/>
              <a:t> </a:t>
            </a:r>
            <a:r>
              <a:rPr lang="en-US" i="1" dirty="0" smtClean="0"/>
              <a:t>. </a:t>
            </a:r>
          </a:p>
          <a:p>
            <a:pPr marL="0" indent="0">
              <a:buNone/>
            </a:pPr>
            <a:r>
              <a:rPr lang="en-US" i="1" dirty="0" smtClean="0"/>
              <a:t>Sign(.023) = 1; sign(-.223)=-1</a:t>
            </a:r>
            <a:endParaRPr lang="en-US" i="1" dirty="0"/>
          </a:p>
          <a:p>
            <a:pPr marL="0" indent="0">
              <a:buNone/>
            </a:pPr>
            <a:r>
              <a:rPr lang="en-US" dirty="0" smtClean="0"/>
              <a:t>If </a:t>
            </a:r>
            <a:r>
              <a:rPr lang="en-US" dirty="0"/>
              <a:t>there is no such example, training is completed. Store the final w and b and stop. Otherwise go to next step. </a:t>
            </a:r>
          </a:p>
          <a:p>
            <a:pPr marL="0" indent="0">
              <a:buNone/>
            </a:pPr>
            <a:endParaRPr lang="en-US" b="1" dirty="0"/>
          </a:p>
        </p:txBody>
      </p:sp>
      <p:pic>
        <p:nvPicPr>
          <p:cNvPr id="4" name="Picture 3"/>
          <p:cNvPicPr>
            <a:picLocks noChangeAspect="1"/>
          </p:cNvPicPr>
          <p:nvPr/>
        </p:nvPicPr>
        <p:blipFill>
          <a:blip r:embed="rId2"/>
          <a:stretch>
            <a:fillRect/>
          </a:stretch>
        </p:blipFill>
        <p:spPr>
          <a:xfrm>
            <a:off x="8213482" y="3302144"/>
            <a:ext cx="2095500" cy="1609725"/>
          </a:xfrm>
          <a:prstGeom prst="rect">
            <a:avLst/>
          </a:prstGeom>
        </p:spPr>
      </p:pic>
      <p:sp>
        <p:nvSpPr>
          <p:cNvPr id="5" name="Slide Number Placeholder 4"/>
          <p:cNvSpPr>
            <a:spLocks noGrp="1"/>
          </p:cNvSpPr>
          <p:nvPr>
            <p:ph type="sldNum" sz="quarter" idx="12"/>
          </p:nvPr>
        </p:nvSpPr>
        <p:spPr/>
        <p:txBody>
          <a:bodyPr/>
          <a:lstStyle/>
          <a:p>
            <a:fld id="{D4ABD5CE-DF25-4F2B-9E1E-CDFA4CB7DFA4}" type="slidenum">
              <a:rPr lang="en-US" smtClean="0"/>
              <a:t>20</a:t>
            </a:fld>
            <a:endParaRPr lang="en-US"/>
          </a:p>
        </p:txBody>
      </p:sp>
    </p:spTree>
    <p:extLst>
      <p:ext uri="{BB962C8B-B14F-4D97-AF65-F5344CB8AC3E}">
        <p14:creationId xmlns:p14="http://schemas.microsoft.com/office/powerpoint/2010/main" val="1677230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Fundamental approach for solutions to the problems (Improved </a:t>
            </a:r>
            <a:r>
              <a:rPr lang="en-US" sz="3100" b="1" dirty="0"/>
              <a:t>guess := original guess + step size * error</a:t>
            </a:r>
            <a:r>
              <a:rPr lang="en-US" b="1" dirty="0"/>
              <a:t/>
            </a:r>
            <a:br>
              <a:rPr lang="en-US" b="1" dirty="0"/>
            </a:br>
            <a:endParaRPr lang="en-US" dirty="0"/>
          </a:p>
        </p:txBody>
      </p:sp>
      <p:sp>
        <p:nvSpPr>
          <p:cNvPr id="3" name="Content Placeholder 2"/>
          <p:cNvSpPr>
            <a:spLocks noGrp="1"/>
          </p:cNvSpPr>
          <p:nvPr>
            <p:ph idx="1"/>
          </p:nvPr>
        </p:nvSpPr>
        <p:spPr>
          <a:xfrm>
            <a:off x="838200" y="1561014"/>
            <a:ext cx="10515600" cy="4962312"/>
          </a:xfrm>
        </p:spPr>
        <p:txBody>
          <a:bodyPr>
            <a:normAutofit lnSpcReduction="10000"/>
          </a:bodyPr>
          <a:lstStyle/>
          <a:p>
            <a:pPr marL="0" indent="0">
              <a:buNone/>
            </a:pPr>
            <a:r>
              <a:rPr lang="en-US" b="1" dirty="0"/>
              <a:t>Training</a:t>
            </a:r>
            <a:r>
              <a:rPr lang="en-US" dirty="0"/>
              <a:t> </a:t>
            </a:r>
          </a:p>
          <a:p>
            <a:r>
              <a:rPr lang="en-US" dirty="0" smtClean="0"/>
              <a:t>w1</a:t>
            </a:r>
            <a:r>
              <a:rPr lang="en-US" dirty="0"/>
              <a:t>, w2,w3, … be the weights for each data element. </a:t>
            </a:r>
            <a:r>
              <a:rPr lang="en-US" dirty="0" smtClean="0"/>
              <a:t>W(=(w1,w2,w3)) </a:t>
            </a:r>
            <a:r>
              <a:rPr lang="en-US" dirty="0"/>
              <a:t>and b are the parameters  to be determined. ‘c</a:t>
            </a:r>
            <a:r>
              <a:rPr lang="en-US" baseline="-25000" dirty="0"/>
              <a:t>i</a:t>
            </a:r>
            <a:r>
              <a:rPr lang="en-US" dirty="0"/>
              <a:t> </a:t>
            </a:r>
            <a:r>
              <a:rPr lang="en-US" dirty="0" smtClean="0"/>
              <a:t>’ </a:t>
            </a:r>
            <a:r>
              <a:rPr lang="en-US" dirty="0"/>
              <a:t>denotes whether the </a:t>
            </a:r>
            <a:r>
              <a:rPr lang="en-US" dirty="0" smtClean="0"/>
              <a:t>email ‘</a:t>
            </a:r>
            <a:r>
              <a:rPr lang="en-US" dirty="0" err="1" smtClean="0"/>
              <a:t>i</a:t>
            </a:r>
            <a:r>
              <a:rPr lang="en-US" dirty="0" smtClean="0"/>
              <a:t>’ </a:t>
            </a:r>
            <a:r>
              <a:rPr lang="en-US" dirty="0"/>
              <a:t>is a spam or not. </a:t>
            </a:r>
            <a:r>
              <a:rPr lang="en-US" dirty="0" smtClean="0"/>
              <a:t>c</a:t>
            </a:r>
            <a:r>
              <a:rPr lang="en-US" baseline="-25000" dirty="0" smtClean="0"/>
              <a:t>i</a:t>
            </a:r>
            <a:r>
              <a:rPr lang="en-US" dirty="0" smtClean="0"/>
              <a:t> = </a:t>
            </a:r>
            <a:r>
              <a:rPr lang="en-US" dirty="0"/>
              <a:t>1 if it is spam and -1 if it is not.</a:t>
            </a:r>
          </a:p>
          <a:p>
            <a:r>
              <a:rPr lang="en-US" b="1" dirty="0"/>
              <a:t>Algorithm:</a:t>
            </a:r>
          </a:p>
          <a:p>
            <a:pPr marL="971550" lvl="1" indent="-514350">
              <a:buFont typeface="+mj-lt"/>
              <a:buAutoNum type="arabicPeriod"/>
            </a:pPr>
            <a:r>
              <a:rPr lang="en-US" dirty="0"/>
              <a:t>Initialize w and b (to random values or to 0). </a:t>
            </a:r>
          </a:p>
          <a:p>
            <a:pPr marL="971550" lvl="1" indent="-514350">
              <a:buFont typeface="+mj-lt"/>
              <a:buAutoNum type="arabicPeriod"/>
            </a:pPr>
            <a:r>
              <a:rPr lang="en-US" dirty="0"/>
              <a:t>Find a training example </a:t>
            </a:r>
            <a:r>
              <a:rPr lang="en-US" dirty="0" smtClean="0"/>
              <a:t>(</a:t>
            </a:r>
            <a:r>
              <a:rPr lang="en-US" i="1" dirty="0"/>
              <a:t>x</a:t>
            </a:r>
            <a:r>
              <a:rPr lang="en-US" baseline="-25000" dirty="0"/>
              <a:t>i</a:t>
            </a:r>
            <a:r>
              <a:rPr lang="en-US" dirty="0"/>
              <a:t>, c</a:t>
            </a:r>
            <a:r>
              <a:rPr lang="en-US" baseline="-25000" dirty="0"/>
              <a:t>i</a:t>
            </a:r>
            <a:r>
              <a:rPr lang="en-US" dirty="0"/>
              <a:t> ) for which </a:t>
            </a:r>
          </a:p>
          <a:p>
            <a:pPr marL="0" indent="0">
              <a:buNone/>
            </a:pPr>
            <a:r>
              <a:rPr lang="en-US" i="1" dirty="0"/>
              <a:t>			sign(</a:t>
            </a:r>
            <a:r>
              <a:rPr lang="en-US" i="1" dirty="0" err="1"/>
              <a:t>w</a:t>
            </a:r>
            <a:r>
              <a:rPr lang="en-US" i="1" baseline="30000" dirty="0" err="1"/>
              <a:t>T</a:t>
            </a:r>
            <a:r>
              <a:rPr lang="en-US" i="1" dirty="0"/>
              <a:t> </a:t>
            </a:r>
            <a:r>
              <a:rPr lang="en-US" i="1" dirty="0" smtClean="0"/>
              <a:t>x</a:t>
            </a:r>
            <a:r>
              <a:rPr lang="en-US" baseline="-25000" dirty="0" smtClean="0"/>
              <a:t>i</a:t>
            </a:r>
            <a:r>
              <a:rPr lang="en-US" i="1" dirty="0" smtClean="0"/>
              <a:t> </a:t>
            </a:r>
            <a:r>
              <a:rPr lang="en-US" i="1" dirty="0"/>
              <a:t>+ b) != </a:t>
            </a:r>
            <a:r>
              <a:rPr lang="en-US" dirty="0"/>
              <a:t>c</a:t>
            </a:r>
            <a:r>
              <a:rPr lang="en-US" baseline="-25000" dirty="0"/>
              <a:t>i</a:t>
            </a:r>
            <a:r>
              <a:rPr lang="en-US" dirty="0"/>
              <a:t> </a:t>
            </a:r>
            <a:r>
              <a:rPr lang="en-US" i="1" dirty="0" smtClean="0"/>
              <a:t>. </a:t>
            </a:r>
          </a:p>
          <a:p>
            <a:pPr marL="0" indent="0">
              <a:buNone/>
            </a:pPr>
            <a:r>
              <a:rPr lang="en-US" i="1" dirty="0" smtClean="0"/>
              <a:t>Sign(.023) = 1; sign(-.223)=-1</a:t>
            </a:r>
            <a:endParaRPr lang="en-US" i="1" dirty="0"/>
          </a:p>
          <a:p>
            <a:pPr marL="0" indent="0">
              <a:buNone/>
            </a:pPr>
            <a:r>
              <a:rPr lang="en-US" dirty="0" smtClean="0"/>
              <a:t>If </a:t>
            </a:r>
            <a:r>
              <a:rPr lang="en-US" dirty="0"/>
              <a:t>there is no such example, training is completed. Store the final w and b and stop. Otherwise go to next step. </a:t>
            </a:r>
          </a:p>
          <a:p>
            <a:pPr marL="0" indent="0">
              <a:buNone/>
            </a:pPr>
            <a:endParaRPr lang="en-US" b="1" dirty="0"/>
          </a:p>
        </p:txBody>
      </p:sp>
      <p:pic>
        <p:nvPicPr>
          <p:cNvPr id="4" name="Picture 3"/>
          <p:cNvPicPr>
            <a:picLocks noChangeAspect="1"/>
          </p:cNvPicPr>
          <p:nvPr/>
        </p:nvPicPr>
        <p:blipFill>
          <a:blip r:embed="rId2"/>
          <a:stretch>
            <a:fillRect/>
          </a:stretch>
        </p:blipFill>
        <p:spPr>
          <a:xfrm>
            <a:off x="8213482" y="3302144"/>
            <a:ext cx="2095500" cy="1609725"/>
          </a:xfrm>
          <a:prstGeom prst="rect">
            <a:avLst/>
          </a:prstGeom>
        </p:spPr>
      </p:pic>
      <p:sp>
        <p:nvSpPr>
          <p:cNvPr id="5" name="Slide Number Placeholder 4"/>
          <p:cNvSpPr>
            <a:spLocks noGrp="1"/>
          </p:cNvSpPr>
          <p:nvPr>
            <p:ph type="sldNum" sz="quarter" idx="12"/>
          </p:nvPr>
        </p:nvSpPr>
        <p:spPr/>
        <p:txBody>
          <a:bodyPr/>
          <a:lstStyle/>
          <a:p>
            <a:fld id="{D4ABD5CE-DF25-4F2B-9E1E-CDFA4CB7DFA4}" type="slidenum">
              <a:rPr lang="en-US" smtClean="0"/>
              <a:t>21</a:t>
            </a:fld>
            <a:endParaRPr lang="en-US"/>
          </a:p>
        </p:txBody>
      </p:sp>
    </p:spTree>
    <p:extLst>
      <p:ext uri="{BB962C8B-B14F-4D97-AF65-F5344CB8AC3E}">
        <p14:creationId xmlns:p14="http://schemas.microsoft.com/office/powerpoint/2010/main" val="502225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426"/>
          </a:xfrm>
        </p:spPr>
        <p:txBody>
          <a:bodyPr/>
          <a:lstStyle/>
          <a:p>
            <a:r>
              <a:rPr lang="en-US" dirty="0" smtClean="0"/>
              <a:t>Algorithm…</a:t>
            </a:r>
            <a:endParaRPr lang="en-US" dirty="0"/>
          </a:p>
        </p:txBody>
      </p:sp>
      <p:sp>
        <p:nvSpPr>
          <p:cNvPr id="3" name="Content Placeholder 2"/>
          <p:cNvSpPr>
            <a:spLocks noGrp="1"/>
          </p:cNvSpPr>
          <p:nvPr>
            <p:ph idx="1"/>
          </p:nvPr>
        </p:nvSpPr>
        <p:spPr>
          <a:xfrm>
            <a:off x="838200" y="1153552"/>
            <a:ext cx="10515600" cy="5023411"/>
          </a:xfrm>
        </p:spPr>
        <p:txBody>
          <a:bodyPr>
            <a:normAutofit fontScale="77500" lnSpcReduction="20000"/>
          </a:bodyPr>
          <a:lstStyle/>
          <a:p>
            <a:pPr marL="0" indent="0">
              <a:buNone/>
            </a:pPr>
            <a:r>
              <a:rPr lang="en-US" dirty="0" smtClean="0"/>
              <a:t>3) </a:t>
            </a:r>
            <a:r>
              <a:rPr lang="en-US" b="1" dirty="0" smtClean="0"/>
              <a:t>Update </a:t>
            </a:r>
            <a:r>
              <a:rPr lang="en-US" b="1" dirty="0"/>
              <a:t>(w, b): </a:t>
            </a:r>
          </a:p>
          <a:p>
            <a:pPr marL="0" indent="0">
              <a:buNone/>
            </a:pPr>
            <a:r>
              <a:rPr lang="en-US" i="1" dirty="0"/>
              <a:t>		</a:t>
            </a:r>
            <a:r>
              <a:rPr lang="en-US" i="1" dirty="0" smtClean="0"/>
              <a:t>w(new) </a:t>
            </a:r>
            <a:r>
              <a:rPr lang="en-US" i="1" dirty="0"/>
              <a:t>:= w + </a:t>
            </a:r>
            <a:r>
              <a:rPr lang="en-US" dirty="0"/>
              <a:t>c</a:t>
            </a:r>
            <a:r>
              <a:rPr lang="en-US" baseline="-25000" dirty="0"/>
              <a:t>i</a:t>
            </a:r>
            <a:r>
              <a:rPr lang="en-US" i="1" dirty="0" smtClean="0"/>
              <a:t> *</a:t>
            </a:r>
            <a:r>
              <a:rPr lang="en-US" dirty="0"/>
              <a:t> </a:t>
            </a:r>
            <a:r>
              <a:rPr lang="en-US" dirty="0" smtClean="0"/>
              <a:t>x</a:t>
            </a:r>
            <a:r>
              <a:rPr lang="en-US" baseline="-25000" dirty="0" smtClean="0"/>
              <a:t>i</a:t>
            </a:r>
            <a:r>
              <a:rPr lang="en-US" i="1" dirty="0" smtClean="0"/>
              <a:t>, </a:t>
            </a:r>
            <a:r>
              <a:rPr lang="en-US" i="1" dirty="0" smtClean="0"/>
              <a:t> b </a:t>
            </a:r>
            <a:r>
              <a:rPr lang="en-US" i="1" dirty="0"/>
              <a:t>:= b + </a:t>
            </a:r>
            <a:r>
              <a:rPr lang="en-US" dirty="0"/>
              <a:t>c</a:t>
            </a:r>
            <a:r>
              <a:rPr lang="en-US" baseline="-25000" dirty="0"/>
              <a:t>i</a:t>
            </a:r>
            <a:r>
              <a:rPr lang="en-US" dirty="0" smtClean="0"/>
              <a:t>  after </a:t>
            </a:r>
            <a:r>
              <a:rPr lang="en-US" dirty="0" smtClean="0"/>
              <a:t>‘</a:t>
            </a:r>
            <a:r>
              <a:rPr lang="en-US" dirty="0" err="1"/>
              <a:t>i</a:t>
            </a:r>
            <a:r>
              <a:rPr lang="en-US" dirty="0" err="1" smtClean="0"/>
              <a:t>’th</a:t>
            </a:r>
            <a:r>
              <a:rPr lang="en-US" dirty="0" smtClean="0"/>
              <a:t> </a:t>
            </a:r>
            <a:r>
              <a:rPr lang="en-US" dirty="0" smtClean="0"/>
              <a:t>sample is received.</a:t>
            </a:r>
          </a:p>
          <a:p>
            <a:pPr>
              <a:buFont typeface="Wingdings" panose="05000000000000000000" pitchFamily="2" charset="2"/>
              <a:buChar char="è"/>
            </a:pPr>
            <a:r>
              <a:rPr lang="en-US" b="1" dirty="0" smtClean="0">
                <a:sym typeface="Wingdings" panose="05000000000000000000" pitchFamily="2" charset="2"/>
              </a:rPr>
              <a:t>w1(new</a:t>
            </a:r>
            <a:r>
              <a:rPr lang="en-US" b="1" dirty="0">
                <a:sym typeface="Wingdings" panose="05000000000000000000" pitchFamily="2" charset="2"/>
              </a:rPr>
              <a:t>) = w1 + </a:t>
            </a:r>
            <a:r>
              <a:rPr lang="en-US" b="1" dirty="0"/>
              <a:t>c</a:t>
            </a:r>
            <a:r>
              <a:rPr lang="en-US" b="1" baseline="-25000" dirty="0"/>
              <a:t>i</a:t>
            </a:r>
            <a:r>
              <a:rPr lang="en-US" b="1" dirty="0" smtClean="0">
                <a:sym typeface="Wingdings" panose="05000000000000000000" pitchFamily="2" charset="2"/>
              </a:rPr>
              <a:t> * x1</a:t>
            </a:r>
            <a:r>
              <a:rPr lang="en-US" b="1" baseline="-25000" dirty="0" smtClean="0"/>
              <a:t>i</a:t>
            </a:r>
            <a:r>
              <a:rPr lang="en-US" b="1" dirty="0" smtClean="0">
                <a:sym typeface="Wingdings" panose="05000000000000000000" pitchFamily="2" charset="2"/>
              </a:rPr>
              <a:t>; </a:t>
            </a:r>
          </a:p>
          <a:p>
            <a:pPr>
              <a:buFont typeface="Wingdings" panose="05000000000000000000" pitchFamily="2" charset="2"/>
              <a:buChar char="è"/>
            </a:pPr>
            <a:r>
              <a:rPr lang="en-US" b="1" dirty="0" smtClean="0">
                <a:sym typeface="Wingdings" panose="05000000000000000000" pitchFamily="2" charset="2"/>
              </a:rPr>
              <a:t>w2(new</a:t>
            </a:r>
            <a:r>
              <a:rPr lang="en-US" b="1" dirty="0">
                <a:sym typeface="Wingdings" panose="05000000000000000000" pitchFamily="2" charset="2"/>
              </a:rPr>
              <a:t>) = w2 + </a:t>
            </a:r>
            <a:r>
              <a:rPr lang="en-US" b="1" dirty="0"/>
              <a:t>c</a:t>
            </a:r>
            <a:r>
              <a:rPr lang="en-US" b="1" baseline="-25000" dirty="0"/>
              <a:t>i</a:t>
            </a:r>
            <a:r>
              <a:rPr lang="en-US" b="1" dirty="0" smtClean="0">
                <a:sym typeface="Wingdings" panose="05000000000000000000" pitchFamily="2" charset="2"/>
              </a:rPr>
              <a:t> * x2</a:t>
            </a:r>
            <a:r>
              <a:rPr lang="en-US" b="1" baseline="-25000" dirty="0" smtClean="0"/>
              <a:t>i</a:t>
            </a:r>
            <a:r>
              <a:rPr lang="en-US" dirty="0" smtClean="0">
                <a:sym typeface="Wingdings" panose="05000000000000000000" pitchFamily="2" charset="2"/>
              </a:rPr>
              <a:t>;…….</a:t>
            </a:r>
            <a:endParaRPr lang="en-US" dirty="0"/>
          </a:p>
          <a:p>
            <a:pPr marL="0" indent="0">
              <a:buNone/>
            </a:pPr>
            <a:r>
              <a:rPr lang="en-US" dirty="0"/>
              <a:t>         Go to previous step.  </a:t>
            </a:r>
          </a:p>
          <a:p>
            <a:pPr marL="0" indent="0">
              <a:buNone/>
            </a:pPr>
            <a:r>
              <a:rPr lang="en-US" dirty="0"/>
              <a:t>	</a:t>
            </a:r>
            <a:r>
              <a:rPr lang="en-US" dirty="0">
                <a:solidFill>
                  <a:schemeClr val="accent2">
                    <a:lumMod val="75000"/>
                  </a:schemeClr>
                </a:solidFill>
              </a:rPr>
              <a:t>(This algorithm is arrived at by minimizing the objective function </a:t>
            </a:r>
          </a:p>
          <a:p>
            <a:pPr marL="0" indent="0">
              <a:buNone/>
            </a:pPr>
            <a:r>
              <a:rPr lang="en-US" dirty="0">
                <a:solidFill>
                  <a:schemeClr val="accent2">
                    <a:lumMod val="75000"/>
                  </a:schemeClr>
                </a:solidFill>
              </a:rPr>
              <a:t>			</a:t>
            </a:r>
            <a:r>
              <a:rPr lang="el-GR" dirty="0">
                <a:solidFill>
                  <a:schemeClr val="accent2">
                    <a:lumMod val="75000"/>
                  </a:schemeClr>
                </a:solidFill>
              </a:rPr>
              <a:t>Σ</a:t>
            </a:r>
            <a:r>
              <a:rPr lang="en-US" dirty="0">
                <a:solidFill>
                  <a:schemeClr val="accent2">
                    <a:lumMod val="75000"/>
                  </a:schemeClr>
                </a:solidFill>
              </a:rPr>
              <a:t> (</a:t>
            </a:r>
            <a:r>
              <a:rPr lang="en-US" i="1" dirty="0" err="1">
                <a:solidFill>
                  <a:schemeClr val="accent2">
                    <a:lumMod val="75000"/>
                  </a:schemeClr>
                </a:solidFill>
              </a:rPr>
              <a:t>w</a:t>
            </a:r>
            <a:r>
              <a:rPr lang="en-US" i="1" baseline="30000" dirty="0" err="1">
                <a:solidFill>
                  <a:schemeClr val="accent2">
                    <a:lumMod val="75000"/>
                  </a:schemeClr>
                </a:solidFill>
              </a:rPr>
              <a:t>T</a:t>
            </a:r>
            <a:r>
              <a:rPr lang="en-US" i="1" dirty="0">
                <a:solidFill>
                  <a:schemeClr val="accent2">
                    <a:lumMod val="75000"/>
                  </a:schemeClr>
                </a:solidFill>
              </a:rPr>
              <a:t> x + b)  </a:t>
            </a:r>
          </a:p>
          <a:p>
            <a:pPr marL="0" indent="0">
              <a:buNone/>
            </a:pPr>
            <a:r>
              <a:rPr lang="en-US" i="1" dirty="0">
                <a:solidFill>
                  <a:schemeClr val="accent2">
                    <a:lumMod val="75000"/>
                  </a:schemeClr>
                </a:solidFill>
              </a:rPr>
              <a:t>	</a:t>
            </a:r>
            <a:r>
              <a:rPr lang="en-US" b="1" dirty="0">
                <a:solidFill>
                  <a:schemeClr val="accent2">
                    <a:lumMod val="75000"/>
                  </a:schemeClr>
                </a:solidFill>
              </a:rPr>
              <a:t>for a set of x which misclassified</a:t>
            </a:r>
            <a:r>
              <a:rPr lang="en-US" i="1" dirty="0">
                <a:solidFill>
                  <a:schemeClr val="accent2">
                    <a:lumMod val="75000"/>
                  </a:schemeClr>
                </a:solidFill>
              </a:rPr>
              <a:t>. </a:t>
            </a:r>
            <a:r>
              <a:rPr lang="en-US" i="1" dirty="0" smtClean="0">
                <a:solidFill>
                  <a:schemeClr val="accent2">
                    <a:lumMod val="75000"/>
                  </a:schemeClr>
                </a:solidFill>
              </a:rPr>
              <a:t>Here ‘x’ itself is the ‘gradient’. </a:t>
            </a:r>
            <a:r>
              <a:rPr lang="en-US" dirty="0" smtClean="0">
                <a:solidFill>
                  <a:schemeClr val="accent2">
                    <a:lumMod val="75000"/>
                  </a:schemeClr>
                </a:solidFill>
              </a:rPr>
              <a:t>Details </a:t>
            </a:r>
            <a:r>
              <a:rPr lang="en-US" dirty="0">
                <a:solidFill>
                  <a:schemeClr val="accent2">
                    <a:lumMod val="75000"/>
                  </a:schemeClr>
                </a:solidFill>
              </a:rPr>
              <a:t>would be dealt later.</a:t>
            </a:r>
          </a:p>
          <a:p>
            <a:pPr marL="0" indent="0">
              <a:buNone/>
            </a:pPr>
            <a:endParaRPr lang="en-US" b="1" dirty="0"/>
          </a:p>
          <a:p>
            <a:pPr marL="0" indent="0">
              <a:buNone/>
            </a:pPr>
            <a:r>
              <a:rPr lang="en-US" b="1" dirty="0" smtClean="0"/>
              <a:t>Classification</a:t>
            </a:r>
            <a:r>
              <a:rPr lang="en-US" dirty="0" smtClean="0"/>
              <a:t> </a:t>
            </a:r>
            <a:endParaRPr lang="en-US" dirty="0"/>
          </a:p>
          <a:p>
            <a:r>
              <a:rPr lang="en-US" dirty="0"/>
              <a:t>1. Given a message x, determine its class as </a:t>
            </a:r>
            <a:r>
              <a:rPr lang="en-US" i="1" dirty="0"/>
              <a:t>sign(</a:t>
            </a:r>
            <a:r>
              <a:rPr lang="en-US" i="1" dirty="0" err="1"/>
              <a:t>w</a:t>
            </a:r>
            <a:r>
              <a:rPr lang="en-US" i="1" baseline="30000" dirty="0" err="1"/>
              <a:t>T</a:t>
            </a:r>
            <a:r>
              <a:rPr lang="en-US" i="1" dirty="0"/>
              <a:t> x + b)</a:t>
            </a:r>
          </a:p>
          <a:p>
            <a:pPr marL="0" indent="0">
              <a:buNone/>
            </a:pPr>
            <a:r>
              <a:rPr lang="en-US" b="1" dirty="0"/>
              <a:t>Basic idea behind the algorithm:</a:t>
            </a:r>
          </a:p>
          <a:p>
            <a:pPr marL="0" indent="0">
              <a:buNone/>
            </a:pPr>
            <a:r>
              <a:rPr lang="en-US" b="1" dirty="0"/>
              <a:t>Improved guess := original guess + step size * </a:t>
            </a:r>
            <a:r>
              <a:rPr lang="en-US" b="1" dirty="0" smtClean="0"/>
              <a:t>Gradient direction of the error</a:t>
            </a:r>
            <a:r>
              <a:rPr lang="en-US" b="1" dirty="0" smtClean="0"/>
              <a:t>. </a:t>
            </a:r>
            <a:endParaRPr lang="en-US" b="1" dirty="0"/>
          </a:p>
          <a:p>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22</a:t>
            </a:fld>
            <a:endParaRPr lang="en-US"/>
          </a:p>
        </p:txBody>
      </p:sp>
    </p:spTree>
    <p:extLst>
      <p:ext uri="{BB962C8B-B14F-4D97-AF65-F5344CB8AC3E}">
        <p14:creationId xmlns:p14="http://schemas.microsoft.com/office/powerpoint/2010/main" val="229076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lstStyle/>
          <a:p>
            <a:r>
              <a:rPr lang="en-US" dirty="0"/>
              <a:t>Perceptron and neural network</a:t>
            </a:r>
          </a:p>
        </p:txBody>
      </p:sp>
      <p:pic>
        <p:nvPicPr>
          <p:cNvPr id="4" name="Content Placeholder 3"/>
          <p:cNvPicPr>
            <a:picLocks noGrp="1" noChangeAspect="1"/>
          </p:cNvPicPr>
          <p:nvPr>
            <p:ph idx="1"/>
          </p:nvPr>
        </p:nvPicPr>
        <p:blipFill>
          <a:blip r:embed="rId2"/>
          <a:stretch>
            <a:fillRect/>
          </a:stretch>
        </p:blipFill>
        <p:spPr>
          <a:xfrm>
            <a:off x="1050877" y="1247088"/>
            <a:ext cx="3553252" cy="2818913"/>
          </a:xfrm>
          <a:prstGeom prst="rect">
            <a:avLst/>
          </a:prstGeom>
        </p:spPr>
      </p:pic>
      <p:sp>
        <p:nvSpPr>
          <p:cNvPr id="5" name="Rectangle 4"/>
          <p:cNvSpPr/>
          <p:nvPr/>
        </p:nvSpPr>
        <p:spPr>
          <a:xfrm>
            <a:off x="838200" y="4118586"/>
            <a:ext cx="9124666" cy="2308324"/>
          </a:xfrm>
          <a:prstGeom prst="rect">
            <a:avLst/>
          </a:prstGeom>
        </p:spPr>
        <p:txBody>
          <a:bodyPr wrap="square">
            <a:spAutoFit/>
          </a:bodyPr>
          <a:lstStyle/>
          <a:p>
            <a:r>
              <a:rPr lang="en-US" dirty="0"/>
              <a:t>If the vectors to be classified have only two components (i.e. x ∈ R 2 ), they can be represented as points on a plane. The decision function of a perceptron can then be represented as a line that divides the plane in two parts. Vectors in one half-plane will be classified as belonging to one class, vectors in the other half-plane—as belonging to the other class</a:t>
            </a:r>
            <a:r>
              <a:rPr lang="en-US" dirty="0" smtClean="0"/>
              <a:t>.</a:t>
            </a:r>
          </a:p>
          <a:p>
            <a:r>
              <a:rPr lang="en-US" dirty="0" smtClean="0"/>
              <a:t>Dropping the subscripts, we can write these as </a:t>
            </a:r>
          </a:p>
          <a:p>
            <a:r>
              <a:rPr lang="en-US" dirty="0">
                <a:sym typeface="Wingdings" panose="05000000000000000000" pitchFamily="2" charset="2"/>
              </a:rPr>
              <a:t>w1 </a:t>
            </a:r>
            <a:r>
              <a:rPr lang="en-US" dirty="0" smtClean="0">
                <a:sym typeface="Wingdings" panose="05000000000000000000" pitchFamily="2" charset="2"/>
              </a:rPr>
              <a:t> x1</a:t>
            </a:r>
            <a:r>
              <a:rPr lang="en-US" dirty="0" smtClean="0"/>
              <a:t>  + w2 </a:t>
            </a:r>
            <a:r>
              <a:rPr lang="en-US" dirty="0" smtClean="0">
                <a:sym typeface="Wingdings" panose="05000000000000000000" pitchFamily="2" charset="2"/>
              </a:rPr>
              <a:t>x2</a:t>
            </a:r>
            <a:r>
              <a:rPr lang="en-US" dirty="0" smtClean="0"/>
              <a:t>  +b  &lt;&gt; 0. This means that if we find a line in 2 dim plane based on the above expression that line divides the plane in to two halves.</a:t>
            </a:r>
          </a:p>
          <a:p>
            <a:r>
              <a:rPr lang="en-US" dirty="0" smtClean="0"/>
              <a:t>One half represents Spam and the other normal.</a:t>
            </a:r>
            <a:endParaRPr lang="en-US" dirty="0"/>
          </a:p>
        </p:txBody>
      </p:sp>
      <p:sp>
        <p:nvSpPr>
          <p:cNvPr id="6" name="TextBox 5"/>
          <p:cNvSpPr txBox="1"/>
          <p:nvPr/>
        </p:nvSpPr>
        <p:spPr>
          <a:xfrm>
            <a:off x="4804011" y="1542197"/>
            <a:ext cx="670105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above algorithm gave rise to ‘Neural networks’.</a:t>
            </a:r>
          </a:p>
          <a:p>
            <a:pPr marL="285750" indent="-285750">
              <a:buFont typeface="Arial" panose="020B0604020202020204" pitchFamily="34" charset="0"/>
              <a:buChar char="•"/>
            </a:pPr>
            <a:r>
              <a:rPr lang="en-US" dirty="0"/>
              <a:t>This process is called ‘Perceptron’.</a:t>
            </a:r>
          </a:p>
          <a:p>
            <a:pPr marL="285750" indent="-285750">
              <a:buFont typeface="Arial" panose="020B0604020202020204" pitchFamily="34" charset="0"/>
              <a:buChar char="•"/>
            </a:pPr>
            <a:r>
              <a:rPr lang="en-US" dirty="0"/>
              <a:t>This structure resembles the functioning of neurons in brain.</a:t>
            </a:r>
          </a:p>
          <a:p>
            <a:pPr marL="285750" indent="-285750">
              <a:buFont typeface="Arial" panose="020B0604020202020204" pitchFamily="34" charset="0"/>
              <a:buChar char="•"/>
            </a:pPr>
            <a:r>
              <a:rPr lang="en-US" dirty="0"/>
              <a:t>The neurons in the brain are triggered by incoming nerves when the total sum of the electric potentials reach some threshold called ‘firing potential’. </a:t>
            </a:r>
          </a:p>
          <a:p>
            <a:pPr marL="285750" indent="-285750">
              <a:buFont typeface="Arial" panose="020B0604020202020204" pitchFamily="34" charset="0"/>
              <a:buChar char="•"/>
            </a:pPr>
            <a:r>
              <a:rPr lang="en-US" dirty="0"/>
              <a:t>For practical purposes (which ‘d be described later) the switching function Sign() is replaced by a function called sigmoidal function. </a:t>
            </a:r>
          </a:p>
        </p:txBody>
      </p:sp>
      <p:sp>
        <p:nvSpPr>
          <p:cNvPr id="3" name="Slide Number Placeholder 2"/>
          <p:cNvSpPr>
            <a:spLocks noGrp="1"/>
          </p:cNvSpPr>
          <p:nvPr>
            <p:ph type="sldNum" sz="quarter" idx="12"/>
          </p:nvPr>
        </p:nvSpPr>
        <p:spPr/>
        <p:txBody>
          <a:bodyPr/>
          <a:lstStyle/>
          <a:p>
            <a:fld id="{D4ABD5CE-DF25-4F2B-9E1E-CDFA4CB7DFA4}" type="slidenum">
              <a:rPr lang="en-US" smtClean="0"/>
              <a:t>23</a:t>
            </a:fld>
            <a:endParaRPr lang="en-US"/>
          </a:p>
        </p:txBody>
      </p:sp>
    </p:spTree>
    <p:extLst>
      <p:ext uri="{BB962C8B-B14F-4D97-AF65-F5344CB8AC3E}">
        <p14:creationId xmlns:p14="http://schemas.microsoft.com/office/powerpoint/2010/main" val="228768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24</a:t>
            </a:fld>
            <a:endParaRPr lang="en-US"/>
          </a:p>
        </p:txBody>
      </p:sp>
      <p:cxnSp>
        <p:nvCxnSpPr>
          <p:cNvPr id="6" name="Straight Connector 5"/>
          <p:cNvCxnSpPr/>
          <p:nvPr/>
        </p:nvCxnSpPr>
        <p:spPr>
          <a:xfrm>
            <a:off x="3643745" y="2355273"/>
            <a:ext cx="0" cy="256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2230583" y="3519055"/>
            <a:ext cx="3089562" cy="27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41418" y="2230582"/>
            <a:ext cx="4655127" cy="268778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419599" y="3565359"/>
            <a:ext cx="2401619" cy="369332"/>
          </a:xfrm>
          <a:prstGeom prst="rect">
            <a:avLst/>
          </a:prstGeom>
        </p:spPr>
        <p:txBody>
          <a:bodyPr wrap="none">
            <a:spAutoFit/>
          </a:bodyPr>
          <a:lstStyle/>
          <a:p>
            <a:r>
              <a:rPr lang="en-US" dirty="0">
                <a:sym typeface="Wingdings" panose="05000000000000000000" pitchFamily="2" charset="2"/>
              </a:rPr>
              <a:t>w1  x1</a:t>
            </a:r>
            <a:r>
              <a:rPr lang="en-US" dirty="0"/>
              <a:t>  + w2 </a:t>
            </a:r>
            <a:r>
              <a:rPr lang="en-US" dirty="0">
                <a:sym typeface="Wingdings" panose="05000000000000000000" pitchFamily="2" charset="2"/>
              </a:rPr>
              <a:t>x2</a:t>
            </a:r>
            <a:r>
              <a:rPr lang="en-US" dirty="0"/>
              <a:t>  +</a:t>
            </a:r>
            <a:r>
              <a:rPr lang="en-US" dirty="0" smtClean="0"/>
              <a:t>b = 0  </a:t>
            </a:r>
            <a:endParaRPr lang="en-US" dirty="0"/>
          </a:p>
        </p:txBody>
      </p:sp>
      <p:sp>
        <p:nvSpPr>
          <p:cNvPr id="14" name="Oval 13"/>
          <p:cNvSpPr/>
          <p:nvPr/>
        </p:nvSpPr>
        <p:spPr>
          <a:xfrm>
            <a:off x="4225636" y="2909455"/>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6836" y="3297599"/>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82835" y="2521744"/>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36127" y="2979161"/>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06836" y="2854037"/>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384635" y="3353017"/>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2438400" y="3172691"/>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2770910" y="2937164"/>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3103418" y="3228109"/>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292927" y="4170110"/>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3061855" y="4414610"/>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3200400" y="3934691"/>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3782290" y="3740836"/>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3969327" y="4100946"/>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657600" y="4391891"/>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5320145" y="4477064"/>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4274127" y="5105129"/>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14" idx="4"/>
          </p:cNvCxnSpPr>
          <p:nvPr/>
        </p:nvCxnSpPr>
        <p:spPr>
          <a:xfrm flipH="1">
            <a:off x="4066309" y="2964873"/>
            <a:ext cx="207818" cy="2702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3"/>
          </p:cNvCxnSpPr>
          <p:nvPr/>
        </p:nvCxnSpPr>
        <p:spPr>
          <a:xfrm flipV="1">
            <a:off x="5368636" y="4170110"/>
            <a:ext cx="346363" cy="431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837217" y="774496"/>
            <a:ext cx="4502728"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equation represents the ‘classification’ governing equation.</a:t>
            </a:r>
          </a:p>
          <a:p>
            <a:pPr marL="285750" indent="-285750">
              <a:buFont typeface="Arial" panose="020B0604020202020204" pitchFamily="34" charset="0"/>
              <a:buChar char="•"/>
            </a:pPr>
            <a:r>
              <a:rPr lang="en-US" dirty="0" smtClean="0"/>
              <a:t>It could be seen to divide the plane into two parts.</a:t>
            </a:r>
          </a:p>
          <a:p>
            <a:pPr marL="285750" indent="-285750">
              <a:buFont typeface="Arial" panose="020B0604020202020204" pitchFamily="34" charset="0"/>
              <a:buChar char="•"/>
            </a:pPr>
            <a:r>
              <a:rPr lang="en-US" dirty="0" smtClean="0"/>
              <a:t>Now, there are plenty of lines which could divide such that the circles and triangles are separated.</a:t>
            </a:r>
          </a:p>
          <a:p>
            <a:pPr marL="285750" indent="-285750">
              <a:buFont typeface="Arial" panose="020B0604020202020204" pitchFamily="34" charset="0"/>
              <a:buChar char="•"/>
            </a:pPr>
            <a:r>
              <a:rPr lang="en-US" dirty="0" smtClean="0"/>
              <a:t>We can choose the one such that the points are away from the ‘dividing line’ as far as possible. </a:t>
            </a:r>
          </a:p>
          <a:p>
            <a:pPr marL="285750" indent="-285750">
              <a:buFont typeface="Arial" panose="020B0604020202020204" pitchFamily="34" charset="0"/>
              <a:buChar char="•"/>
            </a:pPr>
            <a:r>
              <a:rPr lang="en-US" dirty="0" smtClean="0"/>
              <a:t>This method is known as ‘support vector’ which is very popular.</a:t>
            </a:r>
            <a:endParaRPr lang="en-US" dirty="0"/>
          </a:p>
        </p:txBody>
      </p:sp>
      <p:sp>
        <p:nvSpPr>
          <p:cNvPr id="36" name="Isosceles Triangle 35"/>
          <p:cNvSpPr/>
          <p:nvPr/>
        </p:nvSpPr>
        <p:spPr>
          <a:xfrm>
            <a:off x="2438400" y="3761401"/>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964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157307"/>
            <a:ext cx="10515600" cy="854075"/>
          </a:xfrm>
        </p:spPr>
        <p:txBody>
          <a:bodyPr/>
          <a:lstStyle/>
          <a:p>
            <a:r>
              <a:rPr lang="en-US" dirty="0"/>
              <a:t>Linear regression – </a:t>
            </a:r>
            <a:r>
              <a:rPr lang="en-US" dirty="0" smtClean="0"/>
              <a:t>least squares formulation</a:t>
            </a:r>
            <a:endParaRPr lang="en-US" dirty="0"/>
          </a:p>
        </p:txBody>
      </p:sp>
      <p:sp>
        <p:nvSpPr>
          <p:cNvPr id="3" name="Content Placeholder 2"/>
          <p:cNvSpPr>
            <a:spLocks noGrp="1"/>
          </p:cNvSpPr>
          <p:nvPr>
            <p:ph idx="1"/>
          </p:nvPr>
        </p:nvSpPr>
        <p:spPr>
          <a:xfrm>
            <a:off x="736979" y="1011381"/>
            <a:ext cx="11455021" cy="5710093"/>
          </a:xfrm>
        </p:spPr>
        <p:txBody>
          <a:bodyPr>
            <a:noAutofit/>
          </a:bodyPr>
          <a:lstStyle/>
          <a:p>
            <a:r>
              <a:rPr lang="en-US" sz="2200" dirty="0" smtClean="0"/>
              <a:t>Assume that there are </a:t>
            </a:r>
            <a:r>
              <a:rPr lang="en-US" sz="2200" b="1" dirty="0" smtClean="0"/>
              <a:t>only two attributes for the purpose of illustration</a:t>
            </a:r>
            <a:r>
              <a:rPr lang="en-US" sz="2200" dirty="0" smtClean="0"/>
              <a:t>. </a:t>
            </a:r>
          </a:p>
          <a:p>
            <a:r>
              <a:rPr lang="en-US" sz="2200" dirty="0" smtClean="0"/>
              <a:t>The </a:t>
            </a:r>
            <a:r>
              <a:rPr lang="en-US" sz="2200" dirty="0"/>
              <a:t>same problem can be formulated as </a:t>
            </a:r>
          </a:p>
          <a:p>
            <a:pPr marL="0" indent="0">
              <a:buNone/>
            </a:pPr>
            <a:r>
              <a:rPr lang="en-US" sz="2200" dirty="0"/>
              <a:t>	</a:t>
            </a:r>
            <a:r>
              <a:rPr lang="en-US" sz="2200" dirty="0" smtClean="0"/>
              <a:t>W </a:t>
            </a:r>
            <a:r>
              <a:rPr lang="en-US" sz="2200" dirty="0"/>
              <a:t>* Xi </a:t>
            </a:r>
            <a:r>
              <a:rPr lang="en-US" sz="2200" dirty="0" smtClean="0"/>
              <a:t>+ b= </a:t>
            </a:r>
            <a:r>
              <a:rPr lang="en-US" sz="2200" dirty="0"/>
              <a:t>1 if it is spam.</a:t>
            </a:r>
          </a:p>
          <a:p>
            <a:pPr marL="0" indent="0">
              <a:buNone/>
            </a:pPr>
            <a:r>
              <a:rPr lang="en-US" sz="2200" dirty="0"/>
              <a:t>	              </a:t>
            </a:r>
            <a:r>
              <a:rPr lang="en-US" sz="2200" dirty="0" smtClean="0"/>
              <a:t>    = </a:t>
            </a:r>
            <a:r>
              <a:rPr lang="en-US" sz="2200" dirty="0"/>
              <a:t>0 if it is not spam.</a:t>
            </a:r>
          </a:p>
          <a:p>
            <a:pPr marL="0" indent="0">
              <a:buNone/>
            </a:pPr>
            <a:r>
              <a:rPr lang="en-US" sz="2200" dirty="0"/>
              <a:t>Here Xi be the </a:t>
            </a:r>
            <a:r>
              <a:rPr lang="en-US" sz="2200" dirty="0" err="1"/>
              <a:t>i’th</a:t>
            </a:r>
            <a:r>
              <a:rPr lang="en-US" sz="2200" dirty="0"/>
              <a:t> vector and </a:t>
            </a:r>
            <a:r>
              <a:rPr lang="en-US" sz="2200" dirty="0" smtClean="0"/>
              <a:t>W be </a:t>
            </a:r>
            <a:r>
              <a:rPr lang="en-US" sz="2200" dirty="0"/>
              <a:t>the corresponding parameter vector. </a:t>
            </a:r>
          </a:p>
          <a:p>
            <a:pPr marL="0" indent="0">
              <a:buNone/>
            </a:pPr>
            <a:r>
              <a:rPr lang="en-US" sz="2200" dirty="0"/>
              <a:t>The problem is to choose W such that the total error for all the samples is minimum.</a:t>
            </a:r>
          </a:p>
          <a:p>
            <a:pPr marL="0" indent="0">
              <a:buNone/>
            </a:pPr>
            <a:r>
              <a:rPr lang="en-US" sz="2200" dirty="0"/>
              <a:t>Suppose there are just </a:t>
            </a:r>
            <a:r>
              <a:rPr lang="en-US" sz="2200" dirty="0" smtClean="0"/>
              <a:t>n sample data sets and </a:t>
            </a:r>
            <a:r>
              <a:rPr lang="en-US" sz="2200" dirty="0"/>
              <a:t>2 features then we will have a system of equations</a:t>
            </a:r>
          </a:p>
          <a:p>
            <a:pPr marL="0" indent="0">
              <a:buNone/>
            </a:pPr>
            <a:r>
              <a:rPr lang="en-US" sz="2200" dirty="0"/>
              <a:t>	w1 </a:t>
            </a:r>
            <a:r>
              <a:rPr lang="en-US" sz="2200" dirty="0" smtClean="0"/>
              <a:t>x1</a:t>
            </a:r>
            <a:r>
              <a:rPr lang="en-US" sz="2400" baseline="-25000" dirty="0" smtClean="0"/>
              <a:t>1</a:t>
            </a:r>
            <a:r>
              <a:rPr lang="en-US" sz="2400" dirty="0" smtClean="0"/>
              <a:t> </a:t>
            </a:r>
            <a:r>
              <a:rPr lang="en-US" sz="2200" dirty="0" smtClean="0"/>
              <a:t>+ </a:t>
            </a:r>
            <a:r>
              <a:rPr lang="en-US" sz="2200" dirty="0"/>
              <a:t>w2 </a:t>
            </a:r>
            <a:r>
              <a:rPr lang="en-US" sz="2200" dirty="0" smtClean="0"/>
              <a:t>x2</a:t>
            </a:r>
            <a:r>
              <a:rPr lang="en-US" sz="2400" baseline="-25000" dirty="0" smtClean="0"/>
              <a:t>1</a:t>
            </a:r>
            <a:r>
              <a:rPr lang="en-US" sz="2200" dirty="0" smtClean="0"/>
              <a:t> + b= </a:t>
            </a:r>
            <a:r>
              <a:rPr lang="en-US" sz="2200" dirty="0"/>
              <a:t>1 and </a:t>
            </a:r>
          </a:p>
          <a:p>
            <a:pPr marL="0" indent="0">
              <a:buNone/>
            </a:pPr>
            <a:r>
              <a:rPr lang="en-US" sz="2200" dirty="0"/>
              <a:t>	w1 </a:t>
            </a:r>
            <a:r>
              <a:rPr lang="en-US" sz="2200" dirty="0" smtClean="0"/>
              <a:t>x1</a:t>
            </a:r>
            <a:r>
              <a:rPr lang="en-US" sz="2400" baseline="-25000" dirty="0" smtClean="0"/>
              <a:t>2</a:t>
            </a:r>
            <a:r>
              <a:rPr lang="en-US" sz="2200" dirty="0" smtClean="0"/>
              <a:t> </a:t>
            </a:r>
            <a:r>
              <a:rPr lang="en-US" sz="2200" dirty="0"/>
              <a:t>+ w2 </a:t>
            </a:r>
            <a:r>
              <a:rPr lang="en-US" sz="2200" dirty="0" smtClean="0"/>
              <a:t>x2</a:t>
            </a:r>
            <a:r>
              <a:rPr lang="en-US" sz="2200" baseline="-25000" dirty="0" smtClean="0"/>
              <a:t>2</a:t>
            </a:r>
            <a:r>
              <a:rPr lang="en-US" sz="2200" dirty="0" smtClean="0"/>
              <a:t> + b= </a:t>
            </a:r>
            <a:r>
              <a:rPr lang="en-US" sz="2200" dirty="0"/>
              <a:t>0; </a:t>
            </a:r>
          </a:p>
          <a:p>
            <a:pPr marL="0" indent="0">
              <a:buNone/>
            </a:pPr>
            <a:r>
              <a:rPr lang="en-US" sz="2200" dirty="0"/>
              <a:t>	w1 </a:t>
            </a:r>
            <a:r>
              <a:rPr lang="en-US" sz="2200" dirty="0" smtClean="0"/>
              <a:t>x1</a:t>
            </a:r>
            <a:r>
              <a:rPr lang="en-US" sz="2400" baseline="-25000" dirty="0" smtClean="0"/>
              <a:t>3</a:t>
            </a:r>
            <a:r>
              <a:rPr lang="en-US" sz="2200" dirty="0" smtClean="0"/>
              <a:t> </a:t>
            </a:r>
            <a:r>
              <a:rPr lang="en-US" sz="2200" dirty="0"/>
              <a:t>+ w2 </a:t>
            </a:r>
            <a:r>
              <a:rPr lang="en-US" sz="2200" dirty="0" smtClean="0"/>
              <a:t>x2</a:t>
            </a:r>
            <a:r>
              <a:rPr lang="en-US" sz="2200" baseline="-25000" dirty="0" smtClean="0"/>
              <a:t>3</a:t>
            </a:r>
            <a:r>
              <a:rPr lang="en-US" sz="2200" dirty="0" smtClean="0"/>
              <a:t> + b =1;</a:t>
            </a:r>
          </a:p>
          <a:p>
            <a:pPr marL="0" indent="0">
              <a:buNone/>
            </a:pPr>
            <a:r>
              <a:rPr lang="en-US" sz="2200" dirty="0"/>
              <a:t>	</a:t>
            </a:r>
            <a:r>
              <a:rPr lang="en-US" sz="2200" dirty="0" smtClean="0"/>
              <a:t>.</a:t>
            </a:r>
          </a:p>
          <a:p>
            <a:pPr marL="0" indent="0">
              <a:buNone/>
            </a:pPr>
            <a:r>
              <a:rPr lang="en-US" sz="2200" dirty="0"/>
              <a:t>	</a:t>
            </a:r>
            <a:r>
              <a:rPr lang="en-US" sz="2200" dirty="0" smtClean="0"/>
              <a:t>.</a:t>
            </a:r>
          </a:p>
          <a:p>
            <a:pPr marL="0" indent="0">
              <a:buNone/>
            </a:pPr>
            <a:r>
              <a:rPr lang="en-US" sz="2200" dirty="0"/>
              <a:t>	w1 </a:t>
            </a:r>
            <a:r>
              <a:rPr lang="en-US" sz="2200" dirty="0" smtClean="0"/>
              <a:t>x1</a:t>
            </a:r>
            <a:r>
              <a:rPr lang="en-US" sz="2400" baseline="-25000" dirty="0" smtClean="0"/>
              <a:t>n</a:t>
            </a:r>
            <a:r>
              <a:rPr lang="en-US" sz="2200" dirty="0" smtClean="0"/>
              <a:t> </a:t>
            </a:r>
            <a:r>
              <a:rPr lang="en-US" sz="2200" dirty="0"/>
              <a:t>+ w2 </a:t>
            </a:r>
            <a:r>
              <a:rPr lang="en-US" sz="2200" dirty="0" smtClean="0"/>
              <a:t>x2</a:t>
            </a:r>
            <a:r>
              <a:rPr lang="en-US" sz="2200" baseline="-25000" dirty="0" smtClean="0"/>
              <a:t>n</a:t>
            </a:r>
            <a:r>
              <a:rPr lang="en-US" sz="2200" dirty="0" smtClean="0"/>
              <a:t> </a:t>
            </a:r>
            <a:r>
              <a:rPr lang="en-US" sz="2200" dirty="0"/>
              <a:t>+ b </a:t>
            </a:r>
            <a:r>
              <a:rPr lang="en-US" sz="2200" dirty="0" smtClean="0"/>
              <a:t>=0</a:t>
            </a:r>
            <a:endParaRPr lang="en-US" sz="2200" dirty="0"/>
          </a:p>
        </p:txBody>
      </p:sp>
      <p:sp>
        <p:nvSpPr>
          <p:cNvPr id="4" name="Slide Number Placeholder 3"/>
          <p:cNvSpPr>
            <a:spLocks noGrp="1"/>
          </p:cNvSpPr>
          <p:nvPr>
            <p:ph type="sldNum" sz="quarter" idx="12"/>
          </p:nvPr>
        </p:nvSpPr>
        <p:spPr/>
        <p:txBody>
          <a:bodyPr/>
          <a:lstStyle/>
          <a:p>
            <a:fld id="{D4ABD5CE-DF25-4F2B-9E1E-CDFA4CB7DFA4}" type="slidenum">
              <a:rPr lang="en-US" smtClean="0"/>
              <a:t>25</a:t>
            </a:fld>
            <a:endParaRPr lang="en-US"/>
          </a:p>
        </p:txBody>
      </p:sp>
    </p:spTree>
    <p:extLst>
      <p:ext uri="{BB962C8B-B14F-4D97-AF65-F5344CB8AC3E}">
        <p14:creationId xmlns:p14="http://schemas.microsoft.com/office/powerpoint/2010/main" val="3938441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US" dirty="0"/>
          </a:p>
        </p:txBody>
      </p:sp>
      <p:sp>
        <p:nvSpPr>
          <p:cNvPr id="3" name="Content Placeholder 2"/>
          <p:cNvSpPr>
            <a:spLocks noGrp="1"/>
          </p:cNvSpPr>
          <p:nvPr>
            <p:ph idx="1"/>
          </p:nvPr>
        </p:nvSpPr>
        <p:spPr>
          <a:xfrm>
            <a:off x="838200" y="1454727"/>
            <a:ext cx="10515600" cy="4722236"/>
          </a:xfrm>
        </p:spPr>
        <p:txBody>
          <a:bodyPr/>
          <a:lstStyle/>
          <a:p>
            <a:pPr marL="0" indent="0">
              <a:buNone/>
            </a:pPr>
            <a:r>
              <a:rPr lang="en-US" dirty="0" smtClean="0"/>
              <a:t>Let n= 3;</a:t>
            </a:r>
          </a:p>
          <a:p>
            <a:pPr marL="0" indent="0">
              <a:buNone/>
            </a:pPr>
            <a:r>
              <a:rPr lang="en-US" dirty="0" smtClean="0"/>
              <a:t>Now </a:t>
            </a:r>
            <a:r>
              <a:rPr lang="en-US" dirty="0"/>
              <a:t>there are </a:t>
            </a:r>
            <a:r>
              <a:rPr lang="en-US" dirty="0" smtClean="0"/>
              <a:t>3 </a:t>
            </a:r>
            <a:r>
              <a:rPr lang="en-US" dirty="0"/>
              <a:t>free variables w1, </a:t>
            </a:r>
            <a:r>
              <a:rPr lang="en-US" dirty="0" smtClean="0"/>
              <a:t>w2,b </a:t>
            </a:r>
            <a:r>
              <a:rPr lang="en-US" dirty="0"/>
              <a:t>but </a:t>
            </a:r>
            <a:r>
              <a:rPr lang="en-US" dirty="0" smtClean="0"/>
              <a:t>number of equations is equal to number of samples..</a:t>
            </a:r>
            <a:endParaRPr lang="en-US" dirty="0"/>
          </a:p>
          <a:p>
            <a:pPr marL="0" indent="0">
              <a:buNone/>
            </a:pPr>
            <a:r>
              <a:rPr lang="en-US" dirty="0"/>
              <a:t>We remember that there can’t exist a solution at all.</a:t>
            </a:r>
          </a:p>
          <a:p>
            <a:pPr marL="0" indent="0">
              <a:buNone/>
            </a:pPr>
            <a:r>
              <a:rPr lang="en-US" dirty="0"/>
              <a:t>This means we have to do the best!</a:t>
            </a:r>
          </a:p>
          <a:p>
            <a:pPr marL="0" indent="0">
              <a:buNone/>
            </a:pPr>
            <a:r>
              <a:rPr lang="en-US" dirty="0"/>
              <a:t>Possibly, for any given values of </a:t>
            </a:r>
            <a:r>
              <a:rPr lang="en-US" dirty="0" smtClean="0"/>
              <a:t>w1,w2 and </a:t>
            </a:r>
            <a:r>
              <a:rPr lang="en-US" dirty="0" err="1" smtClean="0"/>
              <a:t>bwe</a:t>
            </a:r>
            <a:r>
              <a:rPr lang="en-US" dirty="0" smtClean="0"/>
              <a:t> </a:t>
            </a:r>
            <a:r>
              <a:rPr lang="en-US" dirty="0"/>
              <a:t>can compute the error in all the above equations and find the total.</a:t>
            </a:r>
          </a:p>
          <a:p>
            <a:pPr marL="0" indent="0">
              <a:buNone/>
            </a:pPr>
            <a:r>
              <a:rPr lang="en-US" dirty="0"/>
              <a:t>We tweak </a:t>
            </a:r>
            <a:r>
              <a:rPr lang="en-US" dirty="0" smtClean="0"/>
              <a:t>w1, w2 and b </a:t>
            </a:r>
            <a:r>
              <a:rPr lang="en-US" dirty="0"/>
              <a:t>in such a way that the error is minimum.</a:t>
            </a:r>
          </a:p>
          <a:p>
            <a:pPr marL="0" indent="0">
              <a:buNone/>
            </a:pPr>
            <a:r>
              <a:rPr lang="en-US" dirty="0"/>
              <a:t>To our surprise, this approach gives a nice easily computable solution. </a:t>
            </a:r>
          </a:p>
          <a:p>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26</a:t>
            </a:fld>
            <a:endParaRPr lang="en-US"/>
          </a:p>
        </p:txBody>
      </p:sp>
    </p:spTree>
    <p:extLst>
      <p:ext uri="{BB962C8B-B14F-4D97-AF65-F5344CB8AC3E}">
        <p14:creationId xmlns:p14="http://schemas.microsoft.com/office/powerpoint/2010/main" val="1680549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System of equations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738" y="1448972"/>
                <a:ext cx="10997498" cy="5062664"/>
              </a:xfrm>
            </p:spPr>
            <p:txBody>
              <a:bodyPr>
                <a:noAutofit/>
              </a:bodyPr>
              <a:lstStyle/>
              <a:p>
                <a:r>
                  <a:rPr lang="en-US" sz="1600" dirty="0" smtClean="0"/>
                  <a:t>The errors are </a:t>
                </a:r>
              </a:p>
              <a:p>
                <a:pPr marL="0" indent="0">
                  <a:buNone/>
                </a:pPr>
                <a:r>
                  <a:rPr lang="en-US" sz="1600" dirty="0"/>
                  <a:t>	e1 = y1 – (w1 x1</a:t>
                </a:r>
                <a:r>
                  <a:rPr lang="en-US" sz="1600" baseline="-25000" dirty="0"/>
                  <a:t>1</a:t>
                </a:r>
                <a:r>
                  <a:rPr lang="en-US" sz="1600" dirty="0" smtClean="0"/>
                  <a:t> </a:t>
                </a:r>
                <a:r>
                  <a:rPr lang="en-US" sz="1600" dirty="0"/>
                  <a:t>+ w2 </a:t>
                </a:r>
                <a:r>
                  <a:rPr lang="en-US" sz="1600" dirty="0" smtClean="0"/>
                  <a:t>x2</a:t>
                </a:r>
                <a:r>
                  <a:rPr lang="en-US" sz="1600" baseline="-25000" dirty="0" smtClean="0"/>
                  <a:t>1</a:t>
                </a:r>
                <a:r>
                  <a:rPr lang="en-US" sz="1600" dirty="0" smtClean="0"/>
                  <a:t>  + b ) </a:t>
                </a:r>
                <a:r>
                  <a:rPr lang="en-US" sz="1600" dirty="0"/>
                  <a:t>;</a:t>
                </a:r>
              </a:p>
              <a:p>
                <a:pPr marL="0" indent="0">
                  <a:buNone/>
                </a:pPr>
                <a:r>
                  <a:rPr lang="en-US" sz="1600" dirty="0"/>
                  <a:t>	e2 = y2 – (w1 </a:t>
                </a:r>
                <a:r>
                  <a:rPr lang="en-US" sz="1600" dirty="0" smtClean="0"/>
                  <a:t>x1</a:t>
                </a:r>
                <a:r>
                  <a:rPr lang="en-US" sz="1600" baseline="-25000" dirty="0" smtClean="0"/>
                  <a:t>2</a:t>
                </a:r>
                <a:r>
                  <a:rPr lang="en-US" sz="1600" dirty="0" smtClean="0"/>
                  <a:t> </a:t>
                </a:r>
                <a:r>
                  <a:rPr lang="en-US" sz="1600" dirty="0"/>
                  <a:t>+ w2 </a:t>
                </a:r>
                <a:r>
                  <a:rPr lang="en-US" sz="1600" dirty="0" smtClean="0"/>
                  <a:t>x2</a:t>
                </a:r>
                <a:r>
                  <a:rPr lang="en-US" sz="1600" baseline="-25000" dirty="0" smtClean="0"/>
                  <a:t>2 </a:t>
                </a:r>
                <a:r>
                  <a:rPr lang="en-US" sz="1600" dirty="0" smtClean="0"/>
                  <a:t> + b ); </a:t>
                </a:r>
                <a:endParaRPr lang="en-US" sz="1600" dirty="0"/>
              </a:p>
              <a:p>
                <a:pPr marL="0" indent="0">
                  <a:buNone/>
                </a:pPr>
                <a:r>
                  <a:rPr lang="en-US" sz="1600" dirty="0"/>
                  <a:t>	e3 = y3 - (w1 </a:t>
                </a:r>
                <a:r>
                  <a:rPr lang="en-US" sz="1600" dirty="0" smtClean="0"/>
                  <a:t>x1</a:t>
                </a:r>
                <a:r>
                  <a:rPr lang="en-US" sz="1600" baseline="-25000" dirty="0" smtClean="0"/>
                  <a:t>3</a:t>
                </a:r>
                <a:r>
                  <a:rPr lang="en-US" sz="1600" dirty="0" smtClean="0"/>
                  <a:t> </a:t>
                </a:r>
                <a:r>
                  <a:rPr lang="en-US" sz="1600" dirty="0"/>
                  <a:t>+ w2 </a:t>
                </a:r>
                <a:r>
                  <a:rPr lang="en-US" sz="1600" dirty="0" smtClean="0"/>
                  <a:t>x2</a:t>
                </a:r>
                <a:r>
                  <a:rPr lang="en-US" sz="1600" baseline="-25000" dirty="0" smtClean="0"/>
                  <a:t>3</a:t>
                </a:r>
                <a:r>
                  <a:rPr lang="en-US" sz="1600" dirty="0" smtClean="0"/>
                  <a:t> + b );</a:t>
                </a:r>
                <a:endParaRPr lang="en-US" sz="1600" dirty="0"/>
              </a:p>
              <a:p>
                <a:pPr marL="0" indent="0">
                  <a:buNone/>
                </a:pPr>
                <a:endParaRPr lang="en-US" sz="1600" dirty="0"/>
              </a:p>
              <a:p>
                <a:pPr marL="0" indent="0">
                  <a:buNone/>
                </a:pPr>
                <a:r>
                  <a:rPr lang="en-US" sz="1600" dirty="0"/>
                  <a:t>Can we choose w1 and w2 such that e1+e2+e3 is minimum?</a:t>
                </a:r>
              </a:p>
              <a:p>
                <a:pPr marL="0" indent="0">
                  <a:buNone/>
                </a:pPr>
                <a:r>
                  <a:rPr lang="en-US" sz="1600" dirty="0"/>
                  <a:t>Is wrong! E1 may be positive and e2 negative. </a:t>
                </a:r>
              </a:p>
              <a:p>
                <a:pPr marL="0" indent="0">
                  <a:buNone/>
                </a:pPr>
                <a:r>
                  <a:rPr lang="en-US" sz="1600" dirty="0"/>
                  <a:t>Hence, choose w1, w2 such that e1</a:t>
                </a:r>
                <a:r>
                  <a:rPr lang="en-US" sz="1600" baseline="30000" dirty="0"/>
                  <a:t>2</a:t>
                </a:r>
                <a:r>
                  <a:rPr lang="en-US" sz="1600" dirty="0"/>
                  <a:t> + e2</a:t>
                </a:r>
                <a:r>
                  <a:rPr lang="en-US" sz="1600" baseline="30000" dirty="0"/>
                  <a:t>2</a:t>
                </a:r>
                <a:r>
                  <a:rPr lang="en-US" sz="1600" dirty="0"/>
                  <a:t> + e3</a:t>
                </a:r>
                <a:r>
                  <a:rPr lang="en-US" sz="1600" baseline="30000" dirty="0"/>
                  <a:t>2</a:t>
                </a:r>
                <a:r>
                  <a:rPr lang="en-US" sz="1600" dirty="0"/>
                  <a:t> is minimum.</a:t>
                </a:r>
              </a:p>
              <a:p>
                <a:pPr marL="0" indent="0">
                  <a:buNone/>
                </a:pPr>
                <a:r>
                  <a:rPr lang="en-US" sz="1600" dirty="0"/>
                  <a:t>How can it be done? </a:t>
                </a:r>
              </a:p>
              <a:p>
                <a:pPr marL="0" indent="0">
                  <a:buNone/>
                </a:pPr>
                <a:r>
                  <a:rPr lang="en-US" sz="1600" dirty="0"/>
                  <a:t>We go to calculus. </a:t>
                </a:r>
              </a:p>
              <a:p>
                <a:pPr marL="0" indent="0">
                  <a:buNone/>
                </a:pPr>
                <a:r>
                  <a:rPr lang="en-US" sz="1600" dirty="0"/>
                  <a:t>A function f(x) reaches minimum (or maximum) when the derivative is 0.</a:t>
                </a:r>
              </a:p>
              <a:p>
                <a:pPr marL="0" indent="0">
                  <a:buNone/>
                </a:pPr>
                <a:r>
                  <a:rPr lang="en-US" sz="1600" dirty="0"/>
                  <a:t>Here it is partial derivatives</a:t>
                </a:r>
              </a:p>
              <a:p>
                <a:pPr marL="0" indent="0">
                  <a:buNone/>
                </a:pPr>
                <a:r>
                  <a:rPr lang="en-US" sz="1600"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w1) (e1</a:t>
                </a:r>
                <a:r>
                  <a:rPr lang="en-US" sz="1600" baseline="30000" dirty="0"/>
                  <a:t>2</a:t>
                </a:r>
                <a:r>
                  <a:rPr lang="en-US" sz="1600" dirty="0"/>
                  <a:t> + e2</a:t>
                </a:r>
                <a:r>
                  <a:rPr lang="en-US" sz="1600" baseline="30000" dirty="0"/>
                  <a:t>2</a:t>
                </a:r>
                <a:r>
                  <a:rPr lang="en-US" sz="1600" dirty="0"/>
                  <a:t> + e3</a:t>
                </a:r>
                <a:r>
                  <a:rPr lang="en-US" sz="1600" baseline="30000" dirty="0"/>
                  <a:t>2</a:t>
                </a:r>
                <a:r>
                  <a:rPr lang="en-US" sz="1600" dirty="0"/>
                  <a:t> )  = 0 and </a:t>
                </a:r>
              </a:p>
              <a:p>
                <a:pPr marL="0" indent="0">
                  <a:buNone/>
                </a:pP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w2) (e1</a:t>
                </a:r>
                <a:r>
                  <a:rPr lang="en-US" sz="1600" baseline="30000" dirty="0"/>
                  <a:t>2</a:t>
                </a:r>
                <a:r>
                  <a:rPr lang="en-US" sz="1600" dirty="0"/>
                  <a:t> + e2</a:t>
                </a:r>
                <a:r>
                  <a:rPr lang="en-US" sz="1600" baseline="30000" dirty="0"/>
                  <a:t>2</a:t>
                </a:r>
                <a:r>
                  <a:rPr lang="en-US" sz="1600" dirty="0"/>
                  <a:t> + e3</a:t>
                </a:r>
                <a:r>
                  <a:rPr lang="en-US" sz="1600" baseline="30000" dirty="0"/>
                  <a:t>2</a:t>
                </a:r>
                <a:r>
                  <a:rPr lang="en-US" sz="1600" dirty="0"/>
                  <a:t> ) =0</a:t>
                </a:r>
                <a:r>
                  <a:rPr lang="en-US" sz="1600" dirty="0" smtClean="0"/>
                  <a:t>;</a:t>
                </a:r>
              </a:p>
              <a:p>
                <a:pPr marL="0" indent="0">
                  <a:buNone/>
                </a:pPr>
                <a:r>
                  <a:rPr lang="en-US" sz="1600" dirty="0" smtClean="0"/>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b</m:t>
                    </m:r>
                  </m:oMath>
                </a14:m>
                <a:r>
                  <a:rPr lang="en-US" sz="1600" dirty="0" smtClean="0"/>
                  <a:t>) </a:t>
                </a:r>
                <a:r>
                  <a:rPr lang="en-US" sz="1600" dirty="0"/>
                  <a:t>(e1</a:t>
                </a:r>
                <a:r>
                  <a:rPr lang="en-US" sz="1600" baseline="30000" dirty="0"/>
                  <a:t>2</a:t>
                </a:r>
                <a:r>
                  <a:rPr lang="en-US" sz="1600" dirty="0"/>
                  <a:t> + e2</a:t>
                </a:r>
                <a:r>
                  <a:rPr lang="en-US" sz="1600" baseline="30000" dirty="0"/>
                  <a:t>2</a:t>
                </a:r>
                <a:r>
                  <a:rPr lang="en-US" sz="1600" dirty="0"/>
                  <a:t> + e3</a:t>
                </a:r>
                <a:r>
                  <a:rPr lang="en-US" sz="1600" baseline="30000" dirty="0"/>
                  <a:t>2</a:t>
                </a:r>
                <a:r>
                  <a:rPr lang="en-US" sz="1600" dirty="0"/>
                  <a:t> ) =0;</a:t>
                </a:r>
              </a:p>
              <a:p>
                <a:pPr marL="0" indent="0">
                  <a:buNone/>
                </a:pPr>
                <a:endParaRPr lang="en-US" sz="1600" dirty="0" smtClean="0"/>
              </a:p>
              <a:p>
                <a:pPr marL="0" indent="0">
                  <a:buNone/>
                </a:pPr>
                <a:r>
                  <a:rPr lang="en-US" sz="1600" dirty="0"/>
                  <a:t>	</a:t>
                </a:r>
              </a:p>
              <a:p>
                <a:pPr marL="0" indent="0">
                  <a:buNone/>
                </a:pPr>
                <a:endParaRPr lang="en-US" sz="1600" dirty="0"/>
              </a:p>
              <a:p>
                <a:pPr marL="0" indent="0">
                  <a:buNone/>
                </a:pPr>
                <a:r>
                  <a:rPr lang="en-US" sz="1600" dirty="0"/>
                  <a:t> </a:t>
                </a:r>
              </a:p>
              <a:p>
                <a:pPr marL="0" indent="0">
                  <a:buNone/>
                </a:pPr>
                <a:endParaRPr lang="en-US" sz="1600" dirty="0"/>
              </a:p>
              <a:p>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738" y="1448972"/>
                <a:ext cx="10997498" cy="5062664"/>
              </a:xfrm>
              <a:blipFill>
                <a:blip r:embed="rId2"/>
                <a:stretch>
                  <a:fillRect l="-277" t="-843" b="-361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4B55D9F-3B12-4CB8-9C4B-ABC0F6EF95C5}"/>
              </a:ext>
            </a:extLst>
          </p:cNvPr>
          <p:cNvSpPr txBox="1"/>
          <p:nvPr/>
        </p:nvSpPr>
        <p:spPr>
          <a:xfrm>
            <a:off x="5133712" y="2180586"/>
            <a:ext cx="1331844" cy="369332"/>
          </a:xfrm>
          <a:prstGeom prst="rect">
            <a:avLst/>
          </a:prstGeom>
          <a:noFill/>
        </p:spPr>
        <p:txBody>
          <a:bodyPr wrap="square" rtlCol="0">
            <a:spAutoFit/>
          </a:bodyPr>
          <a:lstStyle/>
          <a:p>
            <a:r>
              <a:rPr lang="en-US" dirty="0" err="1"/>
              <a:t>Eqn</a:t>
            </a:r>
            <a:r>
              <a:rPr lang="en-US" dirty="0"/>
              <a:t> 1.1</a:t>
            </a:r>
          </a:p>
        </p:txBody>
      </p:sp>
      <p:sp>
        <p:nvSpPr>
          <p:cNvPr id="4" name="Slide Number Placeholder 3"/>
          <p:cNvSpPr>
            <a:spLocks noGrp="1"/>
          </p:cNvSpPr>
          <p:nvPr>
            <p:ph type="sldNum" sz="quarter" idx="12"/>
          </p:nvPr>
        </p:nvSpPr>
        <p:spPr/>
        <p:txBody>
          <a:bodyPr/>
          <a:lstStyle/>
          <a:p>
            <a:fld id="{D4ABD5CE-DF25-4F2B-9E1E-CDFA4CB7DFA4}" type="slidenum">
              <a:rPr lang="en-US" smtClean="0"/>
              <a:t>27</a:t>
            </a:fld>
            <a:endParaRPr lang="en-US"/>
          </a:p>
        </p:txBody>
      </p:sp>
    </p:spTree>
    <p:extLst>
      <p:ext uri="{BB962C8B-B14F-4D97-AF65-F5344CB8AC3E}">
        <p14:creationId xmlns:p14="http://schemas.microsoft.com/office/powerpoint/2010/main" val="1714533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80D8-F1BA-41D5-B343-6DA9828A9AC1}"/>
              </a:ext>
            </a:extLst>
          </p:cNvPr>
          <p:cNvSpPr>
            <a:spLocks noGrp="1"/>
          </p:cNvSpPr>
          <p:nvPr>
            <p:ph type="title"/>
          </p:nvPr>
        </p:nvSpPr>
        <p:spPr>
          <a:xfrm>
            <a:off x="838200" y="0"/>
            <a:ext cx="10515600" cy="857388"/>
          </a:xfrm>
        </p:spPr>
        <p:txBody>
          <a:bodyPr/>
          <a:lstStyle/>
          <a:p>
            <a:r>
              <a:rPr lang="en-US" dirty="0" smtClean="0"/>
              <a:t>Least squares</a:t>
            </a:r>
            <a:endParaRPr lang="en-US" dirty="0"/>
          </a:p>
        </p:txBody>
      </p:sp>
      <p:sp>
        <p:nvSpPr>
          <p:cNvPr id="4" name="TextBox 3">
            <a:extLst>
              <a:ext uri="{FF2B5EF4-FFF2-40B4-BE49-F238E27FC236}">
                <a16:creationId xmlns:a16="http://schemas.microsoft.com/office/drawing/2014/main" id="{99FC4D66-6BA1-4081-A6F9-7BAB31696C54}"/>
              </a:ext>
            </a:extLst>
          </p:cNvPr>
          <p:cNvSpPr txBox="1"/>
          <p:nvPr/>
        </p:nvSpPr>
        <p:spPr>
          <a:xfrm>
            <a:off x="838200" y="3328809"/>
            <a:ext cx="10313504" cy="1200329"/>
          </a:xfrm>
          <a:prstGeom prst="rect">
            <a:avLst/>
          </a:prstGeom>
          <a:noFill/>
        </p:spPr>
        <p:txBody>
          <a:bodyPr wrap="square" rtlCol="0">
            <a:spAutoFit/>
          </a:bodyPr>
          <a:lstStyle/>
          <a:p>
            <a:r>
              <a:rPr lang="en-US" dirty="0"/>
              <a:t>This analysis give rise to the following questions.</a:t>
            </a:r>
          </a:p>
          <a:p>
            <a:pPr marL="285750" indent="-285750">
              <a:buFont typeface="Arial" panose="020B0604020202020204" pitchFamily="34" charset="0"/>
              <a:buChar char="•"/>
            </a:pPr>
            <a:r>
              <a:rPr lang="en-US" dirty="0"/>
              <a:t>Is there a way to represent the system of equations Eqn1.1 in a simpler form?</a:t>
            </a:r>
          </a:p>
          <a:p>
            <a:pPr marL="285750" indent="-285750">
              <a:buFont typeface="Arial" panose="020B0604020202020204" pitchFamily="34" charset="0"/>
              <a:buChar char="•"/>
            </a:pPr>
            <a:r>
              <a:rPr lang="en-US" dirty="0"/>
              <a:t>Will the ‘derivative operations’ be represented in the simple representation?</a:t>
            </a:r>
          </a:p>
          <a:p>
            <a:endParaRPr lang="en-US" dirty="0"/>
          </a:p>
        </p:txBody>
      </p:sp>
      <p:sp>
        <p:nvSpPr>
          <p:cNvPr id="5" name="TextBox 4">
            <a:extLst>
              <a:ext uri="{FF2B5EF4-FFF2-40B4-BE49-F238E27FC236}">
                <a16:creationId xmlns:a16="http://schemas.microsoft.com/office/drawing/2014/main" id="{50CD2FC1-C369-4C3B-A4ED-0ECFB998EAC0}"/>
              </a:ext>
            </a:extLst>
          </p:cNvPr>
          <p:cNvSpPr txBox="1"/>
          <p:nvPr/>
        </p:nvSpPr>
        <p:spPr>
          <a:xfrm>
            <a:off x="838200" y="5127218"/>
            <a:ext cx="10515600" cy="923330"/>
          </a:xfrm>
          <a:prstGeom prst="rect">
            <a:avLst/>
          </a:prstGeom>
          <a:noFill/>
        </p:spPr>
        <p:txBody>
          <a:bodyPr wrap="square" rtlCol="0">
            <a:spAutoFit/>
          </a:bodyPr>
          <a:lstStyle/>
          <a:p>
            <a:r>
              <a:rPr lang="en-US" dirty="0"/>
              <a:t>The ‘matrix’ representation facilitates the above requirements.</a:t>
            </a:r>
          </a:p>
          <a:p>
            <a:r>
              <a:rPr lang="en-US" dirty="0"/>
              <a:t>A system of equations Eqn1.1 can be represented in the form </a:t>
            </a:r>
          </a:p>
          <a:p>
            <a:r>
              <a:rPr lang="en-US" dirty="0"/>
              <a:t>	y -</a:t>
            </a:r>
            <a:r>
              <a:rPr lang="en-US" dirty="0" err="1"/>
              <a:t>Xw</a:t>
            </a:r>
            <a:r>
              <a:rPr lang="en-US" dirty="0"/>
              <a:t> where </a:t>
            </a:r>
          </a:p>
        </p:txBody>
      </p:sp>
      <p:sp>
        <p:nvSpPr>
          <p:cNvPr id="6" name="Rectangle 5">
            <a:extLst>
              <a:ext uri="{FF2B5EF4-FFF2-40B4-BE49-F238E27FC236}">
                <a16:creationId xmlns:a16="http://schemas.microsoft.com/office/drawing/2014/main" id="{272F5572-2B77-43FE-90D0-4E023A04DE56}"/>
              </a:ext>
            </a:extLst>
          </p:cNvPr>
          <p:cNvSpPr/>
          <p:nvPr/>
        </p:nvSpPr>
        <p:spPr>
          <a:xfrm>
            <a:off x="831273" y="714683"/>
            <a:ext cx="10515600" cy="2308324"/>
          </a:xfrm>
          <a:prstGeom prst="rect">
            <a:avLst/>
          </a:prstGeom>
        </p:spPr>
        <p:txBody>
          <a:bodyPr wrap="square">
            <a:spAutoFit/>
          </a:bodyPr>
          <a:lstStyle/>
          <a:p>
            <a:r>
              <a:rPr lang="en-US" dirty="0"/>
              <a:t>This ‘d give rise to </a:t>
            </a:r>
            <a:r>
              <a:rPr lang="en-US" dirty="0" smtClean="0"/>
              <a:t>3 </a:t>
            </a:r>
            <a:r>
              <a:rPr lang="en-US" dirty="0"/>
              <a:t>equations with </a:t>
            </a:r>
            <a:r>
              <a:rPr lang="en-US" dirty="0" smtClean="0"/>
              <a:t>3 </a:t>
            </a:r>
            <a:r>
              <a:rPr lang="en-US" dirty="0"/>
              <a:t>variables.</a:t>
            </a:r>
          </a:p>
          <a:p>
            <a:r>
              <a:rPr lang="en-US" dirty="0"/>
              <a:t>2( y1– </a:t>
            </a:r>
            <a:r>
              <a:rPr lang="en-US" dirty="0" smtClean="0"/>
              <a:t>(</a:t>
            </a:r>
            <a:r>
              <a:rPr lang="en-US" dirty="0"/>
              <a:t>w1 x1</a:t>
            </a:r>
            <a:r>
              <a:rPr lang="en-US" baseline="-25000" dirty="0"/>
              <a:t>1</a:t>
            </a:r>
            <a:r>
              <a:rPr lang="en-US" dirty="0"/>
              <a:t> + w2 x2</a:t>
            </a:r>
            <a:r>
              <a:rPr lang="en-US" baseline="-25000" dirty="0"/>
              <a:t>1</a:t>
            </a:r>
            <a:r>
              <a:rPr lang="en-US" dirty="0"/>
              <a:t> </a:t>
            </a:r>
            <a:r>
              <a:rPr lang="en-US" dirty="0" smtClean="0"/>
              <a:t>+b ) </a:t>
            </a:r>
            <a:r>
              <a:rPr lang="en-US" dirty="0"/>
              <a:t>)* x1</a:t>
            </a:r>
            <a:r>
              <a:rPr lang="en-US" baseline="-25000" dirty="0"/>
              <a:t>1</a:t>
            </a:r>
            <a:r>
              <a:rPr lang="en-US" dirty="0" smtClean="0"/>
              <a:t>  </a:t>
            </a:r>
            <a:r>
              <a:rPr lang="en-US" dirty="0"/>
              <a:t>+ 2( y2– (w1 </a:t>
            </a:r>
            <a:r>
              <a:rPr lang="en-US" dirty="0" smtClean="0"/>
              <a:t>x1</a:t>
            </a:r>
            <a:r>
              <a:rPr lang="en-US" baseline="-25000" dirty="0" smtClean="0"/>
              <a:t>2</a:t>
            </a:r>
            <a:r>
              <a:rPr lang="en-US" dirty="0" smtClean="0"/>
              <a:t> </a:t>
            </a:r>
            <a:r>
              <a:rPr lang="en-US" dirty="0"/>
              <a:t>+ w2 </a:t>
            </a:r>
            <a:r>
              <a:rPr lang="en-US" dirty="0" smtClean="0"/>
              <a:t>x2</a:t>
            </a:r>
            <a:r>
              <a:rPr lang="en-US" baseline="-25000" dirty="0" smtClean="0"/>
              <a:t>2</a:t>
            </a:r>
            <a:r>
              <a:rPr lang="en-US" dirty="0" smtClean="0"/>
              <a:t> +b ) </a:t>
            </a:r>
            <a:r>
              <a:rPr lang="en-US" dirty="0"/>
              <a:t>)* x1</a:t>
            </a:r>
            <a:r>
              <a:rPr lang="en-US" baseline="-25000" dirty="0"/>
              <a:t>2</a:t>
            </a:r>
            <a:r>
              <a:rPr lang="en-US" dirty="0" smtClean="0"/>
              <a:t>  </a:t>
            </a:r>
            <a:r>
              <a:rPr lang="en-US" dirty="0"/>
              <a:t>+    2 ( y3– (w1 </a:t>
            </a:r>
            <a:r>
              <a:rPr lang="en-US" dirty="0" smtClean="0"/>
              <a:t>x1</a:t>
            </a:r>
            <a:r>
              <a:rPr lang="en-US" baseline="-25000" dirty="0" smtClean="0"/>
              <a:t>3</a:t>
            </a:r>
            <a:r>
              <a:rPr lang="en-US" dirty="0" smtClean="0"/>
              <a:t> </a:t>
            </a:r>
            <a:r>
              <a:rPr lang="en-US" dirty="0"/>
              <a:t>+ w2 </a:t>
            </a:r>
            <a:r>
              <a:rPr lang="en-US" dirty="0" smtClean="0"/>
              <a:t>x2</a:t>
            </a:r>
            <a:r>
              <a:rPr lang="en-US" baseline="-25000" dirty="0" smtClean="0"/>
              <a:t>3 </a:t>
            </a:r>
            <a:r>
              <a:rPr lang="en-US" dirty="0" smtClean="0"/>
              <a:t>+b)) </a:t>
            </a:r>
            <a:r>
              <a:rPr lang="en-US" dirty="0"/>
              <a:t>*</a:t>
            </a:r>
            <a:r>
              <a:rPr lang="en-US" dirty="0" smtClean="0"/>
              <a:t>x1</a:t>
            </a:r>
            <a:r>
              <a:rPr lang="en-US" baseline="-25000" dirty="0" smtClean="0"/>
              <a:t>3</a:t>
            </a:r>
            <a:r>
              <a:rPr lang="en-US" dirty="0" smtClean="0"/>
              <a:t> </a:t>
            </a:r>
            <a:r>
              <a:rPr lang="en-US" dirty="0"/>
              <a:t>) = 0</a:t>
            </a:r>
            <a:r>
              <a:rPr lang="en-US" dirty="0" smtClean="0"/>
              <a:t>;</a:t>
            </a:r>
          </a:p>
          <a:p>
            <a:r>
              <a:rPr lang="en-US" dirty="0" smtClean="0"/>
              <a:t>2</a:t>
            </a:r>
            <a:r>
              <a:rPr lang="en-US" dirty="0"/>
              <a:t>( y1– (w1 x1</a:t>
            </a:r>
            <a:r>
              <a:rPr lang="en-US" baseline="-25000" dirty="0"/>
              <a:t>1</a:t>
            </a:r>
            <a:r>
              <a:rPr lang="en-US" dirty="0"/>
              <a:t> + w2 x2</a:t>
            </a:r>
            <a:r>
              <a:rPr lang="en-US" baseline="-25000" dirty="0"/>
              <a:t>1</a:t>
            </a:r>
            <a:r>
              <a:rPr lang="en-US" dirty="0"/>
              <a:t> </a:t>
            </a:r>
            <a:r>
              <a:rPr lang="en-US" dirty="0" smtClean="0"/>
              <a:t>+b) </a:t>
            </a:r>
            <a:r>
              <a:rPr lang="en-US" dirty="0"/>
              <a:t>)* </a:t>
            </a:r>
            <a:r>
              <a:rPr lang="en-US" dirty="0" smtClean="0"/>
              <a:t>x2</a:t>
            </a:r>
            <a:r>
              <a:rPr lang="en-US" baseline="-25000" dirty="0" smtClean="0"/>
              <a:t>1</a:t>
            </a:r>
            <a:r>
              <a:rPr lang="en-US" dirty="0" smtClean="0"/>
              <a:t>  </a:t>
            </a:r>
            <a:r>
              <a:rPr lang="en-US" dirty="0"/>
              <a:t>+ 2( y2– (w1 x1</a:t>
            </a:r>
            <a:r>
              <a:rPr lang="en-US" baseline="-25000" dirty="0"/>
              <a:t>2</a:t>
            </a:r>
            <a:r>
              <a:rPr lang="en-US" dirty="0"/>
              <a:t> + w2 x2</a:t>
            </a:r>
            <a:r>
              <a:rPr lang="en-US" baseline="-25000" dirty="0"/>
              <a:t>2</a:t>
            </a:r>
            <a:r>
              <a:rPr lang="en-US" dirty="0"/>
              <a:t> </a:t>
            </a:r>
            <a:r>
              <a:rPr lang="en-US" dirty="0" smtClean="0"/>
              <a:t>+b ) </a:t>
            </a:r>
            <a:r>
              <a:rPr lang="en-US" dirty="0"/>
              <a:t>)* </a:t>
            </a:r>
            <a:r>
              <a:rPr lang="en-US" dirty="0" smtClean="0"/>
              <a:t>x2</a:t>
            </a:r>
            <a:r>
              <a:rPr lang="en-US" baseline="-25000" dirty="0" smtClean="0"/>
              <a:t>2</a:t>
            </a:r>
            <a:r>
              <a:rPr lang="en-US" dirty="0" smtClean="0"/>
              <a:t>  </a:t>
            </a:r>
            <a:r>
              <a:rPr lang="en-US" dirty="0"/>
              <a:t>+    2 ( y3– (w1 x1</a:t>
            </a:r>
            <a:r>
              <a:rPr lang="en-US" baseline="-25000" dirty="0"/>
              <a:t>3</a:t>
            </a:r>
            <a:r>
              <a:rPr lang="en-US" dirty="0"/>
              <a:t> + w2 </a:t>
            </a:r>
            <a:r>
              <a:rPr lang="en-US" dirty="0" smtClean="0"/>
              <a:t>x2</a:t>
            </a:r>
            <a:r>
              <a:rPr lang="en-US" baseline="-25000" dirty="0" smtClean="0"/>
              <a:t>3</a:t>
            </a:r>
            <a:r>
              <a:rPr lang="en-US" dirty="0" smtClean="0"/>
              <a:t>+b ) )*x2</a:t>
            </a:r>
            <a:r>
              <a:rPr lang="en-US" baseline="-25000" dirty="0" smtClean="0"/>
              <a:t>3</a:t>
            </a:r>
            <a:r>
              <a:rPr lang="en-US" dirty="0" smtClean="0"/>
              <a:t> </a:t>
            </a:r>
            <a:r>
              <a:rPr lang="en-US" dirty="0"/>
              <a:t>) = </a:t>
            </a:r>
            <a:r>
              <a:rPr lang="en-US" dirty="0" smtClean="0"/>
              <a:t>0;</a:t>
            </a:r>
          </a:p>
          <a:p>
            <a:r>
              <a:rPr lang="en-US" dirty="0"/>
              <a:t>2( y1– (w1 x1</a:t>
            </a:r>
            <a:r>
              <a:rPr lang="en-US" baseline="-25000" dirty="0"/>
              <a:t>1</a:t>
            </a:r>
            <a:r>
              <a:rPr lang="en-US" dirty="0"/>
              <a:t> + w2 x2</a:t>
            </a:r>
            <a:r>
              <a:rPr lang="en-US" baseline="-25000" dirty="0"/>
              <a:t>1</a:t>
            </a:r>
            <a:r>
              <a:rPr lang="en-US" dirty="0"/>
              <a:t> +b) </a:t>
            </a:r>
            <a:r>
              <a:rPr lang="en-US" dirty="0" smtClean="0"/>
              <a:t>)  </a:t>
            </a:r>
            <a:r>
              <a:rPr lang="en-US" dirty="0"/>
              <a:t>+ 2( y2– (w1 x1</a:t>
            </a:r>
            <a:r>
              <a:rPr lang="en-US" baseline="-25000" dirty="0"/>
              <a:t>2</a:t>
            </a:r>
            <a:r>
              <a:rPr lang="en-US" dirty="0"/>
              <a:t> + w2 x2</a:t>
            </a:r>
            <a:r>
              <a:rPr lang="en-US" baseline="-25000" dirty="0"/>
              <a:t>2</a:t>
            </a:r>
            <a:r>
              <a:rPr lang="en-US" dirty="0"/>
              <a:t> +b ) </a:t>
            </a:r>
            <a:r>
              <a:rPr lang="en-US" dirty="0" smtClean="0"/>
              <a:t>) </a:t>
            </a:r>
            <a:r>
              <a:rPr lang="en-US" dirty="0"/>
              <a:t>+    2 ( y3– (w1 x1</a:t>
            </a:r>
            <a:r>
              <a:rPr lang="en-US" baseline="-25000" dirty="0"/>
              <a:t>3</a:t>
            </a:r>
            <a:r>
              <a:rPr lang="en-US" dirty="0"/>
              <a:t> + w2 x2</a:t>
            </a:r>
            <a:r>
              <a:rPr lang="en-US" baseline="-25000" dirty="0"/>
              <a:t>3</a:t>
            </a:r>
            <a:r>
              <a:rPr lang="en-US" dirty="0"/>
              <a:t>+b ) </a:t>
            </a:r>
            <a:r>
              <a:rPr lang="en-US" dirty="0" smtClean="0"/>
              <a:t> )</a:t>
            </a:r>
          </a:p>
          <a:p>
            <a:r>
              <a:rPr lang="en-US" dirty="0" smtClean="0"/>
              <a:t> = 0;</a:t>
            </a:r>
            <a:endParaRPr lang="en-US" dirty="0"/>
          </a:p>
          <a:p>
            <a:r>
              <a:rPr lang="en-US" dirty="0"/>
              <a:t> </a:t>
            </a:r>
            <a:r>
              <a:rPr lang="en-US" dirty="0" smtClean="0"/>
              <a:t>Ultimately, in </a:t>
            </a:r>
            <a:r>
              <a:rPr lang="en-US" dirty="0"/>
              <a:t>practical problems this’d give rise to lot many equations, variables etc.,</a:t>
            </a:r>
          </a:p>
        </p:txBody>
      </p:sp>
      <p:sp>
        <p:nvSpPr>
          <p:cNvPr id="3" name="Slide Number Placeholder 2"/>
          <p:cNvSpPr>
            <a:spLocks noGrp="1"/>
          </p:cNvSpPr>
          <p:nvPr>
            <p:ph type="sldNum" sz="quarter" idx="12"/>
          </p:nvPr>
        </p:nvSpPr>
        <p:spPr/>
        <p:txBody>
          <a:bodyPr/>
          <a:lstStyle/>
          <a:p>
            <a:fld id="{D4ABD5CE-DF25-4F2B-9E1E-CDFA4CB7DFA4}" type="slidenum">
              <a:rPr lang="en-US" smtClean="0"/>
              <a:t>28</a:t>
            </a:fld>
            <a:endParaRPr lang="en-US"/>
          </a:p>
        </p:txBody>
      </p:sp>
    </p:spTree>
    <p:extLst>
      <p:ext uri="{BB962C8B-B14F-4D97-AF65-F5344CB8AC3E}">
        <p14:creationId xmlns:p14="http://schemas.microsoft.com/office/powerpoint/2010/main" val="2742145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9159-A980-4925-81C7-9DC96F425069}"/>
              </a:ext>
            </a:extLst>
          </p:cNvPr>
          <p:cNvSpPr>
            <a:spLocks noGrp="1"/>
          </p:cNvSpPr>
          <p:nvPr>
            <p:ph type="title"/>
          </p:nvPr>
        </p:nvSpPr>
        <p:spPr>
          <a:xfrm>
            <a:off x="838200" y="365125"/>
            <a:ext cx="10515600" cy="739775"/>
          </a:xfrm>
        </p:spPr>
        <p:txBody>
          <a:bodyPr/>
          <a:lstStyle/>
          <a:p>
            <a:r>
              <a:rPr lang="en-US" dirty="0" smtClean="0"/>
              <a:t>Matrix representation</a:t>
            </a:r>
            <a:endParaRPr lang="en-US" dirty="0"/>
          </a:p>
        </p:txBody>
      </p:sp>
      <p:sp>
        <p:nvSpPr>
          <p:cNvPr id="14" name="Left Bracket 13">
            <a:extLst>
              <a:ext uri="{FF2B5EF4-FFF2-40B4-BE49-F238E27FC236}">
                <a16:creationId xmlns:a16="http://schemas.microsoft.com/office/drawing/2014/main" id="{003A31D8-EFAB-40F4-93CF-86B5B28943AA}"/>
              </a:ext>
            </a:extLst>
          </p:cNvPr>
          <p:cNvSpPr/>
          <p:nvPr/>
        </p:nvSpPr>
        <p:spPr>
          <a:xfrm>
            <a:off x="2791264" y="1235222"/>
            <a:ext cx="195718" cy="1473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ket 14">
            <a:extLst>
              <a:ext uri="{FF2B5EF4-FFF2-40B4-BE49-F238E27FC236}">
                <a16:creationId xmlns:a16="http://schemas.microsoft.com/office/drawing/2014/main" id="{77263FFA-E1DF-467C-B676-594F87E57C33}"/>
              </a:ext>
            </a:extLst>
          </p:cNvPr>
          <p:cNvSpPr/>
          <p:nvPr/>
        </p:nvSpPr>
        <p:spPr>
          <a:xfrm>
            <a:off x="4581964" y="1235222"/>
            <a:ext cx="220183" cy="1473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9C362B21-FD2E-4DF9-B7E0-35FEF76378A0}"/>
              </a:ext>
            </a:extLst>
          </p:cNvPr>
          <p:cNvGraphicFramePr>
            <a:graphicFrameLocks noGrp="1"/>
          </p:cNvGraphicFramePr>
          <p:nvPr>
            <p:extLst/>
          </p:nvPr>
        </p:nvGraphicFramePr>
        <p:xfrm>
          <a:off x="2906745" y="1307762"/>
          <a:ext cx="1757646" cy="1399069"/>
        </p:xfrm>
        <a:graphic>
          <a:graphicData uri="http://schemas.openxmlformats.org/drawingml/2006/table">
            <a:tbl>
              <a:tblPr firstRow="1" bandRow="1">
                <a:tableStyleId>{2D5ABB26-0587-4C30-8999-92F81FD0307C}</a:tableStyleId>
              </a:tblPr>
              <a:tblGrid>
                <a:gridCol w="878823">
                  <a:extLst>
                    <a:ext uri="{9D8B030D-6E8A-4147-A177-3AD203B41FA5}">
                      <a16:colId xmlns:a16="http://schemas.microsoft.com/office/drawing/2014/main" val="1047278453"/>
                    </a:ext>
                  </a:extLst>
                </a:gridCol>
                <a:gridCol w="878823">
                  <a:extLst>
                    <a:ext uri="{9D8B030D-6E8A-4147-A177-3AD203B41FA5}">
                      <a16:colId xmlns:a16="http://schemas.microsoft.com/office/drawing/2014/main" val="4059619815"/>
                    </a:ext>
                  </a:extLst>
                </a:gridCol>
              </a:tblGrid>
              <a:tr h="652899">
                <a:tc>
                  <a:txBody>
                    <a:bodyPr/>
                    <a:lstStyle/>
                    <a:p>
                      <a:r>
                        <a:rPr lang="en-US" dirty="0" smtClean="0"/>
                        <a:t>x1</a:t>
                      </a:r>
                      <a:r>
                        <a:rPr lang="en-US" baseline="-25000" dirty="0" smtClean="0"/>
                        <a:t>1</a:t>
                      </a:r>
                      <a:endParaRPr lang="en-US" dirty="0"/>
                    </a:p>
                  </a:txBody>
                  <a:tcPr/>
                </a:tc>
                <a:tc>
                  <a:txBody>
                    <a:bodyPr/>
                    <a:lstStyle/>
                    <a:p>
                      <a:r>
                        <a:rPr lang="en-US" dirty="0" smtClean="0"/>
                        <a:t>x2</a:t>
                      </a:r>
                      <a:r>
                        <a:rPr lang="en-US" baseline="-25000" dirty="0" smtClean="0"/>
                        <a:t>1</a:t>
                      </a:r>
                      <a:r>
                        <a:rPr lang="en-US" dirty="0" smtClean="0"/>
                        <a:t>    1</a:t>
                      </a:r>
                      <a:endParaRPr lang="en-US" dirty="0"/>
                    </a:p>
                  </a:txBody>
                  <a:tcPr/>
                </a:tc>
                <a:extLst>
                  <a:ext uri="{0D108BD9-81ED-4DB2-BD59-A6C34878D82A}">
                    <a16:rowId xmlns:a16="http://schemas.microsoft.com/office/drawing/2014/main" val="554177578"/>
                  </a:ext>
                </a:extLst>
              </a:tr>
              <a:tr h="373085">
                <a:tc>
                  <a:txBody>
                    <a:bodyPr/>
                    <a:lstStyle/>
                    <a:p>
                      <a:r>
                        <a:rPr lang="en-US" dirty="0" smtClean="0"/>
                        <a:t>x1</a:t>
                      </a:r>
                      <a:r>
                        <a:rPr lang="en-US" baseline="-25000" dirty="0" smtClean="0"/>
                        <a:t>2</a:t>
                      </a:r>
                      <a:endParaRPr lang="en-US" dirty="0"/>
                    </a:p>
                  </a:txBody>
                  <a:tcPr/>
                </a:tc>
                <a:tc>
                  <a:txBody>
                    <a:bodyPr/>
                    <a:lstStyle/>
                    <a:p>
                      <a:r>
                        <a:rPr lang="en-US" dirty="0" smtClean="0"/>
                        <a:t>x2</a:t>
                      </a:r>
                      <a:r>
                        <a:rPr lang="en-US" baseline="-25000" dirty="0" smtClean="0"/>
                        <a:t>2</a:t>
                      </a:r>
                      <a:r>
                        <a:rPr lang="en-US" dirty="0" smtClean="0"/>
                        <a:t>    1</a:t>
                      </a:r>
                      <a:endParaRPr lang="en-US" dirty="0"/>
                    </a:p>
                  </a:txBody>
                  <a:tcPr/>
                </a:tc>
                <a:extLst>
                  <a:ext uri="{0D108BD9-81ED-4DB2-BD59-A6C34878D82A}">
                    <a16:rowId xmlns:a16="http://schemas.microsoft.com/office/drawing/2014/main" val="2572564131"/>
                  </a:ext>
                </a:extLst>
              </a:tr>
              <a:tr h="373085">
                <a:tc>
                  <a:txBody>
                    <a:bodyPr/>
                    <a:lstStyle/>
                    <a:p>
                      <a:r>
                        <a:rPr lang="en-US" dirty="0" smtClean="0"/>
                        <a:t>x1</a:t>
                      </a:r>
                      <a:r>
                        <a:rPr lang="en-US" baseline="-25000" dirty="0" smtClean="0"/>
                        <a:t>3</a:t>
                      </a:r>
                      <a:endParaRPr lang="en-US" dirty="0"/>
                    </a:p>
                  </a:txBody>
                  <a:tcPr/>
                </a:tc>
                <a:tc>
                  <a:txBody>
                    <a:bodyPr/>
                    <a:lstStyle/>
                    <a:p>
                      <a:r>
                        <a:rPr lang="en-US" dirty="0" smtClean="0"/>
                        <a:t>x2</a:t>
                      </a:r>
                      <a:r>
                        <a:rPr lang="en-US" baseline="-25000" dirty="0" smtClean="0"/>
                        <a:t>3</a:t>
                      </a:r>
                      <a:r>
                        <a:rPr lang="en-US" dirty="0" smtClean="0"/>
                        <a:t>    1    </a:t>
                      </a:r>
                      <a:r>
                        <a:rPr lang="en-US" baseline="0" dirty="0" smtClean="0"/>
                        <a:t> </a:t>
                      </a:r>
                      <a:endParaRPr lang="en-US" dirty="0"/>
                    </a:p>
                  </a:txBody>
                  <a:tcPr/>
                </a:tc>
                <a:extLst>
                  <a:ext uri="{0D108BD9-81ED-4DB2-BD59-A6C34878D82A}">
                    <a16:rowId xmlns:a16="http://schemas.microsoft.com/office/drawing/2014/main" val="1517903455"/>
                  </a:ext>
                </a:extLst>
              </a:tr>
            </a:tbl>
          </a:graphicData>
        </a:graphic>
      </p:graphicFrame>
      <p:sp>
        <p:nvSpPr>
          <p:cNvPr id="17" name="Left Bracket 16">
            <a:extLst>
              <a:ext uri="{FF2B5EF4-FFF2-40B4-BE49-F238E27FC236}">
                <a16:creationId xmlns:a16="http://schemas.microsoft.com/office/drawing/2014/main" id="{6CC4421C-2D20-4E92-BBC5-28EE35CC0C95}"/>
              </a:ext>
            </a:extLst>
          </p:cNvPr>
          <p:cNvSpPr/>
          <p:nvPr/>
        </p:nvSpPr>
        <p:spPr>
          <a:xfrm>
            <a:off x="5406817" y="1199109"/>
            <a:ext cx="49583" cy="155448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a:extLst>
              <a:ext uri="{FF2B5EF4-FFF2-40B4-BE49-F238E27FC236}">
                <a16:creationId xmlns:a16="http://schemas.microsoft.com/office/drawing/2014/main" id="{6425453D-5412-4C4E-B427-FC2F74032AAF}"/>
              </a:ext>
            </a:extLst>
          </p:cNvPr>
          <p:cNvSpPr/>
          <p:nvPr/>
        </p:nvSpPr>
        <p:spPr>
          <a:xfrm>
            <a:off x="6245017" y="1199109"/>
            <a:ext cx="62452" cy="155448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A222C87E-EB47-4412-970B-4E7710EB3500}"/>
              </a:ext>
            </a:extLst>
          </p:cNvPr>
          <p:cNvGraphicFramePr>
            <a:graphicFrameLocks noGrp="1"/>
          </p:cNvGraphicFramePr>
          <p:nvPr>
            <p:extLst/>
          </p:nvPr>
        </p:nvGraphicFramePr>
        <p:xfrm>
          <a:off x="5516036" y="1171639"/>
          <a:ext cx="650899" cy="1581950"/>
        </p:xfrm>
        <a:graphic>
          <a:graphicData uri="http://schemas.openxmlformats.org/drawingml/2006/table">
            <a:tbl>
              <a:tblPr firstRow="1" bandRow="1">
                <a:tableStyleId>{2D5ABB26-0587-4C30-8999-92F81FD0307C}</a:tableStyleId>
              </a:tblPr>
              <a:tblGrid>
                <a:gridCol w="650899">
                  <a:extLst>
                    <a:ext uri="{9D8B030D-6E8A-4147-A177-3AD203B41FA5}">
                      <a16:colId xmlns:a16="http://schemas.microsoft.com/office/drawing/2014/main" val="709058752"/>
                    </a:ext>
                  </a:extLst>
                </a:gridCol>
              </a:tblGrid>
              <a:tr h="667550">
                <a:tc>
                  <a:txBody>
                    <a:bodyPr/>
                    <a:lstStyle/>
                    <a:p>
                      <a:r>
                        <a:rPr lang="en-US" dirty="0"/>
                        <a:t> w1</a:t>
                      </a:r>
                    </a:p>
                  </a:txBody>
                  <a:tcPr/>
                </a:tc>
                <a:extLst>
                  <a:ext uri="{0D108BD9-81ED-4DB2-BD59-A6C34878D82A}">
                    <a16:rowId xmlns:a16="http://schemas.microsoft.com/office/drawing/2014/main" val="1283109369"/>
                  </a:ext>
                </a:extLst>
              </a:tr>
              <a:tr h="339984">
                <a:tc>
                  <a:txBody>
                    <a:bodyPr/>
                    <a:lstStyle/>
                    <a:p>
                      <a:r>
                        <a:rPr lang="en-US" dirty="0" smtClean="0"/>
                        <a:t>  w2</a:t>
                      </a:r>
                    </a:p>
                    <a:p>
                      <a:endParaRPr lang="en-US" dirty="0" smtClean="0"/>
                    </a:p>
                    <a:p>
                      <a:r>
                        <a:rPr lang="en-US" dirty="0" smtClean="0"/>
                        <a:t>   b</a:t>
                      </a:r>
                      <a:endParaRPr lang="en-US" dirty="0"/>
                    </a:p>
                  </a:txBody>
                  <a:tcPr/>
                </a:tc>
                <a:extLst>
                  <a:ext uri="{0D108BD9-81ED-4DB2-BD59-A6C34878D82A}">
                    <a16:rowId xmlns:a16="http://schemas.microsoft.com/office/drawing/2014/main" val="3466541263"/>
                  </a:ext>
                </a:extLst>
              </a:tr>
            </a:tbl>
          </a:graphicData>
        </a:graphic>
      </p:graphicFrame>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B259D2E-0549-4CC5-B34B-175A7C0E834F}"/>
                  </a:ext>
                </a:extLst>
              </p:cNvPr>
              <p:cNvSpPr txBox="1"/>
              <p:nvPr/>
            </p:nvSpPr>
            <p:spPr>
              <a:xfrm>
                <a:off x="6840419" y="1741436"/>
                <a:ext cx="3955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2B259D2E-0549-4CC5-B34B-175A7C0E834F}"/>
                  </a:ext>
                </a:extLst>
              </p:cNvPr>
              <p:cNvSpPr txBox="1">
                <a:spLocks noRot="1" noChangeAspect="1" noMove="1" noResize="1" noEditPoints="1" noAdjustHandles="1" noChangeArrowheads="1" noChangeShapeType="1" noTextEdit="1"/>
              </p:cNvSpPr>
              <p:nvPr/>
            </p:nvSpPr>
            <p:spPr>
              <a:xfrm>
                <a:off x="6840419" y="1741436"/>
                <a:ext cx="395568" cy="369332"/>
              </a:xfrm>
              <a:prstGeom prst="rect">
                <a:avLst/>
              </a:prstGeom>
              <a:blipFill>
                <a:blip r:embed="rId2"/>
                <a:stretch>
                  <a:fillRect/>
                </a:stretch>
              </a:blipFill>
            </p:spPr>
            <p:txBody>
              <a:bodyPr/>
              <a:lstStyle/>
              <a:p>
                <a:r>
                  <a:rPr lang="en-US">
                    <a:noFill/>
                  </a:rPr>
                  <a:t> </a:t>
                </a:r>
              </a:p>
            </p:txBody>
          </p:sp>
        </mc:Fallback>
      </mc:AlternateContent>
      <p:sp>
        <p:nvSpPr>
          <p:cNvPr id="23" name="Right Bracket 22">
            <a:extLst>
              <a:ext uri="{FF2B5EF4-FFF2-40B4-BE49-F238E27FC236}">
                <a16:creationId xmlns:a16="http://schemas.microsoft.com/office/drawing/2014/main" id="{0ED3D441-8954-4398-92C3-F14B771B42CC}"/>
              </a:ext>
            </a:extLst>
          </p:cNvPr>
          <p:cNvSpPr/>
          <p:nvPr/>
        </p:nvSpPr>
        <p:spPr>
          <a:xfrm>
            <a:off x="8503726" y="1487436"/>
            <a:ext cx="45719" cy="10058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4" name="Table 23">
            <a:extLst>
              <a:ext uri="{FF2B5EF4-FFF2-40B4-BE49-F238E27FC236}">
                <a16:creationId xmlns:a16="http://schemas.microsoft.com/office/drawing/2014/main" id="{856AAC9A-4790-4EC3-ABB2-E08FBB833080}"/>
              </a:ext>
            </a:extLst>
          </p:cNvPr>
          <p:cNvGraphicFramePr>
            <a:graphicFrameLocks noGrp="1"/>
          </p:cNvGraphicFramePr>
          <p:nvPr>
            <p:extLst/>
          </p:nvPr>
        </p:nvGraphicFramePr>
        <p:xfrm>
          <a:off x="7781477" y="1209431"/>
          <a:ext cx="746175" cy="1508318"/>
        </p:xfrm>
        <a:graphic>
          <a:graphicData uri="http://schemas.openxmlformats.org/drawingml/2006/table">
            <a:tbl>
              <a:tblPr firstRow="1" bandRow="1">
                <a:tableStyleId>{2D5ABB26-0587-4C30-8999-92F81FD0307C}</a:tableStyleId>
              </a:tblPr>
              <a:tblGrid>
                <a:gridCol w="746175">
                  <a:extLst>
                    <a:ext uri="{9D8B030D-6E8A-4147-A177-3AD203B41FA5}">
                      <a16:colId xmlns:a16="http://schemas.microsoft.com/office/drawing/2014/main" val="709058752"/>
                    </a:ext>
                  </a:extLst>
                </a:gridCol>
              </a:tblGrid>
              <a:tr h="1142558">
                <a:tc>
                  <a:txBody>
                    <a:bodyPr/>
                    <a:lstStyle/>
                    <a:p>
                      <a:r>
                        <a:rPr lang="en-US" dirty="0"/>
                        <a:t> </a:t>
                      </a:r>
                      <a:r>
                        <a:rPr lang="en-US" dirty="0" smtClean="0"/>
                        <a:t>y1</a:t>
                      </a:r>
                    </a:p>
                    <a:p>
                      <a:endParaRPr lang="en-US" dirty="0" smtClean="0"/>
                    </a:p>
                    <a:p>
                      <a:r>
                        <a:rPr lang="en-US" dirty="0" smtClean="0"/>
                        <a:t>y2</a:t>
                      </a:r>
                      <a:endParaRPr lang="en-US" dirty="0"/>
                    </a:p>
                  </a:txBody>
                  <a:tcPr/>
                </a:tc>
                <a:extLst>
                  <a:ext uri="{0D108BD9-81ED-4DB2-BD59-A6C34878D82A}">
                    <a16:rowId xmlns:a16="http://schemas.microsoft.com/office/drawing/2014/main" val="1283109369"/>
                  </a:ext>
                </a:extLst>
              </a:tr>
              <a:tr h="339984">
                <a:tc>
                  <a:txBody>
                    <a:bodyPr/>
                    <a:lstStyle/>
                    <a:p>
                      <a:r>
                        <a:rPr lang="en-US" dirty="0" smtClean="0"/>
                        <a:t>y3</a:t>
                      </a:r>
                    </a:p>
                  </a:txBody>
                  <a:tcPr/>
                </a:tc>
                <a:extLst>
                  <a:ext uri="{0D108BD9-81ED-4DB2-BD59-A6C34878D82A}">
                    <a16:rowId xmlns:a16="http://schemas.microsoft.com/office/drawing/2014/main" val="3466541263"/>
                  </a:ext>
                </a:extLst>
              </a:tr>
            </a:tbl>
          </a:graphicData>
        </a:graphic>
      </p:graphicFrame>
      <p:sp>
        <p:nvSpPr>
          <p:cNvPr id="25" name="Arrow: Right 24">
            <a:extLst>
              <a:ext uri="{FF2B5EF4-FFF2-40B4-BE49-F238E27FC236}">
                <a16:creationId xmlns:a16="http://schemas.microsoft.com/office/drawing/2014/main" id="{6609D398-5013-4517-AD2C-06635E9E3D49}"/>
              </a:ext>
            </a:extLst>
          </p:cNvPr>
          <p:cNvSpPr/>
          <p:nvPr/>
        </p:nvSpPr>
        <p:spPr>
          <a:xfrm>
            <a:off x="838200" y="3565823"/>
            <a:ext cx="8466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87345B-457D-4572-B05C-D7E356B102E6}"/>
              </a:ext>
            </a:extLst>
          </p:cNvPr>
          <p:cNvSpPr txBox="1"/>
          <p:nvPr/>
        </p:nvSpPr>
        <p:spPr>
          <a:xfrm>
            <a:off x="1935234" y="3008562"/>
            <a:ext cx="8981295" cy="3693319"/>
          </a:xfrm>
          <a:prstGeom prst="rect">
            <a:avLst/>
          </a:prstGeom>
          <a:noFill/>
        </p:spPr>
        <p:txBody>
          <a:bodyPr wrap="square" rtlCol="0">
            <a:spAutoFit/>
          </a:bodyPr>
          <a:lstStyle/>
          <a:p>
            <a:r>
              <a:rPr lang="en-US" dirty="0"/>
              <a:t> X W = Y;</a:t>
            </a:r>
          </a:p>
          <a:p>
            <a:r>
              <a:rPr lang="en-US" dirty="0"/>
              <a:t>E = Y – X W;</a:t>
            </a:r>
          </a:p>
          <a:p>
            <a:r>
              <a:rPr lang="en-US" dirty="0"/>
              <a:t>|| E||</a:t>
            </a:r>
            <a:r>
              <a:rPr lang="en-US" baseline="30000" dirty="0"/>
              <a:t>2</a:t>
            </a:r>
            <a:r>
              <a:rPr lang="en-US" baseline="-25000" dirty="0"/>
              <a:t>2 </a:t>
            </a:r>
            <a:r>
              <a:rPr lang="en-US" dirty="0"/>
              <a:t>=  ( Y – XW)</a:t>
            </a:r>
            <a:r>
              <a:rPr lang="en-US" baseline="30000" dirty="0"/>
              <a:t>T</a:t>
            </a:r>
            <a:r>
              <a:rPr lang="en-US" dirty="0"/>
              <a:t> ( Y – XW );</a:t>
            </a:r>
          </a:p>
          <a:p>
            <a:r>
              <a:rPr lang="en-US" b="1" dirty="0"/>
              <a:t>Taking the derivative </a:t>
            </a:r>
            <a:r>
              <a:rPr lang="en-US" b="1" dirty="0" err="1"/>
              <a:t>w.r.t.W</a:t>
            </a:r>
            <a:r>
              <a:rPr lang="en-US" b="1" dirty="0"/>
              <a:t> we get</a:t>
            </a:r>
          </a:p>
          <a:p>
            <a:r>
              <a:rPr lang="en-US" dirty="0"/>
              <a:t>X</a:t>
            </a:r>
            <a:r>
              <a:rPr lang="en-US" baseline="30000" dirty="0"/>
              <a:t>T </a:t>
            </a:r>
            <a:r>
              <a:rPr lang="en-US" dirty="0"/>
              <a:t>(Y – XW) = 0;</a:t>
            </a:r>
          </a:p>
          <a:p>
            <a:r>
              <a:rPr lang="en-US" dirty="0"/>
              <a:t>X</a:t>
            </a:r>
            <a:r>
              <a:rPr lang="en-US" baseline="30000" dirty="0"/>
              <a:t>T </a:t>
            </a:r>
            <a:r>
              <a:rPr lang="en-US" dirty="0"/>
              <a:t>Y – X</a:t>
            </a:r>
            <a:r>
              <a:rPr lang="en-US" baseline="30000" dirty="0"/>
              <a:t>T</a:t>
            </a:r>
            <a:r>
              <a:rPr lang="en-US" dirty="0"/>
              <a:t> X W = 0;</a:t>
            </a:r>
          </a:p>
          <a:p>
            <a:r>
              <a:rPr lang="en-US" dirty="0"/>
              <a:t>W = ( X</a:t>
            </a:r>
            <a:r>
              <a:rPr lang="en-US" baseline="30000" dirty="0"/>
              <a:t>T</a:t>
            </a:r>
            <a:r>
              <a:rPr lang="en-US" dirty="0"/>
              <a:t> X)</a:t>
            </a:r>
            <a:r>
              <a:rPr lang="en-US" baseline="30000" dirty="0"/>
              <a:t>-1</a:t>
            </a:r>
            <a:r>
              <a:rPr lang="en-US" dirty="0"/>
              <a:t> X</a:t>
            </a:r>
            <a:r>
              <a:rPr lang="en-US" baseline="30000" dirty="0"/>
              <a:t>T</a:t>
            </a:r>
            <a:r>
              <a:rPr lang="en-US" dirty="0"/>
              <a:t> Y;</a:t>
            </a:r>
          </a:p>
          <a:p>
            <a:r>
              <a:rPr lang="en-US" b="1" dirty="0"/>
              <a:t>We are led to explicit formula for the weight vector W with Matrix calculus</a:t>
            </a:r>
            <a:r>
              <a:rPr lang="en-US" b="1" dirty="0" smtClean="0"/>
              <a:t>.</a:t>
            </a:r>
          </a:p>
          <a:p>
            <a:r>
              <a:rPr lang="en-US" b="1" dirty="0" smtClean="0"/>
              <a:t>The data matrix x(</a:t>
            </a:r>
            <a:r>
              <a:rPr lang="en-US" b="1" dirty="0" err="1" smtClean="0"/>
              <a:t>ij</a:t>
            </a:r>
            <a:r>
              <a:rPr lang="en-US" b="1" dirty="0" smtClean="0"/>
              <a:t>) transforms the parameters into observations. Using Eigen values theory, there is a possibility of reducing the data requirement in a systematic manner. (Principal component analysis).</a:t>
            </a:r>
          </a:p>
          <a:p>
            <a:r>
              <a:rPr lang="en-US" b="1" dirty="0" smtClean="0"/>
              <a:t>This example tells us the necessity of the following mathematical machinery. </a:t>
            </a:r>
          </a:p>
          <a:p>
            <a:r>
              <a:rPr lang="en-US" b="1" dirty="0" err="1" smtClean="0"/>
              <a:t>i</a:t>
            </a:r>
            <a:r>
              <a:rPr lang="en-US" b="1" dirty="0" smtClean="0"/>
              <a:t>) Matrices (Linear algebra) ii) Calculus iii) Optimization.</a:t>
            </a:r>
            <a:endParaRPr lang="en-US" dirty="0"/>
          </a:p>
        </p:txBody>
      </p:sp>
      <p:sp>
        <p:nvSpPr>
          <p:cNvPr id="20" name="Left Bracket 19">
            <a:extLst>
              <a:ext uri="{FF2B5EF4-FFF2-40B4-BE49-F238E27FC236}">
                <a16:creationId xmlns:a16="http://schemas.microsoft.com/office/drawing/2014/main" id="{003A31D8-EFAB-40F4-93CF-86B5B28943AA}"/>
              </a:ext>
            </a:extLst>
          </p:cNvPr>
          <p:cNvSpPr/>
          <p:nvPr/>
        </p:nvSpPr>
        <p:spPr>
          <a:xfrm>
            <a:off x="7445225" y="1252781"/>
            <a:ext cx="195718" cy="1473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ket 26">
            <a:extLst>
              <a:ext uri="{FF2B5EF4-FFF2-40B4-BE49-F238E27FC236}">
                <a16:creationId xmlns:a16="http://schemas.microsoft.com/office/drawing/2014/main" id="{77263FFA-E1DF-467C-B676-594F87E57C33}"/>
              </a:ext>
            </a:extLst>
          </p:cNvPr>
          <p:cNvSpPr/>
          <p:nvPr/>
        </p:nvSpPr>
        <p:spPr>
          <a:xfrm>
            <a:off x="8321243" y="1254305"/>
            <a:ext cx="220183" cy="1473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ABD5CE-DF25-4F2B-9E1E-CDFA4CB7DFA4}" type="slidenum">
              <a:rPr lang="en-US" smtClean="0"/>
              <a:t>29</a:t>
            </a:fld>
            <a:endParaRPr lang="en-US"/>
          </a:p>
        </p:txBody>
      </p:sp>
    </p:spTree>
    <p:extLst>
      <p:ext uri="{BB962C8B-B14F-4D97-AF65-F5344CB8AC3E}">
        <p14:creationId xmlns:p14="http://schemas.microsoft.com/office/powerpoint/2010/main" val="1540817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dirty="0" smtClean="0"/>
              <a:t>Machine learning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9225880"/>
              </p:ext>
            </p:extLst>
          </p:nvPr>
        </p:nvGraphicFramePr>
        <p:xfrm>
          <a:off x="1110343" y="1175654"/>
          <a:ext cx="10243458" cy="5219703"/>
        </p:xfrm>
        <a:graphic>
          <a:graphicData uri="http://schemas.openxmlformats.org/drawingml/2006/table">
            <a:tbl>
              <a:tblPr firstRow="1" firstCol="1" bandRow="1">
                <a:tableStyleId>{5C22544A-7EE6-4342-B048-85BDC9FD1C3A}</a:tableStyleId>
              </a:tblPr>
              <a:tblGrid>
                <a:gridCol w="706445">
                  <a:extLst>
                    <a:ext uri="{9D8B030D-6E8A-4147-A177-3AD203B41FA5}">
                      <a16:colId xmlns:a16="http://schemas.microsoft.com/office/drawing/2014/main" val="256723912"/>
                    </a:ext>
                  </a:extLst>
                </a:gridCol>
                <a:gridCol w="2678606">
                  <a:extLst>
                    <a:ext uri="{9D8B030D-6E8A-4147-A177-3AD203B41FA5}">
                      <a16:colId xmlns:a16="http://schemas.microsoft.com/office/drawing/2014/main" val="1642226204"/>
                    </a:ext>
                  </a:extLst>
                </a:gridCol>
                <a:gridCol w="6858407">
                  <a:extLst>
                    <a:ext uri="{9D8B030D-6E8A-4147-A177-3AD203B41FA5}">
                      <a16:colId xmlns:a16="http://schemas.microsoft.com/office/drawing/2014/main" val="1414990801"/>
                    </a:ext>
                  </a:extLst>
                </a:gridCol>
              </a:tblGrid>
              <a:tr h="397329">
                <a:tc>
                  <a:txBody>
                    <a:bodyPr/>
                    <a:lstStyle/>
                    <a:p>
                      <a:pPr marL="0" marR="0">
                        <a:spcBef>
                          <a:spcPts val="0"/>
                        </a:spcBef>
                        <a:spcAft>
                          <a:spcPts val="0"/>
                        </a:spcAft>
                      </a:pPr>
                      <a:r>
                        <a:rPr lang="en-US" sz="1600">
                          <a:effectLst/>
                        </a:rPr>
                        <a:t>M1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Intro+R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61727495"/>
                  </a:ext>
                </a:extLst>
              </a:tr>
              <a:tr h="397329">
                <a:tc>
                  <a:txBody>
                    <a:bodyPr/>
                    <a:lstStyle/>
                    <a:p>
                      <a:pPr marL="0" marR="0">
                        <a:spcBef>
                          <a:spcPts val="0"/>
                        </a:spcBef>
                        <a:spcAft>
                          <a:spcPts val="0"/>
                        </a:spcAft>
                      </a:pPr>
                      <a:r>
                        <a:rPr lang="en-US" sz="1600">
                          <a:effectLst/>
                        </a:rPr>
                        <a:t>M2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Maths 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dirty="0">
                          <a:effectLst/>
                        </a:rPr>
                        <a:t>Basic Stats - Mean, Variance, SD, Exploratory Analysis and Plots, Covariance, Correlation, Probability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1255401"/>
                  </a:ext>
                </a:extLst>
              </a:tr>
              <a:tr h="397329">
                <a:tc>
                  <a:txBody>
                    <a:bodyPr/>
                    <a:lstStyle/>
                    <a:p>
                      <a:pPr marL="0" marR="0">
                        <a:spcBef>
                          <a:spcPts val="0"/>
                        </a:spcBef>
                        <a:spcAft>
                          <a:spcPts val="0"/>
                        </a:spcAft>
                      </a:pPr>
                      <a:r>
                        <a:rPr lang="en-US" sz="1600">
                          <a:effectLst/>
                        </a:rPr>
                        <a:t>M3</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Maths 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dirty="0" smtClean="0">
                          <a:effectLst/>
                        </a:rPr>
                        <a:t>Advanced </a:t>
                      </a:r>
                      <a:r>
                        <a:rPr lang="en-US" sz="1600" dirty="0">
                          <a:effectLst/>
                        </a:rPr>
                        <a:t>Stats - Distributions, </a:t>
                      </a:r>
                      <a:r>
                        <a:rPr lang="en-US" sz="1600" dirty="0" smtClean="0">
                          <a:effectLst/>
                        </a:rPr>
                        <a:t>Sampling,  </a:t>
                      </a:r>
                      <a:r>
                        <a:rPr lang="en-US" sz="1600" dirty="0" smtClean="0">
                          <a:effectLst/>
                        </a:rPr>
                        <a:t> </a:t>
                      </a:r>
                      <a:r>
                        <a:rPr lang="en-US" sz="1600" dirty="0">
                          <a:effectLst/>
                        </a:rPr>
                        <a:t>Hypothesis Testing, Goodness Metrics</a:t>
                      </a:r>
                      <a:r>
                        <a:rPr lang="en-US" sz="1600" dirty="0" smtClean="0">
                          <a:effectLst/>
                        </a:rPr>
                        <a:t>. Statistical tests</a:t>
                      </a:r>
                      <a:r>
                        <a:rPr lang="en-US" sz="1600" baseline="0" dirty="0" smtClean="0">
                          <a:effectLst/>
                        </a:rPr>
                        <a:t> such as chi square, t test, ANOVA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77195332"/>
                  </a:ext>
                </a:extLst>
              </a:tr>
              <a:tr h="397329">
                <a:tc>
                  <a:txBody>
                    <a:bodyPr/>
                    <a:lstStyle/>
                    <a:p>
                      <a:pPr marL="0" marR="0">
                        <a:spcBef>
                          <a:spcPts val="0"/>
                        </a:spcBef>
                        <a:spcAft>
                          <a:spcPts val="0"/>
                        </a:spcAft>
                      </a:pPr>
                      <a:r>
                        <a:rPr lang="en-US" sz="1600">
                          <a:effectLst/>
                        </a:rPr>
                        <a:t>M4</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Maths 3</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Vectors, Matrices, Cosine Angle, Derivative, Maxima, Minima, Gradient Descent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54847659"/>
                  </a:ext>
                </a:extLst>
              </a:tr>
              <a:tr h="397329">
                <a:tc>
                  <a:txBody>
                    <a:bodyPr/>
                    <a:lstStyle/>
                    <a:p>
                      <a:pPr marL="0" marR="0">
                        <a:spcBef>
                          <a:spcPts val="0"/>
                        </a:spcBef>
                        <a:spcAft>
                          <a:spcPts val="0"/>
                        </a:spcAft>
                      </a:pPr>
                      <a:r>
                        <a:rPr lang="en-US" sz="1600">
                          <a:effectLst/>
                        </a:rPr>
                        <a:t>M5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Regression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dirty="0">
                          <a:effectLst/>
                        </a:rPr>
                        <a:t>Linear, Logistic and other variants (SVM and NN); Regression assumptions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07178545"/>
                  </a:ext>
                </a:extLst>
              </a:tr>
              <a:tr h="397329">
                <a:tc>
                  <a:txBody>
                    <a:bodyPr/>
                    <a:lstStyle/>
                    <a:p>
                      <a:pPr marL="0" marR="0">
                        <a:spcBef>
                          <a:spcPts val="0"/>
                        </a:spcBef>
                        <a:spcAft>
                          <a:spcPts val="0"/>
                        </a:spcAft>
                      </a:pPr>
                      <a:r>
                        <a:rPr lang="en-US" sz="1600">
                          <a:effectLst/>
                        </a:rPr>
                        <a:t>M6</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Decision Trees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dirty="0">
                          <a:effectLst/>
                        </a:rPr>
                        <a:t>CART, Boot strapping and bagging, random forests, Boosting</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58495305"/>
                  </a:ext>
                </a:extLst>
              </a:tr>
              <a:tr h="397329">
                <a:tc>
                  <a:txBody>
                    <a:bodyPr/>
                    <a:lstStyle/>
                    <a:p>
                      <a:pPr marL="0" marR="0">
                        <a:spcBef>
                          <a:spcPts val="0"/>
                        </a:spcBef>
                        <a:spcAft>
                          <a:spcPts val="0"/>
                        </a:spcAft>
                      </a:pPr>
                      <a:r>
                        <a:rPr lang="en-US" sz="1600">
                          <a:effectLst/>
                        </a:rPr>
                        <a:t>M7</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Clustering+…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dirty="0">
                          <a:effectLst/>
                        </a:rPr>
                        <a:t> </a:t>
                      </a:r>
                      <a:r>
                        <a:rPr lang="en-US" sz="1600" dirty="0" smtClean="0">
                          <a:effectLst/>
                        </a:rPr>
                        <a:t>Clustering, Correlation and PCA. Time series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85497734"/>
                  </a:ext>
                </a:extLst>
              </a:tr>
              <a:tr h="397329">
                <a:tc>
                  <a:txBody>
                    <a:bodyPr/>
                    <a:lstStyle/>
                    <a:p>
                      <a:pPr marL="0" marR="0">
                        <a:spcBef>
                          <a:spcPts val="0"/>
                        </a:spcBef>
                        <a:spcAft>
                          <a:spcPts val="0"/>
                        </a:spcAft>
                      </a:pPr>
                      <a:r>
                        <a:rPr lang="en-US" sz="1600">
                          <a:effectLst/>
                        </a:rPr>
                        <a:t>M8</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Model building and evaluation 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dirty="0">
                          <a:effectLst/>
                        </a:rPr>
                        <a:t>Outlier and missing value treatment, binning, normalization, variable transformation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47240997"/>
                  </a:ext>
                </a:extLst>
              </a:tr>
              <a:tr h="397329">
                <a:tc>
                  <a:txBody>
                    <a:bodyPr/>
                    <a:lstStyle/>
                    <a:p>
                      <a:pPr marL="0" marR="0">
                        <a:spcBef>
                          <a:spcPts val="0"/>
                        </a:spcBef>
                        <a:spcAft>
                          <a:spcPts val="0"/>
                        </a:spcAft>
                      </a:pPr>
                      <a:r>
                        <a:rPr lang="en-US" sz="1600">
                          <a:effectLst/>
                        </a:rPr>
                        <a:t>M9</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Model building and evaluation 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dirty="0">
                          <a:effectLst/>
                        </a:rPr>
                        <a:t>Model evaluation and performance </a:t>
                      </a:r>
                      <a:r>
                        <a:rPr lang="en-US" sz="1600" dirty="0" smtClean="0">
                          <a:effectLst/>
                        </a:rPr>
                        <a:t>analysis (ROC,  F</a:t>
                      </a:r>
                      <a:r>
                        <a:rPr lang="en-US" sz="1600" baseline="0" dirty="0" smtClean="0">
                          <a:effectLst/>
                        </a:rPr>
                        <a:t> measures,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6169090"/>
                  </a:ext>
                </a:extLst>
              </a:tr>
              <a:tr h="397329">
                <a:tc>
                  <a:txBody>
                    <a:bodyPr/>
                    <a:lstStyle/>
                    <a:p>
                      <a:pPr marL="0" marR="0">
                        <a:spcBef>
                          <a:spcPts val="0"/>
                        </a:spcBef>
                        <a:spcAft>
                          <a:spcPts val="0"/>
                        </a:spcAft>
                      </a:pPr>
                      <a:r>
                        <a:rPr lang="en-US" sz="1600">
                          <a:effectLst/>
                        </a:rPr>
                        <a:t>M10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Text Mining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DTM, TF-IDF, Topic Modeling, Sentiment Analysis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62227065"/>
                  </a:ext>
                </a:extLst>
              </a:tr>
              <a:tr h="397329">
                <a:tc>
                  <a:txBody>
                    <a:bodyPr/>
                    <a:lstStyle/>
                    <a:p>
                      <a:pPr marL="0" marR="0">
                        <a:spcBef>
                          <a:spcPts val="0"/>
                        </a:spcBef>
                        <a:spcAft>
                          <a:spcPts val="0"/>
                        </a:spcAft>
                      </a:pPr>
                      <a:r>
                        <a:rPr lang="en-US" sz="1600">
                          <a:effectLst/>
                        </a:rPr>
                        <a:t>O1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Misc - Time series and Markov models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64141522"/>
                  </a:ext>
                </a:extLst>
              </a:tr>
              <a:tr h="397329">
                <a:tc>
                  <a:txBody>
                    <a:bodyPr/>
                    <a:lstStyle/>
                    <a:p>
                      <a:pPr marL="0" marR="0">
                        <a:spcBef>
                          <a:spcPts val="0"/>
                        </a:spcBef>
                        <a:spcAft>
                          <a:spcPts val="0"/>
                        </a:spcAft>
                      </a:pPr>
                      <a:r>
                        <a:rPr lang="en-US" sz="1600">
                          <a:effectLst/>
                        </a:rPr>
                        <a:t>O2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a:effectLst/>
                        </a:rPr>
                        <a:t>PCA</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dirty="0">
                          <a:effectLst/>
                        </a:rPr>
                        <a:t>Eigen Values, Eigen Vectors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11749939"/>
                  </a:ext>
                </a:extLst>
              </a:tr>
            </a:tbl>
          </a:graphicData>
        </a:graphic>
      </p:graphicFrame>
    </p:spTree>
    <p:extLst>
      <p:ext uri="{BB962C8B-B14F-4D97-AF65-F5344CB8AC3E}">
        <p14:creationId xmlns:p14="http://schemas.microsoft.com/office/powerpoint/2010/main" val="2767976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257"/>
          </a:xfrm>
        </p:spPr>
        <p:txBody>
          <a:bodyPr>
            <a:normAutofit fontScale="90000"/>
          </a:bodyPr>
          <a:lstStyle/>
          <a:p>
            <a:r>
              <a:rPr lang="en-US" dirty="0" smtClean="0"/>
              <a:t>Decision tree</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30</a:t>
            </a:fld>
            <a:endParaRPr lang="en-US"/>
          </a:p>
        </p:txBody>
      </p:sp>
      <p:sp>
        <p:nvSpPr>
          <p:cNvPr id="5" name="TextBox 4">
            <a:extLst>
              <a:ext uri="{FF2B5EF4-FFF2-40B4-BE49-F238E27FC236}">
                <a16:creationId xmlns:a16="http://schemas.microsoft.com/office/drawing/2014/main" id="{6538BFD0-277F-499C-AAAA-412D2C5389F5}"/>
              </a:ext>
            </a:extLst>
          </p:cNvPr>
          <p:cNvSpPr txBox="1"/>
          <p:nvPr/>
        </p:nvSpPr>
        <p:spPr>
          <a:xfrm>
            <a:off x="838200" y="1033382"/>
            <a:ext cx="9636370" cy="1477328"/>
          </a:xfrm>
          <a:prstGeom prst="rect">
            <a:avLst/>
          </a:prstGeom>
          <a:noFill/>
        </p:spPr>
        <p:txBody>
          <a:bodyPr wrap="square" rtlCol="0">
            <a:spAutoFit/>
          </a:bodyPr>
          <a:lstStyle/>
          <a:p>
            <a:r>
              <a:rPr lang="en-US" b="1" dirty="0" smtClean="0">
                <a:solidFill>
                  <a:schemeClr val="tx2"/>
                </a:solidFill>
              </a:rPr>
              <a:t>Motivation: When there are large number of classes, large number of attributes and most of them are discrete values, the regression approach may not perform satisfactorily and may not go well with intuition.</a:t>
            </a:r>
          </a:p>
          <a:p>
            <a:r>
              <a:rPr lang="en-US" b="1" dirty="0" smtClean="0">
                <a:solidFill>
                  <a:schemeClr val="tx2"/>
                </a:solidFill>
              </a:rPr>
              <a:t>Many classification rules in practice are represented by rules in the form of a tree.</a:t>
            </a:r>
          </a:p>
          <a:p>
            <a:r>
              <a:rPr lang="en-US" b="1" dirty="0" smtClean="0">
                <a:solidFill>
                  <a:schemeClr val="tx2"/>
                </a:solidFill>
              </a:rPr>
              <a:t>Question: Given some past data (features and classifications) can we derive the rule set? </a:t>
            </a:r>
          </a:p>
        </p:txBody>
      </p:sp>
      <p:pic>
        <p:nvPicPr>
          <p:cNvPr id="6" name="Picture 3">
            <a:extLst>
              <a:ext uri="{FF2B5EF4-FFF2-40B4-BE49-F238E27FC236}">
                <a16:creationId xmlns:a16="http://schemas.microsoft.com/office/drawing/2014/main" id="{36EB4C7A-262F-4301-A644-27D4E8BFF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07" y="2628155"/>
            <a:ext cx="49625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794694" y="2628155"/>
            <a:ext cx="4979963" cy="3970318"/>
          </a:xfrm>
          <a:prstGeom prst="rect">
            <a:avLst/>
          </a:prstGeom>
          <a:noFill/>
        </p:spPr>
        <p:txBody>
          <a:bodyPr wrap="square" rtlCol="0">
            <a:spAutoFit/>
          </a:bodyPr>
          <a:lstStyle/>
          <a:p>
            <a:r>
              <a:rPr lang="en-US" b="1" dirty="0">
                <a:solidFill>
                  <a:schemeClr val="tx2"/>
                </a:solidFill>
              </a:rPr>
              <a:t>Example:  </a:t>
            </a:r>
            <a:r>
              <a:rPr lang="en-US" dirty="0" smtClean="0">
                <a:solidFill>
                  <a:schemeClr val="tx2"/>
                </a:solidFill>
              </a:rPr>
              <a:t>The diagram here gives the data on buying preferences arrived from an </a:t>
            </a:r>
            <a:r>
              <a:rPr lang="en-US" dirty="0">
                <a:solidFill>
                  <a:schemeClr val="tx2"/>
                </a:solidFill>
              </a:rPr>
              <a:t>Electronics customer database.</a:t>
            </a:r>
          </a:p>
          <a:p>
            <a:r>
              <a:rPr lang="en-US" b="1" dirty="0">
                <a:solidFill>
                  <a:schemeClr val="tx2"/>
                </a:solidFill>
              </a:rPr>
              <a:t>The class labels</a:t>
            </a:r>
            <a:r>
              <a:rPr lang="en-US" dirty="0">
                <a:solidFill>
                  <a:schemeClr val="tx2"/>
                </a:solidFill>
              </a:rPr>
              <a:t>: : whether a customer buys computer or not.</a:t>
            </a:r>
          </a:p>
          <a:p>
            <a:r>
              <a:rPr lang="en-US" b="1" dirty="0">
                <a:solidFill>
                  <a:schemeClr val="tx2"/>
                </a:solidFill>
              </a:rPr>
              <a:t>The data</a:t>
            </a:r>
            <a:r>
              <a:rPr lang="en-US" dirty="0">
                <a:solidFill>
                  <a:schemeClr val="tx2"/>
                </a:solidFill>
              </a:rPr>
              <a:t> given is in the form of a</a:t>
            </a:r>
            <a:r>
              <a:rPr lang="en-US" dirty="0" smtClean="0">
                <a:solidFill>
                  <a:schemeClr val="tx2"/>
                </a:solidFill>
              </a:rPr>
              <a:t> table</a:t>
            </a:r>
            <a:r>
              <a:rPr lang="en-US" dirty="0">
                <a:solidFill>
                  <a:schemeClr val="tx2"/>
                </a:solidFill>
              </a:rPr>
              <a:t>. The attributes that determine the class are age, income, student (binary) and credit rating. All are modeled as discrete values</a:t>
            </a:r>
            <a:r>
              <a:rPr lang="en-US" dirty="0" smtClean="0">
                <a:solidFill>
                  <a:schemeClr val="tx2"/>
                </a:solidFill>
              </a:rPr>
              <a:t>.</a:t>
            </a:r>
          </a:p>
          <a:p>
            <a:r>
              <a:rPr lang="en-US" b="1" dirty="0" smtClean="0">
                <a:solidFill>
                  <a:schemeClr val="tx2"/>
                </a:solidFill>
              </a:rPr>
              <a:t>Expected form of the rules</a:t>
            </a:r>
            <a:r>
              <a:rPr lang="en-US" dirty="0" smtClean="0">
                <a:solidFill>
                  <a:schemeClr val="tx2"/>
                </a:solidFill>
              </a:rPr>
              <a:t>:</a:t>
            </a:r>
          </a:p>
          <a:p>
            <a:pPr marL="285750" indent="-285750">
              <a:buFont typeface="Arial" panose="020B0604020202020204" pitchFamily="34" charset="0"/>
              <a:buChar char="•"/>
            </a:pPr>
            <a:r>
              <a:rPr lang="en-US" dirty="0" smtClean="0">
                <a:solidFill>
                  <a:schemeClr val="tx2"/>
                </a:solidFill>
              </a:rPr>
              <a:t>If the customer is youth, income is high and credit rating is high, he would buy computer.</a:t>
            </a:r>
          </a:p>
          <a:p>
            <a:pPr marL="285750" indent="-285750">
              <a:buFont typeface="Arial" panose="020B0604020202020204" pitchFamily="34" charset="0"/>
              <a:buChar char="•"/>
            </a:pPr>
            <a:r>
              <a:rPr lang="en-US" dirty="0" smtClean="0">
                <a:solidFill>
                  <a:schemeClr val="tx2"/>
                </a:solidFill>
              </a:rPr>
              <a:t>If the customer is old and credit rating is fair he won’t buy the computer.</a:t>
            </a:r>
            <a:endParaRPr lang="en-US" dirty="0"/>
          </a:p>
        </p:txBody>
      </p:sp>
    </p:spTree>
    <p:extLst>
      <p:ext uri="{BB962C8B-B14F-4D97-AF65-F5344CB8AC3E}">
        <p14:creationId xmlns:p14="http://schemas.microsoft.com/office/powerpoint/2010/main" val="1653546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597CA-D9CE-4625-8C51-DF1AC9336B3B}"/>
              </a:ext>
            </a:extLst>
          </p:cNvPr>
          <p:cNvSpPr>
            <a:spLocks noGrp="1"/>
          </p:cNvSpPr>
          <p:nvPr>
            <p:ph idx="1"/>
          </p:nvPr>
        </p:nvSpPr>
        <p:spPr>
          <a:xfrm>
            <a:off x="838200" y="1237957"/>
            <a:ext cx="10515600" cy="4939006"/>
          </a:xfrm>
        </p:spPr>
        <p:txBody>
          <a:bodyPr>
            <a:normAutofit/>
          </a:bodyPr>
          <a:lstStyle/>
          <a:p>
            <a:r>
              <a:rPr lang="en-US" dirty="0" smtClean="0"/>
              <a:t>Now, based on these attributes, customers can be split. </a:t>
            </a:r>
          </a:p>
          <a:p>
            <a:r>
              <a:rPr lang="en-US" dirty="0" smtClean="0"/>
              <a:t>In a particular split, if all belong to one class, then that is desired at the top.</a:t>
            </a:r>
          </a:p>
          <a:p>
            <a:r>
              <a:rPr lang="en-US" dirty="0" smtClean="0"/>
              <a:t>This means that the split which gets highest information gain be selected first. </a:t>
            </a:r>
          </a:p>
          <a:p>
            <a:r>
              <a:rPr lang="en-US" dirty="0" smtClean="0"/>
              <a:t>This requires some ‘measure’ for the information content of the splits. </a:t>
            </a:r>
          </a:p>
          <a:p>
            <a:r>
              <a:rPr lang="en-US" dirty="0" smtClean="0"/>
              <a:t>The information theory which had been used to compute the ‘error correcting codes’ came to the help.</a:t>
            </a:r>
            <a:endParaRPr lang="en-US" dirty="0"/>
          </a:p>
          <a:p>
            <a:pPr marL="0" indent="0">
              <a:buNone/>
            </a:pPr>
            <a:endParaRPr lang="en-US" dirty="0">
              <a:solidFill>
                <a:srgbClr val="002060"/>
              </a:solidFill>
              <a:sym typeface="Wingdings" panose="05000000000000000000" pitchFamily="2" charset="2"/>
            </a:endParaRPr>
          </a:p>
          <a:p>
            <a:pPr marL="0" indent="0">
              <a:buNone/>
            </a:pPr>
            <a:endParaRPr lang="en-US" dirty="0" smtClean="0">
              <a:solidFill>
                <a:srgbClr val="002060"/>
              </a:solidFill>
            </a:endParaRPr>
          </a:p>
          <a:p>
            <a:pPr marL="0" indent="0">
              <a:buNone/>
            </a:pPr>
            <a:endParaRPr lang="en-US" dirty="0">
              <a:solidFill>
                <a:srgbClr val="002060"/>
              </a:solidFill>
            </a:endParaRPr>
          </a:p>
          <a:p>
            <a:pPr marL="0" indent="0">
              <a:buNone/>
            </a:pPr>
            <a:endParaRPr lang="en-US" dirty="0" smtClean="0">
              <a:solidFill>
                <a:srgbClr val="002060"/>
              </a:solidFill>
            </a:endParaRPr>
          </a:p>
          <a:p>
            <a:pPr marL="0" indent="0">
              <a:buNone/>
            </a:pPr>
            <a:endParaRPr lang="en-US" dirty="0">
              <a:solidFill>
                <a:srgbClr val="002060"/>
              </a:solidFill>
            </a:endParaRPr>
          </a:p>
          <a:p>
            <a:endParaRPr lang="en-US" dirty="0"/>
          </a:p>
        </p:txBody>
      </p:sp>
      <p:sp>
        <p:nvSpPr>
          <p:cNvPr id="4" name="Title 3"/>
          <p:cNvSpPr>
            <a:spLocks noGrp="1"/>
          </p:cNvSpPr>
          <p:nvPr>
            <p:ph type="title"/>
          </p:nvPr>
        </p:nvSpPr>
        <p:spPr>
          <a:xfrm>
            <a:off x="838200" y="365125"/>
            <a:ext cx="10515600" cy="647749"/>
          </a:xfrm>
        </p:spPr>
        <p:txBody>
          <a:bodyPr>
            <a:normAutofit fontScale="90000"/>
          </a:bodyPr>
          <a:lstStyle/>
          <a:p>
            <a:r>
              <a:rPr lang="en-US" dirty="0" smtClean="0"/>
              <a:t>Basic ideas behind decision tree construction</a:t>
            </a:r>
            <a:endParaRPr lang="en-US" dirty="0"/>
          </a:p>
        </p:txBody>
      </p:sp>
      <p:sp>
        <p:nvSpPr>
          <p:cNvPr id="22" name="Slide Number Placeholder 21"/>
          <p:cNvSpPr>
            <a:spLocks noGrp="1"/>
          </p:cNvSpPr>
          <p:nvPr>
            <p:ph type="sldNum" sz="quarter" idx="12"/>
          </p:nvPr>
        </p:nvSpPr>
        <p:spPr/>
        <p:txBody>
          <a:bodyPr/>
          <a:lstStyle/>
          <a:p>
            <a:fld id="{D4ABD5CE-DF25-4F2B-9E1E-CDFA4CB7DFA4}" type="slidenum">
              <a:rPr lang="en-US" smtClean="0"/>
              <a:t>31</a:t>
            </a:fld>
            <a:endParaRPr lang="en-US"/>
          </a:p>
        </p:txBody>
      </p:sp>
    </p:spTree>
    <p:extLst>
      <p:ext uri="{BB962C8B-B14F-4D97-AF65-F5344CB8AC3E}">
        <p14:creationId xmlns:p14="http://schemas.microsoft.com/office/powerpoint/2010/main" val="24907375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lstStyle/>
          <a:p>
            <a:r>
              <a:rPr lang="en-US" dirty="0" smtClean="0"/>
              <a:t>Uncertainty and information</a:t>
            </a:r>
            <a:endParaRPr lang="en-US" dirty="0"/>
          </a:p>
        </p:txBody>
      </p:sp>
      <p:sp>
        <p:nvSpPr>
          <p:cNvPr id="3" name="Content Placeholder 2"/>
          <p:cNvSpPr>
            <a:spLocks noGrp="1"/>
          </p:cNvSpPr>
          <p:nvPr>
            <p:ph idx="1"/>
          </p:nvPr>
        </p:nvSpPr>
        <p:spPr>
          <a:xfrm>
            <a:off x="838200" y="1825625"/>
            <a:ext cx="10515600" cy="2493157"/>
          </a:xfrm>
        </p:spPr>
        <p:txBody>
          <a:bodyPr>
            <a:normAutofit lnSpcReduction="10000"/>
          </a:bodyPr>
          <a:lstStyle/>
          <a:p>
            <a:pPr marL="0" indent="0">
              <a:buNone/>
            </a:pPr>
            <a:r>
              <a:rPr lang="en-US" b="1" dirty="0">
                <a:solidFill>
                  <a:srgbClr val="002060"/>
                </a:solidFill>
              </a:rPr>
              <a:t>Measure of impurity  (</a:t>
            </a:r>
            <a:r>
              <a:rPr lang="en-US" dirty="0">
                <a:solidFill>
                  <a:srgbClr val="002060"/>
                </a:solidFill>
                <a:sym typeface="Wingdings" panose="05000000000000000000" pitchFamily="2" charset="2"/>
              </a:rPr>
              <a:t>Information content).</a:t>
            </a:r>
          </a:p>
          <a:p>
            <a:pPr marL="0" indent="0">
              <a:buNone/>
            </a:pPr>
            <a:r>
              <a:rPr lang="en-US" dirty="0">
                <a:solidFill>
                  <a:srgbClr val="002060"/>
                </a:solidFill>
                <a:sym typeface="Wingdings" panose="05000000000000000000" pitchFamily="2" charset="2"/>
              </a:rPr>
              <a:t>Impurity – Surprising content – Information – related concepts.</a:t>
            </a:r>
          </a:p>
          <a:p>
            <a:pPr marL="0" indent="0">
              <a:buNone/>
            </a:pPr>
            <a:r>
              <a:rPr lang="en-US" b="1" dirty="0">
                <a:solidFill>
                  <a:srgbClr val="002060"/>
                </a:solidFill>
                <a:sym typeface="Wingdings" panose="05000000000000000000" pitchFamily="2" charset="2"/>
              </a:rPr>
              <a:t>How much information is contained in a</a:t>
            </a:r>
            <a:r>
              <a:rPr lang="en-US" b="1" dirty="0" smtClean="0">
                <a:solidFill>
                  <a:srgbClr val="002060"/>
                </a:solidFill>
                <a:sym typeface="Wingdings" panose="05000000000000000000" pitchFamily="2" charset="2"/>
              </a:rPr>
              <a:t> </a:t>
            </a:r>
            <a:r>
              <a:rPr lang="en-US" b="1" dirty="0">
                <a:solidFill>
                  <a:srgbClr val="002060"/>
                </a:solidFill>
                <a:sym typeface="Wingdings" panose="05000000000000000000" pitchFamily="2" charset="2"/>
              </a:rPr>
              <a:t>split?</a:t>
            </a:r>
          </a:p>
          <a:p>
            <a:pPr marL="0" indent="0">
              <a:buNone/>
            </a:pPr>
            <a:r>
              <a:rPr lang="en-US" dirty="0">
                <a:solidFill>
                  <a:srgbClr val="002060"/>
                </a:solidFill>
                <a:sym typeface="Wingdings" panose="05000000000000000000" pitchFamily="2" charset="2"/>
              </a:rPr>
              <a:t>Consider an example of some binary </a:t>
            </a:r>
            <a:r>
              <a:rPr lang="en-US" dirty="0" smtClean="0">
                <a:solidFill>
                  <a:srgbClr val="002060"/>
                </a:solidFill>
                <a:sym typeface="Wingdings" panose="05000000000000000000" pitchFamily="2" charset="2"/>
              </a:rPr>
              <a:t>event</a:t>
            </a:r>
            <a:r>
              <a:rPr lang="en-US" dirty="0">
                <a:solidFill>
                  <a:srgbClr val="002060"/>
                </a:solidFill>
                <a:sym typeface="Wingdings" panose="05000000000000000000" pitchFamily="2" charset="2"/>
              </a:rPr>
              <a:t> </a:t>
            </a:r>
            <a:r>
              <a:rPr lang="en-US" dirty="0" smtClean="0">
                <a:solidFill>
                  <a:srgbClr val="002060"/>
                </a:solidFill>
                <a:sym typeface="Wingdings" panose="05000000000000000000" pitchFamily="2" charset="2"/>
              </a:rPr>
              <a:t>(Tossing the coin)</a:t>
            </a:r>
          </a:p>
          <a:p>
            <a:pPr marL="0" indent="0">
              <a:buNone/>
            </a:pPr>
            <a:r>
              <a:rPr lang="en-US" dirty="0" smtClean="0">
                <a:solidFill>
                  <a:srgbClr val="002060"/>
                </a:solidFill>
                <a:sym typeface="Wingdings" panose="05000000000000000000" pitchFamily="2" charset="2"/>
              </a:rPr>
              <a:t>The </a:t>
            </a:r>
            <a:r>
              <a:rPr lang="en-US" dirty="0">
                <a:solidFill>
                  <a:srgbClr val="002060"/>
                </a:solidFill>
                <a:sym typeface="Wingdings" panose="05000000000000000000" pitchFamily="2" charset="2"/>
              </a:rPr>
              <a:t>probabilities (chances) of occurrence is given at sides.</a:t>
            </a:r>
          </a:p>
          <a:p>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32</a:t>
            </a:fld>
            <a:endParaRPr lang="en-US"/>
          </a:p>
        </p:txBody>
      </p:sp>
      <p:cxnSp>
        <p:nvCxnSpPr>
          <p:cNvPr id="5" name="Straight Connector 4"/>
          <p:cNvCxnSpPr/>
          <p:nvPr/>
        </p:nvCxnSpPr>
        <p:spPr>
          <a:xfrm flipH="1">
            <a:off x="2620695" y="4942449"/>
            <a:ext cx="407963" cy="43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678516" y="4923634"/>
            <a:ext cx="407963" cy="43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069352" y="4923634"/>
            <a:ext cx="435073" cy="384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72993" y="4934184"/>
            <a:ext cx="383932" cy="414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731328" y="4907278"/>
            <a:ext cx="407963" cy="43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83243" y="4963550"/>
            <a:ext cx="353378" cy="41499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96049" y="5332826"/>
            <a:ext cx="2175620" cy="369332"/>
          </a:xfrm>
          <a:prstGeom prst="rect">
            <a:avLst/>
          </a:prstGeom>
          <a:noFill/>
        </p:spPr>
        <p:txBody>
          <a:bodyPr wrap="square" rtlCol="0">
            <a:spAutoFit/>
          </a:bodyPr>
          <a:lstStyle/>
          <a:p>
            <a:r>
              <a:rPr lang="en-US" dirty="0" smtClean="0"/>
              <a:t>Probability .9           .1</a:t>
            </a:r>
            <a:endParaRPr lang="en-US" dirty="0"/>
          </a:p>
        </p:txBody>
      </p:sp>
      <p:sp>
        <p:nvSpPr>
          <p:cNvPr id="12" name="TextBox 11"/>
          <p:cNvSpPr txBox="1"/>
          <p:nvPr/>
        </p:nvSpPr>
        <p:spPr>
          <a:xfrm>
            <a:off x="3532786" y="5308151"/>
            <a:ext cx="2175620" cy="369332"/>
          </a:xfrm>
          <a:prstGeom prst="rect">
            <a:avLst/>
          </a:prstGeom>
          <a:noFill/>
        </p:spPr>
        <p:txBody>
          <a:bodyPr wrap="square" rtlCol="0">
            <a:spAutoFit/>
          </a:bodyPr>
          <a:lstStyle/>
          <a:p>
            <a:r>
              <a:rPr lang="en-US" dirty="0" smtClean="0"/>
              <a:t>Probability .5           .5</a:t>
            </a:r>
            <a:endParaRPr lang="en-US" dirty="0"/>
          </a:p>
        </p:txBody>
      </p:sp>
      <p:sp>
        <p:nvSpPr>
          <p:cNvPr id="13" name="TextBox 12"/>
          <p:cNvSpPr txBox="1"/>
          <p:nvPr/>
        </p:nvSpPr>
        <p:spPr>
          <a:xfrm>
            <a:off x="5620026" y="5291851"/>
            <a:ext cx="2175620" cy="369332"/>
          </a:xfrm>
          <a:prstGeom prst="rect">
            <a:avLst/>
          </a:prstGeom>
          <a:noFill/>
        </p:spPr>
        <p:txBody>
          <a:bodyPr wrap="square" rtlCol="0">
            <a:spAutoFit/>
          </a:bodyPr>
          <a:lstStyle/>
          <a:p>
            <a:r>
              <a:rPr lang="en-US" dirty="0" smtClean="0"/>
              <a:t>Probability .1           .9</a:t>
            </a:r>
            <a:endParaRPr lang="en-US" dirty="0"/>
          </a:p>
        </p:txBody>
      </p:sp>
      <p:sp>
        <p:nvSpPr>
          <p:cNvPr id="14" name="TextBox 13"/>
          <p:cNvSpPr txBox="1"/>
          <p:nvPr/>
        </p:nvSpPr>
        <p:spPr>
          <a:xfrm>
            <a:off x="2039816" y="5661183"/>
            <a:ext cx="5866228" cy="369332"/>
          </a:xfrm>
          <a:prstGeom prst="rect">
            <a:avLst/>
          </a:prstGeom>
          <a:noFill/>
        </p:spPr>
        <p:txBody>
          <a:bodyPr wrap="square" rtlCol="0">
            <a:spAutoFit/>
          </a:bodyPr>
          <a:lstStyle/>
          <a:p>
            <a:r>
              <a:rPr lang="en-US" dirty="0" smtClean="0"/>
              <a:t>Case 1			case 2		Case 3</a:t>
            </a:r>
            <a:endParaRPr lang="en-US" dirty="0"/>
          </a:p>
        </p:txBody>
      </p:sp>
    </p:spTree>
    <p:extLst>
      <p:ext uri="{BB962C8B-B14F-4D97-AF65-F5344CB8AC3E}">
        <p14:creationId xmlns:p14="http://schemas.microsoft.com/office/powerpoint/2010/main" val="2756450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7603-FD7F-4160-A014-863774F66B88}"/>
              </a:ext>
            </a:extLst>
          </p:cNvPr>
          <p:cNvSpPr>
            <a:spLocks noGrp="1"/>
          </p:cNvSpPr>
          <p:nvPr>
            <p:ph type="title"/>
          </p:nvPr>
        </p:nvSpPr>
        <p:spPr/>
        <p:txBody>
          <a:bodyPr/>
          <a:lstStyle/>
          <a:p>
            <a:r>
              <a:rPr lang="en-US" dirty="0" smtClean="0"/>
              <a:t>The tree (to be)constructed</a:t>
            </a:r>
            <a:endParaRPr lang="en-US" dirty="0"/>
          </a:p>
        </p:txBody>
      </p:sp>
      <p:pic>
        <p:nvPicPr>
          <p:cNvPr id="4" name="Picture 2">
            <a:extLst>
              <a:ext uri="{FF2B5EF4-FFF2-40B4-BE49-F238E27FC236}">
                <a16:creationId xmlns:a16="http://schemas.microsoft.com/office/drawing/2014/main" id="{E3406F3B-9950-464D-B0C5-980FE64C1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733" y="3348337"/>
            <a:ext cx="5445813" cy="2689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D4ABD5CE-DF25-4F2B-9E1E-CDFA4CB7DFA4}" type="slidenum">
              <a:rPr lang="en-US" smtClean="0"/>
              <a:t>33</a:t>
            </a:fld>
            <a:endParaRPr lang="en-US"/>
          </a:p>
        </p:txBody>
      </p:sp>
    </p:spTree>
    <p:extLst>
      <p:ext uri="{BB962C8B-B14F-4D97-AF65-F5344CB8AC3E}">
        <p14:creationId xmlns:p14="http://schemas.microsoft.com/office/powerpoint/2010/main" val="3791124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0479-3121-4934-B1AD-5841AFB39A73}"/>
              </a:ext>
            </a:extLst>
          </p:cNvPr>
          <p:cNvSpPr>
            <a:spLocks noGrp="1"/>
          </p:cNvSpPr>
          <p:nvPr>
            <p:ph type="title"/>
          </p:nvPr>
        </p:nvSpPr>
        <p:spPr/>
        <p:txBody>
          <a:bodyPr/>
          <a:lstStyle/>
          <a:p>
            <a:r>
              <a:rPr lang="en-US" dirty="0"/>
              <a:t>K nearest neighbors</a:t>
            </a:r>
          </a:p>
        </p:txBody>
      </p:sp>
      <p:sp>
        <p:nvSpPr>
          <p:cNvPr id="3" name="Content Placeholder 2">
            <a:extLst>
              <a:ext uri="{FF2B5EF4-FFF2-40B4-BE49-F238E27FC236}">
                <a16:creationId xmlns:a16="http://schemas.microsoft.com/office/drawing/2014/main" id="{264255AB-5426-4E47-8002-5F54E9806965}"/>
              </a:ext>
            </a:extLst>
          </p:cNvPr>
          <p:cNvSpPr>
            <a:spLocks noGrp="1"/>
          </p:cNvSpPr>
          <p:nvPr>
            <p:ph idx="1"/>
          </p:nvPr>
        </p:nvSpPr>
        <p:spPr>
          <a:xfrm>
            <a:off x="838199" y="1825625"/>
            <a:ext cx="11353801" cy="4814326"/>
          </a:xfrm>
        </p:spPr>
        <p:txBody>
          <a:bodyPr>
            <a:normAutofit fontScale="77500" lnSpcReduction="20000"/>
          </a:bodyPr>
          <a:lstStyle/>
          <a:p>
            <a:pPr marL="0" indent="0">
              <a:buNone/>
            </a:pPr>
            <a:r>
              <a:rPr lang="en-US" dirty="0"/>
              <a:t>Basic idea:</a:t>
            </a:r>
          </a:p>
          <a:p>
            <a:pPr marL="0" indent="0">
              <a:buNone/>
            </a:pPr>
            <a:r>
              <a:rPr lang="en-US" dirty="0"/>
              <a:t>Define a metric(distance) between two strings. We will get back to it later. For the time being assume that we can define a distance between any two strings.</a:t>
            </a:r>
          </a:p>
          <a:p>
            <a:pPr marL="0" indent="0">
              <a:buNone/>
            </a:pPr>
            <a:r>
              <a:rPr lang="en-US" dirty="0"/>
              <a:t>Ex:  Strings “ABCD” and “ADCFG”    Distance can be defined as </a:t>
            </a:r>
          </a:p>
          <a:p>
            <a:pPr marL="457200" lvl="1" indent="0">
              <a:buNone/>
            </a:pPr>
            <a:r>
              <a:rPr lang="en-US" i="1" dirty="0"/>
              <a:t>For all positions, if characters are same, d=0 else 1.</a:t>
            </a:r>
          </a:p>
          <a:p>
            <a:pPr marL="457200" lvl="1" indent="0">
              <a:buNone/>
            </a:pPr>
            <a:r>
              <a:rPr lang="en-US" i="1" dirty="0"/>
              <a:t>Sum all the ‘d’</a:t>
            </a:r>
          </a:p>
          <a:p>
            <a:pPr marL="0" indent="0">
              <a:buNone/>
            </a:pPr>
            <a:r>
              <a:rPr lang="en-US" dirty="0"/>
              <a:t>Assume there are two types of data points(white sand and red sand) in a set distributed geographically.</a:t>
            </a:r>
          </a:p>
          <a:p>
            <a:pPr marL="0" indent="0">
              <a:buNone/>
            </a:pPr>
            <a:r>
              <a:rPr lang="en-US" dirty="0"/>
              <a:t>Among these, the types of certain points are well known.</a:t>
            </a:r>
          </a:p>
          <a:p>
            <a:pPr marL="0" indent="0">
              <a:buNone/>
            </a:pPr>
            <a:r>
              <a:rPr lang="en-US" dirty="0"/>
              <a:t>How to find out the ‘type’ of unknown points?</a:t>
            </a:r>
          </a:p>
          <a:p>
            <a:pPr marL="0" indent="0">
              <a:buNone/>
            </a:pPr>
            <a:r>
              <a:rPr lang="en-US" dirty="0"/>
              <a:t>The idea used is that the type of a point is type of points which surround the given point at maximum number. </a:t>
            </a:r>
            <a:endParaRPr lang="en-US" dirty="0" smtClean="0"/>
          </a:p>
          <a:p>
            <a:pPr marL="0" lvl="1" indent="0">
              <a:spcBef>
                <a:spcPts val="1000"/>
              </a:spcBef>
              <a:buNone/>
            </a:pPr>
            <a:r>
              <a:rPr lang="en-US" sz="2700" b="1" dirty="0"/>
              <a:t>Given a message x, determine its k nearest neighbors among the messages in the training set. If there are more spams among these neighbors, classify given message as spam. Otherwise classify it as legitimate mail</a:t>
            </a:r>
          </a:p>
          <a:p>
            <a:pPr marL="0" indent="0">
              <a:buNone/>
            </a:pPr>
            <a:endParaRPr lang="en-US" sz="2700" b="1" dirty="0"/>
          </a:p>
          <a:p>
            <a:pPr marL="0" indent="0">
              <a:buNone/>
            </a:pPr>
            <a:endParaRPr lang="en-US" dirty="0"/>
          </a:p>
          <a:p>
            <a:pPr marL="457200" lvl="1" indent="0">
              <a:buNone/>
            </a:pPr>
            <a:endParaRPr lang="en-US" dirty="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9809578" y="3466721"/>
            <a:ext cx="2152650" cy="1962150"/>
          </a:xfrm>
          <a:prstGeom prst="rect">
            <a:avLst/>
          </a:prstGeom>
        </p:spPr>
      </p:pic>
      <p:sp>
        <p:nvSpPr>
          <p:cNvPr id="5" name="Slide Number Placeholder 4"/>
          <p:cNvSpPr>
            <a:spLocks noGrp="1"/>
          </p:cNvSpPr>
          <p:nvPr>
            <p:ph type="sldNum" sz="quarter" idx="12"/>
          </p:nvPr>
        </p:nvSpPr>
        <p:spPr/>
        <p:txBody>
          <a:bodyPr/>
          <a:lstStyle/>
          <a:p>
            <a:fld id="{D4ABD5CE-DF25-4F2B-9E1E-CDFA4CB7DFA4}" type="slidenum">
              <a:rPr lang="en-US" smtClean="0"/>
              <a:t>34</a:t>
            </a:fld>
            <a:endParaRPr lang="en-US"/>
          </a:p>
        </p:txBody>
      </p:sp>
    </p:spTree>
    <p:extLst>
      <p:ext uri="{BB962C8B-B14F-4D97-AF65-F5344CB8AC3E}">
        <p14:creationId xmlns:p14="http://schemas.microsoft.com/office/powerpoint/2010/main" val="2809068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C404A0-5424-47DD-B3B2-A23F2A1E7CFA}"/>
              </a:ext>
            </a:extLst>
          </p:cNvPr>
          <p:cNvSpPr>
            <a:spLocks noGrp="1"/>
          </p:cNvSpPr>
          <p:nvPr>
            <p:ph type="title"/>
          </p:nvPr>
        </p:nvSpPr>
        <p:spPr/>
        <p:txBody>
          <a:bodyPr/>
          <a:lstStyle/>
          <a:p>
            <a:r>
              <a:rPr lang="en-US" dirty="0" smtClean="0"/>
              <a:t>Bayesian – A probabilistic approach </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F5558A09-9FBE-4D51-B4D3-BDD69FBACA7F}"/>
                  </a:ext>
                </a:extLst>
              </p:cNvPr>
              <p:cNvSpPr>
                <a:spLocks noGrp="1"/>
              </p:cNvSpPr>
              <p:nvPr>
                <p:ph idx="1"/>
              </p:nvPr>
            </p:nvSpPr>
            <p:spPr>
              <a:xfrm>
                <a:off x="838199" y="1219200"/>
                <a:ext cx="11173691" cy="5181600"/>
              </a:xfrm>
            </p:spPr>
            <p:txBody>
              <a:bodyPr>
                <a:normAutofit fontScale="47500" lnSpcReduction="20000"/>
              </a:bodyPr>
              <a:lstStyle/>
              <a:p>
                <a:r>
                  <a:rPr lang="en-US" dirty="0" smtClean="0"/>
                  <a:t>Back to email spam.</a:t>
                </a:r>
              </a:p>
              <a:p>
                <a:r>
                  <a:rPr lang="en-US" dirty="0" smtClean="0"/>
                  <a:t>Consider the following. We have two categories (classes):</a:t>
                </a:r>
              </a:p>
              <a:p>
                <a:pPr marL="0" indent="0">
                  <a:buNone/>
                </a:pPr>
                <a:r>
                  <a:rPr lang="en-US" dirty="0" smtClean="0"/>
                  <a:t>	S(spam mail) and L (legitimate mail).</a:t>
                </a:r>
              </a:p>
              <a:p>
                <a:r>
                  <a:rPr lang="en-US" dirty="0" smtClean="0"/>
                  <a:t>Consider the word ‘BUY’.</a:t>
                </a:r>
              </a:p>
              <a:p>
                <a:r>
                  <a:rPr lang="en-US" dirty="0" smtClean="0"/>
                  <a:t>The word ‘BUY’ can indicate spam mail.</a:t>
                </a:r>
              </a:p>
              <a:p>
                <a:r>
                  <a:rPr lang="en-US" dirty="0" smtClean="0"/>
                  <a:t> Suppose </a:t>
                </a:r>
              </a:p>
              <a:p>
                <a:pPr marL="0" indent="0">
                  <a:buNone/>
                </a:pPr>
                <a:r>
                  <a:rPr lang="en-US" dirty="0"/>
                  <a:t>	</a:t>
                </a:r>
                <a:r>
                  <a:rPr lang="en-US" dirty="0" smtClean="0"/>
                  <a:t>the probability of the mail to be a ‘spam’ given the observation ‘ the word ‘BUY’ appears’ is </a:t>
                </a:r>
              </a:p>
              <a:p>
                <a:pPr marL="0" indent="0">
                  <a:buNone/>
                </a:pPr>
                <a:r>
                  <a:rPr lang="en-US" dirty="0"/>
                  <a:t>	</a:t>
                </a:r>
                <a:r>
                  <a:rPr lang="en-US" dirty="0" smtClean="0"/>
                  <a:t> &gt; </a:t>
                </a:r>
              </a:p>
              <a:p>
                <a:pPr marL="0" indent="0">
                  <a:buNone/>
                </a:pPr>
                <a:r>
                  <a:rPr lang="en-US" dirty="0"/>
                  <a:t>	</a:t>
                </a:r>
                <a:r>
                  <a:rPr lang="en-US" dirty="0" smtClean="0"/>
                  <a:t>the probability of the mail to be a legitimate mail  when the word ‘BUY’ appears </a:t>
                </a:r>
              </a:p>
              <a:p>
                <a:pPr marL="0" indent="0">
                  <a:buNone/>
                </a:pPr>
                <a:r>
                  <a:rPr lang="en-US" dirty="0"/>
                  <a:t>	</a:t>
                </a:r>
                <a:r>
                  <a:rPr lang="en-US" dirty="0" smtClean="0"/>
                  <a:t>then the mail is a spam.</a:t>
                </a:r>
              </a:p>
              <a:p>
                <a:r>
                  <a:rPr lang="en-US" dirty="0" smtClean="0"/>
                  <a:t>Here we note the condition ‘</a:t>
                </a:r>
                <a:r>
                  <a:rPr lang="en-US" b="1" dirty="0" smtClean="0"/>
                  <a:t>given the word ‘BUY’ </a:t>
                </a:r>
                <a:r>
                  <a:rPr lang="en-US" dirty="0" smtClean="0"/>
                  <a:t>appears.</a:t>
                </a:r>
              </a:p>
              <a:p>
                <a:r>
                  <a:rPr lang="en-US" dirty="0" smtClean="0"/>
                  <a:t>In probability theory, this is called conditional probability which we will deal with later. Essentially the conditional probability is defined as </a:t>
                </a:r>
              </a:p>
              <a:p>
                <a:pPr marL="0" indent="0">
                  <a:buNone/>
                </a:pPr>
                <a:r>
                  <a:rPr lang="en-US" dirty="0" smtClean="0"/>
                  <a:t>	P(A|B) = P(A</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B)/P(B). </a:t>
                </a:r>
              </a:p>
              <a:p>
                <a:pPr marL="0" indent="0">
                  <a:buNone/>
                </a:pPr>
                <a:r>
                  <a:rPr lang="en-US" dirty="0" smtClean="0"/>
                  <a:t>.</a:t>
                </a:r>
              </a:p>
              <a:p>
                <a:pPr marL="0" indent="0">
                  <a:buNone/>
                </a:pPr>
                <a:r>
                  <a:rPr lang="en-US" dirty="0" smtClean="0"/>
                  <a:t>It can be verified that it is </a:t>
                </a:r>
                <a:r>
                  <a:rPr lang="en-US" dirty="0"/>
                  <a:t>P(A</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B</a:t>
                </a:r>
                <a:r>
                  <a:rPr lang="en-US" dirty="0" smtClean="0"/>
                  <a:t>) is always &lt;= P(B</a:t>
                </a:r>
                <a:r>
                  <a:rPr lang="en-US" b="1" dirty="0"/>
                  <a:t>P(A|B) - This means that the probability of occurrence of A given that B had already happened</a:t>
                </a:r>
                <a:r>
                  <a:rPr lang="en-US" dirty="0" smtClean="0"/>
                  <a:t>) and maximum value is 1. The above definition makes sense..</a:t>
                </a:r>
              </a:p>
              <a:p>
                <a:pPr marL="0" indent="0">
                  <a:buNone/>
                </a:pPr>
                <a:r>
                  <a:rPr lang="en-US" dirty="0" smtClean="0"/>
                  <a:t>With little algebra, we can write</a:t>
                </a:r>
              </a:p>
              <a:p>
                <a:pPr marL="0" indent="0">
                  <a:buNone/>
                </a:pPr>
                <a:r>
                  <a:rPr lang="en-US" dirty="0" smtClean="0"/>
                  <a:t>	</a:t>
                </a:r>
                <a:r>
                  <a:rPr lang="en-US" dirty="0"/>
                  <a:t> P(A|B) </a:t>
                </a:r>
                <a:r>
                  <a:rPr lang="en-US" dirty="0" smtClean="0"/>
                  <a:t> =	P(A</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B) / P(B); </a:t>
                </a:r>
                <a:endParaRPr lang="en-US" dirty="0" smtClean="0"/>
              </a:p>
              <a:p>
                <a:pPr marL="0" indent="0">
                  <a:buNone/>
                </a:pPr>
                <a:r>
                  <a:rPr lang="en-US" dirty="0"/>
                  <a:t>	</a:t>
                </a:r>
                <a:r>
                  <a:rPr lang="en-US" dirty="0" smtClean="0"/>
                  <a:t>P(B|A)  </a:t>
                </a:r>
                <a:r>
                  <a:rPr lang="en-US" dirty="0"/>
                  <a:t>=	P(A</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B) / </a:t>
                </a:r>
                <a:r>
                  <a:rPr lang="en-US" dirty="0" smtClean="0"/>
                  <a:t>P(A) =  </a:t>
                </a:r>
                <a:r>
                  <a:rPr lang="en-US" dirty="0"/>
                  <a:t>P(A|B</a:t>
                </a:r>
                <a:r>
                  <a:rPr lang="en-US" dirty="0" smtClean="0"/>
                  <a:t>) * P(B) /P(A) </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endParaRPr lang="en-US" dirty="0"/>
              </a:p>
            </p:txBody>
          </p:sp>
        </mc:Choice>
        <mc:Fallback xmlns="">
          <p:sp>
            <p:nvSpPr>
              <p:cNvPr id="7" name="Content Placeholder 6">
                <a:extLst>
                  <a:ext uri="{FF2B5EF4-FFF2-40B4-BE49-F238E27FC236}">
                    <a16:creationId xmlns:a16="http://schemas.microsoft.com/office/drawing/2014/main" id="{F5558A09-9FBE-4D51-B4D3-BDD69FBACA7F}"/>
                  </a:ext>
                </a:extLst>
              </p:cNvPr>
              <p:cNvSpPr>
                <a:spLocks noGrp="1" noRot="1" noChangeAspect="1" noMove="1" noResize="1" noEditPoints="1" noAdjustHandles="1" noChangeArrowheads="1" noChangeShapeType="1" noTextEdit="1"/>
              </p:cNvSpPr>
              <p:nvPr>
                <p:ph idx="1"/>
              </p:nvPr>
            </p:nvSpPr>
            <p:spPr>
              <a:xfrm>
                <a:off x="838199" y="1219200"/>
                <a:ext cx="11173691" cy="5181600"/>
              </a:xfrm>
              <a:blipFill>
                <a:blip r:embed="rId2"/>
                <a:stretch>
                  <a:fillRect l="-55" t="-10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4ABD5CE-DF25-4F2B-9E1E-CDFA4CB7DFA4}" type="slidenum">
              <a:rPr lang="en-US" smtClean="0"/>
              <a:t>35</a:t>
            </a:fld>
            <a:endParaRPr lang="en-US"/>
          </a:p>
        </p:txBody>
      </p:sp>
    </p:spTree>
    <p:extLst>
      <p:ext uri="{BB962C8B-B14F-4D97-AF65-F5344CB8AC3E}">
        <p14:creationId xmlns:p14="http://schemas.microsoft.com/office/powerpoint/2010/main" val="536748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a:t>
            </a:r>
            <a:r>
              <a:rPr lang="en-US" dirty="0" err="1" smtClean="0"/>
              <a:t>cont</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In this case, </a:t>
                </a:r>
              </a:p>
              <a:p>
                <a:pPr lvl="1"/>
                <a:r>
                  <a:rPr lang="en-US" dirty="0"/>
                  <a:t>L</a:t>
                </a:r>
                <a:r>
                  <a:rPr lang="en-US" dirty="0" smtClean="0"/>
                  <a:t>et ‘P(S)’ denote a priory probability of SPAM and ‘P(L)’ the legitimate.</a:t>
                </a:r>
              </a:p>
              <a:p>
                <a:pPr lvl="1"/>
                <a:r>
                  <a:rPr lang="en-US" dirty="0" smtClean="0"/>
                  <a:t>Let P(x) be the probability for the occurrence of the word ‘BUY’ in a message.</a:t>
                </a:r>
              </a:p>
              <a:p>
                <a:pPr lvl="1"/>
                <a:r>
                  <a:rPr lang="en-US" dirty="0" smtClean="0"/>
                  <a:t>Now,</a:t>
                </a:r>
              </a:p>
              <a:p>
                <a:pPr marL="457200" lvl="1" indent="0">
                  <a:buNone/>
                </a:pPr>
                <a:r>
                  <a:rPr lang="en-US" dirty="0" smtClean="0"/>
                  <a:t> the probability for the message to be a spam given the word BUY had already occurred = P(</a:t>
                </a:r>
                <a:r>
                  <a:rPr lang="en-US" dirty="0" err="1" smtClean="0"/>
                  <a:t>S|x</a:t>
                </a:r>
                <a:r>
                  <a:rPr lang="en-US" dirty="0" smtClean="0"/>
                  <a:t>) = P(</a:t>
                </a:r>
                <a:r>
                  <a:rPr lang="en-US" dirty="0" err="1" smtClean="0"/>
                  <a:t>x|S</a:t>
                </a:r>
                <a:r>
                  <a:rPr lang="en-US" dirty="0" smtClean="0"/>
                  <a:t>) * P(S)/P(x)  </a:t>
                </a:r>
              </a:p>
              <a:p>
                <a:pPr marL="457200" lvl="1" indent="0">
                  <a:buNone/>
                </a:pPr>
                <a:r>
                  <a:rPr lang="en-US" dirty="0"/>
                  <a:t>	</a:t>
                </a:r>
                <a:r>
                  <a:rPr lang="en-US" dirty="0" smtClean="0"/>
                  <a:t>P(x) can be written as P(</a:t>
                </a:r>
                <a:r>
                  <a:rPr lang="en-US" dirty="0" err="1" smtClean="0"/>
                  <a:t>x|S</a:t>
                </a:r>
                <a:r>
                  <a:rPr lang="en-US" dirty="0" smtClean="0"/>
                  <a:t>)P(S) + P(</a:t>
                </a:r>
                <a:r>
                  <a:rPr lang="en-US" dirty="0" err="1" smtClean="0"/>
                  <a:t>x|L</a:t>
                </a:r>
                <a:r>
                  <a:rPr lang="en-US" dirty="0" smtClean="0"/>
                  <a:t>)P(L).</a:t>
                </a:r>
              </a:p>
              <a:p>
                <a:pPr lvl="1"/>
                <a:r>
                  <a:rPr lang="en-US" dirty="0" smtClean="0"/>
                  <a:t>This is because an email can be either spam or legitimate. It could be verified the above expression is P(x</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 + P(x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L) = P(x) .</a:t>
                </a:r>
              </a:p>
              <a:p>
                <a:pPr lvl="1"/>
                <a:r>
                  <a:rPr lang="en-US" dirty="0" smtClean="0"/>
                  <a:t>With all these, we find that we can evaluate the probability of the message to be a spam given the observation ‘ the presence of the word ‘BUY’’.</a:t>
                </a:r>
              </a:p>
              <a:p>
                <a:pPr lvl="1"/>
                <a:r>
                  <a:rPr lang="en-US" dirty="0" smtClean="0"/>
                  <a:t>If it is greater than the other then the mail is a SPAM.</a:t>
                </a:r>
              </a:p>
              <a:p>
                <a:pPr lvl="1"/>
                <a:r>
                  <a:rPr lang="en-US" dirty="0" smtClean="0"/>
                  <a:t>If there are multiple features, P(x) can be written as the product of </a:t>
                </a:r>
                <a:r>
                  <a:rPr lang="el-GR" dirty="0" smtClean="0"/>
                  <a:t>Π</a:t>
                </a:r>
                <a:r>
                  <a:rPr lang="en-US" dirty="0" smtClean="0"/>
                  <a:t>P(</a:t>
                </a:r>
                <a:r>
                  <a:rPr lang="en-US" dirty="0" err="1" smtClean="0"/>
                  <a:t>xi|c</a:t>
                </a:r>
                <a:r>
                  <a:rPr lang="en-US" dirty="0" smtClean="0"/>
                  <a:t>)</a:t>
                </a:r>
              </a:p>
              <a:p>
                <a:pPr marL="457200" lvl="1" indent="0">
                  <a:buNone/>
                </a:pPr>
                <a:endParaRPr lang="en-US" dirty="0" smtClean="0"/>
              </a:p>
              <a:p>
                <a:pPr marL="914400" lvl="2"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4ABD5CE-DF25-4F2B-9E1E-CDFA4CB7DFA4}" type="slidenum">
              <a:rPr lang="en-US" smtClean="0"/>
              <a:t>36</a:t>
            </a:fld>
            <a:endParaRPr lang="en-US"/>
          </a:p>
        </p:txBody>
      </p:sp>
    </p:spTree>
    <p:extLst>
      <p:ext uri="{BB962C8B-B14F-4D97-AF65-F5344CB8AC3E}">
        <p14:creationId xmlns:p14="http://schemas.microsoft.com/office/powerpoint/2010/main" val="1282714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5F86-C12F-41C6-91E2-051A386181C5}"/>
              </a:ext>
            </a:extLst>
          </p:cNvPr>
          <p:cNvSpPr>
            <a:spLocks noGrp="1"/>
          </p:cNvSpPr>
          <p:nvPr>
            <p:ph type="title"/>
          </p:nvPr>
        </p:nvSpPr>
        <p:spPr>
          <a:xfrm>
            <a:off x="838200" y="365126"/>
            <a:ext cx="10515600" cy="826366"/>
          </a:xfrm>
        </p:spPr>
        <p:txBody>
          <a:bodyPr/>
          <a:lstStyle/>
          <a:p>
            <a:r>
              <a:rPr lang="en-US" dirty="0" smtClean="0"/>
              <a:t>Clustering</a:t>
            </a:r>
            <a:endParaRPr lang="en-US" dirty="0"/>
          </a:p>
        </p:txBody>
      </p:sp>
      <p:sp>
        <p:nvSpPr>
          <p:cNvPr id="3" name="Content Placeholder 2">
            <a:extLst>
              <a:ext uri="{FF2B5EF4-FFF2-40B4-BE49-F238E27FC236}">
                <a16:creationId xmlns:a16="http://schemas.microsoft.com/office/drawing/2014/main" id="{90CDF9AC-D272-42BD-A81D-7738676D5876}"/>
              </a:ext>
            </a:extLst>
          </p:cNvPr>
          <p:cNvSpPr>
            <a:spLocks noGrp="1"/>
          </p:cNvSpPr>
          <p:nvPr>
            <p:ph idx="1"/>
          </p:nvPr>
        </p:nvSpPr>
        <p:spPr>
          <a:xfrm>
            <a:off x="838200" y="1302327"/>
            <a:ext cx="10515600" cy="4874636"/>
          </a:xfrm>
        </p:spPr>
        <p:txBody>
          <a:bodyPr>
            <a:normAutofit fontScale="77500" lnSpcReduction="20000"/>
          </a:bodyPr>
          <a:lstStyle/>
          <a:p>
            <a:r>
              <a:rPr lang="en-US" dirty="0" smtClean="0"/>
              <a:t>Clustering belongs to the class ‘Unsupervised learning’ in machine learning In which there is no sample data.</a:t>
            </a:r>
          </a:p>
          <a:p>
            <a:r>
              <a:rPr lang="en-US" b="1" dirty="0"/>
              <a:t>Cluster analysis </a:t>
            </a:r>
            <a:r>
              <a:rPr lang="en-US" dirty="0"/>
              <a:t>or simply </a:t>
            </a:r>
            <a:r>
              <a:rPr lang="en-US" b="1" dirty="0"/>
              <a:t>clustering </a:t>
            </a:r>
            <a:r>
              <a:rPr lang="en-US" dirty="0"/>
              <a:t>is the process of partitioning a set of data </a:t>
            </a:r>
            <a:r>
              <a:rPr lang="en-US" dirty="0" smtClean="0"/>
              <a:t>objects (</a:t>
            </a:r>
            <a:r>
              <a:rPr lang="en-US" dirty="0"/>
              <a:t>or observations) into subsets. </a:t>
            </a:r>
            <a:endParaRPr lang="en-US" dirty="0" smtClean="0"/>
          </a:p>
          <a:p>
            <a:r>
              <a:rPr lang="en-US" dirty="0" smtClean="0"/>
              <a:t>Each </a:t>
            </a:r>
            <a:r>
              <a:rPr lang="en-US" dirty="0"/>
              <a:t>subset is a </a:t>
            </a:r>
            <a:r>
              <a:rPr lang="en-US" b="1" dirty="0"/>
              <a:t>cluster</a:t>
            </a:r>
            <a:r>
              <a:rPr lang="en-US" dirty="0"/>
              <a:t>, such that objects in a </a:t>
            </a:r>
            <a:r>
              <a:rPr lang="en-US" dirty="0" smtClean="0"/>
              <a:t>cluster are </a:t>
            </a:r>
            <a:r>
              <a:rPr lang="en-US" dirty="0"/>
              <a:t>similar to one another, yet dissimilar to objects in other clusters. </a:t>
            </a:r>
            <a:endParaRPr lang="en-US" dirty="0" smtClean="0"/>
          </a:p>
          <a:p>
            <a:r>
              <a:rPr lang="en-US" dirty="0" smtClean="0"/>
              <a:t>The </a:t>
            </a:r>
            <a:r>
              <a:rPr lang="en-US" dirty="0"/>
              <a:t>set of </a:t>
            </a:r>
            <a:r>
              <a:rPr lang="en-US" dirty="0" smtClean="0"/>
              <a:t>clusters resulting </a:t>
            </a:r>
            <a:r>
              <a:rPr lang="en-US" dirty="0"/>
              <a:t>from a cluster analysis can be referred to as a </a:t>
            </a:r>
            <a:r>
              <a:rPr lang="en-US" b="1" dirty="0" smtClean="0"/>
              <a:t>clustering.</a:t>
            </a:r>
          </a:p>
          <a:p>
            <a:r>
              <a:rPr lang="en-US" b="1" dirty="0" smtClean="0"/>
              <a:t>The related term is ‘Segmenting’. It</a:t>
            </a:r>
            <a:r>
              <a:rPr lang="en-US" dirty="0"/>
              <a:t> is the process of putting customers into groups based on similarities, </a:t>
            </a:r>
            <a:r>
              <a:rPr lang="en-US" dirty="0" smtClean="0"/>
              <a:t>and </a:t>
            </a:r>
            <a:r>
              <a:rPr lang="en-US" b="1" dirty="0" smtClean="0"/>
              <a:t>clustering</a:t>
            </a:r>
            <a:r>
              <a:rPr lang="en-US" dirty="0"/>
              <a:t> is the process of finding similarities in customers so that they can be grouped, and </a:t>
            </a:r>
            <a:r>
              <a:rPr lang="en-US" dirty="0" smtClean="0"/>
              <a:t>therefore </a:t>
            </a:r>
            <a:r>
              <a:rPr lang="en-US" b="1" dirty="0" smtClean="0"/>
              <a:t>segmented</a:t>
            </a:r>
            <a:r>
              <a:rPr lang="en-US" dirty="0"/>
              <a:t>. </a:t>
            </a:r>
            <a:endParaRPr lang="en-US" dirty="0" smtClean="0"/>
          </a:p>
          <a:p>
            <a:r>
              <a:rPr lang="en-US" dirty="0"/>
              <a:t>Cluster analysis is used in a variety of applications. For example it can be used to identify consumer segments, or competitive sets of products, or groups of assets whose prices co-move, or for geo-demographic segmentation, etc. </a:t>
            </a:r>
            <a:endParaRPr lang="en-US" dirty="0" smtClean="0"/>
          </a:p>
          <a:p>
            <a:r>
              <a:rPr lang="en-US" dirty="0" smtClean="0"/>
              <a:t>In </a:t>
            </a:r>
            <a:r>
              <a:rPr lang="en-US" dirty="0"/>
              <a:t>general it is often necessary to split our data into segments and perform any subsequent analysis within each segment in order to develop (potentially more refined) segment-specific insights. </a:t>
            </a:r>
            <a:r>
              <a:rPr lang="en-US" dirty="0" smtClean="0"/>
              <a:t>This could be done even if there are no natural groups</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37</a:t>
            </a:fld>
            <a:endParaRPr lang="en-US"/>
          </a:p>
        </p:txBody>
      </p:sp>
    </p:spTree>
    <p:extLst>
      <p:ext uri="{BB962C8B-B14F-4D97-AF65-F5344CB8AC3E}">
        <p14:creationId xmlns:p14="http://schemas.microsoft.com/office/powerpoint/2010/main" val="3880134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1273" y="1149927"/>
            <a:ext cx="10522527" cy="5027036"/>
          </a:xfrm>
        </p:spPr>
        <p:txBody>
          <a:bodyPr/>
          <a:lstStyle/>
          <a:p>
            <a:r>
              <a:rPr lang="en-US" dirty="0"/>
              <a:t>Clustering </a:t>
            </a:r>
            <a:r>
              <a:rPr lang="en-US" dirty="0" smtClean="0"/>
              <a:t>can also </a:t>
            </a:r>
            <a:r>
              <a:rPr lang="en-US" dirty="0"/>
              <a:t>be used for </a:t>
            </a:r>
            <a:r>
              <a:rPr lang="en-US" b="1" dirty="0"/>
              <a:t>outlier detection</a:t>
            </a:r>
            <a:r>
              <a:rPr lang="en-US" dirty="0"/>
              <a:t>, where outliers (values that are “far away” from </a:t>
            </a:r>
            <a:r>
              <a:rPr lang="en-US" dirty="0" smtClean="0"/>
              <a:t>any cluster</a:t>
            </a:r>
            <a:r>
              <a:rPr lang="en-US" dirty="0"/>
              <a:t>) may be more interesting than common cases. </a:t>
            </a:r>
            <a:endParaRPr lang="en-US" dirty="0" smtClean="0"/>
          </a:p>
          <a:p>
            <a:r>
              <a:rPr lang="en-US" dirty="0" smtClean="0"/>
              <a:t>Applications </a:t>
            </a:r>
            <a:r>
              <a:rPr lang="en-US" dirty="0"/>
              <a:t>of outlier </a:t>
            </a:r>
            <a:r>
              <a:rPr lang="en-US" dirty="0" smtClean="0"/>
              <a:t>detection include </a:t>
            </a:r>
            <a:r>
              <a:rPr lang="en-US" dirty="0"/>
              <a:t>the detection of credit card fraud and the monitoring of criminal activities </a:t>
            </a:r>
            <a:r>
              <a:rPr lang="en-US" dirty="0" smtClean="0"/>
              <a:t>in electronic commerce</a:t>
            </a:r>
            <a:r>
              <a:rPr lang="en-US" dirty="0"/>
              <a:t>.</a:t>
            </a:r>
          </a:p>
        </p:txBody>
      </p:sp>
      <p:sp>
        <p:nvSpPr>
          <p:cNvPr id="4" name="Slide Number Placeholder 3"/>
          <p:cNvSpPr>
            <a:spLocks noGrp="1"/>
          </p:cNvSpPr>
          <p:nvPr>
            <p:ph type="sldNum" sz="quarter" idx="12"/>
          </p:nvPr>
        </p:nvSpPr>
        <p:spPr/>
        <p:txBody>
          <a:bodyPr/>
          <a:lstStyle/>
          <a:p>
            <a:fld id="{D4ABD5CE-DF25-4F2B-9E1E-CDFA4CB7DFA4}" type="slidenum">
              <a:rPr lang="en-US" smtClean="0"/>
              <a:t>38</a:t>
            </a:fld>
            <a:endParaRPr lang="en-US"/>
          </a:p>
        </p:txBody>
      </p:sp>
    </p:spTree>
    <p:extLst>
      <p:ext uri="{BB962C8B-B14F-4D97-AF65-F5344CB8AC3E}">
        <p14:creationId xmlns:p14="http://schemas.microsoft.com/office/powerpoint/2010/main" val="1174201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item sets, Market basket,….</a:t>
            </a:r>
            <a:endParaRPr lang="en-US" dirty="0"/>
          </a:p>
        </p:txBody>
      </p:sp>
      <p:sp>
        <p:nvSpPr>
          <p:cNvPr id="3" name="Content Placeholder 2"/>
          <p:cNvSpPr>
            <a:spLocks noGrp="1"/>
          </p:cNvSpPr>
          <p:nvPr>
            <p:ph idx="1"/>
          </p:nvPr>
        </p:nvSpPr>
        <p:spPr/>
        <p:txBody>
          <a:bodyPr/>
          <a:lstStyle/>
          <a:p>
            <a:r>
              <a:rPr lang="en-US" dirty="0" smtClean="0"/>
              <a:t>In Amazon.com, we could have seen statements like people who have bought …… have also bought ……..</a:t>
            </a:r>
          </a:p>
          <a:p>
            <a:r>
              <a:rPr lang="en-US" dirty="0" smtClean="0"/>
              <a:t>This information is not just message to the customers but also help in planning and organization of goods in the shops.</a:t>
            </a:r>
          </a:p>
          <a:p>
            <a:r>
              <a:rPr lang="en-US" dirty="0" smtClean="0"/>
              <a:t>A laptop buyer can be expected to buy the accessories like mouse and also the bag.</a:t>
            </a:r>
          </a:p>
          <a:p>
            <a:r>
              <a:rPr lang="en-US" dirty="0" smtClean="0"/>
              <a:t>To identify such ‘groups’ from sales data, there is a need for systematic procedures.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39</a:t>
            </a:fld>
            <a:endParaRPr lang="en-US"/>
          </a:p>
        </p:txBody>
      </p:sp>
    </p:spTree>
    <p:extLst>
      <p:ext uri="{BB962C8B-B14F-4D97-AF65-F5344CB8AC3E}">
        <p14:creationId xmlns:p14="http://schemas.microsoft.com/office/powerpoint/2010/main" val="129519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2435"/>
            <a:ext cx="10578737" cy="863405"/>
          </a:xfrm>
        </p:spPr>
        <p:txBody>
          <a:bodyPr>
            <a:normAutofit fontScale="90000"/>
          </a:bodyPr>
          <a:lstStyle/>
          <a:p>
            <a:r>
              <a:rPr lang="en-US" dirty="0" smtClean="0"/>
              <a:t>Data science, Data mining and Machine learning,…. </a:t>
            </a:r>
            <a:endParaRPr lang="en-US" dirty="0"/>
          </a:p>
        </p:txBody>
      </p:sp>
      <p:sp>
        <p:nvSpPr>
          <p:cNvPr id="5" name="Oval 4"/>
          <p:cNvSpPr/>
          <p:nvPr/>
        </p:nvSpPr>
        <p:spPr>
          <a:xfrm>
            <a:off x="3091070" y="2286000"/>
            <a:ext cx="3118661"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81200" y="1905000"/>
            <a:ext cx="49530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0" y="1828800"/>
            <a:ext cx="46482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81200" y="1905000"/>
            <a:ext cx="49530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90600" y="914400"/>
            <a:ext cx="6913906" cy="5562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Business case studies</a:t>
            </a:r>
          </a:p>
        </p:txBody>
      </p:sp>
      <p:sp>
        <p:nvSpPr>
          <p:cNvPr id="10" name="Rectangle 9"/>
          <p:cNvSpPr/>
          <p:nvPr/>
        </p:nvSpPr>
        <p:spPr>
          <a:xfrm>
            <a:off x="1666875" y="1637471"/>
            <a:ext cx="5734048" cy="426885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Big data, Distributed processing technologies</a:t>
            </a:r>
          </a:p>
          <a:p>
            <a:pPr algn="ctr"/>
            <a:r>
              <a:rPr lang="en-US" dirty="0">
                <a:solidFill>
                  <a:schemeClr val="tx1"/>
                </a:solidFill>
              </a:rPr>
              <a:t>Technologies for Machine learning</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(Azure, Amazon etc.,)</a:t>
            </a:r>
          </a:p>
          <a:p>
            <a:pPr algn="ctr"/>
            <a:r>
              <a:rPr lang="en-US" dirty="0">
                <a:solidFill>
                  <a:schemeClr val="tx1"/>
                </a:solidFill>
              </a:rPr>
              <a:t>(Hadoop</a:t>
            </a:r>
            <a:r>
              <a:rPr lang="en-US" dirty="0" smtClean="0">
                <a:solidFill>
                  <a:schemeClr val="tx1"/>
                </a:solidFill>
              </a:rPr>
              <a:t>, </a:t>
            </a:r>
            <a:r>
              <a:rPr lang="en-US" dirty="0">
                <a:solidFill>
                  <a:schemeClr val="tx1"/>
                </a:solidFill>
              </a:rPr>
              <a:t>Hive )</a:t>
            </a:r>
          </a:p>
        </p:txBody>
      </p:sp>
      <p:sp>
        <p:nvSpPr>
          <p:cNvPr id="11" name="Rectangle 10"/>
          <p:cNvSpPr/>
          <p:nvPr/>
        </p:nvSpPr>
        <p:spPr>
          <a:xfrm>
            <a:off x="2514600" y="2286000"/>
            <a:ext cx="4038599" cy="2819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Implementation with R</a:t>
            </a:r>
          </a:p>
        </p:txBody>
      </p:sp>
      <p:sp>
        <p:nvSpPr>
          <p:cNvPr id="12" name="Rectangle 11"/>
          <p:cNvSpPr/>
          <p:nvPr/>
        </p:nvSpPr>
        <p:spPr>
          <a:xfrm>
            <a:off x="3091070" y="2673626"/>
            <a:ext cx="3004930" cy="2203174"/>
          </a:xfrm>
          <a:prstGeom prst="rect">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Statistical Machine Learning</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Theory of data mgmt.</a:t>
            </a:r>
          </a:p>
        </p:txBody>
      </p:sp>
      <p:sp>
        <p:nvSpPr>
          <p:cNvPr id="13" name="Rectangle 12"/>
          <p:cNvSpPr/>
          <p:nvPr/>
        </p:nvSpPr>
        <p:spPr>
          <a:xfrm>
            <a:off x="3810000" y="3352800"/>
            <a:ext cx="1371600" cy="838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Examples</a:t>
            </a:r>
          </a:p>
        </p:txBody>
      </p:sp>
      <p:sp>
        <p:nvSpPr>
          <p:cNvPr id="14" name="Oval 13"/>
          <p:cNvSpPr/>
          <p:nvPr/>
        </p:nvSpPr>
        <p:spPr>
          <a:xfrm>
            <a:off x="2751582" y="2558560"/>
            <a:ext cx="3992118" cy="13583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510954" y="1905000"/>
            <a:ext cx="3038621" cy="9366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1">
                      <a:shade val="50000"/>
                    </a:schemeClr>
                  </a:solidFill>
                </a:ln>
              </a:rPr>
              <a:t>Back ground mathematics</a:t>
            </a:r>
          </a:p>
        </p:txBody>
      </p:sp>
      <p:cxnSp>
        <p:nvCxnSpPr>
          <p:cNvPr id="16" name="Straight Arrow Connector 15"/>
          <p:cNvCxnSpPr/>
          <p:nvPr/>
        </p:nvCxnSpPr>
        <p:spPr>
          <a:xfrm flipH="1" flipV="1">
            <a:off x="6709116" y="3062067"/>
            <a:ext cx="2575561" cy="99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284677" y="2841674"/>
            <a:ext cx="464234" cy="121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53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Frequent itemset mining leads to the discovery of associations and correlations </a:t>
            </a:r>
            <a:r>
              <a:rPr lang="en-US" dirty="0" smtClean="0"/>
              <a:t>among items </a:t>
            </a:r>
            <a:r>
              <a:rPr lang="en-US" dirty="0"/>
              <a:t>in large transactional or relational data sets</a:t>
            </a:r>
            <a:r>
              <a:rPr lang="en-US" dirty="0" smtClean="0"/>
              <a:t>. </a:t>
            </a:r>
          </a:p>
          <a:p>
            <a:r>
              <a:rPr lang="en-US" dirty="0" smtClean="0"/>
              <a:t>With </a:t>
            </a:r>
            <a:r>
              <a:rPr lang="en-US" dirty="0"/>
              <a:t>massive amounts of data </a:t>
            </a:r>
            <a:r>
              <a:rPr lang="en-US" dirty="0" smtClean="0"/>
              <a:t>continuously being </a:t>
            </a:r>
            <a:r>
              <a:rPr lang="en-US" dirty="0"/>
              <a:t>collected and stored, many industries are becoming interested in </a:t>
            </a:r>
            <a:r>
              <a:rPr lang="en-US" dirty="0" smtClean="0"/>
              <a:t>mining such </a:t>
            </a:r>
            <a:r>
              <a:rPr lang="en-US" dirty="0"/>
              <a:t>patterns from their databases. </a:t>
            </a:r>
            <a:endParaRPr lang="en-US" dirty="0" smtClean="0"/>
          </a:p>
          <a:p>
            <a:r>
              <a:rPr lang="en-US" dirty="0" smtClean="0"/>
              <a:t>The </a:t>
            </a:r>
            <a:r>
              <a:rPr lang="en-US" dirty="0"/>
              <a:t>discovery of interesting correlation </a:t>
            </a:r>
            <a:r>
              <a:rPr lang="en-US" dirty="0" smtClean="0"/>
              <a:t>relationships among </a:t>
            </a:r>
            <a:r>
              <a:rPr lang="en-US" dirty="0"/>
              <a:t>huge amounts of business transaction records can help in many </a:t>
            </a:r>
            <a:r>
              <a:rPr lang="en-US" dirty="0" smtClean="0"/>
              <a:t>business decision-making </a:t>
            </a:r>
            <a:r>
              <a:rPr lang="en-US" dirty="0"/>
              <a:t>processes such as catalog design, cross-marketing, and </a:t>
            </a:r>
            <a:r>
              <a:rPr lang="en-US" dirty="0" smtClean="0"/>
              <a:t>customer shopping </a:t>
            </a:r>
            <a:r>
              <a:rPr lang="en-US" dirty="0"/>
              <a:t>behavior analysis</a:t>
            </a:r>
            <a:r>
              <a:rPr lang="en-US" dirty="0" smtClean="0"/>
              <a:t>.</a:t>
            </a:r>
          </a:p>
          <a:p>
            <a:r>
              <a:rPr lang="en-US" dirty="0"/>
              <a:t>A typical example of frequent itemset mining is </a:t>
            </a:r>
            <a:r>
              <a:rPr lang="en-US" b="1" dirty="0"/>
              <a:t>market basket analysis</a:t>
            </a:r>
            <a:r>
              <a:rPr lang="en-US" dirty="0"/>
              <a:t>. This </a:t>
            </a:r>
            <a:r>
              <a:rPr lang="en-US" dirty="0" smtClean="0"/>
              <a:t>process analyzes </a:t>
            </a:r>
            <a:r>
              <a:rPr lang="en-US" dirty="0"/>
              <a:t>customer buying habits by finding associations between the different items </a:t>
            </a:r>
            <a:r>
              <a:rPr lang="en-US" dirty="0" smtClean="0"/>
              <a:t>that customers </a:t>
            </a:r>
            <a:r>
              <a:rPr lang="en-US" dirty="0"/>
              <a:t>place in their “shopping baskets” (</a:t>
            </a:r>
          </a:p>
        </p:txBody>
      </p:sp>
      <p:sp>
        <p:nvSpPr>
          <p:cNvPr id="4" name="Slide Number Placeholder 3"/>
          <p:cNvSpPr>
            <a:spLocks noGrp="1"/>
          </p:cNvSpPr>
          <p:nvPr>
            <p:ph type="sldNum" sz="quarter" idx="12"/>
          </p:nvPr>
        </p:nvSpPr>
        <p:spPr/>
        <p:txBody>
          <a:bodyPr/>
          <a:lstStyle/>
          <a:p>
            <a:fld id="{D4ABD5CE-DF25-4F2B-9E1E-CDFA4CB7DFA4}" type="slidenum">
              <a:rPr lang="en-US" smtClean="0"/>
              <a:t>40</a:t>
            </a:fld>
            <a:endParaRPr lang="en-US"/>
          </a:p>
        </p:txBody>
      </p:sp>
    </p:spTree>
    <p:extLst>
      <p:ext uri="{BB962C8B-B14F-4D97-AF65-F5344CB8AC3E}">
        <p14:creationId xmlns:p14="http://schemas.microsoft.com/office/powerpoint/2010/main" val="3114824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r>
              <a:rPr lang="en-US" dirty="0" smtClean="0"/>
              <a:t>Market basket ideas</a:t>
            </a:r>
            <a:endParaRPr lang="en-US" dirty="0"/>
          </a:p>
        </p:txBody>
      </p:sp>
      <p:sp>
        <p:nvSpPr>
          <p:cNvPr id="3" name="Content Placeholder 2"/>
          <p:cNvSpPr>
            <a:spLocks noGrp="1"/>
          </p:cNvSpPr>
          <p:nvPr>
            <p:ph idx="1"/>
          </p:nvPr>
        </p:nvSpPr>
        <p:spPr>
          <a:xfrm>
            <a:off x="838200" y="1041010"/>
            <a:ext cx="10515600" cy="5135953"/>
          </a:xfrm>
        </p:spPr>
        <p:txBody>
          <a:bodyPr>
            <a:normAutofit fontScale="92500" lnSpcReduction="20000"/>
          </a:bodyPr>
          <a:lstStyle/>
          <a:p>
            <a:r>
              <a:rPr lang="en-US" dirty="0"/>
              <a:t>If we think of the universe as the set of items available at the store, then each </a:t>
            </a:r>
            <a:r>
              <a:rPr lang="en-US" dirty="0" smtClean="0"/>
              <a:t>item has a Boolean </a:t>
            </a:r>
            <a:r>
              <a:rPr lang="en-US" dirty="0"/>
              <a:t>variable representing the presence or absence of that item. </a:t>
            </a:r>
            <a:endParaRPr lang="en-US" dirty="0" smtClean="0"/>
          </a:p>
          <a:p>
            <a:r>
              <a:rPr lang="en-US" dirty="0" smtClean="0"/>
              <a:t>Each </a:t>
            </a:r>
            <a:r>
              <a:rPr lang="en-US" dirty="0"/>
              <a:t>basket can </a:t>
            </a:r>
            <a:r>
              <a:rPr lang="en-US" dirty="0" smtClean="0"/>
              <a:t>then be </a:t>
            </a:r>
            <a:r>
              <a:rPr lang="en-US" dirty="0"/>
              <a:t>represented by a Boolean vector of values assigned to these variables</a:t>
            </a:r>
            <a:r>
              <a:rPr lang="en-US" dirty="0" smtClean="0"/>
              <a:t>.</a:t>
            </a:r>
          </a:p>
          <a:p>
            <a:r>
              <a:rPr lang="en-US" dirty="0"/>
              <a:t>These patterns can be represented in the </a:t>
            </a:r>
            <a:r>
              <a:rPr lang="en-US" dirty="0" smtClean="0"/>
              <a:t>form of </a:t>
            </a:r>
            <a:r>
              <a:rPr lang="en-US" b="1" dirty="0" smtClean="0"/>
              <a:t>association rules</a:t>
            </a:r>
            <a:r>
              <a:rPr lang="en-US" dirty="0"/>
              <a:t>. </a:t>
            </a:r>
            <a:endParaRPr lang="en-US" dirty="0" smtClean="0"/>
          </a:p>
          <a:p>
            <a:r>
              <a:rPr lang="en-US" dirty="0" smtClean="0"/>
              <a:t>For </a:t>
            </a:r>
            <a:r>
              <a:rPr lang="en-US" dirty="0"/>
              <a:t>example, the information that customers who purchase computers also </a:t>
            </a:r>
            <a:r>
              <a:rPr lang="en-US" dirty="0" smtClean="0"/>
              <a:t>tend to </a:t>
            </a:r>
            <a:r>
              <a:rPr lang="en-US" dirty="0"/>
              <a:t>buy antivirus software at the same time is represented in the following </a:t>
            </a:r>
            <a:r>
              <a:rPr lang="en-US" dirty="0" smtClean="0"/>
              <a:t>association rule</a:t>
            </a:r>
            <a:r>
              <a:rPr lang="en-US" dirty="0"/>
              <a:t>:</a:t>
            </a:r>
          </a:p>
          <a:p>
            <a:r>
              <a:rPr lang="en-US" i="1" dirty="0" smtClean="0"/>
              <a:t>Computer =&gt; antivirus </a:t>
            </a:r>
            <a:r>
              <a:rPr lang="en-US" i="1" dirty="0"/>
              <a:t>software </a:t>
            </a:r>
            <a:r>
              <a:rPr lang="en-US" dirty="0"/>
              <a:t>[</a:t>
            </a:r>
            <a:r>
              <a:rPr lang="en-US" i="1" dirty="0"/>
              <a:t>support </a:t>
            </a:r>
            <a:r>
              <a:rPr lang="en-US" dirty="0"/>
              <a:t>D 2%,</a:t>
            </a:r>
            <a:r>
              <a:rPr lang="en-US" i="1" dirty="0"/>
              <a:t>confidence </a:t>
            </a:r>
            <a:r>
              <a:rPr lang="en-US" dirty="0"/>
              <a:t>D 60%]. (6.1)</a:t>
            </a:r>
          </a:p>
          <a:p>
            <a:r>
              <a:rPr lang="en-US" dirty="0"/>
              <a:t>Rule </a:t>
            </a:r>
            <a:r>
              <a:rPr lang="en-US" b="1" dirty="0"/>
              <a:t>support </a:t>
            </a:r>
            <a:r>
              <a:rPr lang="en-US" dirty="0"/>
              <a:t>and </a:t>
            </a:r>
            <a:r>
              <a:rPr lang="en-US" b="1" dirty="0"/>
              <a:t>confidence </a:t>
            </a:r>
            <a:r>
              <a:rPr lang="en-US" dirty="0"/>
              <a:t>are two measures of rule interestingness. They </a:t>
            </a:r>
            <a:r>
              <a:rPr lang="en-US" dirty="0" smtClean="0"/>
              <a:t>respectively reflect </a:t>
            </a:r>
            <a:r>
              <a:rPr lang="en-US" dirty="0"/>
              <a:t>the usefulness and certainty of discovered rules</a:t>
            </a:r>
            <a:r>
              <a:rPr lang="en-US" dirty="0" smtClean="0"/>
              <a:t>.</a:t>
            </a:r>
          </a:p>
          <a:p>
            <a:r>
              <a:rPr lang="en-US" dirty="0"/>
              <a:t>Typically, </a:t>
            </a:r>
            <a:r>
              <a:rPr lang="en-US" dirty="0" smtClean="0"/>
              <a:t>association rules </a:t>
            </a:r>
            <a:r>
              <a:rPr lang="en-US" dirty="0"/>
              <a:t>are considered interesting if they satisfy both a </a:t>
            </a:r>
            <a:r>
              <a:rPr lang="en-US" b="1" dirty="0"/>
              <a:t>minimum support </a:t>
            </a:r>
            <a:r>
              <a:rPr lang="en-US" b="1" dirty="0" smtClean="0"/>
              <a:t>threshold </a:t>
            </a:r>
            <a:r>
              <a:rPr lang="en-US" dirty="0" smtClean="0"/>
              <a:t>and </a:t>
            </a:r>
            <a:r>
              <a:rPr lang="en-US" dirty="0"/>
              <a:t>a </a:t>
            </a:r>
            <a:r>
              <a:rPr lang="en-US" b="1" dirty="0"/>
              <a:t>minimum confidence threshold</a:t>
            </a:r>
            <a:r>
              <a:rPr lang="en-US" dirty="0"/>
              <a:t>. These thresholds can be a set by users </a:t>
            </a:r>
            <a:r>
              <a:rPr lang="en-US" dirty="0" smtClean="0"/>
              <a:t>or domain </a:t>
            </a:r>
            <a:r>
              <a:rPr lang="en-US" dirty="0"/>
              <a:t>experts.</a:t>
            </a:r>
          </a:p>
        </p:txBody>
      </p:sp>
      <p:sp>
        <p:nvSpPr>
          <p:cNvPr id="4" name="Slide Number Placeholder 3"/>
          <p:cNvSpPr>
            <a:spLocks noGrp="1"/>
          </p:cNvSpPr>
          <p:nvPr>
            <p:ph type="sldNum" sz="quarter" idx="12"/>
          </p:nvPr>
        </p:nvSpPr>
        <p:spPr/>
        <p:txBody>
          <a:bodyPr/>
          <a:lstStyle/>
          <a:p>
            <a:fld id="{D4ABD5CE-DF25-4F2B-9E1E-CDFA4CB7DFA4}" type="slidenum">
              <a:rPr lang="en-US" smtClean="0"/>
              <a:t>41</a:t>
            </a:fld>
            <a:endParaRPr lang="en-US"/>
          </a:p>
        </p:txBody>
      </p:sp>
    </p:spTree>
    <p:extLst>
      <p:ext uri="{BB962C8B-B14F-4D97-AF65-F5344CB8AC3E}">
        <p14:creationId xmlns:p14="http://schemas.microsoft.com/office/powerpoint/2010/main" val="861985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 the statistical language and machine learning</a:t>
            </a:r>
            <a:endParaRPr lang="en-US" dirty="0"/>
          </a:p>
        </p:txBody>
      </p:sp>
      <p:sp>
        <p:nvSpPr>
          <p:cNvPr id="3" name="Content Placeholder 2"/>
          <p:cNvSpPr>
            <a:spLocks noGrp="1"/>
          </p:cNvSpPr>
          <p:nvPr>
            <p:ph idx="1"/>
          </p:nvPr>
        </p:nvSpPr>
        <p:spPr/>
        <p:txBody>
          <a:bodyPr/>
          <a:lstStyle/>
          <a:p>
            <a:r>
              <a:rPr lang="en-US" dirty="0" smtClean="0"/>
              <a:t>It is </a:t>
            </a:r>
            <a:r>
              <a:rPr lang="en-US" dirty="0"/>
              <a:t>an open-source dialect of the S statistical </a:t>
            </a:r>
            <a:r>
              <a:rPr lang="en-US" dirty="0" smtClean="0"/>
              <a:t>computing language</a:t>
            </a:r>
            <a:r>
              <a:rPr lang="en-US" dirty="0"/>
              <a:t>. </a:t>
            </a:r>
            <a:endParaRPr lang="en-US" dirty="0" smtClean="0"/>
          </a:p>
          <a:p>
            <a:r>
              <a:rPr lang="en-US" dirty="0" smtClean="0"/>
              <a:t>It </a:t>
            </a:r>
            <a:r>
              <a:rPr lang="en-US" dirty="0"/>
              <a:t>is free, runs on most computing platforms, and contains </a:t>
            </a:r>
            <a:r>
              <a:rPr lang="en-US" dirty="0" smtClean="0"/>
              <a:t>contributions from </a:t>
            </a:r>
            <a:r>
              <a:rPr lang="en-US" dirty="0"/>
              <a:t>top computational statisticians</a:t>
            </a:r>
            <a:r>
              <a:rPr lang="en-US" dirty="0" smtClean="0"/>
              <a:t>.</a:t>
            </a:r>
          </a:p>
          <a:p>
            <a:r>
              <a:rPr lang="en-US" dirty="0" smtClean="0"/>
              <a:t>The basic R system is developed and maintained by the R Core group, comprising 20 members, many of them eminent in the field of statistical computing.  </a:t>
            </a:r>
          </a:p>
          <a:p>
            <a:r>
              <a:rPr lang="en-US" dirty="0" smtClean="0"/>
              <a:t>The R Project for Statistical Computing is a project of the R Foundation, whose membership includes the R Core group and several other individuals, and is also associated with the Free Software Foundation. </a:t>
            </a:r>
            <a:endParaRPr lang="en-US" dirty="0"/>
          </a:p>
        </p:txBody>
      </p:sp>
    </p:spTree>
    <p:extLst>
      <p:ext uri="{BB962C8B-B14F-4D97-AF65-F5344CB8AC3E}">
        <p14:creationId xmlns:p14="http://schemas.microsoft.com/office/powerpoint/2010/main" val="3688860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endParaRPr lang="en-US"/>
          </a:p>
        </p:txBody>
      </p:sp>
      <p:sp>
        <p:nvSpPr>
          <p:cNvPr id="3" name="Content Placeholder 2"/>
          <p:cNvSpPr>
            <a:spLocks noGrp="1"/>
          </p:cNvSpPr>
          <p:nvPr>
            <p:ph idx="1"/>
          </p:nvPr>
        </p:nvSpPr>
        <p:spPr>
          <a:xfrm>
            <a:off x="838200" y="966652"/>
            <a:ext cx="10515600" cy="5210311"/>
          </a:xfrm>
        </p:spPr>
        <p:txBody>
          <a:bodyPr>
            <a:normAutofit fontScale="85000" lnSpcReduction="20000"/>
          </a:bodyPr>
          <a:lstStyle/>
          <a:p>
            <a:r>
              <a:rPr lang="en-US" dirty="0" smtClean="0"/>
              <a:t>There are more than 5000 freely available “packages” of documented R programs and data to CRAN (the Comprehensive R Archive Network) </a:t>
            </a:r>
            <a:r>
              <a:rPr lang="en-US" dirty="0" smtClean="0">
                <a:hlinkClick r:id="rId2"/>
              </a:rPr>
              <a:t>http://cran.rproject.org/web/packages/index.html</a:t>
            </a:r>
            <a:r>
              <a:rPr lang="en-US" dirty="0" smtClean="0"/>
              <a:t>. </a:t>
            </a:r>
          </a:p>
          <a:p>
            <a:r>
              <a:rPr lang="en-US" dirty="0" smtClean="0"/>
              <a:t>As well, R is especially capable in the area of statistical graphics, reflecting the origin of S at Bell Labs, a center of graphical innovation.</a:t>
            </a:r>
          </a:p>
          <a:p>
            <a:r>
              <a:rPr lang="en-US" dirty="0" smtClean="0"/>
              <a:t>Reference:	</a:t>
            </a:r>
          </a:p>
          <a:p>
            <a:pPr marL="0" indent="0">
              <a:buNone/>
            </a:pPr>
            <a:r>
              <a:rPr lang="en-US" dirty="0"/>
              <a:t> </a:t>
            </a:r>
            <a:r>
              <a:rPr lang="en-US" dirty="0" smtClean="0"/>
              <a:t>     </a:t>
            </a:r>
            <a:r>
              <a:rPr lang="en-US" dirty="0" smtClean="0">
                <a:hlinkClick r:id="rId3"/>
              </a:rPr>
              <a:t>http://www.icpsr.umich.edu/summerprog/biblio/2014/Introduction%20to%20the%20R%20Statistical%20Computing%20Environment.pdf</a:t>
            </a:r>
            <a:endParaRPr lang="en-US" dirty="0" smtClean="0"/>
          </a:p>
          <a:p>
            <a:pPr marL="0" indent="0">
              <a:buNone/>
            </a:pPr>
            <a:r>
              <a:rPr lang="en-US" dirty="0" smtClean="0"/>
              <a:t>The standard reference </a:t>
            </a:r>
          </a:p>
          <a:p>
            <a:pPr marL="0" indent="0">
              <a:buNone/>
            </a:pPr>
            <a:r>
              <a:rPr lang="en-US" dirty="0" smtClean="0">
                <a:hlinkClick r:id="rId4"/>
              </a:rPr>
              <a:t>https://cran.r-project.org/doc/manuals/R-intro.pdf</a:t>
            </a:r>
            <a:endParaRPr lang="en-US" dirty="0" smtClean="0"/>
          </a:p>
          <a:p>
            <a:pPr marL="0" indent="0">
              <a:buNone/>
            </a:pPr>
            <a:r>
              <a:rPr lang="en-US" dirty="0" smtClean="0"/>
              <a:t>Download R for windows version 3.4.2.</a:t>
            </a:r>
          </a:p>
          <a:p>
            <a:pPr marL="0" indent="0">
              <a:buNone/>
            </a:pPr>
            <a:r>
              <a:rPr lang="en-US" dirty="0" smtClean="0">
                <a:hlinkClick r:id="rId5"/>
              </a:rPr>
              <a:t>https://cran.r-project.org/bin/windows/base/</a:t>
            </a:r>
            <a:endParaRPr lang="en-US" dirty="0" smtClean="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059826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40377" y="992778"/>
            <a:ext cx="8829675" cy="1952625"/>
          </a:xfrm>
          <a:prstGeom prst="rect">
            <a:avLst/>
          </a:prstGeom>
        </p:spPr>
      </p:pic>
      <p:pic>
        <p:nvPicPr>
          <p:cNvPr id="6" name="Picture 5"/>
          <p:cNvPicPr>
            <a:picLocks noChangeAspect="1"/>
          </p:cNvPicPr>
          <p:nvPr/>
        </p:nvPicPr>
        <p:blipFill>
          <a:blip r:embed="rId3"/>
          <a:stretch>
            <a:fillRect/>
          </a:stretch>
        </p:blipFill>
        <p:spPr>
          <a:xfrm>
            <a:off x="800100" y="2843892"/>
            <a:ext cx="5295900" cy="2476500"/>
          </a:xfrm>
          <a:prstGeom prst="rect">
            <a:avLst/>
          </a:prstGeom>
        </p:spPr>
      </p:pic>
      <p:sp>
        <p:nvSpPr>
          <p:cNvPr id="7" name="TextBox 6"/>
          <p:cNvSpPr txBox="1"/>
          <p:nvPr/>
        </p:nvSpPr>
        <p:spPr>
          <a:xfrm>
            <a:off x="800100" y="5617029"/>
            <a:ext cx="9245237" cy="923330"/>
          </a:xfrm>
          <a:prstGeom prst="rect">
            <a:avLst/>
          </a:prstGeom>
          <a:noFill/>
        </p:spPr>
        <p:txBody>
          <a:bodyPr wrap="square" rtlCol="0">
            <a:spAutoFit/>
          </a:bodyPr>
          <a:lstStyle/>
          <a:p>
            <a:r>
              <a:rPr lang="en-US" dirty="0" smtClean="0"/>
              <a:t>The R cheat sheet contains all the important features of R. The cheat sheet contains all the important basic features of R.</a:t>
            </a:r>
          </a:p>
          <a:p>
            <a:r>
              <a:rPr lang="en-US" dirty="0" smtClean="0">
                <a:hlinkClick r:id="rId4"/>
              </a:rPr>
              <a:t>https://www.rstudio.com/wp-content/uploads/2016/10/r-cheat-sheet-3.pdf</a:t>
            </a:r>
            <a:r>
              <a:rPr lang="en-US" dirty="0" smtClean="0"/>
              <a:t>    ( 2 sheets)</a:t>
            </a:r>
          </a:p>
        </p:txBody>
      </p:sp>
    </p:spTree>
    <p:extLst>
      <p:ext uri="{BB962C8B-B14F-4D97-AF65-F5344CB8AC3E}">
        <p14:creationId xmlns:p14="http://schemas.microsoft.com/office/powerpoint/2010/main" val="18158072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4053" y="94841"/>
            <a:ext cx="8632644" cy="6562046"/>
          </a:xfrm>
          <a:prstGeom prst="rect">
            <a:avLst/>
          </a:prstGeom>
        </p:spPr>
      </p:pic>
    </p:spTree>
    <p:extLst>
      <p:ext uri="{BB962C8B-B14F-4D97-AF65-F5344CB8AC3E}">
        <p14:creationId xmlns:p14="http://schemas.microsoft.com/office/powerpoint/2010/main" val="8611032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1235" y="466725"/>
            <a:ext cx="8765176" cy="6268122"/>
          </a:xfrm>
          <a:prstGeom prst="rect">
            <a:avLst/>
          </a:prstGeom>
        </p:spPr>
      </p:pic>
    </p:spTree>
    <p:extLst>
      <p:ext uri="{BB962C8B-B14F-4D97-AF65-F5344CB8AC3E}">
        <p14:creationId xmlns:p14="http://schemas.microsoft.com/office/powerpoint/2010/main" val="516048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Special Values in R </a:t>
            </a:r>
            <a:endParaRPr lang="en-US" dirty="0" smtClean="0"/>
          </a:p>
          <a:p>
            <a:pPr lvl="1"/>
            <a:r>
              <a:rPr lang="en-US" dirty="0" smtClean="0"/>
              <a:t> </a:t>
            </a:r>
            <a:r>
              <a:rPr lang="en-US" dirty="0"/>
              <a:t>NA – ‘not available’, usually a default placeholder for missing </a:t>
            </a:r>
            <a:r>
              <a:rPr lang="en-US" dirty="0" smtClean="0"/>
              <a:t>values.</a:t>
            </a:r>
          </a:p>
          <a:p>
            <a:pPr lvl="1"/>
            <a:r>
              <a:rPr lang="en-US" dirty="0" smtClean="0"/>
              <a:t>NAN </a:t>
            </a:r>
            <a:r>
              <a:rPr lang="en-US" dirty="0"/>
              <a:t>– ‘not a number’, only applying to numeric vectors. </a:t>
            </a:r>
          </a:p>
          <a:p>
            <a:pPr lvl="1"/>
            <a:r>
              <a:rPr lang="en-US" dirty="0" smtClean="0"/>
              <a:t>NULL </a:t>
            </a:r>
            <a:r>
              <a:rPr lang="en-US" dirty="0"/>
              <a:t>– ‘empty’ value or set. Often returned by expressions where the value is undefined. </a:t>
            </a:r>
          </a:p>
          <a:p>
            <a:pPr lvl="1"/>
            <a:r>
              <a:rPr lang="en-US" dirty="0" err="1" smtClean="0"/>
              <a:t>Inf</a:t>
            </a:r>
            <a:r>
              <a:rPr lang="en-US" dirty="0" smtClean="0"/>
              <a:t> </a:t>
            </a:r>
            <a:r>
              <a:rPr lang="en-US" dirty="0"/>
              <a:t>– value for ‘infinity’ and only applies to numeric vectors.</a:t>
            </a:r>
          </a:p>
        </p:txBody>
      </p:sp>
    </p:spTree>
    <p:extLst>
      <p:ext uri="{BB962C8B-B14F-4D97-AF65-F5344CB8AC3E}">
        <p14:creationId xmlns:p14="http://schemas.microsoft.com/office/powerpoint/2010/main" val="114143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A few commands to start with </a:t>
            </a:r>
            <a:endParaRPr lang="en-US" dirty="0"/>
          </a:p>
        </p:txBody>
      </p:sp>
      <p:sp>
        <p:nvSpPr>
          <p:cNvPr id="3" name="Content Placeholder 2"/>
          <p:cNvSpPr>
            <a:spLocks noGrp="1"/>
          </p:cNvSpPr>
          <p:nvPr>
            <p:ph idx="1"/>
          </p:nvPr>
        </p:nvSpPr>
        <p:spPr>
          <a:xfrm>
            <a:off x="762000" y="1110344"/>
            <a:ext cx="10515600" cy="5066619"/>
          </a:xfrm>
        </p:spPr>
        <p:txBody>
          <a:bodyPr>
            <a:normAutofit fontScale="70000" lnSpcReduction="20000"/>
          </a:bodyPr>
          <a:lstStyle/>
          <a:p>
            <a:r>
              <a:rPr lang="en-US" dirty="0" err="1"/>
              <a:t>g</a:t>
            </a:r>
            <a:r>
              <a:rPr lang="en-US" dirty="0" err="1" smtClean="0"/>
              <a:t>etwd</a:t>
            </a:r>
            <a:r>
              <a:rPr lang="en-US" dirty="0" smtClean="0"/>
              <a:t>() prints the working directory</a:t>
            </a:r>
          </a:p>
          <a:p>
            <a:r>
              <a:rPr lang="en-US" dirty="0" err="1"/>
              <a:t>s</a:t>
            </a:r>
            <a:r>
              <a:rPr lang="en-US" dirty="0" err="1" smtClean="0"/>
              <a:t>etwd</a:t>
            </a:r>
            <a:r>
              <a:rPr lang="en-US" dirty="0" smtClean="0"/>
              <a:t>(“C:/</a:t>
            </a:r>
            <a:r>
              <a:rPr lang="en-US" dirty="0" err="1" smtClean="0"/>
              <a:t>siva</a:t>
            </a:r>
            <a:r>
              <a:rPr lang="en-US" dirty="0" smtClean="0"/>
              <a:t>/</a:t>
            </a:r>
            <a:r>
              <a:rPr lang="en-US" dirty="0" err="1" smtClean="0"/>
              <a:t>Rprograms</a:t>
            </a:r>
            <a:r>
              <a:rPr lang="en-US" dirty="0" smtClean="0"/>
              <a:t>”) moves the working space to the directory given.</a:t>
            </a:r>
          </a:p>
          <a:p>
            <a:pPr marL="0" indent="0">
              <a:buNone/>
            </a:pPr>
            <a:r>
              <a:rPr lang="en-US" dirty="0" smtClean="0"/>
              <a:t>Ex: &gt; </a:t>
            </a:r>
            <a:r>
              <a:rPr lang="en-US" dirty="0" err="1" smtClean="0"/>
              <a:t>getwd</a:t>
            </a:r>
            <a:r>
              <a:rPr lang="en-US" dirty="0" smtClean="0"/>
              <a:t>()</a:t>
            </a:r>
          </a:p>
          <a:p>
            <a:pPr marL="0" indent="0">
              <a:buNone/>
            </a:pPr>
            <a:r>
              <a:rPr lang="en-US" dirty="0" smtClean="0"/>
              <a:t>[1] "C:/Users/263749/Documents“</a:t>
            </a:r>
          </a:p>
          <a:p>
            <a:pPr marL="0" indent="0">
              <a:buNone/>
            </a:pPr>
            <a:r>
              <a:rPr lang="sv-SE" dirty="0" smtClean="0"/>
              <a:t>&gt; setwd("c:/siva")</a:t>
            </a:r>
          </a:p>
          <a:p>
            <a:pPr marL="0" indent="0">
              <a:buNone/>
            </a:pPr>
            <a:r>
              <a:rPr lang="sv-SE" dirty="0" smtClean="0"/>
              <a:t>&gt; getwd()</a:t>
            </a:r>
          </a:p>
          <a:p>
            <a:pPr marL="0" indent="0">
              <a:buNone/>
            </a:pPr>
            <a:r>
              <a:rPr lang="sv-SE" dirty="0" smtClean="0"/>
              <a:t>[1] "c:/siva”</a:t>
            </a:r>
          </a:p>
          <a:p>
            <a:pPr marL="0" indent="0">
              <a:buNone/>
            </a:pPr>
            <a:r>
              <a:rPr lang="en-US" dirty="0" smtClean="0"/>
              <a:t>“\\” sometimes work in place of forward ‘/’.</a:t>
            </a:r>
          </a:p>
          <a:p>
            <a:pPr marL="0" indent="0">
              <a:buNone/>
            </a:pPr>
            <a:r>
              <a:rPr lang="en-US" b="1" dirty="0" smtClean="0"/>
              <a:t>There are many packages that are to be loaded for various functionalities.</a:t>
            </a:r>
          </a:p>
          <a:p>
            <a:pPr marL="0" indent="0">
              <a:buNone/>
            </a:pPr>
            <a:r>
              <a:rPr lang="en-US" dirty="0" smtClean="0"/>
              <a:t>They are available in a website called ‘CRAN’.</a:t>
            </a:r>
          </a:p>
          <a:p>
            <a:pPr marL="0" indent="0">
              <a:buNone/>
            </a:pPr>
            <a:r>
              <a:rPr lang="en-US" dirty="0" smtClean="0"/>
              <a:t>From the command prompt those packages can be downloaded and installed.</a:t>
            </a:r>
          </a:p>
          <a:p>
            <a:pPr marL="0" indent="0">
              <a:buNone/>
            </a:pPr>
            <a:r>
              <a:rPr lang="en-US" dirty="0" smtClean="0"/>
              <a:t>The command is as follows.</a:t>
            </a:r>
          </a:p>
          <a:p>
            <a:pPr marL="0" indent="0">
              <a:buNone/>
            </a:pPr>
            <a:r>
              <a:rPr lang="en-US" dirty="0" err="1"/>
              <a:t>i</a:t>
            </a:r>
            <a:r>
              <a:rPr lang="en-US" dirty="0" err="1" smtClean="0"/>
              <a:t>nstall.packages</a:t>
            </a:r>
            <a:r>
              <a:rPr lang="en-US" dirty="0" smtClean="0"/>
              <a:t>(“</a:t>
            </a:r>
            <a:r>
              <a:rPr lang="en-US" dirty="0" err="1" smtClean="0"/>
              <a:t>lpsolve</a:t>
            </a:r>
            <a:r>
              <a:rPr lang="en-US" dirty="0" smtClean="0"/>
              <a:t>”)   # where ‘</a:t>
            </a:r>
            <a:r>
              <a:rPr lang="en-US" dirty="0" err="1" smtClean="0"/>
              <a:t>lpsolve</a:t>
            </a:r>
            <a:r>
              <a:rPr lang="en-US" dirty="0" smtClean="0"/>
              <a:t>’ is the package for solution of linear </a:t>
            </a:r>
            <a:r>
              <a:rPr lang="en-US" dirty="0" smtClean="0"/>
              <a:t>equations.</a:t>
            </a:r>
          </a:p>
          <a:p>
            <a:pPr marL="0" indent="0">
              <a:buNone/>
            </a:pPr>
            <a:r>
              <a:rPr lang="en-US" dirty="0" smtClean="0"/>
              <a:t>Library(</a:t>
            </a:r>
            <a:r>
              <a:rPr lang="en-US" dirty="0" err="1" smtClean="0"/>
              <a:t>lpsolve</a:t>
            </a:r>
            <a:r>
              <a:rPr lang="en-US" dirty="0" smtClean="0"/>
              <a:t>);</a:t>
            </a:r>
            <a:endParaRPr lang="en-US" dirty="0" smtClean="0"/>
          </a:p>
        </p:txBody>
      </p:sp>
    </p:spTree>
    <p:extLst>
      <p:ext uri="{BB962C8B-B14F-4D97-AF65-F5344CB8AC3E}">
        <p14:creationId xmlns:p14="http://schemas.microsoft.com/office/powerpoint/2010/main" val="3487523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26" y="365125"/>
            <a:ext cx="10413274" cy="706029"/>
          </a:xfrm>
        </p:spPr>
        <p:txBody>
          <a:bodyPr/>
          <a:lstStyle/>
          <a:p>
            <a:endParaRPr lang="en-US" dirty="0"/>
          </a:p>
        </p:txBody>
      </p:sp>
      <p:sp>
        <p:nvSpPr>
          <p:cNvPr id="3" name="Content Placeholder 2"/>
          <p:cNvSpPr>
            <a:spLocks noGrp="1"/>
          </p:cNvSpPr>
          <p:nvPr>
            <p:ph idx="1"/>
          </p:nvPr>
        </p:nvSpPr>
        <p:spPr>
          <a:xfrm>
            <a:off x="836023" y="1071154"/>
            <a:ext cx="10517777" cy="5105809"/>
          </a:xfrm>
        </p:spPr>
        <p:txBody>
          <a:bodyPr/>
          <a:lstStyle/>
          <a:p>
            <a:r>
              <a:rPr lang="en-US" dirty="0"/>
              <a:t># List files in directory: </a:t>
            </a:r>
            <a:endParaRPr lang="en-US" dirty="0" smtClean="0"/>
          </a:p>
          <a:p>
            <a:pPr marL="0" indent="0">
              <a:buNone/>
            </a:pPr>
            <a:r>
              <a:rPr lang="en-US" dirty="0"/>
              <a:t>	</a:t>
            </a:r>
            <a:r>
              <a:rPr lang="en-US" dirty="0" err="1" smtClean="0"/>
              <a:t>list.files</a:t>
            </a:r>
            <a:r>
              <a:rPr lang="en-US" dirty="0" smtClean="0"/>
              <a:t>()</a:t>
            </a:r>
          </a:p>
          <a:p>
            <a:r>
              <a:rPr lang="en-US" dirty="0" smtClean="0"/>
              <a:t>Viewing initial and tail portion of any file</a:t>
            </a:r>
          </a:p>
          <a:p>
            <a:pPr lvl="1"/>
            <a:r>
              <a:rPr lang="en-US" dirty="0"/>
              <a:t>h</a:t>
            </a:r>
            <a:r>
              <a:rPr lang="en-US" dirty="0" smtClean="0"/>
              <a:t>ead(&lt;</a:t>
            </a:r>
            <a:r>
              <a:rPr lang="en-US" dirty="0" err="1" smtClean="0"/>
              <a:t>file_name</a:t>
            </a:r>
            <a:r>
              <a:rPr lang="en-US" dirty="0" smtClean="0"/>
              <a:t>&gt;) </a:t>
            </a:r>
          </a:p>
          <a:p>
            <a:pPr lvl="1"/>
            <a:r>
              <a:rPr lang="en-US" dirty="0" smtClean="0"/>
              <a:t>Tail(&lt;</a:t>
            </a:r>
            <a:r>
              <a:rPr lang="en-US" dirty="0" err="1" smtClean="0"/>
              <a:t>file_name</a:t>
            </a:r>
            <a:r>
              <a:rPr lang="en-US" dirty="0" smtClean="0"/>
              <a:t>&gt;)</a:t>
            </a:r>
          </a:p>
          <a:p>
            <a:r>
              <a:rPr lang="en-US" dirty="0"/>
              <a:t>View number of rows and column, or alternatively, the dimension of the </a:t>
            </a:r>
            <a:r>
              <a:rPr lang="en-US" dirty="0" smtClean="0"/>
              <a:t>dataset</a:t>
            </a:r>
          </a:p>
          <a:p>
            <a:pPr lvl="1"/>
            <a:r>
              <a:rPr lang="en-US" dirty="0" err="1" smtClean="0"/>
              <a:t>nrows</a:t>
            </a:r>
            <a:r>
              <a:rPr lang="en-US" dirty="0" smtClean="0"/>
              <a:t>(&lt;dataset&gt;)</a:t>
            </a:r>
          </a:p>
          <a:p>
            <a:pPr lvl="1"/>
            <a:r>
              <a:rPr lang="en-US" dirty="0" err="1"/>
              <a:t>n</a:t>
            </a:r>
            <a:r>
              <a:rPr lang="en-US" dirty="0" err="1" smtClean="0"/>
              <a:t>col</a:t>
            </a:r>
            <a:r>
              <a:rPr lang="en-US" dirty="0" smtClean="0"/>
              <a:t>(&lt;dataset&gt;)</a:t>
            </a:r>
          </a:p>
          <a:p>
            <a:endParaRPr lang="en-US" dirty="0"/>
          </a:p>
        </p:txBody>
      </p:sp>
    </p:spTree>
    <p:extLst>
      <p:ext uri="{BB962C8B-B14F-4D97-AF65-F5344CB8AC3E}">
        <p14:creationId xmlns:p14="http://schemas.microsoft.com/office/powerpoint/2010/main" val="111416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challenge in Analytics</a:t>
            </a:r>
            <a:endParaRPr lang="en-US" dirty="0"/>
          </a:p>
        </p:txBody>
      </p:sp>
      <p:sp>
        <p:nvSpPr>
          <p:cNvPr id="4" name="Content Placeholder 2"/>
          <p:cNvSpPr>
            <a:spLocks noGrp="1"/>
          </p:cNvSpPr>
          <p:nvPr>
            <p:ph idx="1"/>
          </p:nvPr>
        </p:nvSpPr>
        <p:spPr>
          <a:xfrm>
            <a:off x="838200" y="1825625"/>
            <a:ext cx="10515600" cy="2524702"/>
          </a:xfrm>
        </p:spPr>
        <p:txBody>
          <a:bodyPr/>
          <a:lstStyle/>
          <a:p>
            <a:r>
              <a:rPr lang="en-US" dirty="0"/>
              <a:t>In software industry, the user requirements are deterministic and expected results are totally prefixed.</a:t>
            </a:r>
          </a:p>
          <a:p>
            <a:r>
              <a:rPr lang="en-US" dirty="0"/>
              <a:t>However, in analytics, the expected results can’t be clearly pre specified. </a:t>
            </a:r>
          </a:p>
          <a:p>
            <a:r>
              <a:rPr lang="en-US" dirty="0"/>
              <a:t>Hence, it is necessary to know the theory behind our tools</a:t>
            </a:r>
            <a:r>
              <a:rPr lang="en-US" dirty="0" smtClean="0"/>
              <a:t>.</a:t>
            </a:r>
            <a:endParaRPr lang="en-US" dirty="0"/>
          </a:p>
        </p:txBody>
      </p:sp>
    </p:spTree>
    <p:extLst>
      <p:ext uri="{BB962C8B-B14F-4D97-AF65-F5344CB8AC3E}">
        <p14:creationId xmlns:p14="http://schemas.microsoft.com/office/powerpoint/2010/main" val="1368333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Package loading</a:t>
            </a:r>
            <a:endParaRPr lang="en-US" dirty="0"/>
          </a:p>
        </p:txBody>
      </p:sp>
      <p:pic>
        <p:nvPicPr>
          <p:cNvPr id="4" name="Picture 3"/>
          <p:cNvPicPr>
            <a:picLocks noChangeAspect="1"/>
          </p:cNvPicPr>
          <p:nvPr/>
        </p:nvPicPr>
        <p:blipFill>
          <a:blip r:embed="rId2"/>
          <a:stretch>
            <a:fillRect/>
          </a:stretch>
        </p:blipFill>
        <p:spPr>
          <a:xfrm>
            <a:off x="838200" y="1487669"/>
            <a:ext cx="6600825" cy="1609725"/>
          </a:xfrm>
          <a:prstGeom prst="rect">
            <a:avLst/>
          </a:prstGeom>
        </p:spPr>
      </p:pic>
      <p:sp>
        <p:nvSpPr>
          <p:cNvPr id="5" name="TextBox 4"/>
          <p:cNvSpPr txBox="1"/>
          <p:nvPr/>
        </p:nvSpPr>
        <p:spPr>
          <a:xfrm>
            <a:off x="1112521" y="3097394"/>
            <a:ext cx="10591800" cy="3693319"/>
          </a:xfrm>
          <a:prstGeom prst="rect">
            <a:avLst/>
          </a:prstGeom>
          <a:noFill/>
        </p:spPr>
        <p:txBody>
          <a:bodyPr wrap="square" rtlCol="0">
            <a:spAutoFit/>
          </a:bodyPr>
          <a:lstStyle/>
          <a:p>
            <a:r>
              <a:rPr lang="en-US" dirty="0" smtClean="0"/>
              <a:t>It </a:t>
            </a:r>
            <a:r>
              <a:rPr lang="en-US" dirty="0" err="1" smtClean="0"/>
              <a:t>errored</a:t>
            </a:r>
            <a:r>
              <a:rPr lang="en-US" dirty="0" smtClean="0"/>
              <a:t> out as is should be typed as ‘</a:t>
            </a:r>
            <a:r>
              <a:rPr lang="en-US" dirty="0" err="1" smtClean="0"/>
              <a:t>lpSolve</a:t>
            </a:r>
            <a:r>
              <a:rPr lang="en-US" dirty="0" smtClean="0"/>
              <a:t>’.</a:t>
            </a:r>
          </a:p>
          <a:p>
            <a:r>
              <a:rPr lang="en-US" dirty="0" smtClean="0"/>
              <a:t>On selection of the mirror, it downloads and installs the package.</a:t>
            </a:r>
          </a:p>
          <a:p>
            <a:r>
              <a:rPr lang="en-US" dirty="0" smtClean="0"/>
              <a:t>&gt; </a:t>
            </a:r>
            <a:r>
              <a:rPr lang="en-US" dirty="0" err="1" smtClean="0">
                <a:effectLst>
                  <a:outerShdw blurRad="38100" dist="38100" dir="2700000" algn="tl">
                    <a:srgbClr val="000000">
                      <a:alpha val="43137"/>
                    </a:srgbClr>
                  </a:outerShdw>
                </a:effectLst>
              </a:rPr>
              <a:t>install.packages</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lpSolve</a:t>
            </a:r>
            <a:r>
              <a:rPr lang="en-US" dirty="0" smtClean="0">
                <a:effectLst>
                  <a:outerShdw blurRad="38100" dist="38100" dir="2700000" algn="tl">
                    <a:srgbClr val="000000">
                      <a:alpha val="43137"/>
                    </a:srgbClr>
                  </a:outerShdw>
                </a:effectLst>
              </a:rPr>
              <a:t>")</a:t>
            </a:r>
          </a:p>
          <a:p>
            <a:r>
              <a:rPr lang="en-US" i="1" dirty="0" smtClean="0">
                <a:effectLst>
                  <a:outerShdw blurRad="38100" dist="38100" dir="2700000" algn="tl">
                    <a:srgbClr val="000000">
                      <a:alpha val="43137"/>
                    </a:srgbClr>
                  </a:outerShdw>
                </a:effectLst>
              </a:rPr>
              <a:t>trying URL 'https://cran.revolutionanalytics.com/bin/windows/</a:t>
            </a:r>
            <a:r>
              <a:rPr lang="en-US" i="1" dirty="0" err="1" smtClean="0">
                <a:effectLst>
                  <a:outerShdw blurRad="38100" dist="38100" dir="2700000" algn="tl">
                    <a:srgbClr val="000000">
                      <a:alpha val="43137"/>
                    </a:srgbClr>
                  </a:outerShdw>
                </a:effectLst>
              </a:rPr>
              <a:t>contrib</a:t>
            </a:r>
            <a:r>
              <a:rPr lang="en-US" i="1" dirty="0" smtClean="0">
                <a:effectLst>
                  <a:outerShdw blurRad="38100" dist="38100" dir="2700000" algn="tl">
                    <a:srgbClr val="000000">
                      <a:alpha val="43137"/>
                    </a:srgbClr>
                  </a:outerShdw>
                </a:effectLst>
              </a:rPr>
              <a:t>/3.4/lpSolve_5.6.13.zip'</a:t>
            </a:r>
          </a:p>
          <a:p>
            <a:r>
              <a:rPr lang="en-US" i="1" dirty="0" smtClean="0">
                <a:effectLst>
                  <a:outerShdw blurRad="38100" dist="38100" dir="2700000" algn="tl">
                    <a:srgbClr val="000000">
                      <a:alpha val="43137"/>
                    </a:srgbClr>
                  </a:outerShdw>
                </a:effectLst>
              </a:rPr>
              <a:t>Content type 'application/zip' length 733314 bytes (716 KB)</a:t>
            </a:r>
          </a:p>
          <a:p>
            <a:r>
              <a:rPr lang="en-US" i="1" dirty="0" smtClean="0">
                <a:effectLst>
                  <a:outerShdw blurRad="38100" dist="38100" dir="2700000" algn="tl">
                    <a:srgbClr val="000000">
                      <a:alpha val="43137"/>
                    </a:srgbClr>
                  </a:outerShdw>
                </a:effectLst>
              </a:rPr>
              <a:t>downloaded 716 KB</a:t>
            </a:r>
          </a:p>
          <a:p>
            <a:endParaRPr lang="en-US" i="1" dirty="0" smtClean="0">
              <a:effectLst>
                <a:outerShdw blurRad="38100" dist="38100" dir="2700000" algn="tl">
                  <a:srgbClr val="000000">
                    <a:alpha val="43137"/>
                  </a:srgbClr>
                </a:outerShdw>
              </a:effectLst>
            </a:endParaRPr>
          </a:p>
          <a:p>
            <a:r>
              <a:rPr lang="en-US" i="1" dirty="0" smtClean="0">
                <a:effectLst>
                  <a:outerShdw blurRad="38100" dist="38100" dir="2700000" algn="tl">
                    <a:srgbClr val="000000">
                      <a:alpha val="43137"/>
                    </a:srgbClr>
                  </a:outerShdw>
                </a:effectLst>
              </a:rPr>
              <a:t>package ‘</a:t>
            </a:r>
            <a:r>
              <a:rPr lang="en-US" i="1" dirty="0" err="1" smtClean="0">
                <a:effectLst>
                  <a:outerShdw blurRad="38100" dist="38100" dir="2700000" algn="tl">
                    <a:srgbClr val="000000">
                      <a:alpha val="43137"/>
                    </a:srgbClr>
                  </a:outerShdw>
                </a:effectLst>
              </a:rPr>
              <a:t>lpSolve</a:t>
            </a:r>
            <a:r>
              <a:rPr lang="en-US" i="1" dirty="0" smtClean="0">
                <a:effectLst>
                  <a:outerShdw blurRad="38100" dist="38100" dir="2700000" algn="tl">
                    <a:srgbClr val="000000">
                      <a:alpha val="43137"/>
                    </a:srgbClr>
                  </a:outerShdw>
                </a:effectLst>
              </a:rPr>
              <a:t>’ successfully unpacked and MD5 sums checked</a:t>
            </a:r>
          </a:p>
          <a:p>
            <a:endParaRPr lang="en-US" i="1" dirty="0" smtClean="0">
              <a:effectLst>
                <a:outerShdw blurRad="38100" dist="38100" dir="2700000" algn="tl">
                  <a:srgbClr val="000000">
                    <a:alpha val="43137"/>
                  </a:srgbClr>
                </a:outerShdw>
              </a:effectLst>
            </a:endParaRPr>
          </a:p>
          <a:p>
            <a:r>
              <a:rPr lang="en-US" i="1" dirty="0" smtClean="0">
                <a:effectLst>
                  <a:outerShdw blurRad="38100" dist="38100" dir="2700000" algn="tl">
                    <a:srgbClr val="000000">
                      <a:alpha val="43137"/>
                    </a:srgbClr>
                  </a:outerShdw>
                </a:effectLst>
              </a:rPr>
              <a:t>The downloaded binary packages are in</a:t>
            </a:r>
          </a:p>
          <a:p>
            <a:r>
              <a:rPr lang="en-US" i="1" dirty="0" smtClean="0">
                <a:effectLst>
                  <a:outerShdw blurRad="38100" dist="38100" dir="2700000" algn="tl">
                    <a:srgbClr val="000000">
                      <a:alpha val="43137"/>
                    </a:srgbClr>
                  </a:outerShdw>
                </a:effectLst>
              </a:rPr>
              <a:t>        C:\Users\263749\AppData\Local\Temp\RtmpqYKfDT\downloaded_packages</a:t>
            </a:r>
          </a:p>
          <a:p>
            <a:r>
              <a:rPr lang="en-US" i="1" dirty="0" smtClean="0">
                <a:effectLst>
                  <a:outerShdw blurRad="38100" dist="38100" dir="2700000" algn="tl">
                    <a:srgbClr val="000000">
                      <a:alpha val="43137"/>
                    </a:srgbClr>
                  </a:outerShdw>
                </a:effectLst>
              </a:rPr>
              <a:t>This should be followed by the command to include it in the library.</a:t>
            </a:r>
          </a:p>
          <a:p>
            <a:r>
              <a:rPr lang="en-US" dirty="0" smtClean="0">
                <a:effectLst>
                  <a:outerShdw blurRad="38100" dist="38100" dir="2700000" algn="tl">
                    <a:srgbClr val="000000">
                      <a:alpha val="43137"/>
                    </a:srgbClr>
                  </a:outerShdw>
                </a:effectLst>
              </a:rPr>
              <a:t>&gt;library(“</a:t>
            </a:r>
            <a:r>
              <a:rPr lang="en-US" dirty="0" err="1" smtClean="0">
                <a:effectLst>
                  <a:outerShdw blurRad="38100" dist="38100" dir="2700000" algn="tl">
                    <a:srgbClr val="000000">
                      <a:alpha val="43137"/>
                    </a:srgbClr>
                  </a:outerShdw>
                </a:effectLst>
              </a:rPr>
              <a:t>lpSolve</a:t>
            </a:r>
            <a:r>
              <a:rPr lang="en-US" dirty="0" smtClean="0">
                <a:effectLst>
                  <a:outerShdw blurRad="38100" dist="38100" dir="2700000" algn="tl">
                    <a:srgbClr val="000000">
                      <a:alpha val="43137"/>
                    </a:srgbClr>
                  </a:outerShdw>
                </a:effectLst>
              </a:rPr>
              <a:t>”)</a:t>
            </a:r>
            <a:endParaRPr lang="en-US" dirty="0"/>
          </a:p>
        </p:txBody>
      </p:sp>
    </p:spTree>
    <p:extLst>
      <p:ext uri="{BB962C8B-B14F-4D97-AF65-F5344CB8AC3E}">
        <p14:creationId xmlns:p14="http://schemas.microsoft.com/office/powerpoint/2010/main" val="1317052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normAutofit fontScale="90000"/>
          </a:bodyPr>
          <a:lstStyle/>
          <a:p>
            <a:endParaRPr lang="en-US" dirty="0"/>
          </a:p>
        </p:txBody>
      </p:sp>
      <p:sp>
        <p:nvSpPr>
          <p:cNvPr id="3" name="Content Placeholder 2"/>
          <p:cNvSpPr>
            <a:spLocks noGrp="1"/>
          </p:cNvSpPr>
          <p:nvPr>
            <p:ph idx="1"/>
          </p:nvPr>
        </p:nvSpPr>
        <p:spPr>
          <a:xfrm>
            <a:off x="838200" y="927464"/>
            <a:ext cx="10515600" cy="5249499"/>
          </a:xfrm>
        </p:spPr>
        <p:txBody>
          <a:bodyPr>
            <a:normAutofit/>
          </a:bodyPr>
          <a:lstStyle/>
          <a:p>
            <a:r>
              <a:rPr lang="en-US" dirty="0" smtClean="0"/>
              <a:t>Exercise: </a:t>
            </a:r>
          </a:p>
          <a:p>
            <a:pPr marL="0" indent="0">
              <a:buNone/>
            </a:pPr>
            <a:r>
              <a:rPr lang="en-US" dirty="0"/>
              <a:t>	</a:t>
            </a:r>
            <a:r>
              <a:rPr lang="en-US" dirty="0" smtClean="0"/>
              <a:t>Install a package “ggplot2” and get the help file opened.</a:t>
            </a:r>
          </a:p>
          <a:p>
            <a:pPr marL="0" indent="0">
              <a:buNone/>
            </a:pPr>
            <a:r>
              <a:rPr lang="en-US" dirty="0" smtClean="0"/>
              <a:t>Reading and writing data:</a:t>
            </a:r>
          </a:p>
          <a:p>
            <a:pPr marL="0" indent="0">
              <a:buNone/>
            </a:pPr>
            <a:r>
              <a:rPr lang="en-US" dirty="0" smtClean="0"/>
              <a:t>Basic commands can be had from cheat sheet or Google.</a:t>
            </a:r>
          </a:p>
          <a:p>
            <a:pPr marL="0" indent="0">
              <a:buNone/>
            </a:pPr>
            <a:r>
              <a:rPr lang="en-US" dirty="0" smtClean="0"/>
              <a:t>The documentation can be had from CRAN website as follows.</a:t>
            </a:r>
          </a:p>
          <a:p>
            <a:pPr marL="0" indent="0">
              <a:buNone/>
            </a:pPr>
            <a:r>
              <a:rPr lang="en-US" dirty="0" smtClean="0"/>
              <a:t>The first requirement is to read the data from the files in a system.</a:t>
            </a:r>
          </a:p>
          <a:p>
            <a:pPr marL="0" indent="0">
              <a:buNone/>
            </a:pPr>
            <a:endParaRPr lang="en-US" dirty="0"/>
          </a:p>
        </p:txBody>
      </p:sp>
      <p:pic>
        <p:nvPicPr>
          <p:cNvPr id="4" name="Picture 3"/>
          <p:cNvPicPr>
            <a:picLocks noChangeAspect="1"/>
          </p:cNvPicPr>
          <p:nvPr/>
        </p:nvPicPr>
        <p:blipFill>
          <a:blip r:embed="rId2"/>
          <a:stretch>
            <a:fillRect/>
          </a:stretch>
        </p:blipFill>
        <p:spPr>
          <a:xfrm>
            <a:off x="838200" y="3923166"/>
            <a:ext cx="7972425" cy="2019300"/>
          </a:xfrm>
          <a:prstGeom prst="rect">
            <a:avLst/>
          </a:prstGeom>
        </p:spPr>
      </p:pic>
    </p:spTree>
    <p:extLst>
      <p:ext uri="{BB962C8B-B14F-4D97-AF65-F5344CB8AC3E}">
        <p14:creationId xmlns:p14="http://schemas.microsoft.com/office/powerpoint/2010/main" val="4070416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Read and write (Please practice)</a:t>
            </a:r>
            <a:endParaRPr lang="en-US" dirty="0"/>
          </a:p>
        </p:txBody>
      </p:sp>
      <p:pic>
        <p:nvPicPr>
          <p:cNvPr id="4" name="Picture 3"/>
          <p:cNvPicPr>
            <a:picLocks noChangeAspect="1"/>
          </p:cNvPicPr>
          <p:nvPr/>
        </p:nvPicPr>
        <p:blipFill>
          <a:blip r:embed="rId2"/>
          <a:stretch>
            <a:fillRect/>
          </a:stretch>
        </p:blipFill>
        <p:spPr>
          <a:xfrm>
            <a:off x="1181638" y="1287916"/>
            <a:ext cx="9931868" cy="4485867"/>
          </a:xfrm>
          <a:prstGeom prst="rect">
            <a:avLst/>
          </a:prstGeom>
        </p:spPr>
      </p:pic>
    </p:spTree>
    <p:extLst>
      <p:ext uri="{BB962C8B-B14F-4D97-AF65-F5344CB8AC3E}">
        <p14:creationId xmlns:p14="http://schemas.microsoft.com/office/powerpoint/2010/main" val="3147322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657114" cy="980348"/>
          </a:xfrm>
        </p:spPr>
        <p:txBody>
          <a:bodyPr>
            <a:normAutofit fontScale="90000"/>
          </a:bodyPr>
          <a:lstStyle/>
          <a:p>
            <a:r>
              <a:rPr lang="en-US" dirty="0" smtClean="0"/>
              <a:t>Reading csv file and data frame generation and </a:t>
            </a:r>
            <a:r>
              <a:rPr lang="en-US" dirty="0" err="1" smtClean="0"/>
              <a:t>subsetting</a:t>
            </a:r>
            <a:r>
              <a:rPr lang="en-US" dirty="0" smtClean="0"/>
              <a:t>(To be detailed later)</a:t>
            </a:r>
            <a:endParaRPr lang="en-US" dirty="0"/>
          </a:p>
        </p:txBody>
      </p:sp>
      <p:pic>
        <p:nvPicPr>
          <p:cNvPr id="6" name="Picture 5"/>
          <p:cNvPicPr>
            <a:picLocks noChangeAspect="1"/>
          </p:cNvPicPr>
          <p:nvPr/>
        </p:nvPicPr>
        <p:blipFill>
          <a:blip r:embed="rId2"/>
          <a:stretch>
            <a:fillRect/>
          </a:stretch>
        </p:blipFill>
        <p:spPr>
          <a:xfrm>
            <a:off x="838200" y="1672046"/>
            <a:ext cx="9279465" cy="2277019"/>
          </a:xfrm>
          <a:prstGeom prst="rect">
            <a:avLst/>
          </a:prstGeom>
        </p:spPr>
      </p:pic>
    </p:spTree>
    <p:extLst>
      <p:ext uri="{BB962C8B-B14F-4D97-AF65-F5344CB8AC3E}">
        <p14:creationId xmlns:p14="http://schemas.microsoft.com/office/powerpoint/2010/main" val="102171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Data frame</a:t>
            </a:r>
            <a:endParaRPr lang="en-US" dirty="0"/>
          </a:p>
        </p:txBody>
      </p:sp>
      <p:sp>
        <p:nvSpPr>
          <p:cNvPr id="4" name="Rectangle 3"/>
          <p:cNvSpPr/>
          <p:nvPr/>
        </p:nvSpPr>
        <p:spPr>
          <a:xfrm>
            <a:off x="838200" y="1166842"/>
            <a:ext cx="10709366" cy="5262979"/>
          </a:xfrm>
          <a:prstGeom prst="rect">
            <a:avLst/>
          </a:prstGeom>
        </p:spPr>
        <p:txBody>
          <a:bodyPr wrap="square">
            <a:spAutoFit/>
          </a:bodyPr>
          <a:lstStyle/>
          <a:p>
            <a:pPr marL="285750" indent="-285750">
              <a:buFont typeface="Arial" panose="020B0604020202020204" pitchFamily="34" charset="0"/>
              <a:buChar char="•"/>
            </a:pPr>
            <a:r>
              <a:rPr lang="en-US" sz="2400" dirty="0" smtClean="0"/>
              <a:t>A data frame is a list with class "</a:t>
            </a:r>
            <a:r>
              <a:rPr lang="en-US" sz="2400" dirty="0" err="1" smtClean="0"/>
              <a:t>data.frame</a:t>
            </a:r>
            <a:r>
              <a:rPr lang="en-US" sz="2400" dirty="0" smtClean="0"/>
              <a:t>". </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There are restrictions on lists that may be made into data frames, namely </a:t>
            </a:r>
          </a:p>
          <a:p>
            <a:pPr marL="742950" lvl="1" indent="-285750">
              <a:buFont typeface="Arial" panose="020B0604020202020204" pitchFamily="34" charset="0"/>
              <a:buChar char="•"/>
            </a:pPr>
            <a:r>
              <a:rPr lang="en-US" sz="2400" dirty="0" smtClean="0"/>
              <a:t>The components must be vectors (numeric, character, or logical), factors, numeric matrices, lists, or other data frames. </a:t>
            </a:r>
          </a:p>
          <a:p>
            <a:pPr marL="742950" lvl="1" indent="-285750">
              <a:buFont typeface="Arial" panose="020B0604020202020204" pitchFamily="34" charset="0"/>
              <a:buChar char="•"/>
            </a:pPr>
            <a:r>
              <a:rPr lang="en-US" sz="2400" dirty="0" smtClean="0"/>
              <a:t>Vector </a:t>
            </a:r>
            <a:r>
              <a:rPr lang="en-US" sz="2400" dirty="0" smtClean="0"/>
              <a:t>structures appearing as variables of the data frame must all have the same length, and matrix structures must all have the same row size.</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 data frame may for many purposes be regarded as a matrix with columns possibly of differing modes and attributes. It may be displayed in matrix form, and its rows and columns extracted using matrix indexing conventions</a:t>
            </a:r>
            <a:r>
              <a:rPr lang="en-US" sz="2400" dirty="0" smtClean="0"/>
              <a:t>.</a:t>
            </a:r>
          </a:p>
          <a:p>
            <a:endParaRPr lang="en-US" sz="2400" dirty="0" smtClean="0"/>
          </a:p>
          <a:p>
            <a:pPr marL="285750" indent="-285750">
              <a:buFont typeface="Arial" panose="020B0604020202020204" pitchFamily="34" charset="0"/>
              <a:buChar char="•"/>
            </a:pPr>
            <a:r>
              <a:rPr lang="en-US" sz="2400" dirty="0" smtClean="0"/>
              <a:t>The data frame function helps to name each column and row of the data elements. </a:t>
            </a:r>
            <a:r>
              <a:rPr lang="en-US" sz="2400" dirty="0" smtClean="0"/>
              <a:t> </a:t>
            </a:r>
            <a:endParaRPr lang="en-US" sz="2400" dirty="0"/>
          </a:p>
        </p:txBody>
      </p:sp>
    </p:spTree>
    <p:extLst>
      <p:ext uri="{BB962C8B-B14F-4D97-AF65-F5344CB8AC3E}">
        <p14:creationId xmlns:p14="http://schemas.microsoft.com/office/powerpoint/2010/main" val="31928845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6"/>
            <a:ext cx="10504714" cy="719093"/>
          </a:xfrm>
        </p:spPr>
        <p:txBody>
          <a:bodyPr/>
          <a:lstStyle/>
          <a:p>
            <a:r>
              <a:rPr lang="en-US" dirty="0" smtClean="0"/>
              <a:t>Data frames</a:t>
            </a:r>
            <a:endParaRPr lang="en-US" dirty="0"/>
          </a:p>
        </p:txBody>
      </p:sp>
      <p:sp>
        <p:nvSpPr>
          <p:cNvPr id="3" name="Content Placeholder 2"/>
          <p:cNvSpPr>
            <a:spLocks noGrp="1"/>
          </p:cNvSpPr>
          <p:nvPr>
            <p:ph idx="1"/>
          </p:nvPr>
        </p:nvSpPr>
        <p:spPr>
          <a:xfrm>
            <a:off x="838199" y="953588"/>
            <a:ext cx="11009811" cy="5603965"/>
          </a:xfrm>
        </p:spPr>
        <p:txBody>
          <a:bodyPr>
            <a:normAutofit fontScale="85000" lnSpcReduction="20000"/>
          </a:bodyPr>
          <a:lstStyle/>
          <a:p>
            <a:pPr marL="0" indent="0">
              <a:buNone/>
            </a:pPr>
            <a:r>
              <a:rPr lang="en-US" dirty="0" smtClean="0"/>
              <a:t>a &lt;- </a:t>
            </a:r>
            <a:r>
              <a:rPr lang="en-US" dirty="0" err="1" smtClean="0"/>
              <a:t>read.table</a:t>
            </a:r>
            <a:r>
              <a:rPr lang="en-US" dirty="0" smtClean="0"/>
              <a:t>("C:/Siva/data_sets/freeny_rev_data.csv", </a:t>
            </a:r>
            <a:r>
              <a:rPr lang="en-US" dirty="0" err="1" smtClean="0"/>
              <a:t>sep</a:t>
            </a:r>
            <a:r>
              <a:rPr lang="en-US" dirty="0" smtClean="0"/>
              <a:t>=',',header = TRUE)</a:t>
            </a:r>
          </a:p>
          <a:p>
            <a:pPr marL="0" indent="0">
              <a:buNone/>
            </a:pPr>
            <a:r>
              <a:rPr lang="en-US" dirty="0" smtClean="0"/>
              <a:t>&gt; head(a)</a:t>
            </a:r>
          </a:p>
          <a:p>
            <a:pPr marL="0" indent="0">
              <a:buNone/>
            </a:pPr>
            <a:r>
              <a:rPr lang="en-US" dirty="0" smtClean="0"/>
              <a:t>        x       </a:t>
            </a:r>
            <a:r>
              <a:rPr lang="en-US" dirty="0" smtClean="0"/>
              <a:t>          y         </a:t>
            </a:r>
            <a:r>
              <a:rPr lang="en-US" dirty="0" err="1" smtClean="0"/>
              <a:t>lag.quarterly.revenue</a:t>
            </a:r>
            <a:r>
              <a:rPr lang="en-US" dirty="0" smtClean="0"/>
              <a:t>  </a:t>
            </a:r>
            <a:r>
              <a:rPr lang="en-US" dirty="0" err="1" smtClean="0"/>
              <a:t>price.index</a:t>
            </a:r>
            <a:r>
              <a:rPr lang="en-US" dirty="0" smtClean="0"/>
              <a:t>    </a:t>
            </a:r>
            <a:r>
              <a:rPr lang="en-US" dirty="0" err="1" smtClean="0"/>
              <a:t>income.level</a:t>
            </a:r>
            <a:r>
              <a:rPr lang="en-US" dirty="0" smtClean="0"/>
              <a:t> </a:t>
            </a:r>
            <a:r>
              <a:rPr lang="en-US" dirty="0" err="1" smtClean="0"/>
              <a:t>market.potential</a:t>
            </a:r>
            <a:endParaRPr lang="en-US" dirty="0" smtClean="0"/>
          </a:p>
          <a:p>
            <a:pPr marL="0" indent="0">
              <a:buNone/>
            </a:pPr>
            <a:r>
              <a:rPr lang="en-US" dirty="0" smtClean="0"/>
              <a:t>1 1962.25 8.79236               8.79636     </a:t>
            </a:r>
            <a:r>
              <a:rPr lang="en-US" dirty="0" smtClean="0"/>
              <a:t>		4.70997      </a:t>
            </a:r>
            <a:r>
              <a:rPr lang="en-US" dirty="0" smtClean="0"/>
              <a:t>5.82110          12.9699</a:t>
            </a:r>
          </a:p>
          <a:p>
            <a:pPr marL="0" indent="0">
              <a:buNone/>
            </a:pPr>
            <a:r>
              <a:rPr lang="en-US" dirty="0" smtClean="0"/>
              <a:t>2 1962.50 8.79137               8.79236     </a:t>
            </a:r>
            <a:r>
              <a:rPr lang="en-US" dirty="0" smtClean="0"/>
              <a:t>		4.70217      </a:t>
            </a:r>
            <a:r>
              <a:rPr lang="en-US" dirty="0" smtClean="0"/>
              <a:t>5.82558          12.9733</a:t>
            </a:r>
          </a:p>
          <a:p>
            <a:pPr marL="0" indent="0">
              <a:buNone/>
            </a:pPr>
            <a:r>
              <a:rPr lang="en-US" dirty="0" smtClean="0"/>
              <a:t>3 1962.75 8.81486               8.79137     </a:t>
            </a:r>
            <a:r>
              <a:rPr lang="en-US" dirty="0" smtClean="0"/>
              <a:t>		4.68944      </a:t>
            </a:r>
            <a:r>
              <a:rPr lang="en-US" dirty="0" smtClean="0"/>
              <a:t>5.83112          12.9774</a:t>
            </a:r>
          </a:p>
          <a:p>
            <a:pPr marL="0" indent="0">
              <a:buNone/>
            </a:pPr>
            <a:r>
              <a:rPr lang="en-US" dirty="0" smtClean="0"/>
              <a:t>4 1963.00 8.81301               8.81486     </a:t>
            </a:r>
            <a:r>
              <a:rPr lang="en-US" dirty="0" smtClean="0"/>
              <a:t>		4.68558      </a:t>
            </a:r>
            <a:r>
              <a:rPr lang="en-US" dirty="0" smtClean="0"/>
              <a:t>5.84046          12.9806</a:t>
            </a:r>
          </a:p>
          <a:p>
            <a:pPr marL="0" indent="0">
              <a:buNone/>
            </a:pPr>
            <a:r>
              <a:rPr lang="en-US" dirty="0" smtClean="0"/>
              <a:t>5 1963.25 8.90751               8.81301    </a:t>
            </a:r>
            <a:r>
              <a:rPr lang="en-US" dirty="0" smtClean="0"/>
              <a:t>		 </a:t>
            </a:r>
            <a:r>
              <a:rPr lang="en-US" dirty="0" smtClean="0"/>
              <a:t>4.64019      5.85036          12.9831</a:t>
            </a:r>
          </a:p>
          <a:p>
            <a:pPr marL="0" indent="0">
              <a:buNone/>
            </a:pPr>
            <a:r>
              <a:rPr lang="en-US" dirty="0" smtClean="0"/>
              <a:t>6 1963.50 8.93673               8.90751     </a:t>
            </a:r>
            <a:r>
              <a:rPr lang="en-US" dirty="0" smtClean="0"/>
              <a:t>		4.62553      </a:t>
            </a:r>
            <a:r>
              <a:rPr lang="en-US" dirty="0" smtClean="0"/>
              <a:t>5.86464          12.9854</a:t>
            </a:r>
          </a:p>
          <a:p>
            <a:pPr marL="0" indent="0">
              <a:buNone/>
            </a:pPr>
            <a:r>
              <a:rPr lang="en-US" dirty="0" smtClean="0"/>
              <a:t>&gt; b &lt;- </a:t>
            </a:r>
            <a:r>
              <a:rPr lang="en-US" dirty="0" err="1" smtClean="0"/>
              <a:t>data.frame</a:t>
            </a:r>
            <a:r>
              <a:rPr lang="en-US" dirty="0" smtClean="0"/>
              <a:t>(a)</a:t>
            </a:r>
          </a:p>
          <a:p>
            <a:pPr marL="0" indent="0">
              <a:buNone/>
            </a:pPr>
            <a:r>
              <a:rPr lang="en-US" dirty="0" smtClean="0"/>
              <a:t>&gt; </a:t>
            </a:r>
            <a:r>
              <a:rPr lang="en-US" dirty="0" err="1" smtClean="0"/>
              <a:t>b$x</a:t>
            </a:r>
            <a:r>
              <a:rPr lang="en-US" dirty="0" smtClean="0"/>
              <a:t>[1]</a:t>
            </a:r>
          </a:p>
          <a:p>
            <a:pPr marL="0" indent="0">
              <a:buNone/>
            </a:pPr>
            <a:r>
              <a:rPr lang="en-US" dirty="0" smtClean="0"/>
              <a:t>[1] 1962.25</a:t>
            </a:r>
          </a:p>
          <a:p>
            <a:pPr marL="0" indent="0">
              <a:buNone/>
            </a:pPr>
            <a:r>
              <a:rPr lang="en-US" dirty="0" smtClean="0"/>
              <a:t>&gt; </a:t>
            </a:r>
            <a:r>
              <a:rPr lang="en-US" dirty="0" err="1" smtClean="0"/>
              <a:t>b$lag.quarterly.revenue</a:t>
            </a:r>
            <a:r>
              <a:rPr lang="en-US" dirty="0" smtClean="0"/>
              <a:t>[1]</a:t>
            </a:r>
          </a:p>
          <a:p>
            <a:pPr marL="0" indent="0">
              <a:buNone/>
            </a:pPr>
            <a:r>
              <a:rPr lang="en-US" dirty="0" smtClean="0"/>
              <a:t>[1] 8.79636</a:t>
            </a:r>
          </a:p>
          <a:p>
            <a:endParaRPr lang="en-US" dirty="0"/>
          </a:p>
        </p:txBody>
      </p:sp>
    </p:spTree>
    <p:extLst>
      <p:ext uri="{BB962C8B-B14F-4D97-AF65-F5344CB8AC3E}">
        <p14:creationId xmlns:p14="http://schemas.microsoft.com/office/powerpoint/2010/main" val="1808823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Data frame: Basic applications</a:t>
            </a:r>
            <a:endParaRPr lang="en-US" dirty="0"/>
          </a:p>
        </p:txBody>
      </p:sp>
      <p:sp>
        <p:nvSpPr>
          <p:cNvPr id="3" name="Content Placeholder 2"/>
          <p:cNvSpPr>
            <a:spLocks noGrp="1"/>
          </p:cNvSpPr>
          <p:nvPr>
            <p:ph idx="1"/>
          </p:nvPr>
        </p:nvSpPr>
        <p:spPr>
          <a:xfrm>
            <a:off x="838200" y="1462405"/>
            <a:ext cx="10515600" cy="5079683"/>
          </a:xfrm>
        </p:spPr>
        <p:txBody>
          <a:bodyPr/>
          <a:lstStyle/>
          <a:p>
            <a:r>
              <a:rPr lang="en-US" dirty="0" smtClean="0"/>
              <a:t>Data frame with different types of data</a:t>
            </a:r>
          </a:p>
          <a:p>
            <a:r>
              <a:rPr lang="en-US" dirty="0" err="1"/>
              <a:t>df</a:t>
            </a:r>
            <a:r>
              <a:rPr lang="en-US" dirty="0"/>
              <a:t> &lt;- </a:t>
            </a:r>
            <a:r>
              <a:rPr lang="en-US" dirty="0" err="1"/>
              <a:t>data.frame</a:t>
            </a:r>
            <a:r>
              <a:rPr lang="en-US" dirty="0"/>
              <a:t>(x = 1:3, y = c('a', 'b', 'c</a:t>
            </a:r>
            <a:r>
              <a:rPr lang="en-US" dirty="0" smtClean="0"/>
              <a:t>'))</a:t>
            </a:r>
          </a:p>
          <a:p>
            <a:endParaRPr lang="en-US" dirty="0"/>
          </a:p>
          <a:p>
            <a:endParaRPr lang="en-US" dirty="0" smtClean="0"/>
          </a:p>
          <a:p>
            <a:endParaRPr lang="en-US" dirty="0"/>
          </a:p>
          <a:p>
            <a:r>
              <a:rPr lang="en-US" dirty="0" smtClean="0"/>
              <a:t>The following command illustrates the selection command</a:t>
            </a:r>
          </a:p>
          <a:p>
            <a:pPr marL="0" indent="0">
              <a:buNone/>
            </a:pPr>
            <a:r>
              <a:rPr lang="en-US" dirty="0"/>
              <a:t>	</a:t>
            </a:r>
            <a:endParaRPr lang="en-US" dirty="0" smtClean="0"/>
          </a:p>
          <a:p>
            <a:pPr marL="0" indent="0">
              <a:buNone/>
            </a:pPr>
            <a:r>
              <a:rPr lang="en-US" dirty="0" smtClean="0"/>
              <a:t> </a:t>
            </a:r>
          </a:p>
          <a:p>
            <a:endParaRPr lang="en-US" dirty="0"/>
          </a:p>
        </p:txBody>
      </p:sp>
      <p:pic>
        <p:nvPicPr>
          <p:cNvPr id="5" name="Picture 4"/>
          <p:cNvPicPr>
            <a:picLocks noChangeAspect="1"/>
          </p:cNvPicPr>
          <p:nvPr/>
        </p:nvPicPr>
        <p:blipFill>
          <a:blip r:embed="rId2"/>
          <a:stretch>
            <a:fillRect/>
          </a:stretch>
        </p:blipFill>
        <p:spPr>
          <a:xfrm>
            <a:off x="1262742" y="2521675"/>
            <a:ext cx="5954050" cy="1240427"/>
          </a:xfrm>
          <a:prstGeom prst="rect">
            <a:avLst/>
          </a:prstGeom>
        </p:spPr>
      </p:pic>
      <p:pic>
        <p:nvPicPr>
          <p:cNvPr id="6" name="Picture 5"/>
          <p:cNvPicPr>
            <a:picLocks noChangeAspect="1"/>
          </p:cNvPicPr>
          <p:nvPr/>
        </p:nvPicPr>
        <p:blipFill>
          <a:blip r:embed="rId3"/>
          <a:stretch>
            <a:fillRect/>
          </a:stretch>
        </p:blipFill>
        <p:spPr>
          <a:xfrm>
            <a:off x="1778317" y="4669018"/>
            <a:ext cx="5074737" cy="1431336"/>
          </a:xfrm>
          <a:prstGeom prst="rect">
            <a:avLst/>
          </a:prstGeom>
        </p:spPr>
      </p:pic>
    </p:spTree>
    <p:extLst>
      <p:ext uri="{BB962C8B-B14F-4D97-AF65-F5344CB8AC3E}">
        <p14:creationId xmlns:p14="http://schemas.microsoft.com/office/powerpoint/2010/main" val="4155152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Selection or sub setting</a:t>
            </a:r>
            <a:endParaRPr lang="en-US" dirty="0"/>
          </a:p>
        </p:txBody>
      </p:sp>
      <p:pic>
        <p:nvPicPr>
          <p:cNvPr id="4" name="Content Placeholder 3"/>
          <p:cNvPicPr>
            <a:picLocks noGrp="1" noChangeAspect="1"/>
          </p:cNvPicPr>
          <p:nvPr>
            <p:ph idx="1"/>
          </p:nvPr>
        </p:nvPicPr>
        <p:blipFill>
          <a:blip r:embed="rId2"/>
          <a:stretch>
            <a:fillRect/>
          </a:stretch>
        </p:blipFill>
        <p:spPr>
          <a:xfrm>
            <a:off x="940526" y="1109474"/>
            <a:ext cx="9885295" cy="4834126"/>
          </a:xfrm>
          <a:prstGeom prst="rect">
            <a:avLst/>
          </a:prstGeom>
        </p:spPr>
      </p:pic>
    </p:spTree>
    <p:extLst>
      <p:ext uri="{BB962C8B-B14F-4D97-AF65-F5344CB8AC3E}">
        <p14:creationId xmlns:p14="http://schemas.microsoft.com/office/powerpoint/2010/main" val="3891925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Subset command</a:t>
            </a:r>
            <a:endParaRPr lang="en-US" dirty="0"/>
          </a:p>
        </p:txBody>
      </p:sp>
      <p:pic>
        <p:nvPicPr>
          <p:cNvPr id="6" name="Content Placeholder 5"/>
          <p:cNvPicPr>
            <a:picLocks noGrp="1" noChangeAspect="1"/>
          </p:cNvPicPr>
          <p:nvPr>
            <p:ph idx="1"/>
          </p:nvPr>
        </p:nvPicPr>
        <p:blipFill>
          <a:blip r:embed="rId2"/>
          <a:stretch>
            <a:fillRect/>
          </a:stretch>
        </p:blipFill>
        <p:spPr>
          <a:xfrm>
            <a:off x="1014697" y="1397726"/>
            <a:ext cx="10510373" cy="1881051"/>
          </a:xfrm>
          <a:prstGeom prst="rect">
            <a:avLst/>
          </a:prstGeom>
        </p:spPr>
      </p:pic>
    </p:spTree>
    <p:extLst>
      <p:ext uri="{BB962C8B-B14F-4D97-AF65-F5344CB8AC3E}">
        <p14:creationId xmlns:p14="http://schemas.microsoft.com/office/powerpoint/2010/main" val="2554467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smtClean="0"/>
              <a:t>Vectors and matrices</a:t>
            </a:r>
            <a:endParaRPr lang="en-US" dirty="0"/>
          </a:p>
        </p:txBody>
      </p:sp>
      <p:sp>
        <p:nvSpPr>
          <p:cNvPr id="3" name="Content Placeholder 2"/>
          <p:cNvSpPr>
            <a:spLocks noGrp="1"/>
          </p:cNvSpPr>
          <p:nvPr>
            <p:ph idx="1"/>
          </p:nvPr>
        </p:nvSpPr>
        <p:spPr>
          <a:xfrm>
            <a:off x="838200" y="1175658"/>
            <a:ext cx="10515600" cy="5001305"/>
          </a:xfrm>
        </p:spPr>
        <p:txBody>
          <a:bodyPr/>
          <a:lstStyle/>
          <a:p>
            <a:r>
              <a:rPr lang="en-US" dirty="0"/>
              <a:t>R operates on named data structures. The simplest such structure is the numeric vector</a:t>
            </a:r>
            <a:r>
              <a:rPr lang="en-US" dirty="0" smtClean="0"/>
              <a:t>, which </a:t>
            </a:r>
            <a:r>
              <a:rPr lang="en-US" dirty="0"/>
              <a:t>is a single entity consisting of an ordered collection of numbers</a:t>
            </a:r>
            <a:r>
              <a:rPr lang="en-US" dirty="0" smtClean="0"/>
              <a:t>.</a:t>
            </a:r>
          </a:p>
          <a:p>
            <a:r>
              <a:rPr lang="en-US" dirty="0" smtClean="0"/>
              <a:t>Assignment  - defining a vector</a:t>
            </a:r>
          </a:p>
          <a:p>
            <a:pPr marL="0" indent="0">
              <a:buNone/>
            </a:pPr>
            <a:r>
              <a:rPr lang="en-US" dirty="0"/>
              <a:t>	</a:t>
            </a:r>
            <a:r>
              <a:rPr lang="en-US" dirty="0"/>
              <a:t>x &lt;- c(10.4, 5.6, 3.1, 6.4, 21.7</a:t>
            </a:r>
            <a:r>
              <a:rPr lang="en-US" dirty="0" smtClean="0"/>
              <a:t>)</a:t>
            </a:r>
          </a:p>
          <a:p>
            <a:pPr marL="0" indent="0">
              <a:buNone/>
            </a:pPr>
            <a:r>
              <a:rPr lang="en-US" dirty="0" smtClean="0"/>
              <a:t>Algebra can be performed among vectors</a:t>
            </a:r>
          </a:p>
          <a:p>
            <a:pPr marL="0" indent="0">
              <a:buNone/>
            </a:pPr>
            <a:endParaRPr lang="en-US" dirty="0"/>
          </a:p>
        </p:txBody>
      </p:sp>
      <p:pic>
        <p:nvPicPr>
          <p:cNvPr id="4" name="Picture 3"/>
          <p:cNvPicPr>
            <a:picLocks noChangeAspect="1"/>
          </p:cNvPicPr>
          <p:nvPr/>
        </p:nvPicPr>
        <p:blipFill>
          <a:blip r:embed="rId2"/>
          <a:stretch>
            <a:fillRect/>
          </a:stretch>
        </p:blipFill>
        <p:spPr>
          <a:xfrm>
            <a:off x="1701845" y="4214403"/>
            <a:ext cx="6796309" cy="1311185"/>
          </a:xfrm>
          <a:prstGeom prst="rect">
            <a:avLst/>
          </a:prstGeom>
        </p:spPr>
      </p:pic>
      <p:pic>
        <p:nvPicPr>
          <p:cNvPr id="5" name="Picture 4"/>
          <p:cNvPicPr>
            <a:picLocks noChangeAspect="1"/>
          </p:cNvPicPr>
          <p:nvPr/>
        </p:nvPicPr>
        <p:blipFill>
          <a:blip r:embed="rId3"/>
          <a:stretch>
            <a:fillRect/>
          </a:stretch>
        </p:blipFill>
        <p:spPr>
          <a:xfrm>
            <a:off x="1598158" y="5910263"/>
            <a:ext cx="6806800" cy="777920"/>
          </a:xfrm>
          <a:prstGeom prst="rect">
            <a:avLst/>
          </a:prstGeom>
        </p:spPr>
      </p:pic>
    </p:spTree>
    <p:extLst>
      <p:ext uri="{BB962C8B-B14F-4D97-AF65-F5344CB8AC3E}">
        <p14:creationId xmlns:p14="http://schemas.microsoft.com/office/powerpoint/2010/main" val="170863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8646"/>
          </a:xfrm>
        </p:spPr>
        <p:txBody>
          <a:bodyPr>
            <a:normAutofit fontScale="90000"/>
          </a:bodyPr>
          <a:lstStyle/>
          <a:p>
            <a:r>
              <a:rPr lang="en-US" dirty="0" smtClean="0"/>
              <a:t>Database and intelligence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21365535"/>
              </p:ext>
            </p:extLst>
          </p:nvPr>
        </p:nvGraphicFramePr>
        <p:xfrm>
          <a:off x="1143000" y="2766679"/>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02538937"/>
                    </a:ext>
                  </a:extLst>
                </a:gridCol>
                <a:gridCol w="2032000">
                  <a:extLst>
                    <a:ext uri="{9D8B030D-6E8A-4147-A177-3AD203B41FA5}">
                      <a16:colId xmlns:a16="http://schemas.microsoft.com/office/drawing/2014/main" val="1335098346"/>
                    </a:ext>
                  </a:extLst>
                </a:gridCol>
                <a:gridCol w="2032000">
                  <a:extLst>
                    <a:ext uri="{9D8B030D-6E8A-4147-A177-3AD203B41FA5}">
                      <a16:colId xmlns:a16="http://schemas.microsoft.com/office/drawing/2014/main" val="1197421379"/>
                    </a:ext>
                  </a:extLst>
                </a:gridCol>
                <a:gridCol w="1016000">
                  <a:extLst>
                    <a:ext uri="{9D8B030D-6E8A-4147-A177-3AD203B41FA5}">
                      <a16:colId xmlns:a16="http://schemas.microsoft.com/office/drawing/2014/main" val="2249019111"/>
                    </a:ext>
                  </a:extLst>
                </a:gridCol>
                <a:gridCol w="1016000">
                  <a:extLst>
                    <a:ext uri="{9D8B030D-6E8A-4147-A177-3AD203B41FA5}">
                      <a16:colId xmlns:a16="http://schemas.microsoft.com/office/drawing/2014/main" val="2434845855"/>
                    </a:ext>
                  </a:extLst>
                </a:gridCol>
              </a:tblGrid>
              <a:tr h="370840">
                <a:tc>
                  <a:txBody>
                    <a:bodyPr/>
                    <a:lstStyle/>
                    <a:p>
                      <a:r>
                        <a:rPr lang="en-US" dirty="0" smtClean="0"/>
                        <a:t>Name</a:t>
                      </a:r>
                      <a:endParaRPr lang="en-US" dirty="0"/>
                    </a:p>
                  </a:txBody>
                  <a:tcPr/>
                </a:tc>
                <a:tc>
                  <a:txBody>
                    <a:bodyPr/>
                    <a:lstStyle/>
                    <a:p>
                      <a:r>
                        <a:rPr lang="en-US" dirty="0" smtClean="0"/>
                        <a:t>Class</a:t>
                      </a:r>
                      <a:endParaRPr lang="en-US" dirty="0"/>
                    </a:p>
                  </a:txBody>
                  <a:tcPr/>
                </a:tc>
                <a:tc>
                  <a:txBody>
                    <a:bodyPr/>
                    <a:lstStyle/>
                    <a:p>
                      <a:r>
                        <a:rPr lang="en-US" dirty="0" smtClean="0"/>
                        <a:t>Subject</a:t>
                      </a:r>
                      <a:endParaRPr lang="en-US" dirty="0"/>
                    </a:p>
                  </a:txBody>
                  <a:tcPr/>
                </a:tc>
                <a:tc>
                  <a:txBody>
                    <a:bodyPr/>
                    <a:lstStyle/>
                    <a:p>
                      <a:r>
                        <a:rPr lang="en-US" dirty="0" smtClean="0"/>
                        <a:t>Marks</a:t>
                      </a:r>
                      <a:endParaRPr lang="en-US" dirty="0"/>
                    </a:p>
                  </a:txBody>
                  <a:tcPr/>
                </a:tc>
                <a:tc>
                  <a:txBody>
                    <a:bodyPr/>
                    <a:lstStyle/>
                    <a:p>
                      <a:r>
                        <a:rPr lang="en-US" dirty="0" smtClean="0"/>
                        <a:t>Teacher</a:t>
                      </a:r>
                      <a:endParaRPr lang="en-US" dirty="0"/>
                    </a:p>
                  </a:txBody>
                  <a:tcPr/>
                </a:tc>
                <a:extLst>
                  <a:ext uri="{0D108BD9-81ED-4DB2-BD59-A6C34878D82A}">
                    <a16:rowId xmlns:a16="http://schemas.microsoft.com/office/drawing/2014/main" val="1866591599"/>
                  </a:ext>
                </a:extLst>
              </a:tr>
              <a:tr h="370840">
                <a:tc>
                  <a:txBody>
                    <a:bodyPr/>
                    <a:lstStyle/>
                    <a:p>
                      <a:r>
                        <a:rPr lang="en-US" dirty="0" smtClean="0"/>
                        <a:t>Ram</a:t>
                      </a:r>
                      <a:endParaRPr lang="en-US" dirty="0"/>
                    </a:p>
                  </a:txBody>
                  <a:tcPr/>
                </a:tc>
                <a:tc>
                  <a:txBody>
                    <a:bodyPr/>
                    <a:lstStyle/>
                    <a:p>
                      <a:r>
                        <a:rPr lang="en-US" dirty="0" smtClean="0"/>
                        <a:t>8</a:t>
                      </a:r>
                      <a:endParaRPr lang="en-US" dirty="0"/>
                    </a:p>
                  </a:txBody>
                  <a:tcPr/>
                </a:tc>
                <a:tc>
                  <a:txBody>
                    <a:bodyPr/>
                    <a:lstStyle/>
                    <a:p>
                      <a:r>
                        <a:rPr lang="en-US" dirty="0" smtClean="0"/>
                        <a:t>Maths</a:t>
                      </a:r>
                      <a:endParaRPr lang="en-US" dirty="0"/>
                    </a:p>
                  </a:txBody>
                  <a:tcPr/>
                </a:tc>
                <a:tc>
                  <a:txBody>
                    <a:bodyPr/>
                    <a:lstStyle/>
                    <a:p>
                      <a:r>
                        <a:rPr lang="en-US" dirty="0" smtClean="0"/>
                        <a:t>100</a:t>
                      </a:r>
                      <a:endParaRPr lang="en-US" dirty="0"/>
                    </a:p>
                  </a:txBody>
                  <a:tcPr/>
                </a:tc>
                <a:tc>
                  <a:txBody>
                    <a:bodyPr/>
                    <a:lstStyle/>
                    <a:p>
                      <a:r>
                        <a:rPr lang="en-US" dirty="0" smtClean="0"/>
                        <a:t>Kumar</a:t>
                      </a:r>
                      <a:endParaRPr lang="en-US" dirty="0"/>
                    </a:p>
                  </a:txBody>
                  <a:tcPr/>
                </a:tc>
                <a:extLst>
                  <a:ext uri="{0D108BD9-81ED-4DB2-BD59-A6C34878D82A}">
                    <a16:rowId xmlns:a16="http://schemas.microsoft.com/office/drawing/2014/main" val="2347192782"/>
                  </a:ext>
                </a:extLst>
              </a:tr>
              <a:tr h="370840">
                <a:tc>
                  <a:txBody>
                    <a:bodyPr/>
                    <a:lstStyle/>
                    <a:p>
                      <a:r>
                        <a:rPr lang="en-US" dirty="0" smtClean="0"/>
                        <a:t>Siva</a:t>
                      </a:r>
                      <a:endParaRPr lang="en-US" dirty="0"/>
                    </a:p>
                  </a:txBody>
                  <a:tcPr/>
                </a:tc>
                <a:tc>
                  <a:txBody>
                    <a:bodyPr/>
                    <a:lstStyle/>
                    <a:p>
                      <a:r>
                        <a:rPr lang="en-US" dirty="0" smtClean="0"/>
                        <a:t>9</a:t>
                      </a:r>
                      <a:endParaRPr lang="en-US" dirty="0"/>
                    </a:p>
                  </a:txBody>
                  <a:tcPr/>
                </a:tc>
                <a:tc>
                  <a:txBody>
                    <a:bodyPr/>
                    <a:lstStyle/>
                    <a:p>
                      <a:r>
                        <a:rPr lang="en-US" dirty="0" smtClean="0"/>
                        <a:t>Maths</a:t>
                      </a:r>
                      <a:endParaRPr lang="en-US" dirty="0"/>
                    </a:p>
                  </a:txBody>
                  <a:tcPr/>
                </a:tc>
                <a:tc>
                  <a:txBody>
                    <a:bodyPr/>
                    <a:lstStyle/>
                    <a:p>
                      <a:r>
                        <a:rPr lang="en-US" dirty="0" smtClean="0"/>
                        <a:t>100</a:t>
                      </a:r>
                      <a:endParaRPr lang="en-US" dirty="0"/>
                    </a:p>
                  </a:txBody>
                  <a:tcPr/>
                </a:tc>
                <a:tc>
                  <a:txBody>
                    <a:bodyPr/>
                    <a:lstStyle/>
                    <a:p>
                      <a:r>
                        <a:rPr lang="en-US" dirty="0" smtClean="0"/>
                        <a:t>Kumar</a:t>
                      </a:r>
                      <a:endParaRPr lang="en-US" dirty="0"/>
                    </a:p>
                  </a:txBody>
                  <a:tcPr/>
                </a:tc>
                <a:extLst>
                  <a:ext uri="{0D108BD9-81ED-4DB2-BD59-A6C34878D82A}">
                    <a16:rowId xmlns:a16="http://schemas.microsoft.com/office/drawing/2014/main" val="1360858176"/>
                  </a:ext>
                </a:extLst>
              </a:tr>
              <a:tr h="370840">
                <a:tc>
                  <a:txBody>
                    <a:bodyPr/>
                    <a:lstStyle/>
                    <a:p>
                      <a:r>
                        <a:rPr lang="en-US" dirty="0" smtClean="0"/>
                        <a:t>Ram</a:t>
                      </a:r>
                      <a:endParaRPr lang="en-US" dirty="0"/>
                    </a:p>
                  </a:txBody>
                  <a:tcPr/>
                </a:tc>
                <a:tc>
                  <a:txBody>
                    <a:bodyPr/>
                    <a:lstStyle/>
                    <a:p>
                      <a:r>
                        <a:rPr lang="en-US" dirty="0" smtClean="0"/>
                        <a:t>8</a:t>
                      </a:r>
                      <a:endParaRPr lang="en-US" dirty="0"/>
                    </a:p>
                  </a:txBody>
                  <a:tcPr/>
                </a:tc>
                <a:tc>
                  <a:txBody>
                    <a:bodyPr/>
                    <a:lstStyle/>
                    <a:p>
                      <a:r>
                        <a:rPr lang="en-US" dirty="0" smtClean="0"/>
                        <a:t>English</a:t>
                      </a:r>
                      <a:endParaRPr lang="en-US" dirty="0"/>
                    </a:p>
                  </a:txBody>
                  <a:tcPr/>
                </a:tc>
                <a:tc>
                  <a:txBody>
                    <a:bodyPr/>
                    <a:lstStyle/>
                    <a:p>
                      <a:r>
                        <a:rPr lang="en-US" dirty="0" smtClean="0"/>
                        <a:t>98</a:t>
                      </a:r>
                      <a:endParaRPr lang="en-US" dirty="0"/>
                    </a:p>
                  </a:txBody>
                  <a:tcPr/>
                </a:tc>
                <a:tc>
                  <a:txBody>
                    <a:bodyPr/>
                    <a:lstStyle/>
                    <a:p>
                      <a:r>
                        <a:rPr lang="en-US" dirty="0" smtClean="0"/>
                        <a:t>Ashok</a:t>
                      </a:r>
                      <a:endParaRPr lang="en-US" dirty="0"/>
                    </a:p>
                  </a:txBody>
                  <a:tcPr/>
                </a:tc>
                <a:extLst>
                  <a:ext uri="{0D108BD9-81ED-4DB2-BD59-A6C34878D82A}">
                    <a16:rowId xmlns:a16="http://schemas.microsoft.com/office/drawing/2014/main" val="23953014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05429601"/>
              </p:ext>
            </p:extLst>
          </p:nvPr>
        </p:nvGraphicFramePr>
        <p:xfrm>
          <a:off x="1143000" y="2766679"/>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02538937"/>
                    </a:ext>
                  </a:extLst>
                </a:gridCol>
                <a:gridCol w="2032000">
                  <a:extLst>
                    <a:ext uri="{9D8B030D-6E8A-4147-A177-3AD203B41FA5}">
                      <a16:colId xmlns:a16="http://schemas.microsoft.com/office/drawing/2014/main" val="1335098346"/>
                    </a:ext>
                  </a:extLst>
                </a:gridCol>
                <a:gridCol w="2032000">
                  <a:extLst>
                    <a:ext uri="{9D8B030D-6E8A-4147-A177-3AD203B41FA5}">
                      <a16:colId xmlns:a16="http://schemas.microsoft.com/office/drawing/2014/main" val="1197421379"/>
                    </a:ext>
                  </a:extLst>
                </a:gridCol>
                <a:gridCol w="1016000">
                  <a:extLst>
                    <a:ext uri="{9D8B030D-6E8A-4147-A177-3AD203B41FA5}">
                      <a16:colId xmlns:a16="http://schemas.microsoft.com/office/drawing/2014/main" val="2249019111"/>
                    </a:ext>
                  </a:extLst>
                </a:gridCol>
                <a:gridCol w="1016000">
                  <a:extLst>
                    <a:ext uri="{9D8B030D-6E8A-4147-A177-3AD203B41FA5}">
                      <a16:colId xmlns:a16="http://schemas.microsoft.com/office/drawing/2014/main" val="2434845855"/>
                    </a:ext>
                  </a:extLst>
                </a:gridCol>
              </a:tblGrid>
              <a:tr h="370840">
                <a:tc>
                  <a:txBody>
                    <a:bodyPr/>
                    <a:lstStyle/>
                    <a:p>
                      <a:r>
                        <a:rPr lang="en-US" dirty="0" smtClean="0"/>
                        <a:t>Name</a:t>
                      </a:r>
                      <a:endParaRPr lang="en-US" dirty="0"/>
                    </a:p>
                  </a:txBody>
                  <a:tcPr/>
                </a:tc>
                <a:tc>
                  <a:txBody>
                    <a:bodyPr/>
                    <a:lstStyle/>
                    <a:p>
                      <a:r>
                        <a:rPr lang="en-US" dirty="0" smtClean="0"/>
                        <a:t>Class</a:t>
                      </a:r>
                      <a:endParaRPr lang="en-US" dirty="0"/>
                    </a:p>
                  </a:txBody>
                  <a:tcPr/>
                </a:tc>
                <a:tc>
                  <a:txBody>
                    <a:bodyPr/>
                    <a:lstStyle/>
                    <a:p>
                      <a:r>
                        <a:rPr lang="en-US" dirty="0" smtClean="0"/>
                        <a:t>Subject</a:t>
                      </a:r>
                      <a:endParaRPr lang="en-US" dirty="0"/>
                    </a:p>
                  </a:txBody>
                  <a:tcPr/>
                </a:tc>
                <a:tc>
                  <a:txBody>
                    <a:bodyPr/>
                    <a:lstStyle/>
                    <a:p>
                      <a:r>
                        <a:rPr lang="en-US" dirty="0" smtClean="0"/>
                        <a:t>Marks</a:t>
                      </a:r>
                      <a:endParaRPr lang="en-US" dirty="0"/>
                    </a:p>
                  </a:txBody>
                  <a:tcPr/>
                </a:tc>
                <a:tc>
                  <a:txBody>
                    <a:bodyPr/>
                    <a:lstStyle/>
                    <a:p>
                      <a:r>
                        <a:rPr lang="en-US" dirty="0" smtClean="0"/>
                        <a:t>Teacher</a:t>
                      </a:r>
                      <a:endParaRPr lang="en-US" dirty="0"/>
                    </a:p>
                  </a:txBody>
                  <a:tcPr/>
                </a:tc>
                <a:extLst>
                  <a:ext uri="{0D108BD9-81ED-4DB2-BD59-A6C34878D82A}">
                    <a16:rowId xmlns:a16="http://schemas.microsoft.com/office/drawing/2014/main" val="1866591599"/>
                  </a:ext>
                </a:extLst>
              </a:tr>
              <a:tr h="370840">
                <a:tc>
                  <a:txBody>
                    <a:bodyPr/>
                    <a:lstStyle/>
                    <a:p>
                      <a:r>
                        <a:rPr lang="en-US" dirty="0" smtClean="0"/>
                        <a:t>Ram</a:t>
                      </a:r>
                      <a:endParaRPr lang="en-US" dirty="0"/>
                    </a:p>
                  </a:txBody>
                  <a:tcPr/>
                </a:tc>
                <a:tc>
                  <a:txBody>
                    <a:bodyPr/>
                    <a:lstStyle/>
                    <a:p>
                      <a:r>
                        <a:rPr lang="en-US" dirty="0" smtClean="0"/>
                        <a:t>8</a:t>
                      </a:r>
                      <a:endParaRPr lang="en-US" dirty="0"/>
                    </a:p>
                  </a:txBody>
                  <a:tcPr/>
                </a:tc>
                <a:tc>
                  <a:txBody>
                    <a:bodyPr/>
                    <a:lstStyle/>
                    <a:p>
                      <a:r>
                        <a:rPr lang="en-US" dirty="0" smtClean="0"/>
                        <a:t>Maths</a:t>
                      </a:r>
                      <a:endParaRPr lang="en-US" dirty="0"/>
                    </a:p>
                  </a:txBody>
                  <a:tcPr/>
                </a:tc>
                <a:tc>
                  <a:txBody>
                    <a:bodyPr/>
                    <a:lstStyle/>
                    <a:p>
                      <a:r>
                        <a:rPr lang="en-US" dirty="0" smtClean="0"/>
                        <a:t>100</a:t>
                      </a:r>
                      <a:endParaRPr lang="en-US" dirty="0"/>
                    </a:p>
                  </a:txBody>
                  <a:tcPr/>
                </a:tc>
                <a:tc>
                  <a:txBody>
                    <a:bodyPr/>
                    <a:lstStyle/>
                    <a:p>
                      <a:r>
                        <a:rPr lang="en-US" dirty="0" smtClean="0"/>
                        <a:t>Kumar</a:t>
                      </a:r>
                      <a:endParaRPr lang="en-US" dirty="0"/>
                    </a:p>
                  </a:txBody>
                  <a:tcPr/>
                </a:tc>
                <a:extLst>
                  <a:ext uri="{0D108BD9-81ED-4DB2-BD59-A6C34878D82A}">
                    <a16:rowId xmlns:a16="http://schemas.microsoft.com/office/drawing/2014/main" val="2347192782"/>
                  </a:ext>
                </a:extLst>
              </a:tr>
              <a:tr h="370840">
                <a:tc>
                  <a:txBody>
                    <a:bodyPr/>
                    <a:lstStyle/>
                    <a:p>
                      <a:r>
                        <a:rPr lang="en-US" dirty="0" smtClean="0"/>
                        <a:t>Siva</a:t>
                      </a:r>
                      <a:endParaRPr lang="en-US" dirty="0"/>
                    </a:p>
                  </a:txBody>
                  <a:tcPr/>
                </a:tc>
                <a:tc>
                  <a:txBody>
                    <a:bodyPr/>
                    <a:lstStyle/>
                    <a:p>
                      <a:r>
                        <a:rPr lang="en-US" dirty="0" smtClean="0"/>
                        <a:t>9</a:t>
                      </a:r>
                      <a:endParaRPr lang="en-US" dirty="0"/>
                    </a:p>
                  </a:txBody>
                  <a:tcPr/>
                </a:tc>
                <a:tc>
                  <a:txBody>
                    <a:bodyPr/>
                    <a:lstStyle/>
                    <a:p>
                      <a:r>
                        <a:rPr lang="en-US" dirty="0" smtClean="0"/>
                        <a:t>Maths</a:t>
                      </a:r>
                      <a:endParaRPr lang="en-US" dirty="0"/>
                    </a:p>
                  </a:txBody>
                  <a:tcPr/>
                </a:tc>
                <a:tc>
                  <a:txBody>
                    <a:bodyPr/>
                    <a:lstStyle/>
                    <a:p>
                      <a:r>
                        <a:rPr lang="en-US" dirty="0" smtClean="0"/>
                        <a:t>100</a:t>
                      </a:r>
                      <a:endParaRPr lang="en-US" dirty="0"/>
                    </a:p>
                  </a:txBody>
                  <a:tcPr/>
                </a:tc>
                <a:tc>
                  <a:txBody>
                    <a:bodyPr/>
                    <a:lstStyle/>
                    <a:p>
                      <a:r>
                        <a:rPr lang="en-US" dirty="0" smtClean="0"/>
                        <a:t>Kumar</a:t>
                      </a:r>
                      <a:endParaRPr lang="en-US" dirty="0"/>
                    </a:p>
                  </a:txBody>
                  <a:tcPr/>
                </a:tc>
                <a:extLst>
                  <a:ext uri="{0D108BD9-81ED-4DB2-BD59-A6C34878D82A}">
                    <a16:rowId xmlns:a16="http://schemas.microsoft.com/office/drawing/2014/main" val="1360858176"/>
                  </a:ext>
                </a:extLst>
              </a:tr>
              <a:tr h="370840">
                <a:tc>
                  <a:txBody>
                    <a:bodyPr/>
                    <a:lstStyle/>
                    <a:p>
                      <a:r>
                        <a:rPr lang="en-US" dirty="0" smtClean="0"/>
                        <a:t>Ram</a:t>
                      </a:r>
                      <a:endParaRPr lang="en-US" dirty="0"/>
                    </a:p>
                  </a:txBody>
                  <a:tcPr/>
                </a:tc>
                <a:tc>
                  <a:txBody>
                    <a:bodyPr/>
                    <a:lstStyle/>
                    <a:p>
                      <a:r>
                        <a:rPr lang="en-US" dirty="0" smtClean="0"/>
                        <a:t>8</a:t>
                      </a:r>
                      <a:endParaRPr lang="en-US" dirty="0"/>
                    </a:p>
                  </a:txBody>
                  <a:tcPr/>
                </a:tc>
                <a:tc>
                  <a:txBody>
                    <a:bodyPr/>
                    <a:lstStyle/>
                    <a:p>
                      <a:r>
                        <a:rPr lang="en-US" dirty="0" smtClean="0"/>
                        <a:t>English</a:t>
                      </a:r>
                      <a:endParaRPr lang="en-US" dirty="0"/>
                    </a:p>
                  </a:txBody>
                  <a:tcPr/>
                </a:tc>
                <a:tc>
                  <a:txBody>
                    <a:bodyPr/>
                    <a:lstStyle/>
                    <a:p>
                      <a:r>
                        <a:rPr lang="en-US" dirty="0" smtClean="0"/>
                        <a:t>98</a:t>
                      </a:r>
                      <a:endParaRPr lang="en-US" dirty="0"/>
                    </a:p>
                  </a:txBody>
                  <a:tcPr/>
                </a:tc>
                <a:tc>
                  <a:txBody>
                    <a:bodyPr/>
                    <a:lstStyle/>
                    <a:p>
                      <a:r>
                        <a:rPr lang="en-US" dirty="0" smtClean="0"/>
                        <a:t>Ashok</a:t>
                      </a:r>
                      <a:endParaRPr lang="en-US" dirty="0"/>
                    </a:p>
                  </a:txBody>
                  <a:tcPr/>
                </a:tc>
                <a:extLst>
                  <a:ext uri="{0D108BD9-81ED-4DB2-BD59-A6C34878D82A}">
                    <a16:rowId xmlns:a16="http://schemas.microsoft.com/office/drawing/2014/main" val="239530146"/>
                  </a:ext>
                </a:extLst>
              </a:tr>
            </a:tbl>
          </a:graphicData>
        </a:graphic>
      </p:graphicFrame>
      <p:sp>
        <p:nvSpPr>
          <p:cNvPr id="6" name="TextBox 5"/>
          <p:cNvSpPr txBox="1"/>
          <p:nvPr/>
        </p:nvSpPr>
        <p:spPr>
          <a:xfrm>
            <a:off x="1143000" y="4551039"/>
            <a:ext cx="10210800" cy="2308324"/>
          </a:xfrm>
          <a:prstGeom prst="rect">
            <a:avLst/>
          </a:prstGeom>
          <a:noFill/>
        </p:spPr>
        <p:txBody>
          <a:bodyPr wrap="square" rtlCol="0">
            <a:spAutoFit/>
          </a:bodyPr>
          <a:lstStyle/>
          <a:p>
            <a:r>
              <a:rPr lang="en-US" b="1" dirty="0" smtClean="0"/>
              <a:t>Many types of questions can be answered</a:t>
            </a:r>
          </a:p>
          <a:p>
            <a:pPr marL="400050" indent="-400050">
              <a:buAutoNum type="romanLcParenR"/>
            </a:pPr>
            <a:r>
              <a:rPr lang="en-US" dirty="0" smtClean="0"/>
              <a:t>Percentage of students scored 100% in Maths in the school</a:t>
            </a:r>
          </a:p>
          <a:p>
            <a:pPr marL="400050" indent="-400050">
              <a:buAutoNum type="romanLcParenR"/>
            </a:pPr>
            <a:r>
              <a:rPr lang="en-US" dirty="0" smtClean="0"/>
              <a:t>Percentage of students who are above 90% average marks.</a:t>
            </a:r>
          </a:p>
          <a:p>
            <a:endParaRPr lang="en-US" dirty="0"/>
          </a:p>
          <a:p>
            <a:r>
              <a:rPr lang="en-US" b="1" dirty="0" smtClean="0"/>
              <a:t>Further analysis can get us some more useful insights. </a:t>
            </a:r>
          </a:p>
          <a:p>
            <a:pPr marL="742950" lvl="1" indent="-285750">
              <a:buFont typeface="Arial" panose="020B0604020202020204" pitchFamily="34" charset="0"/>
              <a:buChar char="•"/>
            </a:pPr>
            <a:r>
              <a:rPr lang="en-US" dirty="0" smtClean="0"/>
              <a:t>List the ‘Teacher’ in the  order of percentage of passed students in a given subject and class.</a:t>
            </a:r>
          </a:p>
          <a:p>
            <a:pPr marL="742950" lvl="1" indent="-285750">
              <a:buFont typeface="Arial" panose="020B0604020202020204" pitchFamily="34" charset="0"/>
              <a:buChar char="•"/>
            </a:pPr>
            <a:r>
              <a:rPr lang="en-US" dirty="0" smtClean="0"/>
              <a:t>List the teachers in the order of top marks in each subject and class.</a:t>
            </a:r>
          </a:p>
          <a:p>
            <a:pPr marL="742950" lvl="1" indent="-285750">
              <a:buFont typeface="Arial" panose="020B0604020202020204" pitchFamily="34" charset="0"/>
              <a:buChar char="•"/>
            </a:pPr>
            <a:r>
              <a:rPr lang="en-US" dirty="0" smtClean="0"/>
              <a:t>These type of queries can </a:t>
            </a:r>
            <a:r>
              <a:rPr lang="en-US" dirty="0"/>
              <a:t>h</a:t>
            </a:r>
            <a:r>
              <a:rPr lang="en-US" dirty="0" smtClean="0"/>
              <a:t>elp in some amount of decision making.</a:t>
            </a:r>
            <a:endParaRPr lang="en-US" dirty="0"/>
          </a:p>
        </p:txBody>
      </p:sp>
      <p:sp>
        <p:nvSpPr>
          <p:cNvPr id="7" name="Content Placeholder 2"/>
          <p:cNvSpPr>
            <a:spLocks noGrp="1"/>
          </p:cNvSpPr>
          <p:nvPr>
            <p:ph idx="1"/>
          </p:nvPr>
        </p:nvSpPr>
        <p:spPr>
          <a:xfrm>
            <a:off x="838200" y="1089213"/>
            <a:ext cx="10515600" cy="1532964"/>
          </a:xfrm>
        </p:spPr>
        <p:txBody>
          <a:bodyPr>
            <a:normAutofit fontScale="92500" lnSpcReduction="20000"/>
          </a:bodyPr>
          <a:lstStyle/>
          <a:p>
            <a:r>
              <a:rPr lang="en-US" dirty="0" smtClean="0"/>
              <a:t>Database applications flourished from 1960s with main frame. </a:t>
            </a:r>
          </a:p>
          <a:p>
            <a:r>
              <a:rPr lang="en-US" dirty="0" smtClean="0"/>
              <a:t>Essentially nice reports are generated suited to the requirements.</a:t>
            </a:r>
          </a:p>
          <a:p>
            <a:r>
              <a:rPr lang="en-US" dirty="0" smtClean="0"/>
              <a:t>Example:</a:t>
            </a:r>
          </a:p>
          <a:p>
            <a:pPr marL="457200" lvl="1" indent="0">
              <a:buNone/>
            </a:pPr>
            <a:r>
              <a:rPr lang="en-US" dirty="0" smtClean="0"/>
              <a:t>“Select * from &lt;table&gt; where class = 8 and subject = “Maths” and marks = 100;”</a:t>
            </a:r>
          </a:p>
          <a:p>
            <a:endParaRPr lang="en-US" dirty="0" smtClean="0"/>
          </a:p>
          <a:p>
            <a:endParaRPr lang="en-US" dirty="0"/>
          </a:p>
        </p:txBody>
      </p:sp>
    </p:spTree>
    <p:extLst>
      <p:ext uri="{BB962C8B-B14F-4D97-AF65-F5344CB8AC3E}">
        <p14:creationId xmlns:p14="http://schemas.microsoft.com/office/powerpoint/2010/main" val="3624945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Functions of a vector</a:t>
            </a:r>
            <a:endParaRPr lang="en-US" dirty="0"/>
          </a:p>
        </p:txBody>
      </p:sp>
      <p:sp>
        <p:nvSpPr>
          <p:cNvPr id="3" name="Content Placeholder 2"/>
          <p:cNvSpPr>
            <a:spLocks noGrp="1"/>
          </p:cNvSpPr>
          <p:nvPr>
            <p:ph idx="1"/>
          </p:nvPr>
        </p:nvSpPr>
        <p:spPr>
          <a:xfrm>
            <a:off x="838200" y="1097280"/>
            <a:ext cx="10515600" cy="5079683"/>
          </a:xfrm>
        </p:spPr>
        <p:txBody>
          <a:bodyPr/>
          <a:lstStyle/>
          <a:p>
            <a:r>
              <a:rPr lang="en-US" dirty="0" smtClean="0"/>
              <a:t>Mean(x) gives the mean value of the elements in x vector.</a:t>
            </a:r>
          </a:p>
          <a:p>
            <a:r>
              <a:rPr lang="en-US" dirty="0" smtClean="0"/>
              <a:t>Good example function is </a:t>
            </a:r>
          </a:p>
          <a:p>
            <a:pPr marL="0" indent="0">
              <a:buNone/>
            </a:pPr>
            <a:r>
              <a:rPr lang="en-US" dirty="0"/>
              <a:t>sum((x-mean(x))^2)/(length(x)-1</a:t>
            </a:r>
            <a:r>
              <a:rPr lang="en-US" dirty="0" smtClean="0"/>
              <a:t>) which is nothing but variance.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665922" y="2904309"/>
            <a:ext cx="9718492" cy="2320834"/>
          </a:xfrm>
          <a:prstGeom prst="rect">
            <a:avLst/>
          </a:prstGeom>
        </p:spPr>
      </p:pic>
    </p:spTree>
    <p:extLst>
      <p:ext uri="{BB962C8B-B14F-4D97-AF65-F5344CB8AC3E}">
        <p14:creationId xmlns:p14="http://schemas.microsoft.com/office/powerpoint/2010/main" val="3289378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lstStyle/>
          <a:p>
            <a:r>
              <a:rPr lang="en-US" dirty="0" smtClean="0"/>
              <a:t>Generating sequences</a:t>
            </a:r>
            <a:endParaRPr lang="en-US" dirty="0"/>
          </a:p>
        </p:txBody>
      </p:sp>
      <p:pic>
        <p:nvPicPr>
          <p:cNvPr id="4" name="Content Placeholder 3"/>
          <p:cNvPicPr>
            <a:picLocks noGrp="1" noChangeAspect="1"/>
          </p:cNvPicPr>
          <p:nvPr>
            <p:ph idx="1"/>
          </p:nvPr>
        </p:nvPicPr>
        <p:blipFill>
          <a:blip r:embed="rId2"/>
          <a:stretch>
            <a:fillRect/>
          </a:stretch>
        </p:blipFill>
        <p:spPr>
          <a:xfrm>
            <a:off x="1097551" y="1638571"/>
            <a:ext cx="9070507" cy="1888399"/>
          </a:xfrm>
          <a:prstGeom prst="rect">
            <a:avLst/>
          </a:prstGeom>
        </p:spPr>
      </p:pic>
      <p:sp>
        <p:nvSpPr>
          <p:cNvPr id="5" name="TextBox 4"/>
          <p:cNvSpPr txBox="1"/>
          <p:nvPr/>
        </p:nvSpPr>
        <p:spPr>
          <a:xfrm>
            <a:off x="838200" y="3788229"/>
            <a:ext cx="10617926" cy="1200329"/>
          </a:xfrm>
          <a:prstGeom prst="rect">
            <a:avLst/>
          </a:prstGeom>
          <a:noFill/>
        </p:spPr>
        <p:txBody>
          <a:bodyPr wrap="square" rtlCol="0">
            <a:spAutoFit/>
          </a:bodyPr>
          <a:lstStyle/>
          <a:p>
            <a:r>
              <a:rPr lang="en-US" sz="2400" dirty="0" smtClean="0"/>
              <a:t>Logical vectors by conditions</a:t>
            </a:r>
          </a:p>
          <a:p>
            <a:endParaRPr lang="en-US" sz="2400" dirty="0"/>
          </a:p>
          <a:p>
            <a:endParaRPr lang="en-US" sz="2400" dirty="0"/>
          </a:p>
        </p:txBody>
      </p:sp>
      <p:pic>
        <p:nvPicPr>
          <p:cNvPr id="6" name="Picture 5"/>
          <p:cNvPicPr>
            <a:picLocks noChangeAspect="1"/>
          </p:cNvPicPr>
          <p:nvPr/>
        </p:nvPicPr>
        <p:blipFill>
          <a:blip r:embed="rId3"/>
          <a:stretch>
            <a:fillRect/>
          </a:stretch>
        </p:blipFill>
        <p:spPr>
          <a:xfrm>
            <a:off x="1351869" y="4388392"/>
            <a:ext cx="4332396" cy="1529081"/>
          </a:xfrm>
          <a:prstGeom prst="rect">
            <a:avLst/>
          </a:prstGeom>
        </p:spPr>
      </p:pic>
    </p:spTree>
    <p:extLst>
      <p:ext uri="{BB962C8B-B14F-4D97-AF65-F5344CB8AC3E}">
        <p14:creationId xmlns:p14="http://schemas.microsoft.com/office/powerpoint/2010/main" val="10997145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39808" y="1410789"/>
            <a:ext cx="10717994" cy="4219301"/>
          </a:xfrm>
          <a:prstGeom prst="rect">
            <a:avLst/>
          </a:prstGeom>
        </p:spPr>
      </p:pic>
      <p:sp>
        <p:nvSpPr>
          <p:cNvPr id="5" name="TextBox 4"/>
          <p:cNvSpPr txBox="1"/>
          <p:nvPr/>
        </p:nvSpPr>
        <p:spPr>
          <a:xfrm>
            <a:off x="539808" y="5865223"/>
            <a:ext cx="9518592" cy="369332"/>
          </a:xfrm>
          <a:prstGeom prst="rect">
            <a:avLst/>
          </a:prstGeom>
          <a:noFill/>
        </p:spPr>
        <p:txBody>
          <a:bodyPr wrap="square" rtlCol="0">
            <a:spAutoFit/>
          </a:bodyPr>
          <a:lstStyle/>
          <a:p>
            <a:r>
              <a:rPr lang="en-US" dirty="0" smtClean="0"/>
              <a:t>Same way rows can be attached.</a:t>
            </a:r>
            <a:endParaRPr lang="en-US" dirty="0"/>
          </a:p>
        </p:txBody>
      </p:sp>
    </p:spTree>
    <p:extLst>
      <p:ext uri="{BB962C8B-B14F-4D97-AF65-F5344CB8AC3E}">
        <p14:creationId xmlns:p14="http://schemas.microsoft.com/office/powerpoint/2010/main" val="527885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dirty="0"/>
              <a:t> E</a:t>
            </a:r>
            <a:r>
              <a:rPr lang="en-US" dirty="0" smtClean="0"/>
              <a:t>xtraction from matrix</a:t>
            </a:r>
            <a:endParaRPr lang="en-US" dirty="0"/>
          </a:p>
        </p:txBody>
      </p:sp>
      <p:pic>
        <p:nvPicPr>
          <p:cNvPr id="4" name="Content Placeholder 3"/>
          <p:cNvPicPr>
            <a:picLocks noGrp="1" noChangeAspect="1"/>
          </p:cNvPicPr>
          <p:nvPr>
            <p:ph idx="1"/>
          </p:nvPr>
        </p:nvPicPr>
        <p:blipFill>
          <a:blip r:embed="rId2"/>
          <a:stretch>
            <a:fillRect/>
          </a:stretch>
        </p:blipFill>
        <p:spPr>
          <a:xfrm>
            <a:off x="1060948" y="1204412"/>
            <a:ext cx="6328893" cy="2792821"/>
          </a:xfrm>
          <a:prstGeom prst="rect">
            <a:avLst/>
          </a:prstGeom>
        </p:spPr>
      </p:pic>
    </p:spTree>
    <p:extLst>
      <p:ext uri="{BB962C8B-B14F-4D97-AF65-F5344CB8AC3E}">
        <p14:creationId xmlns:p14="http://schemas.microsoft.com/office/powerpoint/2010/main" val="1418565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US" dirty="0" smtClean="0"/>
              <a:t>Matrix multiplication</a:t>
            </a:r>
            <a:endParaRPr lang="en-US" dirty="0"/>
          </a:p>
        </p:txBody>
      </p:sp>
      <p:pic>
        <p:nvPicPr>
          <p:cNvPr id="4" name="Content Placeholder 3"/>
          <p:cNvPicPr>
            <a:picLocks noGrp="1" noChangeAspect="1"/>
          </p:cNvPicPr>
          <p:nvPr>
            <p:ph idx="1"/>
          </p:nvPr>
        </p:nvPicPr>
        <p:blipFill>
          <a:blip r:embed="rId2"/>
          <a:stretch>
            <a:fillRect/>
          </a:stretch>
        </p:blipFill>
        <p:spPr>
          <a:xfrm>
            <a:off x="1241515" y="1005840"/>
            <a:ext cx="5603422" cy="5467855"/>
          </a:xfrm>
          <a:prstGeom prst="rect">
            <a:avLst/>
          </a:prstGeom>
        </p:spPr>
      </p:pic>
    </p:spTree>
    <p:extLst>
      <p:ext uri="{BB962C8B-B14F-4D97-AF65-F5344CB8AC3E}">
        <p14:creationId xmlns:p14="http://schemas.microsoft.com/office/powerpoint/2010/main" val="3326079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365126"/>
            <a:ext cx="10504714" cy="653778"/>
          </a:xfrm>
        </p:spPr>
        <p:txBody>
          <a:bodyPr>
            <a:normAutofit fontScale="90000"/>
          </a:bodyPr>
          <a:lstStyle/>
          <a:p>
            <a:r>
              <a:rPr lang="en-US" dirty="0" smtClean="0"/>
              <a:t>Programming</a:t>
            </a:r>
            <a:endParaRPr lang="en-US" dirty="0"/>
          </a:p>
        </p:txBody>
      </p:sp>
      <p:pic>
        <p:nvPicPr>
          <p:cNvPr id="4" name="Picture 3"/>
          <p:cNvPicPr>
            <a:picLocks noChangeAspect="1"/>
          </p:cNvPicPr>
          <p:nvPr/>
        </p:nvPicPr>
        <p:blipFill>
          <a:blip r:embed="rId2"/>
          <a:stretch>
            <a:fillRect/>
          </a:stretch>
        </p:blipFill>
        <p:spPr>
          <a:xfrm>
            <a:off x="1748654" y="1018904"/>
            <a:ext cx="6238875" cy="5467350"/>
          </a:xfrm>
          <a:prstGeom prst="rect">
            <a:avLst/>
          </a:prstGeom>
        </p:spPr>
      </p:pic>
    </p:spTree>
    <p:extLst>
      <p:ext uri="{BB962C8B-B14F-4D97-AF65-F5344CB8AC3E}">
        <p14:creationId xmlns:p14="http://schemas.microsoft.com/office/powerpoint/2010/main" val="1107124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fontScale="90000"/>
          </a:bodyPr>
          <a:lstStyle/>
          <a:p>
            <a:r>
              <a:rPr lang="en-US" dirty="0" smtClean="0"/>
              <a:t>SQL queries in R using </a:t>
            </a:r>
            <a:r>
              <a:rPr lang="en-US" dirty="0" err="1" smtClean="0"/>
              <a:t>data.frame</a:t>
            </a:r>
            <a:endParaRPr lang="en-US" dirty="0"/>
          </a:p>
        </p:txBody>
      </p:sp>
      <p:sp>
        <p:nvSpPr>
          <p:cNvPr id="3" name="Content Placeholder 2"/>
          <p:cNvSpPr>
            <a:spLocks noGrp="1"/>
          </p:cNvSpPr>
          <p:nvPr>
            <p:ph idx="1"/>
          </p:nvPr>
        </p:nvSpPr>
        <p:spPr>
          <a:xfrm>
            <a:off x="838200" y="979714"/>
            <a:ext cx="10515600" cy="5197249"/>
          </a:xfrm>
        </p:spPr>
        <p:txBody>
          <a:bodyPr/>
          <a:lstStyle/>
          <a:p>
            <a:r>
              <a:rPr lang="en-US" dirty="0" err="1" smtClean="0"/>
              <a:t>install.packages</a:t>
            </a:r>
            <a:r>
              <a:rPr lang="en-US" dirty="0" smtClean="0"/>
              <a:t>(“</a:t>
            </a:r>
            <a:r>
              <a:rPr lang="en-US" dirty="0" err="1" smtClean="0"/>
              <a:t>sqldf</a:t>
            </a:r>
            <a:r>
              <a:rPr lang="en-US" dirty="0" smtClean="0"/>
              <a:t>”)</a:t>
            </a:r>
          </a:p>
          <a:p>
            <a:r>
              <a:rPr lang="en-US" dirty="0"/>
              <a:t>l</a:t>
            </a:r>
            <a:r>
              <a:rPr lang="en-US" dirty="0" smtClean="0"/>
              <a:t>ibrary(</a:t>
            </a:r>
            <a:r>
              <a:rPr lang="en-US" dirty="0" err="1" smtClean="0"/>
              <a:t>sqldf</a:t>
            </a:r>
            <a:r>
              <a:rPr lang="en-US" dirty="0" smtClean="0"/>
              <a:t>)</a:t>
            </a:r>
          </a:p>
          <a:p>
            <a:r>
              <a:rPr lang="en-US" dirty="0" smtClean="0"/>
              <a:t>An example command</a:t>
            </a:r>
          </a:p>
          <a:p>
            <a:r>
              <a:rPr lang="en-US" dirty="0" err="1" smtClean="0"/>
              <a:t>sqldf</a:t>
            </a:r>
            <a:r>
              <a:rPr lang="en-US" dirty="0" smtClean="0"/>
              <a:t>("select * from a  where x = 1962.75")</a:t>
            </a:r>
          </a:p>
          <a:p>
            <a:r>
              <a:rPr lang="en-US" dirty="0" smtClean="0"/>
              <a:t>        x       y </a:t>
            </a:r>
            <a:r>
              <a:rPr lang="en-US" dirty="0" err="1" smtClean="0"/>
              <a:t>lag.quarterly.revenue</a:t>
            </a:r>
            <a:r>
              <a:rPr lang="en-US" dirty="0" smtClean="0"/>
              <a:t> </a:t>
            </a:r>
            <a:r>
              <a:rPr lang="en-US" dirty="0" err="1" smtClean="0"/>
              <a:t>price.index</a:t>
            </a:r>
            <a:r>
              <a:rPr lang="en-US" dirty="0" smtClean="0"/>
              <a:t> </a:t>
            </a:r>
            <a:r>
              <a:rPr lang="en-US" dirty="0" err="1" smtClean="0"/>
              <a:t>income.level</a:t>
            </a:r>
            <a:r>
              <a:rPr lang="en-US" dirty="0" smtClean="0"/>
              <a:t> </a:t>
            </a:r>
            <a:r>
              <a:rPr lang="en-US" dirty="0" err="1" smtClean="0"/>
              <a:t>market.potential</a:t>
            </a:r>
            <a:endParaRPr lang="en-US" dirty="0" smtClean="0"/>
          </a:p>
          <a:p>
            <a:r>
              <a:rPr lang="en-US" dirty="0" smtClean="0"/>
              <a:t>1 1962.75 8.81486               8.79137     4.68944      5.83112          12.9774</a:t>
            </a:r>
          </a:p>
          <a:p>
            <a:endParaRPr lang="en-US" dirty="0"/>
          </a:p>
        </p:txBody>
      </p:sp>
    </p:spTree>
    <p:extLst>
      <p:ext uri="{BB962C8B-B14F-4D97-AF65-F5344CB8AC3E}">
        <p14:creationId xmlns:p14="http://schemas.microsoft.com/office/powerpoint/2010/main" val="426878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dirty="0" smtClean="0"/>
              <a:t>Statistics</a:t>
            </a:r>
            <a:endParaRPr lang="en-US" dirty="0"/>
          </a:p>
        </p:txBody>
      </p:sp>
      <p:sp>
        <p:nvSpPr>
          <p:cNvPr id="4" name="Content Placeholder 2"/>
          <p:cNvSpPr>
            <a:spLocks noGrp="1"/>
          </p:cNvSpPr>
          <p:nvPr>
            <p:ph idx="1"/>
          </p:nvPr>
        </p:nvSpPr>
        <p:spPr>
          <a:xfrm>
            <a:off x="838200" y="1021976"/>
            <a:ext cx="10515600" cy="5154987"/>
          </a:xfrm>
        </p:spPr>
        <p:txBody>
          <a:bodyPr>
            <a:normAutofit fontScale="92500" lnSpcReduction="20000"/>
          </a:bodyPr>
          <a:lstStyle/>
          <a:p>
            <a:r>
              <a:rPr lang="en-US" dirty="0" smtClean="0"/>
              <a:t>The development of statistics would give rise to some more data elements which ‘d give more useful information.</a:t>
            </a:r>
          </a:p>
          <a:p>
            <a:r>
              <a:rPr lang="en-US" dirty="0" smtClean="0"/>
              <a:t>Example: Average and variance</a:t>
            </a:r>
          </a:p>
          <a:p>
            <a:r>
              <a:rPr lang="en-US" dirty="0" smtClean="0"/>
              <a:t>As per probability theory, the average of the past values is the best prediction for future. (Loosely speaking)</a:t>
            </a:r>
          </a:p>
          <a:p>
            <a:r>
              <a:rPr lang="en-US" dirty="0" smtClean="0"/>
              <a:t>Variance is the measure of dispersion.</a:t>
            </a:r>
          </a:p>
          <a:p>
            <a:r>
              <a:rPr lang="en-US" dirty="0" smtClean="0"/>
              <a:t>Ultimately, these properties of the data elements were useful to the users especially the decision makers to some extent. </a:t>
            </a:r>
            <a:endParaRPr lang="en-US" dirty="0" smtClean="0"/>
          </a:p>
          <a:p>
            <a:r>
              <a:rPr lang="en-US" b="1" dirty="0" smtClean="0"/>
              <a:t>Example1: </a:t>
            </a:r>
          </a:p>
          <a:p>
            <a:pPr lvl="1"/>
            <a:r>
              <a:rPr lang="en-US" dirty="0" smtClean="0"/>
              <a:t>Some teachers will take care of the entire class, may not give special attention to the bright, - in this case, variance will be small.</a:t>
            </a:r>
          </a:p>
          <a:p>
            <a:pPr lvl="1"/>
            <a:r>
              <a:rPr lang="en-US" dirty="0" smtClean="0"/>
              <a:t> Some may focus at bright students, there will be many toppers but many will be left at the bottom.</a:t>
            </a:r>
            <a:endParaRPr lang="en-US" dirty="0" smtClean="0"/>
          </a:p>
          <a:p>
            <a:r>
              <a:rPr lang="en-US" b="1" dirty="0" smtClean="0"/>
              <a:t>Example2:</a:t>
            </a:r>
            <a:r>
              <a:rPr lang="en-US" dirty="0" smtClean="0"/>
              <a:t> </a:t>
            </a:r>
            <a:r>
              <a:rPr lang="en-US" dirty="0" smtClean="0"/>
              <a:t>The combination of mean and variance in portfolio optimization won the Nobel prize. </a:t>
            </a:r>
          </a:p>
          <a:p>
            <a:endParaRPr lang="en-US" dirty="0"/>
          </a:p>
        </p:txBody>
      </p:sp>
    </p:spTree>
    <p:extLst>
      <p:ext uri="{BB962C8B-B14F-4D97-AF65-F5344CB8AC3E}">
        <p14:creationId xmlns:p14="http://schemas.microsoft.com/office/powerpoint/2010/main" val="149537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750981"/>
          </a:xfrm>
        </p:spPr>
        <p:txBody>
          <a:bodyPr/>
          <a:lstStyle/>
          <a:p>
            <a:r>
              <a:rPr lang="en-US" dirty="0" smtClean="0"/>
              <a:t>Regression (Forecasting)</a:t>
            </a:r>
            <a:endParaRPr lang="en-US" dirty="0"/>
          </a:p>
        </p:txBody>
      </p:sp>
      <p:sp>
        <p:nvSpPr>
          <p:cNvPr id="5" name="Content Placeholder 2"/>
          <p:cNvSpPr>
            <a:spLocks noGrp="1"/>
          </p:cNvSpPr>
          <p:nvPr>
            <p:ph idx="1"/>
          </p:nvPr>
        </p:nvSpPr>
        <p:spPr>
          <a:xfrm>
            <a:off x="838200" y="1102660"/>
            <a:ext cx="10515600" cy="5060857"/>
          </a:xfrm>
        </p:spPr>
        <p:txBody>
          <a:bodyPr>
            <a:normAutofit fontScale="92500"/>
          </a:bodyPr>
          <a:lstStyle/>
          <a:p>
            <a:r>
              <a:rPr lang="en-US" dirty="0"/>
              <a:t>The next stage was to get idea about pairs of data. (combined behavior)</a:t>
            </a:r>
          </a:p>
          <a:p>
            <a:r>
              <a:rPr lang="en-US" dirty="0"/>
              <a:t>There came the branch of mathematics ‘curve fitting’. </a:t>
            </a:r>
          </a:p>
          <a:p>
            <a:r>
              <a:rPr lang="en-US" dirty="0"/>
              <a:t>The seeds for the field ‘machine learning’ started from </a:t>
            </a:r>
            <a:r>
              <a:rPr lang="en-US" dirty="0" smtClean="0"/>
              <a:t>there. </a:t>
            </a:r>
          </a:p>
          <a:p>
            <a:r>
              <a:rPr lang="en-US" dirty="0" smtClean="0"/>
              <a:t>One element was mostly ‘time’.</a:t>
            </a:r>
            <a:endParaRPr lang="en-US" dirty="0"/>
          </a:p>
          <a:p>
            <a:r>
              <a:rPr lang="en-US" dirty="0" smtClean="0"/>
              <a:t>Example (transition to machine learning): </a:t>
            </a:r>
            <a:endParaRPr lang="en-US" dirty="0" smtClean="0"/>
          </a:p>
          <a:p>
            <a:pPr marL="0" indent="0">
              <a:buNone/>
            </a:pPr>
            <a:r>
              <a:rPr lang="en-US" dirty="0" smtClean="0"/>
              <a:t>	Given single set of observations x1,x2,x3,x4 we can find the average as</a:t>
            </a:r>
          </a:p>
          <a:p>
            <a:pPr marL="457200" lvl="1" indent="0">
              <a:buNone/>
            </a:pPr>
            <a:r>
              <a:rPr lang="en-US" dirty="0" err="1" smtClean="0"/>
              <a:t>Xbar</a:t>
            </a:r>
            <a:r>
              <a:rPr lang="en-US" dirty="0" smtClean="0"/>
              <a:t> = Σ xi/N;  Variance = ( Σ  (xi – </a:t>
            </a:r>
            <a:r>
              <a:rPr lang="en-US" dirty="0" err="1" smtClean="0"/>
              <a:t>xbar</a:t>
            </a:r>
            <a:r>
              <a:rPr lang="en-US" dirty="0" smtClean="0"/>
              <a:t>)**2 ) /N; </a:t>
            </a:r>
          </a:p>
          <a:p>
            <a:pPr marL="457200" lvl="1" indent="0">
              <a:buNone/>
            </a:pPr>
            <a:r>
              <a:rPr lang="en-US" dirty="0" smtClean="0"/>
              <a:t>Standard deviation = </a:t>
            </a:r>
            <a:r>
              <a:rPr lang="en-US" dirty="0" err="1" smtClean="0"/>
              <a:t>Sqrt</a:t>
            </a:r>
            <a:r>
              <a:rPr lang="en-US" dirty="0" smtClean="0"/>
              <a:t>(Variance).</a:t>
            </a:r>
          </a:p>
          <a:p>
            <a:pPr marL="457200" lvl="1" indent="0">
              <a:buNone/>
            </a:pPr>
            <a:endParaRPr lang="en-US" dirty="0" smtClean="0"/>
          </a:p>
          <a:p>
            <a:pPr marL="457200" lvl="1" indent="0">
              <a:buNone/>
            </a:pPr>
            <a:r>
              <a:rPr lang="en-US" dirty="0" smtClean="0"/>
              <a:t>We can also find the variance and standard</a:t>
            </a:r>
          </a:p>
          <a:p>
            <a:pPr marL="457200" lvl="1" indent="0">
              <a:buNone/>
            </a:pPr>
            <a:r>
              <a:rPr lang="en-US" dirty="0"/>
              <a:t>d</a:t>
            </a:r>
            <a:r>
              <a:rPr lang="en-US" dirty="0" smtClean="0"/>
              <a:t>eviations  with the commands available in </a:t>
            </a:r>
          </a:p>
          <a:p>
            <a:pPr marL="457200" lvl="1" indent="0">
              <a:buNone/>
            </a:pPr>
            <a:r>
              <a:rPr lang="en-US" dirty="0" smtClean="0"/>
              <a:t> the database languages.</a:t>
            </a:r>
          </a:p>
          <a:p>
            <a:pPr lvl="1"/>
            <a:endParaRPr lang="en-US" dirty="0" smtClean="0"/>
          </a:p>
        </p:txBody>
      </p:sp>
      <p:pic>
        <p:nvPicPr>
          <p:cNvPr id="6" name="Picture 5"/>
          <p:cNvPicPr>
            <a:picLocks noChangeAspect="1"/>
          </p:cNvPicPr>
          <p:nvPr/>
        </p:nvPicPr>
        <p:blipFill>
          <a:blip r:embed="rId2"/>
          <a:stretch>
            <a:fillRect/>
          </a:stretch>
        </p:blipFill>
        <p:spPr>
          <a:xfrm>
            <a:off x="7434399" y="4523571"/>
            <a:ext cx="4324350" cy="1485900"/>
          </a:xfrm>
          <a:prstGeom prst="rect">
            <a:avLst/>
          </a:prstGeom>
        </p:spPr>
      </p:pic>
    </p:spTree>
    <p:extLst>
      <p:ext uri="{BB962C8B-B14F-4D97-AF65-F5344CB8AC3E}">
        <p14:creationId xmlns:p14="http://schemas.microsoft.com/office/powerpoint/2010/main" val="102192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7193"/>
          </a:xfrm>
        </p:spPr>
        <p:txBody>
          <a:bodyPr/>
          <a:lstStyle/>
          <a:p>
            <a:r>
              <a:rPr lang="en-US" dirty="0" smtClean="0"/>
              <a:t>Example: St. line fitting</a:t>
            </a:r>
            <a:endParaRPr lang="en-US" dirty="0"/>
          </a:p>
        </p:txBody>
      </p:sp>
      <p:sp>
        <p:nvSpPr>
          <p:cNvPr id="5" name="Content Placeholder 2"/>
          <p:cNvSpPr>
            <a:spLocks noGrp="1"/>
          </p:cNvSpPr>
          <p:nvPr>
            <p:ph idx="1"/>
          </p:nvPr>
        </p:nvSpPr>
        <p:spPr>
          <a:xfrm>
            <a:off x="838200" y="1062318"/>
            <a:ext cx="10515600" cy="5114645"/>
          </a:xfrm>
        </p:spPr>
        <p:txBody>
          <a:bodyPr>
            <a:normAutofit fontScale="92500" lnSpcReduction="10000"/>
          </a:bodyPr>
          <a:lstStyle/>
          <a:p>
            <a:r>
              <a:rPr lang="en-US" dirty="0" smtClean="0"/>
              <a:t>Suppose the observations are (x1,y1), (x2,y2) …..</a:t>
            </a:r>
          </a:p>
          <a:p>
            <a:r>
              <a:rPr lang="en-US" dirty="0" smtClean="0"/>
              <a:t>Suppose x refers to time axis. Y is the temperature.</a:t>
            </a:r>
          </a:p>
          <a:p>
            <a:r>
              <a:rPr lang="en-US" dirty="0" smtClean="0"/>
              <a:t>We are given temperatures as 50,52,54,56,58.</a:t>
            </a:r>
          </a:p>
          <a:p>
            <a:r>
              <a:rPr lang="en-US" dirty="0" smtClean="0"/>
              <a:t>Simple statistical average gives  the average temperature as 270/5 = 54.</a:t>
            </a:r>
          </a:p>
          <a:p>
            <a:pPr marL="0" indent="0">
              <a:buNone/>
            </a:pPr>
            <a:r>
              <a:rPr lang="en-US" b="1" dirty="0" smtClean="0"/>
              <a:t>Question:</a:t>
            </a:r>
          </a:p>
          <a:p>
            <a:pPr marL="0" indent="0">
              <a:buNone/>
            </a:pPr>
            <a:r>
              <a:rPr lang="en-US" b="1" i="1" dirty="0" smtClean="0">
                <a:solidFill>
                  <a:srgbClr val="C00000"/>
                </a:solidFill>
              </a:rPr>
              <a:t>What could be the temperature at t= 6?</a:t>
            </a:r>
          </a:p>
          <a:p>
            <a:pPr marL="0" indent="0">
              <a:buNone/>
            </a:pPr>
            <a:r>
              <a:rPr lang="en-US" b="1" i="1" dirty="0" smtClean="0">
                <a:solidFill>
                  <a:srgbClr val="C00000"/>
                </a:solidFill>
              </a:rPr>
              <a:t>Is it the average of all the readings 54 (or) </a:t>
            </a:r>
          </a:p>
          <a:p>
            <a:pPr marL="0" indent="0">
              <a:buNone/>
            </a:pPr>
            <a:r>
              <a:rPr lang="en-US" b="1" i="1" dirty="0">
                <a:solidFill>
                  <a:srgbClr val="C00000"/>
                </a:solidFill>
              </a:rPr>
              <a:t>	</a:t>
            </a:r>
            <a:r>
              <a:rPr lang="en-US" b="1" i="1" dirty="0" smtClean="0">
                <a:solidFill>
                  <a:srgbClr val="C00000"/>
                </a:solidFill>
              </a:rPr>
              <a:t>		60?. (50+(t-1)*2)</a:t>
            </a:r>
          </a:p>
          <a:p>
            <a:pPr marL="0" indent="0">
              <a:buNone/>
            </a:pPr>
            <a:r>
              <a:rPr lang="en-US" dirty="0" smtClean="0"/>
              <a:t>The ‘average’ rule is applicable when the data elements satisfy certain properties such as it oscillates between a constant number. </a:t>
            </a:r>
          </a:p>
          <a:p>
            <a:pPr marL="0" indent="0">
              <a:buNone/>
            </a:pPr>
            <a:r>
              <a:rPr lang="en-US" dirty="0" smtClean="0"/>
              <a:t>For  other situations, </a:t>
            </a:r>
            <a:r>
              <a:rPr lang="en-US" b="1" dirty="0" smtClean="0"/>
              <a:t>better models </a:t>
            </a:r>
            <a:r>
              <a:rPr lang="en-US" dirty="0" smtClean="0"/>
              <a:t>are to be constructed. There, evolved the field </a:t>
            </a:r>
            <a:r>
              <a:rPr lang="en-US" b="1" dirty="0" smtClean="0"/>
              <a:t>machine learning</a:t>
            </a:r>
            <a:r>
              <a:rPr lang="en-US" dirty="0" smtClean="0"/>
              <a:t>.</a:t>
            </a:r>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084229532"/>
              </p:ext>
            </p:extLst>
          </p:nvPr>
        </p:nvGraphicFramePr>
        <p:xfrm>
          <a:off x="8778239" y="195942"/>
          <a:ext cx="2795452" cy="2194560"/>
        </p:xfrm>
        <a:graphic>
          <a:graphicData uri="http://schemas.openxmlformats.org/drawingml/2006/table">
            <a:tbl>
              <a:tblPr firstRow="1" bandRow="1">
                <a:tableStyleId>{5C22544A-7EE6-4342-B048-85BDC9FD1C3A}</a:tableStyleId>
              </a:tblPr>
              <a:tblGrid>
                <a:gridCol w="1397726">
                  <a:extLst>
                    <a:ext uri="{9D8B030D-6E8A-4147-A177-3AD203B41FA5}">
                      <a16:colId xmlns:a16="http://schemas.microsoft.com/office/drawing/2014/main" val="3988815023"/>
                    </a:ext>
                  </a:extLst>
                </a:gridCol>
                <a:gridCol w="1397726">
                  <a:extLst>
                    <a:ext uri="{9D8B030D-6E8A-4147-A177-3AD203B41FA5}">
                      <a16:colId xmlns:a16="http://schemas.microsoft.com/office/drawing/2014/main" val="3431069105"/>
                    </a:ext>
                  </a:extLst>
                </a:gridCol>
              </a:tblGrid>
              <a:tr h="351246">
                <a:tc>
                  <a:txBody>
                    <a:bodyPr/>
                    <a:lstStyle/>
                    <a:p>
                      <a:r>
                        <a:rPr lang="en-US" dirty="0" smtClean="0"/>
                        <a:t>Time</a:t>
                      </a:r>
                      <a:endParaRPr lang="en-US" dirty="0"/>
                    </a:p>
                  </a:txBody>
                  <a:tcPr/>
                </a:tc>
                <a:tc>
                  <a:txBody>
                    <a:bodyPr/>
                    <a:lstStyle/>
                    <a:p>
                      <a:r>
                        <a:rPr lang="en-US" dirty="0" smtClean="0"/>
                        <a:t>Temperature</a:t>
                      </a:r>
                      <a:endParaRPr lang="en-US" dirty="0"/>
                    </a:p>
                  </a:txBody>
                  <a:tcPr/>
                </a:tc>
                <a:extLst>
                  <a:ext uri="{0D108BD9-81ED-4DB2-BD59-A6C34878D82A}">
                    <a16:rowId xmlns:a16="http://schemas.microsoft.com/office/drawing/2014/main" val="495007602"/>
                  </a:ext>
                </a:extLst>
              </a:tr>
              <a:tr h="351246">
                <a:tc>
                  <a:txBody>
                    <a:bodyPr/>
                    <a:lstStyle/>
                    <a:p>
                      <a:r>
                        <a:rPr lang="en-US" dirty="0" smtClean="0"/>
                        <a:t>1</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4071355707"/>
                  </a:ext>
                </a:extLst>
              </a:tr>
              <a:tr h="351246">
                <a:tc>
                  <a:txBody>
                    <a:bodyPr/>
                    <a:lstStyle/>
                    <a:p>
                      <a:r>
                        <a:rPr lang="en-US" dirty="0" smtClean="0"/>
                        <a:t>2</a:t>
                      </a:r>
                      <a:endParaRPr lang="en-US" dirty="0"/>
                    </a:p>
                  </a:txBody>
                  <a:tcPr/>
                </a:tc>
                <a:tc>
                  <a:txBody>
                    <a:bodyPr/>
                    <a:lstStyle/>
                    <a:p>
                      <a:r>
                        <a:rPr lang="en-US" dirty="0" smtClean="0"/>
                        <a:t>52</a:t>
                      </a:r>
                      <a:endParaRPr lang="en-US" dirty="0"/>
                    </a:p>
                  </a:txBody>
                  <a:tcPr/>
                </a:tc>
                <a:extLst>
                  <a:ext uri="{0D108BD9-81ED-4DB2-BD59-A6C34878D82A}">
                    <a16:rowId xmlns:a16="http://schemas.microsoft.com/office/drawing/2014/main" val="2183377133"/>
                  </a:ext>
                </a:extLst>
              </a:tr>
              <a:tr h="351246">
                <a:tc>
                  <a:txBody>
                    <a:bodyPr/>
                    <a:lstStyle/>
                    <a:p>
                      <a:r>
                        <a:rPr lang="en-US" dirty="0" smtClean="0"/>
                        <a:t>3</a:t>
                      </a:r>
                      <a:endParaRPr lang="en-US" dirty="0"/>
                    </a:p>
                  </a:txBody>
                  <a:tcPr/>
                </a:tc>
                <a:tc>
                  <a:txBody>
                    <a:bodyPr/>
                    <a:lstStyle/>
                    <a:p>
                      <a:r>
                        <a:rPr lang="en-US" dirty="0" smtClean="0"/>
                        <a:t>54</a:t>
                      </a:r>
                      <a:endParaRPr lang="en-US" dirty="0"/>
                    </a:p>
                  </a:txBody>
                  <a:tcPr/>
                </a:tc>
                <a:extLst>
                  <a:ext uri="{0D108BD9-81ED-4DB2-BD59-A6C34878D82A}">
                    <a16:rowId xmlns:a16="http://schemas.microsoft.com/office/drawing/2014/main" val="2009774558"/>
                  </a:ext>
                </a:extLst>
              </a:tr>
              <a:tr h="351246">
                <a:tc>
                  <a:txBody>
                    <a:bodyPr/>
                    <a:lstStyle/>
                    <a:p>
                      <a:r>
                        <a:rPr lang="en-US" dirty="0" smtClean="0"/>
                        <a:t>4</a:t>
                      </a:r>
                      <a:endParaRPr lang="en-US" dirty="0"/>
                    </a:p>
                  </a:txBody>
                  <a:tcPr/>
                </a:tc>
                <a:tc>
                  <a:txBody>
                    <a:bodyPr/>
                    <a:lstStyle/>
                    <a:p>
                      <a:r>
                        <a:rPr lang="en-US" dirty="0" smtClean="0"/>
                        <a:t>56</a:t>
                      </a:r>
                      <a:endParaRPr lang="en-US" dirty="0"/>
                    </a:p>
                  </a:txBody>
                  <a:tcPr/>
                </a:tc>
                <a:extLst>
                  <a:ext uri="{0D108BD9-81ED-4DB2-BD59-A6C34878D82A}">
                    <a16:rowId xmlns:a16="http://schemas.microsoft.com/office/drawing/2014/main" val="3686289955"/>
                  </a:ext>
                </a:extLst>
              </a:tr>
              <a:tr h="351246">
                <a:tc>
                  <a:txBody>
                    <a:bodyPr/>
                    <a:lstStyle/>
                    <a:p>
                      <a:r>
                        <a:rPr lang="en-US" dirty="0" smtClean="0"/>
                        <a:t>5</a:t>
                      </a:r>
                      <a:endParaRPr lang="en-US" dirty="0"/>
                    </a:p>
                  </a:txBody>
                  <a:tcPr/>
                </a:tc>
                <a:tc>
                  <a:txBody>
                    <a:bodyPr/>
                    <a:lstStyle/>
                    <a:p>
                      <a:r>
                        <a:rPr lang="en-US" dirty="0" smtClean="0"/>
                        <a:t>58</a:t>
                      </a:r>
                      <a:endParaRPr lang="en-US" dirty="0"/>
                    </a:p>
                  </a:txBody>
                  <a:tcPr/>
                </a:tc>
                <a:extLst>
                  <a:ext uri="{0D108BD9-81ED-4DB2-BD59-A6C34878D82A}">
                    <a16:rowId xmlns:a16="http://schemas.microsoft.com/office/drawing/2014/main" val="3324925858"/>
                  </a:ext>
                </a:extLst>
              </a:tr>
            </a:tbl>
          </a:graphicData>
        </a:graphic>
      </p:graphicFrame>
    </p:spTree>
    <p:extLst>
      <p:ext uri="{BB962C8B-B14F-4D97-AF65-F5344CB8AC3E}">
        <p14:creationId xmlns:p14="http://schemas.microsoft.com/office/powerpoint/2010/main" val="223760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12497</TotalTime>
  <Words>4249</Words>
  <Application>Microsoft Office PowerPoint</Application>
  <PresentationFormat>Widescreen</PresentationFormat>
  <Paragraphs>673</Paragraphs>
  <Slides>66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Calibri Light</vt:lpstr>
      <vt:lpstr>Cambria Math</vt:lpstr>
      <vt:lpstr>Raleway</vt:lpstr>
      <vt:lpstr>Times New Roman</vt:lpstr>
      <vt:lpstr>Wingdings</vt:lpstr>
      <vt:lpstr>Office Theme</vt:lpstr>
      <vt:lpstr>Machine learning for Banking and Financial Systems (Day1 – Introduction to machine learning and R)</vt:lpstr>
      <vt:lpstr>Data science, also known as data-driven science, is an interdisciplinary field about scientific methods, processes, and systems to extract knowledge or insights from data in various forms, either structured or unstructured, similar to data mining.  Data mining is a process using which sensible information from large amount of both structured and unstructured data can be extracted.  Data analytics refers to qualitative and quantitative techniques and processes used to enhance productivity and business gain. Data is extracted and categorized to identify and analyze behavioral data and patterns, and techniques vary according to organizational requirements.  Machine learning refers to construction and study of algorithms that can learn from data.(Wiki).  </vt:lpstr>
      <vt:lpstr>Machine learning </vt:lpstr>
      <vt:lpstr>Data science, Data mining and Machine learning,…. </vt:lpstr>
      <vt:lpstr>Unique challenge in Analytics</vt:lpstr>
      <vt:lpstr>Database and intelligence</vt:lpstr>
      <vt:lpstr>Statistics</vt:lpstr>
      <vt:lpstr>Regression (Forecasting)</vt:lpstr>
      <vt:lpstr>Example: St. line fitting</vt:lpstr>
      <vt:lpstr>Summary</vt:lpstr>
      <vt:lpstr>Data with noise</vt:lpstr>
      <vt:lpstr>Complex modeling</vt:lpstr>
      <vt:lpstr>Evolution of machine learning – from AI, Stats, control and ofcourse Mathematics</vt:lpstr>
      <vt:lpstr>Difference between Machine learning and statistical modeling</vt:lpstr>
      <vt:lpstr>Evolution of data collection, storage and maintenance</vt:lpstr>
      <vt:lpstr>PowerPoint Presentation</vt:lpstr>
      <vt:lpstr>Email spam identification (http://ats.cs.ut.ee/u/kt/hw/spam/spam.pdf)</vt:lpstr>
      <vt:lpstr>Machine learning in Spam detection</vt:lpstr>
      <vt:lpstr>PowerPoint Presentation</vt:lpstr>
      <vt:lpstr>Learning from examples </vt:lpstr>
      <vt:lpstr>Fundamental approach for solutions to the problems (Improved guess := original guess + step size * error </vt:lpstr>
      <vt:lpstr>Algorithm…</vt:lpstr>
      <vt:lpstr>Perceptron and neural network</vt:lpstr>
      <vt:lpstr>Support vector</vt:lpstr>
      <vt:lpstr>Linear regression – least squares formulation</vt:lpstr>
      <vt:lpstr>Linear regression ….</vt:lpstr>
      <vt:lpstr>System of equations </vt:lpstr>
      <vt:lpstr>Least squares</vt:lpstr>
      <vt:lpstr>Matrix representation</vt:lpstr>
      <vt:lpstr>Decision tree</vt:lpstr>
      <vt:lpstr>Basic ideas behind decision tree construction</vt:lpstr>
      <vt:lpstr>Uncertainty and information</vt:lpstr>
      <vt:lpstr>The tree (to be)constructed</vt:lpstr>
      <vt:lpstr>K nearest neighbors</vt:lpstr>
      <vt:lpstr>Bayesian – A probabilistic approach </vt:lpstr>
      <vt:lpstr>Bayesian cont…..</vt:lpstr>
      <vt:lpstr>Clustering</vt:lpstr>
      <vt:lpstr>PowerPoint Presentation</vt:lpstr>
      <vt:lpstr>Frequent item sets, Market basket,….</vt:lpstr>
      <vt:lpstr>Example </vt:lpstr>
      <vt:lpstr>Market basket ideas</vt:lpstr>
      <vt:lpstr>R – the statistical language and machine learning</vt:lpstr>
      <vt:lpstr>PowerPoint Presentation</vt:lpstr>
      <vt:lpstr>PowerPoint Presentation</vt:lpstr>
      <vt:lpstr>PowerPoint Presentation</vt:lpstr>
      <vt:lpstr>PowerPoint Presentation</vt:lpstr>
      <vt:lpstr>PowerPoint Presentation</vt:lpstr>
      <vt:lpstr>A few commands to start with </vt:lpstr>
      <vt:lpstr>PowerPoint Presentation</vt:lpstr>
      <vt:lpstr>Package loading</vt:lpstr>
      <vt:lpstr>PowerPoint Presentation</vt:lpstr>
      <vt:lpstr>Read and write (Please practice)</vt:lpstr>
      <vt:lpstr>Reading csv file and data frame generation and subsetting(To be detailed later)</vt:lpstr>
      <vt:lpstr>Data frame</vt:lpstr>
      <vt:lpstr>Data frames</vt:lpstr>
      <vt:lpstr>Data frame: Basic applications</vt:lpstr>
      <vt:lpstr>Selection or sub setting</vt:lpstr>
      <vt:lpstr>Subset command</vt:lpstr>
      <vt:lpstr>Vectors and matrices</vt:lpstr>
      <vt:lpstr>Functions of a vector</vt:lpstr>
      <vt:lpstr>Generating sequences</vt:lpstr>
      <vt:lpstr>PowerPoint Presentation</vt:lpstr>
      <vt:lpstr> Extraction from matrix</vt:lpstr>
      <vt:lpstr>Matrix multiplication</vt:lpstr>
      <vt:lpstr>Programming</vt:lpstr>
      <vt:lpstr>SQL queries in R using data.frame</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BSF</dc:title>
  <dc:creator>Sivaramakumar, Gopalasamudram (Cognizant)</dc:creator>
  <cp:lastModifiedBy>Sivaramakumar, Gopalasamudram (Cognizant)</cp:lastModifiedBy>
  <cp:revision>72</cp:revision>
  <dcterms:created xsi:type="dcterms:W3CDTF">2017-11-03T17:42:48Z</dcterms:created>
  <dcterms:modified xsi:type="dcterms:W3CDTF">2017-12-03T17:25:01Z</dcterms:modified>
</cp:coreProperties>
</file>