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8" r:id="rId5"/>
    <p:sldId id="259" r:id="rId6"/>
    <p:sldId id="262" r:id="rId7"/>
    <p:sldId id="261" r:id="rId8"/>
    <p:sldId id="263" r:id="rId9"/>
    <p:sldId id="301" r:id="rId10"/>
    <p:sldId id="264" r:id="rId11"/>
    <p:sldId id="285" r:id="rId12"/>
    <p:sldId id="266" r:id="rId13"/>
    <p:sldId id="268" r:id="rId14"/>
    <p:sldId id="276" r:id="rId15"/>
    <p:sldId id="278" r:id="rId16"/>
    <p:sldId id="283" r:id="rId17"/>
    <p:sldId id="286" r:id="rId18"/>
    <p:sldId id="279" r:id="rId19"/>
    <p:sldId id="305" r:id="rId20"/>
    <p:sldId id="300" r:id="rId21"/>
    <p:sldId id="267" r:id="rId22"/>
    <p:sldId id="269" r:id="rId23"/>
    <p:sldId id="291" r:id="rId24"/>
    <p:sldId id="297" r:id="rId25"/>
    <p:sldId id="298" r:id="rId26"/>
    <p:sldId id="299" r:id="rId27"/>
    <p:sldId id="270" r:id="rId28"/>
    <p:sldId id="281" r:id="rId29"/>
    <p:sldId id="292" r:id="rId30"/>
    <p:sldId id="293" r:id="rId31"/>
    <p:sldId id="294" r:id="rId32"/>
    <p:sldId id="295" r:id="rId33"/>
    <p:sldId id="296" r:id="rId34"/>
    <p:sldId id="282" r:id="rId35"/>
    <p:sldId id="271" r:id="rId36"/>
    <p:sldId id="290" r:id="rId37"/>
    <p:sldId id="302" r:id="rId38"/>
    <p:sldId id="303" r:id="rId39"/>
    <p:sldId id="304" r:id="rId40"/>
    <p:sldId id="306" r:id="rId41"/>
    <p:sldId id="307" r:id="rId42"/>
    <p:sldId id="308" r:id="rId43"/>
    <p:sldId id="273" r:id="rId44"/>
    <p:sldId id="274" r:id="rId45"/>
    <p:sldId id="310" r:id="rId46"/>
    <p:sldId id="311" r:id="rId47"/>
    <p:sldId id="312" r:id="rId48"/>
    <p:sldId id="313" r:id="rId49"/>
    <p:sldId id="309" r:id="rId50"/>
    <p:sldId id="314" r:id="rId51"/>
    <p:sldId id="287" r:id="rId52"/>
    <p:sldId id="288" r:id="rId53"/>
    <p:sldId id="28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9D7D16-BFDC-437E-8E45-15AABF76C24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28185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D7D16-BFDC-437E-8E45-15AABF76C24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177093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D7D16-BFDC-437E-8E45-15AABF76C24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356068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D7D16-BFDC-437E-8E45-15AABF76C24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41422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9D7D16-BFDC-437E-8E45-15AABF76C24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229094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9D7D16-BFDC-437E-8E45-15AABF76C24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312719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9D7D16-BFDC-437E-8E45-15AABF76C245}"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10841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9D7D16-BFDC-437E-8E45-15AABF76C245}"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88608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D7D16-BFDC-437E-8E45-15AABF76C245}"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416324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9D7D16-BFDC-437E-8E45-15AABF76C24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58387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9D7D16-BFDC-437E-8E45-15AABF76C24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4A4C5-3366-48E3-A0FE-04DBF8F1B493}" type="slidenum">
              <a:rPr lang="en-US" smtClean="0"/>
              <a:t>‹#›</a:t>
            </a:fld>
            <a:endParaRPr lang="en-US"/>
          </a:p>
        </p:txBody>
      </p:sp>
    </p:spTree>
    <p:extLst>
      <p:ext uri="{BB962C8B-B14F-4D97-AF65-F5344CB8AC3E}">
        <p14:creationId xmlns:p14="http://schemas.microsoft.com/office/powerpoint/2010/main" val="30209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D7D16-BFDC-437E-8E45-15AABF76C245}"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4A4C5-3366-48E3-A0FE-04DBF8F1B493}" type="slidenum">
              <a:rPr lang="en-US" smtClean="0"/>
              <a:t>‹#›</a:t>
            </a:fld>
            <a:endParaRPr lang="en-US"/>
          </a:p>
        </p:txBody>
      </p:sp>
    </p:spTree>
    <p:extLst>
      <p:ext uri="{BB962C8B-B14F-4D97-AF65-F5344CB8AC3E}">
        <p14:creationId xmlns:p14="http://schemas.microsoft.com/office/powerpoint/2010/main" val="57296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itl.nist.gov/div898/handbook/prc/section2/prc252.htm" TargetMode="External"/><Relationship Id="rId2" Type="http://schemas.openxmlformats.org/officeDocument/2006/relationships/hyperlink" Target="http://www.itl.nist.gov/div898/handbook/eda/section3/eda351.ht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 for machine learning (Day-2)</a:t>
            </a:r>
            <a:endParaRPr lang="en-US" dirty="0"/>
          </a:p>
        </p:txBody>
      </p:sp>
      <p:sp>
        <p:nvSpPr>
          <p:cNvPr id="3" name="Subtitle 2"/>
          <p:cNvSpPr>
            <a:spLocks noGrp="1"/>
          </p:cNvSpPr>
          <p:nvPr>
            <p:ph type="subTitle" idx="1"/>
          </p:nvPr>
        </p:nvSpPr>
        <p:spPr/>
        <p:txBody>
          <a:bodyPr/>
          <a:lstStyle/>
          <a:p>
            <a:r>
              <a:rPr lang="en-US" dirty="0" smtClean="0"/>
              <a:t>Siva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3344358"/>
              </p:ext>
            </p:extLst>
          </p:nvPr>
        </p:nvGraphicFramePr>
        <p:xfrm>
          <a:off x="1676400" y="4290854"/>
          <a:ext cx="8991600" cy="966946"/>
        </p:xfrm>
        <a:graphic>
          <a:graphicData uri="http://schemas.openxmlformats.org/drawingml/2006/table">
            <a:tbl>
              <a:tblPr firstRow="1" firstCol="1" bandRow="1">
                <a:tableStyleId>{5C22544A-7EE6-4342-B048-85BDC9FD1C3A}</a:tableStyleId>
              </a:tblPr>
              <a:tblGrid>
                <a:gridCol w="8991600">
                  <a:extLst>
                    <a:ext uri="{9D8B030D-6E8A-4147-A177-3AD203B41FA5}">
                      <a16:colId xmlns:a16="http://schemas.microsoft.com/office/drawing/2014/main" val="2585058738"/>
                    </a:ext>
                  </a:extLst>
                </a:gridCol>
              </a:tblGrid>
              <a:tr h="966946">
                <a:tc>
                  <a:txBody>
                    <a:bodyPr/>
                    <a:lstStyle/>
                    <a:p>
                      <a:pPr marL="0" marR="0">
                        <a:spcBef>
                          <a:spcPts val="0"/>
                        </a:spcBef>
                        <a:spcAft>
                          <a:spcPts val="0"/>
                        </a:spcAft>
                      </a:pPr>
                      <a:r>
                        <a:rPr lang="en-US" sz="2000" dirty="0">
                          <a:effectLst/>
                        </a:rPr>
                        <a:t>Basic Stats - Mean, Variance, SD, Exploratory Analysis and Plots, Covariance, Correlation, Probability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60068806"/>
                  </a:ext>
                </a:extLst>
              </a:tr>
            </a:tbl>
          </a:graphicData>
        </a:graphic>
      </p:graphicFrame>
      <p:sp>
        <p:nvSpPr>
          <p:cNvPr id="6" name="Rectangle 5"/>
          <p:cNvSpPr/>
          <p:nvPr/>
        </p:nvSpPr>
        <p:spPr>
          <a:xfrm>
            <a:off x="2826328" y="5349875"/>
            <a:ext cx="6096000" cy="923330"/>
          </a:xfrm>
          <a:prstGeom prst="rect">
            <a:avLst/>
          </a:prstGeom>
        </p:spPr>
        <p:txBody>
          <a:bodyPr>
            <a:spAutoFit/>
          </a:bodyPr>
          <a:lstStyle/>
          <a:p>
            <a:r>
              <a:rPr lang="en-US" dirty="0" smtClean="0"/>
              <a:t>“There are three kinds of lies -- lies, damned lies, and statistics.” This quote reminds us why it is so important to understand statistics</a:t>
            </a:r>
            <a:endParaRPr lang="en-US" dirty="0"/>
          </a:p>
        </p:txBody>
      </p:sp>
    </p:spTree>
    <p:extLst>
      <p:ext uri="{BB962C8B-B14F-4D97-AF65-F5344CB8AC3E}">
        <p14:creationId xmlns:p14="http://schemas.microsoft.com/office/powerpoint/2010/main" val="319443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smtClean="0"/>
              <a:t>Two types in statistics</a:t>
            </a:r>
            <a:endParaRPr lang="en-US" dirty="0"/>
          </a:p>
        </p:txBody>
      </p:sp>
      <p:sp>
        <p:nvSpPr>
          <p:cNvPr id="3" name="Content Placeholder 2"/>
          <p:cNvSpPr>
            <a:spLocks noGrp="1"/>
          </p:cNvSpPr>
          <p:nvPr>
            <p:ph idx="1"/>
          </p:nvPr>
        </p:nvSpPr>
        <p:spPr>
          <a:xfrm>
            <a:off x="838201" y="1214293"/>
            <a:ext cx="10515600" cy="5214216"/>
          </a:xfrm>
        </p:spPr>
        <p:txBody>
          <a:bodyPr/>
          <a:lstStyle/>
          <a:p>
            <a:r>
              <a:rPr lang="en-US" dirty="0" smtClean="0"/>
              <a:t>Descriptive statistics </a:t>
            </a:r>
          </a:p>
          <a:p>
            <a:pPr lvl="1"/>
            <a:r>
              <a:rPr lang="en-US" dirty="0" smtClean="0"/>
              <a:t>These are numbers that are used to summarize and describe data. </a:t>
            </a:r>
          </a:p>
          <a:p>
            <a:endParaRPr lang="en-US" dirty="0" smtClean="0"/>
          </a:p>
          <a:p>
            <a:r>
              <a:rPr lang="en-US" dirty="0"/>
              <a:t>Inferential:</a:t>
            </a:r>
          </a:p>
          <a:p>
            <a:pPr lvl="1"/>
            <a:r>
              <a:rPr lang="en-US" dirty="0"/>
              <a:t>Inferential statistics (both estimation and hypothesis testing) refers to the drawing of generalizations about the properties of the whole (called a population) from the specific or a sample drawn from the population. Inferential statistics thus involves inductive reasoning. </a:t>
            </a:r>
          </a:p>
          <a:p>
            <a:pPr lvl="1"/>
            <a:endParaRPr lang="en-US" dirty="0"/>
          </a:p>
          <a:p>
            <a:endParaRPr lang="en-US" dirty="0"/>
          </a:p>
        </p:txBody>
      </p:sp>
    </p:spTree>
    <p:extLst>
      <p:ext uri="{BB962C8B-B14F-4D97-AF65-F5344CB8AC3E}">
        <p14:creationId xmlns:p14="http://schemas.microsoft.com/office/powerpoint/2010/main" val="1167765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304" y="365126"/>
            <a:ext cx="10475495" cy="633496"/>
          </a:xfrm>
        </p:spPr>
        <p:txBody>
          <a:bodyPr>
            <a:normAutofit fontScale="90000"/>
          </a:bodyPr>
          <a:lstStyle/>
          <a:p>
            <a:r>
              <a:rPr lang="en-US" dirty="0" smtClean="0"/>
              <a:t>Data representation: Frequency representation</a:t>
            </a:r>
            <a:endParaRPr lang="en-US" dirty="0"/>
          </a:p>
        </p:txBody>
      </p:sp>
      <p:sp>
        <p:nvSpPr>
          <p:cNvPr id="4" name="Content Placeholder 2"/>
          <p:cNvSpPr>
            <a:spLocks noGrp="1"/>
          </p:cNvSpPr>
          <p:nvPr>
            <p:ph idx="1"/>
          </p:nvPr>
        </p:nvSpPr>
        <p:spPr>
          <a:xfrm>
            <a:off x="838200" y="1123406"/>
            <a:ext cx="10515600" cy="5053557"/>
          </a:xfrm>
        </p:spPr>
        <p:txBody>
          <a:bodyPr>
            <a:normAutofit fontScale="85000" lnSpcReduction="20000"/>
          </a:bodyPr>
          <a:lstStyle/>
          <a:p>
            <a:pPr marL="0" indent="0">
              <a:buNone/>
            </a:pPr>
            <a:r>
              <a:rPr lang="en-US" dirty="0" smtClean="0"/>
              <a:t>Example:</a:t>
            </a:r>
          </a:p>
          <a:p>
            <a:pPr marL="0" indent="0">
              <a:buNone/>
            </a:pPr>
            <a:r>
              <a:rPr lang="en-US" dirty="0" smtClean="0"/>
              <a:t>A student receives following grades in 10 quizzes.</a:t>
            </a:r>
          </a:p>
          <a:p>
            <a:pPr marL="0" indent="0">
              <a:buNone/>
            </a:pPr>
            <a:r>
              <a:rPr lang="en-US" dirty="0"/>
              <a:t>	</a:t>
            </a:r>
            <a:r>
              <a:rPr lang="en-US" dirty="0" smtClean="0"/>
              <a:t>6,7,6,8,5,7,6,9,10 and 6.</a:t>
            </a:r>
          </a:p>
          <a:p>
            <a:pPr marL="0" indent="0">
              <a:buNone/>
            </a:pPr>
            <a:r>
              <a:rPr lang="en-US" dirty="0" smtClean="0"/>
              <a:t>Now, these numbers can be arranged as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absolute frequency essentially indicates ‘the number of times’ a same data element appears. Relative frequency essentially gives the ration of the frequency to the total.</a:t>
            </a:r>
          </a:p>
          <a:p>
            <a:pPr marL="0" indent="0">
              <a:buNone/>
            </a:pPr>
            <a:r>
              <a:rPr lang="en-US" dirty="0" smtClean="0"/>
              <a:t>Exercise:</a:t>
            </a:r>
          </a:p>
          <a:p>
            <a:pPr marL="0" indent="0">
              <a:buNone/>
            </a:pPr>
            <a:r>
              <a:rPr lang="en-US" dirty="0" smtClean="0"/>
              <a:t>The R command </a:t>
            </a:r>
            <a:r>
              <a:rPr lang="en-US" dirty="0" err="1" smtClean="0"/>
              <a:t>hist</a:t>
            </a:r>
            <a:r>
              <a:rPr lang="en-US" dirty="0" smtClean="0"/>
              <a:t>(data matrix(grades, absolute frequency) draws the diagram called Histogram.</a:t>
            </a: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1740841" y="2552148"/>
            <a:ext cx="3905250" cy="1647825"/>
          </a:xfrm>
          <a:prstGeom prst="rect">
            <a:avLst/>
          </a:prstGeom>
        </p:spPr>
      </p:pic>
    </p:spTree>
    <p:extLst>
      <p:ext uri="{BB962C8B-B14F-4D97-AF65-F5344CB8AC3E}">
        <p14:creationId xmlns:p14="http://schemas.microsoft.com/office/powerpoint/2010/main" val="216319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903430"/>
            <a:ext cx="10489713" cy="4738255"/>
          </a:xfrm>
        </p:spPr>
        <p:txBody>
          <a:bodyPr>
            <a:noAutofit/>
          </a:bodyPr>
          <a:lstStyle/>
          <a:p>
            <a:r>
              <a:rPr lang="en-US" sz="2200" b="1" dirty="0" smtClean="0">
                <a:effectLst/>
              </a:rPr>
              <a:t>Measures of Center</a:t>
            </a:r>
            <a:r>
              <a:rPr lang="en-US" sz="2200" dirty="0" smtClean="0">
                <a:effectLst/>
              </a:rPr>
              <a:t> - Plotting data in a frequency distribution shows the general shape of the distribution and gives a general sense of how the numbers are bunched.  </a:t>
            </a:r>
            <a:br>
              <a:rPr lang="en-US" sz="2200" dirty="0" smtClean="0">
                <a:effectLst/>
              </a:rPr>
            </a:br>
            <a:r>
              <a:rPr lang="en-US" sz="2200" dirty="0"/>
              <a:t/>
            </a:r>
            <a:br>
              <a:rPr lang="en-US" sz="2200" dirty="0"/>
            </a:br>
            <a:r>
              <a:rPr lang="en-US" sz="2200" dirty="0" smtClean="0">
                <a:effectLst/>
              </a:rPr>
              <a:t>Several statistics can be used to represent the "center" of the distribution.  These statistics are commonly referred to as measures of </a:t>
            </a:r>
            <a:r>
              <a:rPr lang="en-US" sz="2200" b="1" dirty="0" smtClean="0">
                <a:effectLst/>
              </a:rPr>
              <a:t>central tendency</a:t>
            </a:r>
            <a:r>
              <a:rPr lang="en-US" sz="2200" dirty="0" smtClean="0">
                <a:effectLst/>
              </a:rPr>
              <a:t>.</a:t>
            </a:r>
            <a:br>
              <a:rPr lang="en-US" sz="2200" dirty="0" smtClean="0">
                <a:effectLst/>
              </a:rPr>
            </a:br>
            <a:r>
              <a:rPr lang="en-US" sz="2200" dirty="0"/>
              <a:t/>
            </a:r>
            <a:br>
              <a:rPr lang="en-US" sz="2200" dirty="0"/>
            </a:br>
            <a:r>
              <a:rPr lang="en-US" sz="2200" b="1" dirty="0" smtClean="0">
                <a:effectLst/>
              </a:rPr>
              <a:t>Mode</a:t>
            </a:r>
            <a:r>
              <a:rPr lang="en-US" sz="2200" dirty="0" smtClean="0">
                <a:effectLst/>
              </a:rPr>
              <a:t> – </a:t>
            </a:r>
            <a:br>
              <a:rPr lang="en-US" sz="2200" dirty="0" smtClean="0">
                <a:effectLst/>
              </a:rPr>
            </a:br>
            <a:r>
              <a:rPr lang="en-US" sz="2200" dirty="0"/>
              <a:t>	</a:t>
            </a:r>
            <a:r>
              <a:rPr lang="en-US" sz="2200" dirty="0" smtClean="0">
                <a:effectLst/>
              </a:rPr>
              <a:t>The mode of a distribution is simply defined as the most frequent or common score in the distribution.  </a:t>
            </a:r>
            <a:br>
              <a:rPr lang="en-US" sz="2200" dirty="0" smtClean="0">
                <a:effectLst/>
              </a:rPr>
            </a:br>
            <a:r>
              <a:rPr lang="en-US" sz="2200" dirty="0"/>
              <a:t>	</a:t>
            </a:r>
            <a:r>
              <a:rPr lang="en-US" sz="2200" dirty="0" smtClean="0">
                <a:effectLst/>
              </a:rPr>
              <a:t>The mode is the point or value of </a:t>
            </a:r>
            <a:r>
              <a:rPr lang="en-US" sz="2200" i="1" dirty="0" smtClean="0">
                <a:effectLst/>
              </a:rPr>
              <a:t>X</a:t>
            </a:r>
            <a:r>
              <a:rPr lang="en-US" sz="2200" dirty="0" smtClean="0">
                <a:effectLst/>
              </a:rPr>
              <a:t> that corresponds to the highest point on the distribution.  If the highest frequency is shared by more than one value, the distribution is said to be </a:t>
            </a:r>
            <a:r>
              <a:rPr lang="en-US" sz="2200" b="1" dirty="0" smtClean="0">
                <a:effectLst/>
              </a:rPr>
              <a:t>multimodal</a:t>
            </a:r>
            <a:r>
              <a:rPr lang="en-US" sz="2200" dirty="0" smtClean="0">
                <a:effectLst/>
              </a:rPr>
              <a:t>.  </a:t>
            </a:r>
            <a:br>
              <a:rPr lang="en-US" sz="2200" dirty="0" smtClean="0">
                <a:effectLst/>
              </a:rPr>
            </a:br>
            <a:r>
              <a:rPr lang="en-US" sz="2200" dirty="0"/>
              <a:t>	</a:t>
            </a:r>
            <a:r>
              <a:rPr lang="en-US" sz="2200" dirty="0" smtClean="0">
                <a:effectLst/>
              </a:rPr>
              <a:t>It is not uncommon to see distributions that are bimodal reflecting peaks in scoring at two different points in the distribution.</a:t>
            </a:r>
            <a:br>
              <a:rPr lang="en-US" sz="2200" dirty="0" smtClean="0">
                <a:effectLst/>
              </a:rPr>
            </a:br>
            <a:endParaRPr lang="en-US" sz="2200" dirty="0">
              <a:effectLst/>
            </a:endParaRPr>
          </a:p>
        </p:txBody>
      </p:sp>
      <p:sp>
        <p:nvSpPr>
          <p:cNvPr id="4" name="TextBox 3"/>
          <p:cNvSpPr txBox="1"/>
          <p:nvPr/>
        </p:nvSpPr>
        <p:spPr>
          <a:xfrm>
            <a:off x="526473" y="318655"/>
            <a:ext cx="10945091" cy="584775"/>
          </a:xfrm>
          <a:prstGeom prst="rect">
            <a:avLst/>
          </a:prstGeom>
          <a:noFill/>
        </p:spPr>
        <p:txBody>
          <a:bodyPr wrap="square" rtlCol="0">
            <a:spAutoFit/>
          </a:bodyPr>
          <a:lstStyle/>
          <a:p>
            <a:pPr algn="ctr"/>
            <a:r>
              <a:rPr lang="en-US" sz="3200" dirty="0" smtClean="0"/>
              <a:t>Measures in statistics - Measures of center</a:t>
            </a:r>
            <a:endParaRPr lang="en-US" sz="3200" dirty="0"/>
          </a:p>
        </p:txBody>
      </p:sp>
    </p:spTree>
    <p:extLst>
      <p:ext uri="{BB962C8B-B14F-4D97-AF65-F5344CB8AC3E}">
        <p14:creationId xmlns:p14="http://schemas.microsoft.com/office/powerpoint/2010/main" val="56836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365126"/>
            <a:ext cx="10536382" cy="801718"/>
          </a:xfrm>
        </p:spPr>
        <p:txBody>
          <a:bodyPr/>
          <a:lstStyle/>
          <a:p>
            <a:r>
              <a:rPr lang="en-US" dirty="0" smtClean="0"/>
              <a:t>Mean and Median</a:t>
            </a:r>
            <a:endParaRPr lang="en-US" dirty="0"/>
          </a:p>
        </p:txBody>
      </p:sp>
      <p:sp>
        <p:nvSpPr>
          <p:cNvPr id="4" name="Rectangle 3"/>
          <p:cNvSpPr/>
          <p:nvPr/>
        </p:nvSpPr>
        <p:spPr>
          <a:xfrm>
            <a:off x="817418" y="1166842"/>
            <a:ext cx="10536382" cy="3970318"/>
          </a:xfrm>
          <a:prstGeom prst="rect">
            <a:avLst/>
          </a:prstGeom>
        </p:spPr>
        <p:txBody>
          <a:bodyPr wrap="square">
            <a:spAutoFit/>
          </a:bodyPr>
          <a:lstStyle/>
          <a:p>
            <a:pPr marL="285750" indent="-285750">
              <a:buFont typeface="Arial" panose="020B0604020202020204" pitchFamily="34" charset="0"/>
              <a:buChar char="•"/>
            </a:pPr>
            <a:r>
              <a:rPr lang="en-US" b="1" dirty="0"/>
              <a:t>Median</a:t>
            </a:r>
            <a:r>
              <a:rPr lang="en-US" dirty="0"/>
              <a:t> - The median is the score that divides the distribution into halves; half of the scores are above the median and half are below it when the data are arranged in numerical order.  </a:t>
            </a:r>
            <a:endParaRPr lang="en-US" dirty="0" smtClean="0"/>
          </a:p>
          <a:p>
            <a:r>
              <a:rPr lang="en-US" dirty="0" smtClean="0"/>
              <a:t>The </a:t>
            </a:r>
            <a:r>
              <a:rPr lang="en-US" dirty="0"/>
              <a:t>median is also referred to as the score at the </a:t>
            </a:r>
            <a:r>
              <a:rPr lang="en-US" b="1" dirty="0"/>
              <a:t>50</a:t>
            </a:r>
            <a:r>
              <a:rPr lang="en-US" b="1" baseline="30000" dirty="0"/>
              <a:t>th</a:t>
            </a:r>
            <a:r>
              <a:rPr lang="en-US" b="1" dirty="0"/>
              <a:t> percentile</a:t>
            </a:r>
            <a:r>
              <a:rPr lang="en-US" dirty="0"/>
              <a:t> in the distribution.  </a:t>
            </a:r>
            <a:endParaRPr lang="en-US" dirty="0" smtClean="0"/>
          </a:p>
          <a:p>
            <a:endParaRPr lang="en-US" dirty="0" smtClean="0"/>
          </a:p>
          <a:p>
            <a:pPr marL="742950" lvl="1" indent="-285750">
              <a:buFont typeface="Arial" panose="020B0604020202020204" pitchFamily="34" charset="0"/>
              <a:buChar char="•"/>
            </a:pPr>
            <a:r>
              <a:rPr lang="en-US" dirty="0" smtClean="0"/>
              <a:t>The </a:t>
            </a:r>
            <a:r>
              <a:rPr lang="en-US" b="1" dirty="0"/>
              <a:t>median location</a:t>
            </a:r>
            <a:r>
              <a:rPr lang="en-US" dirty="0"/>
              <a:t> of </a:t>
            </a:r>
            <a:r>
              <a:rPr lang="en-US" i="1" dirty="0"/>
              <a:t>N</a:t>
            </a:r>
            <a:r>
              <a:rPr lang="en-US" dirty="0"/>
              <a:t> numbers can be found by the formula (</a:t>
            </a:r>
            <a:r>
              <a:rPr lang="en-US" i="1" dirty="0"/>
              <a:t>N</a:t>
            </a:r>
            <a:r>
              <a:rPr lang="en-US" dirty="0"/>
              <a:t> + 1) / 2.  When </a:t>
            </a:r>
            <a:r>
              <a:rPr lang="en-US" i="1" dirty="0"/>
              <a:t>N</a:t>
            </a:r>
            <a:r>
              <a:rPr lang="en-US" dirty="0"/>
              <a:t> is an odd number, the formula yields a integer that represents the value in a numerically ordered distribution corresponding to the median location. </a:t>
            </a:r>
          </a:p>
          <a:p>
            <a:r>
              <a:rPr lang="en-US" dirty="0" smtClean="0"/>
              <a:t> 	For </a:t>
            </a:r>
            <a:r>
              <a:rPr lang="en-US" dirty="0"/>
              <a:t>example, in the distribution of numbers (3 1 5 4 9 9 8) the median location is (7 + 1) / 2 = 4. </a:t>
            </a:r>
            <a:endParaRPr lang="en-US" dirty="0" smtClean="0"/>
          </a:p>
          <a:p>
            <a:r>
              <a:rPr lang="en-US" dirty="0" smtClean="0"/>
              <a:t> </a:t>
            </a:r>
          </a:p>
          <a:p>
            <a:pPr marL="742950" lvl="1" indent="-285750">
              <a:buFont typeface="Arial" panose="020B0604020202020204" pitchFamily="34" charset="0"/>
              <a:buChar char="•"/>
            </a:pPr>
            <a:r>
              <a:rPr lang="en-US" dirty="0" smtClean="0"/>
              <a:t>When </a:t>
            </a:r>
            <a:r>
              <a:rPr lang="en-US" dirty="0"/>
              <a:t>applied to the ordered distribution (1 3 4 5 8 9 9), the value 5 is the median, three scores are above 5 and three are below 5.  If there were only 6 values (1 3 4 5 8 9), the median location is (6 + 1) / 2 = 3.5.  In this case the median is half-way between the 3</a:t>
            </a:r>
            <a:r>
              <a:rPr lang="en-US" baseline="30000" dirty="0"/>
              <a:t>rd</a:t>
            </a:r>
            <a:r>
              <a:rPr lang="en-US" dirty="0"/>
              <a:t> and 4</a:t>
            </a:r>
            <a:r>
              <a:rPr lang="en-US" baseline="30000" dirty="0"/>
              <a:t>th</a:t>
            </a:r>
            <a:r>
              <a:rPr lang="en-US" dirty="0"/>
              <a:t> scores (4 and 5) or 4.5</a:t>
            </a:r>
            <a:r>
              <a:rPr lang="en-US" dirty="0" smtClean="0"/>
              <a:t>.</a:t>
            </a:r>
          </a:p>
          <a:p>
            <a:r>
              <a:rPr lang="en-US" dirty="0"/>
              <a:t/>
            </a:r>
            <a:br>
              <a:rPr lang="en-US" dirty="0"/>
            </a:br>
            <a:endParaRPr lang="en-US" dirty="0"/>
          </a:p>
        </p:txBody>
      </p:sp>
      <p:sp>
        <p:nvSpPr>
          <p:cNvPr id="5" name="Rectangle 4"/>
          <p:cNvSpPr/>
          <p:nvPr/>
        </p:nvSpPr>
        <p:spPr>
          <a:xfrm>
            <a:off x="817418" y="4549676"/>
            <a:ext cx="10536382" cy="2308324"/>
          </a:xfrm>
          <a:prstGeom prst="rect">
            <a:avLst/>
          </a:prstGeom>
        </p:spPr>
        <p:txBody>
          <a:bodyPr wrap="square">
            <a:spAutoFit/>
          </a:bodyPr>
          <a:lstStyle/>
          <a:p>
            <a:pPr marL="285750" indent="-285750">
              <a:buFont typeface="Arial" panose="020B0604020202020204" pitchFamily="34" charset="0"/>
              <a:buChar char="•"/>
            </a:pPr>
            <a:r>
              <a:rPr lang="en-US" b="1" dirty="0"/>
              <a:t>Mean</a:t>
            </a:r>
            <a:r>
              <a:rPr lang="en-US" dirty="0"/>
              <a:t> - The mean is the most common measure of central tendency and the one that can be mathematically manipulated.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It </a:t>
            </a:r>
            <a:r>
              <a:rPr lang="en-US" b="1" dirty="0"/>
              <a:t>is defined as the average of a distribution is equal to the S</a:t>
            </a:r>
            <a:r>
              <a:rPr lang="en-US" b="1" i="1" dirty="0"/>
              <a:t>X</a:t>
            </a:r>
            <a:r>
              <a:rPr lang="en-US" b="1" dirty="0"/>
              <a:t> / </a:t>
            </a:r>
            <a:r>
              <a:rPr lang="en-US" b="1" i="1" dirty="0"/>
              <a:t>N</a:t>
            </a:r>
            <a:r>
              <a:rPr lang="en-US" b="1" dirty="0"/>
              <a:t>.  Simply, the mean is computed by summing all the scores in the distribution (S</a:t>
            </a:r>
            <a:r>
              <a:rPr lang="en-US" b="1" i="1" dirty="0"/>
              <a:t>X</a:t>
            </a:r>
            <a:r>
              <a:rPr lang="en-US" b="1" dirty="0"/>
              <a:t>) and dividing that sum by the total number of scores (</a:t>
            </a:r>
            <a:r>
              <a:rPr lang="en-US" b="1" i="1" dirty="0"/>
              <a:t>N</a:t>
            </a:r>
            <a:r>
              <a:rPr lang="en-US" b="1" dirty="0"/>
              <a:t>).  </a:t>
            </a:r>
            <a:endParaRPr lang="en-US" b="1"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mean is the balance point in a distribution such that if you subtract each value in the distribution from the mean and sum all of these </a:t>
            </a:r>
            <a:r>
              <a:rPr lang="en-US" b="1" dirty="0"/>
              <a:t>deviation scores</a:t>
            </a:r>
            <a:r>
              <a:rPr lang="en-US" dirty="0"/>
              <a:t>, the result will be zero.</a:t>
            </a:r>
          </a:p>
        </p:txBody>
      </p:sp>
    </p:spTree>
    <p:extLst>
      <p:ext uri="{BB962C8B-B14F-4D97-AF65-F5344CB8AC3E}">
        <p14:creationId xmlns:p14="http://schemas.microsoft.com/office/powerpoint/2010/main" val="268974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Mean</a:t>
            </a:r>
            <a:endParaRPr lang="en-US" dirty="0"/>
          </a:p>
        </p:txBody>
      </p:sp>
      <p:sp>
        <p:nvSpPr>
          <p:cNvPr id="3" name="Content Placeholder 2"/>
          <p:cNvSpPr>
            <a:spLocks noGrp="1"/>
          </p:cNvSpPr>
          <p:nvPr>
            <p:ph idx="1"/>
          </p:nvPr>
        </p:nvSpPr>
        <p:spPr>
          <a:xfrm>
            <a:off x="838200" y="1039091"/>
            <a:ext cx="10515600" cy="5137872"/>
          </a:xfrm>
        </p:spPr>
        <p:txBody>
          <a:bodyPr>
            <a:normAutofit/>
          </a:bodyPr>
          <a:lstStyle/>
          <a:p>
            <a:r>
              <a:rPr lang="en-US" dirty="0" smtClean="0"/>
              <a:t>There are different types of means. </a:t>
            </a:r>
          </a:p>
          <a:p>
            <a:r>
              <a:rPr lang="en-US" dirty="0" err="1" smtClean="0"/>
              <a:t>i</a:t>
            </a:r>
            <a:r>
              <a:rPr lang="en-US" dirty="0" smtClean="0"/>
              <a:t>) Arithmetic mean: Sum up the values and divide by </a:t>
            </a:r>
            <a:r>
              <a:rPr lang="en-US" dirty="0" err="1" smtClean="0"/>
              <a:t>te</a:t>
            </a:r>
            <a:r>
              <a:rPr lang="en-US" dirty="0" smtClean="0"/>
              <a:t> count.</a:t>
            </a:r>
          </a:p>
          <a:p>
            <a:r>
              <a:rPr lang="en-US" dirty="0"/>
              <a:t>The arithmetic mean, or briefly the mean, of a set of N numbers X1, X2, X3, . . . ,XN is denoted by </a:t>
            </a:r>
            <a:r>
              <a:rPr lang="en-US" dirty="0" err="1" smtClean="0"/>
              <a:t>Xbar</a:t>
            </a:r>
            <a:r>
              <a:rPr lang="en-US" dirty="0" smtClean="0"/>
              <a:t> and </a:t>
            </a:r>
            <a:r>
              <a:rPr lang="en-US" dirty="0"/>
              <a:t>is defined </a:t>
            </a:r>
            <a:r>
              <a:rPr lang="en-US" dirty="0" smtClean="0"/>
              <a:t>as</a:t>
            </a:r>
          </a:p>
          <a:p>
            <a:pPr marL="0" indent="0">
              <a:buNone/>
            </a:pPr>
            <a:r>
              <a:rPr lang="en-US" dirty="0"/>
              <a:t>	</a:t>
            </a:r>
            <a:r>
              <a:rPr lang="en-US" dirty="0" smtClean="0"/>
              <a:t>(</a:t>
            </a:r>
            <a:r>
              <a:rPr lang="el-GR" dirty="0" smtClean="0"/>
              <a:t>Σ</a:t>
            </a:r>
            <a:r>
              <a:rPr lang="en-US" baseline="-25000" dirty="0" smtClean="0"/>
              <a:t>1</a:t>
            </a:r>
            <a:r>
              <a:rPr lang="en-US" baseline="30000" dirty="0" smtClean="0"/>
              <a:t>N</a:t>
            </a:r>
            <a:r>
              <a:rPr lang="en-US" dirty="0" smtClean="0"/>
              <a:t> xi )</a:t>
            </a:r>
            <a:r>
              <a:rPr lang="en-US" baseline="30000" dirty="0" smtClean="0"/>
              <a:t> </a:t>
            </a:r>
            <a:r>
              <a:rPr lang="en-US" dirty="0" smtClean="0"/>
              <a:t>/N.</a:t>
            </a:r>
          </a:p>
          <a:p>
            <a:pPr marL="0" indent="0">
              <a:buNone/>
            </a:pPr>
            <a:endParaRPr lang="en-US" dirty="0"/>
          </a:p>
        </p:txBody>
      </p:sp>
      <p:pic>
        <p:nvPicPr>
          <p:cNvPr id="5" name="Picture 4"/>
          <p:cNvPicPr>
            <a:picLocks noChangeAspect="1"/>
          </p:cNvPicPr>
          <p:nvPr/>
        </p:nvPicPr>
        <p:blipFill>
          <a:blip r:embed="rId2"/>
          <a:stretch>
            <a:fillRect/>
          </a:stretch>
        </p:blipFill>
        <p:spPr>
          <a:xfrm>
            <a:off x="1652154" y="3608026"/>
            <a:ext cx="8051560" cy="1989209"/>
          </a:xfrm>
          <a:prstGeom prst="rect">
            <a:avLst/>
          </a:prstGeom>
        </p:spPr>
      </p:pic>
      <p:sp>
        <p:nvSpPr>
          <p:cNvPr id="6" name="Rectangle 5"/>
          <p:cNvSpPr/>
          <p:nvPr/>
        </p:nvSpPr>
        <p:spPr>
          <a:xfrm>
            <a:off x="1496290" y="5688369"/>
            <a:ext cx="9857509" cy="646331"/>
          </a:xfrm>
          <a:prstGeom prst="rect">
            <a:avLst/>
          </a:prstGeom>
        </p:spPr>
        <p:txBody>
          <a:bodyPr wrap="square">
            <a:spAutoFit/>
          </a:bodyPr>
          <a:lstStyle/>
          <a:p>
            <a:r>
              <a:rPr lang="en-US" dirty="0">
                <a:latin typeface="AdvTimes"/>
              </a:rPr>
              <a:t>The sum of the squares of the deviations of a set of numbers </a:t>
            </a:r>
            <a:r>
              <a:rPr lang="en-US" dirty="0" err="1">
                <a:latin typeface="AdvMITimes"/>
              </a:rPr>
              <a:t>X</a:t>
            </a:r>
            <a:r>
              <a:rPr lang="en-US" sz="800" dirty="0" err="1">
                <a:latin typeface="AdvMITimes"/>
              </a:rPr>
              <a:t>j</a:t>
            </a:r>
            <a:r>
              <a:rPr lang="en-US" sz="800" dirty="0">
                <a:latin typeface="AdvMITimes"/>
              </a:rPr>
              <a:t> </a:t>
            </a:r>
            <a:r>
              <a:rPr lang="en-US" dirty="0">
                <a:latin typeface="AdvTimes"/>
              </a:rPr>
              <a:t>from any number </a:t>
            </a:r>
            <a:r>
              <a:rPr lang="en-US" dirty="0">
                <a:latin typeface="AdvTimes-i"/>
              </a:rPr>
              <a:t>a </a:t>
            </a:r>
            <a:r>
              <a:rPr lang="en-US" dirty="0">
                <a:latin typeface="AdvTimes"/>
              </a:rPr>
              <a:t>is a minimum </a:t>
            </a:r>
            <a:r>
              <a:rPr lang="en-US" dirty="0" smtClean="0">
                <a:latin typeface="AdvTimes"/>
              </a:rPr>
              <a:t>if and </a:t>
            </a:r>
            <a:r>
              <a:rPr lang="en-US" dirty="0">
                <a:latin typeface="AdvTimes"/>
              </a:rPr>
              <a:t>only if </a:t>
            </a:r>
            <a:r>
              <a:rPr lang="en-US" dirty="0" smtClean="0">
                <a:latin typeface="AdvMITimes"/>
              </a:rPr>
              <a:t>a = </a:t>
            </a:r>
            <a:r>
              <a:rPr lang="en-US" dirty="0" smtClean="0">
                <a:latin typeface="AdvP4C4E74"/>
              </a:rPr>
              <a:t> </a:t>
            </a:r>
            <a:r>
              <a:rPr lang="en-US" dirty="0" err="1" smtClean="0">
                <a:latin typeface="AdvMITimes"/>
              </a:rPr>
              <a:t>Xbar</a:t>
            </a:r>
            <a:r>
              <a:rPr lang="en-US" dirty="0" smtClean="0">
                <a:latin typeface="AdvMITimes"/>
              </a:rPr>
              <a:t> (mean)</a:t>
            </a:r>
            <a:endParaRPr lang="en-US" dirty="0"/>
          </a:p>
        </p:txBody>
      </p:sp>
    </p:spTree>
    <p:extLst>
      <p:ext uri="{BB962C8B-B14F-4D97-AF65-F5344CB8AC3E}">
        <p14:creationId xmlns:p14="http://schemas.microsoft.com/office/powerpoint/2010/main" val="14970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1055" y="1821656"/>
            <a:ext cx="9753600" cy="1114425"/>
          </a:xfrm>
          <a:prstGeom prst="rect">
            <a:avLst/>
          </a:prstGeom>
        </p:spPr>
      </p:pic>
      <p:pic>
        <p:nvPicPr>
          <p:cNvPr id="6" name="Picture 5"/>
          <p:cNvPicPr>
            <a:picLocks noChangeAspect="1"/>
          </p:cNvPicPr>
          <p:nvPr/>
        </p:nvPicPr>
        <p:blipFill>
          <a:blip r:embed="rId3"/>
          <a:stretch>
            <a:fillRect/>
          </a:stretch>
        </p:blipFill>
        <p:spPr>
          <a:xfrm>
            <a:off x="574964" y="3067049"/>
            <a:ext cx="9545782" cy="1543050"/>
          </a:xfrm>
          <a:prstGeom prst="rect">
            <a:avLst/>
          </a:prstGeom>
        </p:spPr>
      </p:pic>
      <p:sp>
        <p:nvSpPr>
          <p:cNvPr id="7" name="Title 6"/>
          <p:cNvSpPr>
            <a:spLocks noGrp="1"/>
          </p:cNvSpPr>
          <p:nvPr>
            <p:ph type="title"/>
          </p:nvPr>
        </p:nvSpPr>
        <p:spPr>
          <a:xfrm>
            <a:off x="706583" y="365126"/>
            <a:ext cx="10647217" cy="693654"/>
          </a:xfrm>
        </p:spPr>
        <p:txBody>
          <a:bodyPr>
            <a:normAutofit fontScale="90000"/>
          </a:bodyPr>
          <a:lstStyle/>
          <a:p>
            <a:r>
              <a:rPr lang="en-US" dirty="0" smtClean="0"/>
              <a:t>Geometric and Harmonic means</a:t>
            </a:r>
            <a:endParaRPr lang="en-US" dirty="0"/>
          </a:p>
        </p:txBody>
      </p:sp>
      <p:sp>
        <p:nvSpPr>
          <p:cNvPr id="8" name="TextBox 7"/>
          <p:cNvSpPr txBox="1"/>
          <p:nvPr/>
        </p:nvSpPr>
        <p:spPr>
          <a:xfrm>
            <a:off x="706583" y="5015346"/>
            <a:ext cx="11249890" cy="1200329"/>
          </a:xfrm>
          <a:prstGeom prst="rect">
            <a:avLst/>
          </a:prstGeom>
          <a:noFill/>
        </p:spPr>
        <p:txBody>
          <a:bodyPr wrap="square" rtlCol="0">
            <a:spAutoFit/>
          </a:bodyPr>
          <a:lstStyle/>
          <a:p>
            <a:r>
              <a:rPr lang="en-US" b="1" dirty="0" smtClean="0"/>
              <a:t>Mode of a set of numbers is the value which occurs at highest frequency.</a:t>
            </a:r>
          </a:p>
          <a:p>
            <a:r>
              <a:rPr lang="en-US" b="1" dirty="0" smtClean="0"/>
              <a:t>An empirical relation is  given by </a:t>
            </a:r>
          </a:p>
          <a:p>
            <a:r>
              <a:rPr lang="en-US" b="1" dirty="0" smtClean="0"/>
              <a:t>Mean – mode = 3(mean – median).</a:t>
            </a:r>
          </a:p>
          <a:p>
            <a:r>
              <a:rPr lang="en-US" b="1" dirty="0" smtClean="0"/>
              <a:t> </a:t>
            </a:r>
            <a:endParaRPr lang="en-US" b="1" dirty="0"/>
          </a:p>
        </p:txBody>
      </p:sp>
    </p:spTree>
    <p:extLst>
      <p:ext uri="{BB962C8B-B14F-4D97-AF65-F5344CB8AC3E}">
        <p14:creationId xmlns:p14="http://schemas.microsoft.com/office/powerpoint/2010/main" val="82923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of statistical measures</a:t>
            </a:r>
            <a:endParaRPr lang="en-US" dirty="0"/>
          </a:p>
        </p:txBody>
      </p:sp>
      <p:sp>
        <p:nvSpPr>
          <p:cNvPr id="3" name="Content Placeholder 2"/>
          <p:cNvSpPr>
            <a:spLocks noGrp="1"/>
          </p:cNvSpPr>
          <p:nvPr>
            <p:ph idx="1"/>
          </p:nvPr>
        </p:nvSpPr>
        <p:spPr/>
        <p:txBody>
          <a:bodyPr>
            <a:normAutofit/>
          </a:bodyPr>
          <a:lstStyle/>
          <a:p>
            <a:r>
              <a:rPr lang="en-US" dirty="0"/>
              <a:t>The mode should be used when calculating measure of center for the </a:t>
            </a:r>
            <a:r>
              <a:rPr lang="en-US" dirty="0" smtClean="0"/>
              <a:t>qualitative variable</a:t>
            </a:r>
            <a:r>
              <a:rPr lang="en-US" dirty="0"/>
              <a:t>. </a:t>
            </a:r>
            <a:endParaRPr lang="en-US" dirty="0" smtClean="0"/>
          </a:p>
          <a:p>
            <a:r>
              <a:rPr lang="en-US" dirty="0" smtClean="0"/>
              <a:t>When </a:t>
            </a:r>
            <a:r>
              <a:rPr lang="en-US" dirty="0"/>
              <a:t>the variable is quantitative with symmetric distribution</a:t>
            </a:r>
            <a:r>
              <a:rPr lang="en-US" dirty="0" smtClean="0"/>
              <a:t>, then </a:t>
            </a:r>
            <a:r>
              <a:rPr lang="en-US" dirty="0"/>
              <a:t>the mean is proper measure of center. </a:t>
            </a:r>
            <a:endParaRPr lang="en-US" dirty="0" smtClean="0"/>
          </a:p>
          <a:p>
            <a:r>
              <a:rPr lang="en-US" dirty="0" smtClean="0"/>
              <a:t>In </a:t>
            </a:r>
            <a:r>
              <a:rPr lang="en-US" dirty="0"/>
              <a:t>a case of quantitative </a:t>
            </a:r>
            <a:r>
              <a:rPr lang="en-US" dirty="0" smtClean="0"/>
              <a:t>variable with </a:t>
            </a:r>
            <a:r>
              <a:rPr lang="en-US" dirty="0"/>
              <a:t>skewed distribution, the median is good choice for the measure of center.</a:t>
            </a:r>
          </a:p>
          <a:p>
            <a:r>
              <a:rPr lang="en-US" dirty="0"/>
              <a:t>This is related to the fact that the mean can be highly influenced by </a:t>
            </a:r>
            <a:r>
              <a:rPr lang="en-US" dirty="0" smtClean="0"/>
              <a:t>an observation </a:t>
            </a:r>
            <a:r>
              <a:rPr lang="en-US" dirty="0"/>
              <a:t>that falls far from the rest of the data, called an outlier</a:t>
            </a:r>
          </a:p>
        </p:txBody>
      </p:sp>
    </p:spTree>
    <p:extLst>
      <p:ext uri="{BB962C8B-B14F-4D97-AF65-F5344CB8AC3E}">
        <p14:creationId xmlns:p14="http://schemas.microsoft.com/office/powerpoint/2010/main" val="392096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622"/>
          </a:xfrm>
        </p:spPr>
        <p:txBody>
          <a:bodyPr>
            <a:normAutofit fontScale="90000"/>
          </a:bodyPr>
          <a:lstStyle/>
          <a:p>
            <a:r>
              <a:rPr lang="en-US" dirty="0" smtClean="0"/>
              <a:t>R Statistical commands</a:t>
            </a:r>
            <a:endParaRPr lang="en-US" dirty="0"/>
          </a:p>
        </p:txBody>
      </p:sp>
      <p:pic>
        <p:nvPicPr>
          <p:cNvPr id="4" name="Picture 3"/>
          <p:cNvPicPr>
            <a:picLocks noChangeAspect="1"/>
          </p:cNvPicPr>
          <p:nvPr/>
        </p:nvPicPr>
        <p:blipFill>
          <a:blip r:embed="rId2"/>
          <a:stretch>
            <a:fillRect/>
          </a:stretch>
        </p:blipFill>
        <p:spPr>
          <a:xfrm>
            <a:off x="1439250" y="2085474"/>
            <a:ext cx="9313499" cy="3244516"/>
          </a:xfrm>
          <a:prstGeom prst="rect">
            <a:avLst/>
          </a:prstGeom>
        </p:spPr>
      </p:pic>
    </p:spTree>
    <p:extLst>
      <p:ext uri="{BB962C8B-B14F-4D97-AF65-F5344CB8AC3E}">
        <p14:creationId xmlns:p14="http://schemas.microsoft.com/office/powerpoint/2010/main" val="376012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Quartiles, deciles and percentiles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a set of data is arranged in order of magnitude, the middle value (or arithmetic mean of the </a:t>
            </a:r>
            <a:r>
              <a:rPr lang="en-US" dirty="0" smtClean="0"/>
              <a:t>two middle </a:t>
            </a:r>
            <a:r>
              <a:rPr lang="en-US" dirty="0"/>
              <a:t>values) that divides the set into two equal parts is the median. </a:t>
            </a:r>
            <a:endParaRPr lang="en-US" dirty="0" smtClean="0"/>
          </a:p>
          <a:p>
            <a:r>
              <a:rPr lang="en-US" dirty="0" smtClean="0"/>
              <a:t>By </a:t>
            </a:r>
            <a:r>
              <a:rPr lang="en-US" dirty="0"/>
              <a:t>extending this idea, we </a:t>
            </a:r>
            <a:r>
              <a:rPr lang="en-US" dirty="0" smtClean="0"/>
              <a:t>can think </a:t>
            </a:r>
            <a:r>
              <a:rPr lang="en-US" dirty="0"/>
              <a:t>of those values which divide the set into four equal parts. These values, denoted by Q1, Q2, and Q3</a:t>
            </a:r>
            <a:r>
              <a:rPr lang="en-US" dirty="0" smtClean="0"/>
              <a:t>, are </a:t>
            </a:r>
            <a:r>
              <a:rPr lang="en-US" dirty="0"/>
              <a:t>called the first, second, and third quartiles, respectively, the value Q2 being equal to the median</a:t>
            </a:r>
            <a:r>
              <a:rPr lang="en-US" dirty="0" smtClean="0"/>
              <a:t>.</a:t>
            </a:r>
          </a:p>
          <a:p>
            <a:r>
              <a:rPr lang="en-US" dirty="0"/>
              <a:t>Similarly, the values that divide the data into 10 equal parts are called deciles and are denoted by </a:t>
            </a:r>
            <a:r>
              <a:rPr lang="en-US" dirty="0" smtClean="0"/>
              <a:t>D1,D2</a:t>
            </a:r>
            <a:r>
              <a:rPr lang="en-US" dirty="0"/>
              <a:t>, . . . , D9, while the values dividing the data into 100 equal parts are called percentiles and are </a:t>
            </a:r>
            <a:r>
              <a:rPr lang="en-US" dirty="0" smtClean="0"/>
              <a:t>denoted by </a:t>
            </a:r>
            <a:r>
              <a:rPr lang="en-US" dirty="0"/>
              <a:t>P1, P2, . . . , P99. The fifth decile and the 50th percentile correspond to the median. The 25th and </a:t>
            </a:r>
            <a:r>
              <a:rPr lang="en-US" dirty="0" smtClean="0"/>
              <a:t>75</a:t>
            </a:r>
            <a:r>
              <a:rPr lang="en-US" baseline="30000" dirty="0" smtClean="0"/>
              <a:t>th</a:t>
            </a:r>
            <a:r>
              <a:rPr lang="en-US" dirty="0" smtClean="0"/>
              <a:t> percentiles </a:t>
            </a:r>
            <a:r>
              <a:rPr lang="en-US" dirty="0"/>
              <a:t>correspond to the first and third quartiles, respectively</a:t>
            </a:r>
            <a:r>
              <a:rPr lang="en-US" dirty="0" smtClean="0"/>
              <a:t>.</a:t>
            </a:r>
          </a:p>
          <a:p>
            <a:endParaRPr lang="en-US" dirty="0"/>
          </a:p>
        </p:txBody>
      </p:sp>
    </p:spTree>
    <p:extLst>
      <p:ext uri="{BB962C8B-B14F-4D97-AF65-F5344CB8AC3E}">
        <p14:creationId xmlns:p14="http://schemas.microsoft.com/office/powerpoint/2010/main" val="72665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687820"/>
          </a:xfrm>
        </p:spPr>
        <p:txBody>
          <a:bodyPr>
            <a:normAutofit fontScale="90000"/>
          </a:bodyPr>
          <a:lstStyle/>
          <a:p>
            <a:r>
              <a:rPr lang="en-US" dirty="0" smtClean="0"/>
              <a:t>Application of Box plot – Outlier detection </a:t>
            </a:r>
            <a:endParaRPr lang="en-US" dirty="0"/>
          </a:p>
        </p:txBody>
      </p:sp>
      <p:sp>
        <p:nvSpPr>
          <p:cNvPr id="6" name="Content Placeholder 5"/>
          <p:cNvSpPr>
            <a:spLocks noGrp="1"/>
          </p:cNvSpPr>
          <p:nvPr>
            <p:ph idx="1"/>
          </p:nvPr>
        </p:nvSpPr>
        <p:spPr>
          <a:xfrm>
            <a:off x="838200" y="1052946"/>
            <a:ext cx="10515600" cy="5124017"/>
          </a:xfrm>
        </p:spPr>
        <p:txBody>
          <a:bodyPr/>
          <a:lstStyle/>
          <a:p>
            <a:endParaRPr lang="en-US" dirty="0"/>
          </a:p>
        </p:txBody>
      </p:sp>
    </p:spTree>
    <p:extLst>
      <p:ext uri="{BB962C8B-B14F-4D97-AF65-F5344CB8AC3E}">
        <p14:creationId xmlns:p14="http://schemas.microsoft.com/office/powerpoint/2010/main" val="263957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365125"/>
            <a:ext cx="10494818" cy="646257"/>
          </a:xfrm>
        </p:spPr>
        <p:txBody>
          <a:bodyPr>
            <a:normAutofit fontScale="90000"/>
          </a:bodyPr>
          <a:lstStyle/>
          <a:p>
            <a:r>
              <a:rPr lang="en-US" dirty="0" smtClean="0"/>
              <a:t>Statistics</a:t>
            </a:r>
            <a:endParaRPr lang="en-US" dirty="0"/>
          </a:p>
        </p:txBody>
      </p:sp>
      <p:sp>
        <p:nvSpPr>
          <p:cNvPr id="4" name="Rectangle 3"/>
          <p:cNvSpPr/>
          <p:nvPr/>
        </p:nvSpPr>
        <p:spPr>
          <a:xfrm>
            <a:off x="720436" y="1249556"/>
            <a:ext cx="10633364" cy="2585323"/>
          </a:xfrm>
          <a:prstGeom prst="rect">
            <a:avLst/>
          </a:prstGeom>
        </p:spPr>
        <p:txBody>
          <a:bodyPr wrap="square">
            <a:spAutoFit/>
          </a:bodyPr>
          <a:lstStyle/>
          <a:p>
            <a:r>
              <a:rPr lang="en-US" dirty="0"/>
              <a:t>S</a:t>
            </a:r>
            <a:r>
              <a:rPr lang="en-US" dirty="0" smtClean="0"/>
              <a:t>tatistics </a:t>
            </a:r>
            <a:r>
              <a:rPr lang="en-US" dirty="0"/>
              <a:t>is the methodology which </a:t>
            </a:r>
            <a:r>
              <a:rPr lang="en-US" dirty="0" smtClean="0"/>
              <a:t>scientists and </a:t>
            </a:r>
            <a:r>
              <a:rPr lang="en-US" dirty="0"/>
              <a:t>mathematicians have developed for interpreting and drawing </a:t>
            </a:r>
            <a:r>
              <a:rPr lang="en-US" dirty="0" smtClean="0"/>
              <a:t>conclusions from </a:t>
            </a:r>
            <a:r>
              <a:rPr lang="en-US" dirty="0"/>
              <a:t>collected data.</a:t>
            </a:r>
            <a:endParaRPr lang="en-US" dirty="0" smtClean="0">
              <a:solidFill>
                <a:srgbClr val="231F20"/>
              </a:solidFill>
              <a:latin typeface="NewAster"/>
            </a:endParaRPr>
          </a:p>
          <a:p>
            <a:endParaRPr lang="en-US" dirty="0" smtClean="0">
              <a:solidFill>
                <a:srgbClr val="231F20"/>
              </a:solidFill>
              <a:latin typeface="NewAster"/>
            </a:endParaRPr>
          </a:p>
          <a:p>
            <a:r>
              <a:rPr lang="en-US" dirty="0" smtClean="0">
                <a:solidFill>
                  <a:srgbClr val="231F20"/>
                </a:solidFill>
              </a:rPr>
              <a:t>Historically, the ideas and methods of statistics developed gradually as society grew interested in collecting and using data for a variety of applications. </a:t>
            </a:r>
          </a:p>
          <a:p>
            <a:endParaRPr lang="en-US" dirty="0" smtClean="0">
              <a:solidFill>
                <a:srgbClr val="231F20"/>
              </a:solidFill>
            </a:endParaRPr>
          </a:p>
          <a:p>
            <a:r>
              <a:rPr lang="en-US" dirty="0" smtClean="0">
                <a:solidFill>
                  <a:srgbClr val="231F20"/>
                </a:solidFill>
              </a:rPr>
              <a:t>The earliest origins of statistics lie in the desire of rulers to count the number of inhabitants or measure the value of taxable land in their domains.</a:t>
            </a:r>
          </a:p>
          <a:p>
            <a:endParaRPr lang="en-US" dirty="0"/>
          </a:p>
        </p:txBody>
      </p:sp>
      <p:sp>
        <p:nvSpPr>
          <p:cNvPr id="5" name="Rectangle 4"/>
          <p:cNvSpPr/>
          <p:nvPr/>
        </p:nvSpPr>
        <p:spPr>
          <a:xfrm>
            <a:off x="720436" y="4073053"/>
            <a:ext cx="10633364" cy="2031325"/>
          </a:xfrm>
          <a:prstGeom prst="rect">
            <a:avLst/>
          </a:prstGeom>
        </p:spPr>
        <p:txBody>
          <a:bodyPr wrap="square">
            <a:spAutoFit/>
          </a:bodyPr>
          <a:lstStyle/>
          <a:p>
            <a:r>
              <a:rPr lang="en-US" dirty="0">
                <a:solidFill>
                  <a:srgbClr val="231F20"/>
                </a:solidFill>
              </a:rPr>
              <a:t>By the nineteenth century, the agricultural, life, and behavioral sciences </a:t>
            </a:r>
            <a:r>
              <a:rPr lang="en-US" dirty="0" smtClean="0">
                <a:solidFill>
                  <a:srgbClr val="231F20"/>
                </a:solidFill>
              </a:rPr>
              <a:t>also began </a:t>
            </a:r>
            <a:r>
              <a:rPr lang="en-US" dirty="0">
                <a:solidFill>
                  <a:srgbClr val="231F20"/>
                </a:solidFill>
              </a:rPr>
              <a:t>to rely on data to answer fundamental questions. </a:t>
            </a:r>
            <a:endParaRPr lang="en-US" dirty="0" smtClean="0">
              <a:solidFill>
                <a:srgbClr val="231F20"/>
              </a:solidFill>
            </a:endParaRPr>
          </a:p>
          <a:p>
            <a:pPr marL="285750" indent="-285750">
              <a:buFont typeface="Arial" panose="020B0604020202020204" pitchFamily="34" charset="0"/>
              <a:buChar char="•"/>
            </a:pPr>
            <a:r>
              <a:rPr lang="en-US" dirty="0" smtClean="0">
                <a:solidFill>
                  <a:srgbClr val="231F20"/>
                </a:solidFill>
              </a:rPr>
              <a:t>	How </a:t>
            </a:r>
            <a:r>
              <a:rPr lang="en-US" dirty="0">
                <a:solidFill>
                  <a:srgbClr val="231F20"/>
                </a:solidFill>
              </a:rPr>
              <a:t>are the </a:t>
            </a:r>
            <a:r>
              <a:rPr lang="en-US" dirty="0" smtClean="0">
                <a:solidFill>
                  <a:srgbClr val="231F20"/>
                </a:solidFill>
              </a:rPr>
              <a:t>heights of </a:t>
            </a:r>
            <a:r>
              <a:rPr lang="en-US" dirty="0">
                <a:solidFill>
                  <a:srgbClr val="231F20"/>
                </a:solidFill>
              </a:rPr>
              <a:t>parents and children related? </a:t>
            </a:r>
            <a:endParaRPr lang="en-US" dirty="0" smtClean="0">
              <a:solidFill>
                <a:srgbClr val="231F20"/>
              </a:solidFill>
            </a:endParaRPr>
          </a:p>
          <a:p>
            <a:pPr marL="285750" indent="-285750">
              <a:buFont typeface="Arial" panose="020B0604020202020204" pitchFamily="34" charset="0"/>
              <a:buChar char="•"/>
            </a:pPr>
            <a:r>
              <a:rPr lang="en-US" dirty="0">
                <a:solidFill>
                  <a:srgbClr val="231F20"/>
                </a:solidFill>
              </a:rPr>
              <a:t>	</a:t>
            </a:r>
            <a:r>
              <a:rPr lang="en-US" dirty="0" smtClean="0">
                <a:solidFill>
                  <a:srgbClr val="231F20"/>
                </a:solidFill>
              </a:rPr>
              <a:t>Does </a:t>
            </a:r>
            <a:r>
              <a:rPr lang="en-US" dirty="0">
                <a:solidFill>
                  <a:srgbClr val="231F20"/>
                </a:solidFill>
              </a:rPr>
              <a:t>a new variety of wheat produce </a:t>
            </a:r>
            <a:r>
              <a:rPr lang="en-US" dirty="0" smtClean="0">
                <a:solidFill>
                  <a:srgbClr val="231F20"/>
                </a:solidFill>
              </a:rPr>
              <a:t>higher yields </a:t>
            </a:r>
            <a:r>
              <a:rPr lang="en-US" dirty="0">
                <a:solidFill>
                  <a:srgbClr val="231F20"/>
                </a:solidFill>
              </a:rPr>
              <a:t>than the old, and under what conditions of rainfall and fertilizer? </a:t>
            </a:r>
            <a:endParaRPr lang="en-US" dirty="0" smtClean="0">
              <a:solidFill>
                <a:srgbClr val="231F20"/>
              </a:solidFill>
            </a:endParaRPr>
          </a:p>
          <a:p>
            <a:pPr marL="285750" indent="-285750">
              <a:buFont typeface="Arial" panose="020B0604020202020204" pitchFamily="34" charset="0"/>
              <a:buChar char="•"/>
            </a:pPr>
            <a:r>
              <a:rPr lang="en-US" dirty="0" smtClean="0">
                <a:solidFill>
                  <a:srgbClr val="231F20"/>
                </a:solidFill>
              </a:rPr>
              <a:t>	Can a </a:t>
            </a:r>
            <a:r>
              <a:rPr lang="en-US" dirty="0">
                <a:solidFill>
                  <a:srgbClr val="231F20"/>
                </a:solidFill>
              </a:rPr>
              <a:t>person’s mental ability and behavior be measured just as we measure height</a:t>
            </a:r>
          </a:p>
          <a:p>
            <a:pPr marL="285750" indent="-285750">
              <a:buFont typeface="Arial" panose="020B0604020202020204" pitchFamily="34" charset="0"/>
              <a:buChar char="•"/>
            </a:pPr>
            <a:r>
              <a:rPr lang="en-US" dirty="0">
                <a:solidFill>
                  <a:srgbClr val="231F20"/>
                </a:solidFill>
              </a:rPr>
              <a:t>and reaction time?</a:t>
            </a:r>
            <a:endParaRPr lang="en-US" dirty="0"/>
          </a:p>
        </p:txBody>
      </p:sp>
    </p:spTree>
    <p:extLst>
      <p:ext uri="{BB962C8B-B14F-4D97-AF65-F5344CB8AC3E}">
        <p14:creationId xmlns:p14="http://schemas.microsoft.com/office/powerpoint/2010/main" val="122785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smtClean="0"/>
              <a:t>Application of Box plot – Outlier detection </a:t>
            </a:r>
            <a:endParaRPr lang="en-US" dirty="0"/>
          </a:p>
        </p:txBody>
      </p:sp>
      <p:sp>
        <p:nvSpPr>
          <p:cNvPr id="3" name="Content Placeholder 2"/>
          <p:cNvSpPr>
            <a:spLocks noGrp="1"/>
          </p:cNvSpPr>
          <p:nvPr>
            <p:ph idx="1"/>
          </p:nvPr>
        </p:nvSpPr>
        <p:spPr>
          <a:xfrm>
            <a:off x="969818" y="1825625"/>
            <a:ext cx="10383982" cy="654339"/>
          </a:xfrm>
        </p:spPr>
        <p:txBody>
          <a:bodyPr/>
          <a:lstStyle/>
          <a:p>
            <a:endParaRPr lang="en-US" dirty="0"/>
          </a:p>
        </p:txBody>
      </p:sp>
      <p:pic>
        <p:nvPicPr>
          <p:cNvPr id="4" name="Picture 3"/>
          <p:cNvPicPr>
            <a:picLocks noChangeAspect="1"/>
          </p:cNvPicPr>
          <p:nvPr/>
        </p:nvPicPr>
        <p:blipFill>
          <a:blip r:embed="rId2"/>
          <a:stretch>
            <a:fillRect/>
          </a:stretch>
        </p:blipFill>
        <p:spPr>
          <a:xfrm>
            <a:off x="2758508" y="3252643"/>
            <a:ext cx="4950247" cy="3051175"/>
          </a:xfrm>
          <a:prstGeom prst="rect">
            <a:avLst/>
          </a:prstGeom>
        </p:spPr>
      </p:pic>
    </p:spTree>
    <p:extLst>
      <p:ext uri="{BB962C8B-B14F-4D97-AF65-F5344CB8AC3E}">
        <p14:creationId xmlns:p14="http://schemas.microsoft.com/office/powerpoint/2010/main" val="345675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dirty="0" smtClean="0"/>
              <a:t>Measures of </a:t>
            </a:r>
            <a:r>
              <a:rPr lang="en-US" dirty="0"/>
              <a:t>s</a:t>
            </a:r>
            <a:r>
              <a:rPr lang="en-US" dirty="0" smtClean="0"/>
              <a:t>pread</a:t>
            </a:r>
            <a:endParaRPr lang="en-US" dirty="0"/>
          </a:p>
        </p:txBody>
      </p:sp>
      <p:sp>
        <p:nvSpPr>
          <p:cNvPr id="5" name="Rectangle 4"/>
          <p:cNvSpPr/>
          <p:nvPr/>
        </p:nvSpPr>
        <p:spPr>
          <a:xfrm>
            <a:off x="360218" y="1363406"/>
            <a:ext cx="11471563" cy="3139321"/>
          </a:xfrm>
          <a:prstGeom prst="rect">
            <a:avLst/>
          </a:prstGeom>
        </p:spPr>
        <p:txBody>
          <a:bodyPr wrap="square">
            <a:spAutoFit/>
          </a:bodyPr>
          <a:lstStyle/>
          <a:p>
            <a:pPr marL="584200" marR="127000" lvl="1"/>
            <a:r>
              <a:rPr lang="en-US" b="1" dirty="0" smtClean="0">
                <a:effectLst/>
              </a:rPr>
              <a:t>Measures of Spread</a:t>
            </a:r>
            <a:r>
              <a:rPr lang="en-US" dirty="0" smtClean="0">
                <a:effectLst/>
              </a:rPr>
              <a:t> - Although the average value in a distribution is informative about how scores are centered in the distribution, the mean, median, and mode lack context for interpreting those statistics.  </a:t>
            </a:r>
          </a:p>
          <a:p>
            <a:pPr marL="584200" marR="127000" lvl="1"/>
            <a:endParaRPr lang="en-US" dirty="0"/>
          </a:p>
          <a:p>
            <a:pPr marL="584200" marR="127000" lvl="1"/>
            <a:r>
              <a:rPr lang="en-US" dirty="0" smtClean="0">
                <a:effectLst/>
              </a:rPr>
              <a:t>Measures of </a:t>
            </a:r>
            <a:r>
              <a:rPr lang="en-US" b="1" dirty="0" smtClean="0">
                <a:effectLst/>
              </a:rPr>
              <a:t>variability</a:t>
            </a:r>
            <a:r>
              <a:rPr lang="en-US" dirty="0" smtClean="0">
                <a:effectLst/>
              </a:rPr>
              <a:t> provide information about the degree to which individual scores are clustered about or deviate from the average value in a distribution.</a:t>
            </a:r>
          </a:p>
          <a:p>
            <a:pPr marL="584200" marR="127000" lvl="1"/>
            <a:endParaRPr lang="en-US" dirty="0" smtClean="0">
              <a:effectLst/>
            </a:endParaRPr>
          </a:p>
          <a:p>
            <a:pPr marR="127000" lvl="1"/>
            <a:r>
              <a:rPr lang="en-US" b="1" dirty="0"/>
              <a:t> </a:t>
            </a:r>
            <a:r>
              <a:rPr lang="en-US" b="1" dirty="0" smtClean="0"/>
              <a:t>  </a:t>
            </a:r>
            <a:r>
              <a:rPr lang="en-US" b="1" dirty="0" smtClean="0">
                <a:effectLst/>
              </a:rPr>
              <a:t>Range</a:t>
            </a:r>
            <a:r>
              <a:rPr lang="en-US" dirty="0" smtClean="0">
                <a:effectLst/>
              </a:rPr>
              <a:t> - The simplest measure of variability to compute and understand is the range.  The range is the difference between the highest and lowest score in a distribution.  Although it is easy to compute, it is not often used as the sole measure of variability due to its instability.  Because it is based solely on the most extreme scores in the distribution and does not fully reflect the pattern of variation within a distribution, the range is a very limited measure of variability.</a:t>
            </a:r>
          </a:p>
        </p:txBody>
      </p:sp>
      <p:sp>
        <p:nvSpPr>
          <p:cNvPr id="3" name="TextBox 2"/>
          <p:cNvSpPr txBox="1"/>
          <p:nvPr/>
        </p:nvSpPr>
        <p:spPr>
          <a:xfrm>
            <a:off x="720435" y="4502727"/>
            <a:ext cx="11111346" cy="369332"/>
          </a:xfrm>
          <a:prstGeom prst="rect">
            <a:avLst/>
          </a:prstGeom>
          <a:noFill/>
        </p:spPr>
        <p:txBody>
          <a:bodyPr wrap="square" rtlCol="0">
            <a:spAutoFit/>
          </a:bodyPr>
          <a:lstStyle/>
          <a:p>
            <a:r>
              <a:rPr lang="en-US" dirty="0" smtClean="0"/>
              <a:t>The mean deviation:    </a:t>
            </a:r>
            <a:endParaRPr lang="en-US" dirty="0"/>
          </a:p>
        </p:txBody>
      </p:sp>
      <p:pic>
        <p:nvPicPr>
          <p:cNvPr id="4" name="Picture 3"/>
          <p:cNvPicPr>
            <a:picLocks noChangeAspect="1"/>
          </p:cNvPicPr>
          <p:nvPr/>
        </p:nvPicPr>
        <p:blipFill>
          <a:blip r:embed="rId2"/>
          <a:stretch>
            <a:fillRect/>
          </a:stretch>
        </p:blipFill>
        <p:spPr>
          <a:xfrm>
            <a:off x="2861396" y="4926559"/>
            <a:ext cx="6524625" cy="1800225"/>
          </a:xfrm>
          <a:prstGeom prst="rect">
            <a:avLst/>
          </a:prstGeom>
        </p:spPr>
      </p:pic>
    </p:spTree>
    <p:extLst>
      <p:ext uri="{BB962C8B-B14F-4D97-AF65-F5344CB8AC3E}">
        <p14:creationId xmlns:p14="http://schemas.microsoft.com/office/powerpoint/2010/main" val="145949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42" y="365126"/>
            <a:ext cx="10499558" cy="741780"/>
          </a:xfrm>
        </p:spPr>
        <p:txBody>
          <a:bodyPr/>
          <a:lstStyle/>
          <a:p>
            <a:r>
              <a:rPr lang="en-US" dirty="0" smtClean="0"/>
              <a:t>Quartiles</a:t>
            </a:r>
            <a:endParaRPr lang="en-US" dirty="0"/>
          </a:p>
        </p:txBody>
      </p:sp>
      <p:sp>
        <p:nvSpPr>
          <p:cNvPr id="4" name="Rectangle 3"/>
          <p:cNvSpPr/>
          <p:nvPr/>
        </p:nvSpPr>
        <p:spPr>
          <a:xfrm>
            <a:off x="173182" y="1253673"/>
            <a:ext cx="11180618" cy="2862322"/>
          </a:xfrm>
          <a:prstGeom prst="rect">
            <a:avLst/>
          </a:prstGeom>
        </p:spPr>
        <p:txBody>
          <a:bodyPr wrap="square">
            <a:spAutoFit/>
          </a:bodyPr>
          <a:lstStyle/>
          <a:p>
            <a:pPr marL="742950" marR="127000" lvl="1" indent="-285750">
              <a:buFont typeface="Arial" panose="020B0604020202020204" pitchFamily="34" charset="0"/>
              <a:buChar char="•"/>
            </a:pPr>
            <a:r>
              <a:rPr lang="en-US" b="1" dirty="0" smtClean="0">
                <a:effectLst/>
              </a:rPr>
              <a:t>Interquartile Range (IQR)</a:t>
            </a:r>
            <a:r>
              <a:rPr lang="en-US" dirty="0" smtClean="0">
                <a:effectLst/>
              </a:rPr>
              <a:t> - Provides a measure of the spread of the middle 50% of the scores.  </a:t>
            </a:r>
          </a:p>
          <a:p>
            <a:pPr marL="742950" marR="127000" lvl="1" indent="-285750">
              <a:buFont typeface="Arial" panose="020B0604020202020204" pitchFamily="34" charset="0"/>
              <a:buChar char="•"/>
            </a:pPr>
            <a:endParaRPr lang="en-US" dirty="0"/>
          </a:p>
          <a:p>
            <a:pPr marL="742950" marR="127000" lvl="1" indent="-285750">
              <a:buFont typeface="Arial" panose="020B0604020202020204" pitchFamily="34" charset="0"/>
              <a:buChar char="•"/>
            </a:pPr>
            <a:r>
              <a:rPr lang="en-US" dirty="0" smtClean="0">
                <a:effectLst/>
              </a:rPr>
              <a:t>The IQR is defined as the 75</a:t>
            </a:r>
            <a:r>
              <a:rPr lang="en-US" baseline="30000" dirty="0" smtClean="0">
                <a:effectLst/>
              </a:rPr>
              <a:t>th</a:t>
            </a:r>
            <a:r>
              <a:rPr lang="en-US" dirty="0" smtClean="0">
                <a:effectLst/>
              </a:rPr>
              <a:t> percentile - the 25</a:t>
            </a:r>
            <a:r>
              <a:rPr lang="en-US" baseline="30000" dirty="0" smtClean="0">
                <a:effectLst/>
              </a:rPr>
              <a:t>th</a:t>
            </a:r>
            <a:r>
              <a:rPr lang="en-US" dirty="0" smtClean="0">
                <a:effectLst/>
              </a:rPr>
              <a:t> percentile.  The interquartile range plays an important role in the graphical method known as the </a:t>
            </a:r>
            <a:r>
              <a:rPr lang="en-US" b="1" dirty="0" smtClean="0">
                <a:effectLst/>
              </a:rPr>
              <a:t>boxplot</a:t>
            </a:r>
            <a:r>
              <a:rPr lang="en-US" dirty="0" smtClean="0">
                <a:effectLst/>
              </a:rPr>
              <a:t>.  </a:t>
            </a:r>
          </a:p>
          <a:p>
            <a:pPr marL="742950" marR="127000" lvl="1" indent="-285750">
              <a:buFont typeface="Arial" panose="020B0604020202020204" pitchFamily="34" charset="0"/>
              <a:buChar char="•"/>
            </a:pPr>
            <a:endParaRPr lang="en-US" dirty="0"/>
          </a:p>
          <a:p>
            <a:pPr marL="742950" marR="127000" lvl="1" indent="-285750">
              <a:buFont typeface="Arial" panose="020B0604020202020204" pitchFamily="34" charset="0"/>
              <a:buChar char="•"/>
            </a:pPr>
            <a:r>
              <a:rPr lang="en-US" dirty="0" smtClean="0">
                <a:effectLst/>
              </a:rPr>
              <a:t>The advantage of using the IQR is that it is easy to compute and extreme scores in the distribution have much less impact but its strength is also a weakness in that it suffers as a measure of variability because it discards too much data.  Researchers want to study variability while eliminating scores that are likely to be accidents.  The boxplot allows for this for this distinction and is an important tool for exploring data.</a:t>
            </a:r>
          </a:p>
          <a:p>
            <a:pPr marL="742950" marR="127000" lvl="1" indent="-285750">
              <a:buFont typeface="Arial" panose="020B0604020202020204" pitchFamily="34" charset="0"/>
              <a:buChar char="•"/>
            </a:pPr>
            <a:endParaRPr lang="en-US" dirty="0" smtClean="0">
              <a:effectLst/>
            </a:endParaRPr>
          </a:p>
        </p:txBody>
      </p:sp>
    </p:spTree>
    <p:extLst>
      <p:ext uri="{BB962C8B-B14F-4D97-AF65-F5344CB8AC3E}">
        <p14:creationId xmlns:p14="http://schemas.microsoft.com/office/powerpoint/2010/main" val="327150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t>Variance and standard deviation</a:t>
            </a:r>
            <a:endParaRPr lang="en-US" dirty="0"/>
          </a:p>
        </p:txBody>
      </p:sp>
      <p:sp>
        <p:nvSpPr>
          <p:cNvPr id="3" name="Content Placeholder 2"/>
          <p:cNvSpPr>
            <a:spLocks noGrp="1"/>
          </p:cNvSpPr>
          <p:nvPr>
            <p:ph idx="1"/>
          </p:nvPr>
        </p:nvSpPr>
        <p:spPr>
          <a:xfrm>
            <a:off x="838200" y="1066800"/>
            <a:ext cx="10515600" cy="5110163"/>
          </a:xfrm>
        </p:spPr>
        <p:txBody>
          <a:bodyPr>
            <a:normAutofit lnSpcReduction="10000"/>
          </a:bodyPr>
          <a:lstStyle/>
          <a:p>
            <a:r>
              <a:rPr lang="en-US" b="1" dirty="0"/>
              <a:t>Variance</a:t>
            </a:r>
            <a:r>
              <a:rPr lang="en-US" dirty="0"/>
              <a:t> - The variance is a measure based on the deviations of individual scores from the mean.  </a:t>
            </a:r>
            <a:endParaRPr lang="en-US" dirty="0" smtClean="0"/>
          </a:p>
          <a:p>
            <a:r>
              <a:rPr lang="en-US" dirty="0" smtClean="0"/>
              <a:t>As </a:t>
            </a:r>
            <a:r>
              <a:rPr lang="en-US" dirty="0"/>
              <a:t>noted in the definition of the mean, however, simply summing the deviations will result in a value of 0.  </a:t>
            </a:r>
            <a:endParaRPr lang="en-US" dirty="0" smtClean="0"/>
          </a:p>
          <a:p>
            <a:r>
              <a:rPr lang="en-US" dirty="0" smtClean="0"/>
              <a:t>To </a:t>
            </a:r>
            <a:r>
              <a:rPr lang="en-US" dirty="0"/>
              <a:t>get around this problem the variance is based on squared deviations of scores about the mean.  When the deviations are squared, the rank order and relative distance of scores in the distribution is preserved while negative values are eliminated.  </a:t>
            </a:r>
            <a:endParaRPr lang="en-US" dirty="0" smtClean="0"/>
          </a:p>
          <a:p>
            <a:r>
              <a:rPr lang="en-US" dirty="0" smtClean="0"/>
              <a:t>Then </a:t>
            </a:r>
            <a:r>
              <a:rPr lang="en-US" dirty="0"/>
              <a:t>to control for the number of subjects in the distribution, the sum of the squared deviations, </a:t>
            </a:r>
            <a:r>
              <a:rPr lang="en-US" dirty="0">
                <a:latin typeface="symbol" panose="05050102010706020507" pitchFamily="18" charset="2"/>
              </a:rPr>
              <a:t>S</a:t>
            </a:r>
            <a:r>
              <a:rPr lang="en-US" dirty="0"/>
              <a:t>(</a:t>
            </a:r>
            <a:r>
              <a:rPr lang="en-US" i="1" dirty="0"/>
              <a:t>X</a:t>
            </a:r>
            <a:r>
              <a:rPr lang="en-US" dirty="0"/>
              <a:t> - </a:t>
            </a:r>
            <a:r>
              <a:rPr lang="en-US" i="1" dirty="0">
                <a:latin typeface="symbol" panose="05050102010706020507" pitchFamily="18" charset="2"/>
              </a:rPr>
              <a:t>`</a:t>
            </a:r>
            <a:r>
              <a:rPr lang="en-US" i="1" dirty="0" smtClean="0"/>
              <a:t>X</a:t>
            </a:r>
            <a:r>
              <a:rPr lang="en-US" baseline="30000" dirty="0" smtClean="0"/>
              <a:t>)2,</a:t>
            </a:r>
            <a:r>
              <a:rPr lang="en-US" dirty="0" smtClean="0"/>
              <a:t> </a:t>
            </a:r>
            <a:r>
              <a:rPr lang="en-US" dirty="0"/>
              <a:t>is divided by </a:t>
            </a:r>
            <a:r>
              <a:rPr lang="en-US" i="1" dirty="0"/>
              <a:t>N</a:t>
            </a:r>
            <a:r>
              <a:rPr lang="en-US" dirty="0"/>
              <a:t> (population) or by </a:t>
            </a:r>
            <a:r>
              <a:rPr lang="en-US" i="1" dirty="0"/>
              <a:t>N</a:t>
            </a:r>
            <a:r>
              <a:rPr lang="en-US" dirty="0"/>
              <a:t> - 1 (sample).  </a:t>
            </a:r>
            <a:endParaRPr lang="en-US" dirty="0" smtClean="0"/>
          </a:p>
          <a:p>
            <a:r>
              <a:rPr lang="en-US" dirty="0" smtClean="0"/>
              <a:t>The </a:t>
            </a:r>
            <a:r>
              <a:rPr lang="en-US" dirty="0"/>
              <a:t>result is the average of the sum of the squared deviations and it is called the </a:t>
            </a:r>
            <a:r>
              <a:rPr lang="en-US" b="1" dirty="0"/>
              <a:t>variance.</a:t>
            </a:r>
          </a:p>
          <a:p>
            <a:endParaRPr lang="en-US" dirty="0"/>
          </a:p>
        </p:txBody>
      </p:sp>
    </p:spTree>
    <p:extLst>
      <p:ext uri="{BB962C8B-B14F-4D97-AF65-F5344CB8AC3E}">
        <p14:creationId xmlns:p14="http://schemas.microsoft.com/office/powerpoint/2010/main" val="3381733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r>
              <a:rPr lang="en-US" dirty="0" smtClean="0"/>
              <a:t>Variance calculations</a:t>
            </a:r>
            <a:endParaRPr lang="en-US" dirty="0"/>
          </a:p>
        </p:txBody>
      </p:sp>
      <p:pic>
        <p:nvPicPr>
          <p:cNvPr id="4" name="Content Placeholder 3"/>
          <p:cNvPicPr>
            <a:picLocks noGrp="1" noChangeAspect="1"/>
          </p:cNvPicPr>
          <p:nvPr>
            <p:ph idx="1"/>
          </p:nvPr>
        </p:nvPicPr>
        <p:blipFill>
          <a:blip r:embed="rId2"/>
          <a:stretch>
            <a:fillRect/>
          </a:stretch>
        </p:blipFill>
        <p:spPr>
          <a:xfrm>
            <a:off x="2064327" y="2024351"/>
            <a:ext cx="6012873" cy="3570143"/>
          </a:xfrm>
          <a:prstGeom prst="rect">
            <a:avLst/>
          </a:prstGeom>
        </p:spPr>
      </p:pic>
      <p:sp>
        <p:nvSpPr>
          <p:cNvPr id="5" name="TextBox 4"/>
          <p:cNvSpPr txBox="1"/>
          <p:nvPr/>
        </p:nvSpPr>
        <p:spPr>
          <a:xfrm>
            <a:off x="1828800" y="1163782"/>
            <a:ext cx="7786255" cy="923330"/>
          </a:xfrm>
          <a:prstGeom prst="rect">
            <a:avLst/>
          </a:prstGeom>
          <a:noFill/>
        </p:spPr>
        <p:txBody>
          <a:bodyPr wrap="square" rtlCol="0">
            <a:spAutoFit/>
          </a:bodyPr>
          <a:lstStyle/>
          <a:p>
            <a:r>
              <a:rPr lang="en-US" dirty="0" smtClean="0"/>
              <a:t>Data:</a:t>
            </a:r>
          </a:p>
          <a:p>
            <a:r>
              <a:rPr lang="en-US" dirty="0" smtClean="0"/>
              <a:t>The grades of 10 students are given as ( 6,7,6,8,5,7,6,9,10,6). Compute the variance.</a:t>
            </a:r>
            <a:endParaRPr lang="en-US" dirty="0"/>
          </a:p>
        </p:txBody>
      </p:sp>
    </p:spTree>
    <p:extLst>
      <p:ext uri="{BB962C8B-B14F-4D97-AF65-F5344CB8AC3E}">
        <p14:creationId xmlns:p14="http://schemas.microsoft.com/office/powerpoint/2010/main" val="137963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smtClean="0"/>
              <a:t>Recollect:</a:t>
            </a:r>
            <a:endParaRPr lang="en-US" dirty="0"/>
          </a:p>
        </p:txBody>
      </p:sp>
      <p:sp>
        <p:nvSpPr>
          <p:cNvPr id="3" name="Content Placeholder 2"/>
          <p:cNvSpPr>
            <a:spLocks noGrp="1"/>
          </p:cNvSpPr>
          <p:nvPr>
            <p:ph idx="1"/>
          </p:nvPr>
        </p:nvSpPr>
        <p:spPr>
          <a:xfrm>
            <a:off x="838200" y="1039092"/>
            <a:ext cx="10009910" cy="1787235"/>
          </a:xfrm>
        </p:spPr>
        <p:txBody>
          <a:bodyPr>
            <a:normAutofit fontScale="85000" lnSpcReduction="20000"/>
          </a:bodyPr>
          <a:lstStyle/>
          <a:p>
            <a:pPr marL="0" indent="0">
              <a:buNone/>
            </a:pPr>
            <a:r>
              <a:rPr lang="en-US" dirty="0"/>
              <a:t>The cans in a sample of 20 cans of fruit contain net weights of fruit ranging from 19.3 to 20.9 </a:t>
            </a:r>
            <a:r>
              <a:rPr lang="en-US" dirty="0" err="1"/>
              <a:t>oz</a:t>
            </a:r>
            <a:r>
              <a:rPr lang="en-US" dirty="0"/>
              <a:t>, as given </a:t>
            </a:r>
            <a:r>
              <a:rPr lang="en-US" dirty="0" smtClean="0"/>
              <a:t>in the table. </a:t>
            </a:r>
            <a:r>
              <a:rPr lang="en-US" dirty="0"/>
              <a:t>If we want to group these data into 6 classes, we get </a:t>
            </a:r>
            <a:r>
              <a:rPr lang="en-US" dirty="0" smtClean="0"/>
              <a:t>class </a:t>
            </a:r>
            <a:r>
              <a:rPr lang="en-US" dirty="0"/>
              <a:t>intervals of 0.302 [(2 1.0 - 19.2) 16 = 0.3 </a:t>
            </a:r>
            <a:r>
              <a:rPr lang="en-US" dirty="0" err="1"/>
              <a:t>oz</a:t>
            </a:r>
            <a:r>
              <a:rPr lang="en-US" dirty="0"/>
              <a:t>]. The weights given in Table 1</a:t>
            </a:r>
            <a:r>
              <a:rPr lang="en-US" dirty="0" smtClean="0"/>
              <a:t> </a:t>
            </a:r>
            <a:r>
              <a:rPr lang="en-US" dirty="0"/>
              <a:t>can be </a:t>
            </a:r>
            <a:r>
              <a:rPr lang="en-US" dirty="0" smtClean="0"/>
              <a:t>arranged </a:t>
            </a:r>
            <a:r>
              <a:rPr lang="en-US" dirty="0"/>
              <a:t>into the frequency distributions given in Table </a:t>
            </a:r>
            <a:r>
              <a:rPr lang="en-US" dirty="0" smtClean="0"/>
              <a:t>2 </a:t>
            </a:r>
            <a:r>
              <a:rPr lang="en-US" dirty="0"/>
              <a:t>and shown graphically in f</a:t>
            </a:r>
            <a:r>
              <a:rPr lang="en-US" dirty="0" smtClean="0"/>
              <a:t>igures 3 and 4.</a:t>
            </a:r>
          </a:p>
          <a:p>
            <a:pPr marL="0" indent="0">
              <a:buNone/>
            </a:pPr>
            <a:r>
              <a:rPr lang="en-US" dirty="0" smtClean="0"/>
              <a:t>Figure 1:</a:t>
            </a:r>
            <a:endParaRPr lang="en-US" dirty="0"/>
          </a:p>
        </p:txBody>
      </p:sp>
      <p:pic>
        <p:nvPicPr>
          <p:cNvPr id="4" name="Picture 3"/>
          <p:cNvPicPr>
            <a:picLocks noChangeAspect="1"/>
          </p:cNvPicPr>
          <p:nvPr/>
        </p:nvPicPr>
        <p:blipFill>
          <a:blip r:embed="rId2"/>
          <a:stretch>
            <a:fillRect/>
          </a:stretch>
        </p:blipFill>
        <p:spPr>
          <a:xfrm>
            <a:off x="1445201" y="2937164"/>
            <a:ext cx="7391870" cy="746847"/>
          </a:xfrm>
          <a:prstGeom prst="rect">
            <a:avLst/>
          </a:prstGeom>
        </p:spPr>
      </p:pic>
      <p:pic>
        <p:nvPicPr>
          <p:cNvPr id="5" name="Picture 4"/>
          <p:cNvPicPr>
            <a:picLocks noChangeAspect="1"/>
          </p:cNvPicPr>
          <p:nvPr/>
        </p:nvPicPr>
        <p:blipFill>
          <a:blip r:embed="rId3"/>
          <a:stretch>
            <a:fillRect/>
          </a:stretch>
        </p:blipFill>
        <p:spPr>
          <a:xfrm>
            <a:off x="838200" y="3906983"/>
            <a:ext cx="8252718" cy="2489570"/>
          </a:xfrm>
          <a:prstGeom prst="rect">
            <a:avLst/>
          </a:prstGeom>
        </p:spPr>
      </p:pic>
    </p:spTree>
    <p:extLst>
      <p:ext uri="{BB962C8B-B14F-4D97-AF65-F5344CB8AC3E}">
        <p14:creationId xmlns:p14="http://schemas.microsoft.com/office/powerpoint/2010/main" val="227309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US" dirty="0" smtClean="0"/>
              <a:t>Histogram </a:t>
            </a:r>
            <a:r>
              <a:rPr lang="en-US" dirty="0" err="1" smtClean="0"/>
              <a:t>representaiton</a:t>
            </a:r>
            <a:endParaRPr lang="en-US" dirty="0"/>
          </a:p>
        </p:txBody>
      </p:sp>
      <p:pic>
        <p:nvPicPr>
          <p:cNvPr id="4" name="Content Placeholder 3"/>
          <p:cNvPicPr>
            <a:picLocks noGrp="1" noChangeAspect="1"/>
          </p:cNvPicPr>
          <p:nvPr>
            <p:ph idx="1"/>
          </p:nvPr>
        </p:nvPicPr>
        <p:blipFill>
          <a:blip r:embed="rId2"/>
          <a:stretch>
            <a:fillRect/>
          </a:stretch>
        </p:blipFill>
        <p:spPr>
          <a:xfrm>
            <a:off x="1731818" y="1451550"/>
            <a:ext cx="7910946" cy="3997463"/>
          </a:xfrm>
          <a:prstGeom prst="rect">
            <a:avLst/>
          </a:prstGeom>
        </p:spPr>
      </p:pic>
    </p:spTree>
    <p:extLst>
      <p:ext uri="{BB962C8B-B14F-4D97-AF65-F5344CB8AC3E}">
        <p14:creationId xmlns:p14="http://schemas.microsoft.com/office/powerpoint/2010/main" val="2365482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dirty="0" smtClean="0"/>
              <a:t>Standard deviation</a:t>
            </a:r>
            <a:endParaRPr lang="en-US" dirty="0"/>
          </a:p>
        </p:txBody>
      </p:sp>
      <p:sp>
        <p:nvSpPr>
          <p:cNvPr id="4" name="Rectangle 3"/>
          <p:cNvSpPr/>
          <p:nvPr/>
        </p:nvSpPr>
        <p:spPr>
          <a:xfrm>
            <a:off x="838200" y="1305342"/>
            <a:ext cx="10515600" cy="2308324"/>
          </a:xfrm>
          <a:prstGeom prst="rect">
            <a:avLst/>
          </a:prstGeom>
        </p:spPr>
        <p:txBody>
          <a:bodyPr wrap="square">
            <a:spAutoFit/>
          </a:bodyPr>
          <a:lstStyle/>
          <a:p>
            <a:pPr marL="742950" marR="127000" lvl="1" indent="-285750">
              <a:buFont typeface="Arial" panose="020B0604020202020204" pitchFamily="34" charset="0"/>
              <a:buChar char="•"/>
            </a:pPr>
            <a:r>
              <a:rPr lang="en-US" b="1" dirty="0" smtClean="0">
                <a:effectLst/>
              </a:rPr>
              <a:t>Standard deviation</a:t>
            </a:r>
            <a:r>
              <a:rPr lang="en-US" dirty="0" smtClean="0">
                <a:effectLst/>
              </a:rPr>
              <a:t> - The standard deviation (</a:t>
            </a:r>
            <a:r>
              <a:rPr lang="en-US" b="1" i="1" dirty="0" smtClean="0">
                <a:effectLst/>
              </a:rPr>
              <a:t>s</a:t>
            </a:r>
            <a:r>
              <a:rPr lang="en-US" dirty="0" smtClean="0">
                <a:effectLst/>
              </a:rPr>
              <a:t> or </a:t>
            </a:r>
            <a:r>
              <a:rPr lang="en-US" b="1" dirty="0" smtClean="0">
                <a:effectLst/>
                <a:latin typeface="symbol" panose="05050102010706020507" pitchFamily="18" charset="2"/>
              </a:rPr>
              <a:t>s</a:t>
            </a:r>
            <a:r>
              <a:rPr lang="en-US" dirty="0" smtClean="0">
                <a:effectLst/>
              </a:rPr>
              <a:t>) is defined as the </a:t>
            </a:r>
            <a:r>
              <a:rPr lang="en-US" b="1" dirty="0" smtClean="0">
                <a:effectLst/>
              </a:rPr>
              <a:t>positive square root</a:t>
            </a:r>
            <a:r>
              <a:rPr lang="en-US" dirty="0" smtClean="0">
                <a:effectLst/>
              </a:rPr>
              <a:t> of the variance.  </a:t>
            </a:r>
          </a:p>
          <a:p>
            <a:pPr marL="742950" marR="127000" lvl="1" indent="-285750">
              <a:buFont typeface="Arial" panose="020B0604020202020204" pitchFamily="34" charset="0"/>
              <a:buChar char="•"/>
            </a:pPr>
            <a:r>
              <a:rPr lang="en-US" dirty="0" smtClean="0">
                <a:effectLst/>
              </a:rPr>
              <a:t>The variance is a measure in squared units and has little meaning with respect to the data.  Thus, the standard deviation is a measure  of variability expressed in the same units as the data.  </a:t>
            </a:r>
          </a:p>
          <a:p>
            <a:pPr marL="742950" marR="127000" lvl="1" indent="-285750">
              <a:buFont typeface="Arial" panose="020B0604020202020204" pitchFamily="34" charset="0"/>
              <a:buChar char="•"/>
            </a:pPr>
            <a:r>
              <a:rPr lang="en-US" dirty="0" smtClean="0">
                <a:effectLst/>
              </a:rPr>
              <a:t>The standard deviation is very much like a mean or an "average" of these deviations.  </a:t>
            </a:r>
          </a:p>
          <a:p>
            <a:pPr marL="742950" marR="127000" lvl="1" indent="-285750">
              <a:buFont typeface="Arial" panose="020B0604020202020204" pitchFamily="34" charset="0"/>
              <a:buChar char="•"/>
            </a:pPr>
            <a:r>
              <a:rPr lang="en-US" b="1" dirty="0" smtClean="0">
                <a:effectLst/>
              </a:rPr>
              <a:t>In a normal (symmetric and mound-shaped) distribution, about two-thirds of the scores fall between +1 and -1 standard deviations from the mean and the standard deviation is approximately 1/4 of the range in small samples (</a:t>
            </a:r>
            <a:r>
              <a:rPr lang="en-US" b="1" i="1" dirty="0" smtClean="0">
                <a:effectLst/>
              </a:rPr>
              <a:t>N</a:t>
            </a:r>
            <a:r>
              <a:rPr lang="en-US" b="1" dirty="0" smtClean="0">
                <a:effectLst/>
              </a:rPr>
              <a:t> &lt; 30) and 1/5 to 1/6 of the range in large samples (</a:t>
            </a:r>
            <a:r>
              <a:rPr lang="en-US" b="1" i="1" dirty="0" smtClean="0">
                <a:effectLst/>
              </a:rPr>
              <a:t>N</a:t>
            </a:r>
            <a:r>
              <a:rPr lang="en-US" b="1" dirty="0" smtClean="0">
                <a:effectLst/>
              </a:rPr>
              <a:t> &gt; 100).</a:t>
            </a:r>
            <a:endParaRPr lang="en-US" b="1" dirty="0">
              <a:effectLst/>
            </a:endParaRPr>
          </a:p>
        </p:txBody>
      </p:sp>
      <p:pic>
        <p:nvPicPr>
          <p:cNvPr id="3" name="Picture 2"/>
          <p:cNvPicPr>
            <a:picLocks noChangeAspect="1"/>
          </p:cNvPicPr>
          <p:nvPr/>
        </p:nvPicPr>
        <p:blipFill>
          <a:blip r:embed="rId2"/>
          <a:stretch>
            <a:fillRect/>
          </a:stretch>
        </p:blipFill>
        <p:spPr>
          <a:xfrm>
            <a:off x="2227118" y="4032225"/>
            <a:ext cx="7581900" cy="2244068"/>
          </a:xfrm>
          <a:prstGeom prst="rect">
            <a:avLst/>
          </a:prstGeom>
        </p:spPr>
      </p:pic>
    </p:spTree>
    <p:extLst>
      <p:ext uri="{BB962C8B-B14F-4D97-AF65-F5344CB8AC3E}">
        <p14:creationId xmlns:p14="http://schemas.microsoft.com/office/powerpoint/2010/main" val="1860570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3654"/>
          </a:xfrm>
        </p:spPr>
        <p:txBody>
          <a:bodyPr>
            <a:normAutofit fontScale="90000"/>
          </a:bodyPr>
          <a:lstStyle/>
          <a:p>
            <a:r>
              <a:rPr lang="en-US" dirty="0" smtClean="0"/>
              <a:t>Dimensionless ratios</a:t>
            </a:r>
            <a:endParaRPr lang="en-US" dirty="0"/>
          </a:p>
        </p:txBody>
      </p:sp>
      <p:sp>
        <p:nvSpPr>
          <p:cNvPr id="3" name="Content Placeholder 2"/>
          <p:cNvSpPr>
            <a:spLocks noGrp="1"/>
          </p:cNvSpPr>
          <p:nvPr>
            <p:ph idx="1"/>
          </p:nvPr>
        </p:nvSpPr>
        <p:spPr/>
        <p:txBody>
          <a:bodyPr/>
          <a:lstStyle/>
          <a:p>
            <a:r>
              <a:rPr lang="en-US" dirty="0" smtClean="0"/>
              <a:t>The actual variation should be related to the scale of magnitudes. With average as reference </a:t>
            </a:r>
          </a:p>
          <a:p>
            <a:pPr marL="0" indent="0">
              <a:buNone/>
            </a:pPr>
            <a:r>
              <a:rPr lang="en-US" dirty="0"/>
              <a:t>	</a:t>
            </a:r>
            <a:r>
              <a:rPr lang="en-US" b="1" dirty="0" smtClean="0"/>
              <a:t>relative dispersion </a:t>
            </a:r>
            <a:r>
              <a:rPr lang="en-US" dirty="0" smtClean="0"/>
              <a:t>= absolute dispersion/average</a:t>
            </a:r>
          </a:p>
          <a:p>
            <a:pPr marL="0" indent="0">
              <a:buNone/>
            </a:pPr>
            <a:r>
              <a:rPr lang="en-US" dirty="0" smtClean="0"/>
              <a:t>In case of dispersion being standard deviation, the relative dispersion = standard deviation / average.</a:t>
            </a:r>
          </a:p>
          <a:p>
            <a:pPr marL="0" indent="0">
              <a:buNone/>
            </a:pPr>
            <a:r>
              <a:rPr lang="en-US" dirty="0" smtClean="0"/>
              <a:t>For a given set of data X with mean </a:t>
            </a:r>
            <a:r>
              <a:rPr lang="en-US" dirty="0" err="1" smtClean="0"/>
              <a:t>Xbar</a:t>
            </a:r>
            <a:r>
              <a:rPr lang="en-US" dirty="0" smtClean="0"/>
              <a:t>, the deviation is X- </a:t>
            </a:r>
            <a:r>
              <a:rPr lang="en-US" dirty="0" err="1"/>
              <a:t>X</a:t>
            </a:r>
            <a:r>
              <a:rPr lang="en-US" dirty="0" err="1" smtClean="0"/>
              <a:t>bar</a:t>
            </a:r>
            <a:r>
              <a:rPr lang="en-US" dirty="0" smtClean="0"/>
              <a:t>.</a:t>
            </a:r>
          </a:p>
          <a:p>
            <a:pPr marL="0" indent="0">
              <a:buNone/>
            </a:pPr>
            <a:r>
              <a:rPr lang="en-US" dirty="0" smtClean="0"/>
              <a:t>X-</a:t>
            </a:r>
            <a:r>
              <a:rPr lang="en-US" dirty="0" err="1" smtClean="0"/>
              <a:t>Xbar</a:t>
            </a:r>
            <a:r>
              <a:rPr lang="en-US" dirty="0" smtClean="0"/>
              <a:t> in units of standard deviation is defined as </a:t>
            </a:r>
            <a:r>
              <a:rPr lang="en-US" b="1" dirty="0" smtClean="0"/>
              <a:t>standardized score</a:t>
            </a:r>
            <a:r>
              <a:rPr lang="en-US" dirty="0" smtClean="0"/>
              <a:t>.</a:t>
            </a:r>
          </a:p>
          <a:p>
            <a:pPr marL="0" indent="0">
              <a:buNone/>
            </a:pPr>
            <a:r>
              <a:rPr lang="en-US" dirty="0"/>
              <a:t>	</a:t>
            </a:r>
          </a:p>
        </p:txBody>
      </p:sp>
    </p:spTree>
    <p:extLst>
      <p:ext uri="{BB962C8B-B14F-4D97-AF65-F5344CB8AC3E}">
        <p14:creationId xmlns:p14="http://schemas.microsoft.com/office/powerpoint/2010/main" val="4075796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 Portfolio optimization (Nobel winning contribution)</a:t>
            </a:r>
            <a:endParaRPr lang="en-US" dirty="0"/>
          </a:p>
        </p:txBody>
      </p:sp>
      <p:sp>
        <p:nvSpPr>
          <p:cNvPr id="3" name="Content Placeholder 2"/>
          <p:cNvSpPr>
            <a:spLocks noGrp="1"/>
          </p:cNvSpPr>
          <p:nvPr>
            <p:ph idx="1"/>
          </p:nvPr>
        </p:nvSpPr>
        <p:spPr/>
        <p:txBody>
          <a:bodyPr/>
          <a:lstStyle/>
          <a:p>
            <a:r>
              <a:rPr lang="en-US" dirty="0" smtClean="0"/>
              <a:t>Just with variance and mean, the mathematical optimization led to one of the popular – most useful application got developed.</a:t>
            </a:r>
          </a:p>
          <a:p>
            <a:r>
              <a:rPr lang="en-US" dirty="0" smtClean="0"/>
              <a:t>In a stock market, there are many different investments possible. </a:t>
            </a:r>
          </a:p>
          <a:p>
            <a:r>
              <a:rPr lang="en-US" dirty="0" smtClean="0"/>
              <a:t>Each investment can give some expected profit with possible variation</a:t>
            </a:r>
          </a:p>
          <a:p>
            <a:r>
              <a:rPr lang="en-US" dirty="0" smtClean="0"/>
              <a:t>Based on the past data, variance of stock prices (with some aggregation) can be evaluated.</a:t>
            </a:r>
            <a:endParaRPr lang="en-US" dirty="0"/>
          </a:p>
        </p:txBody>
      </p:sp>
    </p:spTree>
    <p:extLst>
      <p:ext uri="{BB962C8B-B14F-4D97-AF65-F5344CB8AC3E}">
        <p14:creationId xmlns:p14="http://schemas.microsoft.com/office/powerpoint/2010/main" val="48508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t>Exploratory data analysis(EDA)</a:t>
            </a:r>
            <a:endParaRPr lang="en-US" dirty="0"/>
          </a:p>
        </p:txBody>
      </p:sp>
      <p:sp>
        <p:nvSpPr>
          <p:cNvPr id="3" name="Content Placeholder 2"/>
          <p:cNvSpPr>
            <a:spLocks noGrp="1"/>
          </p:cNvSpPr>
          <p:nvPr>
            <p:ph idx="1"/>
          </p:nvPr>
        </p:nvSpPr>
        <p:spPr>
          <a:xfrm>
            <a:off x="838200" y="1066800"/>
            <a:ext cx="10515600" cy="5110163"/>
          </a:xfrm>
        </p:spPr>
        <p:txBody>
          <a:bodyPr>
            <a:normAutofit lnSpcReduction="10000"/>
          </a:bodyPr>
          <a:lstStyle/>
          <a:p>
            <a:r>
              <a:rPr lang="en-US" dirty="0" smtClean="0"/>
              <a:t>“EDA</a:t>
            </a:r>
            <a:r>
              <a:rPr lang="en-US" dirty="0"/>
              <a:t>" is a </a:t>
            </a:r>
            <a:r>
              <a:rPr lang="en-US" dirty="0" smtClean="0"/>
              <a:t>critical first </a:t>
            </a:r>
            <a:r>
              <a:rPr lang="en-US" dirty="0"/>
              <a:t>step in analyzing the data from an experiment. Here are the main reasons </a:t>
            </a:r>
            <a:r>
              <a:rPr lang="en-US" dirty="0" smtClean="0"/>
              <a:t>we use </a:t>
            </a:r>
            <a:r>
              <a:rPr lang="en-US" dirty="0"/>
              <a:t>EDA:</a:t>
            </a:r>
          </a:p>
          <a:p>
            <a:pPr lvl="1"/>
            <a:r>
              <a:rPr lang="en-US" dirty="0"/>
              <a:t> detection of mistakes</a:t>
            </a:r>
          </a:p>
          <a:p>
            <a:pPr lvl="1"/>
            <a:r>
              <a:rPr lang="en-US" dirty="0"/>
              <a:t> checking of assumptions</a:t>
            </a:r>
          </a:p>
          <a:p>
            <a:pPr lvl="1"/>
            <a:r>
              <a:rPr lang="en-US" dirty="0"/>
              <a:t> preliminary selection of appropriate models</a:t>
            </a:r>
          </a:p>
          <a:p>
            <a:pPr lvl="1"/>
            <a:r>
              <a:rPr lang="en-US" dirty="0"/>
              <a:t> determining relationships among the explanatory variables, and</a:t>
            </a:r>
          </a:p>
          <a:p>
            <a:pPr lvl="1"/>
            <a:r>
              <a:rPr lang="en-US" dirty="0"/>
              <a:t> assessing the direction and rough size of relationships between explanatory</a:t>
            </a:r>
          </a:p>
          <a:p>
            <a:pPr lvl="1"/>
            <a:r>
              <a:rPr lang="en-US" dirty="0"/>
              <a:t>and outcome variables.</a:t>
            </a:r>
          </a:p>
          <a:p>
            <a:r>
              <a:rPr lang="en-US" dirty="0"/>
              <a:t>People are not very good at looking at a column of numbers or a whole </a:t>
            </a:r>
            <a:r>
              <a:rPr lang="en-US" dirty="0" smtClean="0"/>
              <a:t>spread- sheet </a:t>
            </a:r>
            <a:r>
              <a:rPr lang="en-US" dirty="0"/>
              <a:t>and then determining important characteristics of the data. They </a:t>
            </a:r>
            <a:r>
              <a:rPr lang="en-US" dirty="0" smtClean="0"/>
              <a:t>‘d find looking </a:t>
            </a:r>
            <a:r>
              <a:rPr lang="en-US" dirty="0"/>
              <a:t>at numbers to be tedious, boring, and/or overwhelming. Exploratory </a:t>
            </a:r>
            <a:r>
              <a:rPr lang="en-US" dirty="0" smtClean="0"/>
              <a:t>data analysis </a:t>
            </a:r>
            <a:r>
              <a:rPr lang="en-US" dirty="0"/>
              <a:t>techniques have been devised as an aid in this situation.</a:t>
            </a:r>
          </a:p>
        </p:txBody>
      </p:sp>
    </p:spTree>
    <p:extLst>
      <p:ext uri="{BB962C8B-B14F-4D97-AF65-F5344CB8AC3E}">
        <p14:creationId xmlns:p14="http://schemas.microsoft.com/office/powerpoint/2010/main" val="915886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9923" y="1076325"/>
            <a:ext cx="9372327" cy="5144366"/>
          </a:xfrm>
          <a:prstGeom prst="rect">
            <a:avLst/>
          </a:prstGeom>
        </p:spPr>
      </p:pic>
    </p:spTree>
    <p:extLst>
      <p:ext uri="{BB962C8B-B14F-4D97-AF65-F5344CB8AC3E}">
        <p14:creationId xmlns:p14="http://schemas.microsoft.com/office/powerpoint/2010/main" val="1676719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9703" y="771525"/>
            <a:ext cx="9215409" cy="5656984"/>
          </a:xfrm>
          <a:prstGeom prst="rect">
            <a:avLst/>
          </a:prstGeom>
        </p:spPr>
      </p:pic>
    </p:spTree>
    <p:extLst>
      <p:ext uri="{BB962C8B-B14F-4D97-AF65-F5344CB8AC3E}">
        <p14:creationId xmlns:p14="http://schemas.microsoft.com/office/powerpoint/2010/main" val="122720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08364" y="438221"/>
            <a:ext cx="8534400" cy="3028950"/>
          </a:xfrm>
          <a:prstGeom prst="rect">
            <a:avLst/>
          </a:prstGeom>
        </p:spPr>
      </p:pic>
      <p:pic>
        <p:nvPicPr>
          <p:cNvPr id="5" name="Picture 4"/>
          <p:cNvPicPr>
            <a:picLocks noChangeAspect="1"/>
          </p:cNvPicPr>
          <p:nvPr/>
        </p:nvPicPr>
        <p:blipFill>
          <a:blip r:embed="rId3"/>
          <a:stretch>
            <a:fillRect/>
          </a:stretch>
        </p:blipFill>
        <p:spPr>
          <a:xfrm>
            <a:off x="979776" y="3570144"/>
            <a:ext cx="9096375" cy="2876550"/>
          </a:xfrm>
          <a:prstGeom prst="rect">
            <a:avLst/>
          </a:prstGeom>
        </p:spPr>
      </p:pic>
    </p:spTree>
    <p:extLst>
      <p:ext uri="{BB962C8B-B14F-4D97-AF65-F5344CB8AC3E}">
        <p14:creationId xmlns:p14="http://schemas.microsoft.com/office/powerpoint/2010/main" val="2201857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1038225"/>
            <a:ext cx="9906000" cy="4781550"/>
          </a:xfrm>
          <a:prstGeom prst="rect">
            <a:avLst/>
          </a:prstGeom>
        </p:spPr>
      </p:pic>
    </p:spTree>
    <p:extLst>
      <p:ext uri="{BB962C8B-B14F-4D97-AF65-F5344CB8AC3E}">
        <p14:creationId xmlns:p14="http://schemas.microsoft.com/office/powerpoint/2010/main" val="595296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68526" cy="1325563"/>
          </a:xfrm>
        </p:spPr>
        <p:txBody>
          <a:bodyPr/>
          <a:lstStyle/>
          <a:p>
            <a:r>
              <a:rPr lang="en-US" dirty="0" smtClean="0"/>
              <a:t>A few more definitions – Moments,  Skewness and kurtosis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t>
            </a:r>
            <a:r>
              <a:rPr lang="en-US" b="1" dirty="0" err="1" smtClean="0"/>
              <a:t>r’th</a:t>
            </a:r>
            <a:r>
              <a:rPr lang="en-US" b="1" dirty="0" smtClean="0"/>
              <a:t> moment </a:t>
            </a:r>
            <a:r>
              <a:rPr lang="en-US" dirty="0" smtClean="0"/>
              <a:t>for a set of data X1, X2,…,</a:t>
            </a:r>
            <a:r>
              <a:rPr lang="en-US" dirty="0" err="1" smtClean="0"/>
              <a:t>Xn</a:t>
            </a:r>
            <a:r>
              <a:rPr lang="en-US" dirty="0" smtClean="0"/>
              <a:t>  is defined as </a:t>
            </a:r>
          </a:p>
          <a:p>
            <a:pPr marL="0" indent="0">
              <a:buNone/>
            </a:pPr>
            <a:r>
              <a:rPr lang="en-US" dirty="0"/>
              <a:t>	</a:t>
            </a:r>
            <a:r>
              <a:rPr lang="en-US" dirty="0" smtClean="0"/>
              <a:t>( X1</a:t>
            </a:r>
            <a:r>
              <a:rPr lang="en-US" baseline="30000" dirty="0" smtClean="0"/>
              <a:t>r</a:t>
            </a:r>
            <a:r>
              <a:rPr lang="en-US" dirty="0" smtClean="0"/>
              <a:t> + X2</a:t>
            </a:r>
            <a:r>
              <a:rPr lang="en-US" baseline="30000" dirty="0" smtClean="0"/>
              <a:t>r</a:t>
            </a:r>
            <a:r>
              <a:rPr lang="en-US" dirty="0" smtClean="0"/>
              <a:t> + … + </a:t>
            </a:r>
            <a:r>
              <a:rPr lang="en-US" dirty="0" err="1" smtClean="0"/>
              <a:t>Xn</a:t>
            </a:r>
            <a:r>
              <a:rPr lang="en-US" baseline="30000" dirty="0" err="1" smtClean="0"/>
              <a:t>r</a:t>
            </a:r>
            <a:r>
              <a:rPr lang="en-US" dirty="0" smtClean="0"/>
              <a:t> )/ n.</a:t>
            </a:r>
          </a:p>
          <a:p>
            <a:pPr marL="0" indent="0">
              <a:buNone/>
            </a:pPr>
            <a:r>
              <a:rPr lang="en-US" dirty="0" smtClean="0"/>
              <a:t>Extending this definition to data with respective frequencies</a:t>
            </a:r>
          </a:p>
          <a:p>
            <a:pPr marL="0" indent="0">
              <a:buNone/>
            </a:pPr>
            <a:r>
              <a:rPr lang="en-US" dirty="0"/>
              <a:t>	</a:t>
            </a:r>
            <a:r>
              <a:rPr lang="el-GR" dirty="0" smtClean="0"/>
              <a:t>Σ</a:t>
            </a:r>
            <a:r>
              <a:rPr lang="en-US" dirty="0" smtClean="0"/>
              <a:t> (fi) * (Xi)</a:t>
            </a:r>
            <a:r>
              <a:rPr lang="en-US" baseline="30000" dirty="0" smtClean="0"/>
              <a:t>r</a:t>
            </a:r>
            <a:r>
              <a:rPr lang="en-US" dirty="0" smtClean="0"/>
              <a:t> / N</a:t>
            </a:r>
          </a:p>
          <a:p>
            <a:pPr marL="0" indent="0">
              <a:buNone/>
            </a:pPr>
            <a:r>
              <a:rPr lang="en-US" b="1" dirty="0" smtClean="0"/>
              <a:t>Skewness:</a:t>
            </a:r>
          </a:p>
          <a:p>
            <a:r>
              <a:rPr lang="en-US" dirty="0"/>
              <a:t>	 Skewness is the degree of asymmetry, or departure from symmetry, of a distribution. </a:t>
            </a:r>
            <a:endParaRPr lang="en-US" dirty="0" smtClean="0"/>
          </a:p>
          <a:p>
            <a:r>
              <a:rPr lang="en-US" dirty="0" smtClean="0"/>
              <a:t>If </a:t>
            </a:r>
            <a:r>
              <a:rPr lang="en-US" dirty="0"/>
              <a:t>the </a:t>
            </a:r>
            <a:r>
              <a:rPr lang="en-US" dirty="0" smtClean="0"/>
              <a:t>frequency curve </a:t>
            </a:r>
            <a:r>
              <a:rPr lang="en-US" dirty="0"/>
              <a:t>(smoothed frequency polygon) of a distribution has a longer tail to the right of the </a:t>
            </a:r>
            <a:r>
              <a:rPr lang="en-US" dirty="0" smtClean="0"/>
              <a:t>central maximum </a:t>
            </a:r>
            <a:r>
              <a:rPr lang="en-US" dirty="0"/>
              <a:t>than to the left, the distribution is said to be skewed to the right, or to have positive skewness.</a:t>
            </a:r>
          </a:p>
          <a:p>
            <a:r>
              <a:rPr lang="en-US" dirty="0"/>
              <a:t>If the reverse is true, it is said to be skewed to the left, or to have negative skewness.</a:t>
            </a:r>
            <a:endParaRPr lang="en-US" dirty="0" smtClean="0"/>
          </a:p>
          <a:p>
            <a:pPr marL="0" indent="0">
              <a:buNone/>
            </a:pPr>
            <a:endParaRPr lang="en-US" dirty="0"/>
          </a:p>
        </p:txBody>
      </p:sp>
    </p:spTree>
    <p:extLst>
      <p:ext uri="{BB962C8B-B14F-4D97-AF65-F5344CB8AC3E}">
        <p14:creationId xmlns:p14="http://schemas.microsoft.com/office/powerpoint/2010/main" val="2537029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252" y="184653"/>
            <a:ext cx="10475495" cy="693654"/>
          </a:xfrm>
        </p:spPr>
        <p:txBody>
          <a:bodyPr>
            <a:normAutofit fontScale="90000"/>
          </a:bodyPr>
          <a:lstStyle/>
          <a:p>
            <a:r>
              <a:rPr lang="en-US" b="1" dirty="0" smtClean="0"/>
              <a:t>Graphs</a:t>
            </a:r>
            <a:endParaRPr lang="en-US" b="1" dirty="0"/>
          </a:p>
        </p:txBody>
      </p:sp>
      <p:sp>
        <p:nvSpPr>
          <p:cNvPr id="4" name="Rectangle 3"/>
          <p:cNvSpPr/>
          <p:nvPr/>
        </p:nvSpPr>
        <p:spPr>
          <a:xfrm>
            <a:off x="433137" y="878308"/>
            <a:ext cx="11658600" cy="5909310"/>
          </a:xfrm>
          <a:prstGeom prst="rect">
            <a:avLst/>
          </a:prstGeom>
        </p:spPr>
        <p:txBody>
          <a:bodyPr wrap="square">
            <a:spAutoFit/>
          </a:bodyPr>
          <a:lstStyle/>
          <a:p>
            <a:pPr marL="127000" marR="127000">
              <a:buFont typeface="Arial" panose="020B0604020202020204" pitchFamily="34" charset="0"/>
              <a:buChar char="•"/>
            </a:pPr>
            <a:r>
              <a:rPr lang="en-US" b="1" dirty="0" smtClean="0">
                <a:effectLst/>
              </a:rPr>
              <a:t>Graphs</a:t>
            </a:r>
            <a:r>
              <a:rPr lang="en-US" dirty="0" smtClean="0">
                <a:effectLst/>
              </a:rPr>
              <a:t> - visual display of data used to present frequency distributions so that the shape of the distribution can easily be seen. </a:t>
            </a:r>
          </a:p>
          <a:p>
            <a:pPr marL="742950" marR="127000" lvl="1" indent="-285750">
              <a:buFont typeface="Arial" panose="020B0604020202020204" pitchFamily="34" charset="0"/>
              <a:buChar char="•"/>
            </a:pPr>
            <a:r>
              <a:rPr lang="en-US" b="1" dirty="0" smtClean="0">
                <a:effectLst/>
              </a:rPr>
              <a:t>Bar graph</a:t>
            </a:r>
            <a:r>
              <a:rPr lang="en-US" dirty="0" smtClean="0">
                <a:effectLst/>
              </a:rPr>
              <a:t> - a form of graph that uses bars separated by an arbitrary amount of space to represent how often elements within a category occur.  The higher the bar, the higher the frequency of occurrence.  The underlying measurement scale is discrete (nominal or ordinal-scale data), not continuous.</a:t>
            </a:r>
          </a:p>
          <a:p>
            <a:pPr marR="127000" lvl="1"/>
            <a:endParaRPr lang="en-US" dirty="0" smtClean="0">
              <a:effectLst/>
            </a:endParaRPr>
          </a:p>
          <a:p>
            <a:pPr marL="742950" marR="127000" lvl="1" indent="-285750">
              <a:buFont typeface="Arial" panose="020B0604020202020204" pitchFamily="34" charset="0"/>
              <a:buChar char="•"/>
            </a:pPr>
            <a:r>
              <a:rPr lang="en-US" b="1" dirty="0" smtClean="0">
                <a:effectLst/>
              </a:rPr>
              <a:t>Histogram</a:t>
            </a:r>
            <a:r>
              <a:rPr lang="en-US" dirty="0" smtClean="0">
                <a:effectLst/>
              </a:rPr>
              <a:t> - a form of a bar graph used with interval or ratio-scaled data.  Unlike the bar graph, bars in a histogram touch with the width of the bars defined by the upper and lower limits of the interval.  The measurement scale is continuous, so the lower limit of any one interval is also the upper limit of the previous interval.</a:t>
            </a:r>
          </a:p>
          <a:p>
            <a:pPr marL="742950" marR="127000" lvl="1" indent="-285750">
              <a:buFont typeface="Arial" panose="020B0604020202020204" pitchFamily="34" charset="0"/>
              <a:buChar char="•"/>
            </a:pPr>
            <a:endParaRPr lang="en-US" dirty="0"/>
          </a:p>
          <a:p>
            <a:pPr marL="742950" marR="127000" lvl="1" indent="-285750">
              <a:buFont typeface="Arial" panose="020B0604020202020204" pitchFamily="34" charset="0"/>
              <a:buChar char="•"/>
            </a:pPr>
            <a:r>
              <a:rPr lang="en-US" b="1" dirty="0"/>
              <a:t>Boxplot</a:t>
            </a:r>
            <a:r>
              <a:rPr lang="en-US" dirty="0"/>
              <a:t> - a graphical representation of dispersions and extreme scores.  Represented in this graphic are minimum, maximum, and quartile scores in the form of a box with "whiskers."  The box includes the range of scores falling into the middle 50% of the distribution (</a:t>
            </a:r>
            <a:r>
              <a:rPr lang="en-US" b="1" dirty="0"/>
              <a:t>I</a:t>
            </a:r>
            <a:r>
              <a:rPr lang="en-US" dirty="0"/>
              <a:t>nter </a:t>
            </a:r>
            <a:r>
              <a:rPr lang="en-US" b="1" dirty="0"/>
              <a:t>Q</a:t>
            </a:r>
            <a:r>
              <a:rPr lang="en-US" dirty="0"/>
              <a:t>uartile </a:t>
            </a:r>
            <a:r>
              <a:rPr lang="en-US" b="1" dirty="0"/>
              <a:t>R</a:t>
            </a:r>
            <a:r>
              <a:rPr lang="en-US" dirty="0"/>
              <a:t>ange = 75</a:t>
            </a:r>
            <a:r>
              <a:rPr lang="en-US" baseline="30000" dirty="0"/>
              <a:t>th</a:t>
            </a:r>
            <a:r>
              <a:rPr lang="en-US" dirty="0"/>
              <a:t> percentile - 25</a:t>
            </a:r>
            <a:r>
              <a:rPr lang="en-US" baseline="30000" dirty="0"/>
              <a:t>th</a:t>
            </a:r>
            <a:r>
              <a:rPr lang="en-US" dirty="0"/>
              <a:t> percentile)and the whiskers are lines extended to the minimum and maximum scores in the distribution or to mathematically defined (+/-1.5*IQR) upper and lower fences</a:t>
            </a:r>
            <a:r>
              <a:rPr lang="en-US" dirty="0" smtClean="0"/>
              <a:t>.</a:t>
            </a:r>
          </a:p>
          <a:p>
            <a:pPr marL="742950" marR="127000" lvl="1" indent="-285750">
              <a:buFont typeface="Arial" panose="020B0604020202020204" pitchFamily="34" charset="0"/>
              <a:buChar char="•"/>
            </a:pPr>
            <a:endParaRPr lang="en-US" dirty="0"/>
          </a:p>
          <a:p>
            <a:pPr marL="742950" marR="127000" lvl="1" indent="-285750">
              <a:buFont typeface="Arial" panose="020B0604020202020204" pitchFamily="34" charset="0"/>
              <a:buChar char="•"/>
            </a:pPr>
            <a:r>
              <a:rPr lang="en-US" b="1" dirty="0"/>
              <a:t>Scatterplot</a:t>
            </a:r>
            <a:r>
              <a:rPr lang="en-US" dirty="0"/>
              <a:t> - a form of graph that presents information from a bivariate distribution.  In a scatterplot, each subject in an experimental study is represented by a single point in two-dimensional space.  The underlying scale of measurement for both variables is continuous (measurement data).  This is one of the most useful techniques for gaining insight into the relationship between </a:t>
            </a:r>
            <a:r>
              <a:rPr lang="en-US" dirty="0" smtClean="0"/>
              <a:t>two </a:t>
            </a:r>
            <a:r>
              <a:rPr lang="en-US" dirty="0"/>
              <a:t>variables.</a:t>
            </a:r>
          </a:p>
          <a:p>
            <a:pPr marR="127000" lvl="1"/>
            <a:endParaRPr lang="en-US" dirty="0" smtClean="0">
              <a:effectLst/>
            </a:endParaRPr>
          </a:p>
        </p:txBody>
      </p:sp>
    </p:spTree>
    <p:extLst>
      <p:ext uri="{BB962C8B-B14F-4D97-AF65-F5344CB8AC3E}">
        <p14:creationId xmlns:p14="http://schemas.microsoft.com/office/powerpoint/2010/main" val="532432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Histograms</a:t>
            </a:r>
            <a:endParaRPr lang="en-US" dirty="0"/>
          </a:p>
        </p:txBody>
      </p:sp>
      <p:sp>
        <p:nvSpPr>
          <p:cNvPr id="3" name="Content Placeholder 2"/>
          <p:cNvSpPr>
            <a:spLocks noGrp="1"/>
          </p:cNvSpPr>
          <p:nvPr>
            <p:ph idx="1"/>
          </p:nvPr>
        </p:nvSpPr>
        <p:spPr>
          <a:xfrm>
            <a:off x="838200" y="1143000"/>
            <a:ext cx="10515600" cy="5033963"/>
          </a:xfrm>
        </p:spPr>
        <p:txBody>
          <a:bodyPr/>
          <a:lstStyle/>
          <a:p>
            <a:r>
              <a:rPr lang="en-US" dirty="0" smtClean="0"/>
              <a:t>These are one of the  most useful graphical technique in EDA.</a:t>
            </a:r>
          </a:p>
          <a:p>
            <a:r>
              <a:rPr lang="en-US" dirty="0" smtClean="0"/>
              <a:t>These are bar plots of counts vs subgroups of an exposure variable.</a:t>
            </a:r>
          </a:p>
          <a:p>
            <a:r>
              <a:rPr lang="en-US" dirty="0" smtClean="0"/>
              <a:t>Each bar represents the frequency of the cases for the range of values.</a:t>
            </a:r>
          </a:p>
          <a:p>
            <a:r>
              <a:rPr lang="en-US" dirty="0" smtClean="0"/>
              <a:t>These ‘d give an indication of the probability distribution</a:t>
            </a:r>
          </a:p>
          <a:p>
            <a:r>
              <a:rPr lang="en-US" dirty="0" smtClean="0"/>
              <a:t>The range of data for each bar is called ‘bin’.</a:t>
            </a:r>
          </a:p>
          <a:p>
            <a:r>
              <a:rPr lang="en-US" dirty="0" smtClean="0"/>
              <a:t>The best value of bin requires some experiments.</a:t>
            </a:r>
          </a:p>
          <a:p>
            <a:endParaRPr lang="en-US" dirty="0"/>
          </a:p>
        </p:txBody>
      </p:sp>
    </p:spTree>
    <p:extLst>
      <p:ext uri="{BB962C8B-B14F-4D97-AF65-F5344CB8AC3E}">
        <p14:creationId xmlns:p14="http://schemas.microsoft.com/office/powerpoint/2010/main" val="205949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t>Histogram example</a:t>
            </a:r>
            <a:endParaRPr lang="en-US" dirty="0"/>
          </a:p>
        </p:txBody>
      </p:sp>
      <p:sp>
        <p:nvSpPr>
          <p:cNvPr id="3" name="Content Placeholder 2"/>
          <p:cNvSpPr>
            <a:spLocks noGrp="1"/>
          </p:cNvSpPr>
          <p:nvPr>
            <p:ph idx="1"/>
          </p:nvPr>
        </p:nvSpPr>
        <p:spPr>
          <a:xfrm>
            <a:off x="838200" y="1066800"/>
            <a:ext cx="10515600" cy="5110163"/>
          </a:xfrm>
        </p:spPr>
        <p:txBody>
          <a:bodyPr/>
          <a:lstStyle/>
          <a:p>
            <a:r>
              <a:rPr lang="en-US" dirty="0"/>
              <a:t>34,67,40,72,37,33,42,62,49,32,52,40,31,19,68,55,57,54,37,32</a:t>
            </a:r>
            <a:r>
              <a:rPr lang="en-US" dirty="0" smtClean="0"/>
              <a:t>, 54,38,20,50,56,48,35,52,29,56,68,65,45,44,54,39,29,56,43,42, 22,30,26,20,48,29,34,27,40,28,45,21,42,38,29,26,62,35,28,24, 44,46,39,29,27,40,22,38,42,39,26,48,39,25,34,56,31,60,32,24, 51,69,28,27,38,56,36,25,46,50,36,58,39,57,55,42,49,38,49,36,48,44</a:t>
            </a:r>
            <a:endParaRPr lang="en-US" dirty="0"/>
          </a:p>
        </p:txBody>
      </p:sp>
      <p:pic>
        <p:nvPicPr>
          <p:cNvPr id="4" name="Picture 3"/>
          <p:cNvPicPr>
            <a:picLocks noChangeAspect="1"/>
          </p:cNvPicPr>
          <p:nvPr/>
        </p:nvPicPr>
        <p:blipFill>
          <a:blip r:embed="rId2"/>
          <a:stretch>
            <a:fillRect/>
          </a:stretch>
        </p:blipFill>
        <p:spPr>
          <a:xfrm>
            <a:off x="1349086" y="3151044"/>
            <a:ext cx="5448300" cy="971550"/>
          </a:xfrm>
          <a:prstGeom prst="rect">
            <a:avLst/>
          </a:prstGeom>
        </p:spPr>
      </p:pic>
      <p:pic>
        <p:nvPicPr>
          <p:cNvPr id="5" name="Picture 4"/>
          <p:cNvPicPr>
            <a:picLocks noChangeAspect="1"/>
          </p:cNvPicPr>
          <p:nvPr/>
        </p:nvPicPr>
        <p:blipFill>
          <a:blip r:embed="rId3"/>
          <a:stretch>
            <a:fillRect/>
          </a:stretch>
        </p:blipFill>
        <p:spPr>
          <a:xfrm>
            <a:off x="2173432" y="4343400"/>
            <a:ext cx="5600700" cy="2514600"/>
          </a:xfrm>
          <a:prstGeom prst="rect">
            <a:avLst/>
          </a:prstGeom>
        </p:spPr>
      </p:pic>
    </p:spTree>
    <p:extLst>
      <p:ext uri="{BB962C8B-B14F-4D97-AF65-F5344CB8AC3E}">
        <p14:creationId xmlns:p14="http://schemas.microsoft.com/office/powerpoint/2010/main" val="1271700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smtClean="0"/>
              <a:t>Population and Sample distribution</a:t>
            </a:r>
            <a:endParaRPr lang="en-US" dirty="0"/>
          </a:p>
        </p:txBody>
      </p:sp>
      <p:sp>
        <p:nvSpPr>
          <p:cNvPr id="3" name="Content Placeholder 2"/>
          <p:cNvSpPr>
            <a:spLocks noGrp="1"/>
          </p:cNvSpPr>
          <p:nvPr>
            <p:ph idx="1"/>
          </p:nvPr>
        </p:nvSpPr>
        <p:spPr>
          <a:xfrm>
            <a:off x="838200" y="1052946"/>
            <a:ext cx="10515600" cy="5124017"/>
          </a:xfrm>
        </p:spPr>
        <p:txBody>
          <a:bodyPr>
            <a:normAutofit fontScale="92500"/>
          </a:bodyPr>
          <a:lstStyle/>
          <a:p>
            <a:r>
              <a:rPr lang="en-US" dirty="0"/>
              <a:t>Frequency distributions for a variable apply both to a population and to </a:t>
            </a:r>
            <a:r>
              <a:rPr lang="en-US" dirty="0" smtClean="0"/>
              <a:t>samples from </a:t>
            </a:r>
            <a:r>
              <a:rPr lang="en-US" dirty="0"/>
              <a:t>that population. The first type is called the population </a:t>
            </a:r>
            <a:r>
              <a:rPr lang="en-US" dirty="0" smtClean="0"/>
              <a:t>distribution </a:t>
            </a:r>
            <a:r>
              <a:rPr lang="en-US" dirty="0"/>
              <a:t>of the variable, and the second type is called a sample distribution.</a:t>
            </a:r>
          </a:p>
          <a:p>
            <a:r>
              <a:rPr lang="en-US" dirty="0"/>
              <a:t>In a sense, the sample distribution is a blurry photograph of the </a:t>
            </a:r>
            <a:r>
              <a:rPr lang="en-US" dirty="0" smtClean="0"/>
              <a:t>population distribution</a:t>
            </a:r>
            <a:r>
              <a:rPr lang="en-US" dirty="0"/>
              <a:t>. As the sample size increases, the sample relative frequency </a:t>
            </a:r>
            <a:r>
              <a:rPr lang="en-US" dirty="0" smtClean="0"/>
              <a:t>in any </a:t>
            </a:r>
            <a:r>
              <a:rPr lang="en-US" dirty="0"/>
              <a:t>class interval gets closer to the true population relative </a:t>
            </a:r>
            <a:r>
              <a:rPr lang="en-US" dirty="0" smtClean="0"/>
              <a:t>frequency.</a:t>
            </a:r>
          </a:p>
          <a:p>
            <a:r>
              <a:rPr lang="en-US" dirty="0"/>
              <a:t>When a variable is </a:t>
            </a:r>
            <a:r>
              <a:rPr lang="en-US" dirty="0" smtClean="0"/>
              <a:t>continuous</a:t>
            </a:r>
            <a:r>
              <a:rPr lang="en-US" dirty="0"/>
              <a:t>, one can choose class intervals in the </a:t>
            </a:r>
            <a:r>
              <a:rPr lang="en-US" dirty="0" smtClean="0"/>
              <a:t>frequency distribution </a:t>
            </a:r>
            <a:r>
              <a:rPr lang="en-US" dirty="0"/>
              <a:t>and for the histogram as narrow as desired. Now, as the </a:t>
            </a:r>
            <a:r>
              <a:rPr lang="en-US" dirty="0" smtClean="0"/>
              <a:t>sample size </a:t>
            </a:r>
            <a:r>
              <a:rPr lang="en-US" dirty="0"/>
              <a:t>increases indefinitely and the number of class intervals </a:t>
            </a:r>
            <a:r>
              <a:rPr lang="en-US" dirty="0" smtClean="0"/>
              <a:t>simultaneously increases</a:t>
            </a:r>
            <a:r>
              <a:rPr lang="en-US" dirty="0"/>
              <a:t>, with their width narrowing, the shape of the sample </a:t>
            </a:r>
            <a:r>
              <a:rPr lang="en-US" dirty="0" smtClean="0"/>
              <a:t>histogram gradually </a:t>
            </a:r>
            <a:r>
              <a:rPr lang="en-US" dirty="0"/>
              <a:t>approaches a smooth curve. We use such curves to represent </a:t>
            </a:r>
            <a:r>
              <a:rPr lang="en-US" dirty="0" smtClean="0"/>
              <a:t>population distributions</a:t>
            </a:r>
            <a:r>
              <a:rPr lang="en-US" dirty="0"/>
              <a:t>. </a:t>
            </a:r>
          </a:p>
        </p:txBody>
      </p:sp>
    </p:spTree>
    <p:extLst>
      <p:ext uri="{BB962C8B-B14F-4D97-AF65-F5344CB8AC3E}">
        <p14:creationId xmlns:p14="http://schemas.microsoft.com/office/powerpoint/2010/main" val="377094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909" y="433387"/>
            <a:ext cx="7725641" cy="6360508"/>
          </a:xfrm>
          <a:prstGeom prst="rect">
            <a:avLst/>
          </a:prstGeom>
        </p:spPr>
      </p:pic>
      <p:sp>
        <p:nvSpPr>
          <p:cNvPr id="5" name="TextBox 4"/>
          <p:cNvSpPr txBox="1"/>
          <p:nvPr/>
        </p:nvSpPr>
        <p:spPr>
          <a:xfrm>
            <a:off x="9227128" y="1052945"/>
            <a:ext cx="2535382" cy="923330"/>
          </a:xfrm>
          <a:prstGeom prst="rect">
            <a:avLst/>
          </a:prstGeom>
          <a:noFill/>
        </p:spPr>
        <p:txBody>
          <a:bodyPr wrap="square" rtlCol="0">
            <a:spAutoFit/>
          </a:bodyPr>
          <a:lstStyle/>
          <a:p>
            <a:r>
              <a:rPr lang="en-US" b="1" dirty="0" smtClean="0"/>
              <a:t>The closer analysis leads us to the concept of probability distribution.</a:t>
            </a:r>
            <a:endParaRPr lang="en-US" b="1" dirty="0"/>
          </a:p>
        </p:txBody>
      </p:sp>
    </p:spTree>
    <p:extLst>
      <p:ext uri="{BB962C8B-B14F-4D97-AF65-F5344CB8AC3E}">
        <p14:creationId xmlns:p14="http://schemas.microsoft.com/office/powerpoint/2010/main" val="9614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US" dirty="0" smtClean="0"/>
              <a:t>EDA</a:t>
            </a:r>
            <a:endParaRPr lang="en-US" dirty="0"/>
          </a:p>
        </p:txBody>
      </p:sp>
      <p:sp>
        <p:nvSpPr>
          <p:cNvPr id="3" name="Content Placeholder 2"/>
          <p:cNvSpPr>
            <a:spLocks noGrp="1"/>
          </p:cNvSpPr>
          <p:nvPr>
            <p:ph idx="1"/>
          </p:nvPr>
        </p:nvSpPr>
        <p:spPr>
          <a:xfrm>
            <a:off x="838200" y="1025236"/>
            <a:ext cx="10515600" cy="5151727"/>
          </a:xfrm>
        </p:spPr>
        <p:txBody>
          <a:bodyPr>
            <a:normAutofit lnSpcReduction="10000"/>
          </a:bodyPr>
          <a:lstStyle/>
          <a:p>
            <a:r>
              <a:rPr lang="en-US" dirty="0"/>
              <a:t>Exploratory data analysis is generally </a:t>
            </a:r>
            <a:r>
              <a:rPr lang="en-US" dirty="0" smtClean="0"/>
              <a:t>classified </a:t>
            </a:r>
            <a:r>
              <a:rPr lang="en-US" dirty="0"/>
              <a:t>in two ways. </a:t>
            </a:r>
            <a:endParaRPr lang="en-US" dirty="0" smtClean="0"/>
          </a:p>
          <a:p>
            <a:pPr lvl="1"/>
            <a:r>
              <a:rPr lang="en-US" dirty="0" smtClean="0"/>
              <a:t>First</a:t>
            </a:r>
            <a:r>
              <a:rPr lang="en-US" dirty="0"/>
              <a:t>, </a:t>
            </a:r>
            <a:r>
              <a:rPr lang="en-US" dirty="0" smtClean="0"/>
              <a:t>each method </a:t>
            </a:r>
            <a:r>
              <a:rPr lang="en-US" dirty="0"/>
              <a:t>is either non-graphical or graphical. </a:t>
            </a:r>
            <a:endParaRPr lang="en-US" dirty="0" smtClean="0"/>
          </a:p>
          <a:p>
            <a:pPr lvl="1"/>
            <a:r>
              <a:rPr lang="en-US" dirty="0" smtClean="0"/>
              <a:t>And </a:t>
            </a:r>
            <a:r>
              <a:rPr lang="en-US" dirty="0"/>
              <a:t>second, each method is </a:t>
            </a:r>
            <a:r>
              <a:rPr lang="en-US" dirty="0" smtClean="0"/>
              <a:t>either univariate </a:t>
            </a:r>
            <a:r>
              <a:rPr lang="en-US" dirty="0"/>
              <a:t>or multivariate (usually just bivariate</a:t>
            </a:r>
            <a:r>
              <a:rPr lang="en-US" dirty="0" smtClean="0"/>
              <a:t>).</a:t>
            </a:r>
          </a:p>
          <a:p>
            <a:r>
              <a:rPr lang="en-US" dirty="0"/>
              <a:t>The four types of EDA are univariate non-graphical, multivariate </a:t>
            </a:r>
            <a:r>
              <a:rPr lang="en-US" dirty="0" smtClean="0"/>
              <a:t>non-graphical</a:t>
            </a:r>
            <a:r>
              <a:rPr lang="en-US" dirty="0"/>
              <a:t>, univariate graphical, and multivariate graphical</a:t>
            </a:r>
            <a:r>
              <a:rPr lang="en-US" dirty="0" smtClean="0"/>
              <a:t>.</a:t>
            </a:r>
          </a:p>
          <a:p>
            <a:r>
              <a:rPr lang="en-US" dirty="0"/>
              <a:t>The data that come from making a particular measurement on all of the subjects </a:t>
            </a:r>
            <a:r>
              <a:rPr lang="en-US" dirty="0" smtClean="0"/>
              <a:t>in a </a:t>
            </a:r>
            <a:r>
              <a:rPr lang="en-US" dirty="0"/>
              <a:t>sample represent our observations for a single characteristic such as age, </a:t>
            </a:r>
            <a:r>
              <a:rPr lang="en-US" dirty="0" smtClean="0"/>
              <a:t>gender, speed </a:t>
            </a:r>
            <a:r>
              <a:rPr lang="en-US" dirty="0"/>
              <a:t>at a task, or response to a stimulus</a:t>
            </a:r>
            <a:r>
              <a:rPr lang="en-US" dirty="0" smtClean="0"/>
              <a:t>.</a:t>
            </a:r>
          </a:p>
          <a:p>
            <a:r>
              <a:rPr lang="en-US" dirty="0"/>
              <a:t>We should think of these </a:t>
            </a:r>
            <a:r>
              <a:rPr lang="en-US" dirty="0" smtClean="0"/>
              <a:t>measurements as </a:t>
            </a:r>
            <a:r>
              <a:rPr lang="en-US" dirty="0"/>
              <a:t>representing a </a:t>
            </a:r>
            <a:r>
              <a:rPr lang="en-US" dirty="0" smtClean="0"/>
              <a:t>sample </a:t>
            </a:r>
            <a:r>
              <a:rPr lang="en-US" dirty="0"/>
              <a:t>distribution" of the variable, which in turn more </a:t>
            </a:r>
            <a:r>
              <a:rPr lang="en-US" dirty="0" smtClean="0"/>
              <a:t>or less </a:t>
            </a:r>
            <a:r>
              <a:rPr lang="en-US" dirty="0"/>
              <a:t>represents the </a:t>
            </a:r>
            <a:r>
              <a:rPr lang="en-US" dirty="0" smtClean="0"/>
              <a:t>population </a:t>
            </a:r>
            <a:r>
              <a:rPr lang="en-US" dirty="0"/>
              <a:t>distribution" of the variable.</a:t>
            </a:r>
          </a:p>
        </p:txBody>
      </p:sp>
    </p:spTree>
    <p:extLst>
      <p:ext uri="{BB962C8B-B14F-4D97-AF65-F5344CB8AC3E}">
        <p14:creationId xmlns:p14="http://schemas.microsoft.com/office/powerpoint/2010/main" val="3217048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dirty="0" smtClean="0"/>
              <a:t>Box plot</a:t>
            </a:r>
            <a:endParaRPr lang="en-US" dirty="0"/>
          </a:p>
        </p:txBody>
      </p:sp>
      <p:sp>
        <p:nvSpPr>
          <p:cNvPr id="4" name="Rectangle 3"/>
          <p:cNvSpPr/>
          <p:nvPr/>
        </p:nvSpPr>
        <p:spPr>
          <a:xfrm>
            <a:off x="838200" y="1166382"/>
            <a:ext cx="10515600" cy="2308324"/>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The box plot is a useful graphical display for describing the behavior of the data in the middle as well as at the ends of the distributions. </a:t>
            </a:r>
            <a:endParaRPr lang="en-US" sz="2400" dirty="0" smtClean="0">
              <a:solidFill>
                <a:srgbClr val="000000"/>
              </a:solidFill>
              <a:latin typeface="Times New Roman" panose="02020603050405020304" pitchFamily="18" charset="0"/>
            </a:endParaRPr>
          </a:p>
          <a:p>
            <a:endParaRPr lang="en-US" sz="2400"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400" dirty="0" smtClean="0">
                <a:solidFill>
                  <a:srgbClr val="000000"/>
                </a:solidFill>
                <a:latin typeface="Times New Roman" panose="02020603050405020304" pitchFamily="18" charset="0"/>
              </a:rPr>
              <a:t>The </a:t>
            </a:r>
            <a:r>
              <a:rPr lang="en-US" sz="2400" dirty="0">
                <a:solidFill>
                  <a:srgbClr val="000000"/>
                </a:solidFill>
                <a:latin typeface="Times New Roman" panose="02020603050405020304" pitchFamily="18" charset="0"/>
              </a:rPr>
              <a:t>box plot uses the </a:t>
            </a:r>
            <a:r>
              <a:rPr lang="en-US" sz="2400" dirty="0" smtClean="0">
                <a:latin typeface="Times New Roman" panose="02020603050405020304" pitchFamily="18" charset="0"/>
                <a:hlinkClick r:id="rId2"/>
              </a:rPr>
              <a:t>median</a:t>
            </a:r>
            <a:r>
              <a:rPr lang="en-US" sz="2400" dirty="0" smtClean="0">
                <a:latin typeface="Times New Roman" panose="02020603050405020304" pitchFamily="18" charset="0"/>
              </a:rPr>
              <a:t> </a:t>
            </a:r>
            <a:r>
              <a:rPr lang="en-US" sz="2400" dirty="0" smtClean="0">
                <a:solidFill>
                  <a:srgbClr val="000000"/>
                </a:solidFill>
                <a:latin typeface="Times New Roman" panose="02020603050405020304" pitchFamily="18" charset="0"/>
              </a:rPr>
              <a:t>and </a:t>
            </a:r>
            <a:r>
              <a:rPr lang="en-US" sz="2400" dirty="0">
                <a:solidFill>
                  <a:srgbClr val="000000"/>
                </a:solidFill>
                <a:latin typeface="Times New Roman" panose="02020603050405020304" pitchFamily="18" charset="0"/>
              </a:rPr>
              <a:t>the lower and upper quartiles (defined as the 25th and 75th </a:t>
            </a:r>
            <a:r>
              <a:rPr lang="en-US" sz="2400" dirty="0">
                <a:latin typeface="Times New Roman" panose="02020603050405020304" pitchFamily="18" charset="0"/>
                <a:hlinkClick r:id="rId3"/>
              </a:rPr>
              <a:t>percentiles</a:t>
            </a:r>
            <a:r>
              <a:rPr lang="en-US" sz="2400" dirty="0">
                <a:solidFill>
                  <a:srgbClr val="000000"/>
                </a:solidFill>
                <a:latin typeface="Times New Roman" panose="02020603050405020304" pitchFamily="18" charset="0"/>
              </a:rPr>
              <a:t>). If the lower quartile is Q1 and the upper quartile is Q3, then the difference (Q3 - Q1) is called the interquartile range or IQ.</a:t>
            </a:r>
            <a:endParaRPr lang="en-US" sz="2400" dirty="0"/>
          </a:p>
        </p:txBody>
      </p:sp>
      <p:sp>
        <p:nvSpPr>
          <p:cNvPr id="5" name="Rectangle 4"/>
          <p:cNvSpPr/>
          <p:nvPr/>
        </p:nvSpPr>
        <p:spPr>
          <a:xfrm>
            <a:off x="1066800" y="3640775"/>
            <a:ext cx="10287000" cy="1569660"/>
          </a:xfrm>
          <a:prstGeom prst="rect">
            <a:avLst/>
          </a:prstGeom>
        </p:spPr>
        <p:txBody>
          <a:bodyPr wrap="square">
            <a:spAutoFit/>
          </a:bodyPr>
          <a:lstStyle/>
          <a:p>
            <a:r>
              <a:rPr lang="en-US" sz="2400" dirty="0">
                <a:solidFill>
                  <a:srgbClr val="000000"/>
                </a:solidFill>
                <a:latin typeface="Times New Roman" panose="02020603050405020304" pitchFamily="18" charset="0"/>
              </a:rPr>
              <a:t>A box plot is constructed by drawing a box between the upper and lower quartiles with a solid line drawn across the box to locate the median. The following quantities (called </a:t>
            </a:r>
            <a:r>
              <a:rPr lang="en-US" sz="2400" i="1" dirty="0">
                <a:solidFill>
                  <a:srgbClr val="000000"/>
                </a:solidFill>
                <a:latin typeface="Times New Roman" panose="02020603050405020304" pitchFamily="18" charset="0"/>
              </a:rPr>
              <a:t>fences</a:t>
            </a:r>
            <a:r>
              <a:rPr lang="en-US" sz="2400" dirty="0">
                <a:solidFill>
                  <a:srgbClr val="000000"/>
                </a:solidFill>
                <a:latin typeface="Times New Roman" panose="02020603050405020304" pitchFamily="18" charset="0"/>
              </a:rPr>
              <a:t>) are needed for identifying extreme values in the tails of the distribution:</a:t>
            </a:r>
            <a:endParaRPr lang="en-US" sz="2400" dirty="0"/>
          </a:p>
        </p:txBody>
      </p:sp>
      <p:sp>
        <p:nvSpPr>
          <p:cNvPr id="6" name="Rectangle 5"/>
          <p:cNvSpPr/>
          <p:nvPr/>
        </p:nvSpPr>
        <p:spPr>
          <a:xfrm>
            <a:off x="1066800" y="5376504"/>
            <a:ext cx="6096000" cy="1200329"/>
          </a:xfrm>
          <a:prstGeom prst="rect">
            <a:avLst/>
          </a:prstGeom>
        </p:spPr>
        <p:txBody>
          <a:bodyPr>
            <a:spAutoFit/>
          </a:bodyPr>
          <a:lstStyle/>
          <a:p>
            <a:pPr>
              <a:buFont typeface="+mj-lt"/>
              <a:buAutoNum type="arabicPeriod"/>
            </a:pPr>
            <a:r>
              <a:rPr lang="en-US" dirty="0">
                <a:solidFill>
                  <a:srgbClr val="000000"/>
                </a:solidFill>
                <a:latin typeface="Times New Roman" panose="02020603050405020304" pitchFamily="18" charset="0"/>
              </a:rPr>
              <a:t>lower inner fence: Q1 - 1.5*IQ</a:t>
            </a:r>
          </a:p>
          <a:p>
            <a:pPr>
              <a:buFont typeface="+mj-lt"/>
              <a:buAutoNum type="arabicPeriod"/>
            </a:pPr>
            <a:r>
              <a:rPr lang="en-US" dirty="0">
                <a:solidFill>
                  <a:srgbClr val="000000"/>
                </a:solidFill>
                <a:latin typeface="Times New Roman" panose="02020603050405020304" pitchFamily="18" charset="0"/>
              </a:rPr>
              <a:t>upper inner fence: Q3 + 1.5*IQ</a:t>
            </a:r>
          </a:p>
          <a:p>
            <a:pPr>
              <a:buFont typeface="+mj-lt"/>
              <a:buAutoNum type="arabicPeriod"/>
            </a:pPr>
            <a:r>
              <a:rPr lang="en-US" dirty="0" smtClean="0">
                <a:solidFill>
                  <a:srgbClr val="000000"/>
                </a:solidFill>
                <a:latin typeface="Times New Roman" panose="02020603050405020304" pitchFamily="18" charset="0"/>
              </a:rPr>
              <a:t>upper </a:t>
            </a:r>
            <a:r>
              <a:rPr lang="en-US" dirty="0">
                <a:solidFill>
                  <a:srgbClr val="000000"/>
                </a:solidFill>
                <a:latin typeface="Times New Roman" panose="02020603050405020304" pitchFamily="18" charset="0"/>
              </a:rPr>
              <a:t>outer fence: Q3 + 3*IQ</a:t>
            </a:r>
          </a:p>
          <a:p>
            <a:pPr>
              <a:buFont typeface="+mj-lt"/>
              <a:buAutoNum type="arabicPeriod"/>
            </a:pPr>
            <a:r>
              <a:rPr lang="en-US" dirty="0" smtClean="0">
                <a:solidFill>
                  <a:srgbClr val="000000"/>
                </a:solidFill>
                <a:latin typeface="Times New Roman" panose="02020603050405020304" pitchFamily="18" charset="0"/>
              </a:rPr>
              <a:t>lower outer fence: Q1 - 3*IQ</a:t>
            </a:r>
            <a:endParaRPr lang="en-US" dirty="0">
              <a:solidFill>
                <a:srgbClr val="000000"/>
              </a:solidFill>
              <a:latin typeface="Times New Roman" panose="02020603050405020304" pitchFamily="18" charset="0"/>
            </a:endParaRPr>
          </a:p>
        </p:txBody>
      </p:sp>
      <p:sp>
        <p:nvSpPr>
          <p:cNvPr id="7" name="Rectangle 6"/>
          <p:cNvSpPr/>
          <p:nvPr/>
        </p:nvSpPr>
        <p:spPr>
          <a:xfrm>
            <a:off x="4613562" y="5415097"/>
            <a:ext cx="6740237" cy="923330"/>
          </a:xfrm>
          <a:prstGeom prst="rect">
            <a:avLst/>
          </a:prstGeom>
        </p:spPr>
        <p:txBody>
          <a:bodyPr wrap="square">
            <a:spAutoFit/>
          </a:bodyPr>
          <a:lstStyle/>
          <a:p>
            <a:r>
              <a:rPr lang="en-US" dirty="0">
                <a:solidFill>
                  <a:srgbClr val="000000"/>
                </a:solidFill>
                <a:latin typeface="Times New Roman" panose="02020603050405020304" pitchFamily="18" charset="0"/>
              </a:rPr>
              <a:t>A point beyond an inner fence on either side is considered a </a:t>
            </a:r>
            <a:r>
              <a:rPr lang="en-US" b="1" dirty="0">
                <a:solidFill>
                  <a:srgbClr val="000000"/>
                </a:solidFill>
                <a:latin typeface="Times New Roman" panose="02020603050405020304" pitchFamily="18" charset="0"/>
              </a:rPr>
              <a:t>mild outlier</a:t>
            </a:r>
            <a:r>
              <a:rPr lang="en-US" dirty="0">
                <a:solidFill>
                  <a:srgbClr val="000000"/>
                </a:solidFill>
                <a:latin typeface="Times New Roman" panose="02020603050405020304" pitchFamily="18" charset="0"/>
              </a:rPr>
              <a:t>. </a:t>
            </a:r>
            <a:endParaRPr lang="en-US" dirty="0" smtClean="0">
              <a:solidFill>
                <a:srgbClr val="000000"/>
              </a:solidFill>
              <a:latin typeface="Times New Roman" panose="02020603050405020304" pitchFamily="18" charset="0"/>
            </a:endParaRPr>
          </a:p>
          <a:p>
            <a:r>
              <a:rPr lang="en-US" dirty="0" smtClean="0">
                <a:solidFill>
                  <a:srgbClr val="000000"/>
                </a:solidFill>
                <a:latin typeface="Times New Roman" panose="02020603050405020304" pitchFamily="18" charset="0"/>
              </a:rPr>
              <a:t>A </a:t>
            </a:r>
            <a:r>
              <a:rPr lang="en-US" dirty="0">
                <a:solidFill>
                  <a:srgbClr val="000000"/>
                </a:solidFill>
                <a:latin typeface="Times New Roman" panose="02020603050405020304" pitchFamily="18" charset="0"/>
              </a:rPr>
              <a:t>point beyond an outer fence is considered an </a:t>
            </a:r>
            <a:r>
              <a:rPr lang="en-US" b="1" dirty="0">
                <a:solidFill>
                  <a:srgbClr val="000000"/>
                </a:solidFill>
                <a:latin typeface="Times New Roman" panose="02020603050405020304" pitchFamily="18" charset="0"/>
              </a:rPr>
              <a:t>extreme outlier</a:t>
            </a:r>
            <a:r>
              <a:rPr lang="en-US" dirty="0">
                <a:solidFill>
                  <a:srgbClr val="000000"/>
                </a:solidFill>
                <a:latin typeface="Times New Roman" panose="02020603050405020304" pitchFamily="18" charset="0"/>
              </a:rPr>
              <a:t>.</a:t>
            </a:r>
            <a:endParaRPr lang="en-US" dirty="0"/>
          </a:p>
        </p:txBody>
      </p:sp>
    </p:spTree>
    <p:extLst>
      <p:ext uri="{BB962C8B-B14F-4D97-AF65-F5344CB8AC3E}">
        <p14:creationId xmlns:p14="http://schemas.microsoft.com/office/powerpoint/2010/main" val="3279534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dirty="0" smtClean="0"/>
              <a:t>Box plots and outliers</a:t>
            </a:r>
            <a:endParaRPr lang="en-US" dirty="0"/>
          </a:p>
        </p:txBody>
      </p:sp>
      <p:sp>
        <p:nvSpPr>
          <p:cNvPr id="3" name="Content Placeholder 2"/>
          <p:cNvSpPr>
            <a:spLocks noGrp="1"/>
          </p:cNvSpPr>
          <p:nvPr>
            <p:ph idx="1"/>
          </p:nvPr>
        </p:nvSpPr>
        <p:spPr>
          <a:xfrm>
            <a:off x="838200" y="1233055"/>
            <a:ext cx="10515600" cy="4943908"/>
          </a:xfrm>
        </p:spPr>
        <p:txBody>
          <a:bodyPr/>
          <a:lstStyle/>
          <a:p>
            <a:r>
              <a:rPr lang="en-US" dirty="0" smtClean="0"/>
              <a:t>Data:</a:t>
            </a:r>
          </a:p>
          <a:p>
            <a:pPr marL="0" indent="0">
              <a:buNone/>
            </a:pPr>
            <a:r>
              <a:rPr lang="en-US" dirty="0" smtClean="0"/>
              <a:t>30</a:t>
            </a:r>
            <a:r>
              <a:rPr lang="en-US" dirty="0"/>
              <a:t>, 171, 184, 201, 212, 250, 265, 270, 272, 289, 305, 306, 322, 322, 336, 346, 351, 370, 390, 404, 409, 411, 436, 437, 439, 441, 444, 448, 451, 453, 470, 480, 482, 487, 494, 495, 499, 503, 514, 521, 522, 527, 548, 550, 559, 560, 570, 572, 574, 578, 585, 592, 592, 607, 616, 618, 621, 629, 637, 638, 640, 656, 668, 707, 709, 719, 737, 739, 752, 758, 766, 792, 792, 794, 802, 818, 830, 832, 843, 858, 860, 869, 918, 925, 953, 991, 1000, 1005, 1068, 1441</a:t>
            </a:r>
          </a:p>
        </p:txBody>
      </p:sp>
    </p:spTree>
    <p:extLst>
      <p:ext uri="{BB962C8B-B14F-4D97-AF65-F5344CB8AC3E}">
        <p14:creationId xmlns:p14="http://schemas.microsoft.com/office/powerpoint/2010/main" val="2812408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2298" y="355918"/>
            <a:ext cx="9218553" cy="2470006"/>
          </a:xfrm>
          <a:prstGeom prst="rect">
            <a:avLst/>
          </a:prstGeom>
        </p:spPr>
      </p:pic>
      <p:pic>
        <p:nvPicPr>
          <p:cNvPr id="5" name="Picture 4"/>
          <p:cNvPicPr>
            <a:picLocks noChangeAspect="1"/>
          </p:cNvPicPr>
          <p:nvPr/>
        </p:nvPicPr>
        <p:blipFill>
          <a:blip r:embed="rId3"/>
          <a:stretch>
            <a:fillRect/>
          </a:stretch>
        </p:blipFill>
        <p:spPr>
          <a:xfrm>
            <a:off x="204788" y="2840182"/>
            <a:ext cx="6598656" cy="2826327"/>
          </a:xfrm>
          <a:prstGeom prst="rect">
            <a:avLst/>
          </a:prstGeom>
        </p:spPr>
      </p:pic>
      <p:pic>
        <p:nvPicPr>
          <p:cNvPr id="6" name="Picture 5"/>
          <p:cNvPicPr>
            <a:picLocks noChangeAspect="1"/>
          </p:cNvPicPr>
          <p:nvPr/>
        </p:nvPicPr>
        <p:blipFill>
          <a:blip r:embed="rId4"/>
          <a:stretch>
            <a:fillRect/>
          </a:stretch>
        </p:blipFill>
        <p:spPr>
          <a:xfrm>
            <a:off x="6340186" y="3199534"/>
            <a:ext cx="5524500" cy="2466975"/>
          </a:xfrm>
          <a:prstGeom prst="rect">
            <a:avLst/>
          </a:prstGeom>
        </p:spPr>
      </p:pic>
      <p:sp>
        <p:nvSpPr>
          <p:cNvPr id="7" name="Oval 6"/>
          <p:cNvSpPr/>
          <p:nvPr/>
        </p:nvSpPr>
        <p:spPr>
          <a:xfrm>
            <a:off x="2479964" y="2335237"/>
            <a:ext cx="706582" cy="421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12890" y="2988841"/>
            <a:ext cx="706582" cy="421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974505" y="4808806"/>
            <a:ext cx="706582" cy="421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48972" y="5666509"/>
            <a:ext cx="7357403" cy="523220"/>
          </a:xfrm>
          <a:prstGeom prst="rect">
            <a:avLst/>
          </a:prstGeom>
          <a:noFill/>
        </p:spPr>
        <p:txBody>
          <a:bodyPr wrap="square" rtlCol="0">
            <a:spAutoFit/>
          </a:bodyPr>
          <a:lstStyle/>
          <a:p>
            <a:r>
              <a:rPr lang="en-US" sz="2800" dirty="0" smtClean="0"/>
              <a:t>Outliers – Box plot and Histogram</a:t>
            </a:r>
            <a:endParaRPr lang="en-US" sz="2800" dirty="0"/>
          </a:p>
        </p:txBody>
      </p:sp>
    </p:spTree>
    <p:extLst>
      <p:ext uri="{BB962C8B-B14F-4D97-AF65-F5344CB8AC3E}">
        <p14:creationId xmlns:p14="http://schemas.microsoft.com/office/powerpoint/2010/main" val="3508901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Shapes</a:t>
            </a:r>
            <a:endParaRPr lang="en-US" dirty="0"/>
          </a:p>
        </p:txBody>
      </p:sp>
      <p:sp>
        <p:nvSpPr>
          <p:cNvPr id="4" name="Rectangle 3"/>
          <p:cNvSpPr/>
          <p:nvPr/>
        </p:nvSpPr>
        <p:spPr>
          <a:xfrm>
            <a:off x="838200" y="1690688"/>
            <a:ext cx="11132127" cy="3693319"/>
          </a:xfrm>
          <a:prstGeom prst="rect">
            <a:avLst/>
          </a:prstGeom>
        </p:spPr>
        <p:txBody>
          <a:bodyPr wrap="square">
            <a:spAutoFit/>
          </a:bodyPr>
          <a:lstStyle/>
          <a:p>
            <a:pPr marL="127000" marR="127000">
              <a:buFont typeface="Arial" panose="020B0604020202020204" pitchFamily="34" charset="0"/>
              <a:buChar char="•"/>
            </a:pPr>
            <a:r>
              <a:rPr lang="en-US" b="1" dirty="0" smtClean="0">
                <a:effectLst/>
              </a:rPr>
              <a:t>Measures of Shape</a:t>
            </a:r>
            <a:r>
              <a:rPr lang="en-US" dirty="0" smtClean="0">
                <a:effectLst/>
              </a:rPr>
              <a:t> - For distributions summarizing data from continuous measurement scales, statistics can be used to describe how the distribution rises and drops.</a:t>
            </a:r>
          </a:p>
          <a:p>
            <a:pPr marL="742950" marR="127000" lvl="1" indent="-285750">
              <a:buFont typeface="Arial" panose="020B0604020202020204" pitchFamily="34" charset="0"/>
              <a:buChar char="•"/>
            </a:pPr>
            <a:r>
              <a:rPr lang="en-US" b="1" dirty="0" smtClean="0">
                <a:effectLst/>
              </a:rPr>
              <a:t>Symmetric</a:t>
            </a:r>
            <a:r>
              <a:rPr lang="en-US" dirty="0" smtClean="0">
                <a:effectLst/>
              </a:rPr>
              <a:t> - Distributions that have the same shape on both sides of the center are called symmetric.  A symmetric distribution with only one peak is referred to as a </a:t>
            </a:r>
            <a:r>
              <a:rPr lang="en-US" b="1" dirty="0" smtClean="0">
                <a:effectLst/>
              </a:rPr>
              <a:t>normal distribution</a:t>
            </a:r>
            <a:r>
              <a:rPr lang="en-US" dirty="0" smtClean="0">
                <a:effectLst/>
              </a:rPr>
              <a:t>.</a:t>
            </a:r>
          </a:p>
          <a:p>
            <a:pPr marL="742950" marR="127000" lvl="1" indent="-285750">
              <a:buFont typeface="Arial" panose="020B0604020202020204" pitchFamily="34" charset="0"/>
              <a:buChar char="•"/>
            </a:pPr>
            <a:r>
              <a:rPr lang="en-US" b="1" dirty="0" smtClean="0">
                <a:effectLst/>
              </a:rPr>
              <a:t>Skewness</a:t>
            </a:r>
            <a:r>
              <a:rPr lang="en-US" dirty="0" smtClean="0">
                <a:effectLst/>
              </a:rPr>
              <a:t> - Refers to the degree of asymmetry in a distribution.  Asymmetry often reflects extreme scores in a distribution.</a:t>
            </a:r>
          </a:p>
          <a:p>
            <a:pPr marL="1143000" marR="127000" lvl="2" indent="-228600">
              <a:buFont typeface="Arial" panose="020B0604020202020204" pitchFamily="34" charset="0"/>
              <a:buChar char="•"/>
            </a:pPr>
            <a:r>
              <a:rPr lang="en-US" b="1" dirty="0" smtClean="0">
                <a:effectLst/>
              </a:rPr>
              <a:t>Positively skewed</a:t>
            </a:r>
            <a:r>
              <a:rPr lang="en-US" dirty="0" smtClean="0">
                <a:effectLst/>
              </a:rPr>
              <a:t> - A distribution is positively skewed when is has a tail extending out to the right (larger numbers)  When a distribution is positively skewed, the mean is greater than the median reflecting the fact that the mean is sensitive to each score in the distribution and is subject to large shifts when the sample is small and contains extreme scores.</a:t>
            </a:r>
          </a:p>
          <a:p>
            <a:pPr marL="1143000" marR="127000" lvl="2" indent="-228600">
              <a:buFont typeface="Arial" panose="020B0604020202020204" pitchFamily="34" charset="0"/>
              <a:buChar char="•"/>
            </a:pPr>
            <a:r>
              <a:rPr lang="en-US" b="1" dirty="0" smtClean="0">
                <a:effectLst/>
              </a:rPr>
              <a:t>Negatively skewed</a:t>
            </a:r>
            <a:r>
              <a:rPr lang="en-US" dirty="0" smtClean="0">
                <a:effectLst/>
              </a:rPr>
              <a:t> - A negatively skewed distribution has an extended tail pointing to the left (smaller numbers) and reflects bunching of numbers in the upper part of the distribution with fewer scores at the lower end of the measurement scale.</a:t>
            </a:r>
          </a:p>
        </p:txBody>
      </p:sp>
    </p:spTree>
    <p:extLst>
      <p:ext uri="{BB962C8B-B14F-4D97-AF65-F5344CB8AC3E}">
        <p14:creationId xmlns:p14="http://schemas.microsoft.com/office/powerpoint/2010/main" val="552805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838200" y="2220017"/>
            <a:ext cx="10515600" cy="3139321"/>
          </a:xfrm>
          <a:prstGeom prst="rect">
            <a:avLst/>
          </a:prstGeom>
        </p:spPr>
        <p:txBody>
          <a:bodyPr wrap="square">
            <a:spAutoFit/>
          </a:bodyPr>
          <a:lstStyle/>
          <a:p>
            <a:pPr marL="742950" marR="127000" lvl="1" indent="-285750">
              <a:buFont typeface="Arial" panose="020B0604020202020204" pitchFamily="34" charset="0"/>
              <a:buChar char="•"/>
            </a:pPr>
            <a:r>
              <a:rPr lang="en-US" b="1" dirty="0" smtClean="0">
                <a:effectLst/>
              </a:rPr>
              <a:t>Kurtosis</a:t>
            </a:r>
            <a:r>
              <a:rPr lang="en-US" dirty="0" smtClean="0">
                <a:effectLst/>
              </a:rPr>
              <a:t> - Like skewness, kurtosis has a specific mathematical definition, but generally it refers to how scores are concentrated in the center of the distribution, the upper and lower tails (ends), and the shoulders (between the center and tails) of a distribution.</a:t>
            </a:r>
          </a:p>
          <a:p>
            <a:pPr marL="1143000" marR="127000" lvl="2" indent="-228600">
              <a:buFont typeface="Arial" panose="020B0604020202020204" pitchFamily="34" charset="0"/>
              <a:buChar char="•"/>
            </a:pPr>
            <a:r>
              <a:rPr lang="en-US" b="1" dirty="0" err="1" smtClean="0">
                <a:effectLst/>
              </a:rPr>
              <a:t>Mesokurtic</a:t>
            </a:r>
            <a:r>
              <a:rPr lang="en-US" dirty="0" smtClean="0">
                <a:effectLst/>
              </a:rPr>
              <a:t> - A </a:t>
            </a:r>
            <a:r>
              <a:rPr lang="en-US" b="1" dirty="0" smtClean="0">
                <a:effectLst/>
              </a:rPr>
              <a:t>normal distribution</a:t>
            </a:r>
            <a:r>
              <a:rPr lang="en-US" dirty="0" smtClean="0">
                <a:effectLst/>
              </a:rPr>
              <a:t> is called </a:t>
            </a:r>
            <a:r>
              <a:rPr lang="en-US" dirty="0" err="1" smtClean="0">
                <a:effectLst/>
              </a:rPr>
              <a:t>mesokurtic</a:t>
            </a:r>
            <a:r>
              <a:rPr lang="en-US" dirty="0" smtClean="0">
                <a:effectLst/>
              </a:rPr>
              <a:t>.  The tails of a </a:t>
            </a:r>
            <a:r>
              <a:rPr lang="en-US" dirty="0" err="1" smtClean="0">
                <a:effectLst/>
              </a:rPr>
              <a:t>mesokurtic</a:t>
            </a:r>
            <a:r>
              <a:rPr lang="en-US" dirty="0" smtClean="0">
                <a:effectLst/>
              </a:rPr>
              <a:t> distribution are neither too thin or too thick, and there are neither too many or too few scores in the center of the distribution.</a:t>
            </a:r>
          </a:p>
          <a:p>
            <a:pPr marL="1143000" marR="127000" lvl="2" indent="-228600">
              <a:buFont typeface="Arial" panose="020B0604020202020204" pitchFamily="34" charset="0"/>
              <a:buChar char="•"/>
            </a:pPr>
            <a:r>
              <a:rPr lang="en-US" b="1" dirty="0" err="1" smtClean="0">
                <a:effectLst/>
              </a:rPr>
              <a:t>Platykurtic</a:t>
            </a:r>
            <a:r>
              <a:rPr lang="en-US" dirty="0" smtClean="0">
                <a:effectLst/>
              </a:rPr>
              <a:t> - Starting with a </a:t>
            </a:r>
            <a:r>
              <a:rPr lang="en-US" dirty="0" err="1" smtClean="0">
                <a:effectLst/>
              </a:rPr>
              <a:t>mesokurtic</a:t>
            </a:r>
            <a:r>
              <a:rPr lang="en-US" dirty="0" smtClean="0">
                <a:effectLst/>
              </a:rPr>
              <a:t> distribution and moving scores from both the center and tails into the shoulders, the distribution flattens out and is referred to as </a:t>
            </a:r>
            <a:r>
              <a:rPr lang="en-US" dirty="0" err="1" smtClean="0">
                <a:effectLst/>
              </a:rPr>
              <a:t>platykurtic</a:t>
            </a:r>
            <a:r>
              <a:rPr lang="en-US" dirty="0" smtClean="0">
                <a:effectLst/>
              </a:rPr>
              <a:t>.</a:t>
            </a:r>
          </a:p>
          <a:p>
            <a:pPr marL="1143000" marR="127000" lvl="2" indent="-228600">
              <a:buFont typeface="Arial" panose="020B0604020202020204" pitchFamily="34" charset="0"/>
              <a:buChar char="•"/>
            </a:pPr>
            <a:r>
              <a:rPr lang="en-US" b="1" dirty="0" smtClean="0">
                <a:effectLst/>
              </a:rPr>
              <a:t>Leptokurtic</a:t>
            </a:r>
            <a:r>
              <a:rPr lang="en-US" dirty="0" smtClean="0">
                <a:effectLst/>
              </a:rPr>
              <a:t> - If you move scores from shoulders of a </a:t>
            </a:r>
            <a:r>
              <a:rPr lang="en-US" dirty="0" err="1" smtClean="0">
                <a:effectLst/>
              </a:rPr>
              <a:t>mesokurtic</a:t>
            </a:r>
            <a:r>
              <a:rPr lang="en-US" dirty="0" smtClean="0">
                <a:effectLst/>
              </a:rPr>
              <a:t> distribution into the center and tails of a distribution, the result is a peaked distribution with thick tails.  This shape is referred to as leptokurtic.</a:t>
            </a:r>
            <a:endParaRPr lang="en-US" dirty="0">
              <a:effectLst/>
            </a:endParaRPr>
          </a:p>
        </p:txBody>
      </p:sp>
    </p:spTree>
    <p:extLst>
      <p:ext uri="{BB962C8B-B14F-4D97-AF65-F5344CB8AC3E}">
        <p14:creationId xmlns:p14="http://schemas.microsoft.com/office/powerpoint/2010/main" val="470861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dirty="0" smtClean="0"/>
              <a:t>Quantile Normal plot</a:t>
            </a:r>
            <a:endParaRPr lang="en-US" dirty="0"/>
          </a:p>
        </p:txBody>
      </p:sp>
      <p:sp>
        <p:nvSpPr>
          <p:cNvPr id="4" name="Content Placeholder 2"/>
          <p:cNvSpPr>
            <a:spLocks noGrp="1"/>
          </p:cNvSpPr>
          <p:nvPr>
            <p:ph idx="1"/>
          </p:nvPr>
        </p:nvSpPr>
        <p:spPr>
          <a:xfrm>
            <a:off x="838200" y="1066800"/>
            <a:ext cx="10515600" cy="5110163"/>
          </a:xfrm>
        </p:spPr>
        <p:txBody>
          <a:bodyPr/>
          <a:lstStyle/>
          <a:p>
            <a:r>
              <a:rPr lang="en-US" dirty="0"/>
              <a:t>The final univariate graphical EDA technique is the most complicated. </a:t>
            </a:r>
          </a:p>
          <a:p>
            <a:r>
              <a:rPr lang="en-US" dirty="0" smtClean="0"/>
              <a:t>It </a:t>
            </a:r>
            <a:r>
              <a:rPr lang="en-US" dirty="0"/>
              <a:t>is called the quantile-normal or QN plot or more generality the quantile-quantile or QQ plot. </a:t>
            </a:r>
            <a:endParaRPr lang="en-US" dirty="0" smtClean="0"/>
          </a:p>
          <a:p>
            <a:r>
              <a:rPr lang="en-US" dirty="0" smtClean="0"/>
              <a:t>It </a:t>
            </a:r>
            <a:r>
              <a:rPr lang="en-US" dirty="0"/>
              <a:t>is used to see how well a particular sample follows a particular theoretical distribution. </a:t>
            </a:r>
          </a:p>
          <a:p>
            <a:r>
              <a:rPr lang="en-US" dirty="0" smtClean="0"/>
              <a:t>Although </a:t>
            </a:r>
            <a:r>
              <a:rPr lang="en-US" dirty="0"/>
              <a:t>it can be used for any theoretical distribution, we will limit our attention to seeing how well a sample of data of size n matches a Gaussian distribution with mean and variance equal to the sample mean and variance. </a:t>
            </a:r>
            <a:endParaRPr lang="en-US" dirty="0" smtClean="0"/>
          </a:p>
          <a:p>
            <a:r>
              <a:rPr lang="en-US" dirty="0" smtClean="0"/>
              <a:t>By </a:t>
            </a:r>
            <a:r>
              <a:rPr lang="en-US" dirty="0"/>
              <a:t>examining the quantile-normal plot we can detect left or right skew, positive or negative kurtosis, and bimodality.</a:t>
            </a:r>
          </a:p>
        </p:txBody>
      </p:sp>
    </p:spTree>
    <p:extLst>
      <p:ext uri="{BB962C8B-B14F-4D97-AF65-F5344CB8AC3E}">
        <p14:creationId xmlns:p14="http://schemas.microsoft.com/office/powerpoint/2010/main" val="2043932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Q-N plot</a:t>
            </a:r>
            <a:endParaRPr lang="en-US" dirty="0"/>
          </a:p>
        </p:txBody>
      </p:sp>
      <p:sp>
        <p:nvSpPr>
          <p:cNvPr id="4" name="Content Placeholder 2"/>
          <p:cNvSpPr>
            <a:spLocks noGrp="1"/>
          </p:cNvSpPr>
          <p:nvPr>
            <p:ph idx="1"/>
          </p:nvPr>
        </p:nvSpPr>
        <p:spPr>
          <a:xfrm>
            <a:off x="838200" y="1396134"/>
            <a:ext cx="10515600" cy="4351338"/>
          </a:xfrm>
        </p:spPr>
        <p:txBody>
          <a:bodyPr>
            <a:normAutofit fontScale="85000" lnSpcReduction="10000"/>
          </a:bodyPr>
          <a:lstStyle/>
          <a:p>
            <a:r>
              <a:rPr lang="en-US" dirty="0"/>
              <a:t>Consider the 20 values observed in a</a:t>
            </a:r>
            <a:r>
              <a:rPr lang="en-US" dirty="0" smtClean="0"/>
              <a:t> </a:t>
            </a:r>
            <a:r>
              <a:rPr lang="en-US" dirty="0"/>
              <a:t>study. They happen to have an observed mean of 1.37 and a standard deviation of 1.36. </a:t>
            </a:r>
            <a:endParaRPr lang="en-US" dirty="0" smtClean="0"/>
          </a:p>
          <a:p>
            <a:r>
              <a:rPr lang="en-US" dirty="0" smtClean="0"/>
              <a:t>Ideally</a:t>
            </a:r>
            <a:r>
              <a:rPr lang="en-US" dirty="0"/>
              <a:t>, 20 random values drawn from a distribution that has a true mean of 1.37 and </a:t>
            </a:r>
            <a:r>
              <a:rPr lang="en-US" dirty="0" err="1"/>
              <a:t>sd</a:t>
            </a:r>
            <a:r>
              <a:rPr lang="en-US" dirty="0"/>
              <a:t> of 1.36 have a perfect bell-shaped distribution and will be spaced so that there is equal area (</a:t>
            </a:r>
            <a:r>
              <a:rPr lang="en-US" dirty="0" smtClean="0"/>
              <a:t>probability) in the area around each value in the bell curve.</a:t>
            </a:r>
          </a:p>
          <a:p>
            <a:r>
              <a:rPr lang="en-US" dirty="0" smtClean="0"/>
              <a:t>IN the figure shown these 20 points are expected Normal values.</a:t>
            </a:r>
          </a:p>
          <a:p>
            <a:r>
              <a:rPr lang="en-US" dirty="0" smtClean="0"/>
              <a:t>The sorted actual values are plotted against these expected normal values. Actual values are in X axis.</a:t>
            </a:r>
          </a:p>
          <a:p>
            <a:r>
              <a:rPr lang="en-US" dirty="0" smtClean="0"/>
              <a:t>A straight line is drawn thro the pairs somehow and we could see a few vertical bands which indicate the same measurements.( may be due to rounding)</a:t>
            </a:r>
          </a:p>
          <a:p>
            <a:r>
              <a:rPr lang="en-US" dirty="0" smtClean="0"/>
              <a:t>If many points are on the same side, it amounts to deviation from normality. </a:t>
            </a:r>
          </a:p>
          <a:p>
            <a:endParaRPr lang="en-US" dirty="0"/>
          </a:p>
        </p:txBody>
      </p:sp>
    </p:spTree>
    <p:extLst>
      <p:ext uri="{BB962C8B-B14F-4D97-AF65-F5344CB8AC3E}">
        <p14:creationId xmlns:p14="http://schemas.microsoft.com/office/powerpoint/2010/main" val="3085142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365126"/>
            <a:ext cx="10550236" cy="881784"/>
          </a:xfrm>
        </p:spPr>
        <p:txBody>
          <a:bodyPr/>
          <a:lstStyle/>
          <a:p>
            <a:endParaRPr lang="en-US" dirty="0"/>
          </a:p>
        </p:txBody>
      </p:sp>
      <p:pic>
        <p:nvPicPr>
          <p:cNvPr id="4" name="Picture 3"/>
          <p:cNvPicPr>
            <a:picLocks noChangeAspect="1"/>
          </p:cNvPicPr>
          <p:nvPr/>
        </p:nvPicPr>
        <p:blipFill>
          <a:blip r:embed="rId2"/>
          <a:stretch>
            <a:fillRect/>
          </a:stretch>
        </p:blipFill>
        <p:spPr>
          <a:xfrm>
            <a:off x="1543482" y="2028391"/>
            <a:ext cx="3895725" cy="2524125"/>
          </a:xfrm>
          <a:prstGeom prst="rect">
            <a:avLst/>
          </a:prstGeom>
        </p:spPr>
      </p:pic>
    </p:spTree>
    <p:extLst>
      <p:ext uri="{BB962C8B-B14F-4D97-AF65-F5344CB8AC3E}">
        <p14:creationId xmlns:p14="http://schemas.microsoft.com/office/powerpoint/2010/main" val="3743230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365125"/>
            <a:ext cx="10605655" cy="812511"/>
          </a:xfrm>
        </p:spPr>
        <p:txBody>
          <a:bodyPr/>
          <a:lstStyle/>
          <a:p>
            <a:r>
              <a:rPr lang="en-US" dirty="0" smtClean="0"/>
              <a:t>Expected Normal value</a:t>
            </a:r>
            <a:endParaRPr lang="en-US" dirty="0"/>
          </a:p>
        </p:txBody>
      </p:sp>
      <p:pic>
        <p:nvPicPr>
          <p:cNvPr id="4" name="Picture 3"/>
          <p:cNvPicPr>
            <a:picLocks noChangeAspect="1"/>
          </p:cNvPicPr>
          <p:nvPr/>
        </p:nvPicPr>
        <p:blipFill>
          <a:blip r:embed="rId2"/>
          <a:stretch>
            <a:fillRect/>
          </a:stretch>
        </p:blipFill>
        <p:spPr>
          <a:xfrm>
            <a:off x="2452256" y="1866900"/>
            <a:ext cx="5848782" cy="4143414"/>
          </a:xfrm>
          <a:prstGeom prst="rect">
            <a:avLst/>
          </a:prstGeom>
        </p:spPr>
      </p:pic>
    </p:spTree>
    <p:extLst>
      <p:ext uri="{BB962C8B-B14F-4D97-AF65-F5344CB8AC3E}">
        <p14:creationId xmlns:p14="http://schemas.microsoft.com/office/powerpoint/2010/main" val="59224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Bivariate analysis</a:t>
            </a:r>
            <a:endParaRPr lang="en-US" dirty="0"/>
          </a:p>
        </p:txBody>
      </p:sp>
      <p:sp>
        <p:nvSpPr>
          <p:cNvPr id="4" name="Content Placeholder 2"/>
          <p:cNvSpPr>
            <a:spLocks noGrp="1"/>
          </p:cNvSpPr>
          <p:nvPr>
            <p:ph idx="1"/>
          </p:nvPr>
        </p:nvSpPr>
        <p:spPr>
          <a:xfrm>
            <a:off x="838200" y="900546"/>
            <a:ext cx="10515600" cy="5276417"/>
          </a:xfrm>
        </p:spPr>
        <p:txBody>
          <a:bodyPr>
            <a:normAutofit fontScale="85000" lnSpcReduction="20000"/>
          </a:bodyPr>
          <a:lstStyle/>
          <a:p>
            <a:r>
              <a:rPr lang="en-US" dirty="0" smtClean="0"/>
              <a:t>Most of the pairs of data elements can be considered comprising of cause and effect. In some cases, they need not be related by cause and effect but just dependence.</a:t>
            </a:r>
          </a:p>
          <a:p>
            <a:r>
              <a:rPr lang="en-US" dirty="0" smtClean="0"/>
              <a:t>There is a need for quantification of this relationship as this could be expected to lead to analysis of multiple dependencies. </a:t>
            </a:r>
          </a:p>
          <a:p>
            <a:r>
              <a:rPr lang="en-US" dirty="0" smtClean="0"/>
              <a:t>This led to the procedures of Bivariate analysis.</a:t>
            </a:r>
          </a:p>
          <a:p>
            <a:r>
              <a:rPr lang="en-US" dirty="0" smtClean="0"/>
              <a:t>For </a:t>
            </a:r>
            <a:r>
              <a:rPr lang="en-US" dirty="0"/>
              <a:t>categorical data (and quantitative data with only a few different values) an extension of tabulation called cross-tabulation is very useful. </a:t>
            </a:r>
            <a:endParaRPr lang="en-US" dirty="0" smtClean="0"/>
          </a:p>
          <a:p>
            <a:r>
              <a:rPr lang="en-US" dirty="0" smtClean="0"/>
              <a:t>For </a:t>
            </a:r>
            <a:r>
              <a:rPr lang="en-US" dirty="0"/>
              <a:t>two variables, cross-tabulation is performed by making a two-way table with column headings that match the levels of one variable and row headings that match the levels of the other variable, then filling in the counts of all subjects that share a pair of levels. </a:t>
            </a:r>
            <a:endParaRPr lang="en-US" dirty="0" smtClean="0"/>
          </a:p>
          <a:p>
            <a:r>
              <a:rPr lang="en-US" dirty="0" smtClean="0"/>
              <a:t>The </a:t>
            </a:r>
            <a:r>
              <a:rPr lang="en-US" dirty="0"/>
              <a:t>two variables might be both explanatory, both outcome, or one of each. </a:t>
            </a:r>
            <a:endParaRPr lang="en-US" dirty="0" smtClean="0"/>
          </a:p>
          <a:p>
            <a:r>
              <a:rPr lang="en-US" dirty="0" smtClean="0"/>
              <a:t>Depending </a:t>
            </a:r>
            <a:r>
              <a:rPr lang="en-US" dirty="0"/>
              <a:t>on the goals, row percentages (which add to 100% for each row), column percentages (which add to 100% for each column) and/or cell percentages (which add to 100% over all cells) are also useful.</a:t>
            </a:r>
          </a:p>
        </p:txBody>
      </p:sp>
    </p:spTree>
    <p:extLst>
      <p:ext uri="{BB962C8B-B14F-4D97-AF65-F5344CB8AC3E}">
        <p14:creationId xmlns:p14="http://schemas.microsoft.com/office/powerpoint/2010/main" val="143111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US" dirty="0" smtClean="0"/>
              <a:t>Types of data</a:t>
            </a:r>
            <a:endParaRPr lang="en-US" dirty="0"/>
          </a:p>
        </p:txBody>
      </p:sp>
      <p:sp>
        <p:nvSpPr>
          <p:cNvPr id="3" name="Content Placeholder 2"/>
          <p:cNvSpPr>
            <a:spLocks noGrp="1"/>
          </p:cNvSpPr>
          <p:nvPr>
            <p:ph idx="1"/>
          </p:nvPr>
        </p:nvSpPr>
        <p:spPr>
          <a:xfrm>
            <a:off x="838200" y="1108364"/>
            <a:ext cx="10515600" cy="5068599"/>
          </a:xfrm>
        </p:spPr>
        <p:txBody>
          <a:bodyPr>
            <a:normAutofit/>
          </a:bodyPr>
          <a:lstStyle/>
          <a:p>
            <a:r>
              <a:rPr lang="en-US" dirty="0" smtClean="0"/>
              <a:t>Different types of data:</a:t>
            </a:r>
          </a:p>
          <a:p>
            <a:pPr lvl="1"/>
            <a:r>
              <a:rPr lang="en-US" dirty="0" smtClean="0"/>
              <a:t>Numerical data: data that are basically numbers. Ex: Temperature, sales etc., </a:t>
            </a:r>
          </a:p>
          <a:p>
            <a:pPr lvl="1"/>
            <a:r>
              <a:rPr lang="en-US" dirty="0" smtClean="0"/>
              <a:t>Categorical data:</a:t>
            </a:r>
          </a:p>
          <a:p>
            <a:pPr lvl="2"/>
            <a:r>
              <a:rPr lang="en-US" dirty="0" smtClean="0"/>
              <a:t>Categorical data represent characteristics such as a person’s gender, marital status, hometown, or the types of movies they like. </a:t>
            </a:r>
          </a:p>
          <a:p>
            <a:pPr lvl="2"/>
            <a:r>
              <a:rPr lang="en-US" dirty="0" smtClean="0"/>
              <a:t>Categorical data can take on numerical values (such as “1” indicating male and “2” indicating female), but those numbers don’t have mathematical meaning. You couldn’t add them together, for example. (Other names for categorical data are </a:t>
            </a:r>
            <a:r>
              <a:rPr lang="en-US" i="1" dirty="0" smtClean="0"/>
              <a:t>qualitative data</a:t>
            </a:r>
            <a:r>
              <a:rPr lang="en-US" dirty="0" smtClean="0"/>
              <a:t>, or </a:t>
            </a:r>
            <a:r>
              <a:rPr lang="en-US" i="1" dirty="0" smtClean="0"/>
              <a:t>Yes/No data.</a:t>
            </a:r>
            <a:r>
              <a:rPr lang="en-US" dirty="0" smtClean="0"/>
              <a:t>)</a:t>
            </a:r>
          </a:p>
          <a:p>
            <a:pPr lvl="1"/>
            <a:r>
              <a:rPr lang="en-US" dirty="0" smtClean="0"/>
              <a:t>Ordinal data</a:t>
            </a:r>
          </a:p>
          <a:p>
            <a:pPr lvl="2"/>
            <a:r>
              <a:rPr lang="en-US" dirty="0" smtClean="0"/>
              <a:t>Ordinal data is a </a:t>
            </a:r>
            <a:r>
              <a:rPr lang="en-US" b="1" dirty="0" smtClean="0"/>
              <a:t>categorical, statistical data type where the variables have natural, ordered categories </a:t>
            </a:r>
            <a:r>
              <a:rPr lang="en-US" dirty="0" smtClean="0"/>
              <a:t>and the distances between the categories is not known. (rating the performance of a restaurant).</a:t>
            </a:r>
          </a:p>
          <a:p>
            <a:pPr marL="914400" lvl="2" indent="0">
              <a:buNone/>
            </a:pPr>
            <a:endParaRPr lang="en-US" dirty="0"/>
          </a:p>
        </p:txBody>
      </p:sp>
    </p:spTree>
    <p:extLst>
      <p:ext uri="{BB962C8B-B14F-4D97-AF65-F5344CB8AC3E}">
        <p14:creationId xmlns:p14="http://schemas.microsoft.com/office/powerpoint/2010/main" val="1843171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US" dirty="0"/>
              <a:t>E</a:t>
            </a:r>
            <a:r>
              <a:rPr lang="en-US" dirty="0" smtClean="0"/>
              <a:t>xample</a:t>
            </a:r>
            <a:endParaRPr lang="en-US" dirty="0"/>
          </a:p>
        </p:txBody>
      </p:sp>
      <p:pic>
        <p:nvPicPr>
          <p:cNvPr id="4" name="Picture 3"/>
          <p:cNvPicPr>
            <a:picLocks noChangeAspect="1"/>
          </p:cNvPicPr>
          <p:nvPr/>
        </p:nvPicPr>
        <p:blipFill>
          <a:blip r:embed="rId2"/>
          <a:stretch>
            <a:fillRect/>
          </a:stretch>
        </p:blipFill>
        <p:spPr>
          <a:xfrm>
            <a:off x="721735" y="2426710"/>
            <a:ext cx="3702582" cy="3059690"/>
          </a:xfrm>
          <a:prstGeom prst="rect">
            <a:avLst/>
          </a:prstGeom>
        </p:spPr>
      </p:pic>
      <p:pic>
        <p:nvPicPr>
          <p:cNvPr id="5" name="Picture 4"/>
          <p:cNvPicPr>
            <a:picLocks noChangeAspect="1"/>
          </p:cNvPicPr>
          <p:nvPr/>
        </p:nvPicPr>
        <p:blipFill>
          <a:blip r:embed="rId3"/>
          <a:stretch>
            <a:fillRect/>
          </a:stretch>
        </p:blipFill>
        <p:spPr>
          <a:xfrm>
            <a:off x="4902860" y="2507231"/>
            <a:ext cx="5086267" cy="1863437"/>
          </a:xfrm>
          <a:prstGeom prst="rect">
            <a:avLst/>
          </a:prstGeom>
        </p:spPr>
      </p:pic>
      <p:sp>
        <p:nvSpPr>
          <p:cNvPr id="6" name="TextBox 5"/>
          <p:cNvSpPr txBox="1"/>
          <p:nvPr/>
        </p:nvSpPr>
        <p:spPr>
          <a:xfrm>
            <a:off x="3241964" y="1205346"/>
            <a:ext cx="6747163" cy="461665"/>
          </a:xfrm>
          <a:prstGeom prst="rect">
            <a:avLst/>
          </a:prstGeom>
          <a:noFill/>
        </p:spPr>
        <p:txBody>
          <a:bodyPr wrap="square" rtlCol="0">
            <a:spAutoFit/>
          </a:bodyPr>
          <a:lstStyle/>
          <a:p>
            <a:r>
              <a:rPr lang="en-US" sz="2400" dirty="0" smtClean="0"/>
              <a:t>Cross tabulation between age group and sex.</a:t>
            </a:r>
            <a:endParaRPr lang="en-US" sz="2400" dirty="0"/>
          </a:p>
        </p:txBody>
      </p:sp>
      <p:sp>
        <p:nvSpPr>
          <p:cNvPr id="7" name="TextBox 6"/>
          <p:cNvSpPr txBox="1"/>
          <p:nvPr/>
        </p:nvSpPr>
        <p:spPr>
          <a:xfrm>
            <a:off x="4424317" y="4862945"/>
            <a:ext cx="7185792" cy="1200329"/>
          </a:xfrm>
          <a:prstGeom prst="rect">
            <a:avLst/>
          </a:prstGeom>
          <a:noFill/>
        </p:spPr>
        <p:txBody>
          <a:bodyPr wrap="square" rtlCol="0">
            <a:spAutoFit/>
          </a:bodyPr>
          <a:lstStyle/>
          <a:p>
            <a:r>
              <a:rPr lang="en-US" dirty="0"/>
              <a:t>We can easily see that the total number of young females is 2, and we can calculate, e.g., the corresponding cell percentage is 2/11 × 100 = 18.2%, the row percentage is 2/5×100 = 40.0%, and the column percentage is 2/7×100 = 28.6%. </a:t>
            </a:r>
          </a:p>
        </p:txBody>
      </p:sp>
    </p:spTree>
    <p:extLst>
      <p:ext uri="{BB962C8B-B14F-4D97-AF65-F5344CB8AC3E}">
        <p14:creationId xmlns:p14="http://schemas.microsoft.com/office/powerpoint/2010/main" val="1268829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3654"/>
          </a:xfrm>
        </p:spPr>
        <p:txBody>
          <a:bodyPr>
            <a:normAutofit fontScale="90000"/>
          </a:bodyPr>
          <a:lstStyle/>
          <a:p>
            <a:r>
              <a:rPr lang="en-US" dirty="0" smtClean="0"/>
              <a:t>Bivariate analysis (Co variance, auto correlation)</a:t>
            </a:r>
            <a:endParaRPr lang="en-US" dirty="0"/>
          </a:p>
        </p:txBody>
      </p:sp>
      <p:sp>
        <p:nvSpPr>
          <p:cNvPr id="3" name="Content Placeholder 2"/>
          <p:cNvSpPr>
            <a:spLocks noGrp="1"/>
          </p:cNvSpPr>
          <p:nvPr>
            <p:ph idx="1"/>
          </p:nvPr>
        </p:nvSpPr>
        <p:spPr>
          <a:xfrm>
            <a:off x="838200" y="1058780"/>
            <a:ext cx="10515600" cy="5118183"/>
          </a:xfrm>
        </p:spPr>
        <p:txBody>
          <a:bodyPr/>
          <a:lstStyle/>
          <a:p>
            <a:r>
              <a:rPr lang="en-US" dirty="0" smtClean="0"/>
              <a:t>Covariance and correlation measure the degree of relationship between two variables and express how much they change together.</a:t>
            </a:r>
          </a:p>
          <a:p>
            <a:r>
              <a:rPr lang="en-US" dirty="0" smtClean="0"/>
              <a:t>Motivation:</a:t>
            </a:r>
          </a:p>
          <a:p>
            <a:r>
              <a:rPr lang="en-US" dirty="0" smtClean="0"/>
              <a:t>When x increases, if y also increases, their product would also go up almost uniformly. </a:t>
            </a:r>
          </a:p>
          <a:p>
            <a:r>
              <a:rPr lang="en-US" dirty="0" smtClean="0"/>
              <a:t>Point:</a:t>
            </a:r>
          </a:p>
          <a:p>
            <a:pPr marL="457200" lvl="1" indent="0">
              <a:buNone/>
            </a:pPr>
            <a:r>
              <a:rPr lang="en-US" dirty="0" smtClean="0"/>
              <a:t>We are not taking the product of the actual values but we take the product of the difference between the actual value and the mean. </a:t>
            </a:r>
          </a:p>
          <a:p>
            <a:r>
              <a:rPr lang="en-US" dirty="0" smtClean="0"/>
              <a:t>Hence, it can be expressed as</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3463089" y="5048937"/>
            <a:ext cx="4128837" cy="1268143"/>
          </a:xfrm>
          <a:prstGeom prst="rect">
            <a:avLst/>
          </a:prstGeom>
        </p:spPr>
      </p:pic>
    </p:spTree>
    <p:extLst>
      <p:ext uri="{BB962C8B-B14F-4D97-AF65-F5344CB8AC3E}">
        <p14:creationId xmlns:p14="http://schemas.microsoft.com/office/powerpoint/2010/main" val="3430387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3812"/>
          </a:xfrm>
        </p:spPr>
        <p:txBody>
          <a:bodyPr/>
          <a:lstStyle/>
          <a:p>
            <a:endParaRPr lang="en-US"/>
          </a:p>
        </p:txBody>
      </p:sp>
      <p:sp>
        <p:nvSpPr>
          <p:cNvPr id="3" name="Content Placeholder 2"/>
          <p:cNvSpPr>
            <a:spLocks noGrp="1"/>
          </p:cNvSpPr>
          <p:nvPr>
            <p:ph idx="1"/>
          </p:nvPr>
        </p:nvSpPr>
        <p:spPr>
          <a:xfrm>
            <a:off x="838200" y="1118938"/>
            <a:ext cx="10515600" cy="1780673"/>
          </a:xfrm>
        </p:spPr>
        <p:txBody>
          <a:bodyPr/>
          <a:lstStyle/>
          <a:p>
            <a:r>
              <a:rPr lang="en-US" dirty="0" smtClean="0"/>
              <a:t>Positive covariance means both variables are moving in the same direction and negative in the opposite direction.</a:t>
            </a:r>
          </a:p>
          <a:p>
            <a:r>
              <a:rPr lang="en-US" dirty="0" smtClean="0"/>
              <a:t>Suppose, two variables have no relationship, (as shown in the mid figure), the covariance tends to move towards Zero.</a:t>
            </a:r>
          </a:p>
          <a:p>
            <a:pPr marL="0" indent="0">
              <a:buNone/>
            </a:pPr>
            <a:endParaRPr lang="en-US" dirty="0"/>
          </a:p>
        </p:txBody>
      </p:sp>
      <p:pic>
        <p:nvPicPr>
          <p:cNvPr id="4" name="Picture 3"/>
          <p:cNvPicPr>
            <a:picLocks noChangeAspect="1"/>
          </p:cNvPicPr>
          <p:nvPr/>
        </p:nvPicPr>
        <p:blipFill>
          <a:blip r:embed="rId2"/>
          <a:stretch>
            <a:fillRect/>
          </a:stretch>
        </p:blipFill>
        <p:spPr>
          <a:xfrm>
            <a:off x="2707607" y="3644901"/>
            <a:ext cx="7062130" cy="2651396"/>
          </a:xfrm>
          <a:prstGeom prst="rect">
            <a:avLst/>
          </a:prstGeom>
        </p:spPr>
      </p:pic>
    </p:spTree>
    <p:extLst>
      <p:ext uri="{BB962C8B-B14F-4D97-AF65-F5344CB8AC3E}">
        <p14:creationId xmlns:p14="http://schemas.microsoft.com/office/powerpoint/2010/main" val="167787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843"/>
          </a:xfrm>
        </p:spPr>
        <p:txBody>
          <a:bodyPr/>
          <a:lstStyle/>
          <a:p>
            <a:r>
              <a:rPr lang="en-US" dirty="0" smtClean="0"/>
              <a:t>Covariance - scaling</a:t>
            </a:r>
            <a:endParaRPr lang="en-US" dirty="0"/>
          </a:p>
        </p:txBody>
      </p:sp>
      <p:sp>
        <p:nvSpPr>
          <p:cNvPr id="3" name="Content Placeholder 2"/>
          <p:cNvSpPr>
            <a:spLocks noGrp="1"/>
          </p:cNvSpPr>
          <p:nvPr>
            <p:ph idx="1"/>
          </p:nvPr>
        </p:nvSpPr>
        <p:spPr>
          <a:xfrm>
            <a:off x="838200" y="1215189"/>
            <a:ext cx="10515600" cy="4961774"/>
          </a:xfrm>
        </p:spPr>
        <p:txBody>
          <a:bodyPr/>
          <a:lstStyle/>
          <a:p>
            <a:r>
              <a:rPr lang="en-US" dirty="0" smtClean="0"/>
              <a:t>The drawback is that covariance is scale dependent. To normalize the measure, it is better to divide both numbers (x-</a:t>
            </a:r>
            <a:r>
              <a:rPr lang="en-US" dirty="0" err="1" smtClean="0"/>
              <a:t>xbar</a:t>
            </a:r>
            <a:r>
              <a:rPr lang="en-US" dirty="0" smtClean="0"/>
              <a:t>) by the respective standard deviations so that the effect of ‘scales’ is removed.</a:t>
            </a:r>
          </a:p>
          <a:p>
            <a:r>
              <a:rPr lang="en-US" dirty="0" smtClean="0"/>
              <a:t>Thus we define ‘correlation coefficient’ between the data vectors x and y as </a:t>
            </a:r>
          </a:p>
          <a:p>
            <a:pPr marL="0" indent="0">
              <a:buNone/>
            </a:pPr>
            <a:endParaRPr lang="en-US" dirty="0"/>
          </a:p>
        </p:txBody>
      </p:sp>
      <p:pic>
        <p:nvPicPr>
          <p:cNvPr id="4" name="Picture 3"/>
          <p:cNvPicPr>
            <a:picLocks noChangeAspect="1"/>
          </p:cNvPicPr>
          <p:nvPr/>
        </p:nvPicPr>
        <p:blipFill>
          <a:blip r:embed="rId2"/>
          <a:stretch>
            <a:fillRect/>
          </a:stretch>
        </p:blipFill>
        <p:spPr>
          <a:xfrm>
            <a:off x="2188493" y="3379369"/>
            <a:ext cx="5119598" cy="1697957"/>
          </a:xfrm>
          <a:prstGeom prst="rect">
            <a:avLst/>
          </a:prstGeom>
        </p:spPr>
      </p:pic>
    </p:spTree>
    <p:extLst>
      <p:ext uri="{BB962C8B-B14F-4D97-AF65-F5344CB8AC3E}">
        <p14:creationId xmlns:p14="http://schemas.microsoft.com/office/powerpoint/2010/main" val="258984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endParaRPr lang="en-US" dirty="0"/>
          </a:p>
        </p:txBody>
      </p:sp>
      <p:sp>
        <p:nvSpPr>
          <p:cNvPr id="3" name="Content Placeholder 2"/>
          <p:cNvSpPr>
            <a:spLocks noGrp="1"/>
          </p:cNvSpPr>
          <p:nvPr>
            <p:ph idx="1"/>
          </p:nvPr>
        </p:nvSpPr>
        <p:spPr>
          <a:xfrm>
            <a:off x="838200" y="1025236"/>
            <a:ext cx="10515600" cy="5151727"/>
          </a:xfrm>
        </p:spPr>
        <p:txBody>
          <a:bodyPr/>
          <a:lstStyle/>
          <a:p>
            <a:r>
              <a:rPr lang="en-US" dirty="0" smtClean="0"/>
              <a:t>Scientific </a:t>
            </a:r>
            <a:r>
              <a:rPr lang="en-US" dirty="0"/>
              <a:t>learning is always an iterative process</a:t>
            </a:r>
            <a:r>
              <a:rPr lang="en-US" dirty="0" smtClean="0"/>
              <a:t>,</a:t>
            </a:r>
            <a:endParaRPr lang="en-US" dirty="0"/>
          </a:p>
          <a:p>
            <a:r>
              <a:rPr lang="en-US" dirty="0"/>
              <a:t>If we start at Current State of Knowledge, the next step is choosing a </a:t>
            </a:r>
            <a:r>
              <a:rPr lang="en-US" dirty="0" smtClean="0"/>
              <a:t>current theory </a:t>
            </a:r>
            <a:r>
              <a:rPr lang="en-US" dirty="0"/>
              <a:t>to test or explore (or proposing a new theory). </a:t>
            </a:r>
            <a:endParaRPr lang="en-US" dirty="0" smtClean="0"/>
          </a:p>
          <a:p>
            <a:r>
              <a:rPr lang="en-US" dirty="0" smtClean="0"/>
              <a:t>This </a:t>
            </a:r>
            <a:r>
              <a:rPr lang="en-US" dirty="0"/>
              <a:t>step is often </a:t>
            </a:r>
            <a:r>
              <a:rPr lang="en-US" dirty="0" smtClean="0"/>
              <a:t>called “Constructing </a:t>
            </a:r>
            <a:r>
              <a:rPr lang="en-US" dirty="0"/>
              <a:t>a Testable Hypothesis". Any hypothesis must allow for </a:t>
            </a:r>
            <a:r>
              <a:rPr lang="en-US" dirty="0" smtClean="0"/>
              <a:t>different </a:t>
            </a:r>
            <a:r>
              <a:rPr lang="en-US" dirty="0"/>
              <a:t>possible conclusions or it is pointless.</a:t>
            </a:r>
          </a:p>
        </p:txBody>
      </p:sp>
      <p:pic>
        <p:nvPicPr>
          <p:cNvPr id="4" name="Picture 3"/>
          <p:cNvPicPr>
            <a:picLocks noChangeAspect="1"/>
          </p:cNvPicPr>
          <p:nvPr/>
        </p:nvPicPr>
        <p:blipFill>
          <a:blip r:embed="rId2"/>
          <a:stretch>
            <a:fillRect/>
          </a:stretch>
        </p:blipFill>
        <p:spPr>
          <a:xfrm>
            <a:off x="3534641" y="3336491"/>
            <a:ext cx="4762500" cy="3495675"/>
          </a:xfrm>
          <a:prstGeom prst="rect">
            <a:avLst/>
          </a:prstGeom>
        </p:spPr>
      </p:pic>
    </p:spTree>
    <p:extLst>
      <p:ext uri="{BB962C8B-B14F-4D97-AF65-F5344CB8AC3E}">
        <p14:creationId xmlns:p14="http://schemas.microsoft.com/office/powerpoint/2010/main" val="57732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t>Statistical models</a:t>
            </a:r>
            <a:endParaRPr lang="en-US" dirty="0"/>
          </a:p>
        </p:txBody>
      </p:sp>
      <p:sp>
        <p:nvSpPr>
          <p:cNvPr id="5" name="Rectangle 4"/>
          <p:cNvSpPr/>
          <p:nvPr/>
        </p:nvSpPr>
        <p:spPr>
          <a:xfrm>
            <a:off x="838200" y="1236162"/>
            <a:ext cx="10619509" cy="2862322"/>
          </a:xfrm>
          <a:prstGeom prst="rect">
            <a:avLst/>
          </a:prstGeom>
        </p:spPr>
        <p:txBody>
          <a:bodyPr wrap="square">
            <a:spAutoFit/>
          </a:bodyPr>
          <a:lstStyle/>
          <a:p>
            <a:pPr marL="285750" indent="-285750">
              <a:buFont typeface="Arial" panose="020B0604020202020204" pitchFamily="34" charset="0"/>
              <a:buChar char="•"/>
            </a:pPr>
            <a:r>
              <a:rPr lang="en-US" dirty="0">
                <a:latin typeface="CMR12"/>
              </a:rPr>
              <a:t>Most formal (</a:t>
            </a:r>
            <a:r>
              <a:rPr lang="en-US" dirty="0" smtClean="0">
                <a:latin typeface="CMR12"/>
              </a:rPr>
              <a:t>confirmatory</a:t>
            </a:r>
            <a:r>
              <a:rPr lang="en-US" dirty="0">
                <a:latin typeface="CMR12"/>
              </a:rPr>
              <a:t>) statistical analyses are based on </a:t>
            </a:r>
            <a:r>
              <a:rPr lang="en-US" dirty="0">
                <a:latin typeface="CMBX12"/>
              </a:rPr>
              <a:t>models</a:t>
            </a:r>
            <a:r>
              <a:rPr lang="en-US" dirty="0">
                <a:latin typeface="CMR12"/>
              </a:rPr>
              <a:t>. </a:t>
            </a:r>
            <a:r>
              <a:rPr lang="en-US" dirty="0" smtClean="0">
                <a:latin typeface="CMR12"/>
              </a:rPr>
              <a:t>Statistical </a:t>
            </a:r>
            <a:r>
              <a:rPr lang="en-US" dirty="0">
                <a:latin typeface="CMR12"/>
              </a:rPr>
              <a:t>models are ideal, mathematical representations of observable characteristics</a:t>
            </a:r>
            <a:r>
              <a:rPr lang="en-US" dirty="0" smtClean="0">
                <a:latin typeface="CMR12"/>
              </a:rPr>
              <a:t>.</a:t>
            </a:r>
          </a:p>
          <a:p>
            <a:endParaRPr lang="en-US" dirty="0">
              <a:latin typeface="CMR12"/>
            </a:endParaRPr>
          </a:p>
          <a:p>
            <a:pPr marL="285750" indent="-285750">
              <a:buFont typeface="Arial" panose="020B0604020202020204" pitchFamily="34" charset="0"/>
              <a:buChar char="•"/>
            </a:pPr>
            <a:r>
              <a:rPr lang="en-US" dirty="0">
                <a:latin typeface="CMR12"/>
              </a:rPr>
              <a:t>Models are best divided into two components. The </a:t>
            </a:r>
            <a:r>
              <a:rPr lang="en-US" b="1" dirty="0">
                <a:latin typeface="CMR12"/>
              </a:rPr>
              <a:t>structural component </a:t>
            </a:r>
            <a:r>
              <a:rPr lang="en-US" dirty="0" smtClean="0">
                <a:latin typeface="CMR12"/>
              </a:rPr>
              <a:t>of the </a:t>
            </a:r>
            <a:r>
              <a:rPr lang="en-US" dirty="0">
                <a:latin typeface="CMR12"/>
              </a:rPr>
              <a:t>model (or </a:t>
            </a:r>
            <a:r>
              <a:rPr lang="en-US" dirty="0">
                <a:latin typeface="CMBX12"/>
              </a:rPr>
              <a:t>structural model</a:t>
            </a:r>
            <a:r>
              <a:rPr lang="en-US" dirty="0">
                <a:latin typeface="CMR12"/>
              </a:rPr>
              <a:t>) species the relationships between </a:t>
            </a:r>
            <a:r>
              <a:rPr lang="en-US" dirty="0" smtClean="0">
                <a:latin typeface="CMR12"/>
              </a:rPr>
              <a:t>explanatory </a:t>
            </a:r>
            <a:r>
              <a:rPr lang="en-US" dirty="0">
                <a:latin typeface="CMR12"/>
              </a:rPr>
              <a:t>variables and the mean (or other key feature) of the outcome variables. </a:t>
            </a:r>
            <a:endParaRPr lang="en-US" dirty="0" smtClean="0">
              <a:latin typeface="CMR12"/>
            </a:endParaRPr>
          </a:p>
          <a:p>
            <a:endParaRPr lang="en-US" dirty="0" smtClean="0">
              <a:latin typeface="CMR12"/>
            </a:endParaRPr>
          </a:p>
          <a:p>
            <a:pPr marL="285750" indent="-285750">
              <a:buFont typeface="Arial" panose="020B0604020202020204" pitchFamily="34" charset="0"/>
              <a:buChar char="•"/>
            </a:pPr>
            <a:r>
              <a:rPr lang="en-US" dirty="0" smtClean="0">
                <a:latin typeface="CMR12"/>
              </a:rPr>
              <a:t>The “</a:t>
            </a:r>
            <a:r>
              <a:rPr lang="en-US" b="1" dirty="0" smtClean="0">
                <a:latin typeface="CMR12"/>
              </a:rPr>
              <a:t>random</a:t>
            </a:r>
            <a:r>
              <a:rPr lang="en-US" b="1" dirty="0">
                <a:latin typeface="CMR12"/>
              </a:rPr>
              <a:t>" or </a:t>
            </a:r>
            <a:r>
              <a:rPr lang="en-US" b="1" dirty="0" smtClean="0">
                <a:latin typeface="CMR12"/>
              </a:rPr>
              <a:t>“error</a:t>
            </a:r>
            <a:r>
              <a:rPr lang="en-US" dirty="0">
                <a:latin typeface="CMR12"/>
              </a:rPr>
              <a:t>" </a:t>
            </a:r>
            <a:r>
              <a:rPr lang="en-US" b="1" dirty="0">
                <a:latin typeface="CMR12"/>
              </a:rPr>
              <a:t>component</a:t>
            </a:r>
            <a:r>
              <a:rPr lang="en-US" dirty="0">
                <a:latin typeface="CMR12"/>
              </a:rPr>
              <a:t> of the model (or </a:t>
            </a:r>
            <a:r>
              <a:rPr lang="en-US" dirty="0">
                <a:latin typeface="CMBX12"/>
              </a:rPr>
              <a:t>error model</a:t>
            </a:r>
            <a:r>
              <a:rPr lang="en-US" dirty="0">
                <a:latin typeface="CMR12"/>
              </a:rPr>
              <a:t>) </a:t>
            </a:r>
            <a:r>
              <a:rPr lang="en-US" dirty="0" smtClean="0">
                <a:latin typeface="CMR12"/>
              </a:rPr>
              <a:t>characterizes the </a:t>
            </a:r>
            <a:r>
              <a:rPr lang="en-US" dirty="0">
                <a:latin typeface="CMR12"/>
              </a:rPr>
              <a:t>deviations of the individual observations from the mean. (Here, </a:t>
            </a:r>
            <a:r>
              <a:rPr lang="en-US" dirty="0" smtClean="0">
                <a:latin typeface="CMR12"/>
              </a:rPr>
              <a:t>“</a:t>
            </a:r>
            <a:r>
              <a:rPr lang="en-US" b="1" dirty="0" smtClean="0">
                <a:latin typeface="CMR12"/>
              </a:rPr>
              <a:t>error</a:t>
            </a:r>
            <a:r>
              <a:rPr lang="en-US" dirty="0">
                <a:latin typeface="CMR12"/>
              </a:rPr>
              <a:t>" </a:t>
            </a:r>
            <a:r>
              <a:rPr lang="en-US" dirty="0" smtClean="0">
                <a:latin typeface="CMR12"/>
              </a:rPr>
              <a:t>does </a:t>
            </a:r>
            <a:r>
              <a:rPr lang="en-US" dirty="0" smtClean="0">
                <a:latin typeface="CMTI12"/>
              </a:rPr>
              <a:t>not </a:t>
            </a:r>
            <a:r>
              <a:rPr lang="en-US" dirty="0">
                <a:latin typeface="CMR12"/>
              </a:rPr>
              <a:t>indicate </a:t>
            </a:r>
            <a:r>
              <a:rPr lang="en-US" dirty="0" smtClean="0">
                <a:latin typeface="CMR12"/>
              </a:rPr>
              <a:t>“mistake</a:t>
            </a:r>
            <a:r>
              <a:rPr lang="en-US" dirty="0">
                <a:latin typeface="CMR12"/>
              </a:rPr>
              <a:t>".) The two model components are also called </a:t>
            </a:r>
            <a:r>
              <a:rPr lang="en-US" dirty="0" smtClean="0">
                <a:latin typeface="CMR12"/>
              </a:rPr>
              <a:t>“</a:t>
            </a:r>
            <a:r>
              <a:rPr lang="en-US" b="1" dirty="0" smtClean="0">
                <a:latin typeface="CMR12"/>
              </a:rPr>
              <a:t>signal</a:t>
            </a:r>
            <a:r>
              <a:rPr lang="en-US" dirty="0">
                <a:latin typeface="CMR12"/>
              </a:rPr>
              <a:t>" </a:t>
            </a:r>
            <a:r>
              <a:rPr lang="en-US" dirty="0" smtClean="0">
                <a:latin typeface="CMR12"/>
              </a:rPr>
              <a:t>and “</a:t>
            </a:r>
            <a:r>
              <a:rPr lang="en-US" b="1" dirty="0" smtClean="0">
                <a:latin typeface="CMR12"/>
              </a:rPr>
              <a:t>noise</a:t>
            </a:r>
            <a:r>
              <a:rPr lang="en-US" dirty="0">
                <a:latin typeface="CMR12"/>
              </a:rPr>
              <a:t>" respectively. </a:t>
            </a:r>
            <a:endParaRPr lang="en-US" dirty="0"/>
          </a:p>
        </p:txBody>
      </p:sp>
    </p:spTree>
    <p:extLst>
      <p:ext uri="{BB962C8B-B14F-4D97-AF65-F5344CB8AC3E}">
        <p14:creationId xmlns:p14="http://schemas.microsoft.com/office/powerpoint/2010/main" val="202523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dirty="0" smtClean="0"/>
              <a:t>Types of data</a:t>
            </a:r>
            <a:endParaRPr lang="en-US" dirty="0"/>
          </a:p>
        </p:txBody>
      </p:sp>
      <p:sp>
        <p:nvSpPr>
          <p:cNvPr id="3" name="Content Placeholder 2"/>
          <p:cNvSpPr>
            <a:spLocks noGrp="1"/>
          </p:cNvSpPr>
          <p:nvPr>
            <p:ph idx="1"/>
          </p:nvPr>
        </p:nvSpPr>
        <p:spPr>
          <a:xfrm>
            <a:off x="838200" y="1080656"/>
            <a:ext cx="10515600" cy="5096307"/>
          </a:xfrm>
        </p:spPr>
        <p:txBody>
          <a:bodyPr>
            <a:normAutofit fontScale="77500" lnSpcReduction="20000"/>
          </a:bodyPr>
          <a:lstStyle/>
          <a:p>
            <a:r>
              <a:rPr lang="en-US" b="1" dirty="0"/>
              <a:t>Quantitative </a:t>
            </a:r>
            <a:r>
              <a:rPr lang="en-US" b="1" dirty="0" smtClean="0"/>
              <a:t>Variables</a:t>
            </a:r>
          </a:p>
          <a:p>
            <a:pPr marL="0" indent="0">
              <a:buNone/>
            </a:pPr>
            <a:r>
              <a:rPr lang="en-US" dirty="0"/>
              <a:t> </a:t>
            </a:r>
            <a:r>
              <a:rPr lang="en-US" dirty="0" smtClean="0"/>
              <a:t>   Data </a:t>
            </a:r>
            <a:r>
              <a:rPr lang="en-US" dirty="0"/>
              <a:t>that are basically numbers. Ex: Temperature, sales etc.,</a:t>
            </a:r>
          </a:p>
          <a:p>
            <a:pPr lvl="1"/>
            <a:r>
              <a:rPr lang="en-US" dirty="0"/>
              <a:t>Discrete </a:t>
            </a:r>
            <a:r>
              <a:rPr lang="en-US" dirty="0" smtClean="0"/>
              <a:t>Variables: Sales quantity of Books</a:t>
            </a:r>
            <a:endParaRPr lang="en-US" dirty="0"/>
          </a:p>
          <a:p>
            <a:pPr lvl="1"/>
            <a:r>
              <a:rPr lang="en-US" dirty="0"/>
              <a:t>Continuous </a:t>
            </a:r>
            <a:r>
              <a:rPr lang="en-US" dirty="0" smtClean="0"/>
              <a:t>Variables:   Temperature, pressure</a:t>
            </a:r>
            <a:endParaRPr lang="en-US" dirty="0"/>
          </a:p>
          <a:p>
            <a:r>
              <a:rPr lang="en-US" b="1" dirty="0"/>
              <a:t>Categorical </a:t>
            </a:r>
            <a:r>
              <a:rPr lang="en-US" b="1" dirty="0" smtClean="0"/>
              <a:t>Variables</a:t>
            </a:r>
          </a:p>
          <a:p>
            <a:r>
              <a:rPr lang="en-US" dirty="0" smtClean="0"/>
              <a:t>Categorical </a:t>
            </a:r>
            <a:r>
              <a:rPr lang="en-US" dirty="0"/>
              <a:t>data represent characteristics such as a person’s gender, marital status, hometown, or the types of movies they like. </a:t>
            </a:r>
            <a:endParaRPr lang="en-US" dirty="0" smtClean="0"/>
          </a:p>
          <a:p>
            <a:r>
              <a:rPr lang="en-US" dirty="0" smtClean="0"/>
              <a:t>Categorical </a:t>
            </a:r>
            <a:r>
              <a:rPr lang="en-US" dirty="0"/>
              <a:t>data can take on numerical values (such as “1” indicating male and “2” indicating female), but those numbers don’t have mathematical meaning. You couldn’t add them together, for example. (Other names for categorical data are </a:t>
            </a:r>
            <a:r>
              <a:rPr lang="en-US" i="1" dirty="0"/>
              <a:t>qualitative data</a:t>
            </a:r>
            <a:r>
              <a:rPr lang="en-US" dirty="0"/>
              <a:t>, or </a:t>
            </a:r>
            <a:r>
              <a:rPr lang="en-US" i="1" dirty="0"/>
              <a:t>Yes/No data.</a:t>
            </a:r>
            <a:r>
              <a:rPr lang="en-US" dirty="0"/>
              <a:t>)</a:t>
            </a:r>
          </a:p>
          <a:p>
            <a:pPr lvl="1"/>
            <a:r>
              <a:rPr lang="en-US" dirty="0"/>
              <a:t>Ordinal data</a:t>
            </a:r>
          </a:p>
          <a:p>
            <a:pPr lvl="2"/>
            <a:r>
              <a:rPr lang="en-US" dirty="0"/>
              <a:t>Ordinal data is a </a:t>
            </a:r>
            <a:r>
              <a:rPr lang="en-US" b="1" dirty="0"/>
              <a:t>categorical, statistical data type where the variables have natural, ordered categories </a:t>
            </a:r>
            <a:r>
              <a:rPr lang="en-US" dirty="0"/>
              <a:t>and the distances between the categories is not known. (rating the performance of a restaurant).</a:t>
            </a:r>
          </a:p>
          <a:p>
            <a:pPr lvl="1"/>
            <a:r>
              <a:rPr lang="en-US" dirty="0" smtClean="0"/>
              <a:t>Nominal data</a:t>
            </a:r>
          </a:p>
          <a:p>
            <a:pPr lvl="2"/>
            <a:r>
              <a:rPr lang="en-US" dirty="0" smtClean="0"/>
              <a:t>Nominal data can’t be ordered in any way.</a:t>
            </a:r>
            <a:endParaRPr lang="en-US" dirty="0"/>
          </a:p>
          <a:p>
            <a:pPr marL="0" indent="0">
              <a:buNone/>
            </a:pPr>
            <a:r>
              <a:rPr lang="en-US" b="1" dirty="0" smtClean="0"/>
              <a:t>Subtraction</a:t>
            </a:r>
            <a:r>
              <a:rPr lang="en-US" dirty="0" smtClean="0"/>
              <a:t> test is used to distinguish between Nominal and Ordinal variables.</a:t>
            </a:r>
          </a:p>
          <a:p>
            <a:pPr lvl="1"/>
            <a:r>
              <a:rPr lang="en-US" dirty="0" smtClean="0"/>
              <a:t>Clue: White = 1, Red = 2; Blue = 3. Analyze the problem.</a:t>
            </a:r>
          </a:p>
        </p:txBody>
      </p:sp>
    </p:spTree>
    <p:extLst>
      <p:ext uri="{BB962C8B-B14F-4D97-AF65-F5344CB8AC3E}">
        <p14:creationId xmlns:p14="http://schemas.microsoft.com/office/powerpoint/2010/main" val="4266813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and sample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a:t>In the context of experiments, observational studies, and surveys, we make our actual measurements on individual observational units</a:t>
            </a:r>
            <a:r>
              <a:rPr lang="en-US" dirty="0" smtClean="0"/>
              <a:t>.</a:t>
            </a:r>
          </a:p>
          <a:p>
            <a:pPr marL="0" indent="0">
              <a:buNone/>
            </a:pPr>
            <a:r>
              <a:rPr lang="en-US" b="1" u="sng" dirty="0" smtClean="0"/>
              <a:t>Population</a:t>
            </a:r>
            <a:endParaRPr lang="en-US" b="1" u="sng" dirty="0"/>
          </a:p>
          <a:p>
            <a:r>
              <a:rPr lang="en-US" dirty="0"/>
              <a:t>We use the term </a:t>
            </a:r>
            <a:r>
              <a:rPr lang="en-US" b="1" dirty="0"/>
              <a:t>population</a:t>
            </a:r>
            <a:r>
              <a:rPr lang="en-US" dirty="0"/>
              <a:t> to refer to the entire set of actual or potential observational units</a:t>
            </a:r>
            <a:r>
              <a:rPr lang="en-US" dirty="0" smtClean="0"/>
              <a:t>.</a:t>
            </a:r>
          </a:p>
          <a:p>
            <a:pPr marL="0" indent="0">
              <a:buNone/>
            </a:pPr>
            <a:r>
              <a:rPr lang="en-US" b="1" u="sng" dirty="0" smtClean="0"/>
              <a:t>Sample:</a:t>
            </a:r>
            <a:endParaRPr lang="en-US" b="1" u="sng" dirty="0"/>
          </a:p>
          <a:p>
            <a:r>
              <a:rPr lang="en-US" dirty="0"/>
              <a:t>For most studies (other than a census), only a </a:t>
            </a:r>
            <a:r>
              <a:rPr lang="en-US" b="1" dirty="0"/>
              <a:t>subset</a:t>
            </a:r>
            <a:r>
              <a:rPr lang="en-US" dirty="0"/>
              <a:t> of all of the possible experimental units of the population are actually selected for study, and this is called the sample (not to be confused with sample space). </a:t>
            </a:r>
          </a:p>
          <a:p>
            <a:r>
              <a:rPr lang="en-US" dirty="0"/>
              <a:t>An important part of the understanding of the idea of a sample is to realize that each experiment is conducted on a particular sample, but might have been conducted on many other different samples</a:t>
            </a:r>
            <a:r>
              <a:rPr lang="en-US" dirty="0" smtClean="0"/>
              <a:t>.</a:t>
            </a:r>
          </a:p>
          <a:p>
            <a:pPr marL="0" indent="0">
              <a:buNone/>
            </a:pPr>
            <a:r>
              <a:rPr lang="en-US" dirty="0" smtClean="0"/>
              <a:t>In other words,</a:t>
            </a:r>
          </a:p>
          <a:p>
            <a:r>
              <a:rPr lang="en-US" dirty="0"/>
              <a:t>Population and sample are two basic concepts of statistics. Population </a:t>
            </a:r>
            <a:r>
              <a:rPr lang="en-US" dirty="0" smtClean="0"/>
              <a:t>can be </a:t>
            </a:r>
            <a:r>
              <a:rPr lang="en-US" dirty="0"/>
              <a:t>characterized as the set of individual persons or objects in which an </a:t>
            </a:r>
            <a:r>
              <a:rPr lang="en-US" dirty="0" smtClean="0"/>
              <a:t>investigator is </a:t>
            </a:r>
            <a:r>
              <a:rPr lang="en-US" dirty="0"/>
              <a:t>primarily interested during his or her research problem. </a:t>
            </a:r>
            <a:endParaRPr lang="en-US" dirty="0" smtClean="0"/>
          </a:p>
          <a:p>
            <a:r>
              <a:rPr lang="en-US" dirty="0" smtClean="0"/>
              <a:t>Sometimes wanted </a:t>
            </a:r>
            <a:r>
              <a:rPr lang="en-US" dirty="0"/>
              <a:t>measurements for all individuals in the population are obtained, </a:t>
            </a:r>
            <a:r>
              <a:rPr lang="en-US" dirty="0" smtClean="0"/>
              <a:t>but </a:t>
            </a:r>
            <a:r>
              <a:rPr lang="en-US" b="1" dirty="0" smtClean="0"/>
              <a:t>often </a:t>
            </a:r>
            <a:r>
              <a:rPr lang="en-US" b="1" dirty="0"/>
              <a:t>only a set of individuals of that population are observed; such a set </a:t>
            </a:r>
            <a:r>
              <a:rPr lang="en-US" b="1" dirty="0" smtClean="0"/>
              <a:t>of individuals </a:t>
            </a:r>
            <a:r>
              <a:rPr lang="en-US" b="1" dirty="0"/>
              <a:t>constitutes a sample.</a:t>
            </a:r>
          </a:p>
          <a:p>
            <a:pPr marL="457200" lvl="1" indent="0">
              <a:buNone/>
            </a:pPr>
            <a:endParaRPr lang="en-US" dirty="0"/>
          </a:p>
          <a:p>
            <a:endParaRPr lang="en-US" dirty="0"/>
          </a:p>
        </p:txBody>
      </p:sp>
    </p:spTree>
    <p:extLst>
      <p:ext uri="{BB962C8B-B14F-4D97-AF65-F5344CB8AC3E}">
        <p14:creationId xmlns:p14="http://schemas.microsoft.com/office/powerpoint/2010/main" val="2421711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18600</TotalTime>
  <Words>3427</Words>
  <Application>Microsoft Office PowerPoint</Application>
  <PresentationFormat>Widescreen</PresentationFormat>
  <Paragraphs>266</Paragraphs>
  <Slides>53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AdvMITimes</vt:lpstr>
      <vt:lpstr>AdvP4C4E74</vt:lpstr>
      <vt:lpstr>AdvTimes</vt:lpstr>
      <vt:lpstr>AdvTimes-i</vt:lpstr>
      <vt:lpstr>Arial</vt:lpstr>
      <vt:lpstr>Calibri</vt:lpstr>
      <vt:lpstr>Calibri Light</vt:lpstr>
      <vt:lpstr>CMBX12</vt:lpstr>
      <vt:lpstr>CMR12</vt:lpstr>
      <vt:lpstr>CMTI12</vt:lpstr>
      <vt:lpstr>NewAster</vt:lpstr>
      <vt:lpstr>Symbol</vt:lpstr>
      <vt:lpstr>Times New Roman</vt:lpstr>
      <vt:lpstr>Office Theme</vt:lpstr>
      <vt:lpstr>Statistics for machine learning (Day-2)</vt:lpstr>
      <vt:lpstr>Statistics</vt:lpstr>
      <vt:lpstr>Exploratory data analysis(EDA)</vt:lpstr>
      <vt:lpstr>EDA</vt:lpstr>
      <vt:lpstr>Types of data</vt:lpstr>
      <vt:lpstr>PowerPoint Presentation</vt:lpstr>
      <vt:lpstr>Statistical models</vt:lpstr>
      <vt:lpstr>Types of data</vt:lpstr>
      <vt:lpstr>Population and sample</vt:lpstr>
      <vt:lpstr>Two types in statistics</vt:lpstr>
      <vt:lpstr>Data representation: Frequency representation</vt:lpstr>
      <vt:lpstr>Measures of Center - Plotting data in a frequency distribution shows the general shape of the distribution and gives a general sense of how the numbers are bunched.    Several statistics can be used to represent the "center" of the distribution.  These statistics are commonly referred to as measures of central tendency.  Mode –   The mode of a distribution is simply defined as the most frequent or common score in the distribution.    The mode is the point or value of X that corresponds to the highest point on the distribution.  If the highest frequency is shared by more than one value, the distribution is said to be multimodal.    It is not uncommon to see distributions that are bimodal reflecting peaks in scoring at two different points in the distribution. </vt:lpstr>
      <vt:lpstr>Mean and Median</vt:lpstr>
      <vt:lpstr>Mean</vt:lpstr>
      <vt:lpstr>Geometric and Harmonic means</vt:lpstr>
      <vt:lpstr>Robustness of statistical measures</vt:lpstr>
      <vt:lpstr>R Statistical commands</vt:lpstr>
      <vt:lpstr>Quartiles, deciles and percentiles</vt:lpstr>
      <vt:lpstr>Application of Box plot – Outlier detection </vt:lpstr>
      <vt:lpstr>Application of Box plot – Outlier detection </vt:lpstr>
      <vt:lpstr>Measures of spread</vt:lpstr>
      <vt:lpstr>Quartiles</vt:lpstr>
      <vt:lpstr>Variance and standard deviation</vt:lpstr>
      <vt:lpstr>Variance calculations</vt:lpstr>
      <vt:lpstr>Recollect:</vt:lpstr>
      <vt:lpstr>Histogram representaiton</vt:lpstr>
      <vt:lpstr>Standard deviation</vt:lpstr>
      <vt:lpstr>Dimensionless ratios</vt:lpstr>
      <vt:lpstr>Application – Portfolio optimization (Nobel winning contribution)</vt:lpstr>
      <vt:lpstr>PowerPoint Presentation</vt:lpstr>
      <vt:lpstr>PowerPoint Presentation</vt:lpstr>
      <vt:lpstr>PowerPoint Presentation</vt:lpstr>
      <vt:lpstr>PowerPoint Presentation</vt:lpstr>
      <vt:lpstr>A few more definitions – Moments,  Skewness and kurtosis</vt:lpstr>
      <vt:lpstr>Graphs</vt:lpstr>
      <vt:lpstr>Histograms</vt:lpstr>
      <vt:lpstr>Histogram example</vt:lpstr>
      <vt:lpstr>Population and Sample distribution</vt:lpstr>
      <vt:lpstr>PowerPoint Presentation</vt:lpstr>
      <vt:lpstr>Box plot</vt:lpstr>
      <vt:lpstr>Box plots and outliers</vt:lpstr>
      <vt:lpstr>PowerPoint Presentation</vt:lpstr>
      <vt:lpstr>Shapes</vt:lpstr>
      <vt:lpstr>PowerPoint Presentation</vt:lpstr>
      <vt:lpstr>Quantile Normal plot</vt:lpstr>
      <vt:lpstr>Q-N plot</vt:lpstr>
      <vt:lpstr>PowerPoint Presentation</vt:lpstr>
      <vt:lpstr>Expected Normal value</vt:lpstr>
      <vt:lpstr>Bivariate analysis</vt:lpstr>
      <vt:lpstr>Example</vt:lpstr>
      <vt:lpstr>Bivariate analysis (Co variance, auto correlation)</vt:lpstr>
      <vt:lpstr>PowerPoint Presentation</vt:lpstr>
      <vt:lpstr>Covariance - scaling</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machine learning (Day-2)</dc:title>
  <dc:creator>Sivaramakumar, Gopalasamudram (Cognizant)</dc:creator>
  <cp:lastModifiedBy>Sivaramakumar, Gopalasamudram (Cognizant)</cp:lastModifiedBy>
  <cp:revision>86</cp:revision>
  <dcterms:created xsi:type="dcterms:W3CDTF">2017-11-05T13:32:03Z</dcterms:created>
  <dcterms:modified xsi:type="dcterms:W3CDTF">2017-12-05T20:07:17Z</dcterms:modified>
</cp:coreProperties>
</file>