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2" r:id="rId3"/>
    <p:sldId id="263" r:id="rId4"/>
    <p:sldId id="264" r:id="rId5"/>
    <p:sldId id="265" r:id="rId6"/>
    <p:sldId id="266" r:id="rId7"/>
    <p:sldId id="267" r:id="rId8"/>
    <p:sldId id="269" r:id="rId9"/>
    <p:sldId id="301" r:id="rId10"/>
    <p:sldId id="305" r:id="rId11"/>
    <p:sldId id="270" r:id="rId12"/>
    <p:sldId id="271" r:id="rId13"/>
    <p:sldId id="272" r:id="rId14"/>
    <p:sldId id="273" r:id="rId15"/>
    <p:sldId id="274" r:id="rId16"/>
    <p:sldId id="275" r:id="rId17"/>
    <p:sldId id="280" r:id="rId18"/>
    <p:sldId id="281" r:id="rId19"/>
    <p:sldId id="303" r:id="rId20"/>
    <p:sldId id="276" r:id="rId21"/>
    <p:sldId id="277" r:id="rId22"/>
    <p:sldId id="258" r:id="rId23"/>
    <p:sldId id="268" r:id="rId24"/>
    <p:sldId id="259" r:id="rId25"/>
    <p:sldId id="304" r:id="rId26"/>
    <p:sldId id="285" r:id="rId27"/>
    <p:sldId id="286" r:id="rId28"/>
    <p:sldId id="287" r:id="rId29"/>
    <p:sldId id="288" r:id="rId30"/>
    <p:sldId id="292" r:id="rId31"/>
    <p:sldId id="293" r:id="rId32"/>
    <p:sldId id="306" r:id="rId33"/>
    <p:sldId id="307" r:id="rId34"/>
    <p:sldId id="308" r:id="rId35"/>
    <p:sldId id="309" r:id="rId36"/>
    <p:sldId id="310" r:id="rId37"/>
    <p:sldId id="312" r:id="rId38"/>
    <p:sldId id="313" r:id="rId39"/>
    <p:sldId id="314" r:id="rId40"/>
    <p:sldId id="319" r:id="rId41"/>
    <p:sldId id="320" r:id="rId42"/>
    <p:sldId id="315" r:id="rId43"/>
    <p:sldId id="316" r:id="rId44"/>
    <p:sldId id="317" r:id="rId45"/>
    <p:sldId id="318" r:id="rId46"/>
    <p:sldId id="311" r:id="rId47"/>
    <p:sldId id="321" r:id="rId48"/>
    <p:sldId id="322" r:id="rId49"/>
    <p:sldId id="323" r:id="rId50"/>
    <p:sldId id="324" r:id="rId51"/>
    <p:sldId id="325" r:id="rId52"/>
    <p:sldId id="326" r:id="rId53"/>
    <p:sldId id="334" r:id="rId54"/>
    <p:sldId id="327" r:id="rId55"/>
    <p:sldId id="328" r:id="rId56"/>
    <p:sldId id="329" r:id="rId57"/>
    <p:sldId id="330" r:id="rId58"/>
    <p:sldId id="331" r:id="rId59"/>
    <p:sldId id="332" r:id="rId60"/>
    <p:sldId id="333" r:id="rId61"/>
    <p:sldId id="289" r:id="rId62"/>
    <p:sldId id="290" r:id="rId63"/>
    <p:sldId id="291" r:id="rId64"/>
    <p:sldId id="262"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7D36BD-FB51-40FA-98D4-BC9E9E5A33FC}"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C6077-26C8-4A26-8330-46E2E4FB55DD}" type="slidenum">
              <a:rPr lang="en-US" smtClean="0"/>
              <a:t>‹#›</a:t>
            </a:fld>
            <a:endParaRPr lang="en-US"/>
          </a:p>
        </p:txBody>
      </p:sp>
    </p:spTree>
    <p:extLst>
      <p:ext uri="{BB962C8B-B14F-4D97-AF65-F5344CB8AC3E}">
        <p14:creationId xmlns:p14="http://schemas.microsoft.com/office/powerpoint/2010/main" val="2543083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7D36BD-FB51-40FA-98D4-BC9E9E5A33FC}"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C6077-26C8-4A26-8330-46E2E4FB55DD}" type="slidenum">
              <a:rPr lang="en-US" smtClean="0"/>
              <a:t>‹#›</a:t>
            </a:fld>
            <a:endParaRPr lang="en-US"/>
          </a:p>
        </p:txBody>
      </p:sp>
    </p:spTree>
    <p:extLst>
      <p:ext uri="{BB962C8B-B14F-4D97-AF65-F5344CB8AC3E}">
        <p14:creationId xmlns:p14="http://schemas.microsoft.com/office/powerpoint/2010/main" val="3706729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7D36BD-FB51-40FA-98D4-BC9E9E5A33FC}"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C6077-26C8-4A26-8330-46E2E4FB55DD}" type="slidenum">
              <a:rPr lang="en-US" smtClean="0"/>
              <a:t>‹#›</a:t>
            </a:fld>
            <a:endParaRPr lang="en-US"/>
          </a:p>
        </p:txBody>
      </p:sp>
    </p:spTree>
    <p:extLst>
      <p:ext uri="{BB962C8B-B14F-4D97-AF65-F5344CB8AC3E}">
        <p14:creationId xmlns:p14="http://schemas.microsoft.com/office/powerpoint/2010/main" val="76445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7D36BD-FB51-40FA-98D4-BC9E9E5A33FC}"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C6077-26C8-4A26-8330-46E2E4FB55DD}" type="slidenum">
              <a:rPr lang="en-US" smtClean="0"/>
              <a:t>‹#›</a:t>
            </a:fld>
            <a:endParaRPr lang="en-US"/>
          </a:p>
        </p:txBody>
      </p:sp>
    </p:spTree>
    <p:extLst>
      <p:ext uri="{BB962C8B-B14F-4D97-AF65-F5344CB8AC3E}">
        <p14:creationId xmlns:p14="http://schemas.microsoft.com/office/powerpoint/2010/main" val="407422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07D36BD-FB51-40FA-98D4-BC9E9E5A33FC}"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C6077-26C8-4A26-8330-46E2E4FB55DD}" type="slidenum">
              <a:rPr lang="en-US" smtClean="0"/>
              <a:t>‹#›</a:t>
            </a:fld>
            <a:endParaRPr lang="en-US"/>
          </a:p>
        </p:txBody>
      </p:sp>
    </p:spTree>
    <p:extLst>
      <p:ext uri="{BB962C8B-B14F-4D97-AF65-F5344CB8AC3E}">
        <p14:creationId xmlns:p14="http://schemas.microsoft.com/office/powerpoint/2010/main" val="3142289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7D36BD-FB51-40FA-98D4-BC9E9E5A33FC}"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C6077-26C8-4A26-8330-46E2E4FB55DD}" type="slidenum">
              <a:rPr lang="en-US" smtClean="0"/>
              <a:t>‹#›</a:t>
            </a:fld>
            <a:endParaRPr lang="en-US"/>
          </a:p>
        </p:txBody>
      </p:sp>
    </p:spTree>
    <p:extLst>
      <p:ext uri="{BB962C8B-B14F-4D97-AF65-F5344CB8AC3E}">
        <p14:creationId xmlns:p14="http://schemas.microsoft.com/office/powerpoint/2010/main" val="4102872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7D36BD-FB51-40FA-98D4-BC9E9E5A33FC}" type="datetimeFigureOut">
              <a:rPr lang="en-US" smtClean="0"/>
              <a:t>12/4/2017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5C6077-26C8-4A26-8330-46E2E4FB55DD}" type="slidenum">
              <a:rPr lang="en-US" smtClean="0"/>
              <a:t>‹#›</a:t>
            </a:fld>
            <a:endParaRPr lang="en-US"/>
          </a:p>
        </p:txBody>
      </p:sp>
    </p:spTree>
    <p:extLst>
      <p:ext uri="{BB962C8B-B14F-4D97-AF65-F5344CB8AC3E}">
        <p14:creationId xmlns:p14="http://schemas.microsoft.com/office/powerpoint/2010/main" val="1618018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7D36BD-FB51-40FA-98D4-BC9E9E5A33FC}" type="datetimeFigureOut">
              <a:rPr lang="en-US" smtClean="0"/>
              <a:t>12/4/2017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5C6077-26C8-4A26-8330-46E2E4FB55DD}" type="slidenum">
              <a:rPr lang="en-US" smtClean="0"/>
              <a:t>‹#›</a:t>
            </a:fld>
            <a:endParaRPr lang="en-US"/>
          </a:p>
        </p:txBody>
      </p:sp>
    </p:spTree>
    <p:extLst>
      <p:ext uri="{BB962C8B-B14F-4D97-AF65-F5344CB8AC3E}">
        <p14:creationId xmlns:p14="http://schemas.microsoft.com/office/powerpoint/2010/main" val="1880906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7D36BD-FB51-40FA-98D4-BC9E9E5A33FC}" type="datetimeFigureOut">
              <a:rPr lang="en-US" smtClean="0"/>
              <a:t>12/4/2017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5C6077-26C8-4A26-8330-46E2E4FB55DD}" type="slidenum">
              <a:rPr lang="en-US" smtClean="0"/>
              <a:t>‹#›</a:t>
            </a:fld>
            <a:endParaRPr lang="en-US"/>
          </a:p>
        </p:txBody>
      </p:sp>
    </p:spTree>
    <p:extLst>
      <p:ext uri="{BB962C8B-B14F-4D97-AF65-F5344CB8AC3E}">
        <p14:creationId xmlns:p14="http://schemas.microsoft.com/office/powerpoint/2010/main" val="733478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7D36BD-FB51-40FA-98D4-BC9E9E5A33FC}"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C6077-26C8-4A26-8330-46E2E4FB55DD}" type="slidenum">
              <a:rPr lang="en-US" smtClean="0"/>
              <a:t>‹#›</a:t>
            </a:fld>
            <a:endParaRPr lang="en-US"/>
          </a:p>
        </p:txBody>
      </p:sp>
    </p:spTree>
    <p:extLst>
      <p:ext uri="{BB962C8B-B14F-4D97-AF65-F5344CB8AC3E}">
        <p14:creationId xmlns:p14="http://schemas.microsoft.com/office/powerpoint/2010/main" val="269174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7D36BD-FB51-40FA-98D4-BC9E9E5A33FC}"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C6077-26C8-4A26-8330-46E2E4FB55DD}" type="slidenum">
              <a:rPr lang="en-US" smtClean="0"/>
              <a:t>‹#›</a:t>
            </a:fld>
            <a:endParaRPr lang="en-US"/>
          </a:p>
        </p:txBody>
      </p:sp>
    </p:spTree>
    <p:extLst>
      <p:ext uri="{BB962C8B-B14F-4D97-AF65-F5344CB8AC3E}">
        <p14:creationId xmlns:p14="http://schemas.microsoft.com/office/powerpoint/2010/main" val="15418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7D36BD-FB51-40FA-98D4-BC9E9E5A33FC}" type="datetimeFigureOut">
              <a:rPr lang="en-US" smtClean="0"/>
              <a:t>12/4/2017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5C6077-26C8-4A26-8330-46E2E4FB55DD}" type="slidenum">
              <a:rPr lang="en-US" smtClean="0"/>
              <a:t>‹#›</a:t>
            </a:fld>
            <a:endParaRPr lang="en-US"/>
          </a:p>
        </p:txBody>
      </p:sp>
    </p:spTree>
    <p:extLst>
      <p:ext uri="{BB962C8B-B14F-4D97-AF65-F5344CB8AC3E}">
        <p14:creationId xmlns:p14="http://schemas.microsoft.com/office/powerpoint/2010/main" val="1273667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hyperlink" Target="http://scikit-learn.org/" TargetMode="External"/><Relationship Id="rId2" Type="http://schemas.openxmlformats.org/officeDocument/2006/relationships/hyperlink" Target="https://www.r-project.or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70.png"/></Relationships>
</file>

<file path=ppt/slides/_rels/slide5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Notes for the BFS course</a:t>
            </a:r>
            <a:endParaRPr lang="en-US" dirty="0"/>
          </a:p>
        </p:txBody>
      </p:sp>
      <p:sp>
        <p:nvSpPr>
          <p:cNvPr id="3" name="Subtitle 2"/>
          <p:cNvSpPr>
            <a:spLocks noGrp="1"/>
          </p:cNvSpPr>
          <p:nvPr>
            <p:ph type="subTitle" idx="1"/>
          </p:nvPr>
        </p:nvSpPr>
        <p:spPr/>
        <p:txBody>
          <a:bodyPr/>
          <a:lstStyle/>
          <a:p>
            <a:r>
              <a:rPr lang="en-US" dirty="0" smtClean="0"/>
              <a:t>Statistics and Probability theory</a:t>
            </a:r>
            <a:endParaRPr lang="en-US" dirty="0"/>
          </a:p>
        </p:txBody>
      </p:sp>
    </p:spTree>
    <p:extLst>
      <p:ext uri="{BB962C8B-B14F-4D97-AF65-F5344CB8AC3E}">
        <p14:creationId xmlns:p14="http://schemas.microsoft.com/office/powerpoint/2010/main" val="3672938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6841"/>
          </a:xfrm>
        </p:spPr>
        <p:txBody>
          <a:bodyPr>
            <a:normAutofit fontScale="90000"/>
          </a:bodyPr>
          <a:lstStyle/>
          <a:p>
            <a:r>
              <a:rPr lang="en-US" dirty="0" smtClean="0"/>
              <a:t>Continuous random variable</a:t>
            </a:r>
            <a:endParaRPr lang="en-US" dirty="0"/>
          </a:p>
        </p:txBody>
      </p:sp>
      <p:sp>
        <p:nvSpPr>
          <p:cNvPr id="3" name="Content Placeholder 2"/>
          <p:cNvSpPr>
            <a:spLocks noGrp="1"/>
          </p:cNvSpPr>
          <p:nvPr>
            <p:ph idx="1"/>
          </p:nvPr>
        </p:nvSpPr>
        <p:spPr>
          <a:xfrm>
            <a:off x="838200" y="1031966"/>
            <a:ext cx="10515600" cy="5144997"/>
          </a:xfrm>
        </p:spPr>
        <p:txBody>
          <a:bodyPr>
            <a:normAutofit fontScale="92500"/>
          </a:bodyPr>
          <a:lstStyle/>
          <a:p>
            <a:r>
              <a:rPr lang="en-US" dirty="0"/>
              <a:t>A continuous random variable X takes all values in an interval of </a:t>
            </a:r>
            <a:r>
              <a:rPr lang="en-US" dirty="0" smtClean="0"/>
              <a:t>numbers [</a:t>
            </a:r>
            <a:r>
              <a:rPr lang="en-US" dirty="0"/>
              <a:t>a, b]. </a:t>
            </a:r>
            <a:endParaRPr lang="en-US" dirty="0" smtClean="0"/>
          </a:p>
          <a:p>
            <a:r>
              <a:rPr lang="en-US" dirty="0" smtClean="0"/>
              <a:t>The </a:t>
            </a:r>
            <a:r>
              <a:rPr lang="en-US" dirty="0"/>
              <a:t>probability distribution of X describes the probabilities </a:t>
            </a:r>
            <a:endParaRPr lang="en-US" dirty="0" smtClean="0"/>
          </a:p>
          <a:p>
            <a:pPr marL="0" indent="0">
              <a:buNone/>
            </a:pPr>
            <a:r>
              <a:rPr lang="en-US" dirty="0"/>
              <a:t>	</a:t>
            </a:r>
            <a:r>
              <a:rPr lang="en-US" dirty="0" smtClean="0"/>
              <a:t>P(x1  &lt;=  X &lt;= </a:t>
            </a:r>
            <a:r>
              <a:rPr lang="en-US" dirty="0"/>
              <a:t>x2) of all possible intervals of numbers [x1, x2].</a:t>
            </a:r>
          </a:p>
          <a:p>
            <a:r>
              <a:rPr lang="en-US" dirty="0"/>
              <a:t>The probabilities P(x1 </a:t>
            </a:r>
            <a:r>
              <a:rPr lang="en-US" dirty="0" smtClean="0"/>
              <a:t>&lt;= X &lt;=  </a:t>
            </a:r>
            <a:r>
              <a:rPr lang="en-US" dirty="0"/>
              <a:t>x2) must satisfy two requirements:</a:t>
            </a:r>
          </a:p>
          <a:p>
            <a:pPr lvl="1"/>
            <a:r>
              <a:rPr lang="en-US" dirty="0" smtClean="0"/>
              <a:t>For </a:t>
            </a:r>
            <a:r>
              <a:rPr lang="en-US" dirty="0"/>
              <a:t>every interval [x1, x2], the probability P(x1 </a:t>
            </a:r>
            <a:r>
              <a:rPr lang="en-US" dirty="0" smtClean="0"/>
              <a:t>&lt;= </a:t>
            </a:r>
            <a:r>
              <a:rPr lang="en-US" dirty="0"/>
              <a:t>X  </a:t>
            </a:r>
            <a:r>
              <a:rPr lang="en-US" dirty="0" smtClean="0"/>
              <a:t>&lt;= x2</a:t>
            </a:r>
            <a:r>
              <a:rPr lang="en-US" dirty="0"/>
              <a:t>) is a </a:t>
            </a:r>
            <a:r>
              <a:rPr lang="en-US" dirty="0" smtClean="0"/>
              <a:t>number between </a:t>
            </a:r>
            <a:r>
              <a:rPr lang="en-US" dirty="0"/>
              <a:t>0 and 1</a:t>
            </a:r>
            <a:r>
              <a:rPr lang="en-US" dirty="0" smtClean="0"/>
              <a:t>.</a:t>
            </a:r>
          </a:p>
          <a:p>
            <a:pPr lvl="1"/>
            <a:r>
              <a:rPr lang="en-US" dirty="0" smtClean="0"/>
              <a:t>P(a </a:t>
            </a:r>
            <a:r>
              <a:rPr lang="en-US" dirty="0"/>
              <a:t>&lt;=  X &lt;=   b) = 1.</a:t>
            </a:r>
          </a:p>
          <a:p>
            <a:r>
              <a:rPr lang="en-US" dirty="0" smtClean="0"/>
              <a:t>The </a:t>
            </a:r>
            <a:r>
              <a:rPr lang="en-US" dirty="0"/>
              <a:t>probability distribution of a continuous random variable is pictured </a:t>
            </a:r>
            <a:r>
              <a:rPr lang="en-US" dirty="0" smtClean="0"/>
              <a:t>by a </a:t>
            </a:r>
            <a:r>
              <a:rPr lang="en-US" dirty="0"/>
              <a:t>density curve. </a:t>
            </a:r>
            <a:endParaRPr lang="en-US" dirty="0" smtClean="0"/>
          </a:p>
          <a:p>
            <a:r>
              <a:rPr lang="en-US" dirty="0" smtClean="0"/>
              <a:t>A </a:t>
            </a:r>
            <a:r>
              <a:rPr lang="en-US" dirty="0"/>
              <a:t>density curve is smooth continuous curve having </a:t>
            </a:r>
            <a:r>
              <a:rPr lang="en-US" dirty="0" smtClean="0"/>
              <a:t>area exactly </a:t>
            </a:r>
            <a:r>
              <a:rPr lang="en-US" dirty="0"/>
              <a:t>1 underneath it such like curves representing the population </a:t>
            </a:r>
            <a:r>
              <a:rPr lang="en-US" dirty="0" smtClean="0"/>
              <a:t>distribution</a:t>
            </a:r>
            <a:endParaRPr lang="en-US" dirty="0"/>
          </a:p>
        </p:txBody>
      </p:sp>
    </p:spTree>
    <p:extLst>
      <p:ext uri="{BB962C8B-B14F-4D97-AF65-F5344CB8AC3E}">
        <p14:creationId xmlns:p14="http://schemas.microsoft.com/office/powerpoint/2010/main" val="119062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1858" y="351058"/>
            <a:ext cx="10537875" cy="704019"/>
          </a:xfrm>
        </p:spPr>
        <p:txBody>
          <a:bodyPr/>
          <a:lstStyle/>
          <a:p>
            <a:endParaRPr lang="en-US" dirty="0"/>
          </a:p>
        </p:txBody>
      </p:sp>
      <p:pic>
        <p:nvPicPr>
          <p:cNvPr id="4" name="Picture 3"/>
          <p:cNvPicPr>
            <a:picLocks noChangeAspect="1"/>
          </p:cNvPicPr>
          <p:nvPr/>
        </p:nvPicPr>
        <p:blipFill>
          <a:blip r:embed="rId2"/>
          <a:stretch>
            <a:fillRect/>
          </a:stretch>
        </p:blipFill>
        <p:spPr>
          <a:xfrm>
            <a:off x="830365" y="1609724"/>
            <a:ext cx="10634804" cy="4410961"/>
          </a:xfrm>
          <a:prstGeom prst="rect">
            <a:avLst/>
          </a:prstGeom>
        </p:spPr>
      </p:pic>
    </p:spTree>
    <p:extLst>
      <p:ext uri="{BB962C8B-B14F-4D97-AF65-F5344CB8AC3E}">
        <p14:creationId xmlns:p14="http://schemas.microsoft.com/office/powerpoint/2010/main" val="1632574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373751" cy="689952"/>
          </a:xfrm>
        </p:spPr>
        <p:txBody>
          <a:bodyPr>
            <a:normAutofit fontScale="90000"/>
          </a:bodyPr>
          <a:lstStyle/>
          <a:p>
            <a:r>
              <a:rPr lang="en-US" dirty="0" smtClean="0"/>
              <a:t>Density and distribution function</a:t>
            </a:r>
            <a:endParaRPr lang="en-US" dirty="0"/>
          </a:p>
        </p:txBody>
      </p:sp>
      <p:pic>
        <p:nvPicPr>
          <p:cNvPr id="4" name="Picture 3"/>
          <p:cNvPicPr>
            <a:picLocks noChangeAspect="1"/>
          </p:cNvPicPr>
          <p:nvPr/>
        </p:nvPicPr>
        <p:blipFill>
          <a:blip r:embed="rId2"/>
          <a:stretch>
            <a:fillRect/>
          </a:stretch>
        </p:blipFill>
        <p:spPr>
          <a:xfrm>
            <a:off x="821346" y="1519312"/>
            <a:ext cx="10857324" cy="5005492"/>
          </a:xfrm>
          <a:prstGeom prst="rect">
            <a:avLst/>
          </a:prstGeom>
        </p:spPr>
      </p:pic>
    </p:spTree>
    <p:extLst>
      <p:ext uri="{BB962C8B-B14F-4D97-AF65-F5344CB8AC3E}">
        <p14:creationId xmlns:p14="http://schemas.microsoft.com/office/powerpoint/2010/main" val="3409182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4358"/>
          </a:xfrm>
        </p:spPr>
        <p:txBody>
          <a:bodyPr/>
          <a:lstStyle/>
          <a:p>
            <a:r>
              <a:rPr lang="en-US" dirty="0" smtClean="0"/>
              <a:t>Mean or Expectation</a:t>
            </a:r>
            <a:endParaRPr lang="en-US" dirty="0"/>
          </a:p>
        </p:txBody>
      </p:sp>
      <p:pic>
        <p:nvPicPr>
          <p:cNvPr id="4" name="Content Placeholder 3"/>
          <p:cNvPicPr>
            <a:picLocks noGrp="1" noChangeAspect="1"/>
          </p:cNvPicPr>
          <p:nvPr>
            <p:ph idx="1"/>
          </p:nvPr>
        </p:nvPicPr>
        <p:blipFill>
          <a:blip r:embed="rId2"/>
          <a:stretch>
            <a:fillRect/>
          </a:stretch>
        </p:blipFill>
        <p:spPr>
          <a:xfrm>
            <a:off x="838200" y="1449693"/>
            <a:ext cx="10683426" cy="3023833"/>
          </a:xfrm>
          <a:prstGeom prst="rect">
            <a:avLst/>
          </a:prstGeom>
        </p:spPr>
      </p:pic>
      <p:sp>
        <p:nvSpPr>
          <p:cNvPr id="5" name="TextBox 4"/>
          <p:cNvSpPr txBox="1"/>
          <p:nvPr/>
        </p:nvSpPr>
        <p:spPr>
          <a:xfrm>
            <a:off x="838200" y="4825218"/>
            <a:ext cx="10373751" cy="369332"/>
          </a:xfrm>
          <a:prstGeom prst="rect">
            <a:avLst/>
          </a:prstGeom>
          <a:noFill/>
        </p:spPr>
        <p:txBody>
          <a:bodyPr wrap="square" rtlCol="0">
            <a:spAutoFit/>
          </a:bodyPr>
          <a:lstStyle/>
          <a:p>
            <a:r>
              <a:rPr lang="en-US" dirty="0" smtClean="0"/>
              <a:t>If all f(x1) = f(x2) =….=f(</a:t>
            </a:r>
            <a:r>
              <a:rPr lang="en-US" dirty="0" err="1" smtClean="0"/>
              <a:t>xn</a:t>
            </a:r>
            <a:r>
              <a:rPr lang="en-US" dirty="0" smtClean="0"/>
              <a:t>) then E(X) = (x1+x2+…+</a:t>
            </a:r>
            <a:r>
              <a:rPr lang="en-US" dirty="0" err="1" smtClean="0"/>
              <a:t>xn</a:t>
            </a:r>
            <a:r>
              <a:rPr lang="en-US" dirty="0" smtClean="0"/>
              <a:t>)/n.</a:t>
            </a:r>
            <a:endParaRPr lang="en-US" dirty="0"/>
          </a:p>
        </p:txBody>
      </p:sp>
      <p:pic>
        <p:nvPicPr>
          <p:cNvPr id="6" name="Picture 5"/>
          <p:cNvPicPr>
            <a:picLocks noChangeAspect="1"/>
          </p:cNvPicPr>
          <p:nvPr/>
        </p:nvPicPr>
        <p:blipFill>
          <a:blip r:embed="rId3"/>
          <a:stretch>
            <a:fillRect/>
          </a:stretch>
        </p:blipFill>
        <p:spPr>
          <a:xfrm>
            <a:off x="3535241" y="5337150"/>
            <a:ext cx="1885950" cy="657225"/>
          </a:xfrm>
          <a:prstGeom prst="rect">
            <a:avLst/>
          </a:prstGeom>
        </p:spPr>
      </p:pic>
    </p:spTree>
    <p:extLst>
      <p:ext uri="{BB962C8B-B14F-4D97-AF65-F5344CB8AC3E}">
        <p14:creationId xmlns:p14="http://schemas.microsoft.com/office/powerpoint/2010/main" val="3577227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 and standard deviation</a:t>
            </a:r>
            <a:endParaRPr lang="en-US" dirty="0"/>
          </a:p>
        </p:txBody>
      </p:sp>
      <p:pic>
        <p:nvPicPr>
          <p:cNvPr id="4" name="Content Placeholder 3"/>
          <p:cNvPicPr>
            <a:picLocks noGrp="1" noChangeAspect="1"/>
          </p:cNvPicPr>
          <p:nvPr>
            <p:ph idx="1"/>
          </p:nvPr>
        </p:nvPicPr>
        <p:blipFill>
          <a:blip r:embed="rId2"/>
          <a:stretch>
            <a:fillRect/>
          </a:stretch>
        </p:blipFill>
        <p:spPr>
          <a:xfrm>
            <a:off x="1534110" y="1690688"/>
            <a:ext cx="3244891" cy="685912"/>
          </a:xfrm>
          <a:prstGeom prst="rect">
            <a:avLst/>
          </a:prstGeom>
        </p:spPr>
      </p:pic>
      <p:pic>
        <p:nvPicPr>
          <p:cNvPr id="5" name="Picture 4"/>
          <p:cNvPicPr>
            <a:picLocks noChangeAspect="1"/>
          </p:cNvPicPr>
          <p:nvPr/>
        </p:nvPicPr>
        <p:blipFill>
          <a:blip r:embed="rId3"/>
          <a:stretch>
            <a:fillRect/>
          </a:stretch>
        </p:blipFill>
        <p:spPr>
          <a:xfrm>
            <a:off x="956310" y="2566739"/>
            <a:ext cx="4687594" cy="676560"/>
          </a:xfrm>
          <a:prstGeom prst="rect">
            <a:avLst/>
          </a:prstGeom>
        </p:spPr>
      </p:pic>
      <p:pic>
        <p:nvPicPr>
          <p:cNvPr id="6" name="Picture 5"/>
          <p:cNvPicPr>
            <a:picLocks noChangeAspect="1"/>
          </p:cNvPicPr>
          <p:nvPr/>
        </p:nvPicPr>
        <p:blipFill>
          <a:blip r:embed="rId4"/>
          <a:stretch>
            <a:fillRect/>
          </a:stretch>
        </p:blipFill>
        <p:spPr>
          <a:xfrm>
            <a:off x="1534110" y="3533873"/>
            <a:ext cx="9857437" cy="647649"/>
          </a:xfrm>
          <a:prstGeom prst="rect">
            <a:avLst/>
          </a:prstGeom>
        </p:spPr>
      </p:pic>
      <p:pic>
        <p:nvPicPr>
          <p:cNvPr id="7" name="Picture 6"/>
          <p:cNvPicPr>
            <a:picLocks noChangeAspect="1"/>
          </p:cNvPicPr>
          <p:nvPr/>
        </p:nvPicPr>
        <p:blipFill>
          <a:blip r:embed="rId5"/>
          <a:stretch>
            <a:fillRect/>
          </a:stretch>
        </p:blipFill>
        <p:spPr>
          <a:xfrm>
            <a:off x="1534110" y="4310729"/>
            <a:ext cx="8556617" cy="1020514"/>
          </a:xfrm>
          <a:prstGeom prst="rect">
            <a:avLst/>
          </a:prstGeom>
        </p:spPr>
      </p:pic>
      <p:pic>
        <p:nvPicPr>
          <p:cNvPr id="8" name="Picture 7"/>
          <p:cNvPicPr>
            <a:picLocks noChangeAspect="1"/>
          </p:cNvPicPr>
          <p:nvPr/>
        </p:nvPicPr>
        <p:blipFill>
          <a:blip r:embed="rId6"/>
          <a:stretch>
            <a:fillRect/>
          </a:stretch>
        </p:blipFill>
        <p:spPr>
          <a:xfrm>
            <a:off x="872993" y="5331243"/>
            <a:ext cx="9173750" cy="1033662"/>
          </a:xfrm>
          <a:prstGeom prst="rect">
            <a:avLst/>
          </a:prstGeom>
        </p:spPr>
      </p:pic>
    </p:spTree>
    <p:extLst>
      <p:ext uri="{BB962C8B-B14F-4D97-AF65-F5344CB8AC3E}">
        <p14:creationId xmlns:p14="http://schemas.microsoft.com/office/powerpoint/2010/main" val="2989609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196" y="365125"/>
            <a:ext cx="10481603" cy="718087"/>
          </a:xfrm>
        </p:spPr>
        <p:txBody>
          <a:bodyPr/>
          <a:lstStyle/>
          <a:p>
            <a:endParaRPr lang="en-US"/>
          </a:p>
        </p:txBody>
      </p:sp>
      <p:pic>
        <p:nvPicPr>
          <p:cNvPr id="4" name="Picture 3"/>
          <p:cNvPicPr>
            <a:picLocks noChangeAspect="1"/>
          </p:cNvPicPr>
          <p:nvPr/>
        </p:nvPicPr>
        <p:blipFill>
          <a:blip r:embed="rId2"/>
          <a:stretch>
            <a:fillRect/>
          </a:stretch>
        </p:blipFill>
        <p:spPr>
          <a:xfrm>
            <a:off x="2455397" y="1789747"/>
            <a:ext cx="7000798" cy="4174955"/>
          </a:xfrm>
          <a:prstGeom prst="rect">
            <a:avLst/>
          </a:prstGeom>
        </p:spPr>
      </p:pic>
    </p:spTree>
    <p:extLst>
      <p:ext uri="{BB962C8B-B14F-4D97-AF65-F5344CB8AC3E}">
        <p14:creationId xmlns:p14="http://schemas.microsoft.com/office/powerpoint/2010/main" val="617413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416"/>
            <a:ext cx="10515600" cy="661817"/>
          </a:xfrm>
        </p:spPr>
        <p:txBody>
          <a:bodyPr>
            <a:normAutofit fontScale="90000"/>
          </a:bodyPr>
          <a:lstStyle/>
          <a:p>
            <a:r>
              <a:rPr lang="en-US" dirty="0" smtClean="0"/>
              <a:t>Binomial distribution</a:t>
            </a:r>
            <a:endParaRPr lang="en-US" dirty="0"/>
          </a:p>
        </p:txBody>
      </p:sp>
      <p:sp>
        <p:nvSpPr>
          <p:cNvPr id="3" name="Content Placeholder 2"/>
          <p:cNvSpPr>
            <a:spLocks noGrp="1"/>
          </p:cNvSpPr>
          <p:nvPr>
            <p:ph idx="1"/>
          </p:nvPr>
        </p:nvSpPr>
        <p:spPr>
          <a:xfrm>
            <a:off x="838199" y="923957"/>
            <a:ext cx="10515599" cy="1752097"/>
          </a:xfrm>
        </p:spPr>
        <p:txBody>
          <a:bodyPr>
            <a:normAutofit lnSpcReduction="10000"/>
          </a:bodyPr>
          <a:lstStyle/>
          <a:p>
            <a:r>
              <a:rPr lang="en-US" sz="1800" dirty="0" smtClean="0"/>
              <a:t>Let ‘p’ be the probability that an event will happen in any single Bernoulli trial (called the probability of success). Then q = 1- p is the probability that the event will fail to happen in any single trial (called the probability of failure). </a:t>
            </a:r>
          </a:p>
          <a:p>
            <a:r>
              <a:rPr lang="en-US" sz="1800" dirty="0" smtClean="0"/>
              <a:t>The probability that the event will happen exactly x times in n trials (i.e., successes and n x failures will occur) is given by the probability function </a:t>
            </a:r>
          </a:p>
          <a:p>
            <a:pPr marL="0" indent="0">
              <a:buNone/>
            </a:pPr>
            <a:r>
              <a:rPr lang="en-US" sz="1800" dirty="0"/>
              <a:t> </a:t>
            </a:r>
            <a:r>
              <a:rPr lang="en-US" sz="1800" dirty="0" smtClean="0"/>
              <a:t>     </a:t>
            </a:r>
            <a:endParaRPr lang="en-US" sz="1800" dirty="0"/>
          </a:p>
        </p:txBody>
      </p:sp>
      <p:pic>
        <p:nvPicPr>
          <p:cNvPr id="4" name="Picture 3"/>
          <p:cNvPicPr>
            <a:picLocks noChangeAspect="1"/>
          </p:cNvPicPr>
          <p:nvPr/>
        </p:nvPicPr>
        <p:blipFill>
          <a:blip r:embed="rId2"/>
          <a:stretch>
            <a:fillRect/>
          </a:stretch>
        </p:blipFill>
        <p:spPr>
          <a:xfrm>
            <a:off x="2541342" y="2734924"/>
            <a:ext cx="5728705" cy="838347"/>
          </a:xfrm>
          <a:prstGeom prst="rect">
            <a:avLst/>
          </a:prstGeom>
        </p:spPr>
      </p:pic>
      <p:sp>
        <p:nvSpPr>
          <p:cNvPr id="5" name="Rectangle 4"/>
          <p:cNvSpPr/>
          <p:nvPr/>
        </p:nvSpPr>
        <p:spPr>
          <a:xfrm>
            <a:off x="1027288" y="3515139"/>
            <a:ext cx="9415975" cy="1200329"/>
          </a:xfrm>
          <a:prstGeom prst="rect">
            <a:avLst/>
          </a:prstGeom>
        </p:spPr>
        <p:txBody>
          <a:bodyPr wrap="square">
            <a:spAutoFit/>
          </a:bodyPr>
          <a:lstStyle/>
          <a:p>
            <a:r>
              <a:rPr lang="en-US" dirty="0" smtClean="0"/>
              <a:t>where the random variable X denotes the number of successes in n trials and x = 0, 1, . . . , n. </a:t>
            </a:r>
          </a:p>
          <a:p>
            <a:r>
              <a:rPr lang="en-US" dirty="0" smtClean="0"/>
              <a:t>This can be proved by analogous problem called filling r boxes with ‘n’ balls. The permutations in this case is n.(n-1)…(n-x-1). Limiting ourselves only to combinations we get the above result.</a:t>
            </a:r>
          </a:p>
          <a:p>
            <a:endParaRPr lang="en-US" dirty="0"/>
          </a:p>
        </p:txBody>
      </p:sp>
      <p:pic>
        <p:nvPicPr>
          <p:cNvPr id="6" name="Picture 5"/>
          <p:cNvPicPr>
            <a:picLocks noChangeAspect="1"/>
          </p:cNvPicPr>
          <p:nvPr/>
        </p:nvPicPr>
        <p:blipFill>
          <a:blip r:embed="rId3"/>
          <a:stretch>
            <a:fillRect/>
          </a:stretch>
        </p:blipFill>
        <p:spPr>
          <a:xfrm>
            <a:off x="4406638" y="5829737"/>
            <a:ext cx="3378723" cy="989208"/>
          </a:xfrm>
          <a:prstGeom prst="rect">
            <a:avLst/>
          </a:prstGeom>
        </p:spPr>
      </p:pic>
      <p:sp>
        <p:nvSpPr>
          <p:cNvPr id="7" name="Rectangle 6"/>
          <p:cNvSpPr/>
          <p:nvPr/>
        </p:nvSpPr>
        <p:spPr>
          <a:xfrm>
            <a:off x="548640" y="4971444"/>
            <a:ext cx="11282289" cy="923330"/>
          </a:xfrm>
          <a:prstGeom prst="rect">
            <a:avLst/>
          </a:prstGeom>
        </p:spPr>
        <p:txBody>
          <a:bodyPr wrap="square">
            <a:spAutoFit/>
          </a:bodyPr>
          <a:lstStyle/>
          <a:p>
            <a:r>
              <a:rPr lang="en-US" b="1" dirty="0" smtClean="0"/>
              <a:t>(Law of Large Numbers for Bernoulli Trials): Let X be the random variable giving the number of successes in n Bernoulli trials, so that is the proportion of successes. Then if p is the probability of success and </a:t>
            </a:r>
            <a:r>
              <a:rPr lang="el-GR" b="1" dirty="0" smtClean="0"/>
              <a:t>ε</a:t>
            </a:r>
            <a:r>
              <a:rPr lang="en-US" b="1" dirty="0" smtClean="0"/>
              <a:t> is any positive number,</a:t>
            </a:r>
            <a:endParaRPr lang="en-US" b="1" dirty="0"/>
          </a:p>
        </p:txBody>
      </p:sp>
    </p:spTree>
    <p:extLst>
      <p:ext uri="{BB962C8B-B14F-4D97-AF65-F5344CB8AC3E}">
        <p14:creationId xmlns:p14="http://schemas.microsoft.com/office/powerpoint/2010/main" val="3993818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5884"/>
          </a:xfrm>
        </p:spPr>
        <p:txBody>
          <a:bodyPr>
            <a:normAutofit fontScale="90000"/>
          </a:bodyPr>
          <a:lstStyle/>
          <a:p>
            <a:r>
              <a:rPr lang="en-US" dirty="0" smtClean="0"/>
              <a:t>Examples: Binomial distribution</a:t>
            </a:r>
            <a:endParaRPr lang="en-US" dirty="0"/>
          </a:p>
        </p:txBody>
      </p:sp>
      <p:sp>
        <p:nvSpPr>
          <p:cNvPr id="4" name="Rectangle 3"/>
          <p:cNvSpPr/>
          <p:nvPr/>
        </p:nvSpPr>
        <p:spPr>
          <a:xfrm>
            <a:off x="838200" y="1346370"/>
            <a:ext cx="10697308" cy="3970318"/>
          </a:xfrm>
          <a:prstGeom prst="rect">
            <a:avLst/>
          </a:prstGeom>
        </p:spPr>
        <p:txBody>
          <a:bodyPr wrap="square">
            <a:spAutoFit/>
          </a:bodyPr>
          <a:lstStyle/>
          <a:p>
            <a:r>
              <a:rPr lang="en-US" sz="2800" dirty="0" smtClean="0"/>
              <a:t>— The number of heads/tails in a sequence of coin flips </a:t>
            </a:r>
          </a:p>
          <a:p>
            <a:r>
              <a:rPr lang="en-US" sz="2800" dirty="0" smtClean="0"/>
              <a:t>— Vote counts for two different candidates in an election </a:t>
            </a:r>
          </a:p>
          <a:p>
            <a:r>
              <a:rPr lang="en-US" sz="2800" dirty="0" smtClean="0"/>
              <a:t>— The number of male/female employees in a company </a:t>
            </a:r>
          </a:p>
          <a:p>
            <a:r>
              <a:rPr lang="en-US" sz="2800" dirty="0" smtClean="0"/>
              <a:t>— The number of accounts that are in compliance or not in compliance with an accounting procedure </a:t>
            </a:r>
          </a:p>
          <a:p>
            <a:r>
              <a:rPr lang="en-US" sz="2800" dirty="0" smtClean="0"/>
              <a:t>— The number of successful sales calls — The number of defective products in a production run </a:t>
            </a:r>
          </a:p>
          <a:p>
            <a:r>
              <a:rPr lang="en-US" sz="2800" dirty="0" smtClean="0"/>
              <a:t>— The number of days in a month your company’s computer network experiences a problem </a:t>
            </a:r>
            <a:endParaRPr lang="en-US" sz="2800" dirty="0"/>
          </a:p>
        </p:txBody>
      </p:sp>
    </p:spTree>
    <p:extLst>
      <p:ext uri="{BB962C8B-B14F-4D97-AF65-F5344CB8AC3E}">
        <p14:creationId xmlns:p14="http://schemas.microsoft.com/office/powerpoint/2010/main" val="2128703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6900"/>
          </a:xfrm>
        </p:spPr>
        <p:txBody>
          <a:bodyPr/>
          <a:lstStyle/>
          <a:p>
            <a:r>
              <a:rPr lang="en-US" dirty="0" smtClean="0"/>
              <a:t>The Poisson distribution</a:t>
            </a:r>
            <a:endParaRPr lang="en-US" dirty="0"/>
          </a:p>
        </p:txBody>
      </p:sp>
      <p:sp>
        <p:nvSpPr>
          <p:cNvPr id="3" name="Content Placeholder 2"/>
          <p:cNvSpPr>
            <a:spLocks noGrp="1"/>
          </p:cNvSpPr>
          <p:nvPr>
            <p:ph idx="1"/>
          </p:nvPr>
        </p:nvSpPr>
        <p:spPr>
          <a:xfrm>
            <a:off x="838200" y="1252026"/>
            <a:ext cx="10515600" cy="4924937"/>
          </a:xfrm>
        </p:spPr>
        <p:txBody>
          <a:bodyPr>
            <a:normAutofit fontScale="92500" lnSpcReduction="10000"/>
          </a:bodyPr>
          <a:lstStyle/>
          <a:p>
            <a:r>
              <a:rPr lang="en-US" dirty="0" smtClean="0"/>
              <a:t>The Poisson distribution is another family of distributions that arises in a great number of business situations. It usually is applicable in situations where random “events” occur at a certain rate over a period of time.</a:t>
            </a:r>
          </a:p>
          <a:p>
            <a:r>
              <a:rPr lang="en-US" dirty="0" smtClean="0"/>
              <a:t>Examples:</a:t>
            </a:r>
          </a:p>
          <a:p>
            <a:pPr marL="0" indent="0">
              <a:buNone/>
            </a:pPr>
            <a:r>
              <a:rPr lang="en-US" dirty="0" smtClean="0"/>
              <a:t>— The hourly number of customers arriving at a bank </a:t>
            </a:r>
          </a:p>
          <a:p>
            <a:pPr marL="0" indent="0">
              <a:buNone/>
            </a:pPr>
            <a:r>
              <a:rPr lang="en-US" dirty="0" smtClean="0"/>
              <a:t>— The daily number of accidents on a particular stretch of highway </a:t>
            </a:r>
          </a:p>
          <a:p>
            <a:pPr marL="0" indent="0">
              <a:buNone/>
            </a:pPr>
            <a:r>
              <a:rPr lang="en-US" dirty="0" smtClean="0"/>
              <a:t>— The hourly number of accesses to a particular web server </a:t>
            </a:r>
          </a:p>
          <a:p>
            <a:pPr marL="0" indent="0">
              <a:buNone/>
            </a:pPr>
            <a:r>
              <a:rPr lang="en-US" dirty="0" smtClean="0"/>
              <a:t>— The daily number of emergency calls in Dallas </a:t>
            </a:r>
          </a:p>
          <a:p>
            <a:pPr marL="0" indent="0">
              <a:buNone/>
            </a:pPr>
            <a:r>
              <a:rPr lang="en-US" dirty="0" smtClean="0"/>
              <a:t>— The number of typos in a book </a:t>
            </a:r>
          </a:p>
          <a:p>
            <a:pPr marL="0" indent="0">
              <a:buNone/>
            </a:pPr>
            <a:r>
              <a:rPr lang="en-US" dirty="0" smtClean="0"/>
              <a:t>— The monthly number of employees who had an absence in a large company </a:t>
            </a:r>
          </a:p>
          <a:p>
            <a:pPr marL="0" indent="0">
              <a:buNone/>
            </a:pPr>
            <a:r>
              <a:rPr lang="en-US" dirty="0" smtClean="0"/>
              <a:t>— Monthly demands for a particular product</a:t>
            </a:r>
            <a:endParaRPr lang="en-US" dirty="0"/>
          </a:p>
        </p:txBody>
      </p:sp>
    </p:spTree>
    <p:extLst>
      <p:ext uri="{BB962C8B-B14F-4D97-AF65-F5344CB8AC3E}">
        <p14:creationId xmlns:p14="http://schemas.microsoft.com/office/powerpoint/2010/main" val="117924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2"/>
              <p:cNvSpPr>
                <a:spLocks noGrp="1"/>
              </p:cNvSpPr>
              <p:nvPr>
                <p:ph type="title"/>
              </p:nvPr>
            </p:nvSpPr>
            <p:spPr>
              <a:xfrm>
                <a:off x="1227909" y="365125"/>
                <a:ext cx="10162901" cy="6022611"/>
              </a:xfrm>
            </p:spPr>
            <p:txBody>
              <a:bodyPr anchor="t">
                <a:normAutofit fontScale="90000"/>
              </a:bodyPr>
              <a:lstStyle/>
              <a:p>
                <a:r>
                  <a:rPr lang="en-US" sz="2400" dirty="0" smtClean="0">
                    <a:latin typeface="+mn-lt"/>
                  </a:rPr>
                  <a:t>Consider the basic problem of taking ‘r’ right steps out of N total steps when the probability of taking right step is ‘p’. </a:t>
                </a:r>
                <a:br>
                  <a:rPr lang="en-US" sz="2400" dirty="0" smtClean="0">
                    <a:latin typeface="+mn-lt"/>
                  </a:rPr>
                </a:br>
                <a:r>
                  <a:rPr lang="en-US" sz="2400" dirty="0" smtClean="0">
                    <a:latin typeface="+mn-lt"/>
                  </a:rPr>
                  <a:t>This resulted in Binomial distribution.</a:t>
                </a:r>
                <a:br>
                  <a:rPr lang="en-US" sz="2400" dirty="0" smtClean="0">
                    <a:latin typeface="+mn-lt"/>
                  </a:rPr>
                </a:br>
                <a:r>
                  <a:rPr lang="en-US" sz="2400" dirty="0" smtClean="0">
                    <a:latin typeface="+mn-lt"/>
                  </a:rPr>
                  <a:t>The </a:t>
                </a:r>
                <a:r>
                  <a:rPr lang="en-US" sz="2400" dirty="0">
                    <a:latin typeface="+mn-lt"/>
                  </a:rPr>
                  <a:t>probability that the event will happen exactly x times in n trials (i.e., successes and n x failures will occur) is given by the probability function </a:t>
                </a:r>
                <a:r>
                  <a:rPr lang="en-US" sz="2400" dirty="0" smtClean="0">
                    <a:latin typeface="+mn-lt"/>
                  </a:rPr>
                  <a:t/>
                </a:r>
                <a:br>
                  <a:rPr lang="en-US" sz="2400" dirty="0" smtClean="0">
                    <a:latin typeface="+mn-lt"/>
                  </a:rPr>
                </a:br>
                <a:r>
                  <a:rPr lang="en-US" sz="2400" dirty="0">
                    <a:latin typeface="+mn-lt"/>
                  </a:rPr>
                  <a:t/>
                </a:r>
                <a:br>
                  <a:rPr lang="en-US" sz="2400" dirty="0">
                    <a:latin typeface="+mn-lt"/>
                  </a:rPr>
                </a:br>
                <a:r>
                  <a:rPr lang="en-US" sz="2400" dirty="0">
                    <a:latin typeface="+mn-lt"/>
                  </a:rPr>
                  <a:t/>
                </a:r>
                <a:br>
                  <a:rPr lang="en-US" sz="2400" dirty="0">
                    <a:latin typeface="+mn-lt"/>
                  </a:rPr>
                </a:br>
                <a:r>
                  <a:rPr lang="en-US" sz="2400" dirty="0" smtClean="0">
                    <a:latin typeface="+mn-lt"/>
                  </a:rPr>
                  <a:t/>
                </a:r>
                <a:br>
                  <a:rPr lang="en-US" sz="2400" dirty="0" smtClean="0">
                    <a:latin typeface="+mn-lt"/>
                  </a:rPr>
                </a:br>
                <a:r>
                  <a:rPr lang="en-US" sz="2400" dirty="0">
                    <a:latin typeface="+mn-lt"/>
                  </a:rPr>
                  <a:t/>
                </a:r>
                <a:br>
                  <a:rPr lang="en-US" sz="2400" dirty="0">
                    <a:latin typeface="+mn-lt"/>
                  </a:rPr>
                </a:br>
                <a:r>
                  <a:rPr lang="en-US" sz="2400" dirty="0" smtClean="0">
                    <a:latin typeface="+mn-lt"/>
                  </a:rPr>
                  <a:t>By algebraic manipulations as n</a:t>
                </a:r>
                <a:r>
                  <a:rPr lang="en-US" sz="2400" dirty="0" smtClean="0">
                    <a:latin typeface="+mn-lt"/>
                    <a:sym typeface="Wingdings" panose="05000000000000000000" pitchFamily="2" charset="2"/>
                  </a:rPr>
                  <a:t> </a:t>
                </a:r>
                <a:r>
                  <a:rPr lang="en-US" sz="2400" dirty="0" err="1" smtClean="0">
                    <a:latin typeface="+mn-lt"/>
                    <a:sym typeface="Wingdings" panose="05000000000000000000" pitchFamily="2" charset="2"/>
                  </a:rPr>
                  <a:t>inf</a:t>
                </a:r>
                <a:r>
                  <a:rPr lang="en-US" sz="2400" dirty="0" smtClean="0">
                    <a:latin typeface="+mn-lt"/>
                    <a:sym typeface="Wingdings" panose="05000000000000000000" pitchFamily="2" charset="2"/>
                  </a:rPr>
                  <a:t> and using the approximation </a:t>
                </a:r>
                <a:br>
                  <a:rPr lang="en-US" sz="2400" dirty="0" smtClean="0">
                    <a:latin typeface="+mn-lt"/>
                    <a:sym typeface="Wingdings" panose="05000000000000000000" pitchFamily="2" charset="2"/>
                  </a:rPr>
                </a:br>
                <a:r>
                  <a:rPr lang="en-US" sz="2400" dirty="0" smtClean="0">
                    <a:latin typeface="+mn-lt"/>
                    <a:sym typeface="Wingdings" panose="05000000000000000000" pitchFamily="2" charset="2"/>
                  </a:rPr>
                  <a:t>  n! /(</a:t>
                </a:r>
                <a:r>
                  <a:rPr lang="en-US" sz="2400" dirty="0">
                    <a:latin typeface="+mn-lt"/>
                    <a:sym typeface="Wingdings" panose="05000000000000000000" pitchFamily="2" charset="2"/>
                  </a:rPr>
                  <a:t>n</a:t>
                </a:r>
                <a:r>
                  <a:rPr lang="en-US" sz="2400" dirty="0" smtClean="0">
                    <a:latin typeface="+mn-lt"/>
                    <a:sym typeface="Wingdings" panose="05000000000000000000" pitchFamily="2" charset="2"/>
                  </a:rPr>
                  <a:t>-x)!  </a:t>
                </a:r>
                <a14:m>
                  <m:oMath xmlns:m="http://schemas.openxmlformats.org/officeDocument/2006/math">
                    <m:r>
                      <a:rPr lang="en-US" sz="2400" i="1" smtClean="0">
                        <a:latin typeface="Cambria Math" panose="02040503050406030204" pitchFamily="18" charset="0"/>
                        <a:ea typeface="Cambria Math" panose="02040503050406030204" pitchFamily="18" charset="0"/>
                        <a:sym typeface="Wingdings" panose="05000000000000000000" pitchFamily="2" charset="2"/>
                      </a:rPr>
                      <m:t>≅</m:t>
                    </m:r>
                    <m:r>
                      <a:rPr lang="en-US" sz="2400" b="0" i="1" smtClean="0">
                        <a:latin typeface="Cambria Math" panose="02040503050406030204" pitchFamily="18" charset="0"/>
                        <a:ea typeface="Cambria Math" panose="02040503050406030204" pitchFamily="18" charset="0"/>
                        <a:sym typeface="Wingdings" panose="05000000000000000000" pitchFamily="2" charset="2"/>
                      </a:rPr>
                      <m:t>𝑁</m:t>
                    </m:r>
                    <m:r>
                      <m:rPr>
                        <m:sty m:val="p"/>
                      </m:rPr>
                      <a:rPr lang="en-US" sz="2400" b="0" i="0" baseline="30000" smtClean="0">
                        <a:latin typeface="Cambria Math" panose="02040503050406030204" pitchFamily="18" charset="0"/>
                        <a:ea typeface="Cambria Math" panose="02040503050406030204" pitchFamily="18" charset="0"/>
                        <a:sym typeface="Wingdings" panose="05000000000000000000" pitchFamily="2" charset="2"/>
                      </a:rPr>
                      <m:t>n</m:t>
                    </m:r>
                  </m:oMath>
                </a14:m>
                <a:r>
                  <a:rPr lang="en-US" sz="2400" dirty="0">
                    <a:latin typeface="+mn-lt"/>
                  </a:rPr>
                  <a:t>	</a:t>
                </a:r>
                <a:r>
                  <a:rPr lang="en-US" sz="2400" dirty="0" smtClean="0">
                    <a:latin typeface="+mn-lt"/>
                  </a:rPr>
                  <a:t>  Also using x</a:t>
                </a:r>
                <a:r>
                  <a:rPr lang="en-US" sz="2400" baseline="30000" dirty="0" smtClean="0">
                    <a:latin typeface="+mn-lt"/>
                  </a:rPr>
                  <a:t>2</a:t>
                </a:r>
                <a:r>
                  <a:rPr lang="en-US" sz="2400" dirty="0" smtClean="0">
                    <a:latin typeface="+mn-lt"/>
                  </a:rPr>
                  <a:t> &lt;&lt; N, we get </a:t>
                </a:r>
                <a:br>
                  <a:rPr lang="en-US" sz="2400" dirty="0" smtClean="0">
                    <a:latin typeface="+mn-lt"/>
                  </a:rPr>
                </a:br>
                <a:r>
                  <a:rPr lang="en-US" sz="2400" dirty="0" smtClean="0">
                    <a:latin typeface="+mn-lt"/>
                  </a:rPr>
                  <a:t> </a:t>
                </a:r>
                <a:r>
                  <a:rPr lang="en-US" sz="2400" dirty="0">
                    <a:latin typeface="+mn-lt"/>
                  </a:rPr>
                  <a:t>p</a:t>
                </a:r>
                <a:r>
                  <a:rPr lang="en-US" sz="2400" dirty="0" smtClean="0">
                    <a:latin typeface="+mn-lt"/>
                  </a:rPr>
                  <a:t>(</a:t>
                </a:r>
                <a:r>
                  <a:rPr lang="en-US" sz="2400" dirty="0" err="1" smtClean="0">
                    <a:latin typeface="+mn-lt"/>
                  </a:rPr>
                  <a:t>n,x</a:t>
                </a:r>
                <a:r>
                  <a:rPr lang="en-US" sz="2400" dirty="0" smtClean="0">
                    <a:latin typeface="+mn-lt"/>
                  </a:rPr>
                  <a:t>) = (np)</a:t>
                </a:r>
                <a:r>
                  <a:rPr lang="en-US" sz="2400" b="0" baseline="30000" dirty="0" smtClean="0">
                    <a:latin typeface="+mn-lt"/>
                    <a:ea typeface="Cambria Math" panose="02040503050406030204" pitchFamily="18" charset="0"/>
                    <a:sym typeface="Wingdings" panose="05000000000000000000" pitchFamily="2" charset="2"/>
                  </a:rPr>
                  <a:t> </a:t>
                </a:r>
                <a14:m>
                  <m:oMath xmlns:m="http://schemas.openxmlformats.org/officeDocument/2006/math">
                    <m:r>
                      <a:rPr lang="en-US" sz="2400" b="0" i="1" baseline="30000" smtClean="0">
                        <a:latin typeface="Cambria Math" panose="02040503050406030204" pitchFamily="18" charset="0"/>
                        <a:ea typeface="Cambria Math" panose="02040503050406030204" pitchFamily="18" charset="0"/>
                        <a:sym typeface="Wingdings" panose="05000000000000000000" pitchFamily="2" charset="2"/>
                      </a:rPr>
                      <m:t>𝑥</m:t>
                    </m:r>
                  </m:oMath>
                </a14:m>
                <a:r>
                  <a:rPr lang="en-US" sz="2400" dirty="0" smtClean="0">
                    <a:latin typeface="+mn-lt"/>
                  </a:rPr>
                  <a:t> e</a:t>
                </a:r>
                <a:r>
                  <a:rPr lang="en-US" sz="2400" b="0" baseline="30000" dirty="0" smtClean="0">
                    <a:latin typeface="+mn-lt"/>
                    <a:ea typeface="Cambria Math" panose="02040503050406030204" pitchFamily="18" charset="0"/>
                    <a:sym typeface="Wingdings" panose="05000000000000000000" pitchFamily="2" charset="2"/>
                  </a:rPr>
                  <a:t> -</a:t>
                </a:r>
                <a14:m>
                  <m:oMath xmlns:m="http://schemas.openxmlformats.org/officeDocument/2006/math">
                    <m:r>
                      <m:rPr>
                        <m:sty m:val="p"/>
                      </m:rPr>
                      <a:rPr lang="en-US" sz="2400" baseline="30000">
                        <a:latin typeface="Cambria Math" panose="02040503050406030204" pitchFamily="18" charset="0"/>
                        <a:ea typeface="Cambria Math" panose="02040503050406030204" pitchFamily="18" charset="0"/>
                        <a:sym typeface="Wingdings" panose="05000000000000000000" pitchFamily="2" charset="2"/>
                      </a:rPr>
                      <m:t>n</m:t>
                    </m:r>
                    <m:r>
                      <m:rPr>
                        <m:sty m:val="p"/>
                      </m:rPr>
                      <a:rPr lang="en-US" sz="2400" b="0" i="0" baseline="30000" smtClean="0">
                        <a:latin typeface="Cambria Math" panose="02040503050406030204" pitchFamily="18" charset="0"/>
                        <a:ea typeface="Cambria Math" panose="02040503050406030204" pitchFamily="18" charset="0"/>
                        <a:sym typeface="Wingdings" panose="05000000000000000000" pitchFamily="2" charset="2"/>
                      </a:rPr>
                      <m:t>p</m:t>
                    </m:r>
                  </m:oMath>
                </a14:m>
                <a:r>
                  <a:rPr lang="en-US" sz="2400" dirty="0" smtClean="0">
                    <a:latin typeface="+mn-lt"/>
                  </a:rPr>
                  <a:t> / x! .</a:t>
                </a:r>
                <a:br>
                  <a:rPr lang="en-US" sz="2400" dirty="0" smtClean="0">
                    <a:latin typeface="+mn-lt"/>
                  </a:rPr>
                </a:br>
                <a:r>
                  <a:rPr lang="en-US" sz="2400" dirty="0">
                    <a:latin typeface="+mn-lt"/>
                  </a:rPr>
                  <a:t/>
                </a:r>
                <a:br>
                  <a:rPr lang="en-US" sz="2400" dirty="0">
                    <a:latin typeface="+mn-lt"/>
                  </a:rPr>
                </a:br>
                <a:r>
                  <a:rPr lang="en-US" sz="2400" dirty="0" smtClean="0">
                    <a:latin typeface="+mn-lt"/>
                  </a:rPr>
                  <a:t>Putting these results together, </a:t>
                </a:r>
                <a:br>
                  <a:rPr lang="en-US" sz="2400" dirty="0" smtClean="0">
                    <a:latin typeface="+mn-lt"/>
                  </a:rPr>
                </a:br>
                <a:r>
                  <a:rPr lang="en-US" sz="2400" dirty="0">
                    <a:latin typeface="+mn-lt"/>
                  </a:rPr>
                  <a:t>	</a:t>
                </a:r>
                <a:r>
                  <a:rPr lang="en-US" sz="2400" dirty="0" smtClean="0">
                    <a:latin typeface="+mn-lt"/>
                  </a:rPr>
                  <a:t>P(</a:t>
                </a:r>
                <a:r>
                  <a:rPr lang="en-US" sz="2400" dirty="0" err="1" smtClean="0">
                    <a:latin typeface="+mn-lt"/>
                  </a:rPr>
                  <a:t>n,x</a:t>
                </a:r>
                <a:r>
                  <a:rPr lang="en-US" sz="2400" dirty="0" smtClean="0">
                    <a:latin typeface="+mn-lt"/>
                  </a:rPr>
                  <a:t>) = </a:t>
                </a:r>
                <a:r>
                  <a:rPr lang="el-GR" sz="2400" dirty="0" smtClean="0">
                    <a:latin typeface="+mn-lt"/>
                  </a:rPr>
                  <a:t>λ</a:t>
                </a:r>
                <a:r>
                  <a:rPr lang="en-US" sz="2400" baseline="30000" dirty="0" smtClean="0">
                    <a:latin typeface="+mn-lt"/>
                  </a:rPr>
                  <a:t>x </a:t>
                </a:r>
                <a:r>
                  <a:rPr lang="en-US" sz="2400" dirty="0" smtClean="0">
                    <a:latin typeface="+mn-lt"/>
                  </a:rPr>
                  <a:t> e</a:t>
                </a:r>
                <a:r>
                  <a:rPr lang="en-US" sz="2400" baseline="30000" dirty="0" smtClean="0">
                    <a:latin typeface="+mn-lt"/>
                  </a:rPr>
                  <a:t>-</a:t>
                </a:r>
                <a:r>
                  <a:rPr lang="el-GR" sz="2400" baseline="30000" dirty="0" smtClean="0">
                    <a:latin typeface="+mn-lt"/>
                  </a:rPr>
                  <a:t>λ</a:t>
                </a:r>
                <a:r>
                  <a:rPr lang="en-US" sz="2400" dirty="0" smtClean="0">
                    <a:latin typeface="+mn-lt"/>
                  </a:rPr>
                  <a:t> / x!</a:t>
                </a:r>
                <a:br>
                  <a:rPr lang="en-US" sz="2400" dirty="0" smtClean="0">
                    <a:latin typeface="+mn-lt"/>
                  </a:rPr>
                </a:br>
                <a:r>
                  <a:rPr lang="en-US" sz="2400" dirty="0">
                    <a:latin typeface="+mn-lt"/>
                  </a:rPr>
                  <a:t>	</a:t>
                </a:r>
                <a:r>
                  <a:rPr lang="en-US" sz="2400" dirty="0" smtClean="0">
                    <a:latin typeface="+mn-lt"/>
                  </a:rPr>
                  <a:t/>
                </a:r>
                <a:br>
                  <a:rPr lang="en-US" sz="2400" dirty="0" smtClean="0">
                    <a:latin typeface="+mn-lt"/>
                  </a:rPr>
                </a:br>
                <a:r>
                  <a:rPr lang="en-US" sz="2000" b="1" i="1" dirty="0">
                    <a:latin typeface="+mn-lt"/>
                  </a:rPr>
                  <a:t>In the binomial distribution, if n is large while the probability p of occurrence of an event is close to zero, so that   q = 1 - p is close to 1, the event is called a rare event. </a:t>
                </a:r>
                <a:r>
                  <a:rPr lang="en-US" sz="2000" b="1" i="1" dirty="0" smtClean="0">
                    <a:latin typeface="+mn-lt"/>
                  </a:rPr>
                  <a:t/>
                </a:r>
                <a:br>
                  <a:rPr lang="en-US" sz="2000" b="1" i="1" dirty="0" smtClean="0">
                    <a:latin typeface="+mn-lt"/>
                  </a:rPr>
                </a:br>
                <a:r>
                  <a:rPr lang="en-US" sz="2000" b="1" i="1" dirty="0">
                    <a:latin typeface="+mn-lt"/>
                  </a:rPr>
                  <a:t/>
                </a:r>
                <a:br>
                  <a:rPr lang="en-US" sz="2000" b="1" i="1" dirty="0">
                    <a:latin typeface="+mn-lt"/>
                  </a:rPr>
                </a:br>
                <a:r>
                  <a:rPr lang="en-US" sz="2000" b="1" i="1" dirty="0">
                    <a:latin typeface="+mn-lt"/>
                  </a:rPr>
                  <a:t>In practice we shall consider an event as rare if the number of trials is at least 50 (n = 50) while np is less than 5. For such cases the binomial distribution is very closely approximated by the Poisson distribution</a:t>
                </a:r>
                <a:r>
                  <a:rPr lang="en-US" sz="2400" dirty="0" smtClean="0">
                    <a:latin typeface="+mn-lt"/>
                  </a:rPr>
                  <a:t/>
                </a:r>
                <a:br>
                  <a:rPr lang="en-US" sz="2400" dirty="0" smtClean="0">
                    <a:latin typeface="+mn-lt"/>
                  </a:rPr>
                </a:br>
                <a:endParaRPr lang="en-US" sz="2400" dirty="0">
                  <a:latin typeface="+mn-lt"/>
                </a:endParaRPr>
              </a:p>
            </p:txBody>
          </p:sp>
        </mc:Choice>
        <mc:Fallback xmlns="">
          <p:sp>
            <p:nvSpPr>
              <p:cNvPr id="4" name="Content Placeholder 2"/>
              <p:cNvSpPr>
                <a:spLocks noGrp="1" noRot="1" noChangeAspect="1" noMove="1" noResize="1" noEditPoints="1" noAdjustHandles="1" noChangeArrowheads="1" noChangeShapeType="1" noTextEdit="1"/>
              </p:cNvSpPr>
              <p:nvPr>
                <p:ph type="title"/>
              </p:nvPr>
            </p:nvSpPr>
            <p:spPr>
              <a:xfrm>
                <a:off x="1227909" y="365125"/>
                <a:ext cx="10162901" cy="6022611"/>
              </a:xfrm>
              <a:blipFill>
                <a:blip r:embed="rId2"/>
                <a:stretch>
                  <a:fillRect l="-779" t="-1316" b="-3846"/>
                </a:stretch>
              </a:blipFill>
            </p:spPr>
            <p:txBody>
              <a:bodyPr/>
              <a:lstStyle/>
              <a:p>
                <a:r>
                  <a:rPr lang="en-US">
                    <a:noFill/>
                  </a:rPr>
                  <a:t> </a:t>
                </a:r>
              </a:p>
            </p:txBody>
          </p:sp>
        </mc:Fallback>
      </mc:AlternateContent>
      <p:pic>
        <p:nvPicPr>
          <p:cNvPr id="6" name="Picture 5"/>
          <p:cNvPicPr>
            <a:picLocks noChangeAspect="1"/>
          </p:cNvPicPr>
          <p:nvPr/>
        </p:nvPicPr>
        <p:blipFill>
          <a:blip r:embed="rId3"/>
          <a:stretch>
            <a:fillRect/>
          </a:stretch>
        </p:blipFill>
        <p:spPr>
          <a:xfrm>
            <a:off x="2358462" y="2147095"/>
            <a:ext cx="5728705" cy="838347"/>
          </a:xfrm>
          <a:prstGeom prst="rect">
            <a:avLst/>
          </a:prstGeom>
        </p:spPr>
      </p:pic>
    </p:spTree>
    <p:extLst>
      <p:ext uri="{BB962C8B-B14F-4D97-AF65-F5344CB8AC3E}">
        <p14:creationId xmlns:p14="http://schemas.microsoft.com/office/powerpoint/2010/main" val="2528007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normAutofit fontScale="90000"/>
          </a:bodyPr>
          <a:lstStyle/>
          <a:p>
            <a:r>
              <a:rPr lang="en-US" dirty="0" smtClean="0"/>
              <a:t>Evolution of machine learning</a:t>
            </a:r>
            <a:endParaRPr lang="en-US" dirty="0"/>
          </a:p>
        </p:txBody>
      </p:sp>
      <p:sp>
        <p:nvSpPr>
          <p:cNvPr id="4" name="Rectangle 3"/>
          <p:cNvSpPr/>
          <p:nvPr/>
        </p:nvSpPr>
        <p:spPr>
          <a:xfrm>
            <a:off x="640080" y="1711234"/>
            <a:ext cx="1489166" cy="809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reporting</a:t>
            </a:r>
            <a:endParaRPr lang="en-US" dirty="0"/>
          </a:p>
        </p:txBody>
      </p:sp>
      <p:sp>
        <p:nvSpPr>
          <p:cNvPr id="5" name="Rectangle 4"/>
          <p:cNvSpPr/>
          <p:nvPr/>
        </p:nvSpPr>
        <p:spPr>
          <a:xfrm>
            <a:off x="2677552" y="1711234"/>
            <a:ext cx="1489166" cy="809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Smart queries Business intelligence </a:t>
            </a:r>
            <a:endParaRPr lang="en-US" dirty="0"/>
          </a:p>
        </p:txBody>
      </p:sp>
      <p:sp>
        <p:nvSpPr>
          <p:cNvPr id="6" name="Rectangle 5"/>
          <p:cNvSpPr/>
          <p:nvPr/>
        </p:nvSpPr>
        <p:spPr>
          <a:xfrm>
            <a:off x="4606833" y="1711234"/>
            <a:ext cx="1489166" cy="809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Statistics with Business intelligence </a:t>
            </a:r>
            <a:endParaRPr lang="en-US" dirty="0"/>
          </a:p>
        </p:txBody>
      </p:sp>
      <p:sp>
        <p:nvSpPr>
          <p:cNvPr id="7" name="Rectangle 6"/>
          <p:cNvSpPr/>
          <p:nvPr/>
        </p:nvSpPr>
        <p:spPr>
          <a:xfrm>
            <a:off x="6666409" y="1711234"/>
            <a:ext cx="1489166" cy="809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Statistics with Business intelligence </a:t>
            </a:r>
            <a:endParaRPr lang="en-US" dirty="0"/>
          </a:p>
        </p:txBody>
      </p:sp>
      <p:sp>
        <p:nvSpPr>
          <p:cNvPr id="8" name="Rectangle 7"/>
          <p:cNvSpPr/>
          <p:nvPr/>
        </p:nvSpPr>
        <p:spPr>
          <a:xfrm>
            <a:off x="8725985" y="1711234"/>
            <a:ext cx="2377444" cy="809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Statistics + probability +Linear regression with Business intelligence </a:t>
            </a:r>
            <a:endParaRPr lang="en-US" dirty="0"/>
          </a:p>
        </p:txBody>
      </p:sp>
      <p:sp>
        <p:nvSpPr>
          <p:cNvPr id="9" name="Rectangle 8"/>
          <p:cNvSpPr/>
          <p:nvPr/>
        </p:nvSpPr>
        <p:spPr>
          <a:xfrm>
            <a:off x="7696197" y="3068540"/>
            <a:ext cx="4437020" cy="809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Statistics + Probability + Linear regression + machine learning with Business intelligence </a:t>
            </a:r>
            <a:endParaRPr lang="en-US" dirty="0"/>
          </a:p>
        </p:txBody>
      </p:sp>
      <p:sp>
        <p:nvSpPr>
          <p:cNvPr id="10" name="TextBox 9"/>
          <p:cNvSpPr txBox="1"/>
          <p:nvPr/>
        </p:nvSpPr>
        <p:spPr>
          <a:xfrm>
            <a:off x="3232551" y="3533332"/>
            <a:ext cx="1344806" cy="923330"/>
          </a:xfrm>
          <a:prstGeom prst="rect">
            <a:avLst/>
          </a:prstGeom>
          <a:noFill/>
          <a:ln>
            <a:solidFill>
              <a:schemeClr val="accent1"/>
            </a:solidFill>
          </a:ln>
        </p:spPr>
        <p:txBody>
          <a:bodyPr wrap="square" rtlCol="0">
            <a:spAutoFit/>
          </a:bodyPr>
          <a:lstStyle/>
          <a:p>
            <a:r>
              <a:rPr lang="en-US" dirty="0" smtClean="0"/>
              <a:t>Linear regression in statistics</a:t>
            </a:r>
            <a:endParaRPr lang="en-US" dirty="0"/>
          </a:p>
        </p:txBody>
      </p:sp>
      <p:sp>
        <p:nvSpPr>
          <p:cNvPr id="11" name="TextBox 10"/>
          <p:cNvSpPr txBox="1"/>
          <p:nvPr/>
        </p:nvSpPr>
        <p:spPr>
          <a:xfrm>
            <a:off x="34165" y="3533332"/>
            <a:ext cx="1260063" cy="923330"/>
          </a:xfrm>
          <a:prstGeom prst="rect">
            <a:avLst/>
          </a:prstGeom>
          <a:noFill/>
          <a:ln>
            <a:solidFill>
              <a:schemeClr val="accent1"/>
            </a:solidFill>
          </a:ln>
        </p:spPr>
        <p:txBody>
          <a:bodyPr wrap="square" rtlCol="0">
            <a:spAutoFit/>
          </a:bodyPr>
          <a:lstStyle/>
          <a:p>
            <a:r>
              <a:rPr lang="en-US" dirty="0" smtClean="0"/>
              <a:t>Adaptive control theory</a:t>
            </a:r>
            <a:endParaRPr lang="en-US" dirty="0"/>
          </a:p>
        </p:txBody>
      </p:sp>
      <p:sp>
        <p:nvSpPr>
          <p:cNvPr id="12" name="TextBox 11"/>
          <p:cNvSpPr txBox="1"/>
          <p:nvPr/>
        </p:nvSpPr>
        <p:spPr>
          <a:xfrm>
            <a:off x="4804785" y="3473489"/>
            <a:ext cx="1291214" cy="1200329"/>
          </a:xfrm>
          <a:prstGeom prst="rect">
            <a:avLst/>
          </a:prstGeom>
          <a:noFill/>
          <a:ln>
            <a:solidFill>
              <a:schemeClr val="accent1"/>
            </a:solidFill>
          </a:ln>
        </p:spPr>
        <p:txBody>
          <a:bodyPr wrap="square" rtlCol="0">
            <a:spAutoFit/>
          </a:bodyPr>
          <a:lstStyle/>
          <a:p>
            <a:r>
              <a:rPr lang="en-US" dirty="0" smtClean="0"/>
              <a:t>Artificial intelligence</a:t>
            </a:r>
          </a:p>
          <a:p>
            <a:r>
              <a:rPr lang="en-US" dirty="0" smtClean="0"/>
              <a:t>Pattern recognition</a:t>
            </a:r>
            <a:endParaRPr lang="en-US" dirty="0"/>
          </a:p>
        </p:txBody>
      </p:sp>
      <p:sp>
        <p:nvSpPr>
          <p:cNvPr id="13" name="TextBox 12"/>
          <p:cNvSpPr txBox="1"/>
          <p:nvPr/>
        </p:nvSpPr>
        <p:spPr>
          <a:xfrm>
            <a:off x="34165" y="5020813"/>
            <a:ext cx="6061834" cy="369332"/>
          </a:xfrm>
          <a:prstGeom prst="rect">
            <a:avLst/>
          </a:prstGeom>
          <a:noFill/>
          <a:ln>
            <a:solidFill>
              <a:schemeClr val="accent1"/>
            </a:solidFill>
          </a:ln>
        </p:spPr>
        <p:txBody>
          <a:bodyPr wrap="square" rtlCol="0">
            <a:spAutoFit/>
          </a:bodyPr>
          <a:lstStyle/>
          <a:p>
            <a:r>
              <a:rPr lang="en-US" dirty="0" smtClean="0"/>
              <a:t>Generalized the concepts to ‘learning by training’. </a:t>
            </a:r>
            <a:endParaRPr lang="en-US" dirty="0"/>
          </a:p>
        </p:txBody>
      </p:sp>
      <p:sp>
        <p:nvSpPr>
          <p:cNvPr id="14" name="TextBox 13"/>
          <p:cNvSpPr txBox="1"/>
          <p:nvPr/>
        </p:nvSpPr>
        <p:spPr>
          <a:xfrm>
            <a:off x="34165" y="6021252"/>
            <a:ext cx="6061834" cy="369332"/>
          </a:xfrm>
          <a:prstGeom prst="rect">
            <a:avLst/>
          </a:prstGeom>
          <a:noFill/>
          <a:ln>
            <a:solidFill>
              <a:schemeClr val="accent1"/>
            </a:solidFill>
          </a:ln>
        </p:spPr>
        <p:txBody>
          <a:bodyPr wrap="square" rtlCol="0">
            <a:spAutoFit/>
          </a:bodyPr>
          <a:lstStyle/>
          <a:p>
            <a:r>
              <a:rPr lang="en-US" dirty="0" smtClean="0"/>
              <a:t>Extended the concepts to ‘learning without training’. </a:t>
            </a:r>
            <a:endParaRPr lang="en-US" dirty="0"/>
          </a:p>
        </p:txBody>
      </p:sp>
      <p:sp>
        <p:nvSpPr>
          <p:cNvPr id="15" name="TextBox 14"/>
          <p:cNvSpPr txBox="1"/>
          <p:nvPr/>
        </p:nvSpPr>
        <p:spPr>
          <a:xfrm>
            <a:off x="1521656" y="3671831"/>
            <a:ext cx="1628082" cy="646331"/>
          </a:xfrm>
          <a:prstGeom prst="rect">
            <a:avLst/>
          </a:prstGeom>
          <a:noFill/>
          <a:ln>
            <a:solidFill>
              <a:schemeClr val="accent1"/>
            </a:solidFill>
          </a:ln>
        </p:spPr>
        <p:txBody>
          <a:bodyPr wrap="square" rtlCol="0">
            <a:spAutoFit/>
          </a:bodyPr>
          <a:lstStyle/>
          <a:p>
            <a:r>
              <a:rPr lang="en-US" dirty="0" smtClean="0"/>
              <a:t>Optimization and Probability</a:t>
            </a:r>
            <a:endParaRPr lang="en-US" dirty="0"/>
          </a:p>
        </p:txBody>
      </p:sp>
      <p:sp>
        <p:nvSpPr>
          <p:cNvPr id="16" name="Right Arrow 15"/>
          <p:cNvSpPr/>
          <p:nvPr/>
        </p:nvSpPr>
        <p:spPr>
          <a:xfrm rot="5400000">
            <a:off x="2666543" y="4565241"/>
            <a:ext cx="450082" cy="3469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5400000">
            <a:off x="2664867" y="5498722"/>
            <a:ext cx="450082" cy="3469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2178358" y="1942185"/>
            <a:ext cx="450082" cy="3469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4166425" y="1953161"/>
            <a:ext cx="450082" cy="3469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8215743" y="1953161"/>
            <a:ext cx="450082" cy="3469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6156159" y="1954331"/>
            <a:ext cx="450082" cy="3469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5400000">
            <a:off x="9689665" y="2634383"/>
            <a:ext cx="450082" cy="3469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8063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7749"/>
          </a:xfrm>
        </p:spPr>
        <p:txBody>
          <a:bodyPr>
            <a:normAutofit fontScale="90000"/>
          </a:bodyPr>
          <a:lstStyle/>
          <a:p>
            <a:r>
              <a:rPr lang="en-US" dirty="0" smtClean="0"/>
              <a:t>Gaussian – Normal distribution</a:t>
            </a:r>
            <a:endParaRPr lang="en-US" dirty="0"/>
          </a:p>
        </p:txBody>
      </p:sp>
      <p:pic>
        <p:nvPicPr>
          <p:cNvPr id="4" name="Content Placeholder 3"/>
          <p:cNvPicPr>
            <a:picLocks noGrp="1" noChangeAspect="1"/>
          </p:cNvPicPr>
          <p:nvPr>
            <p:ph idx="1"/>
          </p:nvPr>
        </p:nvPicPr>
        <p:blipFill>
          <a:blip r:embed="rId2"/>
          <a:stretch>
            <a:fillRect/>
          </a:stretch>
        </p:blipFill>
        <p:spPr>
          <a:xfrm>
            <a:off x="689316" y="1268717"/>
            <a:ext cx="10664483" cy="951968"/>
          </a:xfrm>
          <a:prstGeom prst="rect">
            <a:avLst/>
          </a:prstGeom>
        </p:spPr>
      </p:pic>
      <p:pic>
        <p:nvPicPr>
          <p:cNvPr id="6" name="Picture 5"/>
          <p:cNvPicPr>
            <a:picLocks noChangeAspect="1"/>
          </p:cNvPicPr>
          <p:nvPr/>
        </p:nvPicPr>
        <p:blipFill>
          <a:blip r:embed="rId3"/>
          <a:stretch>
            <a:fillRect/>
          </a:stretch>
        </p:blipFill>
        <p:spPr>
          <a:xfrm>
            <a:off x="2941757" y="2476527"/>
            <a:ext cx="7991521" cy="1209207"/>
          </a:xfrm>
          <a:prstGeom prst="rect">
            <a:avLst/>
          </a:prstGeom>
        </p:spPr>
      </p:pic>
      <p:sp>
        <p:nvSpPr>
          <p:cNvPr id="7" name="TextBox 6"/>
          <p:cNvSpPr txBox="1"/>
          <p:nvPr/>
        </p:nvSpPr>
        <p:spPr>
          <a:xfrm>
            <a:off x="838200" y="3685734"/>
            <a:ext cx="10515599" cy="923330"/>
          </a:xfrm>
          <a:prstGeom prst="rect">
            <a:avLst/>
          </a:prstGeom>
          <a:noFill/>
        </p:spPr>
        <p:txBody>
          <a:bodyPr wrap="square" rtlCol="0">
            <a:spAutoFit/>
          </a:bodyPr>
          <a:lstStyle/>
          <a:p>
            <a:r>
              <a:rPr lang="en-US" b="1" dirty="0"/>
              <a:t>w</a:t>
            </a:r>
            <a:r>
              <a:rPr lang="en-US" b="1" dirty="0" smtClean="0"/>
              <a:t>here ‘</a:t>
            </a:r>
            <a:r>
              <a:rPr lang="el-GR" b="1" dirty="0" smtClean="0"/>
              <a:t>μ</a:t>
            </a:r>
            <a:r>
              <a:rPr lang="en-US" b="1" dirty="0" smtClean="0"/>
              <a:t>’ is the mean and </a:t>
            </a:r>
            <a:r>
              <a:rPr lang="el-GR" b="1" dirty="0" smtClean="0"/>
              <a:t>σ</a:t>
            </a:r>
            <a:r>
              <a:rPr lang="en-US" b="1" dirty="0" smtClean="0"/>
              <a:t> is the standard distribution</a:t>
            </a:r>
            <a:r>
              <a:rPr lang="en-US" dirty="0" smtClean="0"/>
              <a:t>. </a:t>
            </a:r>
            <a:br>
              <a:rPr lang="en-US" dirty="0" smtClean="0"/>
            </a:br>
            <a:r>
              <a:rPr lang="en-US" dirty="0" smtClean="0"/>
              <a:t>If we substitute  z = ( x- </a:t>
            </a:r>
            <a:r>
              <a:rPr lang="el-GR" dirty="0" smtClean="0"/>
              <a:t>μ</a:t>
            </a:r>
            <a:r>
              <a:rPr lang="en-US" dirty="0" smtClean="0"/>
              <a:t>)/ </a:t>
            </a:r>
            <a:r>
              <a:rPr lang="el-GR" dirty="0" smtClean="0"/>
              <a:t>σ</a:t>
            </a:r>
            <a:r>
              <a:rPr lang="en-US" dirty="0" smtClean="0"/>
              <a:t>.</a:t>
            </a:r>
          </a:p>
          <a:p>
            <a:endParaRPr lang="en-US" dirty="0"/>
          </a:p>
        </p:txBody>
      </p:sp>
      <p:pic>
        <p:nvPicPr>
          <p:cNvPr id="8" name="Picture 7"/>
          <p:cNvPicPr>
            <a:picLocks noChangeAspect="1"/>
          </p:cNvPicPr>
          <p:nvPr/>
        </p:nvPicPr>
        <p:blipFill>
          <a:blip r:embed="rId4"/>
          <a:stretch>
            <a:fillRect/>
          </a:stretch>
        </p:blipFill>
        <p:spPr>
          <a:xfrm>
            <a:off x="2648756" y="4285213"/>
            <a:ext cx="3259490" cy="1102713"/>
          </a:xfrm>
          <a:prstGeom prst="rect">
            <a:avLst/>
          </a:prstGeom>
        </p:spPr>
      </p:pic>
      <p:pic>
        <p:nvPicPr>
          <p:cNvPr id="10" name="Picture 9"/>
          <p:cNvPicPr>
            <a:picLocks noChangeAspect="1"/>
          </p:cNvPicPr>
          <p:nvPr/>
        </p:nvPicPr>
        <p:blipFill>
          <a:blip r:embed="rId5"/>
          <a:stretch>
            <a:fillRect/>
          </a:stretch>
        </p:blipFill>
        <p:spPr>
          <a:xfrm>
            <a:off x="2084729" y="5483562"/>
            <a:ext cx="8920870" cy="917237"/>
          </a:xfrm>
          <a:prstGeom prst="rect">
            <a:avLst/>
          </a:prstGeom>
        </p:spPr>
      </p:pic>
      <p:sp>
        <p:nvSpPr>
          <p:cNvPr id="11" name="TextBox 10"/>
          <p:cNvSpPr txBox="1"/>
          <p:nvPr/>
        </p:nvSpPr>
        <p:spPr>
          <a:xfrm>
            <a:off x="838200" y="5036234"/>
            <a:ext cx="3227363" cy="646331"/>
          </a:xfrm>
          <a:prstGeom prst="rect">
            <a:avLst/>
          </a:prstGeom>
          <a:noFill/>
        </p:spPr>
        <p:txBody>
          <a:bodyPr wrap="square" rtlCol="0">
            <a:spAutoFit/>
          </a:bodyPr>
          <a:lstStyle/>
          <a:p>
            <a:r>
              <a:rPr lang="en-US" dirty="0" smtClean="0"/>
              <a:t>The distribution function is given by</a:t>
            </a:r>
            <a:endParaRPr lang="en-US" dirty="0"/>
          </a:p>
        </p:txBody>
      </p:sp>
    </p:spTree>
    <p:extLst>
      <p:ext uri="{BB962C8B-B14F-4D97-AF65-F5344CB8AC3E}">
        <p14:creationId xmlns:p14="http://schemas.microsoft.com/office/powerpoint/2010/main" val="931130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994" y="365125"/>
            <a:ext cx="10523806" cy="816561"/>
          </a:xfrm>
        </p:spPr>
        <p:txBody>
          <a:bodyPr/>
          <a:lstStyle/>
          <a:p>
            <a:r>
              <a:rPr lang="en-US" dirty="0" smtClean="0"/>
              <a:t>Normal from Binomial distribution</a:t>
            </a:r>
            <a:endParaRPr lang="en-US" dirty="0"/>
          </a:p>
        </p:txBody>
      </p:sp>
      <p:pic>
        <p:nvPicPr>
          <p:cNvPr id="4" name="Picture 3"/>
          <p:cNvPicPr>
            <a:picLocks noChangeAspect="1"/>
          </p:cNvPicPr>
          <p:nvPr/>
        </p:nvPicPr>
        <p:blipFill>
          <a:blip r:embed="rId2"/>
          <a:stretch>
            <a:fillRect/>
          </a:stretch>
        </p:blipFill>
        <p:spPr>
          <a:xfrm>
            <a:off x="1572358" y="1472198"/>
            <a:ext cx="4686300" cy="2619375"/>
          </a:xfrm>
          <a:prstGeom prst="rect">
            <a:avLst/>
          </a:prstGeom>
        </p:spPr>
      </p:pic>
      <p:pic>
        <p:nvPicPr>
          <p:cNvPr id="5" name="Picture 4"/>
          <p:cNvPicPr>
            <a:picLocks noChangeAspect="1"/>
          </p:cNvPicPr>
          <p:nvPr/>
        </p:nvPicPr>
        <p:blipFill>
          <a:blip r:embed="rId3"/>
          <a:stretch>
            <a:fillRect/>
          </a:stretch>
        </p:blipFill>
        <p:spPr>
          <a:xfrm>
            <a:off x="829994" y="4210634"/>
            <a:ext cx="10850676" cy="1033977"/>
          </a:xfrm>
          <a:prstGeom prst="rect">
            <a:avLst/>
          </a:prstGeom>
        </p:spPr>
      </p:pic>
      <p:pic>
        <p:nvPicPr>
          <p:cNvPr id="6" name="Picture 5"/>
          <p:cNvPicPr>
            <a:picLocks noChangeAspect="1"/>
          </p:cNvPicPr>
          <p:nvPr/>
        </p:nvPicPr>
        <p:blipFill>
          <a:blip r:embed="rId4"/>
          <a:stretch>
            <a:fillRect/>
          </a:stretch>
        </p:blipFill>
        <p:spPr>
          <a:xfrm>
            <a:off x="1572358" y="5363672"/>
            <a:ext cx="1867602" cy="896449"/>
          </a:xfrm>
          <a:prstGeom prst="rect">
            <a:avLst/>
          </a:prstGeom>
        </p:spPr>
      </p:pic>
      <p:pic>
        <p:nvPicPr>
          <p:cNvPr id="7" name="Picture 6"/>
          <p:cNvPicPr>
            <a:picLocks noChangeAspect="1"/>
          </p:cNvPicPr>
          <p:nvPr/>
        </p:nvPicPr>
        <p:blipFill>
          <a:blip r:embed="rId5"/>
          <a:stretch>
            <a:fillRect/>
          </a:stretch>
        </p:blipFill>
        <p:spPr>
          <a:xfrm>
            <a:off x="4477892" y="5511822"/>
            <a:ext cx="4248150" cy="771525"/>
          </a:xfrm>
          <a:prstGeom prst="rect">
            <a:avLst/>
          </a:prstGeom>
        </p:spPr>
      </p:pic>
      <p:sp>
        <p:nvSpPr>
          <p:cNvPr id="8" name="Rectangle 7"/>
          <p:cNvSpPr/>
          <p:nvPr/>
        </p:nvSpPr>
        <p:spPr>
          <a:xfrm>
            <a:off x="3261218" y="6260121"/>
            <a:ext cx="5768759" cy="369332"/>
          </a:xfrm>
          <a:prstGeom prst="rect">
            <a:avLst/>
          </a:prstGeom>
        </p:spPr>
        <p:txBody>
          <a:bodyPr wrap="none">
            <a:spAutoFit/>
          </a:bodyPr>
          <a:lstStyle/>
          <a:p>
            <a:r>
              <a:rPr lang="en-US" dirty="0" smtClean="0"/>
              <a:t>the standardized random variable Z is asymptotically normal</a:t>
            </a:r>
            <a:endParaRPr lang="en-US" dirty="0"/>
          </a:p>
        </p:txBody>
      </p:sp>
    </p:spTree>
    <p:extLst>
      <p:ext uri="{BB962C8B-B14F-4D97-AF65-F5344CB8AC3E}">
        <p14:creationId xmlns:p14="http://schemas.microsoft.com/office/powerpoint/2010/main" val="1316911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1817"/>
          </a:xfrm>
        </p:spPr>
        <p:txBody>
          <a:bodyPr>
            <a:normAutofit fontScale="90000"/>
          </a:bodyPr>
          <a:lstStyle/>
          <a:p>
            <a:r>
              <a:rPr lang="en-US" dirty="0" smtClean="0"/>
              <a:t>Probability distributions</a:t>
            </a:r>
            <a:endParaRPr lang="en-US" dirty="0"/>
          </a:p>
        </p:txBody>
      </p:sp>
      <p:sp>
        <p:nvSpPr>
          <p:cNvPr id="3" name="Content Placeholder 2"/>
          <p:cNvSpPr>
            <a:spLocks noGrp="1"/>
          </p:cNvSpPr>
          <p:nvPr>
            <p:ph idx="1"/>
          </p:nvPr>
        </p:nvSpPr>
        <p:spPr>
          <a:xfrm>
            <a:off x="838200" y="1026942"/>
            <a:ext cx="10515600" cy="5150021"/>
          </a:xfrm>
        </p:spPr>
        <p:txBody>
          <a:bodyPr>
            <a:normAutofit lnSpcReduction="10000"/>
          </a:bodyPr>
          <a:lstStyle/>
          <a:p>
            <a:r>
              <a:rPr lang="en-US" dirty="0"/>
              <a:t>Probability distributions are fundamental to statistics, just like data structures are to computer science. </a:t>
            </a:r>
            <a:endParaRPr lang="en-US" dirty="0" smtClean="0"/>
          </a:p>
          <a:p>
            <a:r>
              <a:rPr lang="en-US" dirty="0" smtClean="0"/>
              <a:t>They’re </a:t>
            </a:r>
            <a:r>
              <a:rPr lang="en-US" dirty="0"/>
              <a:t>the place to start studying if you mean to talk like a data scientist. </a:t>
            </a:r>
            <a:endParaRPr lang="en-US" dirty="0" smtClean="0"/>
          </a:p>
          <a:p>
            <a:r>
              <a:rPr lang="en-US" dirty="0" smtClean="0"/>
              <a:t>You </a:t>
            </a:r>
            <a:r>
              <a:rPr lang="en-US" dirty="0"/>
              <a:t>can sometimes get away with simple analysis using </a:t>
            </a:r>
            <a:r>
              <a:rPr lang="en-US" dirty="0">
                <a:hlinkClick r:id="rId2"/>
              </a:rPr>
              <a:t>R</a:t>
            </a:r>
            <a:r>
              <a:rPr lang="en-US" dirty="0"/>
              <a:t> or </a:t>
            </a:r>
            <a:r>
              <a:rPr lang="en-US" dirty="0" err="1">
                <a:hlinkClick r:id="rId3"/>
              </a:rPr>
              <a:t>scikit</a:t>
            </a:r>
            <a:r>
              <a:rPr lang="en-US" dirty="0">
                <a:hlinkClick r:id="rId3"/>
              </a:rPr>
              <a:t>-learn</a:t>
            </a:r>
            <a:r>
              <a:rPr lang="en-US" dirty="0"/>
              <a:t> without quite understanding distributions, just like you can manage a Java program without understanding hash functions. </a:t>
            </a:r>
            <a:endParaRPr lang="en-US" dirty="0" smtClean="0"/>
          </a:p>
          <a:p>
            <a:r>
              <a:rPr lang="en-US" dirty="0" smtClean="0"/>
              <a:t>But </a:t>
            </a:r>
            <a:r>
              <a:rPr lang="en-US" dirty="0"/>
              <a:t>it would soon end in tears, bugs, bogus results, or worse: sighs and eye-rolling from stats majors</a:t>
            </a:r>
            <a:r>
              <a:rPr lang="en-US" dirty="0" smtClean="0"/>
              <a:t>.</a:t>
            </a:r>
          </a:p>
          <a:p>
            <a:r>
              <a:rPr lang="en-US" dirty="0" smtClean="0"/>
              <a:t>An example: Flipping </a:t>
            </a:r>
            <a:r>
              <a:rPr lang="en-US" dirty="0"/>
              <a:t>a fair coin has two outcomes: it lands heads or tails. (Assume it can’t land on edge or be stolen by a seagull in mid-air.) Before the flip, we believe there’s a 1 in 2 chance, or 0.5 probability, of heads. The same is true for tails. </a:t>
            </a:r>
            <a:endParaRPr lang="en-US" dirty="0" smtClean="0"/>
          </a:p>
        </p:txBody>
      </p:sp>
    </p:spTree>
    <p:extLst>
      <p:ext uri="{BB962C8B-B14F-4D97-AF65-F5344CB8AC3E}">
        <p14:creationId xmlns:p14="http://schemas.microsoft.com/office/powerpoint/2010/main" val="354822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5207"/>
          </a:xfrm>
        </p:spPr>
        <p:txBody>
          <a:bodyPr>
            <a:normAutofit fontScale="90000"/>
          </a:bodyPr>
          <a:lstStyle/>
          <a:p>
            <a:r>
              <a:rPr lang="en-US" dirty="0" smtClean="0"/>
              <a:t>Different types of distributions</a:t>
            </a:r>
            <a:endParaRPr lang="en-US" dirty="0"/>
          </a:p>
        </p:txBody>
      </p:sp>
      <p:pic>
        <p:nvPicPr>
          <p:cNvPr id="4" name="Picture 3"/>
          <p:cNvPicPr>
            <a:picLocks noChangeAspect="1"/>
          </p:cNvPicPr>
          <p:nvPr/>
        </p:nvPicPr>
        <p:blipFill>
          <a:blip r:embed="rId2"/>
          <a:stretch>
            <a:fillRect/>
          </a:stretch>
        </p:blipFill>
        <p:spPr>
          <a:xfrm>
            <a:off x="2100262" y="1114425"/>
            <a:ext cx="7991475" cy="5743575"/>
          </a:xfrm>
          <a:prstGeom prst="rect">
            <a:avLst/>
          </a:prstGeom>
        </p:spPr>
      </p:pic>
    </p:spTree>
    <p:extLst>
      <p:ext uri="{BB962C8B-B14F-4D97-AF65-F5344CB8AC3E}">
        <p14:creationId xmlns:p14="http://schemas.microsoft.com/office/powerpoint/2010/main" val="2529641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6223"/>
          </a:xfrm>
        </p:spPr>
        <p:txBody>
          <a:bodyPr>
            <a:normAutofit/>
          </a:bodyPr>
          <a:lstStyle/>
          <a:p>
            <a:r>
              <a:rPr lang="en-US" dirty="0" smtClean="0">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38199" y="1266727"/>
            <a:ext cx="10515601" cy="4910236"/>
          </a:xfrm>
        </p:spPr>
        <p:txBody>
          <a:bodyPr/>
          <a:lstStyle/>
          <a:p>
            <a:endParaRPr lang="en-US" dirty="0" smtClean="0"/>
          </a:p>
          <a:p>
            <a:endParaRPr lang="en-US" dirty="0"/>
          </a:p>
        </p:txBody>
      </p:sp>
      <p:sp>
        <p:nvSpPr>
          <p:cNvPr id="4" name="TextBox 3"/>
          <p:cNvSpPr txBox="1"/>
          <p:nvPr/>
        </p:nvSpPr>
        <p:spPr>
          <a:xfrm>
            <a:off x="838199" y="520504"/>
            <a:ext cx="11105271" cy="523220"/>
          </a:xfrm>
          <a:prstGeom prst="rect">
            <a:avLst/>
          </a:prstGeom>
          <a:noFill/>
        </p:spPr>
        <p:txBody>
          <a:bodyPr wrap="square" rtlCol="0">
            <a:spAutoFit/>
          </a:bodyPr>
          <a:lstStyle/>
          <a:p>
            <a:r>
              <a:rPr lang="en-US" sz="2800" b="1" dirty="0" smtClean="0"/>
              <a:t>Central limit theorem</a:t>
            </a:r>
            <a:endParaRPr lang="en-US" sz="2800" b="1" dirty="0"/>
          </a:p>
        </p:txBody>
      </p:sp>
      <p:sp>
        <p:nvSpPr>
          <p:cNvPr id="5" name="TextBox 4"/>
          <p:cNvSpPr txBox="1"/>
          <p:nvPr/>
        </p:nvSpPr>
        <p:spPr>
          <a:xfrm>
            <a:off x="838199" y="1111348"/>
            <a:ext cx="10387819" cy="5065615"/>
          </a:xfrm>
          <a:prstGeom prst="rect">
            <a:avLst/>
          </a:prstGeom>
          <a:noFill/>
        </p:spPr>
        <p:txBody>
          <a:bodyPr wrap="square" rtlCol="0">
            <a:spAutoFit/>
          </a:bodyPr>
          <a:lstStyle/>
          <a:p>
            <a:endParaRPr lang="en-US" dirty="0"/>
          </a:p>
        </p:txBody>
      </p:sp>
      <p:pic>
        <p:nvPicPr>
          <p:cNvPr id="6" name="Picture 5"/>
          <p:cNvPicPr>
            <a:picLocks noChangeAspect="1"/>
          </p:cNvPicPr>
          <p:nvPr/>
        </p:nvPicPr>
        <p:blipFill>
          <a:blip r:embed="rId2"/>
          <a:stretch>
            <a:fillRect/>
          </a:stretch>
        </p:blipFill>
        <p:spPr>
          <a:xfrm>
            <a:off x="955650" y="1266726"/>
            <a:ext cx="9552916" cy="1272091"/>
          </a:xfrm>
          <a:prstGeom prst="rect">
            <a:avLst/>
          </a:prstGeom>
        </p:spPr>
      </p:pic>
      <p:pic>
        <p:nvPicPr>
          <p:cNvPr id="7" name="Picture 6"/>
          <p:cNvPicPr>
            <a:picLocks noChangeAspect="1"/>
          </p:cNvPicPr>
          <p:nvPr/>
        </p:nvPicPr>
        <p:blipFill>
          <a:blip r:embed="rId3"/>
          <a:stretch>
            <a:fillRect/>
          </a:stretch>
        </p:blipFill>
        <p:spPr>
          <a:xfrm>
            <a:off x="1561805" y="2694196"/>
            <a:ext cx="9542875" cy="1128889"/>
          </a:xfrm>
          <a:prstGeom prst="rect">
            <a:avLst/>
          </a:prstGeom>
        </p:spPr>
      </p:pic>
      <p:pic>
        <p:nvPicPr>
          <p:cNvPr id="8" name="Picture 7"/>
          <p:cNvPicPr>
            <a:picLocks noChangeAspect="1"/>
          </p:cNvPicPr>
          <p:nvPr/>
        </p:nvPicPr>
        <p:blipFill>
          <a:blip r:embed="rId4"/>
          <a:stretch>
            <a:fillRect/>
          </a:stretch>
        </p:blipFill>
        <p:spPr>
          <a:xfrm>
            <a:off x="955650" y="4193057"/>
            <a:ext cx="9455178" cy="772837"/>
          </a:xfrm>
          <a:prstGeom prst="rect">
            <a:avLst/>
          </a:prstGeom>
        </p:spPr>
      </p:pic>
      <p:pic>
        <p:nvPicPr>
          <p:cNvPr id="9" name="Picture 8"/>
          <p:cNvPicPr>
            <a:picLocks noChangeAspect="1"/>
          </p:cNvPicPr>
          <p:nvPr/>
        </p:nvPicPr>
        <p:blipFill>
          <a:blip r:embed="rId5"/>
          <a:stretch>
            <a:fillRect/>
          </a:stretch>
        </p:blipFill>
        <p:spPr>
          <a:xfrm>
            <a:off x="955650" y="5083089"/>
            <a:ext cx="9607180" cy="811273"/>
          </a:xfrm>
          <a:prstGeom prst="rect">
            <a:avLst/>
          </a:prstGeom>
        </p:spPr>
      </p:pic>
    </p:spTree>
    <p:extLst>
      <p:ext uri="{BB962C8B-B14F-4D97-AF65-F5344CB8AC3E}">
        <p14:creationId xmlns:p14="http://schemas.microsoft.com/office/powerpoint/2010/main" val="1158435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5218"/>
          </a:xfrm>
        </p:spPr>
        <p:txBody>
          <a:bodyPr/>
          <a:lstStyle/>
          <a:p>
            <a:r>
              <a:rPr lang="en-US" dirty="0" smtClean="0"/>
              <a:t>Important distributions</a:t>
            </a:r>
            <a:endParaRPr lang="en-US" dirty="0"/>
          </a:p>
        </p:txBody>
      </p:sp>
      <p:sp>
        <p:nvSpPr>
          <p:cNvPr id="3" name="Content Placeholder 2"/>
          <p:cNvSpPr>
            <a:spLocks noGrp="1"/>
          </p:cNvSpPr>
          <p:nvPr>
            <p:ph idx="1"/>
          </p:nvPr>
        </p:nvSpPr>
        <p:spPr>
          <a:xfrm>
            <a:off x="838200" y="1214846"/>
            <a:ext cx="10515600" cy="4962117"/>
          </a:xfrm>
        </p:spPr>
        <p:txBody>
          <a:bodyPr>
            <a:normAutofit fontScale="92500" lnSpcReduction="20000"/>
          </a:bodyPr>
          <a:lstStyle/>
          <a:p>
            <a:r>
              <a:rPr lang="en-US" dirty="0" smtClean="0"/>
              <a:t>From </a:t>
            </a:r>
            <a:r>
              <a:rPr lang="en-US" dirty="0" err="1" smtClean="0"/>
              <a:t>Bernouli</a:t>
            </a:r>
            <a:r>
              <a:rPr lang="en-US" dirty="0" smtClean="0"/>
              <a:t> distribution, we derive Binomial, then Poisson and Gaussian by considering limiting conditions.</a:t>
            </a:r>
          </a:p>
          <a:p>
            <a:r>
              <a:rPr lang="en-US" dirty="0" smtClean="0"/>
              <a:t>Gaussian is defined in terms of mean and variance, two fundamental statistical quantities</a:t>
            </a:r>
            <a:r>
              <a:rPr lang="en-US" dirty="0" smtClean="0"/>
              <a:t>.</a:t>
            </a:r>
          </a:p>
          <a:p>
            <a:r>
              <a:rPr lang="en-US" dirty="0" smtClean="0"/>
              <a:t>3 more distributions for machine learning purposes – They are</a:t>
            </a:r>
          </a:p>
          <a:p>
            <a:r>
              <a:rPr lang="en-US" dirty="0" smtClean="0"/>
              <a:t>Chi square</a:t>
            </a:r>
          </a:p>
          <a:p>
            <a:pPr lvl="1"/>
            <a:r>
              <a:rPr lang="en-US" dirty="0" smtClean="0"/>
              <a:t>Now</a:t>
            </a:r>
            <a:r>
              <a:rPr lang="en-US" dirty="0" smtClean="0"/>
              <a:t>, when we consider limited samples, the distribution of the variances is analyzed which gives rise to chi square distribution.</a:t>
            </a:r>
          </a:p>
          <a:p>
            <a:r>
              <a:rPr lang="en-US" dirty="0" smtClean="0"/>
              <a:t>T distribution</a:t>
            </a:r>
          </a:p>
          <a:p>
            <a:pPr lvl="1"/>
            <a:r>
              <a:rPr lang="en-US" dirty="0" smtClean="0"/>
              <a:t>Analysis </a:t>
            </a:r>
            <a:r>
              <a:rPr lang="en-US" dirty="0" smtClean="0"/>
              <a:t>of means is analyzed by evaluating the distribution of the ratio of mean to variance ( Normal/Chi square) that gave rise to ‘t’ distribution. ( </a:t>
            </a:r>
            <a:r>
              <a:rPr lang="en-US" b="1" dirty="0" smtClean="0"/>
              <a:t>Distribution of means with less no. of samples</a:t>
            </a:r>
            <a:r>
              <a:rPr lang="en-US" dirty="0" smtClean="0"/>
              <a:t>)</a:t>
            </a:r>
          </a:p>
          <a:p>
            <a:r>
              <a:rPr lang="en-US" dirty="0" smtClean="0"/>
              <a:t>F distribution:</a:t>
            </a:r>
          </a:p>
          <a:p>
            <a:pPr lvl="1"/>
            <a:r>
              <a:rPr lang="en-US" dirty="0" smtClean="0"/>
              <a:t>Analyzing </a:t>
            </a:r>
            <a:r>
              <a:rPr lang="en-US" dirty="0" smtClean="0"/>
              <a:t>the distribution of the ratio of the variances gave rise to ‘F’ distribution which appear in </a:t>
            </a:r>
            <a:r>
              <a:rPr lang="en-US" b="1" dirty="0" smtClean="0"/>
              <a:t>Analysis of Variance</a:t>
            </a:r>
            <a:r>
              <a:rPr lang="en-US" dirty="0" smtClean="0"/>
              <a:t>.</a:t>
            </a:r>
            <a:endParaRPr lang="en-US" dirty="0"/>
          </a:p>
        </p:txBody>
      </p:sp>
    </p:spTree>
    <p:extLst>
      <p:ext uri="{BB962C8B-B14F-4D97-AF65-F5344CB8AC3E}">
        <p14:creationId xmlns:p14="http://schemas.microsoft.com/office/powerpoint/2010/main" val="8176501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0290"/>
          </a:xfrm>
        </p:spPr>
        <p:txBody>
          <a:bodyPr/>
          <a:lstStyle/>
          <a:p>
            <a:r>
              <a:rPr lang="en-US" dirty="0" smtClean="0"/>
              <a:t>Appendix - The </a:t>
            </a:r>
            <a:r>
              <a:rPr lang="en-US" dirty="0" smtClean="0"/>
              <a:t>Gamma function </a:t>
            </a:r>
            <a:endParaRPr lang="en-US" dirty="0"/>
          </a:p>
        </p:txBody>
      </p:sp>
      <p:pic>
        <p:nvPicPr>
          <p:cNvPr id="4" name="Picture 3"/>
          <p:cNvPicPr>
            <a:picLocks noChangeAspect="1"/>
          </p:cNvPicPr>
          <p:nvPr/>
        </p:nvPicPr>
        <p:blipFill>
          <a:blip r:embed="rId2"/>
          <a:stretch>
            <a:fillRect/>
          </a:stretch>
        </p:blipFill>
        <p:spPr>
          <a:xfrm>
            <a:off x="1007039" y="1585912"/>
            <a:ext cx="9556186" cy="3942691"/>
          </a:xfrm>
          <a:prstGeom prst="rect">
            <a:avLst/>
          </a:prstGeom>
        </p:spPr>
      </p:pic>
    </p:spTree>
    <p:extLst>
      <p:ext uri="{BB962C8B-B14F-4D97-AF65-F5344CB8AC3E}">
        <p14:creationId xmlns:p14="http://schemas.microsoft.com/office/powerpoint/2010/main" val="3096642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4971"/>
          </a:xfrm>
        </p:spPr>
        <p:txBody>
          <a:bodyPr>
            <a:normAutofit fontScale="90000"/>
          </a:bodyPr>
          <a:lstStyle/>
          <a:p>
            <a:r>
              <a:rPr lang="en-US" dirty="0" smtClean="0"/>
              <a:t>Appendix - Gamma </a:t>
            </a:r>
            <a:r>
              <a:rPr lang="en-US" dirty="0" smtClean="0"/>
              <a:t>function</a:t>
            </a:r>
            <a:endParaRPr lang="en-US" dirty="0"/>
          </a:p>
        </p:txBody>
      </p:sp>
      <p:sp>
        <p:nvSpPr>
          <p:cNvPr id="3" name="Content Placeholder 2"/>
          <p:cNvSpPr>
            <a:spLocks noGrp="1"/>
          </p:cNvSpPr>
          <p:nvPr>
            <p:ph idx="1"/>
          </p:nvPr>
        </p:nvSpPr>
        <p:spPr>
          <a:xfrm>
            <a:off x="838200" y="1065969"/>
            <a:ext cx="10120532" cy="3477896"/>
          </a:xfrm>
        </p:spPr>
        <p:txBody>
          <a:bodyPr/>
          <a:lstStyle/>
          <a:p>
            <a:r>
              <a:rPr lang="en-US" dirty="0" smtClean="0"/>
              <a:t>There came a question whether a smooth curve can be found thro the points (x, y) where y= (x-1)!.</a:t>
            </a:r>
          </a:p>
          <a:p>
            <a:r>
              <a:rPr lang="en-US" dirty="0" smtClean="0"/>
              <a:t>Essentially, generalize the definition of factorial to real numbers.  The problem will be with fractional points.</a:t>
            </a:r>
          </a:p>
          <a:p>
            <a:r>
              <a:rPr lang="en-US" dirty="0" smtClean="0"/>
              <a:t>Ultimately they have to satisfy the property </a:t>
            </a:r>
          </a:p>
          <a:p>
            <a:pPr marL="1371600" lvl="3" indent="0">
              <a:buNone/>
            </a:pPr>
            <a:r>
              <a:rPr lang="en-US" sz="2400" i="1" dirty="0"/>
              <a:t>f</a:t>
            </a:r>
            <a:r>
              <a:rPr lang="en-US" sz="2400" i="1" dirty="0" smtClean="0"/>
              <a:t>(x+1) = x f(x).</a:t>
            </a:r>
            <a:endParaRPr lang="en-US" sz="2400" i="1" dirty="0"/>
          </a:p>
          <a:p>
            <a:pPr marL="457200" lvl="1" indent="0">
              <a:buNone/>
            </a:pPr>
            <a:r>
              <a:rPr lang="en-US" sz="3000" i="1" dirty="0" smtClean="0"/>
              <a:t>When they investigated, a function has been found out as </a:t>
            </a:r>
          </a:p>
          <a:p>
            <a:pPr marL="457200" lvl="1" indent="0">
              <a:buNone/>
            </a:pPr>
            <a:endParaRPr lang="en-US" sz="3000" i="1" dirty="0" smtClean="0"/>
          </a:p>
        </p:txBody>
      </p:sp>
      <p:pic>
        <p:nvPicPr>
          <p:cNvPr id="4" name="Picture 3"/>
          <p:cNvPicPr>
            <a:picLocks noChangeAspect="1"/>
          </p:cNvPicPr>
          <p:nvPr/>
        </p:nvPicPr>
        <p:blipFill>
          <a:blip r:embed="rId2"/>
          <a:stretch>
            <a:fillRect/>
          </a:stretch>
        </p:blipFill>
        <p:spPr>
          <a:xfrm>
            <a:off x="2836985" y="4204628"/>
            <a:ext cx="4872110" cy="2501306"/>
          </a:xfrm>
          <a:prstGeom prst="rect">
            <a:avLst/>
          </a:prstGeom>
        </p:spPr>
      </p:pic>
    </p:spTree>
    <p:extLst>
      <p:ext uri="{BB962C8B-B14F-4D97-AF65-F5344CB8AC3E}">
        <p14:creationId xmlns:p14="http://schemas.microsoft.com/office/powerpoint/2010/main" val="39385221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0290"/>
          </a:xfrm>
        </p:spPr>
        <p:txBody>
          <a:bodyPr/>
          <a:lstStyle/>
          <a:p>
            <a:r>
              <a:rPr lang="en-US" dirty="0" smtClean="0"/>
              <a:t>Appendix - Chi </a:t>
            </a:r>
            <a:r>
              <a:rPr lang="en-US" dirty="0" smtClean="0"/>
              <a:t>square</a:t>
            </a:r>
            <a:endParaRPr lang="en-US" dirty="0"/>
          </a:p>
        </p:txBody>
      </p:sp>
      <p:pic>
        <p:nvPicPr>
          <p:cNvPr id="4" name="Picture 3"/>
          <p:cNvPicPr>
            <a:picLocks noChangeAspect="1"/>
          </p:cNvPicPr>
          <p:nvPr/>
        </p:nvPicPr>
        <p:blipFill>
          <a:blip r:embed="rId2"/>
          <a:stretch>
            <a:fillRect/>
          </a:stretch>
        </p:blipFill>
        <p:spPr>
          <a:xfrm>
            <a:off x="496471" y="1293640"/>
            <a:ext cx="10307517" cy="966201"/>
          </a:xfrm>
          <a:prstGeom prst="rect">
            <a:avLst/>
          </a:prstGeom>
        </p:spPr>
      </p:pic>
      <p:pic>
        <p:nvPicPr>
          <p:cNvPr id="5" name="Picture 4"/>
          <p:cNvPicPr>
            <a:picLocks noChangeAspect="1"/>
          </p:cNvPicPr>
          <p:nvPr/>
        </p:nvPicPr>
        <p:blipFill>
          <a:blip r:embed="rId3"/>
          <a:stretch>
            <a:fillRect/>
          </a:stretch>
        </p:blipFill>
        <p:spPr>
          <a:xfrm>
            <a:off x="838199" y="2660039"/>
            <a:ext cx="11178845" cy="2615346"/>
          </a:xfrm>
          <a:prstGeom prst="rect">
            <a:avLst/>
          </a:prstGeom>
        </p:spPr>
      </p:pic>
    </p:spTree>
    <p:extLst>
      <p:ext uri="{BB962C8B-B14F-4D97-AF65-F5344CB8AC3E}">
        <p14:creationId xmlns:p14="http://schemas.microsoft.com/office/powerpoint/2010/main" val="24529923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 Derivation </a:t>
            </a:r>
            <a:r>
              <a:rPr lang="en-US" dirty="0" smtClean="0"/>
              <a:t>of chi square distribution </a:t>
            </a:r>
            <a:endParaRPr lang="en-US" dirty="0"/>
          </a:p>
        </p:txBody>
      </p:sp>
      <p:pic>
        <p:nvPicPr>
          <p:cNvPr id="4" name="Picture 3"/>
          <p:cNvPicPr>
            <a:picLocks noChangeAspect="1"/>
          </p:cNvPicPr>
          <p:nvPr/>
        </p:nvPicPr>
        <p:blipFill>
          <a:blip r:embed="rId2"/>
          <a:stretch>
            <a:fillRect/>
          </a:stretch>
        </p:blipFill>
        <p:spPr>
          <a:xfrm>
            <a:off x="884050" y="1890712"/>
            <a:ext cx="9468769" cy="3891110"/>
          </a:xfrm>
          <a:prstGeom prst="rect">
            <a:avLst/>
          </a:prstGeom>
        </p:spPr>
      </p:pic>
    </p:spTree>
    <p:extLst>
      <p:ext uri="{BB962C8B-B14F-4D97-AF65-F5344CB8AC3E}">
        <p14:creationId xmlns:p14="http://schemas.microsoft.com/office/powerpoint/2010/main" val="1415552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Statistics to Probability</a:t>
            </a:r>
            <a:endParaRPr lang="en-US" dirty="0"/>
          </a:p>
        </p:txBody>
      </p:sp>
      <p:sp>
        <p:nvSpPr>
          <p:cNvPr id="3" name="Content Placeholder 2"/>
          <p:cNvSpPr>
            <a:spLocks noGrp="1"/>
          </p:cNvSpPr>
          <p:nvPr>
            <p:ph idx="1"/>
          </p:nvPr>
        </p:nvSpPr>
        <p:spPr/>
        <p:txBody>
          <a:bodyPr>
            <a:normAutofit fontScale="92500" lnSpcReduction="10000"/>
          </a:bodyPr>
          <a:lstStyle/>
          <a:p>
            <a:r>
              <a:rPr lang="en-US" dirty="0"/>
              <a:t>Simply put, </a:t>
            </a:r>
            <a:r>
              <a:rPr lang="en-US" i="1" dirty="0"/>
              <a:t>probability </a:t>
            </a:r>
            <a:r>
              <a:rPr lang="en-US" dirty="0"/>
              <a:t>defines the pure, mathematical layout of the </a:t>
            </a:r>
            <a:r>
              <a:rPr lang="en-US" dirty="0" smtClean="0"/>
              <a:t>occurrence </a:t>
            </a:r>
            <a:r>
              <a:rPr lang="en-US" dirty="0"/>
              <a:t>things while </a:t>
            </a:r>
            <a:r>
              <a:rPr lang="en-US" i="1" dirty="0"/>
              <a:t>statistics </a:t>
            </a:r>
            <a:r>
              <a:rPr lang="en-US" dirty="0"/>
              <a:t>embodies the nitty-gritty, real-world application of probability. </a:t>
            </a:r>
            <a:endParaRPr lang="en-US" dirty="0" smtClean="0"/>
          </a:p>
          <a:p>
            <a:r>
              <a:rPr lang="en-US" dirty="0" smtClean="0"/>
              <a:t>That </a:t>
            </a:r>
            <a:r>
              <a:rPr lang="en-US" dirty="0"/>
              <a:t>is not to say that statistics is non-math oriented…far from it: even the shallowest dive into proper statistics theory is lousy </a:t>
            </a:r>
            <a:r>
              <a:rPr lang="en-US" dirty="0" smtClean="0"/>
              <a:t>with </a:t>
            </a:r>
            <a:r>
              <a:rPr lang="en-US" dirty="0"/>
              <a:t>mathematics</a:t>
            </a:r>
            <a:r>
              <a:rPr lang="en-US" dirty="0" smtClean="0"/>
              <a:t>!</a:t>
            </a:r>
          </a:p>
          <a:p>
            <a:r>
              <a:rPr lang="en-US" dirty="0" smtClean="0"/>
              <a:t>In our analysis, statistics looks at the properties of given set of data.</a:t>
            </a:r>
          </a:p>
          <a:p>
            <a:r>
              <a:rPr lang="en-US" dirty="0" smtClean="0"/>
              <a:t>Probability generally details out the properties at the limiting conditions. </a:t>
            </a:r>
          </a:p>
          <a:p>
            <a:r>
              <a:rPr lang="en-US" dirty="0" smtClean="0"/>
              <a:t>Tossing the coin: We say that the chance of getting ‘head’ when we flip thro is 50%. If we flip the coin 10 times, will we be getting 5 times head? </a:t>
            </a:r>
          </a:p>
          <a:p>
            <a:r>
              <a:rPr lang="en-US" dirty="0" smtClean="0"/>
              <a:t>No, But as we move towards infinity the number of heads will be 50%. </a:t>
            </a:r>
          </a:p>
          <a:p>
            <a:r>
              <a:rPr lang="en-US" dirty="0" smtClean="0"/>
              <a:t>This is called ‘Law of large numbers’.  </a:t>
            </a:r>
            <a:endParaRPr lang="en-US" dirty="0"/>
          </a:p>
        </p:txBody>
      </p:sp>
    </p:spTree>
    <p:extLst>
      <p:ext uri="{BB962C8B-B14F-4D97-AF65-F5344CB8AC3E}">
        <p14:creationId xmlns:p14="http://schemas.microsoft.com/office/powerpoint/2010/main" val="35866063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8098"/>
          </a:xfrm>
        </p:spPr>
        <p:txBody>
          <a:bodyPr>
            <a:normAutofit fontScale="90000"/>
          </a:bodyPr>
          <a:lstStyle/>
          <a:p>
            <a:r>
              <a:rPr lang="en-US" dirty="0" smtClean="0"/>
              <a:t>Appendix - Chi square distributions - properties</a:t>
            </a:r>
            <a:endParaRPr lang="en-US" dirty="0"/>
          </a:p>
        </p:txBody>
      </p:sp>
      <p:pic>
        <p:nvPicPr>
          <p:cNvPr id="4" name="Picture 3"/>
          <p:cNvPicPr>
            <a:picLocks noChangeAspect="1"/>
          </p:cNvPicPr>
          <p:nvPr/>
        </p:nvPicPr>
        <p:blipFill>
          <a:blip r:embed="rId2"/>
          <a:stretch>
            <a:fillRect/>
          </a:stretch>
        </p:blipFill>
        <p:spPr>
          <a:xfrm>
            <a:off x="838200" y="1985555"/>
            <a:ext cx="10092867" cy="4222366"/>
          </a:xfrm>
          <a:prstGeom prst="rect">
            <a:avLst/>
          </a:prstGeom>
        </p:spPr>
      </p:pic>
    </p:spTree>
    <p:extLst>
      <p:ext uri="{BB962C8B-B14F-4D97-AF65-F5344CB8AC3E}">
        <p14:creationId xmlns:p14="http://schemas.microsoft.com/office/powerpoint/2010/main" val="34307856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897" y="365126"/>
            <a:ext cx="10543903" cy="679904"/>
          </a:xfrm>
        </p:spPr>
        <p:txBody>
          <a:bodyPr>
            <a:normAutofit fontScale="90000"/>
          </a:bodyPr>
          <a:lstStyle/>
          <a:p>
            <a:endParaRPr lang="en-US" dirty="0"/>
          </a:p>
        </p:txBody>
      </p:sp>
      <p:pic>
        <p:nvPicPr>
          <p:cNvPr id="4" name="Picture 3"/>
          <p:cNvPicPr>
            <a:picLocks noChangeAspect="1"/>
          </p:cNvPicPr>
          <p:nvPr/>
        </p:nvPicPr>
        <p:blipFill>
          <a:blip r:embed="rId2"/>
          <a:stretch>
            <a:fillRect/>
          </a:stretch>
        </p:blipFill>
        <p:spPr>
          <a:xfrm>
            <a:off x="15062" y="1564411"/>
            <a:ext cx="11464129" cy="4300812"/>
          </a:xfrm>
          <a:prstGeom prst="rect">
            <a:avLst/>
          </a:prstGeom>
        </p:spPr>
      </p:pic>
    </p:spTree>
    <p:extLst>
      <p:ext uri="{BB962C8B-B14F-4D97-AF65-F5344CB8AC3E}">
        <p14:creationId xmlns:p14="http://schemas.microsoft.com/office/powerpoint/2010/main" val="2502390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80069"/>
            <a:ext cx="10515600" cy="706029"/>
          </a:xfrm>
        </p:spPr>
        <p:txBody>
          <a:bodyPr/>
          <a:lstStyle/>
          <a:p>
            <a:r>
              <a:rPr lang="en-US" dirty="0" smtClean="0"/>
              <a:t>Summary - Normal </a:t>
            </a:r>
            <a:r>
              <a:rPr lang="en-US" dirty="0" smtClean="0"/>
              <a:t>distribution</a:t>
            </a:r>
            <a:endParaRPr lang="en-US" dirty="0"/>
          </a:p>
        </p:txBody>
      </p:sp>
      <p:sp>
        <p:nvSpPr>
          <p:cNvPr id="3" name="Content Placeholder 2"/>
          <p:cNvSpPr>
            <a:spLocks noGrp="1"/>
          </p:cNvSpPr>
          <p:nvPr>
            <p:ph idx="1"/>
          </p:nvPr>
        </p:nvSpPr>
        <p:spPr>
          <a:xfrm>
            <a:off x="838199" y="1227908"/>
            <a:ext cx="10670177" cy="5630091"/>
          </a:xfrm>
        </p:spPr>
        <p:txBody>
          <a:bodyPr>
            <a:noAutofit/>
          </a:bodyPr>
          <a:lstStyle/>
          <a:p>
            <a:r>
              <a:rPr lang="en-US" sz="2200" dirty="0" smtClean="0"/>
              <a:t>Summarizing,</a:t>
            </a:r>
          </a:p>
          <a:p>
            <a:pPr marL="457200" lvl="1" indent="0">
              <a:buNone/>
            </a:pPr>
            <a:r>
              <a:rPr lang="en-US" sz="2200" b="1" dirty="0" smtClean="0"/>
              <a:t>A Gaussian distribution is the probability density function described by mean and variance and given as </a:t>
            </a:r>
          </a:p>
          <a:p>
            <a:pPr marL="457200" lvl="1" indent="0">
              <a:buNone/>
            </a:pPr>
            <a:endParaRPr lang="en-US" sz="2200" b="1" dirty="0"/>
          </a:p>
          <a:p>
            <a:pPr marL="457200" lvl="1" indent="0">
              <a:buNone/>
            </a:pPr>
            <a:endParaRPr lang="en-US" sz="2200" b="1" dirty="0" smtClean="0"/>
          </a:p>
          <a:p>
            <a:pPr marL="457200" lvl="1" indent="0">
              <a:buNone/>
            </a:pPr>
            <a:r>
              <a:rPr lang="en-US" sz="2200" b="1" dirty="0" smtClean="0"/>
              <a:t>Suppose we let z = (x-</a:t>
            </a:r>
            <a:r>
              <a:rPr lang="el-GR" sz="2200" b="1" dirty="0" smtClean="0"/>
              <a:t>μ</a:t>
            </a:r>
            <a:r>
              <a:rPr lang="en-US" sz="2200" b="1" dirty="0" smtClean="0"/>
              <a:t>)/</a:t>
            </a:r>
            <a:r>
              <a:rPr lang="el-GR" sz="2200" b="1" dirty="0" smtClean="0"/>
              <a:t>σ</a:t>
            </a:r>
            <a:r>
              <a:rPr lang="en-US" sz="2200" b="1" dirty="0" smtClean="0"/>
              <a:t>, we get standard normal distribution as (</a:t>
            </a:r>
            <a:r>
              <a:rPr lang="el-GR" sz="2200" b="1" dirty="0" smtClean="0"/>
              <a:t>σ</a:t>
            </a:r>
            <a:r>
              <a:rPr lang="en-US" sz="2200" b="1" baseline="30000" dirty="0" smtClean="0"/>
              <a:t>2</a:t>
            </a:r>
            <a:r>
              <a:rPr lang="en-US" sz="2200" b="1" dirty="0" smtClean="0"/>
              <a:t> = 1)</a:t>
            </a:r>
          </a:p>
          <a:p>
            <a:r>
              <a:rPr lang="en-US" sz="2200" dirty="0" smtClean="0"/>
              <a:t>A </a:t>
            </a:r>
            <a:r>
              <a:rPr lang="en-US" sz="2200" dirty="0"/>
              <a:t>continuous random </a:t>
            </a:r>
            <a:r>
              <a:rPr lang="en-US" sz="2200" dirty="0" smtClean="0"/>
              <a:t>variable </a:t>
            </a:r>
            <a:r>
              <a:rPr lang="en-US" sz="2200" dirty="0"/>
              <a:t>Z is said to have a standard normal distribution if Z is normally </a:t>
            </a:r>
            <a:r>
              <a:rPr lang="en-US" sz="2200" dirty="0" smtClean="0"/>
              <a:t>distributed </a:t>
            </a:r>
            <a:r>
              <a:rPr lang="en-US" sz="2200" dirty="0"/>
              <a:t>with mean μ = 0 and standard deviation  = 1, i.e., Z  N(0, 1</a:t>
            </a:r>
            <a:r>
              <a:rPr lang="en-US" sz="2200" dirty="0" smtClean="0"/>
              <a:t>)..</a:t>
            </a:r>
          </a:p>
          <a:p>
            <a:r>
              <a:rPr lang="en-US" sz="2200" dirty="0"/>
              <a:t>The standard normal table can be used to calculate probabilities </a:t>
            </a:r>
            <a:r>
              <a:rPr lang="en-US" sz="2200" dirty="0" smtClean="0"/>
              <a:t>concerning the </a:t>
            </a:r>
            <a:r>
              <a:rPr lang="en-US" sz="2200" dirty="0"/>
              <a:t>random variable Z. </a:t>
            </a:r>
            <a:endParaRPr lang="en-US" sz="2200" dirty="0" smtClean="0"/>
          </a:p>
          <a:p>
            <a:r>
              <a:rPr lang="en-US" sz="2200" b="1" dirty="0" smtClean="0"/>
              <a:t>The </a:t>
            </a:r>
            <a:r>
              <a:rPr lang="en-US" sz="2200" b="1" dirty="0"/>
              <a:t>standard normal table gives area to the </a:t>
            </a:r>
            <a:r>
              <a:rPr lang="en-US" sz="2200" b="1" dirty="0" smtClean="0"/>
              <a:t>left of </a:t>
            </a:r>
            <a:r>
              <a:rPr lang="en-US" sz="2200" b="1" dirty="0"/>
              <a:t>a specified value of z under density curve:</a:t>
            </a:r>
          </a:p>
          <a:p>
            <a:pPr lvl="1"/>
            <a:r>
              <a:rPr lang="en-US" sz="1800" b="1" dirty="0"/>
              <a:t>P(Z </a:t>
            </a:r>
            <a:r>
              <a:rPr lang="en-US" sz="1800" b="1" dirty="0" smtClean="0"/>
              <a:t>&lt;=  </a:t>
            </a:r>
            <a:r>
              <a:rPr lang="en-US" sz="1800" b="1" dirty="0"/>
              <a:t>z) = Area under curve to the left of z.</a:t>
            </a:r>
          </a:p>
          <a:p>
            <a:r>
              <a:rPr lang="en-US" sz="2200" b="1" dirty="0"/>
              <a:t>For the probability of an interval [a, b]:</a:t>
            </a:r>
          </a:p>
          <a:p>
            <a:pPr lvl="1"/>
            <a:r>
              <a:rPr lang="en-US" sz="1800" b="1" dirty="0" smtClean="0"/>
              <a:t>P(a &lt;=  </a:t>
            </a:r>
            <a:r>
              <a:rPr lang="en-US" sz="1800" b="1" dirty="0"/>
              <a:t>Z </a:t>
            </a:r>
            <a:r>
              <a:rPr lang="en-US" sz="1800" b="1" dirty="0" smtClean="0"/>
              <a:t>&lt;=  </a:t>
            </a:r>
            <a:r>
              <a:rPr lang="en-US" sz="1800" b="1" dirty="0"/>
              <a:t>b) = [Area to left of b] − [Area to left of a].</a:t>
            </a:r>
            <a:endParaRPr lang="en-US" sz="1800" b="1" dirty="0" smtClean="0"/>
          </a:p>
          <a:p>
            <a:pPr marL="457200" lvl="1" indent="0">
              <a:buNone/>
            </a:pPr>
            <a:r>
              <a:rPr lang="en-US" sz="2200" dirty="0"/>
              <a:t>	</a:t>
            </a:r>
            <a:endParaRPr lang="en-US" sz="2200" dirty="0" smtClean="0"/>
          </a:p>
          <a:p>
            <a:pPr marL="457200" lvl="1" indent="0">
              <a:buNone/>
            </a:pPr>
            <a:r>
              <a:rPr lang="en-US" sz="2200" dirty="0"/>
              <a:t>	</a:t>
            </a:r>
            <a:r>
              <a:rPr lang="en-US" sz="2200" dirty="0" smtClean="0"/>
              <a:t>	</a:t>
            </a:r>
            <a:endParaRPr lang="en-US" sz="2200" dirty="0"/>
          </a:p>
        </p:txBody>
      </p:sp>
      <p:pic>
        <p:nvPicPr>
          <p:cNvPr id="4" name="Picture 3"/>
          <p:cNvPicPr>
            <a:picLocks noChangeAspect="1"/>
          </p:cNvPicPr>
          <p:nvPr/>
        </p:nvPicPr>
        <p:blipFill>
          <a:blip r:embed="rId2"/>
          <a:stretch>
            <a:fillRect/>
          </a:stretch>
        </p:blipFill>
        <p:spPr>
          <a:xfrm>
            <a:off x="4134476" y="1911531"/>
            <a:ext cx="3923047" cy="999502"/>
          </a:xfrm>
          <a:prstGeom prst="rect">
            <a:avLst/>
          </a:prstGeom>
        </p:spPr>
      </p:pic>
    </p:spTree>
    <p:extLst>
      <p:ext uri="{BB962C8B-B14F-4D97-AF65-F5344CB8AC3E}">
        <p14:creationId xmlns:p14="http://schemas.microsoft.com/office/powerpoint/2010/main" val="36974042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0525" y="1436914"/>
            <a:ext cx="9773433" cy="4260501"/>
          </a:xfrm>
          <a:prstGeom prst="rect">
            <a:avLst/>
          </a:prstGeom>
        </p:spPr>
      </p:pic>
      <p:sp>
        <p:nvSpPr>
          <p:cNvPr id="2" name="Title 1"/>
          <p:cNvSpPr>
            <a:spLocks noGrp="1"/>
          </p:cNvSpPr>
          <p:nvPr>
            <p:ph type="title"/>
          </p:nvPr>
        </p:nvSpPr>
        <p:spPr>
          <a:xfrm>
            <a:off x="836023" y="365125"/>
            <a:ext cx="10517777" cy="732155"/>
          </a:xfrm>
        </p:spPr>
        <p:txBody>
          <a:bodyPr/>
          <a:lstStyle/>
          <a:p>
            <a:r>
              <a:rPr lang="en-US" dirty="0" smtClean="0"/>
              <a:t>Standardized variable Z</a:t>
            </a:r>
            <a:endParaRPr lang="en-US" dirty="0"/>
          </a:p>
        </p:txBody>
      </p:sp>
    </p:spTree>
    <p:extLst>
      <p:ext uri="{BB962C8B-B14F-4D97-AF65-F5344CB8AC3E}">
        <p14:creationId xmlns:p14="http://schemas.microsoft.com/office/powerpoint/2010/main" val="7736561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9092"/>
          </a:xfrm>
        </p:spPr>
        <p:txBody>
          <a:bodyPr/>
          <a:lstStyle/>
          <a:p>
            <a:r>
              <a:rPr lang="en-US" dirty="0" smtClean="0"/>
              <a:t>Sampling</a:t>
            </a:r>
            <a:endParaRPr lang="en-US" dirty="0"/>
          </a:p>
        </p:txBody>
      </p:sp>
      <p:sp>
        <p:nvSpPr>
          <p:cNvPr id="3" name="Content Placeholder 2"/>
          <p:cNvSpPr>
            <a:spLocks noGrp="1"/>
          </p:cNvSpPr>
          <p:nvPr>
            <p:ph idx="1"/>
          </p:nvPr>
        </p:nvSpPr>
        <p:spPr>
          <a:xfrm>
            <a:off x="838200" y="1227909"/>
            <a:ext cx="10515600" cy="4949054"/>
          </a:xfrm>
        </p:spPr>
        <p:txBody>
          <a:bodyPr>
            <a:normAutofit/>
          </a:bodyPr>
          <a:lstStyle/>
          <a:p>
            <a:r>
              <a:rPr lang="en-US" dirty="0"/>
              <a:t>Statistical inference draws conclusions about population on the basis of data.</a:t>
            </a:r>
          </a:p>
          <a:p>
            <a:r>
              <a:rPr lang="en-US" dirty="0"/>
              <a:t>The data are summarized by statistics such as the sample mean and </a:t>
            </a:r>
            <a:r>
              <a:rPr lang="en-US" dirty="0" smtClean="0"/>
              <a:t>the sample </a:t>
            </a:r>
            <a:r>
              <a:rPr lang="en-US" dirty="0"/>
              <a:t>standard deviation. </a:t>
            </a:r>
            <a:endParaRPr lang="en-US" dirty="0" smtClean="0"/>
          </a:p>
          <a:p>
            <a:r>
              <a:rPr lang="en-US" dirty="0" smtClean="0"/>
              <a:t>When </a:t>
            </a:r>
            <a:r>
              <a:rPr lang="en-US" dirty="0"/>
              <a:t>the data are produced by random </a:t>
            </a:r>
            <a:r>
              <a:rPr lang="en-US" dirty="0" smtClean="0"/>
              <a:t>sampling </a:t>
            </a:r>
            <a:r>
              <a:rPr lang="en-US" dirty="0"/>
              <a:t>or randomized experimentation, a statistic is a random </a:t>
            </a:r>
            <a:r>
              <a:rPr lang="en-US" dirty="0" smtClean="0"/>
              <a:t>variable that </a:t>
            </a:r>
            <a:r>
              <a:rPr lang="en-US" dirty="0"/>
              <a:t>obeys the laws of probability theory. </a:t>
            </a:r>
            <a:endParaRPr lang="en-US" dirty="0" smtClean="0"/>
          </a:p>
          <a:p>
            <a:r>
              <a:rPr lang="en-US" dirty="0" smtClean="0"/>
              <a:t>The </a:t>
            </a:r>
            <a:r>
              <a:rPr lang="en-US" dirty="0"/>
              <a:t>link between probability </a:t>
            </a:r>
            <a:r>
              <a:rPr lang="en-US" dirty="0" smtClean="0"/>
              <a:t>and data </a:t>
            </a:r>
            <a:r>
              <a:rPr lang="en-US" dirty="0"/>
              <a:t>is formed by the sampling distributions of statistics. </a:t>
            </a:r>
            <a:endParaRPr lang="en-US" dirty="0" smtClean="0"/>
          </a:p>
          <a:p>
            <a:r>
              <a:rPr lang="en-US" dirty="0" smtClean="0"/>
              <a:t>A sampling distribution </a:t>
            </a:r>
            <a:r>
              <a:rPr lang="en-US" dirty="0"/>
              <a:t>shows how a statistic would vary in repeated data production.</a:t>
            </a:r>
          </a:p>
        </p:txBody>
      </p:sp>
    </p:spTree>
    <p:extLst>
      <p:ext uri="{BB962C8B-B14F-4D97-AF65-F5344CB8AC3E}">
        <p14:creationId xmlns:p14="http://schemas.microsoft.com/office/powerpoint/2010/main" val="8921211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6747"/>
            <a:ext cx="10515600" cy="692967"/>
          </a:xfrm>
        </p:spPr>
        <p:txBody>
          <a:bodyPr>
            <a:normAutofit fontScale="90000"/>
          </a:bodyPr>
          <a:lstStyle/>
          <a:p>
            <a:r>
              <a:rPr lang="en-US" dirty="0" smtClean="0"/>
              <a:t>Sampling statistic</a:t>
            </a:r>
            <a:endParaRPr lang="en-US" dirty="0"/>
          </a:p>
        </p:txBody>
      </p:sp>
      <p:sp>
        <p:nvSpPr>
          <p:cNvPr id="3" name="Content Placeholder 2"/>
          <p:cNvSpPr>
            <a:spLocks noGrp="1"/>
          </p:cNvSpPr>
          <p:nvPr>
            <p:ph idx="1"/>
          </p:nvPr>
        </p:nvSpPr>
        <p:spPr>
          <a:xfrm>
            <a:off x="838200" y="979714"/>
            <a:ext cx="10515600" cy="5197249"/>
          </a:xfrm>
        </p:spPr>
        <p:txBody>
          <a:bodyPr/>
          <a:lstStyle/>
          <a:p>
            <a:r>
              <a:rPr lang="en-US" dirty="0"/>
              <a:t>A sampling distribution is a </a:t>
            </a:r>
            <a:r>
              <a:rPr lang="en-US" dirty="0" smtClean="0"/>
              <a:t>probability </a:t>
            </a:r>
            <a:r>
              <a:rPr lang="en-US" dirty="0"/>
              <a:t>distribution that determines probabilities of the possible values of </a:t>
            </a:r>
            <a:r>
              <a:rPr lang="en-US" dirty="0" smtClean="0"/>
              <a:t>a sample </a:t>
            </a:r>
            <a:r>
              <a:rPr lang="en-US" dirty="0"/>
              <a:t>statistic</a:t>
            </a:r>
            <a:r>
              <a:rPr lang="en-US" dirty="0" smtClean="0"/>
              <a:t>.</a:t>
            </a:r>
          </a:p>
          <a:p>
            <a:r>
              <a:rPr lang="en-US" dirty="0" smtClean="0"/>
              <a:t>Consider a simple ‘n’ samples from a population.</a:t>
            </a:r>
          </a:p>
          <a:p>
            <a:r>
              <a:rPr lang="en-US" dirty="0" smtClean="0"/>
              <a:t>The data consists of ‘n’ random variables X</a:t>
            </a:r>
            <a:r>
              <a:rPr lang="en-US" baseline="-25000" dirty="0" smtClean="0"/>
              <a:t>1</a:t>
            </a:r>
            <a:r>
              <a:rPr lang="en-US" dirty="0" smtClean="0"/>
              <a:t>,X</a:t>
            </a:r>
            <a:r>
              <a:rPr lang="en-US" baseline="-25000" dirty="0" smtClean="0"/>
              <a:t>2</a:t>
            </a:r>
            <a:r>
              <a:rPr lang="en-US" dirty="0" smtClean="0"/>
              <a:t>, …., .</a:t>
            </a:r>
          </a:p>
          <a:p>
            <a:r>
              <a:rPr lang="en-US" dirty="0" smtClean="0"/>
              <a:t>Now each one of Xi can be considered as independent random variables having the probability distribution of the original X with the same and variance.</a:t>
            </a:r>
          </a:p>
          <a:p>
            <a:endParaRPr lang="en-US" dirty="0"/>
          </a:p>
        </p:txBody>
      </p:sp>
      <p:pic>
        <p:nvPicPr>
          <p:cNvPr id="4" name="Picture 3"/>
          <p:cNvPicPr>
            <a:picLocks noChangeAspect="1"/>
          </p:cNvPicPr>
          <p:nvPr/>
        </p:nvPicPr>
        <p:blipFill>
          <a:blip r:embed="rId2"/>
          <a:stretch>
            <a:fillRect/>
          </a:stretch>
        </p:blipFill>
        <p:spPr>
          <a:xfrm>
            <a:off x="1349964" y="4368981"/>
            <a:ext cx="9362764" cy="1807982"/>
          </a:xfrm>
          <a:prstGeom prst="rect">
            <a:avLst/>
          </a:prstGeom>
        </p:spPr>
      </p:pic>
    </p:spTree>
    <p:extLst>
      <p:ext uri="{BB962C8B-B14F-4D97-AF65-F5344CB8AC3E}">
        <p14:creationId xmlns:p14="http://schemas.microsoft.com/office/powerpoint/2010/main" val="32085060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49086" y="1254035"/>
            <a:ext cx="8618472" cy="4494229"/>
          </a:xfrm>
          <a:prstGeom prst="rect">
            <a:avLst/>
          </a:prstGeom>
        </p:spPr>
      </p:pic>
      <p:sp>
        <p:nvSpPr>
          <p:cNvPr id="2" name="Title 1"/>
          <p:cNvSpPr>
            <a:spLocks noGrp="1"/>
          </p:cNvSpPr>
          <p:nvPr>
            <p:ph type="title"/>
          </p:nvPr>
        </p:nvSpPr>
        <p:spPr>
          <a:xfrm>
            <a:off x="849086" y="365126"/>
            <a:ext cx="10504714" cy="562338"/>
          </a:xfrm>
        </p:spPr>
        <p:txBody>
          <a:bodyPr>
            <a:normAutofit fontScale="90000"/>
          </a:bodyPr>
          <a:lstStyle/>
          <a:p>
            <a:r>
              <a:rPr lang="en-US" b="1" dirty="0" smtClean="0"/>
              <a:t>Mean of sample means is the population mean</a:t>
            </a:r>
            <a:endParaRPr lang="en-US" b="1" dirty="0"/>
          </a:p>
        </p:txBody>
      </p:sp>
    </p:spTree>
    <p:extLst>
      <p:ext uri="{BB962C8B-B14F-4D97-AF65-F5344CB8AC3E}">
        <p14:creationId xmlns:p14="http://schemas.microsoft.com/office/powerpoint/2010/main" val="13745166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57097" y="3942547"/>
            <a:ext cx="11009811" cy="2430576"/>
          </a:xfrm>
          <a:prstGeom prst="rect">
            <a:avLst/>
          </a:prstGeom>
          <a:solidFill>
            <a:schemeClr val="accent2">
              <a:lumMod val="60000"/>
              <a:lumOff val="40000"/>
            </a:schemeClr>
          </a:solidFill>
        </p:spPr>
        <p:txBody>
          <a:bodyPr wrap="square" rtlCol="0">
            <a:spAutoFit/>
          </a:bodyPr>
          <a:lstStyle/>
          <a:p>
            <a:endParaRPr lang="en-US" dirty="0"/>
          </a:p>
        </p:txBody>
      </p:sp>
      <p:sp>
        <p:nvSpPr>
          <p:cNvPr id="2" name="Title 1"/>
          <p:cNvSpPr>
            <a:spLocks noGrp="1"/>
          </p:cNvSpPr>
          <p:nvPr>
            <p:ph type="title"/>
          </p:nvPr>
        </p:nvSpPr>
        <p:spPr>
          <a:xfrm>
            <a:off x="838200" y="365126"/>
            <a:ext cx="10515600" cy="745218"/>
          </a:xfrm>
        </p:spPr>
        <p:txBody>
          <a:bodyPr>
            <a:normAutofit/>
          </a:bodyPr>
          <a:lstStyle/>
          <a:p>
            <a:r>
              <a:rPr lang="en-US" sz="3000" b="1" dirty="0" smtClean="0">
                <a:latin typeface="+mn-lt"/>
              </a:rPr>
              <a:t>Sample means form normal distribution with less variance</a:t>
            </a:r>
            <a:endParaRPr lang="en-US" sz="3000" b="1" dirty="0">
              <a:latin typeface="+mn-lt"/>
            </a:endParaRPr>
          </a:p>
        </p:txBody>
      </p:sp>
      <p:sp>
        <p:nvSpPr>
          <p:cNvPr id="3" name="Content Placeholder 2"/>
          <p:cNvSpPr>
            <a:spLocks noGrp="1"/>
          </p:cNvSpPr>
          <p:nvPr>
            <p:ph idx="1"/>
          </p:nvPr>
        </p:nvSpPr>
        <p:spPr>
          <a:xfrm>
            <a:off x="804203" y="1110344"/>
            <a:ext cx="10515600" cy="5066619"/>
          </a:xfrm>
        </p:spPr>
        <p:txBody>
          <a:bodyPr>
            <a:normAutofit fontScale="70000" lnSpcReduction="20000"/>
          </a:bodyPr>
          <a:lstStyle/>
          <a:p>
            <a:r>
              <a:rPr lang="en-US" sz="3800" dirty="0" smtClean="0"/>
              <a:t>Similarly </a:t>
            </a:r>
            <a:r>
              <a:rPr lang="en-US" sz="3800" dirty="0" err="1" smtClean="0"/>
              <a:t>Xbar</a:t>
            </a:r>
            <a:r>
              <a:rPr lang="en-US" sz="3800" dirty="0" smtClean="0"/>
              <a:t> (      ) has the variance</a:t>
            </a:r>
          </a:p>
          <a:p>
            <a:pPr marL="0" indent="0">
              <a:buNone/>
            </a:pPr>
            <a:r>
              <a:rPr lang="en-US" dirty="0" smtClean="0"/>
              <a:t> </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 </a:t>
            </a:r>
            <a:endParaRPr lang="en-US" dirty="0"/>
          </a:p>
        </p:txBody>
      </p:sp>
      <p:pic>
        <p:nvPicPr>
          <p:cNvPr id="4" name="Picture 3"/>
          <p:cNvPicPr>
            <a:picLocks noChangeAspect="1"/>
          </p:cNvPicPr>
          <p:nvPr/>
        </p:nvPicPr>
        <p:blipFill>
          <a:blip r:embed="rId2"/>
          <a:stretch>
            <a:fillRect/>
          </a:stretch>
        </p:blipFill>
        <p:spPr>
          <a:xfrm>
            <a:off x="3379481" y="1150795"/>
            <a:ext cx="276225" cy="219075"/>
          </a:xfrm>
          <a:prstGeom prst="rect">
            <a:avLst/>
          </a:prstGeom>
        </p:spPr>
      </p:pic>
      <p:pic>
        <p:nvPicPr>
          <p:cNvPr id="5" name="Picture 4"/>
          <p:cNvPicPr>
            <a:picLocks noChangeAspect="1"/>
          </p:cNvPicPr>
          <p:nvPr/>
        </p:nvPicPr>
        <p:blipFill>
          <a:blip r:embed="rId3"/>
          <a:stretch>
            <a:fillRect/>
          </a:stretch>
        </p:blipFill>
        <p:spPr>
          <a:xfrm>
            <a:off x="1899556" y="1528604"/>
            <a:ext cx="4801689" cy="2263954"/>
          </a:xfrm>
          <a:prstGeom prst="rect">
            <a:avLst/>
          </a:prstGeom>
        </p:spPr>
      </p:pic>
      <p:pic>
        <p:nvPicPr>
          <p:cNvPr id="7" name="Picture 6"/>
          <p:cNvPicPr>
            <a:picLocks noChangeAspect="1"/>
          </p:cNvPicPr>
          <p:nvPr/>
        </p:nvPicPr>
        <p:blipFill>
          <a:blip r:embed="rId4"/>
          <a:stretch>
            <a:fillRect/>
          </a:stretch>
        </p:blipFill>
        <p:spPr>
          <a:xfrm>
            <a:off x="1026724" y="4212900"/>
            <a:ext cx="9218109" cy="499777"/>
          </a:xfrm>
          <a:prstGeom prst="rect">
            <a:avLst/>
          </a:prstGeom>
        </p:spPr>
      </p:pic>
      <p:pic>
        <p:nvPicPr>
          <p:cNvPr id="8" name="Picture 7"/>
          <p:cNvPicPr>
            <a:picLocks noChangeAspect="1"/>
          </p:cNvPicPr>
          <p:nvPr/>
        </p:nvPicPr>
        <p:blipFill>
          <a:blip r:embed="rId5"/>
          <a:stretch>
            <a:fillRect/>
          </a:stretch>
        </p:blipFill>
        <p:spPr>
          <a:xfrm>
            <a:off x="1026724" y="4712767"/>
            <a:ext cx="9218109" cy="1119652"/>
          </a:xfrm>
          <a:prstGeom prst="rect">
            <a:avLst/>
          </a:prstGeom>
        </p:spPr>
      </p:pic>
      <p:sp>
        <p:nvSpPr>
          <p:cNvPr id="11" name="TextBox 10"/>
          <p:cNvSpPr txBox="1"/>
          <p:nvPr/>
        </p:nvSpPr>
        <p:spPr>
          <a:xfrm>
            <a:off x="8398412" y="1899138"/>
            <a:ext cx="3168496" cy="1477328"/>
          </a:xfrm>
          <a:prstGeom prst="rect">
            <a:avLst/>
          </a:prstGeom>
          <a:noFill/>
        </p:spPr>
        <p:txBody>
          <a:bodyPr wrap="square" rtlCol="0">
            <a:spAutoFit/>
          </a:bodyPr>
          <a:lstStyle/>
          <a:p>
            <a:r>
              <a:rPr lang="en-US" dirty="0" smtClean="0"/>
              <a:t>This result essentially justifies machine learning algorithms to use sampled data and run multiple experiments to get the parameters with less variance.</a:t>
            </a:r>
            <a:endParaRPr lang="en-US" dirty="0"/>
          </a:p>
        </p:txBody>
      </p:sp>
    </p:spTree>
    <p:extLst>
      <p:ext uri="{BB962C8B-B14F-4D97-AF65-F5344CB8AC3E}">
        <p14:creationId xmlns:p14="http://schemas.microsoft.com/office/powerpoint/2010/main" val="13778663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8087"/>
          </a:xfrm>
        </p:spPr>
        <p:txBody>
          <a:bodyPr/>
          <a:lstStyle/>
          <a:p>
            <a:r>
              <a:rPr lang="en-US" dirty="0" smtClean="0"/>
              <a:t>Applications - Estimation</a:t>
            </a:r>
            <a:endParaRPr lang="en-US" dirty="0"/>
          </a:p>
        </p:txBody>
      </p:sp>
      <p:sp>
        <p:nvSpPr>
          <p:cNvPr id="3" name="Content Placeholder 2"/>
          <p:cNvSpPr>
            <a:spLocks noGrp="1"/>
          </p:cNvSpPr>
          <p:nvPr>
            <p:ph idx="1"/>
          </p:nvPr>
        </p:nvSpPr>
        <p:spPr>
          <a:xfrm>
            <a:off x="838200" y="1181686"/>
            <a:ext cx="10515600" cy="4995277"/>
          </a:xfrm>
        </p:spPr>
        <p:txBody>
          <a:bodyPr/>
          <a:lstStyle/>
          <a:p>
            <a:r>
              <a:rPr lang="en-US" dirty="0" smtClean="0"/>
              <a:t>Population – sample. </a:t>
            </a:r>
            <a:r>
              <a:rPr lang="en-US" dirty="0" smtClean="0"/>
              <a:t>In </a:t>
            </a:r>
            <a:r>
              <a:rPr lang="en-US" dirty="0" smtClean="0"/>
              <a:t>these two, population refers to the whole data set and sample refers </a:t>
            </a:r>
            <a:r>
              <a:rPr lang="en-US" dirty="0" smtClean="0"/>
              <a:t>to a </a:t>
            </a:r>
            <a:r>
              <a:rPr lang="en-US" dirty="0" smtClean="0"/>
              <a:t>subset.</a:t>
            </a:r>
          </a:p>
          <a:p>
            <a:r>
              <a:rPr lang="en-US" dirty="0" smtClean="0"/>
              <a:t>When we make conclusions based on the samples data set, how far the results are valid? What are all the conditions? These ideas form the sound footing for analysis of machine learning algorithms.</a:t>
            </a:r>
          </a:p>
          <a:p>
            <a:r>
              <a:rPr lang="en-US" dirty="0" smtClean="0"/>
              <a:t>Definition: </a:t>
            </a:r>
            <a:endParaRPr lang="en-US" dirty="0" smtClean="0"/>
          </a:p>
          <a:p>
            <a:pPr marL="0" indent="0">
              <a:buNone/>
            </a:pPr>
            <a:r>
              <a:rPr lang="en-US" dirty="0" smtClean="0"/>
              <a:t>	 </a:t>
            </a:r>
            <a:r>
              <a:rPr lang="en-US" dirty="0"/>
              <a:t>A point estimator of a unknown population parameter </a:t>
            </a:r>
            <a:r>
              <a:rPr lang="en-US" dirty="0" smtClean="0"/>
              <a:t>is a </a:t>
            </a:r>
            <a:r>
              <a:rPr lang="en-US" b="1" dirty="0"/>
              <a:t>statistic</a:t>
            </a:r>
            <a:r>
              <a:rPr lang="en-US" dirty="0"/>
              <a:t> that estimates the value of that parameter. </a:t>
            </a:r>
            <a:endParaRPr lang="en-US" dirty="0" smtClean="0"/>
          </a:p>
          <a:p>
            <a:pPr marL="0" indent="0">
              <a:buNone/>
            </a:pPr>
            <a:r>
              <a:rPr lang="en-US" dirty="0"/>
              <a:t>	</a:t>
            </a:r>
            <a:r>
              <a:rPr lang="en-US" dirty="0" smtClean="0"/>
              <a:t>A </a:t>
            </a:r>
            <a:r>
              <a:rPr lang="en-US" b="1" dirty="0"/>
              <a:t>point estimate of </a:t>
            </a:r>
            <a:r>
              <a:rPr lang="en-US" b="1" dirty="0" smtClean="0"/>
              <a:t>a parameter </a:t>
            </a:r>
            <a:r>
              <a:rPr lang="en-US" dirty="0"/>
              <a:t>is the value of a statistic that is used to estimate the parameter.</a:t>
            </a:r>
          </a:p>
        </p:txBody>
      </p:sp>
    </p:spTree>
    <p:extLst>
      <p:ext uri="{BB962C8B-B14F-4D97-AF65-F5344CB8AC3E}">
        <p14:creationId xmlns:p14="http://schemas.microsoft.com/office/powerpoint/2010/main" val="3753460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r>
              <a:rPr lang="en-US" dirty="0" smtClean="0"/>
              <a:t>Sample mean and standard deviation</a:t>
            </a:r>
            <a:endParaRPr lang="en-US" dirty="0"/>
          </a:p>
        </p:txBody>
      </p:sp>
      <p:sp>
        <p:nvSpPr>
          <p:cNvPr id="3" name="Content Placeholder 2"/>
          <p:cNvSpPr>
            <a:spLocks noGrp="1"/>
          </p:cNvSpPr>
          <p:nvPr>
            <p:ph idx="1"/>
          </p:nvPr>
        </p:nvSpPr>
        <p:spPr>
          <a:xfrm>
            <a:off x="838200" y="1097280"/>
            <a:ext cx="10515600" cy="5079683"/>
          </a:xfrm>
        </p:spPr>
        <p:txBody>
          <a:bodyPr/>
          <a:lstStyle/>
          <a:p>
            <a:r>
              <a:rPr lang="en-US" dirty="0"/>
              <a:t>For instance, to estimate a population mean μ, perhaps the most </a:t>
            </a:r>
            <a:r>
              <a:rPr lang="en-US" dirty="0" smtClean="0"/>
              <a:t>intuitive point </a:t>
            </a:r>
            <a:r>
              <a:rPr lang="en-US" dirty="0"/>
              <a:t>estimator is the sample mean</a:t>
            </a:r>
            <a:r>
              <a:rPr lang="en-US" dirty="0" smtClean="0"/>
              <a:t>:</a:t>
            </a:r>
          </a:p>
          <a:p>
            <a:endParaRPr lang="en-US" dirty="0"/>
          </a:p>
          <a:p>
            <a:endParaRPr lang="en-US" dirty="0" smtClean="0"/>
          </a:p>
          <a:p>
            <a:r>
              <a:rPr lang="en-US" dirty="0" smtClean="0"/>
              <a:t>A point </a:t>
            </a:r>
            <a:r>
              <a:rPr lang="en-US" dirty="0"/>
              <a:t>estimator is called unbiased if its sampling distribution centers </a:t>
            </a:r>
            <a:r>
              <a:rPr lang="en-US" dirty="0" smtClean="0"/>
              <a:t>around the </a:t>
            </a:r>
            <a:r>
              <a:rPr lang="en-US" dirty="0"/>
              <a:t>parameter in the sense that the parameter is the mean of the distribution</a:t>
            </a:r>
            <a:r>
              <a:rPr lang="en-US" dirty="0" smtClean="0"/>
              <a:t>.</a:t>
            </a:r>
          </a:p>
          <a:p>
            <a:r>
              <a:rPr lang="en-US" dirty="0"/>
              <a:t>An estimator whose standard error is smaller than those of other </a:t>
            </a:r>
            <a:r>
              <a:rPr lang="en-US" dirty="0" smtClean="0"/>
              <a:t>potential estimators </a:t>
            </a:r>
            <a:r>
              <a:rPr lang="en-US" dirty="0"/>
              <a:t>is said to be efficient</a:t>
            </a:r>
            <a:r>
              <a:rPr lang="en-US" dirty="0" smtClean="0"/>
              <a:t>.</a:t>
            </a:r>
          </a:p>
          <a:p>
            <a:r>
              <a:rPr lang="en-US" dirty="0" smtClean="0"/>
              <a:t>The </a:t>
            </a:r>
            <a:r>
              <a:rPr lang="en-US" dirty="0" smtClean="0"/>
              <a:t>sample standard deviation is given by </a:t>
            </a:r>
            <a:endParaRPr lang="en-US" dirty="0"/>
          </a:p>
        </p:txBody>
      </p:sp>
      <p:pic>
        <p:nvPicPr>
          <p:cNvPr id="4" name="Picture 3"/>
          <p:cNvPicPr>
            <a:picLocks noChangeAspect="1"/>
          </p:cNvPicPr>
          <p:nvPr/>
        </p:nvPicPr>
        <p:blipFill>
          <a:blip r:embed="rId2"/>
          <a:stretch>
            <a:fillRect/>
          </a:stretch>
        </p:blipFill>
        <p:spPr>
          <a:xfrm>
            <a:off x="3300705" y="2063041"/>
            <a:ext cx="3114675" cy="790575"/>
          </a:xfrm>
          <a:prstGeom prst="rect">
            <a:avLst/>
          </a:prstGeom>
        </p:spPr>
      </p:pic>
      <p:pic>
        <p:nvPicPr>
          <p:cNvPr id="5" name="Picture 4"/>
          <p:cNvPicPr>
            <a:picLocks noChangeAspect="1"/>
          </p:cNvPicPr>
          <p:nvPr/>
        </p:nvPicPr>
        <p:blipFill>
          <a:blip r:embed="rId3"/>
          <a:stretch>
            <a:fillRect/>
          </a:stretch>
        </p:blipFill>
        <p:spPr>
          <a:xfrm>
            <a:off x="7079755" y="5129213"/>
            <a:ext cx="3219450" cy="1047750"/>
          </a:xfrm>
          <a:prstGeom prst="rect">
            <a:avLst/>
          </a:prstGeom>
        </p:spPr>
      </p:pic>
    </p:spTree>
    <p:extLst>
      <p:ext uri="{BB962C8B-B14F-4D97-AF65-F5344CB8AC3E}">
        <p14:creationId xmlns:p14="http://schemas.microsoft.com/office/powerpoint/2010/main" val="2929487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457" y="365125"/>
            <a:ext cx="10635343" cy="523149"/>
          </a:xfrm>
        </p:spPr>
        <p:txBody>
          <a:bodyPr>
            <a:normAutofit fontScale="90000"/>
          </a:bodyPr>
          <a:lstStyle/>
          <a:p>
            <a:r>
              <a:rPr lang="en-US" dirty="0" smtClean="0"/>
              <a:t>Probability</a:t>
            </a:r>
            <a:endParaRPr lang="en-US" dirty="0"/>
          </a:p>
        </p:txBody>
      </p:sp>
      <p:sp>
        <p:nvSpPr>
          <p:cNvPr id="3" name="Content Placeholder 2"/>
          <p:cNvSpPr>
            <a:spLocks noGrp="1"/>
          </p:cNvSpPr>
          <p:nvPr>
            <p:ph idx="1"/>
          </p:nvPr>
        </p:nvSpPr>
        <p:spPr>
          <a:xfrm>
            <a:off x="992777" y="1802674"/>
            <a:ext cx="10724606" cy="4728755"/>
          </a:xfrm>
        </p:spPr>
        <p:txBody>
          <a:bodyPr>
            <a:noAutofit/>
          </a:bodyPr>
          <a:lstStyle/>
          <a:p>
            <a:r>
              <a:rPr lang="en-US" sz="1800" dirty="0" smtClean="0"/>
              <a:t>In life, we conduct many experiments without being sure of the outcome. The experiments can be conducted under ideal conditions still the outcome may be varying. These experiments are defined as random experiments.</a:t>
            </a:r>
          </a:p>
          <a:p>
            <a:r>
              <a:rPr lang="en-US" sz="1800" dirty="0" smtClean="0"/>
              <a:t>Example: Tossing the coin.</a:t>
            </a:r>
          </a:p>
          <a:p>
            <a:r>
              <a:rPr lang="en-US" sz="1800" b="1" dirty="0" smtClean="0"/>
              <a:t>A set S consisting of al possible outcomes of a random experiment is called a sample space. The outcome is called sample point.   </a:t>
            </a:r>
            <a:endParaRPr lang="en-US" sz="1800" b="1" dirty="0"/>
          </a:p>
          <a:p>
            <a:r>
              <a:rPr lang="en-US" sz="1800" dirty="0" smtClean="0"/>
              <a:t>In case of finite number of points, the space is finite sample space. In case, if it has as many points as there are natural numbers, then it is countably infinite sample space. </a:t>
            </a:r>
          </a:p>
          <a:p>
            <a:r>
              <a:rPr lang="en-US" sz="1800" dirty="0" smtClean="0"/>
              <a:t>If it has as many points as there are in some interval on the x axis such as 0&lt;= x&lt;=1, it is called non countably infinite sample space.</a:t>
            </a:r>
          </a:p>
          <a:p>
            <a:r>
              <a:rPr lang="en-US" sz="1800" dirty="0" smtClean="0"/>
              <a:t>In the first case it is discrete sample space else non discrete sample space.</a:t>
            </a:r>
          </a:p>
          <a:p>
            <a:r>
              <a:rPr lang="en-US" sz="1800" dirty="0" smtClean="0"/>
              <a:t>An event </a:t>
            </a:r>
            <a:r>
              <a:rPr lang="en-US" sz="1800" b="1" dirty="0" smtClean="0"/>
              <a:t>is a subset </a:t>
            </a:r>
            <a:r>
              <a:rPr lang="en-US" sz="1800" dirty="0" smtClean="0"/>
              <a:t>of sample space.(event can be anywhere in the subset.)</a:t>
            </a:r>
          </a:p>
          <a:p>
            <a:r>
              <a:rPr lang="en-US" sz="1800" dirty="0" smtClean="0"/>
              <a:t>The empty set is impossible event denoted by </a:t>
            </a:r>
            <a:r>
              <a:rPr lang="el-GR" sz="1800" dirty="0" smtClean="0"/>
              <a:t>φ</a:t>
            </a:r>
            <a:r>
              <a:rPr lang="en-US" sz="1800" dirty="0" smtClean="0"/>
              <a:t>.</a:t>
            </a:r>
            <a:endParaRPr lang="en-US" sz="1800" dirty="0"/>
          </a:p>
        </p:txBody>
      </p:sp>
      <p:pic>
        <p:nvPicPr>
          <p:cNvPr id="4" name="Picture 3"/>
          <p:cNvPicPr>
            <a:picLocks noChangeAspect="1"/>
          </p:cNvPicPr>
          <p:nvPr/>
        </p:nvPicPr>
        <p:blipFill>
          <a:blip r:embed="rId2"/>
          <a:stretch>
            <a:fillRect/>
          </a:stretch>
        </p:blipFill>
        <p:spPr>
          <a:xfrm>
            <a:off x="2102303" y="888274"/>
            <a:ext cx="7867650" cy="914400"/>
          </a:xfrm>
          <a:prstGeom prst="rect">
            <a:avLst/>
          </a:prstGeom>
        </p:spPr>
      </p:pic>
      <p:sp>
        <p:nvSpPr>
          <p:cNvPr id="7" name="Oval 6"/>
          <p:cNvSpPr/>
          <p:nvPr/>
        </p:nvSpPr>
        <p:spPr>
          <a:xfrm>
            <a:off x="3331029" y="4794069"/>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15785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3778"/>
          </a:xfrm>
        </p:spPr>
        <p:txBody>
          <a:bodyPr>
            <a:normAutofit fontScale="90000"/>
          </a:bodyPr>
          <a:lstStyle/>
          <a:p>
            <a:r>
              <a:rPr lang="en-US" dirty="0" smtClean="0"/>
              <a:t>Summary of results in sampling</a:t>
            </a:r>
            <a:endParaRPr lang="en-US" dirty="0"/>
          </a:p>
        </p:txBody>
      </p:sp>
      <p:sp>
        <p:nvSpPr>
          <p:cNvPr id="3" name="Content Placeholder 2"/>
          <p:cNvSpPr>
            <a:spLocks noGrp="1"/>
          </p:cNvSpPr>
          <p:nvPr>
            <p:ph idx="1"/>
          </p:nvPr>
        </p:nvSpPr>
        <p:spPr>
          <a:xfrm>
            <a:off x="838200" y="1123406"/>
            <a:ext cx="10709366" cy="5643154"/>
          </a:xfrm>
        </p:spPr>
        <p:txBody>
          <a:bodyPr>
            <a:normAutofit/>
          </a:bodyPr>
          <a:lstStyle/>
          <a:p>
            <a:r>
              <a:rPr lang="en-US" dirty="0" smtClean="0"/>
              <a:t>Fact1:</a:t>
            </a:r>
          </a:p>
          <a:p>
            <a:pPr marL="0" indent="0">
              <a:buNone/>
            </a:pPr>
            <a:r>
              <a:rPr lang="en-US" dirty="0"/>
              <a:t>	</a:t>
            </a:r>
            <a:r>
              <a:rPr lang="en-US" dirty="0"/>
              <a:t>The mean of the sampling distribution of means, denoted by is given </a:t>
            </a:r>
            <a:r>
              <a:rPr lang="en-US" dirty="0" smtClean="0"/>
              <a:t>by  E(</a:t>
            </a:r>
            <a:r>
              <a:rPr lang="en-US" dirty="0" err="1" smtClean="0"/>
              <a:t>Xbar</a:t>
            </a:r>
            <a:r>
              <a:rPr lang="en-US" dirty="0" smtClean="0"/>
              <a:t>) = </a:t>
            </a:r>
            <a:r>
              <a:rPr lang="el-GR" dirty="0" smtClean="0"/>
              <a:t>μ</a:t>
            </a:r>
            <a:r>
              <a:rPr lang="en-US" dirty="0" smtClean="0"/>
              <a:t>(</a:t>
            </a:r>
            <a:r>
              <a:rPr lang="en-US" dirty="0" err="1" smtClean="0"/>
              <a:t>Xbar</a:t>
            </a:r>
            <a:r>
              <a:rPr lang="en-US" dirty="0" smtClean="0"/>
              <a:t>) =  </a:t>
            </a:r>
            <a:r>
              <a:rPr lang="el-GR" dirty="0" smtClean="0"/>
              <a:t>μ </a:t>
            </a:r>
            <a:r>
              <a:rPr lang="en-US" dirty="0" smtClean="0"/>
              <a:t>where </a:t>
            </a:r>
            <a:r>
              <a:rPr lang="el-GR" dirty="0" smtClean="0"/>
              <a:t>μ</a:t>
            </a:r>
            <a:r>
              <a:rPr lang="en-US" dirty="0" smtClean="0"/>
              <a:t> </a:t>
            </a:r>
            <a:r>
              <a:rPr lang="en-US" i="1" dirty="0" smtClean="0"/>
              <a:t> </a:t>
            </a:r>
            <a:r>
              <a:rPr lang="en-US" dirty="0"/>
              <a:t>is the mean of the population</a:t>
            </a:r>
            <a:r>
              <a:rPr lang="en-US" dirty="0" smtClean="0"/>
              <a:t>.</a:t>
            </a:r>
          </a:p>
          <a:p>
            <a:r>
              <a:rPr lang="en-US" dirty="0" smtClean="0"/>
              <a:t>Fact 2:</a:t>
            </a:r>
          </a:p>
          <a:p>
            <a:pPr marL="0" indent="0">
              <a:buNone/>
            </a:pPr>
            <a:r>
              <a:rPr lang="en-US" dirty="0" smtClean="0"/>
              <a:t>	If </a:t>
            </a:r>
            <a:r>
              <a:rPr lang="en-US" dirty="0"/>
              <a:t>a population is infinite and the sampling is random or if the population is finite and </a:t>
            </a:r>
            <a:r>
              <a:rPr lang="en-US" dirty="0" smtClean="0"/>
              <a:t>sampling is </a:t>
            </a:r>
            <a:r>
              <a:rPr lang="en-US" dirty="0"/>
              <a:t>with replacement, then the variance of the sampling </a:t>
            </a:r>
            <a:r>
              <a:rPr lang="en-US" dirty="0" smtClean="0"/>
              <a:t>distribution </a:t>
            </a:r>
            <a:r>
              <a:rPr lang="en-US" dirty="0"/>
              <a:t>of </a:t>
            </a:r>
            <a:r>
              <a:rPr lang="en-US" dirty="0" smtClean="0"/>
              <a:t>means is given by</a:t>
            </a:r>
          </a:p>
          <a:p>
            <a:pPr marL="0" indent="0">
              <a:buNone/>
            </a:pPr>
            <a:endParaRPr lang="en-US" dirty="0"/>
          </a:p>
          <a:p>
            <a:r>
              <a:rPr lang="en-US" dirty="0" smtClean="0"/>
              <a:t>Fact 3:</a:t>
            </a:r>
          </a:p>
          <a:p>
            <a:pPr marL="0" indent="0">
              <a:buNone/>
            </a:pPr>
            <a:r>
              <a:rPr lang="en-US" dirty="0"/>
              <a:t>	</a:t>
            </a:r>
            <a:r>
              <a:rPr lang="en-US" dirty="0"/>
              <a:t> If the population is of size </a:t>
            </a:r>
            <a:r>
              <a:rPr lang="en-US" i="1" dirty="0"/>
              <a:t>N</a:t>
            </a:r>
            <a:r>
              <a:rPr lang="en-US" dirty="0"/>
              <a:t>, if sampling is without replacement, and if the sample size </a:t>
            </a:r>
            <a:r>
              <a:rPr lang="en-US" dirty="0" smtClean="0"/>
              <a:t>is n&lt;= N then</a:t>
            </a:r>
          </a:p>
          <a:p>
            <a:pPr marL="0" indent="0">
              <a:buNone/>
            </a:pPr>
            <a:endParaRPr lang="en-US" dirty="0"/>
          </a:p>
        </p:txBody>
      </p:sp>
      <p:pic>
        <p:nvPicPr>
          <p:cNvPr id="4" name="Picture 3"/>
          <p:cNvPicPr>
            <a:picLocks noChangeAspect="1"/>
          </p:cNvPicPr>
          <p:nvPr/>
        </p:nvPicPr>
        <p:blipFill>
          <a:blip r:embed="rId2"/>
          <a:stretch>
            <a:fillRect/>
          </a:stretch>
        </p:blipFill>
        <p:spPr>
          <a:xfrm>
            <a:off x="3973014" y="4173992"/>
            <a:ext cx="3284960" cy="789895"/>
          </a:xfrm>
          <a:prstGeom prst="rect">
            <a:avLst/>
          </a:prstGeom>
        </p:spPr>
      </p:pic>
      <p:pic>
        <p:nvPicPr>
          <p:cNvPr id="5" name="Picture 4"/>
          <p:cNvPicPr>
            <a:picLocks noChangeAspect="1"/>
          </p:cNvPicPr>
          <p:nvPr/>
        </p:nvPicPr>
        <p:blipFill>
          <a:blip r:embed="rId3"/>
          <a:stretch>
            <a:fillRect/>
          </a:stretch>
        </p:blipFill>
        <p:spPr>
          <a:xfrm>
            <a:off x="6396309" y="5706128"/>
            <a:ext cx="3165702" cy="1060432"/>
          </a:xfrm>
          <a:prstGeom prst="rect">
            <a:avLst/>
          </a:prstGeom>
        </p:spPr>
      </p:pic>
    </p:spTree>
    <p:extLst>
      <p:ext uri="{BB962C8B-B14F-4D97-AF65-F5344CB8AC3E}">
        <p14:creationId xmlns:p14="http://schemas.microsoft.com/office/powerpoint/2010/main" val="16407986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9"/>
            <a:ext cx="10515600" cy="797469"/>
          </a:xfrm>
        </p:spPr>
        <p:txBody>
          <a:bodyPr/>
          <a:lstStyle/>
          <a:p>
            <a:r>
              <a:rPr lang="en-US" dirty="0" smtClean="0"/>
              <a:t>Summary of the results</a:t>
            </a:r>
            <a:endParaRPr lang="en-US" dirty="0"/>
          </a:p>
        </p:txBody>
      </p:sp>
      <p:sp>
        <p:nvSpPr>
          <p:cNvPr id="3" name="Content Placeholder 2"/>
          <p:cNvSpPr>
            <a:spLocks noGrp="1"/>
          </p:cNvSpPr>
          <p:nvPr>
            <p:ph idx="1"/>
          </p:nvPr>
        </p:nvSpPr>
        <p:spPr>
          <a:xfrm>
            <a:off x="838200" y="1071154"/>
            <a:ext cx="10515600" cy="5105809"/>
          </a:xfrm>
        </p:spPr>
        <p:txBody>
          <a:bodyPr/>
          <a:lstStyle/>
          <a:p>
            <a:r>
              <a:rPr lang="en-US" sz="2400" dirty="0" smtClean="0"/>
              <a:t>Fact 4:</a:t>
            </a:r>
          </a:p>
          <a:p>
            <a:pPr marL="0" indent="0">
              <a:buNone/>
            </a:pPr>
            <a:r>
              <a:rPr lang="en-US" sz="2400" dirty="0"/>
              <a:t>	</a:t>
            </a:r>
            <a:r>
              <a:rPr lang="en-US" sz="2400" dirty="0" smtClean="0"/>
              <a:t>If </a:t>
            </a:r>
            <a:r>
              <a:rPr lang="en-US" sz="2400" dirty="0"/>
              <a:t>the population from which samples are taken is normally distributed with </a:t>
            </a:r>
            <a:r>
              <a:rPr lang="en-US" sz="2400" dirty="0" smtClean="0"/>
              <a:t>mean </a:t>
            </a:r>
            <a:r>
              <a:rPr lang="el-GR" sz="2400" dirty="0" smtClean="0"/>
              <a:t>μ</a:t>
            </a:r>
            <a:r>
              <a:rPr lang="en-US" sz="2400" dirty="0" smtClean="0"/>
              <a:t> </a:t>
            </a:r>
            <a:r>
              <a:rPr lang="en-US" sz="2400" dirty="0"/>
              <a:t>and </a:t>
            </a:r>
            <a:r>
              <a:rPr lang="el-GR" sz="2400" dirty="0" smtClean="0"/>
              <a:t>σ</a:t>
            </a:r>
            <a:r>
              <a:rPr lang="en-US" sz="2400" baseline="30000" dirty="0" smtClean="0"/>
              <a:t>2</a:t>
            </a:r>
            <a:r>
              <a:rPr lang="en-US" sz="2400" dirty="0" smtClean="0"/>
              <a:t> variance then </a:t>
            </a:r>
            <a:r>
              <a:rPr lang="en-US" sz="2400" dirty="0"/>
              <a:t>the sample mean is normally distributed with </a:t>
            </a:r>
            <a:r>
              <a:rPr lang="en-US" sz="2400" dirty="0" smtClean="0"/>
              <a:t>mean </a:t>
            </a:r>
            <a:r>
              <a:rPr lang="el-GR" sz="2400" dirty="0"/>
              <a:t>μ</a:t>
            </a:r>
            <a:r>
              <a:rPr lang="en-US" sz="2400" dirty="0" smtClean="0"/>
              <a:t> </a:t>
            </a:r>
            <a:r>
              <a:rPr lang="en-US" sz="2400" dirty="0"/>
              <a:t>and </a:t>
            </a:r>
            <a:r>
              <a:rPr lang="en-US" sz="2400" dirty="0" smtClean="0"/>
              <a:t>variance </a:t>
            </a:r>
            <a:r>
              <a:rPr lang="el-GR" sz="2400" dirty="0"/>
              <a:t>σ</a:t>
            </a:r>
            <a:r>
              <a:rPr lang="en-US" sz="2400" baseline="30000" dirty="0"/>
              <a:t>2</a:t>
            </a:r>
            <a:r>
              <a:rPr lang="en-US" sz="2400" dirty="0"/>
              <a:t> </a:t>
            </a:r>
            <a:r>
              <a:rPr lang="en-US" sz="2400" dirty="0" smtClean="0"/>
              <a:t>/ n. </a:t>
            </a:r>
          </a:p>
          <a:p>
            <a:pPr marL="0" indent="0">
              <a:buNone/>
            </a:pPr>
            <a:r>
              <a:rPr lang="en-US" sz="2400" dirty="0" smtClean="0"/>
              <a:t>Fact 5:</a:t>
            </a:r>
          </a:p>
          <a:p>
            <a:r>
              <a:rPr lang="en-US" sz="2400" b="1" dirty="0"/>
              <a:t>Suppose that the population from which samples are taken has a probability distribution </a:t>
            </a:r>
            <a:r>
              <a:rPr lang="en-US" sz="2400" b="1" dirty="0" smtClean="0"/>
              <a:t>with mean </a:t>
            </a:r>
            <a:r>
              <a:rPr lang="el-GR" sz="2400" b="1" dirty="0"/>
              <a:t>μ </a:t>
            </a:r>
            <a:r>
              <a:rPr lang="en-US" sz="2400" b="1" dirty="0" smtClean="0"/>
              <a:t>and </a:t>
            </a:r>
            <a:r>
              <a:rPr lang="en-US" sz="2400" b="1" dirty="0"/>
              <a:t>variance </a:t>
            </a:r>
            <a:r>
              <a:rPr lang="el-GR" sz="2400" b="1" dirty="0"/>
              <a:t>σ</a:t>
            </a:r>
            <a:r>
              <a:rPr lang="en-US" sz="2400" b="1" baseline="30000" dirty="0"/>
              <a:t>2</a:t>
            </a:r>
            <a:r>
              <a:rPr lang="en-US" sz="2400" b="1" dirty="0"/>
              <a:t> </a:t>
            </a:r>
            <a:r>
              <a:rPr lang="en-US" sz="2400" b="1" dirty="0" smtClean="0"/>
              <a:t>that </a:t>
            </a:r>
            <a:r>
              <a:rPr lang="en-US" sz="2400" b="1" dirty="0"/>
              <a:t>is not necessarily a normal distribution. Then the standardized </a:t>
            </a:r>
            <a:r>
              <a:rPr lang="en-US" sz="2400" b="1" dirty="0" smtClean="0"/>
              <a:t>variable associated </a:t>
            </a:r>
            <a:r>
              <a:rPr lang="en-US" sz="2400" b="1" dirty="0"/>
              <a:t>with </a:t>
            </a:r>
            <a:r>
              <a:rPr lang="en-US" sz="2400" b="1" dirty="0" err="1" smtClean="0"/>
              <a:t>Xbar</a:t>
            </a:r>
            <a:r>
              <a:rPr lang="en-US" sz="2400" b="1" dirty="0" smtClean="0"/>
              <a:t> given </a:t>
            </a:r>
            <a:r>
              <a:rPr lang="en-US" sz="2400" b="1" dirty="0"/>
              <a:t>by</a:t>
            </a:r>
            <a:r>
              <a:rPr lang="en-US" sz="2400" b="1" dirty="0" smtClean="0"/>
              <a:t> </a:t>
            </a:r>
          </a:p>
          <a:p>
            <a:endParaRPr lang="en-US" b="1" dirty="0"/>
          </a:p>
        </p:txBody>
      </p:sp>
      <p:pic>
        <p:nvPicPr>
          <p:cNvPr id="4" name="Picture 3"/>
          <p:cNvPicPr>
            <a:picLocks noChangeAspect="1"/>
          </p:cNvPicPr>
          <p:nvPr/>
        </p:nvPicPr>
        <p:blipFill>
          <a:blip r:embed="rId2"/>
          <a:stretch>
            <a:fillRect/>
          </a:stretch>
        </p:blipFill>
        <p:spPr>
          <a:xfrm>
            <a:off x="2662509" y="4199165"/>
            <a:ext cx="6650024" cy="2095364"/>
          </a:xfrm>
          <a:prstGeom prst="rect">
            <a:avLst/>
          </a:prstGeom>
          <a:solidFill>
            <a:schemeClr val="accent2">
              <a:lumMod val="75000"/>
            </a:schemeClr>
          </a:solidFill>
        </p:spPr>
      </p:pic>
    </p:spTree>
    <p:extLst>
      <p:ext uri="{BB962C8B-B14F-4D97-AF65-F5344CB8AC3E}">
        <p14:creationId xmlns:p14="http://schemas.microsoft.com/office/powerpoint/2010/main" val="6929614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6223"/>
          </a:xfrm>
        </p:spPr>
        <p:txBody>
          <a:bodyPr/>
          <a:lstStyle/>
          <a:p>
            <a:r>
              <a:rPr lang="en-US" dirty="0" smtClean="0"/>
              <a:t>Degrees of freedom and confidence level</a:t>
            </a:r>
            <a:endParaRPr lang="en-US" dirty="0"/>
          </a:p>
        </p:txBody>
      </p:sp>
      <p:sp>
        <p:nvSpPr>
          <p:cNvPr id="3" name="Content Placeholder 2"/>
          <p:cNvSpPr>
            <a:spLocks noGrp="1"/>
          </p:cNvSpPr>
          <p:nvPr>
            <p:ph idx="1"/>
          </p:nvPr>
        </p:nvSpPr>
        <p:spPr>
          <a:xfrm>
            <a:off x="838200" y="1111348"/>
            <a:ext cx="10515600" cy="5065615"/>
          </a:xfrm>
        </p:spPr>
        <p:txBody>
          <a:bodyPr>
            <a:normAutofit lnSpcReduction="10000"/>
          </a:bodyPr>
          <a:lstStyle/>
          <a:p>
            <a:r>
              <a:rPr lang="en-US" dirty="0" smtClean="0"/>
              <a:t>In sampling analysis, we presume either the mean or std deviation is fixed. Hence, If there are ‘n’ variables only ‘n-1’ have the freedom to move around and one will be fixed based on the assumed mean or std deviation.</a:t>
            </a:r>
          </a:p>
          <a:p>
            <a:r>
              <a:rPr lang="en-US" dirty="0" smtClean="0"/>
              <a:t>Instead of std error, </a:t>
            </a:r>
            <a:r>
              <a:rPr lang="en-US" dirty="0"/>
              <a:t>it is often more desirable to </a:t>
            </a:r>
            <a:r>
              <a:rPr lang="en-US" dirty="0" smtClean="0"/>
              <a:t>produce an </a:t>
            </a:r>
            <a:r>
              <a:rPr lang="en-US" dirty="0"/>
              <a:t>interval of values that is likely to contain the true value of the </a:t>
            </a:r>
            <a:r>
              <a:rPr lang="en-US" dirty="0" smtClean="0"/>
              <a:t>unknown parameter</a:t>
            </a:r>
            <a:r>
              <a:rPr lang="en-US" dirty="0"/>
              <a:t>.</a:t>
            </a:r>
            <a:r>
              <a:rPr lang="en-US" dirty="0" smtClean="0"/>
              <a:t> </a:t>
            </a:r>
          </a:p>
          <a:p>
            <a:r>
              <a:rPr lang="en-US" dirty="0"/>
              <a:t>A confidence interval estimate of a parameter consists of an interval </a:t>
            </a:r>
            <a:r>
              <a:rPr lang="en-US" dirty="0" smtClean="0"/>
              <a:t>of numbers </a:t>
            </a:r>
            <a:r>
              <a:rPr lang="en-US" dirty="0"/>
              <a:t>obtained from a point estimate of the parameter together with </a:t>
            </a:r>
            <a:r>
              <a:rPr lang="en-US" dirty="0" smtClean="0"/>
              <a:t>a percentage </a:t>
            </a:r>
            <a:r>
              <a:rPr lang="en-US" dirty="0"/>
              <a:t>that specifies how confident we are that the parameter lies in </a:t>
            </a:r>
            <a:r>
              <a:rPr lang="en-US" dirty="0" smtClean="0"/>
              <a:t>the interval</a:t>
            </a:r>
            <a:r>
              <a:rPr lang="en-US" dirty="0"/>
              <a:t>. </a:t>
            </a:r>
            <a:endParaRPr lang="en-US" dirty="0" smtClean="0"/>
          </a:p>
          <a:p>
            <a:r>
              <a:rPr lang="en-US" dirty="0" smtClean="0"/>
              <a:t>The </a:t>
            </a:r>
            <a:r>
              <a:rPr lang="en-US" dirty="0"/>
              <a:t>confidence percentage is called the confidence level.</a:t>
            </a:r>
          </a:p>
        </p:txBody>
      </p:sp>
    </p:spTree>
    <p:extLst>
      <p:ext uri="{BB962C8B-B14F-4D97-AF65-F5344CB8AC3E}">
        <p14:creationId xmlns:p14="http://schemas.microsoft.com/office/powerpoint/2010/main" val="3698724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7749"/>
          </a:xfrm>
        </p:spPr>
        <p:txBody>
          <a:bodyPr>
            <a:normAutofit/>
          </a:bodyPr>
          <a:lstStyle/>
          <a:p>
            <a:r>
              <a:rPr lang="en-US" sz="3200" b="1" dirty="0" smtClean="0">
                <a:latin typeface="+mn-lt"/>
              </a:rPr>
              <a:t>Confidence level of sample means when std dev is known</a:t>
            </a:r>
            <a:endParaRPr lang="en-US" sz="3200" b="1" dirty="0">
              <a:latin typeface="+mn-lt"/>
            </a:endParaRPr>
          </a:p>
        </p:txBody>
      </p:sp>
      <p:sp>
        <p:nvSpPr>
          <p:cNvPr id="3" name="Content Placeholder 2"/>
          <p:cNvSpPr>
            <a:spLocks noGrp="1"/>
          </p:cNvSpPr>
          <p:nvPr>
            <p:ph idx="1"/>
          </p:nvPr>
        </p:nvSpPr>
        <p:spPr>
          <a:xfrm>
            <a:off x="838200" y="1012874"/>
            <a:ext cx="10515600" cy="5164089"/>
          </a:xfrm>
        </p:spPr>
        <p:txBody>
          <a:bodyPr>
            <a:normAutofit fontScale="92500" lnSpcReduction="10000"/>
          </a:bodyPr>
          <a:lstStyle/>
          <a:p>
            <a:r>
              <a:rPr lang="en-US" dirty="0" smtClean="0"/>
              <a:t>A motivation:</a:t>
            </a:r>
          </a:p>
          <a:p>
            <a:r>
              <a:rPr lang="en-US" dirty="0" smtClean="0"/>
              <a:t>The distribution of estimated mean values is given by</a:t>
            </a:r>
          </a:p>
          <a:p>
            <a:pPr marL="0" indent="0">
              <a:buNone/>
            </a:pPr>
            <a:r>
              <a:rPr lang="en-US" dirty="0"/>
              <a:t>	</a:t>
            </a:r>
            <a:endParaRPr lang="en-US" dirty="0" smtClean="0"/>
          </a:p>
          <a:p>
            <a:r>
              <a:rPr lang="en-US" dirty="0"/>
              <a:t>The normal </a:t>
            </a:r>
            <a:r>
              <a:rPr lang="en-US" dirty="0" smtClean="0"/>
              <a:t>table shows </a:t>
            </a:r>
            <a:r>
              <a:rPr lang="en-US" dirty="0"/>
              <a:t>that the probability is 0.95 that a normal random variable will </a:t>
            </a:r>
            <a:r>
              <a:rPr lang="en-US" dirty="0" smtClean="0"/>
              <a:t>lie within </a:t>
            </a:r>
            <a:r>
              <a:rPr lang="en-US" dirty="0"/>
              <a:t>1.96 standard deviations from its mean</a:t>
            </a:r>
            <a:r>
              <a:rPr lang="en-US" dirty="0" smtClean="0"/>
              <a:t>. After some manipulations, the following relation can be obtained.</a:t>
            </a:r>
          </a:p>
          <a:p>
            <a:pPr marL="0" indent="0">
              <a:buNone/>
            </a:pPr>
            <a:endParaRPr lang="en-US" dirty="0" smtClean="0"/>
          </a:p>
          <a:p>
            <a:pPr marL="0" indent="0">
              <a:buNone/>
            </a:pPr>
            <a:endParaRPr lang="en-US" dirty="0"/>
          </a:p>
          <a:p>
            <a:r>
              <a:rPr lang="en-US" dirty="0" smtClean="0"/>
              <a:t>We can conclude,                                                         is </a:t>
            </a:r>
            <a:r>
              <a:rPr lang="en-US" dirty="0"/>
              <a:t>a 95% </a:t>
            </a:r>
            <a:r>
              <a:rPr lang="en-US" dirty="0" smtClean="0"/>
              <a:t>confidence</a:t>
            </a:r>
          </a:p>
          <a:p>
            <a:pPr marL="0" indent="0">
              <a:buNone/>
            </a:pPr>
            <a:endParaRPr lang="en-US" dirty="0"/>
          </a:p>
          <a:p>
            <a:pPr marL="0" indent="0">
              <a:buNone/>
            </a:pPr>
            <a:r>
              <a:rPr lang="en-US" dirty="0" smtClean="0"/>
              <a:t> </a:t>
            </a:r>
            <a:r>
              <a:rPr lang="en-US" dirty="0"/>
              <a:t>interval for μ when population variable X is </a:t>
            </a:r>
            <a:r>
              <a:rPr lang="en-US" dirty="0" smtClean="0"/>
              <a:t>normally distributed </a:t>
            </a:r>
            <a:r>
              <a:rPr lang="en-US" dirty="0"/>
              <a:t>and  </a:t>
            </a:r>
            <a:r>
              <a:rPr lang="en-US" b="1" dirty="0" smtClean="0"/>
              <a:t>standard deviation of the population is known</a:t>
            </a:r>
            <a:r>
              <a:rPr lang="en-US" dirty="0"/>
              <a:t>.</a:t>
            </a:r>
            <a:endParaRPr lang="en-US" dirty="0" smtClean="0"/>
          </a:p>
        </p:txBody>
      </p:sp>
      <p:pic>
        <p:nvPicPr>
          <p:cNvPr id="4" name="Picture 3"/>
          <p:cNvPicPr>
            <a:picLocks noChangeAspect="1"/>
          </p:cNvPicPr>
          <p:nvPr/>
        </p:nvPicPr>
        <p:blipFill>
          <a:blip r:embed="rId2"/>
          <a:stretch>
            <a:fillRect/>
          </a:stretch>
        </p:blipFill>
        <p:spPr>
          <a:xfrm>
            <a:off x="4071351" y="1847579"/>
            <a:ext cx="1647825" cy="409575"/>
          </a:xfrm>
          <a:prstGeom prst="rect">
            <a:avLst/>
          </a:prstGeom>
        </p:spPr>
      </p:pic>
      <p:pic>
        <p:nvPicPr>
          <p:cNvPr id="5" name="Picture 4"/>
          <p:cNvPicPr>
            <a:picLocks noChangeAspect="1"/>
          </p:cNvPicPr>
          <p:nvPr/>
        </p:nvPicPr>
        <p:blipFill>
          <a:blip r:embed="rId3"/>
          <a:stretch>
            <a:fillRect/>
          </a:stretch>
        </p:blipFill>
        <p:spPr>
          <a:xfrm>
            <a:off x="2548596" y="3362455"/>
            <a:ext cx="5181600" cy="857250"/>
          </a:xfrm>
          <a:prstGeom prst="rect">
            <a:avLst/>
          </a:prstGeom>
        </p:spPr>
      </p:pic>
      <p:pic>
        <p:nvPicPr>
          <p:cNvPr id="8" name="Picture 7"/>
          <p:cNvPicPr>
            <a:picLocks noChangeAspect="1"/>
          </p:cNvPicPr>
          <p:nvPr/>
        </p:nvPicPr>
        <p:blipFill>
          <a:blip r:embed="rId4"/>
          <a:stretch>
            <a:fillRect/>
          </a:stretch>
        </p:blipFill>
        <p:spPr>
          <a:xfrm>
            <a:off x="4052301" y="4192896"/>
            <a:ext cx="3333750" cy="819150"/>
          </a:xfrm>
          <a:prstGeom prst="rect">
            <a:avLst/>
          </a:prstGeom>
        </p:spPr>
      </p:pic>
    </p:spTree>
    <p:extLst>
      <p:ext uri="{BB962C8B-B14F-4D97-AF65-F5344CB8AC3E}">
        <p14:creationId xmlns:p14="http://schemas.microsoft.com/office/powerpoint/2010/main" val="6372271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4020"/>
          </a:xfrm>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120265" y="1816252"/>
            <a:ext cx="3562350" cy="876300"/>
          </a:xfrm>
          <a:prstGeom prst="rect">
            <a:avLst/>
          </a:prstGeom>
        </p:spPr>
      </p:pic>
      <p:sp>
        <p:nvSpPr>
          <p:cNvPr id="5" name="TextBox 4"/>
          <p:cNvSpPr txBox="1"/>
          <p:nvPr/>
        </p:nvSpPr>
        <p:spPr>
          <a:xfrm>
            <a:off x="838200" y="1477108"/>
            <a:ext cx="10515600" cy="369332"/>
          </a:xfrm>
          <a:prstGeom prst="rect">
            <a:avLst/>
          </a:prstGeom>
          <a:noFill/>
        </p:spPr>
        <p:txBody>
          <a:bodyPr wrap="square" rtlCol="0">
            <a:spAutoFit/>
          </a:bodyPr>
          <a:lstStyle/>
          <a:p>
            <a:r>
              <a:rPr lang="en-US" dirty="0" smtClean="0"/>
              <a:t>A 100(1 – </a:t>
            </a:r>
            <a:r>
              <a:rPr lang="el-GR" dirty="0" smtClean="0"/>
              <a:t>α</a:t>
            </a:r>
            <a:r>
              <a:rPr lang="en-US" dirty="0" smtClean="0"/>
              <a:t>) % confidence interval is given by  </a:t>
            </a:r>
            <a:endParaRPr lang="en-US" dirty="0"/>
          </a:p>
        </p:txBody>
      </p:sp>
      <p:pic>
        <p:nvPicPr>
          <p:cNvPr id="6" name="Picture 5"/>
          <p:cNvPicPr>
            <a:picLocks noChangeAspect="1"/>
          </p:cNvPicPr>
          <p:nvPr/>
        </p:nvPicPr>
        <p:blipFill>
          <a:blip r:embed="rId3"/>
          <a:stretch>
            <a:fillRect/>
          </a:stretch>
        </p:blipFill>
        <p:spPr>
          <a:xfrm>
            <a:off x="638467" y="2692552"/>
            <a:ext cx="9996707" cy="3667125"/>
          </a:xfrm>
          <a:prstGeom prst="rect">
            <a:avLst/>
          </a:prstGeom>
        </p:spPr>
      </p:pic>
    </p:spTree>
    <p:extLst>
      <p:ext uri="{BB962C8B-B14F-4D97-AF65-F5344CB8AC3E}">
        <p14:creationId xmlns:p14="http://schemas.microsoft.com/office/powerpoint/2010/main" val="34888828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75249" y="1406769"/>
            <a:ext cx="9129933" cy="3486150"/>
          </a:xfrm>
          <a:prstGeom prst="rect">
            <a:avLst/>
          </a:prstGeom>
        </p:spPr>
      </p:pic>
      <p:sp>
        <p:nvSpPr>
          <p:cNvPr id="2" name="Title 1"/>
          <p:cNvSpPr>
            <a:spLocks noGrp="1"/>
          </p:cNvSpPr>
          <p:nvPr>
            <p:ph type="title"/>
          </p:nvPr>
        </p:nvSpPr>
        <p:spPr>
          <a:xfrm>
            <a:off x="801858" y="365125"/>
            <a:ext cx="10551942" cy="802493"/>
          </a:xfrm>
        </p:spPr>
        <p:txBody>
          <a:bodyPr/>
          <a:lstStyle/>
          <a:p>
            <a:r>
              <a:rPr lang="en-US" dirty="0" smtClean="0"/>
              <a:t>Standard normal and ‘t’ distribution</a:t>
            </a:r>
            <a:endParaRPr lang="en-US" dirty="0"/>
          </a:p>
        </p:txBody>
      </p:sp>
      <p:sp>
        <p:nvSpPr>
          <p:cNvPr id="5" name="TextBox 4"/>
          <p:cNvSpPr txBox="1"/>
          <p:nvPr/>
        </p:nvSpPr>
        <p:spPr>
          <a:xfrm>
            <a:off x="801858" y="5036234"/>
            <a:ext cx="9003324" cy="830997"/>
          </a:xfrm>
          <a:prstGeom prst="rect">
            <a:avLst/>
          </a:prstGeom>
          <a:noFill/>
        </p:spPr>
        <p:txBody>
          <a:bodyPr wrap="square" rtlCol="0">
            <a:spAutoFit/>
          </a:bodyPr>
          <a:lstStyle/>
          <a:p>
            <a:r>
              <a:rPr lang="en-US" sz="2400" dirty="0" smtClean="0"/>
              <a:t>What is the formula for  is ‘t’ distribution and how was it derived for small sample sets?</a:t>
            </a:r>
            <a:endParaRPr lang="en-US" sz="2400" dirty="0"/>
          </a:p>
        </p:txBody>
      </p:sp>
    </p:spTree>
    <p:extLst>
      <p:ext uri="{BB962C8B-B14F-4D97-AF65-F5344CB8AC3E}">
        <p14:creationId xmlns:p14="http://schemas.microsoft.com/office/powerpoint/2010/main" val="36657396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9092"/>
          </a:xfrm>
        </p:spPr>
        <p:txBody>
          <a:bodyPr/>
          <a:lstStyle/>
          <a:p>
            <a:r>
              <a:rPr lang="en-US" dirty="0" smtClean="0"/>
              <a:t>Confidence intervals for mean- Examples</a:t>
            </a:r>
            <a:endParaRPr lang="en-US" dirty="0"/>
          </a:p>
        </p:txBody>
      </p:sp>
      <p:sp>
        <p:nvSpPr>
          <p:cNvPr id="3" name="Content Placeholder 2"/>
          <p:cNvSpPr>
            <a:spLocks noGrp="1"/>
          </p:cNvSpPr>
          <p:nvPr>
            <p:ph idx="1"/>
          </p:nvPr>
        </p:nvSpPr>
        <p:spPr>
          <a:xfrm>
            <a:off x="838200" y="1188720"/>
            <a:ext cx="10515600" cy="4988243"/>
          </a:xfrm>
        </p:spPr>
        <p:txBody>
          <a:bodyPr/>
          <a:lstStyle/>
          <a:p>
            <a:r>
              <a:rPr lang="en-US" dirty="0" smtClean="0"/>
              <a:t>The Normal table:</a:t>
            </a:r>
          </a:p>
          <a:p>
            <a:r>
              <a:rPr lang="en-US" dirty="0" smtClean="0"/>
              <a:t>A random variable normally distributed has a mean </a:t>
            </a:r>
            <a:r>
              <a:rPr lang="el-GR" dirty="0" smtClean="0"/>
              <a:t>μ</a:t>
            </a:r>
            <a:r>
              <a:rPr lang="en-US" dirty="0" smtClean="0"/>
              <a:t> and standard deviation </a:t>
            </a:r>
            <a:r>
              <a:rPr lang="el-GR" dirty="0" smtClean="0"/>
              <a:t>σ</a:t>
            </a:r>
            <a:r>
              <a:rPr lang="en-US" dirty="0" smtClean="0"/>
              <a:t>.</a:t>
            </a:r>
          </a:p>
          <a:p>
            <a:endParaRPr lang="en-US" dirty="0"/>
          </a:p>
          <a:p>
            <a:endParaRPr lang="en-US" dirty="0" smtClean="0"/>
          </a:p>
          <a:p>
            <a:endParaRPr lang="en-US" dirty="0"/>
          </a:p>
          <a:p>
            <a:r>
              <a:rPr lang="en-US" dirty="0" smtClean="0"/>
              <a:t>The cumulative distribution is given y</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2642473" y="2585671"/>
            <a:ext cx="6907053" cy="1195754"/>
          </a:xfrm>
          <a:prstGeom prst="rect">
            <a:avLst/>
          </a:prstGeom>
        </p:spPr>
      </p:pic>
      <p:pic>
        <p:nvPicPr>
          <p:cNvPr id="5" name="Picture 4"/>
          <p:cNvPicPr>
            <a:picLocks noChangeAspect="1"/>
          </p:cNvPicPr>
          <p:nvPr/>
        </p:nvPicPr>
        <p:blipFill>
          <a:blip r:embed="rId3"/>
          <a:stretch>
            <a:fillRect/>
          </a:stretch>
        </p:blipFill>
        <p:spPr>
          <a:xfrm>
            <a:off x="3952873" y="4626769"/>
            <a:ext cx="5398577" cy="887766"/>
          </a:xfrm>
          <a:prstGeom prst="rect">
            <a:avLst/>
          </a:prstGeom>
        </p:spPr>
      </p:pic>
    </p:spTree>
    <p:extLst>
      <p:ext uri="{BB962C8B-B14F-4D97-AF65-F5344CB8AC3E}">
        <p14:creationId xmlns:p14="http://schemas.microsoft.com/office/powerpoint/2010/main" val="10163601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218100" y="1563223"/>
            <a:ext cx="10155406" cy="1714549"/>
          </a:xfrm>
          <a:prstGeom prst="rect">
            <a:avLst/>
          </a:prstGeom>
        </p:spPr>
      </p:pic>
    </p:spTree>
    <p:extLst>
      <p:ext uri="{BB962C8B-B14F-4D97-AF65-F5344CB8AC3E}">
        <p14:creationId xmlns:p14="http://schemas.microsoft.com/office/powerpoint/2010/main" val="24938053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18813" y="1285874"/>
            <a:ext cx="9686701" cy="4998871"/>
          </a:xfrm>
          <a:prstGeom prst="rect">
            <a:avLst/>
          </a:prstGeom>
        </p:spPr>
      </p:pic>
    </p:spTree>
    <p:extLst>
      <p:ext uri="{BB962C8B-B14F-4D97-AF65-F5344CB8AC3E}">
        <p14:creationId xmlns:p14="http://schemas.microsoft.com/office/powerpoint/2010/main" val="20005370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5884"/>
          </a:xfrm>
        </p:spPr>
        <p:txBody>
          <a:bodyPr>
            <a:normAutofit fontScale="90000"/>
          </a:bodyPr>
          <a:lstStyle/>
          <a:p>
            <a:endParaRPr lang="en-US"/>
          </a:p>
        </p:txBody>
      </p:sp>
      <p:pic>
        <p:nvPicPr>
          <p:cNvPr id="4" name="Picture 3"/>
          <p:cNvPicPr>
            <a:picLocks noChangeAspect="1"/>
          </p:cNvPicPr>
          <p:nvPr/>
        </p:nvPicPr>
        <p:blipFill>
          <a:blip r:embed="rId2"/>
          <a:stretch>
            <a:fillRect/>
          </a:stretch>
        </p:blipFill>
        <p:spPr>
          <a:xfrm>
            <a:off x="1559236" y="1933575"/>
            <a:ext cx="7880039" cy="3524690"/>
          </a:xfrm>
          <a:prstGeom prst="rect">
            <a:avLst/>
          </a:prstGeom>
        </p:spPr>
      </p:pic>
    </p:spTree>
    <p:extLst>
      <p:ext uri="{BB962C8B-B14F-4D97-AF65-F5344CB8AC3E}">
        <p14:creationId xmlns:p14="http://schemas.microsoft.com/office/powerpoint/2010/main" val="2336103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6223"/>
          </a:xfrm>
        </p:spPr>
        <p:txBody>
          <a:bodyPr/>
          <a:lstStyle/>
          <a:p>
            <a:r>
              <a:rPr lang="en-US" dirty="0" smtClean="0"/>
              <a:t>Concept of probability</a:t>
            </a:r>
            <a:endParaRPr lang="en-US" dirty="0"/>
          </a:p>
        </p:txBody>
      </p:sp>
      <p:sp>
        <p:nvSpPr>
          <p:cNvPr id="3" name="Content Placeholder 2"/>
          <p:cNvSpPr>
            <a:spLocks noGrp="1"/>
          </p:cNvSpPr>
          <p:nvPr>
            <p:ph idx="1"/>
          </p:nvPr>
        </p:nvSpPr>
        <p:spPr>
          <a:xfrm>
            <a:off x="838200" y="1111348"/>
            <a:ext cx="10515600" cy="5065615"/>
          </a:xfrm>
        </p:spPr>
        <p:txBody>
          <a:bodyPr>
            <a:normAutofit fontScale="92500" lnSpcReduction="10000"/>
          </a:bodyPr>
          <a:lstStyle/>
          <a:p>
            <a:r>
              <a:rPr lang="en-US" dirty="0" smtClean="0"/>
              <a:t>Two approaches:</a:t>
            </a:r>
          </a:p>
          <a:p>
            <a:pPr lvl="1"/>
            <a:r>
              <a:rPr lang="en-US" b="1" dirty="0" smtClean="0"/>
              <a:t>Classical approach</a:t>
            </a:r>
            <a:r>
              <a:rPr lang="en-US" dirty="0" smtClean="0"/>
              <a:t>: If an event can occur in h different ways out of total number of n possible ways, all of which are equally likely, then the probability of the event is h/n.</a:t>
            </a:r>
          </a:p>
          <a:p>
            <a:pPr lvl="1"/>
            <a:r>
              <a:rPr lang="en-US" b="1" dirty="0" smtClean="0"/>
              <a:t>Frequency approach</a:t>
            </a:r>
            <a:r>
              <a:rPr lang="en-US" dirty="0" smtClean="0"/>
              <a:t>: If after ‘n’ repetitions of an experiment, where n is very large an event is observed to occur in h of these, then the probability is h/n. This is called empirical probability of the event. </a:t>
            </a:r>
          </a:p>
          <a:p>
            <a:pPr lvl="1"/>
            <a:r>
              <a:rPr lang="en-US" dirty="0" smtClean="0"/>
              <a:t>Drawbacks: First one – equally likely – not properly defined. Second one – The term ‘Large number’ is vague. </a:t>
            </a:r>
          </a:p>
          <a:p>
            <a:r>
              <a:rPr lang="en-US" dirty="0"/>
              <a:t>Most of the time we are dealing with variables which have numerical outcomes.</a:t>
            </a:r>
          </a:p>
          <a:p>
            <a:r>
              <a:rPr lang="en-US" dirty="0"/>
              <a:t>A variable which can take at least two different numerical values </a:t>
            </a:r>
            <a:r>
              <a:rPr lang="en-US" dirty="0" smtClean="0"/>
              <a:t>in a </a:t>
            </a:r>
            <a:r>
              <a:rPr lang="en-US" dirty="0"/>
              <a:t>long run of repeated observations is called </a:t>
            </a:r>
            <a:r>
              <a:rPr lang="en-US" b="1" dirty="0"/>
              <a:t>random </a:t>
            </a:r>
            <a:r>
              <a:rPr lang="en-US" b="1" dirty="0" smtClean="0"/>
              <a:t>variable.</a:t>
            </a:r>
          </a:p>
          <a:p>
            <a:r>
              <a:rPr lang="en-US" dirty="0"/>
              <a:t>A random variable is a variable </a:t>
            </a:r>
            <a:r>
              <a:rPr lang="en-US" dirty="0" smtClean="0"/>
              <a:t>whose value </a:t>
            </a:r>
            <a:r>
              <a:rPr lang="en-US" dirty="0"/>
              <a:t>is a numerical outcome of a random phenomenon.</a:t>
            </a:r>
            <a:endParaRPr lang="en-US" b="1" dirty="0"/>
          </a:p>
        </p:txBody>
      </p:sp>
    </p:spTree>
    <p:extLst>
      <p:ext uri="{BB962C8B-B14F-4D97-AF65-F5344CB8AC3E}">
        <p14:creationId xmlns:p14="http://schemas.microsoft.com/office/powerpoint/2010/main" val="33989131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0290"/>
          </a:xfrm>
        </p:spPr>
        <p:txBody>
          <a:bodyPr>
            <a:normAutofit fontScale="90000"/>
          </a:bodyPr>
          <a:lstStyle/>
          <a:p>
            <a:r>
              <a:rPr lang="en-US" dirty="0" smtClean="0"/>
              <a:t>Examples: Find the area under the normal curve</a:t>
            </a:r>
            <a:endParaRPr lang="en-US" dirty="0"/>
          </a:p>
        </p:txBody>
      </p:sp>
      <p:sp>
        <p:nvSpPr>
          <p:cNvPr id="3" name="Content Placeholder 2"/>
          <p:cNvSpPr>
            <a:spLocks noGrp="1"/>
          </p:cNvSpPr>
          <p:nvPr>
            <p:ph idx="1"/>
          </p:nvPr>
        </p:nvSpPr>
        <p:spPr>
          <a:xfrm>
            <a:off x="838200" y="1125416"/>
            <a:ext cx="10515600" cy="5051547"/>
          </a:xfrm>
        </p:spPr>
        <p:txBody>
          <a:bodyPr/>
          <a:lstStyle/>
          <a:p>
            <a:r>
              <a:rPr lang="en-US" dirty="0"/>
              <a:t>Find the area under the standard normal curve </a:t>
            </a:r>
            <a:r>
              <a:rPr lang="en-US" dirty="0" smtClean="0"/>
              <a:t> (a) between </a:t>
            </a:r>
            <a:r>
              <a:rPr lang="en-US" i="1" dirty="0"/>
              <a:t>z </a:t>
            </a:r>
            <a:r>
              <a:rPr lang="en-US" i="1" dirty="0" smtClean="0"/>
              <a:t>=</a:t>
            </a:r>
            <a:r>
              <a:rPr lang="en-US" dirty="0" smtClean="0"/>
              <a:t> </a:t>
            </a:r>
            <a:r>
              <a:rPr lang="en-US" dirty="0"/>
              <a:t>0 and </a:t>
            </a:r>
            <a:r>
              <a:rPr lang="en-US" i="1" dirty="0"/>
              <a:t>z </a:t>
            </a:r>
            <a:r>
              <a:rPr lang="en-US" i="1" dirty="0" smtClean="0"/>
              <a:t>=</a:t>
            </a:r>
            <a:r>
              <a:rPr lang="en-US" dirty="0" smtClean="0"/>
              <a:t> </a:t>
            </a:r>
            <a:r>
              <a:rPr lang="en-US" dirty="0"/>
              <a:t>1.2</a:t>
            </a:r>
            <a:r>
              <a:rPr lang="en-US" dirty="0" smtClean="0"/>
              <a:t>, (</a:t>
            </a:r>
            <a:r>
              <a:rPr lang="en-US" dirty="0"/>
              <a:t>b) between </a:t>
            </a:r>
            <a:r>
              <a:rPr lang="en-US" i="1" dirty="0"/>
              <a:t>z</a:t>
            </a:r>
            <a:r>
              <a:rPr lang="en-US" dirty="0"/>
              <a:t>0.68 and </a:t>
            </a:r>
            <a:r>
              <a:rPr lang="en-US" i="1" dirty="0"/>
              <a:t>z</a:t>
            </a:r>
            <a:r>
              <a:rPr lang="en-US" dirty="0"/>
              <a:t>0, (c) between </a:t>
            </a:r>
            <a:r>
              <a:rPr lang="en-US" i="1" dirty="0"/>
              <a:t>z</a:t>
            </a:r>
            <a:r>
              <a:rPr lang="en-US" dirty="0"/>
              <a:t>0.46 and </a:t>
            </a:r>
            <a:r>
              <a:rPr lang="en-US" i="1" dirty="0"/>
              <a:t>z</a:t>
            </a:r>
            <a:r>
              <a:rPr lang="en-US" dirty="0"/>
              <a:t>2.21, (d) between </a:t>
            </a:r>
            <a:r>
              <a:rPr lang="en-US" i="1" dirty="0"/>
              <a:t>z</a:t>
            </a:r>
            <a:r>
              <a:rPr lang="en-US" dirty="0"/>
              <a:t>0.81 and </a:t>
            </a:r>
            <a:r>
              <a:rPr lang="en-US" i="1" dirty="0"/>
              <a:t>z</a:t>
            </a:r>
            <a:r>
              <a:rPr lang="en-US" dirty="0"/>
              <a:t>1.94</a:t>
            </a:r>
            <a:r>
              <a:rPr lang="en-US" dirty="0" smtClean="0"/>
              <a:t>, (</a:t>
            </a:r>
            <a:r>
              <a:rPr lang="en-US" dirty="0"/>
              <a:t>e) to the right of </a:t>
            </a:r>
            <a:r>
              <a:rPr lang="en-US" i="1" dirty="0" smtClean="0"/>
              <a:t>z</a:t>
            </a:r>
            <a:r>
              <a:rPr lang="en-US" dirty="0" smtClean="0"/>
              <a:t>1.28.</a:t>
            </a:r>
          </a:p>
          <a:p>
            <a:r>
              <a:rPr lang="en-US" dirty="0" smtClean="0"/>
              <a:t>(a)</a:t>
            </a:r>
          </a:p>
          <a:p>
            <a:pPr marL="0" indent="0">
              <a:buNone/>
            </a:pPr>
            <a:endParaRPr lang="en-US" dirty="0"/>
          </a:p>
        </p:txBody>
      </p:sp>
      <p:pic>
        <p:nvPicPr>
          <p:cNvPr id="5" name="Picture 4"/>
          <p:cNvPicPr>
            <a:picLocks noChangeAspect="1"/>
          </p:cNvPicPr>
          <p:nvPr/>
        </p:nvPicPr>
        <p:blipFill>
          <a:blip r:embed="rId2"/>
          <a:stretch>
            <a:fillRect/>
          </a:stretch>
        </p:blipFill>
        <p:spPr>
          <a:xfrm>
            <a:off x="3410537" y="2570285"/>
            <a:ext cx="2247900" cy="3124200"/>
          </a:xfrm>
          <a:prstGeom prst="rect">
            <a:avLst/>
          </a:prstGeom>
        </p:spPr>
      </p:pic>
      <p:pic>
        <p:nvPicPr>
          <p:cNvPr id="6" name="Picture 5"/>
          <p:cNvPicPr>
            <a:picLocks noChangeAspect="1"/>
          </p:cNvPicPr>
          <p:nvPr/>
        </p:nvPicPr>
        <p:blipFill>
          <a:blip r:embed="rId3"/>
          <a:stretch>
            <a:fillRect/>
          </a:stretch>
        </p:blipFill>
        <p:spPr>
          <a:xfrm>
            <a:off x="6159745" y="3285246"/>
            <a:ext cx="4676775" cy="2228850"/>
          </a:xfrm>
          <a:prstGeom prst="rect">
            <a:avLst/>
          </a:prstGeom>
        </p:spPr>
      </p:pic>
      <p:sp>
        <p:nvSpPr>
          <p:cNvPr id="7" name="Oval 6"/>
          <p:cNvSpPr/>
          <p:nvPr/>
        </p:nvSpPr>
        <p:spPr>
          <a:xfrm>
            <a:off x="4192172" y="5373858"/>
            <a:ext cx="450166" cy="2110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50575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r>
              <a:rPr lang="en-US" dirty="0" smtClean="0"/>
              <a:t>Normal distribution</a:t>
            </a:r>
            <a:endParaRPr lang="en-US" dirty="0"/>
          </a:p>
        </p:txBody>
      </p:sp>
      <p:sp>
        <p:nvSpPr>
          <p:cNvPr id="3" name="Content Placeholder 2"/>
          <p:cNvSpPr>
            <a:spLocks noGrp="1"/>
          </p:cNvSpPr>
          <p:nvPr>
            <p:ph idx="1"/>
          </p:nvPr>
        </p:nvSpPr>
        <p:spPr>
          <a:xfrm>
            <a:off x="838200" y="1237957"/>
            <a:ext cx="10515600" cy="4939006"/>
          </a:xfrm>
        </p:spPr>
        <p:txBody>
          <a:bodyPr/>
          <a:lstStyle/>
          <a:p>
            <a:r>
              <a:rPr lang="en-US" dirty="0" smtClean="0"/>
              <a:t>(b) Area between 0 and .68</a:t>
            </a:r>
          </a:p>
          <a:p>
            <a:endParaRPr lang="en-US" dirty="0"/>
          </a:p>
        </p:txBody>
      </p:sp>
      <p:pic>
        <p:nvPicPr>
          <p:cNvPr id="4" name="Picture 3"/>
          <p:cNvPicPr>
            <a:picLocks noChangeAspect="1"/>
          </p:cNvPicPr>
          <p:nvPr/>
        </p:nvPicPr>
        <p:blipFill>
          <a:blip r:embed="rId2"/>
          <a:stretch>
            <a:fillRect/>
          </a:stretch>
        </p:blipFill>
        <p:spPr>
          <a:xfrm>
            <a:off x="2476500" y="2428875"/>
            <a:ext cx="7239000" cy="2000250"/>
          </a:xfrm>
          <a:prstGeom prst="rect">
            <a:avLst/>
          </a:prstGeom>
        </p:spPr>
      </p:pic>
      <p:sp>
        <p:nvSpPr>
          <p:cNvPr id="5" name="Oval 4"/>
          <p:cNvSpPr/>
          <p:nvPr/>
        </p:nvSpPr>
        <p:spPr>
          <a:xfrm>
            <a:off x="9115865" y="4121834"/>
            <a:ext cx="520504" cy="3376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84162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7749"/>
          </a:xfrm>
        </p:spPr>
        <p:txBody>
          <a:bodyPr>
            <a:normAutofit fontScale="90000"/>
          </a:bodyPr>
          <a:lstStyle/>
          <a:p>
            <a:r>
              <a:rPr lang="en-US" dirty="0" smtClean="0"/>
              <a:t>Finding the area- a few techniques)</a:t>
            </a:r>
            <a:endParaRPr lang="en-US" dirty="0"/>
          </a:p>
        </p:txBody>
      </p:sp>
      <p:sp>
        <p:nvSpPr>
          <p:cNvPr id="3" name="Content Placeholder 2"/>
          <p:cNvSpPr>
            <a:spLocks noGrp="1"/>
          </p:cNvSpPr>
          <p:nvPr>
            <p:ph idx="1"/>
          </p:nvPr>
        </p:nvSpPr>
        <p:spPr>
          <a:xfrm>
            <a:off x="838200" y="1139483"/>
            <a:ext cx="10515600" cy="5037480"/>
          </a:xfrm>
        </p:spPr>
        <p:txBody>
          <a:bodyPr/>
          <a:lstStyle/>
          <a:p>
            <a:r>
              <a:rPr lang="en-US" dirty="0"/>
              <a:t>between </a:t>
            </a:r>
            <a:r>
              <a:rPr lang="en-US" i="1" dirty="0" smtClean="0"/>
              <a:t>z-</a:t>
            </a:r>
            <a:r>
              <a:rPr lang="en-US" dirty="0" smtClean="0"/>
              <a:t>0.46 </a:t>
            </a:r>
            <a:r>
              <a:rPr lang="en-US" dirty="0"/>
              <a:t>and </a:t>
            </a:r>
            <a:r>
              <a:rPr lang="en-US" i="1" dirty="0" smtClean="0"/>
              <a:t>z</a:t>
            </a:r>
            <a:r>
              <a:rPr lang="en-US" dirty="0" smtClean="0"/>
              <a:t>2.21</a:t>
            </a:r>
          </a:p>
          <a:p>
            <a:r>
              <a:rPr lang="en-US" dirty="0" smtClean="0"/>
              <a:t>Idea: Find the area between 0 and 2.21 and 0 and </a:t>
            </a:r>
          </a:p>
          <a:p>
            <a:pPr marL="0" indent="0">
              <a:buNone/>
            </a:pPr>
            <a:r>
              <a:rPr lang="en-US" dirty="0" smtClean="0"/>
              <a:t>  .46 and add..</a:t>
            </a:r>
          </a:p>
          <a:p>
            <a:pPr marL="0" indent="0">
              <a:buNone/>
            </a:pPr>
            <a:r>
              <a:rPr lang="en-US" dirty="0" smtClean="0"/>
              <a:t>For 2.21, the table value is .4864 and for .46 it is .1772.</a:t>
            </a:r>
          </a:p>
          <a:p>
            <a:pPr marL="0" indent="0">
              <a:buNone/>
            </a:pPr>
            <a:r>
              <a:rPr lang="en-US" dirty="0" smtClean="0"/>
              <a:t>Hence the area is  </a:t>
            </a:r>
            <a:r>
              <a:rPr lang="en-US" b="1" i="1" dirty="0" smtClean="0"/>
              <a:t>.6636</a:t>
            </a:r>
            <a:endParaRPr lang="en-US" b="1" i="1" dirty="0"/>
          </a:p>
        </p:txBody>
      </p:sp>
      <p:pic>
        <p:nvPicPr>
          <p:cNvPr id="4" name="Picture 3"/>
          <p:cNvPicPr>
            <a:picLocks noChangeAspect="1"/>
          </p:cNvPicPr>
          <p:nvPr/>
        </p:nvPicPr>
        <p:blipFill>
          <a:blip r:embed="rId2"/>
          <a:stretch>
            <a:fillRect/>
          </a:stretch>
        </p:blipFill>
        <p:spPr>
          <a:xfrm>
            <a:off x="9876744" y="1262198"/>
            <a:ext cx="2105025" cy="5143500"/>
          </a:xfrm>
          <a:prstGeom prst="rect">
            <a:avLst/>
          </a:prstGeom>
        </p:spPr>
      </p:pic>
    </p:spTree>
    <p:extLst>
      <p:ext uri="{BB962C8B-B14F-4D97-AF65-F5344CB8AC3E}">
        <p14:creationId xmlns:p14="http://schemas.microsoft.com/office/powerpoint/2010/main" val="9621105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 for Normal tables</a:t>
            </a:r>
            <a:endParaRPr lang="en-US" dirty="0"/>
          </a:p>
        </p:txBody>
      </p:sp>
      <p:sp>
        <p:nvSpPr>
          <p:cNvPr id="4" name="Rectangle 3"/>
          <p:cNvSpPr/>
          <p:nvPr/>
        </p:nvSpPr>
        <p:spPr>
          <a:xfrm>
            <a:off x="1267097" y="1690688"/>
            <a:ext cx="10384971" cy="3970318"/>
          </a:xfrm>
          <a:prstGeom prst="rect">
            <a:avLst/>
          </a:prstGeom>
        </p:spPr>
        <p:txBody>
          <a:bodyPr wrap="square">
            <a:spAutoFit/>
          </a:bodyPr>
          <a:lstStyle/>
          <a:p>
            <a:r>
              <a:rPr lang="en-US" b="1" dirty="0">
                <a:solidFill>
                  <a:srgbClr val="C34E23"/>
                </a:solidFill>
                <a:latin typeface="Verdana" panose="020B0604030504040204" pitchFamily="34" charset="0"/>
              </a:rPr>
              <a:t>Problem</a:t>
            </a:r>
          </a:p>
          <a:p>
            <a:r>
              <a:rPr lang="en-US" dirty="0">
                <a:solidFill>
                  <a:srgbClr val="444444"/>
                </a:solidFill>
                <a:latin typeface="Verdana" panose="020B0604030504040204" pitchFamily="34" charset="0"/>
              </a:rPr>
              <a:t>Assume that the test scores of a college entrance exam fits a normal distribution. Furthermore, the mean test score is 72, and the standard deviation is 15.2. What is the percentage of students scoring 84 or more in the exam</a:t>
            </a:r>
            <a:r>
              <a:rPr lang="en-US" dirty="0" smtClean="0">
                <a:solidFill>
                  <a:srgbClr val="444444"/>
                </a:solidFill>
                <a:latin typeface="Verdana" panose="020B0604030504040204" pitchFamily="34" charset="0"/>
              </a:rPr>
              <a:t>?</a:t>
            </a:r>
          </a:p>
          <a:p>
            <a:endParaRPr lang="en-US" dirty="0">
              <a:solidFill>
                <a:srgbClr val="444444"/>
              </a:solidFill>
              <a:latin typeface="Verdana" panose="020B0604030504040204" pitchFamily="34" charset="0"/>
            </a:endParaRPr>
          </a:p>
          <a:p>
            <a:r>
              <a:rPr lang="en-US" b="1" dirty="0">
                <a:solidFill>
                  <a:srgbClr val="C34E23"/>
                </a:solidFill>
                <a:latin typeface="Verdana" panose="020B0604030504040204" pitchFamily="34" charset="0"/>
              </a:rPr>
              <a:t>Solution</a:t>
            </a:r>
          </a:p>
          <a:p>
            <a:r>
              <a:rPr lang="en-US" dirty="0">
                <a:solidFill>
                  <a:srgbClr val="444444"/>
                </a:solidFill>
                <a:latin typeface="Verdana" panose="020B0604030504040204" pitchFamily="34" charset="0"/>
              </a:rPr>
              <a:t>We apply the function </a:t>
            </a:r>
            <a:r>
              <a:rPr lang="en-US" dirty="0" err="1">
                <a:solidFill>
                  <a:srgbClr val="444444"/>
                </a:solidFill>
                <a:latin typeface="Arial" panose="020B0604020202020204" pitchFamily="34" charset="0"/>
              </a:rPr>
              <a:t>pnorm</a:t>
            </a:r>
            <a:r>
              <a:rPr lang="en-US" dirty="0">
                <a:solidFill>
                  <a:srgbClr val="444444"/>
                </a:solidFill>
                <a:latin typeface="Arial" panose="020B0604020202020204" pitchFamily="34" charset="0"/>
              </a:rPr>
              <a:t> </a:t>
            </a:r>
            <a:r>
              <a:rPr lang="en-US" dirty="0">
                <a:solidFill>
                  <a:srgbClr val="444444"/>
                </a:solidFill>
                <a:latin typeface="Verdana" panose="020B0604030504040204" pitchFamily="34" charset="0"/>
              </a:rPr>
              <a:t>of the normal distribution with mean 72 and standard deviation 15.2. Since we are looking for the percentage of students scoring higher than 84, we are interested in the </a:t>
            </a:r>
            <a:r>
              <a:rPr lang="en-US" i="1" dirty="0">
                <a:solidFill>
                  <a:srgbClr val="444444"/>
                </a:solidFill>
                <a:latin typeface="Verdana" panose="020B0604030504040204" pitchFamily="34" charset="0"/>
              </a:rPr>
              <a:t>upper tail </a:t>
            </a:r>
            <a:r>
              <a:rPr lang="en-US" dirty="0">
                <a:solidFill>
                  <a:srgbClr val="444444"/>
                </a:solidFill>
                <a:latin typeface="Verdana" panose="020B0604030504040204" pitchFamily="34" charset="0"/>
              </a:rPr>
              <a:t>of the normal distribution.</a:t>
            </a:r>
          </a:p>
          <a:p>
            <a:r>
              <a:rPr lang="en-US" dirty="0">
                <a:solidFill>
                  <a:srgbClr val="444444"/>
                </a:solidFill>
                <a:latin typeface="Lucida Console" panose="020B0609040504020204" pitchFamily="49" charset="0"/>
              </a:rPr>
              <a:t>&gt; </a:t>
            </a:r>
            <a:r>
              <a:rPr lang="en-US" dirty="0" err="1">
                <a:solidFill>
                  <a:srgbClr val="444444"/>
                </a:solidFill>
                <a:latin typeface="Lucida Console" panose="020B0609040504020204" pitchFamily="49" charset="0"/>
              </a:rPr>
              <a:t>pnorm</a:t>
            </a:r>
            <a:r>
              <a:rPr lang="en-US" dirty="0">
                <a:solidFill>
                  <a:srgbClr val="444444"/>
                </a:solidFill>
                <a:latin typeface="Lucida Console" panose="020B0609040504020204" pitchFamily="49" charset="0"/>
              </a:rPr>
              <a:t>(84, mean=72, </a:t>
            </a:r>
            <a:r>
              <a:rPr lang="en-US" dirty="0" err="1">
                <a:solidFill>
                  <a:srgbClr val="444444"/>
                </a:solidFill>
                <a:latin typeface="Lucida Console" panose="020B0609040504020204" pitchFamily="49" charset="0"/>
              </a:rPr>
              <a:t>sd</a:t>
            </a:r>
            <a:r>
              <a:rPr lang="en-US" dirty="0">
                <a:solidFill>
                  <a:srgbClr val="444444"/>
                </a:solidFill>
                <a:latin typeface="Lucida Console" panose="020B0609040504020204" pitchFamily="49" charset="0"/>
              </a:rPr>
              <a:t>=15.2, </a:t>
            </a:r>
            <a:r>
              <a:rPr lang="en-US" dirty="0" err="1">
                <a:solidFill>
                  <a:srgbClr val="444444"/>
                </a:solidFill>
                <a:latin typeface="Lucida Console" panose="020B0609040504020204" pitchFamily="49" charset="0"/>
              </a:rPr>
              <a:t>lower.tail</a:t>
            </a:r>
            <a:r>
              <a:rPr lang="en-US" dirty="0">
                <a:solidFill>
                  <a:srgbClr val="444444"/>
                </a:solidFill>
                <a:latin typeface="Lucida Console" panose="020B0609040504020204" pitchFamily="49" charset="0"/>
              </a:rPr>
              <a:t>=FALSE) </a:t>
            </a:r>
            <a:br>
              <a:rPr lang="en-US" dirty="0">
                <a:solidFill>
                  <a:srgbClr val="444444"/>
                </a:solidFill>
                <a:latin typeface="Lucida Console" panose="020B0609040504020204" pitchFamily="49" charset="0"/>
              </a:rPr>
            </a:br>
            <a:r>
              <a:rPr lang="en-US" dirty="0">
                <a:solidFill>
                  <a:srgbClr val="444444"/>
                </a:solidFill>
                <a:latin typeface="Lucida Console" panose="020B0609040504020204" pitchFamily="49" charset="0"/>
              </a:rPr>
              <a:t>[1] </a:t>
            </a:r>
            <a:r>
              <a:rPr lang="en-US" dirty="0" smtClean="0">
                <a:solidFill>
                  <a:srgbClr val="444444"/>
                </a:solidFill>
                <a:latin typeface="Lucida Console" panose="020B0609040504020204" pitchFamily="49" charset="0"/>
              </a:rPr>
              <a:t>0.21492</a:t>
            </a:r>
          </a:p>
          <a:p>
            <a:endParaRPr lang="en-US" dirty="0">
              <a:solidFill>
                <a:srgbClr val="444444"/>
              </a:solidFill>
              <a:latin typeface="Lucida Console" panose="020B0609040504020204" pitchFamily="49" charset="0"/>
            </a:endParaRPr>
          </a:p>
          <a:p>
            <a:r>
              <a:rPr lang="en-US" b="1" dirty="0">
                <a:solidFill>
                  <a:srgbClr val="C34E23"/>
                </a:solidFill>
                <a:latin typeface="Verdana" panose="020B0604030504040204" pitchFamily="34" charset="0"/>
              </a:rPr>
              <a:t>Answer</a:t>
            </a:r>
          </a:p>
          <a:p>
            <a:r>
              <a:rPr lang="en-US" dirty="0">
                <a:solidFill>
                  <a:srgbClr val="444444"/>
                </a:solidFill>
                <a:latin typeface="Verdana" panose="020B0604030504040204" pitchFamily="34" charset="0"/>
              </a:rPr>
              <a:t>The percentage of students scoring 84 or more in the college entrance exam is 21.5%.</a:t>
            </a:r>
            <a:endParaRPr lang="en-US" b="0" i="0" dirty="0">
              <a:solidFill>
                <a:srgbClr val="444444"/>
              </a:solidFill>
              <a:effectLst/>
              <a:latin typeface="Verdana" panose="020B0604030504040204" pitchFamily="34" charset="0"/>
            </a:endParaRPr>
          </a:p>
        </p:txBody>
      </p:sp>
    </p:spTree>
    <p:extLst>
      <p:ext uri="{BB962C8B-B14F-4D97-AF65-F5344CB8AC3E}">
        <p14:creationId xmlns:p14="http://schemas.microsoft.com/office/powerpoint/2010/main" val="6329780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5218"/>
          </a:xfrm>
        </p:spPr>
        <p:txBody>
          <a:bodyPr/>
          <a:lstStyle/>
          <a:p>
            <a:r>
              <a:rPr lang="en-US" dirty="0" smtClean="0"/>
              <a:t>Applications (Exercise. Use R command)</a:t>
            </a:r>
            <a:endParaRPr lang="en-US" dirty="0"/>
          </a:p>
        </p:txBody>
      </p:sp>
      <p:sp>
        <p:nvSpPr>
          <p:cNvPr id="3" name="Content Placeholder 2"/>
          <p:cNvSpPr>
            <a:spLocks noGrp="1"/>
          </p:cNvSpPr>
          <p:nvPr>
            <p:ph idx="1"/>
          </p:nvPr>
        </p:nvSpPr>
        <p:spPr>
          <a:xfrm>
            <a:off x="838200" y="1110344"/>
            <a:ext cx="10515600" cy="5066619"/>
          </a:xfrm>
        </p:spPr>
        <p:txBody>
          <a:bodyPr>
            <a:normAutofit fontScale="77500" lnSpcReduction="20000"/>
          </a:bodyPr>
          <a:lstStyle/>
          <a:p>
            <a:r>
              <a:rPr lang="en-US" dirty="0"/>
              <a:t>The mean weight of 500 male students at a certain college is 151 </a:t>
            </a:r>
            <a:r>
              <a:rPr lang="en-US" dirty="0" err="1"/>
              <a:t>lb</a:t>
            </a:r>
            <a:r>
              <a:rPr lang="en-US" dirty="0"/>
              <a:t> and the standard deviation is 15 lb</a:t>
            </a:r>
            <a:r>
              <a:rPr lang="en-US" dirty="0" smtClean="0"/>
              <a:t>. </a:t>
            </a:r>
          </a:p>
          <a:p>
            <a:r>
              <a:rPr lang="en-US" dirty="0" smtClean="0"/>
              <a:t>Assuming </a:t>
            </a:r>
            <a:r>
              <a:rPr lang="en-US" dirty="0"/>
              <a:t>that the weights are normally distributed, find how many students weigh (a) between 120 </a:t>
            </a:r>
            <a:r>
              <a:rPr lang="en-US" dirty="0" smtClean="0"/>
              <a:t>and 155 </a:t>
            </a:r>
            <a:r>
              <a:rPr lang="en-US" dirty="0" err="1"/>
              <a:t>lb</a:t>
            </a:r>
            <a:r>
              <a:rPr lang="en-US" dirty="0"/>
              <a:t>, (b) </a:t>
            </a:r>
            <a:r>
              <a:rPr lang="en-US" dirty="0" smtClean="0"/>
              <a:t>more </a:t>
            </a:r>
            <a:r>
              <a:rPr lang="en-US" dirty="0"/>
              <a:t>than 185 lb</a:t>
            </a:r>
            <a:r>
              <a:rPr lang="en-US" dirty="0" smtClean="0"/>
              <a:t>.</a:t>
            </a:r>
          </a:p>
          <a:p>
            <a:r>
              <a:rPr lang="en-US" dirty="0" smtClean="0"/>
              <a:t>Point:  from ‘Weight 120lb’ can mean 119.5 onwards.</a:t>
            </a:r>
          </a:p>
          <a:p>
            <a:r>
              <a:rPr lang="en-US" dirty="0" smtClean="0"/>
              <a:t>Transform 119.5 in standard units z = (119.5 – mean) / </a:t>
            </a:r>
            <a:r>
              <a:rPr lang="en-US" dirty="0" err="1" smtClean="0"/>
              <a:t>std</a:t>
            </a:r>
            <a:r>
              <a:rPr lang="en-US" dirty="0" smtClean="0"/>
              <a:t> dev as</a:t>
            </a:r>
          </a:p>
          <a:p>
            <a:pPr marL="0" indent="0">
              <a:buNone/>
            </a:pPr>
            <a:r>
              <a:rPr lang="en-US" dirty="0"/>
              <a:t>	</a:t>
            </a:r>
            <a:r>
              <a:rPr lang="en-US" dirty="0" smtClean="0"/>
              <a:t>=(119.5 – 151)/15 = -2.10.</a:t>
            </a:r>
          </a:p>
          <a:p>
            <a:pPr marL="0" indent="0">
              <a:buNone/>
            </a:pPr>
            <a:r>
              <a:rPr lang="en-US" dirty="0" smtClean="0"/>
              <a:t>For 155, we take 155.5 and standard units is (119.5 – 155.5)/ 15 = .30.</a:t>
            </a:r>
          </a:p>
          <a:p>
            <a:pPr marL="0" indent="0">
              <a:buNone/>
            </a:pPr>
            <a:r>
              <a:rPr lang="en-US" dirty="0" smtClean="0"/>
              <a:t>The area under the normal curve between -2.10 and .30 is computed from </a:t>
            </a:r>
            <a:r>
              <a:rPr lang="en-US" dirty="0" err="1" smtClean="0"/>
              <a:t>th</a:t>
            </a:r>
            <a:r>
              <a:rPr lang="en-US" dirty="0" smtClean="0"/>
              <a:t> e tables as .4821 + .1179 = .6000.</a:t>
            </a:r>
          </a:p>
          <a:p>
            <a:pPr marL="0" indent="0">
              <a:buNone/>
            </a:pPr>
            <a:r>
              <a:rPr lang="en-US" dirty="0" smtClean="0"/>
              <a:t>.6000 * Total 500 = 300 students as the area under the curve in normalized table is 1 </a:t>
            </a:r>
            <a:r>
              <a:rPr lang="en-US" dirty="0" err="1" smtClean="0"/>
              <a:t>wheareas</a:t>
            </a:r>
            <a:r>
              <a:rPr lang="en-US" dirty="0" smtClean="0"/>
              <a:t> the actual curve covers the total population.</a:t>
            </a:r>
          </a:p>
          <a:p>
            <a:pPr marL="0" indent="0">
              <a:buNone/>
            </a:pPr>
            <a:r>
              <a:rPr lang="en-US" dirty="0" smtClean="0">
                <a:solidFill>
                  <a:schemeClr val="accent2">
                    <a:lumMod val="75000"/>
                  </a:schemeClr>
                </a:solidFill>
              </a:rPr>
              <a:t>R command:</a:t>
            </a:r>
          </a:p>
          <a:p>
            <a:pPr marL="0" indent="0">
              <a:buNone/>
            </a:pPr>
            <a:r>
              <a:rPr lang="en-US" dirty="0" smtClean="0">
                <a:solidFill>
                  <a:schemeClr val="accent2">
                    <a:lumMod val="75000"/>
                  </a:schemeClr>
                </a:solidFill>
              </a:rPr>
              <a:t>Try the command </a:t>
            </a:r>
            <a:r>
              <a:rPr lang="en-US" dirty="0" err="1" smtClean="0">
                <a:solidFill>
                  <a:schemeClr val="accent2">
                    <a:lumMod val="75000"/>
                  </a:schemeClr>
                </a:solidFill>
              </a:rPr>
              <a:t>pnorm</a:t>
            </a:r>
            <a:r>
              <a:rPr lang="en-US" dirty="0" smtClean="0">
                <a:solidFill>
                  <a:schemeClr val="accent2">
                    <a:lumMod val="75000"/>
                  </a:schemeClr>
                </a:solidFill>
              </a:rPr>
              <a:t>( 120, mean = &lt;&gt;, </a:t>
            </a:r>
            <a:r>
              <a:rPr lang="en-US" dirty="0" err="1" smtClean="0">
                <a:solidFill>
                  <a:schemeClr val="accent2">
                    <a:lumMod val="75000"/>
                  </a:schemeClr>
                </a:solidFill>
              </a:rPr>
              <a:t>sd</a:t>
            </a:r>
            <a:r>
              <a:rPr lang="en-US" dirty="0" smtClean="0">
                <a:solidFill>
                  <a:schemeClr val="accent2">
                    <a:lumMod val="75000"/>
                  </a:schemeClr>
                </a:solidFill>
              </a:rPr>
              <a:t>=&lt;&gt;, </a:t>
            </a:r>
            <a:r>
              <a:rPr lang="en-US" dirty="0" err="1" smtClean="0">
                <a:solidFill>
                  <a:schemeClr val="accent2">
                    <a:lumMod val="75000"/>
                  </a:schemeClr>
                </a:solidFill>
              </a:rPr>
              <a:t>lower.tail</a:t>
            </a:r>
            <a:r>
              <a:rPr lang="en-US" dirty="0" smtClean="0">
                <a:solidFill>
                  <a:schemeClr val="accent2">
                    <a:lumMod val="75000"/>
                  </a:schemeClr>
                </a:solidFill>
              </a:rPr>
              <a:t>=FALSE) also for 155, get the difference, convert into percentage. You should get 300.</a:t>
            </a:r>
          </a:p>
          <a:p>
            <a:pPr marL="0" indent="0">
              <a:buNone/>
            </a:pPr>
            <a:endParaRPr lang="en-US" dirty="0">
              <a:solidFill>
                <a:schemeClr val="accent2">
                  <a:lumMod val="75000"/>
                </a:schemeClr>
              </a:solidFill>
            </a:endParaRPr>
          </a:p>
        </p:txBody>
      </p:sp>
    </p:spTree>
    <p:extLst>
      <p:ext uri="{BB962C8B-B14F-4D97-AF65-F5344CB8AC3E}">
        <p14:creationId xmlns:p14="http://schemas.microsoft.com/office/powerpoint/2010/main" val="6266155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2966"/>
          </a:xfrm>
        </p:spPr>
        <p:txBody>
          <a:bodyPr>
            <a:normAutofit fontScale="90000"/>
          </a:bodyPr>
          <a:lstStyle/>
          <a:p>
            <a:r>
              <a:rPr lang="en-US" dirty="0" smtClean="0"/>
              <a:t>Sampling – example problem</a:t>
            </a:r>
            <a:endParaRPr lang="en-US" dirty="0"/>
          </a:p>
        </p:txBody>
      </p:sp>
      <p:sp>
        <p:nvSpPr>
          <p:cNvPr id="3" name="Content Placeholder 2"/>
          <p:cNvSpPr>
            <a:spLocks noGrp="1"/>
          </p:cNvSpPr>
          <p:nvPr>
            <p:ph idx="1"/>
          </p:nvPr>
        </p:nvSpPr>
        <p:spPr>
          <a:xfrm>
            <a:off x="838200" y="1058092"/>
            <a:ext cx="10515600" cy="5447211"/>
          </a:xfrm>
        </p:spPr>
        <p:txBody>
          <a:bodyPr>
            <a:normAutofit/>
          </a:bodyPr>
          <a:lstStyle/>
          <a:p>
            <a:r>
              <a:rPr lang="en-US" sz="2000" dirty="0"/>
              <a:t>Assume that the heights of 3000 male students at a university are normally distributed with mean 68.0 </a:t>
            </a:r>
            <a:r>
              <a:rPr lang="en-US" sz="2000" dirty="0" smtClean="0"/>
              <a:t>inches and </a:t>
            </a:r>
            <a:r>
              <a:rPr lang="en-US" sz="2000" dirty="0"/>
              <a:t>standard deviation 3.0 inches. If 80 samples consisting of 25 students each are obtained, what would </a:t>
            </a:r>
            <a:r>
              <a:rPr lang="en-US" sz="2000" dirty="0" smtClean="0"/>
              <a:t>be the </a:t>
            </a:r>
            <a:r>
              <a:rPr lang="en-US" sz="2000" dirty="0"/>
              <a:t>mean and standard deviation of the resulting sample of means if sampling were done (a) with replacement</a:t>
            </a:r>
            <a:r>
              <a:rPr lang="en-US" sz="2000" dirty="0" smtClean="0"/>
              <a:t>,     (</a:t>
            </a:r>
            <a:r>
              <a:rPr lang="en-US" sz="2000" dirty="0"/>
              <a:t>b) without replacement</a:t>
            </a:r>
            <a:r>
              <a:rPr lang="en-US" sz="2000" dirty="0" smtClean="0"/>
              <a:t>?</a:t>
            </a:r>
          </a:p>
          <a:p>
            <a:r>
              <a:rPr lang="en-US" sz="2000" dirty="0"/>
              <a:t>The numbers of samples of size 25 that could be obtained theoretically from a group of 3000 students </a:t>
            </a:r>
            <a:r>
              <a:rPr lang="en-US" sz="2000" dirty="0" smtClean="0"/>
              <a:t>with and </a:t>
            </a:r>
            <a:r>
              <a:rPr lang="en-US" sz="2000" dirty="0"/>
              <a:t>without replacement are (3000</a:t>
            </a:r>
            <a:r>
              <a:rPr lang="en-US" sz="2000" dirty="0" smtClean="0"/>
              <a:t>)**25 </a:t>
            </a:r>
            <a:r>
              <a:rPr lang="en-US" sz="2000" dirty="0"/>
              <a:t>and 3000</a:t>
            </a:r>
            <a:r>
              <a:rPr lang="en-US" sz="2000" i="1" dirty="0"/>
              <a:t>C</a:t>
            </a:r>
            <a:r>
              <a:rPr lang="en-US" sz="2000" dirty="0"/>
              <a:t>25, which are much larger than 80. </a:t>
            </a:r>
            <a:endParaRPr lang="en-US" sz="2000" dirty="0" smtClean="0"/>
          </a:p>
          <a:p>
            <a:r>
              <a:rPr lang="en-US" sz="2000" dirty="0" smtClean="0"/>
              <a:t>Hence</a:t>
            </a:r>
            <a:r>
              <a:rPr lang="en-US" sz="2000" dirty="0"/>
              <a:t>, we do not get a </a:t>
            </a:r>
            <a:r>
              <a:rPr lang="en-US" sz="2000" dirty="0" smtClean="0"/>
              <a:t>true sampling </a:t>
            </a:r>
            <a:r>
              <a:rPr lang="en-US" sz="2000" dirty="0"/>
              <a:t>distribution of means but only an </a:t>
            </a:r>
            <a:r>
              <a:rPr lang="en-US" sz="2000" i="1" dirty="0"/>
              <a:t>experimental </a:t>
            </a:r>
            <a:r>
              <a:rPr lang="en-US" sz="2000" dirty="0"/>
              <a:t>sampling distribution. </a:t>
            </a:r>
            <a:endParaRPr lang="en-US" sz="2000" dirty="0" smtClean="0"/>
          </a:p>
          <a:p>
            <a:r>
              <a:rPr lang="en-US" sz="2000" dirty="0" smtClean="0"/>
              <a:t>Nevertheless</a:t>
            </a:r>
            <a:r>
              <a:rPr lang="en-US" sz="2000" dirty="0"/>
              <a:t>, since the </a:t>
            </a:r>
            <a:r>
              <a:rPr lang="en-US" sz="2000" dirty="0" smtClean="0"/>
              <a:t>number of </a:t>
            </a:r>
            <a:r>
              <a:rPr lang="en-US" sz="2000" dirty="0"/>
              <a:t>samples is large, there should be close agreement between the two sampling distributions. </a:t>
            </a:r>
            <a:endParaRPr lang="en-US" sz="2000" dirty="0" smtClean="0"/>
          </a:p>
          <a:p>
            <a:r>
              <a:rPr lang="en-US" sz="2000" dirty="0" smtClean="0"/>
              <a:t>Hence</a:t>
            </a:r>
            <a:r>
              <a:rPr lang="en-US" sz="2000" dirty="0"/>
              <a:t>, the </a:t>
            </a:r>
            <a:r>
              <a:rPr lang="en-US" sz="2000" dirty="0" smtClean="0"/>
              <a:t>mean and </a:t>
            </a:r>
            <a:r>
              <a:rPr lang="en-US" sz="2000" dirty="0"/>
              <a:t>standard deviation of the 80 sample means would be close to those of the theoretical distribution. Therefore</a:t>
            </a:r>
            <a:r>
              <a:rPr lang="en-US" sz="2000" dirty="0" smtClean="0"/>
              <a:t>, we </a:t>
            </a:r>
            <a:r>
              <a:rPr lang="en-US" sz="2000" dirty="0"/>
              <a:t>have</a:t>
            </a:r>
            <a:endParaRPr lang="en-US" sz="2000" dirty="0"/>
          </a:p>
        </p:txBody>
      </p:sp>
      <p:pic>
        <p:nvPicPr>
          <p:cNvPr id="4" name="Picture 3"/>
          <p:cNvPicPr>
            <a:picLocks noChangeAspect="1"/>
          </p:cNvPicPr>
          <p:nvPr/>
        </p:nvPicPr>
        <p:blipFill>
          <a:blip r:embed="rId2"/>
          <a:stretch>
            <a:fillRect/>
          </a:stretch>
        </p:blipFill>
        <p:spPr>
          <a:xfrm>
            <a:off x="2356213" y="5676900"/>
            <a:ext cx="6591300" cy="1181100"/>
          </a:xfrm>
          <a:prstGeom prst="rect">
            <a:avLst/>
          </a:prstGeom>
        </p:spPr>
      </p:pic>
    </p:spTree>
    <p:extLst>
      <p:ext uri="{BB962C8B-B14F-4D97-AF65-F5344CB8AC3E}">
        <p14:creationId xmlns:p14="http://schemas.microsoft.com/office/powerpoint/2010/main" val="776637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8281"/>
          </a:xfrm>
        </p:spPr>
        <p:txBody>
          <a:bodyPr/>
          <a:lstStyle/>
          <a:p>
            <a:r>
              <a:rPr lang="en-US" dirty="0" smtClean="0"/>
              <a:t>Confidence intervals</a:t>
            </a:r>
            <a:endParaRPr lang="en-US" dirty="0"/>
          </a:p>
        </p:txBody>
      </p:sp>
      <p:sp>
        <p:nvSpPr>
          <p:cNvPr id="3" name="Content Placeholder 2"/>
          <p:cNvSpPr>
            <a:spLocks noGrp="1"/>
          </p:cNvSpPr>
          <p:nvPr>
            <p:ph idx="1"/>
          </p:nvPr>
        </p:nvSpPr>
        <p:spPr>
          <a:xfrm>
            <a:off x="838200" y="1123406"/>
            <a:ext cx="10515600" cy="5053557"/>
          </a:xfrm>
        </p:spPr>
        <p:txBody>
          <a:bodyPr>
            <a:normAutofit fontScale="77500" lnSpcReduction="20000"/>
          </a:bodyPr>
          <a:lstStyle/>
          <a:p>
            <a:r>
              <a:rPr lang="en-US" dirty="0"/>
              <a:t>Let and be the mean and standard deviation (standard error) of the sampling distribution of a statistic </a:t>
            </a:r>
            <a:r>
              <a:rPr lang="en-US" i="1" dirty="0"/>
              <a:t>S.</a:t>
            </a:r>
          </a:p>
          <a:p>
            <a:r>
              <a:rPr lang="en-US" dirty="0"/>
              <a:t>Then, if the sampling distribution of </a:t>
            </a:r>
            <a:r>
              <a:rPr lang="en-US" i="1" dirty="0"/>
              <a:t>S </a:t>
            </a:r>
            <a:r>
              <a:rPr lang="en-US" dirty="0"/>
              <a:t>is approximately normal (which as we have seen is true for many </a:t>
            </a:r>
            <a:r>
              <a:rPr lang="en-US" dirty="0" smtClean="0"/>
              <a:t>statistics if </a:t>
            </a:r>
            <a:r>
              <a:rPr lang="en-US" dirty="0"/>
              <a:t>the sample size ), we can expect to find </a:t>
            </a:r>
            <a:r>
              <a:rPr lang="en-US" i="1" dirty="0"/>
              <a:t>S </a:t>
            </a:r>
            <a:r>
              <a:rPr lang="en-US" dirty="0"/>
              <a:t>lying in the intervals to , </a:t>
            </a:r>
            <a:r>
              <a:rPr lang="en-US" dirty="0" smtClean="0"/>
              <a:t>to or </a:t>
            </a:r>
            <a:r>
              <a:rPr lang="en-US" dirty="0"/>
              <a:t>to about 68.27%, 95.45%, and 99.73% of the time, respectively.</a:t>
            </a:r>
          </a:p>
          <a:p>
            <a:r>
              <a:rPr lang="en-US" dirty="0"/>
              <a:t>Equivalently we can expect to find, or we can be </a:t>
            </a:r>
            <a:r>
              <a:rPr lang="en-US" i="1" dirty="0"/>
              <a:t>confident </a:t>
            </a:r>
            <a:r>
              <a:rPr lang="en-US" dirty="0"/>
              <a:t>of finding, in the intervals to </a:t>
            </a:r>
            <a:r>
              <a:rPr lang="en-US" dirty="0" smtClean="0"/>
              <a:t>, to </a:t>
            </a:r>
            <a:r>
              <a:rPr lang="en-US" dirty="0"/>
              <a:t>or to about 68.27%, 95.45%, and 99.73% of the time, respectively. </a:t>
            </a:r>
            <a:endParaRPr lang="en-US" dirty="0" smtClean="0"/>
          </a:p>
          <a:p>
            <a:r>
              <a:rPr lang="en-US" dirty="0" smtClean="0"/>
              <a:t>Because of </a:t>
            </a:r>
            <a:r>
              <a:rPr lang="en-US" dirty="0"/>
              <a:t>this, we call these respective intervals the 68.27%, 95.45%, and 99.73% </a:t>
            </a:r>
            <a:r>
              <a:rPr lang="en-US" i="1" dirty="0"/>
              <a:t>confidence intervals </a:t>
            </a:r>
            <a:r>
              <a:rPr lang="en-US" dirty="0"/>
              <a:t>for </a:t>
            </a:r>
            <a:r>
              <a:rPr lang="en-US" dirty="0" smtClean="0"/>
              <a:t>estimating (</a:t>
            </a:r>
            <a:r>
              <a:rPr lang="en-US" dirty="0"/>
              <a:t>i.e., for estimating the population parameter, in the case of an unbiased </a:t>
            </a:r>
            <a:r>
              <a:rPr lang="en-US" i="1" dirty="0"/>
              <a:t>S</a:t>
            </a:r>
            <a:r>
              <a:rPr lang="en-US" dirty="0"/>
              <a:t>)</a:t>
            </a:r>
            <a:r>
              <a:rPr lang="en-US" i="1" dirty="0"/>
              <a:t>. </a:t>
            </a:r>
            <a:endParaRPr lang="en-US" i="1" dirty="0" smtClean="0"/>
          </a:p>
          <a:p>
            <a:r>
              <a:rPr lang="en-US" dirty="0" smtClean="0"/>
              <a:t>The </a:t>
            </a:r>
            <a:r>
              <a:rPr lang="en-US" dirty="0"/>
              <a:t>end numbers of </a:t>
            </a:r>
            <a:r>
              <a:rPr lang="en-US" dirty="0" smtClean="0"/>
              <a:t>these intervals </a:t>
            </a:r>
            <a:r>
              <a:rPr lang="en-US" dirty="0"/>
              <a:t>( ) are then called the 68.27%, 95.45%, and 99.73% </a:t>
            </a:r>
            <a:r>
              <a:rPr lang="en-US" i="1" dirty="0"/>
              <a:t>confidence limits.</a:t>
            </a:r>
          </a:p>
          <a:p>
            <a:r>
              <a:rPr lang="en-US" dirty="0"/>
              <a:t>Similarly, and are 95% and 99% (or 0.95 and 0.99) confidence limits for </a:t>
            </a:r>
            <a:r>
              <a:rPr lang="en-US" i="1" dirty="0"/>
              <a:t>. </a:t>
            </a:r>
            <a:endParaRPr lang="en-US" i="1" dirty="0" smtClean="0"/>
          </a:p>
          <a:p>
            <a:r>
              <a:rPr lang="en-US" dirty="0" smtClean="0"/>
              <a:t>The percentage confidence </a:t>
            </a:r>
            <a:r>
              <a:rPr lang="en-US" dirty="0"/>
              <a:t>is often called the </a:t>
            </a:r>
            <a:r>
              <a:rPr lang="en-US" i="1" dirty="0"/>
              <a:t>confidence level. </a:t>
            </a:r>
            <a:r>
              <a:rPr lang="en-US" dirty="0"/>
              <a:t>The numbers 1.96, 2.58, etc., in the confidence limits </a:t>
            </a:r>
            <a:r>
              <a:rPr lang="en-US" dirty="0" smtClean="0"/>
              <a:t>are called </a:t>
            </a:r>
            <a:r>
              <a:rPr lang="en-US" i="1" dirty="0"/>
              <a:t>critical values</a:t>
            </a:r>
            <a:r>
              <a:rPr lang="en-US" dirty="0"/>
              <a:t>, and are denoted by </a:t>
            </a:r>
            <a:r>
              <a:rPr lang="en-US" i="1" dirty="0" err="1"/>
              <a:t>zc</a:t>
            </a:r>
            <a:r>
              <a:rPr lang="en-US" i="1" dirty="0"/>
              <a:t>. </a:t>
            </a:r>
            <a:r>
              <a:rPr lang="en-US" dirty="0"/>
              <a:t>From confidence levels we can find critical values, and conversely.</a:t>
            </a:r>
            <a:endParaRPr lang="en-US" dirty="0"/>
          </a:p>
        </p:txBody>
      </p:sp>
    </p:spTree>
    <p:extLst>
      <p:ext uri="{BB962C8B-B14F-4D97-AF65-F5344CB8AC3E}">
        <p14:creationId xmlns:p14="http://schemas.microsoft.com/office/powerpoint/2010/main" val="1592699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8281"/>
          </a:xfrm>
        </p:spPr>
        <p:txBody>
          <a:bodyPr/>
          <a:lstStyle/>
          <a:p>
            <a:r>
              <a:rPr lang="en-US" dirty="0" smtClean="0"/>
              <a:t>Useful table</a:t>
            </a:r>
            <a:endParaRPr lang="en-US" dirty="0"/>
          </a:p>
        </p:txBody>
      </p:sp>
      <p:sp>
        <p:nvSpPr>
          <p:cNvPr id="3" name="Content Placeholder 2"/>
          <p:cNvSpPr>
            <a:spLocks noGrp="1"/>
          </p:cNvSpPr>
          <p:nvPr>
            <p:ph idx="1"/>
          </p:nvPr>
        </p:nvSpPr>
        <p:spPr>
          <a:xfrm>
            <a:off x="838200" y="1214846"/>
            <a:ext cx="10515600" cy="4962117"/>
          </a:xfrm>
        </p:spPr>
        <p:txBody>
          <a:bodyPr/>
          <a:lstStyle/>
          <a:p>
            <a:pPr marL="0" indent="0">
              <a:buNone/>
            </a:pPr>
            <a:endParaRPr lang="en-US" dirty="0"/>
          </a:p>
        </p:txBody>
      </p:sp>
      <p:pic>
        <p:nvPicPr>
          <p:cNvPr id="4" name="Picture 3"/>
          <p:cNvPicPr>
            <a:picLocks noChangeAspect="1"/>
          </p:cNvPicPr>
          <p:nvPr/>
        </p:nvPicPr>
        <p:blipFill>
          <a:blip r:embed="rId2"/>
          <a:stretch>
            <a:fillRect/>
          </a:stretch>
        </p:blipFill>
        <p:spPr>
          <a:xfrm>
            <a:off x="1493112" y="1698715"/>
            <a:ext cx="9486758" cy="1606188"/>
          </a:xfrm>
          <a:prstGeom prst="rect">
            <a:avLst/>
          </a:prstGeom>
        </p:spPr>
      </p:pic>
    </p:spTree>
    <p:extLst>
      <p:ext uri="{BB962C8B-B14F-4D97-AF65-F5344CB8AC3E}">
        <p14:creationId xmlns:p14="http://schemas.microsoft.com/office/powerpoint/2010/main" val="22730095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6841"/>
          </a:xfrm>
        </p:spPr>
        <p:txBody>
          <a:bodyPr>
            <a:normAutofit fontScale="90000"/>
          </a:bodyPr>
          <a:lstStyle/>
          <a:p>
            <a:r>
              <a:rPr lang="en-US" dirty="0" smtClean="0"/>
              <a:t>Exercise for confidence interval</a:t>
            </a:r>
            <a:endParaRPr lang="en-US" dirty="0"/>
          </a:p>
        </p:txBody>
      </p:sp>
      <p:pic>
        <p:nvPicPr>
          <p:cNvPr id="4" name="Content Placeholder 3"/>
          <p:cNvPicPr>
            <a:picLocks noGrp="1" noChangeAspect="1"/>
          </p:cNvPicPr>
          <p:nvPr>
            <p:ph idx="1"/>
          </p:nvPr>
        </p:nvPicPr>
        <p:blipFill>
          <a:blip r:embed="rId2"/>
          <a:stretch>
            <a:fillRect/>
          </a:stretch>
        </p:blipFill>
        <p:spPr>
          <a:xfrm>
            <a:off x="896846" y="1720695"/>
            <a:ext cx="2771775" cy="3067050"/>
          </a:xfrm>
          <a:prstGeom prst="rect">
            <a:avLst/>
          </a:prstGeom>
        </p:spPr>
      </p:pic>
      <p:pic>
        <p:nvPicPr>
          <p:cNvPr id="5" name="Picture 4"/>
          <p:cNvPicPr>
            <a:picLocks noChangeAspect="1"/>
          </p:cNvPicPr>
          <p:nvPr/>
        </p:nvPicPr>
        <p:blipFill>
          <a:blip r:embed="rId3"/>
          <a:stretch>
            <a:fillRect/>
          </a:stretch>
        </p:blipFill>
        <p:spPr>
          <a:xfrm>
            <a:off x="5267733" y="2545239"/>
            <a:ext cx="5915025" cy="2409825"/>
          </a:xfrm>
          <a:prstGeom prst="rect">
            <a:avLst/>
          </a:prstGeom>
        </p:spPr>
      </p:pic>
      <p:sp>
        <p:nvSpPr>
          <p:cNvPr id="6" name="TextBox 5"/>
          <p:cNvSpPr txBox="1"/>
          <p:nvPr/>
        </p:nvSpPr>
        <p:spPr>
          <a:xfrm>
            <a:off x="838200" y="1123406"/>
            <a:ext cx="1617617" cy="492443"/>
          </a:xfrm>
          <a:prstGeom prst="rect">
            <a:avLst/>
          </a:prstGeom>
          <a:noFill/>
        </p:spPr>
        <p:txBody>
          <a:bodyPr wrap="square" rtlCol="0">
            <a:spAutoFit/>
          </a:bodyPr>
          <a:lstStyle/>
          <a:p>
            <a:r>
              <a:rPr lang="en-US" sz="2600" dirty="0" smtClean="0"/>
              <a:t>Data</a:t>
            </a:r>
            <a:endParaRPr lang="en-US" sz="2600" dirty="0"/>
          </a:p>
        </p:txBody>
      </p:sp>
      <p:sp>
        <p:nvSpPr>
          <p:cNvPr id="7" name="TextBox 6"/>
          <p:cNvSpPr txBox="1"/>
          <p:nvPr/>
        </p:nvSpPr>
        <p:spPr>
          <a:xfrm>
            <a:off x="5654040" y="1158649"/>
            <a:ext cx="3751217" cy="892552"/>
          </a:xfrm>
          <a:prstGeom prst="rect">
            <a:avLst/>
          </a:prstGeom>
          <a:noFill/>
        </p:spPr>
        <p:txBody>
          <a:bodyPr wrap="square" rtlCol="0">
            <a:spAutoFit/>
          </a:bodyPr>
          <a:lstStyle/>
          <a:p>
            <a:r>
              <a:rPr lang="en-US" sz="2600" dirty="0" smtClean="0"/>
              <a:t>Stage 2 – Computation of the mean</a:t>
            </a:r>
            <a:endParaRPr lang="en-US" sz="2600" dirty="0"/>
          </a:p>
        </p:txBody>
      </p:sp>
      <p:pic>
        <p:nvPicPr>
          <p:cNvPr id="8" name="Picture 7"/>
          <p:cNvPicPr>
            <a:picLocks noChangeAspect="1"/>
          </p:cNvPicPr>
          <p:nvPr/>
        </p:nvPicPr>
        <p:blipFill>
          <a:blip r:embed="rId4"/>
          <a:stretch>
            <a:fillRect/>
          </a:stretch>
        </p:blipFill>
        <p:spPr>
          <a:xfrm>
            <a:off x="686865" y="5811113"/>
            <a:ext cx="9358472" cy="894560"/>
          </a:xfrm>
          <a:prstGeom prst="rect">
            <a:avLst/>
          </a:prstGeom>
        </p:spPr>
      </p:pic>
      <p:pic>
        <p:nvPicPr>
          <p:cNvPr id="9" name="Picture 8"/>
          <p:cNvPicPr>
            <a:picLocks noChangeAspect="1"/>
          </p:cNvPicPr>
          <p:nvPr/>
        </p:nvPicPr>
        <p:blipFill>
          <a:blip r:embed="rId5"/>
          <a:stretch>
            <a:fillRect/>
          </a:stretch>
        </p:blipFill>
        <p:spPr>
          <a:xfrm>
            <a:off x="1059371" y="4676503"/>
            <a:ext cx="6673296" cy="1204566"/>
          </a:xfrm>
          <a:prstGeom prst="rect">
            <a:avLst/>
          </a:prstGeom>
        </p:spPr>
      </p:pic>
      <p:sp>
        <p:nvSpPr>
          <p:cNvPr id="10" name="TextBox 9"/>
          <p:cNvSpPr txBox="1"/>
          <p:nvPr/>
        </p:nvSpPr>
        <p:spPr>
          <a:xfrm>
            <a:off x="10045337" y="5227231"/>
            <a:ext cx="1959429" cy="923330"/>
          </a:xfrm>
          <a:prstGeom prst="rect">
            <a:avLst/>
          </a:prstGeom>
          <a:noFill/>
        </p:spPr>
        <p:txBody>
          <a:bodyPr wrap="square" rtlCol="0">
            <a:spAutoFit/>
          </a:bodyPr>
          <a:lstStyle/>
          <a:p>
            <a:r>
              <a:rPr lang="en-US" b="1" dirty="0" smtClean="0"/>
              <a:t>This was obtained from computing E(X-XBAR)**2)</a:t>
            </a:r>
            <a:endParaRPr lang="en-US" b="1" dirty="0"/>
          </a:p>
        </p:txBody>
      </p:sp>
    </p:spTree>
    <p:extLst>
      <p:ext uri="{BB962C8B-B14F-4D97-AF65-F5344CB8AC3E}">
        <p14:creationId xmlns:p14="http://schemas.microsoft.com/office/powerpoint/2010/main" val="19227586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49086" y="1593668"/>
            <a:ext cx="10648604" cy="4781006"/>
          </a:xfrm>
          <a:prstGeom prst="rect">
            <a:avLst/>
          </a:prstGeom>
        </p:spPr>
      </p:pic>
      <p:sp>
        <p:nvSpPr>
          <p:cNvPr id="2" name="Title 1"/>
          <p:cNvSpPr>
            <a:spLocks noGrp="1"/>
          </p:cNvSpPr>
          <p:nvPr>
            <p:ph type="title"/>
          </p:nvPr>
        </p:nvSpPr>
        <p:spPr>
          <a:xfrm>
            <a:off x="849086" y="365126"/>
            <a:ext cx="10504714" cy="719092"/>
          </a:xfrm>
        </p:spPr>
        <p:txBody>
          <a:bodyPr/>
          <a:lstStyle/>
          <a:p>
            <a:r>
              <a:rPr lang="en-US" dirty="0" smtClean="0"/>
              <a:t>Ref: </a:t>
            </a:r>
            <a:r>
              <a:rPr lang="en-US" dirty="0"/>
              <a:t>S</a:t>
            </a:r>
            <a:r>
              <a:rPr lang="en-US" dirty="0" smtClean="0"/>
              <a:t>chaum series in Probability and statistics</a:t>
            </a:r>
            <a:endParaRPr lang="en-US" dirty="0"/>
          </a:p>
        </p:txBody>
      </p:sp>
    </p:spTree>
    <p:extLst>
      <p:ext uri="{BB962C8B-B14F-4D97-AF65-F5344CB8AC3E}">
        <p14:creationId xmlns:p14="http://schemas.microsoft.com/office/powerpoint/2010/main" val="678716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4020"/>
          </a:xfrm>
        </p:spPr>
        <p:txBody>
          <a:bodyPr/>
          <a:lstStyle/>
          <a:p>
            <a:r>
              <a:rPr lang="en-US" dirty="0" smtClean="0"/>
              <a:t>Axioms of probability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69146"/>
                <a:ext cx="10515600" cy="5107817"/>
              </a:xfrm>
            </p:spPr>
            <p:txBody>
              <a:bodyPr/>
              <a:lstStyle/>
              <a:p>
                <a:r>
                  <a:rPr lang="en-US" dirty="0" smtClean="0"/>
                  <a:t>We have a sample space S. If S is discrete, all subsets correspond to events and conversely if S is continuous, special subsets (called measurable) correspond to events. </a:t>
                </a:r>
              </a:p>
              <a:p>
                <a:r>
                  <a:rPr lang="en-US" dirty="0" smtClean="0"/>
                  <a:t>To each event A, we associate a number called P(A) or probability of A, if it satisfies</a:t>
                </a:r>
              </a:p>
              <a:p>
                <a:pPr lvl="1"/>
                <a:r>
                  <a:rPr lang="en-US" dirty="0" smtClean="0"/>
                  <a:t>P(A) &gt;= 0;</a:t>
                </a:r>
              </a:p>
              <a:p>
                <a:pPr lvl="1"/>
                <a:r>
                  <a:rPr lang="en-US" dirty="0" smtClean="0"/>
                  <a:t>Any certain event S in the class C, P(S) = 1.</a:t>
                </a:r>
              </a:p>
              <a:p>
                <a:pPr lvl="1"/>
                <a:r>
                  <a:rPr lang="en-US" dirty="0" smtClean="0"/>
                  <a:t>For mutually exclusive events A1, A2, …, An in the class C</a:t>
                </a:r>
              </a:p>
              <a:p>
                <a:pPr marL="457200" lvl="1" indent="0">
                  <a:buNone/>
                </a:pPr>
                <a:r>
                  <a:rPr lang="en-US" dirty="0"/>
                  <a:t>	</a:t>
                </a:r>
                <a:r>
                  <a:rPr lang="en-US" dirty="0" smtClean="0"/>
                  <a:t>P( </a:t>
                </a:r>
                <a14:m>
                  <m:oMath xmlns:m="http://schemas.openxmlformats.org/officeDocument/2006/math">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1 ∪</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2 …∪</m:t>
                    </m:r>
                    <m:r>
                      <a:rPr lang="en-US" b="0" i="1" smtClean="0">
                        <a:latin typeface="Cambria Math" panose="02040503050406030204" pitchFamily="18" charset="0"/>
                        <a:ea typeface="Cambria Math" panose="02040503050406030204" pitchFamily="18" charset="0"/>
                      </a:rPr>
                      <m:t>𝐴𝑛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2)+ …. +</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𝐴𝑛</m:t>
                    </m:r>
                    <m:r>
                      <a:rPr lang="en-US" b="0" i="1" smtClean="0">
                        <a:latin typeface="Cambria Math" panose="02040503050406030204" pitchFamily="18" charset="0"/>
                        <a:ea typeface="Cambria Math" panose="02040503050406030204" pitchFamily="18" charset="0"/>
                      </a:rPr>
                      <m:t>)</m:t>
                    </m:r>
                  </m:oMath>
                </a14:m>
                <a:endParaRPr lang="en-US" b="0" dirty="0" smtClean="0">
                  <a:ea typeface="Cambria Math" panose="02040503050406030204" pitchFamily="18" charset="0"/>
                </a:endParaRPr>
              </a:p>
              <a:p>
                <a:pPr marL="457200" lvl="1" indent="0">
                  <a:buNone/>
                </a:pPr>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69146"/>
                <a:ext cx="10515600" cy="5107817"/>
              </a:xfrm>
              <a:blipFill>
                <a:blip r:embed="rId2"/>
                <a:stretch>
                  <a:fillRect l="-1043" t="-1909"/>
                </a:stretch>
              </a:blipFill>
            </p:spPr>
            <p:txBody>
              <a:bodyPr/>
              <a:lstStyle/>
              <a:p>
                <a:r>
                  <a:rPr lang="en-US">
                    <a:noFill/>
                  </a:rPr>
                  <a:t> </a:t>
                </a:r>
              </a:p>
            </p:txBody>
          </p:sp>
        </mc:Fallback>
      </mc:AlternateContent>
    </p:spTree>
    <p:extLst>
      <p:ext uri="{BB962C8B-B14F-4D97-AF65-F5344CB8AC3E}">
        <p14:creationId xmlns:p14="http://schemas.microsoft.com/office/powerpoint/2010/main" val="32410489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5218"/>
          </a:xfrm>
        </p:spPr>
        <p:txBody>
          <a:bodyPr/>
          <a:lstStyle/>
          <a:p>
            <a:r>
              <a:rPr lang="en-US" dirty="0" smtClean="0"/>
              <a:t> Small samples – t distribution</a:t>
            </a:r>
            <a:endParaRPr lang="en-US" dirty="0"/>
          </a:p>
        </p:txBody>
      </p:sp>
      <p:pic>
        <p:nvPicPr>
          <p:cNvPr id="4" name="Picture 3"/>
          <p:cNvPicPr>
            <a:picLocks noChangeAspect="1"/>
          </p:cNvPicPr>
          <p:nvPr/>
        </p:nvPicPr>
        <p:blipFill>
          <a:blip r:embed="rId2"/>
          <a:stretch>
            <a:fillRect/>
          </a:stretch>
        </p:blipFill>
        <p:spPr>
          <a:xfrm>
            <a:off x="1058091" y="1257996"/>
            <a:ext cx="10996022" cy="4803170"/>
          </a:xfrm>
          <a:prstGeom prst="rect">
            <a:avLst/>
          </a:prstGeom>
        </p:spPr>
      </p:pic>
    </p:spTree>
    <p:extLst>
      <p:ext uri="{BB962C8B-B14F-4D97-AF65-F5344CB8AC3E}">
        <p14:creationId xmlns:p14="http://schemas.microsoft.com/office/powerpoint/2010/main" val="13748601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3778"/>
          </a:xfrm>
        </p:spPr>
        <p:txBody>
          <a:bodyPr>
            <a:normAutofit fontScale="90000"/>
          </a:bodyPr>
          <a:lstStyle/>
          <a:p>
            <a:r>
              <a:rPr lang="en-US" dirty="0" smtClean="0"/>
              <a:t>Appendix :  ‘t</a:t>
            </a:r>
            <a:r>
              <a:rPr lang="en-US" dirty="0" smtClean="0"/>
              <a:t>’ distribution</a:t>
            </a:r>
            <a:endParaRPr lang="en-US" dirty="0"/>
          </a:p>
        </p:txBody>
      </p:sp>
      <p:sp>
        <p:nvSpPr>
          <p:cNvPr id="3" name="Content Placeholder 2"/>
          <p:cNvSpPr>
            <a:spLocks noGrp="1"/>
          </p:cNvSpPr>
          <p:nvPr>
            <p:ph idx="1"/>
          </p:nvPr>
        </p:nvSpPr>
        <p:spPr>
          <a:xfrm>
            <a:off x="838200" y="1018904"/>
            <a:ext cx="10515600" cy="5158059"/>
          </a:xfrm>
        </p:spPr>
        <p:txBody>
          <a:bodyPr/>
          <a:lstStyle/>
          <a:p>
            <a:r>
              <a:rPr lang="en-US" dirty="0" smtClean="0"/>
              <a:t>Basic theorem: The sample means are normally distributed.</a:t>
            </a:r>
          </a:p>
          <a:p>
            <a:r>
              <a:rPr lang="en-US" dirty="0" smtClean="0"/>
              <a:t>Proof:</a:t>
            </a:r>
          </a:p>
          <a:p>
            <a:pPr lvl="1"/>
            <a:r>
              <a:rPr lang="en-US" dirty="0" smtClean="0"/>
              <a:t>We define a function called Moment generating function’ as</a:t>
            </a:r>
          </a:p>
          <a:p>
            <a:pPr marL="457200" lvl="1" indent="0">
              <a:buNone/>
            </a:pPr>
            <a:r>
              <a:rPr lang="en-US" dirty="0"/>
              <a:t>	</a:t>
            </a:r>
            <a:r>
              <a:rPr lang="en-US" dirty="0" smtClean="0"/>
              <a:t>expected value of e</a:t>
            </a:r>
            <a:r>
              <a:rPr lang="en-US" baseline="30000" dirty="0" smtClean="0"/>
              <a:t>(t X)</a:t>
            </a:r>
            <a:r>
              <a:rPr lang="en-US" dirty="0" smtClean="0"/>
              <a:t>       = E(</a:t>
            </a:r>
            <a:r>
              <a:rPr lang="en-US" dirty="0"/>
              <a:t>e</a:t>
            </a:r>
            <a:r>
              <a:rPr lang="en-US" baseline="30000" dirty="0"/>
              <a:t>(t </a:t>
            </a:r>
            <a:r>
              <a:rPr lang="en-US" baseline="30000" dirty="0" smtClean="0"/>
              <a:t>X)</a:t>
            </a:r>
            <a:r>
              <a:rPr lang="en-US" dirty="0" smtClean="0"/>
              <a:t> )</a:t>
            </a:r>
          </a:p>
          <a:p>
            <a:pPr marL="457200" lvl="1" indent="0">
              <a:buNone/>
            </a:pPr>
            <a:r>
              <a:rPr lang="en-US" dirty="0" smtClean="0"/>
              <a:t>The next result will be ( </a:t>
            </a:r>
            <a:r>
              <a:rPr lang="en-US" i="1" dirty="0" smtClean="0"/>
              <a:t>Addition corresponds to multiplication</a:t>
            </a:r>
            <a:r>
              <a:rPr lang="en-US" dirty="0" smtClean="0"/>
              <a:t>)</a:t>
            </a:r>
          </a:p>
          <a:p>
            <a:pPr marL="457200" lvl="1" indent="0">
              <a:buNone/>
            </a:pPr>
            <a:endParaRPr lang="en-US" dirty="0" smtClean="0"/>
          </a:p>
        </p:txBody>
      </p:sp>
      <p:pic>
        <p:nvPicPr>
          <p:cNvPr id="7" name="Picture 6"/>
          <p:cNvPicPr>
            <a:picLocks noChangeAspect="1"/>
          </p:cNvPicPr>
          <p:nvPr/>
        </p:nvPicPr>
        <p:blipFill>
          <a:blip r:embed="rId2"/>
          <a:stretch>
            <a:fillRect/>
          </a:stretch>
        </p:blipFill>
        <p:spPr>
          <a:xfrm>
            <a:off x="373359" y="3597933"/>
            <a:ext cx="11445282" cy="2978876"/>
          </a:xfrm>
          <a:prstGeom prst="rect">
            <a:avLst/>
          </a:prstGeom>
        </p:spPr>
      </p:pic>
    </p:spTree>
    <p:extLst>
      <p:ext uri="{BB962C8B-B14F-4D97-AF65-F5344CB8AC3E}">
        <p14:creationId xmlns:p14="http://schemas.microsoft.com/office/powerpoint/2010/main" val="24990355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normAutofit fontScale="90000"/>
          </a:bodyPr>
          <a:lstStyle/>
          <a:p>
            <a:r>
              <a:rPr lang="en-US" dirty="0" smtClean="0"/>
              <a:t>Appendix</a:t>
            </a:r>
            <a:endParaRPr lang="en-US" dirty="0"/>
          </a:p>
        </p:txBody>
      </p:sp>
      <p:pic>
        <p:nvPicPr>
          <p:cNvPr id="4" name="Content Placeholder 3"/>
          <p:cNvPicPr>
            <a:picLocks noGrp="1" noChangeAspect="1"/>
          </p:cNvPicPr>
          <p:nvPr>
            <p:ph idx="1"/>
          </p:nvPr>
        </p:nvPicPr>
        <p:blipFill>
          <a:blip r:embed="rId2"/>
          <a:stretch>
            <a:fillRect/>
          </a:stretch>
        </p:blipFill>
        <p:spPr>
          <a:xfrm>
            <a:off x="838200" y="1555547"/>
            <a:ext cx="10232742" cy="2206556"/>
          </a:xfrm>
          <a:prstGeom prst="rect">
            <a:avLst/>
          </a:prstGeom>
        </p:spPr>
      </p:pic>
      <p:sp>
        <p:nvSpPr>
          <p:cNvPr id="5" name="TextBox 4"/>
          <p:cNvSpPr txBox="1"/>
          <p:nvPr/>
        </p:nvSpPr>
        <p:spPr>
          <a:xfrm>
            <a:off x="838200" y="4088674"/>
            <a:ext cx="10121537" cy="1200329"/>
          </a:xfrm>
          <a:prstGeom prst="rect">
            <a:avLst/>
          </a:prstGeom>
          <a:noFill/>
        </p:spPr>
        <p:txBody>
          <a:bodyPr wrap="square" rtlCol="0">
            <a:spAutoFit/>
          </a:bodyPr>
          <a:lstStyle/>
          <a:p>
            <a:r>
              <a:rPr lang="en-US" dirty="0" smtClean="0"/>
              <a:t>These above relations directly lead to find the celebrated result  that the sampled means of normally distributed variables are normally distributed.</a:t>
            </a:r>
          </a:p>
          <a:p>
            <a:endParaRPr lang="en-US" dirty="0"/>
          </a:p>
          <a:p>
            <a:r>
              <a:rPr lang="en-US" dirty="0" smtClean="0"/>
              <a:t>This essentially leads to ‘t’ distribution.</a:t>
            </a:r>
            <a:endParaRPr lang="en-US" dirty="0"/>
          </a:p>
        </p:txBody>
      </p:sp>
    </p:spTree>
    <p:extLst>
      <p:ext uri="{BB962C8B-B14F-4D97-AF65-F5344CB8AC3E}">
        <p14:creationId xmlns:p14="http://schemas.microsoft.com/office/powerpoint/2010/main" val="16575667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834" y="365125"/>
            <a:ext cx="10556966" cy="666841"/>
          </a:xfrm>
        </p:spPr>
        <p:txBody>
          <a:bodyPr>
            <a:normAutofit fontScale="90000"/>
          </a:bodyPr>
          <a:lstStyle/>
          <a:p>
            <a:r>
              <a:rPr lang="en-US" dirty="0" smtClean="0"/>
              <a:t>T distribution</a:t>
            </a:r>
            <a:endParaRPr lang="en-US" dirty="0"/>
          </a:p>
        </p:txBody>
      </p:sp>
      <p:pic>
        <p:nvPicPr>
          <p:cNvPr id="4" name="Picture 3"/>
          <p:cNvPicPr>
            <a:picLocks noChangeAspect="1"/>
          </p:cNvPicPr>
          <p:nvPr/>
        </p:nvPicPr>
        <p:blipFill>
          <a:blip r:embed="rId2"/>
          <a:stretch>
            <a:fillRect/>
          </a:stretch>
        </p:blipFill>
        <p:spPr>
          <a:xfrm>
            <a:off x="1018904" y="1338262"/>
            <a:ext cx="9705702" cy="5335054"/>
          </a:xfrm>
          <a:prstGeom prst="rect">
            <a:avLst/>
          </a:prstGeom>
        </p:spPr>
      </p:pic>
    </p:spTree>
    <p:extLst>
      <p:ext uri="{BB962C8B-B14F-4D97-AF65-F5344CB8AC3E}">
        <p14:creationId xmlns:p14="http://schemas.microsoft.com/office/powerpoint/2010/main" val="20610816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029"/>
          </a:xfrm>
        </p:spPr>
        <p:txBody>
          <a:bodyPr/>
          <a:lstStyle/>
          <a:p>
            <a:r>
              <a:rPr lang="en-US" dirty="0" smtClean="0"/>
              <a:t>Hypothesis</a:t>
            </a:r>
            <a:endParaRPr lang="en-US" dirty="0"/>
          </a:p>
        </p:txBody>
      </p:sp>
      <p:pic>
        <p:nvPicPr>
          <p:cNvPr id="4" name="Content Placeholder 3"/>
          <p:cNvPicPr>
            <a:picLocks noGrp="1" noChangeAspect="1"/>
          </p:cNvPicPr>
          <p:nvPr>
            <p:ph idx="1"/>
          </p:nvPr>
        </p:nvPicPr>
        <p:blipFill>
          <a:blip r:embed="rId2"/>
          <a:stretch>
            <a:fillRect/>
          </a:stretch>
        </p:blipFill>
        <p:spPr>
          <a:xfrm>
            <a:off x="935626" y="1391475"/>
            <a:ext cx="7764237" cy="1223932"/>
          </a:xfrm>
          <a:prstGeom prst="rect">
            <a:avLst/>
          </a:prstGeom>
        </p:spPr>
      </p:pic>
      <p:sp>
        <p:nvSpPr>
          <p:cNvPr id="5" name="Rectangle 4"/>
          <p:cNvSpPr/>
          <p:nvPr/>
        </p:nvSpPr>
        <p:spPr>
          <a:xfrm>
            <a:off x="1110343" y="2690335"/>
            <a:ext cx="10110651" cy="646331"/>
          </a:xfrm>
          <a:prstGeom prst="rect">
            <a:avLst/>
          </a:prstGeom>
        </p:spPr>
        <p:txBody>
          <a:bodyPr wrap="square">
            <a:spAutoFit/>
          </a:bodyPr>
          <a:lstStyle/>
          <a:p>
            <a:r>
              <a:rPr lang="en-US" dirty="0">
                <a:solidFill>
                  <a:srgbClr val="000000"/>
                </a:solidFill>
                <a:latin typeface="NewAster"/>
              </a:rPr>
              <a:t>It is convenient also to give a name to the statement we hope or suspect </a:t>
            </a:r>
            <a:r>
              <a:rPr lang="en-US" dirty="0" smtClean="0">
                <a:solidFill>
                  <a:srgbClr val="000000"/>
                </a:solidFill>
                <a:latin typeface="NewAster"/>
              </a:rPr>
              <a:t>is </a:t>
            </a:r>
            <a:r>
              <a:rPr lang="en-US" sz="1600" b="1" dirty="0" smtClean="0">
                <a:solidFill>
                  <a:srgbClr val="00BCCF"/>
                </a:solidFill>
                <a:latin typeface="Frutiger-Bold"/>
              </a:rPr>
              <a:t>alternative </a:t>
            </a:r>
            <a:r>
              <a:rPr lang="en-US" sz="1600" b="1" dirty="0">
                <a:solidFill>
                  <a:srgbClr val="00BCCF"/>
                </a:solidFill>
                <a:latin typeface="Frutiger-Bold"/>
              </a:rPr>
              <a:t>hypothesis </a:t>
            </a:r>
            <a:r>
              <a:rPr lang="en-US" dirty="0">
                <a:solidFill>
                  <a:srgbClr val="000000"/>
                </a:solidFill>
                <a:latin typeface="NewAster"/>
              </a:rPr>
              <a:t>true instead of </a:t>
            </a:r>
            <a:r>
              <a:rPr lang="en-US" i="1" dirty="0">
                <a:solidFill>
                  <a:srgbClr val="000000"/>
                </a:solidFill>
                <a:latin typeface="NewAster-Italic"/>
              </a:rPr>
              <a:t>H</a:t>
            </a:r>
            <a:r>
              <a:rPr lang="en-US" sz="800" dirty="0">
                <a:solidFill>
                  <a:srgbClr val="000000"/>
                </a:solidFill>
                <a:latin typeface="NewAster"/>
              </a:rPr>
              <a:t>0</a:t>
            </a:r>
            <a:r>
              <a:rPr lang="en-US" dirty="0">
                <a:solidFill>
                  <a:srgbClr val="000000"/>
                </a:solidFill>
                <a:latin typeface="NewAster"/>
              </a:rPr>
              <a:t>. This is called the </a:t>
            </a:r>
            <a:r>
              <a:rPr lang="en-US" b="1" dirty="0">
                <a:solidFill>
                  <a:srgbClr val="000000"/>
                </a:solidFill>
                <a:latin typeface="NewAster-Bold"/>
              </a:rPr>
              <a:t>alternative hypothesis </a:t>
            </a:r>
            <a:r>
              <a:rPr lang="en-US" dirty="0">
                <a:solidFill>
                  <a:srgbClr val="000000"/>
                </a:solidFill>
                <a:latin typeface="NewAster"/>
              </a:rPr>
              <a:t>and is </a:t>
            </a:r>
            <a:r>
              <a:rPr lang="en-US" dirty="0" smtClean="0">
                <a:solidFill>
                  <a:srgbClr val="000000"/>
                </a:solidFill>
                <a:latin typeface="NewAster"/>
              </a:rPr>
              <a:t>abbreviated as </a:t>
            </a:r>
            <a:r>
              <a:rPr lang="en-US" i="1" dirty="0">
                <a:solidFill>
                  <a:srgbClr val="000000"/>
                </a:solidFill>
                <a:latin typeface="NewAster-Italic"/>
              </a:rPr>
              <a:t>H</a:t>
            </a:r>
            <a:r>
              <a:rPr lang="en-US" sz="800" i="1" dirty="0">
                <a:solidFill>
                  <a:srgbClr val="000000"/>
                </a:solidFill>
                <a:latin typeface="NewAster-Italic"/>
              </a:rPr>
              <a:t>a</a:t>
            </a:r>
            <a:r>
              <a:rPr lang="en-US" dirty="0">
                <a:solidFill>
                  <a:srgbClr val="000000"/>
                </a:solidFill>
                <a:latin typeface="NewAster"/>
              </a:rPr>
              <a:t>.</a:t>
            </a:r>
            <a:endParaRPr lang="en-US" dirty="0"/>
          </a:p>
        </p:txBody>
      </p:sp>
      <p:sp>
        <p:nvSpPr>
          <p:cNvPr id="6" name="Rectangle 5"/>
          <p:cNvSpPr/>
          <p:nvPr/>
        </p:nvSpPr>
        <p:spPr>
          <a:xfrm>
            <a:off x="935626" y="3656987"/>
            <a:ext cx="10418173" cy="2862322"/>
          </a:xfrm>
          <a:prstGeom prst="rect">
            <a:avLst/>
          </a:prstGeom>
        </p:spPr>
        <p:txBody>
          <a:bodyPr wrap="square">
            <a:spAutoFit/>
          </a:bodyPr>
          <a:lstStyle/>
          <a:p>
            <a:r>
              <a:rPr lang="en-US" dirty="0">
                <a:latin typeface="NewAster"/>
              </a:rPr>
              <a:t>To assess how far the estimate is from the parameter, standardize the estimate</a:t>
            </a:r>
            <a:r>
              <a:rPr lang="en-US" dirty="0" smtClean="0">
                <a:latin typeface="NewAster"/>
              </a:rPr>
              <a:t>.</a:t>
            </a:r>
          </a:p>
          <a:p>
            <a:endParaRPr lang="en-US" dirty="0">
              <a:latin typeface="NewAster"/>
            </a:endParaRPr>
          </a:p>
          <a:p>
            <a:r>
              <a:rPr lang="en-US" dirty="0">
                <a:latin typeface="NewAster"/>
              </a:rPr>
              <a:t>In many common situations the test statistic has the </a:t>
            </a:r>
            <a:r>
              <a:rPr lang="en-US" dirty="0" smtClean="0">
                <a:latin typeface="NewAster"/>
              </a:rPr>
              <a:t>form</a:t>
            </a:r>
          </a:p>
          <a:p>
            <a:endParaRPr lang="en-US" dirty="0">
              <a:latin typeface="NewAster"/>
            </a:endParaRPr>
          </a:p>
          <a:p>
            <a:r>
              <a:rPr lang="en-US" i="1" dirty="0">
                <a:latin typeface="NewAster-Italic"/>
              </a:rPr>
              <a:t>z </a:t>
            </a:r>
            <a:r>
              <a:rPr lang="en-US" dirty="0">
                <a:latin typeface="MTSYN"/>
              </a:rPr>
              <a:t>= </a:t>
            </a:r>
            <a:r>
              <a:rPr lang="en-US" dirty="0" smtClean="0">
                <a:latin typeface="MTSYN"/>
              </a:rPr>
              <a:t>(</a:t>
            </a:r>
            <a:r>
              <a:rPr lang="en-US" dirty="0" smtClean="0">
                <a:latin typeface="NewAster"/>
              </a:rPr>
              <a:t>estimate </a:t>
            </a:r>
            <a:r>
              <a:rPr lang="en-US" dirty="0">
                <a:latin typeface="MTSYN"/>
              </a:rPr>
              <a:t>− </a:t>
            </a:r>
            <a:r>
              <a:rPr lang="en-US" dirty="0">
                <a:latin typeface="NewAster"/>
              </a:rPr>
              <a:t>hypothesized </a:t>
            </a:r>
            <a:r>
              <a:rPr lang="en-US" dirty="0" smtClean="0">
                <a:latin typeface="NewAster"/>
              </a:rPr>
              <a:t>value ) / standard </a:t>
            </a:r>
            <a:r>
              <a:rPr lang="en-US" dirty="0">
                <a:latin typeface="NewAster"/>
              </a:rPr>
              <a:t>deviation of the </a:t>
            </a:r>
            <a:r>
              <a:rPr lang="en-US" dirty="0" smtClean="0">
                <a:latin typeface="NewAster"/>
              </a:rPr>
              <a:t>estimate.</a:t>
            </a:r>
          </a:p>
          <a:p>
            <a:endParaRPr lang="en-US" dirty="0">
              <a:latin typeface="NewAster"/>
            </a:endParaRPr>
          </a:p>
          <a:p>
            <a:r>
              <a:rPr lang="en-US" i="1" dirty="0"/>
              <a:t>P</a:t>
            </a:r>
            <a:r>
              <a:rPr lang="en-US" dirty="0"/>
              <a:t>-VALUE</a:t>
            </a:r>
          </a:p>
          <a:p>
            <a:r>
              <a:rPr lang="en-US" dirty="0"/>
              <a:t>The probability, assuming </a:t>
            </a:r>
            <a:r>
              <a:rPr lang="en-US" i="1" dirty="0"/>
              <a:t>H</a:t>
            </a:r>
            <a:r>
              <a:rPr lang="en-US" dirty="0"/>
              <a:t>0 is true, that the test statistic would take </a:t>
            </a:r>
            <a:r>
              <a:rPr lang="en-US" dirty="0" smtClean="0"/>
              <a:t>a value </a:t>
            </a:r>
            <a:r>
              <a:rPr lang="en-US" dirty="0"/>
              <a:t>as extreme or more extreme </a:t>
            </a:r>
            <a:r>
              <a:rPr lang="en-US" dirty="0" smtClean="0"/>
              <a:t>than </a:t>
            </a:r>
            <a:r>
              <a:rPr lang="en-US" dirty="0"/>
              <a:t>that actually observed is </a:t>
            </a:r>
            <a:r>
              <a:rPr lang="en-US" dirty="0" smtClean="0"/>
              <a:t>called the </a:t>
            </a:r>
            <a:r>
              <a:rPr lang="en-US" b="1" i="1" dirty="0"/>
              <a:t>P</a:t>
            </a:r>
            <a:r>
              <a:rPr lang="en-US" b="1" dirty="0"/>
              <a:t>-value </a:t>
            </a:r>
            <a:r>
              <a:rPr lang="en-US" dirty="0"/>
              <a:t>of the test. The smaller the </a:t>
            </a:r>
            <a:r>
              <a:rPr lang="en-US" i="1" dirty="0"/>
              <a:t>P</a:t>
            </a:r>
            <a:r>
              <a:rPr lang="en-US" dirty="0"/>
              <a:t>-value, the stronger the </a:t>
            </a:r>
            <a:r>
              <a:rPr lang="en-US" dirty="0" smtClean="0"/>
              <a:t>evidence against </a:t>
            </a:r>
            <a:r>
              <a:rPr lang="en-US" i="1" dirty="0"/>
              <a:t>H</a:t>
            </a:r>
            <a:r>
              <a:rPr lang="en-US" dirty="0"/>
              <a:t>0 provided by the data.</a:t>
            </a:r>
          </a:p>
        </p:txBody>
      </p:sp>
    </p:spTree>
    <p:extLst>
      <p:ext uri="{BB962C8B-B14F-4D97-AF65-F5344CB8AC3E}">
        <p14:creationId xmlns:p14="http://schemas.microsoft.com/office/powerpoint/2010/main" val="2114364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5546"/>
          </a:xfrm>
        </p:spPr>
        <p:txBody>
          <a:bodyPr>
            <a:normAutofit fontScale="90000"/>
          </a:bodyPr>
          <a:lstStyle/>
          <a:p>
            <a:r>
              <a:rPr lang="en-US" dirty="0" smtClean="0"/>
              <a:t>Conditional Probability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139483"/>
                <a:ext cx="10515600" cy="5037480"/>
              </a:xfrm>
            </p:spPr>
            <p:txBody>
              <a:bodyPr>
                <a:normAutofit lnSpcReduction="10000"/>
              </a:bodyPr>
              <a:lstStyle/>
              <a:p>
                <a:r>
                  <a:rPr lang="en-US" dirty="0" smtClean="0"/>
                  <a:t>Let A , B two events such that P(A) &gt; 0.</a:t>
                </a:r>
              </a:p>
              <a:p>
                <a:pPr marL="0" indent="0">
                  <a:buNone/>
                </a:pPr>
                <a:r>
                  <a:rPr lang="en-US" dirty="0" smtClean="0"/>
                  <a:t>	Then P(B/A) is defined as Probability of event B given that A has occurred. Since A is known to have occurred it becomes new sample space replacing the original S.</a:t>
                </a:r>
              </a:p>
              <a:p>
                <a:r>
                  <a:rPr lang="en-US" dirty="0" smtClean="0"/>
                  <a:t>P(B/A) = P(A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oMath>
                </a14:m>
                <a:r>
                  <a:rPr lang="en-US" dirty="0" smtClean="0"/>
                  <a:t> / P(A);  </a:t>
                </a:r>
              </a:p>
              <a:p>
                <a:r>
                  <a:rPr lang="en-US" dirty="0" smtClean="0"/>
                  <a:t>This essentially leads to P(A</a:t>
                </a:r>
                <a:r>
                  <a:rPr lang="en-US" dirty="0" smtClean="0">
                    <a:ea typeface="Cambria Math" panose="02040503050406030204" pitchFamily="18" charset="0"/>
                  </a:rPr>
                  <a:t> </a:t>
                </a:r>
                <a14:m>
                  <m:oMath xmlns:m="http://schemas.openxmlformats.org/officeDocument/2006/math">
                    <m:r>
                      <a:rPr lang="en-US" i="1" smtClean="0">
                        <a:latin typeface="Cambria Math" panose="02040503050406030204" pitchFamily="18" charset="0"/>
                        <a:ea typeface="Cambria Math" panose="02040503050406030204" pitchFamily="18" charset="0"/>
                      </a:rPr>
                      <m:t>∩ </m:t>
                    </m:r>
                  </m:oMath>
                </a14:m>
                <a:r>
                  <a:rPr lang="en-US" dirty="0" smtClean="0"/>
                  <a:t>B) = P(B/A) P(A) .</a:t>
                </a:r>
              </a:p>
              <a:p>
                <a:pPr marL="0" indent="0">
                  <a:buNone/>
                </a:pPr>
                <a:r>
                  <a:rPr lang="en-US" dirty="0" smtClean="0"/>
                  <a:t>In the same way P(A</a:t>
                </a:r>
                <a:r>
                  <a:rPr lang="en-US" dirty="0" smtClean="0">
                    <a:ea typeface="Cambria Math" panose="02040503050406030204" pitchFamily="18" charset="0"/>
                  </a:rPr>
                  <a:t> </a:t>
                </a:r>
                <a14:m>
                  <m:oMath xmlns:m="http://schemas.openxmlformats.org/officeDocument/2006/math">
                    <m:r>
                      <a:rPr lang="en-US" i="1" smtClean="0">
                        <a:latin typeface="Cambria Math" panose="02040503050406030204" pitchFamily="18" charset="0"/>
                        <a:ea typeface="Cambria Math" panose="02040503050406030204" pitchFamily="18" charset="0"/>
                      </a:rPr>
                      <m:t>∩ </m:t>
                    </m:r>
                  </m:oMath>
                </a14:m>
                <a:r>
                  <a:rPr lang="en-US" dirty="0" smtClean="0"/>
                  <a:t>B) = P(A/B) P(B) ;</a:t>
                </a:r>
              </a:p>
              <a:p>
                <a:pPr>
                  <a:buFont typeface="Wingdings" panose="05000000000000000000" pitchFamily="2" charset="2"/>
                  <a:buChar char="è"/>
                </a:pPr>
                <a:r>
                  <a:rPr lang="en-US" dirty="0" smtClean="0">
                    <a:sym typeface="Wingdings" panose="05000000000000000000" pitchFamily="2" charset="2"/>
                  </a:rPr>
                  <a:t>P(A/B) = P(B/A) P(A) / P(B).</a:t>
                </a:r>
              </a:p>
              <a:p>
                <a:pPr marL="0" indent="0">
                  <a:buNone/>
                </a:pPr>
                <a:r>
                  <a:rPr lang="en-US" dirty="0" smtClean="0">
                    <a:sym typeface="Wingdings" panose="05000000000000000000" pitchFamily="2" charset="2"/>
                  </a:rPr>
                  <a:t>Suppose A1, A2,…,An are mutually exclusive events the union being A and if one event A occurs </a:t>
                </a:r>
              </a:p>
              <a:p>
                <a:pPr marL="0" indent="0">
                  <a:buNone/>
                </a:pPr>
                <a:r>
                  <a:rPr lang="en-US" dirty="0" smtClean="0">
                    <a:sym typeface="Wingdings" panose="05000000000000000000" pitchFamily="2" charset="2"/>
                  </a:rPr>
                  <a:t>This is well known </a:t>
                </a:r>
                <a:r>
                  <a:rPr lang="en-US" dirty="0" err="1" smtClean="0">
                    <a:sym typeface="Wingdings" panose="05000000000000000000" pitchFamily="2" charset="2"/>
                  </a:rPr>
                  <a:t>Bayes’s</a:t>
                </a:r>
                <a:r>
                  <a:rPr lang="en-US" dirty="0" smtClean="0">
                    <a:sym typeface="Wingdings" panose="05000000000000000000" pitchFamily="2" charset="2"/>
                  </a:rPr>
                  <a:t> theorem and has various applications</a:t>
                </a:r>
                <a:endParaRPr lang="en-US" dirty="0" smtClean="0"/>
              </a:p>
              <a:p>
                <a:endParaRPr lang="en-US" dirty="0" smtClean="0"/>
              </a:p>
              <a:p>
                <a:pPr marL="0"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139483"/>
                <a:ext cx="10515600" cy="5037480"/>
              </a:xfrm>
              <a:blipFill>
                <a:blip r:embed="rId5"/>
                <a:stretch>
                  <a:fillRect l="-1217" t="-2785"/>
                </a:stretch>
              </a:blipFill>
            </p:spPr>
            <p:txBody>
              <a:bodyPr/>
              <a:lstStyle/>
              <a:p>
                <a:r>
                  <a:rPr lang="en-US">
                    <a:noFill/>
                  </a:rPr>
                  <a:t> </a:t>
                </a:r>
              </a:p>
            </p:txBody>
          </p:sp>
        </mc:Fallback>
      </mc:AlternateContent>
    </p:spTree>
    <p:extLst>
      <p:ext uri="{BB962C8B-B14F-4D97-AF65-F5344CB8AC3E}">
        <p14:creationId xmlns:p14="http://schemas.microsoft.com/office/powerpoint/2010/main" val="3519178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0290"/>
          </a:xfrm>
        </p:spPr>
        <p:txBody>
          <a:bodyPr/>
          <a:lstStyle/>
          <a:p>
            <a:r>
              <a:rPr lang="en-US" dirty="0" smtClean="0"/>
              <a:t>Random variables</a:t>
            </a:r>
            <a:endParaRPr lang="en-US" dirty="0"/>
          </a:p>
        </p:txBody>
      </p:sp>
      <p:sp>
        <p:nvSpPr>
          <p:cNvPr id="3" name="Content Placeholder 2"/>
          <p:cNvSpPr>
            <a:spLocks noGrp="1"/>
          </p:cNvSpPr>
          <p:nvPr>
            <p:ph idx="1"/>
          </p:nvPr>
        </p:nvSpPr>
        <p:spPr>
          <a:xfrm>
            <a:off x="838200" y="1125416"/>
            <a:ext cx="10515600" cy="5051547"/>
          </a:xfrm>
        </p:spPr>
        <p:txBody>
          <a:bodyPr>
            <a:normAutofit fontScale="77500" lnSpcReduction="20000"/>
          </a:bodyPr>
          <a:lstStyle/>
          <a:p>
            <a:r>
              <a:rPr lang="en-US" dirty="0" smtClean="0"/>
              <a:t>Suppose that to each point of a sample space we assign a number. We then have a function defined on the sample space. This function is called a random variable (or stochastic variable) or more precisely a random function (stochastic function). It is usually denoted by a capital letter such as X or Y</a:t>
            </a:r>
          </a:p>
          <a:p>
            <a:r>
              <a:rPr lang="en-US" dirty="0" smtClean="0"/>
              <a:t>Suppose that a coin is tossed twice so that the sample space is </a:t>
            </a:r>
          </a:p>
          <a:p>
            <a:pPr marL="0" indent="0">
              <a:buNone/>
            </a:pPr>
            <a:r>
              <a:rPr lang="en-US" dirty="0"/>
              <a:t>	</a:t>
            </a:r>
            <a:r>
              <a:rPr lang="en-US" dirty="0" smtClean="0"/>
              <a:t>S = {HH, HT, TH, TT}. </a:t>
            </a:r>
          </a:p>
          <a:p>
            <a:pPr marL="0" indent="0">
              <a:buNone/>
            </a:pPr>
            <a:r>
              <a:rPr lang="en-US" dirty="0" smtClean="0"/>
              <a:t>Let X represent the number of heads that can come up. With each sample point we can associate a number for X.</a:t>
            </a:r>
          </a:p>
          <a:p>
            <a:pPr marL="0" indent="0">
              <a:buNone/>
            </a:pPr>
            <a:r>
              <a:rPr lang="en-US" dirty="0"/>
              <a:t>	</a:t>
            </a:r>
            <a:endParaRPr lang="en-US" dirty="0" smtClean="0"/>
          </a:p>
          <a:p>
            <a:pPr marL="0" indent="0">
              <a:buNone/>
            </a:pPr>
            <a:endParaRPr lang="en-US" dirty="0"/>
          </a:p>
          <a:p>
            <a:endParaRPr lang="en-US" dirty="0" smtClean="0"/>
          </a:p>
          <a:p>
            <a:r>
              <a:rPr lang="en-US" dirty="0" smtClean="0"/>
              <a:t>We </a:t>
            </a:r>
            <a:r>
              <a:rPr lang="en-US" dirty="0"/>
              <a:t>usually denote random variables by capital letters near the end of </a:t>
            </a:r>
            <a:r>
              <a:rPr lang="en-US" dirty="0" smtClean="0"/>
              <a:t>the alphabet</a:t>
            </a:r>
            <a:r>
              <a:rPr lang="en-US" dirty="0"/>
              <a:t>, such as X or Y . Some values of the random variable X </a:t>
            </a:r>
            <a:r>
              <a:rPr lang="en-US" dirty="0" smtClean="0"/>
              <a:t>may be </a:t>
            </a:r>
            <a:r>
              <a:rPr lang="en-US" dirty="0"/>
              <a:t>more likely than others. </a:t>
            </a:r>
            <a:endParaRPr lang="en-US" dirty="0" smtClean="0"/>
          </a:p>
          <a:p>
            <a:r>
              <a:rPr lang="en-US" b="1" dirty="0" smtClean="0"/>
              <a:t>The </a:t>
            </a:r>
            <a:r>
              <a:rPr lang="en-US" b="1" dirty="0"/>
              <a:t>probability distribution of the </a:t>
            </a:r>
            <a:r>
              <a:rPr lang="en-US" b="1" dirty="0" smtClean="0"/>
              <a:t>random variable </a:t>
            </a:r>
            <a:r>
              <a:rPr lang="en-US" b="1" dirty="0"/>
              <a:t>X lists </a:t>
            </a:r>
            <a:r>
              <a:rPr lang="en-US" b="1" dirty="0" smtClean="0"/>
              <a:t>the </a:t>
            </a:r>
            <a:r>
              <a:rPr lang="en-US" b="1" dirty="0"/>
              <a:t>possible outcomes together with their </a:t>
            </a:r>
            <a:r>
              <a:rPr lang="en-US" b="1" dirty="0" smtClean="0"/>
              <a:t>probabilities the </a:t>
            </a:r>
            <a:r>
              <a:rPr lang="en-US" b="1" dirty="0"/>
              <a:t>variable X can </a:t>
            </a:r>
            <a:r>
              <a:rPr lang="en-US" b="1" dirty="0" smtClean="0"/>
              <a:t>have.</a:t>
            </a:r>
            <a:endParaRPr lang="en-US" b="1" dirty="0"/>
          </a:p>
        </p:txBody>
      </p:sp>
      <p:pic>
        <p:nvPicPr>
          <p:cNvPr id="4" name="Picture 3"/>
          <p:cNvPicPr>
            <a:picLocks noChangeAspect="1"/>
          </p:cNvPicPr>
          <p:nvPr/>
        </p:nvPicPr>
        <p:blipFill>
          <a:blip r:embed="rId2"/>
          <a:stretch>
            <a:fillRect/>
          </a:stretch>
        </p:blipFill>
        <p:spPr>
          <a:xfrm>
            <a:off x="2510852" y="3277825"/>
            <a:ext cx="5124450" cy="1057275"/>
          </a:xfrm>
          <a:prstGeom prst="rect">
            <a:avLst/>
          </a:prstGeom>
        </p:spPr>
      </p:pic>
    </p:spTree>
    <p:extLst>
      <p:ext uri="{BB962C8B-B14F-4D97-AF65-F5344CB8AC3E}">
        <p14:creationId xmlns:p14="http://schemas.microsoft.com/office/powerpoint/2010/main" val="3141344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4406"/>
          </a:xfrm>
        </p:spPr>
        <p:txBody>
          <a:bodyPr/>
          <a:lstStyle/>
          <a:p>
            <a:r>
              <a:rPr lang="en-US" dirty="0" smtClean="0"/>
              <a:t>Discrete probability distribution</a:t>
            </a:r>
            <a:endParaRPr lang="en-US" dirty="0"/>
          </a:p>
        </p:txBody>
      </p:sp>
      <p:sp>
        <p:nvSpPr>
          <p:cNvPr id="4" name="Content Placeholder 3"/>
          <p:cNvSpPr>
            <a:spLocks noGrp="1"/>
          </p:cNvSpPr>
          <p:nvPr>
            <p:ph idx="1"/>
          </p:nvPr>
        </p:nvSpPr>
        <p:spPr>
          <a:xfrm>
            <a:off x="838200" y="1254034"/>
            <a:ext cx="10515600" cy="4922929"/>
          </a:xfrm>
          <a:noFill/>
        </p:spPr>
        <p:txBody>
          <a:bodyPr>
            <a:normAutofit/>
          </a:bodyPr>
          <a:lstStyle/>
          <a:p>
            <a:r>
              <a:rPr lang="en-US" dirty="0" smtClean="0"/>
              <a:t>Probability </a:t>
            </a:r>
            <a:r>
              <a:rPr lang="en-US" dirty="0"/>
              <a:t>distribution of a discrete random </a:t>
            </a:r>
            <a:r>
              <a:rPr lang="en-US" dirty="0" smtClean="0"/>
              <a:t>variable: </a:t>
            </a:r>
          </a:p>
          <a:p>
            <a:pPr lvl="1"/>
            <a:r>
              <a:rPr lang="en-US" dirty="0" smtClean="0"/>
              <a:t>A discrete </a:t>
            </a:r>
            <a:r>
              <a:rPr lang="en-US" dirty="0"/>
              <a:t>random variable X has a countable number of possible values. </a:t>
            </a:r>
            <a:r>
              <a:rPr lang="en-US" dirty="0" smtClean="0"/>
              <a:t>The probability </a:t>
            </a:r>
            <a:r>
              <a:rPr lang="en-US" dirty="0"/>
              <a:t>distribution of X lists the values and their probabilities:</a:t>
            </a:r>
          </a:p>
          <a:p>
            <a:pPr marL="0" indent="0">
              <a:buNone/>
            </a:pPr>
            <a:r>
              <a:rPr lang="en-US" dirty="0" smtClean="0"/>
              <a:t>	</a:t>
            </a:r>
            <a:r>
              <a:rPr lang="en-US" dirty="0" smtClean="0">
                <a:solidFill>
                  <a:schemeClr val="accent2">
                    <a:lumMod val="75000"/>
                  </a:schemeClr>
                </a:solidFill>
              </a:rPr>
              <a:t>Value </a:t>
            </a:r>
            <a:r>
              <a:rPr lang="en-US" dirty="0">
                <a:solidFill>
                  <a:schemeClr val="accent2">
                    <a:lumMod val="75000"/>
                  </a:schemeClr>
                </a:solidFill>
              </a:rPr>
              <a:t>of X </a:t>
            </a:r>
            <a:r>
              <a:rPr lang="en-US" dirty="0" smtClean="0">
                <a:solidFill>
                  <a:schemeClr val="accent2">
                    <a:lumMod val="75000"/>
                  </a:schemeClr>
                </a:solidFill>
              </a:rPr>
              <a:t>    x1       x2      x3 </a:t>
            </a:r>
            <a:r>
              <a:rPr lang="en-US" dirty="0">
                <a:solidFill>
                  <a:schemeClr val="accent2">
                    <a:lumMod val="75000"/>
                  </a:schemeClr>
                </a:solidFill>
              </a:rPr>
              <a:t>. . . </a:t>
            </a:r>
            <a:r>
              <a:rPr lang="en-US" dirty="0" smtClean="0">
                <a:solidFill>
                  <a:schemeClr val="accent2">
                    <a:lumMod val="75000"/>
                  </a:schemeClr>
                </a:solidFill>
              </a:rPr>
              <a:t>    </a:t>
            </a:r>
            <a:r>
              <a:rPr lang="en-US" dirty="0" err="1" smtClean="0">
                <a:solidFill>
                  <a:schemeClr val="accent2">
                    <a:lumMod val="75000"/>
                  </a:schemeClr>
                </a:solidFill>
              </a:rPr>
              <a:t>xk</a:t>
            </a:r>
            <a:endParaRPr lang="en-US" dirty="0">
              <a:solidFill>
                <a:schemeClr val="accent2">
                  <a:lumMod val="75000"/>
                </a:schemeClr>
              </a:solidFill>
            </a:endParaRPr>
          </a:p>
          <a:p>
            <a:pPr marL="0" indent="0">
              <a:buNone/>
            </a:pPr>
            <a:r>
              <a:rPr lang="en-US" dirty="0" smtClean="0">
                <a:solidFill>
                  <a:schemeClr val="accent2">
                    <a:lumMod val="75000"/>
                  </a:schemeClr>
                </a:solidFill>
              </a:rPr>
              <a:t>	Probability </a:t>
            </a:r>
            <a:r>
              <a:rPr lang="en-US" dirty="0">
                <a:solidFill>
                  <a:schemeClr val="accent2">
                    <a:lumMod val="75000"/>
                  </a:schemeClr>
                </a:solidFill>
              </a:rPr>
              <a:t>P(x1) P(x2) P(x3) . . . P(</a:t>
            </a:r>
            <a:r>
              <a:rPr lang="en-US" dirty="0" err="1">
                <a:solidFill>
                  <a:schemeClr val="accent2">
                    <a:lumMod val="75000"/>
                  </a:schemeClr>
                </a:solidFill>
              </a:rPr>
              <a:t>xk</a:t>
            </a:r>
            <a:r>
              <a:rPr lang="en-US" dirty="0">
                <a:solidFill>
                  <a:schemeClr val="accent2">
                    <a:lumMod val="75000"/>
                  </a:schemeClr>
                </a:solidFill>
              </a:rPr>
              <a:t>)</a:t>
            </a:r>
          </a:p>
          <a:p>
            <a:r>
              <a:rPr lang="en-US" dirty="0"/>
              <a:t>The probabilities P(xi) must satisfy two requirements:</a:t>
            </a:r>
          </a:p>
          <a:p>
            <a:pPr marL="457200" lvl="1" indent="0">
              <a:buNone/>
            </a:pPr>
            <a:r>
              <a:rPr lang="en-US" dirty="0" smtClean="0"/>
              <a:t>1)  </a:t>
            </a:r>
            <a:r>
              <a:rPr lang="en-US" dirty="0"/>
              <a:t>Every probability P(xi) is a number between 0 and 1.</a:t>
            </a:r>
          </a:p>
          <a:p>
            <a:pPr marL="457200" lvl="1" indent="0">
              <a:buNone/>
            </a:pPr>
            <a:r>
              <a:rPr lang="nn-NO" dirty="0" smtClean="0"/>
              <a:t>2)   </a:t>
            </a:r>
            <a:r>
              <a:rPr lang="nn-NO" dirty="0"/>
              <a:t>P(x1) + P(x2) + · · · + P(xk) = 1.</a:t>
            </a:r>
            <a:endParaRPr lang="en-US" dirty="0"/>
          </a:p>
        </p:txBody>
      </p:sp>
    </p:spTree>
    <p:extLst>
      <p:ext uri="{BB962C8B-B14F-4D97-AF65-F5344CB8AC3E}">
        <p14:creationId xmlns:p14="http://schemas.microsoft.com/office/powerpoint/2010/main" val="17915854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21268</TotalTime>
  <Words>3110</Words>
  <Application>Microsoft Office PowerPoint</Application>
  <PresentationFormat>Widescreen</PresentationFormat>
  <Paragraphs>315</Paragraphs>
  <Slides>64</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64</vt:i4>
      </vt:variant>
    </vt:vector>
  </HeadingPairs>
  <TitlesOfParts>
    <vt:vector size="77" baseType="lpstr">
      <vt:lpstr>Arial</vt:lpstr>
      <vt:lpstr>Calibri</vt:lpstr>
      <vt:lpstr>Calibri Light</vt:lpstr>
      <vt:lpstr>Cambria Math</vt:lpstr>
      <vt:lpstr>Frutiger-Bold</vt:lpstr>
      <vt:lpstr>Lucida Console</vt:lpstr>
      <vt:lpstr>MTSYN</vt:lpstr>
      <vt:lpstr>NewAster</vt:lpstr>
      <vt:lpstr>NewAster-Bold</vt:lpstr>
      <vt:lpstr>NewAster-Italic</vt:lpstr>
      <vt:lpstr>Verdana</vt:lpstr>
      <vt:lpstr>Wingdings</vt:lpstr>
      <vt:lpstr>Office Theme</vt:lpstr>
      <vt:lpstr>Notes for the BFS course</vt:lpstr>
      <vt:lpstr>Evolution of machine learning</vt:lpstr>
      <vt:lpstr>From Statistics to Probability</vt:lpstr>
      <vt:lpstr>Probability</vt:lpstr>
      <vt:lpstr>Concept of probability</vt:lpstr>
      <vt:lpstr>Axioms of probability</vt:lpstr>
      <vt:lpstr>Conditional Probability</vt:lpstr>
      <vt:lpstr>Random variables</vt:lpstr>
      <vt:lpstr>Discrete probability distribution</vt:lpstr>
      <vt:lpstr>Continuous random variable</vt:lpstr>
      <vt:lpstr>PowerPoint Presentation</vt:lpstr>
      <vt:lpstr>Density and distribution function</vt:lpstr>
      <vt:lpstr>Mean or Expectation</vt:lpstr>
      <vt:lpstr>Variance and standard deviation</vt:lpstr>
      <vt:lpstr>PowerPoint Presentation</vt:lpstr>
      <vt:lpstr>Binomial distribution</vt:lpstr>
      <vt:lpstr>Examples: Binomial distribution</vt:lpstr>
      <vt:lpstr>The Poisson distribution</vt:lpstr>
      <vt:lpstr>Consider the basic problem of taking ‘r’ right steps out of N total steps when the probability of taking right step is ‘p’.  This resulted in Binomial distribution. The probability that the event will happen exactly x times in n trials (i.e., successes and n x failures will occur) is given by the probability function      By algebraic manipulations as n inf and using the approximation    n! /(n-x)!  ≅Nn   Also using x2 &lt;&lt; N, we get   p(n,x) = (np) x e -np / x! .  Putting these results together,   P(n,x) = λx  e-λ / x!   In the binomial distribution, if n is large while the probability p of occurrence of an event is close to zero, so that   q = 1 - p is close to 1, the event is called a rare event.   In practice we shall consider an event as rare if the number of trials is at least 50 (n = 50) while np is less than 5. For such cases the binomial distribution is very closely approximated by the Poisson distribution </vt:lpstr>
      <vt:lpstr>Gaussian – Normal distribution</vt:lpstr>
      <vt:lpstr>Normal from Binomial distribution</vt:lpstr>
      <vt:lpstr>Probability distributions</vt:lpstr>
      <vt:lpstr>Different types of distributions</vt:lpstr>
      <vt:lpstr> </vt:lpstr>
      <vt:lpstr>Important distributions</vt:lpstr>
      <vt:lpstr>Appendix - The Gamma function </vt:lpstr>
      <vt:lpstr>Appendix - Gamma function</vt:lpstr>
      <vt:lpstr>Appendix - Chi square</vt:lpstr>
      <vt:lpstr>Appendix - Derivation of chi square distribution </vt:lpstr>
      <vt:lpstr>Appendix - Chi square distributions - properties</vt:lpstr>
      <vt:lpstr>PowerPoint Presentation</vt:lpstr>
      <vt:lpstr>Summary - Normal distribution</vt:lpstr>
      <vt:lpstr>Standardized variable Z</vt:lpstr>
      <vt:lpstr>Sampling</vt:lpstr>
      <vt:lpstr>Sampling statistic</vt:lpstr>
      <vt:lpstr>Mean of sample means is the population mean</vt:lpstr>
      <vt:lpstr>Sample means form normal distribution with less variance</vt:lpstr>
      <vt:lpstr>Applications - Estimation</vt:lpstr>
      <vt:lpstr>Sample mean and standard deviation</vt:lpstr>
      <vt:lpstr>Summary of results in sampling</vt:lpstr>
      <vt:lpstr>Summary of the results</vt:lpstr>
      <vt:lpstr>Degrees of freedom and confidence level</vt:lpstr>
      <vt:lpstr>Confidence level of sample means when std dev is known</vt:lpstr>
      <vt:lpstr>PowerPoint Presentation</vt:lpstr>
      <vt:lpstr>Standard normal and ‘t’ distribution</vt:lpstr>
      <vt:lpstr>Confidence intervals for mean- Examples</vt:lpstr>
      <vt:lpstr>PowerPoint Presentation</vt:lpstr>
      <vt:lpstr>PowerPoint Presentation</vt:lpstr>
      <vt:lpstr>PowerPoint Presentation</vt:lpstr>
      <vt:lpstr>Examples: Find the area under the normal curve</vt:lpstr>
      <vt:lpstr>Normal distribution</vt:lpstr>
      <vt:lpstr>Finding the area- a few techniques)</vt:lpstr>
      <vt:lpstr>Using R for Normal tables</vt:lpstr>
      <vt:lpstr>Applications (Exercise. Use R command)</vt:lpstr>
      <vt:lpstr>Sampling – example problem</vt:lpstr>
      <vt:lpstr>Confidence intervals</vt:lpstr>
      <vt:lpstr>Useful table</vt:lpstr>
      <vt:lpstr>Exercise for confidence interval</vt:lpstr>
      <vt:lpstr>Ref: Schaum series in Probability and statistics</vt:lpstr>
      <vt:lpstr> Small samples – t distribution</vt:lpstr>
      <vt:lpstr>Appendix :  ‘t’ distribution</vt:lpstr>
      <vt:lpstr>Appendix</vt:lpstr>
      <vt:lpstr>T distribution</vt:lpstr>
      <vt:lpstr>Hypothesis</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 for the BFS course</dc:title>
  <dc:creator>Sivaramakumar, Gopalasamudram (Cognizant)</dc:creator>
  <cp:lastModifiedBy>Sivaramakumar, Gopalasamudram (Cognizant)</cp:lastModifiedBy>
  <cp:revision>154</cp:revision>
  <dcterms:created xsi:type="dcterms:W3CDTF">2017-11-08T20:10:39Z</dcterms:created>
  <dcterms:modified xsi:type="dcterms:W3CDTF">2017-12-06T13:49:11Z</dcterms:modified>
</cp:coreProperties>
</file>