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88" r:id="rId4"/>
    <p:sldId id="303" r:id="rId5"/>
    <p:sldId id="263" r:id="rId6"/>
    <p:sldId id="264" r:id="rId7"/>
    <p:sldId id="265" r:id="rId8"/>
    <p:sldId id="289" r:id="rId9"/>
    <p:sldId id="282" r:id="rId10"/>
    <p:sldId id="324" r:id="rId11"/>
    <p:sldId id="283" r:id="rId12"/>
    <p:sldId id="326" r:id="rId13"/>
    <p:sldId id="285" r:id="rId14"/>
    <p:sldId id="325" r:id="rId15"/>
    <p:sldId id="290" r:id="rId16"/>
    <p:sldId id="292" r:id="rId17"/>
    <p:sldId id="291" r:id="rId18"/>
    <p:sldId id="327" r:id="rId19"/>
    <p:sldId id="294" r:id="rId20"/>
    <p:sldId id="328" r:id="rId21"/>
    <p:sldId id="329" r:id="rId22"/>
    <p:sldId id="330" r:id="rId23"/>
    <p:sldId id="295" r:id="rId24"/>
    <p:sldId id="296" r:id="rId25"/>
    <p:sldId id="297" r:id="rId26"/>
    <p:sldId id="298" r:id="rId27"/>
    <p:sldId id="300" r:id="rId28"/>
    <p:sldId id="266" r:id="rId29"/>
    <p:sldId id="269" r:id="rId30"/>
    <p:sldId id="309" r:id="rId31"/>
    <p:sldId id="301" r:id="rId32"/>
    <p:sldId id="276" r:id="rId33"/>
    <p:sldId id="310" r:id="rId34"/>
    <p:sldId id="267" r:id="rId35"/>
    <p:sldId id="286" r:id="rId36"/>
    <p:sldId id="311" r:id="rId37"/>
    <p:sldId id="313" r:id="rId38"/>
    <p:sldId id="314" r:id="rId39"/>
    <p:sldId id="315" r:id="rId40"/>
    <p:sldId id="316" r:id="rId41"/>
    <p:sldId id="317" r:id="rId42"/>
    <p:sldId id="318" r:id="rId43"/>
    <p:sldId id="319" r:id="rId44"/>
    <p:sldId id="320" r:id="rId45"/>
    <p:sldId id="321" r:id="rId46"/>
    <p:sldId id="322" r:id="rId47"/>
    <p:sldId id="32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364788385826775E-2"/>
          <c:y val="1.7121184970399547E-2"/>
          <c:w val="0.91979933562992122"/>
          <c:h val="0.82951139090112014"/>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1</c:v>
                </c:pt>
                <c:pt idx="1">
                  <c:v>2</c:v>
                </c:pt>
              </c:numCache>
            </c:numRef>
          </c:xVal>
          <c:yVal>
            <c:numRef>
              <c:f>Sheet1!$B$2:$B$4</c:f>
              <c:numCache>
                <c:formatCode>General</c:formatCode>
                <c:ptCount val="3"/>
                <c:pt idx="0">
                  <c:v>1</c:v>
                </c:pt>
                <c:pt idx="1">
                  <c:v>1</c:v>
                </c:pt>
              </c:numCache>
            </c:numRef>
          </c:yVal>
          <c:smooth val="0"/>
          <c:extLst>
            <c:ext xmlns:c16="http://schemas.microsoft.com/office/drawing/2014/chart" uri="{C3380CC4-5D6E-409C-BE32-E72D297353CC}">
              <c16:uniqueId val="{00000000-0E18-4ED9-A155-594755AC0E00}"/>
            </c:ext>
          </c:extLst>
        </c:ser>
        <c:dLbls>
          <c:showLegendKey val="0"/>
          <c:showVal val="0"/>
          <c:showCatName val="0"/>
          <c:showSerName val="0"/>
          <c:showPercent val="0"/>
          <c:showBubbleSize val="0"/>
        </c:dLbls>
        <c:axId val="220931903"/>
        <c:axId val="220935647"/>
      </c:scatterChart>
      <c:valAx>
        <c:axId val="2209319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0935647"/>
        <c:crosses val="autoZero"/>
        <c:crossBetween val="midCat"/>
      </c:valAx>
      <c:valAx>
        <c:axId val="220935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09319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0.04423</cdr:x>
      <cdr:y>0.51918</cdr:y>
    </cdr:from>
    <cdr:to>
      <cdr:x>0.41989</cdr:x>
      <cdr:y>0.85113</cdr:y>
    </cdr:to>
    <cdr:cxnSp macro="">
      <cdr:nvCxnSpPr>
        <cdr:cNvPr id="3" name="Straight Connector 2"/>
        <cdr:cNvCxnSpPr/>
      </cdr:nvCxnSpPr>
      <cdr:spPr>
        <a:xfrm xmlns:a="http://schemas.openxmlformats.org/drawingml/2006/main" flipV="1">
          <a:off x="359508" y="2813244"/>
          <a:ext cx="3053328" cy="1798745"/>
        </a:xfrm>
        <a:prstGeom xmlns:a="http://schemas.openxmlformats.org/drawingml/2006/main" prst="line">
          <a:avLst/>
        </a:prstGeom>
        <a:ln xmlns:a="http://schemas.openxmlformats.org/drawingml/2006/main">
          <a:headEnd type="none" w="med" len="med"/>
          <a:tailEnd type="arrow" w="med" len="me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0.03904</cdr:x>
      <cdr:y>0.24304</cdr:y>
    </cdr:from>
    <cdr:to>
      <cdr:x>0.41989</cdr:x>
      <cdr:y>0.85373</cdr:y>
    </cdr:to>
    <cdr:cxnSp macro="">
      <cdr:nvCxnSpPr>
        <cdr:cNvPr id="4" name="Straight Connector 3"/>
        <cdr:cNvCxnSpPr/>
      </cdr:nvCxnSpPr>
      <cdr:spPr>
        <a:xfrm xmlns:a="http://schemas.openxmlformats.org/drawingml/2006/main" flipV="1">
          <a:off x="317305" y="1316953"/>
          <a:ext cx="3095531" cy="3309104"/>
        </a:xfrm>
        <a:prstGeom xmlns:a="http://schemas.openxmlformats.org/drawingml/2006/main" prst="line">
          <a:avLst/>
        </a:prstGeom>
        <a:ln xmlns:a="http://schemas.openxmlformats.org/drawingml/2006/main">
          <a:headEnd type="none" w="med" len="med"/>
          <a:tailEnd type="arrow" w="med" len="me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0.41818</cdr:x>
      <cdr:y>0.24304</cdr:y>
    </cdr:from>
    <cdr:to>
      <cdr:x>0.41818</cdr:x>
      <cdr:y>0.5</cdr:y>
    </cdr:to>
    <cdr:cxnSp macro="">
      <cdr:nvCxnSpPr>
        <cdr:cNvPr id="10" name="Straight Arrow Connector 9"/>
        <cdr:cNvCxnSpPr/>
      </cdr:nvCxnSpPr>
      <cdr:spPr>
        <a:xfrm xmlns:a="http://schemas.openxmlformats.org/drawingml/2006/main" flipV="1">
          <a:off x="3398982" y="1316952"/>
          <a:ext cx="0" cy="1392381"/>
        </a:xfrm>
        <a:prstGeom xmlns:a="http://schemas.openxmlformats.org/drawingml/2006/main" prst="straightConnector1">
          <a:avLst/>
        </a:prstGeom>
        <a:ln xmlns:a="http://schemas.openxmlformats.org/drawingml/2006/main">
          <a:tailEnd type="triangle"/>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0.43365</cdr:x>
      <cdr:y>0.5</cdr:y>
    </cdr:from>
    <cdr:to>
      <cdr:x>0.60673</cdr:x>
      <cdr:y>0.56555</cdr:y>
    </cdr:to>
    <cdr:sp macro="" textlink="">
      <cdr:nvSpPr>
        <cdr:cNvPr id="11" name="TextBox 10"/>
        <cdr:cNvSpPr txBox="1"/>
      </cdr:nvSpPr>
      <cdr:spPr>
        <a:xfrm xmlns:a="http://schemas.openxmlformats.org/drawingml/2006/main">
          <a:off x="3524738" y="2709333"/>
          <a:ext cx="1406770" cy="35521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smtClean="0"/>
            <a:t>X (x1,x2)</a:t>
          </a:r>
          <a:endParaRPr lang="en-US" sz="1600" dirty="0"/>
        </a:p>
      </cdr:txBody>
    </cdr:sp>
  </cdr:relSizeAnchor>
  <cdr:relSizeAnchor xmlns:cdr="http://schemas.openxmlformats.org/drawingml/2006/chartDrawing">
    <cdr:from>
      <cdr:x>0.43389</cdr:x>
      <cdr:y>0.22696</cdr:y>
    </cdr:from>
    <cdr:to>
      <cdr:x>0.56611</cdr:x>
      <cdr:y>0.2623</cdr:y>
    </cdr:to>
    <cdr:sp macro="" textlink="">
      <cdr:nvSpPr>
        <cdr:cNvPr id="12" name="TextBox 1"/>
        <cdr:cNvSpPr txBox="1"/>
      </cdr:nvSpPr>
      <cdr:spPr>
        <a:xfrm xmlns:a="http://schemas.openxmlformats.org/drawingml/2006/main">
          <a:off x="3526692" y="1229796"/>
          <a:ext cx="1074615" cy="1915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smtClean="0"/>
            <a:t>Y (y1,y2)</a:t>
          </a:r>
          <a:endParaRPr lang="en-US" sz="1600" dirty="0"/>
        </a:p>
      </cdr:txBody>
    </cdr:sp>
  </cdr:relSizeAnchor>
  <cdr:relSizeAnchor xmlns:cdr="http://schemas.openxmlformats.org/drawingml/2006/chartDrawing">
    <cdr:from>
      <cdr:x>0.44577</cdr:x>
      <cdr:y>0.29036</cdr:y>
    </cdr:from>
    <cdr:to>
      <cdr:x>0.84904</cdr:x>
      <cdr:y>0.3994</cdr:y>
    </cdr:to>
    <cdr:sp macro="" textlink="">
      <cdr:nvSpPr>
        <cdr:cNvPr id="13" name="TextBox 12"/>
        <cdr:cNvSpPr txBox="1"/>
      </cdr:nvSpPr>
      <cdr:spPr>
        <a:xfrm xmlns:a="http://schemas.openxmlformats.org/drawingml/2006/main">
          <a:off x="3623212" y="1573368"/>
          <a:ext cx="3277773" cy="59084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i="0" smtClean="0">
              <a:latin typeface="Cambria Math" panose="02040503050406030204" pitchFamily="18" charset="0"/>
            </a:rPr>
            <a:t>〖</a:t>
          </a:r>
          <a:r>
            <a:rPr lang="en-US" sz="1600" b="0" i="0" smtClean="0">
              <a:latin typeface="Cambria Math" panose="02040503050406030204" pitchFamily="18" charset="0"/>
            </a:rPr>
            <a:t>((𝑥1−𝑦1)∗∗2+(𝑥2−𝑦2)∗∗2)〗^(1/</a:t>
          </a:r>
          <a:r>
            <a:rPr lang="en-US" sz="1600" i="0" smtClean="0">
              <a:latin typeface="Cambria Math" panose="02040503050406030204" pitchFamily="18" charset="0"/>
            </a:rPr>
            <a:t>2)</a:t>
          </a:r>
          <a:endParaRPr lang="en-US" sz="16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C359A-63F6-43F9-BF7E-2EF8B43BD5C9}"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6E5CE-ADE6-4F7C-80E6-6EF55AEBC19B}" type="slidenum">
              <a:rPr lang="en-US" smtClean="0"/>
              <a:t>‹#›</a:t>
            </a:fld>
            <a:endParaRPr lang="en-US"/>
          </a:p>
        </p:txBody>
      </p:sp>
    </p:spTree>
    <p:extLst>
      <p:ext uri="{BB962C8B-B14F-4D97-AF65-F5344CB8AC3E}">
        <p14:creationId xmlns:p14="http://schemas.microsoft.com/office/powerpoint/2010/main" val="18587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86E5CE-ADE6-4F7C-80E6-6EF55AEBC19B}" type="slidenum">
              <a:rPr lang="en-US" smtClean="0"/>
              <a:t>12</a:t>
            </a:fld>
            <a:endParaRPr lang="en-US"/>
          </a:p>
        </p:txBody>
      </p:sp>
    </p:spTree>
    <p:extLst>
      <p:ext uri="{BB962C8B-B14F-4D97-AF65-F5344CB8AC3E}">
        <p14:creationId xmlns:p14="http://schemas.microsoft.com/office/powerpoint/2010/main" val="282922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BA2F79-25CB-41AA-B4FC-A969E7F4D10C}"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136909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05DA3-FAB1-4CFE-92A8-9F704E099706}"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129594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3C3467-2FDC-4984-9533-5F03782AA77F}"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59807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5EC3A3-8011-4730-A329-07740A4CD878}"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31313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21878-586F-4384-95D9-FF96FDF0D955}"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354528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38D90F-438F-43F8-9328-CDBB206E9876}"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324715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1AD225-117C-4ACA-B829-7CD28FE5FA21}" type="datetime1">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382116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5E8D5F-11B7-4765-AE55-160568455488}" type="datetime1">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332508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ACA3D-DD84-408D-86C8-42B40E2DD2C2}" type="datetime1">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45018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3868F-D3BE-4AF7-807F-BC08D590DE63}"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254875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DC8F3-B5CF-4772-B566-137839E2C84A}"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BD5CE-DF25-4F2B-9E1E-CDFA4CB7DFA4}" type="slidenum">
              <a:rPr lang="en-US" smtClean="0"/>
              <a:t>‹#›</a:t>
            </a:fld>
            <a:endParaRPr lang="en-US"/>
          </a:p>
        </p:txBody>
      </p:sp>
    </p:spTree>
    <p:extLst>
      <p:ext uri="{BB962C8B-B14F-4D97-AF65-F5344CB8AC3E}">
        <p14:creationId xmlns:p14="http://schemas.microsoft.com/office/powerpoint/2010/main" val="180071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3923F-2C19-48DB-8E61-B818F6A6135F}" type="datetime1">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BD5CE-DF25-4F2B-9E1E-CDFA4CB7DFA4}" type="slidenum">
              <a:rPr lang="en-US" smtClean="0"/>
              <a:t>‹#›</a:t>
            </a:fld>
            <a:endParaRPr lang="en-US"/>
          </a:p>
        </p:txBody>
      </p:sp>
    </p:spTree>
    <p:extLst>
      <p:ext uri="{BB962C8B-B14F-4D97-AF65-F5344CB8AC3E}">
        <p14:creationId xmlns:p14="http://schemas.microsoft.com/office/powerpoint/2010/main" val="3603929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Enabling</a:t>
            </a:r>
          </a:p>
        </p:txBody>
      </p:sp>
      <p:sp>
        <p:nvSpPr>
          <p:cNvPr id="3" name="Subtitle 2"/>
          <p:cNvSpPr>
            <a:spLocks noGrp="1"/>
          </p:cNvSpPr>
          <p:nvPr>
            <p:ph type="subTitle" idx="1"/>
          </p:nvPr>
        </p:nvSpPr>
        <p:spPr/>
        <p:txBody>
          <a:bodyPr>
            <a:normAutofit lnSpcReduction="10000"/>
          </a:bodyPr>
          <a:lstStyle/>
          <a:p>
            <a:r>
              <a:rPr lang="en-US" dirty="0"/>
              <a:t>By </a:t>
            </a:r>
            <a:r>
              <a:rPr lang="en-US" dirty="0" smtClean="0"/>
              <a:t>Dr. Siva, PhD</a:t>
            </a:r>
            <a:endParaRPr lang="en-US" dirty="0"/>
          </a:p>
          <a:p>
            <a:r>
              <a:rPr lang="en-US" dirty="0"/>
              <a:t>Cognizant Technology Solutions.</a:t>
            </a:r>
          </a:p>
          <a:p>
            <a:r>
              <a:rPr lang="en-US" dirty="0"/>
              <a:t>(</a:t>
            </a:r>
            <a:r>
              <a:rPr lang="en-US" dirty="0" smtClean="0"/>
              <a:t>91)9940651233</a:t>
            </a:r>
          </a:p>
          <a:p>
            <a:r>
              <a:rPr lang="en-US" dirty="0" smtClean="0"/>
              <a:t>263749</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1</a:t>
            </a:fld>
            <a:endParaRPr lang="en-US"/>
          </a:p>
        </p:txBody>
      </p:sp>
    </p:spTree>
    <p:extLst>
      <p:ext uri="{BB962C8B-B14F-4D97-AF65-F5344CB8AC3E}">
        <p14:creationId xmlns:p14="http://schemas.microsoft.com/office/powerpoint/2010/main" val="279398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426"/>
          </a:xfrm>
        </p:spPr>
        <p:txBody>
          <a:bodyPr/>
          <a:lstStyle/>
          <a:p>
            <a:r>
              <a:rPr lang="en-US" dirty="0" smtClean="0"/>
              <a:t>Algorithm…</a:t>
            </a:r>
            <a:endParaRPr lang="en-US" dirty="0"/>
          </a:p>
        </p:txBody>
      </p:sp>
      <p:sp>
        <p:nvSpPr>
          <p:cNvPr id="3" name="Content Placeholder 2"/>
          <p:cNvSpPr>
            <a:spLocks noGrp="1"/>
          </p:cNvSpPr>
          <p:nvPr>
            <p:ph idx="1"/>
          </p:nvPr>
        </p:nvSpPr>
        <p:spPr>
          <a:xfrm>
            <a:off x="838200" y="1153552"/>
            <a:ext cx="10515600" cy="5023411"/>
          </a:xfrm>
        </p:spPr>
        <p:txBody>
          <a:bodyPr>
            <a:normAutofit fontScale="77500" lnSpcReduction="20000"/>
          </a:bodyPr>
          <a:lstStyle/>
          <a:p>
            <a:r>
              <a:rPr lang="en-US" dirty="0" smtClean="0"/>
              <a:t>3) Update </a:t>
            </a:r>
            <a:r>
              <a:rPr lang="en-US" dirty="0"/>
              <a:t>(w, b): </a:t>
            </a:r>
          </a:p>
          <a:p>
            <a:pPr marL="0" indent="0">
              <a:buNone/>
            </a:pPr>
            <a:r>
              <a:rPr lang="en-US" i="1" dirty="0"/>
              <a:t>		</a:t>
            </a:r>
            <a:r>
              <a:rPr lang="en-US" i="1" dirty="0" smtClean="0"/>
              <a:t>w(new) </a:t>
            </a:r>
            <a:r>
              <a:rPr lang="en-US" i="1" dirty="0"/>
              <a:t>:= w + </a:t>
            </a:r>
            <a:r>
              <a:rPr lang="en-US" dirty="0"/>
              <a:t>c</a:t>
            </a:r>
            <a:r>
              <a:rPr lang="en-US" baseline="-25000" dirty="0"/>
              <a:t>i</a:t>
            </a:r>
            <a:r>
              <a:rPr lang="en-US" i="1" dirty="0" smtClean="0"/>
              <a:t> *</a:t>
            </a:r>
            <a:r>
              <a:rPr lang="en-US" dirty="0"/>
              <a:t> </a:t>
            </a:r>
            <a:r>
              <a:rPr lang="en-US" dirty="0" smtClean="0"/>
              <a:t>x</a:t>
            </a:r>
            <a:r>
              <a:rPr lang="en-US" baseline="-25000" dirty="0" smtClean="0"/>
              <a:t>i</a:t>
            </a:r>
            <a:r>
              <a:rPr lang="en-US" i="1" dirty="0" smtClean="0"/>
              <a:t>, </a:t>
            </a:r>
            <a:r>
              <a:rPr lang="en-US" i="1" dirty="0"/>
              <a:t>b := b + </a:t>
            </a:r>
            <a:r>
              <a:rPr lang="en-US" dirty="0"/>
              <a:t>c</a:t>
            </a:r>
            <a:r>
              <a:rPr lang="en-US" baseline="-25000" dirty="0"/>
              <a:t>i</a:t>
            </a:r>
            <a:r>
              <a:rPr lang="en-US" dirty="0" smtClean="0"/>
              <a:t>  after ‘</a:t>
            </a:r>
            <a:r>
              <a:rPr lang="en-US" dirty="0" err="1" smtClean="0"/>
              <a:t>I’th</a:t>
            </a:r>
            <a:r>
              <a:rPr lang="en-US" dirty="0" smtClean="0"/>
              <a:t> sample is received.</a:t>
            </a:r>
          </a:p>
          <a:p>
            <a:pPr>
              <a:buFont typeface="Wingdings" panose="05000000000000000000" pitchFamily="2" charset="2"/>
              <a:buChar char="è"/>
            </a:pPr>
            <a:r>
              <a:rPr lang="en-US" dirty="0" smtClean="0">
                <a:sym typeface="Wingdings" panose="05000000000000000000" pitchFamily="2" charset="2"/>
              </a:rPr>
              <a:t>w1(new</a:t>
            </a:r>
            <a:r>
              <a:rPr lang="en-US" dirty="0">
                <a:sym typeface="Wingdings" panose="05000000000000000000" pitchFamily="2" charset="2"/>
              </a:rPr>
              <a:t>) = w1 + </a:t>
            </a:r>
            <a:r>
              <a:rPr lang="en-US" dirty="0"/>
              <a:t>c</a:t>
            </a:r>
            <a:r>
              <a:rPr lang="en-US" baseline="-25000" dirty="0"/>
              <a:t>i</a:t>
            </a:r>
            <a:r>
              <a:rPr lang="en-US" dirty="0" smtClean="0">
                <a:sym typeface="Wingdings" panose="05000000000000000000" pitchFamily="2" charset="2"/>
              </a:rPr>
              <a:t> * x1</a:t>
            </a:r>
            <a:r>
              <a:rPr lang="en-US" baseline="-25000" dirty="0" smtClean="0"/>
              <a:t>i</a:t>
            </a:r>
            <a:r>
              <a:rPr lang="en-US" dirty="0" smtClean="0">
                <a:sym typeface="Wingdings" panose="05000000000000000000" pitchFamily="2" charset="2"/>
              </a:rPr>
              <a:t>; </a:t>
            </a:r>
          </a:p>
          <a:p>
            <a:pPr>
              <a:buFont typeface="Wingdings" panose="05000000000000000000" pitchFamily="2" charset="2"/>
              <a:buChar char="è"/>
            </a:pPr>
            <a:r>
              <a:rPr lang="en-US" dirty="0" smtClean="0">
                <a:sym typeface="Wingdings" panose="05000000000000000000" pitchFamily="2" charset="2"/>
              </a:rPr>
              <a:t>w2(new</a:t>
            </a:r>
            <a:r>
              <a:rPr lang="en-US" dirty="0">
                <a:sym typeface="Wingdings" panose="05000000000000000000" pitchFamily="2" charset="2"/>
              </a:rPr>
              <a:t>) = w2 + </a:t>
            </a:r>
            <a:r>
              <a:rPr lang="en-US" dirty="0"/>
              <a:t>c</a:t>
            </a:r>
            <a:r>
              <a:rPr lang="en-US" baseline="-25000" dirty="0"/>
              <a:t>i</a:t>
            </a:r>
            <a:r>
              <a:rPr lang="en-US" dirty="0" smtClean="0">
                <a:sym typeface="Wingdings" panose="05000000000000000000" pitchFamily="2" charset="2"/>
              </a:rPr>
              <a:t> * x2</a:t>
            </a:r>
            <a:r>
              <a:rPr lang="en-US" baseline="-25000" dirty="0" smtClean="0"/>
              <a:t>i</a:t>
            </a:r>
            <a:r>
              <a:rPr lang="en-US" dirty="0" smtClean="0">
                <a:sym typeface="Wingdings" panose="05000000000000000000" pitchFamily="2" charset="2"/>
              </a:rPr>
              <a:t>;…….</a:t>
            </a:r>
            <a:endParaRPr lang="en-US" dirty="0"/>
          </a:p>
          <a:p>
            <a:pPr marL="0" indent="0">
              <a:buNone/>
            </a:pPr>
            <a:r>
              <a:rPr lang="en-US" dirty="0"/>
              <a:t>         Go to previous step.  </a:t>
            </a:r>
          </a:p>
          <a:p>
            <a:pPr marL="0" indent="0">
              <a:buNone/>
            </a:pPr>
            <a:r>
              <a:rPr lang="en-US" dirty="0"/>
              <a:t>	</a:t>
            </a:r>
            <a:r>
              <a:rPr lang="en-US" dirty="0">
                <a:solidFill>
                  <a:schemeClr val="accent2">
                    <a:lumMod val="75000"/>
                  </a:schemeClr>
                </a:solidFill>
              </a:rPr>
              <a:t>(This algorithm is arrived at by minimizing the objective function </a:t>
            </a:r>
          </a:p>
          <a:p>
            <a:pPr marL="0" indent="0">
              <a:buNone/>
            </a:pPr>
            <a:r>
              <a:rPr lang="en-US" dirty="0">
                <a:solidFill>
                  <a:schemeClr val="accent2">
                    <a:lumMod val="75000"/>
                  </a:schemeClr>
                </a:solidFill>
              </a:rPr>
              <a:t>			</a:t>
            </a:r>
            <a:r>
              <a:rPr lang="el-GR" dirty="0">
                <a:solidFill>
                  <a:schemeClr val="accent2">
                    <a:lumMod val="75000"/>
                  </a:schemeClr>
                </a:solidFill>
              </a:rPr>
              <a:t>Σ</a:t>
            </a:r>
            <a:r>
              <a:rPr lang="en-US" dirty="0">
                <a:solidFill>
                  <a:schemeClr val="accent2">
                    <a:lumMod val="75000"/>
                  </a:schemeClr>
                </a:solidFill>
              </a:rPr>
              <a:t> (</a:t>
            </a:r>
            <a:r>
              <a:rPr lang="en-US" i="1" dirty="0" err="1">
                <a:solidFill>
                  <a:schemeClr val="accent2">
                    <a:lumMod val="75000"/>
                  </a:schemeClr>
                </a:solidFill>
              </a:rPr>
              <a:t>w</a:t>
            </a:r>
            <a:r>
              <a:rPr lang="en-US" i="1" baseline="30000" dirty="0" err="1">
                <a:solidFill>
                  <a:schemeClr val="accent2">
                    <a:lumMod val="75000"/>
                  </a:schemeClr>
                </a:solidFill>
              </a:rPr>
              <a:t>T</a:t>
            </a:r>
            <a:r>
              <a:rPr lang="en-US" i="1" dirty="0">
                <a:solidFill>
                  <a:schemeClr val="accent2">
                    <a:lumMod val="75000"/>
                  </a:schemeClr>
                </a:solidFill>
              </a:rPr>
              <a:t> x + b)  </a:t>
            </a:r>
          </a:p>
          <a:p>
            <a:pPr marL="0" indent="0">
              <a:buNone/>
            </a:pPr>
            <a:r>
              <a:rPr lang="en-US" i="1" dirty="0">
                <a:solidFill>
                  <a:schemeClr val="accent2">
                    <a:lumMod val="75000"/>
                  </a:schemeClr>
                </a:solidFill>
              </a:rPr>
              <a:t>	</a:t>
            </a:r>
            <a:r>
              <a:rPr lang="en-US" b="1" dirty="0">
                <a:solidFill>
                  <a:schemeClr val="accent2">
                    <a:lumMod val="75000"/>
                  </a:schemeClr>
                </a:solidFill>
              </a:rPr>
              <a:t>for a set of x which misclassified</a:t>
            </a:r>
            <a:r>
              <a:rPr lang="en-US" i="1" dirty="0">
                <a:solidFill>
                  <a:schemeClr val="accent2">
                    <a:lumMod val="75000"/>
                  </a:schemeClr>
                </a:solidFill>
              </a:rPr>
              <a:t>. </a:t>
            </a:r>
            <a:r>
              <a:rPr lang="en-US" i="1" dirty="0" smtClean="0">
                <a:solidFill>
                  <a:schemeClr val="accent2">
                    <a:lumMod val="75000"/>
                  </a:schemeClr>
                </a:solidFill>
              </a:rPr>
              <a:t>Here ‘x’ itself is the ‘gradient’. </a:t>
            </a:r>
            <a:r>
              <a:rPr lang="en-US" dirty="0" smtClean="0">
                <a:solidFill>
                  <a:schemeClr val="accent2">
                    <a:lumMod val="75000"/>
                  </a:schemeClr>
                </a:solidFill>
              </a:rPr>
              <a:t>Details </a:t>
            </a:r>
            <a:r>
              <a:rPr lang="en-US" dirty="0">
                <a:solidFill>
                  <a:schemeClr val="accent2">
                    <a:lumMod val="75000"/>
                  </a:schemeClr>
                </a:solidFill>
              </a:rPr>
              <a:t>would be dealt later.</a:t>
            </a:r>
          </a:p>
          <a:p>
            <a:pPr marL="0" indent="0">
              <a:buNone/>
            </a:pPr>
            <a:endParaRPr lang="en-US" b="1" dirty="0"/>
          </a:p>
          <a:p>
            <a:pPr marL="0" indent="0">
              <a:buNone/>
            </a:pPr>
            <a:r>
              <a:rPr lang="en-US" b="1" dirty="0" smtClean="0"/>
              <a:t>Classification</a:t>
            </a:r>
            <a:r>
              <a:rPr lang="en-US" dirty="0" smtClean="0"/>
              <a:t> </a:t>
            </a:r>
            <a:endParaRPr lang="en-US" dirty="0"/>
          </a:p>
          <a:p>
            <a:r>
              <a:rPr lang="en-US" dirty="0"/>
              <a:t>1. Given a message x, determine its class as </a:t>
            </a:r>
            <a:r>
              <a:rPr lang="en-US" i="1" dirty="0"/>
              <a:t>sign(</a:t>
            </a:r>
            <a:r>
              <a:rPr lang="en-US" i="1" dirty="0" err="1"/>
              <a:t>w</a:t>
            </a:r>
            <a:r>
              <a:rPr lang="en-US" i="1" baseline="30000" dirty="0" err="1"/>
              <a:t>T</a:t>
            </a:r>
            <a:r>
              <a:rPr lang="en-US" i="1" dirty="0"/>
              <a:t> x + b)</a:t>
            </a:r>
          </a:p>
          <a:p>
            <a:pPr marL="0" indent="0">
              <a:buNone/>
            </a:pPr>
            <a:r>
              <a:rPr lang="en-US" b="1" dirty="0"/>
              <a:t>Basic idea behind the algorithm:</a:t>
            </a:r>
          </a:p>
          <a:p>
            <a:pPr marL="0" indent="0">
              <a:buNone/>
            </a:pPr>
            <a:r>
              <a:rPr lang="en-US" b="1" dirty="0"/>
              <a:t>Improved guess := original guess + step size * </a:t>
            </a:r>
            <a:r>
              <a:rPr lang="en-US" b="1" dirty="0" smtClean="0"/>
              <a:t>error. ‘</a:t>
            </a:r>
            <a:endParaRPr lang="en-US" b="1" dirty="0"/>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10</a:t>
            </a:fld>
            <a:endParaRPr lang="en-US"/>
          </a:p>
        </p:txBody>
      </p:sp>
    </p:spTree>
    <p:extLst>
      <p:ext uri="{BB962C8B-B14F-4D97-AF65-F5344CB8AC3E}">
        <p14:creationId xmlns:p14="http://schemas.microsoft.com/office/powerpoint/2010/main" val="50880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lstStyle/>
          <a:p>
            <a:r>
              <a:rPr lang="en-US" dirty="0"/>
              <a:t>Perceptron and neural network</a:t>
            </a:r>
          </a:p>
        </p:txBody>
      </p:sp>
      <p:pic>
        <p:nvPicPr>
          <p:cNvPr id="4" name="Content Placeholder 3"/>
          <p:cNvPicPr>
            <a:picLocks noGrp="1" noChangeAspect="1"/>
          </p:cNvPicPr>
          <p:nvPr>
            <p:ph idx="1"/>
          </p:nvPr>
        </p:nvPicPr>
        <p:blipFill>
          <a:blip r:embed="rId2"/>
          <a:stretch>
            <a:fillRect/>
          </a:stretch>
        </p:blipFill>
        <p:spPr>
          <a:xfrm>
            <a:off x="1050877" y="1247088"/>
            <a:ext cx="3553252" cy="2818913"/>
          </a:xfrm>
          <a:prstGeom prst="rect">
            <a:avLst/>
          </a:prstGeom>
        </p:spPr>
      </p:pic>
      <p:sp>
        <p:nvSpPr>
          <p:cNvPr id="5" name="Rectangle 4"/>
          <p:cNvSpPr/>
          <p:nvPr/>
        </p:nvSpPr>
        <p:spPr>
          <a:xfrm>
            <a:off x="838200" y="4118586"/>
            <a:ext cx="9124666" cy="2308324"/>
          </a:xfrm>
          <a:prstGeom prst="rect">
            <a:avLst/>
          </a:prstGeom>
        </p:spPr>
        <p:txBody>
          <a:bodyPr wrap="square">
            <a:spAutoFit/>
          </a:bodyPr>
          <a:lstStyle/>
          <a:p>
            <a:r>
              <a:rPr lang="en-US" dirty="0"/>
              <a:t>If the vectors to be classified have only two components (i.e. x ∈ R 2 ), they can be represented as points on a plane. The decision function of a perceptron can then be represented as a line that divides the plane in two parts. Vectors in one half-plane will be classified as belonging to one class, vectors in the other half-plane—as belonging to the other class</a:t>
            </a:r>
            <a:r>
              <a:rPr lang="en-US" dirty="0" smtClean="0"/>
              <a:t>.</a:t>
            </a:r>
          </a:p>
          <a:p>
            <a:r>
              <a:rPr lang="en-US" dirty="0" smtClean="0"/>
              <a:t>Dropping the subscripts, we can write these as </a:t>
            </a:r>
          </a:p>
          <a:p>
            <a:r>
              <a:rPr lang="en-US" dirty="0">
                <a:sym typeface="Wingdings" panose="05000000000000000000" pitchFamily="2" charset="2"/>
              </a:rPr>
              <a:t>w1 </a:t>
            </a:r>
            <a:r>
              <a:rPr lang="en-US" dirty="0" smtClean="0">
                <a:sym typeface="Wingdings" panose="05000000000000000000" pitchFamily="2" charset="2"/>
              </a:rPr>
              <a:t> x1</a:t>
            </a:r>
            <a:r>
              <a:rPr lang="en-US" dirty="0" smtClean="0"/>
              <a:t>  + w2 </a:t>
            </a:r>
            <a:r>
              <a:rPr lang="en-US" dirty="0" smtClean="0">
                <a:sym typeface="Wingdings" panose="05000000000000000000" pitchFamily="2" charset="2"/>
              </a:rPr>
              <a:t>x2</a:t>
            </a:r>
            <a:r>
              <a:rPr lang="en-US" dirty="0" smtClean="0"/>
              <a:t>  +b  &lt;&gt; 0. This means that if we find a line in 2 dim plane based on the above expression that line divides the plane in to two halves.</a:t>
            </a:r>
          </a:p>
          <a:p>
            <a:r>
              <a:rPr lang="en-US" dirty="0" smtClean="0"/>
              <a:t>One half represents Spam and the other normal.</a:t>
            </a:r>
            <a:endParaRPr lang="en-US" dirty="0"/>
          </a:p>
        </p:txBody>
      </p:sp>
      <p:sp>
        <p:nvSpPr>
          <p:cNvPr id="6" name="TextBox 5"/>
          <p:cNvSpPr txBox="1"/>
          <p:nvPr/>
        </p:nvSpPr>
        <p:spPr>
          <a:xfrm>
            <a:off x="4804011" y="1542197"/>
            <a:ext cx="670105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above algorithm gave rise to ‘Neural networks’.</a:t>
            </a:r>
          </a:p>
          <a:p>
            <a:pPr marL="285750" indent="-285750">
              <a:buFont typeface="Arial" panose="020B0604020202020204" pitchFamily="34" charset="0"/>
              <a:buChar char="•"/>
            </a:pPr>
            <a:r>
              <a:rPr lang="en-US" dirty="0"/>
              <a:t>This process is called ‘Perceptron’.</a:t>
            </a:r>
          </a:p>
          <a:p>
            <a:pPr marL="285750" indent="-285750">
              <a:buFont typeface="Arial" panose="020B0604020202020204" pitchFamily="34" charset="0"/>
              <a:buChar char="•"/>
            </a:pPr>
            <a:r>
              <a:rPr lang="en-US" dirty="0"/>
              <a:t>This structure resembles the functioning of neurons in brain.</a:t>
            </a:r>
          </a:p>
          <a:p>
            <a:pPr marL="285750" indent="-285750">
              <a:buFont typeface="Arial" panose="020B0604020202020204" pitchFamily="34" charset="0"/>
              <a:buChar char="•"/>
            </a:pPr>
            <a:r>
              <a:rPr lang="en-US" dirty="0"/>
              <a:t>The neurons in the brain are triggered by incoming nerves when the total sum of the electric potentials reach some threshold called ‘firing potential’. </a:t>
            </a:r>
          </a:p>
          <a:p>
            <a:pPr marL="285750" indent="-285750">
              <a:buFont typeface="Arial" panose="020B0604020202020204" pitchFamily="34" charset="0"/>
              <a:buChar char="•"/>
            </a:pPr>
            <a:r>
              <a:rPr lang="en-US" dirty="0"/>
              <a:t>For practical purposes (which ‘d be described later) the switching function Sign() is replaced by a function called sigmoidal function. </a:t>
            </a:r>
          </a:p>
        </p:txBody>
      </p:sp>
      <p:sp>
        <p:nvSpPr>
          <p:cNvPr id="3" name="Slide Number Placeholder 2"/>
          <p:cNvSpPr>
            <a:spLocks noGrp="1"/>
          </p:cNvSpPr>
          <p:nvPr>
            <p:ph type="sldNum" sz="quarter" idx="12"/>
          </p:nvPr>
        </p:nvSpPr>
        <p:spPr/>
        <p:txBody>
          <a:bodyPr/>
          <a:lstStyle/>
          <a:p>
            <a:fld id="{D4ABD5CE-DF25-4F2B-9E1E-CDFA4CB7DFA4}" type="slidenum">
              <a:rPr lang="en-US" smtClean="0"/>
              <a:t>11</a:t>
            </a:fld>
            <a:endParaRPr lang="en-US"/>
          </a:p>
        </p:txBody>
      </p:sp>
    </p:spTree>
    <p:extLst>
      <p:ext uri="{BB962C8B-B14F-4D97-AF65-F5344CB8AC3E}">
        <p14:creationId xmlns:p14="http://schemas.microsoft.com/office/powerpoint/2010/main" val="1866568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12</a:t>
            </a:fld>
            <a:endParaRPr lang="en-US"/>
          </a:p>
        </p:txBody>
      </p:sp>
      <p:cxnSp>
        <p:nvCxnSpPr>
          <p:cNvPr id="6" name="Straight Connector 5"/>
          <p:cNvCxnSpPr/>
          <p:nvPr/>
        </p:nvCxnSpPr>
        <p:spPr>
          <a:xfrm>
            <a:off x="3643745" y="2355273"/>
            <a:ext cx="0" cy="256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2230583" y="3519055"/>
            <a:ext cx="3089562" cy="27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41418" y="2230582"/>
            <a:ext cx="4655127" cy="2687782"/>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419599" y="3565359"/>
            <a:ext cx="2401619" cy="369332"/>
          </a:xfrm>
          <a:prstGeom prst="rect">
            <a:avLst/>
          </a:prstGeom>
        </p:spPr>
        <p:txBody>
          <a:bodyPr wrap="none">
            <a:spAutoFit/>
          </a:bodyPr>
          <a:lstStyle/>
          <a:p>
            <a:r>
              <a:rPr lang="en-US" dirty="0">
                <a:sym typeface="Wingdings" panose="05000000000000000000" pitchFamily="2" charset="2"/>
              </a:rPr>
              <a:t>w1  x1</a:t>
            </a:r>
            <a:r>
              <a:rPr lang="en-US" dirty="0"/>
              <a:t>  + w2 </a:t>
            </a:r>
            <a:r>
              <a:rPr lang="en-US" dirty="0">
                <a:sym typeface="Wingdings" panose="05000000000000000000" pitchFamily="2" charset="2"/>
              </a:rPr>
              <a:t>x2</a:t>
            </a:r>
            <a:r>
              <a:rPr lang="en-US" dirty="0"/>
              <a:t>  +</a:t>
            </a:r>
            <a:r>
              <a:rPr lang="en-US" dirty="0" smtClean="0"/>
              <a:t>b = 0  </a:t>
            </a:r>
            <a:endParaRPr lang="en-US" dirty="0"/>
          </a:p>
        </p:txBody>
      </p:sp>
      <p:sp>
        <p:nvSpPr>
          <p:cNvPr id="14" name="Oval 13"/>
          <p:cNvSpPr/>
          <p:nvPr/>
        </p:nvSpPr>
        <p:spPr>
          <a:xfrm>
            <a:off x="4225636" y="2909455"/>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6836" y="3297599"/>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82835" y="2521744"/>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36127" y="2979161"/>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06836" y="2854037"/>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384635" y="3353017"/>
            <a:ext cx="96982"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2438400" y="317269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2770910" y="2937164"/>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3103418" y="3228109"/>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292927" y="4170110"/>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3061855" y="4414610"/>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3200400" y="393469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3782290" y="3740836"/>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3969327" y="4100946"/>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657600" y="439189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5320145" y="4477064"/>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4274127" y="5105129"/>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14" idx="4"/>
          </p:cNvCxnSpPr>
          <p:nvPr/>
        </p:nvCxnSpPr>
        <p:spPr>
          <a:xfrm flipH="1">
            <a:off x="4066309" y="2964873"/>
            <a:ext cx="207818" cy="2702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3"/>
          </p:cNvCxnSpPr>
          <p:nvPr/>
        </p:nvCxnSpPr>
        <p:spPr>
          <a:xfrm flipV="1">
            <a:off x="5368636" y="4170110"/>
            <a:ext cx="346363" cy="431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37217" y="774496"/>
            <a:ext cx="4502728"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equation represents the ‘classification’ governing equation.</a:t>
            </a:r>
          </a:p>
          <a:p>
            <a:pPr marL="285750" indent="-285750">
              <a:buFont typeface="Arial" panose="020B0604020202020204" pitchFamily="34" charset="0"/>
              <a:buChar char="•"/>
            </a:pPr>
            <a:r>
              <a:rPr lang="en-US" dirty="0" smtClean="0"/>
              <a:t>It could be seen to divide the plane into two parts.</a:t>
            </a:r>
          </a:p>
          <a:p>
            <a:pPr marL="285750" indent="-285750">
              <a:buFont typeface="Arial" panose="020B0604020202020204" pitchFamily="34" charset="0"/>
              <a:buChar char="•"/>
            </a:pPr>
            <a:r>
              <a:rPr lang="en-US" dirty="0" smtClean="0"/>
              <a:t>Now, there are plenty of lines which could divide such that the circles and triangles are separated.</a:t>
            </a:r>
          </a:p>
          <a:p>
            <a:pPr marL="285750" indent="-285750">
              <a:buFont typeface="Arial" panose="020B0604020202020204" pitchFamily="34" charset="0"/>
              <a:buChar char="•"/>
            </a:pPr>
            <a:r>
              <a:rPr lang="en-US" dirty="0" smtClean="0"/>
              <a:t>We can choose the one such that the points are away from the ‘dividing line’ as far as possible. </a:t>
            </a:r>
          </a:p>
          <a:p>
            <a:pPr marL="285750" indent="-285750">
              <a:buFont typeface="Arial" panose="020B0604020202020204" pitchFamily="34" charset="0"/>
              <a:buChar char="•"/>
            </a:pPr>
            <a:r>
              <a:rPr lang="en-US" dirty="0" smtClean="0"/>
              <a:t>This method is known as ‘support vector’ which is very popular.</a:t>
            </a:r>
            <a:endParaRPr lang="en-US" dirty="0"/>
          </a:p>
        </p:txBody>
      </p:sp>
      <p:sp>
        <p:nvSpPr>
          <p:cNvPr id="36" name="Isosceles Triangle 35"/>
          <p:cNvSpPr/>
          <p:nvPr/>
        </p:nvSpPr>
        <p:spPr>
          <a:xfrm>
            <a:off x="2438400" y="3761401"/>
            <a:ext cx="96982" cy="12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659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157307"/>
            <a:ext cx="10515600" cy="854075"/>
          </a:xfrm>
        </p:spPr>
        <p:txBody>
          <a:bodyPr/>
          <a:lstStyle/>
          <a:p>
            <a:r>
              <a:rPr lang="en-US" dirty="0"/>
              <a:t>Linear regression – </a:t>
            </a:r>
            <a:r>
              <a:rPr lang="en-US" dirty="0" smtClean="0"/>
              <a:t>least squares formulation</a:t>
            </a:r>
            <a:endParaRPr lang="en-US" dirty="0"/>
          </a:p>
        </p:txBody>
      </p:sp>
      <p:sp>
        <p:nvSpPr>
          <p:cNvPr id="3" name="Content Placeholder 2"/>
          <p:cNvSpPr>
            <a:spLocks noGrp="1"/>
          </p:cNvSpPr>
          <p:nvPr>
            <p:ph idx="1"/>
          </p:nvPr>
        </p:nvSpPr>
        <p:spPr>
          <a:xfrm>
            <a:off x="736979" y="1011381"/>
            <a:ext cx="11455021" cy="5710093"/>
          </a:xfrm>
        </p:spPr>
        <p:txBody>
          <a:bodyPr>
            <a:noAutofit/>
          </a:bodyPr>
          <a:lstStyle/>
          <a:p>
            <a:r>
              <a:rPr lang="en-US" sz="2200" dirty="0" smtClean="0"/>
              <a:t>Assume that there are </a:t>
            </a:r>
            <a:r>
              <a:rPr lang="en-US" sz="2200" b="1" dirty="0" smtClean="0"/>
              <a:t>only two attributes for the purpose of illustration</a:t>
            </a:r>
            <a:r>
              <a:rPr lang="en-US" sz="2200" dirty="0" smtClean="0"/>
              <a:t>. </a:t>
            </a:r>
          </a:p>
          <a:p>
            <a:r>
              <a:rPr lang="en-US" sz="2200" dirty="0" smtClean="0"/>
              <a:t>The </a:t>
            </a:r>
            <a:r>
              <a:rPr lang="en-US" sz="2200" dirty="0"/>
              <a:t>same problem can be formulated as </a:t>
            </a:r>
          </a:p>
          <a:p>
            <a:pPr marL="0" indent="0">
              <a:buNone/>
            </a:pPr>
            <a:r>
              <a:rPr lang="en-US" sz="2200" dirty="0"/>
              <a:t>	</a:t>
            </a:r>
            <a:r>
              <a:rPr lang="en-US" sz="2200" dirty="0" smtClean="0"/>
              <a:t>W </a:t>
            </a:r>
            <a:r>
              <a:rPr lang="en-US" sz="2200" dirty="0"/>
              <a:t>* Xi </a:t>
            </a:r>
            <a:r>
              <a:rPr lang="en-US" sz="2200" dirty="0" smtClean="0"/>
              <a:t>+ b= </a:t>
            </a:r>
            <a:r>
              <a:rPr lang="en-US" sz="2200" dirty="0"/>
              <a:t>1 if it is spam.</a:t>
            </a:r>
          </a:p>
          <a:p>
            <a:pPr marL="0" indent="0">
              <a:buNone/>
            </a:pPr>
            <a:r>
              <a:rPr lang="en-US" sz="2200" dirty="0"/>
              <a:t>	              </a:t>
            </a:r>
            <a:r>
              <a:rPr lang="en-US" sz="2200" dirty="0" smtClean="0"/>
              <a:t>    = </a:t>
            </a:r>
            <a:r>
              <a:rPr lang="en-US" sz="2200" dirty="0"/>
              <a:t>0 if it is not spam.</a:t>
            </a:r>
          </a:p>
          <a:p>
            <a:pPr marL="0" indent="0">
              <a:buNone/>
            </a:pPr>
            <a:r>
              <a:rPr lang="en-US" sz="2200" dirty="0"/>
              <a:t>Here Xi be the </a:t>
            </a:r>
            <a:r>
              <a:rPr lang="en-US" sz="2200" dirty="0" err="1"/>
              <a:t>i’th</a:t>
            </a:r>
            <a:r>
              <a:rPr lang="en-US" sz="2200" dirty="0"/>
              <a:t> vector and </a:t>
            </a:r>
            <a:r>
              <a:rPr lang="en-US" sz="2200" dirty="0" smtClean="0"/>
              <a:t>W be </a:t>
            </a:r>
            <a:r>
              <a:rPr lang="en-US" sz="2200" dirty="0"/>
              <a:t>the corresponding parameter vector. </a:t>
            </a:r>
          </a:p>
          <a:p>
            <a:pPr marL="0" indent="0">
              <a:buNone/>
            </a:pPr>
            <a:r>
              <a:rPr lang="en-US" sz="2200" dirty="0"/>
              <a:t>The problem is to choose W such that the total error for all the samples is minimum.</a:t>
            </a:r>
          </a:p>
          <a:p>
            <a:pPr marL="0" indent="0">
              <a:buNone/>
            </a:pPr>
            <a:r>
              <a:rPr lang="en-US" sz="2200" dirty="0"/>
              <a:t>Suppose there are just </a:t>
            </a:r>
            <a:r>
              <a:rPr lang="en-US" sz="2200" dirty="0" smtClean="0"/>
              <a:t>n sample data sets and </a:t>
            </a:r>
            <a:r>
              <a:rPr lang="en-US" sz="2200" dirty="0"/>
              <a:t>2 features then we will have a system of equations</a:t>
            </a:r>
          </a:p>
          <a:p>
            <a:pPr marL="0" indent="0">
              <a:buNone/>
            </a:pPr>
            <a:r>
              <a:rPr lang="en-US" sz="2200" dirty="0"/>
              <a:t>	w1 </a:t>
            </a:r>
            <a:r>
              <a:rPr lang="en-US" sz="2200" dirty="0" smtClean="0"/>
              <a:t>x1</a:t>
            </a:r>
            <a:r>
              <a:rPr lang="en-US" sz="2400" baseline="-25000" dirty="0" smtClean="0"/>
              <a:t>1</a:t>
            </a:r>
            <a:r>
              <a:rPr lang="en-US" sz="2400" dirty="0" smtClean="0"/>
              <a:t> </a:t>
            </a:r>
            <a:r>
              <a:rPr lang="en-US" sz="2200" dirty="0" smtClean="0"/>
              <a:t>+ </a:t>
            </a:r>
            <a:r>
              <a:rPr lang="en-US" sz="2200" dirty="0"/>
              <a:t>w2 </a:t>
            </a:r>
            <a:r>
              <a:rPr lang="en-US" sz="2200" dirty="0" smtClean="0"/>
              <a:t>x2</a:t>
            </a:r>
            <a:r>
              <a:rPr lang="en-US" sz="2400" baseline="-25000" dirty="0" smtClean="0"/>
              <a:t>1</a:t>
            </a:r>
            <a:r>
              <a:rPr lang="en-US" sz="2200" dirty="0" smtClean="0"/>
              <a:t> + b= </a:t>
            </a:r>
            <a:r>
              <a:rPr lang="en-US" sz="2200" dirty="0"/>
              <a:t>1 and </a:t>
            </a:r>
          </a:p>
          <a:p>
            <a:pPr marL="0" indent="0">
              <a:buNone/>
            </a:pPr>
            <a:r>
              <a:rPr lang="en-US" sz="2200" dirty="0"/>
              <a:t>	w1 </a:t>
            </a:r>
            <a:r>
              <a:rPr lang="en-US" sz="2200" dirty="0" smtClean="0"/>
              <a:t>x1</a:t>
            </a:r>
            <a:r>
              <a:rPr lang="en-US" sz="2400" baseline="-25000" dirty="0" smtClean="0"/>
              <a:t>2</a:t>
            </a:r>
            <a:r>
              <a:rPr lang="en-US" sz="2200" dirty="0" smtClean="0"/>
              <a:t> </a:t>
            </a:r>
            <a:r>
              <a:rPr lang="en-US" sz="2200" dirty="0"/>
              <a:t>+ w2 </a:t>
            </a:r>
            <a:r>
              <a:rPr lang="en-US" sz="2200" dirty="0" smtClean="0"/>
              <a:t>x2</a:t>
            </a:r>
            <a:r>
              <a:rPr lang="en-US" sz="2200" baseline="-25000" dirty="0" smtClean="0"/>
              <a:t>2</a:t>
            </a:r>
            <a:r>
              <a:rPr lang="en-US" sz="2200" dirty="0" smtClean="0"/>
              <a:t> + b= </a:t>
            </a:r>
            <a:r>
              <a:rPr lang="en-US" sz="2200" dirty="0"/>
              <a:t>0; </a:t>
            </a:r>
          </a:p>
          <a:p>
            <a:pPr marL="0" indent="0">
              <a:buNone/>
            </a:pPr>
            <a:r>
              <a:rPr lang="en-US" sz="2200" dirty="0"/>
              <a:t>	w1 </a:t>
            </a:r>
            <a:r>
              <a:rPr lang="en-US" sz="2200" dirty="0" smtClean="0"/>
              <a:t>x1</a:t>
            </a:r>
            <a:r>
              <a:rPr lang="en-US" sz="2400" baseline="-25000" dirty="0" smtClean="0"/>
              <a:t>3</a:t>
            </a:r>
            <a:r>
              <a:rPr lang="en-US" sz="2200" dirty="0" smtClean="0"/>
              <a:t> </a:t>
            </a:r>
            <a:r>
              <a:rPr lang="en-US" sz="2200" dirty="0"/>
              <a:t>+ w2 </a:t>
            </a:r>
            <a:r>
              <a:rPr lang="en-US" sz="2200" dirty="0" smtClean="0"/>
              <a:t>x2</a:t>
            </a:r>
            <a:r>
              <a:rPr lang="en-US" sz="2200" baseline="-25000" dirty="0" smtClean="0"/>
              <a:t>3</a:t>
            </a:r>
            <a:r>
              <a:rPr lang="en-US" sz="2200" dirty="0" smtClean="0"/>
              <a:t> + b =1;</a:t>
            </a:r>
          </a:p>
          <a:p>
            <a:pPr marL="0" indent="0">
              <a:buNone/>
            </a:pPr>
            <a:r>
              <a:rPr lang="en-US" sz="2200" dirty="0"/>
              <a:t>	</a:t>
            </a:r>
            <a:r>
              <a:rPr lang="en-US" sz="2200" dirty="0" smtClean="0"/>
              <a:t>.</a:t>
            </a:r>
          </a:p>
          <a:p>
            <a:pPr marL="0" indent="0">
              <a:buNone/>
            </a:pPr>
            <a:r>
              <a:rPr lang="en-US" sz="2200" dirty="0"/>
              <a:t>	</a:t>
            </a:r>
            <a:r>
              <a:rPr lang="en-US" sz="2200" dirty="0" smtClean="0"/>
              <a:t>.</a:t>
            </a:r>
          </a:p>
          <a:p>
            <a:pPr marL="0" indent="0">
              <a:buNone/>
            </a:pPr>
            <a:r>
              <a:rPr lang="en-US" sz="2200" dirty="0"/>
              <a:t>	w1 </a:t>
            </a:r>
            <a:r>
              <a:rPr lang="en-US" sz="2200" dirty="0" smtClean="0"/>
              <a:t>x1</a:t>
            </a:r>
            <a:r>
              <a:rPr lang="en-US" sz="2400" baseline="-25000" dirty="0" smtClean="0"/>
              <a:t>n</a:t>
            </a:r>
            <a:r>
              <a:rPr lang="en-US" sz="2200" dirty="0" smtClean="0"/>
              <a:t> </a:t>
            </a:r>
            <a:r>
              <a:rPr lang="en-US" sz="2200" dirty="0"/>
              <a:t>+ w2 </a:t>
            </a:r>
            <a:r>
              <a:rPr lang="en-US" sz="2200" dirty="0" smtClean="0"/>
              <a:t>x2</a:t>
            </a:r>
            <a:r>
              <a:rPr lang="en-US" sz="2200" baseline="-25000" dirty="0" smtClean="0"/>
              <a:t>n</a:t>
            </a:r>
            <a:r>
              <a:rPr lang="en-US" sz="2200" dirty="0" smtClean="0"/>
              <a:t> </a:t>
            </a:r>
            <a:r>
              <a:rPr lang="en-US" sz="2200" dirty="0"/>
              <a:t>+ b </a:t>
            </a:r>
            <a:r>
              <a:rPr lang="en-US" sz="2200" dirty="0" smtClean="0"/>
              <a:t>=0</a:t>
            </a:r>
            <a:endParaRPr lang="en-US" sz="2200" dirty="0"/>
          </a:p>
        </p:txBody>
      </p:sp>
      <p:sp>
        <p:nvSpPr>
          <p:cNvPr id="4" name="Slide Number Placeholder 3"/>
          <p:cNvSpPr>
            <a:spLocks noGrp="1"/>
          </p:cNvSpPr>
          <p:nvPr>
            <p:ph type="sldNum" sz="quarter" idx="12"/>
          </p:nvPr>
        </p:nvSpPr>
        <p:spPr/>
        <p:txBody>
          <a:bodyPr/>
          <a:lstStyle/>
          <a:p>
            <a:fld id="{D4ABD5CE-DF25-4F2B-9E1E-CDFA4CB7DFA4}" type="slidenum">
              <a:rPr lang="en-US" smtClean="0"/>
              <a:t>13</a:t>
            </a:fld>
            <a:endParaRPr lang="en-US"/>
          </a:p>
        </p:txBody>
      </p:sp>
    </p:spTree>
    <p:extLst>
      <p:ext uri="{BB962C8B-B14F-4D97-AF65-F5344CB8AC3E}">
        <p14:creationId xmlns:p14="http://schemas.microsoft.com/office/powerpoint/2010/main" val="40522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p:sp>
        <p:nvSpPr>
          <p:cNvPr id="3" name="Content Placeholder 2"/>
          <p:cNvSpPr>
            <a:spLocks noGrp="1"/>
          </p:cNvSpPr>
          <p:nvPr>
            <p:ph idx="1"/>
          </p:nvPr>
        </p:nvSpPr>
        <p:spPr>
          <a:xfrm>
            <a:off x="838200" y="1454727"/>
            <a:ext cx="10515600" cy="4722236"/>
          </a:xfrm>
        </p:spPr>
        <p:txBody>
          <a:bodyPr/>
          <a:lstStyle/>
          <a:p>
            <a:pPr marL="0" indent="0">
              <a:buNone/>
            </a:pPr>
            <a:r>
              <a:rPr lang="en-US" dirty="0" smtClean="0"/>
              <a:t>Let n= 3;</a:t>
            </a:r>
          </a:p>
          <a:p>
            <a:pPr marL="0" indent="0">
              <a:buNone/>
            </a:pPr>
            <a:r>
              <a:rPr lang="en-US" dirty="0" smtClean="0"/>
              <a:t>Now </a:t>
            </a:r>
            <a:r>
              <a:rPr lang="en-US" dirty="0"/>
              <a:t>there are </a:t>
            </a:r>
            <a:r>
              <a:rPr lang="en-US" dirty="0" smtClean="0"/>
              <a:t>3 </a:t>
            </a:r>
            <a:r>
              <a:rPr lang="en-US" dirty="0"/>
              <a:t>free variables w1, </a:t>
            </a:r>
            <a:r>
              <a:rPr lang="en-US" dirty="0" smtClean="0"/>
              <a:t>w2,b </a:t>
            </a:r>
            <a:r>
              <a:rPr lang="en-US" dirty="0"/>
              <a:t>but </a:t>
            </a:r>
            <a:r>
              <a:rPr lang="en-US" dirty="0" smtClean="0"/>
              <a:t>number of equations is equal to number of samples..</a:t>
            </a:r>
            <a:endParaRPr lang="en-US" dirty="0"/>
          </a:p>
          <a:p>
            <a:pPr marL="0" indent="0">
              <a:buNone/>
            </a:pPr>
            <a:r>
              <a:rPr lang="en-US" dirty="0"/>
              <a:t>We remember that there can’t exist a solution at all.</a:t>
            </a:r>
          </a:p>
          <a:p>
            <a:pPr marL="0" indent="0">
              <a:buNone/>
            </a:pPr>
            <a:r>
              <a:rPr lang="en-US" dirty="0"/>
              <a:t>This means we have to do the best!</a:t>
            </a:r>
          </a:p>
          <a:p>
            <a:pPr marL="0" indent="0">
              <a:buNone/>
            </a:pPr>
            <a:r>
              <a:rPr lang="en-US" dirty="0"/>
              <a:t>Possibly, for any given values of </a:t>
            </a:r>
            <a:r>
              <a:rPr lang="en-US" dirty="0" smtClean="0"/>
              <a:t>w1,w2 and </a:t>
            </a:r>
            <a:r>
              <a:rPr lang="en-US" dirty="0" err="1" smtClean="0"/>
              <a:t>bwe</a:t>
            </a:r>
            <a:r>
              <a:rPr lang="en-US" dirty="0" smtClean="0"/>
              <a:t> </a:t>
            </a:r>
            <a:r>
              <a:rPr lang="en-US" dirty="0"/>
              <a:t>can compute the error in all the above equations and find the total.</a:t>
            </a:r>
          </a:p>
          <a:p>
            <a:pPr marL="0" indent="0">
              <a:buNone/>
            </a:pPr>
            <a:r>
              <a:rPr lang="en-US" dirty="0"/>
              <a:t>We tweak </a:t>
            </a:r>
            <a:r>
              <a:rPr lang="en-US" dirty="0" smtClean="0"/>
              <a:t>w1, w2 and b </a:t>
            </a:r>
            <a:r>
              <a:rPr lang="en-US" dirty="0"/>
              <a:t>in such a way that the error is minimum.</a:t>
            </a:r>
          </a:p>
          <a:p>
            <a:pPr marL="0" indent="0">
              <a:buNone/>
            </a:pPr>
            <a:r>
              <a:rPr lang="en-US" dirty="0"/>
              <a:t>To our surprise, this approach gives a nice easily computable solution. </a:t>
            </a:r>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14</a:t>
            </a:fld>
            <a:endParaRPr lang="en-US"/>
          </a:p>
        </p:txBody>
      </p:sp>
    </p:spTree>
    <p:extLst>
      <p:ext uri="{BB962C8B-B14F-4D97-AF65-F5344CB8AC3E}">
        <p14:creationId xmlns:p14="http://schemas.microsoft.com/office/powerpoint/2010/main" val="3893676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System of equations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738" y="1448972"/>
                <a:ext cx="10997498" cy="5062664"/>
              </a:xfrm>
            </p:spPr>
            <p:txBody>
              <a:bodyPr>
                <a:noAutofit/>
              </a:bodyPr>
              <a:lstStyle/>
              <a:p>
                <a:r>
                  <a:rPr lang="en-US" sz="1600" dirty="0" smtClean="0"/>
                  <a:t>The errors are </a:t>
                </a:r>
              </a:p>
              <a:p>
                <a:pPr marL="0" indent="0">
                  <a:buNone/>
                </a:pPr>
                <a:r>
                  <a:rPr lang="en-US" sz="1600" dirty="0"/>
                  <a:t>	e1 = y1 – (w1 x1</a:t>
                </a:r>
                <a:r>
                  <a:rPr lang="en-US" sz="1600" baseline="-25000" dirty="0"/>
                  <a:t>1</a:t>
                </a:r>
                <a:r>
                  <a:rPr lang="en-US" sz="1600" dirty="0" smtClean="0"/>
                  <a:t> </a:t>
                </a:r>
                <a:r>
                  <a:rPr lang="en-US" sz="1600" dirty="0"/>
                  <a:t>+ w2 </a:t>
                </a:r>
                <a:r>
                  <a:rPr lang="en-US" sz="1600" dirty="0" smtClean="0"/>
                  <a:t>x2</a:t>
                </a:r>
                <a:r>
                  <a:rPr lang="en-US" sz="1600" baseline="-25000" dirty="0" smtClean="0"/>
                  <a:t>1</a:t>
                </a:r>
                <a:r>
                  <a:rPr lang="en-US" sz="1600" dirty="0" smtClean="0"/>
                  <a:t>  + b ) </a:t>
                </a:r>
                <a:r>
                  <a:rPr lang="en-US" sz="1600" dirty="0"/>
                  <a:t>;</a:t>
                </a:r>
              </a:p>
              <a:p>
                <a:pPr marL="0" indent="0">
                  <a:buNone/>
                </a:pPr>
                <a:r>
                  <a:rPr lang="en-US" sz="1600" dirty="0"/>
                  <a:t>	e2 = y2 – (w1 </a:t>
                </a:r>
                <a:r>
                  <a:rPr lang="en-US" sz="1600" dirty="0" smtClean="0"/>
                  <a:t>x1</a:t>
                </a:r>
                <a:r>
                  <a:rPr lang="en-US" sz="1600" baseline="-25000" dirty="0" smtClean="0"/>
                  <a:t>2</a:t>
                </a:r>
                <a:r>
                  <a:rPr lang="en-US" sz="1600" dirty="0" smtClean="0"/>
                  <a:t> </a:t>
                </a:r>
                <a:r>
                  <a:rPr lang="en-US" sz="1600" dirty="0"/>
                  <a:t>+ w2 </a:t>
                </a:r>
                <a:r>
                  <a:rPr lang="en-US" sz="1600" dirty="0" smtClean="0"/>
                  <a:t>x2</a:t>
                </a:r>
                <a:r>
                  <a:rPr lang="en-US" sz="1600" baseline="-25000" dirty="0" smtClean="0"/>
                  <a:t>2 </a:t>
                </a:r>
                <a:r>
                  <a:rPr lang="en-US" sz="1600" dirty="0" smtClean="0"/>
                  <a:t> + b ); </a:t>
                </a:r>
                <a:endParaRPr lang="en-US" sz="1600" dirty="0"/>
              </a:p>
              <a:p>
                <a:pPr marL="0" indent="0">
                  <a:buNone/>
                </a:pPr>
                <a:r>
                  <a:rPr lang="en-US" sz="1600" dirty="0"/>
                  <a:t>	e3 = y3 - (w1 </a:t>
                </a:r>
                <a:r>
                  <a:rPr lang="en-US" sz="1600" dirty="0" smtClean="0"/>
                  <a:t>x1</a:t>
                </a:r>
                <a:r>
                  <a:rPr lang="en-US" sz="1600" baseline="-25000" dirty="0" smtClean="0"/>
                  <a:t>3</a:t>
                </a:r>
                <a:r>
                  <a:rPr lang="en-US" sz="1600" dirty="0" smtClean="0"/>
                  <a:t> </a:t>
                </a:r>
                <a:r>
                  <a:rPr lang="en-US" sz="1600" dirty="0"/>
                  <a:t>+ w2 </a:t>
                </a:r>
                <a:r>
                  <a:rPr lang="en-US" sz="1600" dirty="0" smtClean="0"/>
                  <a:t>x2</a:t>
                </a:r>
                <a:r>
                  <a:rPr lang="en-US" sz="1600" baseline="-25000" dirty="0" smtClean="0"/>
                  <a:t>3</a:t>
                </a:r>
                <a:r>
                  <a:rPr lang="en-US" sz="1600" dirty="0" smtClean="0"/>
                  <a:t> + b );</a:t>
                </a:r>
                <a:endParaRPr lang="en-US" sz="1600" dirty="0"/>
              </a:p>
              <a:p>
                <a:pPr marL="0" indent="0">
                  <a:buNone/>
                </a:pPr>
                <a:endParaRPr lang="en-US" sz="1600" dirty="0"/>
              </a:p>
              <a:p>
                <a:pPr marL="0" indent="0">
                  <a:buNone/>
                </a:pPr>
                <a:r>
                  <a:rPr lang="en-US" sz="1600" dirty="0"/>
                  <a:t>Can we choose w1 and w2 such that e1+e2+e3 is minimum?</a:t>
                </a:r>
              </a:p>
              <a:p>
                <a:pPr marL="0" indent="0">
                  <a:buNone/>
                </a:pPr>
                <a:r>
                  <a:rPr lang="en-US" sz="1600" dirty="0"/>
                  <a:t>Is wrong! E1 may be positive and e2 negative. </a:t>
                </a:r>
              </a:p>
              <a:p>
                <a:pPr marL="0" indent="0">
                  <a:buNone/>
                </a:pPr>
                <a:r>
                  <a:rPr lang="en-US" sz="1600" dirty="0"/>
                  <a:t>Hence, choose w1, w2 such that 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is minimum.</a:t>
                </a:r>
              </a:p>
              <a:p>
                <a:pPr marL="0" indent="0">
                  <a:buNone/>
                </a:pPr>
                <a:r>
                  <a:rPr lang="en-US" sz="1600" dirty="0"/>
                  <a:t>How can it be done? </a:t>
                </a:r>
              </a:p>
              <a:p>
                <a:pPr marL="0" indent="0">
                  <a:buNone/>
                </a:pPr>
                <a:r>
                  <a:rPr lang="en-US" sz="1600" dirty="0"/>
                  <a:t>We go to calculus. </a:t>
                </a:r>
              </a:p>
              <a:p>
                <a:pPr marL="0" indent="0">
                  <a:buNone/>
                </a:pPr>
                <a:r>
                  <a:rPr lang="en-US" sz="1600" dirty="0"/>
                  <a:t>A function f(x) reaches minimum (or maximum) when the derivative is 0.</a:t>
                </a:r>
              </a:p>
              <a:p>
                <a:pPr marL="0" indent="0">
                  <a:buNone/>
                </a:pPr>
                <a:r>
                  <a:rPr lang="en-US" sz="1600" dirty="0"/>
                  <a:t>Here it is partial derivatives</a:t>
                </a:r>
              </a:p>
              <a:p>
                <a:pPr marL="0" indent="0">
                  <a:buNone/>
                </a:pPr>
                <a:r>
                  <a:rPr lang="en-US" sz="1600"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w1) (e1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  = 0 and </a:t>
                </a:r>
              </a:p>
              <a:p>
                <a:pPr marL="0" indent="0">
                  <a:buNone/>
                </a:pP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w2) (e1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 =0</a:t>
                </a:r>
                <a:r>
                  <a:rPr lang="en-US" sz="1600" dirty="0" smtClean="0"/>
                  <a:t>;</a:t>
                </a:r>
              </a:p>
              <a:p>
                <a:pPr marL="0" indent="0">
                  <a:buNone/>
                </a:pPr>
                <a:r>
                  <a:rPr lang="en-US" sz="1600" dirty="0" smtClean="0"/>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b</m:t>
                    </m:r>
                  </m:oMath>
                </a14:m>
                <a:r>
                  <a:rPr lang="en-US" sz="1600" dirty="0" smtClean="0"/>
                  <a:t>) </a:t>
                </a:r>
                <a:r>
                  <a:rPr lang="en-US" sz="1600" dirty="0"/>
                  <a:t>(e1</a:t>
                </a:r>
                <a:r>
                  <a:rPr lang="en-US" sz="1600" baseline="30000" dirty="0"/>
                  <a:t>2</a:t>
                </a:r>
                <a:r>
                  <a:rPr lang="en-US" sz="1600" dirty="0"/>
                  <a:t> + e2</a:t>
                </a:r>
                <a:r>
                  <a:rPr lang="en-US" sz="1600" baseline="30000" dirty="0"/>
                  <a:t>2</a:t>
                </a:r>
                <a:r>
                  <a:rPr lang="en-US" sz="1600" dirty="0"/>
                  <a:t> + e3</a:t>
                </a:r>
                <a:r>
                  <a:rPr lang="en-US" sz="1600" baseline="30000" dirty="0"/>
                  <a:t>2</a:t>
                </a:r>
                <a:r>
                  <a:rPr lang="en-US" sz="1600" dirty="0"/>
                  <a:t> ) =0;</a:t>
                </a:r>
              </a:p>
              <a:p>
                <a:pPr marL="0" indent="0">
                  <a:buNone/>
                </a:pPr>
                <a:endParaRPr lang="en-US" sz="1600" dirty="0" smtClean="0"/>
              </a:p>
              <a:p>
                <a:pPr marL="0" indent="0">
                  <a:buNone/>
                </a:pPr>
                <a:r>
                  <a:rPr lang="en-US" sz="1600" dirty="0"/>
                  <a:t>	</a:t>
                </a:r>
              </a:p>
              <a:p>
                <a:pPr marL="0" indent="0">
                  <a:buNone/>
                </a:pPr>
                <a:endParaRPr lang="en-US" sz="1600" dirty="0"/>
              </a:p>
              <a:p>
                <a:pPr marL="0" indent="0">
                  <a:buNone/>
                </a:pPr>
                <a:r>
                  <a:rPr lang="en-US" sz="1600" dirty="0"/>
                  <a:t> </a:t>
                </a:r>
              </a:p>
              <a:p>
                <a:pPr marL="0" indent="0">
                  <a:buNone/>
                </a:pPr>
                <a:endParaRPr lang="en-US" sz="1600" dirty="0"/>
              </a:p>
              <a:p>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738" y="1448972"/>
                <a:ext cx="10997498" cy="5062664"/>
              </a:xfrm>
              <a:blipFill>
                <a:blip r:embed="rId2"/>
                <a:stretch>
                  <a:fillRect l="-277" t="-843" b="-361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4B55D9F-3B12-4CB8-9C4B-ABC0F6EF95C5}"/>
              </a:ext>
            </a:extLst>
          </p:cNvPr>
          <p:cNvSpPr txBox="1"/>
          <p:nvPr/>
        </p:nvSpPr>
        <p:spPr>
          <a:xfrm>
            <a:off x="5133712" y="2180586"/>
            <a:ext cx="1331844" cy="369332"/>
          </a:xfrm>
          <a:prstGeom prst="rect">
            <a:avLst/>
          </a:prstGeom>
          <a:noFill/>
        </p:spPr>
        <p:txBody>
          <a:bodyPr wrap="square" rtlCol="0">
            <a:spAutoFit/>
          </a:bodyPr>
          <a:lstStyle/>
          <a:p>
            <a:r>
              <a:rPr lang="en-US" dirty="0" err="1"/>
              <a:t>Eqn</a:t>
            </a:r>
            <a:r>
              <a:rPr lang="en-US" dirty="0"/>
              <a:t> 1.1</a:t>
            </a:r>
          </a:p>
        </p:txBody>
      </p:sp>
      <p:sp>
        <p:nvSpPr>
          <p:cNvPr id="4" name="Slide Number Placeholder 3"/>
          <p:cNvSpPr>
            <a:spLocks noGrp="1"/>
          </p:cNvSpPr>
          <p:nvPr>
            <p:ph type="sldNum" sz="quarter" idx="12"/>
          </p:nvPr>
        </p:nvSpPr>
        <p:spPr/>
        <p:txBody>
          <a:bodyPr/>
          <a:lstStyle/>
          <a:p>
            <a:fld id="{D4ABD5CE-DF25-4F2B-9E1E-CDFA4CB7DFA4}" type="slidenum">
              <a:rPr lang="en-US" smtClean="0"/>
              <a:t>15</a:t>
            </a:fld>
            <a:endParaRPr lang="en-US"/>
          </a:p>
        </p:txBody>
      </p:sp>
    </p:spTree>
    <p:extLst>
      <p:ext uri="{BB962C8B-B14F-4D97-AF65-F5344CB8AC3E}">
        <p14:creationId xmlns:p14="http://schemas.microsoft.com/office/powerpoint/2010/main" val="3691406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80D8-F1BA-41D5-B343-6DA9828A9AC1}"/>
              </a:ext>
            </a:extLst>
          </p:cNvPr>
          <p:cNvSpPr>
            <a:spLocks noGrp="1"/>
          </p:cNvSpPr>
          <p:nvPr>
            <p:ph type="title"/>
          </p:nvPr>
        </p:nvSpPr>
        <p:spPr>
          <a:xfrm>
            <a:off x="838200" y="0"/>
            <a:ext cx="10515600" cy="857388"/>
          </a:xfrm>
        </p:spPr>
        <p:txBody>
          <a:bodyPr/>
          <a:lstStyle/>
          <a:p>
            <a:r>
              <a:rPr lang="en-US" dirty="0" smtClean="0"/>
              <a:t>Least squares</a:t>
            </a:r>
            <a:endParaRPr lang="en-US" dirty="0"/>
          </a:p>
        </p:txBody>
      </p:sp>
      <p:sp>
        <p:nvSpPr>
          <p:cNvPr id="4" name="TextBox 3">
            <a:extLst>
              <a:ext uri="{FF2B5EF4-FFF2-40B4-BE49-F238E27FC236}">
                <a16:creationId xmlns:a16="http://schemas.microsoft.com/office/drawing/2014/main" id="{99FC4D66-6BA1-4081-A6F9-7BAB31696C54}"/>
              </a:ext>
            </a:extLst>
          </p:cNvPr>
          <p:cNvSpPr txBox="1"/>
          <p:nvPr/>
        </p:nvSpPr>
        <p:spPr>
          <a:xfrm>
            <a:off x="838200" y="3328809"/>
            <a:ext cx="10313504" cy="1200329"/>
          </a:xfrm>
          <a:prstGeom prst="rect">
            <a:avLst/>
          </a:prstGeom>
          <a:noFill/>
        </p:spPr>
        <p:txBody>
          <a:bodyPr wrap="square" rtlCol="0">
            <a:spAutoFit/>
          </a:bodyPr>
          <a:lstStyle/>
          <a:p>
            <a:r>
              <a:rPr lang="en-US" dirty="0"/>
              <a:t>This analysis give rise to the following questions.</a:t>
            </a:r>
          </a:p>
          <a:p>
            <a:pPr marL="285750" indent="-285750">
              <a:buFont typeface="Arial" panose="020B0604020202020204" pitchFamily="34" charset="0"/>
              <a:buChar char="•"/>
            </a:pPr>
            <a:r>
              <a:rPr lang="en-US" dirty="0"/>
              <a:t>Is there a way to represent the system of equations Eqn1.1 in a simpler form?</a:t>
            </a:r>
          </a:p>
          <a:p>
            <a:pPr marL="285750" indent="-285750">
              <a:buFont typeface="Arial" panose="020B0604020202020204" pitchFamily="34" charset="0"/>
              <a:buChar char="•"/>
            </a:pPr>
            <a:r>
              <a:rPr lang="en-US" dirty="0"/>
              <a:t>Will the ‘derivative operations’ be represented in the simple representation?</a:t>
            </a:r>
          </a:p>
          <a:p>
            <a:endParaRPr lang="en-US" dirty="0"/>
          </a:p>
        </p:txBody>
      </p:sp>
      <p:sp>
        <p:nvSpPr>
          <p:cNvPr id="5" name="TextBox 4">
            <a:extLst>
              <a:ext uri="{FF2B5EF4-FFF2-40B4-BE49-F238E27FC236}">
                <a16:creationId xmlns:a16="http://schemas.microsoft.com/office/drawing/2014/main" id="{50CD2FC1-C369-4C3B-A4ED-0ECFB998EAC0}"/>
              </a:ext>
            </a:extLst>
          </p:cNvPr>
          <p:cNvSpPr txBox="1"/>
          <p:nvPr/>
        </p:nvSpPr>
        <p:spPr>
          <a:xfrm>
            <a:off x="838200" y="5127218"/>
            <a:ext cx="10515600" cy="923330"/>
          </a:xfrm>
          <a:prstGeom prst="rect">
            <a:avLst/>
          </a:prstGeom>
          <a:noFill/>
        </p:spPr>
        <p:txBody>
          <a:bodyPr wrap="square" rtlCol="0">
            <a:spAutoFit/>
          </a:bodyPr>
          <a:lstStyle/>
          <a:p>
            <a:r>
              <a:rPr lang="en-US" dirty="0"/>
              <a:t>The ‘matrix’ representation facilitates the above requirements.</a:t>
            </a:r>
          </a:p>
          <a:p>
            <a:r>
              <a:rPr lang="en-US" dirty="0"/>
              <a:t>A system of equations Eqn1.1 can be represented in the form </a:t>
            </a:r>
          </a:p>
          <a:p>
            <a:r>
              <a:rPr lang="en-US" dirty="0"/>
              <a:t>	y -</a:t>
            </a:r>
            <a:r>
              <a:rPr lang="en-US" dirty="0" err="1"/>
              <a:t>Xw</a:t>
            </a:r>
            <a:r>
              <a:rPr lang="en-US" dirty="0"/>
              <a:t> where </a:t>
            </a:r>
          </a:p>
        </p:txBody>
      </p:sp>
      <p:sp>
        <p:nvSpPr>
          <p:cNvPr id="6" name="Rectangle 5">
            <a:extLst>
              <a:ext uri="{FF2B5EF4-FFF2-40B4-BE49-F238E27FC236}">
                <a16:creationId xmlns:a16="http://schemas.microsoft.com/office/drawing/2014/main" id="{272F5572-2B77-43FE-90D0-4E023A04DE56}"/>
              </a:ext>
            </a:extLst>
          </p:cNvPr>
          <p:cNvSpPr/>
          <p:nvPr/>
        </p:nvSpPr>
        <p:spPr>
          <a:xfrm>
            <a:off x="831273" y="714683"/>
            <a:ext cx="10515600" cy="2308324"/>
          </a:xfrm>
          <a:prstGeom prst="rect">
            <a:avLst/>
          </a:prstGeom>
        </p:spPr>
        <p:txBody>
          <a:bodyPr wrap="square">
            <a:spAutoFit/>
          </a:bodyPr>
          <a:lstStyle/>
          <a:p>
            <a:r>
              <a:rPr lang="en-US" dirty="0"/>
              <a:t>This ‘d give rise to </a:t>
            </a:r>
            <a:r>
              <a:rPr lang="en-US" dirty="0" smtClean="0"/>
              <a:t>3 </a:t>
            </a:r>
            <a:r>
              <a:rPr lang="en-US" dirty="0"/>
              <a:t>equations with </a:t>
            </a:r>
            <a:r>
              <a:rPr lang="en-US" dirty="0" smtClean="0"/>
              <a:t>3 </a:t>
            </a:r>
            <a:r>
              <a:rPr lang="en-US" dirty="0"/>
              <a:t>variables.</a:t>
            </a:r>
          </a:p>
          <a:p>
            <a:r>
              <a:rPr lang="en-US" dirty="0"/>
              <a:t>2( y1– </a:t>
            </a:r>
            <a:r>
              <a:rPr lang="en-US" dirty="0" smtClean="0"/>
              <a:t>(</a:t>
            </a:r>
            <a:r>
              <a:rPr lang="en-US" dirty="0"/>
              <a:t>w1 x1</a:t>
            </a:r>
            <a:r>
              <a:rPr lang="en-US" baseline="-25000" dirty="0"/>
              <a:t>1</a:t>
            </a:r>
            <a:r>
              <a:rPr lang="en-US" dirty="0"/>
              <a:t> + w2 x2</a:t>
            </a:r>
            <a:r>
              <a:rPr lang="en-US" baseline="-25000" dirty="0"/>
              <a:t>1</a:t>
            </a:r>
            <a:r>
              <a:rPr lang="en-US" dirty="0"/>
              <a:t> </a:t>
            </a:r>
            <a:r>
              <a:rPr lang="en-US" dirty="0" smtClean="0"/>
              <a:t>+b ) </a:t>
            </a:r>
            <a:r>
              <a:rPr lang="en-US" dirty="0"/>
              <a:t>)* x1</a:t>
            </a:r>
            <a:r>
              <a:rPr lang="en-US" baseline="-25000" dirty="0"/>
              <a:t>1</a:t>
            </a:r>
            <a:r>
              <a:rPr lang="en-US" dirty="0" smtClean="0"/>
              <a:t>  </a:t>
            </a:r>
            <a:r>
              <a:rPr lang="en-US" dirty="0"/>
              <a:t>+ 2( y2– (w1 </a:t>
            </a:r>
            <a:r>
              <a:rPr lang="en-US" dirty="0" smtClean="0"/>
              <a:t>x1</a:t>
            </a:r>
            <a:r>
              <a:rPr lang="en-US" baseline="-25000" dirty="0" smtClean="0"/>
              <a:t>2</a:t>
            </a:r>
            <a:r>
              <a:rPr lang="en-US" dirty="0" smtClean="0"/>
              <a:t> </a:t>
            </a:r>
            <a:r>
              <a:rPr lang="en-US" dirty="0"/>
              <a:t>+ w2 </a:t>
            </a:r>
            <a:r>
              <a:rPr lang="en-US" dirty="0" smtClean="0"/>
              <a:t>x2</a:t>
            </a:r>
            <a:r>
              <a:rPr lang="en-US" baseline="-25000" dirty="0" smtClean="0"/>
              <a:t>2</a:t>
            </a:r>
            <a:r>
              <a:rPr lang="en-US" dirty="0" smtClean="0"/>
              <a:t> +b ) </a:t>
            </a:r>
            <a:r>
              <a:rPr lang="en-US" dirty="0"/>
              <a:t>)* x1</a:t>
            </a:r>
            <a:r>
              <a:rPr lang="en-US" baseline="-25000" dirty="0"/>
              <a:t>2</a:t>
            </a:r>
            <a:r>
              <a:rPr lang="en-US" dirty="0" smtClean="0"/>
              <a:t>  </a:t>
            </a:r>
            <a:r>
              <a:rPr lang="en-US" dirty="0"/>
              <a:t>+    2 ( y3– (w1 </a:t>
            </a:r>
            <a:r>
              <a:rPr lang="en-US" dirty="0" smtClean="0"/>
              <a:t>x1</a:t>
            </a:r>
            <a:r>
              <a:rPr lang="en-US" baseline="-25000" dirty="0" smtClean="0"/>
              <a:t>3</a:t>
            </a:r>
            <a:r>
              <a:rPr lang="en-US" dirty="0" smtClean="0"/>
              <a:t> </a:t>
            </a:r>
            <a:r>
              <a:rPr lang="en-US" dirty="0"/>
              <a:t>+ w2 </a:t>
            </a:r>
            <a:r>
              <a:rPr lang="en-US" dirty="0" smtClean="0"/>
              <a:t>x2</a:t>
            </a:r>
            <a:r>
              <a:rPr lang="en-US" baseline="-25000" dirty="0" smtClean="0"/>
              <a:t>3 </a:t>
            </a:r>
            <a:r>
              <a:rPr lang="en-US" dirty="0" smtClean="0"/>
              <a:t>+b)) </a:t>
            </a:r>
            <a:r>
              <a:rPr lang="en-US" dirty="0"/>
              <a:t>*</a:t>
            </a:r>
            <a:r>
              <a:rPr lang="en-US" dirty="0" smtClean="0"/>
              <a:t>x1</a:t>
            </a:r>
            <a:r>
              <a:rPr lang="en-US" baseline="-25000" dirty="0" smtClean="0"/>
              <a:t>3</a:t>
            </a:r>
            <a:r>
              <a:rPr lang="en-US" dirty="0" smtClean="0"/>
              <a:t> </a:t>
            </a:r>
            <a:r>
              <a:rPr lang="en-US" dirty="0"/>
              <a:t>) = 0</a:t>
            </a:r>
            <a:r>
              <a:rPr lang="en-US" dirty="0" smtClean="0"/>
              <a:t>;</a:t>
            </a:r>
          </a:p>
          <a:p>
            <a:r>
              <a:rPr lang="en-US" dirty="0" smtClean="0"/>
              <a:t>2</a:t>
            </a:r>
            <a:r>
              <a:rPr lang="en-US" dirty="0"/>
              <a:t>( y1– (w1 x1</a:t>
            </a:r>
            <a:r>
              <a:rPr lang="en-US" baseline="-25000" dirty="0"/>
              <a:t>1</a:t>
            </a:r>
            <a:r>
              <a:rPr lang="en-US" dirty="0"/>
              <a:t> + w2 x2</a:t>
            </a:r>
            <a:r>
              <a:rPr lang="en-US" baseline="-25000" dirty="0"/>
              <a:t>1</a:t>
            </a:r>
            <a:r>
              <a:rPr lang="en-US" dirty="0"/>
              <a:t> </a:t>
            </a:r>
            <a:r>
              <a:rPr lang="en-US" dirty="0" smtClean="0"/>
              <a:t>+b) </a:t>
            </a:r>
            <a:r>
              <a:rPr lang="en-US" dirty="0"/>
              <a:t>)* </a:t>
            </a:r>
            <a:r>
              <a:rPr lang="en-US" dirty="0" smtClean="0"/>
              <a:t>x2</a:t>
            </a:r>
            <a:r>
              <a:rPr lang="en-US" baseline="-25000" dirty="0" smtClean="0"/>
              <a:t>1</a:t>
            </a:r>
            <a:r>
              <a:rPr lang="en-US" dirty="0" smtClean="0"/>
              <a:t>  </a:t>
            </a:r>
            <a:r>
              <a:rPr lang="en-US" dirty="0"/>
              <a:t>+ 2( y2– (w1 x1</a:t>
            </a:r>
            <a:r>
              <a:rPr lang="en-US" baseline="-25000" dirty="0"/>
              <a:t>2</a:t>
            </a:r>
            <a:r>
              <a:rPr lang="en-US" dirty="0"/>
              <a:t> + w2 x2</a:t>
            </a:r>
            <a:r>
              <a:rPr lang="en-US" baseline="-25000" dirty="0"/>
              <a:t>2</a:t>
            </a:r>
            <a:r>
              <a:rPr lang="en-US" dirty="0"/>
              <a:t> </a:t>
            </a:r>
            <a:r>
              <a:rPr lang="en-US" dirty="0" smtClean="0"/>
              <a:t>+b ) </a:t>
            </a:r>
            <a:r>
              <a:rPr lang="en-US" dirty="0"/>
              <a:t>)* </a:t>
            </a:r>
            <a:r>
              <a:rPr lang="en-US" dirty="0" smtClean="0"/>
              <a:t>x2</a:t>
            </a:r>
            <a:r>
              <a:rPr lang="en-US" baseline="-25000" dirty="0" smtClean="0"/>
              <a:t>2</a:t>
            </a:r>
            <a:r>
              <a:rPr lang="en-US" dirty="0" smtClean="0"/>
              <a:t>  </a:t>
            </a:r>
            <a:r>
              <a:rPr lang="en-US" dirty="0"/>
              <a:t>+    2 ( y3– (w1 x1</a:t>
            </a:r>
            <a:r>
              <a:rPr lang="en-US" baseline="-25000" dirty="0"/>
              <a:t>3</a:t>
            </a:r>
            <a:r>
              <a:rPr lang="en-US" dirty="0"/>
              <a:t> + w2 </a:t>
            </a:r>
            <a:r>
              <a:rPr lang="en-US" dirty="0" smtClean="0"/>
              <a:t>x2</a:t>
            </a:r>
            <a:r>
              <a:rPr lang="en-US" baseline="-25000" dirty="0" smtClean="0"/>
              <a:t>3</a:t>
            </a:r>
            <a:r>
              <a:rPr lang="en-US" dirty="0" smtClean="0"/>
              <a:t>+b ) )*x2</a:t>
            </a:r>
            <a:r>
              <a:rPr lang="en-US" baseline="-25000" dirty="0" smtClean="0"/>
              <a:t>3</a:t>
            </a:r>
            <a:r>
              <a:rPr lang="en-US" dirty="0" smtClean="0"/>
              <a:t> </a:t>
            </a:r>
            <a:r>
              <a:rPr lang="en-US" dirty="0"/>
              <a:t>) = </a:t>
            </a:r>
            <a:r>
              <a:rPr lang="en-US" dirty="0" smtClean="0"/>
              <a:t>0;</a:t>
            </a:r>
          </a:p>
          <a:p>
            <a:r>
              <a:rPr lang="en-US" dirty="0"/>
              <a:t>2( y1– (w1 x1</a:t>
            </a:r>
            <a:r>
              <a:rPr lang="en-US" baseline="-25000" dirty="0"/>
              <a:t>1</a:t>
            </a:r>
            <a:r>
              <a:rPr lang="en-US" dirty="0"/>
              <a:t> + w2 x2</a:t>
            </a:r>
            <a:r>
              <a:rPr lang="en-US" baseline="-25000" dirty="0"/>
              <a:t>1</a:t>
            </a:r>
            <a:r>
              <a:rPr lang="en-US" dirty="0"/>
              <a:t> +b) </a:t>
            </a:r>
            <a:r>
              <a:rPr lang="en-US" dirty="0" smtClean="0"/>
              <a:t>)  </a:t>
            </a:r>
            <a:r>
              <a:rPr lang="en-US" dirty="0"/>
              <a:t>+ 2( y2– (w1 x1</a:t>
            </a:r>
            <a:r>
              <a:rPr lang="en-US" baseline="-25000" dirty="0"/>
              <a:t>2</a:t>
            </a:r>
            <a:r>
              <a:rPr lang="en-US" dirty="0"/>
              <a:t> + w2 x2</a:t>
            </a:r>
            <a:r>
              <a:rPr lang="en-US" baseline="-25000" dirty="0"/>
              <a:t>2</a:t>
            </a:r>
            <a:r>
              <a:rPr lang="en-US" dirty="0"/>
              <a:t> +b ) </a:t>
            </a:r>
            <a:r>
              <a:rPr lang="en-US" dirty="0" smtClean="0"/>
              <a:t>) </a:t>
            </a:r>
            <a:r>
              <a:rPr lang="en-US" dirty="0"/>
              <a:t>+    2 ( y3– (w1 x1</a:t>
            </a:r>
            <a:r>
              <a:rPr lang="en-US" baseline="-25000" dirty="0"/>
              <a:t>3</a:t>
            </a:r>
            <a:r>
              <a:rPr lang="en-US" dirty="0"/>
              <a:t> + w2 x2</a:t>
            </a:r>
            <a:r>
              <a:rPr lang="en-US" baseline="-25000" dirty="0"/>
              <a:t>3</a:t>
            </a:r>
            <a:r>
              <a:rPr lang="en-US" dirty="0"/>
              <a:t>+b ) </a:t>
            </a:r>
            <a:r>
              <a:rPr lang="en-US" dirty="0" smtClean="0"/>
              <a:t> )</a:t>
            </a:r>
          </a:p>
          <a:p>
            <a:r>
              <a:rPr lang="en-US" dirty="0" smtClean="0"/>
              <a:t> = 0;</a:t>
            </a:r>
            <a:endParaRPr lang="en-US" dirty="0"/>
          </a:p>
          <a:p>
            <a:r>
              <a:rPr lang="en-US" dirty="0"/>
              <a:t> </a:t>
            </a:r>
            <a:r>
              <a:rPr lang="en-US" dirty="0" smtClean="0"/>
              <a:t>Ultimately, in </a:t>
            </a:r>
            <a:r>
              <a:rPr lang="en-US" dirty="0"/>
              <a:t>practical problems this’d give rise to lot many equations, variables etc.,</a:t>
            </a:r>
          </a:p>
        </p:txBody>
      </p:sp>
      <p:sp>
        <p:nvSpPr>
          <p:cNvPr id="3" name="Slide Number Placeholder 2"/>
          <p:cNvSpPr>
            <a:spLocks noGrp="1"/>
          </p:cNvSpPr>
          <p:nvPr>
            <p:ph type="sldNum" sz="quarter" idx="12"/>
          </p:nvPr>
        </p:nvSpPr>
        <p:spPr/>
        <p:txBody>
          <a:bodyPr/>
          <a:lstStyle/>
          <a:p>
            <a:fld id="{D4ABD5CE-DF25-4F2B-9E1E-CDFA4CB7DFA4}" type="slidenum">
              <a:rPr lang="en-US" smtClean="0"/>
              <a:t>16</a:t>
            </a:fld>
            <a:endParaRPr lang="en-US"/>
          </a:p>
        </p:txBody>
      </p:sp>
    </p:spTree>
    <p:extLst>
      <p:ext uri="{BB962C8B-B14F-4D97-AF65-F5344CB8AC3E}">
        <p14:creationId xmlns:p14="http://schemas.microsoft.com/office/powerpoint/2010/main" val="3351070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9159-A980-4925-81C7-9DC96F425069}"/>
              </a:ext>
            </a:extLst>
          </p:cNvPr>
          <p:cNvSpPr>
            <a:spLocks noGrp="1"/>
          </p:cNvSpPr>
          <p:nvPr>
            <p:ph type="title"/>
          </p:nvPr>
        </p:nvSpPr>
        <p:spPr>
          <a:xfrm>
            <a:off x="838200" y="365125"/>
            <a:ext cx="10515600" cy="739775"/>
          </a:xfrm>
        </p:spPr>
        <p:txBody>
          <a:bodyPr/>
          <a:lstStyle/>
          <a:p>
            <a:r>
              <a:rPr lang="en-US" dirty="0" smtClean="0"/>
              <a:t>Matrix representation</a:t>
            </a:r>
            <a:endParaRPr lang="en-US" dirty="0"/>
          </a:p>
        </p:txBody>
      </p:sp>
      <p:sp>
        <p:nvSpPr>
          <p:cNvPr id="14" name="Left Bracket 13">
            <a:extLst>
              <a:ext uri="{FF2B5EF4-FFF2-40B4-BE49-F238E27FC236}">
                <a16:creationId xmlns:a16="http://schemas.microsoft.com/office/drawing/2014/main" id="{003A31D8-EFAB-40F4-93CF-86B5B28943AA}"/>
              </a:ext>
            </a:extLst>
          </p:cNvPr>
          <p:cNvSpPr/>
          <p:nvPr/>
        </p:nvSpPr>
        <p:spPr>
          <a:xfrm>
            <a:off x="2791264" y="1235222"/>
            <a:ext cx="195718" cy="1473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ket 14">
            <a:extLst>
              <a:ext uri="{FF2B5EF4-FFF2-40B4-BE49-F238E27FC236}">
                <a16:creationId xmlns:a16="http://schemas.microsoft.com/office/drawing/2014/main" id="{77263FFA-E1DF-467C-B676-594F87E57C33}"/>
              </a:ext>
            </a:extLst>
          </p:cNvPr>
          <p:cNvSpPr/>
          <p:nvPr/>
        </p:nvSpPr>
        <p:spPr>
          <a:xfrm>
            <a:off x="4581964" y="1235222"/>
            <a:ext cx="220183" cy="1473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9C362B21-FD2E-4DF9-B7E0-35FEF76378A0}"/>
              </a:ext>
            </a:extLst>
          </p:cNvPr>
          <p:cNvGraphicFramePr>
            <a:graphicFrameLocks noGrp="1"/>
          </p:cNvGraphicFramePr>
          <p:nvPr>
            <p:extLst>
              <p:ext uri="{D42A27DB-BD31-4B8C-83A1-F6EECF244321}">
                <p14:modId xmlns:p14="http://schemas.microsoft.com/office/powerpoint/2010/main" val="1040854894"/>
              </p:ext>
            </p:extLst>
          </p:nvPr>
        </p:nvGraphicFramePr>
        <p:xfrm>
          <a:off x="2906745" y="1307762"/>
          <a:ext cx="1757646" cy="1399069"/>
        </p:xfrm>
        <a:graphic>
          <a:graphicData uri="http://schemas.openxmlformats.org/drawingml/2006/table">
            <a:tbl>
              <a:tblPr firstRow="1" bandRow="1">
                <a:tableStyleId>{2D5ABB26-0587-4C30-8999-92F81FD0307C}</a:tableStyleId>
              </a:tblPr>
              <a:tblGrid>
                <a:gridCol w="878823">
                  <a:extLst>
                    <a:ext uri="{9D8B030D-6E8A-4147-A177-3AD203B41FA5}">
                      <a16:colId xmlns:a16="http://schemas.microsoft.com/office/drawing/2014/main" val="1047278453"/>
                    </a:ext>
                  </a:extLst>
                </a:gridCol>
                <a:gridCol w="878823">
                  <a:extLst>
                    <a:ext uri="{9D8B030D-6E8A-4147-A177-3AD203B41FA5}">
                      <a16:colId xmlns:a16="http://schemas.microsoft.com/office/drawing/2014/main" val="4059619815"/>
                    </a:ext>
                  </a:extLst>
                </a:gridCol>
              </a:tblGrid>
              <a:tr h="652899">
                <a:tc>
                  <a:txBody>
                    <a:bodyPr/>
                    <a:lstStyle/>
                    <a:p>
                      <a:r>
                        <a:rPr lang="en-US" dirty="0" smtClean="0"/>
                        <a:t>x1</a:t>
                      </a:r>
                      <a:r>
                        <a:rPr lang="en-US" baseline="-25000" dirty="0" smtClean="0"/>
                        <a:t>1</a:t>
                      </a:r>
                      <a:endParaRPr lang="en-US" dirty="0"/>
                    </a:p>
                  </a:txBody>
                  <a:tcPr/>
                </a:tc>
                <a:tc>
                  <a:txBody>
                    <a:bodyPr/>
                    <a:lstStyle/>
                    <a:p>
                      <a:r>
                        <a:rPr lang="en-US" dirty="0" smtClean="0"/>
                        <a:t>x2</a:t>
                      </a:r>
                      <a:r>
                        <a:rPr lang="en-US" baseline="-25000" dirty="0" smtClean="0"/>
                        <a:t>1</a:t>
                      </a:r>
                      <a:r>
                        <a:rPr lang="en-US" dirty="0" smtClean="0"/>
                        <a:t>    1</a:t>
                      </a:r>
                      <a:endParaRPr lang="en-US" dirty="0"/>
                    </a:p>
                  </a:txBody>
                  <a:tcPr/>
                </a:tc>
                <a:extLst>
                  <a:ext uri="{0D108BD9-81ED-4DB2-BD59-A6C34878D82A}">
                    <a16:rowId xmlns:a16="http://schemas.microsoft.com/office/drawing/2014/main" val="554177578"/>
                  </a:ext>
                </a:extLst>
              </a:tr>
              <a:tr h="373085">
                <a:tc>
                  <a:txBody>
                    <a:bodyPr/>
                    <a:lstStyle/>
                    <a:p>
                      <a:r>
                        <a:rPr lang="en-US" dirty="0" smtClean="0"/>
                        <a:t>x1</a:t>
                      </a:r>
                      <a:r>
                        <a:rPr lang="en-US" baseline="-25000" dirty="0" smtClean="0"/>
                        <a:t>2</a:t>
                      </a:r>
                      <a:endParaRPr lang="en-US" dirty="0"/>
                    </a:p>
                  </a:txBody>
                  <a:tcPr/>
                </a:tc>
                <a:tc>
                  <a:txBody>
                    <a:bodyPr/>
                    <a:lstStyle/>
                    <a:p>
                      <a:r>
                        <a:rPr lang="en-US" dirty="0" smtClean="0"/>
                        <a:t>x2</a:t>
                      </a:r>
                      <a:r>
                        <a:rPr lang="en-US" baseline="-25000" dirty="0" smtClean="0"/>
                        <a:t>2</a:t>
                      </a:r>
                      <a:r>
                        <a:rPr lang="en-US" dirty="0" smtClean="0"/>
                        <a:t>    1</a:t>
                      </a:r>
                      <a:endParaRPr lang="en-US" dirty="0"/>
                    </a:p>
                  </a:txBody>
                  <a:tcPr/>
                </a:tc>
                <a:extLst>
                  <a:ext uri="{0D108BD9-81ED-4DB2-BD59-A6C34878D82A}">
                    <a16:rowId xmlns:a16="http://schemas.microsoft.com/office/drawing/2014/main" val="2572564131"/>
                  </a:ext>
                </a:extLst>
              </a:tr>
              <a:tr h="373085">
                <a:tc>
                  <a:txBody>
                    <a:bodyPr/>
                    <a:lstStyle/>
                    <a:p>
                      <a:r>
                        <a:rPr lang="en-US" dirty="0" smtClean="0"/>
                        <a:t>x1</a:t>
                      </a:r>
                      <a:r>
                        <a:rPr lang="en-US" baseline="-25000" dirty="0" smtClean="0"/>
                        <a:t>3</a:t>
                      </a:r>
                      <a:endParaRPr lang="en-US" dirty="0"/>
                    </a:p>
                  </a:txBody>
                  <a:tcPr/>
                </a:tc>
                <a:tc>
                  <a:txBody>
                    <a:bodyPr/>
                    <a:lstStyle/>
                    <a:p>
                      <a:r>
                        <a:rPr lang="en-US" dirty="0" smtClean="0"/>
                        <a:t>x2</a:t>
                      </a:r>
                      <a:r>
                        <a:rPr lang="en-US" baseline="-25000" dirty="0" smtClean="0"/>
                        <a:t>3</a:t>
                      </a:r>
                      <a:r>
                        <a:rPr lang="en-US" dirty="0" smtClean="0"/>
                        <a:t>    1    </a:t>
                      </a:r>
                      <a:r>
                        <a:rPr lang="en-US" baseline="0" dirty="0" smtClean="0"/>
                        <a:t> </a:t>
                      </a:r>
                      <a:endParaRPr lang="en-US" dirty="0"/>
                    </a:p>
                  </a:txBody>
                  <a:tcPr/>
                </a:tc>
                <a:extLst>
                  <a:ext uri="{0D108BD9-81ED-4DB2-BD59-A6C34878D82A}">
                    <a16:rowId xmlns:a16="http://schemas.microsoft.com/office/drawing/2014/main" val="1517903455"/>
                  </a:ext>
                </a:extLst>
              </a:tr>
            </a:tbl>
          </a:graphicData>
        </a:graphic>
      </p:graphicFrame>
      <p:sp>
        <p:nvSpPr>
          <p:cNvPr id="17" name="Left Bracket 16">
            <a:extLst>
              <a:ext uri="{FF2B5EF4-FFF2-40B4-BE49-F238E27FC236}">
                <a16:creationId xmlns:a16="http://schemas.microsoft.com/office/drawing/2014/main" id="{6CC4421C-2D20-4E92-BBC5-28EE35CC0C95}"/>
              </a:ext>
            </a:extLst>
          </p:cNvPr>
          <p:cNvSpPr/>
          <p:nvPr/>
        </p:nvSpPr>
        <p:spPr>
          <a:xfrm>
            <a:off x="5406817" y="1199109"/>
            <a:ext cx="49583" cy="155448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a:extLst>
              <a:ext uri="{FF2B5EF4-FFF2-40B4-BE49-F238E27FC236}">
                <a16:creationId xmlns:a16="http://schemas.microsoft.com/office/drawing/2014/main" id="{6425453D-5412-4C4E-B427-FC2F74032AAF}"/>
              </a:ext>
            </a:extLst>
          </p:cNvPr>
          <p:cNvSpPr/>
          <p:nvPr/>
        </p:nvSpPr>
        <p:spPr>
          <a:xfrm>
            <a:off x="6245017" y="1199109"/>
            <a:ext cx="62452" cy="155448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A222C87E-EB47-4412-970B-4E7710EB3500}"/>
              </a:ext>
            </a:extLst>
          </p:cNvPr>
          <p:cNvGraphicFramePr>
            <a:graphicFrameLocks noGrp="1"/>
          </p:cNvGraphicFramePr>
          <p:nvPr>
            <p:extLst>
              <p:ext uri="{D42A27DB-BD31-4B8C-83A1-F6EECF244321}">
                <p14:modId xmlns:p14="http://schemas.microsoft.com/office/powerpoint/2010/main" val="2439612166"/>
              </p:ext>
            </p:extLst>
          </p:nvPr>
        </p:nvGraphicFramePr>
        <p:xfrm>
          <a:off x="5516036" y="1171639"/>
          <a:ext cx="650899" cy="1581950"/>
        </p:xfrm>
        <a:graphic>
          <a:graphicData uri="http://schemas.openxmlformats.org/drawingml/2006/table">
            <a:tbl>
              <a:tblPr firstRow="1" bandRow="1">
                <a:tableStyleId>{2D5ABB26-0587-4C30-8999-92F81FD0307C}</a:tableStyleId>
              </a:tblPr>
              <a:tblGrid>
                <a:gridCol w="650899">
                  <a:extLst>
                    <a:ext uri="{9D8B030D-6E8A-4147-A177-3AD203B41FA5}">
                      <a16:colId xmlns:a16="http://schemas.microsoft.com/office/drawing/2014/main" val="709058752"/>
                    </a:ext>
                  </a:extLst>
                </a:gridCol>
              </a:tblGrid>
              <a:tr h="667550">
                <a:tc>
                  <a:txBody>
                    <a:bodyPr/>
                    <a:lstStyle/>
                    <a:p>
                      <a:r>
                        <a:rPr lang="en-US" dirty="0"/>
                        <a:t> w1</a:t>
                      </a:r>
                    </a:p>
                  </a:txBody>
                  <a:tcPr/>
                </a:tc>
                <a:extLst>
                  <a:ext uri="{0D108BD9-81ED-4DB2-BD59-A6C34878D82A}">
                    <a16:rowId xmlns:a16="http://schemas.microsoft.com/office/drawing/2014/main" val="1283109369"/>
                  </a:ext>
                </a:extLst>
              </a:tr>
              <a:tr h="339984">
                <a:tc>
                  <a:txBody>
                    <a:bodyPr/>
                    <a:lstStyle/>
                    <a:p>
                      <a:r>
                        <a:rPr lang="en-US" dirty="0" smtClean="0"/>
                        <a:t>  w2</a:t>
                      </a:r>
                    </a:p>
                    <a:p>
                      <a:endParaRPr lang="en-US" dirty="0" smtClean="0"/>
                    </a:p>
                    <a:p>
                      <a:r>
                        <a:rPr lang="en-US" dirty="0" smtClean="0"/>
                        <a:t>   b</a:t>
                      </a:r>
                      <a:endParaRPr lang="en-US" dirty="0"/>
                    </a:p>
                  </a:txBody>
                  <a:tcPr/>
                </a:tc>
                <a:extLst>
                  <a:ext uri="{0D108BD9-81ED-4DB2-BD59-A6C34878D82A}">
                    <a16:rowId xmlns:a16="http://schemas.microsoft.com/office/drawing/2014/main" val="3466541263"/>
                  </a:ext>
                </a:extLst>
              </a:tr>
            </a:tbl>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B259D2E-0549-4CC5-B34B-175A7C0E834F}"/>
                  </a:ext>
                </a:extLst>
              </p:cNvPr>
              <p:cNvSpPr txBox="1"/>
              <p:nvPr/>
            </p:nvSpPr>
            <p:spPr>
              <a:xfrm>
                <a:off x="6840419" y="1741436"/>
                <a:ext cx="3955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2B259D2E-0549-4CC5-B34B-175A7C0E834F}"/>
                  </a:ext>
                </a:extLst>
              </p:cNvPr>
              <p:cNvSpPr txBox="1">
                <a:spLocks noRot="1" noChangeAspect="1" noMove="1" noResize="1" noEditPoints="1" noAdjustHandles="1" noChangeArrowheads="1" noChangeShapeType="1" noTextEdit="1"/>
              </p:cNvSpPr>
              <p:nvPr/>
            </p:nvSpPr>
            <p:spPr>
              <a:xfrm>
                <a:off x="6840419" y="1741436"/>
                <a:ext cx="395568" cy="369332"/>
              </a:xfrm>
              <a:prstGeom prst="rect">
                <a:avLst/>
              </a:prstGeom>
              <a:blipFill>
                <a:blip r:embed="rId2"/>
                <a:stretch>
                  <a:fillRect/>
                </a:stretch>
              </a:blipFill>
            </p:spPr>
            <p:txBody>
              <a:bodyPr/>
              <a:lstStyle/>
              <a:p>
                <a:r>
                  <a:rPr lang="en-US">
                    <a:noFill/>
                  </a:rPr>
                  <a:t> </a:t>
                </a:r>
              </a:p>
            </p:txBody>
          </p:sp>
        </mc:Fallback>
      </mc:AlternateContent>
      <p:sp>
        <p:nvSpPr>
          <p:cNvPr id="23" name="Right Bracket 22">
            <a:extLst>
              <a:ext uri="{FF2B5EF4-FFF2-40B4-BE49-F238E27FC236}">
                <a16:creationId xmlns:a16="http://schemas.microsoft.com/office/drawing/2014/main" id="{0ED3D441-8954-4398-92C3-F14B771B42CC}"/>
              </a:ext>
            </a:extLst>
          </p:cNvPr>
          <p:cNvSpPr/>
          <p:nvPr/>
        </p:nvSpPr>
        <p:spPr>
          <a:xfrm>
            <a:off x="8503726" y="1487436"/>
            <a:ext cx="45719" cy="10058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856AAC9A-4790-4EC3-ABB2-E08FBB833080}"/>
              </a:ext>
            </a:extLst>
          </p:cNvPr>
          <p:cNvGraphicFramePr>
            <a:graphicFrameLocks noGrp="1"/>
          </p:cNvGraphicFramePr>
          <p:nvPr>
            <p:extLst>
              <p:ext uri="{D42A27DB-BD31-4B8C-83A1-F6EECF244321}">
                <p14:modId xmlns:p14="http://schemas.microsoft.com/office/powerpoint/2010/main" val="2806525148"/>
              </p:ext>
            </p:extLst>
          </p:nvPr>
        </p:nvGraphicFramePr>
        <p:xfrm>
          <a:off x="7781477" y="1209431"/>
          <a:ext cx="746175" cy="1508318"/>
        </p:xfrm>
        <a:graphic>
          <a:graphicData uri="http://schemas.openxmlformats.org/drawingml/2006/table">
            <a:tbl>
              <a:tblPr firstRow="1" bandRow="1">
                <a:tableStyleId>{2D5ABB26-0587-4C30-8999-92F81FD0307C}</a:tableStyleId>
              </a:tblPr>
              <a:tblGrid>
                <a:gridCol w="746175">
                  <a:extLst>
                    <a:ext uri="{9D8B030D-6E8A-4147-A177-3AD203B41FA5}">
                      <a16:colId xmlns:a16="http://schemas.microsoft.com/office/drawing/2014/main" val="709058752"/>
                    </a:ext>
                  </a:extLst>
                </a:gridCol>
              </a:tblGrid>
              <a:tr h="1142558">
                <a:tc>
                  <a:txBody>
                    <a:bodyPr/>
                    <a:lstStyle/>
                    <a:p>
                      <a:r>
                        <a:rPr lang="en-US" dirty="0"/>
                        <a:t> </a:t>
                      </a:r>
                      <a:r>
                        <a:rPr lang="en-US" dirty="0" smtClean="0"/>
                        <a:t>y1</a:t>
                      </a:r>
                    </a:p>
                    <a:p>
                      <a:endParaRPr lang="en-US" dirty="0" smtClean="0"/>
                    </a:p>
                    <a:p>
                      <a:r>
                        <a:rPr lang="en-US" dirty="0" smtClean="0"/>
                        <a:t>y2</a:t>
                      </a:r>
                      <a:endParaRPr lang="en-US" dirty="0"/>
                    </a:p>
                  </a:txBody>
                  <a:tcPr/>
                </a:tc>
                <a:extLst>
                  <a:ext uri="{0D108BD9-81ED-4DB2-BD59-A6C34878D82A}">
                    <a16:rowId xmlns:a16="http://schemas.microsoft.com/office/drawing/2014/main" val="1283109369"/>
                  </a:ext>
                </a:extLst>
              </a:tr>
              <a:tr h="339984">
                <a:tc>
                  <a:txBody>
                    <a:bodyPr/>
                    <a:lstStyle/>
                    <a:p>
                      <a:r>
                        <a:rPr lang="en-US" dirty="0" smtClean="0"/>
                        <a:t>y3</a:t>
                      </a:r>
                    </a:p>
                  </a:txBody>
                  <a:tcPr/>
                </a:tc>
                <a:extLst>
                  <a:ext uri="{0D108BD9-81ED-4DB2-BD59-A6C34878D82A}">
                    <a16:rowId xmlns:a16="http://schemas.microsoft.com/office/drawing/2014/main" val="3466541263"/>
                  </a:ext>
                </a:extLst>
              </a:tr>
            </a:tbl>
          </a:graphicData>
        </a:graphic>
      </p:graphicFrame>
      <p:sp>
        <p:nvSpPr>
          <p:cNvPr id="25" name="Arrow: Right 24">
            <a:extLst>
              <a:ext uri="{FF2B5EF4-FFF2-40B4-BE49-F238E27FC236}">
                <a16:creationId xmlns:a16="http://schemas.microsoft.com/office/drawing/2014/main" id="{6609D398-5013-4517-AD2C-06635E9E3D49}"/>
              </a:ext>
            </a:extLst>
          </p:cNvPr>
          <p:cNvSpPr/>
          <p:nvPr/>
        </p:nvSpPr>
        <p:spPr>
          <a:xfrm>
            <a:off x="838200" y="3565823"/>
            <a:ext cx="8466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87345B-457D-4572-B05C-D7E356B102E6}"/>
              </a:ext>
            </a:extLst>
          </p:cNvPr>
          <p:cNvSpPr txBox="1"/>
          <p:nvPr/>
        </p:nvSpPr>
        <p:spPr>
          <a:xfrm>
            <a:off x="1935234" y="3008562"/>
            <a:ext cx="8981295" cy="3693319"/>
          </a:xfrm>
          <a:prstGeom prst="rect">
            <a:avLst/>
          </a:prstGeom>
          <a:noFill/>
        </p:spPr>
        <p:txBody>
          <a:bodyPr wrap="square" rtlCol="0">
            <a:spAutoFit/>
          </a:bodyPr>
          <a:lstStyle/>
          <a:p>
            <a:r>
              <a:rPr lang="en-US" dirty="0"/>
              <a:t> X W = Y;</a:t>
            </a:r>
          </a:p>
          <a:p>
            <a:r>
              <a:rPr lang="en-US" dirty="0"/>
              <a:t>E = Y – X W;</a:t>
            </a:r>
          </a:p>
          <a:p>
            <a:r>
              <a:rPr lang="en-US" dirty="0"/>
              <a:t>|| E||</a:t>
            </a:r>
            <a:r>
              <a:rPr lang="en-US" baseline="30000" dirty="0"/>
              <a:t>2</a:t>
            </a:r>
            <a:r>
              <a:rPr lang="en-US" baseline="-25000" dirty="0"/>
              <a:t>2 </a:t>
            </a:r>
            <a:r>
              <a:rPr lang="en-US" dirty="0"/>
              <a:t>=  ( Y – XW)</a:t>
            </a:r>
            <a:r>
              <a:rPr lang="en-US" baseline="30000" dirty="0"/>
              <a:t>T</a:t>
            </a:r>
            <a:r>
              <a:rPr lang="en-US" dirty="0"/>
              <a:t> ( Y – XW );</a:t>
            </a:r>
          </a:p>
          <a:p>
            <a:r>
              <a:rPr lang="en-US" b="1" dirty="0"/>
              <a:t>Taking the derivative </a:t>
            </a:r>
            <a:r>
              <a:rPr lang="en-US" b="1" dirty="0" err="1"/>
              <a:t>w.r.t.W</a:t>
            </a:r>
            <a:r>
              <a:rPr lang="en-US" b="1" dirty="0"/>
              <a:t> we get</a:t>
            </a:r>
          </a:p>
          <a:p>
            <a:r>
              <a:rPr lang="en-US" dirty="0"/>
              <a:t>X</a:t>
            </a:r>
            <a:r>
              <a:rPr lang="en-US" baseline="30000" dirty="0"/>
              <a:t>T </a:t>
            </a:r>
            <a:r>
              <a:rPr lang="en-US" dirty="0"/>
              <a:t>(Y – XW) = 0;</a:t>
            </a:r>
          </a:p>
          <a:p>
            <a:r>
              <a:rPr lang="en-US" dirty="0"/>
              <a:t>X</a:t>
            </a:r>
            <a:r>
              <a:rPr lang="en-US" baseline="30000" dirty="0"/>
              <a:t>T </a:t>
            </a:r>
            <a:r>
              <a:rPr lang="en-US" dirty="0"/>
              <a:t>Y – X</a:t>
            </a:r>
            <a:r>
              <a:rPr lang="en-US" baseline="30000" dirty="0"/>
              <a:t>T</a:t>
            </a:r>
            <a:r>
              <a:rPr lang="en-US" dirty="0"/>
              <a:t> X W = 0;</a:t>
            </a:r>
          </a:p>
          <a:p>
            <a:r>
              <a:rPr lang="en-US" dirty="0"/>
              <a:t>W = ( X</a:t>
            </a:r>
            <a:r>
              <a:rPr lang="en-US" baseline="30000" dirty="0"/>
              <a:t>T</a:t>
            </a:r>
            <a:r>
              <a:rPr lang="en-US" dirty="0"/>
              <a:t> X)</a:t>
            </a:r>
            <a:r>
              <a:rPr lang="en-US" baseline="30000" dirty="0"/>
              <a:t>-1</a:t>
            </a:r>
            <a:r>
              <a:rPr lang="en-US" dirty="0"/>
              <a:t> X</a:t>
            </a:r>
            <a:r>
              <a:rPr lang="en-US" baseline="30000" dirty="0"/>
              <a:t>T</a:t>
            </a:r>
            <a:r>
              <a:rPr lang="en-US" dirty="0"/>
              <a:t> Y;</a:t>
            </a:r>
          </a:p>
          <a:p>
            <a:r>
              <a:rPr lang="en-US" b="1" dirty="0"/>
              <a:t>We are led to explicit formula for the weight vector W with Matrix calculus</a:t>
            </a:r>
            <a:r>
              <a:rPr lang="en-US" b="1" dirty="0" smtClean="0"/>
              <a:t>.</a:t>
            </a:r>
          </a:p>
          <a:p>
            <a:r>
              <a:rPr lang="en-US" b="1" dirty="0" smtClean="0"/>
              <a:t>The data matrix x(</a:t>
            </a:r>
            <a:r>
              <a:rPr lang="en-US" b="1" dirty="0" err="1" smtClean="0"/>
              <a:t>ij</a:t>
            </a:r>
            <a:r>
              <a:rPr lang="en-US" b="1" dirty="0" smtClean="0"/>
              <a:t>) transforms the parameters into observations. Using Eigen values theory, there is a possibility of reducing the data requirement in a systematic manner. (Principal component analysis).</a:t>
            </a:r>
          </a:p>
          <a:p>
            <a:r>
              <a:rPr lang="en-US" b="1" dirty="0" smtClean="0"/>
              <a:t>This example tells us the necessity of the following mathematical machinery. </a:t>
            </a:r>
          </a:p>
          <a:p>
            <a:r>
              <a:rPr lang="en-US" b="1" dirty="0" err="1" smtClean="0"/>
              <a:t>i</a:t>
            </a:r>
            <a:r>
              <a:rPr lang="en-US" b="1" dirty="0" smtClean="0"/>
              <a:t>) Matrices (Linear algebra) ii) Calculus iii) Optimization.</a:t>
            </a:r>
            <a:endParaRPr lang="en-US" dirty="0"/>
          </a:p>
        </p:txBody>
      </p:sp>
      <p:sp>
        <p:nvSpPr>
          <p:cNvPr id="20" name="Left Bracket 19">
            <a:extLst>
              <a:ext uri="{FF2B5EF4-FFF2-40B4-BE49-F238E27FC236}">
                <a16:creationId xmlns:a16="http://schemas.microsoft.com/office/drawing/2014/main" id="{003A31D8-EFAB-40F4-93CF-86B5B28943AA}"/>
              </a:ext>
            </a:extLst>
          </p:cNvPr>
          <p:cNvSpPr/>
          <p:nvPr/>
        </p:nvSpPr>
        <p:spPr>
          <a:xfrm>
            <a:off x="7445225" y="1252781"/>
            <a:ext cx="195718" cy="1473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ket 26">
            <a:extLst>
              <a:ext uri="{FF2B5EF4-FFF2-40B4-BE49-F238E27FC236}">
                <a16:creationId xmlns:a16="http://schemas.microsoft.com/office/drawing/2014/main" id="{77263FFA-E1DF-467C-B676-594F87E57C33}"/>
              </a:ext>
            </a:extLst>
          </p:cNvPr>
          <p:cNvSpPr/>
          <p:nvPr/>
        </p:nvSpPr>
        <p:spPr>
          <a:xfrm>
            <a:off x="8321243" y="1254305"/>
            <a:ext cx="220183" cy="1473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ABD5CE-DF25-4F2B-9E1E-CDFA4CB7DFA4}" type="slidenum">
              <a:rPr lang="en-US" smtClean="0"/>
              <a:t>17</a:t>
            </a:fld>
            <a:endParaRPr lang="en-US"/>
          </a:p>
        </p:txBody>
      </p:sp>
    </p:spTree>
    <p:extLst>
      <p:ext uri="{BB962C8B-B14F-4D97-AF65-F5344CB8AC3E}">
        <p14:creationId xmlns:p14="http://schemas.microsoft.com/office/powerpoint/2010/main" val="514641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257"/>
          </a:xfrm>
        </p:spPr>
        <p:txBody>
          <a:bodyPr>
            <a:normAutofit fontScale="90000"/>
          </a:bodyPr>
          <a:lstStyle/>
          <a:p>
            <a:r>
              <a:rPr lang="en-US" dirty="0" smtClean="0"/>
              <a:t>Decision tree</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18</a:t>
            </a:fld>
            <a:endParaRPr lang="en-US"/>
          </a:p>
        </p:txBody>
      </p:sp>
      <p:sp>
        <p:nvSpPr>
          <p:cNvPr id="5" name="TextBox 4">
            <a:extLst>
              <a:ext uri="{FF2B5EF4-FFF2-40B4-BE49-F238E27FC236}">
                <a16:creationId xmlns:a16="http://schemas.microsoft.com/office/drawing/2014/main" id="{6538BFD0-277F-499C-AAAA-412D2C5389F5}"/>
              </a:ext>
            </a:extLst>
          </p:cNvPr>
          <p:cNvSpPr txBox="1"/>
          <p:nvPr/>
        </p:nvSpPr>
        <p:spPr>
          <a:xfrm>
            <a:off x="838200" y="1033382"/>
            <a:ext cx="9636370" cy="1477328"/>
          </a:xfrm>
          <a:prstGeom prst="rect">
            <a:avLst/>
          </a:prstGeom>
          <a:noFill/>
        </p:spPr>
        <p:txBody>
          <a:bodyPr wrap="square" rtlCol="0">
            <a:spAutoFit/>
          </a:bodyPr>
          <a:lstStyle/>
          <a:p>
            <a:r>
              <a:rPr lang="en-US" b="1" dirty="0" smtClean="0">
                <a:solidFill>
                  <a:schemeClr val="tx2"/>
                </a:solidFill>
              </a:rPr>
              <a:t>Motivation: When there are large number of classes, large number of attributes and most of them are discrete values, the regression approach may not perform satisfactorily and may not go well with intuition.</a:t>
            </a:r>
          </a:p>
          <a:p>
            <a:r>
              <a:rPr lang="en-US" b="1" dirty="0" smtClean="0">
                <a:solidFill>
                  <a:schemeClr val="tx2"/>
                </a:solidFill>
              </a:rPr>
              <a:t>Many classification rules in practice are represented by rules in the form of a tree.</a:t>
            </a:r>
          </a:p>
          <a:p>
            <a:r>
              <a:rPr lang="en-US" b="1" dirty="0" smtClean="0">
                <a:solidFill>
                  <a:schemeClr val="tx2"/>
                </a:solidFill>
              </a:rPr>
              <a:t>Question: Given some past data (features and classifications) can we derive the rule set? </a:t>
            </a:r>
          </a:p>
        </p:txBody>
      </p:sp>
      <p:pic>
        <p:nvPicPr>
          <p:cNvPr id="6" name="Picture 3">
            <a:extLst>
              <a:ext uri="{FF2B5EF4-FFF2-40B4-BE49-F238E27FC236}">
                <a16:creationId xmlns:a16="http://schemas.microsoft.com/office/drawing/2014/main" id="{36EB4C7A-262F-4301-A644-27D4E8BFF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7" y="2628155"/>
            <a:ext cx="49625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794694" y="2628155"/>
            <a:ext cx="4979963" cy="3970318"/>
          </a:xfrm>
          <a:prstGeom prst="rect">
            <a:avLst/>
          </a:prstGeom>
          <a:noFill/>
        </p:spPr>
        <p:txBody>
          <a:bodyPr wrap="square" rtlCol="0">
            <a:spAutoFit/>
          </a:bodyPr>
          <a:lstStyle/>
          <a:p>
            <a:r>
              <a:rPr lang="en-US" b="1" dirty="0">
                <a:solidFill>
                  <a:schemeClr val="tx2"/>
                </a:solidFill>
              </a:rPr>
              <a:t>Example:  </a:t>
            </a:r>
            <a:r>
              <a:rPr lang="en-US" dirty="0" smtClean="0">
                <a:solidFill>
                  <a:schemeClr val="tx2"/>
                </a:solidFill>
              </a:rPr>
              <a:t>The diagram here gives the data on buying preferences arrived from an </a:t>
            </a:r>
            <a:r>
              <a:rPr lang="en-US" dirty="0">
                <a:solidFill>
                  <a:schemeClr val="tx2"/>
                </a:solidFill>
              </a:rPr>
              <a:t>Electronics customer database.</a:t>
            </a:r>
          </a:p>
          <a:p>
            <a:r>
              <a:rPr lang="en-US" b="1" dirty="0">
                <a:solidFill>
                  <a:schemeClr val="tx2"/>
                </a:solidFill>
              </a:rPr>
              <a:t>The class labels</a:t>
            </a:r>
            <a:r>
              <a:rPr lang="en-US" dirty="0">
                <a:solidFill>
                  <a:schemeClr val="tx2"/>
                </a:solidFill>
              </a:rPr>
              <a:t>: : whether a customer buys computer or not.</a:t>
            </a:r>
          </a:p>
          <a:p>
            <a:r>
              <a:rPr lang="en-US" b="1" dirty="0">
                <a:solidFill>
                  <a:schemeClr val="tx2"/>
                </a:solidFill>
              </a:rPr>
              <a:t>The data</a:t>
            </a:r>
            <a:r>
              <a:rPr lang="en-US" dirty="0">
                <a:solidFill>
                  <a:schemeClr val="tx2"/>
                </a:solidFill>
              </a:rPr>
              <a:t> given is in the form of a</a:t>
            </a:r>
            <a:r>
              <a:rPr lang="en-US" dirty="0" smtClean="0">
                <a:solidFill>
                  <a:schemeClr val="tx2"/>
                </a:solidFill>
              </a:rPr>
              <a:t> table</a:t>
            </a:r>
            <a:r>
              <a:rPr lang="en-US" dirty="0">
                <a:solidFill>
                  <a:schemeClr val="tx2"/>
                </a:solidFill>
              </a:rPr>
              <a:t>. The attributes that determine the class are age, income, student (binary) and credit rating. All are modeled as discrete values</a:t>
            </a:r>
            <a:r>
              <a:rPr lang="en-US" dirty="0" smtClean="0">
                <a:solidFill>
                  <a:schemeClr val="tx2"/>
                </a:solidFill>
              </a:rPr>
              <a:t>.</a:t>
            </a:r>
          </a:p>
          <a:p>
            <a:r>
              <a:rPr lang="en-US" b="1" dirty="0" smtClean="0">
                <a:solidFill>
                  <a:schemeClr val="tx2"/>
                </a:solidFill>
              </a:rPr>
              <a:t>Expected form of the rules</a:t>
            </a:r>
            <a:r>
              <a:rPr lang="en-US" dirty="0" smtClean="0">
                <a:solidFill>
                  <a:schemeClr val="tx2"/>
                </a:solidFill>
              </a:rPr>
              <a:t>:</a:t>
            </a:r>
          </a:p>
          <a:p>
            <a:pPr marL="285750" indent="-285750">
              <a:buFont typeface="Arial" panose="020B0604020202020204" pitchFamily="34" charset="0"/>
              <a:buChar char="•"/>
            </a:pPr>
            <a:r>
              <a:rPr lang="en-US" dirty="0" smtClean="0">
                <a:solidFill>
                  <a:schemeClr val="tx2"/>
                </a:solidFill>
              </a:rPr>
              <a:t>If the customer is youth, income is high and credit rating is high, he would buy computer.</a:t>
            </a:r>
          </a:p>
          <a:p>
            <a:pPr marL="285750" indent="-285750">
              <a:buFont typeface="Arial" panose="020B0604020202020204" pitchFamily="34" charset="0"/>
              <a:buChar char="•"/>
            </a:pPr>
            <a:r>
              <a:rPr lang="en-US" dirty="0" smtClean="0">
                <a:solidFill>
                  <a:schemeClr val="tx2"/>
                </a:solidFill>
              </a:rPr>
              <a:t>If the customer is old and credit rating is fair he won’t buy the computer.</a:t>
            </a:r>
            <a:endParaRPr lang="en-US" dirty="0"/>
          </a:p>
        </p:txBody>
      </p:sp>
    </p:spTree>
    <p:extLst>
      <p:ext uri="{BB962C8B-B14F-4D97-AF65-F5344CB8AC3E}">
        <p14:creationId xmlns:p14="http://schemas.microsoft.com/office/powerpoint/2010/main" val="2321363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597CA-D9CE-4625-8C51-DF1AC9336B3B}"/>
              </a:ext>
            </a:extLst>
          </p:cNvPr>
          <p:cNvSpPr>
            <a:spLocks noGrp="1"/>
          </p:cNvSpPr>
          <p:nvPr>
            <p:ph idx="1"/>
          </p:nvPr>
        </p:nvSpPr>
        <p:spPr>
          <a:xfrm>
            <a:off x="838200" y="1237957"/>
            <a:ext cx="10515600" cy="4939006"/>
          </a:xfrm>
        </p:spPr>
        <p:txBody>
          <a:bodyPr>
            <a:normAutofit lnSpcReduction="10000"/>
          </a:bodyPr>
          <a:lstStyle/>
          <a:p>
            <a:r>
              <a:rPr lang="en-US" dirty="0" smtClean="0"/>
              <a:t>Now, based on these attributes, customers can be split. </a:t>
            </a:r>
          </a:p>
          <a:p>
            <a:r>
              <a:rPr lang="en-US" dirty="0" smtClean="0"/>
              <a:t>In a particular split, if all belong to one class, then that is desired at the top.</a:t>
            </a:r>
          </a:p>
          <a:p>
            <a:r>
              <a:rPr lang="en-US" dirty="0" smtClean="0"/>
              <a:t> This means that splits which ensure high certainty should come to the top.</a:t>
            </a:r>
          </a:p>
          <a:p>
            <a:r>
              <a:rPr lang="en-US" dirty="0" smtClean="0"/>
              <a:t> This means that the split which gets highest information gain be selected first. </a:t>
            </a:r>
          </a:p>
          <a:p>
            <a:r>
              <a:rPr lang="en-US" dirty="0" smtClean="0"/>
              <a:t>This requires some ‘measure’ for the information content of the splits. </a:t>
            </a:r>
          </a:p>
          <a:p>
            <a:r>
              <a:rPr lang="en-US" dirty="0" smtClean="0"/>
              <a:t>The information theory which had been used to compute the ‘error correcting codes’ came to the help.</a:t>
            </a:r>
            <a:endParaRPr lang="en-US" dirty="0"/>
          </a:p>
          <a:p>
            <a:pPr marL="0" indent="0">
              <a:buNone/>
            </a:pPr>
            <a:endParaRPr lang="en-US" dirty="0">
              <a:solidFill>
                <a:srgbClr val="002060"/>
              </a:solidFill>
              <a:sym typeface="Wingdings" panose="05000000000000000000" pitchFamily="2" charset="2"/>
            </a:endParaRPr>
          </a:p>
          <a:p>
            <a:pPr marL="0" indent="0">
              <a:buNone/>
            </a:pPr>
            <a:endParaRPr lang="en-US" dirty="0" smtClean="0">
              <a:solidFill>
                <a:srgbClr val="002060"/>
              </a:solidFill>
            </a:endParaRPr>
          </a:p>
          <a:p>
            <a:pPr marL="0" indent="0">
              <a:buNone/>
            </a:pPr>
            <a:endParaRPr lang="en-US" dirty="0">
              <a:solidFill>
                <a:srgbClr val="002060"/>
              </a:solidFill>
            </a:endParaRPr>
          </a:p>
          <a:p>
            <a:pPr marL="0" indent="0">
              <a:buNone/>
            </a:pPr>
            <a:endParaRPr lang="en-US" dirty="0" smtClean="0">
              <a:solidFill>
                <a:srgbClr val="002060"/>
              </a:solidFill>
            </a:endParaRPr>
          </a:p>
          <a:p>
            <a:pPr marL="0" indent="0">
              <a:buNone/>
            </a:pPr>
            <a:endParaRPr lang="en-US" dirty="0">
              <a:solidFill>
                <a:srgbClr val="002060"/>
              </a:solidFill>
            </a:endParaRPr>
          </a:p>
          <a:p>
            <a:endParaRPr lang="en-US" dirty="0"/>
          </a:p>
        </p:txBody>
      </p:sp>
      <p:sp>
        <p:nvSpPr>
          <p:cNvPr id="4" name="Title 3"/>
          <p:cNvSpPr>
            <a:spLocks noGrp="1"/>
          </p:cNvSpPr>
          <p:nvPr>
            <p:ph type="title"/>
          </p:nvPr>
        </p:nvSpPr>
        <p:spPr>
          <a:xfrm>
            <a:off x="838200" y="365125"/>
            <a:ext cx="10515600" cy="647749"/>
          </a:xfrm>
        </p:spPr>
        <p:txBody>
          <a:bodyPr>
            <a:normAutofit fontScale="90000"/>
          </a:bodyPr>
          <a:lstStyle/>
          <a:p>
            <a:r>
              <a:rPr lang="en-US" dirty="0" smtClean="0"/>
              <a:t>Basic ideas behind decision tree construction</a:t>
            </a:r>
            <a:endParaRPr lang="en-US" dirty="0"/>
          </a:p>
        </p:txBody>
      </p:sp>
      <p:sp>
        <p:nvSpPr>
          <p:cNvPr id="22" name="Slide Number Placeholder 21"/>
          <p:cNvSpPr>
            <a:spLocks noGrp="1"/>
          </p:cNvSpPr>
          <p:nvPr>
            <p:ph type="sldNum" sz="quarter" idx="12"/>
          </p:nvPr>
        </p:nvSpPr>
        <p:spPr/>
        <p:txBody>
          <a:bodyPr/>
          <a:lstStyle/>
          <a:p>
            <a:fld id="{D4ABD5CE-DF25-4F2B-9E1E-CDFA4CB7DFA4}" type="slidenum">
              <a:rPr lang="en-US" smtClean="0"/>
              <a:t>19</a:t>
            </a:fld>
            <a:endParaRPr lang="en-US"/>
          </a:p>
        </p:txBody>
      </p:sp>
    </p:spTree>
    <p:extLst>
      <p:ext uri="{BB962C8B-B14F-4D97-AF65-F5344CB8AC3E}">
        <p14:creationId xmlns:p14="http://schemas.microsoft.com/office/powerpoint/2010/main" val="2474603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r>
              <a:rPr lang="en-US" dirty="0"/>
              <a:t>Purpose</a:t>
            </a:r>
          </a:p>
        </p:txBody>
      </p:sp>
      <p:sp>
        <p:nvSpPr>
          <p:cNvPr id="3" name="Content Placeholder 2"/>
          <p:cNvSpPr>
            <a:spLocks noGrp="1"/>
          </p:cNvSpPr>
          <p:nvPr>
            <p:ph idx="1"/>
          </p:nvPr>
        </p:nvSpPr>
        <p:spPr>
          <a:xfrm>
            <a:off x="838200" y="1446663"/>
            <a:ext cx="10406418" cy="4657593"/>
          </a:xfrm>
        </p:spPr>
        <p:txBody>
          <a:bodyPr/>
          <a:lstStyle/>
          <a:p>
            <a:r>
              <a:rPr lang="en-US" dirty="0"/>
              <a:t>Giving a overview of the machine learning algorithms with the complete mathematical ideas behind so that the data scientists can</a:t>
            </a:r>
          </a:p>
          <a:p>
            <a:pPr lvl="1"/>
            <a:r>
              <a:rPr lang="en-US" dirty="0" smtClean="0"/>
              <a:t>Get deeper insight of the algorithms.</a:t>
            </a:r>
          </a:p>
          <a:p>
            <a:pPr lvl="1"/>
            <a:r>
              <a:rPr lang="en-US" dirty="0" smtClean="0"/>
              <a:t> Choose </a:t>
            </a:r>
            <a:r>
              <a:rPr lang="en-US" dirty="0"/>
              <a:t>the right machine learning </a:t>
            </a:r>
            <a:r>
              <a:rPr lang="en-US" dirty="0" smtClean="0"/>
              <a:t>algorithm for different business problems.</a:t>
            </a:r>
            <a:endParaRPr lang="en-US" dirty="0"/>
          </a:p>
          <a:p>
            <a:pPr lvl="1"/>
            <a:r>
              <a:rPr lang="en-US" dirty="0"/>
              <a:t>Choose correct parameter settings and validation strategies</a:t>
            </a:r>
          </a:p>
          <a:p>
            <a:pPr lvl="1"/>
            <a:r>
              <a:rPr lang="en-US" dirty="0"/>
              <a:t>Trouble shooting when coming across poor results</a:t>
            </a:r>
          </a:p>
          <a:p>
            <a:pPr lvl="1"/>
            <a:r>
              <a:rPr lang="en-US" dirty="0"/>
              <a:t>Estimate the confidence measures for the obtained solutions.</a:t>
            </a:r>
          </a:p>
          <a:p>
            <a:r>
              <a:rPr lang="en-US" dirty="0"/>
              <a:t>Last but not least, the necessary background to understand the contents of the books and research papers in data science!!!</a:t>
            </a:r>
          </a:p>
        </p:txBody>
      </p:sp>
      <p:sp>
        <p:nvSpPr>
          <p:cNvPr id="4" name="Slide Number Placeholder 3"/>
          <p:cNvSpPr>
            <a:spLocks noGrp="1"/>
          </p:cNvSpPr>
          <p:nvPr>
            <p:ph type="sldNum" sz="quarter" idx="12"/>
          </p:nvPr>
        </p:nvSpPr>
        <p:spPr/>
        <p:txBody>
          <a:bodyPr/>
          <a:lstStyle/>
          <a:p>
            <a:fld id="{D4ABD5CE-DF25-4F2B-9E1E-CDFA4CB7DFA4}" type="slidenum">
              <a:rPr lang="en-US" smtClean="0"/>
              <a:t>2</a:t>
            </a:fld>
            <a:endParaRPr lang="en-US"/>
          </a:p>
        </p:txBody>
      </p:sp>
    </p:spTree>
    <p:extLst>
      <p:ext uri="{BB962C8B-B14F-4D97-AF65-F5344CB8AC3E}">
        <p14:creationId xmlns:p14="http://schemas.microsoft.com/office/powerpoint/2010/main" val="3301028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lstStyle/>
          <a:p>
            <a:r>
              <a:rPr lang="en-US" dirty="0" smtClean="0"/>
              <a:t>Uncertainty and information</a:t>
            </a:r>
            <a:endParaRPr lang="en-US" dirty="0"/>
          </a:p>
        </p:txBody>
      </p:sp>
      <p:sp>
        <p:nvSpPr>
          <p:cNvPr id="3" name="Content Placeholder 2"/>
          <p:cNvSpPr>
            <a:spLocks noGrp="1"/>
          </p:cNvSpPr>
          <p:nvPr>
            <p:ph idx="1"/>
          </p:nvPr>
        </p:nvSpPr>
        <p:spPr>
          <a:xfrm>
            <a:off x="838200" y="1825625"/>
            <a:ext cx="10515600" cy="2493157"/>
          </a:xfrm>
        </p:spPr>
        <p:txBody>
          <a:bodyPr>
            <a:normAutofit lnSpcReduction="10000"/>
          </a:bodyPr>
          <a:lstStyle/>
          <a:p>
            <a:pPr marL="0" indent="0">
              <a:buNone/>
            </a:pPr>
            <a:r>
              <a:rPr lang="en-US" b="1" dirty="0">
                <a:solidFill>
                  <a:srgbClr val="002060"/>
                </a:solidFill>
              </a:rPr>
              <a:t>Measure of impurity  (</a:t>
            </a:r>
            <a:r>
              <a:rPr lang="en-US" dirty="0">
                <a:solidFill>
                  <a:srgbClr val="002060"/>
                </a:solidFill>
                <a:sym typeface="Wingdings" panose="05000000000000000000" pitchFamily="2" charset="2"/>
              </a:rPr>
              <a:t>Information content).</a:t>
            </a:r>
          </a:p>
          <a:p>
            <a:pPr marL="0" indent="0">
              <a:buNone/>
            </a:pPr>
            <a:r>
              <a:rPr lang="en-US" dirty="0">
                <a:solidFill>
                  <a:srgbClr val="002060"/>
                </a:solidFill>
                <a:sym typeface="Wingdings" panose="05000000000000000000" pitchFamily="2" charset="2"/>
              </a:rPr>
              <a:t>Impurity – Surprising content – Information – related concepts.</a:t>
            </a:r>
          </a:p>
          <a:p>
            <a:pPr marL="0" indent="0">
              <a:buNone/>
            </a:pPr>
            <a:r>
              <a:rPr lang="en-US" b="1" dirty="0">
                <a:solidFill>
                  <a:srgbClr val="002060"/>
                </a:solidFill>
                <a:sym typeface="Wingdings" panose="05000000000000000000" pitchFamily="2" charset="2"/>
              </a:rPr>
              <a:t>How much information is contained in a</a:t>
            </a:r>
            <a:r>
              <a:rPr lang="en-US" b="1" dirty="0" smtClean="0">
                <a:solidFill>
                  <a:srgbClr val="002060"/>
                </a:solidFill>
                <a:sym typeface="Wingdings" panose="05000000000000000000" pitchFamily="2" charset="2"/>
              </a:rPr>
              <a:t> </a:t>
            </a:r>
            <a:r>
              <a:rPr lang="en-US" b="1" dirty="0">
                <a:solidFill>
                  <a:srgbClr val="002060"/>
                </a:solidFill>
                <a:sym typeface="Wingdings" panose="05000000000000000000" pitchFamily="2" charset="2"/>
              </a:rPr>
              <a:t>split?</a:t>
            </a:r>
          </a:p>
          <a:p>
            <a:pPr marL="0" indent="0">
              <a:buNone/>
            </a:pPr>
            <a:r>
              <a:rPr lang="en-US" dirty="0">
                <a:solidFill>
                  <a:srgbClr val="002060"/>
                </a:solidFill>
                <a:sym typeface="Wingdings" panose="05000000000000000000" pitchFamily="2" charset="2"/>
              </a:rPr>
              <a:t>Consider an example of some binary </a:t>
            </a:r>
            <a:r>
              <a:rPr lang="en-US" dirty="0" smtClean="0">
                <a:solidFill>
                  <a:srgbClr val="002060"/>
                </a:solidFill>
                <a:sym typeface="Wingdings" panose="05000000000000000000" pitchFamily="2" charset="2"/>
              </a:rPr>
              <a:t>event</a:t>
            </a:r>
            <a:r>
              <a:rPr lang="en-US" dirty="0">
                <a:solidFill>
                  <a:srgbClr val="002060"/>
                </a:solidFill>
                <a:sym typeface="Wingdings" panose="05000000000000000000" pitchFamily="2" charset="2"/>
              </a:rPr>
              <a:t> </a:t>
            </a:r>
            <a:r>
              <a:rPr lang="en-US" dirty="0" smtClean="0">
                <a:solidFill>
                  <a:srgbClr val="002060"/>
                </a:solidFill>
                <a:sym typeface="Wingdings" panose="05000000000000000000" pitchFamily="2" charset="2"/>
              </a:rPr>
              <a:t>(Tossing the coin)</a:t>
            </a:r>
          </a:p>
          <a:p>
            <a:pPr marL="0" indent="0">
              <a:buNone/>
            </a:pPr>
            <a:r>
              <a:rPr lang="en-US" dirty="0" smtClean="0">
                <a:solidFill>
                  <a:srgbClr val="002060"/>
                </a:solidFill>
                <a:sym typeface="Wingdings" panose="05000000000000000000" pitchFamily="2" charset="2"/>
              </a:rPr>
              <a:t>The </a:t>
            </a:r>
            <a:r>
              <a:rPr lang="en-US" dirty="0">
                <a:solidFill>
                  <a:srgbClr val="002060"/>
                </a:solidFill>
                <a:sym typeface="Wingdings" panose="05000000000000000000" pitchFamily="2" charset="2"/>
              </a:rPr>
              <a:t>probabilities (chances) of occurrence is given at sides.</a:t>
            </a:r>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20</a:t>
            </a:fld>
            <a:endParaRPr lang="en-US"/>
          </a:p>
        </p:txBody>
      </p:sp>
      <p:cxnSp>
        <p:nvCxnSpPr>
          <p:cNvPr id="5" name="Straight Connector 4"/>
          <p:cNvCxnSpPr/>
          <p:nvPr/>
        </p:nvCxnSpPr>
        <p:spPr>
          <a:xfrm flipH="1">
            <a:off x="2620695" y="4942449"/>
            <a:ext cx="407963" cy="43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678516" y="4923634"/>
            <a:ext cx="407963" cy="43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69352" y="4923634"/>
            <a:ext cx="435073" cy="384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72993" y="4934184"/>
            <a:ext cx="383932" cy="414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731328" y="4907278"/>
            <a:ext cx="407963" cy="43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83243" y="4963550"/>
            <a:ext cx="353378" cy="41499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96049" y="5332826"/>
            <a:ext cx="2175620" cy="369332"/>
          </a:xfrm>
          <a:prstGeom prst="rect">
            <a:avLst/>
          </a:prstGeom>
          <a:noFill/>
        </p:spPr>
        <p:txBody>
          <a:bodyPr wrap="square" rtlCol="0">
            <a:spAutoFit/>
          </a:bodyPr>
          <a:lstStyle/>
          <a:p>
            <a:r>
              <a:rPr lang="en-US" dirty="0" smtClean="0"/>
              <a:t>Probability .9           .1</a:t>
            </a:r>
            <a:endParaRPr lang="en-US" dirty="0"/>
          </a:p>
        </p:txBody>
      </p:sp>
      <p:sp>
        <p:nvSpPr>
          <p:cNvPr id="12" name="TextBox 11"/>
          <p:cNvSpPr txBox="1"/>
          <p:nvPr/>
        </p:nvSpPr>
        <p:spPr>
          <a:xfrm>
            <a:off x="3532786" y="5308151"/>
            <a:ext cx="2175620" cy="369332"/>
          </a:xfrm>
          <a:prstGeom prst="rect">
            <a:avLst/>
          </a:prstGeom>
          <a:noFill/>
        </p:spPr>
        <p:txBody>
          <a:bodyPr wrap="square" rtlCol="0">
            <a:spAutoFit/>
          </a:bodyPr>
          <a:lstStyle/>
          <a:p>
            <a:r>
              <a:rPr lang="en-US" dirty="0" smtClean="0"/>
              <a:t>Probability .5           .5</a:t>
            </a:r>
            <a:endParaRPr lang="en-US" dirty="0"/>
          </a:p>
        </p:txBody>
      </p:sp>
      <p:sp>
        <p:nvSpPr>
          <p:cNvPr id="13" name="TextBox 12"/>
          <p:cNvSpPr txBox="1"/>
          <p:nvPr/>
        </p:nvSpPr>
        <p:spPr>
          <a:xfrm>
            <a:off x="5620026" y="5291851"/>
            <a:ext cx="2175620" cy="369332"/>
          </a:xfrm>
          <a:prstGeom prst="rect">
            <a:avLst/>
          </a:prstGeom>
          <a:noFill/>
        </p:spPr>
        <p:txBody>
          <a:bodyPr wrap="square" rtlCol="0">
            <a:spAutoFit/>
          </a:bodyPr>
          <a:lstStyle/>
          <a:p>
            <a:r>
              <a:rPr lang="en-US" dirty="0" smtClean="0"/>
              <a:t>Probability .1           .9</a:t>
            </a:r>
            <a:endParaRPr lang="en-US" dirty="0"/>
          </a:p>
        </p:txBody>
      </p:sp>
      <p:sp>
        <p:nvSpPr>
          <p:cNvPr id="14" name="TextBox 13"/>
          <p:cNvSpPr txBox="1"/>
          <p:nvPr/>
        </p:nvSpPr>
        <p:spPr>
          <a:xfrm>
            <a:off x="2039816" y="5661183"/>
            <a:ext cx="5866228" cy="369332"/>
          </a:xfrm>
          <a:prstGeom prst="rect">
            <a:avLst/>
          </a:prstGeom>
          <a:noFill/>
        </p:spPr>
        <p:txBody>
          <a:bodyPr wrap="square" rtlCol="0">
            <a:spAutoFit/>
          </a:bodyPr>
          <a:lstStyle/>
          <a:p>
            <a:r>
              <a:rPr lang="en-US" dirty="0" smtClean="0"/>
              <a:t>Case 1			case 2		Case 3</a:t>
            </a:r>
            <a:endParaRPr lang="en-US" dirty="0"/>
          </a:p>
        </p:txBody>
      </p:sp>
    </p:spTree>
    <p:extLst>
      <p:ext uri="{BB962C8B-B14F-4D97-AF65-F5344CB8AC3E}">
        <p14:creationId xmlns:p14="http://schemas.microsoft.com/office/powerpoint/2010/main" val="3604552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for information</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21</a:t>
            </a:fld>
            <a:endParaRPr lang="en-US" dirty="0"/>
          </a:p>
        </p:txBody>
      </p:sp>
      <p:sp>
        <p:nvSpPr>
          <p:cNvPr id="5" name="Rectangle 4"/>
          <p:cNvSpPr/>
          <p:nvPr/>
        </p:nvSpPr>
        <p:spPr>
          <a:xfrm>
            <a:off x="838200" y="1828562"/>
            <a:ext cx="10515600" cy="4062651"/>
          </a:xfrm>
          <a:prstGeom prst="rect">
            <a:avLst/>
          </a:prstGeom>
        </p:spPr>
        <p:txBody>
          <a:bodyPr wrap="square">
            <a:spAutoFit/>
          </a:bodyPr>
          <a:lstStyle/>
          <a:p>
            <a:r>
              <a:rPr lang="en-US" dirty="0">
                <a:solidFill>
                  <a:srgbClr val="002060"/>
                </a:solidFill>
              </a:rPr>
              <a:t>In case 1 and case 3, after an event happens, there is not much information  as the probabilities indicate the outcome. </a:t>
            </a:r>
            <a:endParaRPr lang="en-US" dirty="0" smtClean="0">
              <a:solidFill>
                <a:srgbClr val="002060"/>
              </a:solidFill>
            </a:endParaRPr>
          </a:p>
          <a:p>
            <a:endParaRPr lang="en-US" dirty="0">
              <a:solidFill>
                <a:srgbClr val="002060"/>
              </a:solidFill>
            </a:endParaRPr>
          </a:p>
          <a:p>
            <a:r>
              <a:rPr lang="en-US" dirty="0">
                <a:solidFill>
                  <a:srgbClr val="002060"/>
                </a:solidFill>
              </a:rPr>
              <a:t>In case 2, in the case of a binary event, the probability is .5.  Highest degree of uncertainty hence corresponds to maximum information</a:t>
            </a:r>
            <a:r>
              <a:rPr lang="en-US" dirty="0" smtClean="0">
                <a:solidFill>
                  <a:srgbClr val="002060"/>
                </a:solidFill>
              </a:rPr>
              <a:t>.</a:t>
            </a:r>
          </a:p>
          <a:p>
            <a:endParaRPr lang="en-US" dirty="0">
              <a:solidFill>
                <a:srgbClr val="002060"/>
              </a:solidFill>
            </a:endParaRPr>
          </a:p>
          <a:p>
            <a:r>
              <a:rPr lang="en-US" dirty="0">
                <a:solidFill>
                  <a:srgbClr val="002060"/>
                </a:solidFill>
              </a:rPr>
              <a:t>The ‘surprisal’ definition should be such that it should be 1 (maximum) when a binary event is having the probability of .5 (2</a:t>
            </a:r>
            <a:r>
              <a:rPr lang="en-US" baseline="30000" dirty="0">
                <a:solidFill>
                  <a:srgbClr val="002060"/>
                </a:solidFill>
              </a:rPr>
              <a:t>-1</a:t>
            </a:r>
            <a:r>
              <a:rPr lang="en-US" dirty="0">
                <a:solidFill>
                  <a:srgbClr val="002060"/>
                </a:solidFill>
              </a:rPr>
              <a:t>) and 0 when the probability is 1</a:t>
            </a:r>
            <a:r>
              <a:rPr lang="en-US" dirty="0" smtClean="0">
                <a:solidFill>
                  <a:srgbClr val="002060"/>
                </a:solidFill>
              </a:rPr>
              <a:t>.</a:t>
            </a:r>
          </a:p>
          <a:p>
            <a:endParaRPr lang="en-US" dirty="0">
              <a:solidFill>
                <a:srgbClr val="002060"/>
              </a:solidFill>
            </a:endParaRPr>
          </a:p>
          <a:p>
            <a:r>
              <a:rPr lang="en-US" dirty="0">
                <a:solidFill>
                  <a:srgbClr val="002060"/>
                </a:solidFill>
              </a:rPr>
              <a:t>So, the definition turned out to be –log</a:t>
            </a:r>
            <a:r>
              <a:rPr lang="en-US" baseline="-25000" dirty="0">
                <a:solidFill>
                  <a:srgbClr val="002060"/>
                </a:solidFill>
              </a:rPr>
              <a:t>2</a:t>
            </a:r>
            <a:r>
              <a:rPr lang="en-US" dirty="0">
                <a:solidFill>
                  <a:srgbClr val="002060"/>
                </a:solidFill>
              </a:rPr>
              <a:t>(p). </a:t>
            </a:r>
            <a:endParaRPr lang="en-US" dirty="0" smtClean="0">
              <a:solidFill>
                <a:srgbClr val="002060"/>
              </a:solidFill>
            </a:endParaRPr>
          </a:p>
          <a:p>
            <a:endParaRPr lang="en-US" dirty="0">
              <a:solidFill>
                <a:srgbClr val="002060"/>
              </a:solidFill>
            </a:endParaRPr>
          </a:p>
          <a:p>
            <a:r>
              <a:rPr lang="en-US" sz="2000" b="1" dirty="0">
                <a:solidFill>
                  <a:srgbClr val="002060"/>
                </a:solidFill>
              </a:rPr>
              <a:t>The entropy of the event is defined as the average of all </a:t>
            </a:r>
            <a:r>
              <a:rPr lang="en-US" sz="2000" b="1" dirty="0" err="1">
                <a:solidFill>
                  <a:srgbClr val="002060"/>
                </a:solidFill>
              </a:rPr>
              <a:t>surprisals</a:t>
            </a:r>
            <a:r>
              <a:rPr lang="en-US" sz="2000" b="1" dirty="0">
                <a:solidFill>
                  <a:srgbClr val="002060"/>
                </a:solidFill>
              </a:rPr>
              <a:t> hence it is </a:t>
            </a:r>
            <a:endParaRPr lang="en-US" sz="2000" b="1" dirty="0" smtClean="0">
              <a:solidFill>
                <a:srgbClr val="002060"/>
              </a:solidFill>
            </a:endParaRPr>
          </a:p>
          <a:p>
            <a:endParaRPr lang="en-US" sz="2000" b="1" dirty="0">
              <a:solidFill>
                <a:srgbClr val="002060"/>
              </a:solidFill>
            </a:endParaRPr>
          </a:p>
          <a:p>
            <a:r>
              <a:rPr lang="en-US" sz="2000" b="1" dirty="0" smtClean="0">
                <a:solidFill>
                  <a:srgbClr val="002060"/>
                </a:solidFill>
              </a:rPr>
              <a:t>		p</a:t>
            </a:r>
            <a:r>
              <a:rPr lang="en-US" sz="2000" b="1" baseline="-25000" dirty="0" smtClean="0">
                <a:solidFill>
                  <a:srgbClr val="002060"/>
                </a:solidFill>
              </a:rPr>
              <a:t>1   </a:t>
            </a:r>
            <a:r>
              <a:rPr lang="en-US" sz="2000" b="1" dirty="0">
                <a:solidFill>
                  <a:srgbClr val="002060"/>
                </a:solidFill>
              </a:rPr>
              <a:t>log</a:t>
            </a:r>
            <a:r>
              <a:rPr lang="en-US" sz="2000" b="1" baseline="-25000" dirty="0">
                <a:solidFill>
                  <a:srgbClr val="002060"/>
                </a:solidFill>
              </a:rPr>
              <a:t>2</a:t>
            </a:r>
            <a:r>
              <a:rPr lang="en-US" sz="2000" b="1" dirty="0">
                <a:solidFill>
                  <a:srgbClr val="002060"/>
                </a:solidFill>
              </a:rPr>
              <a:t>(p</a:t>
            </a:r>
            <a:r>
              <a:rPr lang="en-US" sz="2000" b="1" baseline="-25000" dirty="0">
                <a:solidFill>
                  <a:srgbClr val="002060"/>
                </a:solidFill>
              </a:rPr>
              <a:t>1</a:t>
            </a:r>
            <a:r>
              <a:rPr lang="en-US" sz="2000" b="1" dirty="0">
                <a:solidFill>
                  <a:srgbClr val="002060"/>
                </a:solidFill>
              </a:rPr>
              <a:t>)   + p</a:t>
            </a:r>
            <a:r>
              <a:rPr lang="en-US" sz="2000" b="1" baseline="-25000" dirty="0">
                <a:solidFill>
                  <a:srgbClr val="002060"/>
                </a:solidFill>
              </a:rPr>
              <a:t>2   </a:t>
            </a:r>
            <a:r>
              <a:rPr lang="en-US" sz="2000" b="1" dirty="0">
                <a:solidFill>
                  <a:srgbClr val="002060"/>
                </a:solidFill>
              </a:rPr>
              <a:t>log</a:t>
            </a:r>
            <a:r>
              <a:rPr lang="en-US" sz="2000" b="1" baseline="-25000" dirty="0">
                <a:solidFill>
                  <a:srgbClr val="002060"/>
                </a:solidFill>
              </a:rPr>
              <a:t>2</a:t>
            </a:r>
            <a:r>
              <a:rPr lang="en-US" sz="2000" b="1" dirty="0">
                <a:solidFill>
                  <a:srgbClr val="002060"/>
                </a:solidFill>
              </a:rPr>
              <a:t>(p</a:t>
            </a:r>
            <a:r>
              <a:rPr lang="en-US" sz="2000" b="1" baseline="-25000" dirty="0">
                <a:solidFill>
                  <a:srgbClr val="002060"/>
                </a:solidFill>
              </a:rPr>
              <a:t>2</a:t>
            </a:r>
            <a:r>
              <a:rPr lang="en-US" sz="2000" b="1" dirty="0">
                <a:solidFill>
                  <a:srgbClr val="002060"/>
                </a:solidFill>
              </a:rPr>
              <a:t>) </a:t>
            </a:r>
          </a:p>
        </p:txBody>
      </p:sp>
    </p:spTree>
    <p:extLst>
      <p:ext uri="{BB962C8B-B14F-4D97-AF65-F5344CB8AC3E}">
        <p14:creationId xmlns:p14="http://schemas.microsoft.com/office/powerpoint/2010/main" val="148886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lstStyle/>
          <a:p>
            <a:r>
              <a:rPr lang="en-US" dirty="0" smtClean="0"/>
              <a:t>Notes on entropy</a:t>
            </a:r>
            <a:endParaRPr lang="en-US" dirty="0"/>
          </a:p>
        </p:txBody>
      </p:sp>
      <p:sp>
        <p:nvSpPr>
          <p:cNvPr id="3" name="Content Placeholder 2"/>
          <p:cNvSpPr>
            <a:spLocks noGrp="1"/>
          </p:cNvSpPr>
          <p:nvPr>
            <p:ph idx="1"/>
          </p:nvPr>
        </p:nvSpPr>
        <p:spPr>
          <a:xfrm>
            <a:off x="838200" y="1102660"/>
            <a:ext cx="10515600" cy="5074303"/>
          </a:xfrm>
        </p:spPr>
        <p:txBody>
          <a:bodyPr/>
          <a:lstStyle/>
          <a:p>
            <a:r>
              <a:rPr lang="en-US" dirty="0" smtClean="0"/>
              <a:t>Shannon lists the advantage of using this for information content as follows.</a:t>
            </a:r>
          </a:p>
          <a:p>
            <a:pPr lvl="1"/>
            <a:r>
              <a:rPr lang="en-US" dirty="0" smtClean="0"/>
              <a:t>Practically useful because many engineering parameters vary linearly with logarithm of possibilities.</a:t>
            </a:r>
          </a:p>
          <a:p>
            <a:pPr lvl="1"/>
            <a:r>
              <a:rPr lang="en-US" dirty="0" smtClean="0"/>
              <a:t>Mathematically more suitable since it is logarithm of possibilities.</a:t>
            </a:r>
          </a:p>
          <a:p>
            <a:r>
              <a:rPr lang="en-US" dirty="0" smtClean="0"/>
              <a:t>The name was suggested by famous scientist Von Neumann as</a:t>
            </a:r>
          </a:p>
          <a:p>
            <a:pPr lvl="1"/>
            <a:r>
              <a:rPr lang="en-US" dirty="0" smtClean="0"/>
              <a:t>Uncertainty function has been used in statistical mechanics with the same name.</a:t>
            </a:r>
          </a:p>
          <a:p>
            <a:pPr lvl="1"/>
            <a:r>
              <a:rPr lang="en-US" dirty="0" smtClean="0"/>
              <a:t>No one knows what exactly Entropy is so in a debate you will have the advantage.</a:t>
            </a:r>
          </a:p>
          <a:p>
            <a:r>
              <a:rPr lang="en-US" dirty="0" smtClean="0"/>
              <a:t>Ofcourse there are still some debates on this.</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22</a:t>
            </a:fld>
            <a:endParaRPr lang="en-US"/>
          </a:p>
        </p:txBody>
      </p:sp>
    </p:spTree>
    <p:extLst>
      <p:ext uri="{BB962C8B-B14F-4D97-AF65-F5344CB8AC3E}">
        <p14:creationId xmlns:p14="http://schemas.microsoft.com/office/powerpoint/2010/main" val="414552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07B2-F2AE-4303-A8F1-3B15B2CBD5F3}"/>
              </a:ext>
            </a:extLst>
          </p:cNvPr>
          <p:cNvSpPr>
            <a:spLocks noGrp="1"/>
          </p:cNvSpPr>
          <p:nvPr>
            <p:ph type="title"/>
          </p:nvPr>
        </p:nvSpPr>
        <p:spPr>
          <a:xfrm>
            <a:off x="838200" y="365125"/>
            <a:ext cx="10515600" cy="727075"/>
          </a:xfrm>
        </p:spPr>
        <p:txBody>
          <a:bodyPr/>
          <a:lstStyle/>
          <a:p>
            <a:r>
              <a:rPr lang="en-US" dirty="0" smtClean="0"/>
              <a:t>Information content in decision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397813-21B7-4AD5-AF17-462DD45564E1}"/>
                  </a:ext>
                </a:extLst>
              </p:cNvPr>
              <p:cNvSpPr>
                <a:spLocks noGrp="1"/>
              </p:cNvSpPr>
              <p:nvPr>
                <p:ph idx="1"/>
              </p:nvPr>
            </p:nvSpPr>
            <p:spPr>
              <a:xfrm>
                <a:off x="838200" y="1092200"/>
                <a:ext cx="10515600" cy="5084763"/>
              </a:xfrm>
            </p:spPr>
            <p:txBody>
              <a:bodyPr>
                <a:normAutofit fontScale="92500" lnSpcReduction="20000"/>
              </a:bodyPr>
              <a:lstStyle/>
              <a:p>
                <a:r>
                  <a:rPr lang="en-US" dirty="0"/>
                  <a:t> Let node N represent or hold the tuples of partition D. The attribute with the highest information gain is chosen as the splitting attribute for node N. </a:t>
                </a:r>
              </a:p>
              <a:p>
                <a:r>
                  <a:rPr lang="en-US" dirty="0"/>
                  <a:t>This attribute minimizes the information needed to classify the tuples in the resulting partitions and reﬂects the least randomness or “impurity” in these partitions. </a:t>
                </a:r>
              </a:p>
              <a:p>
                <a:r>
                  <a:rPr lang="en-US" dirty="0"/>
                  <a:t>The expected information needed to classify a tuple in D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𝐼𝑛𝑓𝑜</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 </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𝑝</m:t>
                          </m:r>
                          <m:r>
                            <a:rPr lang="en-US" b="0" i="1" baseline="-25000" smtClean="0">
                              <a:latin typeface="Cambria Math" panose="02040503050406030204" pitchFamily="18" charset="0"/>
                            </a:rPr>
                            <m:t>𝑖</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𝑝</m:t>
                          </m:r>
                          <m:r>
                            <a:rPr lang="en-US" i="1" baseline="-25000">
                              <a:latin typeface="Cambria Math" panose="02040503050406030204" pitchFamily="18" charset="0"/>
                            </a:rPr>
                            <m:t>𝑖</m:t>
                          </m:r>
                        </m:e>
                      </m:nary>
                    </m:oMath>
                  </m:oMathPara>
                </a14:m>
                <a:endParaRPr lang="en-US" dirty="0"/>
              </a:p>
              <a:p>
                <a:endParaRPr lang="en-US" dirty="0"/>
              </a:p>
              <a:p>
                <a:r>
                  <a:rPr lang="en-US" b="1" dirty="0"/>
                  <a:t>Info(D) is just the average amount of information needed to identify the class label of a tuple</a:t>
                </a:r>
              </a:p>
              <a:p>
                <a:r>
                  <a:rPr lang="en-US" dirty="0"/>
                  <a:t>Attribute A can be used to split D into v partitions or subsets, {D1,D2,...,</a:t>
                </a:r>
                <a:r>
                  <a:rPr lang="en-US" dirty="0" err="1"/>
                  <a:t>Dv</a:t>
                </a:r>
                <a:r>
                  <a:rPr lang="en-US" dirty="0"/>
                  <a:t>}, where </a:t>
                </a:r>
                <a:r>
                  <a:rPr lang="en-US" dirty="0" err="1"/>
                  <a:t>Dj</a:t>
                </a:r>
                <a:r>
                  <a:rPr lang="en-US" dirty="0"/>
                  <a:t> contains those tuples in D that have outcome </a:t>
                </a:r>
                <a:r>
                  <a:rPr lang="en-US" dirty="0" err="1"/>
                  <a:t>aj</a:t>
                </a:r>
                <a:r>
                  <a:rPr lang="en-US" dirty="0"/>
                  <a:t> of A.</a:t>
                </a:r>
              </a:p>
            </p:txBody>
          </p:sp>
        </mc:Choice>
        <mc:Fallback xmlns="">
          <p:sp>
            <p:nvSpPr>
              <p:cNvPr id="3" name="Content Placeholder 2">
                <a:extLst>
                  <a:ext uri="{FF2B5EF4-FFF2-40B4-BE49-F238E27FC236}">
                    <a16:creationId xmlns:a16="http://schemas.microsoft.com/office/drawing/2014/main" id="{DF397813-21B7-4AD5-AF17-462DD45564E1}"/>
                  </a:ext>
                </a:extLst>
              </p:cNvPr>
              <p:cNvSpPr>
                <a:spLocks noGrp="1" noRot="1" noChangeAspect="1" noMove="1" noResize="1" noEditPoints="1" noAdjustHandles="1" noChangeArrowheads="1" noChangeShapeType="1" noTextEdit="1"/>
              </p:cNvSpPr>
              <p:nvPr>
                <p:ph idx="1"/>
              </p:nvPr>
            </p:nvSpPr>
            <p:spPr>
              <a:xfrm>
                <a:off x="838200" y="1092200"/>
                <a:ext cx="10515600" cy="5084763"/>
              </a:xfrm>
              <a:blipFill>
                <a:blip r:embed="rId3"/>
                <a:stretch>
                  <a:fillRect l="-928" t="-2998" r="-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4ABD5CE-DF25-4F2B-9E1E-CDFA4CB7DFA4}" type="slidenum">
              <a:rPr lang="en-US" smtClean="0"/>
              <a:t>23</a:t>
            </a:fld>
            <a:endParaRPr lang="en-US"/>
          </a:p>
        </p:txBody>
      </p:sp>
    </p:spTree>
    <p:extLst>
      <p:ext uri="{BB962C8B-B14F-4D97-AF65-F5344CB8AC3E}">
        <p14:creationId xmlns:p14="http://schemas.microsoft.com/office/powerpoint/2010/main" val="1783940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41A8-BA90-45A2-A4B6-CE00C8DA16FB}"/>
              </a:ext>
            </a:extLst>
          </p:cNvPr>
          <p:cNvSpPr>
            <a:spLocks noGrp="1"/>
          </p:cNvSpPr>
          <p:nvPr>
            <p:ph type="title"/>
          </p:nvPr>
        </p:nvSpPr>
        <p:spPr/>
        <p:txBody>
          <a:bodyPr/>
          <a:lstStyle/>
          <a:p>
            <a:r>
              <a:rPr lang="en-US" dirty="0" smtClean="0"/>
              <a:t>Information content for decision tree construction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71F4-308B-45B1-9885-2ACF593950A9}"/>
                  </a:ext>
                </a:extLst>
              </p:cNvPr>
              <p:cNvSpPr>
                <a:spLocks noGrp="1"/>
              </p:cNvSpPr>
              <p:nvPr>
                <p:ph idx="1"/>
              </p:nvPr>
            </p:nvSpPr>
            <p:spPr/>
            <p:txBody>
              <a:bodyPr>
                <a:normAutofit fontScale="85000" lnSpcReduction="20000"/>
              </a:bodyPr>
              <a:lstStyle/>
              <a:p>
                <a:r>
                  <a:rPr lang="en-US" dirty="0"/>
                  <a:t>How much more information would we still need (after the partitioning) in order to arrive at an exact classiﬁcation? This amount is measured by</a:t>
                </a:r>
              </a:p>
              <a:p>
                <a:r>
                  <a:rPr lang="en-US" dirty="0" err="1"/>
                  <a:t>InfoA</a:t>
                </a:r>
                <a:r>
                  <a:rPr lang="en-US" dirty="0"/>
                  <a:t>(D)=</a:t>
                </a:r>
                <a14:m>
                  <m:oMath xmlns:m="http://schemas.openxmlformats.org/officeDocument/2006/math">
                    <m:r>
                      <a:rPr lang="en-US" i="1">
                        <a:latin typeface="Cambria Math" panose="02040503050406030204" pitchFamily="18" charset="0"/>
                      </a:rPr>
                      <m:t>− </m:t>
                    </m:r>
                    <m:nary>
                      <m:naryPr>
                        <m:chr m:val="∑"/>
                        <m:ctrlPr>
                          <a:rPr lang="pt-BR" i="1">
                            <a:latin typeface="Cambria Math" panose="02040503050406030204" pitchFamily="18" charset="0"/>
                          </a:rPr>
                        </m:ctrlPr>
                      </m:naryPr>
                      <m:sub>
                        <m:r>
                          <a:rPr lang="en-US" b="0" i="1" smtClean="0">
                            <a:latin typeface="Cambria Math" panose="02040503050406030204" pitchFamily="18" charset="0"/>
                          </a:rPr>
                          <m:t>𝑗</m:t>
                        </m:r>
                        <m:r>
                          <a:rPr lang="en-US" i="1">
                            <a:latin typeface="Cambria Math" panose="02040503050406030204" pitchFamily="18" charset="0"/>
                          </a:rPr>
                          <m:t>=1</m:t>
                        </m:r>
                      </m:sub>
                      <m:sup>
                        <m:r>
                          <a:rPr lang="en-US" b="0" i="1" smtClean="0">
                            <a:latin typeface="Cambria Math" panose="02040503050406030204" pitchFamily="18" charset="0"/>
                          </a:rPr>
                          <m:t>𝑣</m:t>
                        </m:r>
                      </m:sup>
                      <m:e>
                        <m:r>
                          <a:rPr lang="en-US" b="0" i="1" smtClean="0">
                            <a:latin typeface="Cambria Math" panose="02040503050406030204" pitchFamily="18" charset="0"/>
                          </a:rPr>
                          <m:t>(|</m:t>
                        </m:r>
                        <m:r>
                          <a:rPr lang="en-US" b="0" i="1" smtClean="0">
                            <a:latin typeface="Cambria Math" panose="02040503050406030204" pitchFamily="18" charset="0"/>
                          </a:rPr>
                          <m:t>𝐷𝑗</m:t>
                        </m:r>
                        <m:r>
                          <a:rPr lang="en-US" b="0" i="1" smtClean="0">
                            <a:latin typeface="Cambria Math" panose="02040503050406030204" pitchFamily="18" charset="0"/>
                          </a:rPr>
                          <m:t>|</m:t>
                        </m:r>
                      </m:e>
                    </m:nary>
                  </m:oMath>
                </a14:m>
                <a:r>
                  <a:rPr lang="en-US" dirty="0"/>
                  <a:t>/|D|)(Info(</a:t>
                </a:r>
                <a:r>
                  <a:rPr lang="en-US" dirty="0" err="1"/>
                  <a:t>D</a:t>
                </a:r>
                <a:r>
                  <a:rPr lang="en-US" baseline="-25000" dirty="0" err="1"/>
                  <a:t>j</a:t>
                </a:r>
                <a:r>
                  <a:rPr lang="en-US" dirty="0"/>
                  <a:t>)</a:t>
                </a:r>
              </a:p>
              <a:p>
                <a:r>
                  <a:rPr lang="en-US" dirty="0"/>
                  <a:t>The term |</a:t>
                </a:r>
                <a:r>
                  <a:rPr lang="en-US" dirty="0" err="1"/>
                  <a:t>Dj</a:t>
                </a:r>
                <a:r>
                  <a:rPr lang="en-US" dirty="0"/>
                  <a:t>| </a:t>
                </a:r>
                <a:r>
                  <a:rPr lang="en-US" dirty="0" smtClean="0"/>
                  <a:t>/|</a:t>
                </a:r>
                <a:r>
                  <a:rPr lang="en-US" dirty="0"/>
                  <a:t>D| acts as the weight of the </a:t>
                </a:r>
                <a:r>
                  <a:rPr lang="en-US" dirty="0" err="1"/>
                  <a:t>jth</a:t>
                </a:r>
                <a:r>
                  <a:rPr lang="en-US" dirty="0"/>
                  <a:t> partition. </a:t>
                </a:r>
              </a:p>
              <a:p>
                <a:r>
                  <a:rPr lang="en-US" dirty="0" err="1"/>
                  <a:t>InfoA</a:t>
                </a:r>
                <a:r>
                  <a:rPr lang="en-US" dirty="0"/>
                  <a:t>(D) is the expected information required to classify a tuple from D based on the partitioning by A. </a:t>
                </a:r>
              </a:p>
              <a:p>
                <a:r>
                  <a:rPr lang="en-US" b="1" dirty="0"/>
                  <a:t>The smaller the expected information (still) required, the greater the purity of the partitions</a:t>
                </a:r>
                <a:r>
                  <a:rPr lang="en-US" dirty="0"/>
                  <a:t>. </a:t>
                </a:r>
              </a:p>
              <a:p>
                <a:r>
                  <a:rPr lang="en-US" dirty="0"/>
                  <a:t>Information gain is deﬁned as the difference between the original information requirement (i.e</a:t>
                </a:r>
                <a:r>
                  <a:rPr lang="en-US" dirty="0" smtClean="0"/>
                  <a:t>., based </a:t>
                </a:r>
                <a:r>
                  <a:rPr lang="en-US" dirty="0"/>
                  <a:t>on just the proportion of classes ) and the new requirement (i.e</a:t>
                </a:r>
                <a:r>
                  <a:rPr lang="en-US" dirty="0" smtClean="0"/>
                  <a:t>., obtained </a:t>
                </a:r>
                <a:r>
                  <a:rPr lang="en-US" dirty="0"/>
                  <a:t>after partitioning on A). </a:t>
                </a:r>
              </a:p>
              <a:p>
                <a:r>
                  <a:rPr lang="en-US" dirty="0"/>
                  <a:t>That is, Gain(A)=Info(D)−InfoA(D).</a:t>
                </a:r>
              </a:p>
            </p:txBody>
          </p:sp>
        </mc:Choice>
        <mc:Fallback xmlns="">
          <p:sp>
            <p:nvSpPr>
              <p:cNvPr id="3" name="Content Placeholder 2">
                <a:extLst>
                  <a:ext uri="{FF2B5EF4-FFF2-40B4-BE49-F238E27FC236}">
                    <a16:creationId xmlns:a16="http://schemas.microsoft.com/office/drawing/2014/main" id="{A0BB71F4-308B-45B1-9885-2ACF593950A9}"/>
                  </a:ext>
                </a:extLst>
              </p:cNvPr>
              <p:cNvSpPr>
                <a:spLocks noGrp="1" noRot="1" noChangeAspect="1" noMove="1" noResize="1" noEditPoints="1" noAdjustHandles="1" noChangeArrowheads="1" noChangeShapeType="1" noTextEdit="1"/>
              </p:cNvSpPr>
              <p:nvPr>
                <p:ph idx="1"/>
              </p:nvPr>
            </p:nvSpPr>
            <p:spPr>
              <a:blipFill>
                <a:blip r:embed="rId3"/>
                <a:stretch>
                  <a:fillRect l="-812" t="-3221"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4ABD5CE-DF25-4F2B-9E1E-CDFA4CB7DFA4}" type="slidenum">
              <a:rPr lang="en-US" smtClean="0"/>
              <a:t>24</a:t>
            </a:fld>
            <a:endParaRPr lang="en-US"/>
          </a:p>
        </p:txBody>
      </p:sp>
    </p:spTree>
    <p:extLst>
      <p:ext uri="{BB962C8B-B14F-4D97-AF65-F5344CB8AC3E}">
        <p14:creationId xmlns:p14="http://schemas.microsoft.com/office/powerpoint/2010/main" val="2810165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8BFD0-277F-499C-AAAA-412D2C5389F5}"/>
              </a:ext>
            </a:extLst>
          </p:cNvPr>
          <p:cNvSpPr txBox="1"/>
          <p:nvPr/>
        </p:nvSpPr>
        <p:spPr>
          <a:xfrm>
            <a:off x="762000" y="1524938"/>
            <a:ext cx="9774702" cy="1200329"/>
          </a:xfrm>
          <a:prstGeom prst="rect">
            <a:avLst/>
          </a:prstGeom>
          <a:noFill/>
        </p:spPr>
        <p:txBody>
          <a:bodyPr wrap="square" rtlCol="0">
            <a:spAutoFit/>
          </a:bodyPr>
          <a:lstStyle/>
          <a:p>
            <a:r>
              <a:rPr lang="en-US" b="1" dirty="0">
                <a:solidFill>
                  <a:schemeClr val="tx2"/>
                </a:solidFill>
              </a:rPr>
              <a:t>Purpose: </a:t>
            </a:r>
            <a:r>
              <a:rPr lang="en-US" dirty="0">
                <a:solidFill>
                  <a:schemeClr val="tx2"/>
                </a:solidFill>
              </a:rPr>
              <a:t>The below diagram is a decision tree arrived at for an Electronics customer database.</a:t>
            </a:r>
          </a:p>
          <a:p>
            <a:r>
              <a:rPr lang="en-US" b="1" dirty="0">
                <a:solidFill>
                  <a:schemeClr val="tx2"/>
                </a:solidFill>
              </a:rPr>
              <a:t>The class labels</a:t>
            </a:r>
            <a:r>
              <a:rPr lang="en-US" dirty="0">
                <a:solidFill>
                  <a:schemeClr val="tx2"/>
                </a:solidFill>
              </a:rPr>
              <a:t>: : whether a customer buys computer or not.</a:t>
            </a:r>
          </a:p>
          <a:p>
            <a:r>
              <a:rPr lang="en-US" b="1" dirty="0">
                <a:solidFill>
                  <a:schemeClr val="tx2"/>
                </a:solidFill>
              </a:rPr>
              <a:t>The data</a:t>
            </a:r>
            <a:r>
              <a:rPr lang="en-US" dirty="0">
                <a:solidFill>
                  <a:schemeClr val="tx2"/>
                </a:solidFill>
              </a:rPr>
              <a:t> given is in the form of following table. The attributes that determine the class are age, income, student (binary) and credit rating. All are modeled as discrete values.</a:t>
            </a:r>
          </a:p>
        </p:txBody>
      </p:sp>
      <p:pic>
        <p:nvPicPr>
          <p:cNvPr id="5" name="Picture 3">
            <a:extLst>
              <a:ext uri="{FF2B5EF4-FFF2-40B4-BE49-F238E27FC236}">
                <a16:creationId xmlns:a16="http://schemas.microsoft.com/office/drawing/2014/main" id="{36EB4C7A-262F-4301-A644-27D4E8BFF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74" y="3216823"/>
            <a:ext cx="49625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356549" y="2917309"/>
            <a:ext cx="4378037" cy="3970318"/>
          </a:xfrm>
          <a:prstGeom prst="rect">
            <a:avLst/>
          </a:prstGeom>
          <a:noFill/>
        </p:spPr>
        <p:txBody>
          <a:bodyPr wrap="square" rtlCol="0">
            <a:spAutoFit/>
          </a:bodyPr>
          <a:lstStyle/>
          <a:p>
            <a:r>
              <a:rPr lang="en-US" dirty="0" smtClean="0"/>
              <a:t>Observations:</a:t>
            </a:r>
          </a:p>
          <a:p>
            <a:r>
              <a:rPr lang="en-US" dirty="0" smtClean="0"/>
              <a:t>Count(</a:t>
            </a:r>
            <a:r>
              <a:rPr lang="en-US" dirty="0" err="1" smtClean="0"/>
              <a:t>buys_computer</a:t>
            </a:r>
            <a:r>
              <a:rPr lang="en-US" dirty="0" smtClean="0"/>
              <a:t>=Yes) = 9</a:t>
            </a:r>
          </a:p>
          <a:p>
            <a:r>
              <a:rPr lang="en-US" dirty="0" smtClean="0"/>
              <a:t>Count( </a:t>
            </a:r>
            <a:r>
              <a:rPr lang="en-US" dirty="0" err="1" smtClean="0"/>
              <a:t>buys_computer</a:t>
            </a:r>
            <a:r>
              <a:rPr lang="en-US" dirty="0" smtClean="0"/>
              <a:t>=No) = 5;</a:t>
            </a:r>
          </a:p>
          <a:p>
            <a:r>
              <a:rPr lang="en-US" dirty="0" smtClean="0"/>
              <a:t>The information content required =Average information of both the events =</a:t>
            </a:r>
          </a:p>
          <a:p>
            <a:r>
              <a:rPr lang="en-US" i="1" dirty="0">
                <a:solidFill>
                  <a:schemeClr val="tx2"/>
                </a:solidFill>
              </a:rPr>
              <a:t>Info(D) = -(9/14) log</a:t>
            </a:r>
            <a:r>
              <a:rPr lang="en-US" i="1" baseline="-25000" dirty="0">
                <a:solidFill>
                  <a:schemeClr val="tx2"/>
                </a:solidFill>
              </a:rPr>
              <a:t>2</a:t>
            </a:r>
            <a:r>
              <a:rPr lang="en-US" i="1" dirty="0">
                <a:solidFill>
                  <a:schemeClr val="tx2"/>
                </a:solidFill>
              </a:rPr>
              <a:t>(9/14) -(5/14) log</a:t>
            </a:r>
            <a:r>
              <a:rPr lang="en-US" i="1" baseline="-25000" dirty="0">
                <a:solidFill>
                  <a:schemeClr val="tx2"/>
                </a:solidFill>
              </a:rPr>
              <a:t>2</a:t>
            </a:r>
            <a:r>
              <a:rPr lang="en-US" i="1" dirty="0">
                <a:solidFill>
                  <a:schemeClr val="tx2"/>
                </a:solidFill>
              </a:rPr>
              <a:t>(5/14) </a:t>
            </a:r>
            <a:r>
              <a:rPr lang="en-US" i="1" dirty="0" smtClean="0">
                <a:solidFill>
                  <a:schemeClr val="tx2"/>
                </a:solidFill>
              </a:rPr>
              <a:t>.</a:t>
            </a:r>
          </a:p>
          <a:p>
            <a:r>
              <a:rPr lang="en-US" i="1" dirty="0" smtClean="0">
                <a:solidFill>
                  <a:schemeClr val="tx2"/>
                </a:solidFill>
              </a:rPr>
              <a:t>Now, the information content of the partitioning of the data based on the ‘Age factor’  is derived as follows:</a:t>
            </a:r>
          </a:p>
          <a:p>
            <a:r>
              <a:rPr lang="en-US" i="1" dirty="0" smtClean="0">
                <a:solidFill>
                  <a:schemeClr val="tx2"/>
                </a:solidFill>
              </a:rPr>
              <a:t>Youth – 5;</a:t>
            </a:r>
          </a:p>
          <a:p>
            <a:r>
              <a:rPr lang="en-US" i="1" dirty="0" smtClean="0">
                <a:solidFill>
                  <a:schemeClr val="tx2"/>
                </a:solidFill>
              </a:rPr>
              <a:t>Middle aged -5</a:t>
            </a:r>
          </a:p>
          <a:p>
            <a:r>
              <a:rPr lang="en-US" i="1" dirty="0" smtClean="0">
                <a:solidFill>
                  <a:schemeClr val="tx2"/>
                </a:solidFill>
              </a:rPr>
              <a:t>Senior - 4</a:t>
            </a:r>
          </a:p>
          <a:p>
            <a:endParaRPr lang="en-US" dirty="0" smtClean="0"/>
          </a:p>
        </p:txBody>
      </p:sp>
      <p:sp>
        <p:nvSpPr>
          <p:cNvPr id="3" name="TextBox 2"/>
          <p:cNvSpPr txBox="1"/>
          <p:nvPr/>
        </p:nvSpPr>
        <p:spPr>
          <a:xfrm>
            <a:off x="886265" y="393895"/>
            <a:ext cx="9650437" cy="584775"/>
          </a:xfrm>
          <a:prstGeom prst="rect">
            <a:avLst/>
          </a:prstGeom>
          <a:noFill/>
        </p:spPr>
        <p:txBody>
          <a:bodyPr wrap="square" rtlCol="0">
            <a:spAutoFit/>
          </a:bodyPr>
          <a:lstStyle/>
          <a:p>
            <a:r>
              <a:rPr lang="en-US" sz="3200" dirty="0" smtClean="0"/>
              <a:t>Back to Decision tree construction</a:t>
            </a:r>
            <a:endParaRPr lang="en-US" sz="3200" dirty="0"/>
          </a:p>
        </p:txBody>
      </p:sp>
      <p:sp>
        <p:nvSpPr>
          <p:cNvPr id="6" name="Slide Number Placeholder 5"/>
          <p:cNvSpPr>
            <a:spLocks noGrp="1"/>
          </p:cNvSpPr>
          <p:nvPr>
            <p:ph type="sldNum" sz="quarter" idx="12"/>
          </p:nvPr>
        </p:nvSpPr>
        <p:spPr/>
        <p:txBody>
          <a:bodyPr/>
          <a:lstStyle/>
          <a:p>
            <a:fld id="{D4ABD5CE-DF25-4F2B-9E1E-CDFA4CB7DFA4}" type="slidenum">
              <a:rPr lang="en-US" smtClean="0"/>
              <a:t>25</a:t>
            </a:fld>
            <a:endParaRPr lang="en-US"/>
          </a:p>
        </p:txBody>
      </p:sp>
    </p:spTree>
    <p:extLst>
      <p:ext uri="{BB962C8B-B14F-4D97-AF65-F5344CB8AC3E}">
        <p14:creationId xmlns:p14="http://schemas.microsoft.com/office/powerpoint/2010/main" val="2175416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7603-FD7F-4160-A014-863774F66B88}"/>
              </a:ext>
            </a:extLst>
          </p:cNvPr>
          <p:cNvSpPr>
            <a:spLocks noGrp="1"/>
          </p:cNvSpPr>
          <p:nvPr>
            <p:ph type="title"/>
          </p:nvPr>
        </p:nvSpPr>
        <p:spPr/>
        <p:txBody>
          <a:bodyPr/>
          <a:lstStyle/>
          <a:p>
            <a:r>
              <a:rPr lang="en-US" dirty="0" smtClean="0"/>
              <a:t>The tree (to be)constructed</a:t>
            </a:r>
            <a:endParaRPr lang="en-US" dirty="0"/>
          </a:p>
        </p:txBody>
      </p:sp>
      <p:pic>
        <p:nvPicPr>
          <p:cNvPr id="4" name="Picture 2">
            <a:extLst>
              <a:ext uri="{FF2B5EF4-FFF2-40B4-BE49-F238E27FC236}">
                <a16:creationId xmlns:a16="http://schemas.microsoft.com/office/drawing/2014/main" id="{E3406F3B-9950-464D-B0C5-980FE64C1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733" y="3348337"/>
            <a:ext cx="5445813" cy="2689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D4ABD5CE-DF25-4F2B-9E1E-CDFA4CB7DFA4}" type="slidenum">
              <a:rPr lang="en-US" smtClean="0"/>
              <a:t>26</a:t>
            </a:fld>
            <a:endParaRPr lang="en-US"/>
          </a:p>
        </p:txBody>
      </p:sp>
    </p:spTree>
    <p:extLst>
      <p:ext uri="{BB962C8B-B14F-4D97-AF65-F5344CB8AC3E}">
        <p14:creationId xmlns:p14="http://schemas.microsoft.com/office/powerpoint/2010/main" val="108140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12AE0B5-FFB4-43D8-80E3-ED074D7D375B}"/>
              </a:ext>
            </a:extLst>
          </p:cNvPr>
          <p:cNvSpPr>
            <a:spLocks noGrp="1"/>
          </p:cNvSpPr>
          <p:nvPr>
            <p:ph idx="1"/>
          </p:nvPr>
        </p:nvSpPr>
        <p:spPr>
          <a:xfrm>
            <a:off x="597877" y="1280160"/>
            <a:ext cx="10261600" cy="5211763"/>
          </a:xfrm>
        </p:spPr>
        <p:txBody>
          <a:bodyPr>
            <a:normAutofit/>
          </a:bodyPr>
          <a:lstStyle/>
          <a:p>
            <a:r>
              <a:rPr lang="en-US" dirty="0"/>
              <a:t>With partition by Age, the information is </a:t>
            </a:r>
          </a:p>
          <a:p>
            <a:pPr marL="0" indent="0">
              <a:buNone/>
            </a:pPr>
            <a:r>
              <a:rPr lang="en-US" dirty="0"/>
              <a:t>	</a:t>
            </a:r>
            <a:r>
              <a:rPr lang="en-US" i="1" dirty="0"/>
              <a:t> Info(age)</a:t>
            </a:r>
            <a:r>
              <a:rPr lang="en-US" dirty="0"/>
              <a:t>(</a:t>
            </a:r>
            <a:r>
              <a:rPr lang="en-US" i="1" dirty="0"/>
              <a:t>D</a:t>
            </a:r>
            <a:r>
              <a:rPr lang="en-US" dirty="0"/>
              <a:t>) =</a:t>
            </a:r>
          </a:p>
          <a:p>
            <a:pPr marL="0" indent="0">
              <a:buNone/>
            </a:pPr>
            <a:r>
              <a:rPr lang="en-US" dirty="0"/>
              <a:t>(Youth)(5/14)* {-(2/5) log</a:t>
            </a:r>
            <a:r>
              <a:rPr lang="en-US" baseline="-25000" dirty="0"/>
              <a:t>2</a:t>
            </a:r>
            <a:r>
              <a:rPr lang="en-US" dirty="0"/>
              <a:t>(2/5) –(3/5) log</a:t>
            </a:r>
            <a:r>
              <a:rPr lang="en-US" baseline="-25000" dirty="0"/>
              <a:t>2</a:t>
            </a:r>
            <a:r>
              <a:rPr lang="en-US" dirty="0"/>
              <a:t>(3/5)} + (middle aged)</a:t>
            </a:r>
          </a:p>
          <a:p>
            <a:pPr marL="0" indent="0">
              <a:buNone/>
            </a:pPr>
            <a:r>
              <a:rPr lang="en-US" dirty="0"/>
              <a:t>(4/14)* {-(4/4) log</a:t>
            </a:r>
            <a:r>
              <a:rPr lang="en-US" baseline="-25000" dirty="0"/>
              <a:t>2</a:t>
            </a:r>
            <a:r>
              <a:rPr lang="en-US" dirty="0"/>
              <a:t>(4/4) –(0/4) log</a:t>
            </a:r>
            <a:r>
              <a:rPr lang="en-US" baseline="-25000" dirty="0"/>
              <a:t>2</a:t>
            </a:r>
            <a:r>
              <a:rPr lang="en-US" dirty="0"/>
              <a:t>(0/4)} + </a:t>
            </a:r>
          </a:p>
          <a:p>
            <a:pPr marL="0" indent="0">
              <a:buNone/>
            </a:pPr>
            <a:r>
              <a:rPr lang="en-US" dirty="0"/>
              <a:t>(senior) (5/14)* {-(3/5) log</a:t>
            </a:r>
            <a:r>
              <a:rPr lang="en-US" baseline="-25000" dirty="0"/>
              <a:t>2</a:t>
            </a:r>
            <a:r>
              <a:rPr lang="en-US" dirty="0"/>
              <a:t>(3/5) –(2/5) log</a:t>
            </a:r>
            <a:r>
              <a:rPr lang="en-US" baseline="-25000" dirty="0"/>
              <a:t>2</a:t>
            </a:r>
            <a:r>
              <a:rPr lang="en-US" dirty="0"/>
              <a:t>(2/5)}.</a:t>
            </a:r>
          </a:p>
          <a:p>
            <a:pPr marL="0" indent="0">
              <a:buNone/>
            </a:pPr>
            <a:r>
              <a:rPr lang="en-US" dirty="0"/>
              <a:t>Compute Info gain = Info(D) – Info(age)(D)</a:t>
            </a:r>
          </a:p>
          <a:p>
            <a:pPr marL="0" indent="0">
              <a:buNone/>
            </a:pPr>
            <a:r>
              <a:rPr lang="en-US" dirty="0" smtClean="0"/>
              <a:t>The same computations are to be performed for other classifications and the one which has maximum gain is taken.</a:t>
            </a:r>
          </a:p>
          <a:p>
            <a:pPr marL="0" indent="0">
              <a:buNone/>
            </a:pPr>
            <a:r>
              <a:rPr lang="en-US" dirty="0" smtClean="0"/>
              <a:t>There are many more issues like stopping criterion, sampling with replacement when there are a large number of attributes, bagging which ‘d be dealt later.</a:t>
            </a:r>
            <a:endParaRPr lang="en-US" dirty="0"/>
          </a:p>
        </p:txBody>
      </p:sp>
      <p:sp>
        <p:nvSpPr>
          <p:cNvPr id="2" name="Slide Number Placeholder 1"/>
          <p:cNvSpPr>
            <a:spLocks noGrp="1"/>
          </p:cNvSpPr>
          <p:nvPr>
            <p:ph type="sldNum" sz="quarter" idx="12"/>
          </p:nvPr>
        </p:nvSpPr>
        <p:spPr/>
        <p:txBody>
          <a:bodyPr/>
          <a:lstStyle/>
          <a:p>
            <a:fld id="{D4ABD5CE-DF25-4F2B-9E1E-CDFA4CB7DFA4}" type="slidenum">
              <a:rPr lang="en-US" smtClean="0"/>
              <a:t>27</a:t>
            </a:fld>
            <a:endParaRPr lang="en-US"/>
          </a:p>
        </p:txBody>
      </p:sp>
    </p:spTree>
    <p:extLst>
      <p:ext uri="{BB962C8B-B14F-4D97-AF65-F5344CB8AC3E}">
        <p14:creationId xmlns:p14="http://schemas.microsoft.com/office/powerpoint/2010/main" val="2845379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0479-3121-4934-B1AD-5841AFB39A73}"/>
              </a:ext>
            </a:extLst>
          </p:cNvPr>
          <p:cNvSpPr>
            <a:spLocks noGrp="1"/>
          </p:cNvSpPr>
          <p:nvPr>
            <p:ph type="title"/>
          </p:nvPr>
        </p:nvSpPr>
        <p:spPr/>
        <p:txBody>
          <a:bodyPr/>
          <a:lstStyle/>
          <a:p>
            <a:r>
              <a:rPr lang="en-US" dirty="0"/>
              <a:t>K nearest neighbors</a:t>
            </a:r>
          </a:p>
        </p:txBody>
      </p:sp>
      <p:sp>
        <p:nvSpPr>
          <p:cNvPr id="3" name="Content Placeholder 2">
            <a:extLst>
              <a:ext uri="{FF2B5EF4-FFF2-40B4-BE49-F238E27FC236}">
                <a16:creationId xmlns:a16="http://schemas.microsoft.com/office/drawing/2014/main" id="{264255AB-5426-4E47-8002-5F54E9806965}"/>
              </a:ext>
            </a:extLst>
          </p:cNvPr>
          <p:cNvSpPr>
            <a:spLocks noGrp="1"/>
          </p:cNvSpPr>
          <p:nvPr>
            <p:ph idx="1"/>
          </p:nvPr>
        </p:nvSpPr>
        <p:spPr>
          <a:xfrm>
            <a:off x="838199" y="1825625"/>
            <a:ext cx="11353801" cy="4814326"/>
          </a:xfrm>
        </p:spPr>
        <p:txBody>
          <a:bodyPr>
            <a:normAutofit fontScale="77500" lnSpcReduction="20000"/>
          </a:bodyPr>
          <a:lstStyle/>
          <a:p>
            <a:pPr marL="0" indent="0">
              <a:buNone/>
            </a:pPr>
            <a:r>
              <a:rPr lang="en-US" dirty="0"/>
              <a:t>Basic idea:</a:t>
            </a:r>
          </a:p>
          <a:p>
            <a:pPr marL="0" indent="0">
              <a:buNone/>
            </a:pPr>
            <a:r>
              <a:rPr lang="en-US" dirty="0"/>
              <a:t>Define a metric(distance) between two strings. We will get back to it later. For the time being assume that we can define a distance between any two strings.</a:t>
            </a:r>
          </a:p>
          <a:p>
            <a:pPr marL="0" indent="0">
              <a:buNone/>
            </a:pPr>
            <a:r>
              <a:rPr lang="en-US" dirty="0"/>
              <a:t>Ex:  Strings “ABCD” and “ADCFG”    Distance can be defined as </a:t>
            </a:r>
          </a:p>
          <a:p>
            <a:pPr marL="457200" lvl="1" indent="0">
              <a:buNone/>
            </a:pPr>
            <a:r>
              <a:rPr lang="en-US" i="1" dirty="0"/>
              <a:t>For all positions, if characters are same, d=0 else 1.</a:t>
            </a:r>
          </a:p>
          <a:p>
            <a:pPr marL="457200" lvl="1" indent="0">
              <a:buNone/>
            </a:pPr>
            <a:r>
              <a:rPr lang="en-US" i="1" dirty="0"/>
              <a:t>Sum all the ‘d’</a:t>
            </a:r>
          </a:p>
          <a:p>
            <a:pPr marL="0" indent="0">
              <a:buNone/>
            </a:pPr>
            <a:r>
              <a:rPr lang="en-US" dirty="0"/>
              <a:t>Assume there are two types of data points(white sand and red sand) in a set distributed geographically.</a:t>
            </a:r>
          </a:p>
          <a:p>
            <a:pPr marL="0" indent="0">
              <a:buNone/>
            </a:pPr>
            <a:r>
              <a:rPr lang="en-US" dirty="0"/>
              <a:t>Among these, the types of certain points are well known.</a:t>
            </a:r>
          </a:p>
          <a:p>
            <a:pPr marL="0" indent="0">
              <a:buNone/>
            </a:pPr>
            <a:r>
              <a:rPr lang="en-US" dirty="0"/>
              <a:t>How to find out the ‘type’ of unknown points?</a:t>
            </a:r>
          </a:p>
          <a:p>
            <a:pPr marL="0" indent="0">
              <a:buNone/>
            </a:pPr>
            <a:r>
              <a:rPr lang="en-US" dirty="0"/>
              <a:t>The idea used is that the type of a point is type of points which surround the given point at maximum number. </a:t>
            </a:r>
            <a:endParaRPr lang="en-US" dirty="0" smtClean="0"/>
          </a:p>
          <a:p>
            <a:pPr marL="0" lvl="1" indent="0">
              <a:spcBef>
                <a:spcPts val="1000"/>
              </a:spcBef>
              <a:buNone/>
            </a:pPr>
            <a:r>
              <a:rPr lang="en-US" sz="2700" b="1" dirty="0"/>
              <a:t>Given a message x, determine its k nearest neighbors among the messages in the training set. If there are more spams among these neighbors, classify given message as spam. Otherwise classify it as legitimate mail</a:t>
            </a:r>
          </a:p>
          <a:p>
            <a:pPr marL="0" indent="0">
              <a:buNone/>
            </a:pPr>
            <a:endParaRPr lang="en-US" sz="2700" b="1" dirty="0"/>
          </a:p>
          <a:p>
            <a:pPr marL="0" indent="0">
              <a:buNone/>
            </a:pPr>
            <a:endParaRPr lang="en-US" dirty="0"/>
          </a:p>
          <a:p>
            <a:pPr marL="457200" lvl="1" indent="0">
              <a:buNone/>
            </a:pPr>
            <a:endParaRPr lang="en-US" dirty="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9809578" y="3466721"/>
            <a:ext cx="2152650" cy="1962150"/>
          </a:xfrm>
          <a:prstGeom prst="rect">
            <a:avLst/>
          </a:prstGeom>
        </p:spPr>
      </p:pic>
      <p:sp>
        <p:nvSpPr>
          <p:cNvPr id="5" name="Slide Number Placeholder 4"/>
          <p:cNvSpPr>
            <a:spLocks noGrp="1"/>
          </p:cNvSpPr>
          <p:nvPr>
            <p:ph type="sldNum" sz="quarter" idx="12"/>
          </p:nvPr>
        </p:nvSpPr>
        <p:spPr/>
        <p:txBody>
          <a:bodyPr/>
          <a:lstStyle/>
          <a:p>
            <a:fld id="{D4ABD5CE-DF25-4F2B-9E1E-CDFA4CB7DFA4}" type="slidenum">
              <a:rPr lang="en-US" smtClean="0"/>
              <a:t>28</a:t>
            </a:fld>
            <a:endParaRPr lang="en-US"/>
          </a:p>
        </p:txBody>
      </p:sp>
    </p:spTree>
    <p:extLst>
      <p:ext uri="{BB962C8B-B14F-4D97-AF65-F5344CB8AC3E}">
        <p14:creationId xmlns:p14="http://schemas.microsoft.com/office/powerpoint/2010/main" val="57502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C404A0-5424-47DD-B3B2-A23F2A1E7CFA}"/>
              </a:ext>
            </a:extLst>
          </p:cNvPr>
          <p:cNvSpPr>
            <a:spLocks noGrp="1"/>
          </p:cNvSpPr>
          <p:nvPr>
            <p:ph type="title"/>
          </p:nvPr>
        </p:nvSpPr>
        <p:spPr/>
        <p:txBody>
          <a:bodyPr/>
          <a:lstStyle/>
          <a:p>
            <a:r>
              <a:rPr lang="en-US" dirty="0" smtClean="0"/>
              <a:t>Bayesian – A probabilistic approach </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F5558A09-9FBE-4D51-B4D3-BDD69FBACA7F}"/>
                  </a:ext>
                </a:extLst>
              </p:cNvPr>
              <p:cNvSpPr>
                <a:spLocks noGrp="1"/>
              </p:cNvSpPr>
              <p:nvPr>
                <p:ph idx="1"/>
              </p:nvPr>
            </p:nvSpPr>
            <p:spPr>
              <a:xfrm>
                <a:off x="838199" y="1219200"/>
                <a:ext cx="11173691" cy="5181600"/>
              </a:xfrm>
            </p:spPr>
            <p:txBody>
              <a:bodyPr>
                <a:normAutofit fontScale="47500" lnSpcReduction="20000"/>
              </a:bodyPr>
              <a:lstStyle/>
              <a:p>
                <a:r>
                  <a:rPr lang="en-US" dirty="0" smtClean="0"/>
                  <a:t>Back to email spam.</a:t>
                </a:r>
              </a:p>
              <a:p>
                <a:r>
                  <a:rPr lang="en-US" dirty="0" smtClean="0"/>
                  <a:t>Consider the following. We have two categories (classes):</a:t>
                </a:r>
              </a:p>
              <a:p>
                <a:pPr marL="0" indent="0">
                  <a:buNone/>
                </a:pPr>
                <a:r>
                  <a:rPr lang="en-US" dirty="0" smtClean="0"/>
                  <a:t>	S(spam mail) and L (legitimate mail).</a:t>
                </a:r>
              </a:p>
              <a:p>
                <a:r>
                  <a:rPr lang="en-US" dirty="0" smtClean="0"/>
                  <a:t>Consider the word ‘BUY’.</a:t>
                </a:r>
              </a:p>
              <a:p>
                <a:r>
                  <a:rPr lang="en-US" dirty="0" smtClean="0"/>
                  <a:t>The word ‘BUY’ can indicate spam mail.</a:t>
                </a:r>
              </a:p>
              <a:p>
                <a:r>
                  <a:rPr lang="en-US" dirty="0" smtClean="0"/>
                  <a:t> Suppose </a:t>
                </a:r>
              </a:p>
              <a:p>
                <a:pPr marL="0" indent="0">
                  <a:buNone/>
                </a:pPr>
                <a:r>
                  <a:rPr lang="en-US" dirty="0"/>
                  <a:t>	</a:t>
                </a:r>
                <a:r>
                  <a:rPr lang="en-US" dirty="0" smtClean="0"/>
                  <a:t>the probability of the mail to be a ‘spam’ given the observation ‘ the word ‘BUY’ appears’ is </a:t>
                </a:r>
              </a:p>
              <a:p>
                <a:pPr marL="0" indent="0">
                  <a:buNone/>
                </a:pPr>
                <a:r>
                  <a:rPr lang="en-US" dirty="0"/>
                  <a:t>	</a:t>
                </a:r>
                <a:r>
                  <a:rPr lang="en-US" dirty="0" smtClean="0"/>
                  <a:t> &gt; </a:t>
                </a:r>
              </a:p>
              <a:p>
                <a:pPr marL="0" indent="0">
                  <a:buNone/>
                </a:pPr>
                <a:r>
                  <a:rPr lang="en-US" dirty="0"/>
                  <a:t>	</a:t>
                </a:r>
                <a:r>
                  <a:rPr lang="en-US" dirty="0" smtClean="0"/>
                  <a:t>the probability of the mail to be a legitimate mail  when the word ‘BUY’ appears </a:t>
                </a:r>
              </a:p>
              <a:p>
                <a:pPr marL="0" indent="0">
                  <a:buNone/>
                </a:pPr>
                <a:r>
                  <a:rPr lang="en-US" dirty="0"/>
                  <a:t>	</a:t>
                </a:r>
                <a:r>
                  <a:rPr lang="en-US" dirty="0" smtClean="0"/>
                  <a:t>then the mail is a spam.</a:t>
                </a:r>
              </a:p>
              <a:p>
                <a:r>
                  <a:rPr lang="en-US" dirty="0" smtClean="0"/>
                  <a:t>Here we note the condition ‘</a:t>
                </a:r>
                <a:r>
                  <a:rPr lang="en-US" b="1" dirty="0" smtClean="0"/>
                  <a:t>given the word ‘BUY’ </a:t>
                </a:r>
                <a:r>
                  <a:rPr lang="en-US" dirty="0" smtClean="0"/>
                  <a:t>appears.</a:t>
                </a:r>
              </a:p>
              <a:p>
                <a:r>
                  <a:rPr lang="en-US" dirty="0" smtClean="0"/>
                  <a:t>In probability theory, this is called conditional probability which we will deal with later. Essentially the conditional probability is defined as </a:t>
                </a:r>
              </a:p>
              <a:p>
                <a:pPr marL="0" indent="0">
                  <a:buNone/>
                </a:pPr>
                <a:r>
                  <a:rPr lang="en-US" dirty="0" smtClean="0"/>
                  <a:t>	P(A|B) = P(A</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B)/P(B). </a:t>
                </a:r>
              </a:p>
              <a:p>
                <a:pPr marL="0" indent="0">
                  <a:buNone/>
                </a:pPr>
                <a:r>
                  <a:rPr lang="en-US" dirty="0" smtClean="0"/>
                  <a:t>.</a:t>
                </a:r>
              </a:p>
              <a:p>
                <a:pPr marL="0" indent="0">
                  <a:buNone/>
                </a:pPr>
                <a:r>
                  <a:rPr lang="en-US" dirty="0" smtClean="0"/>
                  <a:t>It can be verified that it is </a:t>
                </a:r>
                <a:r>
                  <a:rPr lang="en-US" dirty="0"/>
                  <a:t>P(A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B</a:t>
                </a:r>
                <a:r>
                  <a:rPr lang="en-US" dirty="0" smtClean="0"/>
                  <a:t>) is always &lt;= P(B</a:t>
                </a:r>
                <a:r>
                  <a:rPr lang="en-US" b="1" dirty="0"/>
                  <a:t>P(A|B) - This means that the probability of occurrence of A given that B had already happened</a:t>
                </a:r>
                <a:r>
                  <a:rPr lang="en-US" dirty="0" smtClean="0"/>
                  <a:t>) and maximum value is 1. The above definition makes sense..</a:t>
                </a:r>
              </a:p>
              <a:p>
                <a:pPr marL="0" indent="0">
                  <a:buNone/>
                </a:pPr>
                <a:r>
                  <a:rPr lang="en-US" dirty="0" smtClean="0"/>
                  <a:t>With little algebra, we can write</a:t>
                </a:r>
              </a:p>
              <a:p>
                <a:pPr marL="0" indent="0">
                  <a:buNone/>
                </a:pPr>
                <a:r>
                  <a:rPr lang="en-US" dirty="0" smtClean="0"/>
                  <a:t>	</a:t>
                </a:r>
                <a:r>
                  <a:rPr lang="en-US" dirty="0"/>
                  <a:t> P(A|B) </a:t>
                </a:r>
                <a:r>
                  <a:rPr lang="en-US" dirty="0" smtClean="0"/>
                  <a:t> =	P(A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B) / P(B); </a:t>
                </a:r>
                <a:endParaRPr lang="en-US" dirty="0" smtClean="0"/>
              </a:p>
              <a:p>
                <a:pPr marL="0" indent="0">
                  <a:buNone/>
                </a:pPr>
                <a:r>
                  <a:rPr lang="en-US" dirty="0"/>
                  <a:t>	</a:t>
                </a:r>
                <a:r>
                  <a:rPr lang="en-US" dirty="0" smtClean="0"/>
                  <a:t>P(B|A)  </a:t>
                </a:r>
                <a:r>
                  <a:rPr lang="en-US" dirty="0"/>
                  <a:t>=	P(A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B) / </a:t>
                </a:r>
                <a:r>
                  <a:rPr lang="en-US" dirty="0" smtClean="0"/>
                  <a:t>P(A) =  </a:t>
                </a:r>
                <a:r>
                  <a:rPr lang="en-US" dirty="0"/>
                  <a:t>P(A|B</a:t>
                </a:r>
                <a:r>
                  <a:rPr lang="en-US" dirty="0" smtClean="0"/>
                  <a:t>) * P(B) /P(A) </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endParaRPr lang="en-US" dirty="0"/>
              </a:p>
            </p:txBody>
          </p:sp>
        </mc:Choice>
        <mc:Fallback xmlns="">
          <p:sp>
            <p:nvSpPr>
              <p:cNvPr id="7" name="Content Placeholder 6">
                <a:extLst>
                  <a:ext uri="{FF2B5EF4-FFF2-40B4-BE49-F238E27FC236}">
                    <a16:creationId xmlns:a16="http://schemas.microsoft.com/office/drawing/2014/main" id="{F5558A09-9FBE-4D51-B4D3-BDD69FBACA7F}"/>
                  </a:ext>
                </a:extLst>
              </p:cNvPr>
              <p:cNvSpPr>
                <a:spLocks noGrp="1" noRot="1" noChangeAspect="1" noMove="1" noResize="1" noEditPoints="1" noAdjustHandles="1" noChangeArrowheads="1" noChangeShapeType="1" noTextEdit="1"/>
              </p:cNvSpPr>
              <p:nvPr>
                <p:ph idx="1"/>
              </p:nvPr>
            </p:nvSpPr>
            <p:spPr>
              <a:xfrm>
                <a:off x="838199" y="1219200"/>
                <a:ext cx="11173691" cy="5181600"/>
              </a:xfrm>
              <a:blipFill>
                <a:blip r:embed="rId2"/>
                <a:stretch>
                  <a:fillRect l="-55" t="-105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4ABD5CE-DF25-4F2B-9E1E-CDFA4CB7DFA4}" type="slidenum">
              <a:rPr lang="en-US" smtClean="0"/>
              <a:t>29</a:t>
            </a:fld>
            <a:endParaRPr lang="en-US"/>
          </a:p>
        </p:txBody>
      </p:sp>
    </p:spTree>
    <p:extLst>
      <p:ext uri="{BB962C8B-B14F-4D97-AF65-F5344CB8AC3E}">
        <p14:creationId xmlns:p14="http://schemas.microsoft.com/office/powerpoint/2010/main" val="409525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4" name="Content Placeholder 3"/>
          <p:cNvSpPr>
            <a:spLocks noGrp="1"/>
          </p:cNvSpPr>
          <p:nvPr>
            <p:ph idx="1"/>
          </p:nvPr>
        </p:nvSpPr>
        <p:spPr>
          <a:xfrm>
            <a:off x="838200" y="1459865"/>
            <a:ext cx="10515600" cy="4786439"/>
          </a:xfrm>
          <a:prstGeom prst="rect">
            <a:avLst/>
          </a:prstGeom>
        </p:spPr>
        <p:txBody>
          <a:bodyPr wrap="square">
            <a:spAutoFit/>
          </a:bodyPr>
          <a:lstStyle/>
          <a:p>
            <a:pPr marL="0" indent="0">
              <a:buNone/>
            </a:pPr>
            <a:endParaRPr lang="en-US" dirty="0"/>
          </a:p>
          <a:p>
            <a:pPr lvl="1"/>
            <a:r>
              <a:rPr lang="en-US" dirty="0"/>
              <a:t>We identified a following types of audience</a:t>
            </a:r>
          </a:p>
          <a:p>
            <a:pPr lvl="2"/>
            <a:r>
              <a:rPr lang="en-US" dirty="0"/>
              <a:t>People with experience in implementation of data analytics projects but need the foundational theory</a:t>
            </a:r>
          </a:p>
          <a:p>
            <a:pPr lvl="2"/>
            <a:r>
              <a:rPr lang="en-US" dirty="0"/>
              <a:t>People who want to migrate from other groups but need the foundation.</a:t>
            </a:r>
          </a:p>
          <a:p>
            <a:pPr lvl="1"/>
            <a:r>
              <a:rPr lang="en-US" dirty="0"/>
              <a:t>Hence the approach in this course will be</a:t>
            </a:r>
          </a:p>
          <a:p>
            <a:pPr lvl="2"/>
            <a:r>
              <a:rPr lang="en-US" dirty="0" smtClean="0"/>
              <a:t>General information such as </a:t>
            </a:r>
          </a:p>
          <a:p>
            <a:pPr lvl="3"/>
            <a:r>
              <a:rPr lang="en-US" dirty="0" smtClean="0"/>
              <a:t>Different terminologies used for data science.</a:t>
            </a:r>
          </a:p>
          <a:p>
            <a:pPr lvl="3"/>
            <a:r>
              <a:rPr lang="en-US" dirty="0" smtClean="0"/>
              <a:t>What </a:t>
            </a:r>
            <a:r>
              <a:rPr lang="en-US" dirty="0"/>
              <a:t>type of problems data science solve? A few examples.(email spam, customer profiling etc</a:t>
            </a:r>
            <a:r>
              <a:rPr lang="en-US" dirty="0" smtClean="0"/>
              <a:t>.,).</a:t>
            </a:r>
          </a:p>
          <a:p>
            <a:pPr lvl="3"/>
            <a:r>
              <a:rPr lang="en-US" dirty="0" smtClean="0"/>
              <a:t>What </a:t>
            </a:r>
            <a:r>
              <a:rPr lang="en-US" dirty="0"/>
              <a:t>is the </a:t>
            </a:r>
            <a:r>
              <a:rPr lang="en-US" dirty="0" smtClean="0"/>
              <a:t>major difference </a:t>
            </a:r>
            <a:r>
              <a:rPr lang="en-US" dirty="0"/>
              <a:t>with other projects?</a:t>
            </a:r>
          </a:p>
          <a:p>
            <a:pPr lvl="2"/>
            <a:r>
              <a:rPr lang="en-US" dirty="0" smtClean="0"/>
              <a:t>Popular </a:t>
            </a:r>
            <a:r>
              <a:rPr lang="en-US" dirty="0"/>
              <a:t>machine learning algorithms which perform the ‘learning’ process. </a:t>
            </a:r>
          </a:p>
          <a:p>
            <a:pPr lvl="2"/>
            <a:r>
              <a:rPr lang="en-US" dirty="0" smtClean="0"/>
              <a:t>Mathematical </a:t>
            </a:r>
            <a:r>
              <a:rPr lang="en-US" dirty="0"/>
              <a:t>back ground.</a:t>
            </a:r>
          </a:p>
          <a:p>
            <a:pPr lvl="2"/>
            <a:r>
              <a:rPr lang="en-US" dirty="0" smtClean="0"/>
              <a:t>Revisit machine </a:t>
            </a:r>
            <a:r>
              <a:rPr lang="en-US" dirty="0"/>
              <a:t>learning algorithms in detail including performance assessment.</a:t>
            </a:r>
          </a:p>
        </p:txBody>
      </p:sp>
      <p:sp>
        <p:nvSpPr>
          <p:cNvPr id="3" name="Slide Number Placeholder 2"/>
          <p:cNvSpPr>
            <a:spLocks noGrp="1"/>
          </p:cNvSpPr>
          <p:nvPr>
            <p:ph type="sldNum" sz="quarter" idx="12"/>
          </p:nvPr>
        </p:nvSpPr>
        <p:spPr/>
        <p:txBody>
          <a:bodyPr/>
          <a:lstStyle/>
          <a:p>
            <a:fld id="{D4ABD5CE-DF25-4F2B-9E1E-CDFA4CB7DFA4}" type="slidenum">
              <a:rPr lang="en-US" smtClean="0"/>
              <a:t>3</a:t>
            </a:fld>
            <a:endParaRPr lang="en-US"/>
          </a:p>
        </p:txBody>
      </p:sp>
    </p:spTree>
    <p:extLst>
      <p:ext uri="{BB962C8B-B14F-4D97-AF65-F5344CB8AC3E}">
        <p14:creationId xmlns:p14="http://schemas.microsoft.com/office/powerpoint/2010/main" val="2908242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In this case, </a:t>
                </a:r>
              </a:p>
              <a:p>
                <a:pPr lvl="1"/>
                <a:r>
                  <a:rPr lang="en-US" dirty="0"/>
                  <a:t>L</a:t>
                </a:r>
                <a:r>
                  <a:rPr lang="en-US" dirty="0" smtClean="0"/>
                  <a:t>et ‘P(S)’ denote a priory probability of SPAM and ‘P(L)’ the legitimate.</a:t>
                </a:r>
              </a:p>
              <a:p>
                <a:pPr lvl="1"/>
                <a:r>
                  <a:rPr lang="en-US" dirty="0" smtClean="0"/>
                  <a:t>Let P(x) be the probability for the occurrence of the word ‘BUY’ in a message.</a:t>
                </a:r>
              </a:p>
              <a:p>
                <a:pPr lvl="1"/>
                <a:r>
                  <a:rPr lang="en-US" dirty="0" smtClean="0"/>
                  <a:t>Now,</a:t>
                </a:r>
              </a:p>
              <a:p>
                <a:pPr marL="457200" lvl="1" indent="0">
                  <a:buNone/>
                </a:pPr>
                <a:r>
                  <a:rPr lang="en-US" dirty="0" smtClean="0"/>
                  <a:t> the probability for the message to be a spam given the word BUY had already occurred = P(</a:t>
                </a:r>
                <a:r>
                  <a:rPr lang="en-US" dirty="0" err="1" smtClean="0"/>
                  <a:t>S|x</a:t>
                </a:r>
                <a:r>
                  <a:rPr lang="en-US" dirty="0" smtClean="0"/>
                  <a:t>) = P(</a:t>
                </a:r>
                <a:r>
                  <a:rPr lang="en-US" dirty="0" err="1" smtClean="0"/>
                  <a:t>x|S</a:t>
                </a:r>
                <a:r>
                  <a:rPr lang="en-US" dirty="0" smtClean="0"/>
                  <a:t>) * P(S)/P(x)  </a:t>
                </a:r>
              </a:p>
              <a:p>
                <a:pPr marL="457200" lvl="1" indent="0">
                  <a:buNone/>
                </a:pPr>
                <a:r>
                  <a:rPr lang="en-US" dirty="0"/>
                  <a:t>	</a:t>
                </a:r>
                <a:r>
                  <a:rPr lang="en-US" dirty="0" smtClean="0"/>
                  <a:t>P(x) can be written as P(</a:t>
                </a:r>
                <a:r>
                  <a:rPr lang="en-US" dirty="0" err="1" smtClean="0"/>
                  <a:t>x|S</a:t>
                </a:r>
                <a:r>
                  <a:rPr lang="en-US" dirty="0" smtClean="0"/>
                  <a:t>)P(S) + P(</a:t>
                </a:r>
                <a:r>
                  <a:rPr lang="en-US" dirty="0" err="1" smtClean="0"/>
                  <a:t>x|L</a:t>
                </a:r>
                <a:r>
                  <a:rPr lang="en-US" dirty="0" smtClean="0"/>
                  <a:t>)P(L).</a:t>
                </a:r>
              </a:p>
              <a:p>
                <a:pPr lvl="1"/>
                <a:r>
                  <a:rPr lang="en-US" dirty="0" smtClean="0"/>
                  <a:t>This is because an email can be either spam or legitimate. It could be verified the above expression is P(x</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 + P(x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L) = P(x) .</a:t>
                </a:r>
              </a:p>
              <a:p>
                <a:pPr lvl="1"/>
                <a:r>
                  <a:rPr lang="en-US" dirty="0" smtClean="0"/>
                  <a:t>With all these, we find that we can evaluate the probability of the message to be a spam given the observation ‘ the presence of the word ‘BUY’’.</a:t>
                </a:r>
              </a:p>
              <a:p>
                <a:pPr lvl="1"/>
                <a:r>
                  <a:rPr lang="en-US" dirty="0" smtClean="0"/>
                  <a:t>If it is greater than the other then the mail is a SPAM.</a:t>
                </a:r>
              </a:p>
              <a:p>
                <a:pPr lvl="1"/>
                <a:r>
                  <a:rPr lang="en-US" dirty="0" smtClean="0"/>
                  <a:t>If there are multiple features, P(x) can be written as the product of </a:t>
                </a:r>
                <a:r>
                  <a:rPr lang="el-GR" dirty="0" smtClean="0"/>
                  <a:t>Π</a:t>
                </a:r>
                <a:r>
                  <a:rPr lang="en-US" dirty="0" smtClean="0"/>
                  <a:t>P(</a:t>
                </a:r>
                <a:r>
                  <a:rPr lang="en-US" dirty="0" err="1" smtClean="0"/>
                  <a:t>xi|c</a:t>
                </a:r>
                <a:r>
                  <a:rPr lang="en-US" dirty="0" smtClean="0"/>
                  <a:t>)</a:t>
                </a:r>
              </a:p>
              <a:p>
                <a:pPr marL="457200" lvl="1" indent="0">
                  <a:buNone/>
                </a:pPr>
                <a:endParaRPr lang="en-US" dirty="0" smtClean="0"/>
              </a:p>
              <a:p>
                <a:pPr marL="914400" lvl="2"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4ABD5CE-DF25-4F2B-9E1E-CDFA4CB7DFA4}" type="slidenum">
              <a:rPr lang="en-US" smtClean="0"/>
              <a:t>30</a:t>
            </a:fld>
            <a:endParaRPr lang="en-US"/>
          </a:p>
        </p:txBody>
      </p:sp>
    </p:spTree>
    <p:extLst>
      <p:ext uri="{BB962C8B-B14F-4D97-AF65-F5344CB8AC3E}">
        <p14:creationId xmlns:p14="http://schemas.microsoft.com/office/powerpoint/2010/main" val="2318689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5F86-C12F-41C6-91E2-051A386181C5}"/>
              </a:ext>
            </a:extLst>
          </p:cNvPr>
          <p:cNvSpPr>
            <a:spLocks noGrp="1"/>
          </p:cNvSpPr>
          <p:nvPr>
            <p:ph type="title"/>
          </p:nvPr>
        </p:nvSpPr>
        <p:spPr>
          <a:xfrm>
            <a:off x="838200" y="365126"/>
            <a:ext cx="10515600" cy="826366"/>
          </a:xfrm>
        </p:spPr>
        <p:txBody>
          <a:bodyPr/>
          <a:lstStyle/>
          <a:p>
            <a:r>
              <a:rPr lang="en-US" dirty="0" smtClean="0"/>
              <a:t>Clustering</a:t>
            </a:r>
            <a:endParaRPr lang="en-US" dirty="0"/>
          </a:p>
        </p:txBody>
      </p:sp>
      <p:sp>
        <p:nvSpPr>
          <p:cNvPr id="3" name="Content Placeholder 2">
            <a:extLst>
              <a:ext uri="{FF2B5EF4-FFF2-40B4-BE49-F238E27FC236}">
                <a16:creationId xmlns:a16="http://schemas.microsoft.com/office/drawing/2014/main" id="{90CDF9AC-D272-42BD-A81D-7738676D5876}"/>
              </a:ext>
            </a:extLst>
          </p:cNvPr>
          <p:cNvSpPr>
            <a:spLocks noGrp="1"/>
          </p:cNvSpPr>
          <p:nvPr>
            <p:ph idx="1"/>
          </p:nvPr>
        </p:nvSpPr>
        <p:spPr>
          <a:xfrm>
            <a:off x="838200" y="1302327"/>
            <a:ext cx="10515600" cy="4874636"/>
          </a:xfrm>
        </p:spPr>
        <p:txBody>
          <a:bodyPr>
            <a:normAutofit fontScale="77500" lnSpcReduction="20000"/>
          </a:bodyPr>
          <a:lstStyle/>
          <a:p>
            <a:r>
              <a:rPr lang="en-US" dirty="0" smtClean="0"/>
              <a:t>Clustering belongs to the class ‘Unsupervised learning’ in machine learning In which there is no sample data.</a:t>
            </a:r>
          </a:p>
          <a:p>
            <a:r>
              <a:rPr lang="en-US" b="1" dirty="0"/>
              <a:t>Cluster analysis </a:t>
            </a:r>
            <a:r>
              <a:rPr lang="en-US" dirty="0"/>
              <a:t>or simply </a:t>
            </a:r>
            <a:r>
              <a:rPr lang="en-US" b="1" dirty="0"/>
              <a:t>clustering </a:t>
            </a:r>
            <a:r>
              <a:rPr lang="en-US" dirty="0"/>
              <a:t>is the process of partitioning a set of data </a:t>
            </a:r>
            <a:r>
              <a:rPr lang="en-US" dirty="0" smtClean="0"/>
              <a:t>objects (</a:t>
            </a:r>
            <a:r>
              <a:rPr lang="en-US" dirty="0"/>
              <a:t>or observations) into subsets. </a:t>
            </a:r>
            <a:endParaRPr lang="en-US" dirty="0" smtClean="0"/>
          </a:p>
          <a:p>
            <a:r>
              <a:rPr lang="en-US" dirty="0" smtClean="0"/>
              <a:t>Each </a:t>
            </a:r>
            <a:r>
              <a:rPr lang="en-US" dirty="0"/>
              <a:t>subset is a </a:t>
            </a:r>
            <a:r>
              <a:rPr lang="en-US" b="1" dirty="0"/>
              <a:t>cluster</a:t>
            </a:r>
            <a:r>
              <a:rPr lang="en-US" dirty="0"/>
              <a:t>, such that objects in a </a:t>
            </a:r>
            <a:r>
              <a:rPr lang="en-US" dirty="0" smtClean="0"/>
              <a:t>cluster are </a:t>
            </a:r>
            <a:r>
              <a:rPr lang="en-US" dirty="0"/>
              <a:t>similar to one another, yet dissimilar to objects in other clusters. </a:t>
            </a:r>
            <a:endParaRPr lang="en-US" dirty="0" smtClean="0"/>
          </a:p>
          <a:p>
            <a:r>
              <a:rPr lang="en-US" dirty="0" smtClean="0"/>
              <a:t>The </a:t>
            </a:r>
            <a:r>
              <a:rPr lang="en-US" dirty="0"/>
              <a:t>set of </a:t>
            </a:r>
            <a:r>
              <a:rPr lang="en-US" dirty="0" smtClean="0"/>
              <a:t>clusters resulting </a:t>
            </a:r>
            <a:r>
              <a:rPr lang="en-US" dirty="0"/>
              <a:t>from a cluster analysis can be referred to as a </a:t>
            </a:r>
            <a:r>
              <a:rPr lang="en-US" b="1" dirty="0" smtClean="0"/>
              <a:t>clustering.</a:t>
            </a:r>
          </a:p>
          <a:p>
            <a:r>
              <a:rPr lang="en-US" b="1" dirty="0" smtClean="0"/>
              <a:t>The related term is ‘Segmenting’. It</a:t>
            </a:r>
            <a:r>
              <a:rPr lang="en-US" dirty="0"/>
              <a:t> is the process of putting customers into groups based on similarities, </a:t>
            </a:r>
            <a:r>
              <a:rPr lang="en-US" dirty="0" smtClean="0"/>
              <a:t>and </a:t>
            </a:r>
            <a:r>
              <a:rPr lang="en-US" b="1" dirty="0" smtClean="0"/>
              <a:t>clustering</a:t>
            </a:r>
            <a:r>
              <a:rPr lang="en-US" dirty="0"/>
              <a:t> is the process of finding similarities in customers so that they can be grouped, and </a:t>
            </a:r>
            <a:r>
              <a:rPr lang="en-US" dirty="0" smtClean="0"/>
              <a:t>therefore </a:t>
            </a:r>
            <a:r>
              <a:rPr lang="en-US" b="1" dirty="0" smtClean="0"/>
              <a:t>segmented</a:t>
            </a:r>
            <a:r>
              <a:rPr lang="en-US" dirty="0"/>
              <a:t>. </a:t>
            </a:r>
            <a:endParaRPr lang="en-US" dirty="0" smtClean="0"/>
          </a:p>
          <a:p>
            <a:r>
              <a:rPr lang="en-US" dirty="0"/>
              <a:t>Cluster analysis is used in a variety of applications. For example it can be used to identify consumer segments, or competitive sets of products, or groups of assets whose prices co-move, or for geo-demographic segmentation, etc. </a:t>
            </a:r>
            <a:endParaRPr lang="en-US" dirty="0" smtClean="0"/>
          </a:p>
          <a:p>
            <a:r>
              <a:rPr lang="en-US" dirty="0" smtClean="0"/>
              <a:t>In </a:t>
            </a:r>
            <a:r>
              <a:rPr lang="en-US" dirty="0"/>
              <a:t>general it is often necessary to split our data into segments and perform any subsequent analysis within each segment in order to develop (potentially more refined) segment-specific insights. </a:t>
            </a:r>
            <a:r>
              <a:rPr lang="en-US" dirty="0" smtClean="0"/>
              <a:t>This could be done even if there are no natural groups</a:t>
            </a:r>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31</a:t>
            </a:fld>
            <a:endParaRPr lang="en-US"/>
          </a:p>
        </p:txBody>
      </p:sp>
    </p:spTree>
    <p:extLst>
      <p:ext uri="{BB962C8B-B14F-4D97-AF65-F5344CB8AC3E}">
        <p14:creationId xmlns:p14="http://schemas.microsoft.com/office/powerpoint/2010/main" val="2270085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1273" y="1149927"/>
            <a:ext cx="10522527" cy="5027036"/>
          </a:xfrm>
        </p:spPr>
        <p:txBody>
          <a:bodyPr/>
          <a:lstStyle/>
          <a:p>
            <a:r>
              <a:rPr lang="en-US" dirty="0"/>
              <a:t>Clustering </a:t>
            </a:r>
            <a:r>
              <a:rPr lang="en-US" dirty="0" smtClean="0"/>
              <a:t>can also </a:t>
            </a:r>
            <a:r>
              <a:rPr lang="en-US" dirty="0"/>
              <a:t>be used for </a:t>
            </a:r>
            <a:r>
              <a:rPr lang="en-US" b="1" dirty="0"/>
              <a:t>outlier detection</a:t>
            </a:r>
            <a:r>
              <a:rPr lang="en-US" dirty="0"/>
              <a:t>, where outliers (values that are “far away” from </a:t>
            </a:r>
            <a:r>
              <a:rPr lang="en-US" dirty="0" smtClean="0"/>
              <a:t>any cluster</a:t>
            </a:r>
            <a:r>
              <a:rPr lang="en-US" dirty="0"/>
              <a:t>) may be more interesting than common cases. </a:t>
            </a:r>
            <a:endParaRPr lang="en-US" dirty="0" smtClean="0"/>
          </a:p>
          <a:p>
            <a:r>
              <a:rPr lang="en-US" dirty="0" smtClean="0"/>
              <a:t>Applications </a:t>
            </a:r>
            <a:r>
              <a:rPr lang="en-US" dirty="0"/>
              <a:t>of outlier </a:t>
            </a:r>
            <a:r>
              <a:rPr lang="en-US" dirty="0" smtClean="0"/>
              <a:t>detection include </a:t>
            </a:r>
            <a:r>
              <a:rPr lang="en-US" dirty="0"/>
              <a:t>the detection of credit card fraud and the monitoring of criminal activities </a:t>
            </a:r>
            <a:r>
              <a:rPr lang="en-US" dirty="0" smtClean="0"/>
              <a:t>in electronic commerce</a:t>
            </a:r>
            <a:r>
              <a:rPr lang="en-US" dirty="0"/>
              <a:t>.</a:t>
            </a:r>
          </a:p>
        </p:txBody>
      </p:sp>
      <p:sp>
        <p:nvSpPr>
          <p:cNvPr id="4" name="Slide Number Placeholder 3"/>
          <p:cNvSpPr>
            <a:spLocks noGrp="1"/>
          </p:cNvSpPr>
          <p:nvPr>
            <p:ph type="sldNum" sz="quarter" idx="12"/>
          </p:nvPr>
        </p:nvSpPr>
        <p:spPr/>
        <p:txBody>
          <a:bodyPr/>
          <a:lstStyle/>
          <a:p>
            <a:fld id="{D4ABD5CE-DF25-4F2B-9E1E-CDFA4CB7DFA4}" type="slidenum">
              <a:rPr lang="en-US" smtClean="0"/>
              <a:t>32</a:t>
            </a:fld>
            <a:endParaRPr lang="en-US"/>
          </a:p>
        </p:txBody>
      </p:sp>
    </p:spTree>
    <p:extLst>
      <p:ext uri="{BB962C8B-B14F-4D97-AF65-F5344CB8AC3E}">
        <p14:creationId xmlns:p14="http://schemas.microsoft.com/office/powerpoint/2010/main" val="3248846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b="1" dirty="0" smtClean="0"/>
                  <a:t>Partitioning methods: </a:t>
                </a:r>
                <a:r>
                  <a:rPr lang="en-US" dirty="0"/>
                  <a:t>Given a set of </a:t>
                </a:r>
                <a:r>
                  <a:rPr lang="en-US" i="1" dirty="0"/>
                  <a:t>n </a:t>
                </a:r>
                <a:r>
                  <a:rPr lang="en-US" dirty="0"/>
                  <a:t>objects, a partitioning method constructs </a:t>
                </a:r>
                <a:r>
                  <a:rPr lang="en-US" i="1" dirty="0" smtClean="0"/>
                  <a:t>k </a:t>
                </a:r>
                <a:r>
                  <a:rPr lang="en-US" dirty="0" smtClean="0"/>
                  <a:t>partitions </a:t>
                </a:r>
                <a:r>
                  <a:rPr lang="en-US" dirty="0"/>
                  <a:t>of the data, where each partition represents a cluster and </a:t>
                </a:r>
                <a:r>
                  <a:rPr lang="en-US" i="1" dirty="0" smtClean="0"/>
                  <a:t>k &lt;= </a:t>
                </a:r>
                <a:r>
                  <a:rPr lang="en-US" dirty="0" smtClean="0"/>
                  <a:t> </a:t>
                </a:r>
                <a:r>
                  <a:rPr lang="en-US" i="1" dirty="0"/>
                  <a:t>n</a:t>
                </a:r>
                <a:r>
                  <a:rPr lang="en-US" dirty="0" smtClean="0"/>
                  <a:t>.</a:t>
                </a:r>
              </a:p>
              <a:p>
                <a:r>
                  <a:rPr lang="en-US" dirty="0" smtClean="0"/>
                  <a:t>These methods require a definition of ‘distance’ among different attribute vectors. The attributes need not be numbers. </a:t>
                </a:r>
              </a:p>
              <a:p>
                <a:r>
                  <a:rPr lang="en-US" dirty="0" smtClean="0"/>
                  <a:t>All the attributes are to be transformed into numbers hence the input data become n dim tuples or vectors. </a:t>
                </a:r>
              </a:p>
              <a:p>
                <a:r>
                  <a:rPr lang="en-US" dirty="0" smtClean="0"/>
                  <a:t>Suppose x = ( x1, x2, x3, …., </a:t>
                </a:r>
                <a:r>
                  <a:rPr lang="en-US" dirty="0" err="1" smtClean="0"/>
                  <a:t>xn</a:t>
                </a:r>
                <a:r>
                  <a:rPr lang="en-US" dirty="0" smtClean="0"/>
                  <a:t>)  and y = ( y1, y2, y3, …, </a:t>
                </a:r>
                <a:r>
                  <a:rPr lang="en-US" dirty="0" err="1" smtClean="0"/>
                  <a:t>yn</a:t>
                </a:r>
                <a:r>
                  <a:rPr lang="en-US" dirty="0" smtClean="0"/>
                  <a:t>) then the distance metric can be defined as </a:t>
                </a:r>
              </a:p>
              <a:p>
                <a:pPr marL="0" indent="0">
                  <a:buNone/>
                </a:pPr>
                <a:r>
                  <a:rPr lang="en-US" dirty="0"/>
                  <a:t>	</a:t>
                </a:r>
                <a:r>
                  <a:rPr lang="en-US" dirty="0" smtClean="0"/>
                  <a:t>	</a:t>
                </a:r>
                <a14:m>
                  <m:oMath xmlns:m="http://schemas.openxmlformats.org/officeDocument/2006/math">
                    <m:d>
                      <m:dPr>
                        <m:ctrlPr>
                          <a:rPr lang="pt-BR"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pt-BR" i="1" smtClean="0">
                        <a:latin typeface="Cambria Math" panose="02040503050406030204" pitchFamily="18" charset="0"/>
                      </a:rPr>
                      <m:t>=</m:t>
                    </m:r>
                    <m:r>
                      <a:rPr lang="en-US" b="0"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𝑛</m:t>
                        </m:r>
                      </m:sup>
                      <m:e>
                        <m:d>
                          <m:dPr>
                            <m:ctrlPr>
                              <a:rPr lang="pt-BR" i="1" smtClean="0">
                                <a:latin typeface="Cambria Math" panose="02040503050406030204" pitchFamily="18" charset="0"/>
                              </a:rPr>
                            </m:ctrlPr>
                          </m:dPr>
                          <m:e>
                            <m:r>
                              <a:rPr lang="en-US" b="0" i="1" smtClean="0">
                                <a:latin typeface="Cambria Math" panose="02040503050406030204" pitchFamily="18" charset="0"/>
                              </a:rPr>
                              <m:t>𝑥𝑖</m:t>
                            </m:r>
                            <m:r>
                              <a:rPr lang="en-US" b="0" i="1" smtClean="0">
                                <a:latin typeface="Cambria Math" panose="02040503050406030204" pitchFamily="18" charset="0"/>
                              </a:rPr>
                              <m:t>−</m:t>
                            </m:r>
                            <m:r>
                              <a:rPr lang="en-US" b="0" i="1" smtClean="0">
                                <a:latin typeface="Cambria Math" panose="02040503050406030204" pitchFamily="18" charset="0"/>
                              </a:rPr>
                              <m:t>𝑦𝑖</m:t>
                            </m:r>
                            <m:r>
                              <a:rPr lang="en-US" b="0" i="1" smtClean="0">
                                <a:latin typeface="Cambria Math" panose="02040503050406030204" pitchFamily="18" charset="0"/>
                              </a:rPr>
                              <m:t>)∗∗2</m:t>
                            </m:r>
                          </m:e>
                        </m:d>
                      </m:e>
                    </m:nary>
                  </m:oMath>
                </a14:m>
                <a:r>
                  <a:rPr lang="en-US" dirty="0" smtClean="0"/>
                  <a:t>**(1/2)</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3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4ABD5CE-DF25-4F2B-9E1E-CDFA4CB7DFA4}" type="slidenum">
              <a:rPr lang="en-US" smtClean="0"/>
              <a:t>33</a:t>
            </a:fld>
            <a:endParaRPr lang="en-US"/>
          </a:p>
        </p:txBody>
      </p:sp>
    </p:spTree>
    <p:extLst>
      <p:ext uri="{BB962C8B-B14F-4D97-AF65-F5344CB8AC3E}">
        <p14:creationId xmlns:p14="http://schemas.microsoft.com/office/powerpoint/2010/main" val="3156628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5E0E-B743-4F51-BB74-942E4E648BF2}"/>
              </a:ext>
            </a:extLst>
          </p:cNvPr>
          <p:cNvSpPr>
            <a:spLocks noGrp="1"/>
          </p:cNvSpPr>
          <p:nvPr>
            <p:ph type="title"/>
          </p:nvPr>
        </p:nvSpPr>
        <p:spPr>
          <a:xfrm>
            <a:off x="303628" y="-113176"/>
            <a:ext cx="10515600" cy="1325563"/>
          </a:xfrm>
        </p:spPr>
        <p:txBody>
          <a:bodyPr/>
          <a:lstStyle/>
          <a:p>
            <a:r>
              <a:rPr lang="en-US" dirty="0" smtClean="0"/>
              <a:t>Distance metric</a:t>
            </a:r>
            <a:endParaRPr lang="en-US" dirty="0"/>
          </a:p>
        </p:txBody>
      </p:sp>
      <p:graphicFrame>
        <p:nvGraphicFramePr>
          <p:cNvPr id="9" name="Chart 8"/>
          <p:cNvGraphicFramePr/>
          <p:nvPr>
            <p:extLst>
              <p:ext uri="{D42A27DB-BD31-4B8C-83A1-F6EECF244321}">
                <p14:modId xmlns:p14="http://schemas.microsoft.com/office/powerpoint/2010/main" val="263402416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Slide Number Placeholder 9"/>
          <p:cNvSpPr>
            <a:spLocks noGrp="1"/>
          </p:cNvSpPr>
          <p:nvPr>
            <p:ph type="sldNum" sz="quarter" idx="12"/>
          </p:nvPr>
        </p:nvSpPr>
        <p:spPr/>
        <p:txBody>
          <a:bodyPr/>
          <a:lstStyle/>
          <a:p>
            <a:fld id="{D4ABD5CE-DF25-4F2B-9E1E-CDFA4CB7DFA4}" type="slidenum">
              <a:rPr lang="en-US" smtClean="0"/>
              <a:t>34</a:t>
            </a:fld>
            <a:endParaRPr lang="en-US"/>
          </a:p>
        </p:txBody>
      </p:sp>
    </p:spTree>
    <p:extLst>
      <p:ext uri="{BB962C8B-B14F-4D97-AF65-F5344CB8AC3E}">
        <p14:creationId xmlns:p14="http://schemas.microsoft.com/office/powerpoint/2010/main" val="333148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09812" y="1366837"/>
            <a:ext cx="7572375" cy="4124325"/>
          </a:xfrm>
          <a:prstGeom prst="rect">
            <a:avLst/>
          </a:prstGeom>
        </p:spPr>
      </p:pic>
      <p:sp>
        <p:nvSpPr>
          <p:cNvPr id="6" name="Slide Number Placeholder 5"/>
          <p:cNvSpPr>
            <a:spLocks noGrp="1"/>
          </p:cNvSpPr>
          <p:nvPr>
            <p:ph type="sldNum" sz="quarter" idx="12"/>
          </p:nvPr>
        </p:nvSpPr>
        <p:spPr/>
        <p:txBody>
          <a:bodyPr/>
          <a:lstStyle/>
          <a:p>
            <a:fld id="{D4ABD5CE-DF25-4F2B-9E1E-CDFA4CB7DFA4}" type="slidenum">
              <a:rPr lang="en-US" smtClean="0"/>
              <a:t>35</a:t>
            </a:fld>
            <a:endParaRPr lang="en-US"/>
          </a:p>
        </p:txBody>
      </p:sp>
    </p:spTree>
    <p:extLst>
      <p:ext uri="{BB962C8B-B14F-4D97-AF65-F5344CB8AC3E}">
        <p14:creationId xmlns:p14="http://schemas.microsoft.com/office/powerpoint/2010/main" val="212812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distance metric can be defined between any two attribute vectors, that could be the basis for identification of closed ones.</a:t>
            </a:r>
          </a:p>
          <a:p>
            <a:r>
              <a:rPr lang="en-US" dirty="0" smtClean="0"/>
              <a:t>This leads to an algorithm for clustering called k means.</a:t>
            </a:r>
          </a:p>
          <a:p>
            <a:r>
              <a:rPr lang="en-US" dirty="0" smtClean="0"/>
              <a:t>Suppose the given data elements (feature or attribute ) vectors are given, a metric can be defined between any two as given before.</a:t>
            </a:r>
          </a:p>
          <a:p>
            <a:r>
              <a:rPr lang="en-US" dirty="0" smtClean="0"/>
              <a:t>Suppose we start with some trial points as centroids and a set of all the data points (feature vectors) ,the distance between every one of the data points and each one of  centroid point can be computed. </a:t>
            </a:r>
          </a:p>
          <a:p>
            <a:r>
              <a:rPr lang="en-US" dirty="0" smtClean="0"/>
              <a:t>A centroid which is at the lowest distance from a given data point can be computed and the particular data point can be grouped with the centroid.</a:t>
            </a:r>
          </a:p>
          <a:p>
            <a:r>
              <a:rPr lang="en-US" dirty="0" smtClean="0"/>
              <a:t>This exercise can be repeated by finding a new centroid for all the points in every group.</a:t>
            </a:r>
          </a:p>
          <a:p>
            <a:r>
              <a:rPr lang="en-US" dirty="0" smtClean="0"/>
              <a:t>Since the algorithm is based on centroids, it is known as ‘K means’. </a:t>
            </a:r>
          </a:p>
        </p:txBody>
      </p:sp>
      <p:sp>
        <p:nvSpPr>
          <p:cNvPr id="4" name="Slide Number Placeholder 3"/>
          <p:cNvSpPr>
            <a:spLocks noGrp="1"/>
          </p:cNvSpPr>
          <p:nvPr>
            <p:ph type="sldNum" sz="quarter" idx="12"/>
          </p:nvPr>
        </p:nvSpPr>
        <p:spPr/>
        <p:txBody>
          <a:bodyPr/>
          <a:lstStyle/>
          <a:p>
            <a:fld id="{D4ABD5CE-DF25-4F2B-9E1E-CDFA4CB7DFA4}" type="slidenum">
              <a:rPr lang="en-US" smtClean="0"/>
              <a:t>36</a:t>
            </a:fld>
            <a:endParaRPr lang="en-US"/>
          </a:p>
        </p:txBody>
      </p:sp>
    </p:spTree>
    <p:extLst>
      <p:ext uri="{BB962C8B-B14F-4D97-AF65-F5344CB8AC3E}">
        <p14:creationId xmlns:p14="http://schemas.microsoft.com/office/powerpoint/2010/main" val="2735419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0312" y="1304925"/>
            <a:ext cx="7191375" cy="4248150"/>
          </a:xfrm>
          <a:prstGeom prst="rect">
            <a:avLst/>
          </a:prstGeom>
        </p:spPr>
      </p:pic>
      <p:sp>
        <p:nvSpPr>
          <p:cNvPr id="3" name="Slide Number Placeholder 2"/>
          <p:cNvSpPr>
            <a:spLocks noGrp="1"/>
          </p:cNvSpPr>
          <p:nvPr>
            <p:ph type="sldNum" sz="quarter" idx="12"/>
          </p:nvPr>
        </p:nvSpPr>
        <p:spPr/>
        <p:txBody>
          <a:bodyPr/>
          <a:lstStyle/>
          <a:p>
            <a:fld id="{D4ABD5CE-DF25-4F2B-9E1E-CDFA4CB7DFA4}" type="slidenum">
              <a:rPr lang="en-US" smtClean="0"/>
              <a:t>37</a:t>
            </a:fld>
            <a:endParaRPr lang="en-US"/>
          </a:p>
        </p:txBody>
      </p:sp>
    </p:spTree>
    <p:extLst>
      <p:ext uri="{BB962C8B-B14F-4D97-AF65-F5344CB8AC3E}">
        <p14:creationId xmlns:p14="http://schemas.microsoft.com/office/powerpoint/2010/main" val="2383290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item sets, Market basket,….</a:t>
            </a:r>
            <a:endParaRPr lang="en-US" dirty="0"/>
          </a:p>
        </p:txBody>
      </p:sp>
      <p:sp>
        <p:nvSpPr>
          <p:cNvPr id="3" name="Content Placeholder 2"/>
          <p:cNvSpPr>
            <a:spLocks noGrp="1"/>
          </p:cNvSpPr>
          <p:nvPr>
            <p:ph idx="1"/>
          </p:nvPr>
        </p:nvSpPr>
        <p:spPr/>
        <p:txBody>
          <a:bodyPr/>
          <a:lstStyle/>
          <a:p>
            <a:r>
              <a:rPr lang="en-US" dirty="0" smtClean="0"/>
              <a:t>In Amazon.com, we could have seen statements like people who have bought …… have also bought ……..</a:t>
            </a:r>
          </a:p>
          <a:p>
            <a:r>
              <a:rPr lang="en-US" dirty="0" smtClean="0"/>
              <a:t>This information is not just message to the customers but also help in planning and organization of goods in the shops.</a:t>
            </a:r>
          </a:p>
          <a:p>
            <a:r>
              <a:rPr lang="en-US" dirty="0" smtClean="0"/>
              <a:t>A laptop buyer can be expected to buy the accessories like mouse and also the bag.</a:t>
            </a:r>
          </a:p>
          <a:p>
            <a:r>
              <a:rPr lang="en-US" dirty="0" smtClean="0"/>
              <a:t>To identify such ‘groups’ from sales data, there is a need for systematic procedures.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38</a:t>
            </a:fld>
            <a:endParaRPr lang="en-US"/>
          </a:p>
        </p:txBody>
      </p:sp>
    </p:spTree>
    <p:extLst>
      <p:ext uri="{BB962C8B-B14F-4D97-AF65-F5344CB8AC3E}">
        <p14:creationId xmlns:p14="http://schemas.microsoft.com/office/powerpoint/2010/main" val="342175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Frequent itemset mining leads to the discovery of associations and correlations </a:t>
            </a:r>
            <a:r>
              <a:rPr lang="en-US" dirty="0" smtClean="0"/>
              <a:t>among items </a:t>
            </a:r>
            <a:r>
              <a:rPr lang="en-US" dirty="0"/>
              <a:t>in large transactional or relational data sets</a:t>
            </a:r>
            <a:r>
              <a:rPr lang="en-US" dirty="0" smtClean="0"/>
              <a:t>. </a:t>
            </a:r>
          </a:p>
          <a:p>
            <a:r>
              <a:rPr lang="en-US" dirty="0" smtClean="0"/>
              <a:t>With </a:t>
            </a:r>
            <a:r>
              <a:rPr lang="en-US" dirty="0"/>
              <a:t>massive amounts of data </a:t>
            </a:r>
            <a:r>
              <a:rPr lang="en-US" dirty="0" smtClean="0"/>
              <a:t>continuously being </a:t>
            </a:r>
            <a:r>
              <a:rPr lang="en-US" dirty="0"/>
              <a:t>collected and stored, many industries are becoming interested in </a:t>
            </a:r>
            <a:r>
              <a:rPr lang="en-US" dirty="0" smtClean="0"/>
              <a:t>mining such </a:t>
            </a:r>
            <a:r>
              <a:rPr lang="en-US" dirty="0"/>
              <a:t>patterns from their databases. </a:t>
            </a:r>
            <a:endParaRPr lang="en-US" dirty="0" smtClean="0"/>
          </a:p>
          <a:p>
            <a:r>
              <a:rPr lang="en-US" dirty="0" smtClean="0"/>
              <a:t>The </a:t>
            </a:r>
            <a:r>
              <a:rPr lang="en-US" dirty="0"/>
              <a:t>discovery of interesting correlation </a:t>
            </a:r>
            <a:r>
              <a:rPr lang="en-US" dirty="0" smtClean="0"/>
              <a:t>relationships among </a:t>
            </a:r>
            <a:r>
              <a:rPr lang="en-US" dirty="0"/>
              <a:t>huge amounts of business transaction records can help in many </a:t>
            </a:r>
            <a:r>
              <a:rPr lang="en-US" dirty="0" smtClean="0"/>
              <a:t>business decision-making </a:t>
            </a:r>
            <a:r>
              <a:rPr lang="en-US" dirty="0"/>
              <a:t>processes such as catalog design, cross-marketing, and </a:t>
            </a:r>
            <a:r>
              <a:rPr lang="en-US" dirty="0" smtClean="0"/>
              <a:t>customer shopping </a:t>
            </a:r>
            <a:r>
              <a:rPr lang="en-US" dirty="0"/>
              <a:t>behavior analysis</a:t>
            </a:r>
            <a:r>
              <a:rPr lang="en-US" dirty="0" smtClean="0"/>
              <a:t>.</a:t>
            </a:r>
          </a:p>
          <a:p>
            <a:r>
              <a:rPr lang="en-US" dirty="0"/>
              <a:t>A typical example of frequent itemset mining is </a:t>
            </a:r>
            <a:r>
              <a:rPr lang="en-US" b="1" dirty="0"/>
              <a:t>market basket analysis</a:t>
            </a:r>
            <a:r>
              <a:rPr lang="en-US" dirty="0"/>
              <a:t>. This </a:t>
            </a:r>
            <a:r>
              <a:rPr lang="en-US" dirty="0" smtClean="0"/>
              <a:t>process analyzes </a:t>
            </a:r>
            <a:r>
              <a:rPr lang="en-US" dirty="0"/>
              <a:t>customer buying habits by finding associations between the different items </a:t>
            </a:r>
            <a:r>
              <a:rPr lang="en-US" dirty="0" smtClean="0"/>
              <a:t>that customers </a:t>
            </a:r>
            <a:r>
              <a:rPr lang="en-US" dirty="0"/>
              <a:t>place in their “shopping baskets” (</a:t>
            </a:r>
          </a:p>
        </p:txBody>
      </p:sp>
      <p:sp>
        <p:nvSpPr>
          <p:cNvPr id="4" name="Slide Number Placeholder 3"/>
          <p:cNvSpPr>
            <a:spLocks noGrp="1"/>
          </p:cNvSpPr>
          <p:nvPr>
            <p:ph type="sldNum" sz="quarter" idx="12"/>
          </p:nvPr>
        </p:nvSpPr>
        <p:spPr/>
        <p:txBody>
          <a:bodyPr/>
          <a:lstStyle/>
          <a:p>
            <a:fld id="{D4ABD5CE-DF25-4F2B-9E1E-CDFA4CB7DFA4}" type="slidenum">
              <a:rPr lang="en-US" smtClean="0"/>
              <a:t>39</a:t>
            </a:fld>
            <a:endParaRPr lang="en-US"/>
          </a:p>
        </p:txBody>
      </p:sp>
    </p:spTree>
    <p:extLst>
      <p:ext uri="{BB962C8B-B14F-4D97-AF65-F5344CB8AC3E}">
        <p14:creationId xmlns:p14="http://schemas.microsoft.com/office/powerpoint/2010/main" val="45758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415636"/>
            <a:ext cx="10515600" cy="812662"/>
          </a:xfrm>
        </p:spPr>
        <p:txBody>
          <a:bodyPr>
            <a:normAutofit/>
          </a:bodyPr>
          <a:lstStyle/>
          <a:p>
            <a:r>
              <a:rPr lang="en-US" dirty="0"/>
              <a:t>Examples for Machine </a:t>
            </a:r>
            <a:r>
              <a:rPr lang="en-US" dirty="0" smtClean="0"/>
              <a:t>learning</a:t>
            </a:r>
            <a:endParaRPr lang="en-US" dirty="0"/>
          </a:p>
        </p:txBody>
      </p:sp>
      <p:sp>
        <p:nvSpPr>
          <p:cNvPr id="5" name="Content Placeholder 2"/>
          <p:cNvSpPr>
            <a:spLocks noGrp="1"/>
          </p:cNvSpPr>
          <p:nvPr>
            <p:ph idx="1"/>
          </p:nvPr>
        </p:nvSpPr>
        <p:spPr>
          <a:xfrm>
            <a:off x="838200" y="1228298"/>
            <a:ext cx="10515600" cy="4948665"/>
          </a:xfrm>
        </p:spPr>
        <p:txBody>
          <a:bodyPr>
            <a:normAutofit fontScale="70000" lnSpcReduction="20000"/>
          </a:bodyPr>
          <a:lstStyle/>
          <a:p>
            <a:r>
              <a:rPr lang="en-US" dirty="0"/>
              <a:t>The standard </a:t>
            </a:r>
            <a:r>
              <a:rPr lang="en-US" dirty="0" smtClean="0"/>
              <a:t>examples </a:t>
            </a:r>
            <a:r>
              <a:rPr lang="en-US" dirty="0"/>
              <a:t>are </a:t>
            </a:r>
          </a:p>
          <a:p>
            <a:pPr lvl="1"/>
            <a:r>
              <a:rPr lang="en-US" dirty="0"/>
              <a:t>Email spam</a:t>
            </a:r>
          </a:p>
          <a:p>
            <a:pPr lvl="1"/>
            <a:r>
              <a:rPr lang="en-US" dirty="0"/>
              <a:t>Credit rating</a:t>
            </a:r>
          </a:p>
          <a:p>
            <a:pPr lvl="1"/>
            <a:r>
              <a:rPr lang="en-US" dirty="0"/>
              <a:t>Credit limits</a:t>
            </a:r>
          </a:p>
          <a:p>
            <a:pPr lvl="1"/>
            <a:r>
              <a:rPr lang="en-US" dirty="0"/>
              <a:t>Customer profiling for marketing </a:t>
            </a:r>
            <a:r>
              <a:rPr lang="en-US" dirty="0" smtClean="0"/>
              <a:t>campaign.</a:t>
            </a:r>
          </a:p>
          <a:p>
            <a:pPr lvl="1"/>
            <a:r>
              <a:rPr lang="en-US" dirty="0" smtClean="0"/>
              <a:t>Crew scheduling in airways etc., etc.,</a:t>
            </a:r>
          </a:p>
          <a:p>
            <a:r>
              <a:rPr lang="en-US" dirty="0" smtClean="0"/>
              <a:t>Machine learning is used in many different fields such as retail (customer profiling), telecom, health care, utilities and many more. </a:t>
            </a:r>
          </a:p>
          <a:p>
            <a:r>
              <a:rPr lang="en-US" dirty="0" smtClean="0"/>
              <a:t>Machine learning is used for the purpose of fraud analytics, sales forecasts, identification of customer preferences, factory management etc., etc., </a:t>
            </a:r>
            <a:endParaRPr lang="en-US" dirty="0"/>
          </a:p>
          <a:p>
            <a:endParaRPr lang="en-US" dirty="0"/>
          </a:p>
          <a:p>
            <a:r>
              <a:rPr lang="en-US" b="1" dirty="0"/>
              <a:t>One of the fundamental principle in all our lives is “learn from the experience”.</a:t>
            </a:r>
          </a:p>
          <a:p>
            <a:r>
              <a:rPr lang="en-US" dirty="0"/>
              <a:t>What did we do?</a:t>
            </a:r>
          </a:p>
          <a:p>
            <a:pPr lvl="1"/>
            <a:r>
              <a:rPr lang="en-US" dirty="0"/>
              <a:t>We collected the data, analyzed for our purpose, give different stimulus and again looked at the results, derive some ideas or logic either by matching or some other means, implement it and continuously improve upon the results.</a:t>
            </a:r>
          </a:p>
          <a:p>
            <a:pPr lvl="1"/>
            <a:r>
              <a:rPr lang="en-US" dirty="0"/>
              <a:t>An automated systematic way of performing the above operations is achieved by ‘Machine learning’. </a:t>
            </a:r>
          </a:p>
        </p:txBody>
      </p:sp>
      <p:sp>
        <p:nvSpPr>
          <p:cNvPr id="7" name="Slide Number Placeholder 6"/>
          <p:cNvSpPr>
            <a:spLocks noGrp="1"/>
          </p:cNvSpPr>
          <p:nvPr>
            <p:ph type="sldNum" sz="quarter" idx="12"/>
          </p:nvPr>
        </p:nvSpPr>
        <p:spPr/>
        <p:txBody>
          <a:bodyPr/>
          <a:lstStyle/>
          <a:p>
            <a:fld id="{D4ABD5CE-DF25-4F2B-9E1E-CDFA4CB7DFA4}" type="slidenum">
              <a:rPr lang="en-US" smtClean="0"/>
              <a:t>4</a:t>
            </a:fld>
            <a:endParaRPr lang="en-US"/>
          </a:p>
        </p:txBody>
      </p:sp>
    </p:spTree>
    <p:extLst>
      <p:ext uri="{BB962C8B-B14F-4D97-AF65-F5344CB8AC3E}">
        <p14:creationId xmlns:p14="http://schemas.microsoft.com/office/powerpoint/2010/main" val="1679416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US" dirty="0" smtClean="0"/>
              <a:t>Market basket ideas</a:t>
            </a:r>
            <a:endParaRPr lang="en-US" dirty="0"/>
          </a:p>
        </p:txBody>
      </p:sp>
      <p:sp>
        <p:nvSpPr>
          <p:cNvPr id="3" name="Content Placeholder 2"/>
          <p:cNvSpPr>
            <a:spLocks noGrp="1"/>
          </p:cNvSpPr>
          <p:nvPr>
            <p:ph idx="1"/>
          </p:nvPr>
        </p:nvSpPr>
        <p:spPr>
          <a:xfrm>
            <a:off x="838200" y="1041010"/>
            <a:ext cx="10515600" cy="5135953"/>
          </a:xfrm>
        </p:spPr>
        <p:txBody>
          <a:bodyPr>
            <a:normAutofit fontScale="92500" lnSpcReduction="20000"/>
          </a:bodyPr>
          <a:lstStyle/>
          <a:p>
            <a:r>
              <a:rPr lang="en-US" dirty="0"/>
              <a:t>If we think of the universe as the set of items available at the store, then each </a:t>
            </a:r>
            <a:r>
              <a:rPr lang="en-US" dirty="0" smtClean="0"/>
              <a:t>item has a Boolean </a:t>
            </a:r>
            <a:r>
              <a:rPr lang="en-US" dirty="0"/>
              <a:t>variable representing the presence or absence of that item. </a:t>
            </a:r>
            <a:endParaRPr lang="en-US" dirty="0" smtClean="0"/>
          </a:p>
          <a:p>
            <a:r>
              <a:rPr lang="en-US" dirty="0" smtClean="0"/>
              <a:t>Each </a:t>
            </a:r>
            <a:r>
              <a:rPr lang="en-US" dirty="0"/>
              <a:t>basket can </a:t>
            </a:r>
            <a:r>
              <a:rPr lang="en-US" dirty="0" smtClean="0"/>
              <a:t>then be </a:t>
            </a:r>
            <a:r>
              <a:rPr lang="en-US" dirty="0"/>
              <a:t>represented by a Boolean vector of values assigned to these variables</a:t>
            </a:r>
            <a:r>
              <a:rPr lang="en-US" dirty="0" smtClean="0"/>
              <a:t>.</a:t>
            </a:r>
          </a:p>
          <a:p>
            <a:r>
              <a:rPr lang="en-US" dirty="0"/>
              <a:t>These patterns can be represented in the </a:t>
            </a:r>
            <a:r>
              <a:rPr lang="en-US" dirty="0" smtClean="0"/>
              <a:t>form of </a:t>
            </a:r>
            <a:r>
              <a:rPr lang="en-US" b="1" dirty="0" smtClean="0"/>
              <a:t>association rules</a:t>
            </a:r>
            <a:r>
              <a:rPr lang="en-US" dirty="0"/>
              <a:t>. </a:t>
            </a:r>
            <a:endParaRPr lang="en-US" dirty="0" smtClean="0"/>
          </a:p>
          <a:p>
            <a:r>
              <a:rPr lang="en-US" dirty="0" smtClean="0"/>
              <a:t>For </a:t>
            </a:r>
            <a:r>
              <a:rPr lang="en-US" dirty="0"/>
              <a:t>example, the information that customers who purchase computers also </a:t>
            </a:r>
            <a:r>
              <a:rPr lang="en-US" dirty="0" smtClean="0"/>
              <a:t>tend to </a:t>
            </a:r>
            <a:r>
              <a:rPr lang="en-US" dirty="0"/>
              <a:t>buy antivirus software at the same time is represented in the following </a:t>
            </a:r>
            <a:r>
              <a:rPr lang="en-US" dirty="0" smtClean="0"/>
              <a:t>association rule</a:t>
            </a:r>
            <a:r>
              <a:rPr lang="en-US" dirty="0"/>
              <a:t>:</a:t>
            </a:r>
          </a:p>
          <a:p>
            <a:r>
              <a:rPr lang="en-US" i="1" dirty="0" smtClean="0"/>
              <a:t>Computer =&gt; antivirus </a:t>
            </a:r>
            <a:r>
              <a:rPr lang="en-US" i="1" dirty="0"/>
              <a:t>software </a:t>
            </a:r>
            <a:r>
              <a:rPr lang="en-US" dirty="0"/>
              <a:t>[</a:t>
            </a:r>
            <a:r>
              <a:rPr lang="en-US" i="1" dirty="0"/>
              <a:t>support </a:t>
            </a:r>
            <a:r>
              <a:rPr lang="en-US" dirty="0"/>
              <a:t>D 2%,</a:t>
            </a:r>
            <a:r>
              <a:rPr lang="en-US" i="1" dirty="0"/>
              <a:t>confidence </a:t>
            </a:r>
            <a:r>
              <a:rPr lang="en-US" dirty="0"/>
              <a:t>D 60%]. (6.1)</a:t>
            </a:r>
          </a:p>
          <a:p>
            <a:r>
              <a:rPr lang="en-US" dirty="0"/>
              <a:t>Rule </a:t>
            </a:r>
            <a:r>
              <a:rPr lang="en-US" b="1" dirty="0"/>
              <a:t>support </a:t>
            </a:r>
            <a:r>
              <a:rPr lang="en-US" dirty="0"/>
              <a:t>and </a:t>
            </a:r>
            <a:r>
              <a:rPr lang="en-US" b="1" dirty="0"/>
              <a:t>confidence </a:t>
            </a:r>
            <a:r>
              <a:rPr lang="en-US" dirty="0"/>
              <a:t>are two measures of rule interestingness. They </a:t>
            </a:r>
            <a:r>
              <a:rPr lang="en-US" dirty="0" smtClean="0"/>
              <a:t>respectively reflect </a:t>
            </a:r>
            <a:r>
              <a:rPr lang="en-US" dirty="0"/>
              <a:t>the usefulness and certainty of discovered rules</a:t>
            </a:r>
            <a:r>
              <a:rPr lang="en-US" dirty="0" smtClean="0"/>
              <a:t>.</a:t>
            </a:r>
          </a:p>
          <a:p>
            <a:r>
              <a:rPr lang="en-US" dirty="0"/>
              <a:t>Typically, </a:t>
            </a:r>
            <a:r>
              <a:rPr lang="en-US" dirty="0" smtClean="0"/>
              <a:t>association rules </a:t>
            </a:r>
            <a:r>
              <a:rPr lang="en-US" dirty="0"/>
              <a:t>are considered interesting if they satisfy both a </a:t>
            </a:r>
            <a:r>
              <a:rPr lang="en-US" b="1" dirty="0"/>
              <a:t>minimum support </a:t>
            </a:r>
            <a:r>
              <a:rPr lang="en-US" b="1" dirty="0" smtClean="0"/>
              <a:t>threshold </a:t>
            </a:r>
            <a:r>
              <a:rPr lang="en-US" dirty="0" smtClean="0"/>
              <a:t>and </a:t>
            </a:r>
            <a:r>
              <a:rPr lang="en-US" dirty="0"/>
              <a:t>a </a:t>
            </a:r>
            <a:r>
              <a:rPr lang="en-US" b="1" dirty="0"/>
              <a:t>minimum confidence threshold</a:t>
            </a:r>
            <a:r>
              <a:rPr lang="en-US" dirty="0"/>
              <a:t>. These thresholds can be a set by users </a:t>
            </a:r>
            <a:r>
              <a:rPr lang="en-US" dirty="0" smtClean="0"/>
              <a:t>or domain </a:t>
            </a:r>
            <a:r>
              <a:rPr lang="en-US" dirty="0"/>
              <a:t>experts.</a:t>
            </a:r>
          </a:p>
        </p:txBody>
      </p:sp>
      <p:sp>
        <p:nvSpPr>
          <p:cNvPr id="4" name="Slide Number Placeholder 3"/>
          <p:cNvSpPr>
            <a:spLocks noGrp="1"/>
          </p:cNvSpPr>
          <p:nvPr>
            <p:ph type="sldNum" sz="quarter" idx="12"/>
          </p:nvPr>
        </p:nvSpPr>
        <p:spPr/>
        <p:txBody>
          <a:bodyPr/>
          <a:lstStyle/>
          <a:p>
            <a:fld id="{D4ABD5CE-DF25-4F2B-9E1E-CDFA4CB7DFA4}" type="slidenum">
              <a:rPr lang="en-US" smtClean="0"/>
              <a:t>40</a:t>
            </a:fld>
            <a:endParaRPr lang="en-US"/>
          </a:p>
        </p:txBody>
      </p:sp>
    </p:spTree>
    <p:extLst>
      <p:ext uri="{BB962C8B-B14F-4D97-AF65-F5344CB8AC3E}">
        <p14:creationId xmlns:p14="http://schemas.microsoft.com/office/powerpoint/2010/main" val="2921479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2" y="365125"/>
            <a:ext cx="10636348" cy="718087"/>
          </a:xfrm>
        </p:spPr>
        <p:txBody>
          <a:bodyPr/>
          <a:lstStyle/>
          <a:p>
            <a:r>
              <a:rPr lang="en-US" dirty="0" smtClean="0"/>
              <a:t>A simple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6775" y="1237957"/>
                <a:ext cx="10777025" cy="4939006"/>
              </a:xfrm>
            </p:spPr>
            <p:txBody>
              <a:bodyPr>
                <a:normAutofit fontScale="77500" lnSpcReduction="20000"/>
              </a:bodyPr>
              <a:lstStyle/>
              <a:p>
                <a:r>
                  <a:rPr lang="en-US" dirty="0" smtClean="0"/>
                  <a:t>So the problem is to come out with different sets of items that are bought together frequently, hence the name frequent item  sets.</a:t>
                </a:r>
              </a:p>
              <a:p>
                <a:r>
                  <a:rPr lang="en-US" dirty="0" smtClean="0"/>
                  <a:t>Notations:</a:t>
                </a:r>
              </a:p>
              <a:p>
                <a:r>
                  <a:rPr lang="en-US" dirty="0" smtClean="0"/>
                  <a:t>Let I be the item set { I1, I2, ….}</a:t>
                </a:r>
              </a:p>
              <a:p>
                <a:r>
                  <a:rPr lang="en-US" dirty="0" smtClean="0"/>
                  <a:t>A transaction T is a subset of I.</a:t>
                </a:r>
              </a:p>
              <a:p>
                <a:r>
                  <a:rPr lang="en-US" dirty="0" smtClean="0"/>
                  <a:t>Let ‘A’ be s set of items. A subset of T.</a:t>
                </a:r>
              </a:p>
              <a:p>
                <a:r>
                  <a:rPr lang="en-US" dirty="0" smtClean="0"/>
                  <a:t>The association rule  A =&gt; B said to in the transaction set D with support ‘s’ it means that s is the percentage of transactions in D that contain A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US" dirty="0" smtClean="0"/>
                  <a:t> . </a:t>
                </a:r>
              </a:p>
              <a:p>
                <a:r>
                  <a:rPr lang="en-US" dirty="0"/>
                  <a:t>The rule </a:t>
                </a:r>
                <a:r>
                  <a:rPr lang="en-US" i="1" dirty="0" smtClean="0"/>
                  <a:t>A</a:t>
                </a:r>
                <a:r>
                  <a:rPr lang="en-US" dirty="0" smtClean="0"/>
                  <a:t>=&gt; </a:t>
                </a:r>
                <a:r>
                  <a:rPr lang="en-US" i="1" dirty="0" smtClean="0"/>
                  <a:t>B </a:t>
                </a:r>
                <a:r>
                  <a:rPr lang="en-US" dirty="0"/>
                  <a:t>has </a:t>
                </a:r>
                <a:r>
                  <a:rPr lang="en-US" b="1" dirty="0"/>
                  <a:t>confidence </a:t>
                </a:r>
                <a:r>
                  <a:rPr lang="en-US" i="1" dirty="0"/>
                  <a:t>c </a:t>
                </a:r>
                <a:r>
                  <a:rPr lang="en-US" dirty="0"/>
                  <a:t>in the transaction set </a:t>
                </a:r>
                <a:r>
                  <a:rPr lang="en-US" i="1" dirty="0"/>
                  <a:t>D</a:t>
                </a:r>
                <a:r>
                  <a:rPr lang="en-US" dirty="0" smtClean="0"/>
                  <a:t>, where </a:t>
                </a:r>
                <a:r>
                  <a:rPr lang="en-US" i="1" dirty="0"/>
                  <a:t>c </a:t>
                </a:r>
                <a:r>
                  <a:rPr lang="en-US" dirty="0"/>
                  <a:t>is the percentage of transactions in </a:t>
                </a:r>
                <a:r>
                  <a:rPr lang="en-US" i="1" dirty="0"/>
                  <a:t>D </a:t>
                </a:r>
                <a:r>
                  <a:rPr lang="en-US" dirty="0"/>
                  <a:t>containing </a:t>
                </a:r>
                <a:r>
                  <a:rPr lang="en-US" i="1" dirty="0"/>
                  <a:t>A </a:t>
                </a:r>
                <a:r>
                  <a:rPr lang="en-US" dirty="0"/>
                  <a:t>that also contain </a:t>
                </a:r>
                <a:r>
                  <a:rPr lang="en-US" i="1" dirty="0"/>
                  <a:t>B</a:t>
                </a:r>
                <a:r>
                  <a:rPr lang="en-US" dirty="0" smtClean="0"/>
                  <a:t>.</a:t>
                </a:r>
              </a:p>
              <a:p>
                <a:r>
                  <a:rPr lang="en-US" dirty="0"/>
                  <a:t>This </a:t>
                </a:r>
                <a:r>
                  <a:rPr lang="en-US" dirty="0" smtClean="0"/>
                  <a:t>is taken </a:t>
                </a:r>
                <a:r>
                  <a:rPr lang="en-US" dirty="0"/>
                  <a:t>to be the conditional probability, </a:t>
                </a:r>
                <a:r>
                  <a:rPr lang="en-US" i="1" dirty="0" smtClean="0"/>
                  <a:t>P</a:t>
                </a:r>
                <a:r>
                  <a:rPr lang="en-US" dirty="0"/>
                  <a:t>(</a:t>
                </a:r>
                <a:r>
                  <a:rPr lang="en-US" dirty="0" smtClean="0"/>
                  <a:t>B|</a:t>
                </a:r>
                <a:r>
                  <a:rPr lang="en-US" i="1" dirty="0" smtClean="0"/>
                  <a:t>A</a:t>
                </a:r>
                <a:r>
                  <a:rPr lang="en-US" dirty="0"/>
                  <a:t>)</a:t>
                </a:r>
                <a:r>
                  <a:rPr lang="en-US" dirty="0" smtClean="0"/>
                  <a:t>. </a:t>
                </a:r>
              </a:p>
              <a:p>
                <a:r>
                  <a:rPr lang="en-US" b="1" dirty="0" smtClean="0"/>
                  <a:t>Support A =&gt; B = P(AUB). </a:t>
                </a:r>
              </a:p>
              <a:p>
                <a:r>
                  <a:rPr lang="en-US" b="1" dirty="0" smtClean="0"/>
                  <a:t>Confidence (A =&gt; B) = P(A|B) = P(A</a:t>
                </a:r>
                <a14:m>
                  <m:oMath xmlns:m="http://schemas.openxmlformats.org/officeDocument/2006/math">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𝑷</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m:t>
                    </m:r>
                    <m:r>
                      <a:rPr lang="en-US" b="1" i="1" smtClean="0">
                        <a:latin typeface="Cambria Math" panose="02040503050406030204" pitchFamily="18" charset="0"/>
                        <a:ea typeface="Cambria Math" panose="02040503050406030204" pitchFamily="18" charset="0"/>
                      </a:rPr>
                      <m:t>)</m:t>
                    </m:r>
                  </m:oMath>
                </a14:m>
                <a:endParaRPr lang="en-US" b="1" dirty="0" smtClean="0"/>
              </a:p>
              <a:p>
                <a:r>
                  <a:rPr lang="en-US" dirty="0" smtClean="0"/>
                  <a:t>Rules </a:t>
                </a:r>
                <a:r>
                  <a:rPr lang="en-US" dirty="0"/>
                  <a:t>that satisfy both a minimum support threshold (</a:t>
                </a:r>
                <a:r>
                  <a:rPr lang="en-US" i="1" dirty="0"/>
                  <a:t>min sup</a:t>
                </a:r>
                <a:r>
                  <a:rPr lang="en-US" dirty="0"/>
                  <a:t>) and a minimum </a:t>
                </a:r>
                <a:r>
                  <a:rPr lang="en-US" dirty="0" smtClean="0"/>
                  <a:t>confidence threshold </a:t>
                </a:r>
                <a:r>
                  <a:rPr lang="en-US" dirty="0"/>
                  <a:t>(</a:t>
                </a:r>
                <a:r>
                  <a:rPr lang="en-US" i="1" dirty="0"/>
                  <a:t>min </a:t>
                </a:r>
                <a:r>
                  <a:rPr lang="en-US" i="1" dirty="0" err="1"/>
                  <a:t>conf</a:t>
                </a:r>
                <a:r>
                  <a:rPr lang="en-US" i="1" dirty="0"/>
                  <a:t> </a:t>
                </a:r>
                <a:r>
                  <a:rPr lang="en-US" dirty="0"/>
                  <a:t>) are called </a:t>
                </a:r>
                <a:r>
                  <a:rPr lang="en-US" b="1" dirty="0"/>
                  <a:t>strong</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6775" y="1237957"/>
                <a:ext cx="10777025" cy="4939006"/>
              </a:xfrm>
              <a:blipFill>
                <a:blip r:embed="rId2"/>
                <a:stretch>
                  <a:fillRect l="-679" t="-2593" r="-113" b="-17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4ABD5CE-DF25-4F2B-9E1E-CDFA4CB7DFA4}" type="slidenum">
              <a:rPr lang="en-US" smtClean="0"/>
              <a:t>41</a:t>
            </a:fld>
            <a:endParaRPr lang="en-US"/>
          </a:p>
        </p:txBody>
      </p:sp>
    </p:spTree>
    <p:extLst>
      <p:ext uri="{BB962C8B-B14F-4D97-AF65-F5344CB8AC3E}">
        <p14:creationId xmlns:p14="http://schemas.microsoft.com/office/powerpoint/2010/main" val="3253989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223"/>
          </a:xfrm>
        </p:spPr>
        <p:txBody>
          <a:bodyPr/>
          <a:lstStyle/>
          <a:p>
            <a:endParaRPr lang="en-US" dirty="0"/>
          </a:p>
        </p:txBody>
      </p:sp>
      <p:sp>
        <p:nvSpPr>
          <p:cNvPr id="3" name="Content Placeholder 2"/>
          <p:cNvSpPr>
            <a:spLocks noGrp="1"/>
          </p:cNvSpPr>
          <p:nvPr>
            <p:ph idx="1"/>
          </p:nvPr>
        </p:nvSpPr>
        <p:spPr>
          <a:xfrm>
            <a:off x="689317" y="1111348"/>
            <a:ext cx="10664483" cy="5065615"/>
          </a:xfrm>
        </p:spPr>
        <p:txBody>
          <a:bodyPr>
            <a:normAutofit lnSpcReduction="10000"/>
          </a:bodyPr>
          <a:lstStyle/>
          <a:p>
            <a:r>
              <a:rPr lang="en-US" dirty="0"/>
              <a:t>In general, association rule mining can be viewed as a two-step process:</a:t>
            </a:r>
          </a:p>
          <a:p>
            <a:r>
              <a:rPr lang="en-US" b="1" dirty="0"/>
              <a:t>1. Find all frequent </a:t>
            </a:r>
            <a:r>
              <a:rPr lang="en-US" b="1" dirty="0" smtClean="0"/>
              <a:t>item sets</a:t>
            </a:r>
            <a:r>
              <a:rPr lang="en-US" b="1" dirty="0"/>
              <a:t>: </a:t>
            </a:r>
            <a:r>
              <a:rPr lang="en-US" dirty="0"/>
              <a:t>By definition, each of these </a:t>
            </a:r>
            <a:r>
              <a:rPr lang="en-US" dirty="0" err="1"/>
              <a:t>itemsets</a:t>
            </a:r>
            <a:r>
              <a:rPr lang="en-US" dirty="0"/>
              <a:t> will occur at least </a:t>
            </a:r>
            <a:r>
              <a:rPr lang="en-US" dirty="0" smtClean="0"/>
              <a:t>as frequently </a:t>
            </a:r>
            <a:r>
              <a:rPr lang="en-US" dirty="0"/>
              <a:t>as a predetermined minimum support count, </a:t>
            </a:r>
            <a:r>
              <a:rPr lang="en-US" i="1" dirty="0"/>
              <a:t>min sup</a:t>
            </a:r>
            <a:r>
              <a:rPr lang="en-US" dirty="0"/>
              <a:t>.</a:t>
            </a:r>
          </a:p>
          <a:p>
            <a:r>
              <a:rPr lang="en-US" b="1" dirty="0"/>
              <a:t>2. Generate strong association rules from the frequent </a:t>
            </a:r>
            <a:r>
              <a:rPr lang="en-US" b="1" dirty="0" err="1"/>
              <a:t>itemsets</a:t>
            </a:r>
            <a:r>
              <a:rPr lang="en-US" b="1" dirty="0"/>
              <a:t>: </a:t>
            </a:r>
            <a:r>
              <a:rPr lang="en-US" dirty="0"/>
              <a:t>By definition, </a:t>
            </a:r>
            <a:r>
              <a:rPr lang="en-US" dirty="0" smtClean="0"/>
              <a:t>these rules </a:t>
            </a:r>
            <a:r>
              <a:rPr lang="en-US" dirty="0"/>
              <a:t>must satisfy minimum support and minimum confidence</a:t>
            </a:r>
            <a:r>
              <a:rPr lang="en-US" dirty="0" smtClean="0"/>
              <a:t>.</a:t>
            </a:r>
          </a:p>
          <a:p>
            <a:r>
              <a:rPr lang="en-US" dirty="0" smtClean="0"/>
              <a:t>Idea: If an item set is frequent then its each subset is frequent.</a:t>
            </a:r>
          </a:p>
          <a:p>
            <a:r>
              <a:rPr lang="en-US" dirty="0"/>
              <a:t>An itemset </a:t>
            </a:r>
            <a:r>
              <a:rPr lang="en-US" i="1" dirty="0"/>
              <a:t>X </a:t>
            </a:r>
            <a:r>
              <a:rPr lang="en-US" dirty="0"/>
              <a:t>is </a:t>
            </a:r>
            <a:r>
              <a:rPr lang="en-US" b="1" dirty="0"/>
              <a:t>closed </a:t>
            </a:r>
            <a:r>
              <a:rPr lang="en-US" dirty="0"/>
              <a:t>in a data set </a:t>
            </a:r>
            <a:r>
              <a:rPr lang="en-US" i="1" dirty="0"/>
              <a:t>D </a:t>
            </a:r>
            <a:r>
              <a:rPr lang="en-US" dirty="0"/>
              <a:t>if there exists no proper super-itemset </a:t>
            </a:r>
            <a:r>
              <a:rPr lang="en-US" i="1" dirty="0"/>
              <a:t>Y</a:t>
            </a:r>
            <a:r>
              <a:rPr lang="en-US" dirty="0"/>
              <a:t>5 </a:t>
            </a:r>
            <a:r>
              <a:rPr lang="en-US" dirty="0" smtClean="0"/>
              <a:t>such that </a:t>
            </a:r>
            <a:r>
              <a:rPr lang="en-US" i="1" dirty="0"/>
              <a:t>Y </a:t>
            </a:r>
            <a:r>
              <a:rPr lang="en-US" dirty="0"/>
              <a:t>has the same support count as </a:t>
            </a:r>
            <a:r>
              <a:rPr lang="en-US" i="1" dirty="0"/>
              <a:t>X </a:t>
            </a:r>
            <a:r>
              <a:rPr lang="en-US" dirty="0" err="1"/>
              <a:t>in</a:t>
            </a:r>
            <a:r>
              <a:rPr lang="en-US" i="1" dirty="0" err="1"/>
              <a:t>D</a:t>
            </a:r>
            <a:r>
              <a:rPr lang="en-US" dirty="0" err="1"/>
              <a:t>.</a:t>
            </a:r>
            <a:r>
              <a:rPr lang="en-US" dirty="0"/>
              <a:t> An itemset </a:t>
            </a:r>
            <a:r>
              <a:rPr lang="en-US" i="1" dirty="0"/>
              <a:t>X </a:t>
            </a:r>
            <a:r>
              <a:rPr lang="en-US" dirty="0"/>
              <a:t>is a </a:t>
            </a:r>
            <a:r>
              <a:rPr lang="en-US" b="1" dirty="0"/>
              <a:t>closed frequent itemset </a:t>
            </a:r>
            <a:r>
              <a:rPr lang="en-US" dirty="0" smtClean="0"/>
              <a:t>in set </a:t>
            </a:r>
            <a:r>
              <a:rPr lang="en-US" i="1" dirty="0"/>
              <a:t>D </a:t>
            </a:r>
            <a:r>
              <a:rPr lang="en-US" dirty="0"/>
              <a:t>if </a:t>
            </a:r>
            <a:r>
              <a:rPr lang="en-US" i="1" dirty="0"/>
              <a:t>X </a:t>
            </a:r>
            <a:r>
              <a:rPr lang="en-US" dirty="0"/>
              <a:t>is both closed and frequent in </a:t>
            </a:r>
            <a:r>
              <a:rPr lang="en-US" i="1" dirty="0"/>
              <a:t>D</a:t>
            </a:r>
            <a:r>
              <a:rPr lang="en-US" dirty="0"/>
              <a:t>. </a:t>
            </a:r>
            <a:endParaRPr lang="en-US" dirty="0" smtClean="0"/>
          </a:p>
        </p:txBody>
      </p:sp>
      <p:sp>
        <p:nvSpPr>
          <p:cNvPr id="4" name="Slide Number Placeholder 3"/>
          <p:cNvSpPr>
            <a:spLocks noGrp="1"/>
          </p:cNvSpPr>
          <p:nvPr>
            <p:ph type="sldNum" sz="quarter" idx="12"/>
          </p:nvPr>
        </p:nvSpPr>
        <p:spPr/>
        <p:txBody>
          <a:bodyPr/>
          <a:lstStyle/>
          <a:p>
            <a:fld id="{D4ABD5CE-DF25-4F2B-9E1E-CDFA4CB7DFA4}" type="slidenum">
              <a:rPr lang="en-US" smtClean="0"/>
              <a:t>42</a:t>
            </a:fld>
            <a:endParaRPr lang="en-US"/>
          </a:p>
        </p:txBody>
      </p:sp>
    </p:spTree>
    <p:extLst>
      <p:ext uri="{BB962C8B-B14F-4D97-AF65-F5344CB8AC3E}">
        <p14:creationId xmlns:p14="http://schemas.microsoft.com/office/powerpoint/2010/main" val="3238685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frequent item sets. </a:t>
            </a:r>
            <a:r>
              <a:rPr lang="en-US" dirty="0" err="1" smtClean="0"/>
              <a:t>Apriory</a:t>
            </a:r>
            <a:r>
              <a:rPr lang="en-US" dirty="0" smtClean="0"/>
              <a:t> algorithm</a:t>
            </a:r>
            <a:endParaRPr lang="en-US" dirty="0"/>
          </a:p>
        </p:txBody>
      </p:sp>
      <p:sp>
        <p:nvSpPr>
          <p:cNvPr id="3" name="Content Placeholder 2"/>
          <p:cNvSpPr>
            <a:spLocks noGrp="1"/>
          </p:cNvSpPr>
          <p:nvPr>
            <p:ph idx="1"/>
          </p:nvPr>
        </p:nvSpPr>
        <p:spPr>
          <a:xfrm>
            <a:off x="838200" y="1308295"/>
            <a:ext cx="10515600" cy="984739"/>
          </a:xfrm>
        </p:spPr>
        <p:txBody>
          <a:bodyPr>
            <a:normAutofit lnSpcReduction="10000"/>
          </a:bodyPr>
          <a:lstStyle/>
          <a:p>
            <a:r>
              <a:rPr lang="en-US" dirty="0" smtClean="0"/>
              <a:t>The method is explained with an example.</a:t>
            </a:r>
          </a:p>
          <a:p>
            <a:r>
              <a:rPr lang="en-US" dirty="0" smtClean="0"/>
              <a:t>The data set is given as follows.</a:t>
            </a:r>
          </a:p>
          <a:p>
            <a:endParaRPr lang="en-US" dirty="0"/>
          </a:p>
        </p:txBody>
      </p:sp>
      <p:pic>
        <p:nvPicPr>
          <p:cNvPr id="4" name="Picture 3"/>
          <p:cNvPicPr>
            <a:picLocks noChangeAspect="1"/>
          </p:cNvPicPr>
          <p:nvPr/>
        </p:nvPicPr>
        <p:blipFill>
          <a:blip r:embed="rId2"/>
          <a:stretch>
            <a:fillRect/>
          </a:stretch>
        </p:blipFill>
        <p:spPr>
          <a:xfrm>
            <a:off x="950960" y="2439791"/>
            <a:ext cx="3171825" cy="3019425"/>
          </a:xfrm>
          <a:prstGeom prst="rect">
            <a:avLst/>
          </a:prstGeom>
        </p:spPr>
      </p:pic>
      <p:pic>
        <p:nvPicPr>
          <p:cNvPr id="5" name="Picture 4"/>
          <p:cNvPicPr>
            <a:picLocks noChangeAspect="1"/>
          </p:cNvPicPr>
          <p:nvPr/>
        </p:nvPicPr>
        <p:blipFill>
          <a:blip r:embed="rId3"/>
          <a:stretch>
            <a:fillRect/>
          </a:stretch>
        </p:blipFill>
        <p:spPr>
          <a:xfrm>
            <a:off x="4820163" y="2457058"/>
            <a:ext cx="5534025" cy="1733550"/>
          </a:xfrm>
          <a:prstGeom prst="rect">
            <a:avLst/>
          </a:prstGeom>
        </p:spPr>
      </p:pic>
      <p:sp>
        <p:nvSpPr>
          <p:cNvPr id="6" name="Slide Number Placeholder 5"/>
          <p:cNvSpPr>
            <a:spLocks noGrp="1"/>
          </p:cNvSpPr>
          <p:nvPr>
            <p:ph type="sldNum" sz="quarter" idx="12"/>
          </p:nvPr>
        </p:nvSpPr>
        <p:spPr/>
        <p:txBody>
          <a:bodyPr/>
          <a:lstStyle/>
          <a:p>
            <a:fld id="{D4ABD5CE-DF25-4F2B-9E1E-CDFA4CB7DFA4}" type="slidenum">
              <a:rPr lang="en-US" smtClean="0"/>
              <a:t>43</a:t>
            </a:fld>
            <a:endParaRPr lang="en-US"/>
          </a:p>
        </p:txBody>
      </p:sp>
    </p:spTree>
    <p:extLst>
      <p:ext uri="{BB962C8B-B14F-4D97-AF65-F5344CB8AC3E}">
        <p14:creationId xmlns:p14="http://schemas.microsoft.com/office/powerpoint/2010/main" val="1308922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91" y="365125"/>
            <a:ext cx="10566009" cy="661817"/>
          </a:xfrm>
        </p:spPr>
        <p:txBody>
          <a:bodyPr>
            <a:normAutofit fontScale="90000"/>
          </a:bodyPr>
          <a:lstStyle/>
          <a:p>
            <a:r>
              <a:rPr lang="en-US" dirty="0" smtClean="0"/>
              <a:t>Basic idea of generation of frequent item sets </a:t>
            </a:r>
            <a:endParaRPr lang="en-US" dirty="0"/>
          </a:p>
        </p:txBody>
      </p:sp>
      <p:pic>
        <p:nvPicPr>
          <p:cNvPr id="4" name="Picture 3"/>
          <p:cNvPicPr>
            <a:picLocks noChangeAspect="1"/>
          </p:cNvPicPr>
          <p:nvPr/>
        </p:nvPicPr>
        <p:blipFill>
          <a:blip r:embed="rId2"/>
          <a:stretch>
            <a:fillRect/>
          </a:stretch>
        </p:blipFill>
        <p:spPr>
          <a:xfrm>
            <a:off x="652097" y="1300382"/>
            <a:ext cx="6667500" cy="2400300"/>
          </a:xfrm>
          <a:prstGeom prst="rect">
            <a:avLst/>
          </a:prstGeom>
        </p:spPr>
      </p:pic>
      <p:pic>
        <p:nvPicPr>
          <p:cNvPr id="5" name="Picture 4"/>
          <p:cNvPicPr>
            <a:picLocks noChangeAspect="1"/>
          </p:cNvPicPr>
          <p:nvPr/>
        </p:nvPicPr>
        <p:blipFill>
          <a:blip r:embed="rId3"/>
          <a:stretch>
            <a:fillRect/>
          </a:stretch>
        </p:blipFill>
        <p:spPr>
          <a:xfrm>
            <a:off x="1196413" y="4184406"/>
            <a:ext cx="6619875" cy="116205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52097" y="5346456"/>
                <a:ext cx="10967817" cy="946991"/>
              </a:xfrm>
              <a:prstGeom prst="rect">
                <a:avLst/>
              </a:prstGeom>
              <a:noFill/>
            </p:spPr>
            <p:txBody>
              <a:bodyPr wrap="square" rtlCol="0">
                <a:spAutoFit/>
              </a:bodyPr>
              <a:lstStyle/>
              <a:p>
                <a:r>
                  <a:rPr lang="en-US" dirty="0" smtClean="0"/>
                  <a:t>Once the frequent </a:t>
                </a:r>
                <a:r>
                  <a:rPr lang="en-US" dirty="0" err="1"/>
                  <a:t>itemsets</a:t>
                </a:r>
                <a:r>
                  <a:rPr lang="en-US" dirty="0"/>
                  <a:t> from transactions in a database </a:t>
                </a:r>
                <a:r>
                  <a:rPr lang="en-US" i="1" dirty="0"/>
                  <a:t>D </a:t>
                </a:r>
                <a:r>
                  <a:rPr lang="en-US" dirty="0"/>
                  <a:t>have been found, it </a:t>
                </a:r>
                <a:r>
                  <a:rPr lang="en-US" dirty="0" smtClean="0"/>
                  <a:t>is straightforward </a:t>
                </a:r>
                <a:r>
                  <a:rPr lang="en-US" dirty="0"/>
                  <a:t>to generate strong association rules from them (where </a:t>
                </a:r>
                <a:r>
                  <a:rPr lang="en-US" i="1" dirty="0"/>
                  <a:t>strong </a:t>
                </a:r>
                <a:r>
                  <a:rPr lang="en-US" dirty="0" smtClean="0"/>
                  <a:t>association rules </a:t>
                </a:r>
                <a:r>
                  <a:rPr lang="en-US" dirty="0"/>
                  <a:t>satisfy both minimum support and minimum confidence). This can be </a:t>
                </a:r>
                <a:r>
                  <a:rPr lang="en-US" dirty="0" smtClean="0"/>
                  <a:t>done using the expressions for the confidence derived before. P(A|B) = P( 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B)/P(B)</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52097" y="5346456"/>
                <a:ext cx="10967817" cy="946991"/>
              </a:xfrm>
              <a:prstGeom prst="rect">
                <a:avLst/>
              </a:prstGeom>
              <a:blipFill>
                <a:blip r:embed="rId4"/>
                <a:stretch>
                  <a:fillRect l="-500" t="-3226" b="-709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D4ABD5CE-DF25-4F2B-9E1E-CDFA4CB7DFA4}" type="slidenum">
              <a:rPr lang="en-US" smtClean="0"/>
              <a:t>44</a:t>
            </a:fld>
            <a:endParaRPr lang="en-US"/>
          </a:p>
        </p:txBody>
      </p:sp>
    </p:spTree>
    <p:extLst>
      <p:ext uri="{BB962C8B-B14F-4D97-AF65-F5344CB8AC3E}">
        <p14:creationId xmlns:p14="http://schemas.microsoft.com/office/powerpoint/2010/main" val="236589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fontScale="90000"/>
          </a:bodyPr>
          <a:lstStyle/>
          <a:p>
            <a:r>
              <a:rPr lang="en-US" dirty="0" smtClean="0"/>
              <a:t>Statistics after machine learning</a:t>
            </a:r>
            <a:endParaRPr lang="en-US" dirty="0"/>
          </a:p>
        </p:txBody>
      </p:sp>
      <p:sp>
        <p:nvSpPr>
          <p:cNvPr id="3" name="Content Placeholder 2"/>
          <p:cNvSpPr>
            <a:spLocks noGrp="1"/>
          </p:cNvSpPr>
          <p:nvPr>
            <p:ph idx="1"/>
          </p:nvPr>
        </p:nvSpPr>
        <p:spPr>
          <a:xfrm>
            <a:off x="838200" y="1012874"/>
            <a:ext cx="10515600" cy="5164089"/>
          </a:xfrm>
        </p:spPr>
        <p:txBody>
          <a:bodyPr>
            <a:normAutofit fontScale="92500" lnSpcReduction="10000"/>
          </a:bodyPr>
          <a:lstStyle/>
          <a:p>
            <a:r>
              <a:rPr lang="en-US" dirty="0"/>
              <a:t>Statistics </a:t>
            </a:r>
            <a:r>
              <a:rPr lang="en-US" dirty="0" smtClean="0"/>
              <a:t>is useful </a:t>
            </a:r>
            <a:r>
              <a:rPr lang="en-US" dirty="0"/>
              <a:t>for mining various patterns </a:t>
            </a:r>
            <a:r>
              <a:rPr lang="en-US" dirty="0" smtClean="0"/>
              <a:t>from data </a:t>
            </a:r>
            <a:r>
              <a:rPr lang="en-US" dirty="0"/>
              <a:t>as well as for understanding the </a:t>
            </a:r>
            <a:r>
              <a:rPr lang="en-US" dirty="0" smtClean="0"/>
              <a:t>underlying mechanisms </a:t>
            </a:r>
            <a:r>
              <a:rPr lang="en-US" dirty="0"/>
              <a:t>generating and affecting the patterns. </a:t>
            </a:r>
            <a:r>
              <a:rPr lang="en-US" b="1" dirty="0"/>
              <a:t>Inferential statistics </a:t>
            </a:r>
            <a:r>
              <a:rPr lang="en-US" dirty="0"/>
              <a:t>(or </a:t>
            </a:r>
            <a:r>
              <a:rPr lang="en-US" b="1" dirty="0" smtClean="0"/>
              <a:t>predictive statistics</a:t>
            </a:r>
            <a:r>
              <a:rPr lang="en-US" dirty="0"/>
              <a:t>) models data in a way that accounts for randomness and uncertainty in </a:t>
            </a:r>
            <a:r>
              <a:rPr lang="en-US" dirty="0" smtClean="0"/>
              <a:t>the observations </a:t>
            </a:r>
            <a:r>
              <a:rPr lang="en-US" dirty="0"/>
              <a:t>and is used to draw inferences about the process or population </a:t>
            </a:r>
            <a:r>
              <a:rPr lang="en-US" dirty="0" smtClean="0"/>
              <a:t>under investigation</a:t>
            </a:r>
            <a:r>
              <a:rPr lang="en-US" dirty="0"/>
              <a:t>.</a:t>
            </a:r>
          </a:p>
          <a:p>
            <a:r>
              <a:rPr lang="en-US" dirty="0"/>
              <a:t>Statistical methods can also be used to verify data mining results. For example, </a:t>
            </a:r>
            <a:r>
              <a:rPr lang="en-US" dirty="0" smtClean="0"/>
              <a:t>after a </a:t>
            </a:r>
            <a:r>
              <a:rPr lang="en-US" dirty="0"/>
              <a:t>classification or prediction model is mined, the model should be verified by </a:t>
            </a:r>
            <a:r>
              <a:rPr lang="en-US" dirty="0" smtClean="0"/>
              <a:t>statistical hypothesis </a:t>
            </a:r>
            <a:r>
              <a:rPr lang="en-US" dirty="0"/>
              <a:t>testing. </a:t>
            </a:r>
            <a:endParaRPr lang="en-US" dirty="0" smtClean="0"/>
          </a:p>
          <a:p>
            <a:r>
              <a:rPr lang="en-US" dirty="0" smtClean="0"/>
              <a:t>A </a:t>
            </a:r>
            <a:r>
              <a:rPr lang="en-US" b="1" dirty="0"/>
              <a:t>statistical hypothesis test </a:t>
            </a:r>
            <a:r>
              <a:rPr lang="en-US" dirty="0"/>
              <a:t>(sometimes called </a:t>
            </a:r>
            <a:r>
              <a:rPr lang="en-US" i="1" dirty="0"/>
              <a:t>confirmatory </a:t>
            </a:r>
            <a:r>
              <a:rPr lang="en-US" i="1" dirty="0" smtClean="0"/>
              <a:t>data analysis</a:t>
            </a:r>
            <a:r>
              <a:rPr lang="en-US" dirty="0"/>
              <a:t>) makes statistical decisions using experimental data. A result is called </a:t>
            </a:r>
            <a:r>
              <a:rPr lang="en-US" i="1" dirty="0" smtClean="0"/>
              <a:t>statistically significant </a:t>
            </a:r>
            <a:r>
              <a:rPr lang="en-US" dirty="0"/>
              <a:t>if it is unlikely to have occurred by chance. If the classification or </a:t>
            </a:r>
            <a:r>
              <a:rPr lang="en-US" dirty="0" smtClean="0"/>
              <a:t>prediction model </a:t>
            </a:r>
            <a:r>
              <a:rPr lang="en-US" dirty="0"/>
              <a:t>holds true, then the descriptive statistics of the model increases the soundness </a:t>
            </a:r>
            <a:r>
              <a:rPr lang="en-US" dirty="0" smtClean="0"/>
              <a:t>of the </a:t>
            </a:r>
            <a:r>
              <a:rPr lang="en-US" dirty="0"/>
              <a:t>model.</a:t>
            </a:r>
          </a:p>
        </p:txBody>
      </p:sp>
      <p:sp>
        <p:nvSpPr>
          <p:cNvPr id="4" name="Slide Number Placeholder 3"/>
          <p:cNvSpPr>
            <a:spLocks noGrp="1"/>
          </p:cNvSpPr>
          <p:nvPr>
            <p:ph type="sldNum" sz="quarter" idx="12"/>
          </p:nvPr>
        </p:nvSpPr>
        <p:spPr/>
        <p:txBody>
          <a:bodyPr/>
          <a:lstStyle/>
          <a:p>
            <a:fld id="{D4ABD5CE-DF25-4F2B-9E1E-CDFA4CB7DFA4}" type="slidenum">
              <a:rPr lang="en-US" smtClean="0"/>
              <a:t>45</a:t>
            </a:fld>
            <a:endParaRPr lang="en-US"/>
          </a:p>
        </p:txBody>
      </p:sp>
    </p:spTree>
    <p:extLst>
      <p:ext uri="{BB962C8B-B14F-4D97-AF65-F5344CB8AC3E}">
        <p14:creationId xmlns:p14="http://schemas.microsoft.com/office/powerpoint/2010/main" val="1656895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561"/>
          </a:xfrm>
        </p:spPr>
        <p:txBody>
          <a:bodyPr/>
          <a:lstStyle/>
          <a:p>
            <a:r>
              <a:rPr lang="en-US" dirty="0" smtClean="0"/>
              <a:t>Stats before mining the data</a:t>
            </a:r>
            <a:endParaRPr lang="en-US" dirty="0"/>
          </a:p>
        </p:txBody>
      </p:sp>
      <p:sp>
        <p:nvSpPr>
          <p:cNvPr id="3" name="Content Placeholder 2"/>
          <p:cNvSpPr>
            <a:spLocks noGrp="1"/>
          </p:cNvSpPr>
          <p:nvPr>
            <p:ph idx="1"/>
          </p:nvPr>
        </p:nvSpPr>
        <p:spPr>
          <a:xfrm>
            <a:off x="838200" y="1336431"/>
            <a:ext cx="10515600" cy="4840532"/>
          </a:xfrm>
        </p:spPr>
        <p:txBody>
          <a:bodyPr>
            <a:normAutofit lnSpcReduction="10000"/>
          </a:bodyPr>
          <a:lstStyle/>
          <a:p>
            <a:r>
              <a:rPr lang="en-US" dirty="0"/>
              <a:t>Real-world data are typically noisy</a:t>
            </a:r>
            <a:r>
              <a:rPr lang="en-US" dirty="0" smtClean="0"/>
              <a:t>, enormous </a:t>
            </a:r>
            <a:r>
              <a:rPr lang="en-US" dirty="0"/>
              <a:t>in volume (often several gigabytes or more), and may originate </a:t>
            </a:r>
            <a:r>
              <a:rPr lang="en-US" dirty="0" smtClean="0"/>
              <a:t>from a hodgepodge of heterogeneous </a:t>
            </a:r>
            <a:r>
              <a:rPr lang="en-US" dirty="0"/>
              <a:t>sources</a:t>
            </a:r>
            <a:r>
              <a:rPr lang="en-US" dirty="0" smtClean="0"/>
              <a:t>.</a:t>
            </a:r>
          </a:p>
          <a:p>
            <a:r>
              <a:rPr lang="en-US" dirty="0" smtClean="0"/>
              <a:t>Many questions will be raised. Some are the following. </a:t>
            </a:r>
          </a:p>
          <a:p>
            <a:pPr lvl="1"/>
            <a:r>
              <a:rPr lang="en-US" dirty="0" smtClean="0"/>
              <a:t>What are the </a:t>
            </a:r>
            <a:r>
              <a:rPr lang="en-US" dirty="0"/>
              <a:t>types of </a:t>
            </a:r>
            <a:r>
              <a:rPr lang="en-US" i="1" dirty="0"/>
              <a:t>attributes </a:t>
            </a:r>
            <a:r>
              <a:rPr lang="en-US" dirty="0"/>
              <a:t>or fields that make up your data? </a:t>
            </a:r>
            <a:endParaRPr lang="en-US" dirty="0" smtClean="0"/>
          </a:p>
          <a:p>
            <a:pPr lvl="1"/>
            <a:r>
              <a:rPr lang="en-US" dirty="0" smtClean="0"/>
              <a:t>What </a:t>
            </a:r>
            <a:r>
              <a:rPr lang="en-US" dirty="0"/>
              <a:t>kind of values does </a:t>
            </a:r>
            <a:r>
              <a:rPr lang="en-US" dirty="0" smtClean="0"/>
              <a:t>each attribute </a:t>
            </a:r>
            <a:r>
              <a:rPr lang="en-US" dirty="0"/>
              <a:t>have? </a:t>
            </a:r>
            <a:endParaRPr lang="en-US" dirty="0" smtClean="0"/>
          </a:p>
          <a:p>
            <a:pPr lvl="1"/>
            <a:r>
              <a:rPr lang="en-US" dirty="0" smtClean="0"/>
              <a:t>Which </a:t>
            </a:r>
            <a:r>
              <a:rPr lang="en-US" dirty="0"/>
              <a:t>attributes are discrete, and which are continuous-valued? </a:t>
            </a:r>
            <a:r>
              <a:rPr lang="en-US" dirty="0" smtClean="0"/>
              <a:t>What do </a:t>
            </a:r>
            <a:r>
              <a:rPr lang="en-US" dirty="0"/>
              <a:t>the data </a:t>
            </a:r>
            <a:r>
              <a:rPr lang="en-US" i="1" dirty="0"/>
              <a:t>look like</a:t>
            </a:r>
            <a:r>
              <a:rPr lang="en-US" dirty="0"/>
              <a:t>? How are the values distributed? Are there ways we can </a:t>
            </a:r>
            <a:r>
              <a:rPr lang="en-US" dirty="0" smtClean="0"/>
              <a:t>visualize the </a:t>
            </a:r>
            <a:r>
              <a:rPr lang="en-US" dirty="0"/>
              <a:t>data to get a better sense of it all? </a:t>
            </a:r>
            <a:endParaRPr lang="en-US" dirty="0" smtClean="0"/>
          </a:p>
          <a:p>
            <a:pPr lvl="1"/>
            <a:r>
              <a:rPr lang="en-US" dirty="0" smtClean="0"/>
              <a:t>Can </a:t>
            </a:r>
            <a:r>
              <a:rPr lang="en-US" dirty="0"/>
              <a:t>we spot any outliers? </a:t>
            </a:r>
            <a:endParaRPr lang="en-US" dirty="0" smtClean="0"/>
          </a:p>
          <a:p>
            <a:pPr lvl="1"/>
            <a:r>
              <a:rPr lang="en-US" dirty="0" smtClean="0"/>
              <a:t>Can </a:t>
            </a:r>
            <a:r>
              <a:rPr lang="en-US" dirty="0"/>
              <a:t>we measure </a:t>
            </a:r>
            <a:r>
              <a:rPr lang="en-US" dirty="0" smtClean="0"/>
              <a:t>the similarity </a:t>
            </a:r>
            <a:r>
              <a:rPr lang="en-US" dirty="0"/>
              <a:t>of some data objects with respect to others</a:t>
            </a:r>
            <a:r>
              <a:rPr lang="en-US" dirty="0" smtClean="0"/>
              <a:t>?</a:t>
            </a:r>
          </a:p>
          <a:p>
            <a:r>
              <a:rPr lang="en-US" dirty="0" smtClean="0"/>
              <a:t> </a:t>
            </a:r>
            <a:r>
              <a:rPr lang="en-US" dirty="0"/>
              <a:t>Gaining such insight into the </a:t>
            </a:r>
            <a:r>
              <a:rPr lang="en-US" dirty="0" smtClean="0"/>
              <a:t>data will </a:t>
            </a:r>
            <a:r>
              <a:rPr lang="en-US" dirty="0"/>
              <a:t>help with the subsequent analysis.</a:t>
            </a:r>
          </a:p>
        </p:txBody>
      </p:sp>
      <p:sp>
        <p:nvSpPr>
          <p:cNvPr id="4" name="Slide Number Placeholder 3"/>
          <p:cNvSpPr>
            <a:spLocks noGrp="1"/>
          </p:cNvSpPr>
          <p:nvPr>
            <p:ph type="sldNum" sz="quarter" idx="12"/>
          </p:nvPr>
        </p:nvSpPr>
        <p:spPr/>
        <p:txBody>
          <a:bodyPr/>
          <a:lstStyle/>
          <a:p>
            <a:fld id="{D4ABD5CE-DF25-4F2B-9E1E-CDFA4CB7DFA4}" type="slidenum">
              <a:rPr lang="en-US" smtClean="0"/>
              <a:t>46</a:t>
            </a:fld>
            <a:endParaRPr lang="en-US"/>
          </a:p>
        </p:txBody>
      </p:sp>
    </p:spTree>
    <p:extLst>
      <p:ext uri="{BB962C8B-B14F-4D97-AF65-F5344CB8AC3E}">
        <p14:creationId xmlns:p14="http://schemas.microsoft.com/office/powerpoint/2010/main" val="3047622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561"/>
          </a:xfrm>
        </p:spPr>
        <p:txBody>
          <a:bodyPr/>
          <a:lstStyle/>
          <a:p>
            <a:endParaRPr lang="en-US" dirty="0"/>
          </a:p>
        </p:txBody>
      </p:sp>
      <p:sp>
        <p:nvSpPr>
          <p:cNvPr id="3" name="Content Placeholder 2"/>
          <p:cNvSpPr>
            <a:spLocks noGrp="1"/>
          </p:cNvSpPr>
          <p:nvPr>
            <p:ph idx="1"/>
          </p:nvPr>
        </p:nvSpPr>
        <p:spPr>
          <a:xfrm>
            <a:off x="838200" y="1181686"/>
            <a:ext cx="10515600" cy="4995277"/>
          </a:xfrm>
        </p:spPr>
        <p:txBody>
          <a:bodyPr>
            <a:normAutofit/>
          </a:bodyPr>
          <a:lstStyle/>
          <a:p>
            <a:r>
              <a:rPr lang="en-US" dirty="0"/>
              <a:t>Knowing such basic statistics regarding each attribute makes it easier to fill in </a:t>
            </a:r>
            <a:r>
              <a:rPr lang="en-US" dirty="0" smtClean="0"/>
              <a:t>missing values</a:t>
            </a:r>
            <a:r>
              <a:rPr lang="en-US" dirty="0"/>
              <a:t>, smooth noisy values, and spot outliers during data preprocessing. </a:t>
            </a:r>
            <a:endParaRPr lang="en-US" dirty="0" smtClean="0"/>
          </a:p>
          <a:p>
            <a:r>
              <a:rPr lang="en-US" dirty="0" smtClean="0"/>
              <a:t>Knowledge of the </a:t>
            </a:r>
            <a:r>
              <a:rPr lang="en-US" dirty="0"/>
              <a:t>attributes and attribute values can also help in fixing inconsistencies incurred </a:t>
            </a:r>
            <a:r>
              <a:rPr lang="en-US" dirty="0" smtClean="0"/>
              <a:t>during data </a:t>
            </a:r>
            <a:r>
              <a:rPr lang="en-US" dirty="0"/>
              <a:t>integration. </a:t>
            </a:r>
            <a:endParaRPr lang="en-US" dirty="0" smtClean="0"/>
          </a:p>
          <a:p>
            <a:r>
              <a:rPr lang="en-US" dirty="0" smtClean="0"/>
              <a:t>Plotting </a:t>
            </a:r>
            <a:r>
              <a:rPr lang="en-US" dirty="0"/>
              <a:t>the measures of central tendency shows us if the data </a:t>
            </a:r>
            <a:r>
              <a:rPr lang="en-US" dirty="0" smtClean="0"/>
              <a:t>are symmetric </a:t>
            </a:r>
            <a:r>
              <a:rPr lang="en-US" dirty="0"/>
              <a:t>or skewed. </a:t>
            </a:r>
            <a:endParaRPr lang="en-US" dirty="0" smtClean="0"/>
          </a:p>
          <a:p>
            <a:r>
              <a:rPr lang="en-US" dirty="0" smtClean="0"/>
              <a:t>Quantile </a:t>
            </a:r>
            <a:r>
              <a:rPr lang="en-US" dirty="0"/>
              <a:t>plots, histograms, and scatter plots are other graphic </a:t>
            </a:r>
            <a:r>
              <a:rPr lang="en-US" dirty="0" smtClean="0"/>
              <a:t>displays of </a:t>
            </a:r>
            <a:r>
              <a:rPr lang="en-US" dirty="0"/>
              <a:t>basic statistical descriptions. </a:t>
            </a:r>
            <a:endParaRPr lang="en-US" dirty="0" smtClean="0"/>
          </a:p>
          <a:p>
            <a:r>
              <a:rPr lang="en-US" dirty="0" smtClean="0"/>
              <a:t>These </a:t>
            </a:r>
            <a:r>
              <a:rPr lang="en-US" dirty="0"/>
              <a:t>can all be useful during data </a:t>
            </a:r>
            <a:r>
              <a:rPr lang="en-US" dirty="0" smtClean="0"/>
              <a:t>preprocessing and </a:t>
            </a:r>
            <a:r>
              <a:rPr lang="en-US" dirty="0"/>
              <a:t>can provide insight into areas for mining.</a:t>
            </a:r>
          </a:p>
        </p:txBody>
      </p:sp>
      <p:sp>
        <p:nvSpPr>
          <p:cNvPr id="4" name="Slide Number Placeholder 3"/>
          <p:cNvSpPr>
            <a:spLocks noGrp="1"/>
          </p:cNvSpPr>
          <p:nvPr>
            <p:ph type="sldNum" sz="quarter" idx="12"/>
          </p:nvPr>
        </p:nvSpPr>
        <p:spPr/>
        <p:txBody>
          <a:bodyPr/>
          <a:lstStyle/>
          <a:p>
            <a:fld id="{D4ABD5CE-DF25-4F2B-9E1E-CDFA4CB7DFA4}" type="slidenum">
              <a:rPr lang="en-US" smtClean="0"/>
              <a:t>47</a:t>
            </a:fld>
            <a:endParaRPr lang="en-US"/>
          </a:p>
        </p:txBody>
      </p:sp>
    </p:spTree>
    <p:extLst>
      <p:ext uri="{BB962C8B-B14F-4D97-AF65-F5344CB8AC3E}">
        <p14:creationId xmlns:p14="http://schemas.microsoft.com/office/powerpoint/2010/main" val="357102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6036"/>
            <a:ext cx="10515600" cy="532262"/>
          </a:xfrm>
        </p:spPr>
        <p:txBody>
          <a:bodyPr>
            <a:normAutofit fontScale="90000"/>
          </a:bodyPr>
          <a:lstStyle/>
          <a:p>
            <a:r>
              <a:rPr lang="en-US" dirty="0"/>
              <a:t>Examples for Machine learning</a:t>
            </a:r>
            <a:br>
              <a:rPr lang="en-US" dirty="0"/>
            </a:br>
            <a:endParaRPr lang="en-US" dirty="0"/>
          </a:p>
        </p:txBody>
      </p:sp>
      <p:sp>
        <p:nvSpPr>
          <p:cNvPr id="3" name="Content Placeholder 2"/>
          <p:cNvSpPr>
            <a:spLocks noGrp="1"/>
          </p:cNvSpPr>
          <p:nvPr>
            <p:ph idx="1"/>
          </p:nvPr>
        </p:nvSpPr>
        <p:spPr>
          <a:xfrm>
            <a:off x="838200" y="1228298"/>
            <a:ext cx="10515600" cy="4948665"/>
          </a:xfrm>
        </p:spPr>
        <p:txBody>
          <a:bodyPr>
            <a:normAutofit fontScale="92500" lnSpcReduction="10000"/>
          </a:bodyPr>
          <a:lstStyle/>
          <a:p>
            <a:r>
              <a:rPr lang="en-US" dirty="0"/>
              <a:t>The standard example are </a:t>
            </a:r>
          </a:p>
          <a:p>
            <a:pPr lvl="1"/>
            <a:r>
              <a:rPr lang="en-US" dirty="0"/>
              <a:t>Email spam</a:t>
            </a:r>
          </a:p>
          <a:p>
            <a:pPr lvl="1"/>
            <a:r>
              <a:rPr lang="en-US" dirty="0"/>
              <a:t>Credit rating</a:t>
            </a:r>
          </a:p>
          <a:p>
            <a:pPr lvl="1"/>
            <a:r>
              <a:rPr lang="en-US" dirty="0"/>
              <a:t>Credit limits</a:t>
            </a:r>
          </a:p>
          <a:p>
            <a:pPr lvl="1"/>
            <a:r>
              <a:rPr lang="en-US" dirty="0"/>
              <a:t>Customer profiling for marketing campaign</a:t>
            </a:r>
          </a:p>
          <a:p>
            <a:endParaRPr lang="en-US" dirty="0"/>
          </a:p>
          <a:p>
            <a:r>
              <a:rPr lang="en-US" dirty="0"/>
              <a:t>One of the fundamental principle in all our lives is “learn from the experience”.</a:t>
            </a:r>
          </a:p>
          <a:p>
            <a:r>
              <a:rPr lang="en-US" dirty="0"/>
              <a:t>What did we do?</a:t>
            </a:r>
          </a:p>
          <a:p>
            <a:pPr lvl="1"/>
            <a:r>
              <a:rPr lang="en-US" dirty="0"/>
              <a:t>We collected the data, analyzed for our purpose, give different stimulus and again looked at the results, derive some ideas or logic either by matching or some other means, implement it and continuously improve upon the results.</a:t>
            </a:r>
          </a:p>
          <a:p>
            <a:pPr lvl="1"/>
            <a:r>
              <a:rPr lang="en-US" dirty="0"/>
              <a:t>An automated systematic way of performing the above operations is achieved by ‘Machine learning’. </a:t>
            </a:r>
          </a:p>
        </p:txBody>
      </p:sp>
      <p:sp>
        <p:nvSpPr>
          <p:cNvPr id="4" name="Slide Number Placeholder 3"/>
          <p:cNvSpPr>
            <a:spLocks noGrp="1"/>
          </p:cNvSpPr>
          <p:nvPr>
            <p:ph type="sldNum" sz="quarter" idx="12"/>
          </p:nvPr>
        </p:nvSpPr>
        <p:spPr/>
        <p:txBody>
          <a:bodyPr/>
          <a:lstStyle/>
          <a:p>
            <a:fld id="{D4ABD5CE-DF25-4F2B-9E1E-CDFA4CB7DFA4}" type="slidenum">
              <a:rPr lang="en-US" smtClean="0"/>
              <a:t>5</a:t>
            </a:fld>
            <a:endParaRPr lang="en-US"/>
          </a:p>
        </p:txBody>
      </p:sp>
    </p:spTree>
    <p:extLst>
      <p:ext uri="{BB962C8B-B14F-4D97-AF65-F5344CB8AC3E}">
        <p14:creationId xmlns:p14="http://schemas.microsoft.com/office/powerpoint/2010/main" val="3671243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312F-85EB-4C25-BE8C-3714C60C31CB}"/>
              </a:ext>
            </a:extLst>
          </p:cNvPr>
          <p:cNvSpPr>
            <a:spLocks noGrp="1"/>
          </p:cNvSpPr>
          <p:nvPr>
            <p:ph type="title"/>
          </p:nvPr>
        </p:nvSpPr>
        <p:spPr/>
        <p:txBody>
          <a:bodyPr/>
          <a:lstStyle/>
          <a:p>
            <a:r>
              <a:rPr lang="en-US" dirty="0"/>
              <a:t>Email spam identification (http://ats.cs.ut.ee/u/kt/hw/spam/spam.pdf)</a:t>
            </a:r>
          </a:p>
        </p:txBody>
      </p:sp>
      <p:sp>
        <p:nvSpPr>
          <p:cNvPr id="3" name="Content Placeholder 2">
            <a:extLst>
              <a:ext uri="{FF2B5EF4-FFF2-40B4-BE49-F238E27FC236}">
                <a16:creationId xmlns:a16="http://schemas.microsoft.com/office/drawing/2014/main" id="{42275FBD-B4AC-48F7-80B1-F2E7CB72D368}"/>
              </a:ext>
            </a:extLst>
          </p:cNvPr>
          <p:cNvSpPr>
            <a:spLocks noGrp="1"/>
          </p:cNvSpPr>
          <p:nvPr>
            <p:ph idx="1"/>
          </p:nvPr>
        </p:nvSpPr>
        <p:spPr/>
        <p:txBody>
          <a:bodyPr>
            <a:normAutofit fontScale="92500"/>
          </a:bodyPr>
          <a:lstStyle/>
          <a:p>
            <a:r>
              <a:rPr lang="en-US" dirty="0"/>
              <a:t>Identification of spam email is difficult task. There are two ways to handle it.</a:t>
            </a:r>
          </a:p>
          <a:p>
            <a:pPr lvl="1"/>
            <a:r>
              <a:rPr lang="en-US" b="1" dirty="0"/>
              <a:t>Method 1: Rule base</a:t>
            </a:r>
          </a:p>
          <a:p>
            <a:pPr lvl="1"/>
            <a:r>
              <a:rPr lang="en-US" dirty="0"/>
              <a:t>Based on experience, the experts develop rules to filter them off. </a:t>
            </a:r>
          </a:p>
          <a:p>
            <a:pPr lvl="1"/>
            <a:r>
              <a:rPr lang="en-US" dirty="0"/>
              <a:t>An example: A mail with subject containing the word(s) “BUY NOW” is certainly a spam.</a:t>
            </a:r>
          </a:p>
          <a:p>
            <a:pPr lvl="1"/>
            <a:r>
              <a:rPr lang="en-US" dirty="0"/>
              <a:t>Problems with rule base: </a:t>
            </a:r>
          </a:p>
          <a:p>
            <a:pPr lvl="2"/>
            <a:r>
              <a:rPr lang="en-US" dirty="0"/>
              <a:t>Constantly to be updated.</a:t>
            </a:r>
          </a:p>
          <a:p>
            <a:pPr lvl="2"/>
            <a:r>
              <a:rPr lang="en-US" dirty="0"/>
              <a:t>The spammers would also learn from experience!!!! </a:t>
            </a:r>
          </a:p>
          <a:p>
            <a:pPr lvl="1"/>
            <a:r>
              <a:rPr lang="en-US" b="1" dirty="0"/>
              <a:t>Method 2: Machine learning</a:t>
            </a:r>
          </a:p>
          <a:p>
            <a:pPr lvl="1"/>
            <a:r>
              <a:rPr lang="en-US" dirty="0"/>
              <a:t>A set of pre-classified documents (training samples) is needed. </a:t>
            </a:r>
          </a:p>
          <a:p>
            <a:pPr lvl="1"/>
            <a:r>
              <a:rPr lang="en-US" dirty="0"/>
              <a:t>A specific algorithm is then used to “learn” the classification rules from this data. </a:t>
            </a:r>
          </a:p>
          <a:p>
            <a:pPr lvl="1"/>
            <a:endParaRPr lang="en-US" dirty="0"/>
          </a:p>
        </p:txBody>
      </p:sp>
      <p:sp>
        <p:nvSpPr>
          <p:cNvPr id="4" name="Slide Number Placeholder 3"/>
          <p:cNvSpPr>
            <a:spLocks noGrp="1"/>
          </p:cNvSpPr>
          <p:nvPr>
            <p:ph type="sldNum" sz="quarter" idx="12"/>
          </p:nvPr>
        </p:nvSpPr>
        <p:spPr/>
        <p:txBody>
          <a:bodyPr/>
          <a:lstStyle/>
          <a:p>
            <a:fld id="{D4ABD5CE-DF25-4F2B-9E1E-CDFA4CB7DFA4}" type="slidenum">
              <a:rPr lang="en-US" smtClean="0"/>
              <a:t>6</a:t>
            </a:fld>
            <a:endParaRPr lang="en-US"/>
          </a:p>
        </p:txBody>
      </p:sp>
    </p:spTree>
    <p:extLst>
      <p:ext uri="{BB962C8B-B14F-4D97-AF65-F5344CB8AC3E}">
        <p14:creationId xmlns:p14="http://schemas.microsoft.com/office/powerpoint/2010/main" val="3779846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6AC7-A018-4819-BAC1-ED5287F8A105}"/>
              </a:ext>
            </a:extLst>
          </p:cNvPr>
          <p:cNvSpPr>
            <a:spLocks noGrp="1"/>
          </p:cNvSpPr>
          <p:nvPr>
            <p:ph type="title"/>
          </p:nvPr>
        </p:nvSpPr>
        <p:spPr/>
        <p:txBody>
          <a:bodyPr/>
          <a:lstStyle/>
          <a:p>
            <a:r>
              <a:rPr lang="en-US" dirty="0"/>
              <a:t>Machine learning in Spam detection</a:t>
            </a:r>
          </a:p>
        </p:txBody>
      </p:sp>
      <p:sp>
        <p:nvSpPr>
          <p:cNvPr id="3" name="Content Placeholder 2">
            <a:extLst>
              <a:ext uri="{FF2B5EF4-FFF2-40B4-BE49-F238E27FC236}">
                <a16:creationId xmlns:a16="http://schemas.microsoft.com/office/drawing/2014/main" id="{50093CCD-DEFD-48D4-8A1A-CCFE4C880ED8}"/>
              </a:ext>
            </a:extLst>
          </p:cNvPr>
          <p:cNvSpPr>
            <a:spLocks noGrp="1"/>
          </p:cNvSpPr>
          <p:nvPr>
            <p:ph idx="1"/>
          </p:nvPr>
        </p:nvSpPr>
        <p:spPr>
          <a:xfrm>
            <a:off x="838200" y="1825625"/>
            <a:ext cx="10515600" cy="999462"/>
          </a:xfrm>
        </p:spPr>
        <p:txBody>
          <a:bodyPr>
            <a:normAutofit/>
          </a:bodyPr>
          <a:lstStyle/>
          <a:p>
            <a:pPr fontAlgn="t"/>
            <a:r>
              <a:rPr lang="en-US" dirty="0"/>
              <a:t>Suppose we have a large number of samples classified as either spam or genuine.</a:t>
            </a:r>
            <a:r>
              <a:rPr lang="en-US" b="1"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5019682"/>
              </p:ext>
            </p:extLst>
          </p:nvPr>
        </p:nvGraphicFramePr>
        <p:xfrm>
          <a:off x="1078173" y="2825087"/>
          <a:ext cx="8155296" cy="3413238"/>
        </p:xfrm>
        <a:graphic>
          <a:graphicData uri="http://schemas.openxmlformats.org/drawingml/2006/table">
            <a:tbl>
              <a:tblPr firstRow="1" bandRow="1">
                <a:tableStyleId>{5C22544A-7EE6-4342-B048-85BDC9FD1C3A}</a:tableStyleId>
              </a:tblPr>
              <a:tblGrid>
                <a:gridCol w="4077648">
                  <a:extLst>
                    <a:ext uri="{9D8B030D-6E8A-4147-A177-3AD203B41FA5}">
                      <a16:colId xmlns:a16="http://schemas.microsoft.com/office/drawing/2014/main" val="20000"/>
                    </a:ext>
                  </a:extLst>
                </a:gridCol>
                <a:gridCol w="4077648">
                  <a:extLst>
                    <a:ext uri="{9D8B030D-6E8A-4147-A177-3AD203B41FA5}">
                      <a16:colId xmlns:a16="http://schemas.microsoft.com/office/drawing/2014/main" val="20001"/>
                    </a:ext>
                  </a:extLst>
                </a:gridCol>
              </a:tblGrid>
              <a:tr h="372446">
                <a:tc>
                  <a:txBody>
                    <a:bodyPr/>
                    <a:lstStyle/>
                    <a:p>
                      <a:r>
                        <a:rPr lang="en-US" dirty="0"/>
                        <a:t>Email content</a:t>
                      </a:r>
                    </a:p>
                  </a:txBody>
                  <a:tcPr/>
                </a:tc>
                <a:tc>
                  <a:txBody>
                    <a:bodyPr/>
                    <a:lstStyle/>
                    <a:p>
                      <a:r>
                        <a:rPr lang="en-US" dirty="0"/>
                        <a:t>Spam or not</a:t>
                      </a:r>
                    </a:p>
                  </a:txBody>
                  <a:tcPr/>
                </a:tc>
                <a:extLst>
                  <a:ext uri="{0D108BD9-81ED-4DB2-BD59-A6C34878D82A}">
                    <a16:rowId xmlns:a16="http://schemas.microsoft.com/office/drawing/2014/main" val="10000"/>
                  </a:ext>
                </a:extLst>
              </a:tr>
              <a:tr h="744892">
                <a:tc>
                  <a:txBody>
                    <a:bodyPr/>
                    <a:lstStyle/>
                    <a:p>
                      <a:r>
                        <a:rPr lang="en-US" dirty="0"/>
                        <a:t>Win the prize $10000. Unbelievable!!!</a:t>
                      </a:r>
                    </a:p>
                  </a:txBody>
                  <a:tcPr/>
                </a:tc>
                <a:tc>
                  <a:txBody>
                    <a:bodyPr/>
                    <a:lstStyle/>
                    <a:p>
                      <a:r>
                        <a:rPr lang="en-US" dirty="0"/>
                        <a:t>Y</a:t>
                      </a:r>
                    </a:p>
                  </a:txBody>
                  <a:tcPr/>
                </a:tc>
                <a:extLst>
                  <a:ext uri="{0D108BD9-81ED-4DB2-BD59-A6C34878D82A}">
                    <a16:rowId xmlns:a16="http://schemas.microsoft.com/office/drawing/2014/main" val="10001"/>
                  </a:ext>
                </a:extLst>
              </a:tr>
              <a:tr h="11938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Ram </a:t>
                      </a:r>
                      <a:r>
                        <a:rPr lang="en-US" baseline="0" dirty="0"/>
                        <a:t>won the prize in </a:t>
                      </a:r>
                      <a:r>
                        <a:rPr lang="en-US" baseline="0" dirty="0" smtClean="0"/>
                        <a:t>music competition.</a:t>
                      </a:r>
                      <a:endParaRPr lang="en-US" dirty="0"/>
                    </a:p>
                    <a:p>
                      <a:endParaRPr lang="en-US" dirty="0"/>
                    </a:p>
                  </a:txBody>
                  <a:tcPr/>
                </a:tc>
                <a:tc>
                  <a:txBody>
                    <a:bodyPr/>
                    <a:lstStyle/>
                    <a:p>
                      <a:r>
                        <a:rPr lang="en-US" dirty="0"/>
                        <a:t>N</a:t>
                      </a:r>
                    </a:p>
                  </a:txBody>
                  <a:tcPr/>
                </a:tc>
                <a:extLst>
                  <a:ext uri="{0D108BD9-81ED-4DB2-BD59-A6C34878D82A}">
                    <a16:rowId xmlns:a16="http://schemas.microsoft.com/office/drawing/2014/main" val="10002"/>
                  </a:ext>
                </a:extLst>
              </a:tr>
              <a:tr h="367344">
                <a:tc>
                  <a:txBody>
                    <a:bodyPr/>
                    <a:lstStyle/>
                    <a:p>
                      <a:r>
                        <a:rPr lang="en-US" dirty="0"/>
                        <a:t>Free</a:t>
                      </a:r>
                      <a:r>
                        <a:rPr lang="en-US" baseline="0" dirty="0"/>
                        <a:t> Himalayan tour! Ne’er in lifetime!!!</a:t>
                      </a:r>
                      <a:endParaRPr lang="en-US" dirty="0"/>
                    </a:p>
                  </a:txBody>
                  <a:tcPr/>
                </a:tc>
                <a:tc>
                  <a:txBody>
                    <a:bodyPr/>
                    <a:lstStyle/>
                    <a:p>
                      <a:r>
                        <a:rPr lang="en-US" dirty="0"/>
                        <a:t>Y</a:t>
                      </a:r>
                    </a:p>
                  </a:txBody>
                  <a:tcPr/>
                </a:tc>
                <a:extLst>
                  <a:ext uri="{0D108BD9-81ED-4DB2-BD59-A6C34878D82A}">
                    <a16:rowId xmlns:a16="http://schemas.microsoft.com/office/drawing/2014/main" val="10003"/>
                  </a:ext>
                </a:extLst>
              </a:tr>
              <a:tr h="36734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6734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D4ABD5CE-DF25-4F2B-9E1E-CDFA4CB7DFA4}" type="slidenum">
              <a:rPr lang="en-US" smtClean="0"/>
              <a:t>7</a:t>
            </a:fld>
            <a:endParaRPr lang="en-US"/>
          </a:p>
        </p:txBody>
      </p:sp>
    </p:spTree>
    <p:extLst>
      <p:ext uri="{BB962C8B-B14F-4D97-AF65-F5344CB8AC3E}">
        <p14:creationId xmlns:p14="http://schemas.microsoft.com/office/powerpoint/2010/main" val="37864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5" y="994353"/>
            <a:ext cx="10823703" cy="5350176"/>
          </a:xfrm>
        </p:spPr>
        <p:txBody>
          <a:bodyPr>
            <a:normAutofit fontScale="92500" lnSpcReduction="10000"/>
          </a:bodyPr>
          <a:lstStyle/>
          <a:p>
            <a:r>
              <a:rPr lang="en-US" dirty="0" smtClean="0"/>
              <a:t>step1</a:t>
            </a:r>
            <a:endParaRPr lang="en-US" dirty="0"/>
          </a:p>
          <a:p>
            <a:pPr marL="457200" lvl="1" indent="0">
              <a:buNone/>
            </a:pPr>
            <a:r>
              <a:rPr lang="en-US" dirty="0"/>
              <a:t>Extract some specific features from the sample data in the form of numbers (feature vector). </a:t>
            </a:r>
          </a:p>
          <a:p>
            <a:pPr marL="457200" lvl="1" indent="0">
              <a:buNone/>
            </a:pPr>
            <a:r>
              <a:rPr lang="en-US" dirty="0"/>
              <a:t>Most of the time the </a:t>
            </a:r>
            <a:r>
              <a:rPr lang="en-US" dirty="0" smtClean="0"/>
              <a:t>vector that indicate the presence of the words </a:t>
            </a:r>
            <a:r>
              <a:rPr lang="en-US" dirty="0"/>
              <a:t>or something similar is used</a:t>
            </a:r>
            <a:r>
              <a:rPr lang="en-US" dirty="0" smtClean="0"/>
              <a:t>.</a:t>
            </a:r>
          </a:p>
          <a:p>
            <a:pPr marL="457200" lvl="1" indent="0">
              <a:buNone/>
            </a:pPr>
            <a:r>
              <a:rPr lang="en-US" dirty="0" smtClean="0"/>
              <a:t>Here the reference list is </a:t>
            </a:r>
          </a:p>
          <a:p>
            <a:pPr marL="457200" lvl="1" indent="0">
              <a:buNone/>
            </a:pPr>
            <a:r>
              <a:rPr lang="en-US" dirty="0"/>
              <a:t>Words = ( “WIN”, “PRIZE”,  “FREE”) </a:t>
            </a:r>
          </a:p>
          <a:p>
            <a:pPr marL="457200" lvl="1" indent="0">
              <a:buNone/>
            </a:pPr>
            <a:r>
              <a:rPr lang="en-US" dirty="0"/>
              <a:t>	</a:t>
            </a:r>
            <a:r>
              <a:rPr lang="en-US" b="1" dirty="0" smtClean="0"/>
              <a:t>Spam email1: x1 “</a:t>
            </a:r>
            <a:r>
              <a:rPr lang="en-US" dirty="0" smtClean="0"/>
              <a:t>Win </a:t>
            </a:r>
            <a:r>
              <a:rPr lang="en-US" dirty="0"/>
              <a:t>the prize $10000. </a:t>
            </a:r>
            <a:r>
              <a:rPr lang="en-US" dirty="0" smtClean="0"/>
              <a:t>Unbelievable”</a:t>
            </a:r>
            <a:endParaRPr lang="en-US" b="1" dirty="0"/>
          </a:p>
          <a:p>
            <a:pPr marL="457200" lvl="1" indent="0">
              <a:buNone/>
            </a:pPr>
            <a:r>
              <a:rPr lang="en-US" dirty="0" smtClean="0"/>
              <a:t>	Data </a:t>
            </a:r>
            <a:r>
              <a:rPr lang="en-US" dirty="0"/>
              <a:t>Vector </a:t>
            </a:r>
            <a:r>
              <a:rPr lang="en-US" dirty="0" smtClean="0"/>
              <a:t>x1 =  </a:t>
            </a:r>
            <a:r>
              <a:rPr lang="en-US" dirty="0"/>
              <a:t>(</a:t>
            </a:r>
            <a:r>
              <a:rPr lang="en-US" dirty="0" smtClean="0"/>
              <a:t>1,1,0); </a:t>
            </a:r>
          </a:p>
          <a:p>
            <a:pPr marL="457200" lvl="1" indent="0">
              <a:buNone/>
            </a:pPr>
            <a:r>
              <a:rPr lang="en-US" dirty="0" smtClean="0"/>
              <a:t>	Output </a:t>
            </a:r>
            <a:r>
              <a:rPr lang="en-US" dirty="0"/>
              <a:t>= 1</a:t>
            </a:r>
          </a:p>
          <a:p>
            <a:pPr marL="457200" lvl="1" indent="0">
              <a:buNone/>
            </a:pPr>
            <a:r>
              <a:rPr lang="en-US" b="1" dirty="0" smtClean="0"/>
              <a:t>	Non </a:t>
            </a:r>
            <a:r>
              <a:rPr lang="en-US" b="1" dirty="0"/>
              <a:t>spam </a:t>
            </a:r>
            <a:r>
              <a:rPr lang="en-US" b="1" dirty="0" smtClean="0"/>
              <a:t>email2 : </a:t>
            </a:r>
            <a:r>
              <a:rPr lang="en-US" dirty="0"/>
              <a:t>Ram won the prize in music competition.</a:t>
            </a:r>
          </a:p>
          <a:p>
            <a:pPr marL="457200" lvl="1" indent="0">
              <a:buNone/>
            </a:pPr>
            <a:r>
              <a:rPr lang="en-US" dirty="0" smtClean="0"/>
              <a:t>	Data </a:t>
            </a:r>
            <a:r>
              <a:rPr lang="en-US" dirty="0"/>
              <a:t>vector = (</a:t>
            </a:r>
            <a:r>
              <a:rPr lang="en-US" dirty="0" smtClean="0"/>
              <a:t>0,1,0) </a:t>
            </a:r>
            <a:r>
              <a:rPr lang="en-US" dirty="0"/>
              <a:t>; Output = -1</a:t>
            </a:r>
            <a:r>
              <a:rPr lang="en-US" dirty="0" smtClean="0"/>
              <a:t>;</a:t>
            </a:r>
          </a:p>
          <a:p>
            <a:pPr marL="457200" lvl="1" indent="0">
              <a:buNone/>
            </a:pPr>
            <a:r>
              <a:rPr lang="en-US" dirty="0"/>
              <a:t>	</a:t>
            </a:r>
            <a:r>
              <a:rPr lang="en-US" b="1" dirty="0" smtClean="0"/>
              <a:t>Spam mail 3</a:t>
            </a:r>
            <a:r>
              <a:rPr lang="en-US" dirty="0" smtClean="0"/>
              <a:t>:”</a:t>
            </a:r>
            <a:r>
              <a:rPr lang="en-US" dirty="0"/>
              <a:t> Free Himalayan tour! Ne’er in lifetime!!!</a:t>
            </a:r>
          </a:p>
          <a:p>
            <a:pPr marL="457200" lvl="1" indent="0">
              <a:buNone/>
            </a:pPr>
            <a:r>
              <a:rPr lang="en-US" dirty="0" smtClean="0"/>
              <a:t>	data vector = ( 0,0,1); Output = 1;</a:t>
            </a:r>
          </a:p>
          <a:p>
            <a:pPr marL="457200" lvl="1" indent="0">
              <a:buNone/>
            </a:pPr>
            <a:r>
              <a:rPr lang="en-US" dirty="0" smtClean="0"/>
              <a:t>This data set is just for demo purpose. May not reflect the true situation.</a:t>
            </a:r>
          </a:p>
          <a:p>
            <a:pPr marL="457200" lvl="1" indent="0">
              <a:buNone/>
            </a:pPr>
            <a:endParaRPr lang="en-US" dirty="0" smtClean="0"/>
          </a:p>
          <a:p>
            <a:pPr marL="457200" lvl="1" indent="0">
              <a:buNone/>
            </a:pPr>
            <a:endParaRPr lang="en-US" dirty="0"/>
          </a:p>
          <a:p>
            <a:pPr marL="0" indent="0">
              <a:buNone/>
            </a:pPr>
            <a:endParaRPr lang="en-US" i="1" dirty="0" smtClean="0">
              <a:latin typeface="Cambria Math" panose="02040503050406030204" pitchFamily="18" charset="0"/>
            </a:endParaRPr>
          </a:p>
          <a:p>
            <a:endParaRPr lang="en-US" i="1" dirty="0">
              <a:latin typeface="Cambria Math" panose="02040503050406030204" pitchFamily="18" charset="0"/>
            </a:endParaRPr>
          </a:p>
          <a:p>
            <a:endParaRPr lang="en-US" dirty="0"/>
          </a:p>
        </p:txBody>
      </p:sp>
      <p:sp>
        <p:nvSpPr>
          <p:cNvPr id="5" name="Slide Number Placeholder 4"/>
          <p:cNvSpPr>
            <a:spLocks noGrp="1"/>
          </p:cNvSpPr>
          <p:nvPr>
            <p:ph type="sldNum" sz="quarter" idx="12"/>
          </p:nvPr>
        </p:nvSpPr>
        <p:spPr/>
        <p:txBody>
          <a:bodyPr/>
          <a:lstStyle/>
          <a:p>
            <a:fld id="{D4ABD5CE-DF25-4F2B-9E1E-CDFA4CB7DFA4}" type="slidenum">
              <a:rPr lang="en-US" smtClean="0"/>
              <a:t>8</a:t>
            </a:fld>
            <a:endParaRPr lang="en-US"/>
          </a:p>
        </p:txBody>
      </p:sp>
    </p:spTree>
    <p:extLst>
      <p:ext uri="{BB962C8B-B14F-4D97-AF65-F5344CB8AC3E}">
        <p14:creationId xmlns:p14="http://schemas.microsoft.com/office/powerpoint/2010/main" val="1100736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Fundamental approach for solutions to the problems (Improved </a:t>
            </a:r>
            <a:r>
              <a:rPr lang="en-US" sz="3100" b="1" dirty="0"/>
              <a:t>guess := original guess + step size * error</a:t>
            </a:r>
            <a:r>
              <a:rPr lang="en-US" b="1" dirty="0"/>
              <a:t/>
            </a:r>
            <a:br>
              <a:rPr lang="en-US" b="1" dirty="0"/>
            </a:br>
            <a:endParaRPr lang="en-US" dirty="0"/>
          </a:p>
        </p:txBody>
      </p:sp>
      <p:sp>
        <p:nvSpPr>
          <p:cNvPr id="3" name="Content Placeholder 2"/>
          <p:cNvSpPr>
            <a:spLocks noGrp="1"/>
          </p:cNvSpPr>
          <p:nvPr>
            <p:ph idx="1"/>
          </p:nvPr>
        </p:nvSpPr>
        <p:spPr>
          <a:xfrm>
            <a:off x="838200" y="1561014"/>
            <a:ext cx="10515600" cy="4962312"/>
          </a:xfrm>
        </p:spPr>
        <p:txBody>
          <a:bodyPr>
            <a:normAutofit lnSpcReduction="10000"/>
          </a:bodyPr>
          <a:lstStyle/>
          <a:p>
            <a:pPr marL="0" indent="0">
              <a:buNone/>
            </a:pPr>
            <a:r>
              <a:rPr lang="en-US" b="1" dirty="0"/>
              <a:t>Training</a:t>
            </a:r>
            <a:r>
              <a:rPr lang="en-US" dirty="0"/>
              <a:t> </a:t>
            </a:r>
          </a:p>
          <a:p>
            <a:r>
              <a:rPr lang="en-US" dirty="0" smtClean="0"/>
              <a:t>w1</a:t>
            </a:r>
            <a:r>
              <a:rPr lang="en-US" dirty="0"/>
              <a:t>, w2,w3, … be the weights for each data element. </a:t>
            </a:r>
            <a:r>
              <a:rPr lang="en-US" dirty="0" smtClean="0"/>
              <a:t>W(=(w1,w2,w3)) </a:t>
            </a:r>
            <a:r>
              <a:rPr lang="en-US" dirty="0"/>
              <a:t>and b are the parameters  to be determined. ‘c</a:t>
            </a:r>
            <a:r>
              <a:rPr lang="en-US" baseline="-25000" dirty="0"/>
              <a:t>i</a:t>
            </a:r>
            <a:r>
              <a:rPr lang="en-US" dirty="0"/>
              <a:t> </a:t>
            </a:r>
            <a:r>
              <a:rPr lang="en-US" dirty="0" smtClean="0"/>
              <a:t>’ </a:t>
            </a:r>
            <a:r>
              <a:rPr lang="en-US" dirty="0"/>
              <a:t>denotes whether the </a:t>
            </a:r>
            <a:r>
              <a:rPr lang="en-US" dirty="0" smtClean="0"/>
              <a:t>email ‘</a:t>
            </a:r>
            <a:r>
              <a:rPr lang="en-US" dirty="0" err="1" smtClean="0"/>
              <a:t>i</a:t>
            </a:r>
            <a:r>
              <a:rPr lang="en-US" dirty="0" smtClean="0"/>
              <a:t>’ </a:t>
            </a:r>
            <a:r>
              <a:rPr lang="en-US" dirty="0"/>
              <a:t>is a spam or not. </a:t>
            </a:r>
            <a:r>
              <a:rPr lang="en-US" dirty="0" smtClean="0"/>
              <a:t>c</a:t>
            </a:r>
            <a:r>
              <a:rPr lang="en-US" baseline="-25000" dirty="0" smtClean="0"/>
              <a:t>i</a:t>
            </a:r>
            <a:r>
              <a:rPr lang="en-US" dirty="0" smtClean="0"/>
              <a:t> = </a:t>
            </a:r>
            <a:r>
              <a:rPr lang="en-US" dirty="0"/>
              <a:t>1 if it is spam and -1 if it is not.</a:t>
            </a:r>
          </a:p>
          <a:p>
            <a:r>
              <a:rPr lang="en-US" b="1" dirty="0"/>
              <a:t>Algorithm:</a:t>
            </a:r>
          </a:p>
          <a:p>
            <a:pPr marL="971550" lvl="1" indent="-514350">
              <a:buFont typeface="+mj-lt"/>
              <a:buAutoNum type="arabicPeriod"/>
            </a:pPr>
            <a:r>
              <a:rPr lang="en-US" dirty="0"/>
              <a:t>Initialize w and b (to random values or to 0). </a:t>
            </a:r>
          </a:p>
          <a:p>
            <a:pPr marL="971550" lvl="1" indent="-514350">
              <a:buFont typeface="+mj-lt"/>
              <a:buAutoNum type="arabicPeriod"/>
            </a:pPr>
            <a:r>
              <a:rPr lang="en-US" dirty="0"/>
              <a:t>Find a training example </a:t>
            </a:r>
            <a:r>
              <a:rPr lang="en-US" dirty="0" smtClean="0"/>
              <a:t>(</a:t>
            </a:r>
            <a:r>
              <a:rPr lang="en-US" i="1" dirty="0"/>
              <a:t>x</a:t>
            </a:r>
            <a:r>
              <a:rPr lang="en-US" baseline="-25000" dirty="0"/>
              <a:t>i</a:t>
            </a:r>
            <a:r>
              <a:rPr lang="en-US" dirty="0"/>
              <a:t>, c</a:t>
            </a:r>
            <a:r>
              <a:rPr lang="en-US" baseline="-25000" dirty="0"/>
              <a:t>i</a:t>
            </a:r>
            <a:r>
              <a:rPr lang="en-US" dirty="0"/>
              <a:t> ) for which </a:t>
            </a:r>
          </a:p>
          <a:p>
            <a:pPr marL="0" indent="0">
              <a:buNone/>
            </a:pPr>
            <a:r>
              <a:rPr lang="en-US" i="1" dirty="0"/>
              <a:t>			sign(</a:t>
            </a:r>
            <a:r>
              <a:rPr lang="en-US" i="1" dirty="0" err="1"/>
              <a:t>w</a:t>
            </a:r>
            <a:r>
              <a:rPr lang="en-US" i="1" baseline="30000" dirty="0" err="1"/>
              <a:t>T</a:t>
            </a:r>
            <a:r>
              <a:rPr lang="en-US" i="1" dirty="0"/>
              <a:t> </a:t>
            </a:r>
            <a:r>
              <a:rPr lang="en-US" i="1" dirty="0" smtClean="0"/>
              <a:t>x</a:t>
            </a:r>
            <a:r>
              <a:rPr lang="en-US" baseline="-25000" dirty="0" smtClean="0"/>
              <a:t>i</a:t>
            </a:r>
            <a:r>
              <a:rPr lang="en-US" i="1" dirty="0" smtClean="0"/>
              <a:t> </a:t>
            </a:r>
            <a:r>
              <a:rPr lang="en-US" i="1" dirty="0"/>
              <a:t>+ b) != </a:t>
            </a:r>
            <a:r>
              <a:rPr lang="en-US" dirty="0"/>
              <a:t>c</a:t>
            </a:r>
            <a:r>
              <a:rPr lang="en-US" baseline="-25000" dirty="0"/>
              <a:t>i</a:t>
            </a:r>
            <a:r>
              <a:rPr lang="en-US" dirty="0"/>
              <a:t> </a:t>
            </a:r>
            <a:r>
              <a:rPr lang="en-US" i="1" dirty="0" smtClean="0"/>
              <a:t>. </a:t>
            </a:r>
          </a:p>
          <a:p>
            <a:pPr marL="0" indent="0">
              <a:buNone/>
            </a:pPr>
            <a:r>
              <a:rPr lang="en-US" i="1" dirty="0" smtClean="0"/>
              <a:t>Sign(.023) = 1; sign(-.223)=-1</a:t>
            </a:r>
            <a:endParaRPr lang="en-US" i="1" dirty="0"/>
          </a:p>
          <a:p>
            <a:pPr marL="0" indent="0">
              <a:buNone/>
            </a:pPr>
            <a:r>
              <a:rPr lang="en-US" dirty="0" smtClean="0"/>
              <a:t>If </a:t>
            </a:r>
            <a:r>
              <a:rPr lang="en-US" dirty="0"/>
              <a:t>there is no such example, training is completed. Store the final w and b and stop. Otherwise go to next step. </a:t>
            </a:r>
          </a:p>
          <a:p>
            <a:pPr marL="0" indent="0">
              <a:buNone/>
            </a:pPr>
            <a:endParaRPr lang="en-US" b="1" dirty="0"/>
          </a:p>
        </p:txBody>
      </p:sp>
      <p:pic>
        <p:nvPicPr>
          <p:cNvPr id="4" name="Picture 3"/>
          <p:cNvPicPr>
            <a:picLocks noChangeAspect="1"/>
          </p:cNvPicPr>
          <p:nvPr/>
        </p:nvPicPr>
        <p:blipFill>
          <a:blip r:embed="rId2"/>
          <a:stretch>
            <a:fillRect/>
          </a:stretch>
        </p:blipFill>
        <p:spPr>
          <a:xfrm>
            <a:off x="8213482" y="3302144"/>
            <a:ext cx="2095500" cy="1609725"/>
          </a:xfrm>
          <a:prstGeom prst="rect">
            <a:avLst/>
          </a:prstGeom>
        </p:spPr>
      </p:pic>
      <p:sp>
        <p:nvSpPr>
          <p:cNvPr id="5" name="Slide Number Placeholder 4"/>
          <p:cNvSpPr>
            <a:spLocks noGrp="1"/>
          </p:cNvSpPr>
          <p:nvPr>
            <p:ph type="sldNum" sz="quarter" idx="12"/>
          </p:nvPr>
        </p:nvSpPr>
        <p:spPr/>
        <p:txBody>
          <a:bodyPr/>
          <a:lstStyle/>
          <a:p>
            <a:fld id="{D4ABD5CE-DF25-4F2B-9E1E-CDFA4CB7DFA4}" type="slidenum">
              <a:rPr lang="en-US" smtClean="0"/>
              <a:t>9</a:t>
            </a:fld>
            <a:endParaRPr lang="en-US"/>
          </a:p>
        </p:txBody>
      </p:sp>
    </p:spTree>
    <p:extLst>
      <p:ext uri="{BB962C8B-B14F-4D97-AF65-F5344CB8AC3E}">
        <p14:creationId xmlns:p14="http://schemas.microsoft.com/office/powerpoint/2010/main" val="2758100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24775</TotalTime>
  <Words>4388</Words>
  <Application>Microsoft Office PowerPoint</Application>
  <PresentationFormat>Widescreen</PresentationFormat>
  <Paragraphs>482</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Wingdings</vt:lpstr>
      <vt:lpstr>Office Theme</vt:lpstr>
      <vt:lpstr>Machine learning Enabling</vt:lpstr>
      <vt:lpstr>Purpose</vt:lpstr>
      <vt:lpstr>Approach</vt:lpstr>
      <vt:lpstr>Examples for Machine learning</vt:lpstr>
      <vt:lpstr>Examples for Machine learning </vt:lpstr>
      <vt:lpstr>Email spam identification (http://ats.cs.ut.ee/u/kt/hw/spam/spam.pdf)</vt:lpstr>
      <vt:lpstr>Machine learning in Spam detection</vt:lpstr>
      <vt:lpstr>PowerPoint Presentation</vt:lpstr>
      <vt:lpstr>Fundamental approach for solutions to the problems (Improved guess := original guess + step size * error </vt:lpstr>
      <vt:lpstr>Algorithm…</vt:lpstr>
      <vt:lpstr>Perceptron and neural network</vt:lpstr>
      <vt:lpstr>Support vector</vt:lpstr>
      <vt:lpstr>Linear regression – least squares formulation</vt:lpstr>
      <vt:lpstr>Linear regression ….</vt:lpstr>
      <vt:lpstr>System of equations </vt:lpstr>
      <vt:lpstr>Least squares</vt:lpstr>
      <vt:lpstr>Matrix representation</vt:lpstr>
      <vt:lpstr>Decision tree</vt:lpstr>
      <vt:lpstr>Basic ideas behind decision tree construction</vt:lpstr>
      <vt:lpstr>Uncertainty and information</vt:lpstr>
      <vt:lpstr>Measure for information</vt:lpstr>
      <vt:lpstr>Notes on entropy</vt:lpstr>
      <vt:lpstr>Information content in decision tree</vt:lpstr>
      <vt:lpstr>Information content for decision tree construction</vt:lpstr>
      <vt:lpstr>PowerPoint Presentation</vt:lpstr>
      <vt:lpstr>The tree (to be)constructed</vt:lpstr>
      <vt:lpstr>PowerPoint Presentation</vt:lpstr>
      <vt:lpstr>K nearest neighbors</vt:lpstr>
      <vt:lpstr>Bayesian – A probabilistic approach </vt:lpstr>
      <vt:lpstr>PowerPoint Presentation</vt:lpstr>
      <vt:lpstr>Clustering</vt:lpstr>
      <vt:lpstr>PowerPoint Presentation</vt:lpstr>
      <vt:lpstr>Data representation</vt:lpstr>
      <vt:lpstr>Distance metric</vt:lpstr>
      <vt:lpstr>PowerPoint Presentation</vt:lpstr>
      <vt:lpstr>Clustering </vt:lpstr>
      <vt:lpstr>PowerPoint Presentation</vt:lpstr>
      <vt:lpstr>Frequent item sets, Market basket,….</vt:lpstr>
      <vt:lpstr>Example </vt:lpstr>
      <vt:lpstr>Market basket ideas</vt:lpstr>
      <vt:lpstr>A simple model</vt:lpstr>
      <vt:lpstr>PowerPoint Presentation</vt:lpstr>
      <vt:lpstr>Finding frequent item sets. Apriory algorithm</vt:lpstr>
      <vt:lpstr>Basic idea of generation of frequent item sets </vt:lpstr>
      <vt:lpstr>Statistics after machine learning</vt:lpstr>
      <vt:lpstr>Stats before mining the data</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Enabling</dc:title>
  <dc:creator>Sivaramakumar, Gopalasamudram (Cognizant)</dc:creator>
  <cp:lastModifiedBy>Sivaramakumar, Gopalasamudram (Cognizant)</cp:lastModifiedBy>
  <cp:revision>251</cp:revision>
  <dcterms:created xsi:type="dcterms:W3CDTF">2017-07-07T09:45:57Z</dcterms:created>
  <dcterms:modified xsi:type="dcterms:W3CDTF">2017-11-05T19:48:20Z</dcterms:modified>
</cp:coreProperties>
</file>