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8"/>
  </p:notesMasterIdLst>
  <p:handoutMasterIdLst>
    <p:handoutMasterId r:id="rId89"/>
  </p:handoutMasterIdLst>
  <p:sldIdLst>
    <p:sldId id="455" r:id="rId2"/>
    <p:sldId id="486" r:id="rId3"/>
    <p:sldId id="457" r:id="rId4"/>
    <p:sldId id="464" r:id="rId5"/>
    <p:sldId id="394" r:id="rId6"/>
    <p:sldId id="395" r:id="rId7"/>
    <p:sldId id="444" r:id="rId8"/>
    <p:sldId id="463" r:id="rId9"/>
    <p:sldId id="399" r:id="rId10"/>
    <p:sldId id="426" r:id="rId11"/>
    <p:sldId id="423" r:id="rId12"/>
    <p:sldId id="488" r:id="rId13"/>
    <p:sldId id="489" r:id="rId14"/>
    <p:sldId id="490" r:id="rId15"/>
    <p:sldId id="491" r:id="rId16"/>
    <p:sldId id="466" r:id="rId17"/>
    <p:sldId id="492" r:id="rId18"/>
    <p:sldId id="493" r:id="rId19"/>
    <p:sldId id="494" r:id="rId20"/>
    <p:sldId id="495" r:id="rId21"/>
    <p:sldId id="496" r:id="rId22"/>
    <p:sldId id="497" r:id="rId23"/>
    <p:sldId id="498" r:id="rId24"/>
    <p:sldId id="499" r:id="rId25"/>
    <p:sldId id="500" r:id="rId26"/>
    <p:sldId id="398" r:id="rId27"/>
    <p:sldId id="501" r:id="rId28"/>
    <p:sldId id="409" r:id="rId29"/>
    <p:sldId id="434" r:id="rId30"/>
    <p:sldId id="502" r:id="rId31"/>
    <p:sldId id="503" r:id="rId32"/>
    <p:sldId id="401" r:id="rId33"/>
    <p:sldId id="487" r:id="rId34"/>
    <p:sldId id="504" r:id="rId35"/>
    <p:sldId id="400" r:id="rId36"/>
    <p:sldId id="462" r:id="rId37"/>
    <p:sldId id="461" r:id="rId38"/>
    <p:sldId id="460" r:id="rId39"/>
    <p:sldId id="459" r:id="rId40"/>
    <p:sldId id="505" r:id="rId41"/>
    <p:sldId id="506" r:id="rId42"/>
    <p:sldId id="476" r:id="rId43"/>
    <p:sldId id="477" r:id="rId44"/>
    <p:sldId id="431" r:id="rId45"/>
    <p:sldId id="478" r:id="rId46"/>
    <p:sldId id="465" r:id="rId47"/>
    <p:sldId id="469" r:id="rId48"/>
    <p:sldId id="470" r:id="rId49"/>
    <p:sldId id="471" r:id="rId50"/>
    <p:sldId id="412" r:id="rId51"/>
    <p:sldId id="507" r:id="rId52"/>
    <p:sldId id="508" r:id="rId53"/>
    <p:sldId id="521" r:id="rId54"/>
    <p:sldId id="522" r:id="rId55"/>
    <p:sldId id="520" r:id="rId56"/>
    <p:sldId id="524" r:id="rId57"/>
    <p:sldId id="523" r:id="rId58"/>
    <p:sldId id="509" r:id="rId59"/>
    <p:sldId id="525" r:id="rId60"/>
    <p:sldId id="526" r:id="rId61"/>
    <p:sldId id="527" r:id="rId62"/>
    <p:sldId id="413" r:id="rId63"/>
    <p:sldId id="528" r:id="rId64"/>
    <p:sldId id="529" r:id="rId65"/>
    <p:sldId id="530" r:id="rId66"/>
    <p:sldId id="531" r:id="rId67"/>
    <p:sldId id="479" r:id="rId68"/>
    <p:sldId id="481" r:id="rId69"/>
    <p:sldId id="483" r:id="rId70"/>
    <p:sldId id="414" r:id="rId71"/>
    <p:sldId id="510" r:id="rId72"/>
    <p:sldId id="511" r:id="rId73"/>
    <p:sldId id="515" r:id="rId74"/>
    <p:sldId id="516" r:id="rId75"/>
    <p:sldId id="512" r:id="rId76"/>
    <p:sldId id="517" r:id="rId77"/>
    <p:sldId id="518" r:id="rId78"/>
    <p:sldId id="513" r:id="rId79"/>
    <p:sldId id="519" r:id="rId80"/>
    <p:sldId id="514" r:id="rId81"/>
    <p:sldId id="454" r:id="rId82"/>
    <p:sldId id="448" r:id="rId83"/>
    <p:sldId id="445" r:id="rId84"/>
    <p:sldId id="446" r:id="rId85"/>
    <p:sldId id="442" r:id="rId86"/>
    <p:sldId id="532" r:id="rId87"/>
  </p:sldIdLst>
  <p:sldSz cx="9144000" cy="6858000" type="screen4x3"/>
  <p:notesSz cx="6985000" cy="92821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246">
          <p15:clr>
            <a:srgbClr val="A4A3A4"/>
          </p15:clr>
        </p15:guide>
        <p15:guide id="2" orient="horz" pos="1908">
          <p15:clr>
            <a:srgbClr val="A4A3A4"/>
          </p15:clr>
        </p15:guide>
        <p15:guide id="3" orient="horz" pos="3812">
          <p15:clr>
            <a:srgbClr val="A4A3A4"/>
          </p15:clr>
        </p15:guide>
        <p15:guide id="4" orient="horz" pos="2340">
          <p15:clr>
            <a:srgbClr val="A4A3A4"/>
          </p15:clr>
        </p15:guide>
        <p15:guide id="5" pos="5448">
          <p15:clr>
            <a:srgbClr val="A4A3A4"/>
          </p15:clr>
        </p15:guide>
        <p15:guide id="6" pos="403">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3333CC"/>
    <a:srgbClr val="0000CC"/>
    <a:srgbClr val="EAEAEA"/>
    <a:srgbClr val="CC0000"/>
    <a:srgbClr val="FFCC00"/>
    <a:srgbClr val="CDF5F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102"/>
      </p:cViewPr>
      <p:guideLst>
        <p:guide orient="horz" pos="1246"/>
        <p:guide orient="horz" pos="1908"/>
        <p:guide orient="horz" pos="3812"/>
        <p:guide orient="horz" pos="2340"/>
        <p:guide pos="5448"/>
        <p:guide pos="4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843"/>
    </p:cViewPr>
  </p:sorterViewPr>
  <p:notesViewPr>
    <p:cSldViewPr snapToGrid="0">
      <p:cViewPr>
        <p:scale>
          <a:sx n="66" d="100"/>
          <a:sy n="66" d="100"/>
        </p:scale>
        <p:origin x="-1572" y="210"/>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defTabSz="930275" eaLnBrk="0" hangingPunct="0">
              <a:defRPr sz="1000" i="1">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algn="r" defTabSz="930275" eaLnBrk="0" hangingPunct="0">
              <a:defRPr sz="1000" i="1">
                <a:latin typeface="Times New Roman" pitchFamily="18" charset="0"/>
              </a:defRPr>
            </a:lvl1pPr>
          </a:lstStyle>
          <a:p>
            <a:endParaRPr lang="en-US"/>
          </a:p>
        </p:txBody>
      </p:sp>
      <p:sp>
        <p:nvSpPr>
          <p:cNvPr id="2052" name="Rectangle 4"/>
          <p:cNvSpPr>
            <a:spLocks noGrp="1" noRot="1" noChangeAspect="1" noChangeArrowheads="1" noTextEdit="1"/>
          </p:cNvSpPr>
          <p:nvPr>
            <p:ph type="sldImg" idx="2"/>
          </p:nvPr>
        </p:nvSpPr>
        <p:spPr bwMode="auto">
          <a:xfrm>
            <a:off x="1181100" y="703263"/>
            <a:ext cx="4622800" cy="34671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31863" y="4408488"/>
            <a:ext cx="5121275" cy="4176712"/>
          </a:xfrm>
          <a:prstGeom prst="rect">
            <a:avLst/>
          </a:prstGeom>
          <a:noFill/>
          <a:ln w="9525">
            <a:noFill/>
            <a:miter lim="800000"/>
            <a:headEnd/>
            <a:tailEnd/>
          </a:ln>
          <a:effectLst/>
        </p:spPr>
        <p:txBody>
          <a:bodyPr vert="horz" wrap="square" lIns="93594" tIns="46798" rIns="93594" bIns="4679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defTabSz="930275" eaLnBrk="0" hangingPunct="0">
              <a:defRPr sz="1000" i="1">
                <a:latin typeface="Times New Roman" pitchFamily="18" charset="0"/>
              </a:defRPr>
            </a:lvl1pPr>
          </a:lstStyle>
          <a:p>
            <a:endParaRPr lang="en-US"/>
          </a:p>
        </p:txBody>
      </p:sp>
      <p:sp>
        <p:nvSpPr>
          <p:cNvPr id="2055" name="Rectangle 7"/>
          <p:cNvSpPr>
            <a:spLocks noGrp="1" noChangeArrowheads="1"/>
          </p:cNvSpPr>
          <p:nvPr>
            <p:ph type="sldNum" sz="quarter" idx="5"/>
          </p:nvPr>
        </p:nvSpPr>
        <p:spPr bwMode="auto">
          <a:xfrm>
            <a:off x="3957638" y="8818563"/>
            <a:ext cx="3027362"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algn="r" defTabSz="930275" eaLnBrk="0" hangingPunct="0">
              <a:defRPr sz="1000" i="1">
                <a:latin typeface="Times New Roman" pitchFamily="18" charset="0"/>
              </a:defRPr>
            </a:lvl1pPr>
          </a:lstStyle>
          <a:p>
            <a:fld id="{9856248B-FEF1-4CE6-B571-8C913C4E8FC0}" type="slidenum">
              <a:rPr lang="en-US"/>
              <a:pPr/>
              <a:t>‹#›</a:t>
            </a:fld>
            <a:endParaRPr lang="en-US"/>
          </a:p>
        </p:txBody>
      </p:sp>
    </p:spTree>
  </p:cSld>
  <p:clrMap bg1="lt1" tx1="dk1" bg2="lt2" tx2="dk2" accent1="accent1" accent2="accent2" accent3="accent3" accent4="accent4" accent5="accent5" accent6="accent6" hlink="hlink" folHlink="folHlink"/>
  <p:notesStyle>
    <a:lvl1pPr algn="just" rtl="0" fontAlgn="base">
      <a:spcBef>
        <a:spcPct val="30000"/>
      </a:spcBef>
      <a:spcAft>
        <a:spcPct val="0"/>
      </a:spcAft>
      <a:defRPr sz="1200" kern="1200">
        <a:solidFill>
          <a:schemeClr val="tx1"/>
        </a:solidFill>
        <a:latin typeface="Times New Roman" pitchFamily="18" charset="0"/>
        <a:ea typeface="+mn-ea"/>
        <a:cs typeface="+mn-cs"/>
      </a:defRPr>
    </a:lvl1pPr>
    <a:lvl2pPr marL="457200" algn="just" rtl="0" fontAlgn="base">
      <a:spcBef>
        <a:spcPct val="30000"/>
      </a:spcBef>
      <a:spcAft>
        <a:spcPct val="0"/>
      </a:spcAft>
      <a:defRPr sz="1200" kern="1200">
        <a:solidFill>
          <a:schemeClr val="tx1"/>
        </a:solidFill>
        <a:latin typeface="Times New Roman" pitchFamily="18" charset="0"/>
        <a:ea typeface="+mn-ea"/>
        <a:cs typeface="+mn-cs"/>
      </a:defRPr>
    </a:lvl2pPr>
    <a:lvl3pPr marL="914400" algn="just" rtl="0" fontAlgn="base">
      <a:spcBef>
        <a:spcPct val="30000"/>
      </a:spcBef>
      <a:spcAft>
        <a:spcPct val="0"/>
      </a:spcAft>
      <a:defRPr sz="1200" kern="1200">
        <a:solidFill>
          <a:schemeClr val="tx1"/>
        </a:solidFill>
        <a:latin typeface="Times New Roman" pitchFamily="18" charset="0"/>
        <a:ea typeface="+mn-ea"/>
        <a:cs typeface="+mn-cs"/>
      </a:defRPr>
    </a:lvl3pPr>
    <a:lvl4pPr marL="1371600" algn="just" rtl="0" fontAlgn="base">
      <a:spcBef>
        <a:spcPct val="30000"/>
      </a:spcBef>
      <a:spcAft>
        <a:spcPct val="0"/>
      </a:spcAft>
      <a:defRPr sz="1200" kern="1200">
        <a:solidFill>
          <a:schemeClr val="tx1"/>
        </a:solidFill>
        <a:latin typeface="Times New Roman" pitchFamily="18" charset="0"/>
        <a:ea typeface="+mn-ea"/>
        <a:cs typeface="+mn-cs"/>
      </a:defRPr>
    </a:lvl4pPr>
    <a:lvl5pPr marL="1828800" algn="just"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5950C-F0A0-49EB-BF46-BC144C7B2869}" type="slidenum">
              <a:rPr lang="en-US"/>
              <a:pPr/>
              <a:t>1</a:t>
            </a:fld>
            <a:endParaRPr lang="en-US"/>
          </a:p>
        </p:txBody>
      </p:sp>
      <p:sp>
        <p:nvSpPr>
          <p:cNvPr id="102402" name="Rectangle 2"/>
          <p:cNvSpPr>
            <a:spLocks noGrp="1" noRot="1" noChangeAspect="1" noChangeArrowheads="1" noTextEdit="1"/>
          </p:cNvSpPr>
          <p:nvPr>
            <p:ph type="sldImg"/>
          </p:nvPr>
        </p:nvSpPr>
        <p:spPr>
          <a:ln cap="flat"/>
        </p:spPr>
      </p:sp>
      <p:sp>
        <p:nvSpPr>
          <p:cNvPr id="10240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6BC94-71CD-4910-904F-BF2204BA1E4D}" type="slidenum">
              <a:rPr lang="en-US"/>
              <a:pPr/>
              <a:t>10</a:t>
            </a:fld>
            <a:endParaRPr lang="en-US"/>
          </a:p>
        </p:txBody>
      </p:sp>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9597E-ADFD-4585-9C1B-B788F52C4FF0}" type="slidenum">
              <a:rPr lang="en-US"/>
              <a:pPr/>
              <a:t>11</a:t>
            </a:fld>
            <a:endParaRPr lang="en-US"/>
          </a:p>
        </p:txBody>
      </p:sp>
      <p:sp>
        <p:nvSpPr>
          <p:cNvPr id="61442" name="Rectangle 2"/>
          <p:cNvSpPr>
            <a:spLocks noGrp="1" noRot="1" noChangeAspect="1" noChangeArrowheads="1" noTextEdit="1"/>
          </p:cNvSpPr>
          <p:nvPr>
            <p:ph type="sldImg"/>
          </p:nvPr>
        </p:nvSpPr>
        <p:spPr>
          <a:ln cap="flat"/>
        </p:spPr>
      </p:sp>
      <p:sp>
        <p:nvSpPr>
          <p:cNvPr id="614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8BDB9-450A-4AE1-9CA3-55A5CFD9BBAD}" type="slidenum">
              <a:rPr lang="en-US"/>
              <a:pPr/>
              <a:t>12</a:t>
            </a:fld>
            <a:endParaRPr lang="en-US"/>
          </a:p>
        </p:txBody>
      </p:sp>
      <p:sp>
        <p:nvSpPr>
          <p:cNvPr id="174082" name="Rectangle 2"/>
          <p:cNvSpPr>
            <a:spLocks noGrp="1" noRot="1" noChangeAspect="1" noChangeArrowheads="1" noTextEdit="1"/>
          </p:cNvSpPr>
          <p:nvPr>
            <p:ph type="sldImg"/>
          </p:nvPr>
        </p:nvSpPr>
        <p:spPr>
          <a:ln cap="flat"/>
        </p:spPr>
      </p:sp>
      <p:sp>
        <p:nvSpPr>
          <p:cNvPr id="17408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F7BFDC-8A8A-43D5-B2FE-0E8B943A893E}" type="slidenum">
              <a:rPr lang="en-US"/>
              <a:pPr/>
              <a:t>13</a:t>
            </a:fld>
            <a:endParaRPr lang="en-US"/>
          </a:p>
        </p:txBody>
      </p:sp>
      <p:sp>
        <p:nvSpPr>
          <p:cNvPr id="176130" name="Rectangle 2"/>
          <p:cNvSpPr>
            <a:spLocks noGrp="1" noRot="1" noChangeAspect="1" noChangeArrowheads="1" noTextEdit="1"/>
          </p:cNvSpPr>
          <p:nvPr>
            <p:ph type="sldImg"/>
          </p:nvPr>
        </p:nvSpPr>
        <p:spPr>
          <a:ln cap="flat"/>
        </p:spPr>
      </p:sp>
      <p:sp>
        <p:nvSpPr>
          <p:cNvPr id="17613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7E476-19D4-49A4-A2D5-3C43FD818B0B}" type="slidenum">
              <a:rPr lang="en-US"/>
              <a:pPr/>
              <a:t>14</a:t>
            </a:fld>
            <a:endParaRPr lang="en-US"/>
          </a:p>
        </p:txBody>
      </p:sp>
      <p:sp>
        <p:nvSpPr>
          <p:cNvPr id="178178" name="Rectangle 2"/>
          <p:cNvSpPr>
            <a:spLocks noGrp="1" noRot="1" noChangeAspect="1" noChangeArrowheads="1" noTextEdit="1"/>
          </p:cNvSpPr>
          <p:nvPr>
            <p:ph type="sldImg"/>
          </p:nvPr>
        </p:nvSpPr>
        <p:spPr>
          <a:ln cap="flat"/>
        </p:spPr>
      </p:sp>
      <p:sp>
        <p:nvSpPr>
          <p:cNvPr id="17817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44652-53E2-4FD4-A5D2-A944B9EA0DB0}" type="slidenum">
              <a:rPr lang="en-US"/>
              <a:pPr/>
              <a:t>15</a:t>
            </a:fld>
            <a:endParaRPr lang="en-US"/>
          </a:p>
        </p:txBody>
      </p:sp>
      <p:sp>
        <p:nvSpPr>
          <p:cNvPr id="180226" name="Rectangle 2"/>
          <p:cNvSpPr>
            <a:spLocks noGrp="1" noRot="1" noChangeAspect="1" noChangeArrowheads="1" noTextEdit="1"/>
          </p:cNvSpPr>
          <p:nvPr>
            <p:ph type="sldImg"/>
          </p:nvPr>
        </p:nvSpPr>
        <p:spPr>
          <a:ln cap="flat"/>
        </p:spPr>
      </p:sp>
      <p:sp>
        <p:nvSpPr>
          <p:cNvPr id="18022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69A05-D4FC-41D7-B199-7931A16C4F8E}" type="slidenum">
              <a:rPr lang="en-US"/>
              <a:pPr/>
              <a:t>16</a:t>
            </a:fld>
            <a:endParaRPr lang="en-US"/>
          </a:p>
        </p:txBody>
      </p:sp>
      <p:sp>
        <p:nvSpPr>
          <p:cNvPr id="124930" name="Rectangle 2"/>
          <p:cNvSpPr>
            <a:spLocks noGrp="1" noRot="1" noChangeAspect="1" noChangeArrowheads="1" noTextEdit="1"/>
          </p:cNvSpPr>
          <p:nvPr>
            <p:ph type="sldImg"/>
          </p:nvPr>
        </p:nvSpPr>
        <p:spPr>
          <a:ln cap="flat"/>
        </p:spPr>
      </p:sp>
      <p:sp>
        <p:nvSpPr>
          <p:cNvPr id="12493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2992-E831-4268-867E-9404E296F16A}" type="slidenum">
              <a:rPr lang="en-US"/>
              <a:pPr/>
              <a:t>17</a:t>
            </a:fld>
            <a:endParaRPr lang="en-US"/>
          </a:p>
        </p:txBody>
      </p:sp>
      <p:sp>
        <p:nvSpPr>
          <p:cNvPr id="182274" name="Rectangle 2"/>
          <p:cNvSpPr>
            <a:spLocks noGrp="1" noRot="1" noChangeAspect="1" noChangeArrowheads="1" noTextEdit="1"/>
          </p:cNvSpPr>
          <p:nvPr>
            <p:ph type="sldImg"/>
          </p:nvPr>
        </p:nvSpPr>
        <p:spPr>
          <a:ln cap="flat"/>
        </p:spPr>
      </p:sp>
      <p:sp>
        <p:nvSpPr>
          <p:cNvPr id="18227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3B3DD-3AEF-4DBF-8E8F-DC6E64126D8F}" type="slidenum">
              <a:rPr lang="en-US"/>
              <a:pPr/>
              <a:t>18</a:t>
            </a:fld>
            <a:endParaRPr lang="en-US"/>
          </a:p>
        </p:txBody>
      </p:sp>
      <p:sp>
        <p:nvSpPr>
          <p:cNvPr id="184322" name="Rectangle 2"/>
          <p:cNvSpPr>
            <a:spLocks noGrp="1" noRot="1" noChangeAspect="1" noChangeArrowheads="1" noTextEdit="1"/>
          </p:cNvSpPr>
          <p:nvPr>
            <p:ph type="sldImg"/>
          </p:nvPr>
        </p:nvSpPr>
        <p:spPr>
          <a:ln cap="flat"/>
        </p:spPr>
      </p:sp>
      <p:sp>
        <p:nvSpPr>
          <p:cNvPr id="18432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96D80-D4AA-4310-8317-AA3289F83FDB}" type="slidenum">
              <a:rPr lang="en-US"/>
              <a:pPr/>
              <a:t>19</a:t>
            </a:fld>
            <a:endParaRPr lang="en-US"/>
          </a:p>
        </p:txBody>
      </p:sp>
      <p:sp>
        <p:nvSpPr>
          <p:cNvPr id="186370" name="Rectangle 2"/>
          <p:cNvSpPr>
            <a:spLocks noGrp="1" noRot="1" noChangeAspect="1" noChangeArrowheads="1" noTextEdit="1"/>
          </p:cNvSpPr>
          <p:nvPr>
            <p:ph type="sldImg"/>
          </p:nvPr>
        </p:nvSpPr>
        <p:spPr>
          <a:ln cap="flat"/>
        </p:spPr>
      </p:sp>
      <p:sp>
        <p:nvSpPr>
          <p:cNvPr id="18637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3E8F2-DF1F-4590-BC54-7DE0E0729CB2}" type="slidenum">
              <a:rPr lang="en-US"/>
              <a:pPr/>
              <a:t>2</a:t>
            </a:fld>
            <a:endParaRPr lang="en-US"/>
          </a:p>
        </p:txBody>
      </p:sp>
      <p:sp>
        <p:nvSpPr>
          <p:cNvPr id="167938" name="Rectangle 2"/>
          <p:cNvSpPr>
            <a:spLocks noGrp="1" noRot="1" noChangeAspect="1" noChangeArrowheads="1" noTextEdit="1"/>
          </p:cNvSpPr>
          <p:nvPr>
            <p:ph type="sldImg"/>
          </p:nvPr>
        </p:nvSpPr>
        <p:spPr>
          <a:ln cap="flat"/>
        </p:spPr>
      </p:sp>
      <p:sp>
        <p:nvSpPr>
          <p:cNvPr id="16793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BA3DA-D6E0-4D17-9678-C21316506320}" type="slidenum">
              <a:rPr lang="en-US"/>
              <a:pPr/>
              <a:t>20</a:t>
            </a:fld>
            <a:endParaRPr lang="en-US"/>
          </a:p>
        </p:txBody>
      </p:sp>
      <p:sp>
        <p:nvSpPr>
          <p:cNvPr id="188418" name="Rectangle 2"/>
          <p:cNvSpPr>
            <a:spLocks noGrp="1" noRot="1" noChangeAspect="1" noChangeArrowheads="1" noTextEdit="1"/>
          </p:cNvSpPr>
          <p:nvPr>
            <p:ph type="sldImg"/>
          </p:nvPr>
        </p:nvSpPr>
        <p:spPr>
          <a:ln cap="flat"/>
        </p:spPr>
      </p:sp>
      <p:sp>
        <p:nvSpPr>
          <p:cNvPr id="18841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2DF39-FDF7-4D82-8D42-4FAAFC509056}" type="slidenum">
              <a:rPr lang="en-US"/>
              <a:pPr/>
              <a:t>21</a:t>
            </a:fld>
            <a:endParaRPr lang="en-US"/>
          </a:p>
        </p:txBody>
      </p:sp>
      <p:sp>
        <p:nvSpPr>
          <p:cNvPr id="190466" name="Rectangle 2"/>
          <p:cNvSpPr>
            <a:spLocks noGrp="1" noRot="1" noChangeAspect="1" noChangeArrowheads="1" noTextEdit="1"/>
          </p:cNvSpPr>
          <p:nvPr>
            <p:ph type="sldImg"/>
          </p:nvPr>
        </p:nvSpPr>
        <p:spPr>
          <a:ln cap="flat"/>
        </p:spPr>
      </p:sp>
      <p:sp>
        <p:nvSpPr>
          <p:cNvPr id="19046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2E9D2-9774-44E7-BB50-B1F903663633}" type="slidenum">
              <a:rPr lang="en-US"/>
              <a:pPr/>
              <a:t>22</a:t>
            </a:fld>
            <a:endParaRPr lang="en-US"/>
          </a:p>
        </p:txBody>
      </p:sp>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D6BA4-3C02-46B2-A397-FFD5B515038A}" type="slidenum">
              <a:rPr lang="en-US"/>
              <a:pPr/>
              <a:t>23</a:t>
            </a:fld>
            <a:endParaRPr lang="en-US"/>
          </a:p>
        </p:txBody>
      </p:sp>
      <p:sp>
        <p:nvSpPr>
          <p:cNvPr id="194562" name="Rectangle 2"/>
          <p:cNvSpPr>
            <a:spLocks noGrp="1" noRot="1" noChangeAspect="1" noChangeArrowheads="1" noTextEdit="1"/>
          </p:cNvSpPr>
          <p:nvPr>
            <p:ph type="sldImg"/>
          </p:nvPr>
        </p:nvSpPr>
        <p:spPr>
          <a:ln cap="flat"/>
        </p:spPr>
      </p:sp>
      <p:sp>
        <p:nvSpPr>
          <p:cNvPr id="19456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21332-4B17-40D5-83FF-D9398A526D4B}" type="slidenum">
              <a:rPr lang="en-US"/>
              <a:pPr/>
              <a:t>24</a:t>
            </a:fld>
            <a:endParaRPr lang="en-US"/>
          </a:p>
        </p:txBody>
      </p:sp>
      <p:sp>
        <p:nvSpPr>
          <p:cNvPr id="196610" name="Rectangle 2"/>
          <p:cNvSpPr>
            <a:spLocks noGrp="1" noRot="1" noChangeAspect="1" noChangeArrowheads="1" noTextEdit="1"/>
          </p:cNvSpPr>
          <p:nvPr>
            <p:ph type="sldImg"/>
          </p:nvPr>
        </p:nvSpPr>
        <p:spPr>
          <a:ln cap="flat"/>
        </p:spPr>
      </p:sp>
      <p:sp>
        <p:nvSpPr>
          <p:cNvPr id="19661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8C71C-C16E-4B7F-92D7-62DF23946B71}" type="slidenum">
              <a:rPr lang="en-US"/>
              <a:pPr/>
              <a:t>25</a:t>
            </a:fld>
            <a:endParaRPr lang="en-US"/>
          </a:p>
        </p:txBody>
      </p:sp>
      <p:sp>
        <p:nvSpPr>
          <p:cNvPr id="198658" name="Rectangle 2"/>
          <p:cNvSpPr>
            <a:spLocks noGrp="1" noRot="1" noChangeAspect="1" noChangeArrowheads="1" noTextEdit="1"/>
          </p:cNvSpPr>
          <p:nvPr>
            <p:ph type="sldImg"/>
          </p:nvPr>
        </p:nvSpPr>
        <p:spPr>
          <a:ln cap="flat"/>
        </p:spPr>
      </p:sp>
      <p:sp>
        <p:nvSpPr>
          <p:cNvPr id="19865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FBE9C-BDE1-4873-82E6-AAAE6D2313EA}" type="slidenum">
              <a:rPr lang="en-US"/>
              <a:pPr/>
              <a:t>26</a:t>
            </a:fld>
            <a:endParaRPr lang="en-US"/>
          </a:p>
        </p:txBody>
      </p:sp>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C4F63-D398-4E3C-96AC-41C518DFE0CF}" type="slidenum">
              <a:rPr lang="en-US"/>
              <a:pPr/>
              <a:t>27</a:t>
            </a:fld>
            <a:endParaRPr lang="en-US"/>
          </a:p>
        </p:txBody>
      </p:sp>
      <p:sp>
        <p:nvSpPr>
          <p:cNvPr id="200706" name="Rectangle 2"/>
          <p:cNvSpPr>
            <a:spLocks noGrp="1" noRot="1" noChangeAspect="1" noChangeArrowheads="1" noTextEdit="1"/>
          </p:cNvSpPr>
          <p:nvPr>
            <p:ph type="sldImg"/>
          </p:nvPr>
        </p:nvSpPr>
        <p:spPr>
          <a:ln cap="flat"/>
        </p:spPr>
      </p:sp>
      <p:sp>
        <p:nvSpPr>
          <p:cNvPr id="20070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A9188-8590-4914-B829-66371C4F3DEA}" type="slidenum">
              <a:rPr lang="en-US"/>
              <a:pPr/>
              <a:t>28</a:t>
            </a:fld>
            <a:endParaRPr lang="en-US"/>
          </a:p>
        </p:txBody>
      </p:sp>
      <p:sp>
        <p:nvSpPr>
          <p:cNvPr id="55298" name="Rectangle 2"/>
          <p:cNvSpPr>
            <a:spLocks noGrp="1" noRot="1" noChangeAspect="1" noChangeArrowheads="1" noTextEdit="1"/>
          </p:cNvSpPr>
          <p:nvPr>
            <p:ph type="sldImg"/>
          </p:nvPr>
        </p:nvSpPr>
        <p:spPr>
          <a:ln cap="flat"/>
        </p:spPr>
      </p:sp>
      <p:sp>
        <p:nvSpPr>
          <p:cNvPr id="552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95FC1-5287-4D0C-B042-5B39667C4794}" type="slidenum">
              <a:rPr lang="en-US"/>
              <a:pPr/>
              <a:t>29</a:t>
            </a:fld>
            <a:endParaRPr lang="en-US"/>
          </a:p>
        </p:txBody>
      </p:sp>
      <p:sp>
        <p:nvSpPr>
          <p:cNvPr id="32770" name="Rectangle 2"/>
          <p:cNvSpPr>
            <a:spLocks noGrp="1" noRot="1" noChangeAspect="1" noChangeArrowheads="1" noTextEdit="1"/>
          </p:cNvSpPr>
          <p:nvPr>
            <p:ph type="sldImg"/>
          </p:nvPr>
        </p:nvSpPr>
        <p:spPr>
          <a:ln cap="flat"/>
        </p:spPr>
      </p:sp>
      <p:sp>
        <p:nvSpPr>
          <p:cNvPr id="327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19C1D-574C-4034-A7A8-8B4BE16615A4}" type="slidenum">
              <a:rPr lang="en-US"/>
              <a:pPr/>
              <a:t>3</a:t>
            </a:fld>
            <a:endParaRPr lang="en-US"/>
          </a:p>
        </p:txBody>
      </p:sp>
      <p:sp>
        <p:nvSpPr>
          <p:cNvPr id="106498" name="Rectangle 2"/>
          <p:cNvSpPr>
            <a:spLocks noGrp="1" noRot="1" noChangeAspect="1" noChangeArrowheads="1" noTextEdit="1"/>
          </p:cNvSpPr>
          <p:nvPr>
            <p:ph type="sldImg"/>
          </p:nvPr>
        </p:nvSpPr>
        <p:spPr>
          <a:ln cap="flat"/>
        </p:spPr>
      </p:sp>
      <p:sp>
        <p:nvSpPr>
          <p:cNvPr id="10649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97ECF-AD53-472C-98FC-2D9CFE657683}" type="slidenum">
              <a:rPr lang="en-US"/>
              <a:pPr/>
              <a:t>30</a:t>
            </a:fld>
            <a:endParaRPr lang="en-US"/>
          </a:p>
        </p:txBody>
      </p:sp>
      <p:sp>
        <p:nvSpPr>
          <p:cNvPr id="202754" name="Rectangle 2"/>
          <p:cNvSpPr>
            <a:spLocks noGrp="1" noRot="1" noChangeAspect="1" noChangeArrowheads="1" noTextEdit="1"/>
          </p:cNvSpPr>
          <p:nvPr>
            <p:ph type="sldImg"/>
          </p:nvPr>
        </p:nvSpPr>
        <p:spPr>
          <a:ln cap="flat"/>
        </p:spPr>
      </p:sp>
      <p:sp>
        <p:nvSpPr>
          <p:cNvPr id="20275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94C03-83BC-467D-986C-AF51F73FAEA9}" type="slidenum">
              <a:rPr lang="en-US"/>
              <a:pPr/>
              <a:t>31</a:t>
            </a:fld>
            <a:endParaRPr lang="en-US"/>
          </a:p>
        </p:txBody>
      </p:sp>
      <p:sp>
        <p:nvSpPr>
          <p:cNvPr id="204802" name="Rectangle 2"/>
          <p:cNvSpPr>
            <a:spLocks noGrp="1" noRot="1" noChangeAspect="1" noChangeArrowheads="1" noTextEdit="1"/>
          </p:cNvSpPr>
          <p:nvPr>
            <p:ph type="sldImg"/>
          </p:nvPr>
        </p:nvSpPr>
        <p:spPr>
          <a:ln cap="flat"/>
        </p:spPr>
      </p:sp>
      <p:sp>
        <p:nvSpPr>
          <p:cNvPr id="20480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3042E-87D7-4E28-8352-BB25D856EF3B}" type="slidenum">
              <a:rPr lang="en-US"/>
              <a:pPr/>
              <a:t>32</a:t>
            </a:fld>
            <a:endParaRPr lang="en-US"/>
          </a:p>
        </p:txBody>
      </p:sp>
      <p:sp>
        <p:nvSpPr>
          <p:cNvPr id="53250" name="Rectangle 2"/>
          <p:cNvSpPr>
            <a:spLocks noGrp="1" noRot="1" noChangeAspect="1" noChangeArrowheads="1" noTextEdit="1"/>
          </p:cNvSpPr>
          <p:nvPr>
            <p:ph type="sldImg"/>
          </p:nvPr>
        </p:nvSpPr>
        <p:spPr>
          <a:xfrm>
            <a:off x="1169988" y="695325"/>
            <a:ext cx="4646612" cy="3484563"/>
          </a:xfrm>
          <a:ln cap="flat"/>
        </p:spPr>
      </p:sp>
      <p:sp>
        <p:nvSpPr>
          <p:cNvPr id="53251" name="Rectangle 3"/>
          <p:cNvSpPr>
            <a:spLocks noGrp="1" noChangeArrowheads="1"/>
          </p:cNvSpPr>
          <p:nvPr>
            <p:ph type="body" idx="1"/>
          </p:nvPr>
        </p:nvSpPr>
        <p:spPr>
          <a:xfrm>
            <a:off x="930275" y="4408488"/>
            <a:ext cx="5122863" cy="4178300"/>
          </a:xfrm>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9B41C-19A8-40D1-AB64-E0B0ABBD518E}" type="slidenum">
              <a:rPr lang="en-US"/>
              <a:pPr/>
              <a:t>33</a:t>
            </a:fld>
            <a:endParaRPr lang="en-US"/>
          </a:p>
        </p:txBody>
      </p:sp>
      <p:sp>
        <p:nvSpPr>
          <p:cNvPr id="172034" name="Rectangle 1026"/>
          <p:cNvSpPr>
            <a:spLocks noGrp="1" noRot="1" noChangeAspect="1" noChangeArrowheads="1" noTextEdit="1"/>
          </p:cNvSpPr>
          <p:nvPr>
            <p:ph type="sldImg"/>
          </p:nvPr>
        </p:nvSpPr>
        <p:spPr>
          <a:ln cap="flat"/>
        </p:spPr>
      </p:sp>
      <p:sp>
        <p:nvSpPr>
          <p:cNvPr id="172035" name="Rectangle 1027"/>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2B2B5-0FBF-4172-BA19-0E6BAF75188F}" type="slidenum">
              <a:rPr lang="en-US"/>
              <a:pPr/>
              <a:t>34</a:t>
            </a:fld>
            <a:endParaRPr lang="en-US"/>
          </a:p>
        </p:txBody>
      </p:sp>
      <p:sp>
        <p:nvSpPr>
          <p:cNvPr id="206850" name="Rectangle 1026"/>
          <p:cNvSpPr>
            <a:spLocks noGrp="1" noRot="1" noChangeAspect="1" noChangeArrowheads="1" noTextEdit="1"/>
          </p:cNvSpPr>
          <p:nvPr>
            <p:ph type="sldImg"/>
          </p:nvPr>
        </p:nvSpPr>
        <p:spPr>
          <a:ln cap="flat"/>
        </p:spPr>
      </p:sp>
      <p:sp>
        <p:nvSpPr>
          <p:cNvPr id="206851" name="Rectangle 1027"/>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D84DA-569F-4C82-BA24-127FD4CBB710}" type="slidenum">
              <a:rPr lang="en-US"/>
              <a:pPr/>
              <a:t>35</a:t>
            </a:fld>
            <a:endParaRPr lang="en-US"/>
          </a:p>
        </p:txBody>
      </p:sp>
      <p:sp>
        <p:nvSpPr>
          <p:cNvPr id="51202" name="Rectangle 2"/>
          <p:cNvSpPr>
            <a:spLocks noGrp="1" noRot="1" noChangeAspect="1" noChangeArrowheads="1" noTextEdit="1"/>
          </p:cNvSpPr>
          <p:nvPr>
            <p:ph type="sldImg"/>
          </p:nvPr>
        </p:nvSpPr>
        <p:spPr>
          <a:xfrm>
            <a:off x="1169988" y="695325"/>
            <a:ext cx="4646612" cy="3484563"/>
          </a:xfrm>
          <a:ln cap="flat"/>
        </p:spPr>
      </p:sp>
      <p:sp>
        <p:nvSpPr>
          <p:cNvPr id="51203" name="Rectangle 3"/>
          <p:cNvSpPr>
            <a:spLocks noGrp="1" noChangeArrowheads="1"/>
          </p:cNvSpPr>
          <p:nvPr>
            <p:ph type="body" idx="1"/>
          </p:nvPr>
        </p:nvSpPr>
        <p:spPr>
          <a:xfrm>
            <a:off x="930275" y="4408488"/>
            <a:ext cx="5122863" cy="4178300"/>
          </a:xfrm>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97086-42AE-4A3D-9630-07DEF53E6465}" type="slidenum">
              <a:rPr lang="en-US"/>
              <a:pPr/>
              <a:t>36</a:t>
            </a:fld>
            <a:endParaRPr lang="en-US"/>
          </a:p>
        </p:txBody>
      </p:sp>
      <p:sp>
        <p:nvSpPr>
          <p:cNvPr id="116738" name="Rectangle 2"/>
          <p:cNvSpPr>
            <a:spLocks noGrp="1" noRot="1" noChangeAspect="1" noChangeArrowheads="1" noTextEdit="1"/>
          </p:cNvSpPr>
          <p:nvPr>
            <p:ph type="sldImg"/>
          </p:nvPr>
        </p:nvSpPr>
        <p:spPr>
          <a:ln cap="flat"/>
        </p:spPr>
      </p:sp>
      <p:sp>
        <p:nvSpPr>
          <p:cNvPr id="11673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A10F4-6B20-4B3C-8DA2-C7EC286B940A}" type="slidenum">
              <a:rPr lang="en-US"/>
              <a:pPr/>
              <a:t>37</a:t>
            </a:fld>
            <a:endParaRPr lang="en-US"/>
          </a:p>
        </p:txBody>
      </p:sp>
      <p:sp>
        <p:nvSpPr>
          <p:cNvPr id="114690" name="Rectangle 2"/>
          <p:cNvSpPr>
            <a:spLocks noGrp="1" noRot="1" noChangeAspect="1" noChangeArrowheads="1" noTextEdit="1"/>
          </p:cNvSpPr>
          <p:nvPr>
            <p:ph type="sldImg"/>
          </p:nvPr>
        </p:nvSpPr>
        <p:spPr>
          <a:ln cap="flat"/>
        </p:spPr>
      </p:sp>
      <p:sp>
        <p:nvSpPr>
          <p:cNvPr id="11469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C7A3A-893F-4C40-AE88-5B555899D745}" type="slidenum">
              <a:rPr lang="en-US"/>
              <a:pPr/>
              <a:t>38</a:t>
            </a:fld>
            <a:endParaRPr lang="en-US"/>
          </a:p>
        </p:txBody>
      </p:sp>
      <p:sp>
        <p:nvSpPr>
          <p:cNvPr id="112642" name="Rectangle 2"/>
          <p:cNvSpPr>
            <a:spLocks noGrp="1" noRot="1" noChangeAspect="1" noChangeArrowheads="1" noTextEdit="1"/>
          </p:cNvSpPr>
          <p:nvPr>
            <p:ph type="sldImg"/>
          </p:nvPr>
        </p:nvSpPr>
        <p:spPr>
          <a:ln cap="flat"/>
        </p:spPr>
      </p:sp>
      <p:sp>
        <p:nvSpPr>
          <p:cNvPr id="11264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24DF1-F56E-4BF4-B1C7-6E02853B501D}" type="slidenum">
              <a:rPr lang="en-US"/>
              <a:pPr/>
              <a:t>39</a:t>
            </a:fld>
            <a:endParaRPr lang="en-US"/>
          </a:p>
        </p:txBody>
      </p:sp>
      <p:sp>
        <p:nvSpPr>
          <p:cNvPr id="110594" name="Rectangle 2"/>
          <p:cNvSpPr>
            <a:spLocks noGrp="1" noRot="1" noChangeAspect="1" noChangeArrowheads="1" noTextEdit="1"/>
          </p:cNvSpPr>
          <p:nvPr>
            <p:ph type="sldImg"/>
          </p:nvPr>
        </p:nvSpPr>
        <p:spPr>
          <a:ln cap="flat"/>
        </p:spPr>
      </p:sp>
      <p:sp>
        <p:nvSpPr>
          <p:cNvPr id="11059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58E67-266B-4803-8595-6B9DDA0584D4}" type="slidenum">
              <a:rPr lang="en-US"/>
              <a:pPr/>
              <a:t>4</a:t>
            </a:fld>
            <a:endParaRPr lang="en-US"/>
          </a:p>
        </p:txBody>
      </p:sp>
      <p:sp>
        <p:nvSpPr>
          <p:cNvPr id="120834" name="Rectangle 2"/>
          <p:cNvSpPr>
            <a:spLocks noGrp="1" noRot="1" noChangeAspect="1" noChangeArrowheads="1" noTextEdit="1"/>
          </p:cNvSpPr>
          <p:nvPr>
            <p:ph type="sldImg"/>
          </p:nvPr>
        </p:nvSpPr>
        <p:spPr>
          <a:ln cap="flat"/>
        </p:spPr>
      </p:sp>
      <p:sp>
        <p:nvSpPr>
          <p:cNvPr id="12083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75E4F-5F99-416B-9E14-3C97320D64B2}" type="slidenum">
              <a:rPr lang="en-US"/>
              <a:pPr/>
              <a:t>40</a:t>
            </a:fld>
            <a:endParaRPr lang="en-US"/>
          </a:p>
        </p:txBody>
      </p:sp>
      <p:sp>
        <p:nvSpPr>
          <p:cNvPr id="208898" name="Rectangle 1026"/>
          <p:cNvSpPr>
            <a:spLocks noGrp="1" noRot="1" noChangeAspect="1" noChangeArrowheads="1" noTextEdit="1"/>
          </p:cNvSpPr>
          <p:nvPr>
            <p:ph type="sldImg"/>
          </p:nvPr>
        </p:nvSpPr>
        <p:spPr>
          <a:ln cap="flat"/>
        </p:spPr>
      </p:sp>
      <p:sp>
        <p:nvSpPr>
          <p:cNvPr id="208899" name="Rectangle 1027"/>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ED369-2A15-4515-AA48-D8C83B1B34CF}" type="slidenum">
              <a:rPr lang="en-US"/>
              <a:pPr/>
              <a:t>41</a:t>
            </a:fld>
            <a:endParaRPr lang="en-US"/>
          </a:p>
        </p:txBody>
      </p:sp>
      <p:sp>
        <p:nvSpPr>
          <p:cNvPr id="210946" name="Rectangle 2"/>
          <p:cNvSpPr>
            <a:spLocks noGrp="1" noRot="1" noChangeAspect="1" noChangeArrowheads="1" noTextEdit="1"/>
          </p:cNvSpPr>
          <p:nvPr>
            <p:ph type="sldImg"/>
          </p:nvPr>
        </p:nvSpPr>
        <p:spPr>
          <a:ln cap="flat"/>
        </p:spPr>
      </p:sp>
      <p:sp>
        <p:nvSpPr>
          <p:cNvPr id="21094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A12CD-14D9-4CE8-9F0E-F181B94F0760}" type="slidenum">
              <a:rPr lang="en-US"/>
              <a:pPr/>
              <a:t>42</a:t>
            </a:fld>
            <a:endParaRPr lang="en-US"/>
          </a:p>
        </p:txBody>
      </p:sp>
      <p:sp>
        <p:nvSpPr>
          <p:cNvPr id="145410" name="Rectangle 2"/>
          <p:cNvSpPr>
            <a:spLocks noGrp="1" noRot="1" noChangeAspect="1" noChangeArrowheads="1" noTextEdit="1"/>
          </p:cNvSpPr>
          <p:nvPr>
            <p:ph type="sldImg"/>
          </p:nvPr>
        </p:nvSpPr>
        <p:spPr>
          <a:ln cap="flat"/>
        </p:spPr>
      </p:sp>
      <p:sp>
        <p:nvSpPr>
          <p:cNvPr id="14541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7C6FB-9F0C-446A-B553-1AC2F36EDC2C}" type="slidenum">
              <a:rPr lang="en-US"/>
              <a:pPr/>
              <a:t>43</a:t>
            </a:fld>
            <a:endParaRPr lang="en-US"/>
          </a:p>
        </p:txBody>
      </p:sp>
      <p:sp>
        <p:nvSpPr>
          <p:cNvPr id="147458" name="Rectangle 2"/>
          <p:cNvSpPr>
            <a:spLocks noGrp="1" noRot="1" noChangeAspect="1" noChangeArrowheads="1" noTextEdit="1"/>
          </p:cNvSpPr>
          <p:nvPr>
            <p:ph type="sldImg"/>
          </p:nvPr>
        </p:nvSpPr>
        <p:spPr>
          <a:ln cap="flat"/>
        </p:spPr>
      </p:sp>
      <p:sp>
        <p:nvSpPr>
          <p:cNvPr id="14745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3CD89-4B44-4EA4-9047-9566EE7A4294}" type="slidenum">
              <a:rPr lang="en-US"/>
              <a:pPr/>
              <a:t>44</a:t>
            </a:fld>
            <a:endParaRPr lang="en-US"/>
          </a:p>
        </p:txBody>
      </p:sp>
      <p:sp>
        <p:nvSpPr>
          <p:cNvPr id="26626" name="Rectangle 2"/>
          <p:cNvSpPr>
            <a:spLocks noGrp="1" noRot="1" noChangeAspect="1" noChangeArrowheads="1" noTextEdit="1"/>
          </p:cNvSpPr>
          <p:nvPr>
            <p:ph type="sldImg"/>
          </p:nvPr>
        </p:nvSpPr>
        <p:spPr>
          <a:xfrm>
            <a:off x="1143000" y="685800"/>
            <a:ext cx="4622800" cy="3467100"/>
          </a:xfrm>
          <a:ln cap="flat"/>
        </p:spPr>
      </p:sp>
      <p:sp>
        <p:nvSpPr>
          <p:cNvPr id="266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A52EC-47E2-4896-9EA2-9AE91BF1B632}" type="slidenum">
              <a:rPr lang="en-US"/>
              <a:pPr/>
              <a:t>45</a:t>
            </a:fld>
            <a:endParaRPr lang="en-US"/>
          </a:p>
        </p:txBody>
      </p:sp>
      <p:sp>
        <p:nvSpPr>
          <p:cNvPr id="149506" name="Rectangle 2"/>
          <p:cNvSpPr>
            <a:spLocks noGrp="1" noRot="1" noChangeAspect="1" noChangeArrowheads="1" noTextEdit="1"/>
          </p:cNvSpPr>
          <p:nvPr>
            <p:ph type="sldImg"/>
          </p:nvPr>
        </p:nvSpPr>
        <p:spPr>
          <a:ln cap="flat"/>
        </p:spPr>
      </p:sp>
      <p:sp>
        <p:nvSpPr>
          <p:cNvPr id="14950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D4396-74E6-49FF-AD53-EB8D182FD05D}" type="slidenum">
              <a:rPr lang="en-US"/>
              <a:pPr/>
              <a:t>46</a:t>
            </a:fld>
            <a:endParaRPr lang="en-US"/>
          </a:p>
        </p:txBody>
      </p:sp>
      <p:sp>
        <p:nvSpPr>
          <p:cNvPr id="122882" name="Rectangle 2"/>
          <p:cNvSpPr>
            <a:spLocks noGrp="1" noRot="1" noChangeAspect="1" noChangeArrowheads="1" noTextEdit="1"/>
          </p:cNvSpPr>
          <p:nvPr>
            <p:ph type="sldImg"/>
          </p:nvPr>
        </p:nvSpPr>
        <p:spPr>
          <a:ln cap="flat"/>
        </p:spPr>
      </p:sp>
      <p:sp>
        <p:nvSpPr>
          <p:cNvPr id="12288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6B87F-EB46-4FE8-9B4D-22913D55EF6E}" type="slidenum">
              <a:rPr lang="en-US"/>
              <a:pPr/>
              <a:t>47</a:t>
            </a:fld>
            <a:endParaRPr lang="en-US"/>
          </a:p>
        </p:txBody>
      </p:sp>
      <p:sp>
        <p:nvSpPr>
          <p:cNvPr id="131074" name="Rectangle 2"/>
          <p:cNvSpPr>
            <a:spLocks noGrp="1" noRot="1" noChangeAspect="1" noChangeArrowheads="1" noTextEdit="1"/>
          </p:cNvSpPr>
          <p:nvPr>
            <p:ph type="sldImg"/>
          </p:nvPr>
        </p:nvSpPr>
        <p:spPr>
          <a:ln cap="flat"/>
        </p:spPr>
      </p:sp>
      <p:sp>
        <p:nvSpPr>
          <p:cNvPr id="13107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BEB46-90B7-4E0C-A4B3-58F0812371BA}" type="slidenum">
              <a:rPr lang="en-US"/>
              <a:pPr/>
              <a:t>48</a:t>
            </a:fld>
            <a:endParaRPr lang="en-US"/>
          </a:p>
        </p:txBody>
      </p:sp>
      <p:sp>
        <p:nvSpPr>
          <p:cNvPr id="133122" name="Rectangle 2"/>
          <p:cNvSpPr>
            <a:spLocks noGrp="1" noRot="1" noChangeAspect="1" noChangeArrowheads="1" noTextEdit="1"/>
          </p:cNvSpPr>
          <p:nvPr>
            <p:ph type="sldImg"/>
          </p:nvPr>
        </p:nvSpPr>
        <p:spPr>
          <a:ln cap="flat"/>
        </p:spPr>
      </p:sp>
      <p:sp>
        <p:nvSpPr>
          <p:cNvPr id="13312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8712A-D758-4BDF-8F70-579CDC31AC65}" type="slidenum">
              <a:rPr lang="en-US"/>
              <a:pPr/>
              <a:t>49</a:t>
            </a:fld>
            <a:endParaRPr lang="en-US"/>
          </a:p>
        </p:txBody>
      </p:sp>
      <p:sp>
        <p:nvSpPr>
          <p:cNvPr id="135170" name="Rectangle 2"/>
          <p:cNvSpPr>
            <a:spLocks noGrp="1" noRot="1" noChangeAspect="1" noChangeArrowheads="1" noTextEdit="1"/>
          </p:cNvSpPr>
          <p:nvPr>
            <p:ph type="sldImg"/>
          </p:nvPr>
        </p:nvSpPr>
        <p:spPr>
          <a:ln cap="flat"/>
        </p:spPr>
      </p:sp>
      <p:sp>
        <p:nvSpPr>
          <p:cNvPr id="13517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540E9-3AB7-4D42-8F98-DDB409FE1AAF}" type="slidenum">
              <a:rPr lang="en-US"/>
              <a:pPr/>
              <a:t>5</a:t>
            </a:fld>
            <a:endParaRPr lang="en-US"/>
          </a:p>
        </p:txBody>
      </p:sp>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5BA97-04B9-49BA-A0B7-8864D95FAAD7}" type="slidenum">
              <a:rPr lang="en-US"/>
              <a:pPr/>
              <a:t>50</a:t>
            </a:fld>
            <a:endParaRPr lang="en-US"/>
          </a:p>
        </p:txBody>
      </p:sp>
      <p:sp>
        <p:nvSpPr>
          <p:cNvPr id="45058" name="Rectangle 2"/>
          <p:cNvSpPr>
            <a:spLocks noGrp="1" noRot="1" noChangeAspect="1" noChangeArrowheads="1" noTextEdit="1"/>
          </p:cNvSpPr>
          <p:nvPr>
            <p:ph type="sldImg"/>
          </p:nvPr>
        </p:nvSpPr>
        <p:spPr>
          <a:xfrm>
            <a:off x="1174750" y="698500"/>
            <a:ext cx="4640263" cy="3479800"/>
          </a:xfrm>
          <a:ln cap="flat"/>
        </p:spPr>
      </p:sp>
      <p:sp>
        <p:nvSpPr>
          <p:cNvPr id="45059" name="Rectangle 3"/>
          <p:cNvSpPr>
            <a:spLocks noGrp="1" noChangeArrowheads="1"/>
          </p:cNvSpPr>
          <p:nvPr>
            <p:ph type="body" idx="1"/>
          </p:nvPr>
        </p:nvSpPr>
        <p:spPr>
          <a:xfrm>
            <a:off x="931863" y="4410075"/>
            <a:ext cx="5121275" cy="4173538"/>
          </a:xfrm>
          <a:noFill/>
          <a:ln/>
        </p:spPr>
        <p:txBody>
          <a:bodyPr/>
          <a:lstStyle/>
          <a:p>
            <a:r>
              <a:rPr lang="en-US"/>
              <a:t>This slide lists some of the uses and limitations of moving average forecasting:-</a:t>
            </a:r>
          </a:p>
          <a:p>
            <a:r>
              <a:rPr lang="en-US"/>
              <a:t>The moving average is a very simple forecasting technique which lends itself to manual calculation.</a:t>
            </a:r>
          </a:p>
          <a:p>
            <a:endParaRPr lang="en-US"/>
          </a:p>
          <a:p>
            <a:r>
              <a:rPr lang="en-US"/>
              <a:t>An advantage of moving averages is that they are a good way to filter out random variation from a demand series. The longer periods the more smoothing occurs. This means that a monthly forecast would have more smoothing than a weekly forecast which would be smoother than a daily forecast.</a:t>
            </a:r>
          </a:p>
          <a:p>
            <a:endParaRPr lang="en-US"/>
          </a:p>
          <a:p>
            <a:r>
              <a:rPr lang="en-US"/>
              <a:t>A limitation for moving average forecasts is that they do not detect or react to trends very well. By the very nature of calculation a moving average will lag any trends and hence this method of forecasting is not good for products subject to seasonal or dynamic changes in demand.</a:t>
            </a:r>
          </a:p>
          <a:p>
            <a:endParaRPr lang="en-US"/>
          </a:p>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A6757-4A41-46B3-8E88-71C3D3BE0BD7}" type="slidenum">
              <a:rPr lang="en-US"/>
              <a:pPr/>
              <a:t>51</a:t>
            </a:fld>
            <a:endParaRPr lang="en-US"/>
          </a:p>
        </p:txBody>
      </p:sp>
      <p:sp>
        <p:nvSpPr>
          <p:cNvPr id="212994" name="Rectangle 2"/>
          <p:cNvSpPr>
            <a:spLocks noGrp="1" noRot="1" noChangeAspect="1" noChangeArrowheads="1" noTextEdit="1"/>
          </p:cNvSpPr>
          <p:nvPr>
            <p:ph type="sldImg"/>
          </p:nvPr>
        </p:nvSpPr>
        <p:spPr>
          <a:ln cap="flat"/>
        </p:spPr>
      </p:sp>
      <p:sp>
        <p:nvSpPr>
          <p:cNvPr id="21299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9F1BA2-C12F-4280-9249-9E8A8B1A2D93}" type="slidenum">
              <a:rPr lang="en-US"/>
              <a:pPr/>
              <a:t>52</a:t>
            </a:fld>
            <a:endParaRPr lang="en-US"/>
          </a:p>
        </p:txBody>
      </p:sp>
      <p:sp>
        <p:nvSpPr>
          <p:cNvPr id="215042" name="Rectangle 2"/>
          <p:cNvSpPr>
            <a:spLocks noGrp="1" noRot="1" noChangeAspect="1" noChangeArrowheads="1" noTextEdit="1"/>
          </p:cNvSpPr>
          <p:nvPr>
            <p:ph type="sldImg"/>
          </p:nvPr>
        </p:nvSpPr>
        <p:spPr>
          <a:ln cap="flat"/>
        </p:spPr>
      </p:sp>
      <p:sp>
        <p:nvSpPr>
          <p:cNvPr id="21504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9D1E5-05F7-45DA-B2E5-17A9F108335F}" type="slidenum">
              <a:rPr lang="en-US"/>
              <a:pPr/>
              <a:t>58</a:t>
            </a:fld>
            <a:endParaRPr lang="en-US"/>
          </a:p>
        </p:txBody>
      </p:sp>
      <p:sp>
        <p:nvSpPr>
          <p:cNvPr id="217090" name="Rectangle 2"/>
          <p:cNvSpPr>
            <a:spLocks noGrp="1" noRot="1" noChangeAspect="1" noChangeArrowheads="1" noTextEdit="1"/>
          </p:cNvSpPr>
          <p:nvPr>
            <p:ph type="sldImg"/>
          </p:nvPr>
        </p:nvSpPr>
        <p:spPr>
          <a:ln cap="flat"/>
        </p:spPr>
      </p:sp>
      <p:sp>
        <p:nvSpPr>
          <p:cNvPr id="21709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9EBCF-A9A9-45FB-B1FF-0FBE4C0344DE}" type="slidenum">
              <a:rPr lang="en-US"/>
              <a:pPr/>
              <a:t>62</a:t>
            </a:fld>
            <a:endParaRPr lang="en-US"/>
          </a:p>
        </p:txBody>
      </p:sp>
      <p:sp>
        <p:nvSpPr>
          <p:cNvPr id="47106" name="Rectangle 2"/>
          <p:cNvSpPr>
            <a:spLocks noGrp="1" noRot="1" noChangeAspect="1" noChangeArrowheads="1" noTextEdit="1"/>
          </p:cNvSpPr>
          <p:nvPr>
            <p:ph type="sldImg"/>
          </p:nvPr>
        </p:nvSpPr>
        <p:spPr>
          <a:xfrm>
            <a:off x="1174750" y="698500"/>
            <a:ext cx="4640263" cy="3479800"/>
          </a:xfrm>
          <a:ln cap="flat"/>
        </p:spPr>
      </p:sp>
      <p:sp>
        <p:nvSpPr>
          <p:cNvPr id="47107" name="Rectangle 3"/>
          <p:cNvSpPr>
            <a:spLocks noGrp="1" noChangeArrowheads="1"/>
          </p:cNvSpPr>
          <p:nvPr>
            <p:ph type="body" idx="1"/>
          </p:nvPr>
        </p:nvSpPr>
        <p:spPr>
          <a:xfrm>
            <a:off x="931863" y="4410075"/>
            <a:ext cx="5121275" cy="4173538"/>
          </a:xfrm>
          <a:noFill/>
          <a:ln/>
        </p:spPr>
        <p:txBody>
          <a:bodyPr/>
          <a:lstStyle/>
          <a:p>
            <a:r>
              <a:rPr lang="en-US"/>
              <a:t>Exponential smoothing is a form of moving average forecasting which uses weighting factors to modify the emphasis placed on more recent time periods. </a:t>
            </a:r>
          </a:p>
          <a:p>
            <a:r>
              <a:rPr lang="en-US"/>
              <a:t>Exponential smoothing uses a weighting factor called alpha which is expressed as a decimal quantity. This factor is used to weight the most recent past period, with the reciprocal being used to weight the more distant past period. </a:t>
            </a:r>
          </a:p>
          <a:p>
            <a:r>
              <a:rPr lang="en-US"/>
              <a:t>It is not necessary to explain the exponential smoothing formula in this course, but the key concepts of exponential smoothing should be covered.</a:t>
            </a:r>
          </a:p>
          <a:p>
            <a:r>
              <a:rPr lang="en-US"/>
              <a:t>Exponential smoothing works well with items that are subject to stable demand, I.e no seasonality or trend components. </a:t>
            </a:r>
          </a:p>
          <a:p>
            <a:r>
              <a:rPr lang="en-US"/>
              <a:t>Exponential smoothing is good for short range forecasts, and it can detect trends, but like any moving average program it lags the trend. </a:t>
            </a:r>
          </a:p>
          <a:p>
            <a:endParaRPr lang="en-US"/>
          </a:p>
          <a:p>
            <a:r>
              <a:rPr lang="en-US"/>
              <a:t>Explain that an extension of this method is called double exponential smoothing and this requires the use of two weighting factors, alpha and beta, and the purpose of this technique is to respond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D639A-DC5A-439A-86D1-88EE52C1548C}" type="slidenum">
              <a:rPr lang="en-US"/>
              <a:pPr/>
              <a:t>67</a:t>
            </a:fld>
            <a:endParaRPr lang="en-US"/>
          </a:p>
        </p:txBody>
      </p:sp>
      <p:sp>
        <p:nvSpPr>
          <p:cNvPr id="151554" name="Rectangle 2"/>
          <p:cNvSpPr>
            <a:spLocks noGrp="1" noRot="1" noChangeAspect="1" noChangeArrowheads="1" noTextEdit="1"/>
          </p:cNvSpPr>
          <p:nvPr>
            <p:ph type="sldImg"/>
          </p:nvPr>
        </p:nvSpPr>
        <p:spPr>
          <a:ln cap="flat"/>
        </p:spPr>
      </p:sp>
      <p:sp>
        <p:nvSpPr>
          <p:cNvPr id="15155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1F363-BFB2-464F-8F80-DE3DACDBA26B}" type="slidenum">
              <a:rPr lang="en-US"/>
              <a:pPr/>
              <a:t>68</a:t>
            </a:fld>
            <a:endParaRPr lang="en-US"/>
          </a:p>
        </p:txBody>
      </p:sp>
      <p:sp>
        <p:nvSpPr>
          <p:cNvPr id="155650" name="Rectangle 2"/>
          <p:cNvSpPr>
            <a:spLocks noGrp="1" noRot="1" noChangeAspect="1" noChangeArrowheads="1" noTextEdit="1"/>
          </p:cNvSpPr>
          <p:nvPr>
            <p:ph type="sldImg"/>
          </p:nvPr>
        </p:nvSpPr>
        <p:spPr>
          <a:ln cap="flat"/>
        </p:spPr>
      </p:sp>
      <p:sp>
        <p:nvSpPr>
          <p:cNvPr id="15565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0009A-E252-4FDE-B78B-D494855F7154}" type="slidenum">
              <a:rPr lang="en-US"/>
              <a:pPr/>
              <a:t>69</a:t>
            </a:fld>
            <a:endParaRPr lang="en-US"/>
          </a:p>
        </p:txBody>
      </p:sp>
      <p:sp>
        <p:nvSpPr>
          <p:cNvPr id="159746" name="Rectangle 2"/>
          <p:cNvSpPr>
            <a:spLocks noGrp="1" noRot="1" noChangeAspect="1" noChangeArrowheads="1" noTextEdit="1"/>
          </p:cNvSpPr>
          <p:nvPr>
            <p:ph type="sldImg"/>
          </p:nvPr>
        </p:nvSpPr>
        <p:spPr>
          <a:ln cap="flat"/>
        </p:spPr>
      </p:sp>
      <p:sp>
        <p:nvSpPr>
          <p:cNvPr id="15974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5BAA-8A5D-49C5-854E-1AEE5424B84B}" type="slidenum">
              <a:rPr lang="en-US"/>
              <a:pPr/>
              <a:t>70</a:t>
            </a:fld>
            <a:endParaRPr lang="en-US"/>
          </a:p>
        </p:txBody>
      </p:sp>
      <p:sp>
        <p:nvSpPr>
          <p:cNvPr id="49154" name="Rectangle 2"/>
          <p:cNvSpPr>
            <a:spLocks noGrp="1" noRot="1" noChangeAspect="1" noChangeArrowheads="1" noTextEdit="1"/>
          </p:cNvSpPr>
          <p:nvPr>
            <p:ph type="sldImg"/>
          </p:nvPr>
        </p:nvSpPr>
        <p:spPr>
          <a:xfrm>
            <a:off x="1143000" y="685800"/>
            <a:ext cx="4622800" cy="3467100"/>
          </a:xfrm>
          <a:ln cap="flat"/>
        </p:spPr>
      </p:sp>
      <p:sp>
        <p:nvSpPr>
          <p:cNvPr id="491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B13980-772E-403A-BA91-F9CA8214910E}" type="slidenum">
              <a:rPr lang="en-US"/>
              <a:pPr/>
              <a:t>71</a:t>
            </a:fld>
            <a:endParaRPr lang="en-US"/>
          </a:p>
        </p:txBody>
      </p:sp>
      <p:sp>
        <p:nvSpPr>
          <p:cNvPr id="219138" name="Rectangle 2"/>
          <p:cNvSpPr>
            <a:spLocks noGrp="1" noRot="1" noChangeAspect="1" noChangeArrowheads="1" noTextEdit="1"/>
          </p:cNvSpPr>
          <p:nvPr>
            <p:ph type="sldImg"/>
          </p:nvPr>
        </p:nvSpPr>
        <p:spPr>
          <a:ln cap="flat"/>
        </p:spPr>
      </p:sp>
      <p:sp>
        <p:nvSpPr>
          <p:cNvPr id="21913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DF370-3001-4180-BB72-6861A4969009}" type="slidenum">
              <a:rPr lang="en-US"/>
              <a:pPr/>
              <a:t>6</a:t>
            </a:fld>
            <a:endParaRPr lang="en-US"/>
          </a:p>
        </p:txBody>
      </p:sp>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2AB1E9-D4E4-43D1-B52C-E099459788F1}" type="slidenum">
              <a:rPr lang="en-US"/>
              <a:pPr/>
              <a:t>72</a:t>
            </a:fld>
            <a:endParaRPr lang="en-US"/>
          </a:p>
        </p:txBody>
      </p:sp>
      <p:sp>
        <p:nvSpPr>
          <p:cNvPr id="221186" name="Rectangle 2"/>
          <p:cNvSpPr>
            <a:spLocks noGrp="1" noRot="1" noChangeAspect="1" noChangeArrowheads="1" noTextEdit="1"/>
          </p:cNvSpPr>
          <p:nvPr>
            <p:ph type="sldImg"/>
          </p:nvPr>
        </p:nvSpPr>
        <p:spPr>
          <a:ln cap="flat"/>
        </p:spPr>
      </p:sp>
      <p:sp>
        <p:nvSpPr>
          <p:cNvPr id="221187"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F53AB-1421-44C4-8F28-09D8380FC5E1}" type="slidenum">
              <a:rPr lang="en-US"/>
              <a:pPr/>
              <a:t>75</a:t>
            </a:fld>
            <a:endParaRPr lang="en-US"/>
          </a:p>
        </p:txBody>
      </p:sp>
      <p:sp>
        <p:nvSpPr>
          <p:cNvPr id="223234" name="Rectangle 2"/>
          <p:cNvSpPr>
            <a:spLocks noGrp="1" noRot="1" noChangeAspect="1" noChangeArrowheads="1" noTextEdit="1"/>
          </p:cNvSpPr>
          <p:nvPr>
            <p:ph type="sldImg"/>
          </p:nvPr>
        </p:nvSpPr>
        <p:spPr>
          <a:ln cap="flat"/>
        </p:spPr>
      </p:sp>
      <p:sp>
        <p:nvSpPr>
          <p:cNvPr id="223235"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2220C-E220-4A0D-BDB0-280B0EB58C6C}" type="slidenum">
              <a:rPr lang="en-US"/>
              <a:pPr/>
              <a:t>78</a:t>
            </a:fld>
            <a:endParaRPr lang="en-US"/>
          </a:p>
        </p:txBody>
      </p:sp>
      <p:sp>
        <p:nvSpPr>
          <p:cNvPr id="225282" name="Rectangle 2"/>
          <p:cNvSpPr>
            <a:spLocks noGrp="1" noRot="1" noChangeAspect="1" noChangeArrowheads="1" noTextEdit="1"/>
          </p:cNvSpPr>
          <p:nvPr>
            <p:ph type="sldImg"/>
          </p:nvPr>
        </p:nvSpPr>
        <p:spPr>
          <a:ln cap="flat"/>
        </p:spPr>
      </p:sp>
      <p:sp>
        <p:nvSpPr>
          <p:cNvPr id="225283"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094A6B-EEA1-4F48-87C8-9E8C1DE471A6}" type="slidenum">
              <a:rPr lang="en-US"/>
              <a:pPr/>
              <a:t>80</a:t>
            </a:fld>
            <a:endParaRPr lang="en-US"/>
          </a:p>
        </p:txBody>
      </p:sp>
      <p:sp>
        <p:nvSpPr>
          <p:cNvPr id="227330" name="Rectangle 2"/>
          <p:cNvSpPr>
            <a:spLocks noGrp="1" noRot="1" noChangeAspect="1" noChangeArrowheads="1" noTextEdit="1"/>
          </p:cNvSpPr>
          <p:nvPr>
            <p:ph type="sldImg"/>
          </p:nvPr>
        </p:nvSpPr>
        <p:spPr>
          <a:ln cap="flat"/>
        </p:spPr>
      </p:sp>
      <p:sp>
        <p:nvSpPr>
          <p:cNvPr id="227331"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07F1B-7EC2-4673-8B70-BB2984A865C4}" type="slidenum">
              <a:rPr lang="en-US"/>
              <a:pPr/>
              <a:t>81</a:t>
            </a:fld>
            <a:endParaRPr lang="en-US"/>
          </a:p>
        </p:txBody>
      </p:sp>
      <p:sp>
        <p:nvSpPr>
          <p:cNvPr id="86018" name="Rectangle 2"/>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p:spPr>
      </p:sp>
      <p:sp>
        <p:nvSpPr>
          <p:cNvPr id="86019" name="Rectangle 3"/>
          <p:cNvSpPr>
            <a:spLocks noGrp="1" noChangeArrowheads="1"/>
          </p:cNvSpPr>
          <p:nvPr>
            <p:ph type="body" idx="1"/>
          </p:nvPr>
        </p:nvSpPr>
        <p:spPr bwMode="auto">
          <a:xfrm>
            <a:off x="931863" y="4408488"/>
            <a:ext cx="5121275" cy="4176712"/>
          </a:xfrm>
          <a:prstGeom prst="rect">
            <a:avLst/>
          </a:prstGeom>
          <a:noFill/>
          <a:ln>
            <a:miter lim="800000"/>
            <a:headEnd/>
            <a:tailEnd/>
          </a:ln>
        </p:spPr>
        <p:txBody>
          <a:bodyPr lIns="93594" tIns="46798" rIns="93594" bIns="46798"/>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488E5-C48C-4114-9F63-6C929B204D50}" type="slidenum">
              <a:rPr lang="en-US"/>
              <a:pPr/>
              <a:t>82</a:t>
            </a:fld>
            <a:endParaRPr lang="en-US"/>
          </a:p>
        </p:txBody>
      </p:sp>
      <p:sp>
        <p:nvSpPr>
          <p:cNvPr id="18434" name="Rectangle 2"/>
          <p:cNvSpPr>
            <a:spLocks noGrp="1" noRot="1" noChangeAspect="1" noChangeArrowheads="1" noTextEdit="1"/>
          </p:cNvSpPr>
          <p:nvPr>
            <p:ph type="sldImg"/>
          </p:nvPr>
        </p:nvSpPr>
        <p:spPr>
          <a:ln cap="flat"/>
        </p:spPr>
      </p:sp>
      <p:sp>
        <p:nvSpPr>
          <p:cNvPr id="184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24646-C8B0-42D5-A96F-6B5FFD53FCC5}" type="slidenum">
              <a:rPr lang="en-US"/>
              <a:pPr/>
              <a:t>83</a:t>
            </a:fld>
            <a:endParaRPr lang="en-US"/>
          </a:p>
        </p:txBody>
      </p:sp>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78316-9B53-458F-8DDD-1B9CDDC2420C}" type="slidenum">
              <a:rPr lang="en-US"/>
              <a:pPr/>
              <a:t>84</a:t>
            </a:fld>
            <a:endParaRPr lang="en-US"/>
          </a:p>
        </p:txBody>
      </p:sp>
      <p:sp>
        <p:nvSpPr>
          <p:cNvPr id="38914" name="Rectangle 2"/>
          <p:cNvSpPr>
            <a:spLocks noGrp="1" noRot="1" noChangeAspect="1" noChangeArrowheads="1" noTextEdit="1"/>
          </p:cNvSpPr>
          <p:nvPr>
            <p:ph type="sldImg"/>
          </p:nvPr>
        </p:nvSpPr>
        <p:spPr>
          <a:ln cap="flat"/>
        </p:spPr>
      </p:sp>
      <p:sp>
        <p:nvSpPr>
          <p:cNvPr id="389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2B347-2124-4D7B-87F0-AF10278A3E7B}" type="slidenum">
              <a:rPr lang="en-US"/>
              <a:pPr/>
              <a:t>85</a:t>
            </a:fld>
            <a:endParaRPr lang="en-US"/>
          </a:p>
        </p:txBody>
      </p:sp>
      <p:sp>
        <p:nvSpPr>
          <p:cNvPr id="65538" name="Rectangle 2"/>
          <p:cNvSpPr>
            <a:spLocks noGrp="1" noRot="1" noChangeAspect="1" noChangeArrowheads="1" noTextEdit="1"/>
          </p:cNvSpPr>
          <p:nvPr>
            <p:ph type="sldImg"/>
          </p:nvPr>
        </p:nvSpPr>
        <p:spPr>
          <a:xfrm>
            <a:off x="1174750" y="698500"/>
            <a:ext cx="4640263" cy="3479800"/>
          </a:xfrm>
          <a:ln cap="flat"/>
        </p:spPr>
      </p:sp>
      <p:sp>
        <p:nvSpPr>
          <p:cNvPr id="65539" name="Rectangle 3"/>
          <p:cNvSpPr>
            <a:spLocks noGrp="1" noChangeArrowheads="1"/>
          </p:cNvSpPr>
          <p:nvPr>
            <p:ph type="body" idx="1"/>
          </p:nvPr>
        </p:nvSpPr>
        <p:spPr>
          <a:xfrm>
            <a:off x="931863" y="4410075"/>
            <a:ext cx="5121275" cy="4173538"/>
          </a:xfrm>
          <a:noFill/>
          <a:ln/>
        </p:spPr>
        <p:txBody>
          <a:bodyPr/>
          <a:lstStyle/>
          <a:p>
            <a:r>
              <a:rPr lang="en-US"/>
              <a:t>One of the important aspects of forecasting is how the data is collected and recorded. The data should be collected in the same terms as the forecast is required. For example if the forecast is required to be expressed in weekly intervals, then the data should be collected in weekly intervals as well.</a:t>
            </a:r>
          </a:p>
          <a:p>
            <a:r>
              <a:rPr lang="en-US"/>
              <a:t>It is important to record sales numbers in history not merely shipments. The sales numbers should also include lost sales</a:t>
            </a:r>
          </a:p>
          <a:p>
            <a:r>
              <a:rPr lang="en-US"/>
              <a:t>One of the concerns in forecasting is the idea of outliers, these are data points that do not fit the regular pattern of sales.</a:t>
            </a:r>
          </a:p>
          <a:p>
            <a:r>
              <a:rPr lang="en-US"/>
              <a:t>Record information by groups of customers, the groups of customers can be organized by any classification that makes sense, it could be by type of customer, industry, market, demographics etc.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1799D-BE4D-4CE0-B2B5-A21303A0FAEF}" type="slidenum">
              <a:rPr lang="en-US"/>
              <a:pPr/>
              <a:t>86</a:t>
            </a:fld>
            <a:endParaRPr lang="en-US"/>
          </a:p>
        </p:txBody>
      </p:sp>
      <p:sp>
        <p:nvSpPr>
          <p:cNvPr id="249858" name="Rectangle 2"/>
          <p:cNvSpPr>
            <a:spLocks noGrp="1" noRot="1" noChangeAspect="1" noChangeArrowheads="1" noTextEdit="1"/>
          </p:cNvSpPr>
          <p:nvPr>
            <p:ph type="sldImg"/>
          </p:nvPr>
        </p:nvSpPr>
        <p:spPr>
          <a:ln cap="flat"/>
        </p:spPr>
      </p:sp>
      <p:sp>
        <p:nvSpPr>
          <p:cNvPr id="249859" name="Rectangle 3"/>
          <p:cNvSpPr>
            <a:spLocks noGrp="1" noChangeArrowheads="1"/>
          </p:cNvSpPr>
          <p:nvPr>
            <p:ph type="body" idx="1"/>
          </p:nvPr>
        </p:nvSpPr>
        <p:spPr>
          <a:ln/>
        </p:spPr>
        <p:txBody>
          <a:bodyPr lIns="93060" tIns="44926" rIns="93060" bIns="4492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2D3DC-20CE-41DB-A4D4-D582AAB897E1}" type="slidenum">
              <a:rPr lang="en-US"/>
              <a:pPr/>
              <a:t>7</a:t>
            </a:fld>
            <a:endParaRPr lang="en-US"/>
          </a:p>
        </p:txBody>
      </p:sp>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21994-B03D-41BD-8C45-09C0B30B9FB3}" type="slidenum">
              <a:rPr lang="en-US"/>
              <a:pPr/>
              <a:t>8</a:t>
            </a:fld>
            <a:endParaRPr lang="en-US"/>
          </a:p>
        </p:txBody>
      </p:sp>
      <p:sp>
        <p:nvSpPr>
          <p:cNvPr id="118786" name="Rectangle 2"/>
          <p:cNvSpPr>
            <a:spLocks noGrp="1" noRot="1" noChangeAspect="1" noChangeArrowheads="1" noTextEdit="1"/>
          </p:cNvSpPr>
          <p:nvPr>
            <p:ph type="sldImg"/>
          </p:nvPr>
        </p:nvSpPr>
        <p:spPr>
          <a:ln cap="flat"/>
        </p:spPr>
      </p:sp>
      <p:sp>
        <p:nvSpPr>
          <p:cNvPr id="118787" name="Rectangle 3"/>
          <p:cNvSpPr>
            <a:spLocks noGrp="1" noChangeArrowheads="1"/>
          </p:cNvSpPr>
          <p:nvPr>
            <p:ph type="body" idx="1"/>
          </p:nvPr>
        </p:nvSpPr>
        <p:spPr>
          <a:noFill/>
          <a:ln/>
        </p:spPr>
        <p:txBody>
          <a:bodyPr lIns="93060" tIns="44926" rIns="93060" bIns="44926"/>
          <a:lstStyle/>
          <a:p>
            <a:r>
              <a:rPr lang="en-US"/>
              <a:t>Business plan (strategic plan)…</a:t>
            </a:r>
          </a:p>
          <a:p>
            <a:r>
              <a:rPr lang="en-US"/>
              <a:t>…is concerned with overall marketsand the economy</a:t>
            </a:r>
          </a:p>
          <a:p>
            <a:r>
              <a:rPr lang="en-US"/>
              <a:t>...its purpose is to provide time for long-term projects like capital</a:t>
            </a:r>
          </a:p>
          <a:p>
            <a:r>
              <a:rPr lang="en-US"/>
              <a:t>…low level of detail</a:t>
            </a:r>
          </a:p>
          <a:p>
            <a:r>
              <a:rPr lang="en-US"/>
              <a:t>…usually in units, dollars or capacity</a:t>
            </a:r>
          </a:p>
          <a:p>
            <a:r>
              <a:rPr lang="en-US"/>
              <a:t>…reviewed quarterly or annually</a:t>
            </a:r>
          </a:p>
          <a:p>
            <a:endParaRPr lang="en-US"/>
          </a:p>
          <a:p>
            <a:r>
              <a:rPr lang="en-US"/>
              <a:t>Production plan…</a:t>
            </a:r>
          </a:p>
          <a:p>
            <a:r>
              <a:rPr lang="en-US"/>
              <a:t>…concerned with manufacturing activity over the next 1 to 3 years</a:t>
            </a:r>
          </a:p>
          <a:p>
            <a:r>
              <a:rPr lang="en-US"/>
              <a:t>…budgets, labor planning,long leatime items</a:t>
            </a:r>
          </a:p>
          <a:p>
            <a:r>
              <a:rPr lang="en-US"/>
              <a:t>…usually for groups or families of items rather than specific items</a:t>
            </a:r>
          </a:p>
          <a:p>
            <a:r>
              <a:rPr lang="en-US"/>
              <a:t>…reviewed monthly</a:t>
            </a:r>
          </a:p>
          <a:p>
            <a:endParaRPr lang="en-US"/>
          </a:p>
          <a:p>
            <a:r>
              <a:rPr lang="en-US"/>
              <a:t>Master production scheduling…</a:t>
            </a:r>
          </a:p>
          <a:p>
            <a:r>
              <a:rPr lang="en-US"/>
              <a:t>…concerned with production activity from the present to a few months out</a:t>
            </a:r>
          </a:p>
          <a:p>
            <a:r>
              <a:rPr lang="en-US"/>
              <a:t>…forecasts are made for individual items rather than families</a:t>
            </a:r>
          </a:p>
          <a:p>
            <a:r>
              <a:rPr lang="en-US"/>
              <a:t>…forecasts and plans are reviewed weekly</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B1958F-2B5C-4B5C-BFDA-4D7DCD12CC71}" type="slidenum">
              <a:rPr lang="en-US"/>
              <a:pPr/>
              <a:t>9</a:t>
            </a:fld>
            <a:endParaRPr lang="en-US"/>
          </a:p>
        </p:txBody>
      </p:sp>
      <p:sp>
        <p:nvSpPr>
          <p:cNvPr id="22530" name="Rectangle 2"/>
          <p:cNvSpPr>
            <a:spLocks noGrp="1" noRot="1" noChangeAspect="1" noChangeArrowheads="1" noTextEdit="1"/>
          </p:cNvSpPr>
          <p:nvPr>
            <p:ph type="sldImg"/>
          </p:nvPr>
        </p:nvSpPr>
        <p:spPr>
          <a:xfrm>
            <a:off x="1182688" y="704850"/>
            <a:ext cx="4619625" cy="3463925"/>
          </a:xfrm>
          <a:ln cap="flat"/>
        </p:spPr>
      </p:sp>
      <p:sp>
        <p:nvSpPr>
          <p:cNvPr id="22531" name="Rectangle 3"/>
          <p:cNvSpPr>
            <a:spLocks noGrp="1" noChangeArrowheads="1"/>
          </p:cNvSpPr>
          <p:nvPr>
            <p:ph type="body" idx="1"/>
          </p:nvPr>
        </p:nvSpPr>
        <p:spPr>
          <a:xfrm>
            <a:off x="933450" y="4410075"/>
            <a:ext cx="5118100" cy="4173538"/>
          </a:xfrm>
          <a:solidFill>
            <a:srgbClr val="FFFFFF"/>
          </a:solidFill>
          <a:ln w="12700" cap="flat">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5" name="Rectangle 13"/>
          <p:cNvSpPr>
            <a:spLocks noGrp="1" noChangeArrowheads="1"/>
          </p:cNvSpPr>
          <p:nvPr>
            <p:ph type="ctrTitle" sz="quarter"/>
          </p:nvPr>
        </p:nvSpPr>
        <p:spPr>
          <a:xfrm>
            <a:off x="379413" y="2308225"/>
            <a:ext cx="8632825" cy="1143000"/>
          </a:xfrm>
        </p:spPr>
        <p:txBody>
          <a:bodyPr/>
          <a:lstStyle>
            <a:lvl1pPr algn="ctr">
              <a:defRPr/>
            </a:lvl1pPr>
          </a:lstStyle>
          <a:p>
            <a:r>
              <a:rPr lang="en-US"/>
              <a:t>Click to edit Master title style</a:t>
            </a:r>
          </a:p>
        </p:txBody>
      </p:sp>
      <p:sp>
        <p:nvSpPr>
          <p:cNvPr id="3086" name="Rectangle 14"/>
          <p:cNvSpPr>
            <a:spLocks noGrp="1" noChangeArrowheads="1"/>
          </p:cNvSpPr>
          <p:nvPr>
            <p:ph type="subTitle" sz="quarter" idx="1"/>
          </p:nvPr>
        </p:nvSpPr>
        <p:spPr>
          <a:xfrm>
            <a:off x="1365250" y="4489450"/>
            <a:ext cx="6400800" cy="1752600"/>
          </a:xfrm>
        </p:spPr>
        <p:txBody>
          <a:bodyPr/>
          <a:lstStyle>
            <a:lvl1pPr algn="ctr">
              <a:defRPr/>
            </a:lvl1pPr>
          </a:lstStyle>
          <a:p>
            <a:r>
              <a:rPr lang="en-US"/>
              <a:t>Click to edit Master subtitle style</a:t>
            </a:r>
          </a:p>
        </p:txBody>
      </p:sp>
      <p:pic>
        <p:nvPicPr>
          <p:cNvPr id="3087" name="Picture 15"/>
          <p:cNvPicPr>
            <a:picLocks noChangeArrowheads="1"/>
          </p:cNvPicPr>
          <p:nvPr/>
        </p:nvPicPr>
        <p:blipFill>
          <a:blip r:embed="rId2" cstate="print"/>
          <a:srcRect/>
          <a:stretch>
            <a:fillRect/>
          </a:stretch>
        </p:blipFill>
        <p:spPr bwMode="auto">
          <a:xfrm>
            <a:off x="2417763" y="258763"/>
            <a:ext cx="4370387" cy="1346200"/>
          </a:xfrm>
          <a:prstGeom prst="rect">
            <a:avLst/>
          </a:prstGeom>
          <a:noFill/>
          <a:ln w="9525">
            <a:noFill/>
            <a:miter lim="800000"/>
            <a:headEnd/>
            <a:tailEnd/>
          </a:ln>
          <a:effectLst/>
        </p:spPr>
      </p:pic>
      <p:sp>
        <p:nvSpPr>
          <p:cNvPr id="3088" name="Line 16"/>
          <p:cNvSpPr>
            <a:spLocks noChangeShapeType="1"/>
          </p:cNvSpPr>
          <p:nvPr/>
        </p:nvSpPr>
        <p:spPr bwMode="auto">
          <a:xfrm>
            <a:off x="0" y="3517900"/>
            <a:ext cx="9136063" cy="0"/>
          </a:xfrm>
          <a:prstGeom prst="line">
            <a:avLst/>
          </a:prstGeom>
          <a:noFill/>
          <a:ln w="12700">
            <a:solidFill>
              <a:schemeClr val="tx1"/>
            </a:solidFill>
            <a:round/>
            <a:headEnd type="none" w="sm" len="sm"/>
            <a:tailEnd type="none" w="sm" len="sm"/>
          </a:ln>
          <a:effectLst/>
        </p:spPr>
        <p:txBody>
          <a:bodyPr/>
          <a:lstStyle/>
          <a:p>
            <a:endParaRPr lang="en-US"/>
          </a:p>
        </p:txBody>
      </p:sp>
      <p:sp>
        <p:nvSpPr>
          <p:cNvPr id="3089" name="Oval 17"/>
          <p:cNvSpPr>
            <a:spLocks noChangeArrowheads="1"/>
          </p:cNvSpPr>
          <p:nvPr/>
        </p:nvSpPr>
        <p:spPr bwMode="auto">
          <a:xfrm>
            <a:off x="4381500" y="3314700"/>
            <a:ext cx="406400" cy="406400"/>
          </a:xfrm>
          <a:prstGeom prst="ellipse">
            <a:avLst/>
          </a:prstGeom>
          <a:solidFill>
            <a:srgbClr val="00CC00"/>
          </a:solidFill>
          <a:ln w="12700">
            <a:solidFill>
              <a:srgbClr val="00CC00"/>
            </a:solidFill>
            <a:round/>
            <a:headEnd/>
            <a:tailEnd/>
          </a:ln>
          <a:effectLst/>
        </p:spPr>
        <p:txBody>
          <a:bodyPr wrap="none" anchor="ctr"/>
          <a:lstStyle/>
          <a:p>
            <a:endParaRPr lang="en-US"/>
          </a:p>
        </p:txBody>
      </p:sp>
      <p:sp>
        <p:nvSpPr>
          <p:cNvPr id="3090" name="Rectangle 18"/>
          <p:cNvSpPr>
            <a:spLocks noChangeArrowheads="1"/>
          </p:cNvSpPr>
          <p:nvPr/>
        </p:nvSpPr>
        <p:spPr bwMode="auto">
          <a:xfrm>
            <a:off x="0" y="0"/>
            <a:ext cx="273050" cy="6843713"/>
          </a:xfrm>
          <a:prstGeom prst="rect">
            <a:avLst/>
          </a:prstGeom>
          <a:solidFill>
            <a:srgbClr val="00CC00"/>
          </a:solidFill>
          <a:ln w="12700">
            <a:solidFill>
              <a:srgbClr val="00CC00"/>
            </a:solidFill>
            <a:miter lim="800000"/>
            <a:headEnd/>
            <a:tailEnd/>
          </a:ln>
          <a:effectLst/>
        </p:spPr>
        <p:txBody>
          <a:bodyPr wrap="none" anchor="ctr"/>
          <a:lstStyle/>
          <a:p>
            <a:endParaRPr lang="en-US"/>
          </a:p>
        </p:txBody>
      </p:sp>
      <p:sp>
        <p:nvSpPr>
          <p:cNvPr id="3091" name="Rectangle 19"/>
          <p:cNvSpPr>
            <a:spLocks noChangeArrowheads="1"/>
          </p:cNvSpPr>
          <p:nvPr/>
        </p:nvSpPr>
        <p:spPr bwMode="auto">
          <a:xfrm>
            <a:off x="9525" y="6570663"/>
            <a:ext cx="6759575" cy="273050"/>
          </a:xfrm>
          <a:prstGeom prst="rect">
            <a:avLst/>
          </a:prstGeom>
          <a:solidFill>
            <a:srgbClr val="00CC00"/>
          </a:solidFill>
          <a:ln w="12700">
            <a:solidFill>
              <a:srgbClr val="00CC00"/>
            </a:solidFill>
            <a:miter lim="800000"/>
            <a:headEnd/>
            <a:tailEnd/>
          </a:ln>
          <a:effectLst/>
        </p:spPr>
        <p:txBody>
          <a:bodyPr wrap="none" anchor="ctr"/>
          <a:lstStyle/>
          <a:p>
            <a:endParaRPr lang="en-US"/>
          </a:p>
        </p:txBody>
      </p:sp>
      <p:pic>
        <p:nvPicPr>
          <p:cNvPr id="3092" name="Picture 20"/>
          <p:cNvPicPr>
            <a:picLocks noChangeArrowheads="1"/>
          </p:cNvPicPr>
          <p:nvPr/>
        </p:nvPicPr>
        <p:blipFill>
          <a:blip r:embed="rId3" cstate="print"/>
          <a:srcRect/>
          <a:stretch>
            <a:fillRect/>
          </a:stretch>
        </p:blipFill>
        <p:spPr bwMode="auto">
          <a:xfrm>
            <a:off x="6905625" y="6502400"/>
            <a:ext cx="2208213" cy="373063"/>
          </a:xfrm>
          <a:prstGeom prst="rect">
            <a:avLst/>
          </a:prstGeom>
          <a:noFill/>
          <a:ln w="9525">
            <a:noFill/>
            <a:miter lim="800000"/>
            <a:headEnd/>
            <a:tailEnd/>
          </a:ln>
          <a:effectLst/>
        </p:spPr>
      </p:pic>
      <p:pic>
        <p:nvPicPr>
          <p:cNvPr id="3134" name="Picture 62" descr="Cpimfull"/>
          <p:cNvPicPr>
            <a:picLocks noChangeAspect="1" noChangeArrowheads="1"/>
          </p:cNvPicPr>
          <p:nvPr/>
        </p:nvPicPr>
        <p:blipFill>
          <a:blip r:embed="rId4" cstate="print"/>
          <a:srcRect/>
          <a:stretch>
            <a:fillRect/>
          </a:stretch>
        </p:blipFill>
        <p:spPr bwMode="auto">
          <a:xfrm>
            <a:off x="2282825" y="79375"/>
            <a:ext cx="4724400" cy="2060575"/>
          </a:xfrm>
          <a:prstGeom prst="rect">
            <a:avLst/>
          </a:prstGeom>
          <a:noFill/>
        </p:spPr>
      </p:pic>
      <p:pic>
        <p:nvPicPr>
          <p:cNvPr id="3136" name="Picture 64" descr="new_title2"/>
          <p:cNvPicPr>
            <a:picLocks noChangeAspect="1" noChangeArrowheads="1"/>
          </p:cNvPicPr>
          <p:nvPr/>
        </p:nvPicPr>
        <p:blipFill>
          <a:blip r:embed="rId5" cstate="print"/>
          <a:srcRect/>
          <a:stretch>
            <a:fillRect/>
          </a:stretch>
        </p:blipFill>
        <p:spPr bwMode="auto">
          <a:xfrm>
            <a:off x="6932613" y="6477000"/>
            <a:ext cx="2209800" cy="3746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Master Planning of Resources, ver. 1</a:t>
            </a:r>
          </a:p>
        </p:txBody>
      </p:sp>
      <p:sp>
        <p:nvSpPr>
          <p:cNvPr id="5" name="Slide Number Placeholder 4"/>
          <p:cNvSpPr>
            <a:spLocks noGrp="1"/>
          </p:cNvSpPr>
          <p:nvPr>
            <p:ph type="sldNum" sz="quarter" idx="11"/>
          </p:nvPr>
        </p:nvSpPr>
        <p:spPr/>
        <p:txBody>
          <a:bodyPr/>
          <a:lstStyle>
            <a:lvl1pPr>
              <a:defRPr/>
            </a:lvl1pPr>
          </a:lstStyle>
          <a:p>
            <a:r>
              <a:rPr lang="en-US"/>
              <a:t>2-</a:t>
            </a:r>
            <a:fld id="{95FA4075-B4FF-45FD-A52C-82AA828FF1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0550" y="0"/>
            <a:ext cx="2203450" cy="611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0"/>
            <a:ext cx="6457950" cy="611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Master Planning of Resources, ver. 1</a:t>
            </a:r>
          </a:p>
        </p:txBody>
      </p:sp>
      <p:sp>
        <p:nvSpPr>
          <p:cNvPr id="5" name="Slide Number Placeholder 4"/>
          <p:cNvSpPr>
            <a:spLocks noGrp="1"/>
          </p:cNvSpPr>
          <p:nvPr>
            <p:ph type="sldNum" sz="quarter" idx="11"/>
          </p:nvPr>
        </p:nvSpPr>
        <p:spPr/>
        <p:txBody>
          <a:bodyPr/>
          <a:lstStyle>
            <a:lvl1pPr>
              <a:defRPr/>
            </a:lvl1pPr>
          </a:lstStyle>
          <a:p>
            <a:r>
              <a:rPr lang="en-US"/>
              <a:t>2-</a:t>
            </a:r>
            <a:fld id="{C7FAD490-C5E3-4EDB-853C-B530F71F016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30200" y="0"/>
            <a:ext cx="8813800" cy="774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152900" cy="4743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762500" y="1371600"/>
            <a:ext cx="4152900" cy="4743450"/>
          </a:xfrm>
        </p:spPr>
        <p:txBody>
          <a:bodyPr/>
          <a:lstStyle/>
          <a:p>
            <a:endParaRPr lang="en-US"/>
          </a:p>
        </p:txBody>
      </p:sp>
      <p:sp>
        <p:nvSpPr>
          <p:cNvPr id="5" name="Footer Placeholder 4"/>
          <p:cNvSpPr>
            <a:spLocks noGrp="1"/>
          </p:cNvSpPr>
          <p:nvPr>
            <p:ph type="ftr" sz="quarter" idx="10"/>
          </p:nvPr>
        </p:nvSpPr>
        <p:spPr>
          <a:xfrm>
            <a:off x="323850" y="6200775"/>
            <a:ext cx="2933700" cy="457200"/>
          </a:xfrm>
        </p:spPr>
        <p:txBody>
          <a:bodyPr/>
          <a:lstStyle>
            <a:lvl1pPr>
              <a:defRPr/>
            </a:lvl1pPr>
          </a:lstStyle>
          <a:p>
            <a:r>
              <a:rPr lang="en-US"/>
              <a:t>Master Planning of Resources, ver. 1</a:t>
            </a:r>
          </a:p>
        </p:txBody>
      </p:sp>
      <p:sp>
        <p:nvSpPr>
          <p:cNvPr id="6" name="Slide Number Placeholder 5"/>
          <p:cNvSpPr>
            <a:spLocks noGrp="1"/>
          </p:cNvSpPr>
          <p:nvPr>
            <p:ph type="sldNum" sz="quarter" idx="11"/>
          </p:nvPr>
        </p:nvSpPr>
        <p:spPr>
          <a:xfrm>
            <a:off x="7092950" y="6310313"/>
            <a:ext cx="531813" cy="457200"/>
          </a:xfrm>
        </p:spPr>
        <p:txBody>
          <a:bodyPr/>
          <a:lstStyle>
            <a:lvl1pPr>
              <a:defRPr/>
            </a:lvl1pPr>
          </a:lstStyle>
          <a:p>
            <a:r>
              <a:rPr lang="en-US"/>
              <a:t>2-</a:t>
            </a:r>
            <a:fld id="{50F4913C-4B5B-47E3-8DA7-CB2D5872087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0"/>
            <a:ext cx="8813800" cy="7747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458200" cy="4743450"/>
          </a:xfrm>
        </p:spPr>
        <p:txBody>
          <a:bodyPr/>
          <a:lstStyle/>
          <a:p>
            <a:endParaRPr lang="en-US"/>
          </a:p>
        </p:txBody>
      </p:sp>
      <p:sp>
        <p:nvSpPr>
          <p:cNvPr id="4" name="Footer Placeholder 3"/>
          <p:cNvSpPr>
            <a:spLocks noGrp="1"/>
          </p:cNvSpPr>
          <p:nvPr>
            <p:ph type="ftr" sz="quarter" idx="10"/>
          </p:nvPr>
        </p:nvSpPr>
        <p:spPr>
          <a:xfrm>
            <a:off x="323850" y="6200775"/>
            <a:ext cx="2933700" cy="457200"/>
          </a:xfrm>
        </p:spPr>
        <p:txBody>
          <a:bodyPr/>
          <a:lstStyle>
            <a:lvl1pPr>
              <a:defRPr/>
            </a:lvl1pPr>
          </a:lstStyle>
          <a:p>
            <a:r>
              <a:rPr lang="en-US"/>
              <a:t>Master Planning of Resources, ver. 1</a:t>
            </a:r>
          </a:p>
        </p:txBody>
      </p:sp>
      <p:sp>
        <p:nvSpPr>
          <p:cNvPr id="5" name="Slide Number Placeholder 4"/>
          <p:cNvSpPr>
            <a:spLocks noGrp="1"/>
          </p:cNvSpPr>
          <p:nvPr>
            <p:ph type="sldNum" sz="quarter" idx="11"/>
          </p:nvPr>
        </p:nvSpPr>
        <p:spPr>
          <a:xfrm>
            <a:off x="7092950" y="6310313"/>
            <a:ext cx="531813" cy="457200"/>
          </a:xfrm>
        </p:spPr>
        <p:txBody>
          <a:bodyPr/>
          <a:lstStyle>
            <a:lvl1pPr>
              <a:defRPr/>
            </a:lvl1pPr>
          </a:lstStyle>
          <a:p>
            <a:r>
              <a:rPr lang="en-US"/>
              <a:t>2-</a:t>
            </a:r>
            <a:fld id="{560D2014-641F-46E6-A097-BA332870B1F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Master Planning of Resources, ver. 1</a:t>
            </a:r>
          </a:p>
        </p:txBody>
      </p:sp>
      <p:sp>
        <p:nvSpPr>
          <p:cNvPr id="5" name="Slide Number Placeholder 4"/>
          <p:cNvSpPr>
            <a:spLocks noGrp="1"/>
          </p:cNvSpPr>
          <p:nvPr>
            <p:ph type="sldNum" sz="quarter" idx="11"/>
          </p:nvPr>
        </p:nvSpPr>
        <p:spPr/>
        <p:txBody>
          <a:bodyPr/>
          <a:lstStyle>
            <a:lvl1pPr>
              <a:defRPr/>
            </a:lvl1pPr>
          </a:lstStyle>
          <a:p>
            <a:r>
              <a:rPr lang="en-US"/>
              <a:t>2-</a:t>
            </a:r>
            <a:fld id="{944597D2-6053-4EA5-A627-C0DC96C754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Master Planning of Resources, ver. 1</a:t>
            </a:r>
          </a:p>
        </p:txBody>
      </p:sp>
      <p:sp>
        <p:nvSpPr>
          <p:cNvPr id="5" name="Slide Number Placeholder 4"/>
          <p:cNvSpPr>
            <a:spLocks noGrp="1"/>
          </p:cNvSpPr>
          <p:nvPr>
            <p:ph type="sldNum" sz="quarter" idx="11"/>
          </p:nvPr>
        </p:nvSpPr>
        <p:spPr/>
        <p:txBody>
          <a:bodyPr/>
          <a:lstStyle>
            <a:lvl1pPr>
              <a:defRPr/>
            </a:lvl1pPr>
          </a:lstStyle>
          <a:p>
            <a:r>
              <a:rPr lang="en-US"/>
              <a:t>2-</a:t>
            </a:r>
            <a:fld id="{A6941BB2-C06D-469C-A21F-F6BD6B4F872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152900"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371600"/>
            <a:ext cx="4152900"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Master Planning of Resources, ver. 1</a:t>
            </a:r>
          </a:p>
        </p:txBody>
      </p:sp>
      <p:sp>
        <p:nvSpPr>
          <p:cNvPr id="6" name="Slide Number Placeholder 5"/>
          <p:cNvSpPr>
            <a:spLocks noGrp="1"/>
          </p:cNvSpPr>
          <p:nvPr>
            <p:ph type="sldNum" sz="quarter" idx="11"/>
          </p:nvPr>
        </p:nvSpPr>
        <p:spPr/>
        <p:txBody>
          <a:bodyPr/>
          <a:lstStyle>
            <a:lvl1pPr>
              <a:defRPr/>
            </a:lvl1pPr>
          </a:lstStyle>
          <a:p>
            <a:r>
              <a:rPr lang="en-US"/>
              <a:t>2-</a:t>
            </a:r>
            <a:fld id="{FA3803E8-D279-497F-AE73-216419F4123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Master Planning of Resources, ver. 1</a:t>
            </a:r>
          </a:p>
        </p:txBody>
      </p:sp>
      <p:sp>
        <p:nvSpPr>
          <p:cNvPr id="8" name="Slide Number Placeholder 7"/>
          <p:cNvSpPr>
            <a:spLocks noGrp="1"/>
          </p:cNvSpPr>
          <p:nvPr>
            <p:ph type="sldNum" sz="quarter" idx="11"/>
          </p:nvPr>
        </p:nvSpPr>
        <p:spPr/>
        <p:txBody>
          <a:bodyPr/>
          <a:lstStyle>
            <a:lvl1pPr>
              <a:defRPr/>
            </a:lvl1pPr>
          </a:lstStyle>
          <a:p>
            <a:r>
              <a:rPr lang="en-US"/>
              <a:t>2-</a:t>
            </a:r>
            <a:fld id="{96984ECC-E3D9-462B-9A7B-A6044AC4DAE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Master Planning of Resources, ver. 1</a:t>
            </a:r>
          </a:p>
        </p:txBody>
      </p:sp>
      <p:sp>
        <p:nvSpPr>
          <p:cNvPr id="4" name="Slide Number Placeholder 3"/>
          <p:cNvSpPr>
            <a:spLocks noGrp="1"/>
          </p:cNvSpPr>
          <p:nvPr>
            <p:ph type="sldNum" sz="quarter" idx="11"/>
          </p:nvPr>
        </p:nvSpPr>
        <p:spPr/>
        <p:txBody>
          <a:bodyPr/>
          <a:lstStyle>
            <a:lvl1pPr>
              <a:defRPr/>
            </a:lvl1pPr>
          </a:lstStyle>
          <a:p>
            <a:r>
              <a:rPr lang="en-US"/>
              <a:t>2-</a:t>
            </a:r>
            <a:fld id="{50B70DD8-9822-4D03-AF8D-E31C3ECACB5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Master Planning of Resources, ver. 1</a:t>
            </a:r>
          </a:p>
        </p:txBody>
      </p:sp>
      <p:sp>
        <p:nvSpPr>
          <p:cNvPr id="3" name="Slide Number Placeholder 2"/>
          <p:cNvSpPr>
            <a:spLocks noGrp="1"/>
          </p:cNvSpPr>
          <p:nvPr>
            <p:ph type="sldNum" sz="quarter" idx="11"/>
          </p:nvPr>
        </p:nvSpPr>
        <p:spPr/>
        <p:txBody>
          <a:bodyPr/>
          <a:lstStyle>
            <a:lvl1pPr>
              <a:defRPr/>
            </a:lvl1pPr>
          </a:lstStyle>
          <a:p>
            <a:r>
              <a:rPr lang="en-US"/>
              <a:t>2-</a:t>
            </a:r>
            <a:fld id="{1E3B7D85-0B2B-4F5A-BEF9-FD6BE73C5E8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Master Planning of Resources, ver. 1</a:t>
            </a:r>
          </a:p>
        </p:txBody>
      </p:sp>
      <p:sp>
        <p:nvSpPr>
          <p:cNvPr id="6" name="Slide Number Placeholder 5"/>
          <p:cNvSpPr>
            <a:spLocks noGrp="1"/>
          </p:cNvSpPr>
          <p:nvPr>
            <p:ph type="sldNum" sz="quarter" idx="11"/>
          </p:nvPr>
        </p:nvSpPr>
        <p:spPr/>
        <p:txBody>
          <a:bodyPr/>
          <a:lstStyle>
            <a:lvl1pPr>
              <a:defRPr/>
            </a:lvl1pPr>
          </a:lstStyle>
          <a:p>
            <a:r>
              <a:rPr lang="en-US"/>
              <a:t>2-</a:t>
            </a:r>
            <a:fld id="{06D423CB-315F-4085-9667-480B6CAAD13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Master Planning of Resources, ver. 1</a:t>
            </a:r>
          </a:p>
        </p:txBody>
      </p:sp>
      <p:sp>
        <p:nvSpPr>
          <p:cNvPr id="6" name="Slide Number Placeholder 5"/>
          <p:cNvSpPr>
            <a:spLocks noGrp="1"/>
          </p:cNvSpPr>
          <p:nvPr>
            <p:ph type="sldNum" sz="quarter" idx="11"/>
          </p:nvPr>
        </p:nvSpPr>
        <p:spPr/>
        <p:txBody>
          <a:bodyPr/>
          <a:lstStyle>
            <a:lvl1pPr>
              <a:defRPr/>
            </a:lvl1pPr>
          </a:lstStyle>
          <a:p>
            <a:r>
              <a:rPr lang="en-US"/>
              <a:t>2-</a:t>
            </a:r>
            <a:fld id="{0DD910ED-C798-46B0-8EFB-3725FFF052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0"/>
            <a:ext cx="8813800" cy="7747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71600"/>
            <a:ext cx="8458200" cy="47434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ftr" sz="quarter" idx="3"/>
          </p:nvPr>
        </p:nvSpPr>
        <p:spPr bwMode="auto">
          <a:xfrm>
            <a:off x="323850" y="6200775"/>
            <a:ext cx="29337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200">
                <a:latin typeface="Arial Narrow" pitchFamily="34" charset="0"/>
              </a:defRPr>
            </a:lvl1pPr>
          </a:lstStyle>
          <a:p>
            <a:r>
              <a:rPr lang="en-US"/>
              <a:t>Master Planning of Resources, ver. 1</a:t>
            </a:r>
          </a:p>
        </p:txBody>
      </p:sp>
      <p:pic>
        <p:nvPicPr>
          <p:cNvPr id="1029" name="Picture 5"/>
          <p:cNvPicPr>
            <a:picLocks noChangeArrowheads="1"/>
          </p:cNvPicPr>
          <p:nvPr/>
        </p:nvPicPr>
        <p:blipFill>
          <a:blip r:embed="rId15" cstate="print"/>
          <a:srcRect/>
          <a:stretch>
            <a:fillRect/>
          </a:stretch>
        </p:blipFill>
        <p:spPr bwMode="auto">
          <a:xfrm>
            <a:off x="8178800" y="6288088"/>
            <a:ext cx="1098550" cy="476250"/>
          </a:xfrm>
          <a:prstGeom prst="rect">
            <a:avLst/>
          </a:prstGeom>
          <a:noFill/>
          <a:ln w="9525">
            <a:noFill/>
            <a:miter lim="800000"/>
            <a:headEnd/>
            <a:tailEnd/>
          </a:ln>
          <a:effectLst/>
        </p:spPr>
      </p:pic>
      <p:sp>
        <p:nvSpPr>
          <p:cNvPr id="1030" name="Line 6"/>
          <p:cNvSpPr>
            <a:spLocks noChangeShapeType="1"/>
          </p:cNvSpPr>
          <p:nvPr/>
        </p:nvSpPr>
        <p:spPr bwMode="auto">
          <a:xfrm>
            <a:off x="77788" y="787400"/>
            <a:ext cx="9064625" cy="0"/>
          </a:xfrm>
          <a:prstGeom prst="line">
            <a:avLst/>
          </a:prstGeom>
          <a:noFill/>
          <a:ln w="12700">
            <a:solidFill>
              <a:schemeClr val="tx1"/>
            </a:solidFill>
            <a:round/>
            <a:headEnd type="none" w="sm" len="sm"/>
            <a:tailEnd type="none" w="sm" len="sm"/>
          </a:ln>
          <a:effectLst/>
        </p:spPr>
        <p:txBody>
          <a:bodyPr/>
          <a:lstStyle/>
          <a:p>
            <a:endParaRPr lang="en-US"/>
          </a:p>
        </p:txBody>
      </p:sp>
      <p:sp>
        <p:nvSpPr>
          <p:cNvPr id="1031" name="Line 7"/>
          <p:cNvSpPr>
            <a:spLocks noChangeShapeType="1"/>
          </p:cNvSpPr>
          <p:nvPr/>
        </p:nvSpPr>
        <p:spPr bwMode="auto">
          <a:xfrm flipH="1">
            <a:off x="320675" y="6543675"/>
            <a:ext cx="8823325" cy="0"/>
          </a:xfrm>
          <a:prstGeom prst="line">
            <a:avLst/>
          </a:prstGeom>
          <a:noFill/>
          <a:ln w="12700">
            <a:solidFill>
              <a:schemeClr val="tx1"/>
            </a:solidFill>
            <a:round/>
            <a:headEnd type="none" w="sm" len="sm"/>
            <a:tailEnd type="none" w="sm" len="sm"/>
          </a:ln>
          <a:effectLst/>
        </p:spPr>
        <p:txBody>
          <a:bodyPr/>
          <a:lstStyle/>
          <a:p>
            <a:endParaRPr lang="en-US"/>
          </a:p>
        </p:txBody>
      </p:sp>
      <p:sp>
        <p:nvSpPr>
          <p:cNvPr id="1032" name="Rectangle 8"/>
          <p:cNvSpPr>
            <a:spLocks noChangeArrowheads="1"/>
          </p:cNvSpPr>
          <p:nvPr/>
        </p:nvSpPr>
        <p:spPr bwMode="auto">
          <a:xfrm>
            <a:off x="7085013" y="6316663"/>
            <a:ext cx="539750" cy="439737"/>
          </a:xfrm>
          <a:prstGeom prst="rect">
            <a:avLst/>
          </a:prstGeom>
          <a:solidFill>
            <a:schemeClr val="hlink"/>
          </a:solidFill>
          <a:ln w="12700">
            <a:solidFill>
              <a:schemeClr val="hlink"/>
            </a:solidFill>
            <a:miter lim="800000"/>
            <a:headEnd/>
            <a:tailEnd/>
          </a:ln>
          <a:effectLst/>
        </p:spPr>
        <p:txBody>
          <a:bodyPr wrap="none" lIns="92075" tIns="46038" rIns="92075" bIns="46038" anchor="ctr"/>
          <a:lstStyle/>
          <a:p>
            <a:pPr algn="ctr"/>
            <a:endParaRPr lang="en-US" sz="2400">
              <a:latin typeface="Times New Roman" pitchFamily="18" charset="0"/>
            </a:endParaRPr>
          </a:p>
        </p:txBody>
      </p:sp>
      <p:sp>
        <p:nvSpPr>
          <p:cNvPr id="1033" name="Rectangle 9"/>
          <p:cNvSpPr>
            <a:spLocks noChangeArrowheads="1"/>
          </p:cNvSpPr>
          <p:nvPr/>
        </p:nvSpPr>
        <p:spPr bwMode="auto">
          <a:xfrm>
            <a:off x="7624763" y="6318250"/>
            <a:ext cx="304800" cy="441325"/>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034" name="Rectangle 10"/>
          <p:cNvSpPr>
            <a:spLocks noGrp="1" noChangeArrowheads="1"/>
          </p:cNvSpPr>
          <p:nvPr>
            <p:ph type="sldNum" sz="quarter" idx="4"/>
          </p:nvPr>
        </p:nvSpPr>
        <p:spPr bwMode="auto">
          <a:xfrm>
            <a:off x="7092950" y="6310313"/>
            <a:ext cx="53181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Arial Narrow" pitchFamily="34" charset="0"/>
              </a:defRPr>
            </a:lvl1pPr>
          </a:lstStyle>
          <a:p>
            <a:r>
              <a:rPr lang="en-US"/>
              <a:t>2-</a:t>
            </a:r>
            <a:fld id="{BB6C073E-AB83-45B5-B7C6-524B4A1ED494}" type="slidenum">
              <a:rPr lang="en-US"/>
              <a:pPr/>
              <a:t>‹#›</a:t>
            </a:fld>
            <a:endParaRPr lang="en-US"/>
          </a:p>
        </p:txBody>
      </p:sp>
      <p:sp>
        <p:nvSpPr>
          <p:cNvPr id="1035" name="Oval 11"/>
          <p:cNvSpPr>
            <a:spLocks noChangeArrowheads="1"/>
          </p:cNvSpPr>
          <p:nvPr/>
        </p:nvSpPr>
        <p:spPr bwMode="auto">
          <a:xfrm>
            <a:off x="7523163" y="6443663"/>
            <a:ext cx="171450" cy="17145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036" name="Rectangle 12"/>
          <p:cNvSpPr>
            <a:spLocks noChangeArrowheads="1"/>
          </p:cNvSpPr>
          <p:nvPr/>
        </p:nvSpPr>
        <p:spPr bwMode="auto">
          <a:xfrm rot="5400000">
            <a:off x="7528719" y="6426994"/>
            <a:ext cx="614363" cy="24447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1000">
                <a:solidFill>
                  <a:schemeClr val="bg1"/>
                </a:solidFill>
              </a:rPr>
              <a:t>Visual</a:t>
            </a:r>
          </a:p>
        </p:txBody>
      </p:sp>
      <p:sp>
        <p:nvSpPr>
          <p:cNvPr id="1037" name="Line 13"/>
          <p:cNvSpPr>
            <a:spLocks noChangeShapeType="1"/>
          </p:cNvSpPr>
          <p:nvPr/>
        </p:nvSpPr>
        <p:spPr bwMode="auto">
          <a:xfrm>
            <a:off x="63500" y="801688"/>
            <a:ext cx="0" cy="280987"/>
          </a:xfrm>
          <a:prstGeom prst="line">
            <a:avLst/>
          </a:prstGeom>
          <a:noFill/>
          <a:ln w="12700">
            <a:solidFill>
              <a:schemeClr val="tx1"/>
            </a:solidFill>
            <a:round/>
            <a:headEnd type="none" w="sm" len="sm"/>
            <a:tailEnd type="none" w="sm" len="sm"/>
          </a:ln>
          <a:effectLst/>
        </p:spPr>
        <p:txBody>
          <a:bodyPr/>
          <a:lstStyle/>
          <a:p>
            <a:endParaRPr lang="en-US"/>
          </a:p>
        </p:txBody>
      </p:sp>
      <p:sp>
        <p:nvSpPr>
          <p:cNvPr id="1038" name="Oval 14"/>
          <p:cNvSpPr>
            <a:spLocks noChangeArrowheads="1"/>
          </p:cNvSpPr>
          <p:nvPr/>
        </p:nvSpPr>
        <p:spPr bwMode="auto">
          <a:xfrm>
            <a:off x="6350" y="1028700"/>
            <a:ext cx="114300" cy="114300"/>
          </a:xfrm>
          <a:prstGeom prst="ellipse">
            <a:avLst/>
          </a:prstGeom>
          <a:solidFill>
            <a:srgbClr val="00CC00"/>
          </a:solidFill>
          <a:ln w="12700">
            <a:solidFill>
              <a:srgbClr val="00CC00"/>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fontAlgn="base">
        <a:spcBef>
          <a:spcPct val="0"/>
        </a:spcBef>
        <a:spcAft>
          <a:spcPct val="0"/>
        </a:spcAft>
        <a:defRPr sz="4000">
          <a:solidFill>
            <a:srgbClr val="000099"/>
          </a:solidFill>
          <a:latin typeface="+mj-lt"/>
          <a:ea typeface="+mj-ea"/>
          <a:cs typeface="+mj-cs"/>
        </a:defRPr>
      </a:lvl1pPr>
      <a:lvl2pPr algn="l" rtl="0" fontAlgn="base">
        <a:spcBef>
          <a:spcPct val="0"/>
        </a:spcBef>
        <a:spcAft>
          <a:spcPct val="0"/>
        </a:spcAft>
        <a:defRPr sz="4000">
          <a:solidFill>
            <a:srgbClr val="000099"/>
          </a:solidFill>
          <a:latin typeface="Arial" pitchFamily="34" charset="0"/>
        </a:defRPr>
      </a:lvl2pPr>
      <a:lvl3pPr algn="l" rtl="0" fontAlgn="base">
        <a:spcBef>
          <a:spcPct val="0"/>
        </a:spcBef>
        <a:spcAft>
          <a:spcPct val="0"/>
        </a:spcAft>
        <a:defRPr sz="4000">
          <a:solidFill>
            <a:srgbClr val="000099"/>
          </a:solidFill>
          <a:latin typeface="Arial" pitchFamily="34" charset="0"/>
        </a:defRPr>
      </a:lvl3pPr>
      <a:lvl4pPr algn="l" rtl="0" fontAlgn="base">
        <a:spcBef>
          <a:spcPct val="0"/>
        </a:spcBef>
        <a:spcAft>
          <a:spcPct val="0"/>
        </a:spcAft>
        <a:defRPr sz="4000">
          <a:solidFill>
            <a:srgbClr val="000099"/>
          </a:solidFill>
          <a:latin typeface="Arial" pitchFamily="34" charset="0"/>
        </a:defRPr>
      </a:lvl4pPr>
      <a:lvl5pPr algn="l" rtl="0" fontAlgn="base">
        <a:spcBef>
          <a:spcPct val="0"/>
        </a:spcBef>
        <a:spcAft>
          <a:spcPct val="0"/>
        </a:spcAft>
        <a:defRPr sz="4000">
          <a:solidFill>
            <a:srgbClr val="000099"/>
          </a:solidFill>
          <a:latin typeface="Arial" pitchFamily="34" charset="0"/>
        </a:defRPr>
      </a:lvl5pPr>
      <a:lvl6pPr marL="457200" algn="l" rtl="0" fontAlgn="base">
        <a:spcBef>
          <a:spcPct val="0"/>
        </a:spcBef>
        <a:spcAft>
          <a:spcPct val="0"/>
        </a:spcAft>
        <a:defRPr sz="4000">
          <a:solidFill>
            <a:srgbClr val="000099"/>
          </a:solidFill>
          <a:latin typeface="Arial" pitchFamily="34" charset="0"/>
        </a:defRPr>
      </a:lvl6pPr>
      <a:lvl7pPr marL="914400" algn="l" rtl="0" fontAlgn="base">
        <a:spcBef>
          <a:spcPct val="0"/>
        </a:spcBef>
        <a:spcAft>
          <a:spcPct val="0"/>
        </a:spcAft>
        <a:defRPr sz="4000">
          <a:solidFill>
            <a:srgbClr val="000099"/>
          </a:solidFill>
          <a:latin typeface="Arial" pitchFamily="34" charset="0"/>
        </a:defRPr>
      </a:lvl7pPr>
      <a:lvl8pPr marL="1371600" algn="l" rtl="0" fontAlgn="base">
        <a:spcBef>
          <a:spcPct val="0"/>
        </a:spcBef>
        <a:spcAft>
          <a:spcPct val="0"/>
        </a:spcAft>
        <a:defRPr sz="4000">
          <a:solidFill>
            <a:srgbClr val="000099"/>
          </a:solidFill>
          <a:latin typeface="Arial" pitchFamily="34" charset="0"/>
        </a:defRPr>
      </a:lvl8pPr>
      <a:lvl9pPr marL="1828800" algn="l" rtl="0" fontAlgn="base">
        <a:spcBef>
          <a:spcPct val="0"/>
        </a:spcBef>
        <a:spcAft>
          <a:spcPct val="0"/>
        </a:spcAft>
        <a:defRPr sz="4000">
          <a:solidFill>
            <a:srgbClr val="000099"/>
          </a:solidFill>
          <a:latin typeface="Arial" pitchFamily="34" charset="0"/>
        </a:defRPr>
      </a:lvl9pPr>
    </p:titleStyle>
    <p:bodyStyle>
      <a:lvl1pPr algn="l" rtl="0" fontAlgn="base">
        <a:spcBef>
          <a:spcPct val="20000"/>
        </a:spcBef>
        <a:spcAft>
          <a:spcPct val="0"/>
        </a:spcAft>
        <a:defRPr sz="3600">
          <a:solidFill>
            <a:schemeClr val="tx1"/>
          </a:solidFill>
          <a:latin typeface="+mn-lt"/>
          <a:ea typeface="+mn-ea"/>
          <a:cs typeface="+mn-cs"/>
        </a:defRPr>
      </a:lvl1pPr>
      <a:lvl2pPr marL="454025" indent="-285750" algn="l" rtl="0" fontAlgn="base">
        <a:spcBef>
          <a:spcPct val="20000"/>
        </a:spcBef>
        <a:spcAft>
          <a:spcPct val="0"/>
        </a:spcAft>
        <a:buClr>
          <a:srgbClr val="00CC00"/>
        </a:buClr>
        <a:buSzPct val="50000"/>
        <a:buFont typeface="Wingdings" pitchFamily="2" charset="2"/>
        <a:buChar char="l"/>
        <a:defRPr sz="3200">
          <a:solidFill>
            <a:schemeClr val="tx1"/>
          </a:solidFill>
          <a:latin typeface="+mn-lt"/>
        </a:defRPr>
      </a:lvl2pPr>
      <a:lvl3pPr marL="912813" indent="-341313" algn="l" rtl="0" fontAlgn="base">
        <a:spcBef>
          <a:spcPct val="20000"/>
        </a:spcBef>
        <a:spcAft>
          <a:spcPct val="0"/>
        </a:spcAft>
        <a:buClr>
          <a:srgbClr val="00CC00"/>
        </a:buClr>
        <a:buChar char="–"/>
        <a:defRPr sz="2800">
          <a:solidFill>
            <a:schemeClr val="tx1"/>
          </a:solidFill>
          <a:latin typeface="+mn-lt"/>
        </a:defRPr>
      </a:lvl3pPr>
      <a:lvl4pPr marL="1385888" indent="-331788" algn="l" rtl="0" fontAlgn="base">
        <a:spcBef>
          <a:spcPct val="20000"/>
        </a:spcBef>
        <a:spcAft>
          <a:spcPct val="0"/>
        </a:spcAft>
        <a:buClr>
          <a:srgbClr val="00CC00"/>
        </a:buClr>
        <a:buChar char="•"/>
        <a:defRPr sz="2400">
          <a:solidFill>
            <a:schemeClr val="tx1"/>
          </a:solidFill>
          <a:latin typeface="+mn-lt"/>
        </a:defRPr>
      </a:lvl4pPr>
      <a:lvl5pPr marL="1817688" indent="-277813" algn="l" rtl="0" fontAlgn="base">
        <a:spcBef>
          <a:spcPct val="20000"/>
        </a:spcBef>
        <a:spcAft>
          <a:spcPct val="0"/>
        </a:spcAft>
        <a:buClr>
          <a:srgbClr val="00CC00"/>
        </a:buClr>
        <a:buChar char="–"/>
        <a:defRPr sz="2400">
          <a:solidFill>
            <a:schemeClr val="tx1"/>
          </a:solidFill>
          <a:latin typeface="+mn-lt"/>
        </a:defRPr>
      </a:lvl5pPr>
      <a:lvl6pPr marL="2274888" indent="-277813" algn="l" rtl="0" fontAlgn="base">
        <a:spcBef>
          <a:spcPct val="20000"/>
        </a:spcBef>
        <a:spcAft>
          <a:spcPct val="0"/>
        </a:spcAft>
        <a:buClr>
          <a:srgbClr val="00CC00"/>
        </a:buClr>
        <a:buChar char="–"/>
        <a:defRPr sz="2400">
          <a:solidFill>
            <a:schemeClr val="tx1"/>
          </a:solidFill>
          <a:latin typeface="+mn-lt"/>
        </a:defRPr>
      </a:lvl6pPr>
      <a:lvl7pPr marL="2732088" indent="-277813" algn="l" rtl="0" fontAlgn="base">
        <a:spcBef>
          <a:spcPct val="20000"/>
        </a:spcBef>
        <a:spcAft>
          <a:spcPct val="0"/>
        </a:spcAft>
        <a:buClr>
          <a:srgbClr val="00CC00"/>
        </a:buClr>
        <a:buChar char="–"/>
        <a:defRPr sz="2400">
          <a:solidFill>
            <a:schemeClr val="tx1"/>
          </a:solidFill>
          <a:latin typeface="+mn-lt"/>
        </a:defRPr>
      </a:lvl7pPr>
      <a:lvl8pPr marL="3189288" indent="-277813" algn="l" rtl="0" fontAlgn="base">
        <a:spcBef>
          <a:spcPct val="20000"/>
        </a:spcBef>
        <a:spcAft>
          <a:spcPct val="0"/>
        </a:spcAft>
        <a:buClr>
          <a:srgbClr val="00CC00"/>
        </a:buClr>
        <a:buChar char="–"/>
        <a:defRPr sz="2400">
          <a:solidFill>
            <a:schemeClr val="tx1"/>
          </a:solidFill>
          <a:latin typeface="+mn-lt"/>
        </a:defRPr>
      </a:lvl8pPr>
      <a:lvl9pPr marL="3646488" indent="-277813" algn="l" rtl="0" fontAlgn="base">
        <a:spcBef>
          <a:spcPct val="20000"/>
        </a:spcBef>
        <a:spcAft>
          <a:spcPct val="0"/>
        </a:spcAft>
        <a:buClr>
          <a:srgbClr val="00CC00"/>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8.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8.wmf"/><Relationship Id="rId4" Type="http://schemas.openxmlformats.org/officeDocument/2006/relationships/oleObject" Target="../embeddings/oleObject9.bin"/><Relationship Id="rId9" Type="http://schemas.openxmlformats.org/officeDocument/2006/relationships/image" Target="../media/image20.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5.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31.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32.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33.wmf"/><Relationship Id="rId4"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35.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36.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37.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38.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7.vml"/><Relationship Id="rId4" Type="http://schemas.openxmlformats.org/officeDocument/2006/relationships/image" Target="../media/image3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41.e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32.bin"/><Relationship Id="rId5" Type="http://schemas.openxmlformats.org/officeDocument/2006/relationships/image" Target="../media/image40.emf"/><Relationship Id="rId4" Type="http://schemas.openxmlformats.org/officeDocument/2006/relationships/oleObject" Target="../embeddings/oleObject31.bin"/></Relationships>
</file>

<file path=ppt/slides/_rels/slide8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A3BCA1BF-BA6B-436A-8264-6616BBEA2671}" type="slidenum">
              <a:rPr lang="en-US"/>
              <a:pPr/>
              <a:t>1</a:t>
            </a:fld>
            <a:endParaRPr lang="en-US"/>
          </a:p>
        </p:txBody>
      </p:sp>
      <p:sp>
        <p:nvSpPr>
          <p:cNvPr id="101378" name="Rectangle 2"/>
          <p:cNvSpPr>
            <a:spLocks noGrp="1" noChangeArrowheads="1"/>
          </p:cNvSpPr>
          <p:nvPr>
            <p:ph type="title"/>
          </p:nvPr>
        </p:nvSpPr>
        <p:spPr>
          <a:xfrm>
            <a:off x="0" y="0"/>
            <a:ext cx="9144000" cy="774700"/>
          </a:xfrm>
        </p:spPr>
        <p:txBody>
          <a:bodyPr/>
          <a:lstStyle/>
          <a:p>
            <a:r>
              <a:rPr lang="en-US"/>
              <a:t>Chapter 2 - Forecasting Fundamentals</a:t>
            </a:r>
          </a:p>
        </p:txBody>
      </p:sp>
      <p:sp>
        <p:nvSpPr>
          <p:cNvPr id="101379" name="Rectangle 3"/>
          <p:cNvSpPr>
            <a:spLocks noGrp="1" noChangeArrowheads="1"/>
          </p:cNvSpPr>
          <p:nvPr>
            <p:ph type="body" idx="1"/>
          </p:nvPr>
        </p:nvSpPr>
        <p:spPr/>
        <p:txBody>
          <a:bodyPr/>
          <a:lstStyle/>
          <a:p>
            <a:pPr lvl="1">
              <a:buFont typeface="Wingdings" pitchFamily="2" charset="2"/>
              <a:buNone/>
            </a:pPr>
            <a:r>
              <a:rPr lang="en-US"/>
              <a:t>2.1	Fundamental Principles of Forecasting</a:t>
            </a:r>
          </a:p>
          <a:p>
            <a:pPr lvl="1">
              <a:buFont typeface="Wingdings" pitchFamily="2" charset="2"/>
              <a:buNone/>
            </a:pPr>
            <a:r>
              <a:rPr lang="en-US"/>
              <a:t>2.2	Major Categories of Forecasts</a:t>
            </a:r>
          </a:p>
          <a:p>
            <a:pPr lvl="1">
              <a:buFont typeface="Wingdings" pitchFamily="2" charset="2"/>
              <a:buNone/>
            </a:pPr>
            <a:r>
              <a:rPr lang="en-US"/>
              <a:t>2.3	Forecast Errors</a:t>
            </a:r>
          </a:p>
          <a:p>
            <a:pPr lvl="1">
              <a:buFont typeface="Wingdings" pitchFamily="2" charset="2"/>
              <a:buNone/>
            </a:pPr>
            <a:r>
              <a:rPr lang="en-US"/>
              <a:t>2.4	Computer Assistance</a:t>
            </a:r>
          </a:p>
          <a:p>
            <a:pPr lvl="1"/>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05AF8BB2-9F6A-4B3B-AAE0-AF8AED025346}" type="slidenum">
              <a:rPr lang="en-US"/>
              <a:pPr/>
              <a:t>10</a:t>
            </a:fld>
            <a:endParaRPr lang="en-US"/>
          </a:p>
        </p:txBody>
      </p:sp>
      <p:sp>
        <p:nvSpPr>
          <p:cNvPr id="68612" name="Rectangle 4"/>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2-33</a:t>
            </a:r>
          </a:p>
        </p:txBody>
      </p:sp>
      <p:sp>
        <p:nvSpPr>
          <p:cNvPr id="68615" name="Rectangle 7"/>
          <p:cNvSpPr>
            <a:spLocks noGrp="1" noChangeArrowheads="1"/>
          </p:cNvSpPr>
          <p:nvPr>
            <p:ph type="title"/>
          </p:nvPr>
        </p:nvSpPr>
        <p:spPr/>
        <p:txBody>
          <a:bodyPr/>
          <a:lstStyle/>
          <a:p>
            <a:r>
              <a:rPr lang="en-US"/>
              <a:t>Decomposition of Data</a:t>
            </a:r>
          </a:p>
        </p:txBody>
      </p:sp>
      <p:sp>
        <p:nvSpPr>
          <p:cNvPr id="68616" name="Rectangle 8"/>
          <p:cNvSpPr>
            <a:spLocks noGrp="1" noChangeArrowheads="1"/>
          </p:cNvSpPr>
          <p:nvPr>
            <p:ph type="body" idx="1"/>
          </p:nvPr>
        </p:nvSpPr>
        <p:spPr>
          <a:xfrm>
            <a:off x="457200" y="971550"/>
            <a:ext cx="8458200" cy="4743450"/>
          </a:xfrm>
        </p:spPr>
        <p:txBody>
          <a:bodyPr/>
          <a:lstStyle/>
          <a:p>
            <a:pPr marL="400050" lvl="1"/>
            <a:r>
              <a:rPr lang="en-US" sz="2800"/>
              <a:t>Purify the data</a:t>
            </a:r>
          </a:p>
          <a:p>
            <a:pPr marL="400050" lvl="1"/>
            <a:r>
              <a:rPr lang="en-US" sz="2800"/>
              <a:t>Adjust the data</a:t>
            </a:r>
          </a:p>
          <a:p>
            <a:pPr marL="400050" lvl="1"/>
            <a:r>
              <a:rPr lang="en-US" sz="2800"/>
              <a:t>Take out the baseline </a:t>
            </a:r>
          </a:p>
          <a:p>
            <a:pPr marL="400050" lvl="1"/>
            <a:r>
              <a:rPr lang="en-US" sz="2800"/>
              <a:t>Identify demand components</a:t>
            </a:r>
          </a:p>
          <a:p>
            <a:pPr marL="855663" lvl="2"/>
            <a:r>
              <a:rPr lang="en-US" sz="2400"/>
              <a:t>Trend</a:t>
            </a:r>
          </a:p>
          <a:p>
            <a:pPr marL="855663" lvl="2"/>
            <a:r>
              <a:rPr lang="en-US" sz="2400"/>
              <a:t>Seasonality </a:t>
            </a:r>
          </a:p>
          <a:p>
            <a:pPr marL="855663" lvl="2"/>
            <a:r>
              <a:rPr lang="en-US" sz="2400"/>
              <a:t>Nonannual cycle</a:t>
            </a:r>
          </a:p>
          <a:p>
            <a:pPr marL="855663" lvl="2"/>
            <a:r>
              <a:rPr lang="en-US" sz="2400"/>
              <a:t>Random error</a:t>
            </a:r>
          </a:p>
          <a:p>
            <a:pPr marL="400050" lvl="1"/>
            <a:r>
              <a:rPr lang="en-US" sz="2800"/>
              <a:t>Measure the random error</a:t>
            </a:r>
          </a:p>
          <a:p>
            <a:pPr marL="400050" lvl="1"/>
            <a:r>
              <a:rPr lang="en-US" sz="2800"/>
              <a:t>Project the series</a:t>
            </a:r>
          </a:p>
          <a:p>
            <a:pPr marL="400050" lvl="1"/>
            <a:r>
              <a:rPr lang="en-US" sz="2800"/>
              <a:t>Recompose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2-</a:t>
            </a:r>
            <a:fld id="{B661CA0F-A798-461A-92F8-C8AD2220543F}" type="slidenum">
              <a:rPr lang="en-US"/>
              <a:pPr/>
              <a:t>11</a:t>
            </a:fld>
            <a:endParaRPr lang="en-US"/>
          </a:p>
        </p:txBody>
      </p:sp>
      <p:pic>
        <p:nvPicPr>
          <p:cNvPr id="60420" name="Picture 4" descr="bd06663_"/>
          <p:cNvPicPr>
            <a:picLocks noChangeAspect="1" noChangeArrowheads="1"/>
          </p:cNvPicPr>
          <p:nvPr/>
        </p:nvPicPr>
        <p:blipFill>
          <a:blip r:embed="rId3" cstate="print"/>
          <a:srcRect/>
          <a:stretch>
            <a:fillRect/>
          </a:stretch>
        </p:blipFill>
        <p:spPr bwMode="auto">
          <a:xfrm>
            <a:off x="5492750" y="1773238"/>
            <a:ext cx="3297238" cy="3349625"/>
          </a:xfrm>
          <a:prstGeom prst="rect">
            <a:avLst/>
          </a:prstGeom>
          <a:noFill/>
        </p:spPr>
      </p:pic>
      <p:sp>
        <p:nvSpPr>
          <p:cNvPr id="60422" name="Rectangle 6"/>
          <p:cNvSpPr>
            <a:spLocks noGrp="1" noChangeArrowheads="1"/>
          </p:cNvSpPr>
          <p:nvPr>
            <p:ph type="title"/>
          </p:nvPr>
        </p:nvSpPr>
        <p:spPr/>
        <p:txBody>
          <a:bodyPr/>
          <a:lstStyle/>
          <a:p>
            <a:r>
              <a:rPr lang="en-US"/>
              <a:t>Data Issues for Forecasting</a:t>
            </a:r>
          </a:p>
        </p:txBody>
      </p:sp>
      <p:sp>
        <p:nvSpPr>
          <p:cNvPr id="60423" name="Rectangle 7"/>
          <p:cNvSpPr>
            <a:spLocks noGrp="1" noChangeArrowheads="1"/>
          </p:cNvSpPr>
          <p:nvPr>
            <p:ph type="body" sz="half" idx="1"/>
          </p:nvPr>
        </p:nvSpPr>
        <p:spPr>
          <a:xfrm>
            <a:off x="457200" y="971550"/>
            <a:ext cx="4152900" cy="4743450"/>
          </a:xfrm>
        </p:spPr>
        <p:txBody>
          <a:bodyPr/>
          <a:lstStyle/>
          <a:p>
            <a:pPr lvl="1"/>
            <a:r>
              <a:rPr lang="en-US" sz="2200"/>
              <a:t>Availability of data</a:t>
            </a:r>
          </a:p>
          <a:p>
            <a:pPr lvl="1"/>
            <a:r>
              <a:rPr lang="en-US" sz="2200"/>
              <a:t>Consistency of data</a:t>
            </a:r>
          </a:p>
          <a:p>
            <a:pPr lvl="1"/>
            <a:r>
              <a:rPr lang="en-US" sz="2200"/>
              <a:t>Amount of history required</a:t>
            </a:r>
          </a:p>
          <a:p>
            <a:pPr lvl="1"/>
            <a:r>
              <a:rPr lang="en-US" sz="2200"/>
              <a:t>Forecast frequency</a:t>
            </a:r>
          </a:p>
          <a:p>
            <a:pPr lvl="1"/>
            <a:r>
              <a:rPr lang="en-US" sz="2200"/>
              <a:t>Frequency of model reevaluation</a:t>
            </a:r>
          </a:p>
          <a:p>
            <a:pPr lvl="1"/>
            <a:r>
              <a:rPr lang="en-US" sz="2200"/>
              <a:t>Cost and time issues</a:t>
            </a:r>
          </a:p>
          <a:p>
            <a:pPr lvl="1"/>
            <a:r>
              <a:rPr lang="en-US" sz="2200"/>
              <a:t>Recording true demand</a:t>
            </a:r>
          </a:p>
          <a:p>
            <a:pPr lvl="1"/>
            <a:r>
              <a:rPr lang="en-US" sz="2200"/>
              <a:t>Order date vs. ship date</a:t>
            </a:r>
          </a:p>
          <a:p>
            <a:pPr lvl="1"/>
            <a:r>
              <a:rPr lang="en-US" sz="2200"/>
              <a:t>Product units vs. financial units</a:t>
            </a:r>
          </a:p>
          <a:p>
            <a:pPr lvl="1"/>
            <a:r>
              <a:rPr lang="en-US" sz="2200"/>
              <a:t>Level of aggregation</a:t>
            </a:r>
          </a:p>
          <a:p>
            <a:pPr lvl="1"/>
            <a:r>
              <a:rPr lang="en-US" sz="2200"/>
              <a:t>Customer partnering</a:t>
            </a:r>
          </a:p>
        </p:txBody>
      </p:sp>
      <p:sp>
        <p:nvSpPr>
          <p:cNvPr id="60425" name="Rectangle 9"/>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597258F2-2D76-4100-8C2A-CF24FDF50BD4}" type="slidenum">
              <a:rPr lang="en-US"/>
              <a:pPr/>
              <a:t>12</a:t>
            </a:fld>
            <a:endParaRPr lang="en-US"/>
          </a:p>
        </p:txBody>
      </p:sp>
      <p:sp>
        <p:nvSpPr>
          <p:cNvPr id="173058" name="Rectangle 2"/>
          <p:cNvSpPr>
            <a:spLocks noGrp="1" noChangeArrowheads="1"/>
          </p:cNvSpPr>
          <p:nvPr>
            <p:ph type="title"/>
          </p:nvPr>
        </p:nvSpPr>
        <p:spPr/>
        <p:txBody>
          <a:bodyPr/>
          <a:lstStyle/>
          <a:p>
            <a:r>
              <a:rPr lang="en-US"/>
              <a:t>2.1 Fundamental Principles </a:t>
            </a:r>
          </a:p>
        </p:txBody>
      </p:sp>
      <p:sp>
        <p:nvSpPr>
          <p:cNvPr id="173059" name="Rectangle 3"/>
          <p:cNvSpPr>
            <a:spLocks noGrp="1" noChangeArrowheads="1"/>
          </p:cNvSpPr>
          <p:nvPr>
            <p:ph type="body" idx="1"/>
          </p:nvPr>
        </p:nvSpPr>
        <p:spPr/>
        <p:txBody>
          <a:bodyPr/>
          <a:lstStyle/>
          <a:p>
            <a:r>
              <a:rPr lang="en-US">
                <a:solidFill>
                  <a:srgbClr val="FF0000"/>
                </a:solidFill>
              </a:rPr>
              <a:t>Forecasts are almost always wrong...</a:t>
            </a:r>
            <a:endParaRPr lang="en-US"/>
          </a:p>
          <a:p>
            <a:pPr lvl="1"/>
            <a:r>
              <a:rPr lang="en-US"/>
              <a:t>The issue is not whether it is wrong</a:t>
            </a:r>
          </a:p>
          <a:p>
            <a:pPr lvl="1"/>
            <a:r>
              <a:rPr lang="en-US"/>
              <a:t>The issue is how wrong will it be</a:t>
            </a:r>
          </a:p>
          <a:p>
            <a:pPr lvl="1"/>
            <a:r>
              <a:rPr lang="en-US"/>
              <a:t>How do we plan to accommodate the error</a:t>
            </a:r>
          </a:p>
          <a:p>
            <a:pPr lvl="2"/>
            <a:r>
              <a:rPr lang="en-US"/>
              <a:t>buffer stock</a:t>
            </a:r>
          </a:p>
          <a:p>
            <a:pPr lvl="2"/>
            <a:r>
              <a:rPr lang="en-US"/>
              <a:t>safety capacity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4B588439-DD0C-4647-A22A-55003231D704}" type="slidenum">
              <a:rPr lang="en-US"/>
              <a:pPr/>
              <a:t>13</a:t>
            </a:fld>
            <a:endParaRPr lang="en-US"/>
          </a:p>
        </p:txBody>
      </p:sp>
      <p:sp>
        <p:nvSpPr>
          <p:cNvPr id="175106" name="Rectangle 2"/>
          <p:cNvSpPr>
            <a:spLocks noGrp="1" noChangeArrowheads="1"/>
          </p:cNvSpPr>
          <p:nvPr>
            <p:ph type="title"/>
          </p:nvPr>
        </p:nvSpPr>
        <p:spPr/>
        <p:txBody>
          <a:bodyPr/>
          <a:lstStyle/>
          <a:p>
            <a:r>
              <a:rPr lang="en-US"/>
              <a:t>2.1 Fundamental Principles </a:t>
            </a:r>
          </a:p>
        </p:txBody>
      </p:sp>
      <p:sp>
        <p:nvSpPr>
          <p:cNvPr id="175107" name="Rectangle 3"/>
          <p:cNvSpPr>
            <a:spLocks noGrp="1" noChangeArrowheads="1"/>
          </p:cNvSpPr>
          <p:nvPr>
            <p:ph type="body" idx="1"/>
          </p:nvPr>
        </p:nvSpPr>
        <p:spPr/>
        <p:txBody>
          <a:bodyPr/>
          <a:lstStyle/>
          <a:p>
            <a:r>
              <a:rPr lang="en-US"/>
              <a:t>Forecasts are more accurate for groups or families of items...</a:t>
            </a:r>
          </a:p>
          <a:p>
            <a:pPr lvl="1"/>
            <a:r>
              <a:rPr lang="en-US"/>
              <a:t>Easier to develop a forecast for a product line rather than an individual item within in</a:t>
            </a:r>
          </a:p>
          <a:p>
            <a:pPr lvl="2"/>
            <a:r>
              <a:rPr lang="en-US"/>
              <a:t>MP3 market v. blue or white MP3</a:t>
            </a:r>
          </a:p>
          <a:p>
            <a:pPr lvl="1"/>
            <a:r>
              <a:rPr lang="en-US"/>
              <a:t>Individual errors cancel each other out as they are aggregated</a:t>
            </a:r>
          </a:p>
          <a:p>
            <a:pPr lvl="2"/>
            <a:r>
              <a:rPr lang="en-US"/>
              <a:t>more blue sold than white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66F1290-EFDD-4CD3-B7F0-9B634784E4C3}" type="slidenum">
              <a:rPr lang="en-US"/>
              <a:pPr/>
              <a:t>14</a:t>
            </a:fld>
            <a:endParaRPr lang="en-US"/>
          </a:p>
        </p:txBody>
      </p:sp>
      <p:sp>
        <p:nvSpPr>
          <p:cNvPr id="177154" name="Rectangle 1026"/>
          <p:cNvSpPr>
            <a:spLocks noGrp="1" noChangeArrowheads="1"/>
          </p:cNvSpPr>
          <p:nvPr>
            <p:ph type="title"/>
          </p:nvPr>
        </p:nvSpPr>
        <p:spPr/>
        <p:txBody>
          <a:bodyPr/>
          <a:lstStyle/>
          <a:p>
            <a:r>
              <a:rPr lang="en-US"/>
              <a:t>2.1 Fundamental Principles </a:t>
            </a:r>
          </a:p>
        </p:txBody>
      </p:sp>
      <p:sp>
        <p:nvSpPr>
          <p:cNvPr id="177155" name="Rectangle 1027"/>
          <p:cNvSpPr>
            <a:spLocks noGrp="1" noChangeArrowheads="1"/>
          </p:cNvSpPr>
          <p:nvPr>
            <p:ph type="body" idx="1"/>
          </p:nvPr>
        </p:nvSpPr>
        <p:spPr/>
        <p:txBody>
          <a:bodyPr/>
          <a:lstStyle/>
          <a:p>
            <a:r>
              <a:rPr lang="en-US"/>
              <a:t>Forecasts are more accurate for nearer time periods (shorter periods)...</a:t>
            </a:r>
          </a:p>
          <a:p>
            <a:pPr lvl="1"/>
            <a:r>
              <a:rPr lang="en-US"/>
              <a:t>Fewer disruptions in near period to impact product demand</a:t>
            </a:r>
          </a:p>
          <a:p>
            <a:pPr lvl="1"/>
            <a:r>
              <a:rPr lang="en-US"/>
              <a:t>Future period demand is usually less reliable</a:t>
            </a:r>
          </a:p>
          <a:p>
            <a:pPr lvl="2"/>
            <a:r>
              <a:rPr lang="en-US"/>
              <a:t>predict weather today v. late February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E01A7446-50B0-43D8-B9B7-660E03576386}" type="slidenum">
              <a:rPr lang="en-US"/>
              <a:pPr/>
              <a:t>15</a:t>
            </a:fld>
            <a:endParaRPr lang="en-US"/>
          </a:p>
        </p:txBody>
      </p:sp>
      <p:sp>
        <p:nvSpPr>
          <p:cNvPr id="179202" name="Rectangle 2"/>
          <p:cNvSpPr>
            <a:spLocks noGrp="1" noChangeArrowheads="1"/>
          </p:cNvSpPr>
          <p:nvPr>
            <p:ph type="title"/>
          </p:nvPr>
        </p:nvSpPr>
        <p:spPr/>
        <p:txBody>
          <a:bodyPr/>
          <a:lstStyle/>
          <a:p>
            <a:r>
              <a:rPr lang="en-US"/>
              <a:t>2.1 Fundamental Principles </a:t>
            </a:r>
          </a:p>
        </p:txBody>
      </p:sp>
      <p:sp>
        <p:nvSpPr>
          <p:cNvPr id="179203" name="Rectangle 3"/>
          <p:cNvSpPr>
            <a:spLocks noGrp="1" noChangeArrowheads="1"/>
          </p:cNvSpPr>
          <p:nvPr>
            <p:ph type="body" idx="1"/>
          </p:nvPr>
        </p:nvSpPr>
        <p:spPr/>
        <p:txBody>
          <a:bodyPr/>
          <a:lstStyle/>
          <a:p>
            <a:r>
              <a:rPr lang="en-US"/>
              <a:t>Every forecast should include an estimate of error...</a:t>
            </a:r>
          </a:p>
          <a:p>
            <a:pPr lvl="1"/>
            <a:r>
              <a:rPr lang="en-US"/>
              <a:t>First principle is how wrong is the forecast</a:t>
            </a:r>
          </a:p>
          <a:p>
            <a:endParaRPr lang="en-US"/>
          </a:p>
          <a:p>
            <a:r>
              <a:rPr lang="en-US"/>
              <a:t>Forecasts are no substitute for calculated demand...</a:t>
            </a:r>
          </a:p>
          <a:p>
            <a:pPr lvl="1"/>
            <a:r>
              <a:rPr lang="en-US"/>
              <a:t>Always use real data when available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48B8CFBD-2A00-4B10-A48C-6A08CCCFEEBC}" type="slidenum">
              <a:rPr lang="en-US"/>
              <a:pPr/>
              <a:t>16</a:t>
            </a:fld>
            <a:endParaRPr lang="en-US"/>
          </a:p>
        </p:txBody>
      </p:sp>
      <p:sp>
        <p:nvSpPr>
          <p:cNvPr id="123906" name="Rectangle 2"/>
          <p:cNvSpPr>
            <a:spLocks noGrp="1" noChangeArrowheads="1"/>
          </p:cNvSpPr>
          <p:nvPr>
            <p:ph type="title"/>
          </p:nvPr>
        </p:nvSpPr>
        <p:spPr/>
        <p:txBody>
          <a:bodyPr/>
          <a:lstStyle/>
          <a:p>
            <a:r>
              <a:rPr lang="en-US"/>
              <a:t>2.2 Major Categories of Forecasts</a:t>
            </a:r>
          </a:p>
        </p:txBody>
      </p:sp>
      <p:sp>
        <p:nvSpPr>
          <p:cNvPr id="123907" name="Rectangle 3"/>
          <p:cNvSpPr>
            <a:spLocks noGrp="1" noChangeArrowheads="1"/>
          </p:cNvSpPr>
          <p:nvPr>
            <p:ph type="body" idx="1"/>
          </p:nvPr>
        </p:nvSpPr>
        <p:spPr/>
        <p:txBody>
          <a:bodyPr/>
          <a:lstStyle/>
          <a:p>
            <a:pPr lvl="1">
              <a:buFont typeface="Wingdings" pitchFamily="2" charset="2"/>
              <a:buNone/>
            </a:pPr>
            <a:r>
              <a:rPr lang="en-US"/>
              <a:t>Two types of forecasts:</a:t>
            </a:r>
          </a:p>
          <a:p>
            <a:pPr lvl="1"/>
            <a:r>
              <a:rPr lang="en-US"/>
              <a:t>Qualitative</a:t>
            </a:r>
          </a:p>
          <a:p>
            <a:pPr lvl="1"/>
            <a:r>
              <a:rPr lang="en-US"/>
              <a:t>Quantitative</a:t>
            </a:r>
          </a:p>
          <a:p>
            <a:pPr lvl="2"/>
            <a:r>
              <a:rPr lang="en-US"/>
              <a:t>time series</a:t>
            </a:r>
          </a:p>
          <a:p>
            <a:pPr lvl="2"/>
            <a:r>
              <a:rPr lang="en-US"/>
              <a:t>causal</a:t>
            </a:r>
          </a:p>
          <a:p>
            <a:pPr lvl="1"/>
            <a:endParaRPr lang="en-US"/>
          </a:p>
          <a:p>
            <a:pPr lvl="1">
              <a:buFont typeface="Wingdings" pitchFamily="2" charset="2"/>
              <a:buNone/>
            </a:pPr>
            <a:r>
              <a:rPr lang="en-US"/>
              <a:t>Primary focus of this chapter is quantitative forecasting.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EDADCDAB-60C5-4AA0-B27B-6B0A818291CB}" type="slidenum">
              <a:rPr lang="en-US"/>
              <a:pPr/>
              <a:t>17</a:t>
            </a:fld>
            <a:endParaRPr lang="en-US"/>
          </a:p>
        </p:txBody>
      </p:sp>
      <p:sp>
        <p:nvSpPr>
          <p:cNvPr id="181250" name="Rectangle 2"/>
          <p:cNvSpPr>
            <a:spLocks noGrp="1" noChangeArrowheads="1"/>
          </p:cNvSpPr>
          <p:nvPr>
            <p:ph type="title"/>
          </p:nvPr>
        </p:nvSpPr>
        <p:spPr/>
        <p:txBody>
          <a:bodyPr/>
          <a:lstStyle/>
          <a:p>
            <a:r>
              <a:rPr lang="en-US"/>
              <a:t>2.2 Qualitative Forecasting</a:t>
            </a:r>
          </a:p>
        </p:txBody>
      </p:sp>
      <p:sp>
        <p:nvSpPr>
          <p:cNvPr id="181251" name="Rectangle 3"/>
          <p:cNvSpPr>
            <a:spLocks noGrp="1" noChangeArrowheads="1"/>
          </p:cNvSpPr>
          <p:nvPr>
            <p:ph type="body" idx="1"/>
          </p:nvPr>
        </p:nvSpPr>
        <p:spPr/>
        <p:txBody>
          <a:bodyPr/>
          <a:lstStyle/>
          <a:p>
            <a:pPr lvl="1"/>
            <a:r>
              <a:rPr lang="en-US"/>
              <a:t>Generated from information that does not have a well-defined structure</a:t>
            </a:r>
          </a:p>
          <a:p>
            <a:pPr lvl="1"/>
            <a:r>
              <a:rPr lang="en-US"/>
              <a:t>Are useful when no past data is available</a:t>
            </a:r>
          </a:p>
          <a:p>
            <a:pPr lvl="2"/>
            <a:r>
              <a:rPr lang="en-US"/>
              <a:t>introduction of new product line</a:t>
            </a:r>
          </a:p>
          <a:p>
            <a:pPr lvl="2"/>
            <a:r>
              <a:rPr lang="en-US"/>
              <a:t>no sales history</a:t>
            </a:r>
          </a:p>
          <a:p>
            <a:pPr lvl="1"/>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8A42E4A0-8475-4889-B24E-6376447CE4AF}" type="slidenum">
              <a:rPr lang="en-US"/>
              <a:pPr/>
              <a:t>18</a:t>
            </a:fld>
            <a:endParaRPr lang="en-US"/>
          </a:p>
        </p:txBody>
      </p:sp>
      <p:sp>
        <p:nvSpPr>
          <p:cNvPr id="183298" name="Rectangle 2"/>
          <p:cNvSpPr>
            <a:spLocks noGrp="1" noChangeArrowheads="1"/>
          </p:cNvSpPr>
          <p:nvPr>
            <p:ph type="title"/>
          </p:nvPr>
        </p:nvSpPr>
        <p:spPr/>
        <p:txBody>
          <a:bodyPr/>
          <a:lstStyle/>
          <a:p>
            <a:r>
              <a:rPr lang="en-US"/>
              <a:t>2.2 Qualitative Forecasting</a:t>
            </a:r>
          </a:p>
        </p:txBody>
      </p:sp>
      <p:sp>
        <p:nvSpPr>
          <p:cNvPr id="183299" name="Rectangle 3"/>
          <p:cNvSpPr>
            <a:spLocks noGrp="1" noChangeArrowheads="1"/>
          </p:cNvSpPr>
          <p:nvPr>
            <p:ph type="body" idx="1"/>
          </p:nvPr>
        </p:nvSpPr>
        <p:spPr/>
        <p:txBody>
          <a:bodyPr/>
          <a:lstStyle/>
          <a:p>
            <a:pPr lvl="1"/>
            <a:r>
              <a:rPr lang="en-US"/>
              <a:t>Are based on intuition, informed opinion, or some external qualitative data</a:t>
            </a:r>
          </a:p>
          <a:p>
            <a:pPr lvl="1"/>
            <a:r>
              <a:rPr lang="en-US"/>
              <a:t>Tend to be subjective</a:t>
            </a:r>
          </a:p>
          <a:p>
            <a:pPr lvl="2"/>
            <a:r>
              <a:rPr lang="en-US"/>
              <a:t>developed (biased) from the experience of the forecaster developing them</a:t>
            </a:r>
          </a:p>
          <a:p>
            <a:pPr lvl="3"/>
            <a:r>
              <a:rPr lang="en-US"/>
              <a:t>can be pessimistic or optimistic</a:t>
            </a:r>
          </a:p>
          <a:p>
            <a:pPr lvl="1"/>
            <a:r>
              <a:rPr lang="en-US"/>
              <a:t>Allows for rapid forecating</a:t>
            </a:r>
          </a:p>
          <a:p>
            <a:pPr lvl="1"/>
            <a:r>
              <a:rPr lang="en-US"/>
              <a:t>May be only method available</a:t>
            </a:r>
          </a:p>
          <a:p>
            <a:pPr lvl="1"/>
            <a:r>
              <a:rPr lang="en-US"/>
              <a:t>Used for individual products, not markets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981A8053-EFA2-434E-BFFB-A25194C75983}" type="slidenum">
              <a:rPr lang="en-US"/>
              <a:pPr/>
              <a:t>19</a:t>
            </a:fld>
            <a:endParaRPr lang="en-US"/>
          </a:p>
        </p:txBody>
      </p:sp>
      <p:sp>
        <p:nvSpPr>
          <p:cNvPr id="185346" name="Rectangle 1026"/>
          <p:cNvSpPr>
            <a:spLocks noGrp="1" noChangeArrowheads="1"/>
          </p:cNvSpPr>
          <p:nvPr>
            <p:ph type="title"/>
          </p:nvPr>
        </p:nvSpPr>
        <p:spPr/>
        <p:txBody>
          <a:bodyPr/>
          <a:lstStyle/>
          <a:p>
            <a:r>
              <a:rPr lang="en-US"/>
              <a:t>Qualitative Forecasting</a:t>
            </a:r>
          </a:p>
        </p:txBody>
      </p:sp>
      <p:sp>
        <p:nvSpPr>
          <p:cNvPr id="185347" name="Rectangle 1027"/>
          <p:cNvSpPr>
            <a:spLocks noGrp="1" noChangeArrowheads="1"/>
          </p:cNvSpPr>
          <p:nvPr>
            <p:ph type="body" idx="1"/>
          </p:nvPr>
        </p:nvSpPr>
        <p:spPr/>
        <p:txBody>
          <a:bodyPr/>
          <a:lstStyle/>
          <a:p>
            <a:pPr lvl="1"/>
            <a:r>
              <a:rPr lang="en-US"/>
              <a:t>Are used for business planning and forecasting for new products </a:t>
            </a:r>
          </a:p>
          <a:p>
            <a:pPr lvl="1"/>
            <a:r>
              <a:rPr lang="en-US"/>
              <a:t>Are used for medium-term to long-term forecasting</a:t>
            </a:r>
          </a:p>
          <a:p>
            <a:pPr lvl="1"/>
            <a:r>
              <a:rPr lang="en-US"/>
              <a:t>Common methods include:</a:t>
            </a:r>
          </a:p>
          <a:p>
            <a:pPr lvl="2"/>
            <a:r>
              <a:rPr lang="en-US"/>
              <a:t>Market surveys</a:t>
            </a:r>
          </a:p>
          <a:p>
            <a:pPr lvl="2"/>
            <a:r>
              <a:rPr lang="en-US"/>
              <a:t>Delphi or panel consensus</a:t>
            </a:r>
          </a:p>
          <a:p>
            <a:pPr lvl="2"/>
            <a:r>
              <a:rPr lang="en-US"/>
              <a:t>Life cycle analogies</a:t>
            </a:r>
          </a:p>
          <a:p>
            <a:pPr lvl="2"/>
            <a:r>
              <a:rPr lang="en-US"/>
              <a:t>Informed judgement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F7F1B84E-4F0E-48F3-937C-F817D85AE5E4}" type="slidenum">
              <a:rPr lang="en-US"/>
              <a:pPr/>
              <a:t>2</a:t>
            </a:fld>
            <a:endParaRPr lang="en-US"/>
          </a:p>
        </p:txBody>
      </p:sp>
      <p:sp>
        <p:nvSpPr>
          <p:cNvPr id="166914" name="Rectangle 2"/>
          <p:cNvSpPr>
            <a:spLocks noGrp="1" noChangeArrowheads="1"/>
          </p:cNvSpPr>
          <p:nvPr>
            <p:ph type="title"/>
          </p:nvPr>
        </p:nvSpPr>
        <p:spPr/>
        <p:txBody>
          <a:bodyPr/>
          <a:lstStyle/>
          <a:p>
            <a:r>
              <a:rPr lang="en-US"/>
              <a:t>Forecasting Introduction</a:t>
            </a:r>
          </a:p>
        </p:txBody>
      </p:sp>
      <p:sp>
        <p:nvSpPr>
          <p:cNvPr id="166915" name="Rectangle 3"/>
          <p:cNvSpPr>
            <a:spLocks noGrp="1" noChangeArrowheads="1"/>
          </p:cNvSpPr>
          <p:nvPr>
            <p:ph type="body" idx="1"/>
          </p:nvPr>
        </p:nvSpPr>
        <p:spPr/>
        <p:txBody>
          <a:bodyPr/>
          <a:lstStyle/>
          <a:p>
            <a:r>
              <a:rPr lang="en-US"/>
              <a:t>Forecasting:</a:t>
            </a:r>
          </a:p>
          <a:p>
            <a:pPr lvl="1"/>
            <a:r>
              <a:rPr lang="en-US"/>
              <a:t>is the starting point for all planning systems</a:t>
            </a:r>
          </a:p>
          <a:p>
            <a:pPr lvl="2"/>
            <a:r>
              <a:rPr lang="en-US"/>
              <a:t>the actual customer demand</a:t>
            </a:r>
          </a:p>
          <a:p>
            <a:pPr lvl="2"/>
            <a:r>
              <a:rPr lang="en-US"/>
              <a:t>the expected demand</a:t>
            </a:r>
          </a:p>
          <a:p>
            <a:pPr lvl="1"/>
            <a:r>
              <a:rPr lang="en-US"/>
              <a:t>is an estimate made for some future period</a:t>
            </a:r>
          </a:p>
          <a:p>
            <a:pPr lvl="1"/>
            <a:r>
              <a:rPr lang="en-US"/>
              <a:t>is necessary to develop future plans</a:t>
            </a:r>
          </a:p>
          <a:p>
            <a:pPr lvl="1">
              <a:buFont typeface="Wingdings" pitchFamily="2" charset="2"/>
              <a:buNone/>
            </a:pPr>
            <a:r>
              <a:rPr lang="en-US"/>
              <a:t>This considers that the time it takes to produce an item exceeds the customers expectations for delivery.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B6AA45EF-5519-48C7-BB96-928F214B089F}" type="slidenum">
              <a:rPr lang="en-US"/>
              <a:pPr/>
              <a:t>20</a:t>
            </a:fld>
            <a:endParaRPr lang="en-US"/>
          </a:p>
        </p:txBody>
      </p:sp>
      <p:sp>
        <p:nvSpPr>
          <p:cNvPr id="187394" name="Rectangle 2"/>
          <p:cNvSpPr>
            <a:spLocks noGrp="1" noChangeArrowheads="1"/>
          </p:cNvSpPr>
          <p:nvPr>
            <p:ph type="title"/>
          </p:nvPr>
        </p:nvSpPr>
        <p:spPr/>
        <p:txBody>
          <a:bodyPr/>
          <a:lstStyle/>
          <a:p>
            <a:r>
              <a:rPr lang="en-US"/>
              <a:t>2.1 Qualitative Forecasting</a:t>
            </a:r>
          </a:p>
        </p:txBody>
      </p:sp>
      <p:sp>
        <p:nvSpPr>
          <p:cNvPr id="187395" name="Rectangle 3"/>
          <p:cNvSpPr>
            <a:spLocks noGrp="1" noChangeArrowheads="1"/>
          </p:cNvSpPr>
          <p:nvPr>
            <p:ph type="body" idx="1"/>
          </p:nvPr>
        </p:nvSpPr>
        <p:spPr/>
        <p:txBody>
          <a:bodyPr/>
          <a:lstStyle/>
          <a:p>
            <a:pPr lvl="1"/>
            <a:r>
              <a:rPr lang="en-US">
                <a:solidFill>
                  <a:srgbClr val="FF0000"/>
                </a:solidFill>
              </a:rPr>
              <a:t>Market surveys</a:t>
            </a:r>
            <a:endParaRPr lang="en-US"/>
          </a:p>
          <a:p>
            <a:pPr lvl="2"/>
            <a:r>
              <a:rPr lang="en-US"/>
              <a:t>structured questionnaires given to potential customers</a:t>
            </a:r>
          </a:p>
          <a:p>
            <a:pPr lvl="2"/>
            <a:r>
              <a:rPr lang="en-US"/>
              <a:t>solicit opinions about products or potentials</a:t>
            </a:r>
          </a:p>
          <a:p>
            <a:pPr lvl="2"/>
            <a:r>
              <a:rPr lang="en-US"/>
              <a:t>effective for short term forecasting</a:t>
            </a:r>
          </a:p>
          <a:p>
            <a:pPr lvl="3"/>
            <a:r>
              <a:rPr lang="en-US"/>
              <a:t>if administered properly</a:t>
            </a:r>
          </a:p>
          <a:p>
            <a:pPr lvl="3"/>
            <a:r>
              <a:rPr lang="en-US"/>
              <a:t>if analyzed properly</a:t>
            </a:r>
          </a:p>
          <a:p>
            <a:pPr lvl="2"/>
            <a:r>
              <a:rPr lang="en-US"/>
              <a:t>drawbacks include:</a:t>
            </a:r>
          </a:p>
          <a:p>
            <a:pPr lvl="3"/>
            <a:r>
              <a:rPr lang="en-US"/>
              <a:t>expensive</a:t>
            </a:r>
          </a:p>
          <a:p>
            <a:pPr lvl="3"/>
            <a:r>
              <a:rPr lang="en-US"/>
              <a:t>time-consuming</a:t>
            </a:r>
          </a:p>
          <a:p>
            <a:pPr lvl="2"/>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DC39A43-9F58-4CDB-88F9-50A046A2E94E}" type="slidenum">
              <a:rPr lang="en-US"/>
              <a:pPr/>
              <a:t>21</a:t>
            </a:fld>
            <a:endParaRPr lang="en-US"/>
          </a:p>
        </p:txBody>
      </p:sp>
      <p:sp>
        <p:nvSpPr>
          <p:cNvPr id="189442" name="Rectangle 2"/>
          <p:cNvSpPr>
            <a:spLocks noGrp="1" noChangeArrowheads="1"/>
          </p:cNvSpPr>
          <p:nvPr>
            <p:ph type="title"/>
          </p:nvPr>
        </p:nvSpPr>
        <p:spPr/>
        <p:txBody>
          <a:bodyPr/>
          <a:lstStyle/>
          <a:p>
            <a:r>
              <a:rPr lang="en-US"/>
              <a:t>2.1 Qualitative Forecasting</a:t>
            </a:r>
          </a:p>
        </p:txBody>
      </p:sp>
      <p:sp>
        <p:nvSpPr>
          <p:cNvPr id="189443" name="Rectangle 3"/>
          <p:cNvSpPr>
            <a:spLocks noGrp="1" noChangeArrowheads="1"/>
          </p:cNvSpPr>
          <p:nvPr>
            <p:ph type="body" idx="1"/>
          </p:nvPr>
        </p:nvSpPr>
        <p:spPr>
          <a:xfrm>
            <a:off x="457200" y="1036638"/>
            <a:ext cx="8458200" cy="5078412"/>
          </a:xfrm>
        </p:spPr>
        <p:txBody>
          <a:bodyPr/>
          <a:lstStyle/>
          <a:p>
            <a:pPr lvl="1"/>
            <a:r>
              <a:rPr lang="en-US"/>
              <a:t>Delphi or panel consensus...</a:t>
            </a:r>
          </a:p>
          <a:p>
            <a:pPr lvl="2"/>
            <a:r>
              <a:rPr lang="en-US"/>
              <a:t>Uses a panel of experts in the market area of interest</a:t>
            </a:r>
          </a:p>
          <a:p>
            <a:pPr lvl="2"/>
            <a:r>
              <a:rPr lang="en-US"/>
              <a:t>These experts use their experience and knowledge of market issues to forecast and develop a consensus</a:t>
            </a:r>
          </a:p>
          <a:p>
            <a:pPr lvl="2"/>
            <a:r>
              <a:rPr lang="en-US"/>
              <a:t>Panel consensus brings experts together for a consensus</a:t>
            </a:r>
          </a:p>
          <a:p>
            <a:pPr lvl="2"/>
            <a:r>
              <a:rPr lang="en-US"/>
              <a:t>Delphi brings individual forecasts together for analysis</a:t>
            </a:r>
          </a:p>
          <a:p>
            <a:pPr lvl="2"/>
            <a:r>
              <a:rPr lang="en-US"/>
              <a:t>Expensive, but accurate</a:t>
            </a:r>
          </a:p>
          <a:p>
            <a:pPr lvl="2"/>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12626730-5A53-4F6B-B3A6-CDCA39FCB6E6}" type="slidenum">
              <a:rPr lang="en-US"/>
              <a:pPr/>
              <a:t>22</a:t>
            </a:fld>
            <a:endParaRPr lang="en-US"/>
          </a:p>
        </p:txBody>
      </p:sp>
      <p:sp>
        <p:nvSpPr>
          <p:cNvPr id="191490" name="Rectangle 1026"/>
          <p:cNvSpPr>
            <a:spLocks noGrp="1" noChangeArrowheads="1"/>
          </p:cNvSpPr>
          <p:nvPr>
            <p:ph type="title"/>
          </p:nvPr>
        </p:nvSpPr>
        <p:spPr/>
        <p:txBody>
          <a:bodyPr/>
          <a:lstStyle/>
          <a:p>
            <a:r>
              <a:rPr lang="en-US"/>
              <a:t>2.1 Qualitative Forecasting</a:t>
            </a:r>
          </a:p>
        </p:txBody>
      </p:sp>
      <p:sp>
        <p:nvSpPr>
          <p:cNvPr id="191491" name="Rectangle 1027"/>
          <p:cNvSpPr>
            <a:spLocks noGrp="1" noChangeArrowheads="1"/>
          </p:cNvSpPr>
          <p:nvPr>
            <p:ph type="body" idx="1"/>
          </p:nvPr>
        </p:nvSpPr>
        <p:spPr>
          <a:xfrm>
            <a:off x="457200" y="1036638"/>
            <a:ext cx="8458200" cy="5078412"/>
          </a:xfrm>
        </p:spPr>
        <p:txBody>
          <a:bodyPr/>
          <a:lstStyle/>
          <a:p>
            <a:pPr lvl="1"/>
            <a:r>
              <a:rPr lang="en-US">
                <a:solidFill>
                  <a:srgbClr val="FF0000"/>
                </a:solidFill>
              </a:rPr>
              <a:t>Life cycle analogy...</a:t>
            </a:r>
            <a:endParaRPr lang="en-US"/>
          </a:p>
          <a:p>
            <a:pPr lvl="2"/>
            <a:r>
              <a:rPr lang="en-US"/>
              <a:t>Used when product or service is new</a:t>
            </a:r>
          </a:p>
          <a:p>
            <a:pPr lvl="2"/>
            <a:r>
              <a:rPr lang="en-US"/>
              <a:t>Assumes most products have a fairly defined life cycle</a:t>
            </a:r>
          </a:p>
          <a:p>
            <a:pPr lvl="3"/>
            <a:r>
              <a:rPr lang="en-US"/>
              <a:t>growth during early stage</a:t>
            </a:r>
          </a:p>
          <a:p>
            <a:pPr lvl="3"/>
            <a:r>
              <a:rPr lang="en-US"/>
              <a:t>little growth during maturity stage</a:t>
            </a:r>
          </a:p>
          <a:p>
            <a:pPr lvl="3"/>
            <a:r>
              <a:rPr lang="en-US"/>
              <a:t>decline during latter stage</a:t>
            </a:r>
          </a:p>
          <a:p>
            <a:pPr lvl="2"/>
            <a:r>
              <a:rPr lang="en-US"/>
              <a:t>What is the time frame?</a:t>
            </a:r>
          </a:p>
          <a:p>
            <a:pPr lvl="2"/>
            <a:r>
              <a:rPr lang="en-US"/>
              <a:t>How rapid will growth be?</a:t>
            </a:r>
          </a:p>
          <a:p>
            <a:pPr lvl="2"/>
            <a:r>
              <a:rPr lang="en-US"/>
              <a:t>How large will the demand be during maturity?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01013BD0-6127-48AA-8B2C-95ED4A8C08A9}" type="slidenum">
              <a:rPr lang="en-US"/>
              <a:pPr/>
              <a:t>23</a:t>
            </a:fld>
            <a:endParaRPr lang="en-US"/>
          </a:p>
        </p:txBody>
      </p:sp>
      <p:sp>
        <p:nvSpPr>
          <p:cNvPr id="193538" name="Rectangle 2"/>
          <p:cNvSpPr>
            <a:spLocks noGrp="1" noChangeArrowheads="1"/>
          </p:cNvSpPr>
          <p:nvPr>
            <p:ph type="title"/>
          </p:nvPr>
        </p:nvSpPr>
        <p:spPr/>
        <p:txBody>
          <a:bodyPr/>
          <a:lstStyle/>
          <a:p>
            <a:r>
              <a:rPr lang="en-US"/>
              <a:t>2.1 Qualitative Forecasting</a:t>
            </a:r>
          </a:p>
        </p:txBody>
      </p:sp>
      <p:sp>
        <p:nvSpPr>
          <p:cNvPr id="193539" name="Rectangle 3"/>
          <p:cNvSpPr>
            <a:spLocks noGrp="1" noChangeArrowheads="1"/>
          </p:cNvSpPr>
          <p:nvPr>
            <p:ph type="body" idx="1"/>
          </p:nvPr>
        </p:nvSpPr>
        <p:spPr>
          <a:xfrm>
            <a:off x="457200" y="1036638"/>
            <a:ext cx="8458200" cy="5078412"/>
          </a:xfrm>
        </p:spPr>
        <p:txBody>
          <a:bodyPr/>
          <a:lstStyle/>
          <a:p>
            <a:pPr lvl="1"/>
            <a:r>
              <a:rPr lang="en-US">
                <a:solidFill>
                  <a:srgbClr val="FF0000"/>
                </a:solidFill>
              </a:rPr>
              <a:t>Informed judgement...</a:t>
            </a:r>
          </a:p>
          <a:p>
            <a:pPr lvl="2"/>
            <a:r>
              <a:rPr lang="en-US"/>
              <a:t>Quite common to use</a:t>
            </a:r>
          </a:p>
          <a:p>
            <a:pPr lvl="2"/>
            <a:r>
              <a:rPr lang="en-US"/>
              <a:t>One of the worst methods to use</a:t>
            </a:r>
          </a:p>
          <a:p>
            <a:pPr lvl="2"/>
            <a:r>
              <a:rPr lang="en-US"/>
              <a:t>Example:</a:t>
            </a:r>
          </a:p>
          <a:p>
            <a:pPr lvl="3"/>
            <a:r>
              <a:rPr lang="en-US"/>
              <a:t>each salesperson develops own forecast</a:t>
            </a:r>
          </a:p>
          <a:p>
            <a:pPr lvl="3"/>
            <a:r>
              <a:rPr lang="en-US"/>
              <a:t>sales manager combines individual forecasts</a:t>
            </a:r>
          </a:p>
          <a:p>
            <a:pPr lvl="2"/>
            <a:r>
              <a:rPr lang="en-US"/>
              <a:t>Some are too optimistic</a:t>
            </a:r>
          </a:p>
          <a:p>
            <a:pPr lvl="2"/>
            <a:r>
              <a:rPr lang="en-US"/>
              <a:t>Some will consider the forecast a quota</a:t>
            </a:r>
          </a:p>
          <a:p>
            <a:pPr lvl="2"/>
            <a:r>
              <a:rPr lang="en-US"/>
              <a:t>Some will be negatively or positively influenced by recent events</a:t>
            </a:r>
          </a:p>
          <a:p>
            <a:pPr lvl="3"/>
            <a:r>
              <a:rPr lang="en-US"/>
              <a:t>higher or lower sales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F3C3C42C-5577-4272-A5DE-06A300A482AF}" type="slidenum">
              <a:rPr lang="en-US"/>
              <a:pPr/>
              <a:t>24</a:t>
            </a:fld>
            <a:endParaRPr lang="en-US"/>
          </a:p>
        </p:txBody>
      </p:sp>
      <p:sp>
        <p:nvSpPr>
          <p:cNvPr id="195586" name="Rectangle 2"/>
          <p:cNvSpPr>
            <a:spLocks noGrp="1" noChangeArrowheads="1"/>
          </p:cNvSpPr>
          <p:nvPr>
            <p:ph type="title"/>
          </p:nvPr>
        </p:nvSpPr>
        <p:spPr/>
        <p:txBody>
          <a:bodyPr/>
          <a:lstStyle/>
          <a:p>
            <a:r>
              <a:rPr lang="en-US"/>
              <a:t>2.1 Anecdotal Example</a:t>
            </a:r>
          </a:p>
        </p:txBody>
      </p:sp>
      <p:sp>
        <p:nvSpPr>
          <p:cNvPr id="195587" name="Rectangle 3"/>
          <p:cNvSpPr>
            <a:spLocks noGrp="1" noChangeArrowheads="1"/>
          </p:cNvSpPr>
          <p:nvPr>
            <p:ph type="body" idx="1"/>
          </p:nvPr>
        </p:nvSpPr>
        <p:spPr>
          <a:xfrm>
            <a:off x="457200" y="1036638"/>
            <a:ext cx="8458200" cy="5078412"/>
          </a:xfrm>
        </p:spPr>
        <p:txBody>
          <a:bodyPr/>
          <a:lstStyle/>
          <a:p>
            <a:pPr lvl="1"/>
            <a:r>
              <a:rPr lang="en-US">
                <a:solidFill>
                  <a:srgbClr val="FF0000"/>
                </a:solidFill>
              </a:rPr>
              <a:t>Joe receives sales forecast...</a:t>
            </a:r>
          </a:p>
          <a:p>
            <a:pPr lvl="2"/>
            <a:r>
              <a:rPr lang="en-US"/>
              <a:t>10,000 units of product X sold last few years</a:t>
            </a:r>
          </a:p>
          <a:p>
            <a:pPr lvl="2"/>
            <a:r>
              <a:rPr lang="en-US"/>
              <a:t>product X was sold to 6 user companies</a:t>
            </a:r>
          </a:p>
          <a:p>
            <a:pPr lvl="2"/>
            <a:r>
              <a:rPr lang="en-US"/>
              <a:t>the forecast is for 16,000 units of product X to be sold in the coming year</a:t>
            </a:r>
          </a:p>
          <a:p>
            <a:pPr lvl="3"/>
            <a:r>
              <a:rPr lang="en-US"/>
              <a:t>no new customers</a:t>
            </a:r>
          </a:p>
          <a:p>
            <a:pPr lvl="3"/>
            <a:r>
              <a:rPr lang="en-US"/>
              <a:t>no new uses by existing customers</a:t>
            </a:r>
          </a:p>
          <a:p>
            <a:pPr lvl="3"/>
            <a:r>
              <a:rPr lang="en-US"/>
              <a:t>no new expansion plans by existing customers</a:t>
            </a:r>
          </a:p>
          <a:p>
            <a:pPr lvl="3"/>
            <a:r>
              <a:rPr lang="en-US"/>
              <a:t>no new expansion plans by customers of product X</a:t>
            </a:r>
          </a:p>
          <a:p>
            <a:pPr lvl="3"/>
            <a:r>
              <a:rPr lang="en-US"/>
              <a:t>just because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552702F-F9C3-48C0-AC73-D6FD7D7AA246}" type="slidenum">
              <a:rPr lang="en-US"/>
              <a:pPr/>
              <a:t>25</a:t>
            </a:fld>
            <a:endParaRPr lang="en-US"/>
          </a:p>
        </p:txBody>
      </p:sp>
      <p:sp>
        <p:nvSpPr>
          <p:cNvPr id="197634" name="Rectangle 2"/>
          <p:cNvSpPr>
            <a:spLocks noGrp="1" noChangeArrowheads="1"/>
          </p:cNvSpPr>
          <p:nvPr>
            <p:ph type="title"/>
          </p:nvPr>
        </p:nvSpPr>
        <p:spPr/>
        <p:txBody>
          <a:bodyPr/>
          <a:lstStyle/>
          <a:p>
            <a:r>
              <a:rPr lang="en-US"/>
              <a:t>2.1 Anecdotal Example</a:t>
            </a:r>
          </a:p>
        </p:txBody>
      </p:sp>
      <p:sp>
        <p:nvSpPr>
          <p:cNvPr id="197635" name="Rectangle 3"/>
          <p:cNvSpPr>
            <a:spLocks noGrp="1" noChangeArrowheads="1"/>
          </p:cNvSpPr>
          <p:nvPr>
            <p:ph type="body" idx="1"/>
          </p:nvPr>
        </p:nvSpPr>
        <p:spPr>
          <a:xfrm>
            <a:off x="457200" y="1036638"/>
            <a:ext cx="8458200" cy="5078412"/>
          </a:xfrm>
        </p:spPr>
        <p:txBody>
          <a:bodyPr/>
          <a:lstStyle/>
          <a:p>
            <a:pPr lvl="1"/>
            <a:r>
              <a:rPr lang="en-US">
                <a:solidFill>
                  <a:srgbClr val="FF0000"/>
                </a:solidFill>
              </a:rPr>
              <a:t>What should Joe plan to make?</a:t>
            </a:r>
          </a:p>
          <a:p>
            <a:pPr lvl="2"/>
            <a:r>
              <a:rPr lang="en-US"/>
              <a:t>Some steel is very long lead time material</a:t>
            </a:r>
          </a:p>
          <a:p>
            <a:pPr lvl="2"/>
            <a:r>
              <a:rPr lang="en-US"/>
              <a:t>make 16,000 with demand 16,000…good</a:t>
            </a:r>
          </a:p>
          <a:p>
            <a:pPr lvl="2"/>
            <a:r>
              <a:rPr lang="en-US"/>
              <a:t>make 16,000 with demand at 10,000…bad</a:t>
            </a:r>
          </a:p>
          <a:p>
            <a:pPr lvl="3"/>
            <a:r>
              <a:rPr lang="en-US"/>
              <a:t>expensive inventory left on hand</a:t>
            </a:r>
          </a:p>
          <a:p>
            <a:pPr lvl="2"/>
            <a:r>
              <a:rPr lang="en-US"/>
              <a:t>make 10,000 with demand at 10,000…good</a:t>
            </a:r>
          </a:p>
          <a:p>
            <a:pPr lvl="2"/>
            <a:r>
              <a:rPr lang="en-US"/>
              <a:t>make 10,000 with demand at 16,000…bad</a:t>
            </a:r>
          </a:p>
          <a:p>
            <a:pPr lvl="2"/>
            <a:endParaRPr lang="en-US"/>
          </a:p>
          <a:p>
            <a:pPr lvl="2">
              <a:buFontTx/>
              <a:buNone/>
            </a:pPr>
            <a:r>
              <a:rPr lang="en-US"/>
              <a:t>Correct answer is make 10,000 units.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AE118D4E-6140-4F33-AC35-BBA46B84FA07}" type="slidenum">
              <a:rPr lang="en-US"/>
              <a:pPr/>
              <a:t>26</a:t>
            </a:fld>
            <a:endParaRPr lang="en-US"/>
          </a:p>
        </p:txBody>
      </p:sp>
      <p:sp>
        <p:nvSpPr>
          <p:cNvPr id="19462" name="Rectangle 6"/>
          <p:cNvSpPr>
            <a:spLocks noGrp="1" noChangeArrowheads="1"/>
          </p:cNvSpPr>
          <p:nvPr>
            <p:ph type="title"/>
          </p:nvPr>
        </p:nvSpPr>
        <p:spPr/>
        <p:txBody>
          <a:bodyPr/>
          <a:lstStyle/>
          <a:p>
            <a:r>
              <a:rPr lang="en-US"/>
              <a:t>General Methods of Forecasting</a:t>
            </a:r>
          </a:p>
        </p:txBody>
      </p:sp>
      <p:sp>
        <p:nvSpPr>
          <p:cNvPr id="19463" name="Rectangle 7"/>
          <p:cNvSpPr>
            <a:spLocks noGrp="1" noChangeArrowheads="1"/>
          </p:cNvSpPr>
          <p:nvPr>
            <p:ph type="body" idx="1"/>
          </p:nvPr>
        </p:nvSpPr>
        <p:spPr/>
        <p:txBody>
          <a:bodyPr/>
          <a:lstStyle/>
          <a:p>
            <a:pPr lvl="1"/>
            <a:r>
              <a:rPr lang="en-US" u="sng"/>
              <a:t>Qualitative</a:t>
            </a:r>
            <a:r>
              <a:rPr lang="en-US"/>
              <a:t>—based on intuitive or judgmental evaluation</a:t>
            </a:r>
          </a:p>
          <a:p>
            <a:pPr lvl="1"/>
            <a:r>
              <a:rPr lang="en-US" u="sng"/>
              <a:t>Quantitative</a:t>
            </a:r>
            <a:r>
              <a:rPr lang="en-US"/>
              <a:t>—based on computational projection of a numeric relationship</a:t>
            </a:r>
          </a:p>
          <a:p>
            <a:pPr lvl="1"/>
            <a:r>
              <a:rPr lang="en-US" u="sng"/>
              <a:t>Intrinsic</a:t>
            </a:r>
            <a:r>
              <a:rPr lang="en-US"/>
              <a:t>—based on historical patterns of the data itself from company data</a:t>
            </a:r>
          </a:p>
          <a:p>
            <a:pPr lvl="1"/>
            <a:r>
              <a:rPr lang="en-US" u="sng"/>
              <a:t>Extrinsic</a:t>
            </a:r>
            <a:r>
              <a:rPr lang="en-US"/>
              <a:t>—based on external patterns from information outside the company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B3A9D15B-3890-4AE2-B079-C57EF601EC6C}" type="slidenum">
              <a:rPr lang="en-US"/>
              <a:pPr/>
              <a:t>27</a:t>
            </a:fld>
            <a:endParaRPr lang="en-US"/>
          </a:p>
        </p:txBody>
      </p:sp>
      <p:sp>
        <p:nvSpPr>
          <p:cNvPr id="199682" name="Rectangle 2"/>
          <p:cNvSpPr>
            <a:spLocks noGrp="1" noChangeArrowheads="1"/>
          </p:cNvSpPr>
          <p:nvPr>
            <p:ph type="title"/>
          </p:nvPr>
        </p:nvSpPr>
        <p:spPr/>
        <p:txBody>
          <a:bodyPr/>
          <a:lstStyle/>
          <a:p>
            <a:r>
              <a:rPr lang="en-US"/>
              <a:t>2.1 Quantitative Forecasting - Causal</a:t>
            </a:r>
          </a:p>
        </p:txBody>
      </p:sp>
      <p:sp>
        <p:nvSpPr>
          <p:cNvPr id="199683" name="Rectangle 3"/>
          <p:cNvSpPr>
            <a:spLocks noGrp="1" noChangeArrowheads="1"/>
          </p:cNvSpPr>
          <p:nvPr>
            <p:ph type="body" idx="1"/>
          </p:nvPr>
        </p:nvSpPr>
        <p:spPr>
          <a:xfrm>
            <a:off x="457200" y="1036638"/>
            <a:ext cx="8458200" cy="5078412"/>
          </a:xfrm>
        </p:spPr>
        <p:txBody>
          <a:bodyPr/>
          <a:lstStyle/>
          <a:p>
            <a:pPr lvl="1"/>
            <a:r>
              <a:rPr lang="en-US">
                <a:solidFill>
                  <a:srgbClr val="FF0000"/>
                </a:solidFill>
              </a:rPr>
              <a:t>Causal forecasting key characteristics...</a:t>
            </a:r>
          </a:p>
          <a:p>
            <a:pPr lvl="2"/>
            <a:r>
              <a:rPr lang="en-US"/>
              <a:t>Based on concept that one variable causes another</a:t>
            </a:r>
          </a:p>
          <a:p>
            <a:pPr lvl="2"/>
            <a:r>
              <a:rPr lang="en-US"/>
              <a:t>Assumes causal variables can be measured</a:t>
            </a:r>
          </a:p>
          <a:p>
            <a:pPr lvl="3"/>
            <a:r>
              <a:rPr lang="en-US"/>
              <a:t>leading indicators</a:t>
            </a:r>
          </a:p>
          <a:p>
            <a:pPr lvl="2"/>
            <a:r>
              <a:rPr lang="en-US"/>
              <a:t>When accurate leading indicators are developed, they produce excellent results</a:t>
            </a:r>
          </a:p>
          <a:p>
            <a:pPr lvl="2"/>
            <a:r>
              <a:rPr lang="en-US"/>
              <a:t>Development of the causal models educates the forecaster to other elements of the market</a:t>
            </a:r>
          </a:p>
          <a:p>
            <a:pPr lvl="2"/>
            <a:r>
              <a:rPr lang="en-US"/>
              <a:t>Causal methods are typically used for markets</a:t>
            </a:r>
          </a:p>
          <a:p>
            <a:pPr lvl="2"/>
            <a:r>
              <a:rPr lang="en-US"/>
              <a:t>Time consuming and expensive to develop</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r>
              <a:rPr lang="en-US"/>
              <a:t>2-</a:t>
            </a:r>
            <a:fld id="{DF13A9D3-B1DB-43E6-96A5-440A7CB41C99}" type="slidenum">
              <a:rPr lang="en-US"/>
              <a:pPr/>
              <a:t>28</a:t>
            </a:fld>
            <a:endParaRPr lang="en-US"/>
          </a:p>
        </p:txBody>
      </p:sp>
      <p:sp>
        <p:nvSpPr>
          <p:cNvPr id="54274" name="Rectangle 2"/>
          <p:cNvSpPr>
            <a:spLocks noGrp="1" noChangeArrowheads="1"/>
          </p:cNvSpPr>
          <p:nvPr>
            <p:ph type="title"/>
          </p:nvPr>
        </p:nvSpPr>
        <p:spPr>
          <a:noFill/>
          <a:ln/>
        </p:spPr>
        <p:txBody>
          <a:bodyPr/>
          <a:lstStyle/>
          <a:p>
            <a:r>
              <a:rPr lang="en-US"/>
              <a:t>Leading Indicators</a:t>
            </a:r>
          </a:p>
        </p:txBody>
      </p:sp>
      <p:sp>
        <p:nvSpPr>
          <p:cNvPr id="54275" name="Rectangle 3"/>
          <p:cNvSpPr>
            <a:spLocks noGrp="1" noChangeArrowheads="1"/>
          </p:cNvSpPr>
          <p:nvPr>
            <p:ph type="body" sz="half" idx="1"/>
          </p:nvPr>
        </p:nvSpPr>
        <p:spPr>
          <a:xfrm>
            <a:off x="463550" y="1373188"/>
            <a:ext cx="4146550" cy="4743450"/>
          </a:xfrm>
          <a:noFill/>
          <a:ln/>
        </p:spPr>
        <p:txBody>
          <a:bodyPr/>
          <a:lstStyle/>
          <a:p>
            <a:pPr algn="ctr">
              <a:lnSpc>
                <a:spcPct val="90000"/>
              </a:lnSpc>
            </a:pPr>
            <a:r>
              <a:rPr lang="en-US" sz="3200" u="sng"/>
              <a:t>Indicator</a:t>
            </a:r>
          </a:p>
          <a:p>
            <a:pPr algn="ctr">
              <a:lnSpc>
                <a:spcPct val="50000"/>
              </a:lnSpc>
            </a:pPr>
            <a:endParaRPr lang="en-US" sz="3200" u="sng"/>
          </a:p>
          <a:p>
            <a:pPr>
              <a:lnSpc>
                <a:spcPct val="90000"/>
              </a:lnSpc>
            </a:pPr>
            <a:r>
              <a:rPr lang="en-US" sz="3200"/>
              <a:t>Housing starts</a:t>
            </a:r>
          </a:p>
          <a:p>
            <a:pPr>
              <a:lnSpc>
                <a:spcPct val="90000"/>
              </a:lnSpc>
            </a:pPr>
            <a:r>
              <a:rPr lang="en-US" sz="3200"/>
              <a:t>Number of babies</a:t>
            </a:r>
          </a:p>
          <a:p>
            <a:pPr>
              <a:lnSpc>
                <a:spcPct val="90000"/>
              </a:lnSpc>
            </a:pPr>
            <a:r>
              <a:rPr lang="en-US" sz="3200"/>
              <a:t>Hits on a Web site</a:t>
            </a:r>
          </a:p>
          <a:p>
            <a:pPr>
              <a:lnSpc>
                <a:spcPct val="90000"/>
              </a:lnSpc>
            </a:pPr>
            <a:r>
              <a:rPr lang="en-US" sz="3200"/>
              <a:t>Health trends</a:t>
            </a:r>
          </a:p>
          <a:p>
            <a:pPr>
              <a:lnSpc>
                <a:spcPct val="90000"/>
              </a:lnSpc>
            </a:pPr>
            <a:endParaRPr lang="en-US" sz="3200"/>
          </a:p>
          <a:p>
            <a:pPr>
              <a:lnSpc>
                <a:spcPct val="90000"/>
              </a:lnSpc>
            </a:pPr>
            <a:r>
              <a:rPr lang="en-US" sz="3200"/>
              <a:t>Healthier lifestyle</a:t>
            </a:r>
          </a:p>
          <a:p>
            <a:pPr>
              <a:lnSpc>
                <a:spcPct val="90000"/>
              </a:lnSpc>
            </a:pPr>
            <a:r>
              <a:rPr lang="en-US" sz="3200"/>
              <a:t>   </a:t>
            </a:r>
            <a:r>
              <a:rPr lang="en-US"/>
              <a:t>   </a:t>
            </a:r>
          </a:p>
        </p:txBody>
      </p:sp>
      <p:sp>
        <p:nvSpPr>
          <p:cNvPr id="54276" name="Rectangle 4"/>
          <p:cNvSpPr>
            <a:spLocks noGrp="1" noChangeArrowheads="1"/>
          </p:cNvSpPr>
          <p:nvPr>
            <p:ph type="body" sz="half" idx="2"/>
          </p:nvPr>
        </p:nvSpPr>
        <p:spPr>
          <a:xfrm>
            <a:off x="4638675" y="1412875"/>
            <a:ext cx="4146550" cy="4743450"/>
          </a:xfrm>
          <a:noFill/>
          <a:ln/>
        </p:spPr>
        <p:txBody>
          <a:bodyPr/>
          <a:lstStyle/>
          <a:p>
            <a:pPr algn="ctr"/>
            <a:r>
              <a:rPr lang="en-US" sz="3200" u="sng"/>
              <a:t>Influences volume of</a:t>
            </a:r>
          </a:p>
          <a:p>
            <a:pPr>
              <a:lnSpc>
                <a:spcPct val="50000"/>
              </a:lnSpc>
            </a:pPr>
            <a:endParaRPr lang="en-US" sz="3200"/>
          </a:p>
          <a:p>
            <a:pPr>
              <a:lnSpc>
                <a:spcPct val="90000"/>
              </a:lnSpc>
            </a:pPr>
            <a:r>
              <a:rPr lang="en-US" sz="3200"/>
              <a:t>Building materials</a:t>
            </a:r>
          </a:p>
          <a:p>
            <a:pPr>
              <a:lnSpc>
                <a:spcPct val="90000"/>
              </a:lnSpc>
            </a:pPr>
            <a:r>
              <a:rPr lang="en-US" sz="3200"/>
              <a:t>Baby products</a:t>
            </a:r>
          </a:p>
          <a:p>
            <a:pPr>
              <a:lnSpc>
                <a:spcPct val="90000"/>
              </a:lnSpc>
            </a:pPr>
            <a:r>
              <a:rPr lang="en-US" sz="3200"/>
              <a:t>e-commerce sales</a:t>
            </a:r>
          </a:p>
          <a:p>
            <a:pPr>
              <a:lnSpc>
                <a:spcPct val="90000"/>
              </a:lnSpc>
            </a:pPr>
            <a:r>
              <a:rPr lang="en-US" sz="3200"/>
              <a:t>Medical supplies</a:t>
            </a:r>
          </a:p>
          <a:p>
            <a:pPr>
              <a:lnSpc>
                <a:spcPct val="90000"/>
              </a:lnSpc>
            </a:pPr>
            <a:r>
              <a:rPr lang="en-US" sz="3200"/>
              <a:t>Nutritional products</a:t>
            </a:r>
          </a:p>
          <a:p>
            <a:pPr>
              <a:lnSpc>
                <a:spcPct val="90000"/>
              </a:lnSpc>
            </a:pPr>
            <a:r>
              <a:rPr lang="en-US" sz="3200"/>
              <a:t>Fitness products</a:t>
            </a:r>
          </a:p>
          <a:p>
            <a:pPr>
              <a:lnSpc>
                <a:spcPct val="90000"/>
              </a:lnSpc>
            </a:pPr>
            <a:endParaRPr lang="en-US" sz="3200"/>
          </a:p>
        </p:txBody>
      </p:sp>
      <p:sp>
        <p:nvSpPr>
          <p:cNvPr id="54277" name="Line 5"/>
          <p:cNvSpPr>
            <a:spLocks noChangeShapeType="1"/>
          </p:cNvSpPr>
          <p:nvPr/>
        </p:nvSpPr>
        <p:spPr bwMode="auto">
          <a:xfrm>
            <a:off x="3333750" y="2609850"/>
            <a:ext cx="1238250" cy="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78" name="Line 6"/>
          <p:cNvSpPr>
            <a:spLocks noChangeShapeType="1"/>
          </p:cNvSpPr>
          <p:nvPr/>
        </p:nvSpPr>
        <p:spPr bwMode="auto">
          <a:xfrm>
            <a:off x="3829050" y="3600450"/>
            <a:ext cx="685800" cy="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79" name="Line 7"/>
          <p:cNvSpPr>
            <a:spLocks noChangeShapeType="1"/>
          </p:cNvSpPr>
          <p:nvPr/>
        </p:nvSpPr>
        <p:spPr bwMode="auto">
          <a:xfrm>
            <a:off x="3276600" y="4152900"/>
            <a:ext cx="1238250" cy="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80" name="Line 8"/>
          <p:cNvSpPr>
            <a:spLocks noChangeShapeType="1"/>
          </p:cNvSpPr>
          <p:nvPr/>
        </p:nvSpPr>
        <p:spPr bwMode="auto">
          <a:xfrm>
            <a:off x="3810000" y="3143250"/>
            <a:ext cx="685800" cy="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81" name="Line 9"/>
          <p:cNvSpPr>
            <a:spLocks noChangeShapeType="1"/>
          </p:cNvSpPr>
          <p:nvPr/>
        </p:nvSpPr>
        <p:spPr bwMode="auto">
          <a:xfrm flipV="1">
            <a:off x="3676650" y="4800600"/>
            <a:ext cx="1085850" cy="28575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82" name="Line 10"/>
          <p:cNvSpPr>
            <a:spLocks noChangeShapeType="1"/>
          </p:cNvSpPr>
          <p:nvPr/>
        </p:nvSpPr>
        <p:spPr bwMode="auto">
          <a:xfrm>
            <a:off x="3676650" y="5200650"/>
            <a:ext cx="990600" cy="133350"/>
          </a:xfrm>
          <a:prstGeom prst="line">
            <a:avLst/>
          </a:prstGeom>
          <a:noFill/>
          <a:ln w="57150">
            <a:solidFill>
              <a:schemeClr val="tx1"/>
            </a:solidFill>
            <a:round/>
            <a:headEnd type="none" w="sm" len="sm"/>
            <a:tailEnd type="triangle" w="med" len="med"/>
          </a:ln>
          <a:effectLst/>
        </p:spPr>
        <p:txBody>
          <a:bodyPr/>
          <a:lstStyle/>
          <a:p>
            <a:endParaRPr lang="en-US"/>
          </a:p>
        </p:txBody>
      </p:sp>
      <p:sp>
        <p:nvSpPr>
          <p:cNvPr id="54283" name="Rectangle 11"/>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04726A34-25A6-4C24-84B1-08D1432790F0}" type="slidenum">
              <a:rPr lang="en-US"/>
              <a:pPr/>
              <a:t>29</a:t>
            </a:fld>
            <a:endParaRPr lang="en-US"/>
          </a:p>
        </p:txBody>
      </p:sp>
      <p:sp>
        <p:nvSpPr>
          <p:cNvPr id="31746" name="Rectangle 2"/>
          <p:cNvSpPr>
            <a:spLocks noGrp="1" noChangeArrowheads="1"/>
          </p:cNvSpPr>
          <p:nvPr>
            <p:ph type="title"/>
          </p:nvPr>
        </p:nvSpPr>
        <p:spPr>
          <a:noFill/>
          <a:ln/>
        </p:spPr>
        <p:txBody>
          <a:bodyPr/>
          <a:lstStyle/>
          <a:p>
            <a:r>
              <a:rPr lang="en-US"/>
              <a:t>Economic Cycle</a:t>
            </a:r>
          </a:p>
        </p:txBody>
      </p:sp>
      <p:graphicFrame>
        <p:nvGraphicFramePr>
          <p:cNvPr id="31754" name="Object 10"/>
          <p:cNvGraphicFramePr>
            <a:graphicFrameLocks noChangeAspect="1"/>
          </p:cNvGraphicFramePr>
          <p:nvPr/>
        </p:nvGraphicFramePr>
        <p:xfrm>
          <a:off x="-533400" y="800100"/>
          <a:ext cx="9677400" cy="5715000"/>
        </p:xfrm>
        <a:graphic>
          <a:graphicData uri="http://schemas.openxmlformats.org/presentationml/2006/ole">
            <mc:AlternateContent xmlns:mc="http://schemas.openxmlformats.org/markup-compatibility/2006">
              <mc:Choice xmlns:v="urn:schemas-microsoft-com:vml" Requires="v">
                <p:oleObj spid="_x0000_s31755" name="Chart" r:id="rId4" imgW="5048701" imgH="4086587" progId="MSGraph.Chart.8">
                  <p:embed followColorScheme="full"/>
                </p:oleObj>
              </mc:Choice>
              <mc:Fallback>
                <p:oleObj name="Chart" r:id="rId4" imgW="5048701" imgH="4086587" progId="MSGraph.Chart.8">
                  <p:embed followColorScheme="full"/>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800100"/>
                        <a:ext cx="9677400"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A387833C-CEE2-4653-BF5F-13E7E240AE2B}" type="slidenum">
              <a:rPr lang="en-US"/>
              <a:pPr/>
              <a:t>3</a:t>
            </a:fld>
            <a:endParaRPr lang="en-US"/>
          </a:p>
        </p:txBody>
      </p:sp>
      <p:sp>
        <p:nvSpPr>
          <p:cNvPr id="105474" name="Rectangle 2"/>
          <p:cNvSpPr>
            <a:spLocks noGrp="1" noChangeArrowheads="1"/>
          </p:cNvSpPr>
          <p:nvPr>
            <p:ph type="title"/>
          </p:nvPr>
        </p:nvSpPr>
        <p:spPr/>
        <p:txBody>
          <a:bodyPr/>
          <a:lstStyle/>
          <a:p>
            <a:r>
              <a:rPr lang="en-US"/>
              <a:t>2.1 Fundamental Principles</a:t>
            </a:r>
          </a:p>
        </p:txBody>
      </p:sp>
      <p:sp>
        <p:nvSpPr>
          <p:cNvPr id="105475" name="Rectangle 3"/>
          <p:cNvSpPr>
            <a:spLocks noGrp="1" noChangeArrowheads="1"/>
          </p:cNvSpPr>
          <p:nvPr>
            <p:ph type="body" idx="1"/>
          </p:nvPr>
        </p:nvSpPr>
        <p:spPr/>
        <p:txBody>
          <a:bodyPr/>
          <a:lstStyle/>
          <a:p>
            <a:r>
              <a:rPr lang="en-US" b="1">
                <a:solidFill>
                  <a:srgbClr val="FF0000"/>
                </a:solidFill>
              </a:rPr>
              <a:t>Forecasting</a:t>
            </a:r>
            <a:r>
              <a:rPr lang="en-US" i="1"/>
              <a:t> is a technique for using past experiences to project demand expectations for the future.</a:t>
            </a:r>
            <a:endParaRPr lang="en-US"/>
          </a:p>
          <a:p>
            <a:pPr lvl="1"/>
            <a:r>
              <a:rPr lang="en-US"/>
              <a:t>Not a prediction</a:t>
            </a:r>
          </a:p>
          <a:p>
            <a:pPr lvl="2"/>
            <a:r>
              <a:rPr lang="en-US"/>
              <a:t>a structured projected based on history</a:t>
            </a:r>
          </a:p>
          <a:p>
            <a:pPr lvl="1"/>
            <a:r>
              <a:rPr lang="en-US"/>
              <a:t>Several types of forecasts</a:t>
            </a:r>
          </a:p>
          <a:p>
            <a:pPr lvl="2"/>
            <a:r>
              <a:rPr lang="en-US"/>
              <a:t>long range, aggregated models (capacity)</a:t>
            </a:r>
          </a:p>
          <a:p>
            <a:pPr lvl="2"/>
            <a:r>
              <a:rPr lang="en-US"/>
              <a:t>short range (product demand)</a:t>
            </a:r>
          </a:p>
          <a:p>
            <a:endParaRPr lang="en-US"/>
          </a:p>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2AE011B-2335-4C8C-AB03-373F9AF8FCCC}" type="slidenum">
              <a:rPr lang="en-US"/>
              <a:pPr/>
              <a:t>30</a:t>
            </a:fld>
            <a:endParaRPr lang="en-US"/>
          </a:p>
        </p:txBody>
      </p:sp>
      <p:sp>
        <p:nvSpPr>
          <p:cNvPr id="201730" name="Rectangle 2"/>
          <p:cNvSpPr>
            <a:spLocks noGrp="1" noChangeArrowheads="1"/>
          </p:cNvSpPr>
          <p:nvPr>
            <p:ph type="title"/>
          </p:nvPr>
        </p:nvSpPr>
        <p:spPr/>
        <p:txBody>
          <a:bodyPr/>
          <a:lstStyle/>
          <a:p>
            <a:r>
              <a:rPr lang="en-US"/>
              <a:t>2.1 Quantitative Forecasting - Causal</a:t>
            </a:r>
          </a:p>
        </p:txBody>
      </p:sp>
      <p:sp>
        <p:nvSpPr>
          <p:cNvPr id="201731" name="Rectangle 3"/>
          <p:cNvSpPr>
            <a:spLocks noGrp="1" noChangeArrowheads="1"/>
          </p:cNvSpPr>
          <p:nvPr>
            <p:ph type="body" idx="1"/>
          </p:nvPr>
        </p:nvSpPr>
        <p:spPr>
          <a:xfrm>
            <a:off x="457200" y="1036638"/>
            <a:ext cx="8458200" cy="5078412"/>
          </a:xfrm>
        </p:spPr>
        <p:txBody>
          <a:bodyPr/>
          <a:lstStyle/>
          <a:p>
            <a:pPr lvl="1"/>
            <a:r>
              <a:rPr lang="en-US"/>
              <a:t>Input-output models</a:t>
            </a:r>
          </a:p>
          <a:p>
            <a:pPr lvl="2"/>
            <a:r>
              <a:rPr lang="en-US"/>
              <a:t>large and complex models</a:t>
            </a:r>
          </a:p>
          <a:p>
            <a:pPr lvl="2"/>
            <a:r>
              <a:rPr lang="en-US"/>
              <a:t>examine flow of goods and services in the entire economy</a:t>
            </a:r>
          </a:p>
          <a:p>
            <a:pPr lvl="2"/>
            <a:r>
              <a:rPr lang="en-US"/>
              <a:t>expensive to gather large volumes of data</a:t>
            </a:r>
          </a:p>
          <a:p>
            <a:pPr lvl="2"/>
            <a:r>
              <a:rPr lang="en-US"/>
              <a:t>used to project needs of entire markets, not specific products</a:t>
            </a:r>
          </a:p>
          <a:p>
            <a:pPr lvl="1"/>
            <a:r>
              <a:rPr lang="en-US"/>
              <a:t>Econometric models</a:t>
            </a:r>
          </a:p>
          <a:p>
            <a:pPr lvl="2"/>
            <a:r>
              <a:rPr lang="en-US"/>
              <a:t>statistical analysis of various sectors of the economy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48B3D922-2274-4F07-8A02-22425DBBE36A}" type="slidenum">
              <a:rPr lang="en-US"/>
              <a:pPr/>
              <a:t>31</a:t>
            </a:fld>
            <a:endParaRPr lang="en-US"/>
          </a:p>
        </p:txBody>
      </p:sp>
      <p:sp>
        <p:nvSpPr>
          <p:cNvPr id="203778" name="Rectangle 2"/>
          <p:cNvSpPr>
            <a:spLocks noGrp="1" noChangeArrowheads="1"/>
          </p:cNvSpPr>
          <p:nvPr>
            <p:ph type="title"/>
          </p:nvPr>
        </p:nvSpPr>
        <p:spPr/>
        <p:txBody>
          <a:bodyPr/>
          <a:lstStyle/>
          <a:p>
            <a:r>
              <a:rPr lang="en-US"/>
              <a:t>2.1 Quantitative Forecasting - Causal</a:t>
            </a:r>
          </a:p>
        </p:txBody>
      </p:sp>
      <p:sp>
        <p:nvSpPr>
          <p:cNvPr id="203779" name="Rectangle 3"/>
          <p:cNvSpPr>
            <a:spLocks noGrp="1" noChangeArrowheads="1"/>
          </p:cNvSpPr>
          <p:nvPr>
            <p:ph type="body" idx="1"/>
          </p:nvPr>
        </p:nvSpPr>
        <p:spPr>
          <a:xfrm>
            <a:off x="457200" y="841375"/>
            <a:ext cx="8458200" cy="5273675"/>
          </a:xfrm>
        </p:spPr>
        <p:txBody>
          <a:bodyPr/>
          <a:lstStyle/>
          <a:p>
            <a:pPr lvl="1"/>
            <a:r>
              <a:rPr lang="en-US"/>
              <a:t>Simulation models</a:t>
            </a:r>
          </a:p>
          <a:p>
            <a:pPr lvl="2"/>
            <a:r>
              <a:rPr lang="en-US"/>
              <a:t>use of computers for simulations</a:t>
            </a:r>
          </a:p>
          <a:p>
            <a:pPr lvl="2"/>
            <a:r>
              <a:rPr lang="en-US"/>
              <a:t>require large data gathering</a:t>
            </a:r>
          </a:p>
          <a:p>
            <a:pPr lvl="2"/>
            <a:r>
              <a:rPr lang="en-US"/>
              <a:t>are fast and economical</a:t>
            </a:r>
          </a:p>
          <a:p>
            <a:pPr lvl="3"/>
            <a:r>
              <a:rPr lang="en-US"/>
              <a:t>once data has populated the model</a:t>
            </a:r>
          </a:p>
          <a:p>
            <a:pPr lvl="1"/>
            <a:r>
              <a:rPr lang="en-US"/>
              <a:t>Regression analysis</a:t>
            </a:r>
          </a:p>
          <a:p>
            <a:pPr lvl="2"/>
            <a:r>
              <a:rPr lang="en-US"/>
              <a:t>a statistical method to define analytical relationships between two or more variables</a:t>
            </a:r>
          </a:p>
          <a:p>
            <a:pPr lvl="2"/>
            <a:r>
              <a:rPr lang="en-US"/>
              <a:t>the independent or causal variable is the leading indicator</a:t>
            </a:r>
          </a:p>
          <a:p>
            <a:pPr lvl="2">
              <a:buFontTx/>
              <a:buNone/>
            </a:pPr>
            <a:r>
              <a:rPr lang="en-US">
                <a:solidFill>
                  <a:srgbClr val="FF0000"/>
                </a:solidFill>
              </a:rPr>
              <a:t>Causal forecasts are called extrinsic forecasts.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r>
              <a:rPr lang="en-US"/>
              <a:t>2-</a:t>
            </a:r>
            <a:fld id="{A08465E8-41F9-45B8-A3A7-E6E225C67FA6}" type="slidenum">
              <a:rPr lang="en-US"/>
              <a:pPr/>
              <a:t>32</a:t>
            </a:fld>
            <a:endParaRPr lang="en-US"/>
          </a:p>
        </p:txBody>
      </p:sp>
      <p:sp>
        <p:nvSpPr>
          <p:cNvPr id="52230" name="Rectangle 6"/>
          <p:cNvSpPr>
            <a:spLocks noGrp="1" noChangeArrowheads="1"/>
          </p:cNvSpPr>
          <p:nvPr>
            <p:ph type="title"/>
          </p:nvPr>
        </p:nvSpPr>
        <p:spPr/>
        <p:txBody>
          <a:bodyPr/>
          <a:lstStyle/>
          <a:p>
            <a:r>
              <a:rPr lang="en-US"/>
              <a:t>External (Extrinsic) Factors</a:t>
            </a:r>
          </a:p>
        </p:txBody>
      </p:sp>
      <p:sp>
        <p:nvSpPr>
          <p:cNvPr id="52231" name="Rectangle 7"/>
          <p:cNvSpPr>
            <a:spLocks noGrp="1" noChangeArrowheads="1"/>
          </p:cNvSpPr>
          <p:nvPr>
            <p:ph type="body" sz="half" idx="1"/>
          </p:nvPr>
        </p:nvSpPr>
        <p:spPr/>
        <p:txBody>
          <a:bodyPr/>
          <a:lstStyle/>
          <a:p>
            <a:pPr lvl="1"/>
            <a:r>
              <a:rPr lang="en-US" sz="2800"/>
              <a:t>New customers</a:t>
            </a:r>
          </a:p>
          <a:p>
            <a:pPr lvl="1"/>
            <a:r>
              <a:rPr lang="en-US" sz="2800"/>
              <a:t>Plans of major customers</a:t>
            </a:r>
          </a:p>
          <a:p>
            <a:pPr lvl="1"/>
            <a:r>
              <a:rPr lang="en-US" sz="2800"/>
              <a:t>Government policies</a:t>
            </a:r>
          </a:p>
          <a:p>
            <a:pPr lvl="1"/>
            <a:r>
              <a:rPr lang="en-US" sz="2800"/>
              <a:t>Regulatory concerns</a:t>
            </a:r>
          </a:p>
          <a:p>
            <a:pPr lvl="1"/>
            <a:r>
              <a:rPr lang="en-US" sz="2800"/>
              <a:t>Economic conditions</a:t>
            </a:r>
          </a:p>
          <a:p>
            <a:pPr lvl="1"/>
            <a:r>
              <a:rPr lang="en-US" sz="2800"/>
              <a:t>Environmental issues</a:t>
            </a:r>
          </a:p>
          <a:p>
            <a:pPr lvl="1"/>
            <a:r>
              <a:rPr lang="en-US" sz="2800"/>
              <a:t>Global trends</a:t>
            </a:r>
          </a:p>
        </p:txBody>
      </p:sp>
      <p:sp>
        <p:nvSpPr>
          <p:cNvPr id="52233" name="Rectangle 9"/>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2-25</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FB085F05-420A-488B-A4F9-B812FFCC8D9E}" type="slidenum">
              <a:rPr lang="en-US"/>
              <a:pPr/>
              <a:t>33</a:t>
            </a:fld>
            <a:endParaRPr lang="en-US"/>
          </a:p>
        </p:txBody>
      </p:sp>
      <p:sp>
        <p:nvSpPr>
          <p:cNvPr id="171010" name="Rectangle 1026"/>
          <p:cNvSpPr>
            <a:spLocks noGrp="1" noChangeArrowheads="1"/>
          </p:cNvSpPr>
          <p:nvPr>
            <p:ph type="title"/>
          </p:nvPr>
        </p:nvSpPr>
        <p:spPr/>
        <p:txBody>
          <a:bodyPr/>
          <a:lstStyle/>
          <a:p>
            <a:r>
              <a:rPr lang="en-US"/>
              <a:t>Factors Influencing Demand</a:t>
            </a:r>
          </a:p>
        </p:txBody>
      </p:sp>
      <p:sp>
        <p:nvSpPr>
          <p:cNvPr id="171011" name="Rectangle 1027"/>
          <p:cNvSpPr>
            <a:spLocks noGrp="1" noChangeArrowheads="1"/>
          </p:cNvSpPr>
          <p:nvPr>
            <p:ph type="body" idx="1"/>
          </p:nvPr>
        </p:nvSpPr>
        <p:spPr/>
        <p:txBody>
          <a:bodyPr/>
          <a:lstStyle/>
          <a:p>
            <a:r>
              <a:rPr lang="en-US"/>
              <a:t>Major factors influencing demand...</a:t>
            </a:r>
          </a:p>
          <a:p>
            <a:pPr lvl="1"/>
            <a:r>
              <a:rPr lang="en-US"/>
              <a:t>General business and economic conditions</a:t>
            </a:r>
          </a:p>
          <a:p>
            <a:pPr lvl="1"/>
            <a:r>
              <a:rPr lang="en-US"/>
              <a:t>Competitive factors</a:t>
            </a:r>
          </a:p>
          <a:p>
            <a:pPr lvl="1"/>
            <a:r>
              <a:rPr lang="en-US"/>
              <a:t>Market trends</a:t>
            </a:r>
          </a:p>
          <a:p>
            <a:pPr lvl="1"/>
            <a:r>
              <a:rPr lang="en-US"/>
              <a:t>Firm’s own plans…advertising, promotions, pricing, product changes</a:t>
            </a:r>
          </a:p>
          <a:p>
            <a:r>
              <a:rPr lang="en-US"/>
              <a:t> ____________________</a:t>
            </a:r>
          </a:p>
          <a:p>
            <a:r>
              <a:rPr lang="en-US"/>
              <a:t> ____________________</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08F3446-304A-48DA-AFA9-E0F9D99AA756}" type="slidenum">
              <a:rPr lang="en-US"/>
              <a:pPr/>
              <a:t>34</a:t>
            </a:fld>
            <a:endParaRPr lang="en-US"/>
          </a:p>
        </p:txBody>
      </p:sp>
      <p:sp>
        <p:nvSpPr>
          <p:cNvPr id="205826" name="Rectangle 2"/>
          <p:cNvSpPr>
            <a:spLocks noGrp="1" noChangeArrowheads="1"/>
          </p:cNvSpPr>
          <p:nvPr>
            <p:ph type="title"/>
          </p:nvPr>
        </p:nvSpPr>
        <p:spPr/>
        <p:txBody>
          <a:bodyPr/>
          <a:lstStyle/>
          <a:p>
            <a:r>
              <a:rPr lang="en-US"/>
              <a:t>2.1 Quantitative F’cstg - Time Series</a:t>
            </a:r>
          </a:p>
        </p:txBody>
      </p:sp>
      <p:sp>
        <p:nvSpPr>
          <p:cNvPr id="205827" name="Rectangle 3"/>
          <p:cNvSpPr>
            <a:spLocks noGrp="1" noChangeArrowheads="1"/>
          </p:cNvSpPr>
          <p:nvPr>
            <p:ph type="body" idx="1"/>
          </p:nvPr>
        </p:nvSpPr>
        <p:spPr>
          <a:xfrm>
            <a:off x="457200" y="841375"/>
            <a:ext cx="8458200" cy="5273675"/>
          </a:xfrm>
        </p:spPr>
        <p:txBody>
          <a:bodyPr/>
          <a:lstStyle/>
          <a:p>
            <a:pPr lvl="1"/>
            <a:r>
              <a:rPr lang="en-US"/>
              <a:t>Commonly used</a:t>
            </a:r>
          </a:p>
          <a:p>
            <a:pPr lvl="1"/>
            <a:r>
              <a:rPr lang="en-US"/>
              <a:t>Assumes past is valid indicator of future</a:t>
            </a:r>
          </a:p>
          <a:p>
            <a:pPr lvl="1"/>
            <a:r>
              <a:rPr lang="en-US"/>
              <a:t>Only real variable is time</a:t>
            </a:r>
          </a:p>
          <a:p>
            <a:pPr lvl="1"/>
            <a:r>
              <a:rPr lang="en-US"/>
              <a:t>Are popular with operations managers</a:t>
            </a:r>
          </a:p>
          <a:p>
            <a:pPr lvl="2"/>
            <a:r>
              <a:rPr lang="en-US"/>
              <a:t>they have little knowledge of external markets</a:t>
            </a:r>
          </a:p>
          <a:p>
            <a:pPr lvl="2"/>
            <a:r>
              <a:rPr lang="en-US"/>
              <a:t>used to make production plans</a:t>
            </a:r>
          </a:p>
          <a:p>
            <a:pPr lvl="2"/>
            <a:r>
              <a:rPr lang="en-US"/>
              <a:t>previous demand is typically readily available</a:t>
            </a:r>
          </a:p>
          <a:p>
            <a:pPr lvl="2"/>
            <a:endParaRPr lang="en-US"/>
          </a:p>
          <a:p>
            <a:pPr lvl="2">
              <a:buFontTx/>
              <a:buNone/>
            </a:pPr>
            <a:r>
              <a:rPr lang="en-US">
                <a:solidFill>
                  <a:srgbClr val="FF0000"/>
                </a:solidFill>
              </a:rPr>
              <a:t>Quantitative forecasts are based in internal data and are sometimes called intrinsic forecasts.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2-</a:t>
            </a:r>
            <a:fld id="{8EB8F711-BE40-44D0-BE51-6541FDC2FAD5}" type="slidenum">
              <a:rPr lang="en-US"/>
              <a:pPr/>
              <a:t>35</a:t>
            </a:fld>
            <a:endParaRPr lang="en-US"/>
          </a:p>
        </p:txBody>
      </p:sp>
      <p:pic>
        <p:nvPicPr>
          <p:cNvPr id="50180" name="Picture 4" descr="B_ORT141"/>
          <p:cNvPicPr>
            <a:picLocks noChangeAspect="1" noChangeArrowheads="1"/>
          </p:cNvPicPr>
          <p:nvPr/>
        </p:nvPicPr>
        <p:blipFill>
          <a:blip r:embed="rId3" cstate="print"/>
          <a:srcRect/>
          <a:stretch>
            <a:fillRect/>
          </a:stretch>
        </p:blipFill>
        <p:spPr bwMode="auto">
          <a:xfrm>
            <a:off x="4991100" y="1711325"/>
            <a:ext cx="3465513" cy="3282950"/>
          </a:xfrm>
          <a:prstGeom prst="rect">
            <a:avLst/>
          </a:prstGeom>
          <a:noFill/>
        </p:spPr>
      </p:pic>
      <p:sp>
        <p:nvSpPr>
          <p:cNvPr id="50182" name="Rectangle 6"/>
          <p:cNvSpPr>
            <a:spLocks noGrp="1" noChangeArrowheads="1"/>
          </p:cNvSpPr>
          <p:nvPr>
            <p:ph type="title"/>
          </p:nvPr>
        </p:nvSpPr>
        <p:spPr/>
        <p:txBody>
          <a:bodyPr/>
          <a:lstStyle/>
          <a:p>
            <a:r>
              <a:rPr lang="en-US"/>
              <a:t>Internal (Intrinsic) Factors</a:t>
            </a:r>
          </a:p>
        </p:txBody>
      </p:sp>
      <p:sp>
        <p:nvSpPr>
          <p:cNvPr id="50183" name="Rectangle 7"/>
          <p:cNvSpPr>
            <a:spLocks noGrp="1" noChangeArrowheads="1"/>
          </p:cNvSpPr>
          <p:nvPr>
            <p:ph type="body" sz="half" idx="1"/>
          </p:nvPr>
        </p:nvSpPr>
        <p:spPr/>
        <p:txBody>
          <a:bodyPr/>
          <a:lstStyle/>
          <a:p>
            <a:pPr lvl="1"/>
            <a:r>
              <a:rPr lang="en-US" sz="2800"/>
              <a:t>Product life-cycle management</a:t>
            </a:r>
          </a:p>
          <a:p>
            <a:pPr lvl="1"/>
            <a:r>
              <a:rPr lang="en-US" sz="2800"/>
              <a:t>Planned price changes</a:t>
            </a:r>
          </a:p>
          <a:p>
            <a:pPr lvl="1"/>
            <a:r>
              <a:rPr lang="en-US" sz="2800"/>
              <a:t>Changes in the sales force </a:t>
            </a:r>
          </a:p>
          <a:p>
            <a:pPr lvl="1"/>
            <a:r>
              <a:rPr lang="en-US" sz="2800"/>
              <a:t>Resource constraints</a:t>
            </a:r>
          </a:p>
          <a:p>
            <a:pPr lvl="1"/>
            <a:r>
              <a:rPr lang="en-US" sz="2800"/>
              <a:t>Marketing and sales promotion</a:t>
            </a:r>
          </a:p>
          <a:p>
            <a:pPr lvl="1"/>
            <a:r>
              <a:rPr lang="en-US" sz="2800"/>
              <a:t>Advertising</a:t>
            </a:r>
          </a:p>
        </p:txBody>
      </p:sp>
      <p:sp>
        <p:nvSpPr>
          <p:cNvPr id="50185" name="Rectangle 9"/>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2-24</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EE6BA24B-5C8B-462B-BFF9-0FD04020EEBA}" type="slidenum">
              <a:rPr lang="en-US"/>
              <a:pPr/>
              <a:t>36</a:t>
            </a:fld>
            <a:endParaRPr lang="en-US"/>
          </a:p>
        </p:txBody>
      </p:sp>
      <p:graphicFrame>
        <p:nvGraphicFramePr>
          <p:cNvPr id="115714" name="Object 2">
            <a:hlinkClick r:id="" action="ppaction://ole?verb=0"/>
          </p:cNvPr>
          <p:cNvGraphicFramePr>
            <a:graphicFrameLocks/>
          </p:cNvGraphicFramePr>
          <p:nvPr/>
        </p:nvGraphicFramePr>
        <p:xfrm>
          <a:off x="2735263" y="3886200"/>
          <a:ext cx="3232150" cy="2128838"/>
        </p:xfrm>
        <a:graphic>
          <a:graphicData uri="http://schemas.openxmlformats.org/presentationml/2006/ole">
            <mc:AlternateContent xmlns:mc="http://schemas.openxmlformats.org/markup-compatibility/2006">
              <mc:Choice xmlns:v="urn:schemas-microsoft-com:vml" Requires="v">
                <p:oleObj spid="_x0000_s115715" name="CorelDRAW 6.0 Graphic" r:id="rId4" imgW="3232080" imgH="2128680" progId="CorelDraw.Graphic.6">
                  <p:embed/>
                </p:oleObj>
              </mc:Choice>
              <mc:Fallback>
                <p:oleObj name="CorelDRAW 6.0 Graphic" r:id="rId4" imgW="3232080" imgH="2128680" progId="CorelDraw.Graphic.6">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3" y="3886200"/>
                        <a:ext cx="3232150"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5" name="Rectangle 3"/>
          <p:cNvSpPr>
            <a:spLocks noGrp="1" noChangeArrowheads="1"/>
          </p:cNvSpPr>
          <p:nvPr>
            <p:ph type="title"/>
          </p:nvPr>
        </p:nvSpPr>
        <p:spPr/>
        <p:txBody>
          <a:bodyPr/>
          <a:lstStyle/>
          <a:p>
            <a:r>
              <a:rPr lang="en-US"/>
              <a:t>Demand Patterns</a:t>
            </a:r>
          </a:p>
        </p:txBody>
      </p:sp>
      <p:sp>
        <p:nvSpPr>
          <p:cNvPr id="115716" name="Rectangle 4"/>
          <p:cNvSpPr>
            <a:spLocks noGrp="1" noChangeArrowheads="1"/>
          </p:cNvSpPr>
          <p:nvPr>
            <p:ph type="body" idx="1"/>
          </p:nvPr>
        </p:nvSpPr>
        <p:spPr>
          <a:xfrm>
            <a:off x="457200" y="1066800"/>
            <a:ext cx="8458200" cy="4743450"/>
          </a:xfrm>
        </p:spPr>
        <p:txBody>
          <a:bodyPr/>
          <a:lstStyle/>
          <a:p>
            <a:pPr lvl="1">
              <a:buFont typeface="Wingdings" pitchFamily="2" charset="2"/>
              <a:buNone/>
            </a:pPr>
            <a:r>
              <a:rPr lang="en-US"/>
              <a:t>Dependent versus independent</a:t>
            </a:r>
          </a:p>
          <a:p>
            <a:pPr lvl="1"/>
            <a:r>
              <a:rPr lang="en-US"/>
              <a:t>Only independent demand needs to be forecast</a:t>
            </a:r>
          </a:p>
          <a:p>
            <a:pPr lvl="1"/>
            <a:r>
              <a:rPr lang="en-US"/>
              <a:t>Dependent demand should never be forecast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F9A07D0B-C079-4E57-803E-C0BA88A221B3}" type="slidenum">
              <a:rPr lang="en-US"/>
              <a:pPr/>
              <a:t>37</a:t>
            </a:fld>
            <a:endParaRPr lang="en-US"/>
          </a:p>
        </p:txBody>
      </p:sp>
      <p:graphicFrame>
        <p:nvGraphicFramePr>
          <p:cNvPr id="113666" name="Object 2">
            <a:hlinkClick r:id="" action="ppaction://ole?verb=0"/>
          </p:cNvPr>
          <p:cNvGraphicFramePr>
            <a:graphicFrameLocks/>
          </p:cNvGraphicFramePr>
          <p:nvPr/>
        </p:nvGraphicFramePr>
        <p:xfrm>
          <a:off x="2209800" y="3429000"/>
          <a:ext cx="3748088" cy="2414588"/>
        </p:xfrm>
        <a:graphic>
          <a:graphicData uri="http://schemas.openxmlformats.org/presentationml/2006/ole">
            <mc:AlternateContent xmlns:mc="http://schemas.openxmlformats.org/markup-compatibility/2006">
              <mc:Choice xmlns:v="urn:schemas-microsoft-com:vml" Requires="v">
                <p:oleObj spid="_x0000_s113667" name="CorelDRAW 6.0 Graphic" r:id="rId4" imgW="3747960" imgH="2414520" progId="CorelDraw.Graphic.6">
                  <p:embed/>
                </p:oleObj>
              </mc:Choice>
              <mc:Fallback>
                <p:oleObj name="CorelDRAW 6.0 Graphic" r:id="rId4" imgW="3747960" imgH="2414520" progId="CorelDraw.Graphic.6">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429000"/>
                        <a:ext cx="3748088"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67" name="Rectangle 3"/>
          <p:cNvSpPr>
            <a:spLocks noGrp="1" noChangeArrowheads="1"/>
          </p:cNvSpPr>
          <p:nvPr>
            <p:ph type="title"/>
          </p:nvPr>
        </p:nvSpPr>
        <p:spPr/>
        <p:txBody>
          <a:bodyPr/>
          <a:lstStyle/>
          <a:p>
            <a:r>
              <a:rPr lang="en-US"/>
              <a:t>Demand Patterns</a:t>
            </a:r>
          </a:p>
        </p:txBody>
      </p:sp>
      <p:sp>
        <p:nvSpPr>
          <p:cNvPr id="113668" name="Rectangle 4"/>
          <p:cNvSpPr>
            <a:spLocks noGrp="1" noChangeArrowheads="1"/>
          </p:cNvSpPr>
          <p:nvPr>
            <p:ph type="body" idx="1"/>
          </p:nvPr>
        </p:nvSpPr>
        <p:spPr>
          <a:xfrm>
            <a:off x="457200" y="838200"/>
            <a:ext cx="8458200" cy="5124450"/>
          </a:xfrm>
        </p:spPr>
        <p:txBody>
          <a:bodyPr/>
          <a:lstStyle/>
          <a:p>
            <a:pPr lvl="1">
              <a:buFont typeface="Wingdings" pitchFamily="2" charset="2"/>
              <a:buNone/>
            </a:pPr>
            <a:r>
              <a:rPr lang="en-US"/>
              <a:t>Stable versus dynamic</a:t>
            </a:r>
          </a:p>
          <a:p>
            <a:pPr lvl="1"/>
            <a:r>
              <a:rPr lang="en-US"/>
              <a:t>Stable demand retains same general shape over time</a:t>
            </a:r>
          </a:p>
          <a:p>
            <a:pPr lvl="1"/>
            <a:r>
              <a:rPr lang="en-US"/>
              <a:t>Dynamic demand tends to be erratic</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2981B4B8-B21D-4F53-AC3A-28475B9634F3}" type="slidenum">
              <a:rPr lang="en-US"/>
              <a:pPr/>
              <a:t>38</a:t>
            </a:fld>
            <a:endParaRPr lang="en-US"/>
          </a:p>
        </p:txBody>
      </p:sp>
      <p:graphicFrame>
        <p:nvGraphicFramePr>
          <p:cNvPr id="111618" name="Object 2">
            <a:hlinkClick r:id="" action="ppaction://ole?verb=0"/>
          </p:cNvPr>
          <p:cNvGraphicFramePr>
            <a:graphicFrameLocks/>
          </p:cNvGraphicFramePr>
          <p:nvPr/>
        </p:nvGraphicFramePr>
        <p:xfrm>
          <a:off x="1981200" y="1219200"/>
          <a:ext cx="4991100" cy="4921250"/>
        </p:xfrm>
        <a:graphic>
          <a:graphicData uri="http://schemas.openxmlformats.org/presentationml/2006/ole">
            <mc:AlternateContent xmlns:mc="http://schemas.openxmlformats.org/markup-compatibility/2006">
              <mc:Choice xmlns:v="urn:schemas-microsoft-com:vml" Requires="v">
                <p:oleObj spid="_x0000_s111619" name="CorelDRAW 6.0 Graphic" r:id="rId4" imgW="4991040" imgH="4921200" progId="CorelDraw.Graphic.6">
                  <p:embed/>
                </p:oleObj>
              </mc:Choice>
              <mc:Fallback>
                <p:oleObj name="CorelDRAW 6.0 Graphic" r:id="rId4" imgW="4991040" imgH="4921200" progId="CorelDraw.Graphic.6">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19200"/>
                        <a:ext cx="49911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19" name="Rectangle 3"/>
          <p:cNvSpPr>
            <a:spLocks noGrp="1" noChangeArrowheads="1"/>
          </p:cNvSpPr>
          <p:nvPr>
            <p:ph type="title"/>
          </p:nvPr>
        </p:nvSpPr>
        <p:spPr/>
        <p:txBody>
          <a:bodyPr/>
          <a:lstStyle/>
          <a:p>
            <a:r>
              <a:rPr lang="en-US"/>
              <a:t>Characteristics of Demand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B5277208-927D-46F9-8926-E665098FDD8D}" type="slidenum">
              <a:rPr lang="en-US"/>
              <a:pPr/>
              <a:t>39</a:t>
            </a:fld>
            <a:endParaRPr lang="en-US"/>
          </a:p>
        </p:txBody>
      </p:sp>
      <p:sp>
        <p:nvSpPr>
          <p:cNvPr id="109570" name="Rectangle 2"/>
          <p:cNvSpPr>
            <a:spLocks noGrp="1" noChangeArrowheads="1"/>
          </p:cNvSpPr>
          <p:nvPr>
            <p:ph type="title"/>
          </p:nvPr>
        </p:nvSpPr>
        <p:spPr/>
        <p:txBody>
          <a:bodyPr/>
          <a:lstStyle/>
          <a:p>
            <a:r>
              <a:rPr lang="en-US"/>
              <a:t>Sources of Demand</a:t>
            </a:r>
          </a:p>
        </p:txBody>
      </p:sp>
      <p:sp>
        <p:nvSpPr>
          <p:cNvPr id="109571" name="Rectangle 3"/>
          <p:cNvSpPr>
            <a:spLocks noGrp="1" noChangeArrowheads="1"/>
          </p:cNvSpPr>
          <p:nvPr>
            <p:ph type="body" idx="1"/>
          </p:nvPr>
        </p:nvSpPr>
        <p:spPr>
          <a:xfrm>
            <a:off x="457200" y="1012825"/>
            <a:ext cx="8458200" cy="5102225"/>
          </a:xfrm>
        </p:spPr>
        <p:txBody>
          <a:bodyPr/>
          <a:lstStyle/>
          <a:p>
            <a:r>
              <a:rPr lang="en-US"/>
              <a:t>Let’s look at demand.</a:t>
            </a:r>
          </a:p>
          <a:p>
            <a:r>
              <a:rPr lang="en-US"/>
              <a:t>All sources of demand must be identified:</a:t>
            </a:r>
          </a:p>
          <a:p>
            <a:pPr lvl="1"/>
            <a:r>
              <a:rPr lang="en-US"/>
              <a:t>Customers</a:t>
            </a:r>
          </a:p>
          <a:p>
            <a:pPr lvl="1"/>
            <a:r>
              <a:rPr lang="en-US"/>
              <a:t>Spare parts</a:t>
            </a:r>
          </a:p>
          <a:p>
            <a:pPr lvl="1"/>
            <a:r>
              <a:rPr lang="en-US"/>
              <a:t>Promotions</a:t>
            </a:r>
          </a:p>
          <a:p>
            <a:pPr lvl="1"/>
            <a:r>
              <a:rPr lang="en-US"/>
              <a:t>Intracompany</a:t>
            </a:r>
          </a:p>
          <a:p>
            <a:pPr lvl="1"/>
            <a:r>
              <a:rPr lang="en-US"/>
              <a:t>Other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3BE5321-7E52-465D-AA1E-386D9434B9AD}" type="slidenum">
              <a:rPr lang="en-US"/>
              <a:pPr/>
              <a:t>4</a:t>
            </a:fld>
            <a:endParaRPr lang="en-US"/>
          </a:p>
        </p:txBody>
      </p:sp>
      <p:sp>
        <p:nvSpPr>
          <p:cNvPr id="119810" name="Rectangle 2"/>
          <p:cNvSpPr>
            <a:spLocks noGrp="1" noChangeArrowheads="1"/>
          </p:cNvSpPr>
          <p:nvPr>
            <p:ph type="title"/>
          </p:nvPr>
        </p:nvSpPr>
        <p:spPr/>
        <p:txBody>
          <a:bodyPr/>
          <a:lstStyle/>
          <a:p>
            <a:r>
              <a:rPr lang="en-US"/>
              <a:t>Principles of Forecasting</a:t>
            </a:r>
          </a:p>
        </p:txBody>
      </p:sp>
      <p:sp>
        <p:nvSpPr>
          <p:cNvPr id="119811" name="Rectangle 3"/>
          <p:cNvSpPr>
            <a:spLocks noGrp="1" noChangeArrowheads="1"/>
          </p:cNvSpPr>
          <p:nvPr>
            <p:ph type="body" idx="1"/>
          </p:nvPr>
        </p:nvSpPr>
        <p:spPr/>
        <p:txBody>
          <a:bodyPr/>
          <a:lstStyle/>
          <a:p>
            <a:r>
              <a:rPr lang="en-US">
                <a:solidFill>
                  <a:srgbClr val="FF0000"/>
                </a:solidFill>
              </a:rPr>
              <a:t>Forecasts</a:t>
            </a:r>
            <a:endParaRPr lang="en-US"/>
          </a:p>
          <a:p>
            <a:pPr lvl="1"/>
            <a:r>
              <a:rPr lang="en-US"/>
              <a:t>Are almost always wrong</a:t>
            </a:r>
          </a:p>
          <a:p>
            <a:pPr lvl="1"/>
            <a:r>
              <a:rPr lang="en-US"/>
              <a:t>Are more accurate for groups or families</a:t>
            </a:r>
          </a:p>
          <a:p>
            <a:pPr lvl="1"/>
            <a:r>
              <a:rPr lang="en-US"/>
              <a:t>Are more accurate for nearer time periods</a:t>
            </a:r>
          </a:p>
          <a:p>
            <a:pPr lvl="1"/>
            <a:r>
              <a:rPr lang="en-US"/>
              <a:t>Should include an estimate of error</a:t>
            </a:r>
          </a:p>
          <a:p>
            <a:pPr lvl="1"/>
            <a:r>
              <a:rPr lang="en-US"/>
              <a:t>Are no substitute for calculated demand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BC1C6F7C-2F76-4333-A3D1-3D88233BC8F8}" type="slidenum">
              <a:rPr lang="en-US"/>
              <a:pPr/>
              <a:t>40</a:t>
            </a:fld>
            <a:endParaRPr lang="en-US"/>
          </a:p>
        </p:txBody>
      </p:sp>
      <p:sp>
        <p:nvSpPr>
          <p:cNvPr id="207874" name="Rectangle 2"/>
          <p:cNvSpPr>
            <a:spLocks noGrp="1" noChangeArrowheads="1"/>
          </p:cNvSpPr>
          <p:nvPr>
            <p:ph type="title"/>
          </p:nvPr>
        </p:nvSpPr>
        <p:spPr/>
        <p:txBody>
          <a:bodyPr/>
          <a:lstStyle/>
          <a:p>
            <a:r>
              <a:rPr lang="en-US"/>
              <a:t>2.1 Quantitative F’cstg - Time Series</a:t>
            </a:r>
          </a:p>
        </p:txBody>
      </p:sp>
      <p:sp>
        <p:nvSpPr>
          <p:cNvPr id="207875" name="Rectangle 3"/>
          <p:cNvSpPr>
            <a:spLocks noGrp="1" noChangeArrowheads="1"/>
          </p:cNvSpPr>
          <p:nvPr>
            <p:ph type="body" idx="1"/>
          </p:nvPr>
        </p:nvSpPr>
        <p:spPr>
          <a:xfrm>
            <a:off x="457200" y="841375"/>
            <a:ext cx="8458200" cy="5273675"/>
          </a:xfrm>
        </p:spPr>
        <p:txBody>
          <a:bodyPr/>
          <a:lstStyle/>
          <a:p>
            <a:pPr lvl="1"/>
            <a:r>
              <a:rPr lang="en-US"/>
              <a:t>Most time series forecasts capture underlying patterns of past demand</a:t>
            </a:r>
          </a:p>
          <a:p>
            <a:pPr lvl="1"/>
            <a:r>
              <a:rPr lang="en-US"/>
              <a:t>Random patterns</a:t>
            </a:r>
          </a:p>
          <a:p>
            <a:pPr lvl="2"/>
            <a:r>
              <a:rPr lang="en-US"/>
              <a:t>assumes patterns are random</a:t>
            </a:r>
          </a:p>
          <a:p>
            <a:pPr lvl="2"/>
            <a:r>
              <a:rPr lang="en-US"/>
              <a:t>assumes customers do not demand products and services in a uniform and predictable manner</a:t>
            </a:r>
          </a:p>
          <a:p>
            <a:pPr lvl="2"/>
            <a:r>
              <a:rPr lang="en-US"/>
              <a:t>require some smoothing forecast method</a:t>
            </a:r>
          </a:p>
          <a:p>
            <a:pPr lvl="1"/>
            <a:r>
              <a:rPr lang="en-US"/>
              <a:t>Trend patterns</a:t>
            </a:r>
          </a:p>
          <a:p>
            <a:pPr lvl="2"/>
            <a:r>
              <a:rPr lang="en-US"/>
              <a:t>can be increasing or decreasing, linear or non</a:t>
            </a:r>
          </a:p>
          <a:p>
            <a:pPr lvl="2"/>
            <a:r>
              <a:rPr lang="en-US"/>
              <a:t>might be more easily forecast (up or down)</a:t>
            </a:r>
            <a:endParaRPr lang="en-US">
              <a:solidFill>
                <a:srgbClr val="FF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9C1F98F6-6BFB-43CD-9F56-23ADBD623F9B}" type="slidenum">
              <a:rPr lang="en-US"/>
              <a:pPr/>
              <a:t>41</a:t>
            </a:fld>
            <a:endParaRPr lang="en-US"/>
          </a:p>
        </p:txBody>
      </p:sp>
      <p:sp>
        <p:nvSpPr>
          <p:cNvPr id="209922" name="Rectangle 2"/>
          <p:cNvSpPr>
            <a:spLocks noGrp="1" noChangeArrowheads="1"/>
          </p:cNvSpPr>
          <p:nvPr>
            <p:ph type="title"/>
          </p:nvPr>
        </p:nvSpPr>
        <p:spPr/>
        <p:txBody>
          <a:bodyPr/>
          <a:lstStyle/>
          <a:p>
            <a:r>
              <a:rPr lang="en-US"/>
              <a:t>2.1 Quantitative F’cstg - Time Series</a:t>
            </a:r>
          </a:p>
        </p:txBody>
      </p:sp>
      <p:sp>
        <p:nvSpPr>
          <p:cNvPr id="209923" name="Rectangle 3"/>
          <p:cNvSpPr>
            <a:spLocks noGrp="1" noChangeArrowheads="1"/>
          </p:cNvSpPr>
          <p:nvPr>
            <p:ph type="body" idx="1"/>
          </p:nvPr>
        </p:nvSpPr>
        <p:spPr>
          <a:xfrm>
            <a:off x="457200" y="841375"/>
            <a:ext cx="8458200" cy="5273675"/>
          </a:xfrm>
        </p:spPr>
        <p:txBody>
          <a:bodyPr/>
          <a:lstStyle/>
          <a:p>
            <a:pPr lvl="1"/>
            <a:r>
              <a:rPr lang="en-US"/>
              <a:t>Seasonal pattern</a:t>
            </a:r>
          </a:p>
          <a:p>
            <a:pPr lvl="2"/>
            <a:r>
              <a:rPr lang="en-US"/>
              <a:t>sometimes associated with seasons</a:t>
            </a:r>
          </a:p>
          <a:p>
            <a:pPr lvl="3"/>
            <a:r>
              <a:rPr lang="en-US"/>
              <a:t>summer gear</a:t>
            </a:r>
          </a:p>
          <a:p>
            <a:pPr lvl="3"/>
            <a:r>
              <a:rPr lang="en-US"/>
              <a:t>winter equipment</a:t>
            </a:r>
          </a:p>
          <a:p>
            <a:pPr lvl="2"/>
            <a:r>
              <a:rPr lang="en-US"/>
              <a:t>are better defined as cyclical patterns</a:t>
            </a:r>
          </a:p>
          <a:p>
            <a:pPr lvl="3"/>
            <a:r>
              <a:rPr lang="en-US"/>
              <a:t>pattern of food sales at a restaurant</a:t>
            </a:r>
          </a:p>
          <a:p>
            <a:pPr lvl="4"/>
            <a:r>
              <a:rPr lang="en-US"/>
              <a:t>breakfast, lunch, dinner</a:t>
            </a:r>
          </a:p>
          <a:p>
            <a:pPr lvl="4"/>
            <a:r>
              <a:rPr lang="en-US"/>
              <a:t>bread sales in a grocery store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2-</a:t>
            </a:r>
            <a:fld id="{93B81BA1-A888-4DA7-A15B-EC2F25A36A44}" type="slidenum">
              <a:rPr lang="en-US"/>
              <a:pPr/>
              <a:t>42</a:t>
            </a:fld>
            <a:endParaRPr lang="en-US"/>
          </a:p>
        </p:txBody>
      </p:sp>
      <p:graphicFrame>
        <p:nvGraphicFramePr>
          <p:cNvPr id="250880" name="Object 0">
            <a:hlinkClick r:id="" action="ppaction://ole?verb=0"/>
          </p:cNvPr>
          <p:cNvGraphicFramePr>
            <a:graphicFrameLocks/>
          </p:cNvGraphicFramePr>
          <p:nvPr/>
        </p:nvGraphicFramePr>
        <p:xfrm>
          <a:off x="1447800" y="4292600"/>
          <a:ext cx="6553200" cy="873125"/>
        </p:xfrm>
        <a:graphic>
          <a:graphicData uri="http://schemas.openxmlformats.org/presentationml/2006/ole">
            <mc:AlternateContent xmlns:mc="http://schemas.openxmlformats.org/markup-compatibility/2006">
              <mc:Choice xmlns:v="urn:schemas-microsoft-com:vml" Requires="v">
                <p:oleObj spid="_x0000_s250881" name="Equation" r:id="rId4" imgW="3149280" imgH="419040" progId="Equation.3">
                  <p:embed/>
                </p:oleObj>
              </mc:Choice>
              <mc:Fallback>
                <p:oleObj name="Equation" r:id="rId4" imgW="3149280" imgH="419040" progId="Equation.3">
                  <p:embed/>
                  <p:pic>
                    <p:nvPicPr>
                      <p:cNvPr id="0" name="Picture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292600"/>
                        <a:ext cx="65532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87" name="Rectangle 3"/>
          <p:cNvSpPr>
            <a:spLocks noGrp="1" noChangeArrowheads="1"/>
          </p:cNvSpPr>
          <p:nvPr>
            <p:ph type="title"/>
          </p:nvPr>
        </p:nvSpPr>
        <p:spPr/>
        <p:txBody>
          <a:bodyPr/>
          <a:lstStyle/>
          <a:p>
            <a:r>
              <a:rPr lang="en-US"/>
              <a:t>Seasonality</a:t>
            </a:r>
          </a:p>
        </p:txBody>
      </p:sp>
      <p:sp>
        <p:nvSpPr>
          <p:cNvPr id="144388" name="Rectangle 4"/>
          <p:cNvSpPr>
            <a:spLocks noGrp="1" noChangeArrowheads="1"/>
          </p:cNvSpPr>
          <p:nvPr>
            <p:ph type="body" idx="1"/>
          </p:nvPr>
        </p:nvSpPr>
        <p:spPr/>
        <p:txBody>
          <a:bodyPr/>
          <a:lstStyle/>
          <a:p>
            <a:pPr lvl="1"/>
            <a:r>
              <a:rPr lang="en-US"/>
              <a:t>Measures the amount of seasonal variation of demand for a product</a:t>
            </a:r>
          </a:p>
          <a:p>
            <a:pPr lvl="1"/>
            <a:r>
              <a:rPr lang="en-US"/>
              <a:t>Relates the average demand in a particular period to the average demand for all periods</a:t>
            </a:r>
          </a:p>
        </p:txBody>
      </p:sp>
      <p:sp>
        <p:nvSpPr>
          <p:cNvPr id="144389" name="Rectangle 5"/>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r>
              <a:rPr lang="en-US"/>
              <a:t>2-</a:t>
            </a:r>
            <a:fld id="{0ACA5DC9-831E-4E28-9C85-7BB44C9A6F10}" type="slidenum">
              <a:rPr lang="en-US"/>
              <a:pPr/>
              <a:t>43</a:t>
            </a:fld>
            <a:endParaRPr lang="en-US"/>
          </a:p>
        </p:txBody>
      </p:sp>
      <p:sp>
        <p:nvSpPr>
          <p:cNvPr id="146434" name="Rectangle 2"/>
          <p:cNvSpPr>
            <a:spLocks noChangeArrowheads="1"/>
          </p:cNvSpPr>
          <p:nvPr/>
        </p:nvSpPr>
        <p:spPr bwMode="auto">
          <a:xfrm>
            <a:off x="600075" y="3817938"/>
            <a:ext cx="5532438" cy="396875"/>
          </a:xfrm>
          <a:prstGeom prst="rect">
            <a:avLst/>
          </a:prstGeom>
          <a:noFill/>
          <a:ln w="9525">
            <a:noFill/>
            <a:miter lim="800000"/>
            <a:headEnd/>
            <a:tailEnd/>
          </a:ln>
          <a:effectLst/>
        </p:spPr>
        <p:txBody>
          <a:bodyPr wrap="none" anchor="ctr"/>
          <a:lstStyle/>
          <a:p>
            <a:endParaRPr lang="en-US"/>
          </a:p>
        </p:txBody>
      </p:sp>
      <p:sp>
        <p:nvSpPr>
          <p:cNvPr id="146435" name="Rectangle 3"/>
          <p:cNvSpPr>
            <a:spLocks noChangeArrowheads="1"/>
          </p:cNvSpPr>
          <p:nvPr/>
        </p:nvSpPr>
        <p:spPr bwMode="auto">
          <a:xfrm>
            <a:off x="533400" y="4256088"/>
            <a:ext cx="7467600" cy="1993900"/>
          </a:xfrm>
          <a:prstGeom prst="rect">
            <a:avLst/>
          </a:prstGeom>
          <a:noFill/>
          <a:ln w="9525">
            <a:noFill/>
            <a:miter lim="800000"/>
            <a:headEnd/>
            <a:tailEnd/>
          </a:ln>
          <a:effectLst/>
        </p:spPr>
        <p:txBody>
          <a:bodyPr wrap="none" lIns="90488" tIns="44450" rIns="90488" bIns="44450">
            <a:spAutoFit/>
          </a:bodyPr>
          <a:lstStyle/>
          <a:p>
            <a:pPr>
              <a:lnSpc>
                <a:spcPct val="130000"/>
              </a:lnSpc>
              <a:tabLst>
                <a:tab pos="514350" algn="ctr"/>
                <a:tab pos="1541463" algn="l"/>
                <a:tab pos="3314700" algn="r"/>
                <a:tab pos="4973638" algn="l"/>
                <a:tab pos="5886450" algn="l"/>
              </a:tabLst>
            </a:pPr>
            <a:r>
              <a:rPr lang="en-US" sz="1600"/>
              <a:t>	Quarter	Average Quarterly Sales/100		Seasonal Index</a:t>
            </a:r>
          </a:p>
          <a:p>
            <a:pPr>
              <a:lnSpc>
                <a:spcPct val="130000"/>
              </a:lnSpc>
              <a:tabLst>
                <a:tab pos="514350" algn="ctr"/>
                <a:tab pos="1541463" algn="l"/>
                <a:tab pos="3314700" algn="r"/>
                <a:tab pos="4973638" algn="l"/>
                <a:tab pos="5886450" algn="l"/>
              </a:tabLst>
            </a:pPr>
            <a:r>
              <a:rPr lang="en-US" sz="1600"/>
              <a:t>	1		128/100	=		1.28</a:t>
            </a:r>
          </a:p>
          <a:p>
            <a:pPr>
              <a:lnSpc>
                <a:spcPct val="130000"/>
              </a:lnSpc>
              <a:tabLst>
                <a:tab pos="514350" algn="ctr"/>
                <a:tab pos="1541463" algn="l"/>
                <a:tab pos="3314700" algn="r"/>
                <a:tab pos="4973638" algn="l"/>
                <a:tab pos="5886450" algn="l"/>
              </a:tabLst>
            </a:pPr>
            <a:r>
              <a:rPr lang="en-US" sz="1600"/>
              <a:t>	2		102/100	=		1.02</a:t>
            </a:r>
          </a:p>
          <a:p>
            <a:pPr>
              <a:lnSpc>
                <a:spcPct val="130000"/>
              </a:lnSpc>
              <a:tabLst>
                <a:tab pos="514350" algn="ctr"/>
                <a:tab pos="1541463" algn="l"/>
                <a:tab pos="3314700" algn="r"/>
                <a:tab pos="4973638" algn="l"/>
                <a:tab pos="5886450" algn="l"/>
              </a:tabLst>
            </a:pPr>
            <a:r>
              <a:rPr lang="en-US" sz="1600"/>
              <a:t>	3		75/100	=		0.75</a:t>
            </a:r>
          </a:p>
          <a:p>
            <a:pPr>
              <a:lnSpc>
                <a:spcPct val="130000"/>
              </a:lnSpc>
              <a:tabLst>
                <a:tab pos="514350" algn="ctr"/>
                <a:tab pos="1541463" algn="l"/>
                <a:tab pos="3314700" algn="r"/>
                <a:tab pos="4973638" algn="l"/>
                <a:tab pos="5886450" algn="l"/>
              </a:tabLst>
            </a:pPr>
            <a:r>
              <a:rPr lang="en-US" sz="1600"/>
              <a:t>	4		95/100	=		0.95</a:t>
            </a:r>
          </a:p>
          <a:p>
            <a:pPr>
              <a:lnSpc>
                <a:spcPct val="130000"/>
              </a:lnSpc>
              <a:tabLst>
                <a:tab pos="514350" algn="ctr"/>
                <a:tab pos="1541463" algn="l"/>
                <a:tab pos="3314700" algn="r"/>
                <a:tab pos="4973638" algn="l"/>
                <a:tab pos="5886450" algn="l"/>
              </a:tabLst>
            </a:pPr>
            <a:r>
              <a:rPr lang="en-US" sz="1600"/>
              <a:t>			 Total	=		4.00</a:t>
            </a:r>
          </a:p>
        </p:txBody>
      </p:sp>
      <p:graphicFrame>
        <p:nvGraphicFramePr>
          <p:cNvPr id="146436" name="Object 4">
            <a:hlinkClick r:id="" action="ppaction://ole?verb=0"/>
          </p:cNvPr>
          <p:cNvGraphicFramePr>
            <a:graphicFrameLocks/>
          </p:cNvGraphicFramePr>
          <p:nvPr/>
        </p:nvGraphicFramePr>
        <p:xfrm>
          <a:off x="1350963" y="1371600"/>
          <a:ext cx="5049837" cy="2009775"/>
        </p:xfrm>
        <a:graphic>
          <a:graphicData uri="http://schemas.openxmlformats.org/presentationml/2006/ole">
            <mc:AlternateContent xmlns:mc="http://schemas.openxmlformats.org/markup-compatibility/2006">
              <mc:Choice xmlns:v="urn:schemas-microsoft-com:vml" Requires="v">
                <p:oleObj spid="_x0000_s146440" name="Document" r:id="rId4" imgW="7912440" imgH="3618000" progId="Word.Document.8">
                  <p:embed/>
                </p:oleObj>
              </mc:Choice>
              <mc:Fallback>
                <p:oleObj name="Document" r:id="rId4" imgW="7912440" imgH="361800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963" y="1371600"/>
                        <a:ext cx="504983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7" name="Rectangle 5"/>
          <p:cNvSpPr>
            <a:spLocks noGrp="1" noChangeArrowheads="1"/>
          </p:cNvSpPr>
          <p:nvPr>
            <p:ph type="title"/>
          </p:nvPr>
        </p:nvSpPr>
        <p:spPr/>
        <p:txBody>
          <a:bodyPr/>
          <a:lstStyle/>
          <a:p>
            <a:r>
              <a:rPr lang="en-US"/>
              <a:t>Developing A Seasonal Sales Index</a:t>
            </a:r>
          </a:p>
        </p:txBody>
      </p:sp>
      <p:sp>
        <p:nvSpPr>
          <p:cNvPr id="146438" name="Text Box 6"/>
          <p:cNvSpPr txBox="1">
            <a:spLocks noChangeArrowheads="1"/>
          </p:cNvSpPr>
          <p:nvPr/>
        </p:nvSpPr>
        <p:spPr bwMode="auto">
          <a:xfrm>
            <a:off x="533400" y="36576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latin typeface="Times New Roman" pitchFamily="18" charset="0"/>
            </a:endParaRPr>
          </a:p>
        </p:txBody>
      </p:sp>
      <p:graphicFrame>
        <p:nvGraphicFramePr>
          <p:cNvPr id="146439" name="Object 7"/>
          <p:cNvGraphicFramePr>
            <a:graphicFrameLocks noChangeAspect="1"/>
          </p:cNvGraphicFramePr>
          <p:nvPr/>
        </p:nvGraphicFramePr>
        <p:xfrm>
          <a:off x="1192213" y="3505200"/>
          <a:ext cx="6351587" cy="711200"/>
        </p:xfrm>
        <a:graphic>
          <a:graphicData uri="http://schemas.openxmlformats.org/presentationml/2006/ole">
            <mc:AlternateContent xmlns:mc="http://schemas.openxmlformats.org/markup-compatibility/2006">
              <mc:Choice xmlns:v="urn:schemas-microsoft-com:vml" Requires="v">
                <p:oleObj spid="_x0000_s146441" name="Equation" r:id="rId6" imgW="6349680" imgH="711000" progId="Equation.3">
                  <p:embed/>
                </p:oleObj>
              </mc:Choice>
              <mc:Fallback>
                <p:oleObj name="Equation" r:id="rId6" imgW="6349680" imgH="7110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213" y="3505200"/>
                        <a:ext cx="635158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0" name="Rectangle 8"/>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2-21</a:t>
            </a:r>
          </a:p>
        </p:txBody>
      </p:sp>
      <p:sp>
        <p:nvSpPr>
          <p:cNvPr id="146441" name="Line 9"/>
          <p:cNvSpPr>
            <a:spLocks noChangeShapeType="1"/>
          </p:cNvSpPr>
          <p:nvPr/>
        </p:nvSpPr>
        <p:spPr bwMode="auto">
          <a:xfrm flipH="1">
            <a:off x="6396038" y="1371600"/>
            <a:ext cx="6350" cy="19113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8D7A3D01-4616-43F2-85F4-4D463A1E112A}" type="slidenum">
              <a:rPr lang="en-US"/>
              <a:pPr/>
              <a:t>44</a:t>
            </a:fld>
            <a:endParaRPr lang="en-US"/>
          </a:p>
        </p:txBody>
      </p:sp>
      <p:sp>
        <p:nvSpPr>
          <p:cNvPr id="25602" name="Rectangle 2"/>
          <p:cNvSpPr>
            <a:spLocks noGrp="1" noChangeArrowheads="1"/>
          </p:cNvSpPr>
          <p:nvPr>
            <p:ph type="title"/>
          </p:nvPr>
        </p:nvSpPr>
        <p:spPr>
          <a:noFill/>
          <a:ln/>
        </p:spPr>
        <p:txBody>
          <a:bodyPr/>
          <a:lstStyle/>
          <a:p>
            <a:r>
              <a:rPr lang="en-US"/>
              <a:t>Seasonality</a:t>
            </a:r>
          </a:p>
        </p:txBody>
      </p:sp>
      <p:graphicFrame>
        <p:nvGraphicFramePr>
          <p:cNvPr id="25614" name="Object 14"/>
          <p:cNvGraphicFramePr>
            <a:graphicFrameLocks noChangeAspect="1"/>
          </p:cNvGraphicFramePr>
          <p:nvPr/>
        </p:nvGraphicFramePr>
        <p:xfrm>
          <a:off x="-419100" y="990600"/>
          <a:ext cx="9563100" cy="5353050"/>
        </p:xfrm>
        <a:graphic>
          <a:graphicData uri="http://schemas.openxmlformats.org/presentationml/2006/ole">
            <mc:AlternateContent xmlns:mc="http://schemas.openxmlformats.org/markup-compatibility/2006">
              <mc:Choice xmlns:v="urn:schemas-microsoft-com:vml" Requires="v">
                <p:oleObj spid="_x0000_s25615" name="Chart" r:id="rId4" imgW="6096361" imgH="4077182" progId="MSGraph.Chart.8">
                  <p:embed followColorScheme="full"/>
                </p:oleObj>
              </mc:Choice>
              <mc:Fallback>
                <p:oleObj name="Chart" r:id="rId4" imgW="6096361" imgH="4077182" progId="MSGraph.Chart.8">
                  <p:embed followColorScheme="full"/>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990600"/>
                        <a:ext cx="9563100" cy="535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lide Number Placeholder 4"/>
          <p:cNvSpPr>
            <a:spLocks noGrp="1"/>
          </p:cNvSpPr>
          <p:nvPr>
            <p:ph type="sldNum" sz="quarter" idx="11"/>
          </p:nvPr>
        </p:nvSpPr>
        <p:spPr/>
        <p:txBody>
          <a:bodyPr/>
          <a:lstStyle/>
          <a:p>
            <a:r>
              <a:rPr lang="en-US"/>
              <a:t>2-</a:t>
            </a:r>
            <a:fld id="{35112E22-3DBB-4480-95A8-FDD8EA77066A}" type="slidenum">
              <a:rPr lang="en-US"/>
              <a:pPr/>
              <a:t>45</a:t>
            </a:fld>
            <a:endParaRPr lang="en-US"/>
          </a:p>
        </p:txBody>
      </p:sp>
      <p:sp>
        <p:nvSpPr>
          <p:cNvPr id="148482" name="Rectangle 1026"/>
          <p:cNvSpPr>
            <a:spLocks noGrp="1" noChangeArrowheads="1"/>
          </p:cNvSpPr>
          <p:nvPr>
            <p:ph type="title"/>
          </p:nvPr>
        </p:nvSpPr>
        <p:spPr>
          <a:noFill/>
          <a:ln/>
        </p:spPr>
        <p:txBody>
          <a:bodyPr lIns="90488" tIns="44450" rIns="90488" bIns="44450" anchor="b"/>
          <a:lstStyle/>
          <a:p>
            <a:r>
              <a:rPr lang="en-US"/>
              <a:t>Seasonal Sales</a:t>
            </a:r>
          </a:p>
        </p:txBody>
      </p:sp>
      <p:sp>
        <p:nvSpPr>
          <p:cNvPr id="148483" name="Freeform 1027"/>
          <p:cNvSpPr>
            <a:spLocks/>
          </p:cNvSpPr>
          <p:nvPr/>
        </p:nvSpPr>
        <p:spPr bwMode="auto">
          <a:xfrm>
            <a:off x="2254250" y="1862138"/>
            <a:ext cx="12700" cy="3235325"/>
          </a:xfrm>
          <a:custGeom>
            <a:avLst/>
            <a:gdLst/>
            <a:ahLst/>
            <a:cxnLst>
              <a:cxn ang="0">
                <a:pos x="12" y="6087"/>
              </a:cxn>
              <a:cxn ang="0">
                <a:pos x="24" y="6100"/>
              </a:cxn>
              <a:cxn ang="0">
                <a:pos x="24" y="0"/>
              </a:cxn>
              <a:cxn ang="0">
                <a:pos x="0" y="0"/>
              </a:cxn>
              <a:cxn ang="0">
                <a:pos x="0" y="6100"/>
              </a:cxn>
              <a:cxn ang="0">
                <a:pos x="12" y="6112"/>
              </a:cxn>
              <a:cxn ang="0">
                <a:pos x="0" y="6100"/>
              </a:cxn>
              <a:cxn ang="0">
                <a:pos x="0" y="6112"/>
              </a:cxn>
              <a:cxn ang="0">
                <a:pos x="12" y="6112"/>
              </a:cxn>
              <a:cxn ang="0">
                <a:pos x="12" y="6087"/>
              </a:cxn>
            </a:cxnLst>
            <a:rect l="0" t="0" r="r" b="b"/>
            <a:pathLst>
              <a:path w="24" h="6112">
                <a:moveTo>
                  <a:pt x="12" y="6087"/>
                </a:moveTo>
                <a:lnTo>
                  <a:pt x="24" y="6100"/>
                </a:lnTo>
                <a:lnTo>
                  <a:pt x="24" y="0"/>
                </a:lnTo>
                <a:lnTo>
                  <a:pt x="0" y="0"/>
                </a:lnTo>
                <a:lnTo>
                  <a:pt x="0" y="6100"/>
                </a:lnTo>
                <a:lnTo>
                  <a:pt x="12" y="6112"/>
                </a:lnTo>
                <a:lnTo>
                  <a:pt x="0" y="6100"/>
                </a:lnTo>
                <a:lnTo>
                  <a:pt x="0" y="6112"/>
                </a:lnTo>
                <a:lnTo>
                  <a:pt x="12" y="6112"/>
                </a:lnTo>
                <a:lnTo>
                  <a:pt x="12" y="6087"/>
                </a:lnTo>
                <a:close/>
              </a:path>
            </a:pathLst>
          </a:custGeom>
          <a:solidFill>
            <a:srgbClr val="000000"/>
          </a:solidFill>
          <a:ln w="9525">
            <a:noFill/>
            <a:round/>
            <a:headEnd/>
            <a:tailEnd/>
          </a:ln>
        </p:spPr>
        <p:txBody>
          <a:bodyPr/>
          <a:lstStyle/>
          <a:p>
            <a:endParaRPr lang="en-US"/>
          </a:p>
        </p:txBody>
      </p:sp>
      <p:sp>
        <p:nvSpPr>
          <p:cNvPr id="148484" name="Freeform 1028"/>
          <p:cNvSpPr>
            <a:spLocks/>
          </p:cNvSpPr>
          <p:nvPr/>
        </p:nvSpPr>
        <p:spPr bwMode="auto">
          <a:xfrm>
            <a:off x="2260600" y="5083175"/>
            <a:ext cx="4425950" cy="14288"/>
          </a:xfrm>
          <a:custGeom>
            <a:avLst/>
            <a:gdLst/>
            <a:ahLst/>
            <a:cxnLst>
              <a:cxn ang="0">
                <a:pos x="8366" y="13"/>
              </a:cxn>
              <a:cxn ang="0">
                <a:pos x="8366" y="0"/>
              </a:cxn>
              <a:cxn ang="0">
                <a:pos x="0" y="0"/>
              </a:cxn>
              <a:cxn ang="0">
                <a:pos x="0" y="25"/>
              </a:cxn>
              <a:cxn ang="0">
                <a:pos x="8366" y="25"/>
              </a:cxn>
              <a:cxn ang="0">
                <a:pos x="8366" y="13"/>
              </a:cxn>
            </a:cxnLst>
            <a:rect l="0" t="0" r="r" b="b"/>
            <a:pathLst>
              <a:path w="8366" h="25">
                <a:moveTo>
                  <a:pt x="8366" y="13"/>
                </a:moveTo>
                <a:lnTo>
                  <a:pt x="8366" y="0"/>
                </a:lnTo>
                <a:lnTo>
                  <a:pt x="0" y="0"/>
                </a:lnTo>
                <a:lnTo>
                  <a:pt x="0" y="25"/>
                </a:lnTo>
                <a:lnTo>
                  <a:pt x="8366" y="25"/>
                </a:lnTo>
                <a:lnTo>
                  <a:pt x="8366" y="13"/>
                </a:lnTo>
                <a:close/>
              </a:path>
            </a:pathLst>
          </a:custGeom>
          <a:solidFill>
            <a:srgbClr val="000000"/>
          </a:solidFill>
          <a:ln w="9525">
            <a:noFill/>
            <a:round/>
            <a:headEnd/>
            <a:tailEnd/>
          </a:ln>
        </p:spPr>
        <p:txBody>
          <a:bodyPr/>
          <a:lstStyle/>
          <a:p>
            <a:endParaRPr lang="en-US"/>
          </a:p>
        </p:txBody>
      </p:sp>
      <p:sp>
        <p:nvSpPr>
          <p:cNvPr id="148485" name="Freeform 1029"/>
          <p:cNvSpPr>
            <a:spLocks/>
          </p:cNvSpPr>
          <p:nvPr/>
        </p:nvSpPr>
        <p:spPr bwMode="auto">
          <a:xfrm>
            <a:off x="3052763" y="4948238"/>
            <a:ext cx="11112" cy="147637"/>
          </a:xfrm>
          <a:custGeom>
            <a:avLst/>
            <a:gdLst/>
            <a:ahLst/>
            <a:cxnLst>
              <a:cxn ang="0">
                <a:pos x="11" y="279"/>
              </a:cxn>
              <a:cxn ang="0">
                <a:pos x="22" y="279"/>
              </a:cxn>
              <a:cxn ang="0">
                <a:pos x="22" y="0"/>
              </a:cxn>
              <a:cxn ang="0">
                <a:pos x="0" y="0"/>
              </a:cxn>
              <a:cxn ang="0">
                <a:pos x="0" y="279"/>
              </a:cxn>
              <a:cxn ang="0">
                <a:pos x="11" y="279"/>
              </a:cxn>
            </a:cxnLst>
            <a:rect l="0" t="0" r="r" b="b"/>
            <a:pathLst>
              <a:path w="22" h="279">
                <a:moveTo>
                  <a:pt x="11" y="279"/>
                </a:moveTo>
                <a:lnTo>
                  <a:pt x="22" y="279"/>
                </a:lnTo>
                <a:lnTo>
                  <a:pt x="22" y="0"/>
                </a:lnTo>
                <a:lnTo>
                  <a:pt x="0" y="0"/>
                </a:lnTo>
                <a:lnTo>
                  <a:pt x="0" y="279"/>
                </a:lnTo>
                <a:lnTo>
                  <a:pt x="11" y="279"/>
                </a:lnTo>
                <a:close/>
              </a:path>
            </a:pathLst>
          </a:custGeom>
          <a:solidFill>
            <a:srgbClr val="000000"/>
          </a:solidFill>
          <a:ln w="9525">
            <a:noFill/>
            <a:round/>
            <a:headEnd/>
            <a:tailEnd/>
          </a:ln>
        </p:spPr>
        <p:txBody>
          <a:bodyPr/>
          <a:lstStyle/>
          <a:p>
            <a:endParaRPr lang="en-US"/>
          </a:p>
        </p:txBody>
      </p:sp>
      <p:sp>
        <p:nvSpPr>
          <p:cNvPr id="148486" name="Freeform 1030"/>
          <p:cNvSpPr>
            <a:spLocks/>
          </p:cNvSpPr>
          <p:nvPr/>
        </p:nvSpPr>
        <p:spPr bwMode="auto">
          <a:xfrm>
            <a:off x="3057525" y="5089525"/>
            <a:ext cx="12700" cy="12700"/>
          </a:xfrm>
          <a:custGeom>
            <a:avLst/>
            <a:gdLst/>
            <a:ahLst/>
            <a:cxnLst>
              <a:cxn ang="0">
                <a:pos x="0" y="13"/>
              </a:cxn>
              <a:cxn ang="0">
                <a:pos x="13" y="0"/>
              </a:cxn>
              <a:cxn ang="0">
                <a:pos x="2" y="0"/>
              </a:cxn>
              <a:cxn ang="0">
                <a:pos x="2"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2" y="0"/>
                </a:lnTo>
                <a:lnTo>
                  <a:pt x="2"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487" name="Freeform 1031"/>
          <p:cNvSpPr>
            <a:spLocks/>
          </p:cNvSpPr>
          <p:nvPr/>
        </p:nvSpPr>
        <p:spPr bwMode="auto">
          <a:xfrm>
            <a:off x="3057525" y="4941888"/>
            <a:ext cx="12700"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488" name="Freeform 1032"/>
          <p:cNvSpPr>
            <a:spLocks/>
          </p:cNvSpPr>
          <p:nvPr/>
        </p:nvSpPr>
        <p:spPr bwMode="auto">
          <a:xfrm>
            <a:off x="3046413" y="4941888"/>
            <a:ext cx="17462" cy="12700"/>
          </a:xfrm>
          <a:custGeom>
            <a:avLst/>
            <a:gdLst/>
            <a:ahLst/>
            <a:cxnLst>
              <a:cxn ang="0">
                <a:pos x="25" y="12"/>
              </a:cxn>
              <a:cxn ang="0">
                <a:pos x="12" y="25"/>
              </a:cxn>
              <a:cxn ang="0">
                <a:pos x="34" y="25"/>
              </a:cxn>
              <a:cxn ang="0">
                <a:pos x="34" y="0"/>
              </a:cxn>
              <a:cxn ang="0">
                <a:pos x="12" y="0"/>
              </a:cxn>
              <a:cxn ang="0">
                <a:pos x="0" y="12"/>
              </a:cxn>
              <a:cxn ang="0">
                <a:pos x="12" y="0"/>
              </a:cxn>
              <a:cxn ang="0">
                <a:pos x="0" y="0"/>
              </a:cxn>
              <a:cxn ang="0">
                <a:pos x="0" y="12"/>
              </a:cxn>
              <a:cxn ang="0">
                <a:pos x="25" y="12"/>
              </a:cxn>
            </a:cxnLst>
            <a:rect l="0" t="0" r="r" b="b"/>
            <a:pathLst>
              <a:path w="34" h="25">
                <a:moveTo>
                  <a:pt x="25" y="12"/>
                </a:moveTo>
                <a:lnTo>
                  <a:pt x="12" y="25"/>
                </a:lnTo>
                <a:lnTo>
                  <a:pt x="34" y="25"/>
                </a:lnTo>
                <a:lnTo>
                  <a:pt x="34" y="0"/>
                </a:lnTo>
                <a:lnTo>
                  <a:pt x="12" y="0"/>
                </a:lnTo>
                <a:lnTo>
                  <a:pt x="0" y="12"/>
                </a:lnTo>
                <a:lnTo>
                  <a:pt x="12"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489" name="Freeform 1033"/>
          <p:cNvSpPr>
            <a:spLocks/>
          </p:cNvSpPr>
          <p:nvPr/>
        </p:nvSpPr>
        <p:spPr bwMode="auto">
          <a:xfrm>
            <a:off x="3046413" y="4948238"/>
            <a:ext cx="12700" cy="153987"/>
          </a:xfrm>
          <a:custGeom>
            <a:avLst/>
            <a:gdLst/>
            <a:ahLst/>
            <a:cxnLst>
              <a:cxn ang="0">
                <a:pos x="12" y="266"/>
              </a:cxn>
              <a:cxn ang="0">
                <a:pos x="25" y="279"/>
              </a:cxn>
              <a:cxn ang="0">
                <a:pos x="25" y="0"/>
              </a:cxn>
              <a:cxn ang="0">
                <a:pos x="0" y="0"/>
              </a:cxn>
              <a:cxn ang="0">
                <a:pos x="0" y="279"/>
              </a:cxn>
              <a:cxn ang="0">
                <a:pos x="12" y="291"/>
              </a:cxn>
              <a:cxn ang="0">
                <a:pos x="0" y="279"/>
              </a:cxn>
              <a:cxn ang="0">
                <a:pos x="0" y="291"/>
              </a:cxn>
              <a:cxn ang="0">
                <a:pos x="12" y="291"/>
              </a:cxn>
              <a:cxn ang="0">
                <a:pos x="12" y="266"/>
              </a:cxn>
            </a:cxnLst>
            <a:rect l="0" t="0" r="r" b="b"/>
            <a:pathLst>
              <a:path w="25" h="291">
                <a:moveTo>
                  <a:pt x="12" y="266"/>
                </a:moveTo>
                <a:lnTo>
                  <a:pt x="25" y="279"/>
                </a:lnTo>
                <a:lnTo>
                  <a:pt x="25"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490" name="Freeform 1034"/>
          <p:cNvSpPr>
            <a:spLocks/>
          </p:cNvSpPr>
          <p:nvPr/>
        </p:nvSpPr>
        <p:spPr bwMode="auto">
          <a:xfrm>
            <a:off x="3052763" y="5089525"/>
            <a:ext cx="6350" cy="12700"/>
          </a:xfrm>
          <a:custGeom>
            <a:avLst/>
            <a:gdLst/>
            <a:ahLst/>
            <a:cxnLst>
              <a:cxn ang="0">
                <a:pos x="11" y="0"/>
              </a:cxn>
              <a:cxn ang="0">
                <a:pos x="11" y="0"/>
              </a:cxn>
              <a:cxn ang="0">
                <a:pos x="0" y="0"/>
              </a:cxn>
              <a:cxn ang="0">
                <a:pos x="0" y="25"/>
              </a:cxn>
              <a:cxn ang="0">
                <a:pos x="11" y="25"/>
              </a:cxn>
              <a:cxn ang="0">
                <a:pos x="11" y="25"/>
              </a:cxn>
              <a:cxn ang="0">
                <a:pos x="11" y="0"/>
              </a:cxn>
            </a:cxnLst>
            <a:rect l="0" t="0" r="r" b="b"/>
            <a:pathLst>
              <a:path w="11" h="25">
                <a:moveTo>
                  <a:pt x="11" y="0"/>
                </a:moveTo>
                <a:lnTo>
                  <a:pt x="11" y="0"/>
                </a:lnTo>
                <a:lnTo>
                  <a:pt x="0" y="0"/>
                </a:lnTo>
                <a:lnTo>
                  <a:pt x="0" y="25"/>
                </a:lnTo>
                <a:lnTo>
                  <a:pt x="11" y="25"/>
                </a:lnTo>
                <a:lnTo>
                  <a:pt x="11" y="25"/>
                </a:lnTo>
                <a:lnTo>
                  <a:pt x="11" y="0"/>
                </a:lnTo>
                <a:close/>
              </a:path>
            </a:pathLst>
          </a:custGeom>
          <a:solidFill>
            <a:srgbClr val="000000"/>
          </a:solidFill>
          <a:ln w="9525">
            <a:noFill/>
            <a:round/>
            <a:headEnd/>
            <a:tailEnd/>
          </a:ln>
        </p:spPr>
        <p:txBody>
          <a:bodyPr/>
          <a:lstStyle/>
          <a:p>
            <a:endParaRPr lang="en-US"/>
          </a:p>
        </p:txBody>
      </p:sp>
      <p:sp>
        <p:nvSpPr>
          <p:cNvPr id="148491" name="Freeform 1035"/>
          <p:cNvSpPr>
            <a:spLocks/>
          </p:cNvSpPr>
          <p:nvPr/>
        </p:nvSpPr>
        <p:spPr bwMode="auto">
          <a:xfrm>
            <a:off x="3457575" y="4948238"/>
            <a:ext cx="11113" cy="147637"/>
          </a:xfrm>
          <a:custGeom>
            <a:avLst/>
            <a:gdLst/>
            <a:ahLst/>
            <a:cxnLst>
              <a:cxn ang="0">
                <a:pos x="10" y="279"/>
              </a:cxn>
              <a:cxn ang="0">
                <a:pos x="21" y="279"/>
              </a:cxn>
              <a:cxn ang="0">
                <a:pos x="21" y="0"/>
              </a:cxn>
              <a:cxn ang="0">
                <a:pos x="0" y="0"/>
              </a:cxn>
              <a:cxn ang="0">
                <a:pos x="0" y="279"/>
              </a:cxn>
              <a:cxn ang="0">
                <a:pos x="10" y="279"/>
              </a:cxn>
            </a:cxnLst>
            <a:rect l="0" t="0" r="r" b="b"/>
            <a:pathLst>
              <a:path w="21" h="279">
                <a:moveTo>
                  <a:pt x="10" y="279"/>
                </a:moveTo>
                <a:lnTo>
                  <a:pt x="21" y="279"/>
                </a:lnTo>
                <a:lnTo>
                  <a:pt x="21"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492" name="Freeform 1036"/>
          <p:cNvSpPr>
            <a:spLocks/>
          </p:cNvSpPr>
          <p:nvPr/>
        </p:nvSpPr>
        <p:spPr bwMode="auto">
          <a:xfrm>
            <a:off x="3462338" y="5089525"/>
            <a:ext cx="12700" cy="12700"/>
          </a:xfrm>
          <a:custGeom>
            <a:avLst/>
            <a:gdLst/>
            <a:ahLst/>
            <a:cxnLst>
              <a:cxn ang="0">
                <a:pos x="0" y="13"/>
              </a:cxn>
              <a:cxn ang="0">
                <a:pos x="12" y="0"/>
              </a:cxn>
              <a:cxn ang="0">
                <a:pos x="1" y="0"/>
              </a:cxn>
              <a:cxn ang="0">
                <a:pos x="1" y="25"/>
              </a:cxn>
              <a:cxn ang="0">
                <a:pos x="12" y="25"/>
              </a:cxn>
              <a:cxn ang="0">
                <a:pos x="25" y="13"/>
              </a:cxn>
              <a:cxn ang="0">
                <a:pos x="12" y="25"/>
              </a:cxn>
              <a:cxn ang="0">
                <a:pos x="25" y="25"/>
              </a:cxn>
              <a:cxn ang="0">
                <a:pos x="25" y="13"/>
              </a:cxn>
              <a:cxn ang="0">
                <a:pos x="0" y="13"/>
              </a:cxn>
            </a:cxnLst>
            <a:rect l="0" t="0" r="r" b="b"/>
            <a:pathLst>
              <a:path w="25" h="25">
                <a:moveTo>
                  <a:pt x="0" y="13"/>
                </a:moveTo>
                <a:lnTo>
                  <a:pt x="12" y="0"/>
                </a:lnTo>
                <a:lnTo>
                  <a:pt x="1" y="0"/>
                </a:lnTo>
                <a:lnTo>
                  <a:pt x="1" y="25"/>
                </a:lnTo>
                <a:lnTo>
                  <a:pt x="12" y="25"/>
                </a:lnTo>
                <a:lnTo>
                  <a:pt x="25" y="13"/>
                </a:lnTo>
                <a:lnTo>
                  <a:pt x="12"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493" name="Freeform 1037"/>
          <p:cNvSpPr>
            <a:spLocks/>
          </p:cNvSpPr>
          <p:nvPr/>
        </p:nvSpPr>
        <p:spPr bwMode="auto">
          <a:xfrm>
            <a:off x="3462338" y="4941888"/>
            <a:ext cx="12700" cy="153987"/>
          </a:xfrm>
          <a:custGeom>
            <a:avLst/>
            <a:gdLst/>
            <a:ahLst/>
            <a:cxnLst>
              <a:cxn ang="0">
                <a:pos x="12" y="25"/>
              </a:cxn>
              <a:cxn ang="0">
                <a:pos x="0" y="12"/>
              </a:cxn>
              <a:cxn ang="0">
                <a:pos x="0" y="291"/>
              </a:cxn>
              <a:cxn ang="0">
                <a:pos x="25" y="291"/>
              </a:cxn>
              <a:cxn ang="0">
                <a:pos x="25" y="12"/>
              </a:cxn>
              <a:cxn ang="0">
                <a:pos x="12" y="0"/>
              </a:cxn>
              <a:cxn ang="0">
                <a:pos x="25" y="12"/>
              </a:cxn>
              <a:cxn ang="0">
                <a:pos x="25" y="0"/>
              </a:cxn>
              <a:cxn ang="0">
                <a:pos x="12" y="0"/>
              </a:cxn>
              <a:cxn ang="0">
                <a:pos x="12" y="25"/>
              </a:cxn>
            </a:cxnLst>
            <a:rect l="0" t="0" r="r" b="b"/>
            <a:pathLst>
              <a:path w="25" h="291">
                <a:moveTo>
                  <a:pt x="12" y="25"/>
                </a:moveTo>
                <a:lnTo>
                  <a:pt x="0" y="12"/>
                </a:lnTo>
                <a:lnTo>
                  <a:pt x="0" y="291"/>
                </a:lnTo>
                <a:lnTo>
                  <a:pt x="25" y="291"/>
                </a:lnTo>
                <a:lnTo>
                  <a:pt x="25" y="12"/>
                </a:lnTo>
                <a:lnTo>
                  <a:pt x="12" y="0"/>
                </a:lnTo>
                <a:lnTo>
                  <a:pt x="25" y="12"/>
                </a:lnTo>
                <a:lnTo>
                  <a:pt x="25" y="0"/>
                </a:lnTo>
                <a:lnTo>
                  <a:pt x="12" y="0"/>
                </a:lnTo>
                <a:lnTo>
                  <a:pt x="12" y="25"/>
                </a:lnTo>
                <a:close/>
              </a:path>
            </a:pathLst>
          </a:custGeom>
          <a:solidFill>
            <a:srgbClr val="000000"/>
          </a:solidFill>
          <a:ln w="9525">
            <a:noFill/>
            <a:round/>
            <a:headEnd/>
            <a:tailEnd/>
          </a:ln>
        </p:spPr>
        <p:txBody>
          <a:bodyPr/>
          <a:lstStyle/>
          <a:p>
            <a:endParaRPr lang="en-US"/>
          </a:p>
        </p:txBody>
      </p:sp>
      <p:sp>
        <p:nvSpPr>
          <p:cNvPr id="148494" name="Freeform 1038"/>
          <p:cNvSpPr>
            <a:spLocks/>
          </p:cNvSpPr>
          <p:nvPr/>
        </p:nvSpPr>
        <p:spPr bwMode="auto">
          <a:xfrm>
            <a:off x="3449638" y="4941888"/>
            <a:ext cx="19050" cy="12700"/>
          </a:xfrm>
          <a:custGeom>
            <a:avLst/>
            <a:gdLst/>
            <a:ahLst/>
            <a:cxnLst>
              <a:cxn ang="0">
                <a:pos x="25" y="12"/>
              </a:cxn>
              <a:cxn ang="0">
                <a:pos x="13" y="25"/>
              </a:cxn>
              <a:cxn ang="0">
                <a:pos x="34" y="25"/>
              </a:cxn>
              <a:cxn ang="0">
                <a:pos x="34" y="0"/>
              </a:cxn>
              <a:cxn ang="0">
                <a:pos x="13" y="0"/>
              </a:cxn>
              <a:cxn ang="0">
                <a:pos x="0" y="12"/>
              </a:cxn>
              <a:cxn ang="0">
                <a:pos x="13" y="0"/>
              </a:cxn>
              <a:cxn ang="0">
                <a:pos x="0" y="0"/>
              </a:cxn>
              <a:cxn ang="0">
                <a:pos x="0" y="12"/>
              </a:cxn>
              <a:cxn ang="0">
                <a:pos x="25" y="12"/>
              </a:cxn>
            </a:cxnLst>
            <a:rect l="0" t="0" r="r" b="b"/>
            <a:pathLst>
              <a:path w="34" h="25">
                <a:moveTo>
                  <a:pt x="25" y="12"/>
                </a:moveTo>
                <a:lnTo>
                  <a:pt x="13" y="25"/>
                </a:lnTo>
                <a:lnTo>
                  <a:pt x="34" y="25"/>
                </a:lnTo>
                <a:lnTo>
                  <a:pt x="34" y="0"/>
                </a:lnTo>
                <a:lnTo>
                  <a:pt x="13" y="0"/>
                </a:lnTo>
                <a:lnTo>
                  <a:pt x="0" y="12"/>
                </a:lnTo>
                <a:lnTo>
                  <a:pt x="13"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495" name="Freeform 1039"/>
          <p:cNvSpPr>
            <a:spLocks/>
          </p:cNvSpPr>
          <p:nvPr/>
        </p:nvSpPr>
        <p:spPr bwMode="auto">
          <a:xfrm>
            <a:off x="3449638" y="4948238"/>
            <a:ext cx="14287" cy="153987"/>
          </a:xfrm>
          <a:custGeom>
            <a:avLst/>
            <a:gdLst/>
            <a:ahLst/>
            <a:cxnLst>
              <a:cxn ang="0">
                <a:pos x="13" y="266"/>
              </a:cxn>
              <a:cxn ang="0">
                <a:pos x="25" y="279"/>
              </a:cxn>
              <a:cxn ang="0">
                <a:pos x="25" y="0"/>
              </a:cxn>
              <a:cxn ang="0">
                <a:pos x="0" y="0"/>
              </a:cxn>
              <a:cxn ang="0">
                <a:pos x="0" y="279"/>
              </a:cxn>
              <a:cxn ang="0">
                <a:pos x="13" y="291"/>
              </a:cxn>
              <a:cxn ang="0">
                <a:pos x="0" y="279"/>
              </a:cxn>
              <a:cxn ang="0">
                <a:pos x="0" y="291"/>
              </a:cxn>
              <a:cxn ang="0">
                <a:pos x="13" y="291"/>
              </a:cxn>
              <a:cxn ang="0">
                <a:pos x="13" y="266"/>
              </a:cxn>
            </a:cxnLst>
            <a:rect l="0" t="0" r="r" b="b"/>
            <a:pathLst>
              <a:path w="25" h="291">
                <a:moveTo>
                  <a:pt x="13" y="266"/>
                </a:moveTo>
                <a:lnTo>
                  <a:pt x="25" y="279"/>
                </a:lnTo>
                <a:lnTo>
                  <a:pt x="25" y="0"/>
                </a:lnTo>
                <a:lnTo>
                  <a:pt x="0" y="0"/>
                </a:lnTo>
                <a:lnTo>
                  <a:pt x="0" y="279"/>
                </a:lnTo>
                <a:lnTo>
                  <a:pt x="13" y="291"/>
                </a:lnTo>
                <a:lnTo>
                  <a:pt x="0" y="279"/>
                </a:lnTo>
                <a:lnTo>
                  <a:pt x="0" y="291"/>
                </a:lnTo>
                <a:lnTo>
                  <a:pt x="13" y="291"/>
                </a:lnTo>
                <a:lnTo>
                  <a:pt x="13" y="266"/>
                </a:lnTo>
                <a:close/>
              </a:path>
            </a:pathLst>
          </a:custGeom>
          <a:solidFill>
            <a:srgbClr val="000000"/>
          </a:solidFill>
          <a:ln w="9525">
            <a:noFill/>
            <a:round/>
            <a:headEnd/>
            <a:tailEnd/>
          </a:ln>
        </p:spPr>
        <p:txBody>
          <a:bodyPr/>
          <a:lstStyle/>
          <a:p>
            <a:endParaRPr lang="en-US"/>
          </a:p>
        </p:txBody>
      </p:sp>
      <p:sp>
        <p:nvSpPr>
          <p:cNvPr id="148496" name="Freeform 1040"/>
          <p:cNvSpPr>
            <a:spLocks/>
          </p:cNvSpPr>
          <p:nvPr/>
        </p:nvSpPr>
        <p:spPr bwMode="auto">
          <a:xfrm>
            <a:off x="3457575" y="5089525"/>
            <a:ext cx="4763"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497" name="Freeform 1041"/>
          <p:cNvSpPr>
            <a:spLocks/>
          </p:cNvSpPr>
          <p:nvPr/>
        </p:nvSpPr>
        <p:spPr bwMode="auto">
          <a:xfrm>
            <a:off x="2651125" y="4948238"/>
            <a:ext cx="12700" cy="147637"/>
          </a:xfrm>
          <a:custGeom>
            <a:avLst/>
            <a:gdLst/>
            <a:ahLst/>
            <a:cxnLst>
              <a:cxn ang="0">
                <a:pos x="10" y="279"/>
              </a:cxn>
              <a:cxn ang="0">
                <a:pos x="22" y="279"/>
              </a:cxn>
              <a:cxn ang="0">
                <a:pos x="22" y="0"/>
              </a:cxn>
              <a:cxn ang="0">
                <a:pos x="0" y="0"/>
              </a:cxn>
              <a:cxn ang="0">
                <a:pos x="0" y="279"/>
              </a:cxn>
              <a:cxn ang="0">
                <a:pos x="10" y="279"/>
              </a:cxn>
            </a:cxnLst>
            <a:rect l="0" t="0" r="r" b="b"/>
            <a:pathLst>
              <a:path w="22" h="279">
                <a:moveTo>
                  <a:pt x="10" y="279"/>
                </a:moveTo>
                <a:lnTo>
                  <a:pt x="22" y="279"/>
                </a:lnTo>
                <a:lnTo>
                  <a:pt x="22"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498" name="Freeform 1042"/>
          <p:cNvSpPr>
            <a:spLocks/>
          </p:cNvSpPr>
          <p:nvPr/>
        </p:nvSpPr>
        <p:spPr bwMode="auto">
          <a:xfrm>
            <a:off x="2655888" y="5089525"/>
            <a:ext cx="14287" cy="12700"/>
          </a:xfrm>
          <a:custGeom>
            <a:avLst/>
            <a:gdLst/>
            <a:ahLst/>
            <a:cxnLst>
              <a:cxn ang="0">
                <a:pos x="0" y="13"/>
              </a:cxn>
              <a:cxn ang="0">
                <a:pos x="13" y="0"/>
              </a:cxn>
              <a:cxn ang="0">
                <a:pos x="1" y="0"/>
              </a:cxn>
              <a:cxn ang="0">
                <a:pos x="1"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1" y="0"/>
                </a:lnTo>
                <a:lnTo>
                  <a:pt x="1"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499" name="Freeform 1043"/>
          <p:cNvSpPr>
            <a:spLocks/>
          </p:cNvSpPr>
          <p:nvPr/>
        </p:nvSpPr>
        <p:spPr bwMode="auto">
          <a:xfrm>
            <a:off x="2655888" y="4941888"/>
            <a:ext cx="14287"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00" name="Freeform 1044"/>
          <p:cNvSpPr>
            <a:spLocks/>
          </p:cNvSpPr>
          <p:nvPr/>
        </p:nvSpPr>
        <p:spPr bwMode="auto">
          <a:xfrm>
            <a:off x="2644775" y="4941888"/>
            <a:ext cx="19050" cy="12700"/>
          </a:xfrm>
          <a:custGeom>
            <a:avLst/>
            <a:gdLst/>
            <a:ahLst/>
            <a:cxnLst>
              <a:cxn ang="0">
                <a:pos x="24" y="12"/>
              </a:cxn>
              <a:cxn ang="0">
                <a:pos x="12" y="25"/>
              </a:cxn>
              <a:cxn ang="0">
                <a:pos x="34" y="25"/>
              </a:cxn>
              <a:cxn ang="0">
                <a:pos x="34" y="0"/>
              </a:cxn>
              <a:cxn ang="0">
                <a:pos x="12" y="0"/>
              </a:cxn>
              <a:cxn ang="0">
                <a:pos x="0" y="12"/>
              </a:cxn>
              <a:cxn ang="0">
                <a:pos x="12" y="0"/>
              </a:cxn>
              <a:cxn ang="0">
                <a:pos x="0" y="0"/>
              </a:cxn>
              <a:cxn ang="0">
                <a:pos x="0" y="12"/>
              </a:cxn>
              <a:cxn ang="0">
                <a:pos x="24" y="12"/>
              </a:cxn>
            </a:cxnLst>
            <a:rect l="0" t="0" r="r" b="b"/>
            <a:pathLst>
              <a:path w="34" h="25">
                <a:moveTo>
                  <a:pt x="24" y="12"/>
                </a:moveTo>
                <a:lnTo>
                  <a:pt x="12" y="25"/>
                </a:lnTo>
                <a:lnTo>
                  <a:pt x="34" y="25"/>
                </a:lnTo>
                <a:lnTo>
                  <a:pt x="34" y="0"/>
                </a:lnTo>
                <a:lnTo>
                  <a:pt x="12" y="0"/>
                </a:lnTo>
                <a:lnTo>
                  <a:pt x="0" y="12"/>
                </a:lnTo>
                <a:lnTo>
                  <a:pt x="12" y="0"/>
                </a:lnTo>
                <a:lnTo>
                  <a:pt x="0" y="0"/>
                </a:lnTo>
                <a:lnTo>
                  <a:pt x="0" y="12"/>
                </a:lnTo>
                <a:lnTo>
                  <a:pt x="24" y="12"/>
                </a:lnTo>
                <a:close/>
              </a:path>
            </a:pathLst>
          </a:custGeom>
          <a:solidFill>
            <a:srgbClr val="000000"/>
          </a:solidFill>
          <a:ln w="9525">
            <a:noFill/>
            <a:round/>
            <a:headEnd/>
            <a:tailEnd/>
          </a:ln>
        </p:spPr>
        <p:txBody>
          <a:bodyPr/>
          <a:lstStyle/>
          <a:p>
            <a:endParaRPr lang="en-US"/>
          </a:p>
        </p:txBody>
      </p:sp>
      <p:sp>
        <p:nvSpPr>
          <p:cNvPr id="148501" name="Freeform 1045"/>
          <p:cNvSpPr>
            <a:spLocks/>
          </p:cNvSpPr>
          <p:nvPr/>
        </p:nvSpPr>
        <p:spPr bwMode="auto">
          <a:xfrm>
            <a:off x="2644775" y="4948238"/>
            <a:ext cx="12700" cy="153987"/>
          </a:xfrm>
          <a:custGeom>
            <a:avLst/>
            <a:gdLst/>
            <a:ahLst/>
            <a:cxnLst>
              <a:cxn ang="0">
                <a:pos x="12" y="266"/>
              </a:cxn>
              <a:cxn ang="0">
                <a:pos x="24" y="279"/>
              </a:cxn>
              <a:cxn ang="0">
                <a:pos x="24" y="0"/>
              </a:cxn>
              <a:cxn ang="0">
                <a:pos x="0" y="0"/>
              </a:cxn>
              <a:cxn ang="0">
                <a:pos x="0" y="279"/>
              </a:cxn>
              <a:cxn ang="0">
                <a:pos x="12" y="291"/>
              </a:cxn>
              <a:cxn ang="0">
                <a:pos x="0" y="279"/>
              </a:cxn>
              <a:cxn ang="0">
                <a:pos x="0" y="291"/>
              </a:cxn>
              <a:cxn ang="0">
                <a:pos x="12" y="291"/>
              </a:cxn>
              <a:cxn ang="0">
                <a:pos x="12" y="266"/>
              </a:cxn>
            </a:cxnLst>
            <a:rect l="0" t="0" r="r" b="b"/>
            <a:pathLst>
              <a:path w="24" h="291">
                <a:moveTo>
                  <a:pt x="12" y="266"/>
                </a:moveTo>
                <a:lnTo>
                  <a:pt x="24" y="279"/>
                </a:lnTo>
                <a:lnTo>
                  <a:pt x="24"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502" name="Freeform 1046"/>
          <p:cNvSpPr>
            <a:spLocks/>
          </p:cNvSpPr>
          <p:nvPr/>
        </p:nvSpPr>
        <p:spPr bwMode="auto">
          <a:xfrm>
            <a:off x="2651125" y="5089525"/>
            <a:ext cx="6350"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503" name="Freeform 1047"/>
          <p:cNvSpPr>
            <a:spLocks/>
          </p:cNvSpPr>
          <p:nvPr/>
        </p:nvSpPr>
        <p:spPr bwMode="auto">
          <a:xfrm>
            <a:off x="2260600" y="4276725"/>
            <a:ext cx="147638" cy="11113"/>
          </a:xfrm>
          <a:custGeom>
            <a:avLst/>
            <a:gdLst/>
            <a:ahLst/>
            <a:cxnLst>
              <a:cxn ang="0">
                <a:pos x="279" y="11"/>
              </a:cxn>
              <a:cxn ang="0">
                <a:pos x="279" y="0"/>
              </a:cxn>
              <a:cxn ang="0">
                <a:pos x="0" y="0"/>
              </a:cxn>
              <a:cxn ang="0">
                <a:pos x="0" y="21"/>
              </a:cxn>
              <a:cxn ang="0">
                <a:pos x="279" y="21"/>
              </a:cxn>
              <a:cxn ang="0">
                <a:pos x="279" y="11"/>
              </a:cxn>
            </a:cxnLst>
            <a:rect l="0" t="0" r="r" b="b"/>
            <a:pathLst>
              <a:path w="279" h="21">
                <a:moveTo>
                  <a:pt x="279" y="11"/>
                </a:moveTo>
                <a:lnTo>
                  <a:pt x="279" y="0"/>
                </a:lnTo>
                <a:lnTo>
                  <a:pt x="0" y="0"/>
                </a:lnTo>
                <a:lnTo>
                  <a:pt x="0" y="21"/>
                </a:lnTo>
                <a:lnTo>
                  <a:pt x="279" y="21"/>
                </a:lnTo>
                <a:lnTo>
                  <a:pt x="279" y="11"/>
                </a:lnTo>
                <a:close/>
              </a:path>
            </a:pathLst>
          </a:custGeom>
          <a:solidFill>
            <a:srgbClr val="000000"/>
          </a:solidFill>
          <a:ln w="9525">
            <a:noFill/>
            <a:round/>
            <a:headEnd/>
            <a:tailEnd/>
          </a:ln>
        </p:spPr>
        <p:txBody>
          <a:bodyPr/>
          <a:lstStyle/>
          <a:p>
            <a:endParaRPr lang="en-US"/>
          </a:p>
        </p:txBody>
      </p:sp>
      <p:sp>
        <p:nvSpPr>
          <p:cNvPr id="148504" name="Freeform 1048"/>
          <p:cNvSpPr>
            <a:spLocks/>
          </p:cNvSpPr>
          <p:nvPr/>
        </p:nvSpPr>
        <p:spPr bwMode="auto">
          <a:xfrm>
            <a:off x="2400300" y="4270375"/>
            <a:ext cx="14288" cy="12700"/>
          </a:xfrm>
          <a:custGeom>
            <a:avLst/>
            <a:gdLst/>
            <a:ahLst/>
            <a:cxnLst>
              <a:cxn ang="0">
                <a:pos x="13" y="25"/>
              </a:cxn>
              <a:cxn ang="0">
                <a:pos x="0" y="13"/>
              </a:cxn>
              <a:cxn ang="0">
                <a:pos x="0" y="24"/>
              </a:cxn>
              <a:cxn ang="0">
                <a:pos x="25" y="24"/>
              </a:cxn>
              <a:cxn ang="0">
                <a:pos x="25" y="13"/>
              </a:cxn>
              <a:cxn ang="0">
                <a:pos x="13" y="0"/>
              </a:cxn>
              <a:cxn ang="0">
                <a:pos x="25" y="13"/>
              </a:cxn>
              <a:cxn ang="0">
                <a:pos x="25" y="0"/>
              </a:cxn>
              <a:cxn ang="0">
                <a:pos x="13" y="0"/>
              </a:cxn>
              <a:cxn ang="0">
                <a:pos x="13" y="25"/>
              </a:cxn>
            </a:cxnLst>
            <a:rect l="0" t="0" r="r" b="b"/>
            <a:pathLst>
              <a:path w="25" h="25">
                <a:moveTo>
                  <a:pt x="13" y="25"/>
                </a:moveTo>
                <a:lnTo>
                  <a:pt x="0" y="13"/>
                </a:lnTo>
                <a:lnTo>
                  <a:pt x="0" y="24"/>
                </a:lnTo>
                <a:lnTo>
                  <a:pt x="25" y="24"/>
                </a:lnTo>
                <a:lnTo>
                  <a:pt x="25" y="13"/>
                </a:lnTo>
                <a:lnTo>
                  <a:pt x="13" y="0"/>
                </a:lnTo>
                <a:lnTo>
                  <a:pt x="25" y="13"/>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05" name="Freeform 1049"/>
          <p:cNvSpPr>
            <a:spLocks/>
          </p:cNvSpPr>
          <p:nvPr/>
        </p:nvSpPr>
        <p:spPr bwMode="auto">
          <a:xfrm>
            <a:off x="2254250" y="4270375"/>
            <a:ext cx="153988" cy="12700"/>
          </a:xfrm>
          <a:custGeom>
            <a:avLst/>
            <a:gdLst/>
            <a:ahLst/>
            <a:cxnLst>
              <a:cxn ang="0">
                <a:pos x="24" y="13"/>
              </a:cxn>
              <a:cxn ang="0">
                <a:pos x="12" y="25"/>
              </a:cxn>
              <a:cxn ang="0">
                <a:pos x="291" y="25"/>
              </a:cxn>
              <a:cxn ang="0">
                <a:pos x="291" y="0"/>
              </a:cxn>
              <a:cxn ang="0">
                <a:pos x="12" y="0"/>
              </a:cxn>
              <a:cxn ang="0">
                <a:pos x="0" y="13"/>
              </a:cxn>
              <a:cxn ang="0">
                <a:pos x="12" y="0"/>
              </a:cxn>
              <a:cxn ang="0">
                <a:pos x="0" y="0"/>
              </a:cxn>
              <a:cxn ang="0">
                <a:pos x="0" y="13"/>
              </a:cxn>
              <a:cxn ang="0">
                <a:pos x="24" y="13"/>
              </a:cxn>
            </a:cxnLst>
            <a:rect l="0" t="0" r="r" b="b"/>
            <a:pathLst>
              <a:path w="291" h="25">
                <a:moveTo>
                  <a:pt x="24" y="13"/>
                </a:moveTo>
                <a:lnTo>
                  <a:pt x="12" y="25"/>
                </a:lnTo>
                <a:lnTo>
                  <a:pt x="291" y="25"/>
                </a:lnTo>
                <a:lnTo>
                  <a:pt x="291" y="0"/>
                </a:lnTo>
                <a:lnTo>
                  <a:pt x="12" y="0"/>
                </a:lnTo>
                <a:lnTo>
                  <a:pt x="0" y="13"/>
                </a:lnTo>
                <a:lnTo>
                  <a:pt x="12" y="0"/>
                </a:lnTo>
                <a:lnTo>
                  <a:pt x="0" y="0"/>
                </a:lnTo>
                <a:lnTo>
                  <a:pt x="0" y="13"/>
                </a:lnTo>
                <a:lnTo>
                  <a:pt x="24" y="13"/>
                </a:lnTo>
                <a:close/>
              </a:path>
            </a:pathLst>
          </a:custGeom>
          <a:solidFill>
            <a:srgbClr val="000000"/>
          </a:solidFill>
          <a:ln w="9525">
            <a:noFill/>
            <a:round/>
            <a:headEnd/>
            <a:tailEnd/>
          </a:ln>
        </p:spPr>
        <p:txBody>
          <a:bodyPr/>
          <a:lstStyle/>
          <a:p>
            <a:endParaRPr lang="en-US"/>
          </a:p>
        </p:txBody>
      </p:sp>
      <p:sp>
        <p:nvSpPr>
          <p:cNvPr id="148506" name="Freeform 1050"/>
          <p:cNvSpPr>
            <a:spLocks/>
          </p:cNvSpPr>
          <p:nvPr/>
        </p:nvSpPr>
        <p:spPr bwMode="auto">
          <a:xfrm>
            <a:off x="2254250" y="4276725"/>
            <a:ext cx="12700" cy="17463"/>
          </a:xfrm>
          <a:custGeom>
            <a:avLst/>
            <a:gdLst/>
            <a:ahLst/>
            <a:cxnLst>
              <a:cxn ang="0">
                <a:pos x="12" y="9"/>
              </a:cxn>
              <a:cxn ang="0">
                <a:pos x="24" y="21"/>
              </a:cxn>
              <a:cxn ang="0">
                <a:pos x="24" y="0"/>
              </a:cxn>
              <a:cxn ang="0">
                <a:pos x="0" y="0"/>
              </a:cxn>
              <a:cxn ang="0">
                <a:pos x="0" y="21"/>
              </a:cxn>
              <a:cxn ang="0">
                <a:pos x="12" y="34"/>
              </a:cxn>
              <a:cxn ang="0">
                <a:pos x="0" y="21"/>
              </a:cxn>
              <a:cxn ang="0">
                <a:pos x="0" y="34"/>
              </a:cxn>
              <a:cxn ang="0">
                <a:pos x="12" y="34"/>
              </a:cxn>
              <a:cxn ang="0">
                <a:pos x="12" y="9"/>
              </a:cxn>
            </a:cxnLst>
            <a:rect l="0" t="0" r="r" b="b"/>
            <a:pathLst>
              <a:path w="24" h="34">
                <a:moveTo>
                  <a:pt x="12" y="9"/>
                </a:moveTo>
                <a:lnTo>
                  <a:pt x="24" y="21"/>
                </a:lnTo>
                <a:lnTo>
                  <a:pt x="24" y="0"/>
                </a:lnTo>
                <a:lnTo>
                  <a:pt x="0" y="0"/>
                </a:lnTo>
                <a:lnTo>
                  <a:pt x="0" y="21"/>
                </a:lnTo>
                <a:lnTo>
                  <a:pt x="12" y="34"/>
                </a:lnTo>
                <a:lnTo>
                  <a:pt x="0" y="21"/>
                </a:lnTo>
                <a:lnTo>
                  <a:pt x="0" y="34"/>
                </a:lnTo>
                <a:lnTo>
                  <a:pt x="12" y="34"/>
                </a:lnTo>
                <a:lnTo>
                  <a:pt x="12" y="9"/>
                </a:lnTo>
                <a:close/>
              </a:path>
            </a:pathLst>
          </a:custGeom>
          <a:solidFill>
            <a:srgbClr val="000000"/>
          </a:solidFill>
          <a:ln w="9525">
            <a:noFill/>
            <a:round/>
            <a:headEnd/>
            <a:tailEnd/>
          </a:ln>
        </p:spPr>
        <p:txBody>
          <a:bodyPr/>
          <a:lstStyle/>
          <a:p>
            <a:endParaRPr lang="en-US"/>
          </a:p>
        </p:txBody>
      </p:sp>
      <p:sp>
        <p:nvSpPr>
          <p:cNvPr id="148507" name="Freeform 1051"/>
          <p:cNvSpPr>
            <a:spLocks/>
          </p:cNvSpPr>
          <p:nvPr/>
        </p:nvSpPr>
        <p:spPr bwMode="auto">
          <a:xfrm>
            <a:off x="2260600" y="4281488"/>
            <a:ext cx="153988" cy="12700"/>
          </a:xfrm>
          <a:custGeom>
            <a:avLst/>
            <a:gdLst/>
            <a:ahLst/>
            <a:cxnLst>
              <a:cxn ang="0">
                <a:pos x="266" y="12"/>
              </a:cxn>
              <a:cxn ang="0">
                <a:pos x="279" y="0"/>
              </a:cxn>
              <a:cxn ang="0">
                <a:pos x="0" y="0"/>
              </a:cxn>
              <a:cxn ang="0">
                <a:pos x="0" y="25"/>
              </a:cxn>
              <a:cxn ang="0">
                <a:pos x="279" y="25"/>
              </a:cxn>
              <a:cxn ang="0">
                <a:pos x="291" y="12"/>
              </a:cxn>
              <a:cxn ang="0">
                <a:pos x="279" y="25"/>
              </a:cxn>
              <a:cxn ang="0">
                <a:pos x="291" y="25"/>
              </a:cxn>
              <a:cxn ang="0">
                <a:pos x="291" y="12"/>
              </a:cxn>
              <a:cxn ang="0">
                <a:pos x="266" y="12"/>
              </a:cxn>
            </a:cxnLst>
            <a:rect l="0" t="0" r="r" b="b"/>
            <a:pathLst>
              <a:path w="291" h="25">
                <a:moveTo>
                  <a:pt x="266" y="12"/>
                </a:moveTo>
                <a:lnTo>
                  <a:pt x="279" y="0"/>
                </a:lnTo>
                <a:lnTo>
                  <a:pt x="0" y="0"/>
                </a:lnTo>
                <a:lnTo>
                  <a:pt x="0" y="25"/>
                </a:lnTo>
                <a:lnTo>
                  <a:pt x="279" y="25"/>
                </a:lnTo>
                <a:lnTo>
                  <a:pt x="291" y="12"/>
                </a:lnTo>
                <a:lnTo>
                  <a:pt x="279" y="25"/>
                </a:lnTo>
                <a:lnTo>
                  <a:pt x="291" y="25"/>
                </a:lnTo>
                <a:lnTo>
                  <a:pt x="291" y="12"/>
                </a:lnTo>
                <a:lnTo>
                  <a:pt x="266" y="12"/>
                </a:lnTo>
                <a:close/>
              </a:path>
            </a:pathLst>
          </a:custGeom>
          <a:solidFill>
            <a:srgbClr val="000000"/>
          </a:solidFill>
          <a:ln w="9525">
            <a:noFill/>
            <a:round/>
            <a:headEnd/>
            <a:tailEnd/>
          </a:ln>
        </p:spPr>
        <p:txBody>
          <a:bodyPr/>
          <a:lstStyle/>
          <a:p>
            <a:endParaRPr lang="en-US"/>
          </a:p>
        </p:txBody>
      </p:sp>
      <p:sp>
        <p:nvSpPr>
          <p:cNvPr id="148508" name="Freeform 1052"/>
          <p:cNvSpPr>
            <a:spLocks/>
          </p:cNvSpPr>
          <p:nvPr/>
        </p:nvSpPr>
        <p:spPr bwMode="auto">
          <a:xfrm>
            <a:off x="2400300" y="4283075"/>
            <a:ext cx="14288" cy="4763"/>
          </a:xfrm>
          <a:custGeom>
            <a:avLst/>
            <a:gdLst/>
            <a:ahLst/>
            <a:cxnLst>
              <a:cxn ang="0">
                <a:pos x="0" y="0"/>
              </a:cxn>
              <a:cxn ang="0">
                <a:pos x="0" y="0"/>
              </a:cxn>
              <a:cxn ang="0">
                <a:pos x="0" y="10"/>
              </a:cxn>
              <a:cxn ang="0">
                <a:pos x="25" y="10"/>
              </a:cxn>
              <a:cxn ang="0">
                <a:pos x="25" y="0"/>
              </a:cxn>
              <a:cxn ang="0">
                <a:pos x="25" y="0"/>
              </a:cxn>
              <a:cxn ang="0">
                <a:pos x="0" y="0"/>
              </a:cxn>
            </a:cxnLst>
            <a:rect l="0" t="0" r="r" b="b"/>
            <a:pathLst>
              <a:path w="25" h="10">
                <a:moveTo>
                  <a:pt x="0" y="0"/>
                </a:moveTo>
                <a:lnTo>
                  <a:pt x="0" y="0"/>
                </a:lnTo>
                <a:lnTo>
                  <a:pt x="0" y="10"/>
                </a:lnTo>
                <a:lnTo>
                  <a:pt x="25" y="10"/>
                </a:lnTo>
                <a:lnTo>
                  <a:pt x="25" y="0"/>
                </a:lnTo>
                <a:lnTo>
                  <a:pt x="25" y="0"/>
                </a:lnTo>
                <a:lnTo>
                  <a:pt x="0" y="0"/>
                </a:lnTo>
                <a:close/>
              </a:path>
            </a:pathLst>
          </a:custGeom>
          <a:solidFill>
            <a:srgbClr val="000000"/>
          </a:solidFill>
          <a:ln w="9525">
            <a:noFill/>
            <a:round/>
            <a:headEnd/>
            <a:tailEnd/>
          </a:ln>
        </p:spPr>
        <p:txBody>
          <a:bodyPr/>
          <a:lstStyle/>
          <a:p>
            <a:endParaRPr lang="en-US"/>
          </a:p>
        </p:txBody>
      </p:sp>
      <p:sp>
        <p:nvSpPr>
          <p:cNvPr id="148509" name="Freeform 1053"/>
          <p:cNvSpPr>
            <a:spLocks/>
          </p:cNvSpPr>
          <p:nvPr/>
        </p:nvSpPr>
        <p:spPr bwMode="auto">
          <a:xfrm>
            <a:off x="2260600" y="1855788"/>
            <a:ext cx="147638" cy="12700"/>
          </a:xfrm>
          <a:custGeom>
            <a:avLst/>
            <a:gdLst/>
            <a:ahLst/>
            <a:cxnLst>
              <a:cxn ang="0">
                <a:pos x="279" y="12"/>
              </a:cxn>
              <a:cxn ang="0">
                <a:pos x="279" y="0"/>
              </a:cxn>
              <a:cxn ang="0">
                <a:pos x="0" y="0"/>
              </a:cxn>
              <a:cxn ang="0">
                <a:pos x="0" y="22"/>
              </a:cxn>
              <a:cxn ang="0">
                <a:pos x="279" y="22"/>
              </a:cxn>
              <a:cxn ang="0">
                <a:pos x="279" y="12"/>
              </a:cxn>
            </a:cxnLst>
            <a:rect l="0" t="0" r="r" b="b"/>
            <a:pathLst>
              <a:path w="279" h="22">
                <a:moveTo>
                  <a:pt x="279" y="12"/>
                </a:moveTo>
                <a:lnTo>
                  <a:pt x="279" y="0"/>
                </a:lnTo>
                <a:lnTo>
                  <a:pt x="0" y="0"/>
                </a:lnTo>
                <a:lnTo>
                  <a:pt x="0" y="22"/>
                </a:lnTo>
                <a:lnTo>
                  <a:pt x="279" y="22"/>
                </a:lnTo>
                <a:lnTo>
                  <a:pt x="279" y="12"/>
                </a:lnTo>
                <a:close/>
              </a:path>
            </a:pathLst>
          </a:custGeom>
          <a:solidFill>
            <a:srgbClr val="000000"/>
          </a:solidFill>
          <a:ln w="9525">
            <a:noFill/>
            <a:round/>
            <a:headEnd/>
            <a:tailEnd/>
          </a:ln>
        </p:spPr>
        <p:txBody>
          <a:bodyPr/>
          <a:lstStyle/>
          <a:p>
            <a:endParaRPr lang="en-US"/>
          </a:p>
        </p:txBody>
      </p:sp>
      <p:sp>
        <p:nvSpPr>
          <p:cNvPr id="148510" name="Freeform 1054"/>
          <p:cNvSpPr>
            <a:spLocks/>
          </p:cNvSpPr>
          <p:nvPr/>
        </p:nvSpPr>
        <p:spPr bwMode="auto">
          <a:xfrm>
            <a:off x="2400300" y="1849438"/>
            <a:ext cx="14288" cy="14287"/>
          </a:xfrm>
          <a:custGeom>
            <a:avLst/>
            <a:gdLst/>
            <a:ahLst/>
            <a:cxnLst>
              <a:cxn ang="0">
                <a:pos x="13" y="25"/>
              </a:cxn>
              <a:cxn ang="0">
                <a:pos x="0" y="12"/>
              </a:cxn>
              <a:cxn ang="0">
                <a:pos x="0" y="24"/>
              </a:cxn>
              <a:cxn ang="0">
                <a:pos x="25" y="24"/>
              </a:cxn>
              <a:cxn ang="0">
                <a:pos x="25" y="12"/>
              </a:cxn>
              <a:cxn ang="0">
                <a:pos x="13" y="0"/>
              </a:cxn>
              <a:cxn ang="0">
                <a:pos x="25" y="12"/>
              </a:cxn>
              <a:cxn ang="0">
                <a:pos x="25" y="0"/>
              </a:cxn>
              <a:cxn ang="0">
                <a:pos x="13" y="0"/>
              </a:cxn>
              <a:cxn ang="0">
                <a:pos x="13" y="25"/>
              </a:cxn>
            </a:cxnLst>
            <a:rect l="0" t="0" r="r" b="b"/>
            <a:pathLst>
              <a:path w="25" h="25">
                <a:moveTo>
                  <a:pt x="13" y="25"/>
                </a:moveTo>
                <a:lnTo>
                  <a:pt x="0" y="12"/>
                </a:lnTo>
                <a:lnTo>
                  <a:pt x="0" y="24"/>
                </a:lnTo>
                <a:lnTo>
                  <a:pt x="25" y="24"/>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11" name="Freeform 1055"/>
          <p:cNvSpPr>
            <a:spLocks/>
          </p:cNvSpPr>
          <p:nvPr/>
        </p:nvSpPr>
        <p:spPr bwMode="auto">
          <a:xfrm>
            <a:off x="2254250" y="1849438"/>
            <a:ext cx="153988" cy="14287"/>
          </a:xfrm>
          <a:custGeom>
            <a:avLst/>
            <a:gdLst/>
            <a:ahLst/>
            <a:cxnLst>
              <a:cxn ang="0">
                <a:pos x="24" y="12"/>
              </a:cxn>
              <a:cxn ang="0">
                <a:pos x="12" y="25"/>
              </a:cxn>
              <a:cxn ang="0">
                <a:pos x="291" y="25"/>
              </a:cxn>
              <a:cxn ang="0">
                <a:pos x="291" y="0"/>
              </a:cxn>
              <a:cxn ang="0">
                <a:pos x="12" y="0"/>
              </a:cxn>
              <a:cxn ang="0">
                <a:pos x="0" y="12"/>
              </a:cxn>
              <a:cxn ang="0">
                <a:pos x="12" y="0"/>
              </a:cxn>
              <a:cxn ang="0">
                <a:pos x="0" y="0"/>
              </a:cxn>
              <a:cxn ang="0">
                <a:pos x="0" y="12"/>
              </a:cxn>
              <a:cxn ang="0">
                <a:pos x="24" y="12"/>
              </a:cxn>
            </a:cxnLst>
            <a:rect l="0" t="0" r="r" b="b"/>
            <a:pathLst>
              <a:path w="291" h="25">
                <a:moveTo>
                  <a:pt x="24" y="12"/>
                </a:moveTo>
                <a:lnTo>
                  <a:pt x="12" y="25"/>
                </a:lnTo>
                <a:lnTo>
                  <a:pt x="291" y="25"/>
                </a:lnTo>
                <a:lnTo>
                  <a:pt x="291" y="0"/>
                </a:lnTo>
                <a:lnTo>
                  <a:pt x="12" y="0"/>
                </a:lnTo>
                <a:lnTo>
                  <a:pt x="0" y="12"/>
                </a:lnTo>
                <a:lnTo>
                  <a:pt x="12" y="0"/>
                </a:lnTo>
                <a:lnTo>
                  <a:pt x="0" y="0"/>
                </a:lnTo>
                <a:lnTo>
                  <a:pt x="0" y="12"/>
                </a:lnTo>
                <a:lnTo>
                  <a:pt x="24" y="12"/>
                </a:lnTo>
                <a:close/>
              </a:path>
            </a:pathLst>
          </a:custGeom>
          <a:solidFill>
            <a:srgbClr val="000000"/>
          </a:solidFill>
          <a:ln w="9525">
            <a:noFill/>
            <a:round/>
            <a:headEnd/>
            <a:tailEnd/>
          </a:ln>
        </p:spPr>
        <p:txBody>
          <a:bodyPr/>
          <a:lstStyle/>
          <a:p>
            <a:endParaRPr lang="en-US"/>
          </a:p>
        </p:txBody>
      </p:sp>
      <p:sp>
        <p:nvSpPr>
          <p:cNvPr id="148512" name="Freeform 1056"/>
          <p:cNvSpPr>
            <a:spLocks/>
          </p:cNvSpPr>
          <p:nvPr/>
        </p:nvSpPr>
        <p:spPr bwMode="auto">
          <a:xfrm>
            <a:off x="2254250" y="1855788"/>
            <a:ext cx="12700" cy="19050"/>
          </a:xfrm>
          <a:custGeom>
            <a:avLst/>
            <a:gdLst/>
            <a:ahLst/>
            <a:cxnLst>
              <a:cxn ang="0">
                <a:pos x="12" y="9"/>
              </a:cxn>
              <a:cxn ang="0">
                <a:pos x="24" y="22"/>
              </a:cxn>
              <a:cxn ang="0">
                <a:pos x="24" y="0"/>
              </a:cxn>
              <a:cxn ang="0">
                <a:pos x="0" y="0"/>
              </a:cxn>
              <a:cxn ang="0">
                <a:pos x="0" y="22"/>
              </a:cxn>
              <a:cxn ang="0">
                <a:pos x="12" y="34"/>
              </a:cxn>
              <a:cxn ang="0">
                <a:pos x="0" y="22"/>
              </a:cxn>
              <a:cxn ang="0">
                <a:pos x="0" y="34"/>
              </a:cxn>
              <a:cxn ang="0">
                <a:pos x="12" y="34"/>
              </a:cxn>
              <a:cxn ang="0">
                <a:pos x="12" y="9"/>
              </a:cxn>
            </a:cxnLst>
            <a:rect l="0" t="0" r="r" b="b"/>
            <a:pathLst>
              <a:path w="24" h="34">
                <a:moveTo>
                  <a:pt x="12" y="9"/>
                </a:moveTo>
                <a:lnTo>
                  <a:pt x="24" y="22"/>
                </a:lnTo>
                <a:lnTo>
                  <a:pt x="24" y="0"/>
                </a:lnTo>
                <a:lnTo>
                  <a:pt x="0" y="0"/>
                </a:lnTo>
                <a:lnTo>
                  <a:pt x="0" y="22"/>
                </a:lnTo>
                <a:lnTo>
                  <a:pt x="12" y="34"/>
                </a:lnTo>
                <a:lnTo>
                  <a:pt x="0" y="22"/>
                </a:lnTo>
                <a:lnTo>
                  <a:pt x="0" y="34"/>
                </a:lnTo>
                <a:lnTo>
                  <a:pt x="12" y="34"/>
                </a:lnTo>
                <a:lnTo>
                  <a:pt x="12" y="9"/>
                </a:lnTo>
                <a:close/>
              </a:path>
            </a:pathLst>
          </a:custGeom>
          <a:solidFill>
            <a:srgbClr val="000000"/>
          </a:solidFill>
          <a:ln w="9525">
            <a:noFill/>
            <a:round/>
            <a:headEnd/>
            <a:tailEnd/>
          </a:ln>
        </p:spPr>
        <p:txBody>
          <a:bodyPr/>
          <a:lstStyle/>
          <a:p>
            <a:endParaRPr lang="en-US"/>
          </a:p>
        </p:txBody>
      </p:sp>
      <p:sp>
        <p:nvSpPr>
          <p:cNvPr id="148513" name="Freeform 1057"/>
          <p:cNvSpPr>
            <a:spLocks/>
          </p:cNvSpPr>
          <p:nvPr/>
        </p:nvSpPr>
        <p:spPr bwMode="auto">
          <a:xfrm>
            <a:off x="2260600" y="1860550"/>
            <a:ext cx="153988" cy="14288"/>
          </a:xfrm>
          <a:custGeom>
            <a:avLst/>
            <a:gdLst/>
            <a:ahLst/>
            <a:cxnLst>
              <a:cxn ang="0">
                <a:pos x="266" y="13"/>
              </a:cxn>
              <a:cxn ang="0">
                <a:pos x="279" y="0"/>
              </a:cxn>
              <a:cxn ang="0">
                <a:pos x="0" y="0"/>
              </a:cxn>
              <a:cxn ang="0">
                <a:pos x="0" y="25"/>
              </a:cxn>
              <a:cxn ang="0">
                <a:pos x="279" y="25"/>
              </a:cxn>
              <a:cxn ang="0">
                <a:pos x="291" y="13"/>
              </a:cxn>
              <a:cxn ang="0">
                <a:pos x="279" y="25"/>
              </a:cxn>
              <a:cxn ang="0">
                <a:pos x="291" y="25"/>
              </a:cxn>
              <a:cxn ang="0">
                <a:pos x="291" y="13"/>
              </a:cxn>
              <a:cxn ang="0">
                <a:pos x="266" y="13"/>
              </a:cxn>
            </a:cxnLst>
            <a:rect l="0" t="0" r="r" b="b"/>
            <a:pathLst>
              <a:path w="291" h="25">
                <a:moveTo>
                  <a:pt x="266" y="13"/>
                </a:moveTo>
                <a:lnTo>
                  <a:pt x="279" y="0"/>
                </a:lnTo>
                <a:lnTo>
                  <a:pt x="0" y="0"/>
                </a:lnTo>
                <a:lnTo>
                  <a:pt x="0" y="25"/>
                </a:lnTo>
                <a:lnTo>
                  <a:pt x="279" y="25"/>
                </a:lnTo>
                <a:lnTo>
                  <a:pt x="291" y="13"/>
                </a:lnTo>
                <a:lnTo>
                  <a:pt x="279" y="25"/>
                </a:lnTo>
                <a:lnTo>
                  <a:pt x="291" y="25"/>
                </a:lnTo>
                <a:lnTo>
                  <a:pt x="291" y="13"/>
                </a:lnTo>
                <a:lnTo>
                  <a:pt x="266" y="13"/>
                </a:lnTo>
                <a:close/>
              </a:path>
            </a:pathLst>
          </a:custGeom>
          <a:solidFill>
            <a:srgbClr val="000000"/>
          </a:solidFill>
          <a:ln w="9525">
            <a:noFill/>
            <a:round/>
            <a:headEnd/>
            <a:tailEnd/>
          </a:ln>
        </p:spPr>
        <p:txBody>
          <a:bodyPr/>
          <a:lstStyle/>
          <a:p>
            <a:endParaRPr lang="en-US"/>
          </a:p>
        </p:txBody>
      </p:sp>
      <p:sp>
        <p:nvSpPr>
          <p:cNvPr id="148514" name="Freeform 1058"/>
          <p:cNvSpPr>
            <a:spLocks/>
          </p:cNvSpPr>
          <p:nvPr/>
        </p:nvSpPr>
        <p:spPr bwMode="auto">
          <a:xfrm>
            <a:off x="2400300" y="1862138"/>
            <a:ext cx="14288" cy="6350"/>
          </a:xfrm>
          <a:custGeom>
            <a:avLst/>
            <a:gdLst/>
            <a:ahLst/>
            <a:cxnLst>
              <a:cxn ang="0">
                <a:pos x="0" y="0"/>
              </a:cxn>
              <a:cxn ang="0">
                <a:pos x="0" y="0"/>
              </a:cxn>
              <a:cxn ang="0">
                <a:pos x="0" y="10"/>
              </a:cxn>
              <a:cxn ang="0">
                <a:pos x="25" y="10"/>
              </a:cxn>
              <a:cxn ang="0">
                <a:pos x="25" y="0"/>
              </a:cxn>
              <a:cxn ang="0">
                <a:pos x="25" y="0"/>
              </a:cxn>
              <a:cxn ang="0">
                <a:pos x="0" y="0"/>
              </a:cxn>
            </a:cxnLst>
            <a:rect l="0" t="0" r="r" b="b"/>
            <a:pathLst>
              <a:path w="25" h="10">
                <a:moveTo>
                  <a:pt x="0" y="0"/>
                </a:moveTo>
                <a:lnTo>
                  <a:pt x="0" y="0"/>
                </a:lnTo>
                <a:lnTo>
                  <a:pt x="0" y="10"/>
                </a:lnTo>
                <a:lnTo>
                  <a:pt x="25" y="10"/>
                </a:lnTo>
                <a:lnTo>
                  <a:pt x="25" y="0"/>
                </a:lnTo>
                <a:lnTo>
                  <a:pt x="25" y="0"/>
                </a:lnTo>
                <a:lnTo>
                  <a:pt x="0" y="0"/>
                </a:lnTo>
                <a:close/>
              </a:path>
            </a:pathLst>
          </a:custGeom>
          <a:solidFill>
            <a:srgbClr val="000000"/>
          </a:solidFill>
          <a:ln w="9525">
            <a:noFill/>
            <a:round/>
            <a:headEnd/>
            <a:tailEnd/>
          </a:ln>
        </p:spPr>
        <p:txBody>
          <a:bodyPr/>
          <a:lstStyle/>
          <a:p>
            <a:endParaRPr lang="en-US"/>
          </a:p>
        </p:txBody>
      </p:sp>
      <p:sp>
        <p:nvSpPr>
          <p:cNvPr id="148515" name="Freeform 1059"/>
          <p:cNvSpPr>
            <a:spLocks/>
          </p:cNvSpPr>
          <p:nvPr/>
        </p:nvSpPr>
        <p:spPr bwMode="auto">
          <a:xfrm>
            <a:off x="2260600" y="2655888"/>
            <a:ext cx="147638" cy="12700"/>
          </a:xfrm>
          <a:custGeom>
            <a:avLst/>
            <a:gdLst/>
            <a:ahLst/>
            <a:cxnLst>
              <a:cxn ang="0">
                <a:pos x="279" y="10"/>
              </a:cxn>
              <a:cxn ang="0">
                <a:pos x="279" y="0"/>
              </a:cxn>
              <a:cxn ang="0">
                <a:pos x="0" y="0"/>
              </a:cxn>
              <a:cxn ang="0">
                <a:pos x="0" y="22"/>
              </a:cxn>
              <a:cxn ang="0">
                <a:pos x="279" y="22"/>
              </a:cxn>
              <a:cxn ang="0">
                <a:pos x="279" y="10"/>
              </a:cxn>
            </a:cxnLst>
            <a:rect l="0" t="0" r="r" b="b"/>
            <a:pathLst>
              <a:path w="279" h="22">
                <a:moveTo>
                  <a:pt x="279" y="10"/>
                </a:moveTo>
                <a:lnTo>
                  <a:pt x="279" y="0"/>
                </a:lnTo>
                <a:lnTo>
                  <a:pt x="0" y="0"/>
                </a:lnTo>
                <a:lnTo>
                  <a:pt x="0" y="22"/>
                </a:lnTo>
                <a:lnTo>
                  <a:pt x="279" y="22"/>
                </a:lnTo>
                <a:lnTo>
                  <a:pt x="279" y="10"/>
                </a:lnTo>
                <a:close/>
              </a:path>
            </a:pathLst>
          </a:custGeom>
          <a:solidFill>
            <a:srgbClr val="000000"/>
          </a:solidFill>
          <a:ln w="9525">
            <a:noFill/>
            <a:round/>
            <a:headEnd/>
            <a:tailEnd/>
          </a:ln>
        </p:spPr>
        <p:txBody>
          <a:bodyPr/>
          <a:lstStyle/>
          <a:p>
            <a:endParaRPr lang="en-US"/>
          </a:p>
        </p:txBody>
      </p:sp>
      <p:sp>
        <p:nvSpPr>
          <p:cNvPr id="148516" name="Freeform 1060"/>
          <p:cNvSpPr>
            <a:spLocks/>
          </p:cNvSpPr>
          <p:nvPr/>
        </p:nvSpPr>
        <p:spPr bwMode="auto">
          <a:xfrm>
            <a:off x="2400300" y="2649538"/>
            <a:ext cx="14288" cy="14287"/>
          </a:xfrm>
          <a:custGeom>
            <a:avLst/>
            <a:gdLst/>
            <a:ahLst/>
            <a:cxnLst>
              <a:cxn ang="0">
                <a:pos x="13" y="25"/>
              </a:cxn>
              <a:cxn ang="0">
                <a:pos x="0" y="12"/>
              </a:cxn>
              <a:cxn ang="0">
                <a:pos x="0" y="22"/>
              </a:cxn>
              <a:cxn ang="0">
                <a:pos x="25" y="22"/>
              </a:cxn>
              <a:cxn ang="0">
                <a:pos x="25" y="12"/>
              </a:cxn>
              <a:cxn ang="0">
                <a:pos x="13" y="0"/>
              </a:cxn>
              <a:cxn ang="0">
                <a:pos x="25" y="12"/>
              </a:cxn>
              <a:cxn ang="0">
                <a:pos x="25" y="0"/>
              </a:cxn>
              <a:cxn ang="0">
                <a:pos x="13" y="0"/>
              </a:cxn>
              <a:cxn ang="0">
                <a:pos x="13" y="25"/>
              </a:cxn>
            </a:cxnLst>
            <a:rect l="0" t="0" r="r" b="b"/>
            <a:pathLst>
              <a:path w="25" h="25">
                <a:moveTo>
                  <a:pt x="13" y="25"/>
                </a:moveTo>
                <a:lnTo>
                  <a:pt x="0" y="12"/>
                </a:lnTo>
                <a:lnTo>
                  <a:pt x="0" y="22"/>
                </a:lnTo>
                <a:lnTo>
                  <a:pt x="25" y="22"/>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17" name="Freeform 1061"/>
          <p:cNvSpPr>
            <a:spLocks/>
          </p:cNvSpPr>
          <p:nvPr/>
        </p:nvSpPr>
        <p:spPr bwMode="auto">
          <a:xfrm>
            <a:off x="2254250" y="2649538"/>
            <a:ext cx="153988" cy="14287"/>
          </a:xfrm>
          <a:custGeom>
            <a:avLst/>
            <a:gdLst/>
            <a:ahLst/>
            <a:cxnLst>
              <a:cxn ang="0">
                <a:pos x="24" y="12"/>
              </a:cxn>
              <a:cxn ang="0">
                <a:pos x="12" y="25"/>
              </a:cxn>
              <a:cxn ang="0">
                <a:pos x="291" y="25"/>
              </a:cxn>
              <a:cxn ang="0">
                <a:pos x="291" y="0"/>
              </a:cxn>
              <a:cxn ang="0">
                <a:pos x="12" y="0"/>
              </a:cxn>
              <a:cxn ang="0">
                <a:pos x="0" y="12"/>
              </a:cxn>
              <a:cxn ang="0">
                <a:pos x="12" y="0"/>
              </a:cxn>
              <a:cxn ang="0">
                <a:pos x="0" y="0"/>
              </a:cxn>
              <a:cxn ang="0">
                <a:pos x="0" y="12"/>
              </a:cxn>
              <a:cxn ang="0">
                <a:pos x="24" y="12"/>
              </a:cxn>
            </a:cxnLst>
            <a:rect l="0" t="0" r="r" b="b"/>
            <a:pathLst>
              <a:path w="291" h="25">
                <a:moveTo>
                  <a:pt x="24" y="12"/>
                </a:moveTo>
                <a:lnTo>
                  <a:pt x="12" y="25"/>
                </a:lnTo>
                <a:lnTo>
                  <a:pt x="291" y="25"/>
                </a:lnTo>
                <a:lnTo>
                  <a:pt x="291" y="0"/>
                </a:lnTo>
                <a:lnTo>
                  <a:pt x="12" y="0"/>
                </a:lnTo>
                <a:lnTo>
                  <a:pt x="0" y="12"/>
                </a:lnTo>
                <a:lnTo>
                  <a:pt x="12" y="0"/>
                </a:lnTo>
                <a:lnTo>
                  <a:pt x="0" y="0"/>
                </a:lnTo>
                <a:lnTo>
                  <a:pt x="0" y="12"/>
                </a:lnTo>
                <a:lnTo>
                  <a:pt x="24" y="12"/>
                </a:lnTo>
                <a:close/>
              </a:path>
            </a:pathLst>
          </a:custGeom>
          <a:solidFill>
            <a:srgbClr val="000000"/>
          </a:solidFill>
          <a:ln w="9525">
            <a:noFill/>
            <a:round/>
            <a:headEnd/>
            <a:tailEnd/>
          </a:ln>
        </p:spPr>
        <p:txBody>
          <a:bodyPr/>
          <a:lstStyle/>
          <a:p>
            <a:endParaRPr lang="en-US"/>
          </a:p>
        </p:txBody>
      </p:sp>
      <p:sp>
        <p:nvSpPr>
          <p:cNvPr id="148518" name="Freeform 1062"/>
          <p:cNvSpPr>
            <a:spLocks/>
          </p:cNvSpPr>
          <p:nvPr/>
        </p:nvSpPr>
        <p:spPr bwMode="auto">
          <a:xfrm>
            <a:off x="2254250" y="2655888"/>
            <a:ext cx="12700" cy="19050"/>
          </a:xfrm>
          <a:custGeom>
            <a:avLst/>
            <a:gdLst/>
            <a:ahLst/>
            <a:cxnLst>
              <a:cxn ang="0">
                <a:pos x="12" y="9"/>
              </a:cxn>
              <a:cxn ang="0">
                <a:pos x="24" y="22"/>
              </a:cxn>
              <a:cxn ang="0">
                <a:pos x="24" y="0"/>
              </a:cxn>
              <a:cxn ang="0">
                <a:pos x="0" y="0"/>
              </a:cxn>
              <a:cxn ang="0">
                <a:pos x="0" y="22"/>
              </a:cxn>
              <a:cxn ang="0">
                <a:pos x="12" y="34"/>
              </a:cxn>
              <a:cxn ang="0">
                <a:pos x="0" y="22"/>
              </a:cxn>
              <a:cxn ang="0">
                <a:pos x="0" y="34"/>
              </a:cxn>
              <a:cxn ang="0">
                <a:pos x="12" y="34"/>
              </a:cxn>
              <a:cxn ang="0">
                <a:pos x="12" y="9"/>
              </a:cxn>
            </a:cxnLst>
            <a:rect l="0" t="0" r="r" b="b"/>
            <a:pathLst>
              <a:path w="24" h="34">
                <a:moveTo>
                  <a:pt x="12" y="9"/>
                </a:moveTo>
                <a:lnTo>
                  <a:pt x="24" y="22"/>
                </a:lnTo>
                <a:lnTo>
                  <a:pt x="24" y="0"/>
                </a:lnTo>
                <a:lnTo>
                  <a:pt x="0" y="0"/>
                </a:lnTo>
                <a:lnTo>
                  <a:pt x="0" y="22"/>
                </a:lnTo>
                <a:lnTo>
                  <a:pt x="12" y="34"/>
                </a:lnTo>
                <a:lnTo>
                  <a:pt x="0" y="22"/>
                </a:lnTo>
                <a:lnTo>
                  <a:pt x="0" y="34"/>
                </a:lnTo>
                <a:lnTo>
                  <a:pt x="12" y="34"/>
                </a:lnTo>
                <a:lnTo>
                  <a:pt x="12" y="9"/>
                </a:lnTo>
                <a:close/>
              </a:path>
            </a:pathLst>
          </a:custGeom>
          <a:solidFill>
            <a:srgbClr val="000000"/>
          </a:solidFill>
          <a:ln w="9525">
            <a:noFill/>
            <a:round/>
            <a:headEnd/>
            <a:tailEnd/>
          </a:ln>
        </p:spPr>
        <p:txBody>
          <a:bodyPr/>
          <a:lstStyle/>
          <a:p>
            <a:endParaRPr lang="en-US"/>
          </a:p>
        </p:txBody>
      </p:sp>
      <p:sp>
        <p:nvSpPr>
          <p:cNvPr id="148519" name="Freeform 1063"/>
          <p:cNvSpPr>
            <a:spLocks/>
          </p:cNvSpPr>
          <p:nvPr/>
        </p:nvSpPr>
        <p:spPr bwMode="auto">
          <a:xfrm>
            <a:off x="2260600" y="2660650"/>
            <a:ext cx="153988" cy="14288"/>
          </a:xfrm>
          <a:custGeom>
            <a:avLst/>
            <a:gdLst/>
            <a:ahLst/>
            <a:cxnLst>
              <a:cxn ang="0">
                <a:pos x="266" y="13"/>
              </a:cxn>
              <a:cxn ang="0">
                <a:pos x="279" y="0"/>
              </a:cxn>
              <a:cxn ang="0">
                <a:pos x="0" y="0"/>
              </a:cxn>
              <a:cxn ang="0">
                <a:pos x="0" y="25"/>
              </a:cxn>
              <a:cxn ang="0">
                <a:pos x="279" y="25"/>
              </a:cxn>
              <a:cxn ang="0">
                <a:pos x="291" y="13"/>
              </a:cxn>
              <a:cxn ang="0">
                <a:pos x="279" y="25"/>
              </a:cxn>
              <a:cxn ang="0">
                <a:pos x="291" y="25"/>
              </a:cxn>
              <a:cxn ang="0">
                <a:pos x="291" y="13"/>
              </a:cxn>
              <a:cxn ang="0">
                <a:pos x="266" y="13"/>
              </a:cxn>
            </a:cxnLst>
            <a:rect l="0" t="0" r="r" b="b"/>
            <a:pathLst>
              <a:path w="291" h="25">
                <a:moveTo>
                  <a:pt x="266" y="13"/>
                </a:moveTo>
                <a:lnTo>
                  <a:pt x="279" y="0"/>
                </a:lnTo>
                <a:lnTo>
                  <a:pt x="0" y="0"/>
                </a:lnTo>
                <a:lnTo>
                  <a:pt x="0" y="25"/>
                </a:lnTo>
                <a:lnTo>
                  <a:pt x="279" y="25"/>
                </a:lnTo>
                <a:lnTo>
                  <a:pt x="291" y="13"/>
                </a:lnTo>
                <a:lnTo>
                  <a:pt x="279" y="25"/>
                </a:lnTo>
                <a:lnTo>
                  <a:pt x="291" y="25"/>
                </a:lnTo>
                <a:lnTo>
                  <a:pt x="291" y="13"/>
                </a:lnTo>
                <a:lnTo>
                  <a:pt x="266" y="13"/>
                </a:lnTo>
                <a:close/>
              </a:path>
            </a:pathLst>
          </a:custGeom>
          <a:solidFill>
            <a:srgbClr val="000000"/>
          </a:solidFill>
          <a:ln w="9525">
            <a:noFill/>
            <a:round/>
            <a:headEnd/>
            <a:tailEnd/>
          </a:ln>
        </p:spPr>
        <p:txBody>
          <a:bodyPr/>
          <a:lstStyle/>
          <a:p>
            <a:endParaRPr lang="en-US"/>
          </a:p>
        </p:txBody>
      </p:sp>
      <p:sp>
        <p:nvSpPr>
          <p:cNvPr id="148520" name="Freeform 1064"/>
          <p:cNvSpPr>
            <a:spLocks/>
          </p:cNvSpPr>
          <p:nvPr/>
        </p:nvSpPr>
        <p:spPr bwMode="auto">
          <a:xfrm>
            <a:off x="2400300" y="2662238"/>
            <a:ext cx="14288" cy="6350"/>
          </a:xfrm>
          <a:custGeom>
            <a:avLst/>
            <a:gdLst/>
            <a:ahLst/>
            <a:cxnLst>
              <a:cxn ang="0">
                <a:pos x="0" y="0"/>
              </a:cxn>
              <a:cxn ang="0">
                <a:pos x="0" y="0"/>
              </a:cxn>
              <a:cxn ang="0">
                <a:pos x="0" y="12"/>
              </a:cxn>
              <a:cxn ang="0">
                <a:pos x="25" y="12"/>
              </a:cxn>
              <a:cxn ang="0">
                <a:pos x="25" y="0"/>
              </a:cxn>
              <a:cxn ang="0">
                <a:pos x="25" y="0"/>
              </a:cxn>
              <a:cxn ang="0">
                <a:pos x="0" y="0"/>
              </a:cxn>
            </a:cxnLst>
            <a:rect l="0" t="0" r="r" b="b"/>
            <a:pathLst>
              <a:path w="25" h="12">
                <a:moveTo>
                  <a:pt x="0" y="0"/>
                </a:moveTo>
                <a:lnTo>
                  <a:pt x="0" y="0"/>
                </a:lnTo>
                <a:lnTo>
                  <a:pt x="0" y="12"/>
                </a:lnTo>
                <a:lnTo>
                  <a:pt x="25" y="12"/>
                </a:lnTo>
                <a:lnTo>
                  <a:pt x="25" y="0"/>
                </a:lnTo>
                <a:lnTo>
                  <a:pt x="25" y="0"/>
                </a:lnTo>
                <a:lnTo>
                  <a:pt x="0" y="0"/>
                </a:lnTo>
                <a:close/>
              </a:path>
            </a:pathLst>
          </a:custGeom>
          <a:solidFill>
            <a:srgbClr val="000000"/>
          </a:solidFill>
          <a:ln w="9525">
            <a:noFill/>
            <a:round/>
            <a:headEnd/>
            <a:tailEnd/>
          </a:ln>
        </p:spPr>
        <p:txBody>
          <a:bodyPr/>
          <a:lstStyle/>
          <a:p>
            <a:endParaRPr lang="en-US"/>
          </a:p>
        </p:txBody>
      </p:sp>
      <p:sp>
        <p:nvSpPr>
          <p:cNvPr id="148521" name="Freeform 1065"/>
          <p:cNvSpPr>
            <a:spLocks/>
          </p:cNvSpPr>
          <p:nvPr/>
        </p:nvSpPr>
        <p:spPr bwMode="auto">
          <a:xfrm>
            <a:off x="2260600" y="3463925"/>
            <a:ext cx="147638" cy="11113"/>
          </a:xfrm>
          <a:custGeom>
            <a:avLst/>
            <a:gdLst/>
            <a:ahLst/>
            <a:cxnLst>
              <a:cxn ang="0">
                <a:pos x="279" y="11"/>
              </a:cxn>
              <a:cxn ang="0">
                <a:pos x="279" y="0"/>
              </a:cxn>
              <a:cxn ang="0">
                <a:pos x="0" y="0"/>
              </a:cxn>
              <a:cxn ang="0">
                <a:pos x="0" y="22"/>
              </a:cxn>
              <a:cxn ang="0">
                <a:pos x="279" y="22"/>
              </a:cxn>
              <a:cxn ang="0">
                <a:pos x="279" y="11"/>
              </a:cxn>
            </a:cxnLst>
            <a:rect l="0" t="0" r="r" b="b"/>
            <a:pathLst>
              <a:path w="279" h="22">
                <a:moveTo>
                  <a:pt x="279" y="11"/>
                </a:moveTo>
                <a:lnTo>
                  <a:pt x="279" y="0"/>
                </a:lnTo>
                <a:lnTo>
                  <a:pt x="0" y="0"/>
                </a:lnTo>
                <a:lnTo>
                  <a:pt x="0" y="22"/>
                </a:lnTo>
                <a:lnTo>
                  <a:pt x="279" y="22"/>
                </a:lnTo>
                <a:lnTo>
                  <a:pt x="279" y="11"/>
                </a:lnTo>
                <a:close/>
              </a:path>
            </a:pathLst>
          </a:custGeom>
          <a:solidFill>
            <a:srgbClr val="000000"/>
          </a:solidFill>
          <a:ln w="9525">
            <a:noFill/>
            <a:round/>
            <a:headEnd/>
            <a:tailEnd/>
          </a:ln>
        </p:spPr>
        <p:txBody>
          <a:bodyPr/>
          <a:lstStyle/>
          <a:p>
            <a:endParaRPr lang="en-US"/>
          </a:p>
        </p:txBody>
      </p:sp>
      <p:sp>
        <p:nvSpPr>
          <p:cNvPr id="148522" name="Freeform 1066"/>
          <p:cNvSpPr>
            <a:spLocks/>
          </p:cNvSpPr>
          <p:nvPr/>
        </p:nvSpPr>
        <p:spPr bwMode="auto">
          <a:xfrm>
            <a:off x="3859213" y="4948238"/>
            <a:ext cx="12700" cy="147637"/>
          </a:xfrm>
          <a:custGeom>
            <a:avLst/>
            <a:gdLst/>
            <a:ahLst/>
            <a:cxnLst>
              <a:cxn ang="0">
                <a:pos x="11" y="279"/>
              </a:cxn>
              <a:cxn ang="0">
                <a:pos x="22" y="279"/>
              </a:cxn>
              <a:cxn ang="0">
                <a:pos x="22" y="0"/>
              </a:cxn>
              <a:cxn ang="0">
                <a:pos x="0" y="0"/>
              </a:cxn>
              <a:cxn ang="0">
                <a:pos x="0" y="279"/>
              </a:cxn>
              <a:cxn ang="0">
                <a:pos x="11" y="279"/>
              </a:cxn>
            </a:cxnLst>
            <a:rect l="0" t="0" r="r" b="b"/>
            <a:pathLst>
              <a:path w="22" h="279">
                <a:moveTo>
                  <a:pt x="11" y="279"/>
                </a:moveTo>
                <a:lnTo>
                  <a:pt x="22" y="279"/>
                </a:lnTo>
                <a:lnTo>
                  <a:pt x="22" y="0"/>
                </a:lnTo>
                <a:lnTo>
                  <a:pt x="0" y="0"/>
                </a:lnTo>
                <a:lnTo>
                  <a:pt x="0" y="279"/>
                </a:lnTo>
                <a:lnTo>
                  <a:pt x="11" y="279"/>
                </a:lnTo>
                <a:close/>
              </a:path>
            </a:pathLst>
          </a:custGeom>
          <a:solidFill>
            <a:srgbClr val="000000"/>
          </a:solidFill>
          <a:ln w="9525">
            <a:noFill/>
            <a:round/>
            <a:headEnd/>
            <a:tailEnd/>
          </a:ln>
        </p:spPr>
        <p:txBody>
          <a:bodyPr/>
          <a:lstStyle/>
          <a:p>
            <a:endParaRPr lang="en-US"/>
          </a:p>
        </p:txBody>
      </p:sp>
      <p:sp>
        <p:nvSpPr>
          <p:cNvPr id="148523" name="Freeform 1067"/>
          <p:cNvSpPr>
            <a:spLocks/>
          </p:cNvSpPr>
          <p:nvPr/>
        </p:nvSpPr>
        <p:spPr bwMode="auto">
          <a:xfrm>
            <a:off x="3863975" y="5089525"/>
            <a:ext cx="14288" cy="12700"/>
          </a:xfrm>
          <a:custGeom>
            <a:avLst/>
            <a:gdLst/>
            <a:ahLst/>
            <a:cxnLst>
              <a:cxn ang="0">
                <a:pos x="0" y="13"/>
              </a:cxn>
              <a:cxn ang="0">
                <a:pos x="13" y="0"/>
              </a:cxn>
              <a:cxn ang="0">
                <a:pos x="2" y="0"/>
              </a:cxn>
              <a:cxn ang="0">
                <a:pos x="2"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2" y="0"/>
                </a:lnTo>
                <a:lnTo>
                  <a:pt x="2"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24" name="Freeform 1068"/>
          <p:cNvSpPr>
            <a:spLocks/>
          </p:cNvSpPr>
          <p:nvPr/>
        </p:nvSpPr>
        <p:spPr bwMode="auto">
          <a:xfrm>
            <a:off x="3863975" y="4941888"/>
            <a:ext cx="14288"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25" name="Freeform 1069"/>
          <p:cNvSpPr>
            <a:spLocks/>
          </p:cNvSpPr>
          <p:nvPr/>
        </p:nvSpPr>
        <p:spPr bwMode="auto">
          <a:xfrm>
            <a:off x="3852863" y="4941888"/>
            <a:ext cx="19050" cy="12700"/>
          </a:xfrm>
          <a:custGeom>
            <a:avLst/>
            <a:gdLst/>
            <a:ahLst/>
            <a:cxnLst>
              <a:cxn ang="0">
                <a:pos x="25" y="12"/>
              </a:cxn>
              <a:cxn ang="0">
                <a:pos x="12" y="25"/>
              </a:cxn>
              <a:cxn ang="0">
                <a:pos x="34" y="25"/>
              </a:cxn>
              <a:cxn ang="0">
                <a:pos x="34" y="0"/>
              </a:cxn>
              <a:cxn ang="0">
                <a:pos x="12" y="0"/>
              </a:cxn>
              <a:cxn ang="0">
                <a:pos x="0" y="12"/>
              </a:cxn>
              <a:cxn ang="0">
                <a:pos x="12" y="0"/>
              </a:cxn>
              <a:cxn ang="0">
                <a:pos x="0" y="0"/>
              </a:cxn>
              <a:cxn ang="0">
                <a:pos x="0" y="12"/>
              </a:cxn>
              <a:cxn ang="0">
                <a:pos x="25" y="12"/>
              </a:cxn>
            </a:cxnLst>
            <a:rect l="0" t="0" r="r" b="b"/>
            <a:pathLst>
              <a:path w="34" h="25">
                <a:moveTo>
                  <a:pt x="25" y="12"/>
                </a:moveTo>
                <a:lnTo>
                  <a:pt x="12" y="25"/>
                </a:lnTo>
                <a:lnTo>
                  <a:pt x="34" y="25"/>
                </a:lnTo>
                <a:lnTo>
                  <a:pt x="34" y="0"/>
                </a:lnTo>
                <a:lnTo>
                  <a:pt x="12" y="0"/>
                </a:lnTo>
                <a:lnTo>
                  <a:pt x="0" y="12"/>
                </a:lnTo>
                <a:lnTo>
                  <a:pt x="12"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26" name="Freeform 1070"/>
          <p:cNvSpPr>
            <a:spLocks/>
          </p:cNvSpPr>
          <p:nvPr/>
        </p:nvSpPr>
        <p:spPr bwMode="auto">
          <a:xfrm>
            <a:off x="3852863" y="4948238"/>
            <a:ext cx="14287" cy="153987"/>
          </a:xfrm>
          <a:custGeom>
            <a:avLst/>
            <a:gdLst/>
            <a:ahLst/>
            <a:cxnLst>
              <a:cxn ang="0">
                <a:pos x="12" y="266"/>
              </a:cxn>
              <a:cxn ang="0">
                <a:pos x="25" y="279"/>
              </a:cxn>
              <a:cxn ang="0">
                <a:pos x="25" y="0"/>
              </a:cxn>
              <a:cxn ang="0">
                <a:pos x="0" y="0"/>
              </a:cxn>
              <a:cxn ang="0">
                <a:pos x="0" y="279"/>
              </a:cxn>
              <a:cxn ang="0">
                <a:pos x="12" y="291"/>
              </a:cxn>
              <a:cxn ang="0">
                <a:pos x="0" y="279"/>
              </a:cxn>
              <a:cxn ang="0">
                <a:pos x="0" y="291"/>
              </a:cxn>
              <a:cxn ang="0">
                <a:pos x="12" y="291"/>
              </a:cxn>
              <a:cxn ang="0">
                <a:pos x="12" y="266"/>
              </a:cxn>
            </a:cxnLst>
            <a:rect l="0" t="0" r="r" b="b"/>
            <a:pathLst>
              <a:path w="25" h="291">
                <a:moveTo>
                  <a:pt x="12" y="266"/>
                </a:moveTo>
                <a:lnTo>
                  <a:pt x="25" y="279"/>
                </a:lnTo>
                <a:lnTo>
                  <a:pt x="25"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527" name="Freeform 1071"/>
          <p:cNvSpPr>
            <a:spLocks/>
          </p:cNvSpPr>
          <p:nvPr/>
        </p:nvSpPr>
        <p:spPr bwMode="auto">
          <a:xfrm>
            <a:off x="3859213" y="5089525"/>
            <a:ext cx="6350" cy="12700"/>
          </a:xfrm>
          <a:custGeom>
            <a:avLst/>
            <a:gdLst/>
            <a:ahLst/>
            <a:cxnLst>
              <a:cxn ang="0">
                <a:pos x="11" y="0"/>
              </a:cxn>
              <a:cxn ang="0">
                <a:pos x="11" y="0"/>
              </a:cxn>
              <a:cxn ang="0">
                <a:pos x="0" y="0"/>
              </a:cxn>
              <a:cxn ang="0">
                <a:pos x="0" y="25"/>
              </a:cxn>
              <a:cxn ang="0">
                <a:pos x="11" y="25"/>
              </a:cxn>
              <a:cxn ang="0">
                <a:pos x="11" y="25"/>
              </a:cxn>
              <a:cxn ang="0">
                <a:pos x="11" y="0"/>
              </a:cxn>
            </a:cxnLst>
            <a:rect l="0" t="0" r="r" b="b"/>
            <a:pathLst>
              <a:path w="11" h="25">
                <a:moveTo>
                  <a:pt x="11" y="0"/>
                </a:moveTo>
                <a:lnTo>
                  <a:pt x="11" y="0"/>
                </a:lnTo>
                <a:lnTo>
                  <a:pt x="0" y="0"/>
                </a:lnTo>
                <a:lnTo>
                  <a:pt x="0" y="25"/>
                </a:lnTo>
                <a:lnTo>
                  <a:pt x="11" y="25"/>
                </a:lnTo>
                <a:lnTo>
                  <a:pt x="11" y="25"/>
                </a:lnTo>
                <a:lnTo>
                  <a:pt x="11" y="0"/>
                </a:lnTo>
                <a:close/>
              </a:path>
            </a:pathLst>
          </a:custGeom>
          <a:solidFill>
            <a:srgbClr val="000000"/>
          </a:solidFill>
          <a:ln w="9525">
            <a:noFill/>
            <a:round/>
            <a:headEnd/>
            <a:tailEnd/>
          </a:ln>
        </p:spPr>
        <p:txBody>
          <a:bodyPr/>
          <a:lstStyle/>
          <a:p>
            <a:endParaRPr lang="en-US"/>
          </a:p>
        </p:txBody>
      </p:sp>
      <p:sp>
        <p:nvSpPr>
          <p:cNvPr id="148528" name="Freeform 1072"/>
          <p:cNvSpPr>
            <a:spLocks/>
          </p:cNvSpPr>
          <p:nvPr/>
        </p:nvSpPr>
        <p:spPr bwMode="auto">
          <a:xfrm>
            <a:off x="4262438" y="4948238"/>
            <a:ext cx="11112" cy="147637"/>
          </a:xfrm>
          <a:custGeom>
            <a:avLst/>
            <a:gdLst/>
            <a:ahLst/>
            <a:cxnLst>
              <a:cxn ang="0">
                <a:pos x="10" y="279"/>
              </a:cxn>
              <a:cxn ang="0">
                <a:pos x="21" y="279"/>
              </a:cxn>
              <a:cxn ang="0">
                <a:pos x="21" y="0"/>
              </a:cxn>
              <a:cxn ang="0">
                <a:pos x="0" y="0"/>
              </a:cxn>
              <a:cxn ang="0">
                <a:pos x="0" y="279"/>
              </a:cxn>
              <a:cxn ang="0">
                <a:pos x="10" y="279"/>
              </a:cxn>
            </a:cxnLst>
            <a:rect l="0" t="0" r="r" b="b"/>
            <a:pathLst>
              <a:path w="21" h="279">
                <a:moveTo>
                  <a:pt x="10" y="279"/>
                </a:moveTo>
                <a:lnTo>
                  <a:pt x="21" y="279"/>
                </a:lnTo>
                <a:lnTo>
                  <a:pt x="21"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529" name="Freeform 1073"/>
          <p:cNvSpPr>
            <a:spLocks/>
          </p:cNvSpPr>
          <p:nvPr/>
        </p:nvSpPr>
        <p:spPr bwMode="auto">
          <a:xfrm>
            <a:off x="4267200" y="5089525"/>
            <a:ext cx="14288" cy="12700"/>
          </a:xfrm>
          <a:custGeom>
            <a:avLst/>
            <a:gdLst/>
            <a:ahLst/>
            <a:cxnLst>
              <a:cxn ang="0">
                <a:pos x="0" y="13"/>
              </a:cxn>
              <a:cxn ang="0">
                <a:pos x="12" y="0"/>
              </a:cxn>
              <a:cxn ang="0">
                <a:pos x="1" y="0"/>
              </a:cxn>
              <a:cxn ang="0">
                <a:pos x="1" y="25"/>
              </a:cxn>
              <a:cxn ang="0">
                <a:pos x="12" y="25"/>
              </a:cxn>
              <a:cxn ang="0">
                <a:pos x="25" y="13"/>
              </a:cxn>
              <a:cxn ang="0">
                <a:pos x="12" y="25"/>
              </a:cxn>
              <a:cxn ang="0">
                <a:pos x="25" y="25"/>
              </a:cxn>
              <a:cxn ang="0">
                <a:pos x="25" y="13"/>
              </a:cxn>
              <a:cxn ang="0">
                <a:pos x="0" y="13"/>
              </a:cxn>
            </a:cxnLst>
            <a:rect l="0" t="0" r="r" b="b"/>
            <a:pathLst>
              <a:path w="25" h="25">
                <a:moveTo>
                  <a:pt x="0" y="13"/>
                </a:moveTo>
                <a:lnTo>
                  <a:pt x="12" y="0"/>
                </a:lnTo>
                <a:lnTo>
                  <a:pt x="1" y="0"/>
                </a:lnTo>
                <a:lnTo>
                  <a:pt x="1" y="25"/>
                </a:lnTo>
                <a:lnTo>
                  <a:pt x="12" y="25"/>
                </a:lnTo>
                <a:lnTo>
                  <a:pt x="25" y="13"/>
                </a:lnTo>
                <a:lnTo>
                  <a:pt x="12"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30" name="Freeform 1074"/>
          <p:cNvSpPr>
            <a:spLocks/>
          </p:cNvSpPr>
          <p:nvPr/>
        </p:nvSpPr>
        <p:spPr bwMode="auto">
          <a:xfrm>
            <a:off x="4267200" y="4941888"/>
            <a:ext cx="14288" cy="153987"/>
          </a:xfrm>
          <a:custGeom>
            <a:avLst/>
            <a:gdLst/>
            <a:ahLst/>
            <a:cxnLst>
              <a:cxn ang="0">
                <a:pos x="12" y="25"/>
              </a:cxn>
              <a:cxn ang="0">
                <a:pos x="0" y="12"/>
              </a:cxn>
              <a:cxn ang="0">
                <a:pos x="0" y="291"/>
              </a:cxn>
              <a:cxn ang="0">
                <a:pos x="25" y="291"/>
              </a:cxn>
              <a:cxn ang="0">
                <a:pos x="25" y="12"/>
              </a:cxn>
              <a:cxn ang="0">
                <a:pos x="12" y="0"/>
              </a:cxn>
              <a:cxn ang="0">
                <a:pos x="25" y="12"/>
              </a:cxn>
              <a:cxn ang="0">
                <a:pos x="25" y="0"/>
              </a:cxn>
              <a:cxn ang="0">
                <a:pos x="12" y="0"/>
              </a:cxn>
              <a:cxn ang="0">
                <a:pos x="12" y="25"/>
              </a:cxn>
            </a:cxnLst>
            <a:rect l="0" t="0" r="r" b="b"/>
            <a:pathLst>
              <a:path w="25" h="291">
                <a:moveTo>
                  <a:pt x="12" y="25"/>
                </a:moveTo>
                <a:lnTo>
                  <a:pt x="0" y="12"/>
                </a:lnTo>
                <a:lnTo>
                  <a:pt x="0" y="291"/>
                </a:lnTo>
                <a:lnTo>
                  <a:pt x="25" y="291"/>
                </a:lnTo>
                <a:lnTo>
                  <a:pt x="25" y="12"/>
                </a:lnTo>
                <a:lnTo>
                  <a:pt x="12" y="0"/>
                </a:lnTo>
                <a:lnTo>
                  <a:pt x="25" y="12"/>
                </a:lnTo>
                <a:lnTo>
                  <a:pt x="25" y="0"/>
                </a:lnTo>
                <a:lnTo>
                  <a:pt x="12" y="0"/>
                </a:lnTo>
                <a:lnTo>
                  <a:pt x="12" y="25"/>
                </a:lnTo>
                <a:close/>
              </a:path>
            </a:pathLst>
          </a:custGeom>
          <a:solidFill>
            <a:srgbClr val="000000"/>
          </a:solidFill>
          <a:ln w="9525">
            <a:noFill/>
            <a:round/>
            <a:headEnd/>
            <a:tailEnd/>
          </a:ln>
        </p:spPr>
        <p:txBody>
          <a:bodyPr/>
          <a:lstStyle/>
          <a:p>
            <a:endParaRPr lang="en-US"/>
          </a:p>
        </p:txBody>
      </p:sp>
      <p:sp>
        <p:nvSpPr>
          <p:cNvPr id="148531" name="Freeform 1075"/>
          <p:cNvSpPr>
            <a:spLocks/>
          </p:cNvSpPr>
          <p:nvPr/>
        </p:nvSpPr>
        <p:spPr bwMode="auto">
          <a:xfrm>
            <a:off x="4256088" y="4941888"/>
            <a:ext cx="17462" cy="12700"/>
          </a:xfrm>
          <a:custGeom>
            <a:avLst/>
            <a:gdLst/>
            <a:ahLst/>
            <a:cxnLst>
              <a:cxn ang="0">
                <a:pos x="25" y="12"/>
              </a:cxn>
              <a:cxn ang="0">
                <a:pos x="13" y="25"/>
              </a:cxn>
              <a:cxn ang="0">
                <a:pos x="34" y="25"/>
              </a:cxn>
              <a:cxn ang="0">
                <a:pos x="34" y="0"/>
              </a:cxn>
              <a:cxn ang="0">
                <a:pos x="13" y="0"/>
              </a:cxn>
              <a:cxn ang="0">
                <a:pos x="0" y="12"/>
              </a:cxn>
              <a:cxn ang="0">
                <a:pos x="13" y="0"/>
              </a:cxn>
              <a:cxn ang="0">
                <a:pos x="0" y="0"/>
              </a:cxn>
              <a:cxn ang="0">
                <a:pos x="0" y="12"/>
              </a:cxn>
              <a:cxn ang="0">
                <a:pos x="25" y="12"/>
              </a:cxn>
            </a:cxnLst>
            <a:rect l="0" t="0" r="r" b="b"/>
            <a:pathLst>
              <a:path w="34" h="25">
                <a:moveTo>
                  <a:pt x="25" y="12"/>
                </a:moveTo>
                <a:lnTo>
                  <a:pt x="13" y="25"/>
                </a:lnTo>
                <a:lnTo>
                  <a:pt x="34" y="25"/>
                </a:lnTo>
                <a:lnTo>
                  <a:pt x="34" y="0"/>
                </a:lnTo>
                <a:lnTo>
                  <a:pt x="13" y="0"/>
                </a:lnTo>
                <a:lnTo>
                  <a:pt x="0" y="12"/>
                </a:lnTo>
                <a:lnTo>
                  <a:pt x="13"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32" name="Freeform 1076"/>
          <p:cNvSpPr>
            <a:spLocks/>
          </p:cNvSpPr>
          <p:nvPr/>
        </p:nvSpPr>
        <p:spPr bwMode="auto">
          <a:xfrm>
            <a:off x="4256088" y="4948238"/>
            <a:ext cx="12700" cy="153987"/>
          </a:xfrm>
          <a:custGeom>
            <a:avLst/>
            <a:gdLst/>
            <a:ahLst/>
            <a:cxnLst>
              <a:cxn ang="0">
                <a:pos x="13" y="266"/>
              </a:cxn>
              <a:cxn ang="0">
                <a:pos x="25" y="279"/>
              </a:cxn>
              <a:cxn ang="0">
                <a:pos x="25" y="0"/>
              </a:cxn>
              <a:cxn ang="0">
                <a:pos x="0" y="0"/>
              </a:cxn>
              <a:cxn ang="0">
                <a:pos x="0" y="279"/>
              </a:cxn>
              <a:cxn ang="0">
                <a:pos x="13" y="291"/>
              </a:cxn>
              <a:cxn ang="0">
                <a:pos x="0" y="279"/>
              </a:cxn>
              <a:cxn ang="0">
                <a:pos x="0" y="291"/>
              </a:cxn>
              <a:cxn ang="0">
                <a:pos x="13" y="291"/>
              </a:cxn>
              <a:cxn ang="0">
                <a:pos x="13" y="266"/>
              </a:cxn>
            </a:cxnLst>
            <a:rect l="0" t="0" r="r" b="b"/>
            <a:pathLst>
              <a:path w="25" h="291">
                <a:moveTo>
                  <a:pt x="13" y="266"/>
                </a:moveTo>
                <a:lnTo>
                  <a:pt x="25" y="279"/>
                </a:lnTo>
                <a:lnTo>
                  <a:pt x="25" y="0"/>
                </a:lnTo>
                <a:lnTo>
                  <a:pt x="0" y="0"/>
                </a:lnTo>
                <a:lnTo>
                  <a:pt x="0" y="279"/>
                </a:lnTo>
                <a:lnTo>
                  <a:pt x="13" y="291"/>
                </a:lnTo>
                <a:lnTo>
                  <a:pt x="0" y="279"/>
                </a:lnTo>
                <a:lnTo>
                  <a:pt x="0" y="291"/>
                </a:lnTo>
                <a:lnTo>
                  <a:pt x="13" y="291"/>
                </a:lnTo>
                <a:lnTo>
                  <a:pt x="13" y="266"/>
                </a:lnTo>
                <a:close/>
              </a:path>
            </a:pathLst>
          </a:custGeom>
          <a:solidFill>
            <a:srgbClr val="000000"/>
          </a:solidFill>
          <a:ln w="9525">
            <a:noFill/>
            <a:round/>
            <a:headEnd/>
            <a:tailEnd/>
          </a:ln>
        </p:spPr>
        <p:txBody>
          <a:bodyPr/>
          <a:lstStyle/>
          <a:p>
            <a:endParaRPr lang="en-US"/>
          </a:p>
        </p:txBody>
      </p:sp>
      <p:sp>
        <p:nvSpPr>
          <p:cNvPr id="148533" name="Freeform 1077"/>
          <p:cNvSpPr>
            <a:spLocks/>
          </p:cNvSpPr>
          <p:nvPr/>
        </p:nvSpPr>
        <p:spPr bwMode="auto">
          <a:xfrm>
            <a:off x="4262438" y="5089525"/>
            <a:ext cx="6350"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534" name="Freeform 1078"/>
          <p:cNvSpPr>
            <a:spLocks/>
          </p:cNvSpPr>
          <p:nvPr/>
        </p:nvSpPr>
        <p:spPr bwMode="auto">
          <a:xfrm>
            <a:off x="4665663" y="4948238"/>
            <a:ext cx="11112" cy="147637"/>
          </a:xfrm>
          <a:custGeom>
            <a:avLst/>
            <a:gdLst/>
            <a:ahLst/>
            <a:cxnLst>
              <a:cxn ang="0">
                <a:pos x="11" y="279"/>
              </a:cxn>
              <a:cxn ang="0">
                <a:pos x="22" y="279"/>
              </a:cxn>
              <a:cxn ang="0">
                <a:pos x="22" y="0"/>
              </a:cxn>
              <a:cxn ang="0">
                <a:pos x="0" y="0"/>
              </a:cxn>
              <a:cxn ang="0">
                <a:pos x="0" y="279"/>
              </a:cxn>
              <a:cxn ang="0">
                <a:pos x="11" y="279"/>
              </a:cxn>
            </a:cxnLst>
            <a:rect l="0" t="0" r="r" b="b"/>
            <a:pathLst>
              <a:path w="22" h="279">
                <a:moveTo>
                  <a:pt x="11" y="279"/>
                </a:moveTo>
                <a:lnTo>
                  <a:pt x="22" y="279"/>
                </a:lnTo>
                <a:lnTo>
                  <a:pt x="22" y="0"/>
                </a:lnTo>
                <a:lnTo>
                  <a:pt x="0" y="0"/>
                </a:lnTo>
                <a:lnTo>
                  <a:pt x="0" y="279"/>
                </a:lnTo>
                <a:lnTo>
                  <a:pt x="11" y="279"/>
                </a:lnTo>
                <a:close/>
              </a:path>
            </a:pathLst>
          </a:custGeom>
          <a:solidFill>
            <a:srgbClr val="000000"/>
          </a:solidFill>
          <a:ln w="9525">
            <a:noFill/>
            <a:round/>
            <a:headEnd/>
            <a:tailEnd/>
          </a:ln>
        </p:spPr>
        <p:txBody>
          <a:bodyPr/>
          <a:lstStyle/>
          <a:p>
            <a:endParaRPr lang="en-US"/>
          </a:p>
        </p:txBody>
      </p:sp>
      <p:sp>
        <p:nvSpPr>
          <p:cNvPr id="148535" name="Freeform 1079"/>
          <p:cNvSpPr>
            <a:spLocks/>
          </p:cNvSpPr>
          <p:nvPr/>
        </p:nvSpPr>
        <p:spPr bwMode="auto">
          <a:xfrm>
            <a:off x="4670425" y="5089525"/>
            <a:ext cx="12700" cy="12700"/>
          </a:xfrm>
          <a:custGeom>
            <a:avLst/>
            <a:gdLst/>
            <a:ahLst/>
            <a:cxnLst>
              <a:cxn ang="0">
                <a:pos x="0" y="13"/>
              </a:cxn>
              <a:cxn ang="0">
                <a:pos x="13" y="0"/>
              </a:cxn>
              <a:cxn ang="0">
                <a:pos x="2" y="0"/>
              </a:cxn>
              <a:cxn ang="0">
                <a:pos x="2"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2" y="0"/>
                </a:lnTo>
                <a:lnTo>
                  <a:pt x="2"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36" name="Freeform 1080"/>
          <p:cNvSpPr>
            <a:spLocks/>
          </p:cNvSpPr>
          <p:nvPr/>
        </p:nvSpPr>
        <p:spPr bwMode="auto">
          <a:xfrm>
            <a:off x="4670425" y="4941888"/>
            <a:ext cx="12700"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37" name="Freeform 1081"/>
          <p:cNvSpPr>
            <a:spLocks/>
          </p:cNvSpPr>
          <p:nvPr/>
        </p:nvSpPr>
        <p:spPr bwMode="auto">
          <a:xfrm>
            <a:off x="4659313" y="4941888"/>
            <a:ext cx="17462" cy="12700"/>
          </a:xfrm>
          <a:custGeom>
            <a:avLst/>
            <a:gdLst/>
            <a:ahLst/>
            <a:cxnLst>
              <a:cxn ang="0">
                <a:pos x="25" y="12"/>
              </a:cxn>
              <a:cxn ang="0">
                <a:pos x="12" y="25"/>
              </a:cxn>
              <a:cxn ang="0">
                <a:pos x="34" y="25"/>
              </a:cxn>
              <a:cxn ang="0">
                <a:pos x="34" y="0"/>
              </a:cxn>
              <a:cxn ang="0">
                <a:pos x="12" y="0"/>
              </a:cxn>
              <a:cxn ang="0">
                <a:pos x="0" y="12"/>
              </a:cxn>
              <a:cxn ang="0">
                <a:pos x="12" y="0"/>
              </a:cxn>
              <a:cxn ang="0">
                <a:pos x="0" y="0"/>
              </a:cxn>
              <a:cxn ang="0">
                <a:pos x="0" y="12"/>
              </a:cxn>
              <a:cxn ang="0">
                <a:pos x="25" y="12"/>
              </a:cxn>
            </a:cxnLst>
            <a:rect l="0" t="0" r="r" b="b"/>
            <a:pathLst>
              <a:path w="34" h="25">
                <a:moveTo>
                  <a:pt x="25" y="12"/>
                </a:moveTo>
                <a:lnTo>
                  <a:pt x="12" y="25"/>
                </a:lnTo>
                <a:lnTo>
                  <a:pt x="34" y="25"/>
                </a:lnTo>
                <a:lnTo>
                  <a:pt x="34" y="0"/>
                </a:lnTo>
                <a:lnTo>
                  <a:pt x="12" y="0"/>
                </a:lnTo>
                <a:lnTo>
                  <a:pt x="0" y="12"/>
                </a:lnTo>
                <a:lnTo>
                  <a:pt x="12"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38" name="Freeform 1082"/>
          <p:cNvSpPr>
            <a:spLocks/>
          </p:cNvSpPr>
          <p:nvPr/>
        </p:nvSpPr>
        <p:spPr bwMode="auto">
          <a:xfrm>
            <a:off x="4659313" y="4948238"/>
            <a:ext cx="12700" cy="153987"/>
          </a:xfrm>
          <a:custGeom>
            <a:avLst/>
            <a:gdLst/>
            <a:ahLst/>
            <a:cxnLst>
              <a:cxn ang="0">
                <a:pos x="12" y="266"/>
              </a:cxn>
              <a:cxn ang="0">
                <a:pos x="25" y="279"/>
              </a:cxn>
              <a:cxn ang="0">
                <a:pos x="25" y="0"/>
              </a:cxn>
              <a:cxn ang="0">
                <a:pos x="0" y="0"/>
              </a:cxn>
              <a:cxn ang="0">
                <a:pos x="0" y="279"/>
              </a:cxn>
              <a:cxn ang="0">
                <a:pos x="12" y="291"/>
              </a:cxn>
              <a:cxn ang="0">
                <a:pos x="0" y="279"/>
              </a:cxn>
              <a:cxn ang="0">
                <a:pos x="0" y="291"/>
              </a:cxn>
              <a:cxn ang="0">
                <a:pos x="12" y="291"/>
              </a:cxn>
              <a:cxn ang="0">
                <a:pos x="12" y="266"/>
              </a:cxn>
            </a:cxnLst>
            <a:rect l="0" t="0" r="r" b="b"/>
            <a:pathLst>
              <a:path w="25" h="291">
                <a:moveTo>
                  <a:pt x="12" y="266"/>
                </a:moveTo>
                <a:lnTo>
                  <a:pt x="25" y="279"/>
                </a:lnTo>
                <a:lnTo>
                  <a:pt x="25"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539" name="Freeform 1083"/>
          <p:cNvSpPr>
            <a:spLocks/>
          </p:cNvSpPr>
          <p:nvPr/>
        </p:nvSpPr>
        <p:spPr bwMode="auto">
          <a:xfrm>
            <a:off x="4665663" y="5089525"/>
            <a:ext cx="6350" cy="12700"/>
          </a:xfrm>
          <a:custGeom>
            <a:avLst/>
            <a:gdLst/>
            <a:ahLst/>
            <a:cxnLst>
              <a:cxn ang="0">
                <a:pos x="11" y="0"/>
              </a:cxn>
              <a:cxn ang="0">
                <a:pos x="11" y="0"/>
              </a:cxn>
              <a:cxn ang="0">
                <a:pos x="0" y="0"/>
              </a:cxn>
              <a:cxn ang="0">
                <a:pos x="0" y="25"/>
              </a:cxn>
              <a:cxn ang="0">
                <a:pos x="11" y="25"/>
              </a:cxn>
              <a:cxn ang="0">
                <a:pos x="11" y="25"/>
              </a:cxn>
              <a:cxn ang="0">
                <a:pos x="11" y="0"/>
              </a:cxn>
            </a:cxnLst>
            <a:rect l="0" t="0" r="r" b="b"/>
            <a:pathLst>
              <a:path w="11" h="25">
                <a:moveTo>
                  <a:pt x="11" y="0"/>
                </a:moveTo>
                <a:lnTo>
                  <a:pt x="11" y="0"/>
                </a:lnTo>
                <a:lnTo>
                  <a:pt x="0" y="0"/>
                </a:lnTo>
                <a:lnTo>
                  <a:pt x="0" y="25"/>
                </a:lnTo>
                <a:lnTo>
                  <a:pt x="11" y="25"/>
                </a:lnTo>
                <a:lnTo>
                  <a:pt x="11" y="25"/>
                </a:lnTo>
                <a:lnTo>
                  <a:pt x="11" y="0"/>
                </a:lnTo>
                <a:close/>
              </a:path>
            </a:pathLst>
          </a:custGeom>
          <a:solidFill>
            <a:srgbClr val="000000"/>
          </a:solidFill>
          <a:ln w="9525">
            <a:noFill/>
            <a:round/>
            <a:headEnd/>
            <a:tailEnd/>
          </a:ln>
        </p:spPr>
        <p:txBody>
          <a:bodyPr/>
          <a:lstStyle/>
          <a:p>
            <a:endParaRPr lang="en-US"/>
          </a:p>
        </p:txBody>
      </p:sp>
      <p:sp>
        <p:nvSpPr>
          <p:cNvPr id="148540" name="Freeform 1084"/>
          <p:cNvSpPr>
            <a:spLocks/>
          </p:cNvSpPr>
          <p:nvPr/>
        </p:nvSpPr>
        <p:spPr bwMode="auto">
          <a:xfrm>
            <a:off x="5068888" y="4948238"/>
            <a:ext cx="9525" cy="147637"/>
          </a:xfrm>
          <a:custGeom>
            <a:avLst/>
            <a:gdLst/>
            <a:ahLst/>
            <a:cxnLst>
              <a:cxn ang="0">
                <a:pos x="10" y="279"/>
              </a:cxn>
              <a:cxn ang="0">
                <a:pos x="20" y="279"/>
              </a:cxn>
              <a:cxn ang="0">
                <a:pos x="20" y="0"/>
              </a:cxn>
              <a:cxn ang="0">
                <a:pos x="0" y="0"/>
              </a:cxn>
              <a:cxn ang="0">
                <a:pos x="0" y="279"/>
              </a:cxn>
              <a:cxn ang="0">
                <a:pos x="10" y="279"/>
              </a:cxn>
            </a:cxnLst>
            <a:rect l="0" t="0" r="r" b="b"/>
            <a:pathLst>
              <a:path w="20" h="279">
                <a:moveTo>
                  <a:pt x="10" y="279"/>
                </a:moveTo>
                <a:lnTo>
                  <a:pt x="20" y="279"/>
                </a:lnTo>
                <a:lnTo>
                  <a:pt x="20"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541" name="Freeform 1085"/>
          <p:cNvSpPr>
            <a:spLocks/>
          </p:cNvSpPr>
          <p:nvPr/>
        </p:nvSpPr>
        <p:spPr bwMode="auto">
          <a:xfrm>
            <a:off x="5072063" y="5089525"/>
            <a:ext cx="14287" cy="12700"/>
          </a:xfrm>
          <a:custGeom>
            <a:avLst/>
            <a:gdLst/>
            <a:ahLst/>
            <a:cxnLst>
              <a:cxn ang="0">
                <a:pos x="0" y="13"/>
              </a:cxn>
              <a:cxn ang="0">
                <a:pos x="12" y="0"/>
              </a:cxn>
              <a:cxn ang="0">
                <a:pos x="2" y="0"/>
              </a:cxn>
              <a:cxn ang="0">
                <a:pos x="2" y="25"/>
              </a:cxn>
              <a:cxn ang="0">
                <a:pos x="12" y="25"/>
              </a:cxn>
              <a:cxn ang="0">
                <a:pos x="25" y="13"/>
              </a:cxn>
              <a:cxn ang="0">
                <a:pos x="12" y="25"/>
              </a:cxn>
              <a:cxn ang="0">
                <a:pos x="25" y="25"/>
              </a:cxn>
              <a:cxn ang="0">
                <a:pos x="25" y="13"/>
              </a:cxn>
              <a:cxn ang="0">
                <a:pos x="0" y="13"/>
              </a:cxn>
            </a:cxnLst>
            <a:rect l="0" t="0" r="r" b="b"/>
            <a:pathLst>
              <a:path w="25" h="25">
                <a:moveTo>
                  <a:pt x="0" y="13"/>
                </a:moveTo>
                <a:lnTo>
                  <a:pt x="12" y="0"/>
                </a:lnTo>
                <a:lnTo>
                  <a:pt x="2" y="0"/>
                </a:lnTo>
                <a:lnTo>
                  <a:pt x="2" y="25"/>
                </a:lnTo>
                <a:lnTo>
                  <a:pt x="12" y="25"/>
                </a:lnTo>
                <a:lnTo>
                  <a:pt x="25" y="13"/>
                </a:lnTo>
                <a:lnTo>
                  <a:pt x="12"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42" name="Freeform 1086"/>
          <p:cNvSpPr>
            <a:spLocks/>
          </p:cNvSpPr>
          <p:nvPr/>
        </p:nvSpPr>
        <p:spPr bwMode="auto">
          <a:xfrm>
            <a:off x="5072063" y="4941888"/>
            <a:ext cx="14287" cy="153987"/>
          </a:xfrm>
          <a:custGeom>
            <a:avLst/>
            <a:gdLst/>
            <a:ahLst/>
            <a:cxnLst>
              <a:cxn ang="0">
                <a:pos x="12" y="25"/>
              </a:cxn>
              <a:cxn ang="0">
                <a:pos x="0" y="12"/>
              </a:cxn>
              <a:cxn ang="0">
                <a:pos x="0" y="291"/>
              </a:cxn>
              <a:cxn ang="0">
                <a:pos x="25" y="291"/>
              </a:cxn>
              <a:cxn ang="0">
                <a:pos x="25" y="12"/>
              </a:cxn>
              <a:cxn ang="0">
                <a:pos x="12" y="0"/>
              </a:cxn>
              <a:cxn ang="0">
                <a:pos x="25" y="12"/>
              </a:cxn>
              <a:cxn ang="0">
                <a:pos x="25" y="0"/>
              </a:cxn>
              <a:cxn ang="0">
                <a:pos x="12" y="0"/>
              </a:cxn>
              <a:cxn ang="0">
                <a:pos x="12" y="25"/>
              </a:cxn>
            </a:cxnLst>
            <a:rect l="0" t="0" r="r" b="b"/>
            <a:pathLst>
              <a:path w="25" h="291">
                <a:moveTo>
                  <a:pt x="12" y="25"/>
                </a:moveTo>
                <a:lnTo>
                  <a:pt x="0" y="12"/>
                </a:lnTo>
                <a:lnTo>
                  <a:pt x="0" y="291"/>
                </a:lnTo>
                <a:lnTo>
                  <a:pt x="25" y="291"/>
                </a:lnTo>
                <a:lnTo>
                  <a:pt x="25" y="12"/>
                </a:lnTo>
                <a:lnTo>
                  <a:pt x="12" y="0"/>
                </a:lnTo>
                <a:lnTo>
                  <a:pt x="25" y="12"/>
                </a:lnTo>
                <a:lnTo>
                  <a:pt x="25" y="0"/>
                </a:lnTo>
                <a:lnTo>
                  <a:pt x="12" y="0"/>
                </a:lnTo>
                <a:lnTo>
                  <a:pt x="12" y="25"/>
                </a:lnTo>
                <a:close/>
              </a:path>
            </a:pathLst>
          </a:custGeom>
          <a:solidFill>
            <a:srgbClr val="000000"/>
          </a:solidFill>
          <a:ln w="9525">
            <a:noFill/>
            <a:round/>
            <a:headEnd/>
            <a:tailEnd/>
          </a:ln>
        </p:spPr>
        <p:txBody>
          <a:bodyPr/>
          <a:lstStyle/>
          <a:p>
            <a:endParaRPr lang="en-US"/>
          </a:p>
        </p:txBody>
      </p:sp>
      <p:sp>
        <p:nvSpPr>
          <p:cNvPr id="148543" name="Freeform 1087"/>
          <p:cNvSpPr>
            <a:spLocks/>
          </p:cNvSpPr>
          <p:nvPr/>
        </p:nvSpPr>
        <p:spPr bwMode="auto">
          <a:xfrm>
            <a:off x="5060950" y="4941888"/>
            <a:ext cx="17463" cy="12700"/>
          </a:xfrm>
          <a:custGeom>
            <a:avLst/>
            <a:gdLst/>
            <a:ahLst/>
            <a:cxnLst>
              <a:cxn ang="0">
                <a:pos x="25" y="12"/>
              </a:cxn>
              <a:cxn ang="0">
                <a:pos x="13" y="25"/>
              </a:cxn>
              <a:cxn ang="0">
                <a:pos x="33" y="25"/>
              </a:cxn>
              <a:cxn ang="0">
                <a:pos x="33" y="0"/>
              </a:cxn>
              <a:cxn ang="0">
                <a:pos x="13" y="0"/>
              </a:cxn>
              <a:cxn ang="0">
                <a:pos x="0" y="12"/>
              </a:cxn>
              <a:cxn ang="0">
                <a:pos x="13" y="0"/>
              </a:cxn>
              <a:cxn ang="0">
                <a:pos x="0" y="0"/>
              </a:cxn>
              <a:cxn ang="0">
                <a:pos x="0" y="12"/>
              </a:cxn>
              <a:cxn ang="0">
                <a:pos x="25" y="12"/>
              </a:cxn>
            </a:cxnLst>
            <a:rect l="0" t="0" r="r" b="b"/>
            <a:pathLst>
              <a:path w="33" h="25">
                <a:moveTo>
                  <a:pt x="25" y="12"/>
                </a:moveTo>
                <a:lnTo>
                  <a:pt x="13" y="25"/>
                </a:lnTo>
                <a:lnTo>
                  <a:pt x="33" y="25"/>
                </a:lnTo>
                <a:lnTo>
                  <a:pt x="33" y="0"/>
                </a:lnTo>
                <a:lnTo>
                  <a:pt x="13" y="0"/>
                </a:lnTo>
                <a:lnTo>
                  <a:pt x="0" y="12"/>
                </a:lnTo>
                <a:lnTo>
                  <a:pt x="13"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44" name="Freeform 1088"/>
          <p:cNvSpPr>
            <a:spLocks/>
          </p:cNvSpPr>
          <p:nvPr/>
        </p:nvSpPr>
        <p:spPr bwMode="auto">
          <a:xfrm>
            <a:off x="5060950" y="4948238"/>
            <a:ext cx="14288" cy="153987"/>
          </a:xfrm>
          <a:custGeom>
            <a:avLst/>
            <a:gdLst/>
            <a:ahLst/>
            <a:cxnLst>
              <a:cxn ang="0">
                <a:pos x="13" y="266"/>
              </a:cxn>
              <a:cxn ang="0">
                <a:pos x="25" y="279"/>
              </a:cxn>
              <a:cxn ang="0">
                <a:pos x="25" y="0"/>
              </a:cxn>
              <a:cxn ang="0">
                <a:pos x="0" y="0"/>
              </a:cxn>
              <a:cxn ang="0">
                <a:pos x="0" y="279"/>
              </a:cxn>
              <a:cxn ang="0">
                <a:pos x="13" y="291"/>
              </a:cxn>
              <a:cxn ang="0">
                <a:pos x="0" y="279"/>
              </a:cxn>
              <a:cxn ang="0">
                <a:pos x="0" y="291"/>
              </a:cxn>
              <a:cxn ang="0">
                <a:pos x="13" y="291"/>
              </a:cxn>
              <a:cxn ang="0">
                <a:pos x="13" y="266"/>
              </a:cxn>
            </a:cxnLst>
            <a:rect l="0" t="0" r="r" b="b"/>
            <a:pathLst>
              <a:path w="25" h="291">
                <a:moveTo>
                  <a:pt x="13" y="266"/>
                </a:moveTo>
                <a:lnTo>
                  <a:pt x="25" y="279"/>
                </a:lnTo>
                <a:lnTo>
                  <a:pt x="25" y="0"/>
                </a:lnTo>
                <a:lnTo>
                  <a:pt x="0" y="0"/>
                </a:lnTo>
                <a:lnTo>
                  <a:pt x="0" y="279"/>
                </a:lnTo>
                <a:lnTo>
                  <a:pt x="13" y="291"/>
                </a:lnTo>
                <a:lnTo>
                  <a:pt x="0" y="279"/>
                </a:lnTo>
                <a:lnTo>
                  <a:pt x="0" y="291"/>
                </a:lnTo>
                <a:lnTo>
                  <a:pt x="13" y="291"/>
                </a:lnTo>
                <a:lnTo>
                  <a:pt x="13" y="266"/>
                </a:lnTo>
                <a:close/>
              </a:path>
            </a:pathLst>
          </a:custGeom>
          <a:solidFill>
            <a:srgbClr val="000000"/>
          </a:solidFill>
          <a:ln w="9525">
            <a:noFill/>
            <a:round/>
            <a:headEnd/>
            <a:tailEnd/>
          </a:ln>
        </p:spPr>
        <p:txBody>
          <a:bodyPr/>
          <a:lstStyle/>
          <a:p>
            <a:endParaRPr lang="en-US"/>
          </a:p>
        </p:txBody>
      </p:sp>
      <p:sp>
        <p:nvSpPr>
          <p:cNvPr id="148545" name="Freeform 1089"/>
          <p:cNvSpPr>
            <a:spLocks/>
          </p:cNvSpPr>
          <p:nvPr/>
        </p:nvSpPr>
        <p:spPr bwMode="auto">
          <a:xfrm>
            <a:off x="5068888" y="5089525"/>
            <a:ext cx="4762"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546" name="Freeform 1090"/>
          <p:cNvSpPr>
            <a:spLocks/>
          </p:cNvSpPr>
          <p:nvPr/>
        </p:nvSpPr>
        <p:spPr bwMode="auto">
          <a:xfrm>
            <a:off x="5472113" y="4948238"/>
            <a:ext cx="11112" cy="147637"/>
          </a:xfrm>
          <a:custGeom>
            <a:avLst/>
            <a:gdLst/>
            <a:ahLst/>
            <a:cxnLst>
              <a:cxn ang="0">
                <a:pos x="11" y="279"/>
              </a:cxn>
              <a:cxn ang="0">
                <a:pos x="22" y="279"/>
              </a:cxn>
              <a:cxn ang="0">
                <a:pos x="22" y="0"/>
              </a:cxn>
              <a:cxn ang="0">
                <a:pos x="0" y="0"/>
              </a:cxn>
              <a:cxn ang="0">
                <a:pos x="0" y="279"/>
              </a:cxn>
              <a:cxn ang="0">
                <a:pos x="11" y="279"/>
              </a:cxn>
            </a:cxnLst>
            <a:rect l="0" t="0" r="r" b="b"/>
            <a:pathLst>
              <a:path w="22" h="279">
                <a:moveTo>
                  <a:pt x="11" y="279"/>
                </a:moveTo>
                <a:lnTo>
                  <a:pt x="22" y="279"/>
                </a:lnTo>
                <a:lnTo>
                  <a:pt x="22" y="0"/>
                </a:lnTo>
                <a:lnTo>
                  <a:pt x="0" y="0"/>
                </a:lnTo>
                <a:lnTo>
                  <a:pt x="0" y="279"/>
                </a:lnTo>
                <a:lnTo>
                  <a:pt x="11" y="279"/>
                </a:lnTo>
                <a:close/>
              </a:path>
            </a:pathLst>
          </a:custGeom>
          <a:solidFill>
            <a:srgbClr val="000000"/>
          </a:solidFill>
          <a:ln w="9525">
            <a:noFill/>
            <a:round/>
            <a:headEnd/>
            <a:tailEnd/>
          </a:ln>
        </p:spPr>
        <p:txBody>
          <a:bodyPr/>
          <a:lstStyle/>
          <a:p>
            <a:endParaRPr lang="en-US"/>
          </a:p>
        </p:txBody>
      </p:sp>
      <p:sp>
        <p:nvSpPr>
          <p:cNvPr id="148547" name="Freeform 1091"/>
          <p:cNvSpPr>
            <a:spLocks/>
          </p:cNvSpPr>
          <p:nvPr/>
        </p:nvSpPr>
        <p:spPr bwMode="auto">
          <a:xfrm>
            <a:off x="5476875" y="5089525"/>
            <a:ext cx="12700" cy="12700"/>
          </a:xfrm>
          <a:custGeom>
            <a:avLst/>
            <a:gdLst/>
            <a:ahLst/>
            <a:cxnLst>
              <a:cxn ang="0">
                <a:pos x="0" y="13"/>
              </a:cxn>
              <a:cxn ang="0">
                <a:pos x="13" y="0"/>
              </a:cxn>
              <a:cxn ang="0">
                <a:pos x="2" y="0"/>
              </a:cxn>
              <a:cxn ang="0">
                <a:pos x="2"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2" y="0"/>
                </a:lnTo>
                <a:lnTo>
                  <a:pt x="2"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48" name="Freeform 1092"/>
          <p:cNvSpPr>
            <a:spLocks/>
          </p:cNvSpPr>
          <p:nvPr/>
        </p:nvSpPr>
        <p:spPr bwMode="auto">
          <a:xfrm>
            <a:off x="5476875" y="4941888"/>
            <a:ext cx="12700"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49" name="Freeform 1093"/>
          <p:cNvSpPr>
            <a:spLocks/>
          </p:cNvSpPr>
          <p:nvPr/>
        </p:nvSpPr>
        <p:spPr bwMode="auto">
          <a:xfrm>
            <a:off x="5465763" y="4941888"/>
            <a:ext cx="17462" cy="12700"/>
          </a:xfrm>
          <a:custGeom>
            <a:avLst/>
            <a:gdLst/>
            <a:ahLst/>
            <a:cxnLst>
              <a:cxn ang="0">
                <a:pos x="25" y="12"/>
              </a:cxn>
              <a:cxn ang="0">
                <a:pos x="12" y="25"/>
              </a:cxn>
              <a:cxn ang="0">
                <a:pos x="34" y="25"/>
              </a:cxn>
              <a:cxn ang="0">
                <a:pos x="34" y="0"/>
              </a:cxn>
              <a:cxn ang="0">
                <a:pos x="12" y="0"/>
              </a:cxn>
              <a:cxn ang="0">
                <a:pos x="0" y="12"/>
              </a:cxn>
              <a:cxn ang="0">
                <a:pos x="12" y="0"/>
              </a:cxn>
              <a:cxn ang="0">
                <a:pos x="0" y="0"/>
              </a:cxn>
              <a:cxn ang="0">
                <a:pos x="0" y="12"/>
              </a:cxn>
              <a:cxn ang="0">
                <a:pos x="25" y="12"/>
              </a:cxn>
            </a:cxnLst>
            <a:rect l="0" t="0" r="r" b="b"/>
            <a:pathLst>
              <a:path w="34" h="25">
                <a:moveTo>
                  <a:pt x="25" y="12"/>
                </a:moveTo>
                <a:lnTo>
                  <a:pt x="12" y="25"/>
                </a:lnTo>
                <a:lnTo>
                  <a:pt x="34" y="25"/>
                </a:lnTo>
                <a:lnTo>
                  <a:pt x="34" y="0"/>
                </a:lnTo>
                <a:lnTo>
                  <a:pt x="12" y="0"/>
                </a:lnTo>
                <a:lnTo>
                  <a:pt x="0" y="12"/>
                </a:lnTo>
                <a:lnTo>
                  <a:pt x="12"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50" name="Freeform 1094"/>
          <p:cNvSpPr>
            <a:spLocks/>
          </p:cNvSpPr>
          <p:nvPr/>
        </p:nvSpPr>
        <p:spPr bwMode="auto">
          <a:xfrm>
            <a:off x="5465763" y="4948238"/>
            <a:ext cx="12700" cy="153987"/>
          </a:xfrm>
          <a:custGeom>
            <a:avLst/>
            <a:gdLst/>
            <a:ahLst/>
            <a:cxnLst>
              <a:cxn ang="0">
                <a:pos x="12" y="266"/>
              </a:cxn>
              <a:cxn ang="0">
                <a:pos x="25" y="279"/>
              </a:cxn>
              <a:cxn ang="0">
                <a:pos x="25" y="0"/>
              </a:cxn>
              <a:cxn ang="0">
                <a:pos x="0" y="0"/>
              </a:cxn>
              <a:cxn ang="0">
                <a:pos x="0" y="279"/>
              </a:cxn>
              <a:cxn ang="0">
                <a:pos x="12" y="291"/>
              </a:cxn>
              <a:cxn ang="0">
                <a:pos x="0" y="279"/>
              </a:cxn>
              <a:cxn ang="0">
                <a:pos x="0" y="291"/>
              </a:cxn>
              <a:cxn ang="0">
                <a:pos x="12" y="291"/>
              </a:cxn>
              <a:cxn ang="0">
                <a:pos x="12" y="266"/>
              </a:cxn>
            </a:cxnLst>
            <a:rect l="0" t="0" r="r" b="b"/>
            <a:pathLst>
              <a:path w="25" h="291">
                <a:moveTo>
                  <a:pt x="12" y="266"/>
                </a:moveTo>
                <a:lnTo>
                  <a:pt x="25" y="279"/>
                </a:lnTo>
                <a:lnTo>
                  <a:pt x="25"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551" name="Freeform 1095"/>
          <p:cNvSpPr>
            <a:spLocks/>
          </p:cNvSpPr>
          <p:nvPr/>
        </p:nvSpPr>
        <p:spPr bwMode="auto">
          <a:xfrm>
            <a:off x="5472113" y="5089525"/>
            <a:ext cx="4762" cy="12700"/>
          </a:xfrm>
          <a:custGeom>
            <a:avLst/>
            <a:gdLst/>
            <a:ahLst/>
            <a:cxnLst>
              <a:cxn ang="0">
                <a:pos x="11" y="0"/>
              </a:cxn>
              <a:cxn ang="0">
                <a:pos x="11" y="0"/>
              </a:cxn>
              <a:cxn ang="0">
                <a:pos x="0" y="0"/>
              </a:cxn>
              <a:cxn ang="0">
                <a:pos x="0" y="25"/>
              </a:cxn>
              <a:cxn ang="0">
                <a:pos x="11" y="25"/>
              </a:cxn>
              <a:cxn ang="0">
                <a:pos x="11" y="25"/>
              </a:cxn>
              <a:cxn ang="0">
                <a:pos x="11" y="0"/>
              </a:cxn>
            </a:cxnLst>
            <a:rect l="0" t="0" r="r" b="b"/>
            <a:pathLst>
              <a:path w="11" h="25">
                <a:moveTo>
                  <a:pt x="11" y="0"/>
                </a:moveTo>
                <a:lnTo>
                  <a:pt x="11" y="0"/>
                </a:lnTo>
                <a:lnTo>
                  <a:pt x="0" y="0"/>
                </a:lnTo>
                <a:lnTo>
                  <a:pt x="0" y="25"/>
                </a:lnTo>
                <a:lnTo>
                  <a:pt x="11" y="25"/>
                </a:lnTo>
                <a:lnTo>
                  <a:pt x="11" y="25"/>
                </a:lnTo>
                <a:lnTo>
                  <a:pt x="11" y="0"/>
                </a:lnTo>
                <a:close/>
              </a:path>
            </a:pathLst>
          </a:custGeom>
          <a:solidFill>
            <a:srgbClr val="000000"/>
          </a:solidFill>
          <a:ln w="9525">
            <a:noFill/>
            <a:round/>
            <a:headEnd/>
            <a:tailEnd/>
          </a:ln>
        </p:spPr>
        <p:txBody>
          <a:bodyPr/>
          <a:lstStyle/>
          <a:p>
            <a:endParaRPr lang="en-US"/>
          </a:p>
        </p:txBody>
      </p:sp>
      <p:sp>
        <p:nvSpPr>
          <p:cNvPr id="148552" name="Freeform 1096"/>
          <p:cNvSpPr>
            <a:spLocks/>
          </p:cNvSpPr>
          <p:nvPr/>
        </p:nvSpPr>
        <p:spPr bwMode="auto">
          <a:xfrm>
            <a:off x="5867400" y="4948238"/>
            <a:ext cx="11113" cy="147637"/>
          </a:xfrm>
          <a:custGeom>
            <a:avLst/>
            <a:gdLst/>
            <a:ahLst/>
            <a:cxnLst>
              <a:cxn ang="0">
                <a:pos x="10" y="279"/>
              </a:cxn>
              <a:cxn ang="0">
                <a:pos x="22" y="279"/>
              </a:cxn>
              <a:cxn ang="0">
                <a:pos x="22" y="0"/>
              </a:cxn>
              <a:cxn ang="0">
                <a:pos x="0" y="0"/>
              </a:cxn>
              <a:cxn ang="0">
                <a:pos x="0" y="279"/>
              </a:cxn>
              <a:cxn ang="0">
                <a:pos x="10" y="279"/>
              </a:cxn>
            </a:cxnLst>
            <a:rect l="0" t="0" r="r" b="b"/>
            <a:pathLst>
              <a:path w="22" h="279">
                <a:moveTo>
                  <a:pt x="10" y="279"/>
                </a:moveTo>
                <a:lnTo>
                  <a:pt x="22" y="279"/>
                </a:lnTo>
                <a:lnTo>
                  <a:pt x="22"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553" name="Freeform 1097"/>
          <p:cNvSpPr>
            <a:spLocks/>
          </p:cNvSpPr>
          <p:nvPr/>
        </p:nvSpPr>
        <p:spPr bwMode="auto">
          <a:xfrm>
            <a:off x="5872163" y="5089525"/>
            <a:ext cx="12700" cy="12700"/>
          </a:xfrm>
          <a:custGeom>
            <a:avLst/>
            <a:gdLst/>
            <a:ahLst/>
            <a:cxnLst>
              <a:cxn ang="0">
                <a:pos x="0" y="13"/>
              </a:cxn>
              <a:cxn ang="0">
                <a:pos x="13" y="0"/>
              </a:cxn>
              <a:cxn ang="0">
                <a:pos x="1" y="0"/>
              </a:cxn>
              <a:cxn ang="0">
                <a:pos x="1" y="25"/>
              </a:cxn>
              <a:cxn ang="0">
                <a:pos x="13" y="25"/>
              </a:cxn>
              <a:cxn ang="0">
                <a:pos x="25" y="13"/>
              </a:cxn>
              <a:cxn ang="0">
                <a:pos x="13" y="25"/>
              </a:cxn>
              <a:cxn ang="0">
                <a:pos x="25" y="25"/>
              </a:cxn>
              <a:cxn ang="0">
                <a:pos x="25" y="13"/>
              </a:cxn>
              <a:cxn ang="0">
                <a:pos x="0" y="13"/>
              </a:cxn>
            </a:cxnLst>
            <a:rect l="0" t="0" r="r" b="b"/>
            <a:pathLst>
              <a:path w="25" h="25">
                <a:moveTo>
                  <a:pt x="0" y="13"/>
                </a:moveTo>
                <a:lnTo>
                  <a:pt x="13" y="0"/>
                </a:lnTo>
                <a:lnTo>
                  <a:pt x="1" y="0"/>
                </a:lnTo>
                <a:lnTo>
                  <a:pt x="1" y="25"/>
                </a:lnTo>
                <a:lnTo>
                  <a:pt x="13" y="25"/>
                </a:lnTo>
                <a:lnTo>
                  <a:pt x="25" y="13"/>
                </a:lnTo>
                <a:lnTo>
                  <a:pt x="13"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54" name="Freeform 1098"/>
          <p:cNvSpPr>
            <a:spLocks/>
          </p:cNvSpPr>
          <p:nvPr/>
        </p:nvSpPr>
        <p:spPr bwMode="auto">
          <a:xfrm>
            <a:off x="5872163" y="4941888"/>
            <a:ext cx="12700" cy="153987"/>
          </a:xfrm>
          <a:custGeom>
            <a:avLst/>
            <a:gdLst/>
            <a:ahLst/>
            <a:cxnLst>
              <a:cxn ang="0">
                <a:pos x="13" y="25"/>
              </a:cxn>
              <a:cxn ang="0">
                <a:pos x="0" y="12"/>
              </a:cxn>
              <a:cxn ang="0">
                <a:pos x="0" y="291"/>
              </a:cxn>
              <a:cxn ang="0">
                <a:pos x="25" y="291"/>
              </a:cxn>
              <a:cxn ang="0">
                <a:pos x="25" y="12"/>
              </a:cxn>
              <a:cxn ang="0">
                <a:pos x="13" y="0"/>
              </a:cxn>
              <a:cxn ang="0">
                <a:pos x="25" y="12"/>
              </a:cxn>
              <a:cxn ang="0">
                <a:pos x="25" y="0"/>
              </a:cxn>
              <a:cxn ang="0">
                <a:pos x="13" y="0"/>
              </a:cxn>
              <a:cxn ang="0">
                <a:pos x="13" y="25"/>
              </a:cxn>
            </a:cxnLst>
            <a:rect l="0" t="0" r="r" b="b"/>
            <a:pathLst>
              <a:path w="25" h="291">
                <a:moveTo>
                  <a:pt x="13" y="25"/>
                </a:moveTo>
                <a:lnTo>
                  <a:pt x="0" y="12"/>
                </a:lnTo>
                <a:lnTo>
                  <a:pt x="0" y="291"/>
                </a:lnTo>
                <a:lnTo>
                  <a:pt x="25" y="291"/>
                </a:lnTo>
                <a:lnTo>
                  <a:pt x="25" y="12"/>
                </a:lnTo>
                <a:lnTo>
                  <a:pt x="13" y="0"/>
                </a:lnTo>
                <a:lnTo>
                  <a:pt x="25" y="12"/>
                </a:lnTo>
                <a:lnTo>
                  <a:pt x="25" y="0"/>
                </a:lnTo>
                <a:lnTo>
                  <a:pt x="13" y="0"/>
                </a:lnTo>
                <a:lnTo>
                  <a:pt x="13" y="25"/>
                </a:lnTo>
                <a:close/>
              </a:path>
            </a:pathLst>
          </a:custGeom>
          <a:solidFill>
            <a:srgbClr val="000000"/>
          </a:solidFill>
          <a:ln w="9525">
            <a:noFill/>
            <a:round/>
            <a:headEnd/>
            <a:tailEnd/>
          </a:ln>
        </p:spPr>
        <p:txBody>
          <a:bodyPr/>
          <a:lstStyle/>
          <a:p>
            <a:endParaRPr lang="en-US"/>
          </a:p>
        </p:txBody>
      </p:sp>
      <p:sp>
        <p:nvSpPr>
          <p:cNvPr id="148555" name="Freeform 1099"/>
          <p:cNvSpPr>
            <a:spLocks/>
          </p:cNvSpPr>
          <p:nvPr/>
        </p:nvSpPr>
        <p:spPr bwMode="auto">
          <a:xfrm>
            <a:off x="5861050" y="4941888"/>
            <a:ext cx="17463" cy="12700"/>
          </a:xfrm>
          <a:custGeom>
            <a:avLst/>
            <a:gdLst/>
            <a:ahLst/>
            <a:cxnLst>
              <a:cxn ang="0">
                <a:pos x="25" y="12"/>
              </a:cxn>
              <a:cxn ang="0">
                <a:pos x="12" y="25"/>
              </a:cxn>
              <a:cxn ang="0">
                <a:pos x="34" y="25"/>
              </a:cxn>
              <a:cxn ang="0">
                <a:pos x="34" y="0"/>
              </a:cxn>
              <a:cxn ang="0">
                <a:pos x="12" y="0"/>
              </a:cxn>
              <a:cxn ang="0">
                <a:pos x="0" y="12"/>
              </a:cxn>
              <a:cxn ang="0">
                <a:pos x="12" y="0"/>
              </a:cxn>
              <a:cxn ang="0">
                <a:pos x="0" y="0"/>
              </a:cxn>
              <a:cxn ang="0">
                <a:pos x="0" y="12"/>
              </a:cxn>
              <a:cxn ang="0">
                <a:pos x="25" y="12"/>
              </a:cxn>
            </a:cxnLst>
            <a:rect l="0" t="0" r="r" b="b"/>
            <a:pathLst>
              <a:path w="34" h="25">
                <a:moveTo>
                  <a:pt x="25" y="12"/>
                </a:moveTo>
                <a:lnTo>
                  <a:pt x="12" y="25"/>
                </a:lnTo>
                <a:lnTo>
                  <a:pt x="34" y="25"/>
                </a:lnTo>
                <a:lnTo>
                  <a:pt x="34" y="0"/>
                </a:lnTo>
                <a:lnTo>
                  <a:pt x="12" y="0"/>
                </a:lnTo>
                <a:lnTo>
                  <a:pt x="0" y="12"/>
                </a:lnTo>
                <a:lnTo>
                  <a:pt x="12"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56" name="Freeform 1100"/>
          <p:cNvSpPr>
            <a:spLocks/>
          </p:cNvSpPr>
          <p:nvPr/>
        </p:nvSpPr>
        <p:spPr bwMode="auto">
          <a:xfrm>
            <a:off x="5861050" y="4948238"/>
            <a:ext cx="12700" cy="153987"/>
          </a:xfrm>
          <a:custGeom>
            <a:avLst/>
            <a:gdLst/>
            <a:ahLst/>
            <a:cxnLst>
              <a:cxn ang="0">
                <a:pos x="12" y="266"/>
              </a:cxn>
              <a:cxn ang="0">
                <a:pos x="25" y="279"/>
              </a:cxn>
              <a:cxn ang="0">
                <a:pos x="25" y="0"/>
              </a:cxn>
              <a:cxn ang="0">
                <a:pos x="0" y="0"/>
              </a:cxn>
              <a:cxn ang="0">
                <a:pos x="0" y="279"/>
              </a:cxn>
              <a:cxn ang="0">
                <a:pos x="12" y="291"/>
              </a:cxn>
              <a:cxn ang="0">
                <a:pos x="0" y="279"/>
              </a:cxn>
              <a:cxn ang="0">
                <a:pos x="0" y="291"/>
              </a:cxn>
              <a:cxn ang="0">
                <a:pos x="12" y="291"/>
              </a:cxn>
              <a:cxn ang="0">
                <a:pos x="12" y="266"/>
              </a:cxn>
            </a:cxnLst>
            <a:rect l="0" t="0" r="r" b="b"/>
            <a:pathLst>
              <a:path w="25" h="291">
                <a:moveTo>
                  <a:pt x="12" y="266"/>
                </a:moveTo>
                <a:lnTo>
                  <a:pt x="25" y="279"/>
                </a:lnTo>
                <a:lnTo>
                  <a:pt x="25" y="0"/>
                </a:lnTo>
                <a:lnTo>
                  <a:pt x="0" y="0"/>
                </a:lnTo>
                <a:lnTo>
                  <a:pt x="0" y="279"/>
                </a:lnTo>
                <a:lnTo>
                  <a:pt x="12" y="291"/>
                </a:lnTo>
                <a:lnTo>
                  <a:pt x="0" y="279"/>
                </a:lnTo>
                <a:lnTo>
                  <a:pt x="0" y="291"/>
                </a:lnTo>
                <a:lnTo>
                  <a:pt x="12" y="291"/>
                </a:lnTo>
                <a:lnTo>
                  <a:pt x="12" y="266"/>
                </a:lnTo>
                <a:close/>
              </a:path>
            </a:pathLst>
          </a:custGeom>
          <a:solidFill>
            <a:srgbClr val="000000"/>
          </a:solidFill>
          <a:ln w="9525">
            <a:noFill/>
            <a:round/>
            <a:headEnd/>
            <a:tailEnd/>
          </a:ln>
        </p:spPr>
        <p:txBody>
          <a:bodyPr/>
          <a:lstStyle/>
          <a:p>
            <a:endParaRPr lang="en-US"/>
          </a:p>
        </p:txBody>
      </p:sp>
      <p:sp>
        <p:nvSpPr>
          <p:cNvPr id="148557" name="Freeform 1101"/>
          <p:cNvSpPr>
            <a:spLocks/>
          </p:cNvSpPr>
          <p:nvPr/>
        </p:nvSpPr>
        <p:spPr bwMode="auto">
          <a:xfrm>
            <a:off x="5867400" y="5089525"/>
            <a:ext cx="4763"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558" name="Freeform 1102"/>
          <p:cNvSpPr>
            <a:spLocks/>
          </p:cNvSpPr>
          <p:nvPr/>
        </p:nvSpPr>
        <p:spPr bwMode="auto">
          <a:xfrm>
            <a:off x="6284913" y="4948238"/>
            <a:ext cx="11112" cy="147637"/>
          </a:xfrm>
          <a:custGeom>
            <a:avLst/>
            <a:gdLst/>
            <a:ahLst/>
            <a:cxnLst>
              <a:cxn ang="0">
                <a:pos x="10" y="279"/>
              </a:cxn>
              <a:cxn ang="0">
                <a:pos x="21" y="279"/>
              </a:cxn>
              <a:cxn ang="0">
                <a:pos x="21" y="0"/>
              </a:cxn>
              <a:cxn ang="0">
                <a:pos x="0" y="0"/>
              </a:cxn>
              <a:cxn ang="0">
                <a:pos x="0" y="279"/>
              </a:cxn>
              <a:cxn ang="0">
                <a:pos x="10" y="279"/>
              </a:cxn>
            </a:cxnLst>
            <a:rect l="0" t="0" r="r" b="b"/>
            <a:pathLst>
              <a:path w="21" h="279">
                <a:moveTo>
                  <a:pt x="10" y="279"/>
                </a:moveTo>
                <a:lnTo>
                  <a:pt x="21" y="279"/>
                </a:lnTo>
                <a:lnTo>
                  <a:pt x="21" y="0"/>
                </a:lnTo>
                <a:lnTo>
                  <a:pt x="0" y="0"/>
                </a:lnTo>
                <a:lnTo>
                  <a:pt x="0" y="279"/>
                </a:lnTo>
                <a:lnTo>
                  <a:pt x="10" y="279"/>
                </a:lnTo>
                <a:close/>
              </a:path>
            </a:pathLst>
          </a:custGeom>
          <a:solidFill>
            <a:srgbClr val="000000"/>
          </a:solidFill>
          <a:ln w="9525">
            <a:noFill/>
            <a:round/>
            <a:headEnd/>
            <a:tailEnd/>
          </a:ln>
        </p:spPr>
        <p:txBody>
          <a:bodyPr/>
          <a:lstStyle/>
          <a:p>
            <a:endParaRPr lang="en-US"/>
          </a:p>
        </p:txBody>
      </p:sp>
      <p:sp>
        <p:nvSpPr>
          <p:cNvPr id="148559" name="Freeform 1103"/>
          <p:cNvSpPr>
            <a:spLocks/>
          </p:cNvSpPr>
          <p:nvPr/>
        </p:nvSpPr>
        <p:spPr bwMode="auto">
          <a:xfrm>
            <a:off x="6289675" y="5089525"/>
            <a:ext cx="12700" cy="12700"/>
          </a:xfrm>
          <a:custGeom>
            <a:avLst/>
            <a:gdLst/>
            <a:ahLst/>
            <a:cxnLst>
              <a:cxn ang="0">
                <a:pos x="0" y="13"/>
              </a:cxn>
              <a:cxn ang="0">
                <a:pos x="12" y="0"/>
              </a:cxn>
              <a:cxn ang="0">
                <a:pos x="1" y="0"/>
              </a:cxn>
              <a:cxn ang="0">
                <a:pos x="1" y="25"/>
              </a:cxn>
              <a:cxn ang="0">
                <a:pos x="12" y="25"/>
              </a:cxn>
              <a:cxn ang="0">
                <a:pos x="25" y="13"/>
              </a:cxn>
              <a:cxn ang="0">
                <a:pos x="12" y="25"/>
              </a:cxn>
              <a:cxn ang="0">
                <a:pos x="25" y="25"/>
              </a:cxn>
              <a:cxn ang="0">
                <a:pos x="25" y="13"/>
              </a:cxn>
              <a:cxn ang="0">
                <a:pos x="0" y="13"/>
              </a:cxn>
            </a:cxnLst>
            <a:rect l="0" t="0" r="r" b="b"/>
            <a:pathLst>
              <a:path w="25" h="25">
                <a:moveTo>
                  <a:pt x="0" y="13"/>
                </a:moveTo>
                <a:lnTo>
                  <a:pt x="12" y="0"/>
                </a:lnTo>
                <a:lnTo>
                  <a:pt x="1" y="0"/>
                </a:lnTo>
                <a:lnTo>
                  <a:pt x="1" y="25"/>
                </a:lnTo>
                <a:lnTo>
                  <a:pt x="12" y="25"/>
                </a:lnTo>
                <a:lnTo>
                  <a:pt x="25" y="13"/>
                </a:lnTo>
                <a:lnTo>
                  <a:pt x="12"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60" name="Freeform 1104"/>
          <p:cNvSpPr>
            <a:spLocks/>
          </p:cNvSpPr>
          <p:nvPr/>
        </p:nvSpPr>
        <p:spPr bwMode="auto">
          <a:xfrm>
            <a:off x="6289675" y="4941888"/>
            <a:ext cx="12700" cy="153987"/>
          </a:xfrm>
          <a:custGeom>
            <a:avLst/>
            <a:gdLst/>
            <a:ahLst/>
            <a:cxnLst>
              <a:cxn ang="0">
                <a:pos x="12" y="25"/>
              </a:cxn>
              <a:cxn ang="0">
                <a:pos x="0" y="12"/>
              </a:cxn>
              <a:cxn ang="0">
                <a:pos x="0" y="291"/>
              </a:cxn>
              <a:cxn ang="0">
                <a:pos x="25" y="291"/>
              </a:cxn>
              <a:cxn ang="0">
                <a:pos x="25" y="12"/>
              </a:cxn>
              <a:cxn ang="0">
                <a:pos x="12" y="0"/>
              </a:cxn>
              <a:cxn ang="0">
                <a:pos x="25" y="12"/>
              </a:cxn>
              <a:cxn ang="0">
                <a:pos x="25" y="0"/>
              </a:cxn>
              <a:cxn ang="0">
                <a:pos x="12" y="0"/>
              </a:cxn>
              <a:cxn ang="0">
                <a:pos x="12" y="25"/>
              </a:cxn>
            </a:cxnLst>
            <a:rect l="0" t="0" r="r" b="b"/>
            <a:pathLst>
              <a:path w="25" h="291">
                <a:moveTo>
                  <a:pt x="12" y="25"/>
                </a:moveTo>
                <a:lnTo>
                  <a:pt x="0" y="12"/>
                </a:lnTo>
                <a:lnTo>
                  <a:pt x="0" y="291"/>
                </a:lnTo>
                <a:lnTo>
                  <a:pt x="25" y="291"/>
                </a:lnTo>
                <a:lnTo>
                  <a:pt x="25" y="12"/>
                </a:lnTo>
                <a:lnTo>
                  <a:pt x="12" y="0"/>
                </a:lnTo>
                <a:lnTo>
                  <a:pt x="25" y="12"/>
                </a:lnTo>
                <a:lnTo>
                  <a:pt x="25" y="0"/>
                </a:lnTo>
                <a:lnTo>
                  <a:pt x="12" y="0"/>
                </a:lnTo>
                <a:lnTo>
                  <a:pt x="12" y="25"/>
                </a:lnTo>
                <a:close/>
              </a:path>
            </a:pathLst>
          </a:custGeom>
          <a:solidFill>
            <a:srgbClr val="000000"/>
          </a:solidFill>
          <a:ln w="9525">
            <a:noFill/>
            <a:round/>
            <a:headEnd/>
            <a:tailEnd/>
          </a:ln>
        </p:spPr>
        <p:txBody>
          <a:bodyPr/>
          <a:lstStyle/>
          <a:p>
            <a:endParaRPr lang="en-US"/>
          </a:p>
        </p:txBody>
      </p:sp>
      <p:sp>
        <p:nvSpPr>
          <p:cNvPr id="148561" name="Freeform 1105"/>
          <p:cNvSpPr>
            <a:spLocks/>
          </p:cNvSpPr>
          <p:nvPr/>
        </p:nvSpPr>
        <p:spPr bwMode="auto">
          <a:xfrm>
            <a:off x="6276975" y="4941888"/>
            <a:ext cx="19050" cy="12700"/>
          </a:xfrm>
          <a:custGeom>
            <a:avLst/>
            <a:gdLst/>
            <a:ahLst/>
            <a:cxnLst>
              <a:cxn ang="0">
                <a:pos x="25" y="12"/>
              </a:cxn>
              <a:cxn ang="0">
                <a:pos x="13" y="25"/>
              </a:cxn>
              <a:cxn ang="0">
                <a:pos x="34" y="25"/>
              </a:cxn>
              <a:cxn ang="0">
                <a:pos x="34" y="0"/>
              </a:cxn>
              <a:cxn ang="0">
                <a:pos x="13" y="0"/>
              </a:cxn>
              <a:cxn ang="0">
                <a:pos x="0" y="12"/>
              </a:cxn>
              <a:cxn ang="0">
                <a:pos x="13" y="0"/>
              </a:cxn>
              <a:cxn ang="0">
                <a:pos x="0" y="0"/>
              </a:cxn>
              <a:cxn ang="0">
                <a:pos x="0" y="12"/>
              </a:cxn>
              <a:cxn ang="0">
                <a:pos x="25" y="12"/>
              </a:cxn>
            </a:cxnLst>
            <a:rect l="0" t="0" r="r" b="b"/>
            <a:pathLst>
              <a:path w="34" h="25">
                <a:moveTo>
                  <a:pt x="25" y="12"/>
                </a:moveTo>
                <a:lnTo>
                  <a:pt x="13" y="25"/>
                </a:lnTo>
                <a:lnTo>
                  <a:pt x="34" y="25"/>
                </a:lnTo>
                <a:lnTo>
                  <a:pt x="34" y="0"/>
                </a:lnTo>
                <a:lnTo>
                  <a:pt x="13" y="0"/>
                </a:lnTo>
                <a:lnTo>
                  <a:pt x="0" y="12"/>
                </a:lnTo>
                <a:lnTo>
                  <a:pt x="13"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62" name="Freeform 1106"/>
          <p:cNvSpPr>
            <a:spLocks/>
          </p:cNvSpPr>
          <p:nvPr/>
        </p:nvSpPr>
        <p:spPr bwMode="auto">
          <a:xfrm>
            <a:off x="6276975" y="4948238"/>
            <a:ext cx="14288" cy="153987"/>
          </a:xfrm>
          <a:custGeom>
            <a:avLst/>
            <a:gdLst/>
            <a:ahLst/>
            <a:cxnLst>
              <a:cxn ang="0">
                <a:pos x="13" y="266"/>
              </a:cxn>
              <a:cxn ang="0">
                <a:pos x="25" y="279"/>
              </a:cxn>
              <a:cxn ang="0">
                <a:pos x="25" y="0"/>
              </a:cxn>
              <a:cxn ang="0">
                <a:pos x="0" y="0"/>
              </a:cxn>
              <a:cxn ang="0">
                <a:pos x="0" y="279"/>
              </a:cxn>
              <a:cxn ang="0">
                <a:pos x="13" y="291"/>
              </a:cxn>
              <a:cxn ang="0">
                <a:pos x="0" y="279"/>
              </a:cxn>
              <a:cxn ang="0">
                <a:pos x="0" y="291"/>
              </a:cxn>
              <a:cxn ang="0">
                <a:pos x="13" y="291"/>
              </a:cxn>
              <a:cxn ang="0">
                <a:pos x="13" y="266"/>
              </a:cxn>
            </a:cxnLst>
            <a:rect l="0" t="0" r="r" b="b"/>
            <a:pathLst>
              <a:path w="25" h="291">
                <a:moveTo>
                  <a:pt x="13" y="266"/>
                </a:moveTo>
                <a:lnTo>
                  <a:pt x="25" y="279"/>
                </a:lnTo>
                <a:lnTo>
                  <a:pt x="25" y="0"/>
                </a:lnTo>
                <a:lnTo>
                  <a:pt x="0" y="0"/>
                </a:lnTo>
                <a:lnTo>
                  <a:pt x="0" y="279"/>
                </a:lnTo>
                <a:lnTo>
                  <a:pt x="13" y="291"/>
                </a:lnTo>
                <a:lnTo>
                  <a:pt x="0" y="279"/>
                </a:lnTo>
                <a:lnTo>
                  <a:pt x="0" y="291"/>
                </a:lnTo>
                <a:lnTo>
                  <a:pt x="13" y="291"/>
                </a:lnTo>
                <a:lnTo>
                  <a:pt x="13" y="266"/>
                </a:lnTo>
                <a:close/>
              </a:path>
            </a:pathLst>
          </a:custGeom>
          <a:solidFill>
            <a:srgbClr val="000000"/>
          </a:solidFill>
          <a:ln w="9525">
            <a:noFill/>
            <a:round/>
            <a:headEnd/>
            <a:tailEnd/>
          </a:ln>
        </p:spPr>
        <p:txBody>
          <a:bodyPr/>
          <a:lstStyle/>
          <a:p>
            <a:endParaRPr lang="en-US"/>
          </a:p>
        </p:txBody>
      </p:sp>
      <p:sp>
        <p:nvSpPr>
          <p:cNvPr id="148563" name="Freeform 1107"/>
          <p:cNvSpPr>
            <a:spLocks/>
          </p:cNvSpPr>
          <p:nvPr/>
        </p:nvSpPr>
        <p:spPr bwMode="auto">
          <a:xfrm>
            <a:off x="6284913" y="5089525"/>
            <a:ext cx="4762" cy="12700"/>
          </a:xfrm>
          <a:custGeom>
            <a:avLst/>
            <a:gdLst/>
            <a:ahLst/>
            <a:cxnLst>
              <a:cxn ang="0">
                <a:pos x="10" y="0"/>
              </a:cxn>
              <a:cxn ang="0">
                <a:pos x="10" y="0"/>
              </a:cxn>
              <a:cxn ang="0">
                <a:pos x="0" y="0"/>
              </a:cxn>
              <a:cxn ang="0">
                <a:pos x="0" y="25"/>
              </a:cxn>
              <a:cxn ang="0">
                <a:pos x="10" y="25"/>
              </a:cxn>
              <a:cxn ang="0">
                <a:pos x="10" y="25"/>
              </a:cxn>
              <a:cxn ang="0">
                <a:pos x="10" y="0"/>
              </a:cxn>
            </a:cxnLst>
            <a:rect l="0" t="0" r="r" b="b"/>
            <a:pathLst>
              <a:path w="10" h="25">
                <a:moveTo>
                  <a:pt x="10" y="0"/>
                </a:moveTo>
                <a:lnTo>
                  <a:pt x="10" y="0"/>
                </a:lnTo>
                <a:lnTo>
                  <a:pt x="0" y="0"/>
                </a:lnTo>
                <a:lnTo>
                  <a:pt x="0" y="25"/>
                </a:lnTo>
                <a:lnTo>
                  <a:pt x="10" y="25"/>
                </a:lnTo>
                <a:lnTo>
                  <a:pt x="10" y="25"/>
                </a:lnTo>
                <a:lnTo>
                  <a:pt x="10" y="0"/>
                </a:lnTo>
                <a:close/>
              </a:path>
            </a:pathLst>
          </a:custGeom>
          <a:solidFill>
            <a:srgbClr val="000000"/>
          </a:solidFill>
          <a:ln w="9525">
            <a:noFill/>
            <a:round/>
            <a:headEnd/>
            <a:tailEnd/>
          </a:ln>
        </p:spPr>
        <p:txBody>
          <a:bodyPr/>
          <a:lstStyle/>
          <a:p>
            <a:endParaRPr lang="en-US"/>
          </a:p>
        </p:txBody>
      </p:sp>
      <p:sp>
        <p:nvSpPr>
          <p:cNvPr id="148564" name="Freeform 1108"/>
          <p:cNvSpPr>
            <a:spLocks/>
          </p:cNvSpPr>
          <p:nvPr/>
        </p:nvSpPr>
        <p:spPr bwMode="auto">
          <a:xfrm>
            <a:off x="6680200" y="4948238"/>
            <a:ext cx="11113" cy="147637"/>
          </a:xfrm>
          <a:custGeom>
            <a:avLst/>
            <a:gdLst/>
            <a:ahLst/>
            <a:cxnLst>
              <a:cxn ang="0">
                <a:pos x="11" y="279"/>
              </a:cxn>
              <a:cxn ang="0">
                <a:pos x="21" y="279"/>
              </a:cxn>
              <a:cxn ang="0">
                <a:pos x="21" y="0"/>
              </a:cxn>
              <a:cxn ang="0">
                <a:pos x="0" y="0"/>
              </a:cxn>
              <a:cxn ang="0">
                <a:pos x="0" y="279"/>
              </a:cxn>
              <a:cxn ang="0">
                <a:pos x="11" y="279"/>
              </a:cxn>
            </a:cxnLst>
            <a:rect l="0" t="0" r="r" b="b"/>
            <a:pathLst>
              <a:path w="21" h="279">
                <a:moveTo>
                  <a:pt x="11" y="279"/>
                </a:moveTo>
                <a:lnTo>
                  <a:pt x="21" y="279"/>
                </a:lnTo>
                <a:lnTo>
                  <a:pt x="21" y="0"/>
                </a:lnTo>
                <a:lnTo>
                  <a:pt x="0" y="0"/>
                </a:lnTo>
                <a:lnTo>
                  <a:pt x="0" y="279"/>
                </a:lnTo>
                <a:lnTo>
                  <a:pt x="11" y="279"/>
                </a:lnTo>
                <a:close/>
              </a:path>
            </a:pathLst>
          </a:custGeom>
          <a:solidFill>
            <a:srgbClr val="000000"/>
          </a:solidFill>
          <a:ln w="9525">
            <a:noFill/>
            <a:round/>
            <a:headEnd/>
            <a:tailEnd/>
          </a:ln>
        </p:spPr>
        <p:txBody>
          <a:bodyPr/>
          <a:lstStyle/>
          <a:p>
            <a:endParaRPr lang="en-US"/>
          </a:p>
        </p:txBody>
      </p:sp>
      <p:sp>
        <p:nvSpPr>
          <p:cNvPr id="148565" name="Freeform 1109"/>
          <p:cNvSpPr>
            <a:spLocks/>
          </p:cNvSpPr>
          <p:nvPr/>
        </p:nvSpPr>
        <p:spPr bwMode="auto">
          <a:xfrm>
            <a:off x="6684963" y="5089525"/>
            <a:ext cx="14287" cy="12700"/>
          </a:xfrm>
          <a:custGeom>
            <a:avLst/>
            <a:gdLst/>
            <a:ahLst/>
            <a:cxnLst>
              <a:cxn ang="0">
                <a:pos x="0" y="13"/>
              </a:cxn>
              <a:cxn ang="0">
                <a:pos x="12" y="0"/>
              </a:cxn>
              <a:cxn ang="0">
                <a:pos x="2" y="0"/>
              </a:cxn>
              <a:cxn ang="0">
                <a:pos x="2" y="25"/>
              </a:cxn>
              <a:cxn ang="0">
                <a:pos x="12" y="25"/>
              </a:cxn>
              <a:cxn ang="0">
                <a:pos x="25" y="13"/>
              </a:cxn>
              <a:cxn ang="0">
                <a:pos x="12" y="25"/>
              </a:cxn>
              <a:cxn ang="0">
                <a:pos x="25" y="25"/>
              </a:cxn>
              <a:cxn ang="0">
                <a:pos x="25" y="13"/>
              </a:cxn>
              <a:cxn ang="0">
                <a:pos x="0" y="13"/>
              </a:cxn>
            </a:cxnLst>
            <a:rect l="0" t="0" r="r" b="b"/>
            <a:pathLst>
              <a:path w="25" h="25">
                <a:moveTo>
                  <a:pt x="0" y="13"/>
                </a:moveTo>
                <a:lnTo>
                  <a:pt x="12" y="0"/>
                </a:lnTo>
                <a:lnTo>
                  <a:pt x="2" y="0"/>
                </a:lnTo>
                <a:lnTo>
                  <a:pt x="2" y="25"/>
                </a:lnTo>
                <a:lnTo>
                  <a:pt x="12" y="25"/>
                </a:lnTo>
                <a:lnTo>
                  <a:pt x="25" y="13"/>
                </a:lnTo>
                <a:lnTo>
                  <a:pt x="12" y="25"/>
                </a:lnTo>
                <a:lnTo>
                  <a:pt x="25" y="25"/>
                </a:lnTo>
                <a:lnTo>
                  <a:pt x="25" y="13"/>
                </a:lnTo>
                <a:lnTo>
                  <a:pt x="0" y="13"/>
                </a:lnTo>
                <a:close/>
              </a:path>
            </a:pathLst>
          </a:custGeom>
          <a:solidFill>
            <a:srgbClr val="000000"/>
          </a:solidFill>
          <a:ln w="9525">
            <a:noFill/>
            <a:round/>
            <a:headEnd/>
            <a:tailEnd/>
          </a:ln>
        </p:spPr>
        <p:txBody>
          <a:bodyPr/>
          <a:lstStyle/>
          <a:p>
            <a:endParaRPr lang="en-US"/>
          </a:p>
        </p:txBody>
      </p:sp>
      <p:sp>
        <p:nvSpPr>
          <p:cNvPr id="148566" name="Freeform 1110"/>
          <p:cNvSpPr>
            <a:spLocks/>
          </p:cNvSpPr>
          <p:nvPr/>
        </p:nvSpPr>
        <p:spPr bwMode="auto">
          <a:xfrm>
            <a:off x="6684963" y="4941888"/>
            <a:ext cx="14287" cy="153987"/>
          </a:xfrm>
          <a:custGeom>
            <a:avLst/>
            <a:gdLst/>
            <a:ahLst/>
            <a:cxnLst>
              <a:cxn ang="0">
                <a:pos x="12" y="25"/>
              </a:cxn>
              <a:cxn ang="0">
                <a:pos x="0" y="12"/>
              </a:cxn>
              <a:cxn ang="0">
                <a:pos x="0" y="291"/>
              </a:cxn>
              <a:cxn ang="0">
                <a:pos x="25" y="291"/>
              </a:cxn>
              <a:cxn ang="0">
                <a:pos x="25" y="12"/>
              </a:cxn>
              <a:cxn ang="0">
                <a:pos x="12" y="0"/>
              </a:cxn>
              <a:cxn ang="0">
                <a:pos x="25" y="12"/>
              </a:cxn>
              <a:cxn ang="0">
                <a:pos x="25" y="0"/>
              </a:cxn>
              <a:cxn ang="0">
                <a:pos x="12" y="0"/>
              </a:cxn>
              <a:cxn ang="0">
                <a:pos x="12" y="25"/>
              </a:cxn>
            </a:cxnLst>
            <a:rect l="0" t="0" r="r" b="b"/>
            <a:pathLst>
              <a:path w="25" h="291">
                <a:moveTo>
                  <a:pt x="12" y="25"/>
                </a:moveTo>
                <a:lnTo>
                  <a:pt x="0" y="12"/>
                </a:lnTo>
                <a:lnTo>
                  <a:pt x="0" y="291"/>
                </a:lnTo>
                <a:lnTo>
                  <a:pt x="25" y="291"/>
                </a:lnTo>
                <a:lnTo>
                  <a:pt x="25" y="12"/>
                </a:lnTo>
                <a:lnTo>
                  <a:pt x="12" y="0"/>
                </a:lnTo>
                <a:lnTo>
                  <a:pt x="25" y="12"/>
                </a:lnTo>
                <a:lnTo>
                  <a:pt x="25" y="0"/>
                </a:lnTo>
                <a:lnTo>
                  <a:pt x="12" y="0"/>
                </a:lnTo>
                <a:lnTo>
                  <a:pt x="12" y="25"/>
                </a:lnTo>
                <a:close/>
              </a:path>
            </a:pathLst>
          </a:custGeom>
          <a:solidFill>
            <a:srgbClr val="000000"/>
          </a:solidFill>
          <a:ln w="9525">
            <a:noFill/>
            <a:round/>
            <a:headEnd/>
            <a:tailEnd/>
          </a:ln>
        </p:spPr>
        <p:txBody>
          <a:bodyPr/>
          <a:lstStyle/>
          <a:p>
            <a:endParaRPr lang="en-US"/>
          </a:p>
        </p:txBody>
      </p:sp>
      <p:sp>
        <p:nvSpPr>
          <p:cNvPr id="148567" name="Freeform 1111"/>
          <p:cNvSpPr>
            <a:spLocks/>
          </p:cNvSpPr>
          <p:nvPr/>
        </p:nvSpPr>
        <p:spPr bwMode="auto">
          <a:xfrm>
            <a:off x="6673850" y="4941888"/>
            <a:ext cx="17463" cy="12700"/>
          </a:xfrm>
          <a:custGeom>
            <a:avLst/>
            <a:gdLst/>
            <a:ahLst/>
            <a:cxnLst>
              <a:cxn ang="0">
                <a:pos x="25" y="12"/>
              </a:cxn>
              <a:cxn ang="0">
                <a:pos x="13" y="25"/>
              </a:cxn>
              <a:cxn ang="0">
                <a:pos x="34" y="25"/>
              </a:cxn>
              <a:cxn ang="0">
                <a:pos x="34" y="0"/>
              </a:cxn>
              <a:cxn ang="0">
                <a:pos x="13" y="0"/>
              </a:cxn>
              <a:cxn ang="0">
                <a:pos x="0" y="12"/>
              </a:cxn>
              <a:cxn ang="0">
                <a:pos x="13" y="0"/>
              </a:cxn>
              <a:cxn ang="0">
                <a:pos x="0" y="0"/>
              </a:cxn>
              <a:cxn ang="0">
                <a:pos x="0" y="12"/>
              </a:cxn>
              <a:cxn ang="0">
                <a:pos x="25" y="12"/>
              </a:cxn>
            </a:cxnLst>
            <a:rect l="0" t="0" r="r" b="b"/>
            <a:pathLst>
              <a:path w="34" h="25">
                <a:moveTo>
                  <a:pt x="25" y="12"/>
                </a:moveTo>
                <a:lnTo>
                  <a:pt x="13" y="25"/>
                </a:lnTo>
                <a:lnTo>
                  <a:pt x="34" y="25"/>
                </a:lnTo>
                <a:lnTo>
                  <a:pt x="34" y="0"/>
                </a:lnTo>
                <a:lnTo>
                  <a:pt x="13" y="0"/>
                </a:lnTo>
                <a:lnTo>
                  <a:pt x="0" y="12"/>
                </a:lnTo>
                <a:lnTo>
                  <a:pt x="13" y="0"/>
                </a:lnTo>
                <a:lnTo>
                  <a:pt x="0" y="0"/>
                </a:lnTo>
                <a:lnTo>
                  <a:pt x="0" y="12"/>
                </a:lnTo>
                <a:lnTo>
                  <a:pt x="25" y="12"/>
                </a:lnTo>
                <a:close/>
              </a:path>
            </a:pathLst>
          </a:custGeom>
          <a:solidFill>
            <a:srgbClr val="000000"/>
          </a:solidFill>
          <a:ln w="9525">
            <a:noFill/>
            <a:round/>
            <a:headEnd/>
            <a:tailEnd/>
          </a:ln>
        </p:spPr>
        <p:txBody>
          <a:bodyPr/>
          <a:lstStyle/>
          <a:p>
            <a:endParaRPr lang="en-US"/>
          </a:p>
        </p:txBody>
      </p:sp>
      <p:sp>
        <p:nvSpPr>
          <p:cNvPr id="148568" name="Freeform 1112"/>
          <p:cNvSpPr>
            <a:spLocks/>
          </p:cNvSpPr>
          <p:nvPr/>
        </p:nvSpPr>
        <p:spPr bwMode="auto">
          <a:xfrm>
            <a:off x="6673850" y="4948238"/>
            <a:ext cx="12700" cy="153987"/>
          </a:xfrm>
          <a:custGeom>
            <a:avLst/>
            <a:gdLst/>
            <a:ahLst/>
            <a:cxnLst>
              <a:cxn ang="0">
                <a:pos x="13" y="266"/>
              </a:cxn>
              <a:cxn ang="0">
                <a:pos x="25" y="279"/>
              </a:cxn>
              <a:cxn ang="0">
                <a:pos x="25" y="0"/>
              </a:cxn>
              <a:cxn ang="0">
                <a:pos x="0" y="0"/>
              </a:cxn>
              <a:cxn ang="0">
                <a:pos x="0" y="279"/>
              </a:cxn>
              <a:cxn ang="0">
                <a:pos x="13" y="291"/>
              </a:cxn>
              <a:cxn ang="0">
                <a:pos x="0" y="279"/>
              </a:cxn>
              <a:cxn ang="0">
                <a:pos x="0" y="291"/>
              </a:cxn>
              <a:cxn ang="0">
                <a:pos x="13" y="291"/>
              </a:cxn>
              <a:cxn ang="0">
                <a:pos x="13" y="266"/>
              </a:cxn>
            </a:cxnLst>
            <a:rect l="0" t="0" r="r" b="b"/>
            <a:pathLst>
              <a:path w="25" h="291">
                <a:moveTo>
                  <a:pt x="13" y="266"/>
                </a:moveTo>
                <a:lnTo>
                  <a:pt x="25" y="279"/>
                </a:lnTo>
                <a:lnTo>
                  <a:pt x="25" y="0"/>
                </a:lnTo>
                <a:lnTo>
                  <a:pt x="0" y="0"/>
                </a:lnTo>
                <a:lnTo>
                  <a:pt x="0" y="279"/>
                </a:lnTo>
                <a:lnTo>
                  <a:pt x="13" y="291"/>
                </a:lnTo>
                <a:lnTo>
                  <a:pt x="0" y="279"/>
                </a:lnTo>
                <a:lnTo>
                  <a:pt x="0" y="291"/>
                </a:lnTo>
                <a:lnTo>
                  <a:pt x="13" y="291"/>
                </a:lnTo>
                <a:lnTo>
                  <a:pt x="13" y="266"/>
                </a:lnTo>
                <a:close/>
              </a:path>
            </a:pathLst>
          </a:custGeom>
          <a:solidFill>
            <a:srgbClr val="000000"/>
          </a:solidFill>
          <a:ln w="9525">
            <a:noFill/>
            <a:round/>
            <a:headEnd/>
            <a:tailEnd/>
          </a:ln>
        </p:spPr>
        <p:txBody>
          <a:bodyPr/>
          <a:lstStyle/>
          <a:p>
            <a:endParaRPr lang="en-US"/>
          </a:p>
        </p:txBody>
      </p:sp>
      <p:sp>
        <p:nvSpPr>
          <p:cNvPr id="148569" name="Freeform 1113"/>
          <p:cNvSpPr>
            <a:spLocks/>
          </p:cNvSpPr>
          <p:nvPr/>
        </p:nvSpPr>
        <p:spPr bwMode="auto">
          <a:xfrm>
            <a:off x="6680200" y="5089525"/>
            <a:ext cx="6350" cy="12700"/>
          </a:xfrm>
          <a:custGeom>
            <a:avLst/>
            <a:gdLst/>
            <a:ahLst/>
            <a:cxnLst>
              <a:cxn ang="0">
                <a:pos x="11" y="0"/>
              </a:cxn>
              <a:cxn ang="0">
                <a:pos x="11" y="0"/>
              </a:cxn>
              <a:cxn ang="0">
                <a:pos x="0" y="0"/>
              </a:cxn>
              <a:cxn ang="0">
                <a:pos x="0" y="25"/>
              </a:cxn>
              <a:cxn ang="0">
                <a:pos x="11" y="25"/>
              </a:cxn>
              <a:cxn ang="0">
                <a:pos x="11" y="25"/>
              </a:cxn>
              <a:cxn ang="0">
                <a:pos x="11" y="0"/>
              </a:cxn>
            </a:cxnLst>
            <a:rect l="0" t="0" r="r" b="b"/>
            <a:pathLst>
              <a:path w="11" h="25">
                <a:moveTo>
                  <a:pt x="11" y="0"/>
                </a:moveTo>
                <a:lnTo>
                  <a:pt x="11" y="0"/>
                </a:lnTo>
                <a:lnTo>
                  <a:pt x="0" y="0"/>
                </a:lnTo>
                <a:lnTo>
                  <a:pt x="0" y="25"/>
                </a:lnTo>
                <a:lnTo>
                  <a:pt x="11" y="25"/>
                </a:lnTo>
                <a:lnTo>
                  <a:pt x="11" y="25"/>
                </a:lnTo>
                <a:lnTo>
                  <a:pt x="11" y="0"/>
                </a:lnTo>
                <a:close/>
              </a:path>
            </a:pathLst>
          </a:custGeom>
          <a:solidFill>
            <a:srgbClr val="000000"/>
          </a:solidFill>
          <a:ln w="9525">
            <a:noFill/>
            <a:round/>
            <a:headEnd/>
            <a:tailEnd/>
          </a:ln>
        </p:spPr>
        <p:txBody>
          <a:bodyPr/>
          <a:lstStyle/>
          <a:p>
            <a:endParaRPr lang="en-US"/>
          </a:p>
        </p:txBody>
      </p:sp>
      <p:sp>
        <p:nvSpPr>
          <p:cNvPr id="148570" name="Freeform 1114"/>
          <p:cNvSpPr>
            <a:spLocks/>
          </p:cNvSpPr>
          <p:nvPr/>
        </p:nvSpPr>
        <p:spPr bwMode="auto">
          <a:xfrm>
            <a:off x="2268538" y="5191125"/>
            <a:ext cx="41275" cy="95250"/>
          </a:xfrm>
          <a:custGeom>
            <a:avLst/>
            <a:gdLst/>
            <a:ahLst/>
            <a:cxnLst>
              <a:cxn ang="0">
                <a:pos x="42" y="180"/>
              </a:cxn>
              <a:cxn ang="0">
                <a:pos x="42" y="56"/>
              </a:cxn>
              <a:cxn ang="0">
                <a:pos x="0" y="56"/>
              </a:cxn>
              <a:cxn ang="0">
                <a:pos x="0" y="31"/>
              </a:cxn>
              <a:cxn ang="0">
                <a:pos x="11" y="31"/>
              </a:cxn>
              <a:cxn ang="0">
                <a:pos x="20" y="30"/>
              </a:cxn>
              <a:cxn ang="0">
                <a:pos x="28" y="27"/>
              </a:cxn>
              <a:cxn ang="0">
                <a:pos x="35" y="23"/>
              </a:cxn>
              <a:cxn ang="0">
                <a:pos x="40" y="19"/>
              </a:cxn>
              <a:cxn ang="0">
                <a:pos x="45" y="13"/>
              </a:cxn>
              <a:cxn ang="0">
                <a:pos x="47" y="8"/>
              </a:cxn>
              <a:cxn ang="0">
                <a:pos x="50" y="0"/>
              </a:cxn>
              <a:cxn ang="0">
                <a:pos x="78" y="0"/>
              </a:cxn>
              <a:cxn ang="0">
                <a:pos x="78" y="180"/>
              </a:cxn>
              <a:cxn ang="0">
                <a:pos x="42" y="180"/>
              </a:cxn>
            </a:cxnLst>
            <a:rect l="0" t="0" r="r" b="b"/>
            <a:pathLst>
              <a:path w="78" h="180">
                <a:moveTo>
                  <a:pt x="42" y="180"/>
                </a:moveTo>
                <a:lnTo>
                  <a:pt x="42" y="56"/>
                </a:lnTo>
                <a:lnTo>
                  <a:pt x="0" y="56"/>
                </a:lnTo>
                <a:lnTo>
                  <a:pt x="0" y="31"/>
                </a:lnTo>
                <a:lnTo>
                  <a:pt x="11" y="31"/>
                </a:lnTo>
                <a:lnTo>
                  <a:pt x="20" y="30"/>
                </a:lnTo>
                <a:lnTo>
                  <a:pt x="28" y="27"/>
                </a:lnTo>
                <a:lnTo>
                  <a:pt x="35" y="23"/>
                </a:lnTo>
                <a:lnTo>
                  <a:pt x="40" y="19"/>
                </a:lnTo>
                <a:lnTo>
                  <a:pt x="45" y="13"/>
                </a:lnTo>
                <a:lnTo>
                  <a:pt x="47" y="8"/>
                </a:lnTo>
                <a:lnTo>
                  <a:pt x="50" y="0"/>
                </a:lnTo>
                <a:lnTo>
                  <a:pt x="78" y="0"/>
                </a:lnTo>
                <a:lnTo>
                  <a:pt x="78" y="180"/>
                </a:lnTo>
                <a:lnTo>
                  <a:pt x="42" y="180"/>
                </a:lnTo>
                <a:close/>
              </a:path>
            </a:pathLst>
          </a:custGeom>
          <a:solidFill>
            <a:srgbClr val="000000"/>
          </a:solidFill>
          <a:ln w="9525">
            <a:noFill/>
            <a:round/>
            <a:headEnd/>
            <a:tailEnd/>
          </a:ln>
        </p:spPr>
        <p:txBody>
          <a:bodyPr/>
          <a:lstStyle/>
          <a:p>
            <a:endParaRPr lang="en-US"/>
          </a:p>
        </p:txBody>
      </p:sp>
      <p:sp>
        <p:nvSpPr>
          <p:cNvPr id="148571" name="Freeform 1115"/>
          <p:cNvSpPr>
            <a:spLocks noEditPoints="1"/>
          </p:cNvSpPr>
          <p:nvPr/>
        </p:nvSpPr>
        <p:spPr bwMode="auto">
          <a:xfrm>
            <a:off x="2057400" y="4233863"/>
            <a:ext cx="139700" cy="98425"/>
          </a:xfrm>
          <a:custGeom>
            <a:avLst/>
            <a:gdLst/>
            <a:ahLst/>
            <a:cxnLst>
              <a:cxn ang="0">
                <a:pos x="0" y="132"/>
              </a:cxn>
              <a:cxn ang="0">
                <a:pos x="20" y="83"/>
              </a:cxn>
              <a:cxn ang="0">
                <a:pos x="7" y="62"/>
              </a:cxn>
              <a:cxn ang="0">
                <a:pos x="6" y="46"/>
              </a:cxn>
              <a:cxn ang="0">
                <a:pos x="14" y="23"/>
              </a:cxn>
              <a:cxn ang="0">
                <a:pos x="41" y="5"/>
              </a:cxn>
              <a:cxn ang="0">
                <a:pos x="86" y="5"/>
              </a:cxn>
              <a:cxn ang="0">
                <a:pos x="117" y="40"/>
              </a:cxn>
              <a:cxn ang="0">
                <a:pos x="112" y="71"/>
              </a:cxn>
              <a:cxn ang="0">
                <a:pos x="103" y="88"/>
              </a:cxn>
              <a:cxn ang="0">
                <a:pos x="121" y="114"/>
              </a:cxn>
              <a:cxn ang="0">
                <a:pos x="124" y="134"/>
              </a:cxn>
              <a:cxn ang="0">
                <a:pos x="105" y="173"/>
              </a:cxn>
              <a:cxn ang="0">
                <a:pos x="54" y="185"/>
              </a:cxn>
              <a:cxn ang="0">
                <a:pos x="18" y="173"/>
              </a:cxn>
              <a:cxn ang="0">
                <a:pos x="1" y="145"/>
              </a:cxn>
              <a:cxn ang="0">
                <a:pos x="75" y="71"/>
              </a:cxn>
              <a:cxn ang="0">
                <a:pos x="84" y="53"/>
              </a:cxn>
              <a:cxn ang="0">
                <a:pos x="75" y="32"/>
              </a:cxn>
              <a:cxn ang="0">
                <a:pos x="53" y="31"/>
              </a:cxn>
              <a:cxn ang="0">
                <a:pos x="40" y="45"/>
              </a:cxn>
              <a:cxn ang="0">
                <a:pos x="44" y="66"/>
              </a:cxn>
              <a:cxn ang="0">
                <a:pos x="36" y="130"/>
              </a:cxn>
              <a:cxn ang="0">
                <a:pos x="45" y="154"/>
              </a:cxn>
              <a:cxn ang="0">
                <a:pos x="70" y="158"/>
              </a:cxn>
              <a:cxn ang="0">
                <a:pos x="88" y="136"/>
              </a:cxn>
              <a:cxn ang="0">
                <a:pos x="85" y="115"/>
              </a:cxn>
              <a:cxn ang="0">
                <a:pos x="73" y="102"/>
              </a:cxn>
              <a:cxn ang="0">
                <a:pos x="51" y="101"/>
              </a:cxn>
              <a:cxn ang="0">
                <a:pos x="36" y="124"/>
              </a:cxn>
              <a:cxn ang="0">
                <a:pos x="139" y="98"/>
              </a:cxn>
              <a:cxn ang="0">
                <a:pos x="143" y="57"/>
              </a:cxn>
              <a:cxn ang="0">
                <a:pos x="155" y="22"/>
              </a:cxn>
              <a:cxn ang="0">
                <a:pos x="185" y="2"/>
              </a:cxn>
              <a:cxn ang="0">
                <a:pos x="227" y="5"/>
              </a:cxn>
              <a:cxn ang="0">
                <a:pos x="253" y="30"/>
              </a:cxn>
              <a:cxn ang="0">
                <a:pos x="264" y="63"/>
              </a:cxn>
              <a:cxn ang="0">
                <a:pos x="262" y="116"/>
              </a:cxn>
              <a:cxn ang="0">
                <a:pos x="243" y="173"/>
              </a:cxn>
              <a:cxn ang="0">
                <a:pos x="209" y="185"/>
              </a:cxn>
              <a:cxn ang="0">
                <a:pos x="168" y="177"/>
              </a:cxn>
              <a:cxn ang="0">
                <a:pos x="147" y="149"/>
              </a:cxn>
              <a:cxn ang="0">
                <a:pos x="142" y="114"/>
              </a:cxn>
              <a:cxn ang="0">
                <a:pos x="177" y="115"/>
              </a:cxn>
              <a:cxn ang="0">
                <a:pos x="182" y="150"/>
              </a:cxn>
              <a:cxn ang="0">
                <a:pos x="203" y="159"/>
              </a:cxn>
              <a:cxn ang="0">
                <a:pos x="216" y="153"/>
              </a:cxn>
              <a:cxn ang="0">
                <a:pos x="226" y="136"/>
              </a:cxn>
              <a:cxn ang="0">
                <a:pos x="229" y="102"/>
              </a:cxn>
              <a:cxn ang="0">
                <a:pos x="227" y="63"/>
              </a:cxn>
              <a:cxn ang="0">
                <a:pos x="221" y="40"/>
              </a:cxn>
              <a:cxn ang="0">
                <a:pos x="209" y="30"/>
              </a:cxn>
              <a:cxn ang="0">
                <a:pos x="189" y="32"/>
              </a:cxn>
              <a:cxn ang="0">
                <a:pos x="178" y="55"/>
              </a:cxn>
            </a:cxnLst>
            <a:rect l="0" t="0" r="r" b="b"/>
            <a:pathLst>
              <a:path w="264" h="185">
                <a:moveTo>
                  <a:pt x="0" y="139"/>
                </a:moveTo>
                <a:lnTo>
                  <a:pt x="0" y="137"/>
                </a:lnTo>
                <a:lnTo>
                  <a:pt x="0" y="136"/>
                </a:lnTo>
                <a:lnTo>
                  <a:pt x="0" y="133"/>
                </a:lnTo>
                <a:lnTo>
                  <a:pt x="0" y="132"/>
                </a:lnTo>
                <a:lnTo>
                  <a:pt x="1" y="116"/>
                </a:lnTo>
                <a:lnTo>
                  <a:pt x="7" y="102"/>
                </a:lnTo>
                <a:lnTo>
                  <a:pt x="15" y="93"/>
                </a:lnTo>
                <a:lnTo>
                  <a:pt x="27" y="85"/>
                </a:lnTo>
                <a:lnTo>
                  <a:pt x="20" y="83"/>
                </a:lnTo>
                <a:lnTo>
                  <a:pt x="16" y="79"/>
                </a:lnTo>
                <a:lnTo>
                  <a:pt x="14" y="75"/>
                </a:lnTo>
                <a:lnTo>
                  <a:pt x="10" y="71"/>
                </a:lnTo>
                <a:lnTo>
                  <a:pt x="9" y="66"/>
                </a:lnTo>
                <a:lnTo>
                  <a:pt x="7" y="62"/>
                </a:lnTo>
                <a:lnTo>
                  <a:pt x="6" y="57"/>
                </a:lnTo>
                <a:lnTo>
                  <a:pt x="6" y="50"/>
                </a:lnTo>
                <a:lnTo>
                  <a:pt x="6" y="49"/>
                </a:lnTo>
                <a:lnTo>
                  <a:pt x="6" y="48"/>
                </a:lnTo>
                <a:lnTo>
                  <a:pt x="6" y="46"/>
                </a:lnTo>
                <a:lnTo>
                  <a:pt x="6" y="45"/>
                </a:lnTo>
                <a:lnTo>
                  <a:pt x="6" y="39"/>
                </a:lnTo>
                <a:lnTo>
                  <a:pt x="7" y="34"/>
                </a:lnTo>
                <a:lnTo>
                  <a:pt x="10" y="28"/>
                </a:lnTo>
                <a:lnTo>
                  <a:pt x="14" y="23"/>
                </a:lnTo>
                <a:lnTo>
                  <a:pt x="18" y="19"/>
                </a:lnTo>
                <a:lnTo>
                  <a:pt x="23" y="14"/>
                </a:lnTo>
                <a:lnTo>
                  <a:pt x="27" y="10"/>
                </a:lnTo>
                <a:lnTo>
                  <a:pt x="33" y="6"/>
                </a:lnTo>
                <a:lnTo>
                  <a:pt x="41" y="5"/>
                </a:lnTo>
                <a:lnTo>
                  <a:pt x="46" y="2"/>
                </a:lnTo>
                <a:lnTo>
                  <a:pt x="54" y="0"/>
                </a:lnTo>
                <a:lnTo>
                  <a:pt x="63" y="0"/>
                </a:lnTo>
                <a:lnTo>
                  <a:pt x="76" y="2"/>
                </a:lnTo>
                <a:lnTo>
                  <a:pt x="86" y="5"/>
                </a:lnTo>
                <a:lnTo>
                  <a:pt x="95" y="10"/>
                </a:lnTo>
                <a:lnTo>
                  <a:pt x="103" y="15"/>
                </a:lnTo>
                <a:lnTo>
                  <a:pt x="110" y="23"/>
                </a:lnTo>
                <a:lnTo>
                  <a:pt x="114" y="31"/>
                </a:lnTo>
                <a:lnTo>
                  <a:pt x="117" y="40"/>
                </a:lnTo>
                <a:lnTo>
                  <a:pt x="119" y="50"/>
                </a:lnTo>
                <a:lnTo>
                  <a:pt x="117" y="55"/>
                </a:lnTo>
                <a:lnTo>
                  <a:pt x="116" y="59"/>
                </a:lnTo>
                <a:lnTo>
                  <a:pt x="114" y="66"/>
                </a:lnTo>
                <a:lnTo>
                  <a:pt x="112" y="71"/>
                </a:lnTo>
                <a:lnTo>
                  <a:pt x="110" y="74"/>
                </a:lnTo>
                <a:lnTo>
                  <a:pt x="107" y="79"/>
                </a:lnTo>
                <a:lnTo>
                  <a:pt x="102" y="81"/>
                </a:lnTo>
                <a:lnTo>
                  <a:pt x="97" y="84"/>
                </a:lnTo>
                <a:lnTo>
                  <a:pt x="103" y="88"/>
                </a:lnTo>
                <a:lnTo>
                  <a:pt x="110" y="90"/>
                </a:lnTo>
                <a:lnTo>
                  <a:pt x="114" y="94"/>
                </a:lnTo>
                <a:lnTo>
                  <a:pt x="117" y="101"/>
                </a:lnTo>
                <a:lnTo>
                  <a:pt x="120" y="107"/>
                </a:lnTo>
                <a:lnTo>
                  <a:pt x="121" y="114"/>
                </a:lnTo>
                <a:lnTo>
                  <a:pt x="124" y="119"/>
                </a:lnTo>
                <a:lnTo>
                  <a:pt x="124" y="127"/>
                </a:lnTo>
                <a:lnTo>
                  <a:pt x="124" y="130"/>
                </a:lnTo>
                <a:lnTo>
                  <a:pt x="124" y="133"/>
                </a:lnTo>
                <a:lnTo>
                  <a:pt x="124" y="134"/>
                </a:lnTo>
                <a:lnTo>
                  <a:pt x="124" y="137"/>
                </a:lnTo>
                <a:lnTo>
                  <a:pt x="121" y="149"/>
                </a:lnTo>
                <a:lnTo>
                  <a:pt x="117" y="158"/>
                </a:lnTo>
                <a:lnTo>
                  <a:pt x="112" y="165"/>
                </a:lnTo>
                <a:lnTo>
                  <a:pt x="105" y="173"/>
                </a:lnTo>
                <a:lnTo>
                  <a:pt x="97" y="177"/>
                </a:lnTo>
                <a:lnTo>
                  <a:pt x="86" y="182"/>
                </a:lnTo>
                <a:lnTo>
                  <a:pt x="76" y="184"/>
                </a:lnTo>
                <a:lnTo>
                  <a:pt x="63" y="185"/>
                </a:lnTo>
                <a:lnTo>
                  <a:pt x="54" y="185"/>
                </a:lnTo>
                <a:lnTo>
                  <a:pt x="45" y="184"/>
                </a:lnTo>
                <a:lnTo>
                  <a:pt x="37" y="182"/>
                </a:lnTo>
                <a:lnTo>
                  <a:pt x="31" y="181"/>
                </a:lnTo>
                <a:lnTo>
                  <a:pt x="24" y="177"/>
                </a:lnTo>
                <a:lnTo>
                  <a:pt x="18" y="173"/>
                </a:lnTo>
                <a:lnTo>
                  <a:pt x="14" y="168"/>
                </a:lnTo>
                <a:lnTo>
                  <a:pt x="9" y="164"/>
                </a:lnTo>
                <a:lnTo>
                  <a:pt x="6" y="158"/>
                </a:lnTo>
                <a:lnTo>
                  <a:pt x="2" y="151"/>
                </a:lnTo>
                <a:lnTo>
                  <a:pt x="1" y="145"/>
                </a:lnTo>
                <a:lnTo>
                  <a:pt x="0" y="139"/>
                </a:lnTo>
                <a:close/>
                <a:moveTo>
                  <a:pt x="59" y="74"/>
                </a:moveTo>
                <a:lnTo>
                  <a:pt x="65" y="74"/>
                </a:lnTo>
                <a:lnTo>
                  <a:pt x="71" y="72"/>
                </a:lnTo>
                <a:lnTo>
                  <a:pt x="75" y="71"/>
                </a:lnTo>
                <a:lnTo>
                  <a:pt x="77" y="67"/>
                </a:lnTo>
                <a:lnTo>
                  <a:pt x="80" y="64"/>
                </a:lnTo>
                <a:lnTo>
                  <a:pt x="82" y="62"/>
                </a:lnTo>
                <a:lnTo>
                  <a:pt x="84" y="57"/>
                </a:lnTo>
                <a:lnTo>
                  <a:pt x="84" y="53"/>
                </a:lnTo>
                <a:lnTo>
                  <a:pt x="84" y="48"/>
                </a:lnTo>
                <a:lnTo>
                  <a:pt x="82" y="44"/>
                </a:lnTo>
                <a:lnTo>
                  <a:pt x="80" y="39"/>
                </a:lnTo>
                <a:lnTo>
                  <a:pt x="77" y="36"/>
                </a:lnTo>
                <a:lnTo>
                  <a:pt x="75" y="32"/>
                </a:lnTo>
                <a:lnTo>
                  <a:pt x="71" y="31"/>
                </a:lnTo>
                <a:lnTo>
                  <a:pt x="67" y="30"/>
                </a:lnTo>
                <a:lnTo>
                  <a:pt x="62" y="30"/>
                </a:lnTo>
                <a:lnTo>
                  <a:pt x="58" y="30"/>
                </a:lnTo>
                <a:lnTo>
                  <a:pt x="53" y="31"/>
                </a:lnTo>
                <a:lnTo>
                  <a:pt x="49" y="32"/>
                </a:lnTo>
                <a:lnTo>
                  <a:pt x="45" y="34"/>
                </a:lnTo>
                <a:lnTo>
                  <a:pt x="44" y="37"/>
                </a:lnTo>
                <a:lnTo>
                  <a:pt x="41" y="40"/>
                </a:lnTo>
                <a:lnTo>
                  <a:pt x="40" y="45"/>
                </a:lnTo>
                <a:lnTo>
                  <a:pt x="40" y="49"/>
                </a:lnTo>
                <a:lnTo>
                  <a:pt x="40" y="54"/>
                </a:lnTo>
                <a:lnTo>
                  <a:pt x="41" y="58"/>
                </a:lnTo>
                <a:lnTo>
                  <a:pt x="42" y="63"/>
                </a:lnTo>
                <a:lnTo>
                  <a:pt x="44" y="66"/>
                </a:lnTo>
                <a:lnTo>
                  <a:pt x="46" y="70"/>
                </a:lnTo>
                <a:lnTo>
                  <a:pt x="50" y="72"/>
                </a:lnTo>
                <a:lnTo>
                  <a:pt x="54" y="74"/>
                </a:lnTo>
                <a:lnTo>
                  <a:pt x="59" y="74"/>
                </a:lnTo>
                <a:close/>
                <a:moveTo>
                  <a:pt x="36" y="130"/>
                </a:moveTo>
                <a:lnTo>
                  <a:pt x="36" y="136"/>
                </a:lnTo>
                <a:lnTo>
                  <a:pt x="37" y="142"/>
                </a:lnTo>
                <a:lnTo>
                  <a:pt x="41" y="147"/>
                </a:lnTo>
                <a:lnTo>
                  <a:pt x="42" y="150"/>
                </a:lnTo>
                <a:lnTo>
                  <a:pt x="45" y="154"/>
                </a:lnTo>
                <a:lnTo>
                  <a:pt x="50" y="156"/>
                </a:lnTo>
                <a:lnTo>
                  <a:pt x="53" y="159"/>
                </a:lnTo>
                <a:lnTo>
                  <a:pt x="58" y="159"/>
                </a:lnTo>
                <a:lnTo>
                  <a:pt x="63" y="159"/>
                </a:lnTo>
                <a:lnTo>
                  <a:pt x="70" y="158"/>
                </a:lnTo>
                <a:lnTo>
                  <a:pt x="75" y="154"/>
                </a:lnTo>
                <a:lnTo>
                  <a:pt x="79" y="151"/>
                </a:lnTo>
                <a:lnTo>
                  <a:pt x="84" y="147"/>
                </a:lnTo>
                <a:lnTo>
                  <a:pt x="86" y="142"/>
                </a:lnTo>
                <a:lnTo>
                  <a:pt x="88" y="136"/>
                </a:lnTo>
                <a:lnTo>
                  <a:pt x="88" y="130"/>
                </a:lnTo>
                <a:lnTo>
                  <a:pt x="88" y="125"/>
                </a:lnTo>
                <a:lnTo>
                  <a:pt x="86" y="123"/>
                </a:lnTo>
                <a:lnTo>
                  <a:pt x="86" y="118"/>
                </a:lnTo>
                <a:lnTo>
                  <a:pt x="85" y="115"/>
                </a:lnTo>
                <a:lnTo>
                  <a:pt x="84" y="111"/>
                </a:lnTo>
                <a:lnTo>
                  <a:pt x="80" y="109"/>
                </a:lnTo>
                <a:lnTo>
                  <a:pt x="79" y="107"/>
                </a:lnTo>
                <a:lnTo>
                  <a:pt x="76" y="105"/>
                </a:lnTo>
                <a:lnTo>
                  <a:pt x="73" y="102"/>
                </a:lnTo>
                <a:lnTo>
                  <a:pt x="68" y="101"/>
                </a:lnTo>
                <a:lnTo>
                  <a:pt x="65" y="99"/>
                </a:lnTo>
                <a:lnTo>
                  <a:pt x="60" y="99"/>
                </a:lnTo>
                <a:lnTo>
                  <a:pt x="56" y="99"/>
                </a:lnTo>
                <a:lnTo>
                  <a:pt x="51" y="101"/>
                </a:lnTo>
                <a:lnTo>
                  <a:pt x="46" y="105"/>
                </a:lnTo>
                <a:lnTo>
                  <a:pt x="44" y="109"/>
                </a:lnTo>
                <a:lnTo>
                  <a:pt x="41" y="114"/>
                </a:lnTo>
                <a:lnTo>
                  <a:pt x="37" y="118"/>
                </a:lnTo>
                <a:lnTo>
                  <a:pt x="36" y="124"/>
                </a:lnTo>
                <a:lnTo>
                  <a:pt x="36" y="130"/>
                </a:lnTo>
                <a:close/>
                <a:moveTo>
                  <a:pt x="139" y="106"/>
                </a:moveTo>
                <a:lnTo>
                  <a:pt x="139" y="102"/>
                </a:lnTo>
                <a:lnTo>
                  <a:pt x="139" y="101"/>
                </a:lnTo>
                <a:lnTo>
                  <a:pt x="139" y="98"/>
                </a:lnTo>
                <a:lnTo>
                  <a:pt x="139" y="93"/>
                </a:lnTo>
                <a:lnTo>
                  <a:pt x="139" y="83"/>
                </a:lnTo>
                <a:lnTo>
                  <a:pt x="139" y="74"/>
                </a:lnTo>
                <a:lnTo>
                  <a:pt x="142" y="64"/>
                </a:lnTo>
                <a:lnTo>
                  <a:pt x="143" y="57"/>
                </a:lnTo>
                <a:lnTo>
                  <a:pt x="145" y="48"/>
                </a:lnTo>
                <a:lnTo>
                  <a:pt x="146" y="40"/>
                </a:lnTo>
                <a:lnTo>
                  <a:pt x="150" y="34"/>
                </a:lnTo>
                <a:lnTo>
                  <a:pt x="152" y="28"/>
                </a:lnTo>
                <a:lnTo>
                  <a:pt x="155" y="22"/>
                </a:lnTo>
                <a:lnTo>
                  <a:pt x="160" y="15"/>
                </a:lnTo>
                <a:lnTo>
                  <a:pt x="165" y="11"/>
                </a:lnTo>
                <a:lnTo>
                  <a:pt x="172" y="8"/>
                </a:lnTo>
                <a:lnTo>
                  <a:pt x="178" y="5"/>
                </a:lnTo>
                <a:lnTo>
                  <a:pt x="185" y="2"/>
                </a:lnTo>
                <a:lnTo>
                  <a:pt x="192" y="0"/>
                </a:lnTo>
                <a:lnTo>
                  <a:pt x="201" y="0"/>
                </a:lnTo>
                <a:lnTo>
                  <a:pt x="210" y="0"/>
                </a:lnTo>
                <a:lnTo>
                  <a:pt x="220" y="2"/>
                </a:lnTo>
                <a:lnTo>
                  <a:pt x="227" y="5"/>
                </a:lnTo>
                <a:lnTo>
                  <a:pt x="233" y="8"/>
                </a:lnTo>
                <a:lnTo>
                  <a:pt x="239" y="13"/>
                </a:lnTo>
                <a:lnTo>
                  <a:pt x="245" y="17"/>
                </a:lnTo>
                <a:lnTo>
                  <a:pt x="249" y="23"/>
                </a:lnTo>
                <a:lnTo>
                  <a:pt x="253" y="30"/>
                </a:lnTo>
                <a:lnTo>
                  <a:pt x="256" y="36"/>
                </a:lnTo>
                <a:lnTo>
                  <a:pt x="260" y="41"/>
                </a:lnTo>
                <a:lnTo>
                  <a:pt x="261" y="49"/>
                </a:lnTo>
                <a:lnTo>
                  <a:pt x="262" y="55"/>
                </a:lnTo>
                <a:lnTo>
                  <a:pt x="264" y="63"/>
                </a:lnTo>
                <a:lnTo>
                  <a:pt x="264" y="72"/>
                </a:lnTo>
                <a:lnTo>
                  <a:pt x="264" y="80"/>
                </a:lnTo>
                <a:lnTo>
                  <a:pt x="264" y="89"/>
                </a:lnTo>
                <a:lnTo>
                  <a:pt x="264" y="97"/>
                </a:lnTo>
                <a:lnTo>
                  <a:pt x="262" y="116"/>
                </a:lnTo>
                <a:lnTo>
                  <a:pt x="261" y="134"/>
                </a:lnTo>
                <a:lnTo>
                  <a:pt x="256" y="150"/>
                </a:lnTo>
                <a:lnTo>
                  <a:pt x="249" y="164"/>
                </a:lnTo>
                <a:lnTo>
                  <a:pt x="247" y="168"/>
                </a:lnTo>
                <a:lnTo>
                  <a:pt x="243" y="173"/>
                </a:lnTo>
                <a:lnTo>
                  <a:pt x="236" y="177"/>
                </a:lnTo>
                <a:lnTo>
                  <a:pt x="230" y="181"/>
                </a:lnTo>
                <a:lnTo>
                  <a:pt x="224" y="182"/>
                </a:lnTo>
                <a:lnTo>
                  <a:pt x="216" y="184"/>
                </a:lnTo>
                <a:lnTo>
                  <a:pt x="209" y="185"/>
                </a:lnTo>
                <a:lnTo>
                  <a:pt x="201" y="185"/>
                </a:lnTo>
                <a:lnTo>
                  <a:pt x="192" y="185"/>
                </a:lnTo>
                <a:lnTo>
                  <a:pt x="182" y="184"/>
                </a:lnTo>
                <a:lnTo>
                  <a:pt x="175" y="181"/>
                </a:lnTo>
                <a:lnTo>
                  <a:pt x="168" y="177"/>
                </a:lnTo>
                <a:lnTo>
                  <a:pt x="161" y="173"/>
                </a:lnTo>
                <a:lnTo>
                  <a:pt x="156" y="168"/>
                </a:lnTo>
                <a:lnTo>
                  <a:pt x="154" y="162"/>
                </a:lnTo>
                <a:lnTo>
                  <a:pt x="151" y="156"/>
                </a:lnTo>
                <a:lnTo>
                  <a:pt x="147" y="149"/>
                </a:lnTo>
                <a:lnTo>
                  <a:pt x="145" y="142"/>
                </a:lnTo>
                <a:lnTo>
                  <a:pt x="143" y="134"/>
                </a:lnTo>
                <a:lnTo>
                  <a:pt x="143" y="127"/>
                </a:lnTo>
                <a:lnTo>
                  <a:pt x="142" y="119"/>
                </a:lnTo>
                <a:lnTo>
                  <a:pt x="142" y="114"/>
                </a:lnTo>
                <a:lnTo>
                  <a:pt x="139" y="109"/>
                </a:lnTo>
                <a:lnTo>
                  <a:pt x="139" y="106"/>
                </a:lnTo>
                <a:close/>
                <a:moveTo>
                  <a:pt x="175" y="93"/>
                </a:moveTo>
                <a:lnTo>
                  <a:pt x="175" y="106"/>
                </a:lnTo>
                <a:lnTo>
                  <a:pt x="177" y="115"/>
                </a:lnTo>
                <a:lnTo>
                  <a:pt x="177" y="125"/>
                </a:lnTo>
                <a:lnTo>
                  <a:pt x="178" y="133"/>
                </a:lnTo>
                <a:lnTo>
                  <a:pt x="179" y="139"/>
                </a:lnTo>
                <a:lnTo>
                  <a:pt x="181" y="145"/>
                </a:lnTo>
                <a:lnTo>
                  <a:pt x="182" y="150"/>
                </a:lnTo>
                <a:lnTo>
                  <a:pt x="186" y="153"/>
                </a:lnTo>
                <a:lnTo>
                  <a:pt x="189" y="156"/>
                </a:lnTo>
                <a:lnTo>
                  <a:pt x="192" y="158"/>
                </a:lnTo>
                <a:lnTo>
                  <a:pt x="196" y="159"/>
                </a:lnTo>
                <a:lnTo>
                  <a:pt x="203" y="159"/>
                </a:lnTo>
                <a:lnTo>
                  <a:pt x="205" y="159"/>
                </a:lnTo>
                <a:lnTo>
                  <a:pt x="209" y="158"/>
                </a:lnTo>
                <a:lnTo>
                  <a:pt x="212" y="158"/>
                </a:lnTo>
                <a:lnTo>
                  <a:pt x="214" y="156"/>
                </a:lnTo>
                <a:lnTo>
                  <a:pt x="216" y="153"/>
                </a:lnTo>
                <a:lnTo>
                  <a:pt x="220" y="151"/>
                </a:lnTo>
                <a:lnTo>
                  <a:pt x="221" y="149"/>
                </a:lnTo>
                <a:lnTo>
                  <a:pt x="222" y="144"/>
                </a:lnTo>
                <a:lnTo>
                  <a:pt x="224" y="141"/>
                </a:lnTo>
                <a:lnTo>
                  <a:pt x="226" y="136"/>
                </a:lnTo>
                <a:lnTo>
                  <a:pt x="227" y="130"/>
                </a:lnTo>
                <a:lnTo>
                  <a:pt x="227" y="124"/>
                </a:lnTo>
                <a:lnTo>
                  <a:pt x="229" y="118"/>
                </a:lnTo>
                <a:lnTo>
                  <a:pt x="229" y="110"/>
                </a:lnTo>
                <a:lnTo>
                  <a:pt x="229" y="102"/>
                </a:lnTo>
                <a:lnTo>
                  <a:pt x="229" y="93"/>
                </a:lnTo>
                <a:lnTo>
                  <a:pt x="229" y="85"/>
                </a:lnTo>
                <a:lnTo>
                  <a:pt x="229" y="79"/>
                </a:lnTo>
                <a:lnTo>
                  <a:pt x="229" y="71"/>
                </a:lnTo>
                <a:lnTo>
                  <a:pt x="227" y="63"/>
                </a:lnTo>
                <a:lnTo>
                  <a:pt x="227" y="57"/>
                </a:lnTo>
                <a:lnTo>
                  <a:pt x="226" y="53"/>
                </a:lnTo>
                <a:lnTo>
                  <a:pt x="224" y="48"/>
                </a:lnTo>
                <a:lnTo>
                  <a:pt x="222" y="44"/>
                </a:lnTo>
                <a:lnTo>
                  <a:pt x="221" y="40"/>
                </a:lnTo>
                <a:lnTo>
                  <a:pt x="220" y="37"/>
                </a:lnTo>
                <a:lnTo>
                  <a:pt x="216" y="36"/>
                </a:lnTo>
                <a:lnTo>
                  <a:pt x="214" y="32"/>
                </a:lnTo>
                <a:lnTo>
                  <a:pt x="212" y="31"/>
                </a:lnTo>
                <a:lnTo>
                  <a:pt x="209" y="30"/>
                </a:lnTo>
                <a:lnTo>
                  <a:pt x="205" y="30"/>
                </a:lnTo>
                <a:lnTo>
                  <a:pt x="203" y="30"/>
                </a:lnTo>
                <a:lnTo>
                  <a:pt x="196" y="30"/>
                </a:lnTo>
                <a:lnTo>
                  <a:pt x="192" y="31"/>
                </a:lnTo>
                <a:lnTo>
                  <a:pt x="189" y="32"/>
                </a:lnTo>
                <a:lnTo>
                  <a:pt x="186" y="36"/>
                </a:lnTo>
                <a:lnTo>
                  <a:pt x="182" y="39"/>
                </a:lnTo>
                <a:lnTo>
                  <a:pt x="181" y="44"/>
                </a:lnTo>
                <a:lnTo>
                  <a:pt x="179" y="49"/>
                </a:lnTo>
                <a:lnTo>
                  <a:pt x="178" y="55"/>
                </a:lnTo>
                <a:lnTo>
                  <a:pt x="177" y="63"/>
                </a:lnTo>
                <a:lnTo>
                  <a:pt x="177" y="72"/>
                </a:lnTo>
                <a:lnTo>
                  <a:pt x="175" y="83"/>
                </a:lnTo>
                <a:lnTo>
                  <a:pt x="175" y="93"/>
                </a:lnTo>
                <a:close/>
              </a:path>
            </a:pathLst>
          </a:custGeom>
          <a:solidFill>
            <a:srgbClr val="000000"/>
          </a:solidFill>
          <a:ln w="9525">
            <a:noFill/>
            <a:round/>
            <a:headEnd/>
            <a:tailEnd/>
          </a:ln>
        </p:spPr>
        <p:txBody>
          <a:bodyPr/>
          <a:lstStyle/>
          <a:p>
            <a:endParaRPr lang="en-US"/>
          </a:p>
        </p:txBody>
      </p:sp>
      <p:sp>
        <p:nvSpPr>
          <p:cNvPr id="148572" name="Freeform 1116"/>
          <p:cNvSpPr>
            <a:spLocks/>
          </p:cNvSpPr>
          <p:nvPr/>
        </p:nvSpPr>
        <p:spPr bwMode="auto">
          <a:xfrm>
            <a:off x="2625725" y="5191125"/>
            <a:ext cx="65088" cy="95250"/>
          </a:xfrm>
          <a:custGeom>
            <a:avLst/>
            <a:gdLst/>
            <a:ahLst/>
            <a:cxnLst>
              <a:cxn ang="0">
                <a:pos x="0" y="172"/>
              </a:cxn>
              <a:cxn ang="0">
                <a:pos x="4" y="157"/>
              </a:cxn>
              <a:cxn ang="0">
                <a:pos x="9" y="143"/>
              </a:cxn>
              <a:cxn ang="0">
                <a:pos x="16" y="132"/>
              </a:cxn>
              <a:cxn ang="0">
                <a:pos x="25" y="123"/>
              </a:cxn>
              <a:cxn ang="0">
                <a:pos x="36" y="114"/>
              </a:cxn>
              <a:cxn ang="0">
                <a:pos x="47" y="106"/>
              </a:cxn>
              <a:cxn ang="0">
                <a:pos x="56" y="98"/>
              </a:cxn>
              <a:cxn ang="0">
                <a:pos x="65" y="93"/>
              </a:cxn>
              <a:cxn ang="0">
                <a:pos x="72" y="85"/>
              </a:cxn>
              <a:cxn ang="0">
                <a:pos x="76" y="79"/>
              </a:cxn>
              <a:cxn ang="0">
                <a:pos x="81" y="73"/>
              </a:cxn>
              <a:cxn ang="0">
                <a:pos x="84" y="66"/>
              </a:cxn>
              <a:cxn ang="0">
                <a:pos x="87" y="59"/>
              </a:cxn>
              <a:cxn ang="0">
                <a:pos x="87" y="52"/>
              </a:cxn>
              <a:cxn ang="0">
                <a:pos x="83" y="43"/>
              </a:cxn>
              <a:cxn ang="0">
                <a:pos x="79" y="35"/>
              </a:cxn>
              <a:cxn ang="0">
                <a:pos x="67" y="30"/>
              </a:cxn>
              <a:cxn ang="0">
                <a:pos x="57" y="30"/>
              </a:cxn>
              <a:cxn ang="0">
                <a:pos x="49" y="34"/>
              </a:cxn>
              <a:cxn ang="0">
                <a:pos x="45" y="36"/>
              </a:cxn>
              <a:cxn ang="0">
                <a:pos x="40" y="40"/>
              </a:cxn>
              <a:cxn ang="0">
                <a:pos x="37" y="47"/>
              </a:cxn>
              <a:cxn ang="0">
                <a:pos x="37" y="53"/>
              </a:cxn>
              <a:cxn ang="0">
                <a:pos x="37" y="57"/>
              </a:cxn>
              <a:cxn ang="0">
                <a:pos x="36" y="62"/>
              </a:cxn>
              <a:cxn ang="0">
                <a:pos x="2" y="64"/>
              </a:cxn>
              <a:cxn ang="0">
                <a:pos x="4" y="47"/>
              </a:cxn>
              <a:cxn ang="0">
                <a:pos x="8" y="31"/>
              </a:cxn>
              <a:cxn ang="0">
                <a:pos x="16" y="19"/>
              </a:cxn>
              <a:cxn ang="0">
                <a:pos x="26" y="9"/>
              </a:cxn>
              <a:cxn ang="0">
                <a:pos x="41" y="3"/>
              </a:cxn>
              <a:cxn ang="0">
                <a:pos x="58" y="0"/>
              </a:cxn>
              <a:cxn ang="0">
                <a:pos x="75" y="1"/>
              </a:cxn>
              <a:cxn ang="0">
                <a:pos x="91" y="8"/>
              </a:cxn>
              <a:cxn ang="0">
                <a:pos x="102" y="14"/>
              </a:cxn>
              <a:cxn ang="0">
                <a:pos x="114" y="26"/>
              </a:cxn>
              <a:cxn ang="0">
                <a:pos x="122" y="40"/>
              </a:cxn>
              <a:cxn ang="0">
                <a:pos x="123" y="57"/>
              </a:cxn>
              <a:cxn ang="0">
                <a:pos x="122" y="74"/>
              </a:cxn>
              <a:cxn ang="0">
                <a:pos x="114" y="89"/>
              </a:cxn>
              <a:cxn ang="0">
                <a:pos x="102" y="104"/>
              </a:cxn>
              <a:cxn ang="0">
                <a:pos x="88" y="114"/>
              </a:cxn>
              <a:cxn ang="0">
                <a:pos x="74" y="124"/>
              </a:cxn>
              <a:cxn ang="0">
                <a:pos x="60" y="133"/>
              </a:cxn>
              <a:cxn ang="0">
                <a:pos x="51" y="143"/>
              </a:cxn>
              <a:cxn ang="0">
                <a:pos x="45" y="150"/>
              </a:cxn>
              <a:cxn ang="0">
                <a:pos x="123" y="180"/>
              </a:cxn>
            </a:cxnLst>
            <a:rect l="0" t="0" r="r" b="b"/>
            <a:pathLst>
              <a:path w="123" h="180">
                <a:moveTo>
                  <a:pt x="0" y="180"/>
                </a:moveTo>
                <a:lnTo>
                  <a:pt x="0" y="172"/>
                </a:lnTo>
                <a:lnTo>
                  <a:pt x="2" y="164"/>
                </a:lnTo>
                <a:lnTo>
                  <a:pt x="4" y="157"/>
                </a:lnTo>
                <a:lnTo>
                  <a:pt x="6" y="149"/>
                </a:lnTo>
                <a:lnTo>
                  <a:pt x="9" y="143"/>
                </a:lnTo>
                <a:lnTo>
                  <a:pt x="13" y="137"/>
                </a:lnTo>
                <a:lnTo>
                  <a:pt x="16" y="132"/>
                </a:lnTo>
                <a:lnTo>
                  <a:pt x="21" y="128"/>
                </a:lnTo>
                <a:lnTo>
                  <a:pt x="25" y="123"/>
                </a:lnTo>
                <a:lnTo>
                  <a:pt x="30" y="119"/>
                </a:lnTo>
                <a:lnTo>
                  <a:pt x="36" y="114"/>
                </a:lnTo>
                <a:lnTo>
                  <a:pt x="41" y="109"/>
                </a:lnTo>
                <a:lnTo>
                  <a:pt x="47" y="106"/>
                </a:lnTo>
                <a:lnTo>
                  <a:pt x="51" y="102"/>
                </a:lnTo>
                <a:lnTo>
                  <a:pt x="56" y="98"/>
                </a:lnTo>
                <a:lnTo>
                  <a:pt x="60" y="96"/>
                </a:lnTo>
                <a:lnTo>
                  <a:pt x="65" y="93"/>
                </a:lnTo>
                <a:lnTo>
                  <a:pt x="67" y="88"/>
                </a:lnTo>
                <a:lnTo>
                  <a:pt x="72" y="85"/>
                </a:lnTo>
                <a:lnTo>
                  <a:pt x="75" y="82"/>
                </a:lnTo>
                <a:lnTo>
                  <a:pt x="76" y="79"/>
                </a:lnTo>
                <a:lnTo>
                  <a:pt x="80" y="76"/>
                </a:lnTo>
                <a:lnTo>
                  <a:pt x="81" y="73"/>
                </a:lnTo>
                <a:lnTo>
                  <a:pt x="83" y="70"/>
                </a:lnTo>
                <a:lnTo>
                  <a:pt x="84" y="66"/>
                </a:lnTo>
                <a:lnTo>
                  <a:pt x="87" y="62"/>
                </a:lnTo>
                <a:lnTo>
                  <a:pt x="87" y="59"/>
                </a:lnTo>
                <a:lnTo>
                  <a:pt x="87" y="56"/>
                </a:lnTo>
                <a:lnTo>
                  <a:pt x="87" y="52"/>
                </a:lnTo>
                <a:lnTo>
                  <a:pt x="84" y="47"/>
                </a:lnTo>
                <a:lnTo>
                  <a:pt x="83" y="43"/>
                </a:lnTo>
                <a:lnTo>
                  <a:pt x="81" y="38"/>
                </a:lnTo>
                <a:lnTo>
                  <a:pt x="79" y="35"/>
                </a:lnTo>
                <a:lnTo>
                  <a:pt x="74" y="31"/>
                </a:lnTo>
                <a:lnTo>
                  <a:pt x="67" y="30"/>
                </a:lnTo>
                <a:lnTo>
                  <a:pt x="62" y="30"/>
                </a:lnTo>
                <a:lnTo>
                  <a:pt x="57" y="30"/>
                </a:lnTo>
                <a:lnTo>
                  <a:pt x="54" y="31"/>
                </a:lnTo>
                <a:lnTo>
                  <a:pt x="49" y="34"/>
                </a:lnTo>
                <a:lnTo>
                  <a:pt x="47" y="35"/>
                </a:lnTo>
                <a:lnTo>
                  <a:pt x="45" y="36"/>
                </a:lnTo>
                <a:lnTo>
                  <a:pt x="41" y="39"/>
                </a:lnTo>
                <a:lnTo>
                  <a:pt x="40" y="40"/>
                </a:lnTo>
                <a:lnTo>
                  <a:pt x="39" y="44"/>
                </a:lnTo>
                <a:lnTo>
                  <a:pt x="37" y="47"/>
                </a:lnTo>
                <a:lnTo>
                  <a:pt x="37" y="49"/>
                </a:lnTo>
                <a:lnTo>
                  <a:pt x="37" y="53"/>
                </a:lnTo>
                <a:lnTo>
                  <a:pt x="37" y="56"/>
                </a:lnTo>
                <a:lnTo>
                  <a:pt x="37" y="57"/>
                </a:lnTo>
                <a:lnTo>
                  <a:pt x="37" y="61"/>
                </a:lnTo>
                <a:lnTo>
                  <a:pt x="36" y="62"/>
                </a:lnTo>
                <a:lnTo>
                  <a:pt x="36" y="64"/>
                </a:lnTo>
                <a:lnTo>
                  <a:pt x="2" y="64"/>
                </a:lnTo>
                <a:lnTo>
                  <a:pt x="2" y="56"/>
                </a:lnTo>
                <a:lnTo>
                  <a:pt x="4" y="47"/>
                </a:lnTo>
                <a:lnTo>
                  <a:pt x="5" y="39"/>
                </a:lnTo>
                <a:lnTo>
                  <a:pt x="8" y="31"/>
                </a:lnTo>
                <a:lnTo>
                  <a:pt x="12" y="26"/>
                </a:lnTo>
                <a:lnTo>
                  <a:pt x="16" y="19"/>
                </a:lnTo>
                <a:lnTo>
                  <a:pt x="21" y="13"/>
                </a:lnTo>
                <a:lnTo>
                  <a:pt x="26" y="9"/>
                </a:lnTo>
                <a:lnTo>
                  <a:pt x="34" y="5"/>
                </a:lnTo>
                <a:lnTo>
                  <a:pt x="41" y="3"/>
                </a:lnTo>
                <a:lnTo>
                  <a:pt x="49" y="1"/>
                </a:lnTo>
                <a:lnTo>
                  <a:pt x="58" y="0"/>
                </a:lnTo>
                <a:lnTo>
                  <a:pt x="67" y="0"/>
                </a:lnTo>
                <a:lnTo>
                  <a:pt x="75" y="1"/>
                </a:lnTo>
                <a:lnTo>
                  <a:pt x="83" y="4"/>
                </a:lnTo>
                <a:lnTo>
                  <a:pt x="91" y="8"/>
                </a:lnTo>
                <a:lnTo>
                  <a:pt x="97" y="10"/>
                </a:lnTo>
                <a:lnTo>
                  <a:pt x="102" y="14"/>
                </a:lnTo>
                <a:lnTo>
                  <a:pt x="109" y="19"/>
                </a:lnTo>
                <a:lnTo>
                  <a:pt x="114" y="26"/>
                </a:lnTo>
                <a:lnTo>
                  <a:pt x="118" y="34"/>
                </a:lnTo>
                <a:lnTo>
                  <a:pt x="122" y="40"/>
                </a:lnTo>
                <a:lnTo>
                  <a:pt x="123" y="48"/>
                </a:lnTo>
                <a:lnTo>
                  <a:pt x="123" y="57"/>
                </a:lnTo>
                <a:lnTo>
                  <a:pt x="123" y="66"/>
                </a:lnTo>
                <a:lnTo>
                  <a:pt x="122" y="74"/>
                </a:lnTo>
                <a:lnTo>
                  <a:pt x="118" y="82"/>
                </a:lnTo>
                <a:lnTo>
                  <a:pt x="114" y="89"/>
                </a:lnTo>
                <a:lnTo>
                  <a:pt x="109" y="96"/>
                </a:lnTo>
                <a:lnTo>
                  <a:pt x="102" y="104"/>
                </a:lnTo>
                <a:lnTo>
                  <a:pt x="96" y="109"/>
                </a:lnTo>
                <a:lnTo>
                  <a:pt x="88" y="114"/>
                </a:lnTo>
                <a:lnTo>
                  <a:pt x="80" y="120"/>
                </a:lnTo>
                <a:lnTo>
                  <a:pt x="74" y="124"/>
                </a:lnTo>
                <a:lnTo>
                  <a:pt x="66" y="129"/>
                </a:lnTo>
                <a:lnTo>
                  <a:pt x="60" y="133"/>
                </a:lnTo>
                <a:lnTo>
                  <a:pt x="54" y="139"/>
                </a:lnTo>
                <a:lnTo>
                  <a:pt x="51" y="143"/>
                </a:lnTo>
                <a:lnTo>
                  <a:pt x="47" y="148"/>
                </a:lnTo>
                <a:lnTo>
                  <a:pt x="45" y="150"/>
                </a:lnTo>
                <a:lnTo>
                  <a:pt x="123" y="150"/>
                </a:lnTo>
                <a:lnTo>
                  <a:pt x="123" y="180"/>
                </a:lnTo>
                <a:lnTo>
                  <a:pt x="0" y="180"/>
                </a:lnTo>
                <a:close/>
              </a:path>
            </a:pathLst>
          </a:custGeom>
          <a:solidFill>
            <a:srgbClr val="000000"/>
          </a:solidFill>
          <a:ln w="9525">
            <a:noFill/>
            <a:round/>
            <a:headEnd/>
            <a:tailEnd/>
          </a:ln>
        </p:spPr>
        <p:txBody>
          <a:bodyPr/>
          <a:lstStyle/>
          <a:p>
            <a:endParaRPr lang="en-US"/>
          </a:p>
        </p:txBody>
      </p:sp>
      <p:sp>
        <p:nvSpPr>
          <p:cNvPr id="148573" name="Freeform 1117"/>
          <p:cNvSpPr>
            <a:spLocks noEditPoints="1"/>
          </p:cNvSpPr>
          <p:nvPr/>
        </p:nvSpPr>
        <p:spPr bwMode="auto">
          <a:xfrm>
            <a:off x="1987550" y="3421063"/>
            <a:ext cx="209550" cy="96837"/>
          </a:xfrm>
          <a:custGeom>
            <a:avLst/>
            <a:gdLst/>
            <a:ahLst/>
            <a:cxnLst>
              <a:cxn ang="0">
                <a:pos x="10" y="33"/>
              </a:cxn>
              <a:cxn ang="0">
                <a:pos x="44" y="13"/>
              </a:cxn>
              <a:cxn ang="0">
                <a:pos x="40" y="180"/>
              </a:cxn>
              <a:cxn ang="0">
                <a:pos x="131" y="93"/>
              </a:cxn>
              <a:cxn ang="0">
                <a:pos x="136" y="47"/>
              </a:cxn>
              <a:cxn ang="0">
                <a:pos x="150" y="16"/>
              </a:cxn>
              <a:cxn ang="0">
                <a:pos x="182" y="0"/>
              </a:cxn>
              <a:cxn ang="0">
                <a:pos x="224" y="8"/>
              </a:cxn>
              <a:cxn ang="0">
                <a:pos x="247" y="35"/>
              </a:cxn>
              <a:cxn ang="0">
                <a:pos x="255" y="72"/>
              </a:cxn>
              <a:cxn ang="0">
                <a:pos x="251" y="135"/>
              </a:cxn>
              <a:cxn ang="0">
                <a:pos x="226" y="178"/>
              </a:cxn>
              <a:cxn ang="0">
                <a:pos x="191" y="184"/>
              </a:cxn>
              <a:cxn ang="0">
                <a:pos x="151" y="172"/>
              </a:cxn>
              <a:cxn ang="0">
                <a:pos x="136" y="142"/>
              </a:cxn>
              <a:cxn ang="0">
                <a:pos x="131" y="108"/>
              </a:cxn>
              <a:cxn ang="0">
                <a:pos x="167" y="125"/>
              </a:cxn>
              <a:cxn ang="0">
                <a:pos x="176" y="153"/>
              </a:cxn>
              <a:cxn ang="0">
                <a:pos x="196" y="158"/>
              </a:cxn>
              <a:cxn ang="0">
                <a:pos x="210" y="152"/>
              </a:cxn>
              <a:cxn ang="0">
                <a:pos x="217" y="130"/>
              </a:cxn>
              <a:cxn ang="0">
                <a:pos x="219" y="93"/>
              </a:cxn>
              <a:cxn ang="0">
                <a:pos x="217" y="56"/>
              </a:cxn>
              <a:cxn ang="0">
                <a:pos x="210" y="37"/>
              </a:cxn>
              <a:cxn ang="0">
                <a:pos x="196" y="29"/>
              </a:cxn>
              <a:cxn ang="0">
                <a:pos x="176" y="35"/>
              </a:cxn>
              <a:cxn ang="0">
                <a:pos x="167" y="63"/>
              </a:cxn>
              <a:cxn ang="0">
                <a:pos x="270" y="103"/>
              </a:cxn>
              <a:cxn ang="0">
                <a:pos x="270" y="73"/>
              </a:cxn>
              <a:cxn ang="0">
                <a:pos x="281" y="34"/>
              </a:cxn>
              <a:cxn ang="0">
                <a:pos x="303" y="8"/>
              </a:cxn>
              <a:cxn ang="0">
                <a:pos x="341" y="0"/>
              </a:cxn>
              <a:cxn ang="0">
                <a:pos x="376" y="17"/>
              </a:cxn>
              <a:cxn ang="0">
                <a:pos x="392" y="48"/>
              </a:cxn>
              <a:cxn ang="0">
                <a:pos x="395" y="88"/>
              </a:cxn>
              <a:cxn ang="0">
                <a:pos x="380" y="163"/>
              </a:cxn>
              <a:cxn ang="0">
                <a:pos x="355" y="182"/>
              </a:cxn>
              <a:cxn ang="0">
                <a:pos x="313" y="183"/>
              </a:cxn>
              <a:cxn ang="0">
                <a:pos x="285" y="162"/>
              </a:cxn>
              <a:cxn ang="0">
                <a:pos x="274" y="127"/>
              </a:cxn>
              <a:cxn ang="0">
                <a:pos x="306" y="93"/>
              </a:cxn>
              <a:cxn ang="0">
                <a:pos x="310" y="139"/>
              </a:cxn>
              <a:cxn ang="0">
                <a:pos x="323" y="157"/>
              </a:cxn>
              <a:cxn ang="0">
                <a:pos x="343" y="157"/>
              </a:cxn>
              <a:cxn ang="0">
                <a:pos x="353" y="144"/>
              </a:cxn>
              <a:cxn ang="0">
                <a:pos x="360" y="118"/>
              </a:cxn>
              <a:cxn ang="0">
                <a:pos x="360" y="78"/>
              </a:cxn>
              <a:cxn ang="0">
                <a:pos x="355" y="47"/>
              </a:cxn>
              <a:cxn ang="0">
                <a:pos x="345" y="33"/>
              </a:cxn>
              <a:cxn ang="0">
                <a:pos x="327" y="29"/>
              </a:cxn>
              <a:cxn ang="0">
                <a:pos x="312" y="43"/>
              </a:cxn>
              <a:cxn ang="0">
                <a:pos x="306" y="82"/>
              </a:cxn>
            </a:cxnLst>
            <a:rect l="0" t="0" r="r" b="b"/>
            <a:pathLst>
              <a:path w="395" h="184">
                <a:moveTo>
                  <a:pt x="40" y="180"/>
                </a:moveTo>
                <a:lnTo>
                  <a:pt x="40" y="56"/>
                </a:lnTo>
                <a:lnTo>
                  <a:pt x="0" y="56"/>
                </a:lnTo>
                <a:lnTo>
                  <a:pt x="0" y="33"/>
                </a:lnTo>
                <a:lnTo>
                  <a:pt x="10" y="33"/>
                </a:lnTo>
                <a:lnTo>
                  <a:pt x="19" y="30"/>
                </a:lnTo>
                <a:lnTo>
                  <a:pt x="27" y="28"/>
                </a:lnTo>
                <a:lnTo>
                  <a:pt x="35" y="25"/>
                </a:lnTo>
                <a:lnTo>
                  <a:pt x="39" y="20"/>
                </a:lnTo>
                <a:lnTo>
                  <a:pt x="44" y="13"/>
                </a:lnTo>
                <a:lnTo>
                  <a:pt x="46" y="8"/>
                </a:lnTo>
                <a:lnTo>
                  <a:pt x="48" y="0"/>
                </a:lnTo>
                <a:lnTo>
                  <a:pt x="77" y="0"/>
                </a:lnTo>
                <a:lnTo>
                  <a:pt x="77" y="180"/>
                </a:lnTo>
                <a:lnTo>
                  <a:pt x="40" y="180"/>
                </a:lnTo>
                <a:close/>
                <a:moveTo>
                  <a:pt x="131" y="105"/>
                </a:moveTo>
                <a:lnTo>
                  <a:pt x="131" y="103"/>
                </a:lnTo>
                <a:lnTo>
                  <a:pt x="131" y="101"/>
                </a:lnTo>
                <a:lnTo>
                  <a:pt x="131" y="97"/>
                </a:lnTo>
                <a:lnTo>
                  <a:pt x="131" y="93"/>
                </a:lnTo>
                <a:lnTo>
                  <a:pt x="131" y="82"/>
                </a:lnTo>
                <a:lnTo>
                  <a:pt x="131" y="73"/>
                </a:lnTo>
                <a:lnTo>
                  <a:pt x="132" y="64"/>
                </a:lnTo>
                <a:lnTo>
                  <a:pt x="133" y="56"/>
                </a:lnTo>
                <a:lnTo>
                  <a:pt x="136" y="47"/>
                </a:lnTo>
                <a:lnTo>
                  <a:pt x="137" y="39"/>
                </a:lnTo>
                <a:lnTo>
                  <a:pt x="140" y="34"/>
                </a:lnTo>
                <a:lnTo>
                  <a:pt x="142" y="28"/>
                </a:lnTo>
                <a:lnTo>
                  <a:pt x="146" y="21"/>
                </a:lnTo>
                <a:lnTo>
                  <a:pt x="150" y="16"/>
                </a:lnTo>
                <a:lnTo>
                  <a:pt x="156" y="11"/>
                </a:lnTo>
                <a:lnTo>
                  <a:pt x="163" y="8"/>
                </a:lnTo>
                <a:lnTo>
                  <a:pt x="168" y="4"/>
                </a:lnTo>
                <a:lnTo>
                  <a:pt x="175" y="2"/>
                </a:lnTo>
                <a:lnTo>
                  <a:pt x="182" y="0"/>
                </a:lnTo>
                <a:lnTo>
                  <a:pt x="191" y="0"/>
                </a:lnTo>
                <a:lnTo>
                  <a:pt x="201" y="0"/>
                </a:lnTo>
                <a:lnTo>
                  <a:pt x="210" y="2"/>
                </a:lnTo>
                <a:lnTo>
                  <a:pt x="217" y="4"/>
                </a:lnTo>
                <a:lnTo>
                  <a:pt x="224" y="8"/>
                </a:lnTo>
                <a:lnTo>
                  <a:pt x="230" y="12"/>
                </a:lnTo>
                <a:lnTo>
                  <a:pt x="236" y="17"/>
                </a:lnTo>
                <a:lnTo>
                  <a:pt x="241" y="22"/>
                </a:lnTo>
                <a:lnTo>
                  <a:pt x="243" y="29"/>
                </a:lnTo>
                <a:lnTo>
                  <a:pt x="247" y="35"/>
                </a:lnTo>
                <a:lnTo>
                  <a:pt x="250" y="42"/>
                </a:lnTo>
                <a:lnTo>
                  <a:pt x="251" y="48"/>
                </a:lnTo>
                <a:lnTo>
                  <a:pt x="252" y="55"/>
                </a:lnTo>
                <a:lnTo>
                  <a:pt x="255" y="63"/>
                </a:lnTo>
                <a:lnTo>
                  <a:pt x="255" y="72"/>
                </a:lnTo>
                <a:lnTo>
                  <a:pt x="255" y="79"/>
                </a:lnTo>
                <a:lnTo>
                  <a:pt x="255" y="88"/>
                </a:lnTo>
                <a:lnTo>
                  <a:pt x="255" y="96"/>
                </a:lnTo>
                <a:lnTo>
                  <a:pt x="252" y="116"/>
                </a:lnTo>
                <a:lnTo>
                  <a:pt x="251" y="135"/>
                </a:lnTo>
                <a:lnTo>
                  <a:pt x="247" y="149"/>
                </a:lnTo>
                <a:lnTo>
                  <a:pt x="241" y="163"/>
                </a:lnTo>
                <a:lnTo>
                  <a:pt x="238" y="167"/>
                </a:lnTo>
                <a:lnTo>
                  <a:pt x="233" y="172"/>
                </a:lnTo>
                <a:lnTo>
                  <a:pt x="226" y="178"/>
                </a:lnTo>
                <a:lnTo>
                  <a:pt x="221" y="180"/>
                </a:lnTo>
                <a:lnTo>
                  <a:pt x="215" y="182"/>
                </a:lnTo>
                <a:lnTo>
                  <a:pt x="207" y="183"/>
                </a:lnTo>
                <a:lnTo>
                  <a:pt x="199" y="184"/>
                </a:lnTo>
                <a:lnTo>
                  <a:pt x="191" y="184"/>
                </a:lnTo>
                <a:lnTo>
                  <a:pt x="182" y="184"/>
                </a:lnTo>
                <a:lnTo>
                  <a:pt x="173" y="183"/>
                </a:lnTo>
                <a:lnTo>
                  <a:pt x="166" y="180"/>
                </a:lnTo>
                <a:lnTo>
                  <a:pt x="158" y="178"/>
                </a:lnTo>
                <a:lnTo>
                  <a:pt x="151" y="172"/>
                </a:lnTo>
                <a:lnTo>
                  <a:pt x="147" y="167"/>
                </a:lnTo>
                <a:lnTo>
                  <a:pt x="145" y="162"/>
                </a:lnTo>
                <a:lnTo>
                  <a:pt x="141" y="156"/>
                </a:lnTo>
                <a:lnTo>
                  <a:pt x="138" y="148"/>
                </a:lnTo>
                <a:lnTo>
                  <a:pt x="136" y="142"/>
                </a:lnTo>
                <a:lnTo>
                  <a:pt x="133" y="135"/>
                </a:lnTo>
                <a:lnTo>
                  <a:pt x="133" y="127"/>
                </a:lnTo>
                <a:lnTo>
                  <a:pt x="132" y="119"/>
                </a:lnTo>
                <a:lnTo>
                  <a:pt x="132" y="113"/>
                </a:lnTo>
                <a:lnTo>
                  <a:pt x="131" y="108"/>
                </a:lnTo>
                <a:lnTo>
                  <a:pt x="131" y="105"/>
                </a:lnTo>
                <a:close/>
                <a:moveTo>
                  <a:pt x="166" y="93"/>
                </a:moveTo>
                <a:lnTo>
                  <a:pt x="166" y="105"/>
                </a:lnTo>
                <a:lnTo>
                  <a:pt x="167" y="114"/>
                </a:lnTo>
                <a:lnTo>
                  <a:pt x="167" y="125"/>
                </a:lnTo>
                <a:lnTo>
                  <a:pt x="168" y="132"/>
                </a:lnTo>
                <a:lnTo>
                  <a:pt x="171" y="139"/>
                </a:lnTo>
                <a:lnTo>
                  <a:pt x="172" y="145"/>
                </a:lnTo>
                <a:lnTo>
                  <a:pt x="173" y="149"/>
                </a:lnTo>
                <a:lnTo>
                  <a:pt x="176" y="153"/>
                </a:lnTo>
                <a:lnTo>
                  <a:pt x="180" y="156"/>
                </a:lnTo>
                <a:lnTo>
                  <a:pt x="182" y="157"/>
                </a:lnTo>
                <a:lnTo>
                  <a:pt x="187" y="158"/>
                </a:lnTo>
                <a:lnTo>
                  <a:pt x="193" y="158"/>
                </a:lnTo>
                <a:lnTo>
                  <a:pt x="196" y="158"/>
                </a:lnTo>
                <a:lnTo>
                  <a:pt x="199" y="157"/>
                </a:lnTo>
                <a:lnTo>
                  <a:pt x="202" y="157"/>
                </a:lnTo>
                <a:lnTo>
                  <a:pt x="206" y="156"/>
                </a:lnTo>
                <a:lnTo>
                  <a:pt x="207" y="153"/>
                </a:lnTo>
                <a:lnTo>
                  <a:pt x="210" y="152"/>
                </a:lnTo>
                <a:lnTo>
                  <a:pt x="211" y="148"/>
                </a:lnTo>
                <a:lnTo>
                  <a:pt x="213" y="144"/>
                </a:lnTo>
                <a:lnTo>
                  <a:pt x="215" y="140"/>
                </a:lnTo>
                <a:lnTo>
                  <a:pt x="216" y="136"/>
                </a:lnTo>
                <a:lnTo>
                  <a:pt x="217" y="130"/>
                </a:lnTo>
                <a:lnTo>
                  <a:pt x="217" y="123"/>
                </a:lnTo>
                <a:lnTo>
                  <a:pt x="219" y="118"/>
                </a:lnTo>
                <a:lnTo>
                  <a:pt x="219" y="110"/>
                </a:lnTo>
                <a:lnTo>
                  <a:pt x="219" y="103"/>
                </a:lnTo>
                <a:lnTo>
                  <a:pt x="219" y="93"/>
                </a:lnTo>
                <a:lnTo>
                  <a:pt x="219" y="86"/>
                </a:lnTo>
                <a:lnTo>
                  <a:pt x="219" y="78"/>
                </a:lnTo>
                <a:lnTo>
                  <a:pt x="219" y="70"/>
                </a:lnTo>
                <a:lnTo>
                  <a:pt x="217" y="63"/>
                </a:lnTo>
                <a:lnTo>
                  <a:pt x="217" y="56"/>
                </a:lnTo>
                <a:lnTo>
                  <a:pt x="216" y="52"/>
                </a:lnTo>
                <a:lnTo>
                  <a:pt x="215" y="47"/>
                </a:lnTo>
                <a:lnTo>
                  <a:pt x="213" y="43"/>
                </a:lnTo>
                <a:lnTo>
                  <a:pt x="211" y="39"/>
                </a:lnTo>
                <a:lnTo>
                  <a:pt x="210" y="37"/>
                </a:lnTo>
                <a:lnTo>
                  <a:pt x="207" y="35"/>
                </a:lnTo>
                <a:lnTo>
                  <a:pt x="206" y="33"/>
                </a:lnTo>
                <a:lnTo>
                  <a:pt x="202" y="30"/>
                </a:lnTo>
                <a:lnTo>
                  <a:pt x="199" y="29"/>
                </a:lnTo>
                <a:lnTo>
                  <a:pt x="196" y="29"/>
                </a:lnTo>
                <a:lnTo>
                  <a:pt x="193" y="29"/>
                </a:lnTo>
                <a:lnTo>
                  <a:pt x="187" y="29"/>
                </a:lnTo>
                <a:lnTo>
                  <a:pt x="182" y="30"/>
                </a:lnTo>
                <a:lnTo>
                  <a:pt x="180" y="33"/>
                </a:lnTo>
                <a:lnTo>
                  <a:pt x="176" y="35"/>
                </a:lnTo>
                <a:lnTo>
                  <a:pt x="173" y="38"/>
                </a:lnTo>
                <a:lnTo>
                  <a:pt x="172" y="43"/>
                </a:lnTo>
                <a:lnTo>
                  <a:pt x="171" y="48"/>
                </a:lnTo>
                <a:lnTo>
                  <a:pt x="168" y="55"/>
                </a:lnTo>
                <a:lnTo>
                  <a:pt x="167" y="63"/>
                </a:lnTo>
                <a:lnTo>
                  <a:pt x="167" y="72"/>
                </a:lnTo>
                <a:lnTo>
                  <a:pt x="166" y="82"/>
                </a:lnTo>
                <a:lnTo>
                  <a:pt x="166" y="93"/>
                </a:lnTo>
                <a:close/>
                <a:moveTo>
                  <a:pt x="270" y="105"/>
                </a:moveTo>
                <a:lnTo>
                  <a:pt x="270" y="103"/>
                </a:lnTo>
                <a:lnTo>
                  <a:pt x="270" y="101"/>
                </a:lnTo>
                <a:lnTo>
                  <a:pt x="270" y="97"/>
                </a:lnTo>
                <a:lnTo>
                  <a:pt x="270" y="93"/>
                </a:lnTo>
                <a:lnTo>
                  <a:pt x="270" y="82"/>
                </a:lnTo>
                <a:lnTo>
                  <a:pt x="270" y="73"/>
                </a:lnTo>
                <a:lnTo>
                  <a:pt x="273" y="64"/>
                </a:lnTo>
                <a:lnTo>
                  <a:pt x="274" y="56"/>
                </a:lnTo>
                <a:lnTo>
                  <a:pt x="276" y="47"/>
                </a:lnTo>
                <a:lnTo>
                  <a:pt x="277" y="39"/>
                </a:lnTo>
                <a:lnTo>
                  <a:pt x="281" y="34"/>
                </a:lnTo>
                <a:lnTo>
                  <a:pt x="283" y="28"/>
                </a:lnTo>
                <a:lnTo>
                  <a:pt x="286" y="21"/>
                </a:lnTo>
                <a:lnTo>
                  <a:pt x="291" y="16"/>
                </a:lnTo>
                <a:lnTo>
                  <a:pt x="296" y="11"/>
                </a:lnTo>
                <a:lnTo>
                  <a:pt x="303" y="8"/>
                </a:lnTo>
                <a:lnTo>
                  <a:pt x="309" y="4"/>
                </a:lnTo>
                <a:lnTo>
                  <a:pt x="316" y="2"/>
                </a:lnTo>
                <a:lnTo>
                  <a:pt x="323" y="0"/>
                </a:lnTo>
                <a:lnTo>
                  <a:pt x="332" y="0"/>
                </a:lnTo>
                <a:lnTo>
                  <a:pt x="341" y="0"/>
                </a:lnTo>
                <a:lnTo>
                  <a:pt x="351" y="2"/>
                </a:lnTo>
                <a:lnTo>
                  <a:pt x="358" y="4"/>
                </a:lnTo>
                <a:lnTo>
                  <a:pt x="364" y="8"/>
                </a:lnTo>
                <a:lnTo>
                  <a:pt x="370" y="12"/>
                </a:lnTo>
                <a:lnTo>
                  <a:pt x="376" y="17"/>
                </a:lnTo>
                <a:lnTo>
                  <a:pt x="380" y="22"/>
                </a:lnTo>
                <a:lnTo>
                  <a:pt x="384" y="29"/>
                </a:lnTo>
                <a:lnTo>
                  <a:pt x="387" y="35"/>
                </a:lnTo>
                <a:lnTo>
                  <a:pt x="391" y="42"/>
                </a:lnTo>
                <a:lnTo>
                  <a:pt x="392" y="48"/>
                </a:lnTo>
                <a:lnTo>
                  <a:pt x="393" y="55"/>
                </a:lnTo>
                <a:lnTo>
                  <a:pt x="395" y="63"/>
                </a:lnTo>
                <a:lnTo>
                  <a:pt x="395" y="72"/>
                </a:lnTo>
                <a:lnTo>
                  <a:pt x="395" y="79"/>
                </a:lnTo>
                <a:lnTo>
                  <a:pt x="395" y="88"/>
                </a:lnTo>
                <a:lnTo>
                  <a:pt x="395" y="96"/>
                </a:lnTo>
                <a:lnTo>
                  <a:pt x="393" y="116"/>
                </a:lnTo>
                <a:lnTo>
                  <a:pt x="392" y="135"/>
                </a:lnTo>
                <a:lnTo>
                  <a:pt x="387" y="149"/>
                </a:lnTo>
                <a:lnTo>
                  <a:pt x="380" y="163"/>
                </a:lnTo>
                <a:lnTo>
                  <a:pt x="378" y="167"/>
                </a:lnTo>
                <a:lnTo>
                  <a:pt x="374" y="172"/>
                </a:lnTo>
                <a:lnTo>
                  <a:pt x="367" y="178"/>
                </a:lnTo>
                <a:lnTo>
                  <a:pt x="361" y="180"/>
                </a:lnTo>
                <a:lnTo>
                  <a:pt x="355" y="182"/>
                </a:lnTo>
                <a:lnTo>
                  <a:pt x="347" y="183"/>
                </a:lnTo>
                <a:lnTo>
                  <a:pt x="340" y="184"/>
                </a:lnTo>
                <a:lnTo>
                  <a:pt x="332" y="184"/>
                </a:lnTo>
                <a:lnTo>
                  <a:pt x="323" y="184"/>
                </a:lnTo>
                <a:lnTo>
                  <a:pt x="313" y="183"/>
                </a:lnTo>
                <a:lnTo>
                  <a:pt x="306" y="180"/>
                </a:lnTo>
                <a:lnTo>
                  <a:pt x="299" y="178"/>
                </a:lnTo>
                <a:lnTo>
                  <a:pt x="292" y="172"/>
                </a:lnTo>
                <a:lnTo>
                  <a:pt x="287" y="167"/>
                </a:lnTo>
                <a:lnTo>
                  <a:pt x="285" y="162"/>
                </a:lnTo>
                <a:lnTo>
                  <a:pt x="282" y="156"/>
                </a:lnTo>
                <a:lnTo>
                  <a:pt x="278" y="148"/>
                </a:lnTo>
                <a:lnTo>
                  <a:pt x="276" y="142"/>
                </a:lnTo>
                <a:lnTo>
                  <a:pt x="274" y="135"/>
                </a:lnTo>
                <a:lnTo>
                  <a:pt x="274" y="127"/>
                </a:lnTo>
                <a:lnTo>
                  <a:pt x="273" y="119"/>
                </a:lnTo>
                <a:lnTo>
                  <a:pt x="273" y="113"/>
                </a:lnTo>
                <a:lnTo>
                  <a:pt x="270" y="108"/>
                </a:lnTo>
                <a:lnTo>
                  <a:pt x="270" y="105"/>
                </a:lnTo>
                <a:close/>
                <a:moveTo>
                  <a:pt x="306" y="93"/>
                </a:moveTo>
                <a:lnTo>
                  <a:pt x="306" y="105"/>
                </a:lnTo>
                <a:lnTo>
                  <a:pt x="308" y="114"/>
                </a:lnTo>
                <a:lnTo>
                  <a:pt x="308" y="125"/>
                </a:lnTo>
                <a:lnTo>
                  <a:pt x="309" y="132"/>
                </a:lnTo>
                <a:lnTo>
                  <a:pt x="310" y="139"/>
                </a:lnTo>
                <a:lnTo>
                  <a:pt x="312" y="145"/>
                </a:lnTo>
                <a:lnTo>
                  <a:pt x="313" y="149"/>
                </a:lnTo>
                <a:lnTo>
                  <a:pt x="317" y="153"/>
                </a:lnTo>
                <a:lnTo>
                  <a:pt x="320" y="156"/>
                </a:lnTo>
                <a:lnTo>
                  <a:pt x="323" y="157"/>
                </a:lnTo>
                <a:lnTo>
                  <a:pt x="327" y="158"/>
                </a:lnTo>
                <a:lnTo>
                  <a:pt x="334" y="158"/>
                </a:lnTo>
                <a:lnTo>
                  <a:pt x="336" y="158"/>
                </a:lnTo>
                <a:lnTo>
                  <a:pt x="340" y="157"/>
                </a:lnTo>
                <a:lnTo>
                  <a:pt x="343" y="157"/>
                </a:lnTo>
                <a:lnTo>
                  <a:pt x="345" y="156"/>
                </a:lnTo>
                <a:lnTo>
                  <a:pt x="347" y="153"/>
                </a:lnTo>
                <a:lnTo>
                  <a:pt x="351" y="152"/>
                </a:lnTo>
                <a:lnTo>
                  <a:pt x="352" y="148"/>
                </a:lnTo>
                <a:lnTo>
                  <a:pt x="353" y="144"/>
                </a:lnTo>
                <a:lnTo>
                  <a:pt x="355" y="140"/>
                </a:lnTo>
                <a:lnTo>
                  <a:pt x="357" y="136"/>
                </a:lnTo>
                <a:lnTo>
                  <a:pt x="358" y="130"/>
                </a:lnTo>
                <a:lnTo>
                  <a:pt x="358" y="123"/>
                </a:lnTo>
                <a:lnTo>
                  <a:pt x="360" y="118"/>
                </a:lnTo>
                <a:lnTo>
                  <a:pt x="360" y="110"/>
                </a:lnTo>
                <a:lnTo>
                  <a:pt x="360" y="103"/>
                </a:lnTo>
                <a:lnTo>
                  <a:pt x="360" y="93"/>
                </a:lnTo>
                <a:lnTo>
                  <a:pt x="360" y="86"/>
                </a:lnTo>
                <a:lnTo>
                  <a:pt x="360" y="78"/>
                </a:lnTo>
                <a:lnTo>
                  <a:pt x="360" y="70"/>
                </a:lnTo>
                <a:lnTo>
                  <a:pt x="358" y="63"/>
                </a:lnTo>
                <a:lnTo>
                  <a:pt x="358" y="56"/>
                </a:lnTo>
                <a:lnTo>
                  <a:pt x="357" y="52"/>
                </a:lnTo>
                <a:lnTo>
                  <a:pt x="355" y="47"/>
                </a:lnTo>
                <a:lnTo>
                  <a:pt x="353" y="43"/>
                </a:lnTo>
                <a:lnTo>
                  <a:pt x="352" y="39"/>
                </a:lnTo>
                <a:lnTo>
                  <a:pt x="351" y="37"/>
                </a:lnTo>
                <a:lnTo>
                  <a:pt x="347" y="35"/>
                </a:lnTo>
                <a:lnTo>
                  <a:pt x="345" y="33"/>
                </a:lnTo>
                <a:lnTo>
                  <a:pt x="343" y="30"/>
                </a:lnTo>
                <a:lnTo>
                  <a:pt x="340" y="29"/>
                </a:lnTo>
                <a:lnTo>
                  <a:pt x="336" y="29"/>
                </a:lnTo>
                <a:lnTo>
                  <a:pt x="334" y="29"/>
                </a:lnTo>
                <a:lnTo>
                  <a:pt x="327" y="29"/>
                </a:lnTo>
                <a:lnTo>
                  <a:pt x="323" y="30"/>
                </a:lnTo>
                <a:lnTo>
                  <a:pt x="320" y="33"/>
                </a:lnTo>
                <a:lnTo>
                  <a:pt x="317" y="35"/>
                </a:lnTo>
                <a:lnTo>
                  <a:pt x="313" y="38"/>
                </a:lnTo>
                <a:lnTo>
                  <a:pt x="312" y="43"/>
                </a:lnTo>
                <a:lnTo>
                  <a:pt x="310" y="48"/>
                </a:lnTo>
                <a:lnTo>
                  <a:pt x="309" y="55"/>
                </a:lnTo>
                <a:lnTo>
                  <a:pt x="308" y="63"/>
                </a:lnTo>
                <a:lnTo>
                  <a:pt x="308" y="72"/>
                </a:lnTo>
                <a:lnTo>
                  <a:pt x="306" y="82"/>
                </a:lnTo>
                <a:lnTo>
                  <a:pt x="306" y="93"/>
                </a:lnTo>
                <a:close/>
              </a:path>
            </a:pathLst>
          </a:custGeom>
          <a:solidFill>
            <a:srgbClr val="000000"/>
          </a:solidFill>
          <a:ln w="9525">
            <a:noFill/>
            <a:round/>
            <a:headEnd/>
            <a:tailEnd/>
          </a:ln>
        </p:spPr>
        <p:txBody>
          <a:bodyPr/>
          <a:lstStyle/>
          <a:p>
            <a:endParaRPr lang="en-US"/>
          </a:p>
        </p:txBody>
      </p:sp>
      <p:sp>
        <p:nvSpPr>
          <p:cNvPr id="148574" name="Freeform 1118"/>
          <p:cNvSpPr>
            <a:spLocks/>
          </p:cNvSpPr>
          <p:nvPr/>
        </p:nvSpPr>
        <p:spPr bwMode="auto">
          <a:xfrm>
            <a:off x="3027363" y="5187950"/>
            <a:ext cx="65087" cy="98425"/>
          </a:xfrm>
          <a:custGeom>
            <a:avLst/>
            <a:gdLst/>
            <a:ahLst/>
            <a:cxnLst>
              <a:cxn ang="0">
                <a:pos x="34" y="125"/>
              </a:cxn>
              <a:cxn ang="0">
                <a:pos x="42" y="151"/>
              </a:cxn>
              <a:cxn ang="0">
                <a:pos x="62" y="159"/>
              </a:cxn>
              <a:cxn ang="0">
                <a:pos x="71" y="158"/>
              </a:cxn>
              <a:cxn ang="0">
                <a:pos x="79" y="151"/>
              </a:cxn>
              <a:cxn ang="0">
                <a:pos x="84" y="144"/>
              </a:cxn>
              <a:cxn ang="0">
                <a:pos x="86" y="131"/>
              </a:cxn>
              <a:cxn ang="0">
                <a:pos x="84" y="118"/>
              </a:cxn>
              <a:cxn ang="0">
                <a:pos x="79" y="109"/>
              </a:cxn>
              <a:cxn ang="0">
                <a:pos x="66" y="103"/>
              </a:cxn>
              <a:cxn ang="0">
                <a:pos x="49" y="102"/>
              </a:cxn>
              <a:cxn ang="0">
                <a:pos x="48" y="78"/>
              </a:cxn>
              <a:cxn ang="0">
                <a:pos x="63" y="76"/>
              </a:cxn>
              <a:cxn ang="0">
                <a:pos x="74" y="74"/>
              </a:cxn>
              <a:cxn ang="0">
                <a:pos x="80" y="67"/>
              </a:cxn>
              <a:cxn ang="0">
                <a:pos x="83" y="58"/>
              </a:cxn>
              <a:cxn ang="0">
                <a:pos x="82" y="45"/>
              </a:cxn>
              <a:cxn ang="0">
                <a:pos x="76" y="36"/>
              </a:cxn>
              <a:cxn ang="0">
                <a:pos x="71" y="32"/>
              </a:cxn>
              <a:cxn ang="0">
                <a:pos x="62" y="31"/>
              </a:cxn>
              <a:cxn ang="0">
                <a:pos x="49" y="32"/>
              </a:cxn>
              <a:cxn ang="0">
                <a:pos x="39" y="48"/>
              </a:cxn>
              <a:cxn ang="0">
                <a:pos x="4" y="59"/>
              </a:cxn>
              <a:cxn ang="0">
                <a:pos x="5" y="45"/>
              </a:cxn>
              <a:cxn ang="0">
                <a:pos x="9" y="32"/>
              </a:cxn>
              <a:cxn ang="0">
                <a:pos x="17" y="19"/>
              </a:cxn>
              <a:cxn ang="0">
                <a:pos x="28" y="9"/>
              </a:cxn>
              <a:cxn ang="0">
                <a:pos x="43" y="1"/>
              </a:cxn>
              <a:cxn ang="0">
                <a:pos x="62" y="0"/>
              </a:cxn>
              <a:cxn ang="0">
                <a:pos x="79" y="4"/>
              </a:cxn>
              <a:cxn ang="0">
                <a:pos x="93" y="8"/>
              </a:cxn>
              <a:cxn ang="0">
                <a:pos x="105" y="15"/>
              </a:cxn>
              <a:cxn ang="0">
                <a:pos x="111" y="26"/>
              </a:cxn>
              <a:cxn ang="0">
                <a:pos x="117" y="39"/>
              </a:cxn>
              <a:cxn ang="0">
                <a:pos x="118" y="50"/>
              </a:cxn>
              <a:cxn ang="0">
                <a:pos x="118" y="54"/>
              </a:cxn>
              <a:cxn ang="0">
                <a:pos x="118" y="59"/>
              </a:cxn>
              <a:cxn ang="0">
                <a:pos x="111" y="75"/>
              </a:cxn>
              <a:cxn ang="0">
                <a:pos x="97" y="85"/>
              </a:cxn>
              <a:cxn ang="0">
                <a:pos x="109" y="93"/>
              </a:cxn>
              <a:cxn ang="0">
                <a:pos x="123" y="114"/>
              </a:cxn>
              <a:cxn ang="0">
                <a:pos x="124" y="137"/>
              </a:cxn>
              <a:cxn ang="0">
                <a:pos x="119" y="151"/>
              </a:cxn>
              <a:cxn ang="0">
                <a:pos x="111" y="163"/>
              </a:cxn>
              <a:cxn ang="0">
                <a:pos x="101" y="173"/>
              </a:cxn>
              <a:cxn ang="0">
                <a:pos x="88" y="181"/>
              </a:cxn>
              <a:cxn ang="0">
                <a:pos x="71" y="185"/>
              </a:cxn>
              <a:cxn ang="0">
                <a:pos x="49" y="185"/>
              </a:cxn>
              <a:cxn ang="0">
                <a:pos x="32" y="180"/>
              </a:cxn>
              <a:cxn ang="0">
                <a:pos x="18" y="172"/>
              </a:cxn>
              <a:cxn ang="0">
                <a:pos x="9" y="160"/>
              </a:cxn>
              <a:cxn ang="0">
                <a:pos x="4" y="146"/>
              </a:cxn>
              <a:cxn ang="0">
                <a:pos x="0" y="133"/>
              </a:cxn>
            </a:cxnLst>
            <a:rect l="0" t="0" r="r" b="b"/>
            <a:pathLst>
              <a:path w="124" h="185">
                <a:moveTo>
                  <a:pt x="0" y="125"/>
                </a:moveTo>
                <a:lnTo>
                  <a:pt x="34" y="125"/>
                </a:lnTo>
                <a:lnTo>
                  <a:pt x="35" y="141"/>
                </a:lnTo>
                <a:lnTo>
                  <a:pt x="42" y="151"/>
                </a:lnTo>
                <a:lnTo>
                  <a:pt x="49" y="158"/>
                </a:lnTo>
                <a:lnTo>
                  <a:pt x="62" y="159"/>
                </a:lnTo>
                <a:lnTo>
                  <a:pt x="66" y="159"/>
                </a:lnTo>
                <a:lnTo>
                  <a:pt x="71" y="158"/>
                </a:lnTo>
                <a:lnTo>
                  <a:pt x="75" y="154"/>
                </a:lnTo>
                <a:lnTo>
                  <a:pt x="79" y="151"/>
                </a:lnTo>
                <a:lnTo>
                  <a:pt x="82" y="148"/>
                </a:lnTo>
                <a:lnTo>
                  <a:pt x="84" y="144"/>
                </a:lnTo>
                <a:lnTo>
                  <a:pt x="86" y="137"/>
                </a:lnTo>
                <a:lnTo>
                  <a:pt x="86" y="131"/>
                </a:lnTo>
                <a:lnTo>
                  <a:pt x="86" y="124"/>
                </a:lnTo>
                <a:lnTo>
                  <a:pt x="84" y="118"/>
                </a:lnTo>
                <a:lnTo>
                  <a:pt x="82" y="113"/>
                </a:lnTo>
                <a:lnTo>
                  <a:pt x="79" y="109"/>
                </a:lnTo>
                <a:lnTo>
                  <a:pt x="74" y="105"/>
                </a:lnTo>
                <a:lnTo>
                  <a:pt x="66" y="103"/>
                </a:lnTo>
                <a:lnTo>
                  <a:pt x="58" y="102"/>
                </a:lnTo>
                <a:lnTo>
                  <a:pt x="49" y="102"/>
                </a:lnTo>
                <a:lnTo>
                  <a:pt x="48" y="102"/>
                </a:lnTo>
                <a:lnTo>
                  <a:pt x="48" y="78"/>
                </a:lnTo>
                <a:lnTo>
                  <a:pt x="56" y="78"/>
                </a:lnTo>
                <a:lnTo>
                  <a:pt x="63" y="76"/>
                </a:lnTo>
                <a:lnTo>
                  <a:pt x="69" y="75"/>
                </a:lnTo>
                <a:lnTo>
                  <a:pt x="74" y="74"/>
                </a:lnTo>
                <a:lnTo>
                  <a:pt x="76" y="70"/>
                </a:lnTo>
                <a:lnTo>
                  <a:pt x="80" y="67"/>
                </a:lnTo>
                <a:lnTo>
                  <a:pt x="82" y="62"/>
                </a:lnTo>
                <a:lnTo>
                  <a:pt x="83" y="58"/>
                </a:lnTo>
                <a:lnTo>
                  <a:pt x="83" y="52"/>
                </a:lnTo>
                <a:lnTo>
                  <a:pt x="82" y="45"/>
                </a:lnTo>
                <a:lnTo>
                  <a:pt x="80" y="41"/>
                </a:lnTo>
                <a:lnTo>
                  <a:pt x="76" y="36"/>
                </a:lnTo>
                <a:lnTo>
                  <a:pt x="74" y="34"/>
                </a:lnTo>
                <a:lnTo>
                  <a:pt x="71" y="32"/>
                </a:lnTo>
                <a:lnTo>
                  <a:pt x="66" y="31"/>
                </a:lnTo>
                <a:lnTo>
                  <a:pt x="62" y="31"/>
                </a:lnTo>
                <a:lnTo>
                  <a:pt x="60" y="31"/>
                </a:lnTo>
                <a:lnTo>
                  <a:pt x="49" y="32"/>
                </a:lnTo>
                <a:lnTo>
                  <a:pt x="43" y="39"/>
                </a:lnTo>
                <a:lnTo>
                  <a:pt x="39" y="48"/>
                </a:lnTo>
                <a:lnTo>
                  <a:pt x="37" y="59"/>
                </a:lnTo>
                <a:lnTo>
                  <a:pt x="4" y="59"/>
                </a:lnTo>
                <a:lnTo>
                  <a:pt x="4" y="52"/>
                </a:lnTo>
                <a:lnTo>
                  <a:pt x="5" y="45"/>
                </a:lnTo>
                <a:lnTo>
                  <a:pt x="7" y="39"/>
                </a:lnTo>
                <a:lnTo>
                  <a:pt x="9" y="32"/>
                </a:lnTo>
                <a:lnTo>
                  <a:pt x="13" y="26"/>
                </a:lnTo>
                <a:lnTo>
                  <a:pt x="17" y="19"/>
                </a:lnTo>
                <a:lnTo>
                  <a:pt x="22" y="14"/>
                </a:lnTo>
                <a:lnTo>
                  <a:pt x="28" y="9"/>
                </a:lnTo>
                <a:lnTo>
                  <a:pt x="35" y="5"/>
                </a:lnTo>
                <a:lnTo>
                  <a:pt x="43" y="1"/>
                </a:lnTo>
                <a:lnTo>
                  <a:pt x="52" y="0"/>
                </a:lnTo>
                <a:lnTo>
                  <a:pt x="62" y="0"/>
                </a:lnTo>
                <a:lnTo>
                  <a:pt x="71" y="1"/>
                </a:lnTo>
                <a:lnTo>
                  <a:pt x="79" y="4"/>
                </a:lnTo>
                <a:lnTo>
                  <a:pt x="86" y="5"/>
                </a:lnTo>
                <a:lnTo>
                  <a:pt x="93" y="8"/>
                </a:lnTo>
                <a:lnTo>
                  <a:pt x="100" y="10"/>
                </a:lnTo>
                <a:lnTo>
                  <a:pt x="105" y="15"/>
                </a:lnTo>
                <a:lnTo>
                  <a:pt x="109" y="19"/>
                </a:lnTo>
                <a:lnTo>
                  <a:pt x="111" y="26"/>
                </a:lnTo>
                <a:lnTo>
                  <a:pt x="115" y="32"/>
                </a:lnTo>
                <a:lnTo>
                  <a:pt x="117" y="39"/>
                </a:lnTo>
                <a:lnTo>
                  <a:pt x="118" y="44"/>
                </a:lnTo>
                <a:lnTo>
                  <a:pt x="118" y="50"/>
                </a:lnTo>
                <a:lnTo>
                  <a:pt x="118" y="52"/>
                </a:lnTo>
                <a:lnTo>
                  <a:pt x="118" y="54"/>
                </a:lnTo>
                <a:lnTo>
                  <a:pt x="118" y="57"/>
                </a:lnTo>
                <a:lnTo>
                  <a:pt x="118" y="59"/>
                </a:lnTo>
                <a:lnTo>
                  <a:pt x="117" y="69"/>
                </a:lnTo>
                <a:lnTo>
                  <a:pt x="111" y="75"/>
                </a:lnTo>
                <a:lnTo>
                  <a:pt x="105" y="81"/>
                </a:lnTo>
                <a:lnTo>
                  <a:pt x="97" y="85"/>
                </a:lnTo>
                <a:lnTo>
                  <a:pt x="97" y="87"/>
                </a:lnTo>
                <a:lnTo>
                  <a:pt x="109" y="93"/>
                </a:lnTo>
                <a:lnTo>
                  <a:pt x="118" y="102"/>
                </a:lnTo>
                <a:lnTo>
                  <a:pt x="123" y="114"/>
                </a:lnTo>
                <a:lnTo>
                  <a:pt x="124" y="131"/>
                </a:lnTo>
                <a:lnTo>
                  <a:pt x="124" y="137"/>
                </a:lnTo>
                <a:lnTo>
                  <a:pt x="123" y="145"/>
                </a:lnTo>
                <a:lnTo>
                  <a:pt x="119" y="151"/>
                </a:lnTo>
                <a:lnTo>
                  <a:pt x="117" y="158"/>
                </a:lnTo>
                <a:lnTo>
                  <a:pt x="111" y="163"/>
                </a:lnTo>
                <a:lnTo>
                  <a:pt x="107" y="169"/>
                </a:lnTo>
                <a:lnTo>
                  <a:pt x="101" y="173"/>
                </a:lnTo>
                <a:lnTo>
                  <a:pt x="96" y="178"/>
                </a:lnTo>
                <a:lnTo>
                  <a:pt x="88" y="181"/>
                </a:lnTo>
                <a:lnTo>
                  <a:pt x="80" y="184"/>
                </a:lnTo>
                <a:lnTo>
                  <a:pt x="71" y="185"/>
                </a:lnTo>
                <a:lnTo>
                  <a:pt x="60" y="185"/>
                </a:lnTo>
                <a:lnTo>
                  <a:pt x="49" y="185"/>
                </a:lnTo>
                <a:lnTo>
                  <a:pt x="40" y="184"/>
                </a:lnTo>
                <a:lnTo>
                  <a:pt x="32" y="180"/>
                </a:lnTo>
                <a:lnTo>
                  <a:pt x="25" y="177"/>
                </a:lnTo>
                <a:lnTo>
                  <a:pt x="18" y="172"/>
                </a:lnTo>
                <a:lnTo>
                  <a:pt x="14" y="167"/>
                </a:lnTo>
                <a:lnTo>
                  <a:pt x="9" y="160"/>
                </a:lnTo>
                <a:lnTo>
                  <a:pt x="7" y="154"/>
                </a:lnTo>
                <a:lnTo>
                  <a:pt x="4" y="146"/>
                </a:lnTo>
                <a:lnTo>
                  <a:pt x="1" y="141"/>
                </a:lnTo>
                <a:lnTo>
                  <a:pt x="0" y="133"/>
                </a:lnTo>
                <a:lnTo>
                  <a:pt x="0" y="125"/>
                </a:lnTo>
                <a:close/>
              </a:path>
            </a:pathLst>
          </a:custGeom>
          <a:solidFill>
            <a:srgbClr val="000000"/>
          </a:solidFill>
          <a:ln w="9525">
            <a:noFill/>
            <a:round/>
            <a:headEnd/>
            <a:tailEnd/>
          </a:ln>
        </p:spPr>
        <p:txBody>
          <a:bodyPr/>
          <a:lstStyle/>
          <a:p>
            <a:endParaRPr lang="en-US"/>
          </a:p>
        </p:txBody>
      </p:sp>
      <p:sp>
        <p:nvSpPr>
          <p:cNvPr id="148575" name="Freeform 1119"/>
          <p:cNvSpPr>
            <a:spLocks noEditPoints="1"/>
          </p:cNvSpPr>
          <p:nvPr/>
        </p:nvSpPr>
        <p:spPr bwMode="auto">
          <a:xfrm>
            <a:off x="1987550" y="2611438"/>
            <a:ext cx="209550" cy="98425"/>
          </a:xfrm>
          <a:custGeom>
            <a:avLst/>
            <a:gdLst/>
            <a:ahLst/>
            <a:cxnLst>
              <a:cxn ang="0">
                <a:pos x="0" y="32"/>
              </a:cxn>
              <a:cxn ang="0">
                <a:pos x="35" y="24"/>
              </a:cxn>
              <a:cxn ang="0">
                <a:pos x="48" y="0"/>
              </a:cxn>
              <a:cxn ang="0">
                <a:pos x="129" y="180"/>
              </a:cxn>
              <a:cxn ang="0">
                <a:pos x="136" y="150"/>
              </a:cxn>
              <a:cxn ang="0">
                <a:pos x="149" y="128"/>
              </a:cxn>
              <a:cxn ang="0">
                <a:pos x="171" y="110"/>
              </a:cxn>
              <a:cxn ang="0">
                <a:pos x="189" y="97"/>
              </a:cxn>
              <a:cxn ang="0">
                <a:pos x="204" y="82"/>
              </a:cxn>
              <a:cxn ang="0">
                <a:pos x="211" y="70"/>
              </a:cxn>
              <a:cxn ang="0">
                <a:pos x="215" y="57"/>
              </a:cxn>
              <a:cxn ang="0">
                <a:pos x="210" y="38"/>
              </a:cxn>
              <a:cxn ang="0">
                <a:pos x="190" y="31"/>
              </a:cxn>
              <a:cxn ang="0">
                <a:pos x="175" y="35"/>
              </a:cxn>
              <a:cxn ang="0">
                <a:pos x="167" y="44"/>
              </a:cxn>
              <a:cxn ang="0">
                <a:pos x="166" y="57"/>
              </a:cxn>
              <a:cxn ang="0">
                <a:pos x="164" y="64"/>
              </a:cxn>
              <a:cxn ang="0">
                <a:pos x="133" y="40"/>
              </a:cxn>
              <a:cxn ang="0">
                <a:pos x="149" y="14"/>
              </a:cxn>
              <a:cxn ang="0">
                <a:pos x="177" y="1"/>
              </a:cxn>
              <a:cxn ang="0">
                <a:pos x="211" y="5"/>
              </a:cxn>
              <a:cxn ang="0">
                <a:pos x="238" y="20"/>
              </a:cxn>
              <a:cxn ang="0">
                <a:pos x="251" y="49"/>
              </a:cxn>
              <a:cxn ang="0">
                <a:pos x="247" y="82"/>
              </a:cxn>
              <a:cxn ang="0">
                <a:pos x="224" y="110"/>
              </a:cxn>
              <a:cxn ang="0">
                <a:pos x="194" y="129"/>
              </a:cxn>
              <a:cxn ang="0">
                <a:pos x="175" y="147"/>
              </a:cxn>
              <a:cxn ang="0">
                <a:pos x="129" y="180"/>
              </a:cxn>
              <a:cxn ang="0">
                <a:pos x="270" y="98"/>
              </a:cxn>
              <a:cxn ang="0">
                <a:pos x="273" y="64"/>
              </a:cxn>
              <a:cxn ang="0">
                <a:pos x="281" y="33"/>
              </a:cxn>
              <a:cxn ang="0">
                <a:pos x="296" y="10"/>
              </a:cxn>
              <a:cxn ang="0">
                <a:pos x="323" y="0"/>
              </a:cxn>
              <a:cxn ang="0">
                <a:pos x="358" y="5"/>
              </a:cxn>
              <a:cxn ang="0">
                <a:pos x="380" y="23"/>
              </a:cxn>
              <a:cxn ang="0">
                <a:pos x="392" y="49"/>
              </a:cxn>
              <a:cxn ang="0">
                <a:pos x="395" y="80"/>
              </a:cxn>
              <a:cxn ang="0">
                <a:pos x="392" y="134"/>
              </a:cxn>
              <a:cxn ang="0">
                <a:pos x="374" y="172"/>
              </a:cxn>
              <a:cxn ang="0">
                <a:pos x="347" y="183"/>
              </a:cxn>
              <a:cxn ang="0">
                <a:pos x="313" y="183"/>
              </a:cxn>
              <a:cxn ang="0">
                <a:pos x="287" y="168"/>
              </a:cxn>
              <a:cxn ang="0">
                <a:pos x="276" y="142"/>
              </a:cxn>
              <a:cxn ang="0">
                <a:pos x="273" y="112"/>
              </a:cxn>
              <a:cxn ang="0">
                <a:pos x="306" y="106"/>
              </a:cxn>
              <a:cxn ang="0">
                <a:pos x="310" y="138"/>
              </a:cxn>
              <a:cxn ang="0">
                <a:pos x="320" y="155"/>
              </a:cxn>
              <a:cxn ang="0">
                <a:pos x="336" y="159"/>
              </a:cxn>
              <a:cxn ang="0">
                <a:pos x="347" y="152"/>
              </a:cxn>
              <a:cxn ang="0">
                <a:pos x="355" y="141"/>
              </a:cxn>
              <a:cxn ang="0">
                <a:pos x="360" y="117"/>
              </a:cxn>
              <a:cxn ang="0">
                <a:pos x="360" y="85"/>
              </a:cxn>
              <a:cxn ang="0">
                <a:pos x="358" y="57"/>
              </a:cxn>
              <a:cxn ang="0">
                <a:pos x="352" y="40"/>
              </a:cxn>
              <a:cxn ang="0">
                <a:pos x="343" y="31"/>
              </a:cxn>
              <a:cxn ang="0">
                <a:pos x="327" y="29"/>
              </a:cxn>
              <a:cxn ang="0">
                <a:pos x="313" y="38"/>
              </a:cxn>
              <a:cxn ang="0">
                <a:pos x="308" y="63"/>
              </a:cxn>
            </a:cxnLst>
            <a:rect l="0" t="0" r="r" b="b"/>
            <a:pathLst>
              <a:path w="395" h="185">
                <a:moveTo>
                  <a:pt x="40" y="180"/>
                </a:moveTo>
                <a:lnTo>
                  <a:pt x="40" y="57"/>
                </a:lnTo>
                <a:lnTo>
                  <a:pt x="0" y="57"/>
                </a:lnTo>
                <a:lnTo>
                  <a:pt x="0" y="32"/>
                </a:lnTo>
                <a:lnTo>
                  <a:pt x="10" y="32"/>
                </a:lnTo>
                <a:lnTo>
                  <a:pt x="19" y="31"/>
                </a:lnTo>
                <a:lnTo>
                  <a:pt x="27" y="27"/>
                </a:lnTo>
                <a:lnTo>
                  <a:pt x="35" y="24"/>
                </a:lnTo>
                <a:lnTo>
                  <a:pt x="39" y="20"/>
                </a:lnTo>
                <a:lnTo>
                  <a:pt x="44" y="14"/>
                </a:lnTo>
                <a:lnTo>
                  <a:pt x="46" y="7"/>
                </a:lnTo>
                <a:lnTo>
                  <a:pt x="48" y="0"/>
                </a:lnTo>
                <a:lnTo>
                  <a:pt x="77" y="0"/>
                </a:lnTo>
                <a:lnTo>
                  <a:pt x="77" y="180"/>
                </a:lnTo>
                <a:lnTo>
                  <a:pt x="40" y="180"/>
                </a:lnTo>
                <a:close/>
                <a:moveTo>
                  <a:pt x="129" y="180"/>
                </a:moveTo>
                <a:lnTo>
                  <a:pt x="129" y="172"/>
                </a:lnTo>
                <a:lnTo>
                  <a:pt x="131" y="164"/>
                </a:lnTo>
                <a:lnTo>
                  <a:pt x="132" y="157"/>
                </a:lnTo>
                <a:lnTo>
                  <a:pt x="136" y="150"/>
                </a:lnTo>
                <a:lnTo>
                  <a:pt x="138" y="143"/>
                </a:lnTo>
                <a:lnTo>
                  <a:pt x="141" y="137"/>
                </a:lnTo>
                <a:lnTo>
                  <a:pt x="145" y="133"/>
                </a:lnTo>
                <a:lnTo>
                  <a:pt x="149" y="128"/>
                </a:lnTo>
                <a:lnTo>
                  <a:pt x="154" y="124"/>
                </a:lnTo>
                <a:lnTo>
                  <a:pt x="158" y="119"/>
                </a:lnTo>
                <a:lnTo>
                  <a:pt x="164" y="115"/>
                </a:lnTo>
                <a:lnTo>
                  <a:pt x="171" y="110"/>
                </a:lnTo>
                <a:lnTo>
                  <a:pt x="175" y="107"/>
                </a:lnTo>
                <a:lnTo>
                  <a:pt x="180" y="102"/>
                </a:lnTo>
                <a:lnTo>
                  <a:pt x="184" y="99"/>
                </a:lnTo>
                <a:lnTo>
                  <a:pt x="189" y="97"/>
                </a:lnTo>
                <a:lnTo>
                  <a:pt x="193" y="93"/>
                </a:lnTo>
                <a:lnTo>
                  <a:pt x="196" y="89"/>
                </a:lnTo>
                <a:lnTo>
                  <a:pt x="201" y="85"/>
                </a:lnTo>
                <a:lnTo>
                  <a:pt x="204" y="82"/>
                </a:lnTo>
                <a:lnTo>
                  <a:pt x="206" y="80"/>
                </a:lnTo>
                <a:lnTo>
                  <a:pt x="208" y="76"/>
                </a:lnTo>
                <a:lnTo>
                  <a:pt x="210" y="73"/>
                </a:lnTo>
                <a:lnTo>
                  <a:pt x="211" y="70"/>
                </a:lnTo>
                <a:lnTo>
                  <a:pt x="213" y="67"/>
                </a:lnTo>
                <a:lnTo>
                  <a:pt x="215" y="63"/>
                </a:lnTo>
                <a:lnTo>
                  <a:pt x="215" y="59"/>
                </a:lnTo>
                <a:lnTo>
                  <a:pt x="215" y="57"/>
                </a:lnTo>
                <a:lnTo>
                  <a:pt x="215" y="52"/>
                </a:lnTo>
                <a:lnTo>
                  <a:pt x="213" y="47"/>
                </a:lnTo>
                <a:lnTo>
                  <a:pt x="211" y="42"/>
                </a:lnTo>
                <a:lnTo>
                  <a:pt x="210" y="38"/>
                </a:lnTo>
                <a:lnTo>
                  <a:pt x="207" y="35"/>
                </a:lnTo>
                <a:lnTo>
                  <a:pt x="202" y="32"/>
                </a:lnTo>
                <a:lnTo>
                  <a:pt x="196" y="31"/>
                </a:lnTo>
                <a:lnTo>
                  <a:pt x="190" y="31"/>
                </a:lnTo>
                <a:lnTo>
                  <a:pt x="185" y="31"/>
                </a:lnTo>
                <a:lnTo>
                  <a:pt x="182" y="32"/>
                </a:lnTo>
                <a:lnTo>
                  <a:pt x="177" y="33"/>
                </a:lnTo>
                <a:lnTo>
                  <a:pt x="175" y="35"/>
                </a:lnTo>
                <a:lnTo>
                  <a:pt x="173" y="37"/>
                </a:lnTo>
                <a:lnTo>
                  <a:pt x="171" y="40"/>
                </a:lnTo>
                <a:lnTo>
                  <a:pt x="168" y="41"/>
                </a:lnTo>
                <a:lnTo>
                  <a:pt x="167" y="44"/>
                </a:lnTo>
                <a:lnTo>
                  <a:pt x="166" y="47"/>
                </a:lnTo>
                <a:lnTo>
                  <a:pt x="166" y="50"/>
                </a:lnTo>
                <a:lnTo>
                  <a:pt x="166" y="54"/>
                </a:lnTo>
                <a:lnTo>
                  <a:pt x="166" y="57"/>
                </a:lnTo>
                <a:lnTo>
                  <a:pt x="166" y="58"/>
                </a:lnTo>
                <a:lnTo>
                  <a:pt x="166" y="61"/>
                </a:lnTo>
                <a:lnTo>
                  <a:pt x="164" y="63"/>
                </a:lnTo>
                <a:lnTo>
                  <a:pt x="164" y="64"/>
                </a:lnTo>
                <a:lnTo>
                  <a:pt x="131" y="64"/>
                </a:lnTo>
                <a:lnTo>
                  <a:pt x="131" y="57"/>
                </a:lnTo>
                <a:lnTo>
                  <a:pt x="132" y="47"/>
                </a:lnTo>
                <a:lnTo>
                  <a:pt x="133" y="40"/>
                </a:lnTo>
                <a:lnTo>
                  <a:pt x="137" y="32"/>
                </a:lnTo>
                <a:lnTo>
                  <a:pt x="140" y="26"/>
                </a:lnTo>
                <a:lnTo>
                  <a:pt x="145" y="20"/>
                </a:lnTo>
                <a:lnTo>
                  <a:pt x="149" y="14"/>
                </a:lnTo>
                <a:lnTo>
                  <a:pt x="155" y="9"/>
                </a:lnTo>
                <a:lnTo>
                  <a:pt x="163" y="6"/>
                </a:lnTo>
                <a:lnTo>
                  <a:pt x="171" y="3"/>
                </a:lnTo>
                <a:lnTo>
                  <a:pt x="177" y="1"/>
                </a:lnTo>
                <a:lnTo>
                  <a:pt x="187" y="0"/>
                </a:lnTo>
                <a:lnTo>
                  <a:pt x="196" y="0"/>
                </a:lnTo>
                <a:lnTo>
                  <a:pt x="204" y="1"/>
                </a:lnTo>
                <a:lnTo>
                  <a:pt x="211" y="5"/>
                </a:lnTo>
                <a:lnTo>
                  <a:pt x="219" y="7"/>
                </a:lnTo>
                <a:lnTo>
                  <a:pt x="225" y="10"/>
                </a:lnTo>
                <a:lnTo>
                  <a:pt x="231" y="15"/>
                </a:lnTo>
                <a:lnTo>
                  <a:pt x="238" y="20"/>
                </a:lnTo>
                <a:lnTo>
                  <a:pt x="242" y="26"/>
                </a:lnTo>
                <a:lnTo>
                  <a:pt x="247" y="33"/>
                </a:lnTo>
                <a:lnTo>
                  <a:pt x="250" y="41"/>
                </a:lnTo>
                <a:lnTo>
                  <a:pt x="251" y="49"/>
                </a:lnTo>
                <a:lnTo>
                  <a:pt x="251" y="58"/>
                </a:lnTo>
                <a:lnTo>
                  <a:pt x="251" y="67"/>
                </a:lnTo>
                <a:lnTo>
                  <a:pt x="250" y="75"/>
                </a:lnTo>
                <a:lnTo>
                  <a:pt x="247" y="82"/>
                </a:lnTo>
                <a:lnTo>
                  <a:pt x="242" y="90"/>
                </a:lnTo>
                <a:lnTo>
                  <a:pt x="238" y="97"/>
                </a:lnTo>
                <a:lnTo>
                  <a:pt x="231" y="103"/>
                </a:lnTo>
                <a:lnTo>
                  <a:pt x="224" y="110"/>
                </a:lnTo>
                <a:lnTo>
                  <a:pt x="216" y="115"/>
                </a:lnTo>
                <a:lnTo>
                  <a:pt x="208" y="120"/>
                </a:lnTo>
                <a:lnTo>
                  <a:pt x="202" y="125"/>
                </a:lnTo>
                <a:lnTo>
                  <a:pt x="194" y="129"/>
                </a:lnTo>
                <a:lnTo>
                  <a:pt x="189" y="134"/>
                </a:lnTo>
                <a:lnTo>
                  <a:pt x="182" y="138"/>
                </a:lnTo>
                <a:lnTo>
                  <a:pt x="180" y="143"/>
                </a:lnTo>
                <a:lnTo>
                  <a:pt x="175" y="147"/>
                </a:lnTo>
                <a:lnTo>
                  <a:pt x="173" y="151"/>
                </a:lnTo>
                <a:lnTo>
                  <a:pt x="251" y="151"/>
                </a:lnTo>
                <a:lnTo>
                  <a:pt x="251" y="180"/>
                </a:lnTo>
                <a:lnTo>
                  <a:pt x="129" y="180"/>
                </a:lnTo>
                <a:close/>
                <a:moveTo>
                  <a:pt x="270" y="106"/>
                </a:moveTo>
                <a:lnTo>
                  <a:pt x="270" y="102"/>
                </a:lnTo>
                <a:lnTo>
                  <a:pt x="270" y="101"/>
                </a:lnTo>
                <a:lnTo>
                  <a:pt x="270" y="98"/>
                </a:lnTo>
                <a:lnTo>
                  <a:pt x="270" y="93"/>
                </a:lnTo>
                <a:lnTo>
                  <a:pt x="270" y="82"/>
                </a:lnTo>
                <a:lnTo>
                  <a:pt x="270" y="73"/>
                </a:lnTo>
                <a:lnTo>
                  <a:pt x="273" y="64"/>
                </a:lnTo>
                <a:lnTo>
                  <a:pt x="274" y="57"/>
                </a:lnTo>
                <a:lnTo>
                  <a:pt x="276" y="47"/>
                </a:lnTo>
                <a:lnTo>
                  <a:pt x="277" y="40"/>
                </a:lnTo>
                <a:lnTo>
                  <a:pt x="281" y="33"/>
                </a:lnTo>
                <a:lnTo>
                  <a:pt x="283" y="27"/>
                </a:lnTo>
                <a:lnTo>
                  <a:pt x="286" y="22"/>
                </a:lnTo>
                <a:lnTo>
                  <a:pt x="291" y="15"/>
                </a:lnTo>
                <a:lnTo>
                  <a:pt x="296" y="10"/>
                </a:lnTo>
                <a:lnTo>
                  <a:pt x="303" y="7"/>
                </a:lnTo>
                <a:lnTo>
                  <a:pt x="309" y="5"/>
                </a:lnTo>
                <a:lnTo>
                  <a:pt x="316" y="1"/>
                </a:lnTo>
                <a:lnTo>
                  <a:pt x="323" y="0"/>
                </a:lnTo>
                <a:lnTo>
                  <a:pt x="332" y="0"/>
                </a:lnTo>
                <a:lnTo>
                  <a:pt x="341" y="0"/>
                </a:lnTo>
                <a:lnTo>
                  <a:pt x="351" y="1"/>
                </a:lnTo>
                <a:lnTo>
                  <a:pt x="358" y="5"/>
                </a:lnTo>
                <a:lnTo>
                  <a:pt x="364" y="7"/>
                </a:lnTo>
                <a:lnTo>
                  <a:pt x="370" y="13"/>
                </a:lnTo>
                <a:lnTo>
                  <a:pt x="376" y="17"/>
                </a:lnTo>
                <a:lnTo>
                  <a:pt x="380" y="23"/>
                </a:lnTo>
                <a:lnTo>
                  <a:pt x="384" y="29"/>
                </a:lnTo>
                <a:lnTo>
                  <a:pt x="387" y="35"/>
                </a:lnTo>
                <a:lnTo>
                  <a:pt x="391" y="41"/>
                </a:lnTo>
                <a:lnTo>
                  <a:pt x="392" y="49"/>
                </a:lnTo>
                <a:lnTo>
                  <a:pt x="393" y="55"/>
                </a:lnTo>
                <a:lnTo>
                  <a:pt x="395" y="63"/>
                </a:lnTo>
                <a:lnTo>
                  <a:pt x="395" y="72"/>
                </a:lnTo>
                <a:lnTo>
                  <a:pt x="395" y="80"/>
                </a:lnTo>
                <a:lnTo>
                  <a:pt x="395" y="89"/>
                </a:lnTo>
                <a:lnTo>
                  <a:pt x="395" y="97"/>
                </a:lnTo>
                <a:lnTo>
                  <a:pt x="393" y="116"/>
                </a:lnTo>
                <a:lnTo>
                  <a:pt x="392" y="134"/>
                </a:lnTo>
                <a:lnTo>
                  <a:pt x="387" y="150"/>
                </a:lnTo>
                <a:lnTo>
                  <a:pt x="380" y="163"/>
                </a:lnTo>
                <a:lnTo>
                  <a:pt x="378" y="168"/>
                </a:lnTo>
                <a:lnTo>
                  <a:pt x="374" y="172"/>
                </a:lnTo>
                <a:lnTo>
                  <a:pt x="367" y="177"/>
                </a:lnTo>
                <a:lnTo>
                  <a:pt x="361" y="180"/>
                </a:lnTo>
                <a:lnTo>
                  <a:pt x="355" y="181"/>
                </a:lnTo>
                <a:lnTo>
                  <a:pt x="347" y="183"/>
                </a:lnTo>
                <a:lnTo>
                  <a:pt x="340" y="185"/>
                </a:lnTo>
                <a:lnTo>
                  <a:pt x="332" y="185"/>
                </a:lnTo>
                <a:lnTo>
                  <a:pt x="323" y="185"/>
                </a:lnTo>
                <a:lnTo>
                  <a:pt x="313" y="183"/>
                </a:lnTo>
                <a:lnTo>
                  <a:pt x="306" y="180"/>
                </a:lnTo>
                <a:lnTo>
                  <a:pt x="299" y="177"/>
                </a:lnTo>
                <a:lnTo>
                  <a:pt x="292" y="172"/>
                </a:lnTo>
                <a:lnTo>
                  <a:pt x="287" y="168"/>
                </a:lnTo>
                <a:lnTo>
                  <a:pt x="285" y="162"/>
                </a:lnTo>
                <a:lnTo>
                  <a:pt x="282" y="155"/>
                </a:lnTo>
                <a:lnTo>
                  <a:pt x="278" y="147"/>
                </a:lnTo>
                <a:lnTo>
                  <a:pt x="276" y="142"/>
                </a:lnTo>
                <a:lnTo>
                  <a:pt x="274" y="134"/>
                </a:lnTo>
                <a:lnTo>
                  <a:pt x="274" y="127"/>
                </a:lnTo>
                <a:lnTo>
                  <a:pt x="273" y="119"/>
                </a:lnTo>
                <a:lnTo>
                  <a:pt x="273" y="112"/>
                </a:lnTo>
                <a:lnTo>
                  <a:pt x="270" y="108"/>
                </a:lnTo>
                <a:lnTo>
                  <a:pt x="270" y="106"/>
                </a:lnTo>
                <a:close/>
                <a:moveTo>
                  <a:pt x="306" y="93"/>
                </a:moveTo>
                <a:lnTo>
                  <a:pt x="306" y="106"/>
                </a:lnTo>
                <a:lnTo>
                  <a:pt x="308" y="115"/>
                </a:lnTo>
                <a:lnTo>
                  <a:pt x="308" y="125"/>
                </a:lnTo>
                <a:lnTo>
                  <a:pt x="309" y="133"/>
                </a:lnTo>
                <a:lnTo>
                  <a:pt x="310" y="138"/>
                </a:lnTo>
                <a:lnTo>
                  <a:pt x="312" y="145"/>
                </a:lnTo>
                <a:lnTo>
                  <a:pt x="313" y="150"/>
                </a:lnTo>
                <a:lnTo>
                  <a:pt x="317" y="152"/>
                </a:lnTo>
                <a:lnTo>
                  <a:pt x="320" y="155"/>
                </a:lnTo>
                <a:lnTo>
                  <a:pt x="323" y="157"/>
                </a:lnTo>
                <a:lnTo>
                  <a:pt x="327" y="159"/>
                </a:lnTo>
                <a:lnTo>
                  <a:pt x="334" y="159"/>
                </a:lnTo>
                <a:lnTo>
                  <a:pt x="336" y="159"/>
                </a:lnTo>
                <a:lnTo>
                  <a:pt x="340" y="157"/>
                </a:lnTo>
                <a:lnTo>
                  <a:pt x="343" y="157"/>
                </a:lnTo>
                <a:lnTo>
                  <a:pt x="345" y="155"/>
                </a:lnTo>
                <a:lnTo>
                  <a:pt x="347" y="152"/>
                </a:lnTo>
                <a:lnTo>
                  <a:pt x="351" y="151"/>
                </a:lnTo>
                <a:lnTo>
                  <a:pt x="352" y="147"/>
                </a:lnTo>
                <a:lnTo>
                  <a:pt x="353" y="143"/>
                </a:lnTo>
                <a:lnTo>
                  <a:pt x="355" y="141"/>
                </a:lnTo>
                <a:lnTo>
                  <a:pt x="357" y="136"/>
                </a:lnTo>
                <a:lnTo>
                  <a:pt x="358" y="129"/>
                </a:lnTo>
                <a:lnTo>
                  <a:pt x="358" y="124"/>
                </a:lnTo>
                <a:lnTo>
                  <a:pt x="360" y="117"/>
                </a:lnTo>
                <a:lnTo>
                  <a:pt x="360" y="110"/>
                </a:lnTo>
                <a:lnTo>
                  <a:pt x="360" y="102"/>
                </a:lnTo>
                <a:lnTo>
                  <a:pt x="360" y="93"/>
                </a:lnTo>
                <a:lnTo>
                  <a:pt x="360" y="85"/>
                </a:lnTo>
                <a:lnTo>
                  <a:pt x="360" y="77"/>
                </a:lnTo>
                <a:lnTo>
                  <a:pt x="360" y="70"/>
                </a:lnTo>
                <a:lnTo>
                  <a:pt x="358" y="63"/>
                </a:lnTo>
                <a:lnTo>
                  <a:pt x="358" y="57"/>
                </a:lnTo>
                <a:lnTo>
                  <a:pt x="357" y="52"/>
                </a:lnTo>
                <a:lnTo>
                  <a:pt x="355" y="47"/>
                </a:lnTo>
                <a:lnTo>
                  <a:pt x="353" y="42"/>
                </a:lnTo>
                <a:lnTo>
                  <a:pt x="352" y="40"/>
                </a:lnTo>
                <a:lnTo>
                  <a:pt x="351" y="37"/>
                </a:lnTo>
                <a:lnTo>
                  <a:pt x="347" y="35"/>
                </a:lnTo>
                <a:lnTo>
                  <a:pt x="345" y="32"/>
                </a:lnTo>
                <a:lnTo>
                  <a:pt x="343" y="31"/>
                </a:lnTo>
                <a:lnTo>
                  <a:pt x="340" y="29"/>
                </a:lnTo>
                <a:lnTo>
                  <a:pt x="336" y="29"/>
                </a:lnTo>
                <a:lnTo>
                  <a:pt x="334" y="29"/>
                </a:lnTo>
                <a:lnTo>
                  <a:pt x="327" y="29"/>
                </a:lnTo>
                <a:lnTo>
                  <a:pt x="323" y="31"/>
                </a:lnTo>
                <a:lnTo>
                  <a:pt x="320" y="32"/>
                </a:lnTo>
                <a:lnTo>
                  <a:pt x="317" y="35"/>
                </a:lnTo>
                <a:lnTo>
                  <a:pt x="313" y="38"/>
                </a:lnTo>
                <a:lnTo>
                  <a:pt x="312" y="42"/>
                </a:lnTo>
                <a:lnTo>
                  <a:pt x="310" y="49"/>
                </a:lnTo>
                <a:lnTo>
                  <a:pt x="309" y="55"/>
                </a:lnTo>
                <a:lnTo>
                  <a:pt x="308" y="63"/>
                </a:lnTo>
                <a:lnTo>
                  <a:pt x="308" y="72"/>
                </a:lnTo>
                <a:lnTo>
                  <a:pt x="306" y="82"/>
                </a:lnTo>
                <a:lnTo>
                  <a:pt x="306" y="93"/>
                </a:lnTo>
                <a:close/>
              </a:path>
            </a:pathLst>
          </a:custGeom>
          <a:solidFill>
            <a:srgbClr val="000000"/>
          </a:solidFill>
          <a:ln w="9525">
            <a:noFill/>
            <a:round/>
            <a:headEnd/>
            <a:tailEnd/>
          </a:ln>
        </p:spPr>
        <p:txBody>
          <a:bodyPr/>
          <a:lstStyle/>
          <a:p>
            <a:endParaRPr lang="en-US"/>
          </a:p>
        </p:txBody>
      </p:sp>
      <p:sp>
        <p:nvSpPr>
          <p:cNvPr id="148576" name="Freeform 1120"/>
          <p:cNvSpPr>
            <a:spLocks noEditPoints="1"/>
          </p:cNvSpPr>
          <p:nvPr/>
        </p:nvSpPr>
        <p:spPr bwMode="auto">
          <a:xfrm>
            <a:off x="3430588" y="5191125"/>
            <a:ext cx="66675" cy="95250"/>
          </a:xfrm>
          <a:custGeom>
            <a:avLst/>
            <a:gdLst/>
            <a:ahLst/>
            <a:cxnLst>
              <a:cxn ang="0">
                <a:pos x="0" y="109"/>
              </a:cxn>
              <a:cxn ang="0">
                <a:pos x="65" y="0"/>
              </a:cxn>
              <a:cxn ang="0">
                <a:pos x="106" y="0"/>
              </a:cxn>
              <a:cxn ang="0">
                <a:pos x="106" y="115"/>
              </a:cxn>
              <a:cxn ang="0">
                <a:pos x="126" y="115"/>
              </a:cxn>
              <a:cxn ang="0">
                <a:pos x="126" y="141"/>
              </a:cxn>
              <a:cxn ang="0">
                <a:pos x="106" y="141"/>
              </a:cxn>
              <a:cxn ang="0">
                <a:pos x="106" y="180"/>
              </a:cxn>
              <a:cxn ang="0">
                <a:pos x="70" y="180"/>
              </a:cxn>
              <a:cxn ang="0">
                <a:pos x="70" y="141"/>
              </a:cxn>
              <a:cxn ang="0">
                <a:pos x="0" y="141"/>
              </a:cxn>
              <a:cxn ang="0">
                <a:pos x="0" y="109"/>
              </a:cxn>
              <a:cxn ang="0">
                <a:pos x="25" y="115"/>
              </a:cxn>
              <a:cxn ang="0">
                <a:pos x="70" y="115"/>
              </a:cxn>
              <a:cxn ang="0">
                <a:pos x="72" y="36"/>
              </a:cxn>
              <a:cxn ang="0">
                <a:pos x="70" y="36"/>
              </a:cxn>
              <a:cxn ang="0">
                <a:pos x="25" y="115"/>
              </a:cxn>
            </a:cxnLst>
            <a:rect l="0" t="0" r="r" b="b"/>
            <a:pathLst>
              <a:path w="126" h="180">
                <a:moveTo>
                  <a:pt x="0" y="109"/>
                </a:moveTo>
                <a:lnTo>
                  <a:pt x="65" y="0"/>
                </a:lnTo>
                <a:lnTo>
                  <a:pt x="106" y="0"/>
                </a:lnTo>
                <a:lnTo>
                  <a:pt x="106" y="115"/>
                </a:lnTo>
                <a:lnTo>
                  <a:pt x="126" y="115"/>
                </a:lnTo>
                <a:lnTo>
                  <a:pt x="126" y="141"/>
                </a:lnTo>
                <a:lnTo>
                  <a:pt x="106" y="141"/>
                </a:lnTo>
                <a:lnTo>
                  <a:pt x="106" y="180"/>
                </a:lnTo>
                <a:lnTo>
                  <a:pt x="70" y="180"/>
                </a:lnTo>
                <a:lnTo>
                  <a:pt x="70" y="141"/>
                </a:lnTo>
                <a:lnTo>
                  <a:pt x="0" y="141"/>
                </a:lnTo>
                <a:lnTo>
                  <a:pt x="0" y="109"/>
                </a:lnTo>
                <a:close/>
                <a:moveTo>
                  <a:pt x="25" y="115"/>
                </a:moveTo>
                <a:lnTo>
                  <a:pt x="70" y="115"/>
                </a:lnTo>
                <a:lnTo>
                  <a:pt x="72" y="36"/>
                </a:lnTo>
                <a:lnTo>
                  <a:pt x="70" y="36"/>
                </a:lnTo>
                <a:lnTo>
                  <a:pt x="25" y="115"/>
                </a:lnTo>
                <a:close/>
              </a:path>
            </a:pathLst>
          </a:custGeom>
          <a:solidFill>
            <a:srgbClr val="000000"/>
          </a:solidFill>
          <a:ln w="9525">
            <a:noFill/>
            <a:round/>
            <a:headEnd/>
            <a:tailEnd/>
          </a:ln>
        </p:spPr>
        <p:txBody>
          <a:bodyPr/>
          <a:lstStyle/>
          <a:p>
            <a:endParaRPr lang="en-US"/>
          </a:p>
        </p:txBody>
      </p:sp>
      <p:sp>
        <p:nvSpPr>
          <p:cNvPr id="148577" name="Freeform 1121"/>
          <p:cNvSpPr>
            <a:spLocks noEditPoints="1"/>
          </p:cNvSpPr>
          <p:nvPr/>
        </p:nvSpPr>
        <p:spPr bwMode="auto">
          <a:xfrm>
            <a:off x="1987550" y="1814513"/>
            <a:ext cx="209550" cy="96837"/>
          </a:xfrm>
          <a:custGeom>
            <a:avLst/>
            <a:gdLst/>
            <a:ahLst/>
            <a:cxnLst>
              <a:cxn ang="0">
                <a:pos x="0" y="57"/>
              </a:cxn>
              <a:cxn ang="0">
                <a:pos x="19" y="31"/>
              </a:cxn>
              <a:cxn ang="0">
                <a:pos x="39" y="19"/>
              </a:cxn>
              <a:cxn ang="0">
                <a:pos x="48" y="0"/>
              </a:cxn>
              <a:cxn ang="0">
                <a:pos x="40" y="180"/>
              </a:cxn>
              <a:cxn ang="0">
                <a:pos x="234" y="0"/>
              </a:cxn>
              <a:cxn ang="0">
                <a:pos x="256" y="142"/>
              </a:cxn>
              <a:cxn ang="0">
                <a:pos x="199" y="180"/>
              </a:cxn>
              <a:cxn ang="0">
                <a:pos x="129" y="110"/>
              </a:cxn>
              <a:cxn ang="0">
                <a:pos x="201" y="36"/>
              </a:cxn>
              <a:cxn ang="0">
                <a:pos x="270" y="105"/>
              </a:cxn>
              <a:cxn ang="0">
                <a:pos x="270" y="97"/>
              </a:cxn>
              <a:cxn ang="0">
                <a:pos x="270" y="73"/>
              </a:cxn>
              <a:cxn ang="0">
                <a:pos x="276" y="46"/>
              </a:cxn>
              <a:cxn ang="0">
                <a:pos x="283" y="27"/>
              </a:cxn>
              <a:cxn ang="0">
                <a:pos x="296" y="10"/>
              </a:cxn>
              <a:cxn ang="0">
                <a:pos x="316" y="1"/>
              </a:cxn>
              <a:cxn ang="0">
                <a:pos x="341" y="0"/>
              </a:cxn>
              <a:cxn ang="0">
                <a:pos x="364" y="7"/>
              </a:cxn>
              <a:cxn ang="0">
                <a:pos x="380" y="23"/>
              </a:cxn>
              <a:cxn ang="0">
                <a:pos x="391" y="41"/>
              </a:cxn>
              <a:cxn ang="0">
                <a:pos x="395" y="62"/>
              </a:cxn>
              <a:cxn ang="0">
                <a:pos x="395" y="88"/>
              </a:cxn>
              <a:cxn ang="0">
                <a:pos x="392" y="134"/>
              </a:cxn>
              <a:cxn ang="0">
                <a:pos x="378" y="168"/>
              </a:cxn>
              <a:cxn ang="0">
                <a:pos x="361" y="180"/>
              </a:cxn>
              <a:cxn ang="0">
                <a:pos x="340" y="185"/>
              </a:cxn>
              <a:cxn ang="0">
                <a:pos x="313" y="182"/>
              </a:cxn>
              <a:cxn ang="0">
                <a:pos x="292" y="172"/>
              </a:cxn>
              <a:cxn ang="0">
                <a:pos x="282" y="155"/>
              </a:cxn>
              <a:cxn ang="0">
                <a:pos x="274" y="134"/>
              </a:cxn>
              <a:cxn ang="0">
                <a:pos x="273" y="112"/>
              </a:cxn>
              <a:cxn ang="0">
                <a:pos x="306" y="93"/>
              </a:cxn>
              <a:cxn ang="0">
                <a:pos x="308" y="125"/>
              </a:cxn>
              <a:cxn ang="0">
                <a:pos x="312" y="145"/>
              </a:cxn>
              <a:cxn ang="0">
                <a:pos x="320" y="155"/>
              </a:cxn>
              <a:cxn ang="0">
                <a:pos x="334" y="159"/>
              </a:cxn>
              <a:cxn ang="0">
                <a:pos x="343" y="156"/>
              </a:cxn>
              <a:cxn ang="0">
                <a:pos x="351" y="151"/>
              </a:cxn>
              <a:cxn ang="0">
                <a:pos x="355" y="140"/>
              </a:cxn>
              <a:cxn ang="0">
                <a:pos x="358" y="123"/>
              </a:cxn>
              <a:cxn ang="0">
                <a:pos x="360" y="102"/>
              </a:cxn>
              <a:cxn ang="0">
                <a:pos x="360" y="77"/>
              </a:cxn>
              <a:cxn ang="0">
                <a:pos x="358" y="57"/>
              </a:cxn>
              <a:cxn ang="0">
                <a:pos x="353" y="42"/>
              </a:cxn>
              <a:cxn ang="0">
                <a:pos x="347" y="35"/>
              </a:cxn>
              <a:cxn ang="0">
                <a:pos x="340" y="28"/>
              </a:cxn>
              <a:cxn ang="0">
                <a:pos x="327" y="28"/>
              </a:cxn>
              <a:cxn ang="0">
                <a:pos x="317" y="35"/>
              </a:cxn>
              <a:cxn ang="0">
                <a:pos x="310" y="49"/>
              </a:cxn>
              <a:cxn ang="0">
                <a:pos x="308" y="71"/>
              </a:cxn>
            </a:cxnLst>
            <a:rect l="0" t="0" r="r" b="b"/>
            <a:pathLst>
              <a:path w="395" h="185">
                <a:moveTo>
                  <a:pt x="40" y="180"/>
                </a:moveTo>
                <a:lnTo>
                  <a:pt x="40" y="57"/>
                </a:lnTo>
                <a:lnTo>
                  <a:pt x="0" y="57"/>
                </a:lnTo>
                <a:lnTo>
                  <a:pt x="0" y="32"/>
                </a:lnTo>
                <a:lnTo>
                  <a:pt x="10" y="32"/>
                </a:lnTo>
                <a:lnTo>
                  <a:pt x="19" y="31"/>
                </a:lnTo>
                <a:lnTo>
                  <a:pt x="27" y="27"/>
                </a:lnTo>
                <a:lnTo>
                  <a:pt x="35" y="24"/>
                </a:lnTo>
                <a:lnTo>
                  <a:pt x="39" y="19"/>
                </a:lnTo>
                <a:lnTo>
                  <a:pt x="44" y="14"/>
                </a:lnTo>
                <a:lnTo>
                  <a:pt x="46" y="7"/>
                </a:lnTo>
                <a:lnTo>
                  <a:pt x="48" y="0"/>
                </a:lnTo>
                <a:lnTo>
                  <a:pt x="77" y="0"/>
                </a:lnTo>
                <a:lnTo>
                  <a:pt x="77" y="180"/>
                </a:lnTo>
                <a:lnTo>
                  <a:pt x="40" y="180"/>
                </a:lnTo>
                <a:close/>
                <a:moveTo>
                  <a:pt x="129" y="110"/>
                </a:moveTo>
                <a:lnTo>
                  <a:pt x="194" y="0"/>
                </a:lnTo>
                <a:lnTo>
                  <a:pt x="234" y="0"/>
                </a:lnTo>
                <a:lnTo>
                  <a:pt x="234" y="116"/>
                </a:lnTo>
                <a:lnTo>
                  <a:pt x="256" y="116"/>
                </a:lnTo>
                <a:lnTo>
                  <a:pt x="256" y="142"/>
                </a:lnTo>
                <a:lnTo>
                  <a:pt x="234" y="142"/>
                </a:lnTo>
                <a:lnTo>
                  <a:pt x="234" y="180"/>
                </a:lnTo>
                <a:lnTo>
                  <a:pt x="199" y="180"/>
                </a:lnTo>
                <a:lnTo>
                  <a:pt x="199" y="142"/>
                </a:lnTo>
                <a:lnTo>
                  <a:pt x="129" y="142"/>
                </a:lnTo>
                <a:lnTo>
                  <a:pt x="129" y="110"/>
                </a:lnTo>
                <a:close/>
                <a:moveTo>
                  <a:pt x="155" y="116"/>
                </a:moveTo>
                <a:lnTo>
                  <a:pt x="199" y="116"/>
                </a:lnTo>
                <a:lnTo>
                  <a:pt x="201" y="36"/>
                </a:lnTo>
                <a:lnTo>
                  <a:pt x="199" y="36"/>
                </a:lnTo>
                <a:lnTo>
                  <a:pt x="155" y="116"/>
                </a:lnTo>
                <a:close/>
                <a:moveTo>
                  <a:pt x="270" y="105"/>
                </a:moveTo>
                <a:lnTo>
                  <a:pt x="270" y="102"/>
                </a:lnTo>
                <a:lnTo>
                  <a:pt x="270" y="101"/>
                </a:lnTo>
                <a:lnTo>
                  <a:pt x="270" y="97"/>
                </a:lnTo>
                <a:lnTo>
                  <a:pt x="270" y="93"/>
                </a:lnTo>
                <a:lnTo>
                  <a:pt x="270" y="82"/>
                </a:lnTo>
                <a:lnTo>
                  <a:pt x="270" y="73"/>
                </a:lnTo>
                <a:lnTo>
                  <a:pt x="273" y="63"/>
                </a:lnTo>
                <a:lnTo>
                  <a:pt x="274" y="57"/>
                </a:lnTo>
                <a:lnTo>
                  <a:pt x="276" y="46"/>
                </a:lnTo>
                <a:lnTo>
                  <a:pt x="277" y="40"/>
                </a:lnTo>
                <a:lnTo>
                  <a:pt x="281" y="33"/>
                </a:lnTo>
                <a:lnTo>
                  <a:pt x="283" y="27"/>
                </a:lnTo>
                <a:lnTo>
                  <a:pt x="286" y="22"/>
                </a:lnTo>
                <a:lnTo>
                  <a:pt x="291" y="15"/>
                </a:lnTo>
                <a:lnTo>
                  <a:pt x="296" y="10"/>
                </a:lnTo>
                <a:lnTo>
                  <a:pt x="303" y="7"/>
                </a:lnTo>
                <a:lnTo>
                  <a:pt x="309" y="5"/>
                </a:lnTo>
                <a:lnTo>
                  <a:pt x="316" y="1"/>
                </a:lnTo>
                <a:lnTo>
                  <a:pt x="323" y="0"/>
                </a:lnTo>
                <a:lnTo>
                  <a:pt x="332" y="0"/>
                </a:lnTo>
                <a:lnTo>
                  <a:pt x="341" y="0"/>
                </a:lnTo>
                <a:lnTo>
                  <a:pt x="351" y="1"/>
                </a:lnTo>
                <a:lnTo>
                  <a:pt x="358" y="5"/>
                </a:lnTo>
                <a:lnTo>
                  <a:pt x="364" y="7"/>
                </a:lnTo>
                <a:lnTo>
                  <a:pt x="370" y="11"/>
                </a:lnTo>
                <a:lnTo>
                  <a:pt x="376" y="17"/>
                </a:lnTo>
                <a:lnTo>
                  <a:pt x="380" y="23"/>
                </a:lnTo>
                <a:lnTo>
                  <a:pt x="384" y="28"/>
                </a:lnTo>
                <a:lnTo>
                  <a:pt x="387" y="35"/>
                </a:lnTo>
                <a:lnTo>
                  <a:pt x="391" y="41"/>
                </a:lnTo>
                <a:lnTo>
                  <a:pt x="392" y="49"/>
                </a:lnTo>
                <a:lnTo>
                  <a:pt x="393" y="54"/>
                </a:lnTo>
                <a:lnTo>
                  <a:pt x="395" y="62"/>
                </a:lnTo>
                <a:lnTo>
                  <a:pt x="395" y="71"/>
                </a:lnTo>
                <a:lnTo>
                  <a:pt x="395" y="79"/>
                </a:lnTo>
                <a:lnTo>
                  <a:pt x="395" y="88"/>
                </a:lnTo>
                <a:lnTo>
                  <a:pt x="395" y="96"/>
                </a:lnTo>
                <a:lnTo>
                  <a:pt x="393" y="116"/>
                </a:lnTo>
                <a:lnTo>
                  <a:pt x="392" y="134"/>
                </a:lnTo>
                <a:lnTo>
                  <a:pt x="387" y="150"/>
                </a:lnTo>
                <a:lnTo>
                  <a:pt x="380" y="163"/>
                </a:lnTo>
                <a:lnTo>
                  <a:pt x="378" y="168"/>
                </a:lnTo>
                <a:lnTo>
                  <a:pt x="374" y="172"/>
                </a:lnTo>
                <a:lnTo>
                  <a:pt x="367" y="177"/>
                </a:lnTo>
                <a:lnTo>
                  <a:pt x="361" y="180"/>
                </a:lnTo>
                <a:lnTo>
                  <a:pt x="355" y="181"/>
                </a:lnTo>
                <a:lnTo>
                  <a:pt x="347" y="182"/>
                </a:lnTo>
                <a:lnTo>
                  <a:pt x="340" y="185"/>
                </a:lnTo>
                <a:lnTo>
                  <a:pt x="332" y="185"/>
                </a:lnTo>
                <a:lnTo>
                  <a:pt x="323" y="185"/>
                </a:lnTo>
                <a:lnTo>
                  <a:pt x="313" y="182"/>
                </a:lnTo>
                <a:lnTo>
                  <a:pt x="306" y="180"/>
                </a:lnTo>
                <a:lnTo>
                  <a:pt x="299" y="177"/>
                </a:lnTo>
                <a:lnTo>
                  <a:pt x="292" y="172"/>
                </a:lnTo>
                <a:lnTo>
                  <a:pt x="287" y="168"/>
                </a:lnTo>
                <a:lnTo>
                  <a:pt x="285" y="161"/>
                </a:lnTo>
                <a:lnTo>
                  <a:pt x="282" y="155"/>
                </a:lnTo>
                <a:lnTo>
                  <a:pt x="278" y="147"/>
                </a:lnTo>
                <a:lnTo>
                  <a:pt x="276" y="142"/>
                </a:lnTo>
                <a:lnTo>
                  <a:pt x="274" y="134"/>
                </a:lnTo>
                <a:lnTo>
                  <a:pt x="274" y="126"/>
                </a:lnTo>
                <a:lnTo>
                  <a:pt x="273" y="119"/>
                </a:lnTo>
                <a:lnTo>
                  <a:pt x="273" y="112"/>
                </a:lnTo>
                <a:lnTo>
                  <a:pt x="270" y="108"/>
                </a:lnTo>
                <a:lnTo>
                  <a:pt x="270" y="105"/>
                </a:lnTo>
                <a:close/>
                <a:moveTo>
                  <a:pt x="306" y="93"/>
                </a:moveTo>
                <a:lnTo>
                  <a:pt x="306" y="105"/>
                </a:lnTo>
                <a:lnTo>
                  <a:pt x="308" y="114"/>
                </a:lnTo>
                <a:lnTo>
                  <a:pt x="308" y="125"/>
                </a:lnTo>
                <a:lnTo>
                  <a:pt x="309" y="133"/>
                </a:lnTo>
                <a:lnTo>
                  <a:pt x="310" y="138"/>
                </a:lnTo>
                <a:lnTo>
                  <a:pt x="312" y="145"/>
                </a:lnTo>
                <a:lnTo>
                  <a:pt x="313" y="150"/>
                </a:lnTo>
                <a:lnTo>
                  <a:pt x="317" y="152"/>
                </a:lnTo>
                <a:lnTo>
                  <a:pt x="320" y="155"/>
                </a:lnTo>
                <a:lnTo>
                  <a:pt x="323" y="156"/>
                </a:lnTo>
                <a:lnTo>
                  <a:pt x="327" y="159"/>
                </a:lnTo>
                <a:lnTo>
                  <a:pt x="334" y="159"/>
                </a:lnTo>
                <a:lnTo>
                  <a:pt x="336" y="159"/>
                </a:lnTo>
                <a:lnTo>
                  <a:pt x="340" y="156"/>
                </a:lnTo>
                <a:lnTo>
                  <a:pt x="343" y="156"/>
                </a:lnTo>
                <a:lnTo>
                  <a:pt x="345" y="155"/>
                </a:lnTo>
                <a:lnTo>
                  <a:pt x="347" y="152"/>
                </a:lnTo>
                <a:lnTo>
                  <a:pt x="351" y="151"/>
                </a:lnTo>
                <a:lnTo>
                  <a:pt x="352" y="147"/>
                </a:lnTo>
                <a:lnTo>
                  <a:pt x="353" y="143"/>
                </a:lnTo>
                <a:lnTo>
                  <a:pt x="355" y="140"/>
                </a:lnTo>
                <a:lnTo>
                  <a:pt x="357" y="136"/>
                </a:lnTo>
                <a:lnTo>
                  <a:pt x="358" y="129"/>
                </a:lnTo>
                <a:lnTo>
                  <a:pt x="358" y="123"/>
                </a:lnTo>
                <a:lnTo>
                  <a:pt x="360" y="117"/>
                </a:lnTo>
                <a:lnTo>
                  <a:pt x="360" y="110"/>
                </a:lnTo>
                <a:lnTo>
                  <a:pt x="360" y="102"/>
                </a:lnTo>
                <a:lnTo>
                  <a:pt x="360" y="93"/>
                </a:lnTo>
                <a:lnTo>
                  <a:pt x="360" y="85"/>
                </a:lnTo>
                <a:lnTo>
                  <a:pt x="360" y="77"/>
                </a:lnTo>
                <a:lnTo>
                  <a:pt x="360" y="70"/>
                </a:lnTo>
                <a:lnTo>
                  <a:pt x="358" y="62"/>
                </a:lnTo>
                <a:lnTo>
                  <a:pt x="358" y="57"/>
                </a:lnTo>
                <a:lnTo>
                  <a:pt x="357" y="51"/>
                </a:lnTo>
                <a:lnTo>
                  <a:pt x="355" y="46"/>
                </a:lnTo>
                <a:lnTo>
                  <a:pt x="353" y="42"/>
                </a:lnTo>
                <a:lnTo>
                  <a:pt x="352" y="40"/>
                </a:lnTo>
                <a:lnTo>
                  <a:pt x="351" y="36"/>
                </a:lnTo>
                <a:lnTo>
                  <a:pt x="347" y="35"/>
                </a:lnTo>
                <a:lnTo>
                  <a:pt x="345" y="32"/>
                </a:lnTo>
                <a:lnTo>
                  <a:pt x="343" y="31"/>
                </a:lnTo>
                <a:lnTo>
                  <a:pt x="340" y="28"/>
                </a:lnTo>
                <a:lnTo>
                  <a:pt x="336" y="28"/>
                </a:lnTo>
                <a:lnTo>
                  <a:pt x="334" y="28"/>
                </a:lnTo>
                <a:lnTo>
                  <a:pt x="327" y="28"/>
                </a:lnTo>
                <a:lnTo>
                  <a:pt x="323" y="31"/>
                </a:lnTo>
                <a:lnTo>
                  <a:pt x="320" y="32"/>
                </a:lnTo>
                <a:lnTo>
                  <a:pt x="317" y="35"/>
                </a:lnTo>
                <a:lnTo>
                  <a:pt x="313" y="37"/>
                </a:lnTo>
                <a:lnTo>
                  <a:pt x="312" y="42"/>
                </a:lnTo>
                <a:lnTo>
                  <a:pt x="310" y="49"/>
                </a:lnTo>
                <a:lnTo>
                  <a:pt x="309" y="54"/>
                </a:lnTo>
                <a:lnTo>
                  <a:pt x="308" y="62"/>
                </a:lnTo>
                <a:lnTo>
                  <a:pt x="308" y="71"/>
                </a:lnTo>
                <a:lnTo>
                  <a:pt x="306" y="82"/>
                </a:lnTo>
                <a:lnTo>
                  <a:pt x="306" y="93"/>
                </a:lnTo>
                <a:close/>
              </a:path>
            </a:pathLst>
          </a:custGeom>
          <a:solidFill>
            <a:srgbClr val="000000"/>
          </a:solidFill>
          <a:ln w="9525">
            <a:noFill/>
            <a:round/>
            <a:headEnd/>
            <a:tailEnd/>
          </a:ln>
        </p:spPr>
        <p:txBody>
          <a:bodyPr/>
          <a:lstStyle/>
          <a:p>
            <a:endParaRPr lang="en-US"/>
          </a:p>
        </p:txBody>
      </p:sp>
      <p:sp>
        <p:nvSpPr>
          <p:cNvPr id="148578" name="Freeform 1122"/>
          <p:cNvSpPr>
            <a:spLocks/>
          </p:cNvSpPr>
          <p:nvPr/>
        </p:nvSpPr>
        <p:spPr bwMode="auto">
          <a:xfrm>
            <a:off x="3840163" y="5187950"/>
            <a:ext cx="41275" cy="95250"/>
          </a:xfrm>
          <a:custGeom>
            <a:avLst/>
            <a:gdLst/>
            <a:ahLst/>
            <a:cxnLst>
              <a:cxn ang="0">
                <a:pos x="42" y="180"/>
              </a:cxn>
              <a:cxn ang="0">
                <a:pos x="42" y="57"/>
              </a:cxn>
              <a:cxn ang="0">
                <a:pos x="0" y="57"/>
              </a:cxn>
              <a:cxn ang="0">
                <a:pos x="0" y="32"/>
              </a:cxn>
              <a:cxn ang="0">
                <a:pos x="11" y="32"/>
              </a:cxn>
              <a:cxn ang="0">
                <a:pos x="20" y="31"/>
              </a:cxn>
              <a:cxn ang="0">
                <a:pos x="28" y="27"/>
              </a:cxn>
              <a:cxn ang="0">
                <a:pos x="35" y="24"/>
              </a:cxn>
              <a:cxn ang="0">
                <a:pos x="40" y="19"/>
              </a:cxn>
              <a:cxn ang="0">
                <a:pos x="44" y="14"/>
              </a:cxn>
              <a:cxn ang="0">
                <a:pos x="48" y="8"/>
              </a:cxn>
              <a:cxn ang="0">
                <a:pos x="50" y="0"/>
              </a:cxn>
              <a:cxn ang="0">
                <a:pos x="78" y="0"/>
              </a:cxn>
              <a:cxn ang="0">
                <a:pos x="78" y="180"/>
              </a:cxn>
              <a:cxn ang="0">
                <a:pos x="42" y="180"/>
              </a:cxn>
            </a:cxnLst>
            <a:rect l="0" t="0" r="r" b="b"/>
            <a:pathLst>
              <a:path w="78" h="180">
                <a:moveTo>
                  <a:pt x="42" y="180"/>
                </a:moveTo>
                <a:lnTo>
                  <a:pt x="42" y="57"/>
                </a:lnTo>
                <a:lnTo>
                  <a:pt x="0" y="57"/>
                </a:lnTo>
                <a:lnTo>
                  <a:pt x="0" y="32"/>
                </a:lnTo>
                <a:lnTo>
                  <a:pt x="11" y="32"/>
                </a:lnTo>
                <a:lnTo>
                  <a:pt x="20" y="31"/>
                </a:lnTo>
                <a:lnTo>
                  <a:pt x="28" y="27"/>
                </a:lnTo>
                <a:lnTo>
                  <a:pt x="35" y="24"/>
                </a:lnTo>
                <a:lnTo>
                  <a:pt x="40" y="19"/>
                </a:lnTo>
                <a:lnTo>
                  <a:pt x="44" y="14"/>
                </a:lnTo>
                <a:lnTo>
                  <a:pt x="48" y="8"/>
                </a:lnTo>
                <a:lnTo>
                  <a:pt x="50" y="0"/>
                </a:lnTo>
                <a:lnTo>
                  <a:pt x="78" y="0"/>
                </a:lnTo>
                <a:lnTo>
                  <a:pt x="78" y="180"/>
                </a:lnTo>
                <a:lnTo>
                  <a:pt x="42" y="180"/>
                </a:lnTo>
                <a:close/>
              </a:path>
            </a:pathLst>
          </a:custGeom>
          <a:solidFill>
            <a:srgbClr val="000000"/>
          </a:solidFill>
          <a:ln w="9525">
            <a:noFill/>
            <a:round/>
            <a:headEnd/>
            <a:tailEnd/>
          </a:ln>
        </p:spPr>
        <p:txBody>
          <a:bodyPr/>
          <a:lstStyle/>
          <a:p>
            <a:endParaRPr lang="en-US"/>
          </a:p>
        </p:txBody>
      </p:sp>
      <p:sp>
        <p:nvSpPr>
          <p:cNvPr id="148579" name="Freeform 1123"/>
          <p:cNvSpPr>
            <a:spLocks/>
          </p:cNvSpPr>
          <p:nvPr/>
        </p:nvSpPr>
        <p:spPr bwMode="auto">
          <a:xfrm>
            <a:off x="4237038" y="5187950"/>
            <a:ext cx="63500" cy="95250"/>
          </a:xfrm>
          <a:custGeom>
            <a:avLst/>
            <a:gdLst/>
            <a:ahLst/>
            <a:cxnLst>
              <a:cxn ang="0">
                <a:pos x="0" y="172"/>
              </a:cxn>
              <a:cxn ang="0">
                <a:pos x="2" y="158"/>
              </a:cxn>
              <a:cxn ang="0">
                <a:pos x="9" y="144"/>
              </a:cxn>
              <a:cxn ang="0">
                <a:pos x="15" y="133"/>
              </a:cxn>
              <a:cxn ang="0">
                <a:pos x="24" y="124"/>
              </a:cxn>
              <a:cxn ang="0">
                <a:pos x="35" y="114"/>
              </a:cxn>
              <a:cxn ang="0">
                <a:pos x="45" y="107"/>
              </a:cxn>
              <a:cxn ang="0">
                <a:pos x="55" y="99"/>
              </a:cxn>
              <a:cxn ang="0">
                <a:pos x="64" y="93"/>
              </a:cxn>
              <a:cxn ang="0">
                <a:pos x="72" y="85"/>
              </a:cxn>
              <a:cxn ang="0">
                <a:pos x="76" y="79"/>
              </a:cxn>
              <a:cxn ang="0">
                <a:pos x="81" y="74"/>
              </a:cxn>
              <a:cxn ang="0">
                <a:pos x="84" y="67"/>
              </a:cxn>
              <a:cxn ang="0">
                <a:pos x="85" y="59"/>
              </a:cxn>
              <a:cxn ang="0">
                <a:pos x="85" y="52"/>
              </a:cxn>
              <a:cxn ang="0">
                <a:pos x="82" y="43"/>
              </a:cxn>
              <a:cxn ang="0">
                <a:pos x="77" y="35"/>
              </a:cxn>
              <a:cxn ang="0">
                <a:pos x="67" y="31"/>
              </a:cxn>
              <a:cxn ang="0">
                <a:pos x="57" y="31"/>
              </a:cxn>
              <a:cxn ang="0">
                <a:pos x="49" y="34"/>
              </a:cxn>
              <a:cxn ang="0">
                <a:pos x="44" y="36"/>
              </a:cxn>
              <a:cxn ang="0">
                <a:pos x="40" y="41"/>
              </a:cxn>
              <a:cxn ang="0">
                <a:pos x="36" y="48"/>
              </a:cxn>
              <a:cxn ang="0">
                <a:pos x="36" y="53"/>
              </a:cxn>
              <a:cxn ang="0">
                <a:pos x="36" y="58"/>
              </a:cxn>
              <a:cxn ang="0">
                <a:pos x="35" y="62"/>
              </a:cxn>
              <a:cxn ang="0">
                <a:pos x="1" y="64"/>
              </a:cxn>
              <a:cxn ang="0">
                <a:pos x="2" y="48"/>
              </a:cxn>
              <a:cxn ang="0">
                <a:pos x="7" y="32"/>
              </a:cxn>
              <a:cxn ang="0">
                <a:pos x="15" y="19"/>
              </a:cxn>
              <a:cxn ang="0">
                <a:pos x="26" y="9"/>
              </a:cxn>
              <a:cxn ang="0">
                <a:pos x="41" y="4"/>
              </a:cxn>
              <a:cxn ang="0">
                <a:pos x="58" y="0"/>
              </a:cxn>
              <a:cxn ang="0">
                <a:pos x="75" y="1"/>
              </a:cxn>
              <a:cxn ang="0">
                <a:pos x="90" y="8"/>
              </a:cxn>
              <a:cxn ang="0">
                <a:pos x="102" y="15"/>
              </a:cxn>
              <a:cxn ang="0">
                <a:pos x="112" y="26"/>
              </a:cxn>
              <a:cxn ang="0">
                <a:pos x="120" y="41"/>
              </a:cxn>
              <a:cxn ang="0">
                <a:pos x="121" y="58"/>
              </a:cxn>
              <a:cxn ang="0">
                <a:pos x="120" y="75"/>
              </a:cxn>
              <a:cxn ang="0">
                <a:pos x="112" y="90"/>
              </a:cxn>
              <a:cxn ang="0">
                <a:pos x="102" y="103"/>
              </a:cxn>
              <a:cxn ang="0">
                <a:pos x="86" y="114"/>
              </a:cxn>
              <a:cxn ang="0">
                <a:pos x="73" y="125"/>
              </a:cxn>
              <a:cxn ang="0">
                <a:pos x="59" y="134"/>
              </a:cxn>
              <a:cxn ang="0">
                <a:pos x="50" y="144"/>
              </a:cxn>
              <a:cxn ang="0">
                <a:pos x="44" y="151"/>
              </a:cxn>
              <a:cxn ang="0">
                <a:pos x="121" y="180"/>
              </a:cxn>
            </a:cxnLst>
            <a:rect l="0" t="0" r="r" b="b"/>
            <a:pathLst>
              <a:path w="121" h="180">
                <a:moveTo>
                  <a:pt x="0" y="180"/>
                </a:moveTo>
                <a:lnTo>
                  <a:pt x="0" y="172"/>
                </a:lnTo>
                <a:lnTo>
                  <a:pt x="1" y="164"/>
                </a:lnTo>
                <a:lnTo>
                  <a:pt x="2" y="158"/>
                </a:lnTo>
                <a:lnTo>
                  <a:pt x="6" y="150"/>
                </a:lnTo>
                <a:lnTo>
                  <a:pt x="9" y="144"/>
                </a:lnTo>
                <a:lnTo>
                  <a:pt x="13" y="137"/>
                </a:lnTo>
                <a:lnTo>
                  <a:pt x="15" y="133"/>
                </a:lnTo>
                <a:lnTo>
                  <a:pt x="19" y="128"/>
                </a:lnTo>
                <a:lnTo>
                  <a:pt x="24" y="124"/>
                </a:lnTo>
                <a:lnTo>
                  <a:pt x="28" y="119"/>
                </a:lnTo>
                <a:lnTo>
                  <a:pt x="35" y="114"/>
                </a:lnTo>
                <a:lnTo>
                  <a:pt x="41" y="110"/>
                </a:lnTo>
                <a:lnTo>
                  <a:pt x="45" y="107"/>
                </a:lnTo>
                <a:lnTo>
                  <a:pt x="50" y="102"/>
                </a:lnTo>
                <a:lnTo>
                  <a:pt x="55" y="99"/>
                </a:lnTo>
                <a:lnTo>
                  <a:pt x="59" y="96"/>
                </a:lnTo>
                <a:lnTo>
                  <a:pt x="64" y="93"/>
                </a:lnTo>
                <a:lnTo>
                  <a:pt x="67" y="88"/>
                </a:lnTo>
                <a:lnTo>
                  <a:pt x="72" y="85"/>
                </a:lnTo>
                <a:lnTo>
                  <a:pt x="75" y="83"/>
                </a:lnTo>
                <a:lnTo>
                  <a:pt x="76" y="79"/>
                </a:lnTo>
                <a:lnTo>
                  <a:pt x="79" y="76"/>
                </a:lnTo>
                <a:lnTo>
                  <a:pt x="81" y="74"/>
                </a:lnTo>
                <a:lnTo>
                  <a:pt x="82" y="70"/>
                </a:lnTo>
                <a:lnTo>
                  <a:pt x="84" y="67"/>
                </a:lnTo>
                <a:lnTo>
                  <a:pt x="85" y="62"/>
                </a:lnTo>
                <a:lnTo>
                  <a:pt x="85" y="59"/>
                </a:lnTo>
                <a:lnTo>
                  <a:pt x="85" y="57"/>
                </a:lnTo>
                <a:lnTo>
                  <a:pt x="85" y="52"/>
                </a:lnTo>
                <a:lnTo>
                  <a:pt x="84" y="48"/>
                </a:lnTo>
                <a:lnTo>
                  <a:pt x="82" y="43"/>
                </a:lnTo>
                <a:lnTo>
                  <a:pt x="81" y="39"/>
                </a:lnTo>
                <a:lnTo>
                  <a:pt x="77" y="35"/>
                </a:lnTo>
                <a:lnTo>
                  <a:pt x="73" y="32"/>
                </a:lnTo>
                <a:lnTo>
                  <a:pt x="67" y="31"/>
                </a:lnTo>
                <a:lnTo>
                  <a:pt x="61" y="31"/>
                </a:lnTo>
                <a:lnTo>
                  <a:pt x="57" y="31"/>
                </a:lnTo>
                <a:lnTo>
                  <a:pt x="53" y="32"/>
                </a:lnTo>
                <a:lnTo>
                  <a:pt x="49" y="34"/>
                </a:lnTo>
                <a:lnTo>
                  <a:pt x="45" y="35"/>
                </a:lnTo>
                <a:lnTo>
                  <a:pt x="44" y="36"/>
                </a:lnTo>
                <a:lnTo>
                  <a:pt x="41" y="40"/>
                </a:lnTo>
                <a:lnTo>
                  <a:pt x="40" y="41"/>
                </a:lnTo>
                <a:lnTo>
                  <a:pt x="38" y="44"/>
                </a:lnTo>
                <a:lnTo>
                  <a:pt x="36" y="48"/>
                </a:lnTo>
                <a:lnTo>
                  <a:pt x="36" y="50"/>
                </a:lnTo>
                <a:lnTo>
                  <a:pt x="36" y="53"/>
                </a:lnTo>
                <a:lnTo>
                  <a:pt x="36" y="57"/>
                </a:lnTo>
                <a:lnTo>
                  <a:pt x="36" y="58"/>
                </a:lnTo>
                <a:lnTo>
                  <a:pt x="36" y="61"/>
                </a:lnTo>
                <a:lnTo>
                  <a:pt x="35" y="62"/>
                </a:lnTo>
                <a:lnTo>
                  <a:pt x="35" y="64"/>
                </a:lnTo>
                <a:lnTo>
                  <a:pt x="1" y="64"/>
                </a:lnTo>
                <a:lnTo>
                  <a:pt x="1" y="57"/>
                </a:lnTo>
                <a:lnTo>
                  <a:pt x="2" y="48"/>
                </a:lnTo>
                <a:lnTo>
                  <a:pt x="5" y="40"/>
                </a:lnTo>
                <a:lnTo>
                  <a:pt x="7" y="32"/>
                </a:lnTo>
                <a:lnTo>
                  <a:pt x="10" y="26"/>
                </a:lnTo>
                <a:lnTo>
                  <a:pt x="15" y="19"/>
                </a:lnTo>
                <a:lnTo>
                  <a:pt x="19" y="14"/>
                </a:lnTo>
                <a:lnTo>
                  <a:pt x="26" y="9"/>
                </a:lnTo>
                <a:lnTo>
                  <a:pt x="33" y="6"/>
                </a:lnTo>
                <a:lnTo>
                  <a:pt x="41" y="4"/>
                </a:lnTo>
                <a:lnTo>
                  <a:pt x="49" y="1"/>
                </a:lnTo>
                <a:lnTo>
                  <a:pt x="58" y="0"/>
                </a:lnTo>
                <a:lnTo>
                  <a:pt x="67" y="0"/>
                </a:lnTo>
                <a:lnTo>
                  <a:pt x="75" y="1"/>
                </a:lnTo>
                <a:lnTo>
                  <a:pt x="82" y="5"/>
                </a:lnTo>
                <a:lnTo>
                  <a:pt x="90" y="8"/>
                </a:lnTo>
                <a:lnTo>
                  <a:pt x="96" y="10"/>
                </a:lnTo>
                <a:lnTo>
                  <a:pt x="102" y="15"/>
                </a:lnTo>
                <a:lnTo>
                  <a:pt x="108" y="19"/>
                </a:lnTo>
                <a:lnTo>
                  <a:pt x="112" y="26"/>
                </a:lnTo>
                <a:lnTo>
                  <a:pt x="117" y="34"/>
                </a:lnTo>
                <a:lnTo>
                  <a:pt x="120" y="41"/>
                </a:lnTo>
                <a:lnTo>
                  <a:pt x="121" y="49"/>
                </a:lnTo>
                <a:lnTo>
                  <a:pt x="121" y="58"/>
                </a:lnTo>
                <a:lnTo>
                  <a:pt x="121" y="67"/>
                </a:lnTo>
                <a:lnTo>
                  <a:pt x="120" y="75"/>
                </a:lnTo>
                <a:lnTo>
                  <a:pt x="117" y="83"/>
                </a:lnTo>
                <a:lnTo>
                  <a:pt x="112" y="90"/>
                </a:lnTo>
                <a:lnTo>
                  <a:pt x="108" y="96"/>
                </a:lnTo>
                <a:lnTo>
                  <a:pt x="102" y="103"/>
                </a:lnTo>
                <a:lnTo>
                  <a:pt x="94" y="110"/>
                </a:lnTo>
                <a:lnTo>
                  <a:pt x="86" y="114"/>
                </a:lnTo>
                <a:lnTo>
                  <a:pt x="79" y="120"/>
                </a:lnTo>
                <a:lnTo>
                  <a:pt x="73" y="125"/>
                </a:lnTo>
                <a:lnTo>
                  <a:pt x="66" y="129"/>
                </a:lnTo>
                <a:lnTo>
                  <a:pt x="59" y="134"/>
                </a:lnTo>
                <a:lnTo>
                  <a:pt x="53" y="138"/>
                </a:lnTo>
                <a:lnTo>
                  <a:pt x="50" y="144"/>
                </a:lnTo>
                <a:lnTo>
                  <a:pt x="45" y="148"/>
                </a:lnTo>
                <a:lnTo>
                  <a:pt x="44" y="151"/>
                </a:lnTo>
                <a:lnTo>
                  <a:pt x="121" y="151"/>
                </a:lnTo>
                <a:lnTo>
                  <a:pt x="121" y="180"/>
                </a:lnTo>
                <a:lnTo>
                  <a:pt x="0" y="180"/>
                </a:lnTo>
                <a:close/>
              </a:path>
            </a:pathLst>
          </a:custGeom>
          <a:solidFill>
            <a:srgbClr val="000000"/>
          </a:solidFill>
          <a:ln w="9525">
            <a:noFill/>
            <a:round/>
            <a:headEnd/>
            <a:tailEnd/>
          </a:ln>
        </p:spPr>
        <p:txBody>
          <a:bodyPr/>
          <a:lstStyle/>
          <a:p>
            <a:endParaRPr lang="en-US"/>
          </a:p>
        </p:txBody>
      </p:sp>
      <p:sp>
        <p:nvSpPr>
          <p:cNvPr id="148580" name="Freeform 1124"/>
          <p:cNvSpPr>
            <a:spLocks/>
          </p:cNvSpPr>
          <p:nvPr/>
        </p:nvSpPr>
        <p:spPr bwMode="auto">
          <a:xfrm>
            <a:off x="4640263" y="5191125"/>
            <a:ext cx="65087" cy="96838"/>
          </a:xfrm>
          <a:custGeom>
            <a:avLst/>
            <a:gdLst/>
            <a:ahLst/>
            <a:cxnLst>
              <a:cxn ang="0">
                <a:pos x="32" y="124"/>
              </a:cxn>
              <a:cxn ang="0">
                <a:pos x="40" y="150"/>
              </a:cxn>
              <a:cxn ang="0">
                <a:pos x="61" y="158"/>
              </a:cxn>
              <a:cxn ang="0">
                <a:pos x="70" y="157"/>
              </a:cxn>
              <a:cxn ang="0">
                <a:pos x="77" y="150"/>
              </a:cxn>
              <a:cxn ang="0">
                <a:pos x="83" y="143"/>
              </a:cxn>
              <a:cxn ang="0">
                <a:pos x="85" y="131"/>
              </a:cxn>
              <a:cxn ang="0">
                <a:pos x="83" y="117"/>
              </a:cxn>
              <a:cxn ang="0">
                <a:pos x="77" y="108"/>
              </a:cxn>
              <a:cxn ang="0">
                <a:pos x="65" y="104"/>
              </a:cxn>
              <a:cxn ang="0">
                <a:pos x="48" y="102"/>
              </a:cxn>
              <a:cxn ang="0">
                <a:pos x="47" y="78"/>
              </a:cxn>
              <a:cxn ang="0">
                <a:pos x="62" y="76"/>
              </a:cxn>
              <a:cxn ang="0">
                <a:pos x="72" y="73"/>
              </a:cxn>
              <a:cxn ang="0">
                <a:pos x="79" y="66"/>
              </a:cxn>
              <a:cxn ang="0">
                <a:pos x="82" y="57"/>
              </a:cxn>
              <a:cxn ang="0">
                <a:pos x="80" y="45"/>
              </a:cxn>
              <a:cxn ang="0">
                <a:pos x="76" y="36"/>
              </a:cxn>
              <a:cxn ang="0">
                <a:pos x="70" y="31"/>
              </a:cxn>
              <a:cxn ang="0">
                <a:pos x="61" y="30"/>
              </a:cxn>
              <a:cxn ang="0">
                <a:pos x="48" y="31"/>
              </a:cxn>
              <a:cxn ang="0">
                <a:pos x="37" y="47"/>
              </a:cxn>
              <a:cxn ang="0">
                <a:pos x="3" y="59"/>
              </a:cxn>
              <a:cxn ang="0">
                <a:pos x="4" y="45"/>
              </a:cxn>
              <a:cxn ang="0">
                <a:pos x="9" y="31"/>
              </a:cxn>
              <a:cxn ang="0">
                <a:pos x="17" y="19"/>
              </a:cxn>
              <a:cxn ang="0">
                <a:pos x="27" y="9"/>
              </a:cxn>
              <a:cxn ang="0">
                <a:pos x="43" y="1"/>
              </a:cxn>
              <a:cxn ang="0">
                <a:pos x="61" y="0"/>
              </a:cxn>
              <a:cxn ang="0">
                <a:pos x="77" y="3"/>
              </a:cxn>
              <a:cxn ang="0">
                <a:pos x="93" y="8"/>
              </a:cxn>
              <a:cxn ang="0">
                <a:pos x="103" y="14"/>
              </a:cxn>
              <a:cxn ang="0">
                <a:pos x="111" y="26"/>
              </a:cxn>
              <a:cxn ang="0">
                <a:pos x="115" y="38"/>
              </a:cxn>
              <a:cxn ang="0">
                <a:pos x="117" y="49"/>
              </a:cxn>
              <a:cxn ang="0">
                <a:pos x="117" y="54"/>
              </a:cxn>
              <a:cxn ang="0">
                <a:pos x="117" y="59"/>
              </a:cxn>
              <a:cxn ang="0">
                <a:pos x="111" y="74"/>
              </a:cxn>
              <a:cxn ang="0">
                <a:pos x="96" y="85"/>
              </a:cxn>
              <a:cxn ang="0">
                <a:pos x="107" y="93"/>
              </a:cxn>
              <a:cxn ang="0">
                <a:pos x="122" y="114"/>
              </a:cxn>
              <a:cxn ang="0">
                <a:pos x="123" y="137"/>
              </a:cxn>
              <a:cxn ang="0">
                <a:pos x="119" y="150"/>
              </a:cxn>
              <a:cxn ang="0">
                <a:pos x="111" y="163"/>
              </a:cxn>
              <a:cxn ang="0">
                <a:pos x="100" y="173"/>
              </a:cxn>
              <a:cxn ang="0">
                <a:pos x="87" y="181"/>
              </a:cxn>
              <a:cxn ang="0">
                <a:pos x="70" y="184"/>
              </a:cxn>
              <a:cxn ang="0">
                <a:pos x="48" y="184"/>
              </a:cxn>
              <a:cxn ang="0">
                <a:pos x="31" y="180"/>
              </a:cxn>
              <a:cxn ang="0">
                <a:pos x="18" y="172"/>
              </a:cxn>
              <a:cxn ang="0">
                <a:pos x="9" y="159"/>
              </a:cxn>
              <a:cxn ang="0">
                <a:pos x="3" y="146"/>
              </a:cxn>
              <a:cxn ang="0">
                <a:pos x="0" y="132"/>
              </a:cxn>
            </a:cxnLst>
            <a:rect l="0" t="0" r="r" b="b"/>
            <a:pathLst>
              <a:path w="123" h="184">
                <a:moveTo>
                  <a:pt x="0" y="124"/>
                </a:moveTo>
                <a:lnTo>
                  <a:pt x="32" y="124"/>
                </a:lnTo>
                <a:lnTo>
                  <a:pt x="35" y="140"/>
                </a:lnTo>
                <a:lnTo>
                  <a:pt x="40" y="150"/>
                </a:lnTo>
                <a:lnTo>
                  <a:pt x="48" y="157"/>
                </a:lnTo>
                <a:lnTo>
                  <a:pt x="61" y="158"/>
                </a:lnTo>
                <a:lnTo>
                  <a:pt x="65" y="158"/>
                </a:lnTo>
                <a:lnTo>
                  <a:pt x="70" y="157"/>
                </a:lnTo>
                <a:lnTo>
                  <a:pt x="74" y="154"/>
                </a:lnTo>
                <a:lnTo>
                  <a:pt x="77" y="150"/>
                </a:lnTo>
                <a:lnTo>
                  <a:pt x="80" y="148"/>
                </a:lnTo>
                <a:lnTo>
                  <a:pt x="83" y="143"/>
                </a:lnTo>
                <a:lnTo>
                  <a:pt x="85" y="137"/>
                </a:lnTo>
                <a:lnTo>
                  <a:pt x="85" y="131"/>
                </a:lnTo>
                <a:lnTo>
                  <a:pt x="85" y="123"/>
                </a:lnTo>
                <a:lnTo>
                  <a:pt x="83" y="117"/>
                </a:lnTo>
                <a:lnTo>
                  <a:pt x="80" y="113"/>
                </a:lnTo>
                <a:lnTo>
                  <a:pt x="77" y="108"/>
                </a:lnTo>
                <a:lnTo>
                  <a:pt x="72" y="105"/>
                </a:lnTo>
                <a:lnTo>
                  <a:pt x="65" y="104"/>
                </a:lnTo>
                <a:lnTo>
                  <a:pt x="57" y="102"/>
                </a:lnTo>
                <a:lnTo>
                  <a:pt x="48" y="102"/>
                </a:lnTo>
                <a:lnTo>
                  <a:pt x="47" y="102"/>
                </a:lnTo>
                <a:lnTo>
                  <a:pt x="47" y="78"/>
                </a:lnTo>
                <a:lnTo>
                  <a:pt x="54" y="78"/>
                </a:lnTo>
                <a:lnTo>
                  <a:pt x="62" y="76"/>
                </a:lnTo>
                <a:lnTo>
                  <a:pt x="68" y="74"/>
                </a:lnTo>
                <a:lnTo>
                  <a:pt x="72" y="73"/>
                </a:lnTo>
                <a:lnTo>
                  <a:pt x="76" y="70"/>
                </a:lnTo>
                <a:lnTo>
                  <a:pt x="79" y="66"/>
                </a:lnTo>
                <a:lnTo>
                  <a:pt x="80" y="62"/>
                </a:lnTo>
                <a:lnTo>
                  <a:pt x="82" y="57"/>
                </a:lnTo>
                <a:lnTo>
                  <a:pt x="82" y="52"/>
                </a:lnTo>
                <a:lnTo>
                  <a:pt x="80" y="45"/>
                </a:lnTo>
                <a:lnTo>
                  <a:pt x="79" y="40"/>
                </a:lnTo>
                <a:lnTo>
                  <a:pt x="76" y="36"/>
                </a:lnTo>
                <a:lnTo>
                  <a:pt x="72" y="34"/>
                </a:lnTo>
                <a:lnTo>
                  <a:pt x="70" y="31"/>
                </a:lnTo>
                <a:lnTo>
                  <a:pt x="65" y="30"/>
                </a:lnTo>
                <a:lnTo>
                  <a:pt x="61" y="30"/>
                </a:lnTo>
                <a:lnTo>
                  <a:pt x="59" y="30"/>
                </a:lnTo>
                <a:lnTo>
                  <a:pt x="48" y="31"/>
                </a:lnTo>
                <a:lnTo>
                  <a:pt x="43" y="38"/>
                </a:lnTo>
                <a:lnTo>
                  <a:pt x="37" y="47"/>
                </a:lnTo>
                <a:lnTo>
                  <a:pt x="36" y="59"/>
                </a:lnTo>
                <a:lnTo>
                  <a:pt x="3" y="59"/>
                </a:lnTo>
                <a:lnTo>
                  <a:pt x="3" y="52"/>
                </a:lnTo>
                <a:lnTo>
                  <a:pt x="4" y="45"/>
                </a:lnTo>
                <a:lnTo>
                  <a:pt x="5" y="38"/>
                </a:lnTo>
                <a:lnTo>
                  <a:pt x="9" y="31"/>
                </a:lnTo>
                <a:lnTo>
                  <a:pt x="12" y="26"/>
                </a:lnTo>
                <a:lnTo>
                  <a:pt x="17" y="19"/>
                </a:lnTo>
                <a:lnTo>
                  <a:pt x="21" y="13"/>
                </a:lnTo>
                <a:lnTo>
                  <a:pt x="27" y="9"/>
                </a:lnTo>
                <a:lnTo>
                  <a:pt x="35" y="4"/>
                </a:lnTo>
                <a:lnTo>
                  <a:pt x="43" y="1"/>
                </a:lnTo>
                <a:lnTo>
                  <a:pt x="52" y="0"/>
                </a:lnTo>
                <a:lnTo>
                  <a:pt x="61" y="0"/>
                </a:lnTo>
                <a:lnTo>
                  <a:pt x="70" y="1"/>
                </a:lnTo>
                <a:lnTo>
                  <a:pt x="77" y="3"/>
                </a:lnTo>
                <a:lnTo>
                  <a:pt x="85" y="4"/>
                </a:lnTo>
                <a:lnTo>
                  <a:pt x="93" y="8"/>
                </a:lnTo>
                <a:lnTo>
                  <a:pt x="98" y="10"/>
                </a:lnTo>
                <a:lnTo>
                  <a:pt x="103" y="14"/>
                </a:lnTo>
                <a:lnTo>
                  <a:pt x="107" y="19"/>
                </a:lnTo>
                <a:lnTo>
                  <a:pt x="111" y="26"/>
                </a:lnTo>
                <a:lnTo>
                  <a:pt x="114" y="31"/>
                </a:lnTo>
                <a:lnTo>
                  <a:pt x="115" y="38"/>
                </a:lnTo>
                <a:lnTo>
                  <a:pt x="117" y="44"/>
                </a:lnTo>
                <a:lnTo>
                  <a:pt x="117" y="49"/>
                </a:lnTo>
                <a:lnTo>
                  <a:pt x="117" y="52"/>
                </a:lnTo>
                <a:lnTo>
                  <a:pt x="117" y="54"/>
                </a:lnTo>
                <a:lnTo>
                  <a:pt x="117" y="56"/>
                </a:lnTo>
                <a:lnTo>
                  <a:pt x="117" y="59"/>
                </a:lnTo>
                <a:lnTo>
                  <a:pt x="115" y="69"/>
                </a:lnTo>
                <a:lnTo>
                  <a:pt x="111" y="74"/>
                </a:lnTo>
                <a:lnTo>
                  <a:pt x="103" y="80"/>
                </a:lnTo>
                <a:lnTo>
                  <a:pt x="96" y="85"/>
                </a:lnTo>
                <a:lnTo>
                  <a:pt x="96" y="87"/>
                </a:lnTo>
                <a:lnTo>
                  <a:pt x="107" y="93"/>
                </a:lnTo>
                <a:lnTo>
                  <a:pt x="117" y="102"/>
                </a:lnTo>
                <a:lnTo>
                  <a:pt x="122" y="114"/>
                </a:lnTo>
                <a:lnTo>
                  <a:pt x="123" y="131"/>
                </a:lnTo>
                <a:lnTo>
                  <a:pt x="123" y="137"/>
                </a:lnTo>
                <a:lnTo>
                  <a:pt x="122" y="145"/>
                </a:lnTo>
                <a:lnTo>
                  <a:pt x="119" y="150"/>
                </a:lnTo>
                <a:lnTo>
                  <a:pt x="115" y="157"/>
                </a:lnTo>
                <a:lnTo>
                  <a:pt x="111" y="163"/>
                </a:lnTo>
                <a:lnTo>
                  <a:pt x="106" y="168"/>
                </a:lnTo>
                <a:lnTo>
                  <a:pt x="100" y="173"/>
                </a:lnTo>
                <a:lnTo>
                  <a:pt x="94" y="179"/>
                </a:lnTo>
                <a:lnTo>
                  <a:pt x="87" y="181"/>
                </a:lnTo>
                <a:lnTo>
                  <a:pt x="79" y="183"/>
                </a:lnTo>
                <a:lnTo>
                  <a:pt x="70" y="184"/>
                </a:lnTo>
                <a:lnTo>
                  <a:pt x="59" y="184"/>
                </a:lnTo>
                <a:lnTo>
                  <a:pt x="48" y="184"/>
                </a:lnTo>
                <a:lnTo>
                  <a:pt x="39" y="183"/>
                </a:lnTo>
                <a:lnTo>
                  <a:pt x="31" y="180"/>
                </a:lnTo>
                <a:lnTo>
                  <a:pt x="23" y="176"/>
                </a:lnTo>
                <a:lnTo>
                  <a:pt x="18" y="172"/>
                </a:lnTo>
                <a:lnTo>
                  <a:pt x="13" y="166"/>
                </a:lnTo>
                <a:lnTo>
                  <a:pt x="9" y="159"/>
                </a:lnTo>
                <a:lnTo>
                  <a:pt x="5" y="154"/>
                </a:lnTo>
                <a:lnTo>
                  <a:pt x="3" y="146"/>
                </a:lnTo>
                <a:lnTo>
                  <a:pt x="1" y="140"/>
                </a:lnTo>
                <a:lnTo>
                  <a:pt x="0" y="132"/>
                </a:lnTo>
                <a:lnTo>
                  <a:pt x="0" y="124"/>
                </a:lnTo>
                <a:close/>
              </a:path>
            </a:pathLst>
          </a:custGeom>
          <a:solidFill>
            <a:srgbClr val="000000"/>
          </a:solidFill>
          <a:ln w="9525">
            <a:noFill/>
            <a:round/>
            <a:headEnd/>
            <a:tailEnd/>
          </a:ln>
        </p:spPr>
        <p:txBody>
          <a:bodyPr/>
          <a:lstStyle/>
          <a:p>
            <a:endParaRPr lang="en-US"/>
          </a:p>
        </p:txBody>
      </p:sp>
      <p:sp>
        <p:nvSpPr>
          <p:cNvPr id="148581" name="Freeform 1125"/>
          <p:cNvSpPr>
            <a:spLocks noEditPoints="1"/>
          </p:cNvSpPr>
          <p:nvPr/>
        </p:nvSpPr>
        <p:spPr bwMode="auto">
          <a:xfrm>
            <a:off x="5043488" y="5187950"/>
            <a:ext cx="66675" cy="95250"/>
          </a:xfrm>
          <a:custGeom>
            <a:avLst/>
            <a:gdLst/>
            <a:ahLst/>
            <a:cxnLst>
              <a:cxn ang="0">
                <a:pos x="0" y="110"/>
              </a:cxn>
              <a:cxn ang="0">
                <a:pos x="66" y="0"/>
              </a:cxn>
              <a:cxn ang="0">
                <a:pos x="105" y="0"/>
              </a:cxn>
              <a:cxn ang="0">
                <a:pos x="105" y="116"/>
              </a:cxn>
              <a:cxn ang="0">
                <a:pos x="127" y="116"/>
              </a:cxn>
              <a:cxn ang="0">
                <a:pos x="127" y="142"/>
              </a:cxn>
              <a:cxn ang="0">
                <a:pos x="105" y="142"/>
              </a:cxn>
              <a:cxn ang="0">
                <a:pos x="105" y="180"/>
              </a:cxn>
              <a:cxn ang="0">
                <a:pos x="70" y="180"/>
              </a:cxn>
              <a:cxn ang="0">
                <a:pos x="70" y="142"/>
              </a:cxn>
              <a:cxn ang="0">
                <a:pos x="0" y="142"/>
              </a:cxn>
              <a:cxn ang="0">
                <a:pos x="0" y="110"/>
              </a:cxn>
              <a:cxn ang="0">
                <a:pos x="26" y="116"/>
              </a:cxn>
              <a:cxn ang="0">
                <a:pos x="70" y="116"/>
              </a:cxn>
              <a:cxn ang="0">
                <a:pos x="71" y="36"/>
              </a:cxn>
              <a:cxn ang="0">
                <a:pos x="70" y="36"/>
              </a:cxn>
              <a:cxn ang="0">
                <a:pos x="26" y="116"/>
              </a:cxn>
            </a:cxnLst>
            <a:rect l="0" t="0" r="r" b="b"/>
            <a:pathLst>
              <a:path w="127" h="180">
                <a:moveTo>
                  <a:pt x="0" y="110"/>
                </a:moveTo>
                <a:lnTo>
                  <a:pt x="66" y="0"/>
                </a:lnTo>
                <a:lnTo>
                  <a:pt x="105" y="0"/>
                </a:lnTo>
                <a:lnTo>
                  <a:pt x="105" y="116"/>
                </a:lnTo>
                <a:lnTo>
                  <a:pt x="127" y="116"/>
                </a:lnTo>
                <a:lnTo>
                  <a:pt x="127" y="142"/>
                </a:lnTo>
                <a:lnTo>
                  <a:pt x="105" y="142"/>
                </a:lnTo>
                <a:lnTo>
                  <a:pt x="105" y="180"/>
                </a:lnTo>
                <a:lnTo>
                  <a:pt x="70" y="180"/>
                </a:lnTo>
                <a:lnTo>
                  <a:pt x="70" y="142"/>
                </a:lnTo>
                <a:lnTo>
                  <a:pt x="0" y="142"/>
                </a:lnTo>
                <a:lnTo>
                  <a:pt x="0" y="110"/>
                </a:lnTo>
                <a:close/>
                <a:moveTo>
                  <a:pt x="26" y="116"/>
                </a:moveTo>
                <a:lnTo>
                  <a:pt x="70" y="116"/>
                </a:lnTo>
                <a:lnTo>
                  <a:pt x="71" y="36"/>
                </a:lnTo>
                <a:lnTo>
                  <a:pt x="70" y="36"/>
                </a:lnTo>
                <a:lnTo>
                  <a:pt x="26" y="116"/>
                </a:lnTo>
                <a:close/>
              </a:path>
            </a:pathLst>
          </a:custGeom>
          <a:solidFill>
            <a:srgbClr val="000000"/>
          </a:solidFill>
          <a:ln w="9525">
            <a:noFill/>
            <a:round/>
            <a:headEnd/>
            <a:tailEnd/>
          </a:ln>
        </p:spPr>
        <p:txBody>
          <a:bodyPr/>
          <a:lstStyle/>
          <a:p>
            <a:endParaRPr lang="en-US"/>
          </a:p>
        </p:txBody>
      </p:sp>
      <p:sp>
        <p:nvSpPr>
          <p:cNvPr id="148582" name="Freeform 1126"/>
          <p:cNvSpPr>
            <a:spLocks/>
          </p:cNvSpPr>
          <p:nvPr/>
        </p:nvSpPr>
        <p:spPr bwMode="auto">
          <a:xfrm>
            <a:off x="5453063" y="5187950"/>
            <a:ext cx="39687" cy="95250"/>
          </a:xfrm>
          <a:custGeom>
            <a:avLst/>
            <a:gdLst/>
            <a:ahLst/>
            <a:cxnLst>
              <a:cxn ang="0">
                <a:pos x="41" y="180"/>
              </a:cxn>
              <a:cxn ang="0">
                <a:pos x="41" y="57"/>
              </a:cxn>
              <a:cxn ang="0">
                <a:pos x="0" y="57"/>
              </a:cxn>
              <a:cxn ang="0">
                <a:pos x="0" y="32"/>
              </a:cxn>
              <a:cxn ang="0">
                <a:pos x="10" y="32"/>
              </a:cxn>
              <a:cxn ang="0">
                <a:pos x="19" y="31"/>
              </a:cxn>
              <a:cxn ang="0">
                <a:pos x="27" y="27"/>
              </a:cxn>
              <a:cxn ang="0">
                <a:pos x="35" y="24"/>
              </a:cxn>
              <a:cxn ang="0">
                <a:pos x="40" y="19"/>
              </a:cxn>
              <a:cxn ang="0">
                <a:pos x="44" y="14"/>
              </a:cxn>
              <a:cxn ang="0">
                <a:pos x="47" y="8"/>
              </a:cxn>
              <a:cxn ang="0">
                <a:pos x="49" y="0"/>
              </a:cxn>
              <a:cxn ang="0">
                <a:pos x="77" y="0"/>
              </a:cxn>
              <a:cxn ang="0">
                <a:pos x="77" y="180"/>
              </a:cxn>
              <a:cxn ang="0">
                <a:pos x="41" y="180"/>
              </a:cxn>
            </a:cxnLst>
            <a:rect l="0" t="0" r="r" b="b"/>
            <a:pathLst>
              <a:path w="77" h="180">
                <a:moveTo>
                  <a:pt x="41" y="180"/>
                </a:moveTo>
                <a:lnTo>
                  <a:pt x="41" y="57"/>
                </a:lnTo>
                <a:lnTo>
                  <a:pt x="0" y="57"/>
                </a:lnTo>
                <a:lnTo>
                  <a:pt x="0" y="32"/>
                </a:lnTo>
                <a:lnTo>
                  <a:pt x="10" y="32"/>
                </a:lnTo>
                <a:lnTo>
                  <a:pt x="19" y="31"/>
                </a:lnTo>
                <a:lnTo>
                  <a:pt x="27" y="27"/>
                </a:lnTo>
                <a:lnTo>
                  <a:pt x="35" y="24"/>
                </a:lnTo>
                <a:lnTo>
                  <a:pt x="40" y="19"/>
                </a:lnTo>
                <a:lnTo>
                  <a:pt x="44" y="14"/>
                </a:lnTo>
                <a:lnTo>
                  <a:pt x="47" y="8"/>
                </a:lnTo>
                <a:lnTo>
                  <a:pt x="49" y="0"/>
                </a:lnTo>
                <a:lnTo>
                  <a:pt x="77" y="0"/>
                </a:lnTo>
                <a:lnTo>
                  <a:pt x="77" y="180"/>
                </a:lnTo>
                <a:lnTo>
                  <a:pt x="41" y="180"/>
                </a:lnTo>
                <a:close/>
              </a:path>
            </a:pathLst>
          </a:custGeom>
          <a:solidFill>
            <a:srgbClr val="000000"/>
          </a:solidFill>
          <a:ln w="9525">
            <a:noFill/>
            <a:round/>
            <a:headEnd/>
            <a:tailEnd/>
          </a:ln>
        </p:spPr>
        <p:txBody>
          <a:bodyPr/>
          <a:lstStyle/>
          <a:p>
            <a:endParaRPr lang="en-US"/>
          </a:p>
        </p:txBody>
      </p:sp>
      <p:sp>
        <p:nvSpPr>
          <p:cNvPr id="148583" name="Freeform 1127"/>
          <p:cNvSpPr>
            <a:spLocks/>
          </p:cNvSpPr>
          <p:nvPr/>
        </p:nvSpPr>
        <p:spPr bwMode="auto">
          <a:xfrm>
            <a:off x="5842000" y="5187950"/>
            <a:ext cx="65088" cy="95250"/>
          </a:xfrm>
          <a:custGeom>
            <a:avLst/>
            <a:gdLst/>
            <a:ahLst/>
            <a:cxnLst>
              <a:cxn ang="0">
                <a:pos x="0" y="172"/>
              </a:cxn>
              <a:cxn ang="0">
                <a:pos x="3" y="158"/>
              </a:cxn>
              <a:cxn ang="0">
                <a:pos x="9" y="144"/>
              </a:cxn>
              <a:cxn ang="0">
                <a:pos x="15" y="133"/>
              </a:cxn>
              <a:cxn ang="0">
                <a:pos x="25" y="124"/>
              </a:cxn>
              <a:cxn ang="0">
                <a:pos x="35" y="114"/>
              </a:cxn>
              <a:cxn ang="0">
                <a:pos x="46" y="107"/>
              </a:cxn>
              <a:cxn ang="0">
                <a:pos x="55" y="99"/>
              </a:cxn>
              <a:cxn ang="0">
                <a:pos x="64" y="93"/>
              </a:cxn>
              <a:cxn ang="0">
                <a:pos x="72" y="85"/>
              </a:cxn>
              <a:cxn ang="0">
                <a:pos x="77" y="79"/>
              </a:cxn>
              <a:cxn ang="0">
                <a:pos x="81" y="74"/>
              </a:cxn>
              <a:cxn ang="0">
                <a:pos x="83" y="67"/>
              </a:cxn>
              <a:cxn ang="0">
                <a:pos x="86" y="59"/>
              </a:cxn>
              <a:cxn ang="0">
                <a:pos x="86" y="52"/>
              </a:cxn>
              <a:cxn ang="0">
                <a:pos x="82" y="43"/>
              </a:cxn>
              <a:cxn ang="0">
                <a:pos x="78" y="35"/>
              </a:cxn>
              <a:cxn ang="0">
                <a:pos x="68" y="31"/>
              </a:cxn>
              <a:cxn ang="0">
                <a:pos x="56" y="31"/>
              </a:cxn>
              <a:cxn ang="0">
                <a:pos x="48" y="34"/>
              </a:cxn>
              <a:cxn ang="0">
                <a:pos x="44" y="36"/>
              </a:cxn>
              <a:cxn ang="0">
                <a:pos x="39" y="41"/>
              </a:cxn>
              <a:cxn ang="0">
                <a:pos x="37" y="48"/>
              </a:cxn>
              <a:cxn ang="0">
                <a:pos x="37" y="53"/>
              </a:cxn>
              <a:cxn ang="0">
                <a:pos x="37" y="58"/>
              </a:cxn>
              <a:cxn ang="0">
                <a:pos x="35" y="62"/>
              </a:cxn>
              <a:cxn ang="0">
                <a:pos x="2" y="64"/>
              </a:cxn>
              <a:cxn ang="0">
                <a:pos x="3" y="48"/>
              </a:cxn>
              <a:cxn ang="0">
                <a:pos x="8" y="32"/>
              </a:cxn>
              <a:cxn ang="0">
                <a:pos x="15" y="19"/>
              </a:cxn>
              <a:cxn ang="0">
                <a:pos x="26" y="9"/>
              </a:cxn>
              <a:cxn ang="0">
                <a:pos x="42" y="4"/>
              </a:cxn>
              <a:cxn ang="0">
                <a:pos x="57" y="0"/>
              </a:cxn>
              <a:cxn ang="0">
                <a:pos x="74" y="1"/>
              </a:cxn>
              <a:cxn ang="0">
                <a:pos x="90" y="8"/>
              </a:cxn>
              <a:cxn ang="0">
                <a:pos x="103" y="15"/>
              </a:cxn>
              <a:cxn ang="0">
                <a:pos x="113" y="26"/>
              </a:cxn>
              <a:cxn ang="0">
                <a:pos x="121" y="41"/>
              </a:cxn>
              <a:cxn ang="0">
                <a:pos x="122" y="58"/>
              </a:cxn>
              <a:cxn ang="0">
                <a:pos x="121" y="75"/>
              </a:cxn>
              <a:cxn ang="0">
                <a:pos x="113" y="90"/>
              </a:cxn>
              <a:cxn ang="0">
                <a:pos x="103" y="103"/>
              </a:cxn>
              <a:cxn ang="0">
                <a:pos x="87" y="114"/>
              </a:cxn>
              <a:cxn ang="0">
                <a:pos x="73" y="125"/>
              </a:cxn>
              <a:cxn ang="0">
                <a:pos x="60" y="134"/>
              </a:cxn>
              <a:cxn ang="0">
                <a:pos x="51" y="144"/>
              </a:cxn>
              <a:cxn ang="0">
                <a:pos x="44" y="151"/>
              </a:cxn>
              <a:cxn ang="0">
                <a:pos x="122" y="180"/>
              </a:cxn>
            </a:cxnLst>
            <a:rect l="0" t="0" r="r" b="b"/>
            <a:pathLst>
              <a:path w="122" h="180">
                <a:moveTo>
                  <a:pt x="0" y="180"/>
                </a:moveTo>
                <a:lnTo>
                  <a:pt x="0" y="172"/>
                </a:lnTo>
                <a:lnTo>
                  <a:pt x="2" y="164"/>
                </a:lnTo>
                <a:lnTo>
                  <a:pt x="3" y="158"/>
                </a:lnTo>
                <a:lnTo>
                  <a:pt x="6" y="150"/>
                </a:lnTo>
                <a:lnTo>
                  <a:pt x="9" y="144"/>
                </a:lnTo>
                <a:lnTo>
                  <a:pt x="12" y="137"/>
                </a:lnTo>
                <a:lnTo>
                  <a:pt x="15" y="133"/>
                </a:lnTo>
                <a:lnTo>
                  <a:pt x="20" y="128"/>
                </a:lnTo>
                <a:lnTo>
                  <a:pt x="25" y="124"/>
                </a:lnTo>
                <a:lnTo>
                  <a:pt x="29" y="119"/>
                </a:lnTo>
                <a:lnTo>
                  <a:pt x="35" y="114"/>
                </a:lnTo>
                <a:lnTo>
                  <a:pt x="42" y="110"/>
                </a:lnTo>
                <a:lnTo>
                  <a:pt x="46" y="107"/>
                </a:lnTo>
                <a:lnTo>
                  <a:pt x="51" y="102"/>
                </a:lnTo>
                <a:lnTo>
                  <a:pt x="55" y="99"/>
                </a:lnTo>
                <a:lnTo>
                  <a:pt x="60" y="96"/>
                </a:lnTo>
                <a:lnTo>
                  <a:pt x="64" y="93"/>
                </a:lnTo>
                <a:lnTo>
                  <a:pt x="68" y="88"/>
                </a:lnTo>
                <a:lnTo>
                  <a:pt x="72" y="85"/>
                </a:lnTo>
                <a:lnTo>
                  <a:pt x="74" y="83"/>
                </a:lnTo>
                <a:lnTo>
                  <a:pt x="77" y="79"/>
                </a:lnTo>
                <a:lnTo>
                  <a:pt x="79" y="76"/>
                </a:lnTo>
                <a:lnTo>
                  <a:pt x="81" y="74"/>
                </a:lnTo>
                <a:lnTo>
                  <a:pt x="82" y="70"/>
                </a:lnTo>
                <a:lnTo>
                  <a:pt x="83" y="67"/>
                </a:lnTo>
                <a:lnTo>
                  <a:pt x="86" y="62"/>
                </a:lnTo>
                <a:lnTo>
                  <a:pt x="86" y="59"/>
                </a:lnTo>
                <a:lnTo>
                  <a:pt x="86" y="57"/>
                </a:lnTo>
                <a:lnTo>
                  <a:pt x="86" y="52"/>
                </a:lnTo>
                <a:lnTo>
                  <a:pt x="83" y="48"/>
                </a:lnTo>
                <a:lnTo>
                  <a:pt x="82" y="43"/>
                </a:lnTo>
                <a:lnTo>
                  <a:pt x="81" y="39"/>
                </a:lnTo>
                <a:lnTo>
                  <a:pt x="78" y="35"/>
                </a:lnTo>
                <a:lnTo>
                  <a:pt x="73" y="32"/>
                </a:lnTo>
                <a:lnTo>
                  <a:pt x="68" y="31"/>
                </a:lnTo>
                <a:lnTo>
                  <a:pt x="61" y="31"/>
                </a:lnTo>
                <a:lnTo>
                  <a:pt x="56" y="31"/>
                </a:lnTo>
                <a:lnTo>
                  <a:pt x="53" y="32"/>
                </a:lnTo>
                <a:lnTo>
                  <a:pt x="48" y="34"/>
                </a:lnTo>
                <a:lnTo>
                  <a:pt x="46" y="35"/>
                </a:lnTo>
                <a:lnTo>
                  <a:pt x="44" y="36"/>
                </a:lnTo>
                <a:lnTo>
                  <a:pt x="42" y="40"/>
                </a:lnTo>
                <a:lnTo>
                  <a:pt x="39" y="41"/>
                </a:lnTo>
                <a:lnTo>
                  <a:pt x="38" y="44"/>
                </a:lnTo>
                <a:lnTo>
                  <a:pt x="37" y="48"/>
                </a:lnTo>
                <a:lnTo>
                  <a:pt x="37" y="50"/>
                </a:lnTo>
                <a:lnTo>
                  <a:pt x="37" y="53"/>
                </a:lnTo>
                <a:lnTo>
                  <a:pt x="37" y="57"/>
                </a:lnTo>
                <a:lnTo>
                  <a:pt x="37" y="58"/>
                </a:lnTo>
                <a:lnTo>
                  <a:pt x="37" y="61"/>
                </a:lnTo>
                <a:lnTo>
                  <a:pt x="35" y="62"/>
                </a:lnTo>
                <a:lnTo>
                  <a:pt x="35" y="64"/>
                </a:lnTo>
                <a:lnTo>
                  <a:pt x="2" y="64"/>
                </a:lnTo>
                <a:lnTo>
                  <a:pt x="2" y="57"/>
                </a:lnTo>
                <a:lnTo>
                  <a:pt x="3" y="48"/>
                </a:lnTo>
                <a:lnTo>
                  <a:pt x="4" y="40"/>
                </a:lnTo>
                <a:lnTo>
                  <a:pt x="8" y="32"/>
                </a:lnTo>
                <a:lnTo>
                  <a:pt x="11" y="26"/>
                </a:lnTo>
                <a:lnTo>
                  <a:pt x="15" y="19"/>
                </a:lnTo>
                <a:lnTo>
                  <a:pt x="20" y="14"/>
                </a:lnTo>
                <a:lnTo>
                  <a:pt x="26" y="9"/>
                </a:lnTo>
                <a:lnTo>
                  <a:pt x="34" y="6"/>
                </a:lnTo>
                <a:lnTo>
                  <a:pt x="42" y="4"/>
                </a:lnTo>
                <a:lnTo>
                  <a:pt x="48" y="1"/>
                </a:lnTo>
                <a:lnTo>
                  <a:pt x="57" y="0"/>
                </a:lnTo>
                <a:lnTo>
                  <a:pt x="68" y="0"/>
                </a:lnTo>
                <a:lnTo>
                  <a:pt x="74" y="1"/>
                </a:lnTo>
                <a:lnTo>
                  <a:pt x="82" y="5"/>
                </a:lnTo>
                <a:lnTo>
                  <a:pt x="90" y="8"/>
                </a:lnTo>
                <a:lnTo>
                  <a:pt x="96" y="10"/>
                </a:lnTo>
                <a:lnTo>
                  <a:pt x="103" y="15"/>
                </a:lnTo>
                <a:lnTo>
                  <a:pt x="108" y="19"/>
                </a:lnTo>
                <a:lnTo>
                  <a:pt x="113" y="26"/>
                </a:lnTo>
                <a:lnTo>
                  <a:pt x="117" y="34"/>
                </a:lnTo>
                <a:lnTo>
                  <a:pt x="121" y="41"/>
                </a:lnTo>
                <a:lnTo>
                  <a:pt x="122" y="49"/>
                </a:lnTo>
                <a:lnTo>
                  <a:pt x="122" y="58"/>
                </a:lnTo>
                <a:lnTo>
                  <a:pt x="122" y="67"/>
                </a:lnTo>
                <a:lnTo>
                  <a:pt x="121" y="75"/>
                </a:lnTo>
                <a:lnTo>
                  <a:pt x="117" y="83"/>
                </a:lnTo>
                <a:lnTo>
                  <a:pt x="113" y="90"/>
                </a:lnTo>
                <a:lnTo>
                  <a:pt x="108" y="96"/>
                </a:lnTo>
                <a:lnTo>
                  <a:pt x="103" y="103"/>
                </a:lnTo>
                <a:lnTo>
                  <a:pt x="95" y="110"/>
                </a:lnTo>
                <a:lnTo>
                  <a:pt x="87" y="114"/>
                </a:lnTo>
                <a:lnTo>
                  <a:pt x="79" y="120"/>
                </a:lnTo>
                <a:lnTo>
                  <a:pt x="73" y="125"/>
                </a:lnTo>
                <a:lnTo>
                  <a:pt x="65" y="129"/>
                </a:lnTo>
                <a:lnTo>
                  <a:pt x="60" y="134"/>
                </a:lnTo>
                <a:lnTo>
                  <a:pt x="53" y="138"/>
                </a:lnTo>
                <a:lnTo>
                  <a:pt x="51" y="144"/>
                </a:lnTo>
                <a:lnTo>
                  <a:pt x="46" y="148"/>
                </a:lnTo>
                <a:lnTo>
                  <a:pt x="44" y="151"/>
                </a:lnTo>
                <a:lnTo>
                  <a:pt x="122" y="151"/>
                </a:lnTo>
                <a:lnTo>
                  <a:pt x="122" y="180"/>
                </a:lnTo>
                <a:lnTo>
                  <a:pt x="0" y="180"/>
                </a:lnTo>
                <a:close/>
              </a:path>
            </a:pathLst>
          </a:custGeom>
          <a:solidFill>
            <a:srgbClr val="000000"/>
          </a:solidFill>
          <a:ln w="9525">
            <a:noFill/>
            <a:round/>
            <a:headEnd/>
            <a:tailEnd/>
          </a:ln>
        </p:spPr>
        <p:txBody>
          <a:bodyPr/>
          <a:lstStyle/>
          <a:p>
            <a:endParaRPr lang="en-US"/>
          </a:p>
        </p:txBody>
      </p:sp>
      <p:sp>
        <p:nvSpPr>
          <p:cNvPr id="148584" name="Freeform 1128"/>
          <p:cNvSpPr>
            <a:spLocks/>
          </p:cNvSpPr>
          <p:nvPr/>
        </p:nvSpPr>
        <p:spPr bwMode="auto">
          <a:xfrm>
            <a:off x="6259513" y="5191125"/>
            <a:ext cx="65087" cy="96838"/>
          </a:xfrm>
          <a:custGeom>
            <a:avLst/>
            <a:gdLst/>
            <a:ahLst/>
            <a:cxnLst>
              <a:cxn ang="0">
                <a:pos x="34" y="124"/>
              </a:cxn>
              <a:cxn ang="0">
                <a:pos x="42" y="150"/>
              </a:cxn>
              <a:cxn ang="0">
                <a:pos x="61" y="158"/>
              </a:cxn>
              <a:cxn ang="0">
                <a:pos x="70" y="157"/>
              </a:cxn>
              <a:cxn ang="0">
                <a:pos x="78" y="150"/>
              </a:cxn>
              <a:cxn ang="0">
                <a:pos x="84" y="143"/>
              </a:cxn>
              <a:cxn ang="0">
                <a:pos x="86" y="131"/>
              </a:cxn>
              <a:cxn ang="0">
                <a:pos x="84" y="117"/>
              </a:cxn>
              <a:cxn ang="0">
                <a:pos x="78" y="108"/>
              </a:cxn>
              <a:cxn ang="0">
                <a:pos x="66" y="104"/>
              </a:cxn>
              <a:cxn ang="0">
                <a:pos x="49" y="102"/>
              </a:cxn>
              <a:cxn ang="0">
                <a:pos x="48" y="78"/>
              </a:cxn>
              <a:cxn ang="0">
                <a:pos x="63" y="76"/>
              </a:cxn>
              <a:cxn ang="0">
                <a:pos x="74" y="73"/>
              </a:cxn>
              <a:cxn ang="0">
                <a:pos x="80" y="66"/>
              </a:cxn>
              <a:cxn ang="0">
                <a:pos x="83" y="57"/>
              </a:cxn>
              <a:cxn ang="0">
                <a:pos x="82" y="45"/>
              </a:cxn>
              <a:cxn ang="0">
                <a:pos x="77" y="36"/>
              </a:cxn>
              <a:cxn ang="0">
                <a:pos x="70" y="31"/>
              </a:cxn>
              <a:cxn ang="0">
                <a:pos x="61" y="30"/>
              </a:cxn>
              <a:cxn ang="0">
                <a:pos x="49" y="31"/>
              </a:cxn>
              <a:cxn ang="0">
                <a:pos x="39" y="47"/>
              </a:cxn>
              <a:cxn ang="0">
                <a:pos x="4" y="59"/>
              </a:cxn>
              <a:cxn ang="0">
                <a:pos x="5" y="45"/>
              </a:cxn>
              <a:cxn ang="0">
                <a:pos x="9" y="31"/>
              </a:cxn>
              <a:cxn ang="0">
                <a:pos x="17" y="19"/>
              </a:cxn>
              <a:cxn ang="0">
                <a:pos x="27" y="9"/>
              </a:cxn>
              <a:cxn ang="0">
                <a:pos x="43" y="1"/>
              </a:cxn>
              <a:cxn ang="0">
                <a:pos x="61" y="0"/>
              </a:cxn>
              <a:cxn ang="0">
                <a:pos x="78" y="3"/>
              </a:cxn>
              <a:cxn ang="0">
                <a:pos x="93" y="8"/>
              </a:cxn>
              <a:cxn ang="0">
                <a:pos x="104" y="14"/>
              </a:cxn>
              <a:cxn ang="0">
                <a:pos x="112" y="26"/>
              </a:cxn>
              <a:cxn ang="0">
                <a:pos x="117" y="38"/>
              </a:cxn>
              <a:cxn ang="0">
                <a:pos x="118" y="49"/>
              </a:cxn>
              <a:cxn ang="0">
                <a:pos x="118" y="54"/>
              </a:cxn>
              <a:cxn ang="0">
                <a:pos x="118" y="59"/>
              </a:cxn>
              <a:cxn ang="0">
                <a:pos x="112" y="74"/>
              </a:cxn>
              <a:cxn ang="0">
                <a:pos x="97" y="85"/>
              </a:cxn>
              <a:cxn ang="0">
                <a:pos x="109" y="93"/>
              </a:cxn>
              <a:cxn ang="0">
                <a:pos x="123" y="114"/>
              </a:cxn>
              <a:cxn ang="0">
                <a:pos x="124" y="137"/>
              </a:cxn>
              <a:cxn ang="0">
                <a:pos x="119" y="150"/>
              </a:cxn>
              <a:cxn ang="0">
                <a:pos x="112" y="163"/>
              </a:cxn>
              <a:cxn ang="0">
                <a:pos x="101" y="173"/>
              </a:cxn>
              <a:cxn ang="0">
                <a:pos x="87" y="181"/>
              </a:cxn>
              <a:cxn ang="0">
                <a:pos x="70" y="184"/>
              </a:cxn>
              <a:cxn ang="0">
                <a:pos x="49" y="184"/>
              </a:cxn>
              <a:cxn ang="0">
                <a:pos x="33" y="180"/>
              </a:cxn>
              <a:cxn ang="0">
                <a:pos x="18" y="172"/>
              </a:cxn>
              <a:cxn ang="0">
                <a:pos x="9" y="159"/>
              </a:cxn>
              <a:cxn ang="0">
                <a:pos x="4" y="146"/>
              </a:cxn>
              <a:cxn ang="0">
                <a:pos x="0" y="132"/>
              </a:cxn>
            </a:cxnLst>
            <a:rect l="0" t="0" r="r" b="b"/>
            <a:pathLst>
              <a:path w="124" h="184">
                <a:moveTo>
                  <a:pt x="0" y="124"/>
                </a:moveTo>
                <a:lnTo>
                  <a:pt x="34" y="124"/>
                </a:lnTo>
                <a:lnTo>
                  <a:pt x="35" y="140"/>
                </a:lnTo>
                <a:lnTo>
                  <a:pt x="42" y="150"/>
                </a:lnTo>
                <a:lnTo>
                  <a:pt x="49" y="157"/>
                </a:lnTo>
                <a:lnTo>
                  <a:pt x="61" y="158"/>
                </a:lnTo>
                <a:lnTo>
                  <a:pt x="66" y="158"/>
                </a:lnTo>
                <a:lnTo>
                  <a:pt x="70" y="157"/>
                </a:lnTo>
                <a:lnTo>
                  <a:pt x="75" y="154"/>
                </a:lnTo>
                <a:lnTo>
                  <a:pt x="78" y="150"/>
                </a:lnTo>
                <a:lnTo>
                  <a:pt x="82" y="148"/>
                </a:lnTo>
                <a:lnTo>
                  <a:pt x="84" y="143"/>
                </a:lnTo>
                <a:lnTo>
                  <a:pt x="86" y="137"/>
                </a:lnTo>
                <a:lnTo>
                  <a:pt x="86" y="131"/>
                </a:lnTo>
                <a:lnTo>
                  <a:pt x="86" y="123"/>
                </a:lnTo>
                <a:lnTo>
                  <a:pt x="84" y="117"/>
                </a:lnTo>
                <a:lnTo>
                  <a:pt x="82" y="113"/>
                </a:lnTo>
                <a:lnTo>
                  <a:pt x="78" y="108"/>
                </a:lnTo>
                <a:lnTo>
                  <a:pt x="74" y="105"/>
                </a:lnTo>
                <a:lnTo>
                  <a:pt x="66" y="104"/>
                </a:lnTo>
                <a:lnTo>
                  <a:pt x="58" y="102"/>
                </a:lnTo>
                <a:lnTo>
                  <a:pt x="49" y="102"/>
                </a:lnTo>
                <a:lnTo>
                  <a:pt x="48" y="102"/>
                </a:lnTo>
                <a:lnTo>
                  <a:pt x="48" y="78"/>
                </a:lnTo>
                <a:lnTo>
                  <a:pt x="56" y="78"/>
                </a:lnTo>
                <a:lnTo>
                  <a:pt x="63" y="76"/>
                </a:lnTo>
                <a:lnTo>
                  <a:pt x="69" y="74"/>
                </a:lnTo>
                <a:lnTo>
                  <a:pt x="74" y="73"/>
                </a:lnTo>
                <a:lnTo>
                  <a:pt x="77" y="70"/>
                </a:lnTo>
                <a:lnTo>
                  <a:pt x="80" y="66"/>
                </a:lnTo>
                <a:lnTo>
                  <a:pt x="82" y="62"/>
                </a:lnTo>
                <a:lnTo>
                  <a:pt x="83" y="57"/>
                </a:lnTo>
                <a:lnTo>
                  <a:pt x="83" y="52"/>
                </a:lnTo>
                <a:lnTo>
                  <a:pt x="82" y="45"/>
                </a:lnTo>
                <a:lnTo>
                  <a:pt x="80" y="40"/>
                </a:lnTo>
                <a:lnTo>
                  <a:pt x="77" y="36"/>
                </a:lnTo>
                <a:lnTo>
                  <a:pt x="74" y="34"/>
                </a:lnTo>
                <a:lnTo>
                  <a:pt x="70" y="31"/>
                </a:lnTo>
                <a:lnTo>
                  <a:pt x="66" y="30"/>
                </a:lnTo>
                <a:lnTo>
                  <a:pt x="61" y="30"/>
                </a:lnTo>
                <a:lnTo>
                  <a:pt x="60" y="30"/>
                </a:lnTo>
                <a:lnTo>
                  <a:pt x="49" y="31"/>
                </a:lnTo>
                <a:lnTo>
                  <a:pt x="43" y="38"/>
                </a:lnTo>
                <a:lnTo>
                  <a:pt x="39" y="47"/>
                </a:lnTo>
                <a:lnTo>
                  <a:pt x="38" y="59"/>
                </a:lnTo>
                <a:lnTo>
                  <a:pt x="4" y="59"/>
                </a:lnTo>
                <a:lnTo>
                  <a:pt x="4" y="52"/>
                </a:lnTo>
                <a:lnTo>
                  <a:pt x="5" y="45"/>
                </a:lnTo>
                <a:lnTo>
                  <a:pt x="7" y="38"/>
                </a:lnTo>
                <a:lnTo>
                  <a:pt x="9" y="31"/>
                </a:lnTo>
                <a:lnTo>
                  <a:pt x="13" y="26"/>
                </a:lnTo>
                <a:lnTo>
                  <a:pt x="17" y="19"/>
                </a:lnTo>
                <a:lnTo>
                  <a:pt x="22" y="13"/>
                </a:lnTo>
                <a:lnTo>
                  <a:pt x="27" y="9"/>
                </a:lnTo>
                <a:lnTo>
                  <a:pt x="35" y="4"/>
                </a:lnTo>
                <a:lnTo>
                  <a:pt x="43" y="1"/>
                </a:lnTo>
                <a:lnTo>
                  <a:pt x="52" y="0"/>
                </a:lnTo>
                <a:lnTo>
                  <a:pt x="61" y="0"/>
                </a:lnTo>
                <a:lnTo>
                  <a:pt x="70" y="1"/>
                </a:lnTo>
                <a:lnTo>
                  <a:pt x="78" y="3"/>
                </a:lnTo>
                <a:lnTo>
                  <a:pt x="86" y="4"/>
                </a:lnTo>
                <a:lnTo>
                  <a:pt x="93" y="8"/>
                </a:lnTo>
                <a:lnTo>
                  <a:pt x="100" y="10"/>
                </a:lnTo>
                <a:lnTo>
                  <a:pt x="104" y="14"/>
                </a:lnTo>
                <a:lnTo>
                  <a:pt x="109" y="19"/>
                </a:lnTo>
                <a:lnTo>
                  <a:pt x="112" y="26"/>
                </a:lnTo>
                <a:lnTo>
                  <a:pt x="115" y="31"/>
                </a:lnTo>
                <a:lnTo>
                  <a:pt x="117" y="38"/>
                </a:lnTo>
                <a:lnTo>
                  <a:pt x="118" y="44"/>
                </a:lnTo>
                <a:lnTo>
                  <a:pt x="118" y="49"/>
                </a:lnTo>
                <a:lnTo>
                  <a:pt x="118" y="52"/>
                </a:lnTo>
                <a:lnTo>
                  <a:pt x="118" y="54"/>
                </a:lnTo>
                <a:lnTo>
                  <a:pt x="118" y="56"/>
                </a:lnTo>
                <a:lnTo>
                  <a:pt x="118" y="59"/>
                </a:lnTo>
                <a:lnTo>
                  <a:pt x="117" y="69"/>
                </a:lnTo>
                <a:lnTo>
                  <a:pt x="112" y="74"/>
                </a:lnTo>
                <a:lnTo>
                  <a:pt x="104" y="80"/>
                </a:lnTo>
                <a:lnTo>
                  <a:pt x="97" y="85"/>
                </a:lnTo>
                <a:lnTo>
                  <a:pt x="97" y="87"/>
                </a:lnTo>
                <a:lnTo>
                  <a:pt x="109" y="93"/>
                </a:lnTo>
                <a:lnTo>
                  <a:pt x="118" y="102"/>
                </a:lnTo>
                <a:lnTo>
                  <a:pt x="123" y="114"/>
                </a:lnTo>
                <a:lnTo>
                  <a:pt x="124" y="131"/>
                </a:lnTo>
                <a:lnTo>
                  <a:pt x="124" y="137"/>
                </a:lnTo>
                <a:lnTo>
                  <a:pt x="123" y="145"/>
                </a:lnTo>
                <a:lnTo>
                  <a:pt x="119" y="150"/>
                </a:lnTo>
                <a:lnTo>
                  <a:pt x="117" y="157"/>
                </a:lnTo>
                <a:lnTo>
                  <a:pt x="112" y="163"/>
                </a:lnTo>
                <a:lnTo>
                  <a:pt x="108" y="168"/>
                </a:lnTo>
                <a:lnTo>
                  <a:pt x="101" y="173"/>
                </a:lnTo>
                <a:lnTo>
                  <a:pt x="95" y="179"/>
                </a:lnTo>
                <a:lnTo>
                  <a:pt x="87" y="181"/>
                </a:lnTo>
                <a:lnTo>
                  <a:pt x="80" y="183"/>
                </a:lnTo>
                <a:lnTo>
                  <a:pt x="70" y="184"/>
                </a:lnTo>
                <a:lnTo>
                  <a:pt x="60" y="184"/>
                </a:lnTo>
                <a:lnTo>
                  <a:pt x="49" y="184"/>
                </a:lnTo>
                <a:lnTo>
                  <a:pt x="40" y="183"/>
                </a:lnTo>
                <a:lnTo>
                  <a:pt x="33" y="180"/>
                </a:lnTo>
                <a:lnTo>
                  <a:pt x="25" y="176"/>
                </a:lnTo>
                <a:lnTo>
                  <a:pt x="18" y="172"/>
                </a:lnTo>
                <a:lnTo>
                  <a:pt x="14" y="166"/>
                </a:lnTo>
                <a:lnTo>
                  <a:pt x="9" y="159"/>
                </a:lnTo>
                <a:lnTo>
                  <a:pt x="7" y="154"/>
                </a:lnTo>
                <a:lnTo>
                  <a:pt x="4" y="146"/>
                </a:lnTo>
                <a:lnTo>
                  <a:pt x="2" y="140"/>
                </a:lnTo>
                <a:lnTo>
                  <a:pt x="0" y="132"/>
                </a:lnTo>
                <a:lnTo>
                  <a:pt x="0" y="124"/>
                </a:lnTo>
                <a:close/>
              </a:path>
            </a:pathLst>
          </a:custGeom>
          <a:solidFill>
            <a:srgbClr val="000000"/>
          </a:solidFill>
          <a:ln w="9525">
            <a:noFill/>
            <a:round/>
            <a:headEnd/>
            <a:tailEnd/>
          </a:ln>
        </p:spPr>
        <p:txBody>
          <a:bodyPr/>
          <a:lstStyle/>
          <a:p>
            <a:endParaRPr lang="en-US"/>
          </a:p>
        </p:txBody>
      </p:sp>
      <p:sp>
        <p:nvSpPr>
          <p:cNvPr id="148585" name="Freeform 1129"/>
          <p:cNvSpPr>
            <a:spLocks noEditPoints="1"/>
          </p:cNvSpPr>
          <p:nvPr/>
        </p:nvSpPr>
        <p:spPr bwMode="auto">
          <a:xfrm>
            <a:off x="6654800" y="5191125"/>
            <a:ext cx="66675" cy="95250"/>
          </a:xfrm>
          <a:custGeom>
            <a:avLst/>
            <a:gdLst/>
            <a:ahLst/>
            <a:cxnLst>
              <a:cxn ang="0">
                <a:pos x="0" y="109"/>
              </a:cxn>
              <a:cxn ang="0">
                <a:pos x="66" y="0"/>
              </a:cxn>
              <a:cxn ang="0">
                <a:pos x="105" y="0"/>
              </a:cxn>
              <a:cxn ang="0">
                <a:pos x="105" y="115"/>
              </a:cxn>
              <a:cxn ang="0">
                <a:pos x="127" y="115"/>
              </a:cxn>
              <a:cxn ang="0">
                <a:pos x="127" y="141"/>
              </a:cxn>
              <a:cxn ang="0">
                <a:pos x="105" y="141"/>
              </a:cxn>
              <a:cxn ang="0">
                <a:pos x="105" y="180"/>
              </a:cxn>
              <a:cxn ang="0">
                <a:pos x="70" y="180"/>
              </a:cxn>
              <a:cxn ang="0">
                <a:pos x="70" y="141"/>
              </a:cxn>
              <a:cxn ang="0">
                <a:pos x="0" y="141"/>
              </a:cxn>
              <a:cxn ang="0">
                <a:pos x="0" y="109"/>
              </a:cxn>
              <a:cxn ang="0">
                <a:pos x="26" y="115"/>
              </a:cxn>
              <a:cxn ang="0">
                <a:pos x="70" y="115"/>
              </a:cxn>
              <a:cxn ang="0">
                <a:pos x="73" y="36"/>
              </a:cxn>
              <a:cxn ang="0">
                <a:pos x="70" y="36"/>
              </a:cxn>
              <a:cxn ang="0">
                <a:pos x="26" y="115"/>
              </a:cxn>
            </a:cxnLst>
            <a:rect l="0" t="0" r="r" b="b"/>
            <a:pathLst>
              <a:path w="127" h="180">
                <a:moveTo>
                  <a:pt x="0" y="109"/>
                </a:moveTo>
                <a:lnTo>
                  <a:pt x="66" y="0"/>
                </a:lnTo>
                <a:lnTo>
                  <a:pt x="105" y="0"/>
                </a:lnTo>
                <a:lnTo>
                  <a:pt x="105" y="115"/>
                </a:lnTo>
                <a:lnTo>
                  <a:pt x="127" y="115"/>
                </a:lnTo>
                <a:lnTo>
                  <a:pt x="127" y="141"/>
                </a:lnTo>
                <a:lnTo>
                  <a:pt x="105" y="141"/>
                </a:lnTo>
                <a:lnTo>
                  <a:pt x="105" y="180"/>
                </a:lnTo>
                <a:lnTo>
                  <a:pt x="70" y="180"/>
                </a:lnTo>
                <a:lnTo>
                  <a:pt x="70" y="141"/>
                </a:lnTo>
                <a:lnTo>
                  <a:pt x="0" y="141"/>
                </a:lnTo>
                <a:lnTo>
                  <a:pt x="0" y="109"/>
                </a:lnTo>
                <a:close/>
                <a:moveTo>
                  <a:pt x="26" y="115"/>
                </a:moveTo>
                <a:lnTo>
                  <a:pt x="70" y="115"/>
                </a:lnTo>
                <a:lnTo>
                  <a:pt x="73" y="36"/>
                </a:lnTo>
                <a:lnTo>
                  <a:pt x="70" y="36"/>
                </a:lnTo>
                <a:lnTo>
                  <a:pt x="26" y="115"/>
                </a:lnTo>
                <a:close/>
              </a:path>
            </a:pathLst>
          </a:custGeom>
          <a:solidFill>
            <a:srgbClr val="000000"/>
          </a:solidFill>
          <a:ln w="9525">
            <a:noFill/>
            <a:round/>
            <a:headEnd/>
            <a:tailEnd/>
          </a:ln>
        </p:spPr>
        <p:txBody>
          <a:bodyPr/>
          <a:lstStyle/>
          <a:p>
            <a:endParaRPr lang="en-US"/>
          </a:p>
        </p:txBody>
      </p:sp>
      <p:sp>
        <p:nvSpPr>
          <p:cNvPr id="148586" name="Freeform 1130"/>
          <p:cNvSpPr>
            <a:spLocks noEditPoints="1"/>
          </p:cNvSpPr>
          <p:nvPr/>
        </p:nvSpPr>
        <p:spPr bwMode="auto">
          <a:xfrm>
            <a:off x="2057400" y="5059363"/>
            <a:ext cx="139700" cy="98425"/>
          </a:xfrm>
          <a:custGeom>
            <a:avLst/>
            <a:gdLst/>
            <a:ahLst/>
            <a:cxnLst>
              <a:cxn ang="0">
                <a:pos x="19" y="19"/>
              </a:cxn>
              <a:cxn ang="0">
                <a:pos x="44" y="2"/>
              </a:cxn>
              <a:cxn ang="0">
                <a:pos x="75" y="1"/>
              </a:cxn>
              <a:cxn ang="0">
                <a:pos x="97" y="9"/>
              </a:cxn>
              <a:cxn ang="0">
                <a:pos x="114" y="24"/>
              </a:cxn>
              <a:cxn ang="0">
                <a:pos x="85" y="45"/>
              </a:cxn>
              <a:cxn ang="0">
                <a:pos x="76" y="32"/>
              </a:cxn>
              <a:cxn ang="0">
                <a:pos x="51" y="32"/>
              </a:cxn>
              <a:cxn ang="0">
                <a:pos x="35" y="65"/>
              </a:cxn>
              <a:cxn ang="0">
                <a:pos x="45" y="68"/>
              </a:cxn>
              <a:cxn ang="0">
                <a:pos x="67" y="63"/>
              </a:cxn>
              <a:cxn ang="0">
                <a:pos x="102" y="76"/>
              </a:cxn>
              <a:cxn ang="0">
                <a:pos x="121" y="106"/>
              </a:cxn>
              <a:cxn ang="0">
                <a:pos x="121" y="138"/>
              </a:cxn>
              <a:cxn ang="0">
                <a:pos x="110" y="166"/>
              </a:cxn>
              <a:cxn ang="0">
                <a:pos x="85" y="181"/>
              </a:cxn>
              <a:cxn ang="0">
                <a:pos x="46" y="182"/>
              </a:cxn>
              <a:cxn ang="0">
                <a:pos x="18" y="166"/>
              </a:cxn>
              <a:cxn ang="0">
                <a:pos x="2" y="132"/>
              </a:cxn>
              <a:cxn ang="0">
                <a:pos x="0" y="94"/>
              </a:cxn>
              <a:cxn ang="0">
                <a:pos x="0" y="87"/>
              </a:cxn>
              <a:cxn ang="0">
                <a:pos x="0" y="79"/>
              </a:cxn>
              <a:cxn ang="0">
                <a:pos x="1" y="71"/>
              </a:cxn>
              <a:cxn ang="0">
                <a:pos x="44" y="150"/>
              </a:cxn>
              <a:cxn ang="0">
                <a:pos x="70" y="158"/>
              </a:cxn>
              <a:cxn ang="0">
                <a:pos x="86" y="138"/>
              </a:cxn>
              <a:cxn ang="0">
                <a:pos x="84" y="103"/>
              </a:cxn>
              <a:cxn ang="0">
                <a:pos x="62" y="89"/>
              </a:cxn>
              <a:cxn ang="0">
                <a:pos x="44" y="97"/>
              </a:cxn>
              <a:cxn ang="0">
                <a:pos x="36" y="114"/>
              </a:cxn>
              <a:cxn ang="0">
                <a:pos x="35" y="128"/>
              </a:cxn>
              <a:cxn ang="0">
                <a:pos x="139" y="97"/>
              </a:cxn>
              <a:cxn ang="0">
                <a:pos x="143" y="56"/>
              </a:cxn>
              <a:cxn ang="0">
                <a:pos x="155" y="21"/>
              </a:cxn>
              <a:cxn ang="0">
                <a:pos x="185" y="1"/>
              </a:cxn>
              <a:cxn ang="0">
                <a:pos x="227" y="4"/>
              </a:cxn>
              <a:cxn ang="0">
                <a:pos x="253" y="28"/>
              </a:cxn>
              <a:cxn ang="0">
                <a:pos x="264" y="62"/>
              </a:cxn>
              <a:cxn ang="0">
                <a:pos x="262" y="115"/>
              </a:cxn>
              <a:cxn ang="0">
                <a:pos x="243" y="172"/>
              </a:cxn>
              <a:cxn ang="0">
                <a:pos x="209" y="184"/>
              </a:cxn>
              <a:cxn ang="0">
                <a:pos x="168" y="176"/>
              </a:cxn>
              <a:cxn ang="0">
                <a:pos x="147" y="147"/>
              </a:cxn>
              <a:cxn ang="0">
                <a:pos x="142" y="112"/>
              </a:cxn>
              <a:cxn ang="0">
                <a:pos x="177" y="114"/>
              </a:cxn>
              <a:cxn ang="0">
                <a:pos x="182" y="149"/>
              </a:cxn>
              <a:cxn ang="0">
                <a:pos x="203" y="158"/>
              </a:cxn>
              <a:cxn ang="0">
                <a:pos x="216" y="152"/>
              </a:cxn>
              <a:cxn ang="0">
                <a:pos x="226" y="136"/>
              </a:cxn>
              <a:cxn ang="0">
                <a:pos x="229" y="102"/>
              </a:cxn>
              <a:cxn ang="0">
                <a:pos x="227" y="62"/>
              </a:cxn>
              <a:cxn ang="0">
                <a:pos x="221" y="39"/>
              </a:cxn>
              <a:cxn ang="0">
                <a:pos x="209" y="28"/>
              </a:cxn>
              <a:cxn ang="0">
                <a:pos x="189" y="32"/>
              </a:cxn>
              <a:cxn ang="0">
                <a:pos x="178" y="54"/>
              </a:cxn>
            </a:cxnLst>
            <a:rect l="0" t="0" r="r" b="b"/>
            <a:pathLst>
              <a:path w="264" h="184">
                <a:moveTo>
                  <a:pt x="1" y="71"/>
                </a:moveTo>
                <a:lnTo>
                  <a:pt x="2" y="56"/>
                </a:lnTo>
                <a:lnTo>
                  <a:pt x="7" y="42"/>
                </a:lnTo>
                <a:lnTo>
                  <a:pt x="11" y="30"/>
                </a:lnTo>
                <a:lnTo>
                  <a:pt x="19" y="19"/>
                </a:lnTo>
                <a:lnTo>
                  <a:pt x="23" y="15"/>
                </a:lnTo>
                <a:lnTo>
                  <a:pt x="27" y="12"/>
                </a:lnTo>
                <a:lnTo>
                  <a:pt x="32" y="9"/>
                </a:lnTo>
                <a:lnTo>
                  <a:pt x="37" y="5"/>
                </a:lnTo>
                <a:lnTo>
                  <a:pt x="44" y="2"/>
                </a:lnTo>
                <a:lnTo>
                  <a:pt x="50" y="1"/>
                </a:lnTo>
                <a:lnTo>
                  <a:pt x="58" y="1"/>
                </a:lnTo>
                <a:lnTo>
                  <a:pt x="65" y="0"/>
                </a:lnTo>
                <a:lnTo>
                  <a:pt x="70" y="0"/>
                </a:lnTo>
                <a:lnTo>
                  <a:pt x="75" y="1"/>
                </a:lnTo>
                <a:lnTo>
                  <a:pt x="79" y="1"/>
                </a:lnTo>
                <a:lnTo>
                  <a:pt x="84" y="2"/>
                </a:lnTo>
                <a:lnTo>
                  <a:pt x="88" y="4"/>
                </a:lnTo>
                <a:lnTo>
                  <a:pt x="93" y="5"/>
                </a:lnTo>
                <a:lnTo>
                  <a:pt x="97" y="9"/>
                </a:lnTo>
                <a:lnTo>
                  <a:pt x="100" y="10"/>
                </a:lnTo>
                <a:lnTo>
                  <a:pt x="105" y="13"/>
                </a:lnTo>
                <a:lnTo>
                  <a:pt x="108" y="17"/>
                </a:lnTo>
                <a:lnTo>
                  <a:pt x="111" y="21"/>
                </a:lnTo>
                <a:lnTo>
                  <a:pt x="114" y="24"/>
                </a:lnTo>
                <a:lnTo>
                  <a:pt x="116" y="28"/>
                </a:lnTo>
                <a:lnTo>
                  <a:pt x="117" y="35"/>
                </a:lnTo>
                <a:lnTo>
                  <a:pt x="119" y="39"/>
                </a:lnTo>
                <a:lnTo>
                  <a:pt x="120" y="45"/>
                </a:lnTo>
                <a:lnTo>
                  <a:pt x="85" y="45"/>
                </a:lnTo>
                <a:lnTo>
                  <a:pt x="84" y="41"/>
                </a:lnTo>
                <a:lnTo>
                  <a:pt x="82" y="37"/>
                </a:lnTo>
                <a:lnTo>
                  <a:pt x="80" y="36"/>
                </a:lnTo>
                <a:lnTo>
                  <a:pt x="79" y="33"/>
                </a:lnTo>
                <a:lnTo>
                  <a:pt x="76" y="32"/>
                </a:lnTo>
                <a:lnTo>
                  <a:pt x="71" y="30"/>
                </a:lnTo>
                <a:lnTo>
                  <a:pt x="68" y="28"/>
                </a:lnTo>
                <a:lnTo>
                  <a:pt x="63" y="28"/>
                </a:lnTo>
                <a:lnTo>
                  <a:pt x="58" y="28"/>
                </a:lnTo>
                <a:lnTo>
                  <a:pt x="51" y="32"/>
                </a:lnTo>
                <a:lnTo>
                  <a:pt x="46" y="35"/>
                </a:lnTo>
                <a:lnTo>
                  <a:pt x="42" y="39"/>
                </a:lnTo>
                <a:lnTo>
                  <a:pt x="40" y="45"/>
                </a:lnTo>
                <a:lnTo>
                  <a:pt x="36" y="54"/>
                </a:lnTo>
                <a:lnTo>
                  <a:pt x="35" y="65"/>
                </a:lnTo>
                <a:lnTo>
                  <a:pt x="35" y="77"/>
                </a:lnTo>
                <a:lnTo>
                  <a:pt x="35" y="77"/>
                </a:lnTo>
                <a:lnTo>
                  <a:pt x="37" y="75"/>
                </a:lnTo>
                <a:lnTo>
                  <a:pt x="42" y="71"/>
                </a:lnTo>
                <a:lnTo>
                  <a:pt x="45" y="68"/>
                </a:lnTo>
                <a:lnTo>
                  <a:pt x="49" y="67"/>
                </a:lnTo>
                <a:lnTo>
                  <a:pt x="51" y="65"/>
                </a:lnTo>
                <a:lnTo>
                  <a:pt x="56" y="65"/>
                </a:lnTo>
                <a:lnTo>
                  <a:pt x="60" y="63"/>
                </a:lnTo>
                <a:lnTo>
                  <a:pt x="67" y="63"/>
                </a:lnTo>
                <a:lnTo>
                  <a:pt x="75" y="63"/>
                </a:lnTo>
                <a:lnTo>
                  <a:pt x="82" y="65"/>
                </a:lnTo>
                <a:lnTo>
                  <a:pt x="90" y="68"/>
                </a:lnTo>
                <a:lnTo>
                  <a:pt x="95" y="71"/>
                </a:lnTo>
                <a:lnTo>
                  <a:pt x="102" y="76"/>
                </a:lnTo>
                <a:lnTo>
                  <a:pt x="108" y="80"/>
                </a:lnTo>
                <a:lnTo>
                  <a:pt x="112" y="87"/>
                </a:lnTo>
                <a:lnTo>
                  <a:pt x="117" y="93"/>
                </a:lnTo>
                <a:lnTo>
                  <a:pt x="120" y="101"/>
                </a:lnTo>
                <a:lnTo>
                  <a:pt x="121" y="106"/>
                </a:lnTo>
                <a:lnTo>
                  <a:pt x="124" y="114"/>
                </a:lnTo>
                <a:lnTo>
                  <a:pt x="124" y="122"/>
                </a:lnTo>
                <a:lnTo>
                  <a:pt x="124" y="128"/>
                </a:lnTo>
                <a:lnTo>
                  <a:pt x="124" y="132"/>
                </a:lnTo>
                <a:lnTo>
                  <a:pt x="121" y="138"/>
                </a:lnTo>
                <a:lnTo>
                  <a:pt x="120" y="145"/>
                </a:lnTo>
                <a:lnTo>
                  <a:pt x="119" y="150"/>
                </a:lnTo>
                <a:lnTo>
                  <a:pt x="116" y="155"/>
                </a:lnTo>
                <a:lnTo>
                  <a:pt x="112" y="159"/>
                </a:lnTo>
                <a:lnTo>
                  <a:pt x="110" y="166"/>
                </a:lnTo>
                <a:lnTo>
                  <a:pt x="107" y="171"/>
                </a:lnTo>
                <a:lnTo>
                  <a:pt x="102" y="173"/>
                </a:lnTo>
                <a:lnTo>
                  <a:pt x="97" y="176"/>
                </a:lnTo>
                <a:lnTo>
                  <a:pt x="91" y="180"/>
                </a:lnTo>
                <a:lnTo>
                  <a:pt x="85" y="181"/>
                </a:lnTo>
                <a:lnTo>
                  <a:pt x="79" y="182"/>
                </a:lnTo>
                <a:lnTo>
                  <a:pt x="71" y="184"/>
                </a:lnTo>
                <a:lnTo>
                  <a:pt x="63" y="184"/>
                </a:lnTo>
                <a:lnTo>
                  <a:pt x="54" y="184"/>
                </a:lnTo>
                <a:lnTo>
                  <a:pt x="46" y="182"/>
                </a:lnTo>
                <a:lnTo>
                  <a:pt x="41" y="181"/>
                </a:lnTo>
                <a:lnTo>
                  <a:pt x="35" y="180"/>
                </a:lnTo>
                <a:lnTo>
                  <a:pt x="28" y="176"/>
                </a:lnTo>
                <a:lnTo>
                  <a:pt x="23" y="172"/>
                </a:lnTo>
                <a:lnTo>
                  <a:pt x="18" y="166"/>
                </a:lnTo>
                <a:lnTo>
                  <a:pt x="14" y="159"/>
                </a:lnTo>
                <a:lnTo>
                  <a:pt x="10" y="154"/>
                </a:lnTo>
                <a:lnTo>
                  <a:pt x="7" y="147"/>
                </a:lnTo>
                <a:lnTo>
                  <a:pt x="6" y="140"/>
                </a:lnTo>
                <a:lnTo>
                  <a:pt x="2" y="132"/>
                </a:lnTo>
                <a:lnTo>
                  <a:pt x="1" y="124"/>
                </a:lnTo>
                <a:lnTo>
                  <a:pt x="1" y="115"/>
                </a:lnTo>
                <a:lnTo>
                  <a:pt x="0" y="106"/>
                </a:lnTo>
                <a:lnTo>
                  <a:pt x="0" y="96"/>
                </a:lnTo>
                <a:lnTo>
                  <a:pt x="0" y="94"/>
                </a:lnTo>
                <a:lnTo>
                  <a:pt x="0" y="93"/>
                </a:lnTo>
                <a:lnTo>
                  <a:pt x="0" y="92"/>
                </a:lnTo>
                <a:lnTo>
                  <a:pt x="0" y="89"/>
                </a:lnTo>
                <a:lnTo>
                  <a:pt x="0" y="88"/>
                </a:lnTo>
                <a:lnTo>
                  <a:pt x="0" y="87"/>
                </a:lnTo>
                <a:lnTo>
                  <a:pt x="0" y="85"/>
                </a:lnTo>
                <a:lnTo>
                  <a:pt x="0" y="84"/>
                </a:lnTo>
                <a:lnTo>
                  <a:pt x="0" y="81"/>
                </a:lnTo>
                <a:lnTo>
                  <a:pt x="0" y="80"/>
                </a:lnTo>
                <a:lnTo>
                  <a:pt x="0" y="79"/>
                </a:lnTo>
                <a:lnTo>
                  <a:pt x="0" y="77"/>
                </a:lnTo>
                <a:lnTo>
                  <a:pt x="0" y="76"/>
                </a:lnTo>
                <a:lnTo>
                  <a:pt x="1" y="75"/>
                </a:lnTo>
                <a:lnTo>
                  <a:pt x="1" y="72"/>
                </a:lnTo>
                <a:lnTo>
                  <a:pt x="1" y="71"/>
                </a:lnTo>
                <a:close/>
                <a:moveTo>
                  <a:pt x="35" y="128"/>
                </a:moveTo>
                <a:lnTo>
                  <a:pt x="36" y="136"/>
                </a:lnTo>
                <a:lnTo>
                  <a:pt x="37" y="141"/>
                </a:lnTo>
                <a:lnTo>
                  <a:pt x="41" y="146"/>
                </a:lnTo>
                <a:lnTo>
                  <a:pt x="44" y="150"/>
                </a:lnTo>
                <a:lnTo>
                  <a:pt x="49" y="154"/>
                </a:lnTo>
                <a:lnTo>
                  <a:pt x="53" y="156"/>
                </a:lnTo>
                <a:lnTo>
                  <a:pt x="58" y="158"/>
                </a:lnTo>
                <a:lnTo>
                  <a:pt x="63" y="158"/>
                </a:lnTo>
                <a:lnTo>
                  <a:pt x="70" y="158"/>
                </a:lnTo>
                <a:lnTo>
                  <a:pt x="75" y="155"/>
                </a:lnTo>
                <a:lnTo>
                  <a:pt x="77" y="154"/>
                </a:lnTo>
                <a:lnTo>
                  <a:pt x="80" y="149"/>
                </a:lnTo>
                <a:lnTo>
                  <a:pt x="84" y="145"/>
                </a:lnTo>
                <a:lnTo>
                  <a:pt x="86" y="138"/>
                </a:lnTo>
                <a:lnTo>
                  <a:pt x="88" y="132"/>
                </a:lnTo>
                <a:lnTo>
                  <a:pt x="88" y="124"/>
                </a:lnTo>
                <a:lnTo>
                  <a:pt x="88" y="115"/>
                </a:lnTo>
                <a:lnTo>
                  <a:pt x="86" y="110"/>
                </a:lnTo>
                <a:lnTo>
                  <a:pt x="84" y="103"/>
                </a:lnTo>
                <a:lnTo>
                  <a:pt x="80" y="98"/>
                </a:lnTo>
                <a:lnTo>
                  <a:pt x="77" y="94"/>
                </a:lnTo>
                <a:lnTo>
                  <a:pt x="73" y="92"/>
                </a:lnTo>
                <a:lnTo>
                  <a:pt x="68" y="89"/>
                </a:lnTo>
                <a:lnTo>
                  <a:pt x="62" y="89"/>
                </a:lnTo>
                <a:lnTo>
                  <a:pt x="58" y="89"/>
                </a:lnTo>
                <a:lnTo>
                  <a:pt x="54" y="92"/>
                </a:lnTo>
                <a:lnTo>
                  <a:pt x="50" y="93"/>
                </a:lnTo>
                <a:lnTo>
                  <a:pt x="46" y="94"/>
                </a:lnTo>
                <a:lnTo>
                  <a:pt x="44" y="97"/>
                </a:lnTo>
                <a:lnTo>
                  <a:pt x="41" y="101"/>
                </a:lnTo>
                <a:lnTo>
                  <a:pt x="40" y="103"/>
                </a:lnTo>
                <a:lnTo>
                  <a:pt x="37" y="106"/>
                </a:lnTo>
                <a:lnTo>
                  <a:pt x="36" y="110"/>
                </a:lnTo>
                <a:lnTo>
                  <a:pt x="36" y="114"/>
                </a:lnTo>
                <a:lnTo>
                  <a:pt x="35" y="119"/>
                </a:lnTo>
                <a:lnTo>
                  <a:pt x="35" y="123"/>
                </a:lnTo>
                <a:lnTo>
                  <a:pt x="35" y="124"/>
                </a:lnTo>
                <a:lnTo>
                  <a:pt x="35" y="127"/>
                </a:lnTo>
                <a:lnTo>
                  <a:pt x="35" y="128"/>
                </a:lnTo>
                <a:lnTo>
                  <a:pt x="35" y="128"/>
                </a:lnTo>
                <a:close/>
                <a:moveTo>
                  <a:pt x="139" y="105"/>
                </a:moveTo>
                <a:lnTo>
                  <a:pt x="139" y="102"/>
                </a:lnTo>
                <a:lnTo>
                  <a:pt x="139" y="101"/>
                </a:lnTo>
                <a:lnTo>
                  <a:pt x="139" y="97"/>
                </a:lnTo>
                <a:lnTo>
                  <a:pt x="139" y="93"/>
                </a:lnTo>
                <a:lnTo>
                  <a:pt x="139" y="81"/>
                </a:lnTo>
                <a:lnTo>
                  <a:pt x="139" y="72"/>
                </a:lnTo>
                <a:lnTo>
                  <a:pt x="142" y="63"/>
                </a:lnTo>
                <a:lnTo>
                  <a:pt x="143" y="56"/>
                </a:lnTo>
                <a:lnTo>
                  <a:pt x="145" y="47"/>
                </a:lnTo>
                <a:lnTo>
                  <a:pt x="146" y="39"/>
                </a:lnTo>
                <a:lnTo>
                  <a:pt x="150" y="33"/>
                </a:lnTo>
                <a:lnTo>
                  <a:pt x="152" y="27"/>
                </a:lnTo>
                <a:lnTo>
                  <a:pt x="155" y="21"/>
                </a:lnTo>
                <a:lnTo>
                  <a:pt x="160" y="15"/>
                </a:lnTo>
                <a:lnTo>
                  <a:pt x="165" y="10"/>
                </a:lnTo>
                <a:lnTo>
                  <a:pt x="172" y="7"/>
                </a:lnTo>
                <a:lnTo>
                  <a:pt x="178" y="4"/>
                </a:lnTo>
                <a:lnTo>
                  <a:pt x="185" y="1"/>
                </a:lnTo>
                <a:lnTo>
                  <a:pt x="192" y="0"/>
                </a:lnTo>
                <a:lnTo>
                  <a:pt x="201" y="0"/>
                </a:lnTo>
                <a:lnTo>
                  <a:pt x="210" y="0"/>
                </a:lnTo>
                <a:lnTo>
                  <a:pt x="220" y="1"/>
                </a:lnTo>
                <a:lnTo>
                  <a:pt x="227" y="4"/>
                </a:lnTo>
                <a:lnTo>
                  <a:pt x="233" y="7"/>
                </a:lnTo>
                <a:lnTo>
                  <a:pt x="239" y="12"/>
                </a:lnTo>
                <a:lnTo>
                  <a:pt x="245" y="17"/>
                </a:lnTo>
                <a:lnTo>
                  <a:pt x="249" y="22"/>
                </a:lnTo>
                <a:lnTo>
                  <a:pt x="253" y="28"/>
                </a:lnTo>
                <a:lnTo>
                  <a:pt x="256" y="35"/>
                </a:lnTo>
                <a:lnTo>
                  <a:pt x="260" y="41"/>
                </a:lnTo>
                <a:lnTo>
                  <a:pt x="261" y="49"/>
                </a:lnTo>
                <a:lnTo>
                  <a:pt x="262" y="54"/>
                </a:lnTo>
                <a:lnTo>
                  <a:pt x="264" y="62"/>
                </a:lnTo>
                <a:lnTo>
                  <a:pt x="264" y="71"/>
                </a:lnTo>
                <a:lnTo>
                  <a:pt x="264" y="79"/>
                </a:lnTo>
                <a:lnTo>
                  <a:pt x="264" y="88"/>
                </a:lnTo>
                <a:lnTo>
                  <a:pt x="264" y="96"/>
                </a:lnTo>
                <a:lnTo>
                  <a:pt x="262" y="115"/>
                </a:lnTo>
                <a:lnTo>
                  <a:pt x="261" y="133"/>
                </a:lnTo>
                <a:lnTo>
                  <a:pt x="256" y="149"/>
                </a:lnTo>
                <a:lnTo>
                  <a:pt x="249" y="163"/>
                </a:lnTo>
                <a:lnTo>
                  <a:pt x="247" y="167"/>
                </a:lnTo>
                <a:lnTo>
                  <a:pt x="243" y="172"/>
                </a:lnTo>
                <a:lnTo>
                  <a:pt x="236" y="176"/>
                </a:lnTo>
                <a:lnTo>
                  <a:pt x="230" y="180"/>
                </a:lnTo>
                <a:lnTo>
                  <a:pt x="224" y="181"/>
                </a:lnTo>
                <a:lnTo>
                  <a:pt x="216" y="182"/>
                </a:lnTo>
                <a:lnTo>
                  <a:pt x="209" y="184"/>
                </a:lnTo>
                <a:lnTo>
                  <a:pt x="201" y="184"/>
                </a:lnTo>
                <a:lnTo>
                  <a:pt x="192" y="184"/>
                </a:lnTo>
                <a:lnTo>
                  <a:pt x="182" y="182"/>
                </a:lnTo>
                <a:lnTo>
                  <a:pt x="175" y="180"/>
                </a:lnTo>
                <a:lnTo>
                  <a:pt x="168" y="176"/>
                </a:lnTo>
                <a:lnTo>
                  <a:pt x="161" y="172"/>
                </a:lnTo>
                <a:lnTo>
                  <a:pt x="156" y="167"/>
                </a:lnTo>
                <a:lnTo>
                  <a:pt x="154" y="162"/>
                </a:lnTo>
                <a:lnTo>
                  <a:pt x="151" y="155"/>
                </a:lnTo>
                <a:lnTo>
                  <a:pt x="147" y="147"/>
                </a:lnTo>
                <a:lnTo>
                  <a:pt x="145" y="141"/>
                </a:lnTo>
                <a:lnTo>
                  <a:pt x="143" y="133"/>
                </a:lnTo>
                <a:lnTo>
                  <a:pt x="143" y="127"/>
                </a:lnTo>
                <a:lnTo>
                  <a:pt x="142" y="119"/>
                </a:lnTo>
                <a:lnTo>
                  <a:pt x="142" y="112"/>
                </a:lnTo>
                <a:lnTo>
                  <a:pt x="139" y="107"/>
                </a:lnTo>
                <a:lnTo>
                  <a:pt x="139" y="105"/>
                </a:lnTo>
                <a:close/>
                <a:moveTo>
                  <a:pt x="175" y="93"/>
                </a:moveTo>
                <a:lnTo>
                  <a:pt x="175" y="105"/>
                </a:lnTo>
                <a:lnTo>
                  <a:pt x="177" y="114"/>
                </a:lnTo>
                <a:lnTo>
                  <a:pt x="177" y="124"/>
                </a:lnTo>
                <a:lnTo>
                  <a:pt x="178" y="132"/>
                </a:lnTo>
                <a:lnTo>
                  <a:pt x="179" y="138"/>
                </a:lnTo>
                <a:lnTo>
                  <a:pt x="181" y="145"/>
                </a:lnTo>
                <a:lnTo>
                  <a:pt x="182" y="149"/>
                </a:lnTo>
                <a:lnTo>
                  <a:pt x="186" y="152"/>
                </a:lnTo>
                <a:lnTo>
                  <a:pt x="189" y="155"/>
                </a:lnTo>
                <a:lnTo>
                  <a:pt x="192" y="156"/>
                </a:lnTo>
                <a:lnTo>
                  <a:pt x="196" y="158"/>
                </a:lnTo>
                <a:lnTo>
                  <a:pt x="203" y="158"/>
                </a:lnTo>
                <a:lnTo>
                  <a:pt x="205" y="158"/>
                </a:lnTo>
                <a:lnTo>
                  <a:pt x="209" y="156"/>
                </a:lnTo>
                <a:lnTo>
                  <a:pt x="212" y="156"/>
                </a:lnTo>
                <a:lnTo>
                  <a:pt x="214" y="155"/>
                </a:lnTo>
                <a:lnTo>
                  <a:pt x="216" y="152"/>
                </a:lnTo>
                <a:lnTo>
                  <a:pt x="220" y="150"/>
                </a:lnTo>
                <a:lnTo>
                  <a:pt x="221" y="147"/>
                </a:lnTo>
                <a:lnTo>
                  <a:pt x="222" y="142"/>
                </a:lnTo>
                <a:lnTo>
                  <a:pt x="224" y="140"/>
                </a:lnTo>
                <a:lnTo>
                  <a:pt x="226" y="136"/>
                </a:lnTo>
                <a:lnTo>
                  <a:pt x="227" y="129"/>
                </a:lnTo>
                <a:lnTo>
                  <a:pt x="227" y="123"/>
                </a:lnTo>
                <a:lnTo>
                  <a:pt x="229" y="116"/>
                </a:lnTo>
                <a:lnTo>
                  <a:pt x="229" y="110"/>
                </a:lnTo>
                <a:lnTo>
                  <a:pt x="229" y="102"/>
                </a:lnTo>
                <a:lnTo>
                  <a:pt x="229" y="93"/>
                </a:lnTo>
                <a:lnTo>
                  <a:pt x="229" y="85"/>
                </a:lnTo>
                <a:lnTo>
                  <a:pt x="229" y="77"/>
                </a:lnTo>
                <a:lnTo>
                  <a:pt x="229" y="70"/>
                </a:lnTo>
                <a:lnTo>
                  <a:pt x="227" y="62"/>
                </a:lnTo>
                <a:lnTo>
                  <a:pt x="227" y="56"/>
                </a:lnTo>
                <a:lnTo>
                  <a:pt x="226" y="52"/>
                </a:lnTo>
                <a:lnTo>
                  <a:pt x="224" y="47"/>
                </a:lnTo>
                <a:lnTo>
                  <a:pt x="222" y="42"/>
                </a:lnTo>
                <a:lnTo>
                  <a:pt x="221" y="39"/>
                </a:lnTo>
                <a:lnTo>
                  <a:pt x="220" y="36"/>
                </a:lnTo>
                <a:lnTo>
                  <a:pt x="216" y="35"/>
                </a:lnTo>
                <a:lnTo>
                  <a:pt x="214" y="32"/>
                </a:lnTo>
                <a:lnTo>
                  <a:pt x="212" y="30"/>
                </a:lnTo>
                <a:lnTo>
                  <a:pt x="209" y="28"/>
                </a:lnTo>
                <a:lnTo>
                  <a:pt x="205" y="28"/>
                </a:lnTo>
                <a:lnTo>
                  <a:pt x="203" y="28"/>
                </a:lnTo>
                <a:lnTo>
                  <a:pt x="196" y="28"/>
                </a:lnTo>
                <a:lnTo>
                  <a:pt x="192" y="30"/>
                </a:lnTo>
                <a:lnTo>
                  <a:pt x="189" y="32"/>
                </a:lnTo>
                <a:lnTo>
                  <a:pt x="186" y="35"/>
                </a:lnTo>
                <a:lnTo>
                  <a:pt x="182" y="37"/>
                </a:lnTo>
                <a:lnTo>
                  <a:pt x="181" y="42"/>
                </a:lnTo>
                <a:lnTo>
                  <a:pt x="179" y="49"/>
                </a:lnTo>
                <a:lnTo>
                  <a:pt x="178" y="54"/>
                </a:lnTo>
                <a:lnTo>
                  <a:pt x="177" y="62"/>
                </a:lnTo>
                <a:lnTo>
                  <a:pt x="177" y="71"/>
                </a:lnTo>
                <a:lnTo>
                  <a:pt x="175" y="81"/>
                </a:lnTo>
                <a:lnTo>
                  <a:pt x="175" y="93"/>
                </a:lnTo>
                <a:close/>
              </a:path>
            </a:pathLst>
          </a:custGeom>
          <a:solidFill>
            <a:srgbClr val="000000"/>
          </a:solidFill>
          <a:ln w="9525">
            <a:noFill/>
            <a:round/>
            <a:headEnd/>
            <a:tailEnd/>
          </a:ln>
        </p:spPr>
        <p:txBody>
          <a:bodyPr/>
          <a:lstStyle/>
          <a:p>
            <a:endParaRPr lang="en-US"/>
          </a:p>
        </p:txBody>
      </p:sp>
      <p:sp>
        <p:nvSpPr>
          <p:cNvPr id="148587" name="Freeform 1131"/>
          <p:cNvSpPr>
            <a:spLocks noEditPoints="1"/>
          </p:cNvSpPr>
          <p:nvPr/>
        </p:nvSpPr>
        <p:spPr bwMode="auto">
          <a:xfrm>
            <a:off x="3340100" y="5394325"/>
            <a:ext cx="2266950" cy="295275"/>
          </a:xfrm>
          <a:custGeom>
            <a:avLst/>
            <a:gdLst/>
            <a:ahLst/>
            <a:cxnLst>
              <a:cxn ang="0">
                <a:pos x="470" y="4"/>
              </a:cxn>
              <a:cxn ang="0">
                <a:pos x="734" y="112"/>
              </a:cxn>
              <a:cxn ang="0">
                <a:pos x="858" y="116"/>
              </a:cxn>
              <a:cxn ang="0">
                <a:pos x="989" y="166"/>
              </a:cxn>
              <a:cxn ang="0">
                <a:pos x="846" y="184"/>
              </a:cxn>
              <a:cxn ang="0">
                <a:pos x="715" y="189"/>
              </a:cxn>
              <a:cxn ang="0">
                <a:pos x="1055" y="231"/>
              </a:cxn>
              <a:cxn ang="0">
                <a:pos x="1191" y="112"/>
              </a:cxn>
              <a:cxn ang="0">
                <a:pos x="1339" y="198"/>
              </a:cxn>
              <a:cxn ang="0">
                <a:pos x="1236" y="373"/>
              </a:cxn>
              <a:cxn ang="0">
                <a:pos x="1278" y="430"/>
              </a:cxn>
              <a:cxn ang="0">
                <a:pos x="1051" y="271"/>
              </a:cxn>
              <a:cxn ang="0">
                <a:pos x="1140" y="228"/>
              </a:cxn>
              <a:cxn ang="0">
                <a:pos x="1705" y="29"/>
              </a:cxn>
              <a:cxn ang="0">
                <a:pos x="1663" y="439"/>
              </a:cxn>
              <a:cxn ang="0">
                <a:pos x="1593" y="455"/>
              </a:cxn>
              <a:cxn ang="0">
                <a:pos x="1892" y="378"/>
              </a:cxn>
              <a:cxn ang="0">
                <a:pos x="1966" y="218"/>
              </a:cxn>
              <a:cxn ang="0">
                <a:pos x="1848" y="218"/>
              </a:cxn>
              <a:cxn ang="0">
                <a:pos x="1824" y="126"/>
              </a:cxn>
              <a:cxn ang="0">
                <a:pos x="1979" y="121"/>
              </a:cxn>
              <a:cxn ang="0">
                <a:pos x="1843" y="438"/>
              </a:cxn>
              <a:cxn ang="0">
                <a:pos x="2418" y="121"/>
              </a:cxn>
              <a:cxn ang="0">
                <a:pos x="2226" y="443"/>
              </a:cxn>
              <a:cxn ang="0">
                <a:pos x="2222" y="357"/>
              </a:cxn>
              <a:cxn ang="0">
                <a:pos x="2335" y="306"/>
              </a:cxn>
              <a:cxn ang="0">
                <a:pos x="2655" y="235"/>
              </a:cxn>
              <a:cxn ang="0">
                <a:pos x="2572" y="198"/>
              </a:cxn>
              <a:cxn ang="0">
                <a:pos x="2599" y="113"/>
              </a:cxn>
              <a:cxn ang="0">
                <a:pos x="2749" y="193"/>
              </a:cxn>
              <a:cxn ang="0">
                <a:pos x="2666" y="408"/>
              </a:cxn>
              <a:cxn ang="0">
                <a:pos x="2540" y="439"/>
              </a:cxn>
              <a:cxn ang="0">
                <a:pos x="2621" y="301"/>
              </a:cxn>
              <a:cxn ang="0">
                <a:pos x="2590" y="389"/>
              </a:cxn>
              <a:cxn ang="0">
                <a:pos x="2903" y="121"/>
              </a:cxn>
              <a:cxn ang="0">
                <a:pos x="3000" y="112"/>
              </a:cxn>
              <a:cxn ang="0">
                <a:pos x="2911" y="252"/>
              </a:cxn>
              <a:cxn ang="0">
                <a:pos x="3155" y="368"/>
              </a:cxn>
              <a:cxn ang="0">
                <a:pos x="3196" y="438"/>
              </a:cxn>
              <a:cxn ang="0">
                <a:pos x="3084" y="421"/>
              </a:cxn>
              <a:cxn ang="0">
                <a:pos x="3278" y="147"/>
              </a:cxn>
              <a:cxn ang="0">
                <a:pos x="3460" y="130"/>
              </a:cxn>
              <a:cxn ang="0">
                <a:pos x="3318" y="332"/>
              </a:cxn>
              <a:cxn ang="0">
                <a:pos x="3515" y="372"/>
              </a:cxn>
              <a:cxn ang="0">
                <a:pos x="3396" y="443"/>
              </a:cxn>
              <a:cxn ang="0">
                <a:pos x="3405" y="180"/>
              </a:cxn>
              <a:cxn ang="0">
                <a:pos x="3676" y="156"/>
              </a:cxn>
              <a:cxn ang="0">
                <a:pos x="3766" y="112"/>
              </a:cxn>
              <a:cxn ang="0">
                <a:pos x="3797" y="338"/>
              </a:cxn>
              <a:cxn ang="0">
                <a:pos x="4003" y="352"/>
              </a:cxn>
              <a:cxn ang="0">
                <a:pos x="3857" y="293"/>
              </a:cxn>
              <a:cxn ang="0">
                <a:pos x="3881" y="118"/>
              </a:cxn>
              <a:cxn ang="0">
                <a:pos x="4060" y="156"/>
              </a:cxn>
              <a:cxn ang="0">
                <a:pos x="3909" y="175"/>
              </a:cxn>
              <a:cxn ang="0">
                <a:pos x="3994" y="244"/>
              </a:cxn>
              <a:cxn ang="0">
                <a:pos x="4066" y="399"/>
              </a:cxn>
              <a:cxn ang="0">
                <a:pos x="3935" y="443"/>
              </a:cxn>
              <a:cxn ang="0">
                <a:pos x="3816" y="395"/>
              </a:cxn>
              <a:cxn ang="0">
                <a:pos x="4195" y="315"/>
              </a:cxn>
              <a:cxn ang="0">
                <a:pos x="4120" y="0"/>
              </a:cxn>
              <a:cxn ang="0">
                <a:pos x="4284" y="252"/>
              </a:cxn>
              <a:cxn ang="0">
                <a:pos x="4227" y="490"/>
              </a:cxn>
            </a:cxnLst>
            <a:rect l="0" t="0" r="r" b="b"/>
            <a:pathLst>
              <a:path w="4284" h="560">
                <a:moveTo>
                  <a:pt x="131" y="434"/>
                </a:moveTo>
                <a:lnTo>
                  <a:pt x="131" y="83"/>
                </a:lnTo>
                <a:lnTo>
                  <a:pt x="0" y="83"/>
                </a:lnTo>
                <a:lnTo>
                  <a:pt x="0" y="9"/>
                </a:lnTo>
                <a:lnTo>
                  <a:pt x="345" y="9"/>
                </a:lnTo>
                <a:lnTo>
                  <a:pt x="345" y="83"/>
                </a:lnTo>
                <a:lnTo>
                  <a:pt x="218" y="83"/>
                </a:lnTo>
                <a:lnTo>
                  <a:pt x="218" y="434"/>
                </a:lnTo>
                <a:lnTo>
                  <a:pt x="131" y="434"/>
                </a:lnTo>
                <a:close/>
                <a:moveTo>
                  <a:pt x="386" y="434"/>
                </a:moveTo>
                <a:lnTo>
                  <a:pt x="386" y="121"/>
                </a:lnTo>
                <a:lnTo>
                  <a:pt x="470" y="121"/>
                </a:lnTo>
                <a:lnTo>
                  <a:pt x="470" y="434"/>
                </a:lnTo>
                <a:lnTo>
                  <a:pt x="386" y="434"/>
                </a:lnTo>
                <a:close/>
                <a:moveTo>
                  <a:pt x="386" y="83"/>
                </a:moveTo>
                <a:lnTo>
                  <a:pt x="386" y="4"/>
                </a:lnTo>
                <a:lnTo>
                  <a:pt x="470" y="4"/>
                </a:lnTo>
                <a:lnTo>
                  <a:pt x="470" y="83"/>
                </a:lnTo>
                <a:lnTo>
                  <a:pt x="386" y="83"/>
                </a:lnTo>
                <a:close/>
                <a:moveTo>
                  <a:pt x="547" y="434"/>
                </a:moveTo>
                <a:lnTo>
                  <a:pt x="547" y="121"/>
                </a:lnTo>
                <a:lnTo>
                  <a:pt x="624" y="121"/>
                </a:lnTo>
                <a:lnTo>
                  <a:pt x="624" y="166"/>
                </a:lnTo>
                <a:lnTo>
                  <a:pt x="626" y="165"/>
                </a:lnTo>
                <a:lnTo>
                  <a:pt x="633" y="152"/>
                </a:lnTo>
                <a:lnTo>
                  <a:pt x="642" y="142"/>
                </a:lnTo>
                <a:lnTo>
                  <a:pt x="654" y="133"/>
                </a:lnTo>
                <a:lnTo>
                  <a:pt x="664" y="125"/>
                </a:lnTo>
                <a:lnTo>
                  <a:pt x="676" y="118"/>
                </a:lnTo>
                <a:lnTo>
                  <a:pt x="689" y="114"/>
                </a:lnTo>
                <a:lnTo>
                  <a:pt x="702" y="113"/>
                </a:lnTo>
                <a:lnTo>
                  <a:pt x="717" y="112"/>
                </a:lnTo>
                <a:lnTo>
                  <a:pt x="725" y="112"/>
                </a:lnTo>
                <a:lnTo>
                  <a:pt x="734" y="112"/>
                </a:lnTo>
                <a:lnTo>
                  <a:pt x="742" y="113"/>
                </a:lnTo>
                <a:lnTo>
                  <a:pt x="748" y="114"/>
                </a:lnTo>
                <a:lnTo>
                  <a:pt x="754" y="116"/>
                </a:lnTo>
                <a:lnTo>
                  <a:pt x="760" y="117"/>
                </a:lnTo>
                <a:lnTo>
                  <a:pt x="766" y="121"/>
                </a:lnTo>
                <a:lnTo>
                  <a:pt x="771" y="123"/>
                </a:lnTo>
                <a:lnTo>
                  <a:pt x="781" y="130"/>
                </a:lnTo>
                <a:lnTo>
                  <a:pt x="790" y="139"/>
                </a:lnTo>
                <a:lnTo>
                  <a:pt x="799" y="149"/>
                </a:lnTo>
                <a:lnTo>
                  <a:pt x="807" y="161"/>
                </a:lnTo>
                <a:lnTo>
                  <a:pt x="813" y="149"/>
                </a:lnTo>
                <a:lnTo>
                  <a:pt x="822" y="140"/>
                </a:lnTo>
                <a:lnTo>
                  <a:pt x="832" y="131"/>
                </a:lnTo>
                <a:lnTo>
                  <a:pt x="843" y="123"/>
                </a:lnTo>
                <a:lnTo>
                  <a:pt x="847" y="121"/>
                </a:lnTo>
                <a:lnTo>
                  <a:pt x="853" y="118"/>
                </a:lnTo>
                <a:lnTo>
                  <a:pt x="858" y="116"/>
                </a:lnTo>
                <a:lnTo>
                  <a:pt x="864" y="114"/>
                </a:lnTo>
                <a:lnTo>
                  <a:pt x="870" y="113"/>
                </a:lnTo>
                <a:lnTo>
                  <a:pt x="878" y="113"/>
                </a:lnTo>
                <a:lnTo>
                  <a:pt x="884" y="112"/>
                </a:lnTo>
                <a:lnTo>
                  <a:pt x="892" y="112"/>
                </a:lnTo>
                <a:lnTo>
                  <a:pt x="901" y="112"/>
                </a:lnTo>
                <a:lnTo>
                  <a:pt x="910" y="113"/>
                </a:lnTo>
                <a:lnTo>
                  <a:pt x="918" y="113"/>
                </a:lnTo>
                <a:lnTo>
                  <a:pt x="926" y="114"/>
                </a:lnTo>
                <a:lnTo>
                  <a:pt x="932" y="117"/>
                </a:lnTo>
                <a:lnTo>
                  <a:pt x="940" y="118"/>
                </a:lnTo>
                <a:lnTo>
                  <a:pt x="948" y="123"/>
                </a:lnTo>
                <a:lnTo>
                  <a:pt x="954" y="126"/>
                </a:lnTo>
                <a:lnTo>
                  <a:pt x="966" y="134"/>
                </a:lnTo>
                <a:lnTo>
                  <a:pt x="975" y="143"/>
                </a:lnTo>
                <a:lnTo>
                  <a:pt x="983" y="154"/>
                </a:lnTo>
                <a:lnTo>
                  <a:pt x="989" y="166"/>
                </a:lnTo>
                <a:lnTo>
                  <a:pt x="994" y="178"/>
                </a:lnTo>
                <a:lnTo>
                  <a:pt x="998" y="191"/>
                </a:lnTo>
                <a:lnTo>
                  <a:pt x="1000" y="202"/>
                </a:lnTo>
                <a:lnTo>
                  <a:pt x="1001" y="217"/>
                </a:lnTo>
                <a:lnTo>
                  <a:pt x="1001" y="434"/>
                </a:lnTo>
                <a:lnTo>
                  <a:pt x="918" y="434"/>
                </a:lnTo>
                <a:lnTo>
                  <a:pt x="918" y="244"/>
                </a:lnTo>
                <a:lnTo>
                  <a:pt x="918" y="228"/>
                </a:lnTo>
                <a:lnTo>
                  <a:pt x="914" y="217"/>
                </a:lnTo>
                <a:lnTo>
                  <a:pt x="911" y="204"/>
                </a:lnTo>
                <a:lnTo>
                  <a:pt x="905" y="195"/>
                </a:lnTo>
                <a:lnTo>
                  <a:pt x="899" y="189"/>
                </a:lnTo>
                <a:lnTo>
                  <a:pt x="892" y="184"/>
                </a:lnTo>
                <a:lnTo>
                  <a:pt x="881" y="182"/>
                </a:lnTo>
                <a:lnTo>
                  <a:pt x="870" y="180"/>
                </a:lnTo>
                <a:lnTo>
                  <a:pt x="858" y="182"/>
                </a:lnTo>
                <a:lnTo>
                  <a:pt x="846" y="184"/>
                </a:lnTo>
                <a:lnTo>
                  <a:pt x="836" y="189"/>
                </a:lnTo>
                <a:lnTo>
                  <a:pt x="829" y="197"/>
                </a:lnTo>
                <a:lnTo>
                  <a:pt x="822" y="206"/>
                </a:lnTo>
                <a:lnTo>
                  <a:pt x="818" y="217"/>
                </a:lnTo>
                <a:lnTo>
                  <a:pt x="817" y="231"/>
                </a:lnTo>
                <a:lnTo>
                  <a:pt x="816" y="245"/>
                </a:lnTo>
                <a:lnTo>
                  <a:pt x="816" y="434"/>
                </a:lnTo>
                <a:lnTo>
                  <a:pt x="732" y="434"/>
                </a:lnTo>
                <a:lnTo>
                  <a:pt x="732" y="245"/>
                </a:lnTo>
                <a:lnTo>
                  <a:pt x="732" y="235"/>
                </a:lnTo>
                <a:lnTo>
                  <a:pt x="732" y="226"/>
                </a:lnTo>
                <a:lnTo>
                  <a:pt x="730" y="218"/>
                </a:lnTo>
                <a:lnTo>
                  <a:pt x="728" y="210"/>
                </a:lnTo>
                <a:lnTo>
                  <a:pt x="726" y="204"/>
                </a:lnTo>
                <a:lnTo>
                  <a:pt x="724" y="200"/>
                </a:lnTo>
                <a:lnTo>
                  <a:pt x="719" y="193"/>
                </a:lnTo>
                <a:lnTo>
                  <a:pt x="715" y="189"/>
                </a:lnTo>
                <a:lnTo>
                  <a:pt x="708" y="184"/>
                </a:lnTo>
                <a:lnTo>
                  <a:pt x="701" y="182"/>
                </a:lnTo>
                <a:lnTo>
                  <a:pt x="691" y="180"/>
                </a:lnTo>
                <a:lnTo>
                  <a:pt x="681" y="180"/>
                </a:lnTo>
                <a:lnTo>
                  <a:pt x="668" y="182"/>
                </a:lnTo>
                <a:lnTo>
                  <a:pt x="659" y="184"/>
                </a:lnTo>
                <a:lnTo>
                  <a:pt x="650" y="189"/>
                </a:lnTo>
                <a:lnTo>
                  <a:pt x="642" y="195"/>
                </a:lnTo>
                <a:lnTo>
                  <a:pt x="638" y="204"/>
                </a:lnTo>
                <a:lnTo>
                  <a:pt x="633" y="215"/>
                </a:lnTo>
                <a:lnTo>
                  <a:pt x="632" y="227"/>
                </a:lnTo>
                <a:lnTo>
                  <a:pt x="631" y="243"/>
                </a:lnTo>
                <a:lnTo>
                  <a:pt x="631" y="434"/>
                </a:lnTo>
                <a:lnTo>
                  <a:pt x="547" y="434"/>
                </a:lnTo>
                <a:close/>
                <a:moveTo>
                  <a:pt x="1051" y="271"/>
                </a:moveTo>
                <a:lnTo>
                  <a:pt x="1054" y="252"/>
                </a:lnTo>
                <a:lnTo>
                  <a:pt x="1055" y="231"/>
                </a:lnTo>
                <a:lnTo>
                  <a:pt x="1059" y="210"/>
                </a:lnTo>
                <a:lnTo>
                  <a:pt x="1067" y="192"/>
                </a:lnTo>
                <a:lnTo>
                  <a:pt x="1071" y="183"/>
                </a:lnTo>
                <a:lnTo>
                  <a:pt x="1075" y="175"/>
                </a:lnTo>
                <a:lnTo>
                  <a:pt x="1081" y="168"/>
                </a:lnTo>
                <a:lnTo>
                  <a:pt x="1086" y="160"/>
                </a:lnTo>
                <a:lnTo>
                  <a:pt x="1093" y="152"/>
                </a:lnTo>
                <a:lnTo>
                  <a:pt x="1100" y="147"/>
                </a:lnTo>
                <a:lnTo>
                  <a:pt x="1108" y="140"/>
                </a:lnTo>
                <a:lnTo>
                  <a:pt x="1116" y="134"/>
                </a:lnTo>
                <a:lnTo>
                  <a:pt x="1125" y="127"/>
                </a:lnTo>
                <a:lnTo>
                  <a:pt x="1134" y="123"/>
                </a:lnTo>
                <a:lnTo>
                  <a:pt x="1145" y="121"/>
                </a:lnTo>
                <a:lnTo>
                  <a:pt x="1156" y="117"/>
                </a:lnTo>
                <a:lnTo>
                  <a:pt x="1166" y="114"/>
                </a:lnTo>
                <a:lnTo>
                  <a:pt x="1178" y="113"/>
                </a:lnTo>
                <a:lnTo>
                  <a:pt x="1191" y="112"/>
                </a:lnTo>
                <a:lnTo>
                  <a:pt x="1204" y="112"/>
                </a:lnTo>
                <a:lnTo>
                  <a:pt x="1217" y="112"/>
                </a:lnTo>
                <a:lnTo>
                  <a:pt x="1230" y="113"/>
                </a:lnTo>
                <a:lnTo>
                  <a:pt x="1241" y="114"/>
                </a:lnTo>
                <a:lnTo>
                  <a:pt x="1253" y="117"/>
                </a:lnTo>
                <a:lnTo>
                  <a:pt x="1262" y="121"/>
                </a:lnTo>
                <a:lnTo>
                  <a:pt x="1273" y="125"/>
                </a:lnTo>
                <a:lnTo>
                  <a:pt x="1283" y="130"/>
                </a:lnTo>
                <a:lnTo>
                  <a:pt x="1292" y="135"/>
                </a:lnTo>
                <a:lnTo>
                  <a:pt x="1300" y="142"/>
                </a:lnTo>
                <a:lnTo>
                  <a:pt x="1306" y="148"/>
                </a:lnTo>
                <a:lnTo>
                  <a:pt x="1313" y="156"/>
                </a:lnTo>
                <a:lnTo>
                  <a:pt x="1320" y="163"/>
                </a:lnTo>
                <a:lnTo>
                  <a:pt x="1324" y="170"/>
                </a:lnTo>
                <a:lnTo>
                  <a:pt x="1331" y="180"/>
                </a:lnTo>
                <a:lnTo>
                  <a:pt x="1336" y="189"/>
                </a:lnTo>
                <a:lnTo>
                  <a:pt x="1339" y="198"/>
                </a:lnTo>
                <a:lnTo>
                  <a:pt x="1345" y="218"/>
                </a:lnTo>
                <a:lnTo>
                  <a:pt x="1349" y="237"/>
                </a:lnTo>
                <a:lnTo>
                  <a:pt x="1350" y="259"/>
                </a:lnTo>
                <a:lnTo>
                  <a:pt x="1353" y="283"/>
                </a:lnTo>
                <a:lnTo>
                  <a:pt x="1353" y="296"/>
                </a:lnTo>
                <a:lnTo>
                  <a:pt x="1134" y="296"/>
                </a:lnTo>
                <a:lnTo>
                  <a:pt x="1135" y="315"/>
                </a:lnTo>
                <a:lnTo>
                  <a:pt x="1140" y="332"/>
                </a:lnTo>
                <a:lnTo>
                  <a:pt x="1148" y="347"/>
                </a:lnTo>
                <a:lnTo>
                  <a:pt x="1156" y="358"/>
                </a:lnTo>
                <a:lnTo>
                  <a:pt x="1166" y="368"/>
                </a:lnTo>
                <a:lnTo>
                  <a:pt x="1178" y="375"/>
                </a:lnTo>
                <a:lnTo>
                  <a:pt x="1194" y="378"/>
                </a:lnTo>
                <a:lnTo>
                  <a:pt x="1210" y="380"/>
                </a:lnTo>
                <a:lnTo>
                  <a:pt x="1220" y="380"/>
                </a:lnTo>
                <a:lnTo>
                  <a:pt x="1227" y="377"/>
                </a:lnTo>
                <a:lnTo>
                  <a:pt x="1236" y="373"/>
                </a:lnTo>
                <a:lnTo>
                  <a:pt x="1244" y="369"/>
                </a:lnTo>
                <a:lnTo>
                  <a:pt x="1250" y="363"/>
                </a:lnTo>
                <a:lnTo>
                  <a:pt x="1256" y="357"/>
                </a:lnTo>
                <a:lnTo>
                  <a:pt x="1261" y="349"/>
                </a:lnTo>
                <a:lnTo>
                  <a:pt x="1264" y="343"/>
                </a:lnTo>
                <a:lnTo>
                  <a:pt x="1349" y="343"/>
                </a:lnTo>
                <a:lnTo>
                  <a:pt x="1344" y="358"/>
                </a:lnTo>
                <a:lnTo>
                  <a:pt x="1337" y="372"/>
                </a:lnTo>
                <a:lnTo>
                  <a:pt x="1328" y="386"/>
                </a:lnTo>
                <a:lnTo>
                  <a:pt x="1319" y="398"/>
                </a:lnTo>
                <a:lnTo>
                  <a:pt x="1314" y="404"/>
                </a:lnTo>
                <a:lnTo>
                  <a:pt x="1309" y="408"/>
                </a:lnTo>
                <a:lnTo>
                  <a:pt x="1304" y="413"/>
                </a:lnTo>
                <a:lnTo>
                  <a:pt x="1297" y="417"/>
                </a:lnTo>
                <a:lnTo>
                  <a:pt x="1292" y="422"/>
                </a:lnTo>
                <a:lnTo>
                  <a:pt x="1285" y="426"/>
                </a:lnTo>
                <a:lnTo>
                  <a:pt x="1278" y="430"/>
                </a:lnTo>
                <a:lnTo>
                  <a:pt x="1271" y="433"/>
                </a:lnTo>
                <a:lnTo>
                  <a:pt x="1264" y="434"/>
                </a:lnTo>
                <a:lnTo>
                  <a:pt x="1258" y="438"/>
                </a:lnTo>
                <a:lnTo>
                  <a:pt x="1250" y="439"/>
                </a:lnTo>
                <a:lnTo>
                  <a:pt x="1243" y="441"/>
                </a:lnTo>
                <a:lnTo>
                  <a:pt x="1234" y="442"/>
                </a:lnTo>
                <a:lnTo>
                  <a:pt x="1226" y="442"/>
                </a:lnTo>
                <a:lnTo>
                  <a:pt x="1218" y="443"/>
                </a:lnTo>
                <a:lnTo>
                  <a:pt x="1209" y="443"/>
                </a:lnTo>
                <a:lnTo>
                  <a:pt x="1173" y="441"/>
                </a:lnTo>
                <a:lnTo>
                  <a:pt x="1140" y="433"/>
                </a:lnTo>
                <a:lnTo>
                  <a:pt x="1113" y="420"/>
                </a:lnTo>
                <a:lnTo>
                  <a:pt x="1091" y="401"/>
                </a:lnTo>
                <a:lnTo>
                  <a:pt x="1073" y="377"/>
                </a:lnTo>
                <a:lnTo>
                  <a:pt x="1060" y="347"/>
                </a:lnTo>
                <a:lnTo>
                  <a:pt x="1055" y="312"/>
                </a:lnTo>
                <a:lnTo>
                  <a:pt x="1051" y="271"/>
                </a:lnTo>
                <a:close/>
                <a:moveTo>
                  <a:pt x="1137" y="245"/>
                </a:moveTo>
                <a:lnTo>
                  <a:pt x="1267" y="245"/>
                </a:lnTo>
                <a:lnTo>
                  <a:pt x="1266" y="231"/>
                </a:lnTo>
                <a:lnTo>
                  <a:pt x="1261" y="217"/>
                </a:lnTo>
                <a:lnTo>
                  <a:pt x="1254" y="204"/>
                </a:lnTo>
                <a:lnTo>
                  <a:pt x="1247" y="193"/>
                </a:lnTo>
                <a:lnTo>
                  <a:pt x="1238" y="186"/>
                </a:lnTo>
                <a:lnTo>
                  <a:pt x="1227" y="180"/>
                </a:lnTo>
                <a:lnTo>
                  <a:pt x="1215" y="177"/>
                </a:lnTo>
                <a:lnTo>
                  <a:pt x="1203" y="175"/>
                </a:lnTo>
                <a:lnTo>
                  <a:pt x="1190" y="177"/>
                </a:lnTo>
                <a:lnTo>
                  <a:pt x="1177" y="180"/>
                </a:lnTo>
                <a:lnTo>
                  <a:pt x="1166" y="186"/>
                </a:lnTo>
                <a:lnTo>
                  <a:pt x="1159" y="193"/>
                </a:lnTo>
                <a:lnTo>
                  <a:pt x="1151" y="202"/>
                </a:lnTo>
                <a:lnTo>
                  <a:pt x="1145" y="215"/>
                </a:lnTo>
                <a:lnTo>
                  <a:pt x="1140" y="228"/>
                </a:lnTo>
                <a:lnTo>
                  <a:pt x="1137" y="245"/>
                </a:lnTo>
                <a:close/>
                <a:moveTo>
                  <a:pt x="1552" y="277"/>
                </a:moveTo>
                <a:lnTo>
                  <a:pt x="1553" y="241"/>
                </a:lnTo>
                <a:lnTo>
                  <a:pt x="1560" y="204"/>
                </a:lnTo>
                <a:lnTo>
                  <a:pt x="1569" y="168"/>
                </a:lnTo>
                <a:lnTo>
                  <a:pt x="1582" y="131"/>
                </a:lnTo>
                <a:lnTo>
                  <a:pt x="1588" y="113"/>
                </a:lnTo>
                <a:lnTo>
                  <a:pt x="1599" y="96"/>
                </a:lnTo>
                <a:lnTo>
                  <a:pt x="1605" y="78"/>
                </a:lnTo>
                <a:lnTo>
                  <a:pt x="1617" y="61"/>
                </a:lnTo>
                <a:lnTo>
                  <a:pt x="1626" y="46"/>
                </a:lnTo>
                <a:lnTo>
                  <a:pt x="1636" y="29"/>
                </a:lnTo>
                <a:lnTo>
                  <a:pt x="1647" y="15"/>
                </a:lnTo>
                <a:lnTo>
                  <a:pt x="1659" y="0"/>
                </a:lnTo>
                <a:lnTo>
                  <a:pt x="1722" y="0"/>
                </a:lnTo>
                <a:lnTo>
                  <a:pt x="1713" y="15"/>
                </a:lnTo>
                <a:lnTo>
                  <a:pt x="1705" y="29"/>
                </a:lnTo>
                <a:lnTo>
                  <a:pt x="1696" y="46"/>
                </a:lnTo>
                <a:lnTo>
                  <a:pt x="1688" y="61"/>
                </a:lnTo>
                <a:lnTo>
                  <a:pt x="1683" y="78"/>
                </a:lnTo>
                <a:lnTo>
                  <a:pt x="1675" y="95"/>
                </a:lnTo>
                <a:lnTo>
                  <a:pt x="1668" y="112"/>
                </a:lnTo>
                <a:lnTo>
                  <a:pt x="1662" y="130"/>
                </a:lnTo>
                <a:lnTo>
                  <a:pt x="1653" y="165"/>
                </a:lnTo>
                <a:lnTo>
                  <a:pt x="1647" y="201"/>
                </a:lnTo>
                <a:lnTo>
                  <a:pt x="1643" y="236"/>
                </a:lnTo>
                <a:lnTo>
                  <a:pt x="1639" y="272"/>
                </a:lnTo>
                <a:lnTo>
                  <a:pt x="1639" y="298"/>
                </a:lnTo>
                <a:lnTo>
                  <a:pt x="1641" y="323"/>
                </a:lnTo>
                <a:lnTo>
                  <a:pt x="1644" y="347"/>
                </a:lnTo>
                <a:lnTo>
                  <a:pt x="1647" y="371"/>
                </a:lnTo>
                <a:lnTo>
                  <a:pt x="1652" y="394"/>
                </a:lnTo>
                <a:lnTo>
                  <a:pt x="1658" y="416"/>
                </a:lnTo>
                <a:lnTo>
                  <a:pt x="1663" y="439"/>
                </a:lnTo>
                <a:lnTo>
                  <a:pt x="1673" y="462"/>
                </a:lnTo>
                <a:lnTo>
                  <a:pt x="1678" y="474"/>
                </a:lnTo>
                <a:lnTo>
                  <a:pt x="1684" y="485"/>
                </a:lnTo>
                <a:lnTo>
                  <a:pt x="1688" y="497"/>
                </a:lnTo>
                <a:lnTo>
                  <a:pt x="1694" y="509"/>
                </a:lnTo>
                <a:lnTo>
                  <a:pt x="1701" y="522"/>
                </a:lnTo>
                <a:lnTo>
                  <a:pt x="1709" y="535"/>
                </a:lnTo>
                <a:lnTo>
                  <a:pt x="1714" y="548"/>
                </a:lnTo>
                <a:lnTo>
                  <a:pt x="1722" y="560"/>
                </a:lnTo>
                <a:lnTo>
                  <a:pt x="1659" y="560"/>
                </a:lnTo>
                <a:lnTo>
                  <a:pt x="1645" y="540"/>
                </a:lnTo>
                <a:lnTo>
                  <a:pt x="1634" y="522"/>
                </a:lnTo>
                <a:lnTo>
                  <a:pt x="1624" y="507"/>
                </a:lnTo>
                <a:lnTo>
                  <a:pt x="1615" y="494"/>
                </a:lnTo>
                <a:lnTo>
                  <a:pt x="1608" y="482"/>
                </a:lnTo>
                <a:lnTo>
                  <a:pt x="1601" y="468"/>
                </a:lnTo>
                <a:lnTo>
                  <a:pt x="1593" y="455"/>
                </a:lnTo>
                <a:lnTo>
                  <a:pt x="1586" y="439"/>
                </a:lnTo>
                <a:lnTo>
                  <a:pt x="1579" y="424"/>
                </a:lnTo>
                <a:lnTo>
                  <a:pt x="1574" y="406"/>
                </a:lnTo>
                <a:lnTo>
                  <a:pt x="1568" y="387"/>
                </a:lnTo>
                <a:lnTo>
                  <a:pt x="1564" y="368"/>
                </a:lnTo>
                <a:lnTo>
                  <a:pt x="1559" y="346"/>
                </a:lnTo>
                <a:lnTo>
                  <a:pt x="1556" y="324"/>
                </a:lnTo>
                <a:lnTo>
                  <a:pt x="1553" y="302"/>
                </a:lnTo>
                <a:lnTo>
                  <a:pt x="1552" y="277"/>
                </a:lnTo>
                <a:close/>
                <a:moveTo>
                  <a:pt x="1837" y="285"/>
                </a:moveTo>
                <a:lnTo>
                  <a:pt x="1838" y="306"/>
                </a:lnTo>
                <a:lnTo>
                  <a:pt x="1841" y="327"/>
                </a:lnTo>
                <a:lnTo>
                  <a:pt x="1847" y="343"/>
                </a:lnTo>
                <a:lnTo>
                  <a:pt x="1855" y="355"/>
                </a:lnTo>
                <a:lnTo>
                  <a:pt x="1865" y="366"/>
                </a:lnTo>
                <a:lnTo>
                  <a:pt x="1877" y="373"/>
                </a:lnTo>
                <a:lnTo>
                  <a:pt x="1892" y="378"/>
                </a:lnTo>
                <a:lnTo>
                  <a:pt x="1909" y="380"/>
                </a:lnTo>
                <a:lnTo>
                  <a:pt x="1917" y="380"/>
                </a:lnTo>
                <a:lnTo>
                  <a:pt x="1923" y="378"/>
                </a:lnTo>
                <a:lnTo>
                  <a:pt x="1931" y="377"/>
                </a:lnTo>
                <a:lnTo>
                  <a:pt x="1937" y="373"/>
                </a:lnTo>
                <a:lnTo>
                  <a:pt x="1943" y="371"/>
                </a:lnTo>
                <a:lnTo>
                  <a:pt x="1948" y="366"/>
                </a:lnTo>
                <a:lnTo>
                  <a:pt x="1953" y="362"/>
                </a:lnTo>
                <a:lnTo>
                  <a:pt x="1958" y="355"/>
                </a:lnTo>
                <a:lnTo>
                  <a:pt x="1967" y="341"/>
                </a:lnTo>
                <a:lnTo>
                  <a:pt x="1974" y="324"/>
                </a:lnTo>
                <a:lnTo>
                  <a:pt x="1977" y="303"/>
                </a:lnTo>
                <a:lnTo>
                  <a:pt x="1978" y="280"/>
                </a:lnTo>
                <a:lnTo>
                  <a:pt x="1977" y="262"/>
                </a:lnTo>
                <a:lnTo>
                  <a:pt x="1975" y="245"/>
                </a:lnTo>
                <a:lnTo>
                  <a:pt x="1970" y="231"/>
                </a:lnTo>
                <a:lnTo>
                  <a:pt x="1966" y="218"/>
                </a:lnTo>
                <a:lnTo>
                  <a:pt x="1958" y="208"/>
                </a:lnTo>
                <a:lnTo>
                  <a:pt x="1951" y="198"/>
                </a:lnTo>
                <a:lnTo>
                  <a:pt x="1943" y="192"/>
                </a:lnTo>
                <a:lnTo>
                  <a:pt x="1935" y="187"/>
                </a:lnTo>
                <a:lnTo>
                  <a:pt x="1927" y="184"/>
                </a:lnTo>
                <a:lnTo>
                  <a:pt x="1920" y="182"/>
                </a:lnTo>
                <a:lnTo>
                  <a:pt x="1914" y="180"/>
                </a:lnTo>
                <a:lnTo>
                  <a:pt x="1907" y="180"/>
                </a:lnTo>
                <a:lnTo>
                  <a:pt x="1899" y="180"/>
                </a:lnTo>
                <a:lnTo>
                  <a:pt x="1892" y="182"/>
                </a:lnTo>
                <a:lnTo>
                  <a:pt x="1885" y="183"/>
                </a:lnTo>
                <a:lnTo>
                  <a:pt x="1879" y="186"/>
                </a:lnTo>
                <a:lnTo>
                  <a:pt x="1873" y="191"/>
                </a:lnTo>
                <a:lnTo>
                  <a:pt x="1868" y="193"/>
                </a:lnTo>
                <a:lnTo>
                  <a:pt x="1863" y="198"/>
                </a:lnTo>
                <a:lnTo>
                  <a:pt x="1857" y="204"/>
                </a:lnTo>
                <a:lnTo>
                  <a:pt x="1848" y="218"/>
                </a:lnTo>
                <a:lnTo>
                  <a:pt x="1842" y="236"/>
                </a:lnTo>
                <a:lnTo>
                  <a:pt x="1838" y="259"/>
                </a:lnTo>
                <a:lnTo>
                  <a:pt x="1837" y="285"/>
                </a:lnTo>
                <a:close/>
                <a:moveTo>
                  <a:pt x="1749" y="284"/>
                </a:moveTo>
                <a:lnTo>
                  <a:pt x="1751" y="258"/>
                </a:lnTo>
                <a:lnTo>
                  <a:pt x="1754" y="233"/>
                </a:lnTo>
                <a:lnTo>
                  <a:pt x="1758" y="210"/>
                </a:lnTo>
                <a:lnTo>
                  <a:pt x="1766" y="191"/>
                </a:lnTo>
                <a:lnTo>
                  <a:pt x="1771" y="182"/>
                </a:lnTo>
                <a:lnTo>
                  <a:pt x="1777" y="173"/>
                </a:lnTo>
                <a:lnTo>
                  <a:pt x="1781" y="165"/>
                </a:lnTo>
                <a:lnTo>
                  <a:pt x="1788" y="156"/>
                </a:lnTo>
                <a:lnTo>
                  <a:pt x="1795" y="149"/>
                </a:lnTo>
                <a:lnTo>
                  <a:pt x="1802" y="142"/>
                </a:lnTo>
                <a:lnTo>
                  <a:pt x="1808" y="138"/>
                </a:lnTo>
                <a:lnTo>
                  <a:pt x="1816" y="131"/>
                </a:lnTo>
                <a:lnTo>
                  <a:pt x="1824" y="126"/>
                </a:lnTo>
                <a:lnTo>
                  <a:pt x="1833" y="122"/>
                </a:lnTo>
                <a:lnTo>
                  <a:pt x="1842" y="118"/>
                </a:lnTo>
                <a:lnTo>
                  <a:pt x="1851" y="116"/>
                </a:lnTo>
                <a:lnTo>
                  <a:pt x="1860" y="114"/>
                </a:lnTo>
                <a:lnTo>
                  <a:pt x="1869" y="113"/>
                </a:lnTo>
                <a:lnTo>
                  <a:pt x="1879" y="112"/>
                </a:lnTo>
                <a:lnTo>
                  <a:pt x="1890" y="112"/>
                </a:lnTo>
                <a:lnTo>
                  <a:pt x="1903" y="113"/>
                </a:lnTo>
                <a:lnTo>
                  <a:pt x="1917" y="114"/>
                </a:lnTo>
                <a:lnTo>
                  <a:pt x="1931" y="118"/>
                </a:lnTo>
                <a:lnTo>
                  <a:pt x="1942" y="125"/>
                </a:lnTo>
                <a:lnTo>
                  <a:pt x="1952" y="133"/>
                </a:lnTo>
                <a:lnTo>
                  <a:pt x="1962" y="142"/>
                </a:lnTo>
                <a:lnTo>
                  <a:pt x="1970" y="152"/>
                </a:lnTo>
                <a:lnTo>
                  <a:pt x="1978" y="165"/>
                </a:lnTo>
                <a:lnTo>
                  <a:pt x="1979" y="165"/>
                </a:lnTo>
                <a:lnTo>
                  <a:pt x="1979" y="121"/>
                </a:lnTo>
                <a:lnTo>
                  <a:pt x="2059" y="121"/>
                </a:lnTo>
                <a:lnTo>
                  <a:pt x="2059" y="560"/>
                </a:lnTo>
                <a:lnTo>
                  <a:pt x="1977" y="560"/>
                </a:lnTo>
                <a:lnTo>
                  <a:pt x="1977" y="401"/>
                </a:lnTo>
                <a:lnTo>
                  <a:pt x="1975" y="401"/>
                </a:lnTo>
                <a:lnTo>
                  <a:pt x="1967" y="412"/>
                </a:lnTo>
                <a:lnTo>
                  <a:pt x="1960" y="420"/>
                </a:lnTo>
                <a:lnTo>
                  <a:pt x="1951" y="426"/>
                </a:lnTo>
                <a:lnTo>
                  <a:pt x="1940" y="433"/>
                </a:lnTo>
                <a:lnTo>
                  <a:pt x="1927" y="438"/>
                </a:lnTo>
                <a:lnTo>
                  <a:pt x="1914" y="441"/>
                </a:lnTo>
                <a:lnTo>
                  <a:pt x="1900" y="443"/>
                </a:lnTo>
                <a:lnTo>
                  <a:pt x="1885" y="443"/>
                </a:lnTo>
                <a:lnTo>
                  <a:pt x="1874" y="443"/>
                </a:lnTo>
                <a:lnTo>
                  <a:pt x="1864" y="442"/>
                </a:lnTo>
                <a:lnTo>
                  <a:pt x="1855" y="441"/>
                </a:lnTo>
                <a:lnTo>
                  <a:pt x="1843" y="438"/>
                </a:lnTo>
                <a:lnTo>
                  <a:pt x="1834" y="434"/>
                </a:lnTo>
                <a:lnTo>
                  <a:pt x="1825" y="432"/>
                </a:lnTo>
                <a:lnTo>
                  <a:pt x="1817" y="426"/>
                </a:lnTo>
                <a:lnTo>
                  <a:pt x="1811" y="422"/>
                </a:lnTo>
                <a:lnTo>
                  <a:pt x="1803" y="416"/>
                </a:lnTo>
                <a:lnTo>
                  <a:pt x="1795" y="411"/>
                </a:lnTo>
                <a:lnTo>
                  <a:pt x="1789" y="403"/>
                </a:lnTo>
                <a:lnTo>
                  <a:pt x="1782" y="397"/>
                </a:lnTo>
                <a:lnTo>
                  <a:pt x="1777" y="389"/>
                </a:lnTo>
                <a:lnTo>
                  <a:pt x="1772" y="380"/>
                </a:lnTo>
                <a:lnTo>
                  <a:pt x="1768" y="372"/>
                </a:lnTo>
                <a:lnTo>
                  <a:pt x="1764" y="363"/>
                </a:lnTo>
                <a:lnTo>
                  <a:pt x="1757" y="343"/>
                </a:lnTo>
                <a:lnTo>
                  <a:pt x="1753" y="323"/>
                </a:lnTo>
                <a:lnTo>
                  <a:pt x="1751" y="303"/>
                </a:lnTo>
                <a:lnTo>
                  <a:pt x="1749" y="284"/>
                </a:lnTo>
                <a:close/>
                <a:moveTo>
                  <a:pt x="2418" y="121"/>
                </a:moveTo>
                <a:lnTo>
                  <a:pt x="2418" y="434"/>
                </a:lnTo>
                <a:lnTo>
                  <a:pt x="2339" y="434"/>
                </a:lnTo>
                <a:lnTo>
                  <a:pt x="2339" y="397"/>
                </a:lnTo>
                <a:lnTo>
                  <a:pt x="2336" y="397"/>
                </a:lnTo>
                <a:lnTo>
                  <a:pt x="2330" y="407"/>
                </a:lnTo>
                <a:lnTo>
                  <a:pt x="2320" y="416"/>
                </a:lnTo>
                <a:lnTo>
                  <a:pt x="2309" y="425"/>
                </a:lnTo>
                <a:lnTo>
                  <a:pt x="2297" y="432"/>
                </a:lnTo>
                <a:lnTo>
                  <a:pt x="2291" y="434"/>
                </a:lnTo>
                <a:lnTo>
                  <a:pt x="2283" y="437"/>
                </a:lnTo>
                <a:lnTo>
                  <a:pt x="2277" y="439"/>
                </a:lnTo>
                <a:lnTo>
                  <a:pt x="2270" y="441"/>
                </a:lnTo>
                <a:lnTo>
                  <a:pt x="2262" y="442"/>
                </a:lnTo>
                <a:lnTo>
                  <a:pt x="2255" y="442"/>
                </a:lnTo>
                <a:lnTo>
                  <a:pt x="2247" y="443"/>
                </a:lnTo>
                <a:lnTo>
                  <a:pt x="2239" y="443"/>
                </a:lnTo>
                <a:lnTo>
                  <a:pt x="2226" y="443"/>
                </a:lnTo>
                <a:lnTo>
                  <a:pt x="2216" y="442"/>
                </a:lnTo>
                <a:lnTo>
                  <a:pt x="2206" y="439"/>
                </a:lnTo>
                <a:lnTo>
                  <a:pt x="2195" y="437"/>
                </a:lnTo>
                <a:lnTo>
                  <a:pt x="2186" y="433"/>
                </a:lnTo>
                <a:lnTo>
                  <a:pt x="2177" y="426"/>
                </a:lnTo>
                <a:lnTo>
                  <a:pt x="2168" y="422"/>
                </a:lnTo>
                <a:lnTo>
                  <a:pt x="2160" y="415"/>
                </a:lnTo>
                <a:lnTo>
                  <a:pt x="2147" y="399"/>
                </a:lnTo>
                <a:lnTo>
                  <a:pt x="2138" y="380"/>
                </a:lnTo>
                <a:lnTo>
                  <a:pt x="2132" y="355"/>
                </a:lnTo>
                <a:lnTo>
                  <a:pt x="2131" y="328"/>
                </a:lnTo>
                <a:lnTo>
                  <a:pt x="2131" y="121"/>
                </a:lnTo>
                <a:lnTo>
                  <a:pt x="2215" y="121"/>
                </a:lnTo>
                <a:lnTo>
                  <a:pt x="2215" y="320"/>
                </a:lnTo>
                <a:lnTo>
                  <a:pt x="2216" y="334"/>
                </a:lnTo>
                <a:lnTo>
                  <a:pt x="2217" y="346"/>
                </a:lnTo>
                <a:lnTo>
                  <a:pt x="2222" y="357"/>
                </a:lnTo>
                <a:lnTo>
                  <a:pt x="2229" y="364"/>
                </a:lnTo>
                <a:lnTo>
                  <a:pt x="2234" y="372"/>
                </a:lnTo>
                <a:lnTo>
                  <a:pt x="2243" y="377"/>
                </a:lnTo>
                <a:lnTo>
                  <a:pt x="2256" y="378"/>
                </a:lnTo>
                <a:lnTo>
                  <a:pt x="2268" y="380"/>
                </a:lnTo>
                <a:lnTo>
                  <a:pt x="2276" y="380"/>
                </a:lnTo>
                <a:lnTo>
                  <a:pt x="2285" y="378"/>
                </a:lnTo>
                <a:lnTo>
                  <a:pt x="2292" y="375"/>
                </a:lnTo>
                <a:lnTo>
                  <a:pt x="2300" y="372"/>
                </a:lnTo>
                <a:lnTo>
                  <a:pt x="2306" y="368"/>
                </a:lnTo>
                <a:lnTo>
                  <a:pt x="2314" y="363"/>
                </a:lnTo>
                <a:lnTo>
                  <a:pt x="2320" y="357"/>
                </a:lnTo>
                <a:lnTo>
                  <a:pt x="2325" y="349"/>
                </a:lnTo>
                <a:lnTo>
                  <a:pt x="2330" y="340"/>
                </a:lnTo>
                <a:lnTo>
                  <a:pt x="2332" y="329"/>
                </a:lnTo>
                <a:lnTo>
                  <a:pt x="2334" y="319"/>
                </a:lnTo>
                <a:lnTo>
                  <a:pt x="2335" y="306"/>
                </a:lnTo>
                <a:lnTo>
                  <a:pt x="2335" y="121"/>
                </a:lnTo>
                <a:lnTo>
                  <a:pt x="2418" y="121"/>
                </a:lnTo>
                <a:close/>
                <a:moveTo>
                  <a:pt x="2476" y="352"/>
                </a:moveTo>
                <a:lnTo>
                  <a:pt x="2477" y="331"/>
                </a:lnTo>
                <a:lnTo>
                  <a:pt x="2481" y="311"/>
                </a:lnTo>
                <a:lnTo>
                  <a:pt x="2489" y="294"/>
                </a:lnTo>
                <a:lnTo>
                  <a:pt x="2501" y="280"/>
                </a:lnTo>
                <a:lnTo>
                  <a:pt x="2507" y="275"/>
                </a:lnTo>
                <a:lnTo>
                  <a:pt x="2514" y="270"/>
                </a:lnTo>
                <a:lnTo>
                  <a:pt x="2521" y="263"/>
                </a:lnTo>
                <a:lnTo>
                  <a:pt x="2530" y="261"/>
                </a:lnTo>
                <a:lnTo>
                  <a:pt x="2538" y="257"/>
                </a:lnTo>
                <a:lnTo>
                  <a:pt x="2547" y="253"/>
                </a:lnTo>
                <a:lnTo>
                  <a:pt x="2556" y="252"/>
                </a:lnTo>
                <a:lnTo>
                  <a:pt x="2568" y="250"/>
                </a:lnTo>
                <a:lnTo>
                  <a:pt x="2643" y="237"/>
                </a:lnTo>
                <a:lnTo>
                  <a:pt x="2655" y="235"/>
                </a:lnTo>
                <a:lnTo>
                  <a:pt x="2664" y="231"/>
                </a:lnTo>
                <a:lnTo>
                  <a:pt x="2668" y="224"/>
                </a:lnTo>
                <a:lnTo>
                  <a:pt x="2670" y="215"/>
                </a:lnTo>
                <a:lnTo>
                  <a:pt x="2668" y="206"/>
                </a:lnTo>
                <a:lnTo>
                  <a:pt x="2666" y="198"/>
                </a:lnTo>
                <a:lnTo>
                  <a:pt x="2662" y="191"/>
                </a:lnTo>
                <a:lnTo>
                  <a:pt x="2657" y="186"/>
                </a:lnTo>
                <a:lnTo>
                  <a:pt x="2650" y="182"/>
                </a:lnTo>
                <a:lnTo>
                  <a:pt x="2642" y="178"/>
                </a:lnTo>
                <a:lnTo>
                  <a:pt x="2631" y="175"/>
                </a:lnTo>
                <a:lnTo>
                  <a:pt x="2621" y="175"/>
                </a:lnTo>
                <a:lnTo>
                  <a:pt x="2608" y="175"/>
                </a:lnTo>
                <a:lnTo>
                  <a:pt x="2599" y="177"/>
                </a:lnTo>
                <a:lnTo>
                  <a:pt x="2590" y="180"/>
                </a:lnTo>
                <a:lnTo>
                  <a:pt x="2582" y="184"/>
                </a:lnTo>
                <a:lnTo>
                  <a:pt x="2577" y="191"/>
                </a:lnTo>
                <a:lnTo>
                  <a:pt x="2572" y="198"/>
                </a:lnTo>
                <a:lnTo>
                  <a:pt x="2568" y="209"/>
                </a:lnTo>
                <a:lnTo>
                  <a:pt x="2565" y="221"/>
                </a:lnTo>
                <a:lnTo>
                  <a:pt x="2486" y="221"/>
                </a:lnTo>
                <a:lnTo>
                  <a:pt x="2488" y="202"/>
                </a:lnTo>
                <a:lnTo>
                  <a:pt x="2493" y="186"/>
                </a:lnTo>
                <a:lnTo>
                  <a:pt x="2497" y="170"/>
                </a:lnTo>
                <a:lnTo>
                  <a:pt x="2505" y="158"/>
                </a:lnTo>
                <a:lnTo>
                  <a:pt x="2514" y="148"/>
                </a:lnTo>
                <a:lnTo>
                  <a:pt x="2523" y="139"/>
                </a:lnTo>
                <a:lnTo>
                  <a:pt x="2535" y="130"/>
                </a:lnTo>
                <a:lnTo>
                  <a:pt x="2549" y="123"/>
                </a:lnTo>
                <a:lnTo>
                  <a:pt x="2556" y="121"/>
                </a:lnTo>
                <a:lnTo>
                  <a:pt x="2564" y="118"/>
                </a:lnTo>
                <a:lnTo>
                  <a:pt x="2572" y="116"/>
                </a:lnTo>
                <a:lnTo>
                  <a:pt x="2581" y="114"/>
                </a:lnTo>
                <a:lnTo>
                  <a:pt x="2590" y="113"/>
                </a:lnTo>
                <a:lnTo>
                  <a:pt x="2599" y="113"/>
                </a:lnTo>
                <a:lnTo>
                  <a:pt x="2609" y="112"/>
                </a:lnTo>
                <a:lnTo>
                  <a:pt x="2621" y="112"/>
                </a:lnTo>
                <a:lnTo>
                  <a:pt x="2634" y="112"/>
                </a:lnTo>
                <a:lnTo>
                  <a:pt x="2647" y="113"/>
                </a:lnTo>
                <a:lnTo>
                  <a:pt x="2659" y="113"/>
                </a:lnTo>
                <a:lnTo>
                  <a:pt x="2670" y="114"/>
                </a:lnTo>
                <a:lnTo>
                  <a:pt x="2679" y="117"/>
                </a:lnTo>
                <a:lnTo>
                  <a:pt x="2688" y="121"/>
                </a:lnTo>
                <a:lnTo>
                  <a:pt x="2697" y="123"/>
                </a:lnTo>
                <a:lnTo>
                  <a:pt x="2705" y="127"/>
                </a:lnTo>
                <a:lnTo>
                  <a:pt x="2717" y="135"/>
                </a:lnTo>
                <a:lnTo>
                  <a:pt x="2727" y="144"/>
                </a:lnTo>
                <a:lnTo>
                  <a:pt x="2735" y="154"/>
                </a:lnTo>
                <a:lnTo>
                  <a:pt x="2741" y="165"/>
                </a:lnTo>
                <a:lnTo>
                  <a:pt x="2744" y="175"/>
                </a:lnTo>
                <a:lnTo>
                  <a:pt x="2748" y="184"/>
                </a:lnTo>
                <a:lnTo>
                  <a:pt x="2749" y="193"/>
                </a:lnTo>
                <a:lnTo>
                  <a:pt x="2749" y="202"/>
                </a:lnTo>
                <a:lnTo>
                  <a:pt x="2749" y="375"/>
                </a:lnTo>
                <a:lnTo>
                  <a:pt x="2749" y="386"/>
                </a:lnTo>
                <a:lnTo>
                  <a:pt x="2750" y="394"/>
                </a:lnTo>
                <a:lnTo>
                  <a:pt x="2750" y="403"/>
                </a:lnTo>
                <a:lnTo>
                  <a:pt x="2752" y="408"/>
                </a:lnTo>
                <a:lnTo>
                  <a:pt x="2755" y="415"/>
                </a:lnTo>
                <a:lnTo>
                  <a:pt x="2758" y="420"/>
                </a:lnTo>
                <a:lnTo>
                  <a:pt x="2762" y="422"/>
                </a:lnTo>
                <a:lnTo>
                  <a:pt x="2767" y="425"/>
                </a:lnTo>
                <a:lnTo>
                  <a:pt x="2767" y="434"/>
                </a:lnTo>
                <a:lnTo>
                  <a:pt x="2680" y="434"/>
                </a:lnTo>
                <a:lnTo>
                  <a:pt x="2677" y="425"/>
                </a:lnTo>
                <a:lnTo>
                  <a:pt x="2674" y="416"/>
                </a:lnTo>
                <a:lnTo>
                  <a:pt x="2673" y="408"/>
                </a:lnTo>
                <a:lnTo>
                  <a:pt x="2673" y="403"/>
                </a:lnTo>
                <a:lnTo>
                  <a:pt x="2666" y="408"/>
                </a:lnTo>
                <a:lnTo>
                  <a:pt x="2659" y="413"/>
                </a:lnTo>
                <a:lnTo>
                  <a:pt x="2653" y="420"/>
                </a:lnTo>
                <a:lnTo>
                  <a:pt x="2645" y="424"/>
                </a:lnTo>
                <a:lnTo>
                  <a:pt x="2638" y="429"/>
                </a:lnTo>
                <a:lnTo>
                  <a:pt x="2630" y="432"/>
                </a:lnTo>
                <a:lnTo>
                  <a:pt x="2622" y="434"/>
                </a:lnTo>
                <a:lnTo>
                  <a:pt x="2615" y="438"/>
                </a:lnTo>
                <a:lnTo>
                  <a:pt x="2605" y="439"/>
                </a:lnTo>
                <a:lnTo>
                  <a:pt x="2595" y="441"/>
                </a:lnTo>
                <a:lnTo>
                  <a:pt x="2586" y="442"/>
                </a:lnTo>
                <a:lnTo>
                  <a:pt x="2575" y="443"/>
                </a:lnTo>
                <a:lnTo>
                  <a:pt x="2569" y="443"/>
                </a:lnTo>
                <a:lnTo>
                  <a:pt x="2563" y="443"/>
                </a:lnTo>
                <a:lnTo>
                  <a:pt x="2556" y="442"/>
                </a:lnTo>
                <a:lnTo>
                  <a:pt x="2551" y="441"/>
                </a:lnTo>
                <a:lnTo>
                  <a:pt x="2545" y="441"/>
                </a:lnTo>
                <a:lnTo>
                  <a:pt x="2540" y="439"/>
                </a:lnTo>
                <a:lnTo>
                  <a:pt x="2534" y="437"/>
                </a:lnTo>
                <a:lnTo>
                  <a:pt x="2528" y="434"/>
                </a:lnTo>
                <a:lnTo>
                  <a:pt x="2517" y="430"/>
                </a:lnTo>
                <a:lnTo>
                  <a:pt x="2507" y="424"/>
                </a:lnTo>
                <a:lnTo>
                  <a:pt x="2498" y="416"/>
                </a:lnTo>
                <a:lnTo>
                  <a:pt x="2490" y="407"/>
                </a:lnTo>
                <a:lnTo>
                  <a:pt x="2484" y="397"/>
                </a:lnTo>
                <a:lnTo>
                  <a:pt x="2479" y="382"/>
                </a:lnTo>
                <a:lnTo>
                  <a:pt x="2477" y="369"/>
                </a:lnTo>
                <a:lnTo>
                  <a:pt x="2476" y="352"/>
                </a:lnTo>
                <a:close/>
                <a:moveTo>
                  <a:pt x="2670" y="283"/>
                </a:moveTo>
                <a:lnTo>
                  <a:pt x="2664" y="287"/>
                </a:lnTo>
                <a:lnTo>
                  <a:pt x="2657" y="289"/>
                </a:lnTo>
                <a:lnTo>
                  <a:pt x="2648" y="293"/>
                </a:lnTo>
                <a:lnTo>
                  <a:pt x="2639" y="296"/>
                </a:lnTo>
                <a:lnTo>
                  <a:pt x="2630" y="297"/>
                </a:lnTo>
                <a:lnTo>
                  <a:pt x="2621" y="301"/>
                </a:lnTo>
                <a:lnTo>
                  <a:pt x="2609" y="302"/>
                </a:lnTo>
                <a:lnTo>
                  <a:pt x="2600" y="305"/>
                </a:lnTo>
                <a:lnTo>
                  <a:pt x="2591" y="308"/>
                </a:lnTo>
                <a:lnTo>
                  <a:pt x="2585" y="311"/>
                </a:lnTo>
                <a:lnTo>
                  <a:pt x="2577" y="314"/>
                </a:lnTo>
                <a:lnTo>
                  <a:pt x="2570" y="319"/>
                </a:lnTo>
                <a:lnTo>
                  <a:pt x="2565" y="324"/>
                </a:lnTo>
                <a:lnTo>
                  <a:pt x="2561" y="332"/>
                </a:lnTo>
                <a:lnTo>
                  <a:pt x="2560" y="341"/>
                </a:lnTo>
                <a:lnTo>
                  <a:pt x="2558" y="352"/>
                </a:lnTo>
                <a:lnTo>
                  <a:pt x="2560" y="362"/>
                </a:lnTo>
                <a:lnTo>
                  <a:pt x="2561" y="368"/>
                </a:lnTo>
                <a:lnTo>
                  <a:pt x="2565" y="375"/>
                </a:lnTo>
                <a:lnTo>
                  <a:pt x="2570" y="380"/>
                </a:lnTo>
                <a:lnTo>
                  <a:pt x="2577" y="385"/>
                </a:lnTo>
                <a:lnTo>
                  <a:pt x="2582" y="386"/>
                </a:lnTo>
                <a:lnTo>
                  <a:pt x="2590" y="389"/>
                </a:lnTo>
                <a:lnTo>
                  <a:pt x="2599" y="389"/>
                </a:lnTo>
                <a:lnTo>
                  <a:pt x="2607" y="389"/>
                </a:lnTo>
                <a:lnTo>
                  <a:pt x="2615" y="387"/>
                </a:lnTo>
                <a:lnTo>
                  <a:pt x="2622" y="385"/>
                </a:lnTo>
                <a:lnTo>
                  <a:pt x="2630" y="381"/>
                </a:lnTo>
                <a:lnTo>
                  <a:pt x="2638" y="378"/>
                </a:lnTo>
                <a:lnTo>
                  <a:pt x="2645" y="372"/>
                </a:lnTo>
                <a:lnTo>
                  <a:pt x="2653" y="368"/>
                </a:lnTo>
                <a:lnTo>
                  <a:pt x="2659" y="360"/>
                </a:lnTo>
                <a:lnTo>
                  <a:pt x="2664" y="352"/>
                </a:lnTo>
                <a:lnTo>
                  <a:pt x="2666" y="345"/>
                </a:lnTo>
                <a:lnTo>
                  <a:pt x="2670" y="336"/>
                </a:lnTo>
                <a:lnTo>
                  <a:pt x="2670" y="324"/>
                </a:lnTo>
                <a:lnTo>
                  <a:pt x="2670" y="283"/>
                </a:lnTo>
                <a:close/>
                <a:moveTo>
                  <a:pt x="2825" y="434"/>
                </a:moveTo>
                <a:lnTo>
                  <a:pt x="2825" y="121"/>
                </a:lnTo>
                <a:lnTo>
                  <a:pt x="2903" y="121"/>
                </a:lnTo>
                <a:lnTo>
                  <a:pt x="2903" y="174"/>
                </a:lnTo>
                <a:lnTo>
                  <a:pt x="2906" y="173"/>
                </a:lnTo>
                <a:lnTo>
                  <a:pt x="2911" y="163"/>
                </a:lnTo>
                <a:lnTo>
                  <a:pt x="2917" y="156"/>
                </a:lnTo>
                <a:lnTo>
                  <a:pt x="2921" y="149"/>
                </a:lnTo>
                <a:lnTo>
                  <a:pt x="2926" y="142"/>
                </a:lnTo>
                <a:lnTo>
                  <a:pt x="2930" y="135"/>
                </a:lnTo>
                <a:lnTo>
                  <a:pt x="2937" y="131"/>
                </a:lnTo>
                <a:lnTo>
                  <a:pt x="2943" y="125"/>
                </a:lnTo>
                <a:lnTo>
                  <a:pt x="2951" y="121"/>
                </a:lnTo>
                <a:lnTo>
                  <a:pt x="2960" y="116"/>
                </a:lnTo>
                <a:lnTo>
                  <a:pt x="2970" y="113"/>
                </a:lnTo>
                <a:lnTo>
                  <a:pt x="2981" y="112"/>
                </a:lnTo>
                <a:lnTo>
                  <a:pt x="2994" y="112"/>
                </a:lnTo>
                <a:lnTo>
                  <a:pt x="2996" y="112"/>
                </a:lnTo>
                <a:lnTo>
                  <a:pt x="2998" y="112"/>
                </a:lnTo>
                <a:lnTo>
                  <a:pt x="3000" y="112"/>
                </a:lnTo>
                <a:lnTo>
                  <a:pt x="3003" y="112"/>
                </a:lnTo>
                <a:lnTo>
                  <a:pt x="3004" y="112"/>
                </a:lnTo>
                <a:lnTo>
                  <a:pt x="3007" y="112"/>
                </a:lnTo>
                <a:lnTo>
                  <a:pt x="3008" y="112"/>
                </a:lnTo>
                <a:lnTo>
                  <a:pt x="3009" y="112"/>
                </a:lnTo>
                <a:lnTo>
                  <a:pt x="3009" y="195"/>
                </a:lnTo>
                <a:lnTo>
                  <a:pt x="3005" y="195"/>
                </a:lnTo>
                <a:lnTo>
                  <a:pt x="2999" y="193"/>
                </a:lnTo>
                <a:lnTo>
                  <a:pt x="2994" y="193"/>
                </a:lnTo>
                <a:lnTo>
                  <a:pt x="2987" y="193"/>
                </a:lnTo>
                <a:lnTo>
                  <a:pt x="2969" y="195"/>
                </a:lnTo>
                <a:lnTo>
                  <a:pt x="2954" y="198"/>
                </a:lnTo>
                <a:lnTo>
                  <a:pt x="2939" y="204"/>
                </a:lnTo>
                <a:lnTo>
                  <a:pt x="2929" y="214"/>
                </a:lnTo>
                <a:lnTo>
                  <a:pt x="2920" y="224"/>
                </a:lnTo>
                <a:lnTo>
                  <a:pt x="2914" y="236"/>
                </a:lnTo>
                <a:lnTo>
                  <a:pt x="2911" y="252"/>
                </a:lnTo>
                <a:lnTo>
                  <a:pt x="2909" y="270"/>
                </a:lnTo>
                <a:lnTo>
                  <a:pt x="2909" y="434"/>
                </a:lnTo>
                <a:lnTo>
                  <a:pt x="2825" y="434"/>
                </a:lnTo>
                <a:close/>
                <a:moveTo>
                  <a:pt x="3070" y="371"/>
                </a:moveTo>
                <a:lnTo>
                  <a:pt x="3070" y="175"/>
                </a:lnTo>
                <a:lnTo>
                  <a:pt x="3026" y="175"/>
                </a:lnTo>
                <a:lnTo>
                  <a:pt x="3026" y="121"/>
                </a:lnTo>
                <a:lnTo>
                  <a:pt x="3070" y="121"/>
                </a:lnTo>
                <a:lnTo>
                  <a:pt x="3070" y="35"/>
                </a:lnTo>
                <a:lnTo>
                  <a:pt x="3153" y="35"/>
                </a:lnTo>
                <a:lnTo>
                  <a:pt x="3153" y="121"/>
                </a:lnTo>
                <a:lnTo>
                  <a:pt x="3203" y="121"/>
                </a:lnTo>
                <a:lnTo>
                  <a:pt x="3203" y="175"/>
                </a:lnTo>
                <a:lnTo>
                  <a:pt x="3153" y="175"/>
                </a:lnTo>
                <a:lnTo>
                  <a:pt x="3153" y="354"/>
                </a:lnTo>
                <a:lnTo>
                  <a:pt x="3153" y="362"/>
                </a:lnTo>
                <a:lnTo>
                  <a:pt x="3155" y="368"/>
                </a:lnTo>
                <a:lnTo>
                  <a:pt x="3157" y="372"/>
                </a:lnTo>
                <a:lnTo>
                  <a:pt x="3158" y="375"/>
                </a:lnTo>
                <a:lnTo>
                  <a:pt x="3161" y="377"/>
                </a:lnTo>
                <a:lnTo>
                  <a:pt x="3167" y="378"/>
                </a:lnTo>
                <a:lnTo>
                  <a:pt x="3175" y="380"/>
                </a:lnTo>
                <a:lnTo>
                  <a:pt x="3185" y="380"/>
                </a:lnTo>
                <a:lnTo>
                  <a:pt x="3189" y="380"/>
                </a:lnTo>
                <a:lnTo>
                  <a:pt x="3190" y="380"/>
                </a:lnTo>
                <a:lnTo>
                  <a:pt x="3193" y="380"/>
                </a:lnTo>
                <a:lnTo>
                  <a:pt x="3196" y="380"/>
                </a:lnTo>
                <a:lnTo>
                  <a:pt x="3199" y="378"/>
                </a:lnTo>
                <a:lnTo>
                  <a:pt x="3201" y="378"/>
                </a:lnTo>
                <a:lnTo>
                  <a:pt x="3202" y="378"/>
                </a:lnTo>
                <a:lnTo>
                  <a:pt x="3203" y="378"/>
                </a:lnTo>
                <a:lnTo>
                  <a:pt x="3203" y="438"/>
                </a:lnTo>
                <a:lnTo>
                  <a:pt x="3201" y="438"/>
                </a:lnTo>
                <a:lnTo>
                  <a:pt x="3196" y="438"/>
                </a:lnTo>
                <a:lnTo>
                  <a:pt x="3192" y="438"/>
                </a:lnTo>
                <a:lnTo>
                  <a:pt x="3185" y="438"/>
                </a:lnTo>
                <a:lnTo>
                  <a:pt x="3179" y="438"/>
                </a:lnTo>
                <a:lnTo>
                  <a:pt x="3173" y="438"/>
                </a:lnTo>
                <a:lnTo>
                  <a:pt x="3168" y="439"/>
                </a:lnTo>
                <a:lnTo>
                  <a:pt x="3166" y="439"/>
                </a:lnTo>
                <a:lnTo>
                  <a:pt x="3153" y="439"/>
                </a:lnTo>
                <a:lnTo>
                  <a:pt x="3145" y="439"/>
                </a:lnTo>
                <a:lnTo>
                  <a:pt x="3136" y="439"/>
                </a:lnTo>
                <a:lnTo>
                  <a:pt x="3128" y="438"/>
                </a:lnTo>
                <a:lnTo>
                  <a:pt x="3123" y="438"/>
                </a:lnTo>
                <a:lnTo>
                  <a:pt x="3117" y="437"/>
                </a:lnTo>
                <a:lnTo>
                  <a:pt x="3110" y="434"/>
                </a:lnTo>
                <a:lnTo>
                  <a:pt x="3105" y="433"/>
                </a:lnTo>
                <a:lnTo>
                  <a:pt x="3100" y="432"/>
                </a:lnTo>
                <a:lnTo>
                  <a:pt x="3092" y="426"/>
                </a:lnTo>
                <a:lnTo>
                  <a:pt x="3084" y="421"/>
                </a:lnTo>
                <a:lnTo>
                  <a:pt x="3080" y="415"/>
                </a:lnTo>
                <a:lnTo>
                  <a:pt x="3075" y="408"/>
                </a:lnTo>
                <a:lnTo>
                  <a:pt x="3073" y="401"/>
                </a:lnTo>
                <a:lnTo>
                  <a:pt x="3071" y="391"/>
                </a:lnTo>
                <a:lnTo>
                  <a:pt x="3070" y="381"/>
                </a:lnTo>
                <a:lnTo>
                  <a:pt x="3070" y="371"/>
                </a:lnTo>
                <a:close/>
                <a:moveTo>
                  <a:pt x="3229" y="271"/>
                </a:moveTo>
                <a:lnTo>
                  <a:pt x="3232" y="252"/>
                </a:lnTo>
                <a:lnTo>
                  <a:pt x="3233" y="231"/>
                </a:lnTo>
                <a:lnTo>
                  <a:pt x="3237" y="210"/>
                </a:lnTo>
                <a:lnTo>
                  <a:pt x="3245" y="192"/>
                </a:lnTo>
                <a:lnTo>
                  <a:pt x="3247" y="183"/>
                </a:lnTo>
                <a:lnTo>
                  <a:pt x="3253" y="175"/>
                </a:lnTo>
                <a:lnTo>
                  <a:pt x="3259" y="168"/>
                </a:lnTo>
                <a:lnTo>
                  <a:pt x="3264" y="160"/>
                </a:lnTo>
                <a:lnTo>
                  <a:pt x="3271" y="152"/>
                </a:lnTo>
                <a:lnTo>
                  <a:pt x="3278" y="147"/>
                </a:lnTo>
                <a:lnTo>
                  <a:pt x="3286" y="140"/>
                </a:lnTo>
                <a:lnTo>
                  <a:pt x="3294" y="134"/>
                </a:lnTo>
                <a:lnTo>
                  <a:pt x="3303" y="127"/>
                </a:lnTo>
                <a:lnTo>
                  <a:pt x="3312" y="123"/>
                </a:lnTo>
                <a:lnTo>
                  <a:pt x="3322" y="121"/>
                </a:lnTo>
                <a:lnTo>
                  <a:pt x="3334" y="117"/>
                </a:lnTo>
                <a:lnTo>
                  <a:pt x="3344" y="114"/>
                </a:lnTo>
                <a:lnTo>
                  <a:pt x="3356" y="113"/>
                </a:lnTo>
                <a:lnTo>
                  <a:pt x="3369" y="112"/>
                </a:lnTo>
                <a:lnTo>
                  <a:pt x="3382" y="112"/>
                </a:lnTo>
                <a:lnTo>
                  <a:pt x="3395" y="112"/>
                </a:lnTo>
                <a:lnTo>
                  <a:pt x="3408" y="113"/>
                </a:lnTo>
                <a:lnTo>
                  <a:pt x="3419" y="114"/>
                </a:lnTo>
                <a:lnTo>
                  <a:pt x="3431" y="117"/>
                </a:lnTo>
                <a:lnTo>
                  <a:pt x="3440" y="121"/>
                </a:lnTo>
                <a:lnTo>
                  <a:pt x="3451" y="125"/>
                </a:lnTo>
                <a:lnTo>
                  <a:pt x="3460" y="130"/>
                </a:lnTo>
                <a:lnTo>
                  <a:pt x="3470" y="135"/>
                </a:lnTo>
                <a:lnTo>
                  <a:pt x="3477" y="142"/>
                </a:lnTo>
                <a:lnTo>
                  <a:pt x="3484" y="148"/>
                </a:lnTo>
                <a:lnTo>
                  <a:pt x="3491" y="156"/>
                </a:lnTo>
                <a:lnTo>
                  <a:pt x="3498" y="163"/>
                </a:lnTo>
                <a:lnTo>
                  <a:pt x="3502" y="170"/>
                </a:lnTo>
                <a:lnTo>
                  <a:pt x="3509" y="180"/>
                </a:lnTo>
                <a:lnTo>
                  <a:pt x="3514" y="189"/>
                </a:lnTo>
                <a:lnTo>
                  <a:pt x="3517" y="198"/>
                </a:lnTo>
                <a:lnTo>
                  <a:pt x="3523" y="218"/>
                </a:lnTo>
                <a:lnTo>
                  <a:pt x="3527" y="237"/>
                </a:lnTo>
                <a:lnTo>
                  <a:pt x="3528" y="259"/>
                </a:lnTo>
                <a:lnTo>
                  <a:pt x="3531" y="283"/>
                </a:lnTo>
                <a:lnTo>
                  <a:pt x="3531" y="296"/>
                </a:lnTo>
                <a:lnTo>
                  <a:pt x="3312" y="296"/>
                </a:lnTo>
                <a:lnTo>
                  <a:pt x="3313" y="315"/>
                </a:lnTo>
                <a:lnTo>
                  <a:pt x="3318" y="332"/>
                </a:lnTo>
                <a:lnTo>
                  <a:pt x="3326" y="347"/>
                </a:lnTo>
                <a:lnTo>
                  <a:pt x="3334" y="358"/>
                </a:lnTo>
                <a:lnTo>
                  <a:pt x="3344" y="368"/>
                </a:lnTo>
                <a:lnTo>
                  <a:pt x="3356" y="375"/>
                </a:lnTo>
                <a:lnTo>
                  <a:pt x="3372" y="378"/>
                </a:lnTo>
                <a:lnTo>
                  <a:pt x="3388" y="380"/>
                </a:lnTo>
                <a:lnTo>
                  <a:pt x="3397" y="380"/>
                </a:lnTo>
                <a:lnTo>
                  <a:pt x="3405" y="377"/>
                </a:lnTo>
                <a:lnTo>
                  <a:pt x="3414" y="373"/>
                </a:lnTo>
                <a:lnTo>
                  <a:pt x="3422" y="369"/>
                </a:lnTo>
                <a:lnTo>
                  <a:pt x="3428" y="363"/>
                </a:lnTo>
                <a:lnTo>
                  <a:pt x="3434" y="357"/>
                </a:lnTo>
                <a:lnTo>
                  <a:pt x="3439" y="349"/>
                </a:lnTo>
                <a:lnTo>
                  <a:pt x="3442" y="343"/>
                </a:lnTo>
                <a:lnTo>
                  <a:pt x="3527" y="343"/>
                </a:lnTo>
                <a:lnTo>
                  <a:pt x="3522" y="358"/>
                </a:lnTo>
                <a:lnTo>
                  <a:pt x="3515" y="372"/>
                </a:lnTo>
                <a:lnTo>
                  <a:pt x="3506" y="386"/>
                </a:lnTo>
                <a:lnTo>
                  <a:pt x="3497" y="398"/>
                </a:lnTo>
                <a:lnTo>
                  <a:pt x="3492" y="404"/>
                </a:lnTo>
                <a:lnTo>
                  <a:pt x="3487" y="408"/>
                </a:lnTo>
                <a:lnTo>
                  <a:pt x="3482" y="413"/>
                </a:lnTo>
                <a:lnTo>
                  <a:pt x="3475" y="417"/>
                </a:lnTo>
                <a:lnTo>
                  <a:pt x="3470" y="422"/>
                </a:lnTo>
                <a:lnTo>
                  <a:pt x="3463" y="426"/>
                </a:lnTo>
                <a:lnTo>
                  <a:pt x="3456" y="430"/>
                </a:lnTo>
                <a:lnTo>
                  <a:pt x="3449" y="433"/>
                </a:lnTo>
                <a:lnTo>
                  <a:pt x="3442" y="434"/>
                </a:lnTo>
                <a:lnTo>
                  <a:pt x="3436" y="438"/>
                </a:lnTo>
                <a:lnTo>
                  <a:pt x="3428" y="439"/>
                </a:lnTo>
                <a:lnTo>
                  <a:pt x="3421" y="441"/>
                </a:lnTo>
                <a:lnTo>
                  <a:pt x="3412" y="442"/>
                </a:lnTo>
                <a:lnTo>
                  <a:pt x="3404" y="442"/>
                </a:lnTo>
                <a:lnTo>
                  <a:pt x="3396" y="443"/>
                </a:lnTo>
                <a:lnTo>
                  <a:pt x="3387" y="443"/>
                </a:lnTo>
                <a:lnTo>
                  <a:pt x="3351" y="441"/>
                </a:lnTo>
                <a:lnTo>
                  <a:pt x="3318" y="433"/>
                </a:lnTo>
                <a:lnTo>
                  <a:pt x="3290" y="420"/>
                </a:lnTo>
                <a:lnTo>
                  <a:pt x="3269" y="401"/>
                </a:lnTo>
                <a:lnTo>
                  <a:pt x="3251" y="377"/>
                </a:lnTo>
                <a:lnTo>
                  <a:pt x="3238" y="347"/>
                </a:lnTo>
                <a:lnTo>
                  <a:pt x="3233" y="312"/>
                </a:lnTo>
                <a:lnTo>
                  <a:pt x="3229" y="271"/>
                </a:lnTo>
                <a:close/>
                <a:moveTo>
                  <a:pt x="3315" y="245"/>
                </a:moveTo>
                <a:lnTo>
                  <a:pt x="3445" y="245"/>
                </a:lnTo>
                <a:lnTo>
                  <a:pt x="3443" y="231"/>
                </a:lnTo>
                <a:lnTo>
                  <a:pt x="3439" y="217"/>
                </a:lnTo>
                <a:lnTo>
                  <a:pt x="3432" y="204"/>
                </a:lnTo>
                <a:lnTo>
                  <a:pt x="3425" y="193"/>
                </a:lnTo>
                <a:lnTo>
                  <a:pt x="3416" y="186"/>
                </a:lnTo>
                <a:lnTo>
                  <a:pt x="3405" y="180"/>
                </a:lnTo>
                <a:lnTo>
                  <a:pt x="3392" y="177"/>
                </a:lnTo>
                <a:lnTo>
                  <a:pt x="3381" y="175"/>
                </a:lnTo>
                <a:lnTo>
                  <a:pt x="3368" y="177"/>
                </a:lnTo>
                <a:lnTo>
                  <a:pt x="3355" y="180"/>
                </a:lnTo>
                <a:lnTo>
                  <a:pt x="3344" y="186"/>
                </a:lnTo>
                <a:lnTo>
                  <a:pt x="3337" y="193"/>
                </a:lnTo>
                <a:lnTo>
                  <a:pt x="3329" y="202"/>
                </a:lnTo>
                <a:lnTo>
                  <a:pt x="3322" y="215"/>
                </a:lnTo>
                <a:lnTo>
                  <a:pt x="3318" y="228"/>
                </a:lnTo>
                <a:lnTo>
                  <a:pt x="3315" y="245"/>
                </a:lnTo>
                <a:close/>
                <a:moveTo>
                  <a:pt x="3584" y="434"/>
                </a:moveTo>
                <a:lnTo>
                  <a:pt x="3584" y="121"/>
                </a:lnTo>
                <a:lnTo>
                  <a:pt x="3661" y="121"/>
                </a:lnTo>
                <a:lnTo>
                  <a:pt x="3661" y="174"/>
                </a:lnTo>
                <a:lnTo>
                  <a:pt x="3664" y="173"/>
                </a:lnTo>
                <a:lnTo>
                  <a:pt x="3669" y="163"/>
                </a:lnTo>
                <a:lnTo>
                  <a:pt x="3676" y="156"/>
                </a:lnTo>
                <a:lnTo>
                  <a:pt x="3680" y="149"/>
                </a:lnTo>
                <a:lnTo>
                  <a:pt x="3685" y="142"/>
                </a:lnTo>
                <a:lnTo>
                  <a:pt x="3689" y="135"/>
                </a:lnTo>
                <a:lnTo>
                  <a:pt x="3695" y="131"/>
                </a:lnTo>
                <a:lnTo>
                  <a:pt x="3701" y="125"/>
                </a:lnTo>
                <a:lnTo>
                  <a:pt x="3709" y="121"/>
                </a:lnTo>
                <a:lnTo>
                  <a:pt x="3718" y="116"/>
                </a:lnTo>
                <a:lnTo>
                  <a:pt x="3729" y="113"/>
                </a:lnTo>
                <a:lnTo>
                  <a:pt x="3739" y="112"/>
                </a:lnTo>
                <a:lnTo>
                  <a:pt x="3752" y="112"/>
                </a:lnTo>
                <a:lnTo>
                  <a:pt x="3755" y="112"/>
                </a:lnTo>
                <a:lnTo>
                  <a:pt x="3756" y="112"/>
                </a:lnTo>
                <a:lnTo>
                  <a:pt x="3760" y="112"/>
                </a:lnTo>
                <a:lnTo>
                  <a:pt x="3761" y="112"/>
                </a:lnTo>
                <a:lnTo>
                  <a:pt x="3762" y="112"/>
                </a:lnTo>
                <a:lnTo>
                  <a:pt x="3765" y="112"/>
                </a:lnTo>
                <a:lnTo>
                  <a:pt x="3766" y="112"/>
                </a:lnTo>
                <a:lnTo>
                  <a:pt x="3769" y="112"/>
                </a:lnTo>
                <a:lnTo>
                  <a:pt x="3769" y="195"/>
                </a:lnTo>
                <a:lnTo>
                  <a:pt x="3764" y="195"/>
                </a:lnTo>
                <a:lnTo>
                  <a:pt x="3757" y="193"/>
                </a:lnTo>
                <a:lnTo>
                  <a:pt x="3752" y="193"/>
                </a:lnTo>
                <a:lnTo>
                  <a:pt x="3746" y="193"/>
                </a:lnTo>
                <a:lnTo>
                  <a:pt x="3727" y="195"/>
                </a:lnTo>
                <a:lnTo>
                  <a:pt x="3712" y="198"/>
                </a:lnTo>
                <a:lnTo>
                  <a:pt x="3698" y="204"/>
                </a:lnTo>
                <a:lnTo>
                  <a:pt x="3687" y="214"/>
                </a:lnTo>
                <a:lnTo>
                  <a:pt x="3678" y="224"/>
                </a:lnTo>
                <a:lnTo>
                  <a:pt x="3672" y="236"/>
                </a:lnTo>
                <a:lnTo>
                  <a:pt x="3669" y="252"/>
                </a:lnTo>
                <a:lnTo>
                  <a:pt x="3668" y="270"/>
                </a:lnTo>
                <a:lnTo>
                  <a:pt x="3668" y="434"/>
                </a:lnTo>
                <a:lnTo>
                  <a:pt x="3584" y="434"/>
                </a:lnTo>
                <a:close/>
                <a:moveTo>
                  <a:pt x="3797" y="338"/>
                </a:moveTo>
                <a:lnTo>
                  <a:pt x="3881" y="338"/>
                </a:lnTo>
                <a:lnTo>
                  <a:pt x="3883" y="349"/>
                </a:lnTo>
                <a:lnTo>
                  <a:pt x="3885" y="358"/>
                </a:lnTo>
                <a:lnTo>
                  <a:pt x="3891" y="366"/>
                </a:lnTo>
                <a:lnTo>
                  <a:pt x="3898" y="372"/>
                </a:lnTo>
                <a:lnTo>
                  <a:pt x="3909" y="378"/>
                </a:lnTo>
                <a:lnTo>
                  <a:pt x="3919" y="381"/>
                </a:lnTo>
                <a:lnTo>
                  <a:pt x="3933" y="385"/>
                </a:lnTo>
                <a:lnTo>
                  <a:pt x="3950" y="385"/>
                </a:lnTo>
                <a:lnTo>
                  <a:pt x="3962" y="385"/>
                </a:lnTo>
                <a:lnTo>
                  <a:pt x="3975" y="381"/>
                </a:lnTo>
                <a:lnTo>
                  <a:pt x="3984" y="380"/>
                </a:lnTo>
                <a:lnTo>
                  <a:pt x="3991" y="375"/>
                </a:lnTo>
                <a:lnTo>
                  <a:pt x="3995" y="369"/>
                </a:lnTo>
                <a:lnTo>
                  <a:pt x="4000" y="363"/>
                </a:lnTo>
                <a:lnTo>
                  <a:pt x="4002" y="358"/>
                </a:lnTo>
                <a:lnTo>
                  <a:pt x="4003" y="352"/>
                </a:lnTo>
                <a:lnTo>
                  <a:pt x="4002" y="343"/>
                </a:lnTo>
                <a:lnTo>
                  <a:pt x="3995" y="336"/>
                </a:lnTo>
                <a:lnTo>
                  <a:pt x="3984" y="329"/>
                </a:lnTo>
                <a:lnTo>
                  <a:pt x="3968" y="324"/>
                </a:lnTo>
                <a:lnTo>
                  <a:pt x="3959" y="323"/>
                </a:lnTo>
                <a:lnTo>
                  <a:pt x="3951" y="320"/>
                </a:lnTo>
                <a:lnTo>
                  <a:pt x="3942" y="319"/>
                </a:lnTo>
                <a:lnTo>
                  <a:pt x="3933" y="315"/>
                </a:lnTo>
                <a:lnTo>
                  <a:pt x="3925" y="314"/>
                </a:lnTo>
                <a:lnTo>
                  <a:pt x="3916" y="311"/>
                </a:lnTo>
                <a:lnTo>
                  <a:pt x="3907" y="310"/>
                </a:lnTo>
                <a:lnTo>
                  <a:pt x="3898" y="308"/>
                </a:lnTo>
                <a:lnTo>
                  <a:pt x="3889" y="305"/>
                </a:lnTo>
                <a:lnTo>
                  <a:pt x="3880" y="303"/>
                </a:lnTo>
                <a:lnTo>
                  <a:pt x="3872" y="301"/>
                </a:lnTo>
                <a:lnTo>
                  <a:pt x="3865" y="296"/>
                </a:lnTo>
                <a:lnTo>
                  <a:pt x="3857" y="293"/>
                </a:lnTo>
                <a:lnTo>
                  <a:pt x="3849" y="288"/>
                </a:lnTo>
                <a:lnTo>
                  <a:pt x="3841" y="284"/>
                </a:lnTo>
                <a:lnTo>
                  <a:pt x="3836" y="279"/>
                </a:lnTo>
                <a:lnTo>
                  <a:pt x="3825" y="267"/>
                </a:lnTo>
                <a:lnTo>
                  <a:pt x="3816" y="253"/>
                </a:lnTo>
                <a:lnTo>
                  <a:pt x="3811" y="237"/>
                </a:lnTo>
                <a:lnTo>
                  <a:pt x="3809" y="218"/>
                </a:lnTo>
                <a:lnTo>
                  <a:pt x="3811" y="202"/>
                </a:lnTo>
                <a:lnTo>
                  <a:pt x="3813" y="189"/>
                </a:lnTo>
                <a:lnTo>
                  <a:pt x="3817" y="175"/>
                </a:lnTo>
                <a:lnTo>
                  <a:pt x="3823" y="163"/>
                </a:lnTo>
                <a:lnTo>
                  <a:pt x="3831" y="152"/>
                </a:lnTo>
                <a:lnTo>
                  <a:pt x="3840" y="142"/>
                </a:lnTo>
                <a:lnTo>
                  <a:pt x="3853" y="133"/>
                </a:lnTo>
                <a:lnTo>
                  <a:pt x="3866" y="125"/>
                </a:lnTo>
                <a:lnTo>
                  <a:pt x="3874" y="122"/>
                </a:lnTo>
                <a:lnTo>
                  <a:pt x="3881" y="118"/>
                </a:lnTo>
                <a:lnTo>
                  <a:pt x="3891" y="117"/>
                </a:lnTo>
                <a:lnTo>
                  <a:pt x="3898" y="114"/>
                </a:lnTo>
                <a:lnTo>
                  <a:pt x="3907" y="113"/>
                </a:lnTo>
                <a:lnTo>
                  <a:pt x="3916" y="113"/>
                </a:lnTo>
                <a:lnTo>
                  <a:pt x="3927" y="112"/>
                </a:lnTo>
                <a:lnTo>
                  <a:pt x="3938" y="112"/>
                </a:lnTo>
                <a:lnTo>
                  <a:pt x="3951" y="112"/>
                </a:lnTo>
                <a:lnTo>
                  <a:pt x="3966" y="113"/>
                </a:lnTo>
                <a:lnTo>
                  <a:pt x="3977" y="113"/>
                </a:lnTo>
                <a:lnTo>
                  <a:pt x="3989" y="114"/>
                </a:lnTo>
                <a:lnTo>
                  <a:pt x="3999" y="117"/>
                </a:lnTo>
                <a:lnTo>
                  <a:pt x="4008" y="121"/>
                </a:lnTo>
                <a:lnTo>
                  <a:pt x="4017" y="123"/>
                </a:lnTo>
                <a:lnTo>
                  <a:pt x="4025" y="127"/>
                </a:lnTo>
                <a:lnTo>
                  <a:pt x="4040" y="135"/>
                </a:lnTo>
                <a:lnTo>
                  <a:pt x="4051" y="144"/>
                </a:lnTo>
                <a:lnTo>
                  <a:pt x="4060" y="156"/>
                </a:lnTo>
                <a:lnTo>
                  <a:pt x="4066" y="166"/>
                </a:lnTo>
                <a:lnTo>
                  <a:pt x="4070" y="177"/>
                </a:lnTo>
                <a:lnTo>
                  <a:pt x="4075" y="189"/>
                </a:lnTo>
                <a:lnTo>
                  <a:pt x="4077" y="200"/>
                </a:lnTo>
                <a:lnTo>
                  <a:pt x="4078" y="212"/>
                </a:lnTo>
                <a:lnTo>
                  <a:pt x="3995" y="212"/>
                </a:lnTo>
                <a:lnTo>
                  <a:pt x="3994" y="202"/>
                </a:lnTo>
                <a:lnTo>
                  <a:pt x="3991" y="193"/>
                </a:lnTo>
                <a:lnTo>
                  <a:pt x="3986" y="187"/>
                </a:lnTo>
                <a:lnTo>
                  <a:pt x="3981" y="182"/>
                </a:lnTo>
                <a:lnTo>
                  <a:pt x="3975" y="177"/>
                </a:lnTo>
                <a:lnTo>
                  <a:pt x="3966" y="174"/>
                </a:lnTo>
                <a:lnTo>
                  <a:pt x="3953" y="173"/>
                </a:lnTo>
                <a:lnTo>
                  <a:pt x="3940" y="170"/>
                </a:lnTo>
                <a:lnTo>
                  <a:pt x="3927" y="170"/>
                </a:lnTo>
                <a:lnTo>
                  <a:pt x="3916" y="173"/>
                </a:lnTo>
                <a:lnTo>
                  <a:pt x="3909" y="175"/>
                </a:lnTo>
                <a:lnTo>
                  <a:pt x="3901" y="178"/>
                </a:lnTo>
                <a:lnTo>
                  <a:pt x="3896" y="183"/>
                </a:lnTo>
                <a:lnTo>
                  <a:pt x="3891" y="187"/>
                </a:lnTo>
                <a:lnTo>
                  <a:pt x="3889" y="193"/>
                </a:lnTo>
                <a:lnTo>
                  <a:pt x="3888" y="201"/>
                </a:lnTo>
                <a:lnTo>
                  <a:pt x="3889" y="209"/>
                </a:lnTo>
                <a:lnTo>
                  <a:pt x="3897" y="215"/>
                </a:lnTo>
                <a:lnTo>
                  <a:pt x="3907" y="221"/>
                </a:lnTo>
                <a:lnTo>
                  <a:pt x="3923" y="226"/>
                </a:lnTo>
                <a:lnTo>
                  <a:pt x="3932" y="227"/>
                </a:lnTo>
                <a:lnTo>
                  <a:pt x="3940" y="231"/>
                </a:lnTo>
                <a:lnTo>
                  <a:pt x="3949" y="232"/>
                </a:lnTo>
                <a:lnTo>
                  <a:pt x="3958" y="235"/>
                </a:lnTo>
                <a:lnTo>
                  <a:pt x="3967" y="236"/>
                </a:lnTo>
                <a:lnTo>
                  <a:pt x="3976" y="240"/>
                </a:lnTo>
                <a:lnTo>
                  <a:pt x="3985" y="241"/>
                </a:lnTo>
                <a:lnTo>
                  <a:pt x="3994" y="244"/>
                </a:lnTo>
                <a:lnTo>
                  <a:pt x="4003" y="247"/>
                </a:lnTo>
                <a:lnTo>
                  <a:pt x="4012" y="249"/>
                </a:lnTo>
                <a:lnTo>
                  <a:pt x="4021" y="252"/>
                </a:lnTo>
                <a:lnTo>
                  <a:pt x="4030" y="257"/>
                </a:lnTo>
                <a:lnTo>
                  <a:pt x="4038" y="259"/>
                </a:lnTo>
                <a:lnTo>
                  <a:pt x="4046" y="263"/>
                </a:lnTo>
                <a:lnTo>
                  <a:pt x="4054" y="268"/>
                </a:lnTo>
                <a:lnTo>
                  <a:pt x="4060" y="272"/>
                </a:lnTo>
                <a:lnTo>
                  <a:pt x="4072" y="285"/>
                </a:lnTo>
                <a:lnTo>
                  <a:pt x="4081" y="298"/>
                </a:lnTo>
                <a:lnTo>
                  <a:pt x="4086" y="314"/>
                </a:lnTo>
                <a:lnTo>
                  <a:pt x="4087" y="334"/>
                </a:lnTo>
                <a:lnTo>
                  <a:pt x="4086" y="351"/>
                </a:lnTo>
                <a:lnTo>
                  <a:pt x="4083" y="366"/>
                </a:lnTo>
                <a:lnTo>
                  <a:pt x="4078" y="380"/>
                </a:lnTo>
                <a:lnTo>
                  <a:pt x="4070" y="394"/>
                </a:lnTo>
                <a:lnTo>
                  <a:pt x="4066" y="399"/>
                </a:lnTo>
                <a:lnTo>
                  <a:pt x="4061" y="406"/>
                </a:lnTo>
                <a:lnTo>
                  <a:pt x="4057" y="411"/>
                </a:lnTo>
                <a:lnTo>
                  <a:pt x="4051" y="415"/>
                </a:lnTo>
                <a:lnTo>
                  <a:pt x="4045" y="420"/>
                </a:lnTo>
                <a:lnTo>
                  <a:pt x="4037" y="424"/>
                </a:lnTo>
                <a:lnTo>
                  <a:pt x="4030" y="429"/>
                </a:lnTo>
                <a:lnTo>
                  <a:pt x="4024" y="432"/>
                </a:lnTo>
                <a:lnTo>
                  <a:pt x="4016" y="434"/>
                </a:lnTo>
                <a:lnTo>
                  <a:pt x="4007" y="437"/>
                </a:lnTo>
                <a:lnTo>
                  <a:pt x="3998" y="439"/>
                </a:lnTo>
                <a:lnTo>
                  <a:pt x="3990" y="441"/>
                </a:lnTo>
                <a:lnTo>
                  <a:pt x="3979" y="442"/>
                </a:lnTo>
                <a:lnTo>
                  <a:pt x="3970" y="442"/>
                </a:lnTo>
                <a:lnTo>
                  <a:pt x="3960" y="443"/>
                </a:lnTo>
                <a:lnTo>
                  <a:pt x="3950" y="443"/>
                </a:lnTo>
                <a:lnTo>
                  <a:pt x="3942" y="443"/>
                </a:lnTo>
                <a:lnTo>
                  <a:pt x="3935" y="443"/>
                </a:lnTo>
                <a:lnTo>
                  <a:pt x="3927" y="442"/>
                </a:lnTo>
                <a:lnTo>
                  <a:pt x="3919" y="442"/>
                </a:lnTo>
                <a:lnTo>
                  <a:pt x="3911" y="441"/>
                </a:lnTo>
                <a:lnTo>
                  <a:pt x="3905" y="439"/>
                </a:lnTo>
                <a:lnTo>
                  <a:pt x="3898" y="438"/>
                </a:lnTo>
                <a:lnTo>
                  <a:pt x="3891" y="437"/>
                </a:lnTo>
                <a:lnTo>
                  <a:pt x="3884" y="434"/>
                </a:lnTo>
                <a:lnTo>
                  <a:pt x="3876" y="434"/>
                </a:lnTo>
                <a:lnTo>
                  <a:pt x="3871" y="432"/>
                </a:lnTo>
                <a:lnTo>
                  <a:pt x="3865" y="430"/>
                </a:lnTo>
                <a:lnTo>
                  <a:pt x="3858" y="426"/>
                </a:lnTo>
                <a:lnTo>
                  <a:pt x="3853" y="425"/>
                </a:lnTo>
                <a:lnTo>
                  <a:pt x="3846" y="422"/>
                </a:lnTo>
                <a:lnTo>
                  <a:pt x="3841" y="420"/>
                </a:lnTo>
                <a:lnTo>
                  <a:pt x="3832" y="412"/>
                </a:lnTo>
                <a:lnTo>
                  <a:pt x="3823" y="404"/>
                </a:lnTo>
                <a:lnTo>
                  <a:pt x="3816" y="395"/>
                </a:lnTo>
                <a:lnTo>
                  <a:pt x="3809" y="386"/>
                </a:lnTo>
                <a:lnTo>
                  <a:pt x="3805" y="375"/>
                </a:lnTo>
                <a:lnTo>
                  <a:pt x="3800" y="364"/>
                </a:lnTo>
                <a:lnTo>
                  <a:pt x="3799" y="352"/>
                </a:lnTo>
                <a:lnTo>
                  <a:pt x="3797" y="338"/>
                </a:lnTo>
                <a:close/>
                <a:moveTo>
                  <a:pt x="4120" y="560"/>
                </a:moveTo>
                <a:lnTo>
                  <a:pt x="4130" y="543"/>
                </a:lnTo>
                <a:lnTo>
                  <a:pt x="4139" y="526"/>
                </a:lnTo>
                <a:lnTo>
                  <a:pt x="4147" y="509"/>
                </a:lnTo>
                <a:lnTo>
                  <a:pt x="4155" y="492"/>
                </a:lnTo>
                <a:lnTo>
                  <a:pt x="4162" y="476"/>
                </a:lnTo>
                <a:lnTo>
                  <a:pt x="4169" y="459"/>
                </a:lnTo>
                <a:lnTo>
                  <a:pt x="4173" y="442"/>
                </a:lnTo>
                <a:lnTo>
                  <a:pt x="4178" y="425"/>
                </a:lnTo>
                <a:lnTo>
                  <a:pt x="4185" y="390"/>
                </a:lnTo>
                <a:lnTo>
                  <a:pt x="4191" y="354"/>
                </a:lnTo>
                <a:lnTo>
                  <a:pt x="4195" y="315"/>
                </a:lnTo>
                <a:lnTo>
                  <a:pt x="4196" y="277"/>
                </a:lnTo>
                <a:lnTo>
                  <a:pt x="4196" y="268"/>
                </a:lnTo>
                <a:lnTo>
                  <a:pt x="4196" y="261"/>
                </a:lnTo>
                <a:lnTo>
                  <a:pt x="4196" y="254"/>
                </a:lnTo>
                <a:lnTo>
                  <a:pt x="4196" y="249"/>
                </a:lnTo>
                <a:lnTo>
                  <a:pt x="4195" y="227"/>
                </a:lnTo>
                <a:lnTo>
                  <a:pt x="4193" y="204"/>
                </a:lnTo>
                <a:lnTo>
                  <a:pt x="4188" y="183"/>
                </a:lnTo>
                <a:lnTo>
                  <a:pt x="4183" y="161"/>
                </a:lnTo>
                <a:lnTo>
                  <a:pt x="4179" y="140"/>
                </a:lnTo>
                <a:lnTo>
                  <a:pt x="4173" y="118"/>
                </a:lnTo>
                <a:lnTo>
                  <a:pt x="4165" y="99"/>
                </a:lnTo>
                <a:lnTo>
                  <a:pt x="4157" y="78"/>
                </a:lnTo>
                <a:lnTo>
                  <a:pt x="4149" y="58"/>
                </a:lnTo>
                <a:lnTo>
                  <a:pt x="4140" y="38"/>
                </a:lnTo>
                <a:lnTo>
                  <a:pt x="4130" y="19"/>
                </a:lnTo>
                <a:lnTo>
                  <a:pt x="4120" y="0"/>
                </a:lnTo>
                <a:lnTo>
                  <a:pt x="4180" y="0"/>
                </a:lnTo>
                <a:lnTo>
                  <a:pt x="4188" y="11"/>
                </a:lnTo>
                <a:lnTo>
                  <a:pt x="4196" y="21"/>
                </a:lnTo>
                <a:lnTo>
                  <a:pt x="4202" y="32"/>
                </a:lnTo>
                <a:lnTo>
                  <a:pt x="4210" y="41"/>
                </a:lnTo>
                <a:lnTo>
                  <a:pt x="4217" y="52"/>
                </a:lnTo>
                <a:lnTo>
                  <a:pt x="4223" y="64"/>
                </a:lnTo>
                <a:lnTo>
                  <a:pt x="4231" y="78"/>
                </a:lnTo>
                <a:lnTo>
                  <a:pt x="4239" y="93"/>
                </a:lnTo>
                <a:lnTo>
                  <a:pt x="4248" y="109"/>
                </a:lnTo>
                <a:lnTo>
                  <a:pt x="4255" y="127"/>
                </a:lnTo>
                <a:lnTo>
                  <a:pt x="4262" y="148"/>
                </a:lnTo>
                <a:lnTo>
                  <a:pt x="4270" y="168"/>
                </a:lnTo>
                <a:lnTo>
                  <a:pt x="4275" y="189"/>
                </a:lnTo>
                <a:lnTo>
                  <a:pt x="4280" y="209"/>
                </a:lnTo>
                <a:lnTo>
                  <a:pt x="4283" y="231"/>
                </a:lnTo>
                <a:lnTo>
                  <a:pt x="4284" y="252"/>
                </a:lnTo>
                <a:lnTo>
                  <a:pt x="4284" y="257"/>
                </a:lnTo>
                <a:lnTo>
                  <a:pt x="4284" y="262"/>
                </a:lnTo>
                <a:lnTo>
                  <a:pt x="4284" y="270"/>
                </a:lnTo>
                <a:lnTo>
                  <a:pt x="4284" y="277"/>
                </a:lnTo>
                <a:lnTo>
                  <a:pt x="4284" y="294"/>
                </a:lnTo>
                <a:lnTo>
                  <a:pt x="4283" y="311"/>
                </a:lnTo>
                <a:lnTo>
                  <a:pt x="4281" y="327"/>
                </a:lnTo>
                <a:lnTo>
                  <a:pt x="4280" y="343"/>
                </a:lnTo>
                <a:lnTo>
                  <a:pt x="4276" y="360"/>
                </a:lnTo>
                <a:lnTo>
                  <a:pt x="4274" y="375"/>
                </a:lnTo>
                <a:lnTo>
                  <a:pt x="4270" y="391"/>
                </a:lnTo>
                <a:lnTo>
                  <a:pt x="4263" y="408"/>
                </a:lnTo>
                <a:lnTo>
                  <a:pt x="4257" y="425"/>
                </a:lnTo>
                <a:lnTo>
                  <a:pt x="4249" y="443"/>
                </a:lnTo>
                <a:lnTo>
                  <a:pt x="4240" y="462"/>
                </a:lnTo>
                <a:lnTo>
                  <a:pt x="4231" y="481"/>
                </a:lnTo>
                <a:lnTo>
                  <a:pt x="4227" y="490"/>
                </a:lnTo>
                <a:lnTo>
                  <a:pt x="4220" y="500"/>
                </a:lnTo>
                <a:lnTo>
                  <a:pt x="4214" y="509"/>
                </a:lnTo>
                <a:lnTo>
                  <a:pt x="4208" y="520"/>
                </a:lnTo>
                <a:lnTo>
                  <a:pt x="4202" y="529"/>
                </a:lnTo>
                <a:lnTo>
                  <a:pt x="4195" y="540"/>
                </a:lnTo>
                <a:lnTo>
                  <a:pt x="4188" y="549"/>
                </a:lnTo>
                <a:lnTo>
                  <a:pt x="4180" y="560"/>
                </a:lnTo>
                <a:lnTo>
                  <a:pt x="4120" y="560"/>
                </a:lnTo>
                <a:close/>
              </a:path>
            </a:pathLst>
          </a:custGeom>
          <a:solidFill>
            <a:srgbClr val="000000"/>
          </a:solidFill>
          <a:ln w="9525">
            <a:noFill/>
            <a:round/>
            <a:headEnd/>
            <a:tailEnd/>
          </a:ln>
        </p:spPr>
        <p:txBody>
          <a:bodyPr/>
          <a:lstStyle/>
          <a:p>
            <a:endParaRPr lang="en-US"/>
          </a:p>
        </p:txBody>
      </p:sp>
      <p:sp>
        <p:nvSpPr>
          <p:cNvPr id="148588" name="Freeform 1132"/>
          <p:cNvSpPr>
            <a:spLocks noEditPoints="1"/>
          </p:cNvSpPr>
          <p:nvPr/>
        </p:nvSpPr>
        <p:spPr bwMode="auto">
          <a:xfrm>
            <a:off x="1625600" y="2543175"/>
            <a:ext cx="295275" cy="1844675"/>
          </a:xfrm>
          <a:custGeom>
            <a:avLst/>
            <a:gdLst/>
            <a:ahLst/>
            <a:cxnLst>
              <a:cxn ang="0">
                <a:pos x="368" y="3261"/>
              </a:cxn>
              <a:cxn ang="0">
                <a:pos x="267" y="3301"/>
              </a:cxn>
              <a:cxn ang="0">
                <a:pos x="159" y="3477"/>
              </a:cxn>
              <a:cxn ang="0">
                <a:pos x="25" y="3421"/>
              </a:cxn>
              <a:cxn ang="0">
                <a:pos x="78" y="3164"/>
              </a:cxn>
              <a:cxn ang="0">
                <a:pos x="75" y="3304"/>
              </a:cxn>
              <a:cxn ang="0">
                <a:pos x="181" y="3302"/>
              </a:cxn>
              <a:cxn ang="0">
                <a:pos x="286" y="3135"/>
              </a:cxn>
              <a:cxn ang="0">
                <a:pos x="436" y="3231"/>
              </a:cxn>
              <a:cxn ang="0">
                <a:pos x="331" y="3094"/>
              </a:cxn>
              <a:cxn ang="0">
                <a:pos x="186" y="2914"/>
              </a:cxn>
              <a:cxn ang="0">
                <a:pos x="171" y="3073"/>
              </a:cxn>
              <a:cxn ang="0">
                <a:pos x="154" y="2835"/>
              </a:cxn>
              <a:cxn ang="0">
                <a:pos x="426" y="2893"/>
              </a:cxn>
              <a:cxn ang="0">
                <a:pos x="443" y="3020"/>
              </a:cxn>
              <a:cxn ang="0">
                <a:pos x="290" y="2914"/>
              </a:cxn>
              <a:cxn ang="0">
                <a:pos x="375" y="3005"/>
              </a:cxn>
              <a:cxn ang="0">
                <a:pos x="325" y="2901"/>
              </a:cxn>
              <a:cxn ang="0">
                <a:pos x="176" y="2581"/>
              </a:cxn>
              <a:cxn ang="0">
                <a:pos x="155" y="2343"/>
              </a:cxn>
              <a:cxn ang="0">
                <a:pos x="333" y="2515"/>
              </a:cxn>
              <a:cxn ang="0">
                <a:pos x="359" y="2312"/>
              </a:cxn>
              <a:cxn ang="0">
                <a:pos x="419" y="2542"/>
              </a:cxn>
              <a:cxn ang="0">
                <a:pos x="180" y="2428"/>
              </a:cxn>
              <a:cxn ang="0">
                <a:pos x="378" y="2155"/>
              </a:cxn>
              <a:cxn ang="0">
                <a:pos x="316" y="2131"/>
              </a:cxn>
              <a:cxn ang="0">
                <a:pos x="197" y="2253"/>
              </a:cxn>
              <a:cxn ang="0">
                <a:pos x="128" y="2039"/>
              </a:cxn>
              <a:cxn ang="0">
                <a:pos x="181" y="2084"/>
              </a:cxn>
              <a:cxn ang="0">
                <a:pos x="249" y="2052"/>
              </a:cxn>
              <a:cxn ang="0">
                <a:pos x="380" y="1986"/>
              </a:cxn>
              <a:cxn ang="0">
                <a:pos x="426" y="2211"/>
              </a:cxn>
              <a:cxn ang="0">
                <a:pos x="223" y="1768"/>
              </a:cxn>
              <a:cxn ang="0">
                <a:pos x="45" y="1629"/>
              </a:cxn>
              <a:cxn ang="0">
                <a:pos x="324" y="1684"/>
              </a:cxn>
              <a:cxn ang="0">
                <a:pos x="522" y="1625"/>
              </a:cxn>
              <a:cxn ang="0">
                <a:pos x="462" y="1727"/>
              </a:cxn>
              <a:cxn ang="0">
                <a:pos x="303" y="1771"/>
              </a:cxn>
              <a:cxn ang="0">
                <a:pos x="436" y="1494"/>
              </a:cxn>
              <a:cxn ang="0">
                <a:pos x="365" y="1460"/>
              </a:cxn>
              <a:cxn ang="0">
                <a:pos x="120" y="1353"/>
              </a:cxn>
              <a:cxn ang="0">
                <a:pos x="119" y="974"/>
              </a:cxn>
              <a:cxn ang="0">
                <a:pos x="237" y="990"/>
              </a:cxn>
              <a:cxn ang="0">
                <a:pos x="212" y="1103"/>
              </a:cxn>
              <a:cxn ang="0">
                <a:pos x="84" y="743"/>
              </a:cxn>
              <a:cxn ang="0">
                <a:pos x="375" y="565"/>
              </a:cxn>
              <a:cxn ang="0">
                <a:pos x="439" y="537"/>
              </a:cxn>
              <a:cxn ang="0">
                <a:pos x="371" y="653"/>
              </a:cxn>
              <a:cxn ang="0">
                <a:pos x="359" y="282"/>
              </a:cxn>
              <a:cxn ang="0">
                <a:pos x="254" y="469"/>
              </a:cxn>
              <a:cxn ang="0">
                <a:pos x="119" y="403"/>
              </a:cxn>
              <a:cxn ang="0">
                <a:pos x="202" y="207"/>
              </a:cxn>
              <a:cxn ang="0">
                <a:pos x="216" y="387"/>
              </a:cxn>
              <a:cxn ang="0">
                <a:pos x="324" y="197"/>
              </a:cxn>
              <a:cxn ang="0">
                <a:pos x="444" y="334"/>
              </a:cxn>
              <a:cxn ang="0">
                <a:pos x="359" y="486"/>
              </a:cxn>
              <a:cxn ang="0">
                <a:pos x="334" y="92"/>
              </a:cxn>
              <a:cxn ang="0">
                <a:pos x="141" y="105"/>
              </a:cxn>
              <a:cxn ang="0">
                <a:pos x="22" y="88"/>
              </a:cxn>
              <a:cxn ang="0">
                <a:pos x="158" y="18"/>
              </a:cxn>
              <a:cxn ang="0">
                <a:pos x="312" y="2"/>
              </a:cxn>
              <a:cxn ang="0">
                <a:pos x="453" y="40"/>
              </a:cxn>
            </a:cxnLst>
            <a:rect l="0" t="0" r="r" b="b"/>
            <a:pathLst>
              <a:path w="560" h="3486">
                <a:moveTo>
                  <a:pt x="307" y="3486"/>
                </a:moveTo>
                <a:lnTo>
                  <a:pt x="307" y="3402"/>
                </a:lnTo>
                <a:lnTo>
                  <a:pt x="317" y="3399"/>
                </a:lnTo>
                <a:lnTo>
                  <a:pt x="329" y="3398"/>
                </a:lnTo>
                <a:lnTo>
                  <a:pt x="338" y="3394"/>
                </a:lnTo>
                <a:lnTo>
                  <a:pt x="347" y="3389"/>
                </a:lnTo>
                <a:lnTo>
                  <a:pt x="352" y="3383"/>
                </a:lnTo>
                <a:lnTo>
                  <a:pt x="359" y="3376"/>
                </a:lnTo>
                <a:lnTo>
                  <a:pt x="364" y="3368"/>
                </a:lnTo>
                <a:lnTo>
                  <a:pt x="368" y="3359"/>
                </a:lnTo>
                <a:lnTo>
                  <a:pt x="371" y="3349"/>
                </a:lnTo>
                <a:lnTo>
                  <a:pt x="374" y="3339"/>
                </a:lnTo>
                <a:lnTo>
                  <a:pt x="375" y="3328"/>
                </a:lnTo>
                <a:lnTo>
                  <a:pt x="375" y="3318"/>
                </a:lnTo>
                <a:lnTo>
                  <a:pt x="374" y="3296"/>
                </a:lnTo>
                <a:lnTo>
                  <a:pt x="373" y="3276"/>
                </a:lnTo>
                <a:lnTo>
                  <a:pt x="368" y="3261"/>
                </a:lnTo>
                <a:lnTo>
                  <a:pt x="364" y="3248"/>
                </a:lnTo>
                <a:lnTo>
                  <a:pt x="356" y="3236"/>
                </a:lnTo>
                <a:lnTo>
                  <a:pt x="347" y="3229"/>
                </a:lnTo>
                <a:lnTo>
                  <a:pt x="335" y="3225"/>
                </a:lnTo>
                <a:lnTo>
                  <a:pt x="324" y="3223"/>
                </a:lnTo>
                <a:lnTo>
                  <a:pt x="314" y="3223"/>
                </a:lnTo>
                <a:lnTo>
                  <a:pt x="307" y="3225"/>
                </a:lnTo>
                <a:lnTo>
                  <a:pt x="300" y="3227"/>
                </a:lnTo>
                <a:lnTo>
                  <a:pt x="295" y="3232"/>
                </a:lnTo>
                <a:lnTo>
                  <a:pt x="290" y="3239"/>
                </a:lnTo>
                <a:lnTo>
                  <a:pt x="286" y="3243"/>
                </a:lnTo>
                <a:lnTo>
                  <a:pt x="282" y="3249"/>
                </a:lnTo>
                <a:lnTo>
                  <a:pt x="281" y="3254"/>
                </a:lnTo>
                <a:lnTo>
                  <a:pt x="278" y="3262"/>
                </a:lnTo>
                <a:lnTo>
                  <a:pt x="274" y="3274"/>
                </a:lnTo>
                <a:lnTo>
                  <a:pt x="272" y="3285"/>
                </a:lnTo>
                <a:lnTo>
                  <a:pt x="267" y="3301"/>
                </a:lnTo>
                <a:lnTo>
                  <a:pt x="264" y="3313"/>
                </a:lnTo>
                <a:lnTo>
                  <a:pt x="261" y="3323"/>
                </a:lnTo>
                <a:lnTo>
                  <a:pt x="259" y="3332"/>
                </a:lnTo>
                <a:lnTo>
                  <a:pt x="258" y="3342"/>
                </a:lnTo>
                <a:lnTo>
                  <a:pt x="254" y="3363"/>
                </a:lnTo>
                <a:lnTo>
                  <a:pt x="249" y="3381"/>
                </a:lnTo>
                <a:lnTo>
                  <a:pt x="242" y="3398"/>
                </a:lnTo>
                <a:lnTo>
                  <a:pt x="237" y="3414"/>
                </a:lnTo>
                <a:lnTo>
                  <a:pt x="229" y="3428"/>
                </a:lnTo>
                <a:lnTo>
                  <a:pt x="220" y="3441"/>
                </a:lnTo>
                <a:lnTo>
                  <a:pt x="210" y="3451"/>
                </a:lnTo>
                <a:lnTo>
                  <a:pt x="197" y="3463"/>
                </a:lnTo>
                <a:lnTo>
                  <a:pt x="190" y="3467"/>
                </a:lnTo>
                <a:lnTo>
                  <a:pt x="184" y="3470"/>
                </a:lnTo>
                <a:lnTo>
                  <a:pt x="176" y="3473"/>
                </a:lnTo>
                <a:lnTo>
                  <a:pt x="168" y="3476"/>
                </a:lnTo>
                <a:lnTo>
                  <a:pt x="159" y="3477"/>
                </a:lnTo>
                <a:lnTo>
                  <a:pt x="150" y="3479"/>
                </a:lnTo>
                <a:lnTo>
                  <a:pt x="141" y="3481"/>
                </a:lnTo>
                <a:lnTo>
                  <a:pt x="129" y="3481"/>
                </a:lnTo>
                <a:lnTo>
                  <a:pt x="120" y="3479"/>
                </a:lnTo>
                <a:lnTo>
                  <a:pt x="111" y="3479"/>
                </a:lnTo>
                <a:lnTo>
                  <a:pt x="102" y="3477"/>
                </a:lnTo>
                <a:lnTo>
                  <a:pt x="93" y="3474"/>
                </a:lnTo>
                <a:lnTo>
                  <a:pt x="84" y="3472"/>
                </a:lnTo>
                <a:lnTo>
                  <a:pt x="76" y="3468"/>
                </a:lnTo>
                <a:lnTo>
                  <a:pt x="69" y="3465"/>
                </a:lnTo>
                <a:lnTo>
                  <a:pt x="61" y="3460"/>
                </a:lnTo>
                <a:lnTo>
                  <a:pt x="53" y="3455"/>
                </a:lnTo>
                <a:lnTo>
                  <a:pt x="48" y="3450"/>
                </a:lnTo>
                <a:lnTo>
                  <a:pt x="41" y="3443"/>
                </a:lnTo>
                <a:lnTo>
                  <a:pt x="35" y="3437"/>
                </a:lnTo>
                <a:lnTo>
                  <a:pt x="29" y="3429"/>
                </a:lnTo>
                <a:lnTo>
                  <a:pt x="25" y="3421"/>
                </a:lnTo>
                <a:lnTo>
                  <a:pt x="20" y="3414"/>
                </a:lnTo>
                <a:lnTo>
                  <a:pt x="15" y="3404"/>
                </a:lnTo>
                <a:lnTo>
                  <a:pt x="8" y="3386"/>
                </a:lnTo>
                <a:lnTo>
                  <a:pt x="3" y="3366"/>
                </a:lnTo>
                <a:lnTo>
                  <a:pt x="1" y="3344"/>
                </a:lnTo>
                <a:lnTo>
                  <a:pt x="0" y="3319"/>
                </a:lnTo>
                <a:lnTo>
                  <a:pt x="1" y="3296"/>
                </a:lnTo>
                <a:lnTo>
                  <a:pt x="3" y="3275"/>
                </a:lnTo>
                <a:lnTo>
                  <a:pt x="8" y="3254"/>
                </a:lnTo>
                <a:lnTo>
                  <a:pt x="12" y="3239"/>
                </a:lnTo>
                <a:lnTo>
                  <a:pt x="20" y="3223"/>
                </a:lnTo>
                <a:lnTo>
                  <a:pt x="27" y="3209"/>
                </a:lnTo>
                <a:lnTo>
                  <a:pt x="36" y="3197"/>
                </a:lnTo>
                <a:lnTo>
                  <a:pt x="45" y="3186"/>
                </a:lnTo>
                <a:lnTo>
                  <a:pt x="54" y="3177"/>
                </a:lnTo>
                <a:lnTo>
                  <a:pt x="66" y="3169"/>
                </a:lnTo>
                <a:lnTo>
                  <a:pt x="78" y="3164"/>
                </a:lnTo>
                <a:lnTo>
                  <a:pt x="90" y="3159"/>
                </a:lnTo>
                <a:lnTo>
                  <a:pt x="96" y="3157"/>
                </a:lnTo>
                <a:lnTo>
                  <a:pt x="102" y="3155"/>
                </a:lnTo>
                <a:lnTo>
                  <a:pt x="109" y="3152"/>
                </a:lnTo>
                <a:lnTo>
                  <a:pt x="114" y="3151"/>
                </a:lnTo>
                <a:lnTo>
                  <a:pt x="119" y="3151"/>
                </a:lnTo>
                <a:lnTo>
                  <a:pt x="125" y="3150"/>
                </a:lnTo>
                <a:lnTo>
                  <a:pt x="131" y="3148"/>
                </a:lnTo>
                <a:lnTo>
                  <a:pt x="137" y="3148"/>
                </a:lnTo>
                <a:lnTo>
                  <a:pt x="137" y="3234"/>
                </a:lnTo>
                <a:lnTo>
                  <a:pt x="122" y="3236"/>
                </a:lnTo>
                <a:lnTo>
                  <a:pt x="110" y="3241"/>
                </a:lnTo>
                <a:lnTo>
                  <a:pt x="97" y="3249"/>
                </a:lnTo>
                <a:lnTo>
                  <a:pt x="90" y="3259"/>
                </a:lnTo>
                <a:lnTo>
                  <a:pt x="83" y="3271"/>
                </a:lnTo>
                <a:lnTo>
                  <a:pt x="78" y="3287"/>
                </a:lnTo>
                <a:lnTo>
                  <a:pt x="75" y="3304"/>
                </a:lnTo>
                <a:lnTo>
                  <a:pt x="74" y="3323"/>
                </a:lnTo>
                <a:lnTo>
                  <a:pt x="75" y="3339"/>
                </a:lnTo>
                <a:lnTo>
                  <a:pt x="78" y="3351"/>
                </a:lnTo>
                <a:lnTo>
                  <a:pt x="83" y="3364"/>
                </a:lnTo>
                <a:lnTo>
                  <a:pt x="87" y="3376"/>
                </a:lnTo>
                <a:lnTo>
                  <a:pt x="93" y="3385"/>
                </a:lnTo>
                <a:lnTo>
                  <a:pt x="101" y="3390"/>
                </a:lnTo>
                <a:lnTo>
                  <a:pt x="110" y="3395"/>
                </a:lnTo>
                <a:lnTo>
                  <a:pt x="122" y="3398"/>
                </a:lnTo>
                <a:lnTo>
                  <a:pt x="137" y="3397"/>
                </a:lnTo>
                <a:lnTo>
                  <a:pt x="151" y="3389"/>
                </a:lnTo>
                <a:lnTo>
                  <a:pt x="160" y="3379"/>
                </a:lnTo>
                <a:lnTo>
                  <a:pt x="167" y="3363"/>
                </a:lnTo>
                <a:lnTo>
                  <a:pt x="171" y="3348"/>
                </a:lnTo>
                <a:lnTo>
                  <a:pt x="175" y="3332"/>
                </a:lnTo>
                <a:lnTo>
                  <a:pt x="179" y="3318"/>
                </a:lnTo>
                <a:lnTo>
                  <a:pt x="181" y="3302"/>
                </a:lnTo>
                <a:lnTo>
                  <a:pt x="185" y="3289"/>
                </a:lnTo>
                <a:lnTo>
                  <a:pt x="188" y="3278"/>
                </a:lnTo>
                <a:lnTo>
                  <a:pt x="189" y="3269"/>
                </a:lnTo>
                <a:lnTo>
                  <a:pt x="193" y="3261"/>
                </a:lnTo>
                <a:lnTo>
                  <a:pt x="198" y="3239"/>
                </a:lnTo>
                <a:lnTo>
                  <a:pt x="204" y="3218"/>
                </a:lnTo>
                <a:lnTo>
                  <a:pt x="211" y="3201"/>
                </a:lnTo>
                <a:lnTo>
                  <a:pt x="216" y="3188"/>
                </a:lnTo>
                <a:lnTo>
                  <a:pt x="224" y="3175"/>
                </a:lnTo>
                <a:lnTo>
                  <a:pt x="232" y="3165"/>
                </a:lnTo>
                <a:lnTo>
                  <a:pt x="241" y="3156"/>
                </a:lnTo>
                <a:lnTo>
                  <a:pt x="252" y="3148"/>
                </a:lnTo>
                <a:lnTo>
                  <a:pt x="258" y="3145"/>
                </a:lnTo>
                <a:lnTo>
                  <a:pt x="264" y="3142"/>
                </a:lnTo>
                <a:lnTo>
                  <a:pt x="270" y="3140"/>
                </a:lnTo>
                <a:lnTo>
                  <a:pt x="278" y="3138"/>
                </a:lnTo>
                <a:lnTo>
                  <a:pt x="286" y="3135"/>
                </a:lnTo>
                <a:lnTo>
                  <a:pt x="293" y="3135"/>
                </a:lnTo>
                <a:lnTo>
                  <a:pt x="300" y="3134"/>
                </a:lnTo>
                <a:lnTo>
                  <a:pt x="309" y="3134"/>
                </a:lnTo>
                <a:lnTo>
                  <a:pt x="321" y="3134"/>
                </a:lnTo>
                <a:lnTo>
                  <a:pt x="331" y="3135"/>
                </a:lnTo>
                <a:lnTo>
                  <a:pt x="340" y="3138"/>
                </a:lnTo>
                <a:lnTo>
                  <a:pt x="349" y="3139"/>
                </a:lnTo>
                <a:lnTo>
                  <a:pt x="359" y="3142"/>
                </a:lnTo>
                <a:lnTo>
                  <a:pt x="368" y="3147"/>
                </a:lnTo>
                <a:lnTo>
                  <a:pt x="375" y="3150"/>
                </a:lnTo>
                <a:lnTo>
                  <a:pt x="383" y="3155"/>
                </a:lnTo>
                <a:lnTo>
                  <a:pt x="397" y="3165"/>
                </a:lnTo>
                <a:lnTo>
                  <a:pt x="408" y="3175"/>
                </a:lnTo>
                <a:lnTo>
                  <a:pt x="418" y="3190"/>
                </a:lnTo>
                <a:lnTo>
                  <a:pt x="426" y="3203"/>
                </a:lnTo>
                <a:lnTo>
                  <a:pt x="432" y="3217"/>
                </a:lnTo>
                <a:lnTo>
                  <a:pt x="436" y="3231"/>
                </a:lnTo>
                <a:lnTo>
                  <a:pt x="440" y="3244"/>
                </a:lnTo>
                <a:lnTo>
                  <a:pt x="443" y="3257"/>
                </a:lnTo>
                <a:lnTo>
                  <a:pt x="445" y="3269"/>
                </a:lnTo>
                <a:lnTo>
                  <a:pt x="448" y="3279"/>
                </a:lnTo>
                <a:lnTo>
                  <a:pt x="449" y="3289"/>
                </a:lnTo>
                <a:lnTo>
                  <a:pt x="449" y="3300"/>
                </a:lnTo>
                <a:lnTo>
                  <a:pt x="445" y="3342"/>
                </a:lnTo>
                <a:lnTo>
                  <a:pt x="440" y="3380"/>
                </a:lnTo>
                <a:lnTo>
                  <a:pt x="427" y="3412"/>
                </a:lnTo>
                <a:lnTo>
                  <a:pt x="412" y="3438"/>
                </a:lnTo>
                <a:lnTo>
                  <a:pt x="392" y="3458"/>
                </a:lnTo>
                <a:lnTo>
                  <a:pt x="369" y="3473"/>
                </a:lnTo>
                <a:lnTo>
                  <a:pt x="340" y="3482"/>
                </a:lnTo>
                <a:lnTo>
                  <a:pt x="307" y="3486"/>
                </a:lnTo>
                <a:close/>
                <a:moveTo>
                  <a:pt x="352" y="3095"/>
                </a:moveTo>
                <a:lnTo>
                  <a:pt x="342" y="3095"/>
                </a:lnTo>
                <a:lnTo>
                  <a:pt x="331" y="3094"/>
                </a:lnTo>
                <a:lnTo>
                  <a:pt x="321" y="3091"/>
                </a:lnTo>
                <a:lnTo>
                  <a:pt x="312" y="3089"/>
                </a:lnTo>
                <a:lnTo>
                  <a:pt x="303" y="3086"/>
                </a:lnTo>
                <a:lnTo>
                  <a:pt x="295" y="3081"/>
                </a:lnTo>
                <a:lnTo>
                  <a:pt x="287" y="3077"/>
                </a:lnTo>
                <a:lnTo>
                  <a:pt x="281" y="3070"/>
                </a:lnTo>
                <a:lnTo>
                  <a:pt x="270" y="3056"/>
                </a:lnTo>
                <a:lnTo>
                  <a:pt x="261" y="3040"/>
                </a:lnTo>
                <a:lnTo>
                  <a:pt x="254" y="3023"/>
                </a:lnTo>
                <a:lnTo>
                  <a:pt x="250" y="3003"/>
                </a:lnTo>
                <a:lnTo>
                  <a:pt x="238" y="2927"/>
                </a:lnTo>
                <a:lnTo>
                  <a:pt x="235" y="2916"/>
                </a:lnTo>
                <a:lnTo>
                  <a:pt x="230" y="2907"/>
                </a:lnTo>
                <a:lnTo>
                  <a:pt x="224" y="2902"/>
                </a:lnTo>
                <a:lnTo>
                  <a:pt x="215" y="2901"/>
                </a:lnTo>
                <a:lnTo>
                  <a:pt x="198" y="2904"/>
                </a:lnTo>
                <a:lnTo>
                  <a:pt x="186" y="2914"/>
                </a:lnTo>
                <a:lnTo>
                  <a:pt x="179" y="2928"/>
                </a:lnTo>
                <a:lnTo>
                  <a:pt x="176" y="2950"/>
                </a:lnTo>
                <a:lnTo>
                  <a:pt x="176" y="2962"/>
                </a:lnTo>
                <a:lnTo>
                  <a:pt x="179" y="2971"/>
                </a:lnTo>
                <a:lnTo>
                  <a:pt x="180" y="2980"/>
                </a:lnTo>
                <a:lnTo>
                  <a:pt x="185" y="2988"/>
                </a:lnTo>
                <a:lnTo>
                  <a:pt x="190" y="2994"/>
                </a:lnTo>
                <a:lnTo>
                  <a:pt x="198" y="2998"/>
                </a:lnTo>
                <a:lnTo>
                  <a:pt x="210" y="3003"/>
                </a:lnTo>
                <a:lnTo>
                  <a:pt x="221" y="3005"/>
                </a:lnTo>
                <a:lnTo>
                  <a:pt x="221" y="3085"/>
                </a:lnTo>
                <a:lnTo>
                  <a:pt x="212" y="3082"/>
                </a:lnTo>
                <a:lnTo>
                  <a:pt x="203" y="3082"/>
                </a:lnTo>
                <a:lnTo>
                  <a:pt x="194" y="3081"/>
                </a:lnTo>
                <a:lnTo>
                  <a:pt x="186" y="3078"/>
                </a:lnTo>
                <a:lnTo>
                  <a:pt x="179" y="3077"/>
                </a:lnTo>
                <a:lnTo>
                  <a:pt x="171" y="3073"/>
                </a:lnTo>
                <a:lnTo>
                  <a:pt x="164" y="3069"/>
                </a:lnTo>
                <a:lnTo>
                  <a:pt x="159" y="3065"/>
                </a:lnTo>
                <a:lnTo>
                  <a:pt x="148" y="3056"/>
                </a:lnTo>
                <a:lnTo>
                  <a:pt x="139" y="3047"/>
                </a:lnTo>
                <a:lnTo>
                  <a:pt x="129" y="3036"/>
                </a:lnTo>
                <a:lnTo>
                  <a:pt x="124" y="3021"/>
                </a:lnTo>
                <a:lnTo>
                  <a:pt x="119" y="3006"/>
                </a:lnTo>
                <a:lnTo>
                  <a:pt x="114" y="2989"/>
                </a:lnTo>
                <a:lnTo>
                  <a:pt x="113" y="2971"/>
                </a:lnTo>
                <a:lnTo>
                  <a:pt x="111" y="2950"/>
                </a:lnTo>
                <a:lnTo>
                  <a:pt x="113" y="2924"/>
                </a:lnTo>
                <a:lnTo>
                  <a:pt x="116" y="2901"/>
                </a:lnTo>
                <a:lnTo>
                  <a:pt x="120" y="2883"/>
                </a:lnTo>
                <a:lnTo>
                  <a:pt x="128" y="2866"/>
                </a:lnTo>
                <a:lnTo>
                  <a:pt x="136" y="2854"/>
                </a:lnTo>
                <a:lnTo>
                  <a:pt x="145" y="2843"/>
                </a:lnTo>
                <a:lnTo>
                  <a:pt x="154" y="2835"/>
                </a:lnTo>
                <a:lnTo>
                  <a:pt x="164" y="2830"/>
                </a:lnTo>
                <a:lnTo>
                  <a:pt x="176" y="2826"/>
                </a:lnTo>
                <a:lnTo>
                  <a:pt x="185" y="2823"/>
                </a:lnTo>
                <a:lnTo>
                  <a:pt x="194" y="2822"/>
                </a:lnTo>
                <a:lnTo>
                  <a:pt x="203" y="2822"/>
                </a:lnTo>
                <a:lnTo>
                  <a:pt x="375" y="2822"/>
                </a:lnTo>
                <a:lnTo>
                  <a:pt x="386" y="2822"/>
                </a:lnTo>
                <a:lnTo>
                  <a:pt x="395" y="2821"/>
                </a:lnTo>
                <a:lnTo>
                  <a:pt x="403" y="2821"/>
                </a:lnTo>
                <a:lnTo>
                  <a:pt x="409" y="2818"/>
                </a:lnTo>
                <a:lnTo>
                  <a:pt x="415" y="2816"/>
                </a:lnTo>
                <a:lnTo>
                  <a:pt x="419" y="2813"/>
                </a:lnTo>
                <a:lnTo>
                  <a:pt x="423" y="2808"/>
                </a:lnTo>
                <a:lnTo>
                  <a:pt x="426" y="2804"/>
                </a:lnTo>
                <a:lnTo>
                  <a:pt x="435" y="2804"/>
                </a:lnTo>
                <a:lnTo>
                  <a:pt x="435" y="2891"/>
                </a:lnTo>
                <a:lnTo>
                  <a:pt x="426" y="2893"/>
                </a:lnTo>
                <a:lnTo>
                  <a:pt x="417" y="2897"/>
                </a:lnTo>
                <a:lnTo>
                  <a:pt x="409" y="2898"/>
                </a:lnTo>
                <a:lnTo>
                  <a:pt x="403" y="2898"/>
                </a:lnTo>
                <a:lnTo>
                  <a:pt x="409" y="2904"/>
                </a:lnTo>
                <a:lnTo>
                  <a:pt x="414" y="2911"/>
                </a:lnTo>
                <a:lnTo>
                  <a:pt x="419" y="2918"/>
                </a:lnTo>
                <a:lnTo>
                  <a:pt x="424" y="2926"/>
                </a:lnTo>
                <a:lnTo>
                  <a:pt x="428" y="2933"/>
                </a:lnTo>
                <a:lnTo>
                  <a:pt x="432" y="2941"/>
                </a:lnTo>
                <a:lnTo>
                  <a:pt x="435" y="2949"/>
                </a:lnTo>
                <a:lnTo>
                  <a:pt x="439" y="2955"/>
                </a:lnTo>
                <a:lnTo>
                  <a:pt x="440" y="2966"/>
                </a:lnTo>
                <a:lnTo>
                  <a:pt x="441" y="2976"/>
                </a:lnTo>
                <a:lnTo>
                  <a:pt x="443" y="2985"/>
                </a:lnTo>
                <a:lnTo>
                  <a:pt x="444" y="2995"/>
                </a:lnTo>
                <a:lnTo>
                  <a:pt x="444" y="3008"/>
                </a:lnTo>
                <a:lnTo>
                  <a:pt x="443" y="3020"/>
                </a:lnTo>
                <a:lnTo>
                  <a:pt x="440" y="3030"/>
                </a:lnTo>
                <a:lnTo>
                  <a:pt x="435" y="3043"/>
                </a:lnTo>
                <a:lnTo>
                  <a:pt x="431" y="3054"/>
                </a:lnTo>
                <a:lnTo>
                  <a:pt x="424" y="3063"/>
                </a:lnTo>
                <a:lnTo>
                  <a:pt x="417" y="3072"/>
                </a:lnTo>
                <a:lnTo>
                  <a:pt x="408" y="3080"/>
                </a:lnTo>
                <a:lnTo>
                  <a:pt x="401" y="3082"/>
                </a:lnTo>
                <a:lnTo>
                  <a:pt x="397" y="3087"/>
                </a:lnTo>
                <a:lnTo>
                  <a:pt x="391" y="3089"/>
                </a:lnTo>
                <a:lnTo>
                  <a:pt x="383" y="3091"/>
                </a:lnTo>
                <a:lnTo>
                  <a:pt x="377" y="3094"/>
                </a:lnTo>
                <a:lnTo>
                  <a:pt x="369" y="3094"/>
                </a:lnTo>
                <a:lnTo>
                  <a:pt x="360" y="3095"/>
                </a:lnTo>
                <a:lnTo>
                  <a:pt x="352" y="3095"/>
                </a:lnTo>
                <a:close/>
                <a:moveTo>
                  <a:pt x="282" y="2901"/>
                </a:moveTo>
                <a:lnTo>
                  <a:pt x="287" y="2907"/>
                </a:lnTo>
                <a:lnTo>
                  <a:pt x="290" y="2914"/>
                </a:lnTo>
                <a:lnTo>
                  <a:pt x="293" y="2923"/>
                </a:lnTo>
                <a:lnTo>
                  <a:pt x="296" y="2932"/>
                </a:lnTo>
                <a:lnTo>
                  <a:pt x="299" y="2941"/>
                </a:lnTo>
                <a:lnTo>
                  <a:pt x="300" y="2950"/>
                </a:lnTo>
                <a:lnTo>
                  <a:pt x="304" y="2961"/>
                </a:lnTo>
                <a:lnTo>
                  <a:pt x="305" y="2970"/>
                </a:lnTo>
                <a:lnTo>
                  <a:pt x="308" y="2979"/>
                </a:lnTo>
                <a:lnTo>
                  <a:pt x="312" y="2986"/>
                </a:lnTo>
                <a:lnTo>
                  <a:pt x="314" y="2994"/>
                </a:lnTo>
                <a:lnTo>
                  <a:pt x="318" y="3001"/>
                </a:lnTo>
                <a:lnTo>
                  <a:pt x="325" y="3005"/>
                </a:lnTo>
                <a:lnTo>
                  <a:pt x="333" y="3010"/>
                </a:lnTo>
                <a:lnTo>
                  <a:pt x="342" y="3011"/>
                </a:lnTo>
                <a:lnTo>
                  <a:pt x="352" y="3012"/>
                </a:lnTo>
                <a:lnTo>
                  <a:pt x="361" y="3011"/>
                </a:lnTo>
                <a:lnTo>
                  <a:pt x="369" y="3010"/>
                </a:lnTo>
                <a:lnTo>
                  <a:pt x="375" y="3005"/>
                </a:lnTo>
                <a:lnTo>
                  <a:pt x="380" y="3001"/>
                </a:lnTo>
                <a:lnTo>
                  <a:pt x="384" y="2994"/>
                </a:lnTo>
                <a:lnTo>
                  <a:pt x="388" y="2988"/>
                </a:lnTo>
                <a:lnTo>
                  <a:pt x="389" y="2980"/>
                </a:lnTo>
                <a:lnTo>
                  <a:pt x="389" y="2971"/>
                </a:lnTo>
                <a:lnTo>
                  <a:pt x="389" y="2963"/>
                </a:lnTo>
                <a:lnTo>
                  <a:pt x="388" y="2955"/>
                </a:lnTo>
                <a:lnTo>
                  <a:pt x="384" y="2949"/>
                </a:lnTo>
                <a:lnTo>
                  <a:pt x="382" y="2941"/>
                </a:lnTo>
                <a:lnTo>
                  <a:pt x="378" y="2933"/>
                </a:lnTo>
                <a:lnTo>
                  <a:pt x="374" y="2926"/>
                </a:lnTo>
                <a:lnTo>
                  <a:pt x="368" y="2918"/>
                </a:lnTo>
                <a:lnTo>
                  <a:pt x="360" y="2911"/>
                </a:lnTo>
                <a:lnTo>
                  <a:pt x="352" y="2907"/>
                </a:lnTo>
                <a:lnTo>
                  <a:pt x="344" y="2904"/>
                </a:lnTo>
                <a:lnTo>
                  <a:pt x="335" y="2901"/>
                </a:lnTo>
                <a:lnTo>
                  <a:pt x="325" y="2901"/>
                </a:lnTo>
                <a:lnTo>
                  <a:pt x="282" y="2901"/>
                </a:lnTo>
                <a:close/>
                <a:moveTo>
                  <a:pt x="435" y="2741"/>
                </a:moveTo>
                <a:lnTo>
                  <a:pt x="9" y="2741"/>
                </a:lnTo>
                <a:lnTo>
                  <a:pt x="9" y="2656"/>
                </a:lnTo>
                <a:lnTo>
                  <a:pt x="435" y="2656"/>
                </a:lnTo>
                <a:lnTo>
                  <a:pt x="435" y="2741"/>
                </a:lnTo>
                <a:close/>
                <a:moveTo>
                  <a:pt x="272" y="2603"/>
                </a:moveTo>
                <a:lnTo>
                  <a:pt x="261" y="2603"/>
                </a:lnTo>
                <a:lnTo>
                  <a:pt x="252" y="2602"/>
                </a:lnTo>
                <a:lnTo>
                  <a:pt x="241" y="2602"/>
                </a:lnTo>
                <a:lnTo>
                  <a:pt x="230" y="2601"/>
                </a:lnTo>
                <a:lnTo>
                  <a:pt x="221" y="2598"/>
                </a:lnTo>
                <a:lnTo>
                  <a:pt x="211" y="2596"/>
                </a:lnTo>
                <a:lnTo>
                  <a:pt x="202" y="2592"/>
                </a:lnTo>
                <a:lnTo>
                  <a:pt x="193" y="2589"/>
                </a:lnTo>
                <a:lnTo>
                  <a:pt x="184" y="2585"/>
                </a:lnTo>
                <a:lnTo>
                  <a:pt x="176" y="2581"/>
                </a:lnTo>
                <a:lnTo>
                  <a:pt x="168" y="2575"/>
                </a:lnTo>
                <a:lnTo>
                  <a:pt x="160" y="2568"/>
                </a:lnTo>
                <a:lnTo>
                  <a:pt x="153" y="2563"/>
                </a:lnTo>
                <a:lnTo>
                  <a:pt x="146" y="2555"/>
                </a:lnTo>
                <a:lnTo>
                  <a:pt x="141" y="2548"/>
                </a:lnTo>
                <a:lnTo>
                  <a:pt x="135" y="2540"/>
                </a:lnTo>
                <a:lnTo>
                  <a:pt x="124" y="2522"/>
                </a:lnTo>
                <a:lnTo>
                  <a:pt x="118" y="2500"/>
                </a:lnTo>
                <a:lnTo>
                  <a:pt x="113" y="2478"/>
                </a:lnTo>
                <a:lnTo>
                  <a:pt x="111" y="2452"/>
                </a:lnTo>
                <a:lnTo>
                  <a:pt x="113" y="2426"/>
                </a:lnTo>
                <a:lnTo>
                  <a:pt x="118" y="2403"/>
                </a:lnTo>
                <a:lnTo>
                  <a:pt x="125" y="2382"/>
                </a:lnTo>
                <a:lnTo>
                  <a:pt x="136" y="2364"/>
                </a:lnTo>
                <a:lnTo>
                  <a:pt x="142" y="2356"/>
                </a:lnTo>
                <a:lnTo>
                  <a:pt x="148" y="2349"/>
                </a:lnTo>
                <a:lnTo>
                  <a:pt x="155" y="2343"/>
                </a:lnTo>
                <a:lnTo>
                  <a:pt x="163" y="2335"/>
                </a:lnTo>
                <a:lnTo>
                  <a:pt x="171" y="2330"/>
                </a:lnTo>
                <a:lnTo>
                  <a:pt x="180" y="2325"/>
                </a:lnTo>
                <a:lnTo>
                  <a:pt x="189" y="2320"/>
                </a:lnTo>
                <a:lnTo>
                  <a:pt x="198" y="2317"/>
                </a:lnTo>
                <a:lnTo>
                  <a:pt x="207" y="2313"/>
                </a:lnTo>
                <a:lnTo>
                  <a:pt x="219" y="2311"/>
                </a:lnTo>
                <a:lnTo>
                  <a:pt x="228" y="2309"/>
                </a:lnTo>
                <a:lnTo>
                  <a:pt x="238" y="2307"/>
                </a:lnTo>
                <a:lnTo>
                  <a:pt x="249" y="2304"/>
                </a:lnTo>
                <a:lnTo>
                  <a:pt x="259" y="2304"/>
                </a:lnTo>
                <a:lnTo>
                  <a:pt x="272" y="2303"/>
                </a:lnTo>
                <a:lnTo>
                  <a:pt x="282" y="2303"/>
                </a:lnTo>
                <a:lnTo>
                  <a:pt x="296" y="2303"/>
                </a:lnTo>
                <a:lnTo>
                  <a:pt x="296" y="2522"/>
                </a:lnTo>
                <a:lnTo>
                  <a:pt x="316" y="2519"/>
                </a:lnTo>
                <a:lnTo>
                  <a:pt x="333" y="2515"/>
                </a:lnTo>
                <a:lnTo>
                  <a:pt x="348" y="2507"/>
                </a:lnTo>
                <a:lnTo>
                  <a:pt x="359" y="2500"/>
                </a:lnTo>
                <a:lnTo>
                  <a:pt x="368" y="2489"/>
                </a:lnTo>
                <a:lnTo>
                  <a:pt x="375" y="2478"/>
                </a:lnTo>
                <a:lnTo>
                  <a:pt x="378" y="2462"/>
                </a:lnTo>
                <a:lnTo>
                  <a:pt x="380" y="2445"/>
                </a:lnTo>
                <a:lnTo>
                  <a:pt x="380" y="2436"/>
                </a:lnTo>
                <a:lnTo>
                  <a:pt x="377" y="2428"/>
                </a:lnTo>
                <a:lnTo>
                  <a:pt x="374" y="2419"/>
                </a:lnTo>
                <a:lnTo>
                  <a:pt x="369" y="2412"/>
                </a:lnTo>
                <a:lnTo>
                  <a:pt x="364" y="2405"/>
                </a:lnTo>
                <a:lnTo>
                  <a:pt x="357" y="2399"/>
                </a:lnTo>
                <a:lnTo>
                  <a:pt x="349" y="2395"/>
                </a:lnTo>
                <a:lnTo>
                  <a:pt x="343" y="2392"/>
                </a:lnTo>
                <a:lnTo>
                  <a:pt x="343" y="2307"/>
                </a:lnTo>
                <a:lnTo>
                  <a:pt x="351" y="2309"/>
                </a:lnTo>
                <a:lnTo>
                  <a:pt x="359" y="2312"/>
                </a:lnTo>
                <a:lnTo>
                  <a:pt x="366" y="2316"/>
                </a:lnTo>
                <a:lnTo>
                  <a:pt x="374" y="2318"/>
                </a:lnTo>
                <a:lnTo>
                  <a:pt x="380" y="2324"/>
                </a:lnTo>
                <a:lnTo>
                  <a:pt x="386" y="2328"/>
                </a:lnTo>
                <a:lnTo>
                  <a:pt x="392" y="2333"/>
                </a:lnTo>
                <a:lnTo>
                  <a:pt x="399" y="2337"/>
                </a:lnTo>
                <a:lnTo>
                  <a:pt x="409" y="2347"/>
                </a:lnTo>
                <a:lnTo>
                  <a:pt x="418" y="2358"/>
                </a:lnTo>
                <a:lnTo>
                  <a:pt x="427" y="2370"/>
                </a:lnTo>
                <a:lnTo>
                  <a:pt x="434" y="2384"/>
                </a:lnTo>
                <a:lnTo>
                  <a:pt x="439" y="2398"/>
                </a:lnTo>
                <a:lnTo>
                  <a:pt x="441" y="2413"/>
                </a:lnTo>
                <a:lnTo>
                  <a:pt x="443" y="2430"/>
                </a:lnTo>
                <a:lnTo>
                  <a:pt x="444" y="2447"/>
                </a:lnTo>
                <a:lnTo>
                  <a:pt x="441" y="2483"/>
                </a:lnTo>
                <a:lnTo>
                  <a:pt x="434" y="2515"/>
                </a:lnTo>
                <a:lnTo>
                  <a:pt x="419" y="2542"/>
                </a:lnTo>
                <a:lnTo>
                  <a:pt x="401" y="2564"/>
                </a:lnTo>
                <a:lnTo>
                  <a:pt x="377" y="2582"/>
                </a:lnTo>
                <a:lnTo>
                  <a:pt x="348" y="2594"/>
                </a:lnTo>
                <a:lnTo>
                  <a:pt x="313" y="2601"/>
                </a:lnTo>
                <a:lnTo>
                  <a:pt x="272" y="2603"/>
                </a:lnTo>
                <a:close/>
                <a:moveTo>
                  <a:pt x="246" y="2518"/>
                </a:moveTo>
                <a:lnTo>
                  <a:pt x="246" y="2388"/>
                </a:lnTo>
                <a:lnTo>
                  <a:pt x="238" y="2390"/>
                </a:lnTo>
                <a:lnTo>
                  <a:pt x="230" y="2390"/>
                </a:lnTo>
                <a:lnTo>
                  <a:pt x="223" y="2393"/>
                </a:lnTo>
                <a:lnTo>
                  <a:pt x="216" y="2395"/>
                </a:lnTo>
                <a:lnTo>
                  <a:pt x="211" y="2398"/>
                </a:lnTo>
                <a:lnTo>
                  <a:pt x="204" y="2401"/>
                </a:lnTo>
                <a:lnTo>
                  <a:pt x="198" y="2404"/>
                </a:lnTo>
                <a:lnTo>
                  <a:pt x="194" y="2409"/>
                </a:lnTo>
                <a:lnTo>
                  <a:pt x="186" y="2418"/>
                </a:lnTo>
                <a:lnTo>
                  <a:pt x="180" y="2428"/>
                </a:lnTo>
                <a:lnTo>
                  <a:pt x="177" y="2440"/>
                </a:lnTo>
                <a:lnTo>
                  <a:pt x="176" y="2453"/>
                </a:lnTo>
                <a:lnTo>
                  <a:pt x="177" y="2466"/>
                </a:lnTo>
                <a:lnTo>
                  <a:pt x="180" y="2479"/>
                </a:lnTo>
                <a:lnTo>
                  <a:pt x="186" y="2489"/>
                </a:lnTo>
                <a:lnTo>
                  <a:pt x="194" y="2497"/>
                </a:lnTo>
                <a:lnTo>
                  <a:pt x="203" y="2505"/>
                </a:lnTo>
                <a:lnTo>
                  <a:pt x="215" y="2510"/>
                </a:lnTo>
                <a:lnTo>
                  <a:pt x="229" y="2515"/>
                </a:lnTo>
                <a:lnTo>
                  <a:pt x="246" y="2518"/>
                </a:lnTo>
                <a:close/>
                <a:moveTo>
                  <a:pt x="339" y="2267"/>
                </a:moveTo>
                <a:lnTo>
                  <a:pt x="339" y="2183"/>
                </a:lnTo>
                <a:lnTo>
                  <a:pt x="349" y="2181"/>
                </a:lnTo>
                <a:lnTo>
                  <a:pt x="359" y="2179"/>
                </a:lnTo>
                <a:lnTo>
                  <a:pt x="366" y="2174"/>
                </a:lnTo>
                <a:lnTo>
                  <a:pt x="374" y="2166"/>
                </a:lnTo>
                <a:lnTo>
                  <a:pt x="378" y="2155"/>
                </a:lnTo>
                <a:lnTo>
                  <a:pt x="382" y="2145"/>
                </a:lnTo>
                <a:lnTo>
                  <a:pt x="384" y="2131"/>
                </a:lnTo>
                <a:lnTo>
                  <a:pt x="384" y="2114"/>
                </a:lnTo>
                <a:lnTo>
                  <a:pt x="384" y="2102"/>
                </a:lnTo>
                <a:lnTo>
                  <a:pt x="383" y="2089"/>
                </a:lnTo>
                <a:lnTo>
                  <a:pt x="380" y="2080"/>
                </a:lnTo>
                <a:lnTo>
                  <a:pt x="375" y="2073"/>
                </a:lnTo>
                <a:lnTo>
                  <a:pt x="369" y="2069"/>
                </a:lnTo>
                <a:lnTo>
                  <a:pt x="365" y="2064"/>
                </a:lnTo>
                <a:lnTo>
                  <a:pt x="359" y="2062"/>
                </a:lnTo>
                <a:lnTo>
                  <a:pt x="352" y="2061"/>
                </a:lnTo>
                <a:lnTo>
                  <a:pt x="343" y="2062"/>
                </a:lnTo>
                <a:lnTo>
                  <a:pt x="338" y="2069"/>
                </a:lnTo>
                <a:lnTo>
                  <a:pt x="330" y="2080"/>
                </a:lnTo>
                <a:lnTo>
                  <a:pt x="325" y="2096"/>
                </a:lnTo>
                <a:lnTo>
                  <a:pt x="321" y="2113"/>
                </a:lnTo>
                <a:lnTo>
                  <a:pt x="316" y="2131"/>
                </a:lnTo>
                <a:lnTo>
                  <a:pt x="312" y="2148"/>
                </a:lnTo>
                <a:lnTo>
                  <a:pt x="308" y="2166"/>
                </a:lnTo>
                <a:lnTo>
                  <a:pt x="304" y="2184"/>
                </a:lnTo>
                <a:lnTo>
                  <a:pt x="296" y="2199"/>
                </a:lnTo>
                <a:lnTo>
                  <a:pt x="289" y="2215"/>
                </a:lnTo>
                <a:lnTo>
                  <a:pt x="279" y="2228"/>
                </a:lnTo>
                <a:lnTo>
                  <a:pt x="273" y="2234"/>
                </a:lnTo>
                <a:lnTo>
                  <a:pt x="267" y="2239"/>
                </a:lnTo>
                <a:lnTo>
                  <a:pt x="261" y="2243"/>
                </a:lnTo>
                <a:lnTo>
                  <a:pt x="254" y="2249"/>
                </a:lnTo>
                <a:lnTo>
                  <a:pt x="246" y="2251"/>
                </a:lnTo>
                <a:lnTo>
                  <a:pt x="238" y="2253"/>
                </a:lnTo>
                <a:lnTo>
                  <a:pt x="229" y="2255"/>
                </a:lnTo>
                <a:lnTo>
                  <a:pt x="219" y="2255"/>
                </a:lnTo>
                <a:lnTo>
                  <a:pt x="211" y="2255"/>
                </a:lnTo>
                <a:lnTo>
                  <a:pt x="203" y="2253"/>
                </a:lnTo>
                <a:lnTo>
                  <a:pt x="197" y="2253"/>
                </a:lnTo>
                <a:lnTo>
                  <a:pt x="189" y="2251"/>
                </a:lnTo>
                <a:lnTo>
                  <a:pt x="184" y="2249"/>
                </a:lnTo>
                <a:lnTo>
                  <a:pt x="176" y="2247"/>
                </a:lnTo>
                <a:lnTo>
                  <a:pt x="170" y="2243"/>
                </a:lnTo>
                <a:lnTo>
                  <a:pt x="163" y="2241"/>
                </a:lnTo>
                <a:lnTo>
                  <a:pt x="153" y="2233"/>
                </a:lnTo>
                <a:lnTo>
                  <a:pt x="142" y="2224"/>
                </a:lnTo>
                <a:lnTo>
                  <a:pt x="133" y="2211"/>
                </a:lnTo>
                <a:lnTo>
                  <a:pt x="125" y="2198"/>
                </a:lnTo>
                <a:lnTo>
                  <a:pt x="119" y="2183"/>
                </a:lnTo>
                <a:lnTo>
                  <a:pt x="114" y="2166"/>
                </a:lnTo>
                <a:lnTo>
                  <a:pt x="113" y="2148"/>
                </a:lnTo>
                <a:lnTo>
                  <a:pt x="111" y="2127"/>
                </a:lnTo>
                <a:lnTo>
                  <a:pt x="113" y="2099"/>
                </a:lnTo>
                <a:lnTo>
                  <a:pt x="116" y="2076"/>
                </a:lnTo>
                <a:lnTo>
                  <a:pt x="120" y="2056"/>
                </a:lnTo>
                <a:lnTo>
                  <a:pt x="128" y="2039"/>
                </a:lnTo>
                <a:lnTo>
                  <a:pt x="136" y="2025"/>
                </a:lnTo>
                <a:lnTo>
                  <a:pt x="145" y="2013"/>
                </a:lnTo>
                <a:lnTo>
                  <a:pt x="155" y="2004"/>
                </a:lnTo>
                <a:lnTo>
                  <a:pt x="167" y="1999"/>
                </a:lnTo>
                <a:lnTo>
                  <a:pt x="172" y="1995"/>
                </a:lnTo>
                <a:lnTo>
                  <a:pt x="179" y="1994"/>
                </a:lnTo>
                <a:lnTo>
                  <a:pt x="184" y="1992"/>
                </a:lnTo>
                <a:lnTo>
                  <a:pt x="189" y="1990"/>
                </a:lnTo>
                <a:lnTo>
                  <a:pt x="195" y="1990"/>
                </a:lnTo>
                <a:lnTo>
                  <a:pt x="202" y="1987"/>
                </a:lnTo>
                <a:lnTo>
                  <a:pt x="206" y="1986"/>
                </a:lnTo>
                <a:lnTo>
                  <a:pt x="212" y="1986"/>
                </a:lnTo>
                <a:lnTo>
                  <a:pt x="212" y="2069"/>
                </a:lnTo>
                <a:lnTo>
                  <a:pt x="203" y="2070"/>
                </a:lnTo>
                <a:lnTo>
                  <a:pt x="195" y="2073"/>
                </a:lnTo>
                <a:lnTo>
                  <a:pt x="188" y="2078"/>
                </a:lnTo>
                <a:lnTo>
                  <a:pt x="181" y="2084"/>
                </a:lnTo>
                <a:lnTo>
                  <a:pt x="177" y="2089"/>
                </a:lnTo>
                <a:lnTo>
                  <a:pt x="175" y="2099"/>
                </a:lnTo>
                <a:lnTo>
                  <a:pt x="172" y="2111"/>
                </a:lnTo>
                <a:lnTo>
                  <a:pt x="171" y="2124"/>
                </a:lnTo>
                <a:lnTo>
                  <a:pt x="172" y="2148"/>
                </a:lnTo>
                <a:lnTo>
                  <a:pt x="179" y="2163"/>
                </a:lnTo>
                <a:lnTo>
                  <a:pt x="188" y="2174"/>
                </a:lnTo>
                <a:lnTo>
                  <a:pt x="202" y="2176"/>
                </a:lnTo>
                <a:lnTo>
                  <a:pt x="210" y="2175"/>
                </a:lnTo>
                <a:lnTo>
                  <a:pt x="216" y="2167"/>
                </a:lnTo>
                <a:lnTo>
                  <a:pt x="221" y="2157"/>
                </a:lnTo>
                <a:lnTo>
                  <a:pt x="225" y="2141"/>
                </a:lnTo>
                <a:lnTo>
                  <a:pt x="230" y="2124"/>
                </a:lnTo>
                <a:lnTo>
                  <a:pt x="235" y="2106"/>
                </a:lnTo>
                <a:lnTo>
                  <a:pt x="239" y="2088"/>
                </a:lnTo>
                <a:lnTo>
                  <a:pt x="244" y="2070"/>
                </a:lnTo>
                <a:lnTo>
                  <a:pt x="249" y="2052"/>
                </a:lnTo>
                <a:lnTo>
                  <a:pt x="256" y="2034"/>
                </a:lnTo>
                <a:lnTo>
                  <a:pt x="264" y="2018"/>
                </a:lnTo>
                <a:lnTo>
                  <a:pt x="273" y="2004"/>
                </a:lnTo>
                <a:lnTo>
                  <a:pt x="279" y="1999"/>
                </a:lnTo>
                <a:lnTo>
                  <a:pt x="286" y="1992"/>
                </a:lnTo>
                <a:lnTo>
                  <a:pt x="291" y="1987"/>
                </a:lnTo>
                <a:lnTo>
                  <a:pt x="299" y="1983"/>
                </a:lnTo>
                <a:lnTo>
                  <a:pt x="307" y="1982"/>
                </a:lnTo>
                <a:lnTo>
                  <a:pt x="314" y="1978"/>
                </a:lnTo>
                <a:lnTo>
                  <a:pt x="324" y="1977"/>
                </a:lnTo>
                <a:lnTo>
                  <a:pt x="334" y="1977"/>
                </a:lnTo>
                <a:lnTo>
                  <a:pt x="343" y="1977"/>
                </a:lnTo>
                <a:lnTo>
                  <a:pt x="351" y="1978"/>
                </a:lnTo>
                <a:lnTo>
                  <a:pt x="359" y="1979"/>
                </a:lnTo>
                <a:lnTo>
                  <a:pt x="366" y="1982"/>
                </a:lnTo>
                <a:lnTo>
                  <a:pt x="374" y="1983"/>
                </a:lnTo>
                <a:lnTo>
                  <a:pt x="380" y="1986"/>
                </a:lnTo>
                <a:lnTo>
                  <a:pt x="388" y="1991"/>
                </a:lnTo>
                <a:lnTo>
                  <a:pt x="393" y="1994"/>
                </a:lnTo>
                <a:lnTo>
                  <a:pt x="406" y="2003"/>
                </a:lnTo>
                <a:lnTo>
                  <a:pt x="415" y="2013"/>
                </a:lnTo>
                <a:lnTo>
                  <a:pt x="424" y="2027"/>
                </a:lnTo>
                <a:lnTo>
                  <a:pt x="432" y="2041"/>
                </a:lnTo>
                <a:lnTo>
                  <a:pt x="436" y="2057"/>
                </a:lnTo>
                <a:lnTo>
                  <a:pt x="441" y="2074"/>
                </a:lnTo>
                <a:lnTo>
                  <a:pt x="443" y="2094"/>
                </a:lnTo>
                <a:lnTo>
                  <a:pt x="444" y="2114"/>
                </a:lnTo>
                <a:lnTo>
                  <a:pt x="444" y="2129"/>
                </a:lnTo>
                <a:lnTo>
                  <a:pt x="443" y="2145"/>
                </a:lnTo>
                <a:lnTo>
                  <a:pt x="440" y="2159"/>
                </a:lnTo>
                <a:lnTo>
                  <a:pt x="436" y="2174"/>
                </a:lnTo>
                <a:lnTo>
                  <a:pt x="435" y="2188"/>
                </a:lnTo>
                <a:lnTo>
                  <a:pt x="431" y="2199"/>
                </a:lnTo>
                <a:lnTo>
                  <a:pt x="426" y="2211"/>
                </a:lnTo>
                <a:lnTo>
                  <a:pt x="419" y="2223"/>
                </a:lnTo>
                <a:lnTo>
                  <a:pt x="412" y="2232"/>
                </a:lnTo>
                <a:lnTo>
                  <a:pt x="405" y="2241"/>
                </a:lnTo>
                <a:lnTo>
                  <a:pt x="395" y="2249"/>
                </a:lnTo>
                <a:lnTo>
                  <a:pt x="386" y="2255"/>
                </a:lnTo>
                <a:lnTo>
                  <a:pt x="382" y="2258"/>
                </a:lnTo>
                <a:lnTo>
                  <a:pt x="375" y="2259"/>
                </a:lnTo>
                <a:lnTo>
                  <a:pt x="369" y="2262"/>
                </a:lnTo>
                <a:lnTo>
                  <a:pt x="365" y="2264"/>
                </a:lnTo>
                <a:lnTo>
                  <a:pt x="359" y="2265"/>
                </a:lnTo>
                <a:lnTo>
                  <a:pt x="352" y="2265"/>
                </a:lnTo>
                <a:lnTo>
                  <a:pt x="344" y="2267"/>
                </a:lnTo>
                <a:lnTo>
                  <a:pt x="339" y="2267"/>
                </a:lnTo>
                <a:close/>
                <a:moveTo>
                  <a:pt x="278" y="1772"/>
                </a:moveTo>
                <a:lnTo>
                  <a:pt x="259" y="1772"/>
                </a:lnTo>
                <a:lnTo>
                  <a:pt x="241" y="1771"/>
                </a:lnTo>
                <a:lnTo>
                  <a:pt x="223" y="1768"/>
                </a:lnTo>
                <a:lnTo>
                  <a:pt x="204" y="1765"/>
                </a:lnTo>
                <a:lnTo>
                  <a:pt x="186" y="1762"/>
                </a:lnTo>
                <a:lnTo>
                  <a:pt x="168" y="1755"/>
                </a:lnTo>
                <a:lnTo>
                  <a:pt x="150" y="1751"/>
                </a:lnTo>
                <a:lnTo>
                  <a:pt x="131" y="1744"/>
                </a:lnTo>
                <a:lnTo>
                  <a:pt x="113" y="1736"/>
                </a:lnTo>
                <a:lnTo>
                  <a:pt x="96" y="1727"/>
                </a:lnTo>
                <a:lnTo>
                  <a:pt x="78" y="1719"/>
                </a:lnTo>
                <a:lnTo>
                  <a:pt x="61" y="1709"/>
                </a:lnTo>
                <a:lnTo>
                  <a:pt x="45" y="1700"/>
                </a:lnTo>
                <a:lnTo>
                  <a:pt x="29" y="1688"/>
                </a:lnTo>
                <a:lnTo>
                  <a:pt x="15" y="1678"/>
                </a:lnTo>
                <a:lnTo>
                  <a:pt x="0" y="1666"/>
                </a:lnTo>
                <a:lnTo>
                  <a:pt x="0" y="1603"/>
                </a:lnTo>
                <a:lnTo>
                  <a:pt x="15" y="1612"/>
                </a:lnTo>
                <a:lnTo>
                  <a:pt x="29" y="1620"/>
                </a:lnTo>
                <a:lnTo>
                  <a:pt x="45" y="1629"/>
                </a:lnTo>
                <a:lnTo>
                  <a:pt x="61" y="1636"/>
                </a:lnTo>
                <a:lnTo>
                  <a:pt x="78" y="1643"/>
                </a:lnTo>
                <a:lnTo>
                  <a:pt x="95" y="1651"/>
                </a:lnTo>
                <a:lnTo>
                  <a:pt x="111" y="1657"/>
                </a:lnTo>
                <a:lnTo>
                  <a:pt x="129" y="1662"/>
                </a:lnTo>
                <a:lnTo>
                  <a:pt x="148" y="1667"/>
                </a:lnTo>
                <a:lnTo>
                  <a:pt x="164" y="1671"/>
                </a:lnTo>
                <a:lnTo>
                  <a:pt x="184" y="1675"/>
                </a:lnTo>
                <a:lnTo>
                  <a:pt x="202" y="1678"/>
                </a:lnTo>
                <a:lnTo>
                  <a:pt x="219" y="1680"/>
                </a:lnTo>
                <a:lnTo>
                  <a:pt x="237" y="1683"/>
                </a:lnTo>
                <a:lnTo>
                  <a:pt x="255" y="1684"/>
                </a:lnTo>
                <a:lnTo>
                  <a:pt x="273" y="1686"/>
                </a:lnTo>
                <a:lnTo>
                  <a:pt x="287" y="1686"/>
                </a:lnTo>
                <a:lnTo>
                  <a:pt x="299" y="1686"/>
                </a:lnTo>
                <a:lnTo>
                  <a:pt x="312" y="1684"/>
                </a:lnTo>
                <a:lnTo>
                  <a:pt x="324" y="1684"/>
                </a:lnTo>
                <a:lnTo>
                  <a:pt x="335" y="1683"/>
                </a:lnTo>
                <a:lnTo>
                  <a:pt x="348" y="1680"/>
                </a:lnTo>
                <a:lnTo>
                  <a:pt x="359" y="1679"/>
                </a:lnTo>
                <a:lnTo>
                  <a:pt x="371" y="1678"/>
                </a:lnTo>
                <a:lnTo>
                  <a:pt x="383" y="1676"/>
                </a:lnTo>
                <a:lnTo>
                  <a:pt x="393" y="1674"/>
                </a:lnTo>
                <a:lnTo>
                  <a:pt x="406" y="1670"/>
                </a:lnTo>
                <a:lnTo>
                  <a:pt x="417" y="1667"/>
                </a:lnTo>
                <a:lnTo>
                  <a:pt x="428" y="1665"/>
                </a:lnTo>
                <a:lnTo>
                  <a:pt x="440" y="1661"/>
                </a:lnTo>
                <a:lnTo>
                  <a:pt x="452" y="1657"/>
                </a:lnTo>
                <a:lnTo>
                  <a:pt x="462" y="1652"/>
                </a:lnTo>
                <a:lnTo>
                  <a:pt x="475" y="1648"/>
                </a:lnTo>
                <a:lnTo>
                  <a:pt x="485" y="1641"/>
                </a:lnTo>
                <a:lnTo>
                  <a:pt x="497" y="1636"/>
                </a:lnTo>
                <a:lnTo>
                  <a:pt x="510" y="1631"/>
                </a:lnTo>
                <a:lnTo>
                  <a:pt x="522" y="1625"/>
                </a:lnTo>
                <a:lnTo>
                  <a:pt x="536" y="1617"/>
                </a:lnTo>
                <a:lnTo>
                  <a:pt x="548" y="1611"/>
                </a:lnTo>
                <a:lnTo>
                  <a:pt x="560" y="1603"/>
                </a:lnTo>
                <a:lnTo>
                  <a:pt x="560" y="1666"/>
                </a:lnTo>
                <a:lnTo>
                  <a:pt x="550" y="1674"/>
                </a:lnTo>
                <a:lnTo>
                  <a:pt x="541" y="1679"/>
                </a:lnTo>
                <a:lnTo>
                  <a:pt x="531" y="1686"/>
                </a:lnTo>
                <a:lnTo>
                  <a:pt x="522" y="1692"/>
                </a:lnTo>
                <a:lnTo>
                  <a:pt x="514" y="1696"/>
                </a:lnTo>
                <a:lnTo>
                  <a:pt x="507" y="1701"/>
                </a:lnTo>
                <a:lnTo>
                  <a:pt x="501" y="1705"/>
                </a:lnTo>
                <a:lnTo>
                  <a:pt x="494" y="1710"/>
                </a:lnTo>
                <a:lnTo>
                  <a:pt x="488" y="1713"/>
                </a:lnTo>
                <a:lnTo>
                  <a:pt x="483" y="1718"/>
                </a:lnTo>
                <a:lnTo>
                  <a:pt x="476" y="1721"/>
                </a:lnTo>
                <a:lnTo>
                  <a:pt x="470" y="1723"/>
                </a:lnTo>
                <a:lnTo>
                  <a:pt x="462" y="1727"/>
                </a:lnTo>
                <a:lnTo>
                  <a:pt x="454" y="1731"/>
                </a:lnTo>
                <a:lnTo>
                  <a:pt x="448" y="1735"/>
                </a:lnTo>
                <a:lnTo>
                  <a:pt x="440" y="1739"/>
                </a:lnTo>
                <a:lnTo>
                  <a:pt x="432" y="1742"/>
                </a:lnTo>
                <a:lnTo>
                  <a:pt x="424" y="1745"/>
                </a:lnTo>
                <a:lnTo>
                  <a:pt x="415" y="1748"/>
                </a:lnTo>
                <a:lnTo>
                  <a:pt x="406" y="1751"/>
                </a:lnTo>
                <a:lnTo>
                  <a:pt x="397" y="1754"/>
                </a:lnTo>
                <a:lnTo>
                  <a:pt x="388" y="1757"/>
                </a:lnTo>
                <a:lnTo>
                  <a:pt x="378" y="1759"/>
                </a:lnTo>
                <a:lnTo>
                  <a:pt x="368" y="1762"/>
                </a:lnTo>
                <a:lnTo>
                  <a:pt x="357" y="1763"/>
                </a:lnTo>
                <a:lnTo>
                  <a:pt x="347" y="1766"/>
                </a:lnTo>
                <a:lnTo>
                  <a:pt x="335" y="1768"/>
                </a:lnTo>
                <a:lnTo>
                  <a:pt x="325" y="1770"/>
                </a:lnTo>
                <a:lnTo>
                  <a:pt x="313" y="1771"/>
                </a:lnTo>
                <a:lnTo>
                  <a:pt x="303" y="1771"/>
                </a:lnTo>
                <a:lnTo>
                  <a:pt x="290" y="1772"/>
                </a:lnTo>
                <a:lnTo>
                  <a:pt x="278" y="1772"/>
                </a:lnTo>
                <a:close/>
                <a:moveTo>
                  <a:pt x="120" y="1271"/>
                </a:moveTo>
                <a:lnTo>
                  <a:pt x="435" y="1271"/>
                </a:lnTo>
                <a:lnTo>
                  <a:pt x="435" y="1350"/>
                </a:lnTo>
                <a:lnTo>
                  <a:pt x="397" y="1350"/>
                </a:lnTo>
                <a:lnTo>
                  <a:pt x="397" y="1352"/>
                </a:lnTo>
                <a:lnTo>
                  <a:pt x="408" y="1359"/>
                </a:lnTo>
                <a:lnTo>
                  <a:pt x="417" y="1368"/>
                </a:lnTo>
                <a:lnTo>
                  <a:pt x="426" y="1379"/>
                </a:lnTo>
                <a:lnTo>
                  <a:pt x="432" y="1392"/>
                </a:lnTo>
                <a:lnTo>
                  <a:pt x="436" y="1405"/>
                </a:lnTo>
                <a:lnTo>
                  <a:pt x="441" y="1419"/>
                </a:lnTo>
                <a:lnTo>
                  <a:pt x="443" y="1434"/>
                </a:lnTo>
                <a:lnTo>
                  <a:pt x="444" y="1449"/>
                </a:lnTo>
                <a:lnTo>
                  <a:pt x="443" y="1472"/>
                </a:lnTo>
                <a:lnTo>
                  <a:pt x="436" y="1494"/>
                </a:lnTo>
                <a:lnTo>
                  <a:pt x="427" y="1512"/>
                </a:lnTo>
                <a:lnTo>
                  <a:pt x="415" y="1529"/>
                </a:lnTo>
                <a:lnTo>
                  <a:pt x="408" y="1537"/>
                </a:lnTo>
                <a:lnTo>
                  <a:pt x="400" y="1541"/>
                </a:lnTo>
                <a:lnTo>
                  <a:pt x="391" y="1547"/>
                </a:lnTo>
                <a:lnTo>
                  <a:pt x="380" y="1550"/>
                </a:lnTo>
                <a:lnTo>
                  <a:pt x="368" y="1552"/>
                </a:lnTo>
                <a:lnTo>
                  <a:pt x="356" y="1556"/>
                </a:lnTo>
                <a:lnTo>
                  <a:pt x="342" y="1557"/>
                </a:lnTo>
                <a:lnTo>
                  <a:pt x="329" y="1557"/>
                </a:lnTo>
                <a:lnTo>
                  <a:pt x="120" y="1557"/>
                </a:lnTo>
                <a:lnTo>
                  <a:pt x="120" y="1473"/>
                </a:lnTo>
                <a:lnTo>
                  <a:pt x="321" y="1473"/>
                </a:lnTo>
                <a:lnTo>
                  <a:pt x="334" y="1472"/>
                </a:lnTo>
                <a:lnTo>
                  <a:pt x="347" y="1471"/>
                </a:lnTo>
                <a:lnTo>
                  <a:pt x="357" y="1466"/>
                </a:lnTo>
                <a:lnTo>
                  <a:pt x="365" y="1460"/>
                </a:lnTo>
                <a:lnTo>
                  <a:pt x="373" y="1454"/>
                </a:lnTo>
                <a:lnTo>
                  <a:pt x="377" y="1445"/>
                </a:lnTo>
                <a:lnTo>
                  <a:pt x="378" y="1432"/>
                </a:lnTo>
                <a:lnTo>
                  <a:pt x="380" y="1420"/>
                </a:lnTo>
                <a:lnTo>
                  <a:pt x="380" y="1412"/>
                </a:lnTo>
                <a:lnTo>
                  <a:pt x="378" y="1403"/>
                </a:lnTo>
                <a:lnTo>
                  <a:pt x="375" y="1396"/>
                </a:lnTo>
                <a:lnTo>
                  <a:pt x="373" y="1388"/>
                </a:lnTo>
                <a:lnTo>
                  <a:pt x="368" y="1383"/>
                </a:lnTo>
                <a:lnTo>
                  <a:pt x="364" y="1375"/>
                </a:lnTo>
                <a:lnTo>
                  <a:pt x="357" y="1368"/>
                </a:lnTo>
                <a:lnTo>
                  <a:pt x="349" y="1363"/>
                </a:lnTo>
                <a:lnTo>
                  <a:pt x="340" y="1359"/>
                </a:lnTo>
                <a:lnTo>
                  <a:pt x="331" y="1357"/>
                </a:lnTo>
                <a:lnTo>
                  <a:pt x="318" y="1354"/>
                </a:lnTo>
                <a:lnTo>
                  <a:pt x="307" y="1353"/>
                </a:lnTo>
                <a:lnTo>
                  <a:pt x="120" y="1353"/>
                </a:lnTo>
                <a:lnTo>
                  <a:pt x="120" y="1271"/>
                </a:lnTo>
                <a:close/>
                <a:moveTo>
                  <a:pt x="435" y="1195"/>
                </a:moveTo>
                <a:lnTo>
                  <a:pt x="120" y="1195"/>
                </a:lnTo>
                <a:lnTo>
                  <a:pt x="120" y="1115"/>
                </a:lnTo>
                <a:lnTo>
                  <a:pt x="164" y="1115"/>
                </a:lnTo>
                <a:lnTo>
                  <a:pt x="164" y="1113"/>
                </a:lnTo>
                <a:lnTo>
                  <a:pt x="153" y="1106"/>
                </a:lnTo>
                <a:lnTo>
                  <a:pt x="142" y="1097"/>
                </a:lnTo>
                <a:lnTo>
                  <a:pt x="133" y="1086"/>
                </a:lnTo>
                <a:lnTo>
                  <a:pt x="125" y="1076"/>
                </a:lnTo>
                <a:lnTo>
                  <a:pt x="119" y="1062"/>
                </a:lnTo>
                <a:lnTo>
                  <a:pt x="114" y="1050"/>
                </a:lnTo>
                <a:lnTo>
                  <a:pt x="113" y="1034"/>
                </a:lnTo>
                <a:lnTo>
                  <a:pt x="111" y="1019"/>
                </a:lnTo>
                <a:lnTo>
                  <a:pt x="113" y="1002"/>
                </a:lnTo>
                <a:lnTo>
                  <a:pt x="114" y="987"/>
                </a:lnTo>
                <a:lnTo>
                  <a:pt x="119" y="974"/>
                </a:lnTo>
                <a:lnTo>
                  <a:pt x="124" y="959"/>
                </a:lnTo>
                <a:lnTo>
                  <a:pt x="129" y="948"/>
                </a:lnTo>
                <a:lnTo>
                  <a:pt x="139" y="937"/>
                </a:lnTo>
                <a:lnTo>
                  <a:pt x="148" y="927"/>
                </a:lnTo>
                <a:lnTo>
                  <a:pt x="160" y="922"/>
                </a:lnTo>
                <a:lnTo>
                  <a:pt x="167" y="918"/>
                </a:lnTo>
                <a:lnTo>
                  <a:pt x="172" y="915"/>
                </a:lnTo>
                <a:lnTo>
                  <a:pt x="179" y="914"/>
                </a:lnTo>
                <a:lnTo>
                  <a:pt x="186" y="910"/>
                </a:lnTo>
                <a:lnTo>
                  <a:pt x="194" y="909"/>
                </a:lnTo>
                <a:lnTo>
                  <a:pt x="202" y="909"/>
                </a:lnTo>
                <a:lnTo>
                  <a:pt x="210" y="908"/>
                </a:lnTo>
                <a:lnTo>
                  <a:pt x="216" y="908"/>
                </a:lnTo>
                <a:lnTo>
                  <a:pt x="435" y="908"/>
                </a:lnTo>
                <a:lnTo>
                  <a:pt x="435" y="990"/>
                </a:lnTo>
                <a:lnTo>
                  <a:pt x="244" y="990"/>
                </a:lnTo>
                <a:lnTo>
                  <a:pt x="237" y="990"/>
                </a:lnTo>
                <a:lnTo>
                  <a:pt x="230" y="992"/>
                </a:lnTo>
                <a:lnTo>
                  <a:pt x="224" y="992"/>
                </a:lnTo>
                <a:lnTo>
                  <a:pt x="219" y="993"/>
                </a:lnTo>
                <a:lnTo>
                  <a:pt x="212" y="994"/>
                </a:lnTo>
                <a:lnTo>
                  <a:pt x="206" y="997"/>
                </a:lnTo>
                <a:lnTo>
                  <a:pt x="202" y="999"/>
                </a:lnTo>
                <a:lnTo>
                  <a:pt x="197" y="1001"/>
                </a:lnTo>
                <a:lnTo>
                  <a:pt x="189" y="1007"/>
                </a:lnTo>
                <a:lnTo>
                  <a:pt x="185" y="1016"/>
                </a:lnTo>
                <a:lnTo>
                  <a:pt x="181" y="1029"/>
                </a:lnTo>
                <a:lnTo>
                  <a:pt x="180" y="1046"/>
                </a:lnTo>
                <a:lnTo>
                  <a:pt x="181" y="1062"/>
                </a:lnTo>
                <a:lnTo>
                  <a:pt x="186" y="1076"/>
                </a:lnTo>
                <a:lnTo>
                  <a:pt x="193" y="1086"/>
                </a:lnTo>
                <a:lnTo>
                  <a:pt x="202" y="1095"/>
                </a:lnTo>
                <a:lnTo>
                  <a:pt x="207" y="1098"/>
                </a:lnTo>
                <a:lnTo>
                  <a:pt x="212" y="1103"/>
                </a:lnTo>
                <a:lnTo>
                  <a:pt x="219" y="1104"/>
                </a:lnTo>
                <a:lnTo>
                  <a:pt x="225" y="1107"/>
                </a:lnTo>
                <a:lnTo>
                  <a:pt x="232" y="1109"/>
                </a:lnTo>
                <a:lnTo>
                  <a:pt x="238" y="1109"/>
                </a:lnTo>
                <a:lnTo>
                  <a:pt x="246" y="1111"/>
                </a:lnTo>
                <a:lnTo>
                  <a:pt x="254" y="1111"/>
                </a:lnTo>
                <a:lnTo>
                  <a:pt x="435" y="1111"/>
                </a:lnTo>
                <a:lnTo>
                  <a:pt x="435" y="1195"/>
                </a:lnTo>
                <a:close/>
                <a:moveTo>
                  <a:pt x="435" y="827"/>
                </a:moveTo>
                <a:lnTo>
                  <a:pt x="120" y="827"/>
                </a:lnTo>
                <a:lnTo>
                  <a:pt x="120" y="743"/>
                </a:lnTo>
                <a:lnTo>
                  <a:pt x="435" y="743"/>
                </a:lnTo>
                <a:lnTo>
                  <a:pt x="435" y="827"/>
                </a:lnTo>
                <a:close/>
                <a:moveTo>
                  <a:pt x="84" y="827"/>
                </a:moveTo>
                <a:lnTo>
                  <a:pt x="5" y="827"/>
                </a:lnTo>
                <a:lnTo>
                  <a:pt x="5" y="743"/>
                </a:lnTo>
                <a:lnTo>
                  <a:pt x="84" y="743"/>
                </a:lnTo>
                <a:lnTo>
                  <a:pt x="84" y="827"/>
                </a:lnTo>
                <a:close/>
                <a:moveTo>
                  <a:pt x="371" y="653"/>
                </a:moveTo>
                <a:lnTo>
                  <a:pt x="176" y="653"/>
                </a:lnTo>
                <a:lnTo>
                  <a:pt x="176" y="695"/>
                </a:lnTo>
                <a:lnTo>
                  <a:pt x="120" y="695"/>
                </a:lnTo>
                <a:lnTo>
                  <a:pt x="120" y="653"/>
                </a:lnTo>
                <a:lnTo>
                  <a:pt x="35" y="653"/>
                </a:lnTo>
                <a:lnTo>
                  <a:pt x="35" y="570"/>
                </a:lnTo>
                <a:lnTo>
                  <a:pt x="120" y="570"/>
                </a:lnTo>
                <a:lnTo>
                  <a:pt x="120" y="519"/>
                </a:lnTo>
                <a:lnTo>
                  <a:pt x="176" y="519"/>
                </a:lnTo>
                <a:lnTo>
                  <a:pt x="176" y="570"/>
                </a:lnTo>
                <a:lnTo>
                  <a:pt x="354" y="570"/>
                </a:lnTo>
                <a:lnTo>
                  <a:pt x="361" y="570"/>
                </a:lnTo>
                <a:lnTo>
                  <a:pt x="368" y="567"/>
                </a:lnTo>
                <a:lnTo>
                  <a:pt x="373" y="566"/>
                </a:lnTo>
                <a:lnTo>
                  <a:pt x="375" y="565"/>
                </a:lnTo>
                <a:lnTo>
                  <a:pt x="377" y="562"/>
                </a:lnTo>
                <a:lnTo>
                  <a:pt x="378" y="556"/>
                </a:lnTo>
                <a:lnTo>
                  <a:pt x="380" y="548"/>
                </a:lnTo>
                <a:lnTo>
                  <a:pt x="380" y="537"/>
                </a:lnTo>
                <a:lnTo>
                  <a:pt x="380" y="535"/>
                </a:lnTo>
                <a:lnTo>
                  <a:pt x="380" y="532"/>
                </a:lnTo>
                <a:lnTo>
                  <a:pt x="380" y="530"/>
                </a:lnTo>
                <a:lnTo>
                  <a:pt x="380" y="527"/>
                </a:lnTo>
                <a:lnTo>
                  <a:pt x="378" y="523"/>
                </a:lnTo>
                <a:lnTo>
                  <a:pt x="378" y="522"/>
                </a:lnTo>
                <a:lnTo>
                  <a:pt x="378" y="521"/>
                </a:lnTo>
                <a:lnTo>
                  <a:pt x="378" y="519"/>
                </a:lnTo>
                <a:lnTo>
                  <a:pt x="439" y="519"/>
                </a:lnTo>
                <a:lnTo>
                  <a:pt x="439" y="522"/>
                </a:lnTo>
                <a:lnTo>
                  <a:pt x="439" y="527"/>
                </a:lnTo>
                <a:lnTo>
                  <a:pt x="439" y="531"/>
                </a:lnTo>
                <a:lnTo>
                  <a:pt x="439" y="537"/>
                </a:lnTo>
                <a:lnTo>
                  <a:pt x="439" y="544"/>
                </a:lnTo>
                <a:lnTo>
                  <a:pt x="440" y="549"/>
                </a:lnTo>
                <a:lnTo>
                  <a:pt x="440" y="554"/>
                </a:lnTo>
                <a:lnTo>
                  <a:pt x="440" y="557"/>
                </a:lnTo>
                <a:lnTo>
                  <a:pt x="440" y="570"/>
                </a:lnTo>
                <a:lnTo>
                  <a:pt x="440" y="585"/>
                </a:lnTo>
                <a:lnTo>
                  <a:pt x="439" y="600"/>
                </a:lnTo>
                <a:lnTo>
                  <a:pt x="435" y="612"/>
                </a:lnTo>
                <a:lnTo>
                  <a:pt x="432" y="623"/>
                </a:lnTo>
                <a:lnTo>
                  <a:pt x="427" y="631"/>
                </a:lnTo>
                <a:lnTo>
                  <a:pt x="422" y="638"/>
                </a:lnTo>
                <a:lnTo>
                  <a:pt x="415" y="642"/>
                </a:lnTo>
                <a:lnTo>
                  <a:pt x="409" y="647"/>
                </a:lnTo>
                <a:lnTo>
                  <a:pt x="401" y="650"/>
                </a:lnTo>
                <a:lnTo>
                  <a:pt x="392" y="651"/>
                </a:lnTo>
                <a:lnTo>
                  <a:pt x="382" y="653"/>
                </a:lnTo>
                <a:lnTo>
                  <a:pt x="371" y="653"/>
                </a:lnTo>
                <a:close/>
                <a:moveTo>
                  <a:pt x="339" y="487"/>
                </a:moveTo>
                <a:lnTo>
                  <a:pt x="339" y="403"/>
                </a:lnTo>
                <a:lnTo>
                  <a:pt x="349" y="401"/>
                </a:lnTo>
                <a:lnTo>
                  <a:pt x="359" y="399"/>
                </a:lnTo>
                <a:lnTo>
                  <a:pt x="366" y="394"/>
                </a:lnTo>
                <a:lnTo>
                  <a:pt x="374" y="386"/>
                </a:lnTo>
                <a:lnTo>
                  <a:pt x="378" y="376"/>
                </a:lnTo>
                <a:lnTo>
                  <a:pt x="382" y="365"/>
                </a:lnTo>
                <a:lnTo>
                  <a:pt x="384" y="351"/>
                </a:lnTo>
                <a:lnTo>
                  <a:pt x="384" y="334"/>
                </a:lnTo>
                <a:lnTo>
                  <a:pt x="384" y="322"/>
                </a:lnTo>
                <a:lnTo>
                  <a:pt x="383" y="310"/>
                </a:lnTo>
                <a:lnTo>
                  <a:pt x="380" y="301"/>
                </a:lnTo>
                <a:lnTo>
                  <a:pt x="375" y="293"/>
                </a:lnTo>
                <a:lnTo>
                  <a:pt x="369" y="289"/>
                </a:lnTo>
                <a:lnTo>
                  <a:pt x="365" y="284"/>
                </a:lnTo>
                <a:lnTo>
                  <a:pt x="359" y="282"/>
                </a:lnTo>
                <a:lnTo>
                  <a:pt x="352" y="281"/>
                </a:lnTo>
                <a:lnTo>
                  <a:pt x="343" y="282"/>
                </a:lnTo>
                <a:lnTo>
                  <a:pt x="338" y="289"/>
                </a:lnTo>
                <a:lnTo>
                  <a:pt x="330" y="301"/>
                </a:lnTo>
                <a:lnTo>
                  <a:pt x="325" y="316"/>
                </a:lnTo>
                <a:lnTo>
                  <a:pt x="321" y="333"/>
                </a:lnTo>
                <a:lnTo>
                  <a:pt x="316" y="351"/>
                </a:lnTo>
                <a:lnTo>
                  <a:pt x="312" y="368"/>
                </a:lnTo>
                <a:lnTo>
                  <a:pt x="308" y="386"/>
                </a:lnTo>
                <a:lnTo>
                  <a:pt x="304" y="404"/>
                </a:lnTo>
                <a:lnTo>
                  <a:pt x="296" y="420"/>
                </a:lnTo>
                <a:lnTo>
                  <a:pt x="289" y="435"/>
                </a:lnTo>
                <a:lnTo>
                  <a:pt x="279" y="448"/>
                </a:lnTo>
                <a:lnTo>
                  <a:pt x="273" y="455"/>
                </a:lnTo>
                <a:lnTo>
                  <a:pt x="267" y="460"/>
                </a:lnTo>
                <a:lnTo>
                  <a:pt x="261" y="464"/>
                </a:lnTo>
                <a:lnTo>
                  <a:pt x="254" y="469"/>
                </a:lnTo>
                <a:lnTo>
                  <a:pt x="246" y="471"/>
                </a:lnTo>
                <a:lnTo>
                  <a:pt x="238" y="473"/>
                </a:lnTo>
                <a:lnTo>
                  <a:pt x="229" y="475"/>
                </a:lnTo>
                <a:lnTo>
                  <a:pt x="219" y="475"/>
                </a:lnTo>
                <a:lnTo>
                  <a:pt x="211" y="475"/>
                </a:lnTo>
                <a:lnTo>
                  <a:pt x="203" y="473"/>
                </a:lnTo>
                <a:lnTo>
                  <a:pt x="197" y="473"/>
                </a:lnTo>
                <a:lnTo>
                  <a:pt x="189" y="471"/>
                </a:lnTo>
                <a:lnTo>
                  <a:pt x="184" y="469"/>
                </a:lnTo>
                <a:lnTo>
                  <a:pt x="176" y="467"/>
                </a:lnTo>
                <a:lnTo>
                  <a:pt x="170" y="464"/>
                </a:lnTo>
                <a:lnTo>
                  <a:pt x="163" y="461"/>
                </a:lnTo>
                <a:lnTo>
                  <a:pt x="153" y="453"/>
                </a:lnTo>
                <a:lnTo>
                  <a:pt x="142" y="444"/>
                </a:lnTo>
                <a:lnTo>
                  <a:pt x="133" y="431"/>
                </a:lnTo>
                <a:lnTo>
                  <a:pt x="125" y="418"/>
                </a:lnTo>
                <a:lnTo>
                  <a:pt x="119" y="403"/>
                </a:lnTo>
                <a:lnTo>
                  <a:pt x="114" y="386"/>
                </a:lnTo>
                <a:lnTo>
                  <a:pt x="113" y="368"/>
                </a:lnTo>
                <a:lnTo>
                  <a:pt x="111" y="347"/>
                </a:lnTo>
                <a:lnTo>
                  <a:pt x="113" y="319"/>
                </a:lnTo>
                <a:lnTo>
                  <a:pt x="116" y="297"/>
                </a:lnTo>
                <a:lnTo>
                  <a:pt x="120" y="276"/>
                </a:lnTo>
                <a:lnTo>
                  <a:pt x="128" y="259"/>
                </a:lnTo>
                <a:lnTo>
                  <a:pt x="136" y="245"/>
                </a:lnTo>
                <a:lnTo>
                  <a:pt x="145" y="233"/>
                </a:lnTo>
                <a:lnTo>
                  <a:pt x="155" y="224"/>
                </a:lnTo>
                <a:lnTo>
                  <a:pt x="167" y="219"/>
                </a:lnTo>
                <a:lnTo>
                  <a:pt x="172" y="215"/>
                </a:lnTo>
                <a:lnTo>
                  <a:pt x="179" y="214"/>
                </a:lnTo>
                <a:lnTo>
                  <a:pt x="184" y="212"/>
                </a:lnTo>
                <a:lnTo>
                  <a:pt x="189" y="210"/>
                </a:lnTo>
                <a:lnTo>
                  <a:pt x="195" y="210"/>
                </a:lnTo>
                <a:lnTo>
                  <a:pt x="202" y="207"/>
                </a:lnTo>
                <a:lnTo>
                  <a:pt x="206" y="206"/>
                </a:lnTo>
                <a:lnTo>
                  <a:pt x="212" y="206"/>
                </a:lnTo>
                <a:lnTo>
                  <a:pt x="212" y="289"/>
                </a:lnTo>
                <a:lnTo>
                  <a:pt x="203" y="290"/>
                </a:lnTo>
                <a:lnTo>
                  <a:pt x="195" y="293"/>
                </a:lnTo>
                <a:lnTo>
                  <a:pt x="188" y="298"/>
                </a:lnTo>
                <a:lnTo>
                  <a:pt x="181" y="304"/>
                </a:lnTo>
                <a:lnTo>
                  <a:pt x="177" y="310"/>
                </a:lnTo>
                <a:lnTo>
                  <a:pt x="175" y="319"/>
                </a:lnTo>
                <a:lnTo>
                  <a:pt x="172" y="332"/>
                </a:lnTo>
                <a:lnTo>
                  <a:pt x="171" y="345"/>
                </a:lnTo>
                <a:lnTo>
                  <a:pt x="172" y="368"/>
                </a:lnTo>
                <a:lnTo>
                  <a:pt x="179" y="383"/>
                </a:lnTo>
                <a:lnTo>
                  <a:pt x="188" y="394"/>
                </a:lnTo>
                <a:lnTo>
                  <a:pt x="202" y="396"/>
                </a:lnTo>
                <a:lnTo>
                  <a:pt x="210" y="395"/>
                </a:lnTo>
                <a:lnTo>
                  <a:pt x="216" y="387"/>
                </a:lnTo>
                <a:lnTo>
                  <a:pt x="221" y="377"/>
                </a:lnTo>
                <a:lnTo>
                  <a:pt x="225" y="361"/>
                </a:lnTo>
                <a:lnTo>
                  <a:pt x="230" y="345"/>
                </a:lnTo>
                <a:lnTo>
                  <a:pt x="235" y="326"/>
                </a:lnTo>
                <a:lnTo>
                  <a:pt x="239" y="308"/>
                </a:lnTo>
                <a:lnTo>
                  <a:pt x="244" y="290"/>
                </a:lnTo>
                <a:lnTo>
                  <a:pt x="249" y="272"/>
                </a:lnTo>
                <a:lnTo>
                  <a:pt x="256" y="254"/>
                </a:lnTo>
                <a:lnTo>
                  <a:pt x="264" y="238"/>
                </a:lnTo>
                <a:lnTo>
                  <a:pt x="273" y="224"/>
                </a:lnTo>
                <a:lnTo>
                  <a:pt x="279" y="219"/>
                </a:lnTo>
                <a:lnTo>
                  <a:pt x="286" y="212"/>
                </a:lnTo>
                <a:lnTo>
                  <a:pt x="291" y="207"/>
                </a:lnTo>
                <a:lnTo>
                  <a:pt x="299" y="203"/>
                </a:lnTo>
                <a:lnTo>
                  <a:pt x="307" y="202"/>
                </a:lnTo>
                <a:lnTo>
                  <a:pt x="314" y="198"/>
                </a:lnTo>
                <a:lnTo>
                  <a:pt x="324" y="197"/>
                </a:lnTo>
                <a:lnTo>
                  <a:pt x="334" y="197"/>
                </a:lnTo>
                <a:lnTo>
                  <a:pt x="343" y="197"/>
                </a:lnTo>
                <a:lnTo>
                  <a:pt x="351" y="198"/>
                </a:lnTo>
                <a:lnTo>
                  <a:pt x="359" y="200"/>
                </a:lnTo>
                <a:lnTo>
                  <a:pt x="366" y="202"/>
                </a:lnTo>
                <a:lnTo>
                  <a:pt x="374" y="203"/>
                </a:lnTo>
                <a:lnTo>
                  <a:pt x="380" y="206"/>
                </a:lnTo>
                <a:lnTo>
                  <a:pt x="388" y="211"/>
                </a:lnTo>
                <a:lnTo>
                  <a:pt x="393" y="214"/>
                </a:lnTo>
                <a:lnTo>
                  <a:pt x="406" y="223"/>
                </a:lnTo>
                <a:lnTo>
                  <a:pt x="415" y="233"/>
                </a:lnTo>
                <a:lnTo>
                  <a:pt x="424" y="247"/>
                </a:lnTo>
                <a:lnTo>
                  <a:pt x="432" y="262"/>
                </a:lnTo>
                <a:lnTo>
                  <a:pt x="436" y="277"/>
                </a:lnTo>
                <a:lnTo>
                  <a:pt x="441" y="294"/>
                </a:lnTo>
                <a:lnTo>
                  <a:pt x="443" y="315"/>
                </a:lnTo>
                <a:lnTo>
                  <a:pt x="444" y="334"/>
                </a:lnTo>
                <a:lnTo>
                  <a:pt x="444" y="350"/>
                </a:lnTo>
                <a:lnTo>
                  <a:pt x="443" y="365"/>
                </a:lnTo>
                <a:lnTo>
                  <a:pt x="440" y="381"/>
                </a:lnTo>
                <a:lnTo>
                  <a:pt x="436" y="394"/>
                </a:lnTo>
                <a:lnTo>
                  <a:pt x="435" y="408"/>
                </a:lnTo>
                <a:lnTo>
                  <a:pt x="431" y="420"/>
                </a:lnTo>
                <a:lnTo>
                  <a:pt x="426" y="431"/>
                </a:lnTo>
                <a:lnTo>
                  <a:pt x="419" y="443"/>
                </a:lnTo>
                <a:lnTo>
                  <a:pt x="412" y="452"/>
                </a:lnTo>
                <a:lnTo>
                  <a:pt x="405" y="461"/>
                </a:lnTo>
                <a:lnTo>
                  <a:pt x="395" y="469"/>
                </a:lnTo>
                <a:lnTo>
                  <a:pt x="386" y="475"/>
                </a:lnTo>
                <a:lnTo>
                  <a:pt x="382" y="478"/>
                </a:lnTo>
                <a:lnTo>
                  <a:pt x="375" y="479"/>
                </a:lnTo>
                <a:lnTo>
                  <a:pt x="369" y="482"/>
                </a:lnTo>
                <a:lnTo>
                  <a:pt x="365" y="484"/>
                </a:lnTo>
                <a:lnTo>
                  <a:pt x="359" y="486"/>
                </a:lnTo>
                <a:lnTo>
                  <a:pt x="352" y="486"/>
                </a:lnTo>
                <a:lnTo>
                  <a:pt x="344" y="487"/>
                </a:lnTo>
                <a:lnTo>
                  <a:pt x="339" y="487"/>
                </a:lnTo>
                <a:close/>
                <a:moveTo>
                  <a:pt x="560" y="165"/>
                </a:moveTo>
                <a:lnTo>
                  <a:pt x="543" y="154"/>
                </a:lnTo>
                <a:lnTo>
                  <a:pt x="527" y="145"/>
                </a:lnTo>
                <a:lnTo>
                  <a:pt x="510" y="137"/>
                </a:lnTo>
                <a:lnTo>
                  <a:pt x="493" y="130"/>
                </a:lnTo>
                <a:lnTo>
                  <a:pt x="476" y="122"/>
                </a:lnTo>
                <a:lnTo>
                  <a:pt x="459" y="117"/>
                </a:lnTo>
                <a:lnTo>
                  <a:pt x="443" y="112"/>
                </a:lnTo>
                <a:lnTo>
                  <a:pt x="426" y="108"/>
                </a:lnTo>
                <a:lnTo>
                  <a:pt x="408" y="103"/>
                </a:lnTo>
                <a:lnTo>
                  <a:pt x="391" y="100"/>
                </a:lnTo>
                <a:lnTo>
                  <a:pt x="373" y="96"/>
                </a:lnTo>
                <a:lnTo>
                  <a:pt x="354" y="93"/>
                </a:lnTo>
                <a:lnTo>
                  <a:pt x="334" y="92"/>
                </a:lnTo>
                <a:lnTo>
                  <a:pt x="316" y="91"/>
                </a:lnTo>
                <a:lnTo>
                  <a:pt x="298" y="88"/>
                </a:lnTo>
                <a:lnTo>
                  <a:pt x="278" y="88"/>
                </a:lnTo>
                <a:lnTo>
                  <a:pt x="269" y="88"/>
                </a:lnTo>
                <a:lnTo>
                  <a:pt x="261" y="88"/>
                </a:lnTo>
                <a:lnTo>
                  <a:pt x="255" y="88"/>
                </a:lnTo>
                <a:lnTo>
                  <a:pt x="249" y="88"/>
                </a:lnTo>
                <a:lnTo>
                  <a:pt x="238" y="88"/>
                </a:lnTo>
                <a:lnTo>
                  <a:pt x="228" y="91"/>
                </a:lnTo>
                <a:lnTo>
                  <a:pt x="216" y="92"/>
                </a:lnTo>
                <a:lnTo>
                  <a:pt x="206" y="92"/>
                </a:lnTo>
                <a:lnTo>
                  <a:pt x="194" y="95"/>
                </a:lnTo>
                <a:lnTo>
                  <a:pt x="184" y="96"/>
                </a:lnTo>
                <a:lnTo>
                  <a:pt x="172" y="97"/>
                </a:lnTo>
                <a:lnTo>
                  <a:pt x="162" y="101"/>
                </a:lnTo>
                <a:lnTo>
                  <a:pt x="151" y="104"/>
                </a:lnTo>
                <a:lnTo>
                  <a:pt x="141" y="105"/>
                </a:lnTo>
                <a:lnTo>
                  <a:pt x="129" y="109"/>
                </a:lnTo>
                <a:lnTo>
                  <a:pt x="119" y="112"/>
                </a:lnTo>
                <a:lnTo>
                  <a:pt x="109" y="117"/>
                </a:lnTo>
                <a:lnTo>
                  <a:pt x="100" y="119"/>
                </a:lnTo>
                <a:lnTo>
                  <a:pt x="88" y="122"/>
                </a:lnTo>
                <a:lnTo>
                  <a:pt x="78" y="127"/>
                </a:lnTo>
                <a:lnTo>
                  <a:pt x="67" y="131"/>
                </a:lnTo>
                <a:lnTo>
                  <a:pt x="58" y="135"/>
                </a:lnTo>
                <a:lnTo>
                  <a:pt x="48" y="139"/>
                </a:lnTo>
                <a:lnTo>
                  <a:pt x="39" y="144"/>
                </a:lnTo>
                <a:lnTo>
                  <a:pt x="27" y="150"/>
                </a:lnTo>
                <a:lnTo>
                  <a:pt x="18" y="154"/>
                </a:lnTo>
                <a:lnTo>
                  <a:pt x="9" y="159"/>
                </a:lnTo>
                <a:lnTo>
                  <a:pt x="0" y="165"/>
                </a:lnTo>
                <a:lnTo>
                  <a:pt x="0" y="104"/>
                </a:lnTo>
                <a:lnTo>
                  <a:pt x="10" y="96"/>
                </a:lnTo>
                <a:lnTo>
                  <a:pt x="22" y="88"/>
                </a:lnTo>
                <a:lnTo>
                  <a:pt x="32" y="83"/>
                </a:lnTo>
                <a:lnTo>
                  <a:pt x="41" y="75"/>
                </a:lnTo>
                <a:lnTo>
                  <a:pt x="45" y="73"/>
                </a:lnTo>
                <a:lnTo>
                  <a:pt x="52" y="68"/>
                </a:lnTo>
                <a:lnTo>
                  <a:pt x="58" y="65"/>
                </a:lnTo>
                <a:lnTo>
                  <a:pt x="65" y="61"/>
                </a:lnTo>
                <a:lnTo>
                  <a:pt x="70" y="58"/>
                </a:lnTo>
                <a:lnTo>
                  <a:pt x="78" y="53"/>
                </a:lnTo>
                <a:lnTo>
                  <a:pt x="85" y="51"/>
                </a:lnTo>
                <a:lnTo>
                  <a:pt x="93" y="47"/>
                </a:lnTo>
                <a:lnTo>
                  <a:pt x="101" y="42"/>
                </a:lnTo>
                <a:lnTo>
                  <a:pt x="110" y="37"/>
                </a:lnTo>
                <a:lnTo>
                  <a:pt x="119" y="34"/>
                </a:lnTo>
                <a:lnTo>
                  <a:pt x="128" y="30"/>
                </a:lnTo>
                <a:lnTo>
                  <a:pt x="137" y="26"/>
                </a:lnTo>
                <a:lnTo>
                  <a:pt x="148" y="23"/>
                </a:lnTo>
                <a:lnTo>
                  <a:pt x="158" y="18"/>
                </a:lnTo>
                <a:lnTo>
                  <a:pt x="168" y="16"/>
                </a:lnTo>
                <a:lnTo>
                  <a:pt x="179" y="13"/>
                </a:lnTo>
                <a:lnTo>
                  <a:pt x="189" y="9"/>
                </a:lnTo>
                <a:lnTo>
                  <a:pt x="198" y="8"/>
                </a:lnTo>
                <a:lnTo>
                  <a:pt x="210" y="5"/>
                </a:lnTo>
                <a:lnTo>
                  <a:pt x="220" y="3"/>
                </a:lnTo>
                <a:lnTo>
                  <a:pt x="230" y="2"/>
                </a:lnTo>
                <a:lnTo>
                  <a:pt x="241" y="2"/>
                </a:lnTo>
                <a:lnTo>
                  <a:pt x="252" y="0"/>
                </a:lnTo>
                <a:lnTo>
                  <a:pt x="256" y="0"/>
                </a:lnTo>
                <a:lnTo>
                  <a:pt x="263" y="0"/>
                </a:lnTo>
                <a:lnTo>
                  <a:pt x="270" y="0"/>
                </a:lnTo>
                <a:lnTo>
                  <a:pt x="278" y="0"/>
                </a:lnTo>
                <a:lnTo>
                  <a:pt x="287" y="0"/>
                </a:lnTo>
                <a:lnTo>
                  <a:pt x="295" y="0"/>
                </a:lnTo>
                <a:lnTo>
                  <a:pt x="304" y="0"/>
                </a:lnTo>
                <a:lnTo>
                  <a:pt x="312" y="2"/>
                </a:lnTo>
                <a:lnTo>
                  <a:pt x="318" y="2"/>
                </a:lnTo>
                <a:lnTo>
                  <a:pt x="326" y="3"/>
                </a:lnTo>
                <a:lnTo>
                  <a:pt x="335" y="3"/>
                </a:lnTo>
                <a:lnTo>
                  <a:pt x="343" y="5"/>
                </a:lnTo>
                <a:lnTo>
                  <a:pt x="351" y="7"/>
                </a:lnTo>
                <a:lnTo>
                  <a:pt x="360" y="8"/>
                </a:lnTo>
                <a:lnTo>
                  <a:pt x="368" y="9"/>
                </a:lnTo>
                <a:lnTo>
                  <a:pt x="377" y="11"/>
                </a:lnTo>
                <a:lnTo>
                  <a:pt x="384" y="14"/>
                </a:lnTo>
                <a:lnTo>
                  <a:pt x="392" y="16"/>
                </a:lnTo>
                <a:lnTo>
                  <a:pt x="401" y="18"/>
                </a:lnTo>
                <a:lnTo>
                  <a:pt x="409" y="22"/>
                </a:lnTo>
                <a:lnTo>
                  <a:pt x="418" y="25"/>
                </a:lnTo>
                <a:lnTo>
                  <a:pt x="426" y="28"/>
                </a:lnTo>
                <a:lnTo>
                  <a:pt x="435" y="31"/>
                </a:lnTo>
                <a:lnTo>
                  <a:pt x="444" y="35"/>
                </a:lnTo>
                <a:lnTo>
                  <a:pt x="453" y="40"/>
                </a:lnTo>
                <a:lnTo>
                  <a:pt x="462" y="44"/>
                </a:lnTo>
                <a:lnTo>
                  <a:pt x="471" y="49"/>
                </a:lnTo>
                <a:lnTo>
                  <a:pt x="480" y="53"/>
                </a:lnTo>
                <a:lnTo>
                  <a:pt x="490" y="58"/>
                </a:lnTo>
                <a:lnTo>
                  <a:pt x="501" y="65"/>
                </a:lnTo>
                <a:lnTo>
                  <a:pt x="510" y="70"/>
                </a:lnTo>
                <a:lnTo>
                  <a:pt x="520" y="77"/>
                </a:lnTo>
                <a:lnTo>
                  <a:pt x="529" y="83"/>
                </a:lnTo>
                <a:lnTo>
                  <a:pt x="541" y="91"/>
                </a:lnTo>
                <a:lnTo>
                  <a:pt x="550" y="96"/>
                </a:lnTo>
                <a:lnTo>
                  <a:pt x="560" y="104"/>
                </a:lnTo>
                <a:lnTo>
                  <a:pt x="560" y="165"/>
                </a:lnTo>
                <a:close/>
              </a:path>
            </a:pathLst>
          </a:custGeom>
          <a:solidFill>
            <a:srgbClr val="000000"/>
          </a:solidFill>
          <a:ln w="9525">
            <a:noFill/>
            <a:round/>
            <a:headEnd/>
            <a:tailEnd/>
          </a:ln>
        </p:spPr>
        <p:txBody>
          <a:bodyPr/>
          <a:lstStyle/>
          <a:p>
            <a:endParaRPr lang="en-US"/>
          </a:p>
        </p:txBody>
      </p:sp>
      <p:sp>
        <p:nvSpPr>
          <p:cNvPr id="148589" name="Freeform 1133"/>
          <p:cNvSpPr>
            <a:spLocks/>
          </p:cNvSpPr>
          <p:nvPr/>
        </p:nvSpPr>
        <p:spPr bwMode="auto">
          <a:xfrm>
            <a:off x="2260600" y="3454400"/>
            <a:ext cx="4424363" cy="23813"/>
          </a:xfrm>
          <a:custGeom>
            <a:avLst/>
            <a:gdLst/>
            <a:ahLst/>
            <a:cxnLst>
              <a:cxn ang="0">
                <a:pos x="8363" y="22"/>
              </a:cxn>
              <a:cxn ang="0">
                <a:pos x="8363" y="0"/>
              </a:cxn>
              <a:cxn ang="0">
                <a:pos x="0" y="0"/>
              </a:cxn>
              <a:cxn ang="0">
                <a:pos x="0" y="43"/>
              </a:cxn>
              <a:cxn ang="0">
                <a:pos x="8363" y="43"/>
              </a:cxn>
              <a:cxn ang="0">
                <a:pos x="8363" y="22"/>
              </a:cxn>
            </a:cxnLst>
            <a:rect l="0" t="0" r="r" b="b"/>
            <a:pathLst>
              <a:path w="8363" h="43">
                <a:moveTo>
                  <a:pt x="8363" y="22"/>
                </a:moveTo>
                <a:lnTo>
                  <a:pt x="8363" y="0"/>
                </a:lnTo>
                <a:lnTo>
                  <a:pt x="0" y="0"/>
                </a:lnTo>
                <a:lnTo>
                  <a:pt x="0" y="43"/>
                </a:lnTo>
                <a:lnTo>
                  <a:pt x="8363" y="43"/>
                </a:lnTo>
                <a:lnTo>
                  <a:pt x="8363" y="22"/>
                </a:lnTo>
                <a:close/>
              </a:path>
            </a:pathLst>
          </a:custGeom>
          <a:solidFill>
            <a:srgbClr val="000000"/>
          </a:solidFill>
          <a:ln w="9525">
            <a:noFill/>
            <a:round/>
            <a:headEnd/>
            <a:tailEnd/>
          </a:ln>
        </p:spPr>
        <p:txBody>
          <a:bodyPr/>
          <a:lstStyle/>
          <a:p>
            <a:endParaRPr lang="en-US"/>
          </a:p>
        </p:txBody>
      </p:sp>
      <p:sp>
        <p:nvSpPr>
          <p:cNvPr id="148590" name="Freeform 1134"/>
          <p:cNvSpPr>
            <a:spLocks/>
          </p:cNvSpPr>
          <p:nvPr/>
        </p:nvSpPr>
        <p:spPr bwMode="auto">
          <a:xfrm>
            <a:off x="2260600" y="3454400"/>
            <a:ext cx="4424363" cy="23813"/>
          </a:xfrm>
          <a:custGeom>
            <a:avLst/>
            <a:gdLst/>
            <a:ahLst/>
            <a:cxnLst>
              <a:cxn ang="0">
                <a:pos x="8363" y="22"/>
              </a:cxn>
              <a:cxn ang="0">
                <a:pos x="8363" y="0"/>
              </a:cxn>
              <a:cxn ang="0">
                <a:pos x="0" y="0"/>
              </a:cxn>
              <a:cxn ang="0">
                <a:pos x="0" y="43"/>
              </a:cxn>
              <a:cxn ang="0">
                <a:pos x="8363" y="43"/>
              </a:cxn>
              <a:cxn ang="0">
                <a:pos x="8363" y="22"/>
              </a:cxn>
            </a:cxnLst>
            <a:rect l="0" t="0" r="r" b="b"/>
            <a:pathLst>
              <a:path w="8363" h="43">
                <a:moveTo>
                  <a:pt x="8363" y="22"/>
                </a:moveTo>
                <a:lnTo>
                  <a:pt x="8363" y="0"/>
                </a:lnTo>
                <a:lnTo>
                  <a:pt x="0" y="0"/>
                </a:lnTo>
                <a:lnTo>
                  <a:pt x="0" y="43"/>
                </a:lnTo>
                <a:lnTo>
                  <a:pt x="8363" y="43"/>
                </a:lnTo>
                <a:lnTo>
                  <a:pt x="8363" y="22"/>
                </a:lnTo>
              </a:path>
            </a:pathLst>
          </a:custGeom>
          <a:noFill/>
          <a:ln w="0">
            <a:solidFill>
              <a:srgbClr val="000000"/>
            </a:solidFill>
            <a:prstDash val="solid"/>
            <a:round/>
            <a:headEnd/>
            <a:tailEnd/>
          </a:ln>
        </p:spPr>
        <p:txBody>
          <a:bodyPr/>
          <a:lstStyle/>
          <a:p>
            <a:endParaRPr lang="en-US"/>
          </a:p>
        </p:txBody>
      </p:sp>
      <p:sp>
        <p:nvSpPr>
          <p:cNvPr id="148591" name="Freeform 1135"/>
          <p:cNvSpPr>
            <a:spLocks/>
          </p:cNvSpPr>
          <p:nvPr/>
        </p:nvSpPr>
        <p:spPr bwMode="auto">
          <a:xfrm>
            <a:off x="2251075" y="2581275"/>
            <a:ext cx="412750" cy="619125"/>
          </a:xfrm>
          <a:custGeom>
            <a:avLst/>
            <a:gdLst/>
            <a:ahLst/>
            <a:cxnLst>
              <a:cxn ang="0">
                <a:pos x="780" y="1153"/>
              </a:cxn>
              <a:cxn ang="0">
                <a:pos x="776" y="1149"/>
              </a:cxn>
              <a:cxn ang="0">
                <a:pos x="33" y="0"/>
              </a:cxn>
              <a:cxn ang="0">
                <a:pos x="0" y="20"/>
              </a:cxn>
              <a:cxn ang="0">
                <a:pos x="743" y="1170"/>
              </a:cxn>
              <a:cxn ang="0">
                <a:pos x="740" y="1166"/>
              </a:cxn>
              <a:cxn ang="0">
                <a:pos x="780" y="1153"/>
              </a:cxn>
              <a:cxn ang="0">
                <a:pos x="779" y="1150"/>
              </a:cxn>
              <a:cxn ang="0">
                <a:pos x="776" y="1149"/>
              </a:cxn>
              <a:cxn ang="0">
                <a:pos x="780" y="1153"/>
              </a:cxn>
            </a:cxnLst>
            <a:rect l="0" t="0" r="r" b="b"/>
            <a:pathLst>
              <a:path w="780" h="1170">
                <a:moveTo>
                  <a:pt x="780" y="1153"/>
                </a:moveTo>
                <a:lnTo>
                  <a:pt x="776" y="1149"/>
                </a:lnTo>
                <a:lnTo>
                  <a:pt x="33" y="0"/>
                </a:lnTo>
                <a:lnTo>
                  <a:pt x="0" y="20"/>
                </a:lnTo>
                <a:lnTo>
                  <a:pt x="743" y="1170"/>
                </a:lnTo>
                <a:lnTo>
                  <a:pt x="740" y="1166"/>
                </a:lnTo>
                <a:lnTo>
                  <a:pt x="780" y="1153"/>
                </a:lnTo>
                <a:lnTo>
                  <a:pt x="779" y="1150"/>
                </a:lnTo>
                <a:lnTo>
                  <a:pt x="776" y="1149"/>
                </a:lnTo>
                <a:lnTo>
                  <a:pt x="780" y="1153"/>
                </a:lnTo>
                <a:close/>
              </a:path>
            </a:pathLst>
          </a:custGeom>
          <a:solidFill>
            <a:srgbClr val="000000"/>
          </a:solidFill>
          <a:ln w="9525">
            <a:noFill/>
            <a:round/>
            <a:headEnd/>
            <a:tailEnd/>
          </a:ln>
        </p:spPr>
        <p:txBody>
          <a:bodyPr/>
          <a:lstStyle/>
          <a:p>
            <a:endParaRPr lang="en-US"/>
          </a:p>
        </p:txBody>
      </p:sp>
      <p:sp>
        <p:nvSpPr>
          <p:cNvPr id="148592" name="Freeform 1136"/>
          <p:cNvSpPr>
            <a:spLocks/>
          </p:cNvSpPr>
          <p:nvPr/>
        </p:nvSpPr>
        <p:spPr bwMode="auto">
          <a:xfrm>
            <a:off x="2657475" y="3187700"/>
            <a:ext cx="9525" cy="6350"/>
          </a:xfrm>
          <a:custGeom>
            <a:avLst/>
            <a:gdLst/>
            <a:ahLst/>
            <a:cxnLst>
              <a:cxn ang="0">
                <a:pos x="0" y="9"/>
              </a:cxn>
              <a:cxn ang="0">
                <a:pos x="0" y="9"/>
              </a:cxn>
              <a:cxn ang="0">
                <a:pos x="4" y="14"/>
              </a:cxn>
              <a:cxn ang="0">
                <a:pos x="17" y="5"/>
              </a:cxn>
              <a:cxn ang="0">
                <a:pos x="14" y="0"/>
              </a:cxn>
              <a:cxn ang="0">
                <a:pos x="14" y="0"/>
              </a:cxn>
              <a:cxn ang="0">
                <a:pos x="0" y="9"/>
              </a:cxn>
              <a:cxn ang="0">
                <a:pos x="0" y="9"/>
              </a:cxn>
              <a:cxn ang="0">
                <a:pos x="0" y="9"/>
              </a:cxn>
            </a:cxnLst>
            <a:rect l="0" t="0" r="r" b="b"/>
            <a:pathLst>
              <a:path w="17" h="14">
                <a:moveTo>
                  <a:pt x="0" y="9"/>
                </a:moveTo>
                <a:lnTo>
                  <a:pt x="0" y="9"/>
                </a:lnTo>
                <a:lnTo>
                  <a:pt x="4" y="14"/>
                </a:lnTo>
                <a:lnTo>
                  <a:pt x="17" y="5"/>
                </a:lnTo>
                <a:lnTo>
                  <a:pt x="14" y="0"/>
                </a:lnTo>
                <a:lnTo>
                  <a:pt x="14" y="0"/>
                </a:lnTo>
                <a:lnTo>
                  <a:pt x="0" y="9"/>
                </a:lnTo>
                <a:lnTo>
                  <a:pt x="0" y="9"/>
                </a:lnTo>
                <a:lnTo>
                  <a:pt x="0" y="9"/>
                </a:lnTo>
                <a:close/>
              </a:path>
            </a:pathLst>
          </a:custGeom>
          <a:solidFill>
            <a:srgbClr val="000000"/>
          </a:solidFill>
          <a:ln w="9525">
            <a:noFill/>
            <a:round/>
            <a:headEnd/>
            <a:tailEnd/>
          </a:ln>
        </p:spPr>
        <p:txBody>
          <a:bodyPr/>
          <a:lstStyle/>
          <a:p>
            <a:endParaRPr lang="en-US"/>
          </a:p>
        </p:txBody>
      </p:sp>
      <p:sp>
        <p:nvSpPr>
          <p:cNvPr id="148593" name="Freeform 1137"/>
          <p:cNvSpPr>
            <a:spLocks/>
          </p:cNvSpPr>
          <p:nvPr/>
        </p:nvSpPr>
        <p:spPr bwMode="auto">
          <a:xfrm>
            <a:off x="2265363" y="2574925"/>
            <a:ext cx="400050" cy="617538"/>
          </a:xfrm>
          <a:custGeom>
            <a:avLst/>
            <a:gdLst/>
            <a:ahLst/>
            <a:cxnLst>
              <a:cxn ang="0">
                <a:pos x="11" y="18"/>
              </a:cxn>
              <a:cxn ang="0">
                <a:pos x="0" y="16"/>
              </a:cxn>
              <a:cxn ang="0">
                <a:pos x="743" y="1165"/>
              </a:cxn>
              <a:cxn ang="0">
                <a:pos x="757" y="1156"/>
              </a:cxn>
              <a:cxn ang="0">
                <a:pos x="14" y="7"/>
              </a:cxn>
              <a:cxn ang="0">
                <a:pos x="2" y="5"/>
              </a:cxn>
              <a:cxn ang="0">
                <a:pos x="14" y="7"/>
              </a:cxn>
              <a:cxn ang="0">
                <a:pos x="9" y="0"/>
              </a:cxn>
              <a:cxn ang="0">
                <a:pos x="2" y="5"/>
              </a:cxn>
              <a:cxn ang="0">
                <a:pos x="11" y="18"/>
              </a:cxn>
            </a:cxnLst>
            <a:rect l="0" t="0" r="r" b="b"/>
            <a:pathLst>
              <a:path w="757" h="1165">
                <a:moveTo>
                  <a:pt x="11" y="18"/>
                </a:moveTo>
                <a:lnTo>
                  <a:pt x="0" y="16"/>
                </a:lnTo>
                <a:lnTo>
                  <a:pt x="743" y="1165"/>
                </a:lnTo>
                <a:lnTo>
                  <a:pt x="757" y="1156"/>
                </a:lnTo>
                <a:lnTo>
                  <a:pt x="14" y="7"/>
                </a:lnTo>
                <a:lnTo>
                  <a:pt x="2" y="5"/>
                </a:lnTo>
                <a:lnTo>
                  <a:pt x="14" y="7"/>
                </a:lnTo>
                <a:lnTo>
                  <a:pt x="9" y="0"/>
                </a:lnTo>
                <a:lnTo>
                  <a:pt x="2" y="5"/>
                </a:lnTo>
                <a:lnTo>
                  <a:pt x="11" y="18"/>
                </a:lnTo>
                <a:close/>
              </a:path>
            </a:pathLst>
          </a:custGeom>
          <a:solidFill>
            <a:srgbClr val="000000"/>
          </a:solidFill>
          <a:ln w="9525">
            <a:noFill/>
            <a:round/>
            <a:headEnd/>
            <a:tailEnd/>
          </a:ln>
        </p:spPr>
        <p:txBody>
          <a:bodyPr/>
          <a:lstStyle/>
          <a:p>
            <a:endParaRPr lang="en-US"/>
          </a:p>
        </p:txBody>
      </p:sp>
      <p:sp>
        <p:nvSpPr>
          <p:cNvPr id="148594" name="Freeform 1138"/>
          <p:cNvSpPr>
            <a:spLocks/>
          </p:cNvSpPr>
          <p:nvPr/>
        </p:nvSpPr>
        <p:spPr bwMode="auto">
          <a:xfrm>
            <a:off x="2244725" y="2578100"/>
            <a:ext cx="25400" cy="17463"/>
          </a:xfrm>
          <a:custGeom>
            <a:avLst/>
            <a:gdLst/>
            <a:ahLst/>
            <a:cxnLst>
              <a:cxn ang="0">
                <a:pos x="18" y="22"/>
              </a:cxn>
              <a:cxn ang="0">
                <a:pos x="16" y="34"/>
              </a:cxn>
              <a:cxn ang="0">
                <a:pos x="48" y="13"/>
              </a:cxn>
              <a:cxn ang="0">
                <a:pos x="39" y="0"/>
              </a:cxn>
              <a:cxn ang="0">
                <a:pos x="7" y="20"/>
              </a:cxn>
              <a:cxn ang="0">
                <a:pos x="4" y="31"/>
              </a:cxn>
              <a:cxn ang="0">
                <a:pos x="7" y="20"/>
              </a:cxn>
              <a:cxn ang="0">
                <a:pos x="0" y="25"/>
              </a:cxn>
              <a:cxn ang="0">
                <a:pos x="4" y="31"/>
              </a:cxn>
              <a:cxn ang="0">
                <a:pos x="18" y="22"/>
              </a:cxn>
            </a:cxnLst>
            <a:rect l="0" t="0" r="r" b="b"/>
            <a:pathLst>
              <a:path w="48" h="34">
                <a:moveTo>
                  <a:pt x="18" y="22"/>
                </a:moveTo>
                <a:lnTo>
                  <a:pt x="16" y="34"/>
                </a:lnTo>
                <a:lnTo>
                  <a:pt x="48" y="13"/>
                </a:lnTo>
                <a:lnTo>
                  <a:pt x="39" y="0"/>
                </a:lnTo>
                <a:lnTo>
                  <a:pt x="7" y="20"/>
                </a:lnTo>
                <a:lnTo>
                  <a:pt x="4" y="31"/>
                </a:lnTo>
                <a:lnTo>
                  <a:pt x="7" y="20"/>
                </a:lnTo>
                <a:lnTo>
                  <a:pt x="0" y="25"/>
                </a:lnTo>
                <a:lnTo>
                  <a:pt x="4" y="31"/>
                </a:lnTo>
                <a:lnTo>
                  <a:pt x="18" y="22"/>
                </a:lnTo>
                <a:close/>
              </a:path>
            </a:pathLst>
          </a:custGeom>
          <a:solidFill>
            <a:srgbClr val="000000"/>
          </a:solidFill>
          <a:ln w="9525">
            <a:noFill/>
            <a:round/>
            <a:headEnd/>
            <a:tailEnd/>
          </a:ln>
        </p:spPr>
        <p:txBody>
          <a:bodyPr/>
          <a:lstStyle/>
          <a:p>
            <a:endParaRPr lang="en-US"/>
          </a:p>
        </p:txBody>
      </p:sp>
      <p:sp>
        <p:nvSpPr>
          <p:cNvPr id="148595" name="Freeform 1139"/>
          <p:cNvSpPr>
            <a:spLocks/>
          </p:cNvSpPr>
          <p:nvPr/>
        </p:nvSpPr>
        <p:spPr bwMode="auto">
          <a:xfrm>
            <a:off x="2247900" y="2589213"/>
            <a:ext cx="417513" cy="641350"/>
          </a:xfrm>
          <a:custGeom>
            <a:avLst/>
            <a:gdLst/>
            <a:ahLst/>
            <a:cxnLst>
              <a:cxn ang="0">
                <a:pos x="744" y="1160"/>
              </a:cxn>
              <a:cxn ang="0">
                <a:pos x="757" y="1151"/>
              </a:cxn>
              <a:cxn ang="0">
                <a:pos x="14" y="0"/>
              </a:cxn>
              <a:cxn ang="0">
                <a:pos x="0" y="9"/>
              </a:cxn>
              <a:cxn ang="0">
                <a:pos x="744" y="1160"/>
              </a:cxn>
              <a:cxn ang="0">
                <a:pos x="757" y="1151"/>
              </a:cxn>
              <a:cxn ang="0">
                <a:pos x="744" y="1160"/>
              </a:cxn>
              <a:cxn ang="0">
                <a:pos x="790" y="1210"/>
              </a:cxn>
              <a:cxn ang="0">
                <a:pos x="757" y="1151"/>
              </a:cxn>
              <a:cxn ang="0">
                <a:pos x="744" y="1160"/>
              </a:cxn>
            </a:cxnLst>
            <a:rect l="0" t="0" r="r" b="b"/>
            <a:pathLst>
              <a:path w="790" h="1210">
                <a:moveTo>
                  <a:pt x="744" y="1160"/>
                </a:moveTo>
                <a:lnTo>
                  <a:pt x="757" y="1151"/>
                </a:lnTo>
                <a:lnTo>
                  <a:pt x="14" y="0"/>
                </a:lnTo>
                <a:lnTo>
                  <a:pt x="0" y="9"/>
                </a:lnTo>
                <a:lnTo>
                  <a:pt x="744" y="1160"/>
                </a:lnTo>
                <a:lnTo>
                  <a:pt x="757" y="1151"/>
                </a:lnTo>
                <a:lnTo>
                  <a:pt x="744" y="1160"/>
                </a:lnTo>
                <a:lnTo>
                  <a:pt x="790" y="1210"/>
                </a:lnTo>
                <a:lnTo>
                  <a:pt x="757" y="1151"/>
                </a:lnTo>
                <a:lnTo>
                  <a:pt x="744" y="1160"/>
                </a:lnTo>
                <a:close/>
              </a:path>
            </a:pathLst>
          </a:custGeom>
          <a:solidFill>
            <a:srgbClr val="000000"/>
          </a:solidFill>
          <a:ln w="9525">
            <a:noFill/>
            <a:round/>
            <a:headEnd/>
            <a:tailEnd/>
          </a:ln>
        </p:spPr>
        <p:txBody>
          <a:bodyPr/>
          <a:lstStyle/>
          <a:p>
            <a:endParaRPr lang="en-US"/>
          </a:p>
        </p:txBody>
      </p:sp>
      <p:sp>
        <p:nvSpPr>
          <p:cNvPr id="148596" name="Freeform 1140"/>
          <p:cNvSpPr>
            <a:spLocks/>
          </p:cNvSpPr>
          <p:nvPr/>
        </p:nvSpPr>
        <p:spPr bwMode="auto">
          <a:xfrm>
            <a:off x="2636838" y="3194050"/>
            <a:ext cx="11112" cy="9525"/>
          </a:xfrm>
          <a:custGeom>
            <a:avLst/>
            <a:gdLst/>
            <a:ahLst/>
            <a:cxnLst>
              <a:cxn ang="0">
                <a:pos x="10" y="0"/>
              </a:cxn>
              <a:cxn ang="0">
                <a:pos x="5" y="12"/>
              </a:cxn>
              <a:cxn ang="0">
                <a:pos x="9" y="17"/>
              </a:cxn>
              <a:cxn ang="0">
                <a:pos x="22" y="8"/>
              </a:cxn>
              <a:cxn ang="0">
                <a:pos x="19" y="3"/>
              </a:cxn>
              <a:cxn ang="0">
                <a:pos x="14" y="16"/>
              </a:cxn>
              <a:cxn ang="0">
                <a:pos x="10" y="0"/>
              </a:cxn>
              <a:cxn ang="0">
                <a:pos x="0" y="3"/>
              </a:cxn>
              <a:cxn ang="0">
                <a:pos x="5" y="12"/>
              </a:cxn>
              <a:cxn ang="0">
                <a:pos x="10" y="0"/>
              </a:cxn>
            </a:cxnLst>
            <a:rect l="0" t="0" r="r" b="b"/>
            <a:pathLst>
              <a:path w="22" h="17">
                <a:moveTo>
                  <a:pt x="10" y="0"/>
                </a:moveTo>
                <a:lnTo>
                  <a:pt x="5" y="12"/>
                </a:lnTo>
                <a:lnTo>
                  <a:pt x="9" y="17"/>
                </a:lnTo>
                <a:lnTo>
                  <a:pt x="22" y="8"/>
                </a:lnTo>
                <a:lnTo>
                  <a:pt x="19" y="3"/>
                </a:lnTo>
                <a:lnTo>
                  <a:pt x="14" y="16"/>
                </a:lnTo>
                <a:lnTo>
                  <a:pt x="10" y="0"/>
                </a:lnTo>
                <a:lnTo>
                  <a:pt x="0" y="3"/>
                </a:lnTo>
                <a:lnTo>
                  <a:pt x="5" y="12"/>
                </a:lnTo>
                <a:lnTo>
                  <a:pt x="10" y="0"/>
                </a:lnTo>
                <a:close/>
              </a:path>
            </a:pathLst>
          </a:custGeom>
          <a:solidFill>
            <a:srgbClr val="000000"/>
          </a:solidFill>
          <a:ln w="9525">
            <a:noFill/>
            <a:round/>
            <a:headEnd/>
            <a:tailEnd/>
          </a:ln>
        </p:spPr>
        <p:txBody>
          <a:bodyPr/>
          <a:lstStyle/>
          <a:p>
            <a:endParaRPr lang="en-US"/>
          </a:p>
        </p:txBody>
      </p:sp>
      <p:sp>
        <p:nvSpPr>
          <p:cNvPr id="148597" name="Freeform 1141"/>
          <p:cNvSpPr>
            <a:spLocks/>
          </p:cNvSpPr>
          <p:nvPr/>
        </p:nvSpPr>
        <p:spPr bwMode="auto">
          <a:xfrm>
            <a:off x="2641600" y="3187700"/>
            <a:ext cx="26988" cy="15875"/>
          </a:xfrm>
          <a:custGeom>
            <a:avLst/>
            <a:gdLst/>
            <a:ahLst/>
            <a:cxnLst>
              <a:cxn ang="0">
                <a:pos x="34" y="11"/>
              </a:cxn>
              <a:cxn ang="0">
                <a:pos x="39" y="0"/>
              </a:cxn>
              <a:cxn ang="0">
                <a:pos x="0" y="13"/>
              </a:cxn>
              <a:cxn ang="0">
                <a:pos x="4" y="29"/>
              </a:cxn>
              <a:cxn ang="0">
                <a:pos x="44" y="16"/>
              </a:cxn>
              <a:cxn ang="0">
                <a:pos x="50" y="6"/>
              </a:cxn>
              <a:cxn ang="0">
                <a:pos x="44" y="16"/>
              </a:cxn>
              <a:cxn ang="0">
                <a:pos x="52" y="14"/>
              </a:cxn>
              <a:cxn ang="0">
                <a:pos x="50" y="6"/>
              </a:cxn>
              <a:cxn ang="0">
                <a:pos x="34" y="11"/>
              </a:cxn>
            </a:cxnLst>
            <a:rect l="0" t="0" r="r" b="b"/>
            <a:pathLst>
              <a:path w="52" h="29">
                <a:moveTo>
                  <a:pt x="34" y="11"/>
                </a:moveTo>
                <a:lnTo>
                  <a:pt x="39" y="0"/>
                </a:lnTo>
                <a:lnTo>
                  <a:pt x="0" y="13"/>
                </a:lnTo>
                <a:lnTo>
                  <a:pt x="4" y="29"/>
                </a:lnTo>
                <a:lnTo>
                  <a:pt x="44" y="16"/>
                </a:lnTo>
                <a:lnTo>
                  <a:pt x="50" y="6"/>
                </a:lnTo>
                <a:lnTo>
                  <a:pt x="44" y="16"/>
                </a:lnTo>
                <a:lnTo>
                  <a:pt x="52" y="14"/>
                </a:lnTo>
                <a:lnTo>
                  <a:pt x="50" y="6"/>
                </a:lnTo>
                <a:lnTo>
                  <a:pt x="34" y="11"/>
                </a:lnTo>
                <a:close/>
              </a:path>
            </a:pathLst>
          </a:custGeom>
          <a:solidFill>
            <a:srgbClr val="000000"/>
          </a:solidFill>
          <a:ln w="9525">
            <a:noFill/>
            <a:round/>
            <a:headEnd/>
            <a:tailEnd/>
          </a:ln>
        </p:spPr>
        <p:txBody>
          <a:bodyPr/>
          <a:lstStyle/>
          <a:p>
            <a:endParaRPr lang="en-US"/>
          </a:p>
        </p:txBody>
      </p:sp>
      <p:sp>
        <p:nvSpPr>
          <p:cNvPr id="148598" name="Freeform 1142"/>
          <p:cNvSpPr>
            <a:spLocks/>
          </p:cNvSpPr>
          <p:nvPr/>
        </p:nvSpPr>
        <p:spPr bwMode="auto">
          <a:xfrm>
            <a:off x="2659063" y="3186113"/>
            <a:ext cx="9525" cy="7937"/>
          </a:xfrm>
          <a:custGeom>
            <a:avLst/>
            <a:gdLst/>
            <a:ahLst/>
            <a:cxnLst>
              <a:cxn ang="0">
                <a:pos x="4" y="14"/>
              </a:cxn>
              <a:cxn ang="0">
                <a:pos x="0" y="9"/>
              </a:cxn>
              <a:cxn ang="0">
                <a:pos x="1" y="13"/>
              </a:cxn>
              <a:cxn ang="0">
                <a:pos x="17" y="8"/>
              </a:cxn>
              <a:cxn ang="0">
                <a:pos x="15" y="5"/>
              </a:cxn>
              <a:cxn ang="0">
                <a:pos x="11" y="0"/>
              </a:cxn>
              <a:cxn ang="0">
                <a:pos x="15" y="5"/>
              </a:cxn>
              <a:cxn ang="0">
                <a:pos x="14" y="1"/>
              </a:cxn>
              <a:cxn ang="0">
                <a:pos x="11" y="0"/>
              </a:cxn>
              <a:cxn ang="0">
                <a:pos x="4" y="14"/>
              </a:cxn>
            </a:cxnLst>
            <a:rect l="0" t="0" r="r" b="b"/>
            <a:pathLst>
              <a:path w="17" h="14">
                <a:moveTo>
                  <a:pt x="4" y="14"/>
                </a:moveTo>
                <a:lnTo>
                  <a:pt x="0" y="9"/>
                </a:lnTo>
                <a:lnTo>
                  <a:pt x="1" y="13"/>
                </a:lnTo>
                <a:lnTo>
                  <a:pt x="17" y="8"/>
                </a:lnTo>
                <a:lnTo>
                  <a:pt x="15" y="5"/>
                </a:lnTo>
                <a:lnTo>
                  <a:pt x="11" y="0"/>
                </a:lnTo>
                <a:lnTo>
                  <a:pt x="15" y="5"/>
                </a:lnTo>
                <a:lnTo>
                  <a:pt x="14" y="1"/>
                </a:lnTo>
                <a:lnTo>
                  <a:pt x="11" y="0"/>
                </a:lnTo>
                <a:lnTo>
                  <a:pt x="4" y="14"/>
                </a:lnTo>
                <a:close/>
              </a:path>
            </a:pathLst>
          </a:custGeom>
          <a:solidFill>
            <a:srgbClr val="000000"/>
          </a:solidFill>
          <a:ln w="9525">
            <a:noFill/>
            <a:round/>
            <a:headEnd/>
            <a:tailEnd/>
          </a:ln>
        </p:spPr>
        <p:txBody>
          <a:bodyPr/>
          <a:lstStyle/>
          <a:p>
            <a:endParaRPr lang="en-US"/>
          </a:p>
        </p:txBody>
      </p:sp>
      <p:sp>
        <p:nvSpPr>
          <p:cNvPr id="148599" name="Freeform 1143"/>
          <p:cNvSpPr>
            <a:spLocks/>
          </p:cNvSpPr>
          <p:nvPr/>
        </p:nvSpPr>
        <p:spPr bwMode="auto">
          <a:xfrm>
            <a:off x="2660650" y="3186113"/>
            <a:ext cx="4763" cy="7937"/>
          </a:xfrm>
          <a:custGeom>
            <a:avLst/>
            <a:gdLst/>
            <a:ahLst/>
            <a:cxnLst>
              <a:cxn ang="0">
                <a:pos x="3" y="7"/>
              </a:cxn>
              <a:cxn ang="0">
                <a:pos x="0" y="14"/>
              </a:cxn>
              <a:cxn ang="0">
                <a:pos x="2" y="15"/>
              </a:cxn>
              <a:cxn ang="0">
                <a:pos x="9" y="1"/>
              </a:cxn>
              <a:cxn ang="0">
                <a:pos x="7" y="0"/>
              </a:cxn>
              <a:cxn ang="0">
                <a:pos x="3" y="7"/>
              </a:cxn>
            </a:cxnLst>
            <a:rect l="0" t="0" r="r" b="b"/>
            <a:pathLst>
              <a:path w="9" h="15">
                <a:moveTo>
                  <a:pt x="3" y="7"/>
                </a:moveTo>
                <a:lnTo>
                  <a:pt x="0" y="14"/>
                </a:lnTo>
                <a:lnTo>
                  <a:pt x="2" y="15"/>
                </a:lnTo>
                <a:lnTo>
                  <a:pt x="9" y="1"/>
                </a:lnTo>
                <a:lnTo>
                  <a:pt x="7" y="0"/>
                </a:lnTo>
                <a:lnTo>
                  <a:pt x="3" y="7"/>
                </a:lnTo>
                <a:close/>
              </a:path>
            </a:pathLst>
          </a:custGeom>
          <a:solidFill>
            <a:srgbClr val="000000"/>
          </a:solidFill>
          <a:ln w="9525">
            <a:noFill/>
            <a:round/>
            <a:headEnd/>
            <a:tailEnd/>
          </a:ln>
        </p:spPr>
        <p:txBody>
          <a:bodyPr/>
          <a:lstStyle/>
          <a:p>
            <a:endParaRPr lang="en-US"/>
          </a:p>
        </p:txBody>
      </p:sp>
      <p:sp>
        <p:nvSpPr>
          <p:cNvPr id="148600" name="Freeform 1144"/>
          <p:cNvSpPr>
            <a:spLocks/>
          </p:cNvSpPr>
          <p:nvPr/>
        </p:nvSpPr>
        <p:spPr bwMode="auto">
          <a:xfrm>
            <a:off x="2643188" y="3192463"/>
            <a:ext cx="419100" cy="1103312"/>
          </a:xfrm>
          <a:custGeom>
            <a:avLst/>
            <a:gdLst/>
            <a:ahLst/>
            <a:cxnLst>
              <a:cxn ang="0">
                <a:pos x="761" y="2036"/>
              </a:cxn>
              <a:cxn ang="0">
                <a:pos x="793" y="2045"/>
              </a:cxn>
              <a:cxn ang="0">
                <a:pos x="40" y="0"/>
              </a:cxn>
              <a:cxn ang="0">
                <a:pos x="0" y="13"/>
              </a:cxn>
              <a:cxn ang="0">
                <a:pos x="754" y="2058"/>
              </a:cxn>
              <a:cxn ang="0">
                <a:pos x="786" y="2067"/>
              </a:cxn>
              <a:cxn ang="0">
                <a:pos x="754" y="2058"/>
              </a:cxn>
              <a:cxn ang="0">
                <a:pos x="765" y="2085"/>
              </a:cxn>
              <a:cxn ang="0">
                <a:pos x="786" y="2067"/>
              </a:cxn>
              <a:cxn ang="0">
                <a:pos x="761" y="2036"/>
              </a:cxn>
            </a:cxnLst>
            <a:rect l="0" t="0" r="r" b="b"/>
            <a:pathLst>
              <a:path w="793" h="2085">
                <a:moveTo>
                  <a:pt x="761" y="2036"/>
                </a:moveTo>
                <a:lnTo>
                  <a:pt x="793" y="2045"/>
                </a:lnTo>
                <a:lnTo>
                  <a:pt x="40" y="0"/>
                </a:lnTo>
                <a:lnTo>
                  <a:pt x="0" y="13"/>
                </a:lnTo>
                <a:lnTo>
                  <a:pt x="754" y="2058"/>
                </a:lnTo>
                <a:lnTo>
                  <a:pt x="786" y="2067"/>
                </a:lnTo>
                <a:lnTo>
                  <a:pt x="754" y="2058"/>
                </a:lnTo>
                <a:lnTo>
                  <a:pt x="765" y="2085"/>
                </a:lnTo>
                <a:lnTo>
                  <a:pt x="786" y="2067"/>
                </a:lnTo>
                <a:lnTo>
                  <a:pt x="761" y="2036"/>
                </a:lnTo>
                <a:close/>
              </a:path>
            </a:pathLst>
          </a:custGeom>
          <a:solidFill>
            <a:srgbClr val="000000"/>
          </a:solidFill>
          <a:ln w="9525">
            <a:noFill/>
            <a:round/>
            <a:headEnd/>
            <a:tailEnd/>
          </a:ln>
        </p:spPr>
        <p:txBody>
          <a:bodyPr/>
          <a:lstStyle/>
          <a:p>
            <a:endParaRPr lang="en-US"/>
          </a:p>
        </p:txBody>
      </p:sp>
      <p:sp>
        <p:nvSpPr>
          <p:cNvPr id="148601" name="Freeform 1145"/>
          <p:cNvSpPr>
            <a:spLocks/>
          </p:cNvSpPr>
          <p:nvPr/>
        </p:nvSpPr>
        <p:spPr bwMode="auto">
          <a:xfrm>
            <a:off x="3044825" y="4265613"/>
            <a:ext cx="23813" cy="14287"/>
          </a:xfrm>
          <a:custGeom>
            <a:avLst/>
            <a:gdLst/>
            <a:ahLst/>
            <a:cxnLst>
              <a:cxn ang="0">
                <a:pos x="26" y="20"/>
              </a:cxn>
              <a:cxn ang="0">
                <a:pos x="36" y="9"/>
              </a:cxn>
              <a:cxn ang="0">
                <a:pos x="5" y="0"/>
              </a:cxn>
              <a:cxn ang="0">
                <a:pos x="0" y="16"/>
              </a:cxn>
              <a:cxn ang="0">
                <a:pos x="32" y="25"/>
              </a:cxn>
              <a:cxn ang="0">
                <a:pos x="42" y="15"/>
              </a:cxn>
              <a:cxn ang="0">
                <a:pos x="32" y="25"/>
              </a:cxn>
              <a:cxn ang="0">
                <a:pos x="47" y="29"/>
              </a:cxn>
              <a:cxn ang="0">
                <a:pos x="42" y="15"/>
              </a:cxn>
              <a:cxn ang="0">
                <a:pos x="26" y="20"/>
              </a:cxn>
            </a:cxnLst>
            <a:rect l="0" t="0" r="r" b="b"/>
            <a:pathLst>
              <a:path w="47" h="29">
                <a:moveTo>
                  <a:pt x="26" y="20"/>
                </a:moveTo>
                <a:lnTo>
                  <a:pt x="36" y="9"/>
                </a:lnTo>
                <a:lnTo>
                  <a:pt x="5" y="0"/>
                </a:lnTo>
                <a:lnTo>
                  <a:pt x="0" y="16"/>
                </a:lnTo>
                <a:lnTo>
                  <a:pt x="32" y="25"/>
                </a:lnTo>
                <a:lnTo>
                  <a:pt x="42" y="15"/>
                </a:lnTo>
                <a:lnTo>
                  <a:pt x="32" y="25"/>
                </a:lnTo>
                <a:lnTo>
                  <a:pt x="47" y="29"/>
                </a:lnTo>
                <a:lnTo>
                  <a:pt x="42" y="15"/>
                </a:lnTo>
                <a:lnTo>
                  <a:pt x="26" y="20"/>
                </a:lnTo>
                <a:close/>
              </a:path>
            </a:pathLst>
          </a:custGeom>
          <a:solidFill>
            <a:srgbClr val="000000"/>
          </a:solidFill>
          <a:ln w="9525">
            <a:noFill/>
            <a:round/>
            <a:headEnd/>
            <a:tailEnd/>
          </a:ln>
        </p:spPr>
        <p:txBody>
          <a:bodyPr/>
          <a:lstStyle/>
          <a:p>
            <a:endParaRPr lang="en-US"/>
          </a:p>
        </p:txBody>
      </p:sp>
      <p:sp>
        <p:nvSpPr>
          <p:cNvPr id="148602" name="Freeform 1146"/>
          <p:cNvSpPr>
            <a:spLocks/>
          </p:cNvSpPr>
          <p:nvPr/>
        </p:nvSpPr>
        <p:spPr bwMode="auto">
          <a:xfrm>
            <a:off x="2659063" y="3186113"/>
            <a:ext cx="407987" cy="1089025"/>
          </a:xfrm>
          <a:custGeom>
            <a:avLst/>
            <a:gdLst/>
            <a:ahLst/>
            <a:cxnLst>
              <a:cxn ang="0">
                <a:pos x="10" y="18"/>
              </a:cxn>
              <a:cxn ang="0">
                <a:pos x="0" y="13"/>
              </a:cxn>
              <a:cxn ang="0">
                <a:pos x="753" y="2058"/>
              </a:cxn>
              <a:cxn ang="0">
                <a:pos x="769" y="2053"/>
              </a:cxn>
              <a:cxn ang="0">
                <a:pos x="16" y="8"/>
              </a:cxn>
              <a:cxn ang="0">
                <a:pos x="5" y="2"/>
              </a:cxn>
              <a:cxn ang="0">
                <a:pos x="16" y="8"/>
              </a:cxn>
              <a:cxn ang="0">
                <a:pos x="12" y="0"/>
              </a:cxn>
              <a:cxn ang="0">
                <a:pos x="5" y="2"/>
              </a:cxn>
              <a:cxn ang="0">
                <a:pos x="10" y="18"/>
              </a:cxn>
            </a:cxnLst>
            <a:rect l="0" t="0" r="r" b="b"/>
            <a:pathLst>
              <a:path w="769" h="2058">
                <a:moveTo>
                  <a:pt x="10" y="18"/>
                </a:moveTo>
                <a:lnTo>
                  <a:pt x="0" y="13"/>
                </a:lnTo>
                <a:lnTo>
                  <a:pt x="753" y="2058"/>
                </a:lnTo>
                <a:lnTo>
                  <a:pt x="769" y="2053"/>
                </a:lnTo>
                <a:lnTo>
                  <a:pt x="16" y="8"/>
                </a:lnTo>
                <a:lnTo>
                  <a:pt x="5" y="2"/>
                </a:lnTo>
                <a:lnTo>
                  <a:pt x="16" y="8"/>
                </a:lnTo>
                <a:lnTo>
                  <a:pt x="12" y="0"/>
                </a:lnTo>
                <a:lnTo>
                  <a:pt x="5" y="2"/>
                </a:lnTo>
                <a:lnTo>
                  <a:pt x="10" y="18"/>
                </a:lnTo>
                <a:close/>
              </a:path>
            </a:pathLst>
          </a:custGeom>
          <a:solidFill>
            <a:srgbClr val="000000"/>
          </a:solidFill>
          <a:ln w="9525">
            <a:noFill/>
            <a:round/>
            <a:headEnd/>
            <a:tailEnd/>
          </a:ln>
        </p:spPr>
        <p:txBody>
          <a:bodyPr/>
          <a:lstStyle/>
          <a:p>
            <a:endParaRPr lang="en-US"/>
          </a:p>
        </p:txBody>
      </p:sp>
      <p:sp>
        <p:nvSpPr>
          <p:cNvPr id="148603" name="Freeform 1147"/>
          <p:cNvSpPr>
            <a:spLocks/>
          </p:cNvSpPr>
          <p:nvPr/>
        </p:nvSpPr>
        <p:spPr bwMode="auto">
          <a:xfrm>
            <a:off x="2636838" y="3187700"/>
            <a:ext cx="28575" cy="15875"/>
          </a:xfrm>
          <a:custGeom>
            <a:avLst/>
            <a:gdLst/>
            <a:ahLst/>
            <a:cxnLst>
              <a:cxn ang="0">
                <a:pos x="18" y="19"/>
              </a:cxn>
              <a:cxn ang="0">
                <a:pos x="12" y="29"/>
              </a:cxn>
              <a:cxn ang="0">
                <a:pos x="52" y="16"/>
              </a:cxn>
              <a:cxn ang="0">
                <a:pos x="47" y="0"/>
              </a:cxn>
              <a:cxn ang="0">
                <a:pos x="8" y="13"/>
              </a:cxn>
              <a:cxn ang="0">
                <a:pos x="2" y="23"/>
              </a:cxn>
              <a:cxn ang="0">
                <a:pos x="8" y="13"/>
              </a:cxn>
              <a:cxn ang="0">
                <a:pos x="0" y="16"/>
              </a:cxn>
              <a:cxn ang="0">
                <a:pos x="2" y="23"/>
              </a:cxn>
              <a:cxn ang="0">
                <a:pos x="18" y="19"/>
              </a:cxn>
            </a:cxnLst>
            <a:rect l="0" t="0" r="r" b="b"/>
            <a:pathLst>
              <a:path w="52" h="29">
                <a:moveTo>
                  <a:pt x="18" y="19"/>
                </a:moveTo>
                <a:lnTo>
                  <a:pt x="12" y="29"/>
                </a:lnTo>
                <a:lnTo>
                  <a:pt x="52" y="16"/>
                </a:lnTo>
                <a:lnTo>
                  <a:pt x="47" y="0"/>
                </a:lnTo>
                <a:lnTo>
                  <a:pt x="8" y="13"/>
                </a:lnTo>
                <a:lnTo>
                  <a:pt x="2" y="23"/>
                </a:lnTo>
                <a:lnTo>
                  <a:pt x="8" y="13"/>
                </a:lnTo>
                <a:lnTo>
                  <a:pt x="0" y="16"/>
                </a:lnTo>
                <a:lnTo>
                  <a:pt x="2" y="23"/>
                </a:lnTo>
                <a:lnTo>
                  <a:pt x="18" y="19"/>
                </a:lnTo>
                <a:close/>
              </a:path>
            </a:pathLst>
          </a:custGeom>
          <a:solidFill>
            <a:srgbClr val="000000"/>
          </a:solidFill>
          <a:ln w="9525">
            <a:noFill/>
            <a:round/>
            <a:headEnd/>
            <a:tailEnd/>
          </a:ln>
        </p:spPr>
        <p:txBody>
          <a:bodyPr/>
          <a:lstStyle/>
          <a:p>
            <a:endParaRPr lang="en-US"/>
          </a:p>
        </p:txBody>
      </p:sp>
      <p:sp>
        <p:nvSpPr>
          <p:cNvPr id="148604" name="Freeform 1148"/>
          <p:cNvSpPr>
            <a:spLocks/>
          </p:cNvSpPr>
          <p:nvPr/>
        </p:nvSpPr>
        <p:spPr bwMode="auto">
          <a:xfrm>
            <a:off x="2638425" y="3197225"/>
            <a:ext cx="406400" cy="1087438"/>
          </a:xfrm>
          <a:custGeom>
            <a:avLst/>
            <a:gdLst/>
            <a:ahLst/>
            <a:cxnLst>
              <a:cxn ang="0">
                <a:pos x="764" y="2039"/>
              </a:cxn>
              <a:cxn ang="0">
                <a:pos x="769" y="2045"/>
              </a:cxn>
              <a:cxn ang="0">
                <a:pos x="16" y="0"/>
              </a:cxn>
              <a:cxn ang="0">
                <a:pos x="0" y="4"/>
              </a:cxn>
              <a:cxn ang="0">
                <a:pos x="754" y="2049"/>
              </a:cxn>
              <a:cxn ang="0">
                <a:pos x="759" y="2055"/>
              </a:cxn>
              <a:cxn ang="0">
                <a:pos x="754" y="2049"/>
              </a:cxn>
              <a:cxn ang="0">
                <a:pos x="756" y="2054"/>
              </a:cxn>
              <a:cxn ang="0">
                <a:pos x="759" y="2055"/>
              </a:cxn>
              <a:cxn ang="0">
                <a:pos x="764" y="2039"/>
              </a:cxn>
            </a:cxnLst>
            <a:rect l="0" t="0" r="r" b="b"/>
            <a:pathLst>
              <a:path w="769" h="2055">
                <a:moveTo>
                  <a:pt x="764" y="2039"/>
                </a:moveTo>
                <a:lnTo>
                  <a:pt x="769" y="2045"/>
                </a:lnTo>
                <a:lnTo>
                  <a:pt x="16" y="0"/>
                </a:lnTo>
                <a:lnTo>
                  <a:pt x="0" y="4"/>
                </a:lnTo>
                <a:lnTo>
                  <a:pt x="754" y="2049"/>
                </a:lnTo>
                <a:lnTo>
                  <a:pt x="759" y="2055"/>
                </a:lnTo>
                <a:lnTo>
                  <a:pt x="754" y="2049"/>
                </a:lnTo>
                <a:lnTo>
                  <a:pt x="756" y="2054"/>
                </a:lnTo>
                <a:lnTo>
                  <a:pt x="759" y="2055"/>
                </a:lnTo>
                <a:lnTo>
                  <a:pt x="764" y="2039"/>
                </a:lnTo>
                <a:close/>
              </a:path>
            </a:pathLst>
          </a:custGeom>
          <a:solidFill>
            <a:srgbClr val="000000"/>
          </a:solidFill>
          <a:ln w="9525">
            <a:noFill/>
            <a:round/>
            <a:headEnd/>
            <a:tailEnd/>
          </a:ln>
        </p:spPr>
        <p:txBody>
          <a:bodyPr/>
          <a:lstStyle/>
          <a:p>
            <a:endParaRPr lang="en-US"/>
          </a:p>
        </p:txBody>
      </p:sp>
      <p:sp>
        <p:nvSpPr>
          <p:cNvPr id="148605" name="Freeform 1149"/>
          <p:cNvSpPr>
            <a:spLocks/>
          </p:cNvSpPr>
          <p:nvPr/>
        </p:nvSpPr>
        <p:spPr bwMode="auto">
          <a:xfrm>
            <a:off x="3040063" y="4276725"/>
            <a:ext cx="20637" cy="12700"/>
          </a:xfrm>
          <a:custGeom>
            <a:avLst/>
            <a:gdLst/>
            <a:ahLst/>
            <a:cxnLst>
              <a:cxn ang="0">
                <a:pos x="33" y="25"/>
              </a:cxn>
              <a:cxn ang="0">
                <a:pos x="38" y="9"/>
              </a:cxn>
              <a:cxn ang="0">
                <a:pos x="5" y="0"/>
              </a:cxn>
              <a:cxn ang="0">
                <a:pos x="0" y="16"/>
              </a:cxn>
              <a:cxn ang="0">
                <a:pos x="33" y="25"/>
              </a:cxn>
              <a:cxn ang="0">
                <a:pos x="38" y="9"/>
              </a:cxn>
              <a:cxn ang="0">
                <a:pos x="33" y="25"/>
              </a:cxn>
            </a:cxnLst>
            <a:rect l="0" t="0" r="r" b="b"/>
            <a:pathLst>
              <a:path w="38" h="25">
                <a:moveTo>
                  <a:pt x="33" y="25"/>
                </a:moveTo>
                <a:lnTo>
                  <a:pt x="38" y="9"/>
                </a:lnTo>
                <a:lnTo>
                  <a:pt x="5" y="0"/>
                </a:lnTo>
                <a:lnTo>
                  <a:pt x="0" y="16"/>
                </a:lnTo>
                <a:lnTo>
                  <a:pt x="33" y="25"/>
                </a:lnTo>
                <a:lnTo>
                  <a:pt x="38" y="9"/>
                </a:lnTo>
                <a:lnTo>
                  <a:pt x="33" y="25"/>
                </a:lnTo>
                <a:close/>
              </a:path>
            </a:pathLst>
          </a:custGeom>
          <a:solidFill>
            <a:srgbClr val="000000"/>
          </a:solidFill>
          <a:ln w="9525">
            <a:noFill/>
            <a:round/>
            <a:headEnd/>
            <a:tailEnd/>
          </a:ln>
        </p:spPr>
        <p:txBody>
          <a:bodyPr/>
          <a:lstStyle/>
          <a:p>
            <a:endParaRPr lang="en-US"/>
          </a:p>
        </p:txBody>
      </p:sp>
      <p:sp>
        <p:nvSpPr>
          <p:cNvPr id="148606" name="Freeform 1150"/>
          <p:cNvSpPr>
            <a:spLocks/>
          </p:cNvSpPr>
          <p:nvPr/>
        </p:nvSpPr>
        <p:spPr bwMode="auto">
          <a:xfrm>
            <a:off x="3033713" y="4275138"/>
            <a:ext cx="26987" cy="14287"/>
          </a:xfrm>
          <a:custGeom>
            <a:avLst/>
            <a:gdLst/>
            <a:ahLst/>
            <a:cxnLst>
              <a:cxn ang="0">
                <a:pos x="20" y="8"/>
              </a:cxn>
              <a:cxn ang="0">
                <a:pos x="11" y="20"/>
              </a:cxn>
              <a:cxn ang="0">
                <a:pos x="44" y="29"/>
              </a:cxn>
              <a:cxn ang="0">
                <a:pos x="49" y="13"/>
              </a:cxn>
              <a:cxn ang="0">
                <a:pos x="16" y="4"/>
              </a:cxn>
              <a:cxn ang="0">
                <a:pos x="7" y="15"/>
              </a:cxn>
              <a:cxn ang="0">
                <a:pos x="16" y="4"/>
              </a:cxn>
              <a:cxn ang="0">
                <a:pos x="0" y="0"/>
              </a:cxn>
              <a:cxn ang="0">
                <a:pos x="7" y="15"/>
              </a:cxn>
              <a:cxn ang="0">
                <a:pos x="20" y="8"/>
              </a:cxn>
            </a:cxnLst>
            <a:rect l="0" t="0" r="r" b="b"/>
            <a:pathLst>
              <a:path w="49" h="29">
                <a:moveTo>
                  <a:pt x="20" y="8"/>
                </a:moveTo>
                <a:lnTo>
                  <a:pt x="11" y="20"/>
                </a:lnTo>
                <a:lnTo>
                  <a:pt x="44" y="29"/>
                </a:lnTo>
                <a:lnTo>
                  <a:pt x="49" y="13"/>
                </a:lnTo>
                <a:lnTo>
                  <a:pt x="16" y="4"/>
                </a:lnTo>
                <a:lnTo>
                  <a:pt x="7" y="15"/>
                </a:lnTo>
                <a:lnTo>
                  <a:pt x="16" y="4"/>
                </a:lnTo>
                <a:lnTo>
                  <a:pt x="0" y="0"/>
                </a:lnTo>
                <a:lnTo>
                  <a:pt x="7" y="15"/>
                </a:lnTo>
                <a:lnTo>
                  <a:pt x="20" y="8"/>
                </a:lnTo>
                <a:close/>
              </a:path>
            </a:pathLst>
          </a:custGeom>
          <a:solidFill>
            <a:srgbClr val="000000"/>
          </a:solidFill>
          <a:ln w="9525">
            <a:noFill/>
            <a:round/>
            <a:headEnd/>
            <a:tailEnd/>
          </a:ln>
        </p:spPr>
        <p:txBody>
          <a:bodyPr/>
          <a:lstStyle/>
          <a:p>
            <a:endParaRPr lang="en-US"/>
          </a:p>
        </p:txBody>
      </p:sp>
      <p:sp>
        <p:nvSpPr>
          <p:cNvPr id="148607" name="Freeform 1151"/>
          <p:cNvSpPr>
            <a:spLocks/>
          </p:cNvSpPr>
          <p:nvPr/>
        </p:nvSpPr>
        <p:spPr bwMode="auto">
          <a:xfrm>
            <a:off x="3038475" y="4278313"/>
            <a:ext cx="12700" cy="23812"/>
          </a:xfrm>
          <a:custGeom>
            <a:avLst/>
            <a:gdLst/>
            <a:ahLst/>
            <a:cxnLst>
              <a:cxn ang="0">
                <a:pos x="13" y="25"/>
              </a:cxn>
              <a:cxn ang="0">
                <a:pos x="25" y="28"/>
              </a:cxn>
              <a:cxn ang="0">
                <a:pos x="13" y="0"/>
              </a:cxn>
              <a:cxn ang="0">
                <a:pos x="0" y="7"/>
              </a:cxn>
              <a:cxn ang="0">
                <a:pos x="11" y="34"/>
              </a:cxn>
              <a:cxn ang="0">
                <a:pos x="22" y="37"/>
              </a:cxn>
              <a:cxn ang="0">
                <a:pos x="11" y="34"/>
              </a:cxn>
              <a:cxn ang="0">
                <a:pos x="14" y="43"/>
              </a:cxn>
              <a:cxn ang="0">
                <a:pos x="24" y="37"/>
              </a:cxn>
              <a:cxn ang="0">
                <a:pos x="13" y="25"/>
              </a:cxn>
            </a:cxnLst>
            <a:rect l="0" t="0" r="r" b="b"/>
            <a:pathLst>
              <a:path w="25" h="43">
                <a:moveTo>
                  <a:pt x="13" y="25"/>
                </a:moveTo>
                <a:lnTo>
                  <a:pt x="25" y="28"/>
                </a:lnTo>
                <a:lnTo>
                  <a:pt x="13" y="0"/>
                </a:lnTo>
                <a:lnTo>
                  <a:pt x="0" y="7"/>
                </a:lnTo>
                <a:lnTo>
                  <a:pt x="11" y="34"/>
                </a:lnTo>
                <a:lnTo>
                  <a:pt x="22" y="37"/>
                </a:lnTo>
                <a:lnTo>
                  <a:pt x="11" y="34"/>
                </a:lnTo>
                <a:lnTo>
                  <a:pt x="14" y="43"/>
                </a:lnTo>
                <a:lnTo>
                  <a:pt x="24" y="37"/>
                </a:lnTo>
                <a:lnTo>
                  <a:pt x="13" y="25"/>
                </a:lnTo>
                <a:close/>
              </a:path>
            </a:pathLst>
          </a:custGeom>
          <a:solidFill>
            <a:srgbClr val="000000"/>
          </a:solidFill>
          <a:ln w="9525">
            <a:noFill/>
            <a:round/>
            <a:headEnd/>
            <a:tailEnd/>
          </a:ln>
        </p:spPr>
        <p:txBody>
          <a:bodyPr/>
          <a:lstStyle/>
          <a:p>
            <a:endParaRPr lang="en-US"/>
          </a:p>
        </p:txBody>
      </p:sp>
      <p:sp>
        <p:nvSpPr>
          <p:cNvPr id="148608" name="Freeform 1152"/>
          <p:cNvSpPr>
            <a:spLocks/>
          </p:cNvSpPr>
          <p:nvPr/>
        </p:nvSpPr>
        <p:spPr bwMode="auto">
          <a:xfrm>
            <a:off x="3044825" y="4283075"/>
            <a:ext cx="17463" cy="15875"/>
          </a:xfrm>
          <a:custGeom>
            <a:avLst/>
            <a:gdLst/>
            <a:ahLst/>
            <a:cxnLst>
              <a:cxn ang="0">
                <a:pos x="18" y="4"/>
              </a:cxn>
              <a:cxn ang="0">
                <a:pos x="22" y="0"/>
              </a:cxn>
              <a:cxn ang="0">
                <a:pos x="0" y="18"/>
              </a:cxn>
              <a:cxn ang="0">
                <a:pos x="9" y="30"/>
              </a:cxn>
              <a:cxn ang="0">
                <a:pos x="31" y="12"/>
              </a:cxn>
              <a:cxn ang="0">
                <a:pos x="34" y="8"/>
              </a:cxn>
              <a:cxn ang="0">
                <a:pos x="32" y="12"/>
              </a:cxn>
              <a:cxn ang="0">
                <a:pos x="33" y="10"/>
              </a:cxn>
              <a:cxn ang="0">
                <a:pos x="34" y="8"/>
              </a:cxn>
              <a:cxn ang="0">
                <a:pos x="18" y="4"/>
              </a:cxn>
            </a:cxnLst>
            <a:rect l="0" t="0" r="r" b="b"/>
            <a:pathLst>
              <a:path w="34" h="30">
                <a:moveTo>
                  <a:pt x="18" y="4"/>
                </a:moveTo>
                <a:lnTo>
                  <a:pt x="22" y="0"/>
                </a:lnTo>
                <a:lnTo>
                  <a:pt x="0" y="18"/>
                </a:lnTo>
                <a:lnTo>
                  <a:pt x="9" y="30"/>
                </a:lnTo>
                <a:lnTo>
                  <a:pt x="31" y="12"/>
                </a:lnTo>
                <a:lnTo>
                  <a:pt x="34" y="8"/>
                </a:lnTo>
                <a:lnTo>
                  <a:pt x="32" y="12"/>
                </a:lnTo>
                <a:lnTo>
                  <a:pt x="33" y="10"/>
                </a:lnTo>
                <a:lnTo>
                  <a:pt x="34" y="8"/>
                </a:lnTo>
                <a:lnTo>
                  <a:pt x="18" y="4"/>
                </a:lnTo>
                <a:close/>
              </a:path>
            </a:pathLst>
          </a:custGeom>
          <a:solidFill>
            <a:srgbClr val="000000"/>
          </a:solidFill>
          <a:ln w="9525">
            <a:noFill/>
            <a:round/>
            <a:headEnd/>
            <a:tailEnd/>
          </a:ln>
        </p:spPr>
        <p:txBody>
          <a:bodyPr/>
          <a:lstStyle/>
          <a:p>
            <a:endParaRPr lang="en-US"/>
          </a:p>
        </p:txBody>
      </p:sp>
      <p:sp>
        <p:nvSpPr>
          <p:cNvPr id="148609" name="Freeform 1153"/>
          <p:cNvSpPr>
            <a:spLocks/>
          </p:cNvSpPr>
          <p:nvPr/>
        </p:nvSpPr>
        <p:spPr bwMode="auto">
          <a:xfrm>
            <a:off x="3044825" y="3941763"/>
            <a:ext cx="431800" cy="344487"/>
          </a:xfrm>
          <a:custGeom>
            <a:avLst/>
            <a:gdLst/>
            <a:ahLst/>
            <a:cxnLst>
              <a:cxn ang="0">
                <a:pos x="774" y="12"/>
              </a:cxn>
              <a:cxn ang="0">
                <a:pos x="782" y="0"/>
              </a:cxn>
              <a:cxn ang="0">
                <a:pos x="0" y="619"/>
              </a:cxn>
              <a:cxn ang="0">
                <a:pos x="25" y="650"/>
              </a:cxn>
              <a:cxn ang="0">
                <a:pos x="806" y="30"/>
              </a:cxn>
              <a:cxn ang="0">
                <a:pos x="814" y="19"/>
              </a:cxn>
              <a:cxn ang="0">
                <a:pos x="806" y="30"/>
              </a:cxn>
              <a:cxn ang="0">
                <a:pos x="813" y="26"/>
              </a:cxn>
              <a:cxn ang="0">
                <a:pos x="814" y="19"/>
              </a:cxn>
              <a:cxn ang="0">
                <a:pos x="774" y="12"/>
              </a:cxn>
            </a:cxnLst>
            <a:rect l="0" t="0" r="r" b="b"/>
            <a:pathLst>
              <a:path w="814" h="650">
                <a:moveTo>
                  <a:pt x="774" y="12"/>
                </a:moveTo>
                <a:lnTo>
                  <a:pt x="782" y="0"/>
                </a:lnTo>
                <a:lnTo>
                  <a:pt x="0" y="619"/>
                </a:lnTo>
                <a:lnTo>
                  <a:pt x="25" y="650"/>
                </a:lnTo>
                <a:lnTo>
                  <a:pt x="806" y="30"/>
                </a:lnTo>
                <a:lnTo>
                  <a:pt x="814" y="19"/>
                </a:lnTo>
                <a:lnTo>
                  <a:pt x="806" y="30"/>
                </a:lnTo>
                <a:lnTo>
                  <a:pt x="813" y="26"/>
                </a:lnTo>
                <a:lnTo>
                  <a:pt x="814" y="19"/>
                </a:lnTo>
                <a:lnTo>
                  <a:pt x="774" y="12"/>
                </a:lnTo>
                <a:close/>
              </a:path>
            </a:pathLst>
          </a:custGeom>
          <a:solidFill>
            <a:srgbClr val="000000"/>
          </a:solidFill>
          <a:ln w="9525">
            <a:noFill/>
            <a:round/>
            <a:headEnd/>
            <a:tailEnd/>
          </a:ln>
        </p:spPr>
        <p:txBody>
          <a:bodyPr/>
          <a:lstStyle/>
          <a:p>
            <a:endParaRPr lang="en-US"/>
          </a:p>
        </p:txBody>
      </p:sp>
      <p:sp>
        <p:nvSpPr>
          <p:cNvPr id="148610" name="Freeform 1154"/>
          <p:cNvSpPr>
            <a:spLocks/>
          </p:cNvSpPr>
          <p:nvPr/>
        </p:nvSpPr>
        <p:spPr bwMode="auto">
          <a:xfrm>
            <a:off x="3451225" y="3924300"/>
            <a:ext cx="23813" cy="26988"/>
          </a:xfrm>
          <a:custGeom>
            <a:avLst/>
            <a:gdLst/>
            <a:ahLst/>
            <a:cxnLst>
              <a:cxn ang="0">
                <a:pos x="19" y="39"/>
              </a:cxn>
              <a:cxn ang="0">
                <a:pos x="8" y="28"/>
              </a:cxn>
              <a:cxn ang="0">
                <a:pos x="0" y="41"/>
              </a:cxn>
              <a:cxn ang="0">
                <a:pos x="13" y="50"/>
              </a:cxn>
              <a:cxn ang="0">
                <a:pos x="21" y="37"/>
              </a:cxn>
              <a:cxn ang="0">
                <a:pos x="10" y="27"/>
              </a:cxn>
              <a:cxn ang="0">
                <a:pos x="21" y="37"/>
              </a:cxn>
              <a:cxn ang="0">
                <a:pos x="43" y="0"/>
              </a:cxn>
              <a:cxn ang="0">
                <a:pos x="10" y="27"/>
              </a:cxn>
              <a:cxn ang="0">
                <a:pos x="19" y="39"/>
              </a:cxn>
            </a:cxnLst>
            <a:rect l="0" t="0" r="r" b="b"/>
            <a:pathLst>
              <a:path w="43" h="50">
                <a:moveTo>
                  <a:pt x="19" y="39"/>
                </a:moveTo>
                <a:lnTo>
                  <a:pt x="8" y="28"/>
                </a:lnTo>
                <a:lnTo>
                  <a:pt x="0" y="41"/>
                </a:lnTo>
                <a:lnTo>
                  <a:pt x="13" y="50"/>
                </a:lnTo>
                <a:lnTo>
                  <a:pt x="21" y="37"/>
                </a:lnTo>
                <a:lnTo>
                  <a:pt x="10" y="27"/>
                </a:lnTo>
                <a:lnTo>
                  <a:pt x="21" y="37"/>
                </a:lnTo>
                <a:lnTo>
                  <a:pt x="43" y="0"/>
                </a:lnTo>
                <a:lnTo>
                  <a:pt x="10" y="27"/>
                </a:lnTo>
                <a:lnTo>
                  <a:pt x="19" y="39"/>
                </a:lnTo>
                <a:close/>
              </a:path>
            </a:pathLst>
          </a:custGeom>
          <a:solidFill>
            <a:srgbClr val="000000"/>
          </a:solidFill>
          <a:ln w="9525">
            <a:noFill/>
            <a:round/>
            <a:headEnd/>
            <a:tailEnd/>
          </a:ln>
        </p:spPr>
        <p:txBody>
          <a:bodyPr/>
          <a:lstStyle/>
          <a:p>
            <a:endParaRPr lang="en-US"/>
          </a:p>
        </p:txBody>
      </p:sp>
      <p:sp>
        <p:nvSpPr>
          <p:cNvPr id="148611" name="Freeform 1155"/>
          <p:cNvSpPr>
            <a:spLocks/>
          </p:cNvSpPr>
          <p:nvPr/>
        </p:nvSpPr>
        <p:spPr bwMode="auto">
          <a:xfrm>
            <a:off x="3040063" y="3938588"/>
            <a:ext cx="422275" cy="333375"/>
          </a:xfrm>
          <a:custGeom>
            <a:avLst/>
            <a:gdLst/>
            <a:ahLst/>
            <a:cxnLst>
              <a:cxn ang="0">
                <a:pos x="17" y="621"/>
              </a:cxn>
              <a:cxn ang="0">
                <a:pos x="16" y="631"/>
              </a:cxn>
              <a:cxn ang="0">
                <a:pos x="798" y="12"/>
              </a:cxn>
              <a:cxn ang="0">
                <a:pos x="789" y="0"/>
              </a:cxn>
              <a:cxn ang="0">
                <a:pos x="7" y="620"/>
              </a:cxn>
              <a:cxn ang="0">
                <a:pos x="6" y="630"/>
              </a:cxn>
              <a:cxn ang="0">
                <a:pos x="7" y="620"/>
              </a:cxn>
              <a:cxn ang="0">
                <a:pos x="0" y="624"/>
              </a:cxn>
              <a:cxn ang="0">
                <a:pos x="6" y="630"/>
              </a:cxn>
              <a:cxn ang="0">
                <a:pos x="17" y="621"/>
              </a:cxn>
            </a:cxnLst>
            <a:rect l="0" t="0" r="r" b="b"/>
            <a:pathLst>
              <a:path w="798" h="631">
                <a:moveTo>
                  <a:pt x="17" y="621"/>
                </a:moveTo>
                <a:lnTo>
                  <a:pt x="16" y="631"/>
                </a:lnTo>
                <a:lnTo>
                  <a:pt x="798" y="12"/>
                </a:lnTo>
                <a:lnTo>
                  <a:pt x="789" y="0"/>
                </a:lnTo>
                <a:lnTo>
                  <a:pt x="7" y="620"/>
                </a:lnTo>
                <a:lnTo>
                  <a:pt x="6" y="630"/>
                </a:lnTo>
                <a:lnTo>
                  <a:pt x="7" y="620"/>
                </a:lnTo>
                <a:lnTo>
                  <a:pt x="0" y="624"/>
                </a:lnTo>
                <a:lnTo>
                  <a:pt x="6" y="630"/>
                </a:lnTo>
                <a:lnTo>
                  <a:pt x="17" y="621"/>
                </a:lnTo>
                <a:close/>
              </a:path>
            </a:pathLst>
          </a:custGeom>
          <a:solidFill>
            <a:srgbClr val="000000"/>
          </a:solidFill>
          <a:ln w="9525">
            <a:noFill/>
            <a:round/>
            <a:headEnd/>
            <a:tailEnd/>
          </a:ln>
        </p:spPr>
        <p:txBody>
          <a:bodyPr/>
          <a:lstStyle/>
          <a:p>
            <a:endParaRPr lang="en-US"/>
          </a:p>
        </p:txBody>
      </p:sp>
      <p:sp>
        <p:nvSpPr>
          <p:cNvPr id="148612" name="Freeform 1156"/>
          <p:cNvSpPr>
            <a:spLocks/>
          </p:cNvSpPr>
          <p:nvPr/>
        </p:nvSpPr>
        <p:spPr bwMode="auto">
          <a:xfrm>
            <a:off x="3043238" y="4267200"/>
            <a:ext cx="19050" cy="23813"/>
          </a:xfrm>
          <a:custGeom>
            <a:avLst/>
            <a:gdLst/>
            <a:ahLst/>
            <a:cxnLst>
              <a:cxn ang="0">
                <a:pos x="26" y="29"/>
              </a:cxn>
              <a:cxn ang="0">
                <a:pos x="36" y="30"/>
              </a:cxn>
              <a:cxn ang="0">
                <a:pos x="11" y="0"/>
              </a:cxn>
              <a:cxn ang="0">
                <a:pos x="0" y="9"/>
              </a:cxn>
              <a:cxn ang="0">
                <a:pos x="25" y="39"/>
              </a:cxn>
              <a:cxn ang="0">
                <a:pos x="35" y="41"/>
              </a:cxn>
              <a:cxn ang="0">
                <a:pos x="25" y="39"/>
              </a:cxn>
              <a:cxn ang="0">
                <a:pos x="29" y="46"/>
              </a:cxn>
              <a:cxn ang="0">
                <a:pos x="35" y="41"/>
              </a:cxn>
              <a:cxn ang="0">
                <a:pos x="26" y="29"/>
              </a:cxn>
            </a:cxnLst>
            <a:rect l="0" t="0" r="r" b="b"/>
            <a:pathLst>
              <a:path w="36" h="46">
                <a:moveTo>
                  <a:pt x="26" y="29"/>
                </a:moveTo>
                <a:lnTo>
                  <a:pt x="36" y="30"/>
                </a:lnTo>
                <a:lnTo>
                  <a:pt x="11" y="0"/>
                </a:lnTo>
                <a:lnTo>
                  <a:pt x="0" y="9"/>
                </a:lnTo>
                <a:lnTo>
                  <a:pt x="25" y="39"/>
                </a:lnTo>
                <a:lnTo>
                  <a:pt x="35" y="41"/>
                </a:lnTo>
                <a:lnTo>
                  <a:pt x="25" y="39"/>
                </a:lnTo>
                <a:lnTo>
                  <a:pt x="29" y="46"/>
                </a:lnTo>
                <a:lnTo>
                  <a:pt x="35" y="41"/>
                </a:lnTo>
                <a:lnTo>
                  <a:pt x="26" y="29"/>
                </a:lnTo>
                <a:close/>
              </a:path>
            </a:pathLst>
          </a:custGeom>
          <a:solidFill>
            <a:srgbClr val="000000"/>
          </a:solidFill>
          <a:ln w="9525">
            <a:noFill/>
            <a:round/>
            <a:headEnd/>
            <a:tailEnd/>
          </a:ln>
        </p:spPr>
        <p:txBody>
          <a:bodyPr/>
          <a:lstStyle/>
          <a:p>
            <a:endParaRPr lang="en-US"/>
          </a:p>
        </p:txBody>
      </p:sp>
      <p:sp>
        <p:nvSpPr>
          <p:cNvPr id="148613" name="Freeform 1157"/>
          <p:cNvSpPr>
            <a:spLocks/>
          </p:cNvSpPr>
          <p:nvPr/>
        </p:nvSpPr>
        <p:spPr bwMode="auto">
          <a:xfrm>
            <a:off x="3055938" y="3954463"/>
            <a:ext cx="419100" cy="334962"/>
          </a:xfrm>
          <a:custGeom>
            <a:avLst/>
            <a:gdLst/>
            <a:ahLst/>
            <a:cxnLst>
              <a:cxn ang="0">
                <a:pos x="778" y="1"/>
              </a:cxn>
              <a:cxn ang="0">
                <a:pos x="781" y="0"/>
              </a:cxn>
              <a:cxn ang="0">
                <a:pos x="0" y="619"/>
              </a:cxn>
              <a:cxn ang="0">
                <a:pos x="9" y="631"/>
              </a:cxn>
              <a:cxn ang="0">
                <a:pos x="790" y="11"/>
              </a:cxn>
              <a:cxn ang="0">
                <a:pos x="792" y="10"/>
              </a:cxn>
              <a:cxn ang="0">
                <a:pos x="790" y="11"/>
              </a:cxn>
              <a:cxn ang="0">
                <a:pos x="791" y="11"/>
              </a:cxn>
              <a:cxn ang="0">
                <a:pos x="792" y="10"/>
              </a:cxn>
              <a:cxn ang="0">
                <a:pos x="778" y="1"/>
              </a:cxn>
            </a:cxnLst>
            <a:rect l="0" t="0" r="r" b="b"/>
            <a:pathLst>
              <a:path w="792" h="631">
                <a:moveTo>
                  <a:pt x="778" y="1"/>
                </a:moveTo>
                <a:lnTo>
                  <a:pt x="781" y="0"/>
                </a:lnTo>
                <a:lnTo>
                  <a:pt x="0" y="619"/>
                </a:lnTo>
                <a:lnTo>
                  <a:pt x="9" y="631"/>
                </a:lnTo>
                <a:lnTo>
                  <a:pt x="790" y="11"/>
                </a:lnTo>
                <a:lnTo>
                  <a:pt x="792" y="10"/>
                </a:lnTo>
                <a:lnTo>
                  <a:pt x="790" y="11"/>
                </a:lnTo>
                <a:lnTo>
                  <a:pt x="791" y="11"/>
                </a:lnTo>
                <a:lnTo>
                  <a:pt x="792" y="10"/>
                </a:lnTo>
                <a:lnTo>
                  <a:pt x="778" y="1"/>
                </a:lnTo>
                <a:close/>
              </a:path>
            </a:pathLst>
          </a:custGeom>
          <a:solidFill>
            <a:srgbClr val="000000"/>
          </a:solidFill>
          <a:ln w="9525">
            <a:noFill/>
            <a:round/>
            <a:headEnd/>
            <a:tailEnd/>
          </a:ln>
        </p:spPr>
        <p:txBody>
          <a:bodyPr/>
          <a:lstStyle/>
          <a:p>
            <a:endParaRPr lang="en-US"/>
          </a:p>
        </p:txBody>
      </p:sp>
      <p:sp>
        <p:nvSpPr>
          <p:cNvPr id="148614" name="Freeform 1158"/>
          <p:cNvSpPr>
            <a:spLocks/>
          </p:cNvSpPr>
          <p:nvPr/>
        </p:nvSpPr>
        <p:spPr bwMode="auto">
          <a:xfrm>
            <a:off x="3468688" y="3949700"/>
            <a:ext cx="11112" cy="11113"/>
          </a:xfrm>
          <a:custGeom>
            <a:avLst/>
            <a:gdLst/>
            <a:ahLst/>
            <a:cxnLst>
              <a:cxn ang="0">
                <a:pos x="22" y="9"/>
              </a:cxn>
              <a:cxn ang="0">
                <a:pos x="8" y="0"/>
              </a:cxn>
              <a:cxn ang="0">
                <a:pos x="0" y="11"/>
              </a:cxn>
              <a:cxn ang="0">
                <a:pos x="14" y="20"/>
              </a:cxn>
              <a:cxn ang="0">
                <a:pos x="22" y="9"/>
              </a:cxn>
              <a:cxn ang="0">
                <a:pos x="8" y="0"/>
              </a:cxn>
              <a:cxn ang="0">
                <a:pos x="22" y="9"/>
              </a:cxn>
            </a:cxnLst>
            <a:rect l="0" t="0" r="r" b="b"/>
            <a:pathLst>
              <a:path w="22" h="20">
                <a:moveTo>
                  <a:pt x="22" y="9"/>
                </a:moveTo>
                <a:lnTo>
                  <a:pt x="8" y="0"/>
                </a:lnTo>
                <a:lnTo>
                  <a:pt x="0" y="11"/>
                </a:lnTo>
                <a:lnTo>
                  <a:pt x="14" y="20"/>
                </a:lnTo>
                <a:lnTo>
                  <a:pt x="22" y="9"/>
                </a:lnTo>
                <a:lnTo>
                  <a:pt x="8" y="0"/>
                </a:lnTo>
                <a:lnTo>
                  <a:pt x="22" y="9"/>
                </a:lnTo>
                <a:close/>
              </a:path>
            </a:pathLst>
          </a:custGeom>
          <a:solidFill>
            <a:srgbClr val="000000"/>
          </a:solidFill>
          <a:ln w="9525">
            <a:noFill/>
            <a:round/>
            <a:headEnd/>
            <a:tailEnd/>
          </a:ln>
        </p:spPr>
        <p:txBody>
          <a:bodyPr/>
          <a:lstStyle/>
          <a:p>
            <a:endParaRPr lang="en-US"/>
          </a:p>
        </p:txBody>
      </p:sp>
      <p:sp>
        <p:nvSpPr>
          <p:cNvPr id="148615" name="Freeform 1159"/>
          <p:cNvSpPr>
            <a:spLocks/>
          </p:cNvSpPr>
          <p:nvPr/>
        </p:nvSpPr>
        <p:spPr bwMode="auto">
          <a:xfrm>
            <a:off x="3454400" y="3949700"/>
            <a:ext cx="25400" cy="23813"/>
          </a:xfrm>
          <a:custGeom>
            <a:avLst/>
            <a:gdLst/>
            <a:ahLst/>
            <a:cxnLst>
              <a:cxn ang="0">
                <a:pos x="28" y="9"/>
              </a:cxn>
              <a:cxn ang="0">
                <a:pos x="39" y="20"/>
              </a:cxn>
              <a:cxn ang="0">
                <a:pos x="47" y="9"/>
              </a:cxn>
              <a:cxn ang="0">
                <a:pos x="33" y="0"/>
              </a:cxn>
              <a:cxn ang="0">
                <a:pos x="25" y="11"/>
              </a:cxn>
              <a:cxn ang="0">
                <a:pos x="37" y="22"/>
              </a:cxn>
              <a:cxn ang="0">
                <a:pos x="25" y="11"/>
              </a:cxn>
              <a:cxn ang="0">
                <a:pos x="0" y="46"/>
              </a:cxn>
              <a:cxn ang="0">
                <a:pos x="37" y="22"/>
              </a:cxn>
              <a:cxn ang="0">
                <a:pos x="28" y="9"/>
              </a:cxn>
            </a:cxnLst>
            <a:rect l="0" t="0" r="r" b="b"/>
            <a:pathLst>
              <a:path w="47" h="46">
                <a:moveTo>
                  <a:pt x="28" y="9"/>
                </a:moveTo>
                <a:lnTo>
                  <a:pt x="39" y="20"/>
                </a:lnTo>
                <a:lnTo>
                  <a:pt x="47" y="9"/>
                </a:lnTo>
                <a:lnTo>
                  <a:pt x="33" y="0"/>
                </a:lnTo>
                <a:lnTo>
                  <a:pt x="25" y="11"/>
                </a:lnTo>
                <a:lnTo>
                  <a:pt x="37" y="22"/>
                </a:lnTo>
                <a:lnTo>
                  <a:pt x="25" y="11"/>
                </a:lnTo>
                <a:lnTo>
                  <a:pt x="0" y="46"/>
                </a:lnTo>
                <a:lnTo>
                  <a:pt x="37" y="22"/>
                </a:lnTo>
                <a:lnTo>
                  <a:pt x="28" y="9"/>
                </a:lnTo>
                <a:close/>
              </a:path>
            </a:pathLst>
          </a:custGeom>
          <a:solidFill>
            <a:srgbClr val="000000"/>
          </a:solidFill>
          <a:ln w="9525">
            <a:noFill/>
            <a:round/>
            <a:headEnd/>
            <a:tailEnd/>
          </a:ln>
        </p:spPr>
        <p:txBody>
          <a:bodyPr/>
          <a:lstStyle/>
          <a:p>
            <a:endParaRPr lang="en-US"/>
          </a:p>
        </p:txBody>
      </p:sp>
      <p:sp>
        <p:nvSpPr>
          <p:cNvPr id="148616" name="Freeform 1160"/>
          <p:cNvSpPr>
            <a:spLocks/>
          </p:cNvSpPr>
          <p:nvPr/>
        </p:nvSpPr>
        <p:spPr bwMode="auto">
          <a:xfrm>
            <a:off x="3470275" y="3951288"/>
            <a:ext cx="9525" cy="9525"/>
          </a:xfrm>
          <a:custGeom>
            <a:avLst/>
            <a:gdLst/>
            <a:ahLst/>
            <a:cxnLst>
              <a:cxn ang="0">
                <a:pos x="3" y="6"/>
              </a:cxn>
              <a:cxn ang="0">
                <a:pos x="6" y="0"/>
              </a:cxn>
              <a:cxn ang="0">
                <a:pos x="0" y="5"/>
              </a:cxn>
              <a:cxn ang="0">
                <a:pos x="9" y="18"/>
              </a:cxn>
              <a:cxn ang="0">
                <a:pos x="16" y="14"/>
              </a:cxn>
              <a:cxn ang="0">
                <a:pos x="19" y="8"/>
              </a:cxn>
              <a:cxn ang="0">
                <a:pos x="16" y="14"/>
              </a:cxn>
              <a:cxn ang="0">
                <a:pos x="18" y="11"/>
              </a:cxn>
              <a:cxn ang="0">
                <a:pos x="19" y="8"/>
              </a:cxn>
              <a:cxn ang="0">
                <a:pos x="3" y="6"/>
              </a:cxn>
            </a:cxnLst>
            <a:rect l="0" t="0" r="r" b="b"/>
            <a:pathLst>
              <a:path w="19" h="18">
                <a:moveTo>
                  <a:pt x="3" y="6"/>
                </a:moveTo>
                <a:lnTo>
                  <a:pt x="6" y="0"/>
                </a:lnTo>
                <a:lnTo>
                  <a:pt x="0" y="5"/>
                </a:lnTo>
                <a:lnTo>
                  <a:pt x="9" y="18"/>
                </a:lnTo>
                <a:lnTo>
                  <a:pt x="16" y="14"/>
                </a:lnTo>
                <a:lnTo>
                  <a:pt x="19" y="8"/>
                </a:lnTo>
                <a:lnTo>
                  <a:pt x="16" y="14"/>
                </a:lnTo>
                <a:lnTo>
                  <a:pt x="18" y="11"/>
                </a:lnTo>
                <a:lnTo>
                  <a:pt x="19" y="8"/>
                </a:lnTo>
                <a:lnTo>
                  <a:pt x="3" y="6"/>
                </a:lnTo>
                <a:close/>
              </a:path>
            </a:pathLst>
          </a:custGeom>
          <a:solidFill>
            <a:srgbClr val="000000"/>
          </a:solidFill>
          <a:ln w="9525">
            <a:noFill/>
            <a:round/>
            <a:headEnd/>
            <a:tailEnd/>
          </a:ln>
        </p:spPr>
        <p:txBody>
          <a:bodyPr/>
          <a:lstStyle/>
          <a:p>
            <a:endParaRPr lang="en-US"/>
          </a:p>
        </p:txBody>
      </p:sp>
      <p:sp>
        <p:nvSpPr>
          <p:cNvPr id="148617" name="Freeform 1161"/>
          <p:cNvSpPr>
            <a:spLocks/>
          </p:cNvSpPr>
          <p:nvPr/>
        </p:nvSpPr>
        <p:spPr bwMode="auto">
          <a:xfrm>
            <a:off x="3471863" y="3948113"/>
            <a:ext cx="9525" cy="7937"/>
          </a:xfrm>
          <a:custGeom>
            <a:avLst/>
            <a:gdLst/>
            <a:ahLst/>
            <a:cxnLst>
              <a:cxn ang="0">
                <a:pos x="5" y="14"/>
              </a:cxn>
              <a:cxn ang="0">
                <a:pos x="1" y="6"/>
              </a:cxn>
              <a:cxn ang="0">
                <a:pos x="0" y="13"/>
              </a:cxn>
              <a:cxn ang="0">
                <a:pos x="16" y="15"/>
              </a:cxn>
              <a:cxn ang="0">
                <a:pos x="17" y="8"/>
              </a:cxn>
              <a:cxn ang="0">
                <a:pos x="14" y="0"/>
              </a:cxn>
              <a:cxn ang="0">
                <a:pos x="17" y="8"/>
              </a:cxn>
              <a:cxn ang="0">
                <a:pos x="18" y="3"/>
              </a:cxn>
              <a:cxn ang="0">
                <a:pos x="14" y="0"/>
              </a:cxn>
              <a:cxn ang="0">
                <a:pos x="5" y="14"/>
              </a:cxn>
            </a:cxnLst>
            <a:rect l="0" t="0" r="r" b="b"/>
            <a:pathLst>
              <a:path w="18" h="15">
                <a:moveTo>
                  <a:pt x="5" y="14"/>
                </a:moveTo>
                <a:lnTo>
                  <a:pt x="1" y="6"/>
                </a:lnTo>
                <a:lnTo>
                  <a:pt x="0" y="13"/>
                </a:lnTo>
                <a:lnTo>
                  <a:pt x="16" y="15"/>
                </a:lnTo>
                <a:lnTo>
                  <a:pt x="17" y="8"/>
                </a:lnTo>
                <a:lnTo>
                  <a:pt x="14" y="0"/>
                </a:lnTo>
                <a:lnTo>
                  <a:pt x="17" y="8"/>
                </a:lnTo>
                <a:lnTo>
                  <a:pt x="18" y="3"/>
                </a:lnTo>
                <a:lnTo>
                  <a:pt x="14" y="0"/>
                </a:lnTo>
                <a:lnTo>
                  <a:pt x="5" y="14"/>
                </a:lnTo>
                <a:close/>
              </a:path>
            </a:pathLst>
          </a:custGeom>
          <a:solidFill>
            <a:srgbClr val="000000"/>
          </a:solidFill>
          <a:ln w="9525">
            <a:noFill/>
            <a:round/>
            <a:headEnd/>
            <a:tailEnd/>
          </a:ln>
        </p:spPr>
        <p:txBody>
          <a:bodyPr/>
          <a:lstStyle/>
          <a:p>
            <a:endParaRPr lang="en-US"/>
          </a:p>
        </p:txBody>
      </p:sp>
      <p:sp>
        <p:nvSpPr>
          <p:cNvPr id="148618" name="Freeform 1162"/>
          <p:cNvSpPr>
            <a:spLocks/>
          </p:cNvSpPr>
          <p:nvPr/>
        </p:nvSpPr>
        <p:spPr bwMode="auto">
          <a:xfrm>
            <a:off x="3454400" y="2063750"/>
            <a:ext cx="417513" cy="1887538"/>
          </a:xfrm>
          <a:custGeom>
            <a:avLst/>
            <a:gdLst/>
            <a:ahLst/>
            <a:cxnLst>
              <a:cxn ang="0">
                <a:pos x="789" y="71"/>
              </a:cxn>
              <a:cxn ang="0">
                <a:pos x="749" y="75"/>
              </a:cxn>
              <a:cxn ang="0">
                <a:pos x="0" y="3562"/>
              </a:cxn>
              <a:cxn ang="0">
                <a:pos x="40" y="3569"/>
              </a:cxn>
              <a:cxn ang="0">
                <a:pos x="789" y="80"/>
              </a:cxn>
              <a:cxn ang="0">
                <a:pos x="749" y="84"/>
              </a:cxn>
              <a:cxn ang="0">
                <a:pos x="789" y="71"/>
              </a:cxn>
              <a:cxn ang="0">
                <a:pos x="765" y="0"/>
              </a:cxn>
              <a:cxn ang="0">
                <a:pos x="749" y="75"/>
              </a:cxn>
              <a:cxn ang="0">
                <a:pos x="789" y="71"/>
              </a:cxn>
            </a:cxnLst>
            <a:rect l="0" t="0" r="r" b="b"/>
            <a:pathLst>
              <a:path w="789" h="3569">
                <a:moveTo>
                  <a:pt x="789" y="71"/>
                </a:moveTo>
                <a:lnTo>
                  <a:pt x="749" y="75"/>
                </a:lnTo>
                <a:lnTo>
                  <a:pt x="0" y="3562"/>
                </a:lnTo>
                <a:lnTo>
                  <a:pt x="40" y="3569"/>
                </a:lnTo>
                <a:lnTo>
                  <a:pt x="789" y="80"/>
                </a:lnTo>
                <a:lnTo>
                  <a:pt x="749" y="84"/>
                </a:lnTo>
                <a:lnTo>
                  <a:pt x="789" y="71"/>
                </a:lnTo>
                <a:lnTo>
                  <a:pt x="765" y="0"/>
                </a:lnTo>
                <a:lnTo>
                  <a:pt x="749" y="75"/>
                </a:lnTo>
                <a:lnTo>
                  <a:pt x="789" y="71"/>
                </a:lnTo>
                <a:close/>
              </a:path>
            </a:pathLst>
          </a:custGeom>
          <a:solidFill>
            <a:srgbClr val="000000"/>
          </a:solidFill>
          <a:ln w="9525">
            <a:noFill/>
            <a:round/>
            <a:headEnd/>
            <a:tailEnd/>
          </a:ln>
        </p:spPr>
        <p:txBody>
          <a:bodyPr/>
          <a:lstStyle/>
          <a:p>
            <a:endParaRPr lang="en-US"/>
          </a:p>
        </p:txBody>
      </p:sp>
      <p:sp>
        <p:nvSpPr>
          <p:cNvPr id="148619" name="Freeform 1163"/>
          <p:cNvSpPr>
            <a:spLocks/>
          </p:cNvSpPr>
          <p:nvPr/>
        </p:nvSpPr>
        <p:spPr bwMode="auto">
          <a:xfrm>
            <a:off x="3848100" y="2097088"/>
            <a:ext cx="25400" cy="9525"/>
          </a:xfrm>
          <a:custGeom>
            <a:avLst/>
            <a:gdLst/>
            <a:ahLst/>
            <a:cxnLst>
              <a:cxn ang="0">
                <a:pos x="15" y="13"/>
              </a:cxn>
              <a:cxn ang="0">
                <a:pos x="9" y="20"/>
              </a:cxn>
              <a:cxn ang="0">
                <a:pos x="48" y="16"/>
              </a:cxn>
              <a:cxn ang="0">
                <a:pos x="46" y="0"/>
              </a:cxn>
              <a:cxn ang="0">
                <a:pos x="6" y="4"/>
              </a:cxn>
              <a:cxn ang="0">
                <a:pos x="0" y="11"/>
              </a:cxn>
              <a:cxn ang="0">
                <a:pos x="6" y="4"/>
              </a:cxn>
              <a:cxn ang="0">
                <a:pos x="1" y="4"/>
              </a:cxn>
              <a:cxn ang="0">
                <a:pos x="0" y="11"/>
              </a:cxn>
              <a:cxn ang="0">
                <a:pos x="15" y="13"/>
              </a:cxn>
            </a:cxnLst>
            <a:rect l="0" t="0" r="r" b="b"/>
            <a:pathLst>
              <a:path w="48" h="20">
                <a:moveTo>
                  <a:pt x="15" y="13"/>
                </a:moveTo>
                <a:lnTo>
                  <a:pt x="9" y="20"/>
                </a:lnTo>
                <a:lnTo>
                  <a:pt x="48" y="16"/>
                </a:lnTo>
                <a:lnTo>
                  <a:pt x="46" y="0"/>
                </a:lnTo>
                <a:lnTo>
                  <a:pt x="6" y="4"/>
                </a:lnTo>
                <a:lnTo>
                  <a:pt x="0" y="11"/>
                </a:lnTo>
                <a:lnTo>
                  <a:pt x="6" y="4"/>
                </a:lnTo>
                <a:lnTo>
                  <a:pt x="1" y="4"/>
                </a:lnTo>
                <a:lnTo>
                  <a:pt x="0" y="11"/>
                </a:lnTo>
                <a:lnTo>
                  <a:pt x="15" y="13"/>
                </a:lnTo>
                <a:close/>
              </a:path>
            </a:pathLst>
          </a:custGeom>
          <a:solidFill>
            <a:srgbClr val="000000"/>
          </a:solidFill>
          <a:ln w="9525">
            <a:noFill/>
            <a:round/>
            <a:headEnd/>
            <a:tailEnd/>
          </a:ln>
        </p:spPr>
        <p:txBody>
          <a:bodyPr/>
          <a:lstStyle/>
          <a:p>
            <a:endParaRPr lang="en-US"/>
          </a:p>
        </p:txBody>
      </p:sp>
      <p:sp>
        <p:nvSpPr>
          <p:cNvPr id="148620" name="Freeform 1164"/>
          <p:cNvSpPr>
            <a:spLocks/>
          </p:cNvSpPr>
          <p:nvPr/>
        </p:nvSpPr>
        <p:spPr bwMode="auto">
          <a:xfrm>
            <a:off x="3449638" y="2101850"/>
            <a:ext cx="406400" cy="1851025"/>
          </a:xfrm>
          <a:custGeom>
            <a:avLst/>
            <a:gdLst/>
            <a:ahLst/>
            <a:cxnLst>
              <a:cxn ang="0">
                <a:pos x="11" y="3480"/>
              </a:cxn>
              <a:cxn ang="0">
                <a:pos x="17" y="3489"/>
              </a:cxn>
              <a:cxn ang="0">
                <a:pos x="766" y="2"/>
              </a:cxn>
              <a:cxn ang="0">
                <a:pos x="751" y="0"/>
              </a:cxn>
              <a:cxn ang="0">
                <a:pos x="2" y="3487"/>
              </a:cxn>
              <a:cxn ang="0">
                <a:pos x="8" y="3496"/>
              </a:cxn>
              <a:cxn ang="0">
                <a:pos x="2" y="3487"/>
              </a:cxn>
              <a:cxn ang="0">
                <a:pos x="0" y="3495"/>
              </a:cxn>
              <a:cxn ang="0">
                <a:pos x="8" y="3496"/>
              </a:cxn>
              <a:cxn ang="0">
                <a:pos x="11" y="3480"/>
              </a:cxn>
            </a:cxnLst>
            <a:rect l="0" t="0" r="r" b="b"/>
            <a:pathLst>
              <a:path w="766" h="3496">
                <a:moveTo>
                  <a:pt x="11" y="3480"/>
                </a:moveTo>
                <a:lnTo>
                  <a:pt x="17" y="3489"/>
                </a:lnTo>
                <a:lnTo>
                  <a:pt x="766" y="2"/>
                </a:lnTo>
                <a:lnTo>
                  <a:pt x="751" y="0"/>
                </a:lnTo>
                <a:lnTo>
                  <a:pt x="2" y="3487"/>
                </a:lnTo>
                <a:lnTo>
                  <a:pt x="8" y="3496"/>
                </a:lnTo>
                <a:lnTo>
                  <a:pt x="2" y="3487"/>
                </a:lnTo>
                <a:lnTo>
                  <a:pt x="0" y="3495"/>
                </a:lnTo>
                <a:lnTo>
                  <a:pt x="8" y="3496"/>
                </a:lnTo>
                <a:lnTo>
                  <a:pt x="11" y="3480"/>
                </a:lnTo>
                <a:close/>
              </a:path>
            </a:pathLst>
          </a:custGeom>
          <a:solidFill>
            <a:srgbClr val="000000"/>
          </a:solidFill>
          <a:ln w="9525">
            <a:noFill/>
            <a:round/>
            <a:headEnd/>
            <a:tailEnd/>
          </a:ln>
        </p:spPr>
        <p:txBody>
          <a:bodyPr/>
          <a:lstStyle/>
          <a:p>
            <a:endParaRPr lang="en-US"/>
          </a:p>
        </p:txBody>
      </p:sp>
      <p:sp>
        <p:nvSpPr>
          <p:cNvPr id="148621" name="Freeform 1165"/>
          <p:cNvSpPr>
            <a:spLocks/>
          </p:cNvSpPr>
          <p:nvPr/>
        </p:nvSpPr>
        <p:spPr bwMode="auto">
          <a:xfrm>
            <a:off x="3454400" y="3943350"/>
            <a:ext cx="25400" cy="12700"/>
          </a:xfrm>
          <a:custGeom>
            <a:avLst/>
            <a:gdLst/>
            <a:ahLst/>
            <a:cxnLst>
              <a:cxn ang="0">
                <a:pos x="33" y="14"/>
              </a:cxn>
              <a:cxn ang="0">
                <a:pos x="42" y="7"/>
              </a:cxn>
              <a:cxn ang="0">
                <a:pos x="3" y="0"/>
              </a:cxn>
              <a:cxn ang="0">
                <a:pos x="0" y="16"/>
              </a:cxn>
              <a:cxn ang="0">
                <a:pos x="40" y="23"/>
              </a:cxn>
              <a:cxn ang="0">
                <a:pos x="49" y="16"/>
              </a:cxn>
              <a:cxn ang="0">
                <a:pos x="40" y="23"/>
              </a:cxn>
              <a:cxn ang="0">
                <a:pos x="47" y="24"/>
              </a:cxn>
              <a:cxn ang="0">
                <a:pos x="49" y="16"/>
              </a:cxn>
              <a:cxn ang="0">
                <a:pos x="33" y="14"/>
              </a:cxn>
            </a:cxnLst>
            <a:rect l="0" t="0" r="r" b="b"/>
            <a:pathLst>
              <a:path w="49" h="24">
                <a:moveTo>
                  <a:pt x="33" y="14"/>
                </a:moveTo>
                <a:lnTo>
                  <a:pt x="42" y="7"/>
                </a:lnTo>
                <a:lnTo>
                  <a:pt x="3" y="0"/>
                </a:lnTo>
                <a:lnTo>
                  <a:pt x="0" y="16"/>
                </a:lnTo>
                <a:lnTo>
                  <a:pt x="40" y="23"/>
                </a:lnTo>
                <a:lnTo>
                  <a:pt x="49" y="16"/>
                </a:lnTo>
                <a:lnTo>
                  <a:pt x="40" y="23"/>
                </a:lnTo>
                <a:lnTo>
                  <a:pt x="47" y="24"/>
                </a:lnTo>
                <a:lnTo>
                  <a:pt x="49" y="16"/>
                </a:lnTo>
                <a:lnTo>
                  <a:pt x="33" y="14"/>
                </a:lnTo>
                <a:close/>
              </a:path>
            </a:pathLst>
          </a:custGeom>
          <a:solidFill>
            <a:srgbClr val="000000"/>
          </a:solidFill>
          <a:ln w="9525">
            <a:noFill/>
            <a:round/>
            <a:headEnd/>
            <a:tailEnd/>
          </a:ln>
        </p:spPr>
        <p:txBody>
          <a:bodyPr/>
          <a:lstStyle/>
          <a:p>
            <a:endParaRPr lang="en-US"/>
          </a:p>
        </p:txBody>
      </p:sp>
      <p:sp>
        <p:nvSpPr>
          <p:cNvPr id="148622" name="Freeform 1166"/>
          <p:cNvSpPr>
            <a:spLocks/>
          </p:cNvSpPr>
          <p:nvPr/>
        </p:nvSpPr>
        <p:spPr bwMode="auto">
          <a:xfrm>
            <a:off x="3471863" y="2100263"/>
            <a:ext cx="406400" cy="1852612"/>
          </a:xfrm>
          <a:custGeom>
            <a:avLst/>
            <a:gdLst/>
            <a:ahLst/>
            <a:cxnLst>
              <a:cxn ang="0">
                <a:pos x="758" y="17"/>
              </a:cxn>
              <a:cxn ang="0">
                <a:pos x="749" y="8"/>
              </a:cxn>
              <a:cxn ang="0">
                <a:pos x="0" y="3497"/>
              </a:cxn>
              <a:cxn ang="0">
                <a:pos x="16" y="3499"/>
              </a:cxn>
              <a:cxn ang="0">
                <a:pos x="765" y="11"/>
              </a:cxn>
              <a:cxn ang="0">
                <a:pos x="756" y="2"/>
              </a:cxn>
              <a:cxn ang="0">
                <a:pos x="765" y="11"/>
              </a:cxn>
              <a:cxn ang="0">
                <a:pos x="767" y="0"/>
              </a:cxn>
              <a:cxn ang="0">
                <a:pos x="756" y="2"/>
              </a:cxn>
              <a:cxn ang="0">
                <a:pos x="758" y="17"/>
              </a:cxn>
            </a:cxnLst>
            <a:rect l="0" t="0" r="r" b="b"/>
            <a:pathLst>
              <a:path w="767" h="3499">
                <a:moveTo>
                  <a:pt x="758" y="17"/>
                </a:moveTo>
                <a:lnTo>
                  <a:pt x="749" y="8"/>
                </a:lnTo>
                <a:lnTo>
                  <a:pt x="0" y="3497"/>
                </a:lnTo>
                <a:lnTo>
                  <a:pt x="16" y="3499"/>
                </a:lnTo>
                <a:lnTo>
                  <a:pt x="765" y="11"/>
                </a:lnTo>
                <a:lnTo>
                  <a:pt x="756" y="2"/>
                </a:lnTo>
                <a:lnTo>
                  <a:pt x="765" y="11"/>
                </a:lnTo>
                <a:lnTo>
                  <a:pt x="767" y="0"/>
                </a:lnTo>
                <a:lnTo>
                  <a:pt x="756" y="2"/>
                </a:lnTo>
                <a:lnTo>
                  <a:pt x="758" y="17"/>
                </a:lnTo>
                <a:close/>
              </a:path>
            </a:pathLst>
          </a:custGeom>
          <a:solidFill>
            <a:srgbClr val="000000"/>
          </a:solidFill>
          <a:ln w="9525">
            <a:noFill/>
            <a:round/>
            <a:headEnd/>
            <a:tailEnd/>
          </a:ln>
        </p:spPr>
        <p:txBody>
          <a:bodyPr/>
          <a:lstStyle/>
          <a:p>
            <a:endParaRPr lang="en-US"/>
          </a:p>
        </p:txBody>
      </p:sp>
      <p:sp>
        <p:nvSpPr>
          <p:cNvPr id="148623" name="Freeform 1167"/>
          <p:cNvSpPr>
            <a:spLocks/>
          </p:cNvSpPr>
          <p:nvPr/>
        </p:nvSpPr>
        <p:spPr bwMode="auto">
          <a:xfrm>
            <a:off x="3817938" y="2101850"/>
            <a:ext cx="55562" cy="12700"/>
          </a:xfrm>
          <a:custGeom>
            <a:avLst/>
            <a:gdLst/>
            <a:ahLst/>
            <a:cxnLst>
              <a:cxn ang="0">
                <a:pos x="62" y="3"/>
              </a:cxn>
              <a:cxn ang="0">
                <a:pos x="66" y="19"/>
              </a:cxn>
              <a:cxn ang="0">
                <a:pos x="105" y="15"/>
              </a:cxn>
              <a:cxn ang="0">
                <a:pos x="103" y="0"/>
              </a:cxn>
              <a:cxn ang="0">
                <a:pos x="63" y="3"/>
              </a:cxn>
              <a:cxn ang="0">
                <a:pos x="67" y="19"/>
              </a:cxn>
              <a:cxn ang="0">
                <a:pos x="62" y="3"/>
              </a:cxn>
              <a:cxn ang="0">
                <a:pos x="0" y="23"/>
              </a:cxn>
              <a:cxn ang="0">
                <a:pos x="66" y="19"/>
              </a:cxn>
              <a:cxn ang="0">
                <a:pos x="62" y="3"/>
              </a:cxn>
            </a:cxnLst>
            <a:rect l="0" t="0" r="r" b="b"/>
            <a:pathLst>
              <a:path w="105" h="23">
                <a:moveTo>
                  <a:pt x="62" y="3"/>
                </a:moveTo>
                <a:lnTo>
                  <a:pt x="66" y="19"/>
                </a:lnTo>
                <a:lnTo>
                  <a:pt x="105" y="15"/>
                </a:lnTo>
                <a:lnTo>
                  <a:pt x="103" y="0"/>
                </a:lnTo>
                <a:lnTo>
                  <a:pt x="63" y="3"/>
                </a:lnTo>
                <a:lnTo>
                  <a:pt x="67" y="19"/>
                </a:lnTo>
                <a:lnTo>
                  <a:pt x="62" y="3"/>
                </a:lnTo>
                <a:lnTo>
                  <a:pt x="0" y="23"/>
                </a:lnTo>
                <a:lnTo>
                  <a:pt x="66" y="19"/>
                </a:lnTo>
                <a:lnTo>
                  <a:pt x="62" y="3"/>
                </a:lnTo>
                <a:close/>
              </a:path>
            </a:pathLst>
          </a:custGeom>
          <a:solidFill>
            <a:srgbClr val="000000"/>
          </a:solidFill>
          <a:ln w="9525">
            <a:noFill/>
            <a:round/>
            <a:headEnd/>
            <a:tailEnd/>
          </a:ln>
        </p:spPr>
        <p:txBody>
          <a:bodyPr/>
          <a:lstStyle/>
          <a:p>
            <a:endParaRPr lang="en-US"/>
          </a:p>
        </p:txBody>
      </p:sp>
      <p:sp>
        <p:nvSpPr>
          <p:cNvPr id="148624" name="Freeform 1168"/>
          <p:cNvSpPr>
            <a:spLocks/>
          </p:cNvSpPr>
          <p:nvPr/>
        </p:nvSpPr>
        <p:spPr bwMode="auto">
          <a:xfrm>
            <a:off x="3849688" y="2097088"/>
            <a:ext cx="28575" cy="14287"/>
          </a:xfrm>
          <a:custGeom>
            <a:avLst/>
            <a:gdLst/>
            <a:ahLst/>
            <a:cxnLst>
              <a:cxn ang="0">
                <a:pos x="34" y="11"/>
              </a:cxn>
              <a:cxn ang="0">
                <a:pos x="40" y="0"/>
              </a:cxn>
              <a:cxn ang="0">
                <a:pos x="0" y="13"/>
              </a:cxn>
              <a:cxn ang="0">
                <a:pos x="5" y="29"/>
              </a:cxn>
              <a:cxn ang="0">
                <a:pos x="44" y="16"/>
              </a:cxn>
              <a:cxn ang="0">
                <a:pos x="50" y="6"/>
              </a:cxn>
              <a:cxn ang="0">
                <a:pos x="44" y="16"/>
              </a:cxn>
              <a:cxn ang="0">
                <a:pos x="52" y="14"/>
              </a:cxn>
              <a:cxn ang="0">
                <a:pos x="50" y="6"/>
              </a:cxn>
              <a:cxn ang="0">
                <a:pos x="34" y="11"/>
              </a:cxn>
            </a:cxnLst>
            <a:rect l="0" t="0" r="r" b="b"/>
            <a:pathLst>
              <a:path w="52" h="29">
                <a:moveTo>
                  <a:pt x="34" y="11"/>
                </a:moveTo>
                <a:lnTo>
                  <a:pt x="40" y="0"/>
                </a:lnTo>
                <a:lnTo>
                  <a:pt x="0" y="13"/>
                </a:lnTo>
                <a:lnTo>
                  <a:pt x="5" y="29"/>
                </a:lnTo>
                <a:lnTo>
                  <a:pt x="44" y="16"/>
                </a:lnTo>
                <a:lnTo>
                  <a:pt x="50" y="6"/>
                </a:lnTo>
                <a:lnTo>
                  <a:pt x="44" y="16"/>
                </a:lnTo>
                <a:lnTo>
                  <a:pt x="52" y="14"/>
                </a:lnTo>
                <a:lnTo>
                  <a:pt x="50" y="6"/>
                </a:lnTo>
                <a:lnTo>
                  <a:pt x="34" y="11"/>
                </a:lnTo>
                <a:close/>
              </a:path>
            </a:pathLst>
          </a:custGeom>
          <a:solidFill>
            <a:srgbClr val="000000"/>
          </a:solidFill>
          <a:ln w="9525">
            <a:noFill/>
            <a:round/>
            <a:headEnd/>
            <a:tailEnd/>
          </a:ln>
        </p:spPr>
        <p:txBody>
          <a:bodyPr/>
          <a:lstStyle/>
          <a:p>
            <a:endParaRPr lang="en-US"/>
          </a:p>
        </p:txBody>
      </p:sp>
      <p:sp>
        <p:nvSpPr>
          <p:cNvPr id="148625" name="Freeform 1169"/>
          <p:cNvSpPr>
            <a:spLocks/>
          </p:cNvSpPr>
          <p:nvPr/>
        </p:nvSpPr>
        <p:spPr bwMode="auto">
          <a:xfrm>
            <a:off x="3856038" y="2047875"/>
            <a:ext cx="20637" cy="53975"/>
          </a:xfrm>
          <a:custGeom>
            <a:avLst/>
            <a:gdLst/>
            <a:ahLst/>
            <a:cxnLst>
              <a:cxn ang="0">
                <a:pos x="16" y="30"/>
              </a:cxn>
              <a:cxn ang="0">
                <a:pos x="0" y="31"/>
              </a:cxn>
              <a:cxn ang="0">
                <a:pos x="24" y="103"/>
              </a:cxn>
              <a:cxn ang="0">
                <a:pos x="40" y="98"/>
              </a:cxn>
              <a:cxn ang="0">
                <a:pos x="16" y="27"/>
              </a:cxn>
              <a:cxn ang="0">
                <a:pos x="0" y="28"/>
              </a:cxn>
              <a:cxn ang="0">
                <a:pos x="16" y="27"/>
              </a:cxn>
              <a:cxn ang="0">
                <a:pos x="6" y="0"/>
              </a:cxn>
              <a:cxn ang="0">
                <a:pos x="0" y="28"/>
              </a:cxn>
              <a:cxn ang="0">
                <a:pos x="16" y="30"/>
              </a:cxn>
            </a:cxnLst>
            <a:rect l="0" t="0" r="r" b="b"/>
            <a:pathLst>
              <a:path w="40" h="103">
                <a:moveTo>
                  <a:pt x="16" y="30"/>
                </a:moveTo>
                <a:lnTo>
                  <a:pt x="0" y="31"/>
                </a:lnTo>
                <a:lnTo>
                  <a:pt x="24" y="103"/>
                </a:lnTo>
                <a:lnTo>
                  <a:pt x="40" y="98"/>
                </a:lnTo>
                <a:lnTo>
                  <a:pt x="16" y="27"/>
                </a:lnTo>
                <a:lnTo>
                  <a:pt x="0" y="28"/>
                </a:lnTo>
                <a:lnTo>
                  <a:pt x="16" y="27"/>
                </a:lnTo>
                <a:lnTo>
                  <a:pt x="6" y="0"/>
                </a:lnTo>
                <a:lnTo>
                  <a:pt x="0" y="28"/>
                </a:lnTo>
                <a:lnTo>
                  <a:pt x="16" y="30"/>
                </a:lnTo>
                <a:close/>
              </a:path>
            </a:pathLst>
          </a:custGeom>
          <a:solidFill>
            <a:srgbClr val="000000"/>
          </a:solidFill>
          <a:ln w="9525">
            <a:noFill/>
            <a:round/>
            <a:headEnd/>
            <a:tailEnd/>
          </a:ln>
        </p:spPr>
        <p:txBody>
          <a:bodyPr/>
          <a:lstStyle/>
          <a:p>
            <a:endParaRPr lang="en-US"/>
          </a:p>
        </p:txBody>
      </p:sp>
      <p:sp>
        <p:nvSpPr>
          <p:cNvPr id="148626" name="Freeform 1170"/>
          <p:cNvSpPr>
            <a:spLocks/>
          </p:cNvSpPr>
          <p:nvPr/>
        </p:nvSpPr>
        <p:spPr bwMode="auto">
          <a:xfrm>
            <a:off x="3848100" y="2062163"/>
            <a:ext cx="15875" cy="41275"/>
          </a:xfrm>
          <a:custGeom>
            <a:avLst/>
            <a:gdLst/>
            <a:ahLst/>
            <a:cxnLst>
              <a:cxn ang="0">
                <a:pos x="7" y="76"/>
              </a:cxn>
              <a:cxn ang="0">
                <a:pos x="15" y="77"/>
              </a:cxn>
              <a:cxn ang="0">
                <a:pos x="31" y="2"/>
              </a:cxn>
              <a:cxn ang="0">
                <a:pos x="15" y="0"/>
              </a:cxn>
              <a:cxn ang="0">
                <a:pos x="0" y="75"/>
              </a:cxn>
              <a:cxn ang="0">
                <a:pos x="7" y="76"/>
              </a:cxn>
            </a:cxnLst>
            <a:rect l="0" t="0" r="r" b="b"/>
            <a:pathLst>
              <a:path w="31" h="77">
                <a:moveTo>
                  <a:pt x="7" y="76"/>
                </a:moveTo>
                <a:lnTo>
                  <a:pt x="15" y="77"/>
                </a:lnTo>
                <a:lnTo>
                  <a:pt x="31" y="2"/>
                </a:lnTo>
                <a:lnTo>
                  <a:pt x="15" y="0"/>
                </a:lnTo>
                <a:lnTo>
                  <a:pt x="0" y="75"/>
                </a:lnTo>
                <a:lnTo>
                  <a:pt x="7" y="76"/>
                </a:lnTo>
                <a:close/>
              </a:path>
            </a:pathLst>
          </a:custGeom>
          <a:solidFill>
            <a:srgbClr val="000000"/>
          </a:solidFill>
          <a:ln w="9525">
            <a:noFill/>
            <a:round/>
            <a:headEnd/>
            <a:tailEnd/>
          </a:ln>
        </p:spPr>
        <p:txBody>
          <a:bodyPr/>
          <a:lstStyle/>
          <a:p>
            <a:endParaRPr lang="en-US"/>
          </a:p>
        </p:txBody>
      </p:sp>
      <p:sp>
        <p:nvSpPr>
          <p:cNvPr id="148627" name="Freeform 1171"/>
          <p:cNvSpPr>
            <a:spLocks/>
          </p:cNvSpPr>
          <p:nvPr/>
        </p:nvSpPr>
        <p:spPr bwMode="auto">
          <a:xfrm>
            <a:off x="3851275" y="2100263"/>
            <a:ext cx="830263" cy="2449512"/>
          </a:xfrm>
          <a:custGeom>
            <a:avLst/>
            <a:gdLst/>
            <a:ahLst/>
            <a:cxnLst>
              <a:cxn ang="0">
                <a:pos x="1530" y="4564"/>
              </a:cxn>
              <a:cxn ang="0">
                <a:pos x="1568" y="4565"/>
              </a:cxn>
              <a:cxn ang="0">
                <a:pos x="40" y="0"/>
              </a:cxn>
              <a:cxn ang="0">
                <a:pos x="0" y="13"/>
              </a:cxn>
              <a:cxn ang="0">
                <a:pos x="1528" y="4577"/>
              </a:cxn>
              <a:cxn ang="0">
                <a:pos x="1567" y="4578"/>
              </a:cxn>
              <a:cxn ang="0">
                <a:pos x="1528" y="4577"/>
              </a:cxn>
              <a:cxn ang="0">
                <a:pos x="1547" y="4628"/>
              </a:cxn>
              <a:cxn ang="0">
                <a:pos x="1567" y="4578"/>
              </a:cxn>
              <a:cxn ang="0">
                <a:pos x="1530" y="4564"/>
              </a:cxn>
            </a:cxnLst>
            <a:rect l="0" t="0" r="r" b="b"/>
            <a:pathLst>
              <a:path w="1568" h="4628">
                <a:moveTo>
                  <a:pt x="1530" y="4564"/>
                </a:moveTo>
                <a:lnTo>
                  <a:pt x="1568" y="4565"/>
                </a:lnTo>
                <a:lnTo>
                  <a:pt x="40" y="0"/>
                </a:lnTo>
                <a:lnTo>
                  <a:pt x="0" y="13"/>
                </a:lnTo>
                <a:lnTo>
                  <a:pt x="1528" y="4577"/>
                </a:lnTo>
                <a:lnTo>
                  <a:pt x="1567" y="4578"/>
                </a:lnTo>
                <a:lnTo>
                  <a:pt x="1528" y="4577"/>
                </a:lnTo>
                <a:lnTo>
                  <a:pt x="1547" y="4628"/>
                </a:lnTo>
                <a:lnTo>
                  <a:pt x="1567" y="4578"/>
                </a:lnTo>
                <a:lnTo>
                  <a:pt x="1530" y="4564"/>
                </a:lnTo>
                <a:close/>
              </a:path>
            </a:pathLst>
          </a:custGeom>
          <a:solidFill>
            <a:srgbClr val="000000"/>
          </a:solidFill>
          <a:ln w="9525">
            <a:noFill/>
            <a:round/>
            <a:headEnd/>
            <a:tailEnd/>
          </a:ln>
        </p:spPr>
        <p:txBody>
          <a:bodyPr/>
          <a:lstStyle/>
          <a:p>
            <a:endParaRPr lang="en-US"/>
          </a:p>
        </p:txBody>
      </p:sp>
      <p:sp>
        <p:nvSpPr>
          <p:cNvPr id="148628" name="Freeform 1172"/>
          <p:cNvSpPr>
            <a:spLocks/>
          </p:cNvSpPr>
          <p:nvPr/>
        </p:nvSpPr>
        <p:spPr bwMode="auto">
          <a:xfrm>
            <a:off x="4660900" y="4511675"/>
            <a:ext cx="25400" cy="9525"/>
          </a:xfrm>
          <a:custGeom>
            <a:avLst/>
            <a:gdLst/>
            <a:ahLst/>
            <a:cxnLst>
              <a:cxn ang="0">
                <a:pos x="30" y="11"/>
              </a:cxn>
              <a:cxn ang="0">
                <a:pos x="38" y="1"/>
              </a:cxn>
              <a:cxn ang="0">
                <a:pos x="0" y="0"/>
              </a:cxn>
              <a:cxn ang="0">
                <a:pos x="0" y="16"/>
              </a:cxn>
              <a:cxn ang="0">
                <a:pos x="38" y="17"/>
              </a:cxn>
              <a:cxn ang="0">
                <a:pos x="46" y="7"/>
              </a:cxn>
              <a:cxn ang="0">
                <a:pos x="38" y="17"/>
              </a:cxn>
              <a:cxn ang="0">
                <a:pos x="49" y="17"/>
              </a:cxn>
              <a:cxn ang="0">
                <a:pos x="46" y="7"/>
              </a:cxn>
              <a:cxn ang="0">
                <a:pos x="30" y="11"/>
              </a:cxn>
            </a:cxnLst>
            <a:rect l="0" t="0" r="r" b="b"/>
            <a:pathLst>
              <a:path w="49" h="17">
                <a:moveTo>
                  <a:pt x="30" y="11"/>
                </a:moveTo>
                <a:lnTo>
                  <a:pt x="38" y="1"/>
                </a:lnTo>
                <a:lnTo>
                  <a:pt x="0" y="0"/>
                </a:lnTo>
                <a:lnTo>
                  <a:pt x="0" y="16"/>
                </a:lnTo>
                <a:lnTo>
                  <a:pt x="38" y="17"/>
                </a:lnTo>
                <a:lnTo>
                  <a:pt x="46" y="7"/>
                </a:lnTo>
                <a:lnTo>
                  <a:pt x="38" y="17"/>
                </a:lnTo>
                <a:lnTo>
                  <a:pt x="49" y="17"/>
                </a:lnTo>
                <a:lnTo>
                  <a:pt x="46" y="7"/>
                </a:lnTo>
                <a:lnTo>
                  <a:pt x="30" y="11"/>
                </a:lnTo>
                <a:close/>
              </a:path>
            </a:pathLst>
          </a:custGeom>
          <a:solidFill>
            <a:srgbClr val="000000"/>
          </a:solidFill>
          <a:ln w="9525">
            <a:noFill/>
            <a:round/>
            <a:headEnd/>
            <a:tailEnd/>
          </a:ln>
        </p:spPr>
        <p:txBody>
          <a:bodyPr/>
          <a:lstStyle/>
          <a:p>
            <a:endParaRPr lang="en-US"/>
          </a:p>
        </p:txBody>
      </p:sp>
      <p:sp>
        <p:nvSpPr>
          <p:cNvPr id="148629" name="Freeform 1173"/>
          <p:cNvSpPr>
            <a:spLocks/>
          </p:cNvSpPr>
          <p:nvPr/>
        </p:nvSpPr>
        <p:spPr bwMode="auto">
          <a:xfrm>
            <a:off x="3868738" y="2095500"/>
            <a:ext cx="815975" cy="2422525"/>
          </a:xfrm>
          <a:custGeom>
            <a:avLst/>
            <a:gdLst/>
            <a:ahLst/>
            <a:cxnLst>
              <a:cxn ang="0">
                <a:pos x="10" y="18"/>
              </a:cxn>
              <a:cxn ang="0">
                <a:pos x="0" y="13"/>
              </a:cxn>
              <a:cxn ang="0">
                <a:pos x="1528" y="4577"/>
              </a:cxn>
              <a:cxn ang="0">
                <a:pos x="1544" y="4573"/>
              </a:cxn>
              <a:cxn ang="0">
                <a:pos x="16" y="8"/>
              </a:cxn>
              <a:cxn ang="0">
                <a:pos x="6" y="2"/>
              </a:cxn>
              <a:cxn ang="0">
                <a:pos x="16" y="8"/>
              </a:cxn>
              <a:cxn ang="0">
                <a:pos x="13" y="0"/>
              </a:cxn>
              <a:cxn ang="0">
                <a:pos x="6" y="2"/>
              </a:cxn>
              <a:cxn ang="0">
                <a:pos x="10" y="18"/>
              </a:cxn>
            </a:cxnLst>
            <a:rect l="0" t="0" r="r" b="b"/>
            <a:pathLst>
              <a:path w="1544" h="4577">
                <a:moveTo>
                  <a:pt x="10" y="18"/>
                </a:moveTo>
                <a:lnTo>
                  <a:pt x="0" y="13"/>
                </a:lnTo>
                <a:lnTo>
                  <a:pt x="1528" y="4577"/>
                </a:lnTo>
                <a:lnTo>
                  <a:pt x="1544" y="4573"/>
                </a:lnTo>
                <a:lnTo>
                  <a:pt x="16" y="8"/>
                </a:lnTo>
                <a:lnTo>
                  <a:pt x="6" y="2"/>
                </a:lnTo>
                <a:lnTo>
                  <a:pt x="16" y="8"/>
                </a:lnTo>
                <a:lnTo>
                  <a:pt x="13" y="0"/>
                </a:lnTo>
                <a:lnTo>
                  <a:pt x="6" y="2"/>
                </a:lnTo>
                <a:lnTo>
                  <a:pt x="10" y="18"/>
                </a:lnTo>
                <a:close/>
              </a:path>
            </a:pathLst>
          </a:custGeom>
          <a:solidFill>
            <a:srgbClr val="000000"/>
          </a:solidFill>
          <a:ln w="9525">
            <a:noFill/>
            <a:round/>
            <a:headEnd/>
            <a:tailEnd/>
          </a:ln>
        </p:spPr>
        <p:txBody>
          <a:bodyPr/>
          <a:lstStyle/>
          <a:p>
            <a:endParaRPr lang="en-US"/>
          </a:p>
        </p:txBody>
      </p:sp>
      <p:sp>
        <p:nvSpPr>
          <p:cNvPr id="148630" name="Freeform 1174"/>
          <p:cNvSpPr>
            <a:spLocks/>
          </p:cNvSpPr>
          <p:nvPr/>
        </p:nvSpPr>
        <p:spPr bwMode="auto">
          <a:xfrm>
            <a:off x="3846513" y="2097088"/>
            <a:ext cx="26987" cy="14287"/>
          </a:xfrm>
          <a:custGeom>
            <a:avLst/>
            <a:gdLst/>
            <a:ahLst/>
            <a:cxnLst>
              <a:cxn ang="0">
                <a:pos x="18" y="19"/>
              </a:cxn>
              <a:cxn ang="0">
                <a:pos x="13" y="29"/>
              </a:cxn>
              <a:cxn ang="0">
                <a:pos x="52" y="16"/>
              </a:cxn>
              <a:cxn ang="0">
                <a:pos x="48" y="0"/>
              </a:cxn>
              <a:cxn ang="0">
                <a:pos x="8" y="13"/>
              </a:cxn>
              <a:cxn ang="0">
                <a:pos x="3" y="23"/>
              </a:cxn>
              <a:cxn ang="0">
                <a:pos x="8" y="13"/>
              </a:cxn>
              <a:cxn ang="0">
                <a:pos x="0" y="15"/>
              </a:cxn>
              <a:cxn ang="0">
                <a:pos x="3" y="23"/>
              </a:cxn>
              <a:cxn ang="0">
                <a:pos x="18" y="19"/>
              </a:cxn>
            </a:cxnLst>
            <a:rect l="0" t="0" r="r" b="b"/>
            <a:pathLst>
              <a:path w="52" h="29">
                <a:moveTo>
                  <a:pt x="18" y="19"/>
                </a:moveTo>
                <a:lnTo>
                  <a:pt x="13" y="29"/>
                </a:lnTo>
                <a:lnTo>
                  <a:pt x="52" y="16"/>
                </a:lnTo>
                <a:lnTo>
                  <a:pt x="48" y="0"/>
                </a:lnTo>
                <a:lnTo>
                  <a:pt x="8" y="13"/>
                </a:lnTo>
                <a:lnTo>
                  <a:pt x="3" y="23"/>
                </a:lnTo>
                <a:lnTo>
                  <a:pt x="8" y="13"/>
                </a:lnTo>
                <a:lnTo>
                  <a:pt x="0" y="15"/>
                </a:lnTo>
                <a:lnTo>
                  <a:pt x="3" y="23"/>
                </a:lnTo>
                <a:lnTo>
                  <a:pt x="18" y="19"/>
                </a:lnTo>
                <a:close/>
              </a:path>
            </a:pathLst>
          </a:custGeom>
          <a:solidFill>
            <a:srgbClr val="000000"/>
          </a:solidFill>
          <a:ln w="9525">
            <a:noFill/>
            <a:round/>
            <a:headEnd/>
            <a:tailEnd/>
          </a:ln>
        </p:spPr>
        <p:txBody>
          <a:bodyPr/>
          <a:lstStyle/>
          <a:p>
            <a:endParaRPr lang="en-US"/>
          </a:p>
        </p:txBody>
      </p:sp>
      <p:sp>
        <p:nvSpPr>
          <p:cNvPr id="148631" name="Freeform 1175"/>
          <p:cNvSpPr>
            <a:spLocks/>
          </p:cNvSpPr>
          <p:nvPr/>
        </p:nvSpPr>
        <p:spPr bwMode="auto">
          <a:xfrm>
            <a:off x="3848100" y="2106613"/>
            <a:ext cx="815975" cy="2420937"/>
          </a:xfrm>
          <a:custGeom>
            <a:avLst/>
            <a:gdLst/>
            <a:ahLst/>
            <a:cxnLst>
              <a:cxn ang="0">
                <a:pos x="1535" y="4558"/>
              </a:cxn>
              <a:cxn ang="0">
                <a:pos x="1543" y="4564"/>
              </a:cxn>
              <a:cxn ang="0">
                <a:pos x="15" y="0"/>
              </a:cxn>
              <a:cxn ang="0">
                <a:pos x="0" y="4"/>
              </a:cxn>
              <a:cxn ang="0">
                <a:pos x="1527" y="4569"/>
              </a:cxn>
              <a:cxn ang="0">
                <a:pos x="1535" y="4574"/>
              </a:cxn>
              <a:cxn ang="0">
                <a:pos x="1527" y="4569"/>
              </a:cxn>
              <a:cxn ang="0">
                <a:pos x="1529" y="4574"/>
              </a:cxn>
              <a:cxn ang="0">
                <a:pos x="1535" y="4574"/>
              </a:cxn>
              <a:cxn ang="0">
                <a:pos x="1535" y="4558"/>
              </a:cxn>
            </a:cxnLst>
            <a:rect l="0" t="0" r="r" b="b"/>
            <a:pathLst>
              <a:path w="1543" h="4574">
                <a:moveTo>
                  <a:pt x="1535" y="4558"/>
                </a:moveTo>
                <a:lnTo>
                  <a:pt x="1543" y="4564"/>
                </a:lnTo>
                <a:lnTo>
                  <a:pt x="15" y="0"/>
                </a:lnTo>
                <a:lnTo>
                  <a:pt x="0" y="4"/>
                </a:lnTo>
                <a:lnTo>
                  <a:pt x="1527" y="4569"/>
                </a:lnTo>
                <a:lnTo>
                  <a:pt x="1535" y="4574"/>
                </a:lnTo>
                <a:lnTo>
                  <a:pt x="1527" y="4569"/>
                </a:lnTo>
                <a:lnTo>
                  <a:pt x="1529" y="4574"/>
                </a:lnTo>
                <a:lnTo>
                  <a:pt x="1535" y="4574"/>
                </a:lnTo>
                <a:lnTo>
                  <a:pt x="1535" y="4558"/>
                </a:lnTo>
                <a:close/>
              </a:path>
            </a:pathLst>
          </a:custGeom>
          <a:solidFill>
            <a:srgbClr val="000000"/>
          </a:solidFill>
          <a:ln w="9525">
            <a:noFill/>
            <a:round/>
            <a:headEnd/>
            <a:tailEnd/>
          </a:ln>
        </p:spPr>
        <p:txBody>
          <a:bodyPr/>
          <a:lstStyle/>
          <a:p>
            <a:endParaRPr lang="en-US"/>
          </a:p>
        </p:txBody>
      </p:sp>
      <p:sp>
        <p:nvSpPr>
          <p:cNvPr id="148632" name="Freeform 1176"/>
          <p:cNvSpPr>
            <a:spLocks/>
          </p:cNvSpPr>
          <p:nvPr/>
        </p:nvSpPr>
        <p:spPr bwMode="auto">
          <a:xfrm>
            <a:off x="4659313" y="4518025"/>
            <a:ext cx="20637" cy="9525"/>
          </a:xfrm>
          <a:custGeom>
            <a:avLst/>
            <a:gdLst/>
            <a:ahLst/>
            <a:cxnLst>
              <a:cxn ang="0">
                <a:pos x="39" y="17"/>
              </a:cxn>
              <a:cxn ang="0">
                <a:pos x="39" y="1"/>
              </a:cxn>
              <a:cxn ang="0">
                <a:pos x="0" y="0"/>
              </a:cxn>
              <a:cxn ang="0">
                <a:pos x="0" y="16"/>
              </a:cxn>
              <a:cxn ang="0">
                <a:pos x="39" y="17"/>
              </a:cxn>
              <a:cxn ang="0">
                <a:pos x="39" y="1"/>
              </a:cxn>
              <a:cxn ang="0">
                <a:pos x="39" y="17"/>
              </a:cxn>
            </a:cxnLst>
            <a:rect l="0" t="0" r="r" b="b"/>
            <a:pathLst>
              <a:path w="39" h="17">
                <a:moveTo>
                  <a:pt x="39" y="17"/>
                </a:moveTo>
                <a:lnTo>
                  <a:pt x="39" y="1"/>
                </a:lnTo>
                <a:lnTo>
                  <a:pt x="0" y="0"/>
                </a:lnTo>
                <a:lnTo>
                  <a:pt x="0" y="16"/>
                </a:lnTo>
                <a:lnTo>
                  <a:pt x="39" y="17"/>
                </a:lnTo>
                <a:lnTo>
                  <a:pt x="39" y="1"/>
                </a:lnTo>
                <a:lnTo>
                  <a:pt x="39" y="17"/>
                </a:lnTo>
                <a:close/>
              </a:path>
            </a:pathLst>
          </a:custGeom>
          <a:solidFill>
            <a:srgbClr val="000000"/>
          </a:solidFill>
          <a:ln w="9525">
            <a:noFill/>
            <a:round/>
            <a:headEnd/>
            <a:tailEnd/>
          </a:ln>
        </p:spPr>
        <p:txBody>
          <a:bodyPr/>
          <a:lstStyle/>
          <a:p>
            <a:endParaRPr lang="en-US"/>
          </a:p>
        </p:txBody>
      </p:sp>
      <p:sp>
        <p:nvSpPr>
          <p:cNvPr id="148633" name="Freeform 1177"/>
          <p:cNvSpPr>
            <a:spLocks/>
          </p:cNvSpPr>
          <p:nvPr/>
        </p:nvSpPr>
        <p:spPr bwMode="auto">
          <a:xfrm>
            <a:off x="4654550" y="4518025"/>
            <a:ext cx="25400" cy="9525"/>
          </a:xfrm>
          <a:custGeom>
            <a:avLst/>
            <a:gdLst/>
            <a:ahLst/>
            <a:cxnLst>
              <a:cxn ang="0">
                <a:pos x="19" y="6"/>
              </a:cxn>
              <a:cxn ang="0">
                <a:pos x="11" y="16"/>
              </a:cxn>
              <a:cxn ang="0">
                <a:pos x="50" y="17"/>
              </a:cxn>
              <a:cxn ang="0">
                <a:pos x="50" y="1"/>
              </a:cxn>
              <a:cxn ang="0">
                <a:pos x="11" y="0"/>
              </a:cxn>
              <a:cxn ang="0">
                <a:pos x="3" y="11"/>
              </a:cxn>
              <a:cxn ang="0">
                <a:pos x="11" y="0"/>
              </a:cxn>
              <a:cxn ang="0">
                <a:pos x="0" y="0"/>
              </a:cxn>
              <a:cxn ang="0">
                <a:pos x="3" y="11"/>
              </a:cxn>
              <a:cxn ang="0">
                <a:pos x="19" y="6"/>
              </a:cxn>
            </a:cxnLst>
            <a:rect l="0" t="0" r="r" b="b"/>
            <a:pathLst>
              <a:path w="50" h="17">
                <a:moveTo>
                  <a:pt x="19" y="6"/>
                </a:moveTo>
                <a:lnTo>
                  <a:pt x="11" y="16"/>
                </a:lnTo>
                <a:lnTo>
                  <a:pt x="50" y="17"/>
                </a:lnTo>
                <a:lnTo>
                  <a:pt x="50" y="1"/>
                </a:lnTo>
                <a:lnTo>
                  <a:pt x="11" y="0"/>
                </a:lnTo>
                <a:lnTo>
                  <a:pt x="3" y="11"/>
                </a:lnTo>
                <a:lnTo>
                  <a:pt x="11" y="0"/>
                </a:lnTo>
                <a:lnTo>
                  <a:pt x="0" y="0"/>
                </a:lnTo>
                <a:lnTo>
                  <a:pt x="3" y="11"/>
                </a:lnTo>
                <a:lnTo>
                  <a:pt x="19" y="6"/>
                </a:lnTo>
                <a:close/>
              </a:path>
            </a:pathLst>
          </a:custGeom>
          <a:solidFill>
            <a:srgbClr val="000000"/>
          </a:solidFill>
          <a:ln w="9525">
            <a:noFill/>
            <a:round/>
            <a:headEnd/>
            <a:tailEnd/>
          </a:ln>
        </p:spPr>
        <p:txBody>
          <a:bodyPr/>
          <a:lstStyle/>
          <a:p>
            <a:endParaRPr lang="en-US"/>
          </a:p>
        </p:txBody>
      </p:sp>
      <p:sp>
        <p:nvSpPr>
          <p:cNvPr id="148634" name="Freeform 1178"/>
          <p:cNvSpPr>
            <a:spLocks/>
          </p:cNvSpPr>
          <p:nvPr/>
        </p:nvSpPr>
        <p:spPr bwMode="auto">
          <a:xfrm>
            <a:off x="4656138" y="4521200"/>
            <a:ext cx="17462" cy="39688"/>
          </a:xfrm>
          <a:custGeom>
            <a:avLst/>
            <a:gdLst/>
            <a:ahLst/>
            <a:cxnLst>
              <a:cxn ang="0">
                <a:pos x="19" y="50"/>
              </a:cxn>
              <a:cxn ang="0">
                <a:pos x="35" y="51"/>
              </a:cxn>
              <a:cxn ang="0">
                <a:pos x="16" y="0"/>
              </a:cxn>
              <a:cxn ang="0">
                <a:pos x="0" y="5"/>
              </a:cxn>
              <a:cxn ang="0">
                <a:pos x="19" y="55"/>
              </a:cxn>
              <a:cxn ang="0">
                <a:pos x="35" y="57"/>
              </a:cxn>
              <a:cxn ang="0">
                <a:pos x="19" y="55"/>
              </a:cxn>
              <a:cxn ang="0">
                <a:pos x="27" y="75"/>
              </a:cxn>
              <a:cxn ang="0">
                <a:pos x="35" y="57"/>
              </a:cxn>
              <a:cxn ang="0">
                <a:pos x="19" y="50"/>
              </a:cxn>
            </a:cxnLst>
            <a:rect l="0" t="0" r="r" b="b"/>
            <a:pathLst>
              <a:path w="35" h="75">
                <a:moveTo>
                  <a:pt x="19" y="50"/>
                </a:moveTo>
                <a:lnTo>
                  <a:pt x="35" y="51"/>
                </a:lnTo>
                <a:lnTo>
                  <a:pt x="16" y="0"/>
                </a:lnTo>
                <a:lnTo>
                  <a:pt x="0" y="5"/>
                </a:lnTo>
                <a:lnTo>
                  <a:pt x="19" y="55"/>
                </a:lnTo>
                <a:lnTo>
                  <a:pt x="35" y="57"/>
                </a:lnTo>
                <a:lnTo>
                  <a:pt x="19" y="55"/>
                </a:lnTo>
                <a:lnTo>
                  <a:pt x="27" y="75"/>
                </a:lnTo>
                <a:lnTo>
                  <a:pt x="35" y="57"/>
                </a:lnTo>
                <a:lnTo>
                  <a:pt x="19" y="50"/>
                </a:lnTo>
                <a:close/>
              </a:path>
            </a:pathLst>
          </a:custGeom>
          <a:solidFill>
            <a:srgbClr val="000000"/>
          </a:solidFill>
          <a:ln w="9525">
            <a:noFill/>
            <a:round/>
            <a:headEnd/>
            <a:tailEnd/>
          </a:ln>
        </p:spPr>
        <p:txBody>
          <a:bodyPr/>
          <a:lstStyle/>
          <a:p>
            <a:endParaRPr lang="en-US"/>
          </a:p>
        </p:txBody>
      </p:sp>
      <p:sp>
        <p:nvSpPr>
          <p:cNvPr id="148635" name="Freeform 1179"/>
          <p:cNvSpPr>
            <a:spLocks/>
          </p:cNvSpPr>
          <p:nvPr/>
        </p:nvSpPr>
        <p:spPr bwMode="auto">
          <a:xfrm>
            <a:off x="4665663" y="4521200"/>
            <a:ext cx="19050" cy="30163"/>
          </a:xfrm>
          <a:custGeom>
            <a:avLst/>
            <a:gdLst/>
            <a:ahLst/>
            <a:cxnLst>
              <a:cxn ang="0">
                <a:pos x="20" y="2"/>
              </a:cxn>
              <a:cxn ang="0">
                <a:pos x="20" y="0"/>
              </a:cxn>
              <a:cxn ang="0">
                <a:pos x="0" y="50"/>
              </a:cxn>
              <a:cxn ang="0">
                <a:pos x="16" y="57"/>
              </a:cxn>
              <a:cxn ang="0">
                <a:pos x="35" y="7"/>
              </a:cxn>
              <a:cxn ang="0">
                <a:pos x="35" y="5"/>
              </a:cxn>
              <a:cxn ang="0">
                <a:pos x="35" y="7"/>
              </a:cxn>
              <a:cxn ang="0">
                <a:pos x="35" y="6"/>
              </a:cxn>
              <a:cxn ang="0">
                <a:pos x="35" y="5"/>
              </a:cxn>
              <a:cxn ang="0">
                <a:pos x="20" y="2"/>
              </a:cxn>
            </a:cxnLst>
            <a:rect l="0" t="0" r="r" b="b"/>
            <a:pathLst>
              <a:path w="35" h="57">
                <a:moveTo>
                  <a:pt x="20" y="2"/>
                </a:moveTo>
                <a:lnTo>
                  <a:pt x="20" y="0"/>
                </a:lnTo>
                <a:lnTo>
                  <a:pt x="0" y="50"/>
                </a:lnTo>
                <a:lnTo>
                  <a:pt x="16" y="57"/>
                </a:lnTo>
                <a:lnTo>
                  <a:pt x="35" y="7"/>
                </a:lnTo>
                <a:lnTo>
                  <a:pt x="35" y="5"/>
                </a:lnTo>
                <a:lnTo>
                  <a:pt x="35" y="7"/>
                </a:lnTo>
                <a:lnTo>
                  <a:pt x="35" y="6"/>
                </a:lnTo>
                <a:lnTo>
                  <a:pt x="35" y="5"/>
                </a:lnTo>
                <a:lnTo>
                  <a:pt x="20" y="2"/>
                </a:lnTo>
                <a:close/>
              </a:path>
            </a:pathLst>
          </a:custGeom>
          <a:solidFill>
            <a:srgbClr val="000000"/>
          </a:solidFill>
          <a:ln w="9525">
            <a:noFill/>
            <a:round/>
            <a:headEnd/>
            <a:tailEnd/>
          </a:ln>
        </p:spPr>
        <p:txBody>
          <a:bodyPr/>
          <a:lstStyle/>
          <a:p>
            <a:endParaRPr lang="en-US"/>
          </a:p>
        </p:txBody>
      </p:sp>
      <p:sp>
        <p:nvSpPr>
          <p:cNvPr id="148636" name="Freeform 1180"/>
          <p:cNvSpPr>
            <a:spLocks/>
          </p:cNvSpPr>
          <p:nvPr/>
        </p:nvSpPr>
        <p:spPr bwMode="auto">
          <a:xfrm>
            <a:off x="4660900" y="3635375"/>
            <a:ext cx="417513" cy="887413"/>
          </a:xfrm>
          <a:custGeom>
            <a:avLst/>
            <a:gdLst/>
            <a:ahLst/>
            <a:cxnLst>
              <a:cxn ang="0">
                <a:pos x="748" y="3"/>
              </a:cxn>
              <a:cxn ang="0">
                <a:pos x="749" y="0"/>
              </a:cxn>
              <a:cxn ang="0">
                <a:pos x="0" y="1664"/>
              </a:cxn>
              <a:cxn ang="0">
                <a:pos x="37" y="1678"/>
              </a:cxn>
              <a:cxn ang="0">
                <a:pos x="786" y="15"/>
              </a:cxn>
              <a:cxn ang="0">
                <a:pos x="788" y="12"/>
              </a:cxn>
              <a:cxn ang="0">
                <a:pos x="748" y="3"/>
              </a:cxn>
            </a:cxnLst>
            <a:rect l="0" t="0" r="r" b="b"/>
            <a:pathLst>
              <a:path w="788" h="1678">
                <a:moveTo>
                  <a:pt x="748" y="3"/>
                </a:moveTo>
                <a:lnTo>
                  <a:pt x="749" y="0"/>
                </a:lnTo>
                <a:lnTo>
                  <a:pt x="0" y="1664"/>
                </a:lnTo>
                <a:lnTo>
                  <a:pt x="37" y="1678"/>
                </a:lnTo>
                <a:lnTo>
                  <a:pt x="786" y="15"/>
                </a:lnTo>
                <a:lnTo>
                  <a:pt x="788" y="12"/>
                </a:lnTo>
                <a:lnTo>
                  <a:pt x="748" y="3"/>
                </a:lnTo>
                <a:close/>
              </a:path>
            </a:pathLst>
          </a:custGeom>
          <a:solidFill>
            <a:srgbClr val="000000"/>
          </a:solidFill>
          <a:ln w="9525">
            <a:noFill/>
            <a:round/>
            <a:headEnd/>
            <a:tailEnd/>
          </a:ln>
        </p:spPr>
        <p:txBody>
          <a:bodyPr/>
          <a:lstStyle/>
          <a:p>
            <a:endParaRPr lang="en-US"/>
          </a:p>
        </p:txBody>
      </p:sp>
      <p:sp>
        <p:nvSpPr>
          <p:cNvPr id="148637" name="Freeform 1181"/>
          <p:cNvSpPr>
            <a:spLocks/>
          </p:cNvSpPr>
          <p:nvPr/>
        </p:nvSpPr>
        <p:spPr bwMode="auto">
          <a:xfrm>
            <a:off x="5053013" y="3624263"/>
            <a:ext cx="12700" cy="14287"/>
          </a:xfrm>
          <a:custGeom>
            <a:avLst/>
            <a:gdLst/>
            <a:ahLst/>
            <a:cxnLst>
              <a:cxn ang="0">
                <a:pos x="15" y="24"/>
              </a:cxn>
              <a:cxn ang="0">
                <a:pos x="2" y="17"/>
              </a:cxn>
              <a:cxn ang="0">
                <a:pos x="0" y="19"/>
              </a:cxn>
              <a:cxn ang="0">
                <a:pos x="14" y="26"/>
              </a:cxn>
              <a:cxn ang="0">
                <a:pos x="15" y="24"/>
              </a:cxn>
              <a:cxn ang="0">
                <a:pos x="2" y="17"/>
              </a:cxn>
              <a:cxn ang="0">
                <a:pos x="15" y="24"/>
              </a:cxn>
              <a:cxn ang="0">
                <a:pos x="24" y="0"/>
              </a:cxn>
              <a:cxn ang="0">
                <a:pos x="2" y="17"/>
              </a:cxn>
              <a:cxn ang="0">
                <a:pos x="15" y="24"/>
              </a:cxn>
            </a:cxnLst>
            <a:rect l="0" t="0" r="r" b="b"/>
            <a:pathLst>
              <a:path w="24" h="26">
                <a:moveTo>
                  <a:pt x="15" y="24"/>
                </a:moveTo>
                <a:lnTo>
                  <a:pt x="2" y="17"/>
                </a:lnTo>
                <a:lnTo>
                  <a:pt x="0" y="19"/>
                </a:lnTo>
                <a:lnTo>
                  <a:pt x="14" y="26"/>
                </a:lnTo>
                <a:lnTo>
                  <a:pt x="15" y="24"/>
                </a:lnTo>
                <a:lnTo>
                  <a:pt x="2" y="17"/>
                </a:lnTo>
                <a:lnTo>
                  <a:pt x="15" y="24"/>
                </a:lnTo>
                <a:lnTo>
                  <a:pt x="24" y="0"/>
                </a:lnTo>
                <a:lnTo>
                  <a:pt x="2" y="17"/>
                </a:lnTo>
                <a:lnTo>
                  <a:pt x="15" y="24"/>
                </a:lnTo>
                <a:close/>
              </a:path>
            </a:pathLst>
          </a:custGeom>
          <a:solidFill>
            <a:srgbClr val="000000"/>
          </a:solidFill>
          <a:ln w="9525">
            <a:noFill/>
            <a:round/>
            <a:headEnd/>
            <a:tailEnd/>
          </a:ln>
        </p:spPr>
        <p:txBody>
          <a:bodyPr/>
          <a:lstStyle/>
          <a:p>
            <a:endParaRPr lang="en-US"/>
          </a:p>
        </p:txBody>
      </p:sp>
      <p:sp>
        <p:nvSpPr>
          <p:cNvPr id="148638" name="Freeform 1182"/>
          <p:cNvSpPr>
            <a:spLocks/>
          </p:cNvSpPr>
          <p:nvPr/>
        </p:nvSpPr>
        <p:spPr bwMode="auto">
          <a:xfrm>
            <a:off x="4656138" y="3633788"/>
            <a:ext cx="404812" cy="885825"/>
          </a:xfrm>
          <a:custGeom>
            <a:avLst/>
            <a:gdLst/>
            <a:ahLst/>
            <a:cxnLst>
              <a:cxn ang="0">
                <a:pos x="14" y="1660"/>
              </a:cxn>
              <a:cxn ang="0">
                <a:pos x="17" y="1670"/>
              </a:cxn>
              <a:cxn ang="0">
                <a:pos x="766" y="7"/>
              </a:cxn>
              <a:cxn ang="0">
                <a:pos x="753" y="0"/>
              </a:cxn>
              <a:cxn ang="0">
                <a:pos x="3" y="1663"/>
              </a:cxn>
              <a:cxn ang="0">
                <a:pos x="7" y="1673"/>
              </a:cxn>
              <a:cxn ang="0">
                <a:pos x="3" y="1663"/>
              </a:cxn>
              <a:cxn ang="0">
                <a:pos x="0" y="1671"/>
              </a:cxn>
              <a:cxn ang="0">
                <a:pos x="7" y="1673"/>
              </a:cxn>
              <a:cxn ang="0">
                <a:pos x="14" y="1660"/>
              </a:cxn>
            </a:cxnLst>
            <a:rect l="0" t="0" r="r" b="b"/>
            <a:pathLst>
              <a:path w="766" h="1673">
                <a:moveTo>
                  <a:pt x="14" y="1660"/>
                </a:moveTo>
                <a:lnTo>
                  <a:pt x="17" y="1670"/>
                </a:lnTo>
                <a:lnTo>
                  <a:pt x="766" y="7"/>
                </a:lnTo>
                <a:lnTo>
                  <a:pt x="753" y="0"/>
                </a:lnTo>
                <a:lnTo>
                  <a:pt x="3" y="1663"/>
                </a:lnTo>
                <a:lnTo>
                  <a:pt x="7" y="1673"/>
                </a:lnTo>
                <a:lnTo>
                  <a:pt x="3" y="1663"/>
                </a:lnTo>
                <a:lnTo>
                  <a:pt x="0" y="1671"/>
                </a:lnTo>
                <a:lnTo>
                  <a:pt x="7" y="1673"/>
                </a:lnTo>
                <a:lnTo>
                  <a:pt x="14" y="1660"/>
                </a:lnTo>
                <a:close/>
              </a:path>
            </a:pathLst>
          </a:custGeom>
          <a:solidFill>
            <a:srgbClr val="000000"/>
          </a:solidFill>
          <a:ln w="9525">
            <a:noFill/>
            <a:round/>
            <a:headEnd/>
            <a:tailEnd/>
          </a:ln>
        </p:spPr>
        <p:txBody>
          <a:bodyPr/>
          <a:lstStyle/>
          <a:p>
            <a:endParaRPr lang="en-US"/>
          </a:p>
        </p:txBody>
      </p:sp>
      <p:sp>
        <p:nvSpPr>
          <p:cNvPr id="148639" name="Freeform 1183"/>
          <p:cNvSpPr>
            <a:spLocks/>
          </p:cNvSpPr>
          <p:nvPr/>
        </p:nvSpPr>
        <p:spPr bwMode="auto">
          <a:xfrm>
            <a:off x="4659313" y="4511675"/>
            <a:ext cx="23812" cy="17463"/>
          </a:xfrm>
          <a:custGeom>
            <a:avLst/>
            <a:gdLst/>
            <a:ahLst/>
            <a:cxnLst>
              <a:cxn ang="0">
                <a:pos x="33" y="18"/>
              </a:cxn>
              <a:cxn ang="0">
                <a:pos x="43" y="15"/>
              </a:cxn>
              <a:cxn ang="0">
                <a:pos x="7" y="0"/>
              </a:cxn>
              <a:cxn ang="0">
                <a:pos x="0" y="13"/>
              </a:cxn>
              <a:cxn ang="0">
                <a:pos x="36" y="28"/>
              </a:cxn>
              <a:cxn ang="0">
                <a:pos x="46" y="25"/>
              </a:cxn>
              <a:cxn ang="0">
                <a:pos x="36" y="28"/>
              </a:cxn>
              <a:cxn ang="0">
                <a:pos x="44" y="32"/>
              </a:cxn>
              <a:cxn ang="0">
                <a:pos x="46" y="25"/>
              </a:cxn>
              <a:cxn ang="0">
                <a:pos x="33" y="18"/>
              </a:cxn>
            </a:cxnLst>
            <a:rect l="0" t="0" r="r" b="b"/>
            <a:pathLst>
              <a:path w="46" h="32">
                <a:moveTo>
                  <a:pt x="33" y="18"/>
                </a:moveTo>
                <a:lnTo>
                  <a:pt x="43" y="15"/>
                </a:lnTo>
                <a:lnTo>
                  <a:pt x="7" y="0"/>
                </a:lnTo>
                <a:lnTo>
                  <a:pt x="0" y="13"/>
                </a:lnTo>
                <a:lnTo>
                  <a:pt x="36" y="28"/>
                </a:lnTo>
                <a:lnTo>
                  <a:pt x="46" y="25"/>
                </a:lnTo>
                <a:lnTo>
                  <a:pt x="36" y="28"/>
                </a:lnTo>
                <a:lnTo>
                  <a:pt x="44" y="32"/>
                </a:lnTo>
                <a:lnTo>
                  <a:pt x="46" y="25"/>
                </a:lnTo>
                <a:lnTo>
                  <a:pt x="33" y="18"/>
                </a:lnTo>
                <a:close/>
              </a:path>
            </a:pathLst>
          </a:custGeom>
          <a:solidFill>
            <a:srgbClr val="000000"/>
          </a:solidFill>
          <a:ln w="9525">
            <a:noFill/>
            <a:round/>
            <a:headEnd/>
            <a:tailEnd/>
          </a:ln>
        </p:spPr>
        <p:txBody>
          <a:bodyPr/>
          <a:lstStyle/>
          <a:p>
            <a:endParaRPr lang="en-US"/>
          </a:p>
        </p:txBody>
      </p:sp>
      <p:sp>
        <p:nvSpPr>
          <p:cNvPr id="148640" name="Freeform 1184"/>
          <p:cNvSpPr>
            <a:spLocks/>
          </p:cNvSpPr>
          <p:nvPr/>
        </p:nvSpPr>
        <p:spPr bwMode="auto">
          <a:xfrm>
            <a:off x="4676775" y="3640138"/>
            <a:ext cx="403225" cy="885825"/>
          </a:xfrm>
          <a:custGeom>
            <a:avLst/>
            <a:gdLst/>
            <a:ahLst/>
            <a:cxnLst>
              <a:cxn ang="0">
                <a:pos x="749" y="0"/>
              </a:cxn>
              <a:cxn ang="0">
                <a:pos x="749" y="2"/>
              </a:cxn>
              <a:cxn ang="0">
                <a:pos x="0" y="1665"/>
              </a:cxn>
              <a:cxn ang="0">
                <a:pos x="13" y="1672"/>
              </a:cxn>
              <a:cxn ang="0">
                <a:pos x="762" y="8"/>
              </a:cxn>
              <a:cxn ang="0">
                <a:pos x="762" y="10"/>
              </a:cxn>
              <a:cxn ang="0">
                <a:pos x="749" y="0"/>
              </a:cxn>
              <a:cxn ang="0">
                <a:pos x="749" y="2"/>
              </a:cxn>
              <a:cxn ang="0">
                <a:pos x="749" y="2"/>
              </a:cxn>
              <a:cxn ang="0">
                <a:pos x="749" y="0"/>
              </a:cxn>
            </a:cxnLst>
            <a:rect l="0" t="0" r="r" b="b"/>
            <a:pathLst>
              <a:path w="762" h="1672">
                <a:moveTo>
                  <a:pt x="749" y="0"/>
                </a:moveTo>
                <a:lnTo>
                  <a:pt x="749" y="2"/>
                </a:lnTo>
                <a:lnTo>
                  <a:pt x="0" y="1665"/>
                </a:lnTo>
                <a:lnTo>
                  <a:pt x="13" y="1672"/>
                </a:lnTo>
                <a:lnTo>
                  <a:pt x="762" y="8"/>
                </a:lnTo>
                <a:lnTo>
                  <a:pt x="762" y="10"/>
                </a:lnTo>
                <a:lnTo>
                  <a:pt x="749" y="0"/>
                </a:lnTo>
                <a:lnTo>
                  <a:pt x="749" y="2"/>
                </a:lnTo>
                <a:lnTo>
                  <a:pt x="749" y="2"/>
                </a:lnTo>
                <a:lnTo>
                  <a:pt x="749" y="0"/>
                </a:lnTo>
                <a:close/>
              </a:path>
            </a:pathLst>
          </a:custGeom>
          <a:solidFill>
            <a:srgbClr val="000000"/>
          </a:solidFill>
          <a:ln w="9525">
            <a:noFill/>
            <a:round/>
            <a:headEnd/>
            <a:tailEnd/>
          </a:ln>
        </p:spPr>
        <p:txBody>
          <a:bodyPr/>
          <a:lstStyle/>
          <a:p>
            <a:endParaRPr lang="en-US"/>
          </a:p>
        </p:txBody>
      </p:sp>
      <p:sp>
        <p:nvSpPr>
          <p:cNvPr id="148641" name="Freeform 1185"/>
          <p:cNvSpPr>
            <a:spLocks/>
          </p:cNvSpPr>
          <p:nvPr/>
        </p:nvSpPr>
        <p:spPr bwMode="auto">
          <a:xfrm>
            <a:off x="5073650" y="3636963"/>
            <a:ext cx="11113" cy="9525"/>
          </a:xfrm>
          <a:custGeom>
            <a:avLst/>
            <a:gdLst/>
            <a:ahLst/>
            <a:cxnLst>
              <a:cxn ang="0">
                <a:pos x="7" y="16"/>
              </a:cxn>
              <a:cxn ang="0">
                <a:pos x="2" y="3"/>
              </a:cxn>
              <a:cxn ang="0">
                <a:pos x="0" y="6"/>
              </a:cxn>
              <a:cxn ang="0">
                <a:pos x="13" y="16"/>
              </a:cxn>
              <a:cxn ang="0">
                <a:pos x="16" y="12"/>
              </a:cxn>
              <a:cxn ang="0">
                <a:pos x="11" y="0"/>
              </a:cxn>
              <a:cxn ang="0">
                <a:pos x="16" y="12"/>
              </a:cxn>
              <a:cxn ang="0">
                <a:pos x="21" y="3"/>
              </a:cxn>
              <a:cxn ang="0">
                <a:pos x="11" y="0"/>
              </a:cxn>
              <a:cxn ang="0">
                <a:pos x="7" y="16"/>
              </a:cxn>
            </a:cxnLst>
            <a:rect l="0" t="0" r="r" b="b"/>
            <a:pathLst>
              <a:path w="21" h="16">
                <a:moveTo>
                  <a:pt x="7" y="16"/>
                </a:moveTo>
                <a:lnTo>
                  <a:pt x="2" y="3"/>
                </a:lnTo>
                <a:lnTo>
                  <a:pt x="0" y="6"/>
                </a:lnTo>
                <a:lnTo>
                  <a:pt x="13" y="16"/>
                </a:lnTo>
                <a:lnTo>
                  <a:pt x="16" y="12"/>
                </a:lnTo>
                <a:lnTo>
                  <a:pt x="11" y="0"/>
                </a:lnTo>
                <a:lnTo>
                  <a:pt x="16" y="12"/>
                </a:lnTo>
                <a:lnTo>
                  <a:pt x="21" y="3"/>
                </a:lnTo>
                <a:lnTo>
                  <a:pt x="11" y="0"/>
                </a:lnTo>
                <a:lnTo>
                  <a:pt x="7" y="16"/>
                </a:lnTo>
                <a:close/>
              </a:path>
            </a:pathLst>
          </a:custGeom>
          <a:solidFill>
            <a:srgbClr val="000000"/>
          </a:solidFill>
          <a:ln w="9525">
            <a:noFill/>
            <a:round/>
            <a:headEnd/>
            <a:tailEnd/>
          </a:ln>
        </p:spPr>
        <p:txBody>
          <a:bodyPr/>
          <a:lstStyle/>
          <a:p>
            <a:endParaRPr lang="en-US"/>
          </a:p>
        </p:txBody>
      </p:sp>
      <p:sp>
        <p:nvSpPr>
          <p:cNvPr id="148642" name="Freeform 1186"/>
          <p:cNvSpPr>
            <a:spLocks/>
          </p:cNvSpPr>
          <p:nvPr/>
        </p:nvSpPr>
        <p:spPr bwMode="auto">
          <a:xfrm>
            <a:off x="5056188" y="2044700"/>
            <a:ext cx="431800" cy="1597025"/>
          </a:xfrm>
          <a:custGeom>
            <a:avLst/>
            <a:gdLst/>
            <a:ahLst/>
            <a:cxnLst>
              <a:cxn ang="0">
                <a:pos x="814" y="76"/>
              </a:cxn>
              <a:cxn ang="0">
                <a:pos x="774" y="76"/>
              </a:cxn>
              <a:cxn ang="0">
                <a:pos x="0" y="3010"/>
              </a:cxn>
              <a:cxn ang="0">
                <a:pos x="40" y="3019"/>
              </a:cxn>
              <a:cxn ang="0">
                <a:pos x="814" y="85"/>
              </a:cxn>
              <a:cxn ang="0">
                <a:pos x="774" y="85"/>
              </a:cxn>
              <a:cxn ang="0">
                <a:pos x="814" y="76"/>
              </a:cxn>
              <a:cxn ang="0">
                <a:pos x="793" y="0"/>
              </a:cxn>
              <a:cxn ang="0">
                <a:pos x="774" y="76"/>
              </a:cxn>
              <a:cxn ang="0">
                <a:pos x="814" y="76"/>
              </a:cxn>
            </a:cxnLst>
            <a:rect l="0" t="0" r="r" b="b"/>
            <a:pathLst>
              <a:path w="814" h="3019">
                <a:moveTo>
                  <a:pt x="814" y="76"/>
                </a:moveTo>
                <a:lnTo>
                  <a:pt x="774" y="76"/>
                </a:lnTo>
                <a:lnTo>
                  <a:pt x="0" y="3010"/>
                </a:lnTo>
                <a:lnTo>
                  <a:pt x="40" y="3019"/>
                </a:lnTo>
                <a:lnTo>
                  <a:pt x="814" y="85"/>
                </a:lnTo>
                <a:lnTo>
                  <a:pt x="774" y="85"/>
                </a:lnTo>
                <a:lnTo>
                  <a:pt x="814" y="76"/>
                </a:lnTo>
                <a:lnTo>
                  <a:pt x="793" y="0"/>
                </a:lnTo>
                <a:lnTo>
                  <a:pt x="774" y="76"/>
                </a:lnTo>
                <a:lnTo>
                  <a:pt x="814" y="76"/>
                </a:lnTo>
                <a:close/>
              </a:path>
            </a:pathLst>
          </a:custGeom>
          <a:solidFill>
            <a:srgbClr val="000000"/>
          </a:solidFill>
          <a:ln w="9525">
            <a:noFill/>
            <a:round/>
            <a:headEnd/>
            <a:tailEnd/>
          </a:ln>
        </p:spPr>
        <p:txBody>
          <a:bodyPr/>
          <a:lstStyle/>
          <a:p>
            <a:endParaRPr lang="en-US"/>
          </a:p>
        </p:txBody>
      </p:sp>
      <p:sp>
        <p:nvSpPr>
          <p:cNvPr id="148643" name="Freeform 1187"/>
          <p:cNvSpPr>
            <a:spLocks/>
          </p:cNvSpPr>
          <p:nvPr/>
        </p:nvSpPr>
        <p:spPr bwMode="auto">
          <a:xfrm>
            <a:off x="5462588" y="2079625"/>
            <a:ext cx="25400" cy="9525"/>
          </a:xfrm>
          <a:custGeom>
            <a:avLst/>
            <a:gdLst/>
            <a:ahLst/>
            <a:cxnLst>
              <a:cxn ang="0">
                <a:pos x="16" y="10"/>
              </a:cxn>
              <a:cxn ang="0">
                <a:pos x="8" y="16"/>
              </a:cxn>
              <a:cxn ang="0">
                <a:pos x="48" y="16"/>
              </a:cxn>
              <a:cxn ang="0">
                <a:pos x="48" y="0"/>
              </a:cxn>
              <a:cxn ang="0">
                <a:pos x="8" y="0"/>
              </a:cxn>
              <a:cxn ang="0">
                <a:pos x="0" y="5"/>
              </a:cxn>
              <a:cxn ang="0">
                <a:pos x="8" y="0"/>
              </a:cxn>
              <a:cxn ang="0">
                <a:pos x="2" y="0"/>
              </a:cxn>
              <a:cxn ang="0">
                <a:pos x="0" y="5"/>
              </a:cxn>
              <a:cxn ang="0">
                <a:pos x="16" y="10"/>
              </a:cxn>
            </a:cxnLst>
            <a:rect l="0" t="0" r="r" b="b"/>
            <a:pathLst>
              <a:path w="48" h="16">
                <a:moveTo>
                  <a:pt x="16" y="10"/>
                </a:moveTo>
                <a:lnTo>
                  <a:pt x="8" y="16"/>
                </a:lnTo>
                <a:lnTo>
                  <a:pt x="48" y="16"/>
                </a:lnTo>
                <a:lnTo>
                  <a:pt x="48" y="0"/>
                </a:lnTo>
                <a:lnTo>
                  <a:pt x="8" y="0"/>
                </a:lnTo>
                <a:lnTo>
                  <a:pt x="0" y="5"/>
                </a:lnTo>
                <a:lnTo>
                  <a:pt x="8" y="0"/>
                </a:lnTo>
                <a:lnTo>
                  <a:pt x="2" y="0"/>
                </a:lnTo>
                <a:lnTo>
                  <a:pt x="0" y="5"/>
                </a:lnTo>
                <a:lnTo>
                  <a:pt x="16" y="10"/>
                </a:lnTo>
                <a:close/>
              </a:path>
            </a:pathLst>
          </a:custGeom>
          <a:solidFill>
            <a:srgbClr val="000000"/>
          </a:solidFill>
          <a:ln w="9525">
            <a:noFill/>
            <a:round/>
            <a:headEnd/>
            <a:tailEnd/>
          </a:ln>
        </p:spPr>
        <p:txBody>
          <a:bodyPr/>
          <a:lstStyle/>
          <a:p>
            <a:endParaRPr lang="en-US"/>
          </a:p>
        </p:txBody>
      </p:sp>
      <p:sp>
        <p:nvSpPr>
          <p:cNvPr id="148644" name="Freeform 1188"/>
          <p:cNvSpPr>
            <a:spLocks/>
          </p:cNvSpPr>
          <p:nvPr/>
        </p:nvSpPr>
        <p:spPr bwMode="auto">
          <a:xfrm>
            <a:off x="5051425" y="2082800"/>
            <a:ext cx="419100" cy="1557338"/>
          </a:xfrm>
          <a:custGeom>
            <a:avLst/>
            <a:gdLst/>
            <a:ahLst/>
            <a:cxnLst>
              <a:cxn ang="0">
                <a:pos x="12" y="2929"/>
              </a:cxn>
              <a:cxn ang="0">
                <a:pos x="18" y="2939"/>
              </a:cxn>
              <a:cxn ang="0">
                <a:pos x="792" y="5"/>
              </a:cxn>
              <a:cxn ang="0">
                <a:pos x="776" y="0"/>
              </a:cxn>
              <a:cxn ang="0">
                <a:pos x="2" y="2934"/>
              </a:cxn>
              <a:cxn ang="0">
                <a:pos x="8" y="2944"/>
              </a:cxn>
              <a:cxn ang="0">
                <a:pos x="2" y="2934"/>
              </a:cxn>
              <a:cxn ang="0">
                <a:pos x="0" y="2942"/>
              </a:cxn>
              <a:cxn ang="0">
                <a:pos x="8" y="2944"/>
              </a:cxn>
              <a:cxn ang="0">
                <a:pos x="12" y="2929"/>
              </a:cxn>
            </a:cxnLst>
            <a:rect l="0" t="0" r="r" b="b"/>
            <a:pathLst>
              <a:path w="792" h="2944">
                <a:moveTo>
                  <a:pt x="12" y="2929"/>
                </a:moveTo>
                <a:lnTo>
                  <a:pt x="18" y="2939"/>
                </a:lnTo>
                <a:lnTo>
                  <a:pt x="792" y="5"/>
                </a:lnTo>
                <a:lnTo>
                  <a:pt x="776" y="0"/>
                </a:lnTo>
                <a:lnTo>
                  <a:pt x="2" y="2934"/>
                </a:lnTo>
                <a:lnTo>
                  <a:pt x="8" y="2944"/>
                </a:lnTo>
                <a:lnTo>
                  <a:pt x="2" y="2934"/>
                </a:lnTo>
                <a:lnTo>
                  <a:pt x="0" y="2942"/>
                </a:lnTo>
                <a:lnTo>
                  <a:pt x="8" y="2944"/>
                </a:lnTo>
                <a:lnTo>
                  <a:pt x="12" y="2929"/>
                </a:lnTo>
                <a:close/>
              </a:path>
            </a:pathLst>
          </a:custGeom>
          <a:solidFill>
            <a:srgbClr val="000000"/>
          </a:solidFill>
          <a:ln w="9525">
            <a:noFill/>
            <a:round/>
            <a:headEnd/>
            <a:tailEnd/>
          </a:ln>
        </p:spPr>
        <p:txBody>
          <a:bodyPr/>
          <a:lstStyle/>
          <a:p>
            <a:endParaRPr lang="en-US"/>
          </a:p>
        </p:txBody>
      </p:sp>
      <p:sp>
        <p:nvSpPr>
          <p:cNvPr id="148645" name="Freeform 1189"/>
          <p:cNvSpPr>
            <a:spLocks/>
          </p:cNvSpPr>
          <p:nvPr/>
        </p:nvSpPr>
        <p:spPr bwMode="auto">
          <a:xfrm>
            <a:off x="5056188" y="3632200"/>
            <a:ext cx="25400" cy="14288"/>
          </a:xfrm>
          <a:custGeom>
            <a:avLst/>
            <a:gdLst/>
            <a:ahLst/>
            <a:cxnLst>
              <a:cxn ang="0">
                <a:pos x="34" y="14"/>
              </a:cxn>
              <a:cxn ang="0">
                <a:pos x="44" y="9"/>
              </a:cxn>
              <a:cxn ang="0">
                <a:pos x="4" y="0"/>
              </a:cxn>
              <a:cxn ang="0">
                <a:pos x="0" y="15"/>
              </a:cxn>
              <a:cxn ang="0">
                <a:pos x="40" y="25"/>
              </a:cxn>
              <a:cxn ang="0">
                <a:pos x="50" y="19"/>
              </a:cxn>
              <a:cxn ang="0">
                <a:pos x="40" y="25"/>
              </a:cxn>
              <a:cxn ang="0">
                <a:pos x="47" y="26"/>
              </a:cxn>
              <a:cxn ang="0">
                <a:pos x="50" y="19"/>
              </a:cxn>
              <a:cxn ang="0">
                <a:pos x="34" y="14"/>
              </a:cxn>
            </a:cxnLst>
            <a:rect l="0" t="0" r="r" b="b"/>
            <a:pathLst>
              <a:path w="50" h="26">
                <a:moveTo>
                  <a:pt x="34" y="14"/>
                </a:moveTo>
                <a:lnTo>
                  <a:pt x="44" y="9"/>
                </a:lnTo>
                <a:lnTo>
                  <a:pt x="4" y="0"/>
                </a:lnTo>
                <a:lnTo>
                  <a:pt x="0" y="15"/>
                </a:lnTo>
                <a:lnTo>
                  <a:pt x="40" y="25"/>
                </a:lnTo>
                <a:lnTo>
                  <a:pt x="50" y="19"/>
                </a:lnTo>
                <a:lnTo>
                  <a:pt x="40" y="25"/>
                </a:lnTo>
                <a:lnTo>
                  <a:pt x="47" y="26"/>
                </a:lnTo>
                <a:lnTo>
                  <a:pt x="50" y="19"/>
                </a:lnTo>
                <a:lnTo>
                  <a:pt x="34" y="14"/>
                </a:lnTo>
                <a:close/>
              </a:path>
            </a:pathLst>
          </a:custGeom>
          <a:solidFill>
            <a:srgbClr val="000000"/>
          </a:solidFill>
          <a:ln w="9525">
            <a:noFill/>
            <a:round/>
            <a:headEnd/>
            <a:tailEnd/>
          </a:ln>
        </p:spPr>
        <p:txBody>
          <a:bodyPr/>
          <a:lstStyle/>
          <a:p>
            <a:endParaRPr lang="en-US"/>
          </a:p>
        </p:txBody>
      </p:sp>
      <p:sp>
        <p:nvSpPr>
          <p:cNvPr id="148646" name="Freeform 1190"/>
          <p:cNvSpPr>
            <a:spLocks/>
          </p:cNvSpPr>
          <p:nvPr/>
        </p:nvSpPr>
        <p:spPr bwMode="auto">
          <a:xfrm>
            <a:off x="5073650" y="2084388"/>
            <a:ext cx="419100" cy="1558925"/>
          </a:xfrm>
          <a:custGeom>
            <a:avLst/>
            <a:gdLst/>
            <a:ahLst/>
            <a:cxnLst>
              <a:cxn ang="0">
                <a:pos x="782" y="16"/>
              </a:cxn>
              <a:cxn ang="0">
                <a:pos x="774" y="6"/>
              </a:cxn>
              <a:cxn ang="0">
                <a:pos x="0" y="2939"/>
              </a:cxn>
              <a:cxn ang="0">
                <a:pos x="16" y="2944"/>
              </a:cxn>
              <a:cxn ang="0">
                <a:pos x="790" y="10"/>
              </a:cxn>
              <a:cxn ang="0">
                <a:pos x="782" y="0"/>
              </a:cxn>
              <a:cxn ang="0">
                <a:pos x="790" y="10"/>
              </a:cxn>
              <a:cxn ang="0">
                <a:pos x="792" y="0"/>
              </a:cxn>
              <a:cxn ang="0">
                <a:pos x="782" y="0"/>
              </a:cxn>
              <a:cxn ang="0">
                <a:pos x="782" y="16"/>
              </a:cxn>
            </a:cxnLst>
            <a:rect l="0" t="0" r="r" b="b"/>
            <a:pathLst>
              <a:path w="792" h="2944">
                <a:moveTo>
                  <a:pt x="782" y="16"/>
                </a:moveTo>
                <a:lnTo>
                  <a:pt x="774" y="6"/>
                </a:lnTo>
                <a:lnTo>
                  <a:pt x="0" y="2939"/>
                </a:lnTo>
                <a:lnTo>
                  <a:pt x="16" y="2944"/>
                </a:lnTo>
                <a:lnTo>
                  <a:pt x="790" y="10"/>
                </a:lnTo>
                <a:lnTo>
                  <a:pt x="782" y="0"/>
                </a:lnTo>
                <a:lnTo>
                  <a:pt x="790" y="10"/>
                </a:lnTo>
                <a:lnTo>
                  <a:pt x="792" y="0"/>
                </a:lnTo>
                <a:lnTo>
                  <a:pt x="782" y="0"/>
                </a:lnTo>
                <a:lnTo>
                  <a:pt x="782" y="16"/>
                </a:lnTo>
                <a:close/>
              </a:path>
            </a:pathLst>
          </a:custGeom>
          <a:solidFill>
            <a:srgbClr val="000000"/>
          </a:solidFill>
          <a:ln w="9525">
            <a:noFill/>
            <a:round/>
            <a:headEnd/>
            <a:tailEnd/>
          </a:ln>
        </p:spPr>
        <p:txBody>
          <a:bodyPr/>
          <a:lstStyle/>
          <a:p>
            <a:endParaRPr lang="en-US"/>
          </a:p>
        </p:txBody>
      </p:sp>
      <p:sp>
        <p:nvSpPr>
          <p:cNvPr id="148647" name="Freeform 1191"/>
          <p:cNvSpPr>
            <a:spLocks/>
          </p:cNvSpPr>
          <p:nvPr/>
        </p:nvSpPr>
        <p:spPr bwMode="auto">
          <a:xfrm>
            <a:off x="5432425" y="2084388"/>
            <a:ext cx="55563" cy="9525"/>
          </a:xfrm>
          <a:custGeom>
            <a:avLst/>
            <a:gdLst/>
            <a:ahLst/>
            <a:cxnLst>
              <a:cxn ang="0">
                <a:pos x="62" y="0"/>
              </a:cxn>
              <a:cxn ang="0">
                <a:pos x="64" y="16"/>
              </a:cxn>
              <a:cxn ang="0">
                <a:pos x="104" y="16"/>
              </a:cxn>
              <a:cxn ang="0">
                <a:pos x="104" y="0"/>
              </a:cxn>
              <a:cxn ang="0">
                <a:pos x="64" y="0"/>
              </a:cxn>
              <a:cxn ang="0">
                <a:pos x="66" y="16"/>
              </a:cxn>
              <a:cxn ang="0">
                <a:pos x="62" y="0"/>
              </a:cxn>
              <a:cxn ang="0">
                <a:pos x="0" y="16"/>
              </a:cxn>
              <a:cxn ang="0">
                <a:pos x="64" y="16"/>
              </a:cxn>
              <a:cxn ang="0">
                <a:pos x="62" y="0"/>
              </a:cxn>
            </a:cxnLst>
            <a:rect l="0" t="0" r="r" b="b"/>
            <a:pathLst>
              <a:path w="104" h="16">
                <a:moveTo>
                  <a:pt x="62" y="0"/>
                </a:moveTo>
                <a:lnTo>
                  <a:pt x="64" y="16"/>
                </a:lnTo>
                <a:lnTo>
                  <a:pt x="104" y="16"/>
                </a:lnTo>
                <a:lnTo>
                  <a:pt x="104" y="0"/>
                </a:lnTo>
                <a:lnTo>
                  <a:pt x="64" y="0"/>
                </a:lnTo>
                <a:lnTo>
                  <a:pt x="66" y="16"/>
                </a:lnTo>
                <a:lnTo>
                  <a:pt x="62" y="0"/>
                </a:lnTo>
                <a:lnTo>
                  <a:pt x="0" y="16"/>
                </a:lnTo>
                <a:lnTo>
                  <a:pt x="64" y="16"/>
                </a:lnTo>
                <a:lnTo>
                  <a:pt x="62" y="0"/>
                </a:lnTo>
                <a:close/>
              </a:path>
            </a:pathLst>
          </a:custGeom>
          <a:solidFill>
            <a:srgbClr val="000000"/>
          </a:solidFill>
          <a:ln w="9525">
            <a:noFill/>
            <a:round/>
            <a:headEnd/>
            <a:tailEnd/>
          </a:ln>
        </p:spPr>
        <p:txBody>
          <a:bodyPr/>
          <a:lstStyle/>
          <a:p>
            <a:endParaRPr lang="en-US"/>
          </a:p>
        </p:txBody>
      </p:sp>
      <p:sp>
        <p:nvSpPr>
          <p:cNvPr id="148648" name="Freeform 1192"/>
          <p:cNvSpPr>
            <a:spLocks/>
          </p:cNvSpPr>
          <p:nvPr/>
        </p:nvSpPr>
        <p:spPr bwMode="auto">
          <a:xfrm>
            <a:off x="5465763" y="2079625"/>
            <a:ext cx="26987" cy="14288"/>
          </a:xfrm>
          <a:custGeom>
            <a:avLst/>
            <a:gdLst/>
            <a:ahLst/>
            <a:cxnLst>
              <a:cxn ang="0">
                <a:pos x="34" y="10"/>
              </a:cxn>
              <a:cxn ang="0">
                <a:pos x="40" y="0"/>
              </a:cxn>
              <a:cxn ang="0">
                <a:pos x="0" y="9"/>
              </a:cxn>
              <a:cxn ang="0">
                <a:pos x="4" y="25"/>
              </a:cxn>
              <a:cxn ang="0">
                <a:pos x="44" y="16"/>
              </a:cxn>
              <a:cxn ang="0">
                <a:pos x="50" y="5"/>
              </a:cxn>
              <a:cxn ang="0">
                <a:pos x="44" y="16"/>
              </a:cxn>
              <a:cxn ang="0">
                <a:pos x="52" y="13"/>
              </a:cxn>
              <a:cxn ang="0">
                <a:pos x="50" y="5"/>
              </a:cxn>
              <a:cxn ang="0">
                <a:pos x="34" y="10"/>
              </a:cxn>
            </a:cxnLst>
            <a:rect l="0" t="0" r="r" b="b"/>
            <a:pathLst>
              <a:path w="52" h="25">
                <a:moveTo>
                  <a:pt x="34" y="10"/>
                </a:moveTo>
                <a:lnTo>
                  <a:pt x="40" y="0"/>
                </a:lnTo>
                <a:lnTo>
                  <a:pt x="0" y="9"/>
                </a:lnTo>
                <a:lnTo>
                  <a:pt x="4" y="25"/>
                </a:lnTo>
                <a:lnTo>
                  <a:pt x="44" y="16"/>
                </a:lnTo>
                <a:lnTo>
                  <a:pt x="50" y="5"/>
                </a:lnTo>
                <a:lnTo>
                  <a:pt x="44" y="16"/>
                </a:lnTo>
                <a:lnTo>
                  <a:pt x="52" y="13"/>
                </a:lnTo>
                <a:lnTo>
                  <a:pt x="50" y="5"/>
                </a:lnTo>
                <a:lnTo>
                  <a:pt x="34" y="10"/>
                </a:lnTo>
                <a:close/>
              </a:path>
            </a:pathLst>
          </a:custGeom>
          <a:solidFill>
            <a:srgbClr val="000000"/>
          </a:solidFill>
          <a:ln w="9525">
            <a:noFill/>
            <a:round/>
            <a:headEnd/>
            <a:tailEnd/>
          </a:ln>
        </p:spPr>
        <p:txBody>
          <a:bodyPr/>
          <a:lstStyle/>
          <a:p>
            <a:endParaRPr lang="en-US"/>
          </a:p>
        </p:txBody>
      </p:sp>
      <p:sp>
        <p:nvSpPr>
          <p:cNvPr id="148649" name="Freeform 1193"/>
          <p:cNvSpPr>
            <a:spLocks/>
          </p:cNvSpPr>
          <p:nvPr/>
        </p:nvSpPr>
        <p:spPr bwMode="auto">
          <a:xfrm>
            <a:off x="5472113" y="2027238"/>
            <a:ext cx="19050" cy="58737"/>
          </a:xfrm>
          <a:custGeom>
            <a:avLst/>
            <a:gdLst/>
            <a:ahLst/>
            <a:cxnLst>
              <a:cxn ang="0">
                <a:pos x="16" y="33"/>
              </a:cxn>
              <a:cxn ang="0">
                <a:pos x="0" y="33"/>
              </a:cxn>
              <a:cxn ang="0">
                <a:pos x="21" y="109"/>
              </a:cxn>
              <a:cxn ang="0">
                <a:pos x="37" y="104"/>
              </a:cxn>
              <a:cxn ang="0">
                <a:pos x="16" y="29"/>
              </a:cxn>
              <a:cxn ang="0">
                <a:pos x="0" y="29"/>
              </a:cxn>
              <a:cxn ang="0">
                <a:pos x="16" y="29"/>
              </a:cxn>
              <a:cxn ang="0">
                <a:pos x="8" y="0"/>
              </a:cxn>
              <a:cxn ang="0">
                <a:pos x="0" y="29"/>
              </a:cxn>
              <a:cxn ang="0">
                <a:pos x="16" y="33"/>
              </a:cxn>
            </a:cxnLst>
            <a:rect l="0" t="0" r="r" b="b"/>
            <a:pathLst>
              <a:path w="37" h="109">
                <a:moveTo>
                  <a:pt x="16" y="33"/>
                </a:moveTo>
                <a:lnTo>
                  <a:pt x="0" y="33"/>
                </a:lnTo>
                <a:lnTo>
                  <a:pt x="21" y="109"/>
                </a:lnTo>
                <a:lnTo>
                  <a:pt x="37" y="104"/>
                </a:lnTo>
                <a:lnTo>
                  <a:pt x="16" y="29"/>
                </a:lnTo>
                <a:lnTo>
                  <a:pt x="0" y="29"/>
                </a:lnTo>
                <a:lnTo>
                  <a:pt x="16" y="29"/>
                </a:lnTo>
                <a:lnTo>
                  <a:pt x="8" y="0"/>
                </a:lnTo>
                <a:lnTo>
                  <a:pt x="0" y="29"/>
                </a:lnTo>
                <a:lnTo>
                  <a:pt x="16" y="33"/>
                </a:lnTo>
                <a:close/>
              </a:path>
            </a:pathLst>
          </a:custGeom>
          <a:solidFill>
            <a:srgbClr val="000000"/>
          </a:solidFill>
          <a:ln w="9525">
            <a:noFill/>
            <a:round/>
            <a:headEnd/>
            <a:tailEnd/>
          </a:ln>
        </p:spPr>
        <p:txBody>
          <a:bodyPr/>
          <a:lstStyle/>
          <a:p>
            <a:endParaRPr lang="en-US"/>
          </a:p>
        </p:txBody>
      </p:sp>
      <p:sp>
        <p:nvSpPr>
          <p:cNvPr id="148650" name="Freeform 1194"/>
          <p:cNvSpPr>
            <a:spLocks/>
          </p:cNvSpPr>
          <p:nvPr/>
        </p:nvSpPr>
        <p:spPr bwMode="auto">
          <a:xfrm>
            <a:off x="5462588" y="2043113"/>
            <a:ext cx="17462" cy="42862"/>
          </a:xfrm>
          <a:custGeom>
            <a:avLst/>
            <a:gdLst/>
            <a:ahLst/>
            <a:cxnLst>
              <a:cxn ang="0">
                <a:pos x="8" y="78"/>
              </a:cxn>
              <a:cxn ang="0">
                <a:pos x="16" y="80"/>
              </a:cxn>
              <a:cxn ang="0">
                <a:pos x="35" y="4"/>
              </a:cxn>
              <a:cxn ang="0">
                <a:pos x="19" y="0"/>
              </a:cxn>
              <a:cxn ang="0">
                <a:pos x="0" y="75"/>
              </a:cxn>
              <a:cxn ang="0">
                <a:pos x="8" y="78"/>
              </a:cxn>
            </a:cxnLst>
            <a:rect l="0" t="0" r="r" b="b"/>
            <a:pathLst>
              <a:path w="35" h="80">
                <a:moveTo>
                  <a:pt x="8" y="78"/>
                </a:moveTo>
                <a:lnTo>
                  <a:pt x="16" y="80"/>
                </a:lnTo>
                <a:lnTo>
                  <a:pt x="35" y="4"/>
                </a:lnTo>
                <a:lnTo>
                  <a:pt x="19" y="0"/>
                </a:lnTo>
                <a:lnTo>
                  <a:pt x="0" y="75"/>
                </a:lnTo>
                <a:lnTo>
                  <a:pt x="8" y="78"/>
                </a:lnTo>
                <a:close/>
              </a:path>
            </a:pathLst>
          </a:custGeom>
          <a:solidFill>
            <a:srgbClr val="000000"/>
          </a:solidFill>
          <a:ln w="9525">
            <a:noFill/>
            <a:round/>
            <a:headEnd/>
            <a:tailEnd/>
          </a:ln>
        </p:spPr>
        <p:txBody>
          <a:bodyPr/>
          <a:lstStyle/>
          <a:p>
            <a:endParaRPr lang="en-US"/>
          </a:p>
        </p:txBody>
      </p:sp>
      <p:sp>
        <p:nvSpPr>
          <p:cNvPr id="148651" name="Freeform 1195"/>
          <p:cNvSpPr>
            <a:spLocks/>
          </p:cNvSpPr>
          <p:nvPr/>
        </p:nvSpPr>
        <p:spPr bwMode="auto">
          <a:xfrm>
            <a:off x="5465763" y="2084388"/>
            <a:ext cx="427037" cy="1562100"/>
          </a:xfrm>
          <a:custGeom>
            <a:avLst/>
            <a:gdLst/>
            <a:ahLst/>
            <a:cxnLst>
              <a:cxn ang="0">
                <a:pos x="804" y="2934"/>
              </a:cxn>
              <a:cxn ang="0">
                <a:pos x="806" y="2938"/>
              </a:cxn>
              <a:cxn ang="0">
                <a:pos x="40" y="0"/>
              </a:cxn>
              <a:cxn ang="0">
                <a:pos x="0" y="9"/>
              </a:cxn>
              <a:cxn ang="0">
                <a:pos x="766" y="2947"/>
              </a:cxn>
              <a:cxn ang="0">
                <a:pos x="767" y="2952"/>
              </a:cxn>
              <a:cxn ang="0">
                <a:pos x="766" y="2947"/>
              </a:cxn>
              <a:cxn ang="0">
                <a:pos x="766" y="2949"/>
              </a:cxn>
              <a:cxn ang="0">
                <a:pos x="767" y="2952"/>
              </a:cxn>
              <a:cxn ang="0">
                <a:pos x="804" y="2934"/>
              </a:cxn>
            </a:cxnLst>
            <a:rect l="0" t="0" r="r" b="b"/>
            <a:pathLst>
              <a:path w="806" h="2952">
                <a:moveTo>
                  <a:pt x="804" y="2934"/>
                </a:moveTo>
                <a:lnTo>
                  <a:pt x="806" y="2938"/>
                </a:lnTo>
                <a:lnTo>
                  <a:pt x="40" y="0"/>
                </a:lnTo>
                <a:lnTo>
                  <a:pt x="0" y="9"/>
                </a:lnTo>
                <a:lnTo>
                  <a:pt x="766" y="2947"/>
                </a:lnTo>
                <a:lnTo>
                  <a:pt x="767" y="2952"/>
                </a:lnTo>
                <a:lnTo>
                  <a:pt x="766" y="2947"/>
                </a:lnTo>
                <a:lnTo>
                  <a:pt x="766" y="2949"/>
                </a:lnTo>
                <a:lnTo>
                  <a:pt x="767" y="2952"/>
                </a:lnTo>
                <a:lnTo>
                  <a:pt x="804" y="2934"/>
                </a:lnTo>
                <a:close/>
              </a:path>
            </a:pathLst>
          </a:custGeom>
          <a:solidFill>
            <a:srgbClr val="000000"/>
          </a:solidFill>
          <a:ln w="9525">
            <a:noFill/>
            <a:round/>
            <a:headEnd/>
            <a:tailEnd/>
          </a:ln>
        </p:spPr>
        <p:txBody>
          <a:bodyPr/>
          <a:lstStyle/>
          <a:p>
            <a:endParaRPr lang="en-US"/>
          </a:p>
        </p:txBody>
      </p:sp>
      <p:sp>
        <p:nvSpPr>
          <p:cNvPr id="148652" name="Freeform 1196"/>
          <p:cNvSpPr>
            <a:spLocks/>
          </p:cNvSpPr>
          <p:nvPr/>
        </p:nvSpPr>
        <p:spPr bwMode="auto">
          <a:xfrm>
            <a:off x="5888038" y="3635375"/>
            <a:ext cx="14287" cy="26988"/>
          </a:xfrm>
          <a:custGeom>
            <a:avLst/>
            <a:gdLst/>
            <a:ahLst/>
            <a:cxnLst>
              <a:cxn ang="0">
                <a:pos x="1" y="10"/>
              </a:cxn>
              <a:cxn ang="0">
                <a:pos x="16" y="5"/>
              </a:cxn>
              <a:cxn ang="0">
                <a:pos x="13" y="0"/>
              </a:cxn>
              <a:cxn ang="0">
                <a:pos x="0" y="7"/>
              </a:cxn>
              <a:cxn ang="0">
                <a:pos x="2" y="11"/>
              </a:cxn>
              <a:cxn ang="0">
                <a:pos x="17" y="6"/>
              </a:cxn>
              <a:cxn ang="0">
                <a:pos x="2" y="11"/>
              </a:cxn>
              <a:cxn ang="0">
                <a:pos x="27" y="52"/>
              </a:cxn>
              <a:cxn ang="0">
                <a:pos x="17" y="6"/>
              </a:cxn>
              <a:cxn ang="0">
                <a:pos x="1" y="10"/>
              </a:cxn>
            </a:cxnLst>
            <a:rect l="0" t="0" r="r" b="b"/>
            <a:pathLst>
              <a:path w="27" h="52">
                <a:moveTo>
                  <a:pt x="1" y="10"/>
                </a:moveTo>
                <a:lnTo>
                  <a:pt x="16" y="5"/>
                </a:lnTo>
                <a:lnTo>
                  <a:pt x="13" y="0"/>
                </a:lnTo>
                <a:lnTo>
                  <a:pt x="0" y="7"/>
                </a:lnTo>
                <a:lnTo>
                  <a:pt x="2" y="11"/>
                </a:lnTo>
                <a:lnTo>
                  <a:pt x="17" y="6"/>
                </a:lnTo>
                <a:lnTo>
                  <a:pt x="2" y="11"/>
                </a:lnTo>
                <a:lnTo>
                  <a:pt x="27" y="52"/>
                </a:lnTo>
                <a:lnTo>
                  <a:pt x="17" y="6"/>
                </a:lnTo>
                <a:lnTo>
                  <a:pt x="1" y="10"/>
                </a:lnTo>
                <a:close/>
              </a:path>
            </a:pathLst>
          </a:custGeom>
          <a:solidFill>
            <a:srgbClr val="000000"/>
          </a:solidFill>
          <a:ln w="9525">
            <a:noFill/>
            <a:round/>
            <a:headEnd/>
            <a:tailEnd/>
          </a:ln>
        </p:spPr>
        <p:txBody>
          <a:bodyPr/>
          <a:lstStyle/>
          <a:p>
            <a:endParaRPr lang="en-US"/>
          </a:p>
        </p:txBody>
      </p:sp>
      <p:sp>
        <p:nvSpPr>
          <p:cNvPr id="148653" name="Freeform 1197"/>
          <p:cNvSpPr>
            <a:spLocks/>
          </p:cNvSpPr>
          <p:nvPr/>
        </p:nvSpPr>
        <p:spPr bwMode="auto">
          <a:xfrm>
            <a:off x="5483225" y="2079625"/>
            <a:ext cx="414338" cy="1560513"/>
          </a:xfrm>
          <a:custGeom>
            <a:avLst/>
            <a:gdLst/>
            <a:ahLst/>
            <a:cxnLst>
              <a:cxn ang="0">
                <a:pos x="10" y="17"/>
              </a:cxn>
              <a:cxn ang="0">
                <a:pos x="0" y="11"/>
              </a:cxn>
              <a:cxn ang="0">
                <a:pos x="766" y="2949"/>
              </a:cxn>
              <a:cxn ang="0">
                <a:pos x="782" y="2945"/>
              </a:cxn>
              <a:cxn ang="0">
                <a:pos x="16" y="6"/>
              </a:cxn>
              <a:cxn ang="0">
                <a:pos x="6" y="1"/>
              </a:cxn>
              <a:cxn ang="0">
                <a:pos x="16" y="6"/>
              </a:cxn>
              <a:cxn ang="0">
                <a:pos x="13" y="0"/>
              </a:cxn>
              <a:cxn ang="0">
                <a:pos x="6" y="1"/>
              </a:cxn>
              <a:cxn ang="0">
                <a:pos x="10" y="17"/>
              </a:cxn>
            </a:cxnLst>
            <a:rect l="0" t="0" r="r" b="b"/>
            <a:pathLst>
              <a:path w="782" h="2949">
                <a:moveTo>
                  <a:pt x="10" y="17"/>
                </a:moveTo>
                <a:lnTo>
                  <a:pt x="0" y="11"/>
                </a:lnTo>
                <a:lnTo>
                  <a:pt x="766" y="2949"/>
                </a:lnTo>
                <a:lnTo>
                  <a:pt x="782" y="2945"/>
                </a:lnTo>
                <a:lnTo>
                  <a:pt x="16" y="6"/>
                </a:lnTo>
                <a:lnTo>
                  <a:pt x="6" y="1"/>
                </a:lnTo>
                <a:lnTo>
                  <a:pt x="16" y="6"/>
                </a:lnTo>
                <a:lnTo>
                  <a:pt x="13" y="0"/>
                </a:lnTo>
                <a:lnTo>
                  <a:pt x="6" y="1"/>
                </a:lnTo>
                <a:lnTo>
                  <a:pt x="10" y="17"/>
                </a:lnTo>
                <a:close/>
              </a:path>
            </a:pathLst>
          </a:custGeom>
          <a:solidFill>
            <a:srgbClr val="000000"/>
          </a:solidFill>
          <a:ln w="9525">
            <a:noFill/>
            <a:round/>
            <a:headEnd/>
            <a:tailEnd/>
          </a:ln>
        </p:spPr>
        <p:txBody>
          <a:bodyPr/>
          <a:lstStyle/>
          <a:p>
            <a:endParaRPr lang="en-US"/>
          </a:p>
        </p:txBody>
      </p:sp>
      <p:sp>
        <p:nvSpPr>
          <p:cNvPr id="148654" name="Freeform 1198"/>
          <p:cNvSpPr>
            <a:spLocks/>
          </p:cNvSpPr>
          <p:nvPr/>
        </p:nvSpPr>
        <p:spPr bwMode="auto">
          <a:xfrm>
            <a:off x="5461000" y="2079625"/>
            <a:ext cx="26988" cy="14288"/>
          </a:xfrm>
          <a:custGeom>
            <a:avLst/>
            <a:gdLst/>
            <a:ahLst/>
            <a:cxnLst>
              <a:cxn ang="0">
                <a:pos x="18" y="15"/>
              </a:cxn>
              <a:cxn ang="0">
                <a:pos x="12" y="25"/>
              </a:cxn>
              <a:cxn ang="0">
                <a:pos x="52" y="16"/>
              </a:cxn>
              <a:cxn ang="0">
                <a:pos x="48" y="0"/>
              </a:cxn>
              <a:cxn ang="0">
                <a:pos x="8" y="9"/>
              </a:cxn>
              <a:cxn ang="0">
                <a:pos x="2" y="19"/>
              </a:cxn>
              <a:cxn ang="0">
                <a:pos x="8" y="9"/>
              </a:cxn>
              <a:cxn ang="0">
                <a:pos x="0" y="11"/>
              </a:cxn>
              <a:cxn ang="0">
                <a:pos x="2" y="19"/>
              </a:cxn>
              <a:cxn ang="0">
                <a:pos x="18" y="15"/>
              </a:cxn>
            </a:cxnLst>
            <a:rect l="0" t="0" r="r" b="b"/>
            <a:pathLst>
              <a:path w="52" h="25">
                <a:moveTo>
                  <a:pt x="18" y="15"/>
                </a:moveTo>
                <a:lnTo>
                  <a:pt x="12" y="25"/>
                </a:lnTo>
                <a:lnTo>
                  <a:pt x="52" y="16"/>
                </a:lnTo>
                <a:lnTo>
                  <a:pt x="48" y="0"/>
                </a:lnTo>
                <a:lnTo>
                  <a:pt x="8" y="9"/>
                </a:lnTo>
                <a:lnTo>
                  <a:pt x="2" y="19"/>
                </a:lnTo>
                <a:lnTo>
                  <a:pt x="8" y="9"/>
                </a:lnTo>
                <a:lnTo>
                  <a:pt x="0" y="11"/>
                </a:lnTo>
                <a:lnTo>
                  <a:pt x="2" y="19"/>
                </a:lnTo>
                <a:lnTo>
                  <a:pt x="18" y="15"/>
                </a:lnTo>
                <a:close/>
              </a:path>
            </a:pathLst>
          </a:custGeom>
          <a:solidFill>
            <a:srgbClr val="000000"/>
          </a:solidFill>
          <a:ln w="9525">
            <a:noFill/>
            <a:round/>
            <a:headEnd/>
            <a:tailEnd/>
          </a:ln>
        </p:spPr>
        <p:txBody>
          <a:bodyPr/>
          <a:lstStyle/>
          <a:p>
            <a:endParaRPr lang="en-US"/>
          </a:p>
        </p:txBody>
      </p:sp>
      <p:sp>
        <p:nvSpPr>
          <p:cNvPr id="148655" name="Freeform 1199"/>
          <p:cNvSpPr>
            <a:spLocks/>
          </p:cNvSpPr>
          <p:nvPr/>
        </p:nvSpPr>
        <p:spPr bwMode="auto">
          <a:xfrm>
            <a:off x="5462588" y="2087563"/>
            <a:ext cx="412750" cy="1557337"/>
          </a:xfrm>
          <a:custGeom>
            <a:avLst/>
            <a:gdLst/>
            <a:ahLst/>
            <a:cxnLst>
              <a:cxn ang="0">
                <a:pos x="782" y="2938"/>
              </a:cxn>
              <a:cxn ang="0">
                <a:pos x="782" y="2938"/>
              </a:cxn>
              <a:cxn ang="0">
                <a:pos x="16" y="0"/>
              </a:cxn>
              <a:cxn ang="0">
                <a:pos x="0" y="4"/>
              </a:cxn>
              <a:cxn ang="0">
                <a:pos x="766" y="2942"/>
              </a:cxn>
              <a:cxn ang="0">
                <a:pos x="766" y="2942"/>
              </a:cxn>
              <a:cxn ang="0">
                <a:pos x="782" y="2938"/>
              </a:cxn>
              <a:cxn ang="0">
                <a:pos x="782" y="2938"/>
              </a:cxn>
              <a:cxn ang="0">
                <a:pos x="782" y="2938"/>
              </a:cxn>
            </a:cxnLst>
            <a:rect l="0" t="0" r="r" b="b"/>
            <a:pathLst>
              <a:path w="782" h="2942">
                <a:moveTo>
                  <a:pt x="782" y="2938"/>
                </a:moveTo>
                <a:lnTo>
                  <a:pt x="782" y="2938"/>
                </a:lnTo>
                <a:lnTo>
                  <a:pt x="16" y="0"/>
                </a:lnTo>
                <a:lnTo>
                  <a:pt x="0" y="4"/>
                </a:lnTo>
                <a:lnTo>
                  <a:pt x="766" y="2942"/>
                </a:lnTo>
                <a:lnTo>
                  <a:pt x="766" y="2942"/>
                </a:lnTo>
                <a:lnTo>
                  <a:pt x="782" y="2938"/>
                </a:lnTo>
                <a:lnTo>
                  <a:pt x="782" y="2938"/>
                </a:lnTo>
                <a:lnTo>
                  <a:pt x="782" y="2938"/>
                </a:lnTo>
                <a:close/>
              </a:path>
            </a:pathLst>
          </a:custGeom>
          <a:solidFill>
            <a:srgbClr val="000000"/>
          </a:solidFill>
          <a:ln w="9525">
            <a:noFill/>
            <a:round/>
            <a:headEnd/>
            <a:tailEnd/>
          </a:ln>
        </p:spPr>
        <p:txBody>
          <a:bodyPr/>
          <a:lstStyle/>
          <a:p>
            <a:endParaRPr lang="en-US"/>
          </a:p>
        </p:txBody>
      </p:sp>
      <p:sp>
        <p:nvSpPr>
          <p:cNvPr id="148656" name="Freeform 1200"/>
          <p:cNvSpPr>
            <a:spLocks/>
          </p:cNvSpPr>
          <p:nvPr/>
        </p:nvSpPr>
        <p:spPr bwMode="auto">
          <a:xfrm>
            <a:off x="5867400" y="3643313"/>
            <a:ext cx="9525" cy="4762"/>
          </a:xfrm>
          <a:custGeom>
            <a:avLst/>
            <a:gdLst/>
            <a:ahLst/>
            <a:cxnLst>
              <a:cxn ang="0">
                <a:pos x="1" y="9"/>
              </a:cxn>
              <a:cxn ang="0">
                <a:pos x="17" y="4"/>
              </a:cxn>
              <a:cxn ang="0">
                <a:pos x="16" y="0"/>
              </a:cxn>
              <a:cxn ang="0">
                <a:pos x="0" y="4"/>
              </a:cxn>
              <a:cxn ang="0">
                <a:pos x="1" y="9"/>
              </a:cxn>
              <a:cxn ang="0">
                <a:pos x="17" y="4"/>
              </a:cxn>
              <a:cxn ang="0">
                <a:pos x="1" y="9"/>
              </a:cxn>
            </a:cxnLst>
            <a:rect l="0" t="0" r="r" b="b"/>
            <a:pathLst>
              <a:path w="17" h="9">
                <a:moveTo>
                  <a:pt x="1" y="9"/>
                </a:moveTo>
                <a:lnTo>
                  <a:pt x="17" y="4"/>
                </a:lnTo>
                <a:lnTo>
                  <a:pt x="16" y="0"/>
                </a:lnTo>
                <a:lnTo>
                  <a:pt x="0" y="4"/>
                </a:lnTo>
                <a:lnTo>
                  <a:pt x="1" y="9"/>
                </a:lnTo>
                <a:lnTo>
                  <a:pt x="17" y="4"/>
                </a:lnTo>
                <a:lnTo>
                  <a:pt x="1" y="9"/>
                </a:lnTo>
                <a:close/>
              </a:path>
            </a:pathLst>
          </a:custGeom>
          <a:solidFill>
            <a:srgbClr val="000000"/>
          </a:solidFill>
          <a:ln w="9525">
            <a:noFill/>
            <a:round/>
            <a:headEnd/>
            <a:tailEnd/>
          </a:ln>
        </p:spPr>
        <p:txBody>
          <a:bodyPr/>
          <a:lstStyle/>
          <a:p>
            <a:endParaRPr lang="en-US"/>
          </a:p>
        </p:txBody>
      </p:sp>
      <p:sp>
        <p:nvSpPr>
          <p:cNvPr id="148657" name="Freeform 1201"/>
          <p:cNvSpPr>
            <a:spLocks/>
          </p:cNvSpPr>
          <p:nvPr/>
        </p:nvSpPr>
        <p:spPr bwMode="auto">
          <a:xfrm>
            <a:off x="5867400" y="3611563"/>
            <a:ext cx="9525" cy="36512"/>
          </a:xfrm>
          <a:custGeom>
            <a:avLst/>
            <a:gdLst/>
            <a:ahLst/>
            <a:cxnLst>
              <a:cxn ang="0">
                <a:pos x="16" y="61"/>
              </a:cxn>
              <a:cxn ang="0">
                <a:pos x="0" y="63"/>
              </a:cxn>
              <a:cxn ang="0">
                <a:pos x="1" y="68"/>
              </a:cxn>
              <a:cxn ang="0">
                <a:pos x="17" y="63"/>
              </a:cxn>
              <a:cxn ang="0">
                <a:pos x="16" y="59"/>
              </a:cxn>
              <a:cxn ang="0">
                <a:pos x="0" y="61"/>
              </a:cxn>
              <a:cxn ang="0">
                <a:pos x="16" y="59"/>
              </a:cxn>
              <a:cxn ang="0">
                <a:pos x="0" y="0"/>
              </a:cxn>
              <a:cxn ang="0">
                <a:pos x="0" y="61"/>
              </a:cxn>
              <a:cxn ang="0">
                <a:pos x="16" y="61"/>
              </a:cxn>
            </a:cxnLst>
            <a:rect l="0" t="0" r="r" b="b"/>
            <a:pathLst>
              <a:path w="17" h="68">
                <a:moveTo>
                  <a:pt x="16" y="61"/>
                </a:moveTo>
                <a:lnTo>
                  <a:pt x="0" y="63"/>
                </a:lnTo>
                <a:lnTo>
                  <a:pt x="1" y="68"/>
                </a:lnTo>
                <a:lnTo>
                  <a:pt x="17" y="63"/>
                </a:lnTo>
                <a:lnTo>
                  <a:pt x="16" y="59"/>
                </a:lnTo>
                <a:lnTo>
                  <a:pt x="0" y="61"/>
                </a:lnTo>
                <a:lnTo>
                  <a:pt x="16" y="59"/>
                </a:lnTo>
                <a:lnTo>
                  <a:pt x="0" y="0"/>
                </a:lnTo>
                <a:lnTo>
                  <a:pt x="0" y="61"/>
                </a:lnTo>
                <a:lnTo>
                  <a:pt x="16" y="61"/>
                </a:lnTo>
                <a:close/>
              </a:path>
            </a:pathLst>
          </a:custGeom>
          <a:solidFill>
            <a:srgbClr val="000000"/>
          </a:solidFill>
          <a:ln w="9525">
            <a:noFill/>
            <a:round/>
            <a:headEnd/>
            <a:tailEnd/>
          </a:ln>
        </p:spPr>
        <p:txBody>
          <a:bodyPr/>
          <a:lstStyle/>
          <a:p>
            <a:endParaRPr lang="en-US"/>
          </a:p>
        </p:txBody>
      </p:sp>
      <p:sp>
        <p:nvSpPr>
          <p:cNvPr id="148658" name="Freeform 1202"/>
          <p:cNvSpPr>
            <a:spLocks/>
          </p:cNvSpPr>
          <p:nvPr/>
        </p:nvSpPr>
        <p:spPr bwMode="auto">
          <a:xfrm>
            <a:off x="5867400" y="3643313"/>
            <a:ext cx="7938" cy="3175"/>
          </a:xfrm>
          <a:custGeom>
            <a:avLst/>
            <a:gdLst/>
            <a:ahLst/>
            <a:cxnLst>
              <a:cxn ang="0">
                <a:pos x="15" y="0"/>
              </a:cxn>
              <a:cxn ang="0">
                <a:pos x="16" y="3"/>
              </a:cxn>
              <a:cxn ang="0">
                <a:pos x="16" y="1"/>
              </a:cxn>
              <a:cxn ang="0">
                <a:pos x="0" y="1"/>
              </a:cxn>
              <a:cxn ang="0">
                <a:pos x="0" y="3"/>
              </a:cxn>
              <a:cxn ang="0">
                <a:pos x="1" y="7"/>
              </a:cxn>
              <a:cxn ang="0">
                <a:pos x="0" y="3"/>
              </a:cxn>
              <a:cxn ang="0">
                <a:pos x="0" y="6"/>
              </a:cxn>
              <a:cxn ang="0">
                <a:pos x="1" y="7"/>
              </a:cxn>
              <a:cxn ang="0">
                <a:pos x="15" y="0"/>
              </a:cxn>
            </a:cxnLst>
            <a:rect l="0" t="0" r="r" b="b"/>
            <a:pathLst>
              <a:path w="16" h="7">
                <a:moveTo>
                  <a:pt x="15" y="0"/>
                </a:moveTo>
                <a:lnTo>
                  <a:pt x="16" y="3"/>
                </a:lnTo>
                <a:lnTo>
                  <a:pt x="16" y="1"/>
                </a:lnTo>
                <a:lnTo>
                  <a:pt x="0" y="1"/>
                </a:lnTo>
                <a:lnTo>
                  <a:pt x="0" y="3"/>
                </a:lnTo>
                <a:lnTo>
                  <a:pt x="1" y="7"/>
                </a:lnTo>
                <a:lnTo>
                  <a:pt x="0" y="3"/>
                </a:lnTo>
                <a:lnTo>
                  <a:pt x="0" y="6"/>
                </a:lnTo>
                <a:lnTo>
                  <a:pt x="1" y="7"/>
                </a:lnTo>
                <a:lnTo>
                  <a:pt x="15" y="0"/>
                </a:lnTo>
                <a:close/>
              </a:path>
            </a:pathLst>
          </a:custGeom>
          <a:solidFill>
            <a:srgbClr val="000000"/>
          </a:solidFill>
          <a:ln w="9525">
            <a:noFill/>
            <a:round/>
            <a:headEnd/>
            <a:tailEnd/>
          </a:ln>
        </p:spPr>
        <p:txBody>
          <a:bodyPr/>
          <a:lstStyle/>
          <a:p>
            <a:endParaRPr lang="en-US"/>
          </a:p>
        </p:txBody>
      </p:sp>
      <p:sp>
        <p:nvSpPr>
          <p:cNvPr id="148659" name="Freeform 1203"/>
          <p:cNvSpPr>
            <a:spLocks/>
          </p:cNvSpPr>
          <p:nvPr/>
        </p:nvSpPr>
        <p:spPr bwMode="auto">
          <a:xfrm>
            <a:off x="5867400" y="3641725"/>
            <a:ext cx="7938" cy="9525"/>
          </a:xfrm>
          <a:custGeom>
            <a:avLst/>
            <a:gdLst/>
            <a:ahLst/>
            <a:cxnLst>
              <a:cxn ang="0">
                <a:pos x="6" y="0"/>
              </a:cxn>
              <a:cxn ang="0">
                <a:pos x="15" y="4"/>
              </a:cxn>
              <a:cxn ang="0">
                <a:pos x="14" y="2"/>
              </a:cxn>
              <a:cxn ang="0">
                <a:pos x="0" y="9"/>
              </a:cxn>
              <a:cxn ang="0">
                <a:pos x="1" y="11"/>
              </a:cxn>
              <a:cxn ang="0">
                <a:pos x="11" y="16"/>
              </a:cxn>
              <a:cxn ang="0">
                <a:pos x="1" y="11"/>
              </a:cxn>
              <a:cxn ang="0">
                <a:pos x="5" y="18"/>
              </a:cxn>
              <a:cxn ang="0">
                <a:pos x="11" y="16"/>
              </a:cxn>
              <a:cxn ang="0">
                <a:pos x="6" y="0"/>
              </a:cxn>
            </a:cxnLst>
            <a:rect l="0" t="0" r="r" b="b"/>
            <a:pathLst>
              <a:path w="15" h="18">
                <a:moveTo>
                  <a:pt x="6" y="0"/>
                </a:moveTo>
                <a:lnTo>
                  <a:pt x="15" y="4"/>
                </a:lnTo>
                <a:lnTo>
                  <a:pt x="14" y="2"/>
                </a:lnTo>
                <a:lnTo>
                  <a:pt x="0" y="9"/>
                </a:lnTo>
                <a:lnTo>
                  <a:pt x="1" y="11"/>
                </a:lnTo>
                <a:lnTo>
                  <a:pt x="11" y="16"/>
                </a:lnTo>
                <a:lnTo>
                  <a:pt x="1" y="11"/>
                </a:lnTo>
                <a:lnTo>
                  <a:pt x="5" y="18"/>
                </a:lnTo>
                <a:lnTo>
                  <a:pt x="11" y="16"/>
                </a:lnTo>
                <a:lnTo>
                  <a:pt x="6" y="0"/>
                </a:lnTo>
                <a:close/>
              </a:path>
            </a:pathLst>
          </a:custGeom>
          <a:solidFill>
            <a:srgbClr val="000000"/>
          </a:solidFill>
          <a:ln w="9525">
            <a:noFill/>
            <a:round/>
            <a:headEnd/>
            <a:tailEnd/>
          </a:ln>
        </p:spPr>
        <p:txBody>
          <a:bodyPr/>
          <a:lstStyle/>
          <a:p>
            <a:endParaRPr lang="en-US"/>
          </a:p>
        </p:txBody>
      </p:sp>
      <p:sp>
        <p:nvSpPr>
          <p:cNvPr id="148660" name="Freeform 1204"/>
          <p:cNvSpPr>
            <a:spLocks/>
          </p:cNvSpPr>
          <p:nvPr/>
        </p:nvSpPr>
        <p:spPr bwMode="auto">
          <a:xfrm>
            <a:off x="5872163" y="3636963"/>
            <a:ext cx="427037" cy="874712"/>
          </a:xfrm>
          <a:custGeom>
            <a:avLst/>
            <a:gdLst/>
            <a:ahLst/>
            <a:cxnLst>
              <a:cxn ang="0">
                <a:pos x="770" y="1595"/>
              </a:cxn>
              <a:cxn ang="0">
                <a:pos x="806" y="1594"/>
              </a:cxn>
              <a:cxn ang="0">
                <a:pos x="37" y="0"/>
              </a:cxn>
              <a:cxn ang="0">
                <a:pos x="0" y="18"/>
              </a:cxn>
              <a:cxn ang="0">
                <a:pos x="770" y="1612"/>
              </a:cxn>
              <a:cxn ang="0">
                <a:pos x="806" y="1611"/>
              </a:cxn>
              <a:cxn ang="0">
                <a:pos x="770" y="1612"/>
              </a:cxn>
              <a:cxn ang="0">
                <a:pos x="788" y="1653"/>
              </a:cxn>
              <a:cxn ang="0">
                <a:pos x="806" y="1611"/>
              </a:cxn>
              <a:cxn ang="0">
                <a:pos x="770" y="1595"/>
              </a:cxn>
            </a:cxnLst>
            <a:rect l="0" t="0" r="r" b="b"/>
            <a:pathLst>
              <a:path w="806" h="1653">
                <a:moveTo>
                  <a:pt x="770" y="1595"/>
                </a:moveTo>
                <a:lnTo>
                  <a:pt x="806" y="1594"/>
                </a:lnTo>
                <a:lnTo>
                  <a:pt x="37" y="0"/>
                </a:lnTo>
                <a:lnTo>
                  <a:pt x="0" y="18"/>
                </a:lnTo>
                <a:lnTo>
                  <a:pt x="770" y="1612"/>
                </a:lnTo>
                <a:lnTo>
                  <a:pt x="806" y="1611"/>
                </a:lnTo>
                <a:lnTo>
                  <a:pt x="770" y="1612"/>
                </a:lnTo>
                <a:lnTo>
                  <a:pt x="788" y="1653"/>
                </a:lnTo>
                <a:lnTo>
                  <a:pt x="806" y="1611"/>
                </a:lnTo>
                <a:lnTo>
                  <a:pt x="770" y="1595"/>
                </a:lnTo>
                <a:close/>
              </a:path>
            </a:pathLst>
          </a:custGeom>
          <a:solidFill>
            <a:srgbClr val="000000"/>
          </a:solidFill>
          <a:ln w="9525">
            <a:noFill/>
            <a:round/>
            <a:headEnd/>
            <a:tailEnd/>
          </a:ln>
        </p:spPr>
        <p:txBody>
          <a:bodyPr/>
          <a:lstStyle/>
          <a:p>
            <a:endParaRPr lang="en-US"/>
          </a:p>
        </p:txBody>
      </p:sp>
      <p:sp>
        <p:nvSpPr>
          <p:cNvPr id="148661" name="Freeform 1205"/>
          <p:cNvSpPr>
            <a:spLocks/>
          </p:cNvSpPr>
          <p:nvPr/>
        </p:nvSpPr>
        <p:spPr bwMode="auto">
          <a:xfrm>
            <a:off x="6280150" y="4476750"/>
            <a:ext cx="25400" cy="7938"/>
          </a:xfrm>
          <a:custGeom>
            <a:avLst/>
            <a:gdLst/>
            <a:ahLst/>
            <a:cxnLst>
              <a:cxn ang="0">
                <a:pos x="29" y="11"/>
              </a:cxn>
              <a:cxn ang="0">
                <a:pos x="36" y="0"/>
              </a:cxn>
              <a:cxn ang="0">
                <a:pos x="0" y="1"/>
              </a:cxn>
              <a:cxn ang="0">
                <a:pos x="0" y="17"/>
              </a:cxn>
              <a:cxn ang="0">
                <a:pos x="36" y="16"/>
              </a:cxn>
              <a:cxn ang="0">
                <a:pos x="43" y="4"/>
              </a:cxn>
              <a:cxn ang="0">
                <a:pos x="36" y="16"/>
              </a:cxn>
              <a:cxn ang="0">
                <a:pos x="48" y="16"/>
              </a:cxn>
              <a:cxn ang="0">
                <a:pos x="43" y="4"/>
              </a:cxn>
              <a:cxn ang="0">
                <a:pos x="29" y="11"/>
              </a:cxn>
            </a:cxnLst>
            <a:rect l="0" t="0" r="r" b="b"/>
            <a:pathLst>
              <a:path w="48" h="17">
                <a:moveTo>
                  <a:pt x="29" y="11"/>
                </a:moveTo>
                <a:lnTo>
                  <a:pt x="36" y="0"/>
                </a:lnTo>
                <a:lnTo>
                  <a:pt x="0" y="1"/>
                </a:lnTo>
                <a:lnTo>
                  <a:pt x="0" y="17"/>
                </a:lnTo>
                <a:lnTo>
                  <a:pt x="36" y="16"/>
                </a:lnTo>
                <a:lnTo>
                  <a:pt x="43" y="4"/>
                </a:lnTo>
                <a:lnTo>
                  <a:pt x="36" y="16"/>
                </a:lnTo>
                <a:lnTo>
                  <a:pt x="48" y="16"/>
                </a:lnTo>
                <a:lnTo>
                  <a:pt x="43" y="4"/>
                </a:lnTo>
                <a:lnTo>
                  <a:pt x="29" y="11"/>
                </a:lnTo>
                <a:close/>
              </a:path>
            </a:pathLst>
          </a:custGeom>
          <a:solidFill>
            <a:srgbClr val="000000"/>
          </a:solidFill>
          <a:ln w="9525">
            <a:noFill/>
            <a:round/>
            <a:headEnd/>
            <a:tailEnd/>
          </a:ln>
        </p:spPr>
        <p:txBody>
          <a:bodyPr/>
          <a:lstStyle/>
          <a:p>
            <a:endParaRPr lang="en-US"/>
          </a:p>
        </p:txBody>
      </p:sp>
      <p:sp>
        <p:nvSpPr>
          <p:cNvPr id="148662" name="Freeform 1206"/>
          <p:cNvSpPr>
            <a:spLocks/>
          </p:cNvSpPr>
          <p:nvPr/>
        </p:nvSpPr>
        <p:spPr bwMode="auto">
          <a:xfrm>
            <a:off x="5888038" y="3630613"/>
            <a:ext cx="414337" cy="850900"/>
          </a:xfrm>
          <a:custGeom>
            <a:avLst/>
            <a:gdLst/>
            <a:ahLst/>
            <a:cxnLst>
              <a:cxn ang="0">
                <a:pos x="10" y="17"/>
              </a:cxn>
              <a:cxn ang="0">
                <a:pos x="0" y="14"/>
              </a:cxn>
              <a:cxn ang="0">
                <a:pos x="769" y="1608"/>
              </a:cxn>
              <a:cxn ang="0">
                <a:pos x="783" y="1601"/>
              </a:cxn>
              <a:cxn ang="0">
                <a:pos x="13" y="7"/>
              </a:cxn>
              <a:cxn ang="0">
                <a:pos x="3" y="4"/>
              </a:cxn>
              <a:cxn ang="0">
                <a:pos x="13" y="7"/>
              </a:cxn>
              <a:cxn ang="0">
                <a:pos x="10" y="0"/>
              </a:cxn>
              <a:cxn ang="0">
                <a:pos x="3" y="4"/>
              </a:cxn>
              <a:cxn ang="0">
                <a:pos x="10" y="17"/>
              </a:cxn>
            </a:cxnLst>
            <a:rect l="0" t="0" r="r" b="b"/>
            <a:pathLst>
              <a:path w="783" h="1608">
                <a:moveTo>
                  <a:pt x="10" y="17"/>
                </a:moveTo>
                <a:lnTo>
                  <a:pt x="0" y="14"/>
                </a:lnTo>
                <a:lnTo>
                  <a:pt x="769" y="1608"/>
                </a:lnTo>
                <a:lnTo>
                  <a:pt x="783" y="1601"/>
                </a:lnTo>
                <a:lnTo>
                  <a:pt x="13" y="7"/>
                </a:lnTo>
                <a:lnTo>
                  <a:pt x="3" y="4"/>
                </a:lnTo>
                <a:lnTo>
                  <a:pt x="13" y="7"/>
                </a:lnTo>
                <a:lnTo>
                  <a:pt x="10" y="0"/>
                </a:lnTo>
                <a:lnTo>
                  <a:pt x="3" y="4"/>
                </a:lnTo>
                <a:lnTo>
                  <a:pt x="10" y="17"/>
                </a:lnTo>
                <a:close/>
              </a:path>
            </a:pathLst>
          </a:custGeom>
          <a:solidFill>
            <a:srgbClr val="000000"/>
          </a:solidFill>
          <a:ln w="9525">
            <a:noFill/>
            <a:round/>
            <a:headEnd/>
            <a:tailEnd/>
          </a:ln>
        </p:spPr>
        <p:txBody>
          <a:bodyPr/>
          <a:lstStyle/>
          <a:p>
            <a:endParaRPr lang="en-US"/>
          </a:p>
        </p:txBody>
      </p:sp>
      <p:sp>
        <p:nvSpPr>
          <p:cNvPr id="148663" name="Freeform 1207"/>
          <p:cNvSpPr>
            <a:spLocks/>
          </p:cNvSpPr>
          <p:nvPr/>
        </p:nvSpPr>
        <p:spPr bwMode="auto">
          <a:xfrm>
            <a:off x="5867400" y="3633788"/>
            <a:ext cx="25400" cy="15875"/>
          </a:xfrm>
          <a:custGeom>
            <a:avLst/>
            <a:gdLst/>
            <a:ahLst/>
            <a:cxnLst>
              <a:cxn ang="0">
                <a:pos x="17" y="21"/>
              </a:cxn>
              <a:cxn ang="0">
                <a:pos x="14" y="31"/>
              </a:cxn>
              <a:cxn ang="0">
                <a:pos x="50" y="13"/>
              </a:cxn>
              <a:cxn ang="0">
                <a:pos x="43" y="0"/>
              </a:cxn>
              <a:cxn ang="0">
                <a:pos x="7" y="18"/>
              </a:cxn>
              <a:cxn ang="0">
                <a:pos x="3" y="28"/>
              </a:cxn>
              <a:cxn ang="0">
                <a:pos x="7" y="18"/>
              </a:cxn>
              <a:cxn ang="0">
                <a:pos x="0" y="21"/>
              </a:cxn>
              <a:cxn ang="0">
                <a:pos x="3" y="28"/>
              </a:cxn>
              <a:cxn ang="0">
                <a:pos x="17" y="21"/>
              </a:cxn>
            </a:cxnLst>
            <a:rect l="0" t="0" r="r" b="b"/>
            <a:pathLst>
              <a:path w="50" h="31">
                <a:moveTo>
                  <a:pt x="17" y="21"/>
                </a:moveTo>
                <a:lnTo>
                  <a:pt x="14" y="31"/>
                </a:lnTo>
                <a:lnTo>
                  <a:pt x="50" y="13"/>
                </a:lnTo>
                <a:lnTo>
                  <a:pt x="43" y="0"/>
                </a:lnTo>
                <a:lnTo>
                  <a:pt x="7" y="18"/>
                </a:lnTo>
                <a:lnTo>
                  <a:pt x="3" y="28"/>
                </a:lnTo>
                <a:lnTo>
                  <a:pt x="7" y="18"/>
                </a:lnTo>
                <a:lnTo>
                  <a:pt x="0" y="21"/>
                </a:lnTo>
                <a:lnTo>
                  <a:pt x="3" y="28"/>
                </a:lnTo>
                <a:lnTo>
                  <a:pt x="17" y="21"/>
                </a:lnTo>
                <a:close/>
              </a:path>
            </a:pathLst>
          </a:custGeom>
          <a:solidFill>
            <a:srgbClr val="000000"/>
          </a:solidFill>
          <a:ln w="9525">
            <a:noFill/>
            <a:round/>
            <a:headEnd/>
            <a:tailEnd/>
          </a:ln>
        </p:spPr>
        <p:txBody>
          <a:bodyPr/>
          <a:lstStyle/>
          <a:p>
            <a:endParaRPr lang="en-US"/>
          </a:p>
        </p:txBody>
      </p:sp>
      <p:sp>
        <p:nvSpPr>
          <p:cNvPr id="148664" name="Freeform 1208"/>
          <p:cNvSpPr>
            <a:spLocks/>
          </p:cNvSpPr>
          <p:nvPr/>
        </p:nvSpPr>
        <p:spPr bwMode="auto">
          <a:xfrm>
            <a:off x="5868988" y="3644900"/>
            <a:ext cx="414337" cy="849313"/>
          </a:xfrm>
          <a:custGeom>
            <a:avLst/>
            <a:gdLst/>
            <a:ahLst/>
            <a:cxnLst>
              <a:cxn ang="0">
                <a:pos x="777" y="1590"/>
              </a:cxn>
              <a:cxn ang="0">
                <a:pos x="784" y="1595"/>
              </a:cxn>
              <a:cxn ang="0">
                <a:pos x="14" y="0"/>
              </a:cxn>
              <a:cxn ang="0">
                <a:pos x="0" y="7"/>
              </a:cxn>
              <a:cxn ang="0">
                <a:pos x="770" y="1601"/>
              </a:cxn>
              <a:cxn ang="0">
                <a:pos x="777" y="1606"/>
              </a:cxn>
              <a:cxn ang="0">
                <a:pos x="770" y="1601"/>
              </a:cxn>
              <a:cxn ang="0">
                <a:pos x="772" y="1606"/>
              </a:cxn>
              <a:cxn ang="0">
                <a:pos x="777" y="1606"/>
              </a:cxn>
              <a:cxn ang="0">
                <a:pos x="777" y="1590"/>
              </a:cxn>
            </a:cxnLst>
            <a:rect l="0" t="0" r="r" b="b"/>
            <a:pathLst>
              <a:path w="784" h="1606">
                <a:moveTo>
                  <a:pt x="777" y="1590"/>
                </a:moveTo>
                <a:lnTo>
                  <a:pt x="784" y="1595"/>
                </a:lnTo>
                <a:lnTo>
                  <a:pt x="14" y="0"/>
                </a:lnTo>
                <a:lnTo>
                  <a:pt x="0" y="7"/>
                </a:lnTo>
                <a:lnTo>
                  <a:pt x="770" y="1601"/>
                </a:lnTo>
                <a:lnTo>
                  <a:pt x="777" y="1606"/>
                </a:lnTo>
                <a:lnTo>
                  <a:pt x="770" y="1601"/>
                </a:lnTo>
                <a:lnTo>
                  <a:pt x="772" y="1606"/>
                </a:lnTo>
                <a:lnTo>
                  <a:pt x="777" y="1606"/>
                </a:lnTo>
                <a:lnTo>
                  <a:pt x="777" y="1590"/>
                </a:lnTo>
                <a:close/>
              </a:path>
            </a:pathLst>
          </a:custGeom>
          <a:solidFill>
            <a:srgbClr val="000000"/>
          </a:solidFill>
          <a:ln w="9525">
            <a:noFill/>
            <a:round/>
            <a:headEnd/>
            <a:tailEnd/>
          </a:ln>
        </p:spPr>
        <p:txBody>
          <a:bodyPr/>
          <a:lstStyle/>
          <a:p>
            <a:endParaRPr lang="en-US"/>
          </a:p>
        </p:txBody>
      </p:sp>
      <p:sp>
        <p:nvSpPr>
          <p:cNvPr id="148665" name="Freeform 1209"/>
          <p:cNvSpPr>
            <a:spLocks/>
          </p:cNvSpPr>
          <p:nvPr/>
        </p:nvSpPr>
        <p:spPr bwMode="auto">
          <a:xfrm>
            <a:off x="6280150" y="4484688"/>
            <a:ext cx="19050" cy="9525"/>
          </a:xfrm>
          <a:custGeom>
            <a:avLst/>
            <a:gdLst/>
            <a:ahLst/>
            <a:cxnLst>
              <a:cxn ang="0">
                <a:pos x="36" y="16"/>
              </a:cxn>
              <a:cxn ang="0">
                <a:pos x="36" y="0"/>
              </a:cxn>
              <a:cxn ang="0">
                <a:pos x="0" y="1"/>
              </a:cxn>
              <a:cxn ang="0">
                <a:pos x="0" y="17"/>
              </a:cxn>
              <a:cxn ang="0">
                <a:pos x="36" y="16"/>
              </a:cxn>
              <a:cxn ang="0">
                <a:pos x="36" y="0"/>
              </a:cxn>
              <a:cxn ang="0">
                <a:pos x="36" y="16"/>
              </a:cxn>
            </a:cxnLst>
            <a:rect l="0" t="0" r="r" b="b"/>
            <a:pathLst>
              <a:path w="36" h="17">
                <a:moveTo>
                  <a:pt x="36" y="16"/>
                </a:moveTo>
                <a:lnTo>
                  <a:pt x="36" y="0"/>
                </a:lnTo>
                <a:lnTo>
                  <a:pt x="0" y="1"/>
                </a:lnTo>
                <a:lnTo>
                  <a:pt x="0" y="17"/>
                </a:lnTo>
                <a:lnTo>
                  <a:pt x="36" y="16"/>
                </a:lnTo>
                <a:lnTo>
                  <a:pt x="36" y="0"/>
                </a:lnTo>
                <a:lnTo>
                  <a:pt x="36" y="16"/>
                </a:lnTo>
                <a:close/>
              </a:path>
            </a:pathLst>
          </a:custGeom>
          <a:solidFill>
            <a:srgbClr val="000000"/>
          </a:solidFill>
          <a:ln w="9525">
            <a:noFill/>
            <a:round/>
            <a:headEnd/>
            <a:tailEnd/>
          </a:ln>
        </p:spPr>
        <p:txBody>
          <a:bodyPr/>
          <a:lstStyle/>
          <a:p>
            <a:endParaRPr lang="en-US"/>
          </a:p>
        </p:txBody>
      </p:sp>
      <p:sp>
        <p:nvSpPr>
          <p:cNvPr id="148666" name="Freeform 1210"/>
          <p:cNvSpPr>
            <a:spLocks/>
          </p:cNvSpPr>
          <p:nvPr/>
        </p:nvSpPr>
        <p:spPr bwMode="auto">
          <a:xfrm>
            <a:off x="6272213" y="4484688"/>
            <a:ext cx="26987" cy="9525"/>
          </a:xfrm>
          <a:custGeom>
            <a:avLst/>
            <a:gdLst/>
            <a:ahLst/>
            <a:cxnLst>
              <a:cxn ang="0">
                <a:pos x="20" y="6"/>
              </a:cxn>
              <a:cxn ang="0">
                <a:pos x="13" y="17"/>
              </a:cxn>
              <a:cxn ang="0">
                <a:pos x="49" y="16"/>
              </a:cxn>
              <a:cxn ang="0">
                <a:pos x="49" y="0"/>
              </a:cxn>
              <a:cxn ang="0">
                <a:pos x="13" y="1"/>
              </a:cxn>
              <a:cxn ang="0">
                <a:pos x="6" y="12"/>
              </a:cxn>
              <a:cxn ang="0">
                <a:pos x="13" y="1"/>
              </a:cxn>
              <a:cxn ang="0">
                <a:pos x="0" y="1"/>
              </a:cxn>
              <a:cxn ang="0">
                <a:pos x="6" y="12"/>
              </a:cxn>
              <a:cxn ang="0">
                <a:pos x="20" y="6"/>
              </a:cxn>
            </a:cxnLst>
            <a:rect l="0" t="0" r="r" b="b"/>
            <a:pathLst>
              <a:path w="49" h="17">
                <a:moveTo>
                  <a:pt x="20" y="6"/>
                </a:moveTo>
                <a:lnTo>
                  <a:pt x="13" y="17"/>
                </a:lnTo>
                <a:lnTo>
                  <a:pt x="49" y="16"/>
                </a:lnTo>
                <a:lnTo>
                  <a:pt x="49" y="0"/>
                </a:lnTo>
                <a:lnTo>
                  <a:pt x="13" y="1"/>
                </a:lnTo>
                <a:lnTo>
                  <a:pt x="6" y="12"/>
                </a:lnTo>
                <a:lnTo>
                  <a:pt x="13" y="1"/>
                </a:lnTo>
                <a:lnTo>
                  <a:pt x="0" y="1"/>
                </a:lnTo>
                <a:lnTo>
                  <a:pt x="6" y="12"/>
                </a:lnTo>
                <a:lnTo>
                  <a:pt x="20" y="6"/>
                </a:lnTo>
                <a:close/>
              </a:path>
            </a:pathLst>
          </a:custGeom>
          <a:solidFill>
            <a:srgbClr val="000000"/>
          </a:solidFill>
          <a:ln w="9525">
            <a:noFill/>
            <a:round/>
            <a:headEnd/>
            <a:tailEnd/>
          </a:ln>
        </p:spPr>
        <p:txBody>
          <a:bodyPr/>
          <a:lstStyle/>
          <a:p>
            <a:endParaRPr lang="en-US"/>
          </a:p>
        </p:txBody>
      </p:sp>
      <p:sp>
        <p:nvSpPr>
          <p:cNvPr id="148667" name="Freeform 1211"/>
          <p:cNvSpPr>
            <a:spLocks/>
          </p:cNvSpPr>
          <p:nvPr/>
        </p:nvSpPr>
        <p:spPr bwMode="auto">
          <a:xfrm>
            <a:off x="6275388" y="4487863"/>
            <a:ext cx="17462" cy="33337"/>
          </a:xfrm>
          <a:custGeom>
            <a:avLst/>
            <a:gdLst/>
            <a:ahLst/>
            <a:cxnLst>
              <a:cxn ang="0">
                <a:pos x="18" y="40"/>
              </a:cxn>
              <a:cxn ang="0">
                <a:pos x="32" y="40"/>
              </a:cxn>
              <a:cxn ang="0">
                <a:pos x="14" y="0"/>
              </a:cxn>
              <a:cxn ang="0">
                <a:pos x="0" y="6"/>
              </a:cxn>
              <a:cxn ang="0">
                <a:pos x="18" y="47"/>
              </a:cxn>
              <a:cxn ang="0">
                <a:pos x="32" y="47"/>
              </a:cxn>
              <a:cxn ang="0">
                <a:pos x="18" y="47"/>
              </a:cxn>
              <a:cxn ang="0">
                <a:pos x="25" y="63"/>
              </a:cxn>
              <a:cxn ang="0">
                <a:pos x="32" y="47"/>
              </a:cxn>
              <a:cxn ang="0">
                <a:pos x="18" y="40"/>
              </a:cxn>
            </a:cxnLst>
            <a:rect l="0" t="0" r="r" b="b"/>
            <a:pathLst>
              <a:path w="32" h="63">
                <a:moveTo>
                  <a:pt x="18" y="40"/>
                </a:moveTo>
                <a:lnTo>
                  <a:pt x="32" y="40"/>
                </a:lnTo>
                <a:lnTo>
                  <a:pt x="14" y="0"/>
                </a:lnTo>
                <a:lnTo>
                  <a:pt x="0" y="6"/>
                </a:lnTo>
                <a:lnTo>
                  <a:pt x="18" y="47"/>
                </a:lnTo>
                <a:lnTo>
                  <a:pt x="32" y="47"/>
                </a:lnTo>
                <a:lnTo>
                  <a:pt x="18" y="47"/>
                </a:lnTo>
                <a:lnTo>
                  <a:pt x="25" y="63"/>
                </a:lnTo>
                <a:lnTo>
                  <a:pt x="32" y="47"/>
                </a:lnTo>
                <a:lnTo>
                  <a:pt x="18" y="40"/>
                </a:lnTo>
                <a:close/>
              </a:path>
            </a:pathLst>
          </a:custGeom>
          <a:solidFill>
            <a:srgbClr val="000000"/>
          </a:solidFill>
          <a:ln w="9525">
            <a:noFill/>
            <a:round/>
            <a:headEnd/>
            <a:tailEnd/>
          </a:ln>
        </p:spPr>
        <p:txBody>
          <a:bodyPr/>
          <a:lstStyle/>
          <a:p>
            <a:endParaRPr lang="en-US"/>
          </a:p>
        </p:txBody>
      </p:sp>
      <p:sp>
        <p:nvSpPr>
          <p:cNvPr id="148668" name="Freeform 1212"/>
          <p:cNvSpPr>
            <a:spLocks/>
          </p:cNvSpPr>
          <p:nvPr/>
        </p:nvSpPr>
        <p:spPr bwMode="auto">
          <a:xfrm>
            <a:off x="6284913" y="4487863"/>
            <a:ext cx="17462" cy="25400"/>
          </a:xfrm>
          <a:custGeom>
            <a:avLst/>
            <a:gdLst/>
            <a:ahLst/>
            <a:cxnLst>
              <a:cxn ang="0">
                <a:pos x="17" y="4"/>
              </a:cxn>
              <a:cxn ang="0">
                <a:pos x="18" y="0"/>
              </a:cxn>
              <a:cxn ang="0">
                <a:pos x="0" y="42"/>
              </a:cxn>
              <a:cxn ang="0">
                <a:pos x="14" y="49"/>
              </a:cxn>
              <a:cxn ang="0">
                <a:pos x="32" y="7"/>
              </a:cxn>
              <a:cxn ang="0">
                <a:pos x="33" y="4"/>
              </a:cxn>
              <a:cxn ang="0">
                <a:pos x="32" y="7"/>
              </a:cxn>
              <a:cxn ang="0">
                <a:pos x="33" y="5"/>
              </a:cxn>
              <a:cxn ang="0">
                <a:pos x="33" y="4"/>
              </a:cxn>
              <a:cxn ang="0">
                <a:pos x="17" y="4"/>
              </a:cxn>
            </a:cxnLst>
            <a:rect l="0" t="0" r="r" b="b"/>
            <a:pathLst>
              <a:path w="33" h="49">
                <a:moveTo>
                  <a:pt x="17" y="4"/>
                </a:moveTo>
                <a:lnTo>
                  <a:pt x="18" y="0"/>
                </a:lnTo>
                <a:lnTo>
                  <a:pt x="0" y="42"/>
                </a:lnTo>
                <a:lnTo>
                  <a:pt x="14" y="49"/>
                </a:lnTo>
                <a:lnTo>
                  <a:pt x="32" y="7"/>
                </a:lnTo>
                <a:lnTo>
                  <a:pt x="33" y="4"/>
                </a:lnTo>
                <a:lnTo>
                  <a:pt x="32" y="7"/>
                </a:lnTo>
                <a:lnTo>
                  <a:pt x="33" y="5"/>
                </a:lnTo>
                <a:lnTo>
                  <a:pt x="33" y="4"/>
                </a:lnTo>
                <a:lnTo>
                  <a:pt x="17" y="4"/>
                </a:lnTo>
                <a:close/>
              </a:path>
            </a:pathLst>
          </a:custGeom>
          <a:solidFill>
            <a:srgbClr val="000000"/>
          </a:solidFill>
          <a:ln w="9525">
            <a:noFill/>
            <a:round/>
            <a:headEnd/>
            <a:tailEnd/>
          </a:ln>
        </p:spPr>
        <p:txBody>
          <a:bodyPr/>
          <a:lstStyle/>
          <a:p>
            <a:endParaRPr lang="en-US"/>
          </a:p>
        </p:txBody>
      </p:sp>
      <p:sp>
        <p:nvSpPr>
          <p:cNvPr id="148669" name="Freeform 1213"/>
          <p:cNvSpPr>
            <a:spLocks/>
          </p:cNvSpPr>
          <p:nvPr/>
        </p:nvSpPr>
        <p:spPr bwMode="auto">
          <a:xfrm>
            <a:off x="6280150" y="3532188"/>
            <a:ext cx="415925" cy="957262"/>
          </a:xfrm>
          <a:custGeom>
            <a:avLst/>
            <a:gdLst/>
            <a:ahLst/>
            <a:cxnLst>
              <a:cxn ang="0">
                <a:pos x="767" y="8"/>
              </a:cxn>
              <a:cxn ang="0">
                <a:pos x="749" y="0"/>
              </a:cxn>
              <a:cxn ang="0">
                <a:pos x="0" y="1794"/>
              </a:cxn>
              <a:cxn ang="0">
                <a:pos x="36" y="1810"/>
              </a:cxn>
              <a:cxn ang="0">
                <a:pos x="786" y="16"/>
              </a:cxn>
              <a:cxn ang="0">
                <a:pos x="767" y="8"/>
              </a:cxn>
            </a:cxnLst>
            <a:rect l="0" t="0" r="r" b="b"/>
            <a:pathLst>
              <a:path w="786" h="1810">
                <a:moveTo>
                  <a:pt x="767" y="8"/>
                </a:moveTo>
                <a:lnTo>
                  <a:pt x="749" y="0"/>
                </a:lnTo>
                <a:lnTo>
                  <a:pt x="0" y="1794"/>
                </a:lnTo>
                <a:lnTo>
                  <a:pt x="36" y="1810"/>
                </a:lnTo>
                <a:lnTo>
                  <a:pt x="786" y="16"/>
                </a:lnTo>
                <a:lnTo>
                  <a:pt x="767" y="8"/>
                </a:lnTo>
                <a:close/>
              </a:path>
            </a:pathLst>
          </a:custGeom>
          <a:solidFill>
            <a:srgbClr val="000000"/>
          </a:solidFill>
          <a:ln w="9525">
            <a:noFill/>
            <a:round/>
            <a:headEnd/>
            <a:tailEnd/>
          </a:ln>
        </p:spPr>
        <p:txBody>
          <a:bodyPr/>
          <a:lstStyle/>
          <a:p>
            <a:endParaRPr lang="en-US"/>
          </a:p>
        </p:txBody>
      </p:sp>
      <p:sp>
        <p:nvSpPr>
          <p:cNvPr id="148670" name="Freeform 1214"/>
          <p:cNvSpPr>
            <a:spLocks/>
          </p:cNvSpPr>
          <p:nvPr/>
        </p:nvSpPr>
        <p:spPr bwMode="auto">
          <a:xfrm>
            <a:off x="6672263" y="3525838"/>
            <a:ext cx="14287" cy="14287"/>
          </a:xfrm>
          <a:custGeom>
            <a:avLst/>
            <a:gdLst/>
            <a:ahLst/>
            <a:cxnLst>
              <a:cxn ang="0">
                <a:pos x="14" y="14"/>
              </a:cxn>
              <a:cxn ang="0">
                <a:pos x="3" y="17"/>
              </a:cxn>
              <a:cxn ang="0">
                <a:pos x="21" y="25"/>
              </a:cxn>
              <a:cxn ang="0">
                <a:pos x="28" y="12"/>
              </a:cxn>
              <a:cxn ang="0">
                <a:pos x="10" y="4"/>
              </a:cxn>
              <a:cxn ang="0">
                <a:pos x="0" y="7"/>
              </a:cxn>
              <a:cxn ang="0">
                <a:pos x="10" y="4"/>
              </a:cxn>
              <a:cxn ang="0">
                <a:pos x="2" y="0"/>
              </a:cxn>
              <a:cxn ang="0">
                <a:pos x="0" y="7"/>
              </a:cxn>
              <a:cxn ang="0">
                <a:pos x="14" y="14"/>
              </a:cxn>
            </a:cxnLst>
            <a:rect l="0" t="0" r="r" b="b"/>
            <a:pathLst>
              <a:path w="28" h="25">
                <a:moveTo>
                  <a:pt x="14" y="14"/>
                </a:moveTo>
                <a:lnTo>
                  <a:pt x="3" y="17"/>
                </a:lnTo>
                <a:lnTo>
                  <a:pt x="21" y="25"/>
                </a:lnTo>
                <a:lnTo>
                  <a:pt x="28" y="12"/>
                </a:lnTo>
                <a:lnTo>
                  <a:pt x="10" y="4"/>
                </a:lnTo>
                <a:lnTo>
                  <a:pt x="0" y="7"/>
                </a:lnTo>
                <a:lnTo>
                  <a:pt x="10" y="4"/>
                </a:lnTo>
                <a:lnTo>
                  <a:pt x="2" y="0"/>
                </a:lnTo>
                <a:lnTo>
                  <a:pt x="0" y="7"/>
                </a:lnTo>
                <a:lnTo>
                  <a:pt x="14" y="14"/>
                </a:lnTo>
                <a:close/>
              </a:path>
            </a:pathLst>
          </a:custGeom>
          <a:solidFill>
            <a:srgbClr val="000000"/>
          </a:solidFill>
          <a:ln w="9525">
            <a:noFill/>
            <a:round/>
            <a:headEnd/>
            <a:tailEnd/>
          </a:ln>
        </p:spPr>
        <p:txBody>
          <a:bodyPr/>
          <a:lstStyle/>
          <a:p>
            <a:endParaRPr lang="en-US"/>
          </a:p>
        </p:txBody>
      </p:sp>
      <p:sp>
        <p:nvSpPr>
          <p:cNvPr id="148671" name="Freeform 1215"/>
          <p:cNvSpPr>
            <a:spLocks/>
          </p:cNvSpPr>
          <p:nvPr/>
        </p:nvSpPr>
        <p:spPr bwMode="auto">
          <a:xfrm>
            <a:off x="6273800" y="3530600"/>
            <a:ext cx="406400" cy="954088"/>
          </a:xfrm>
          <a:custGeom>
            <a:avLst/>
            <a:gdLst/>
            <a:ahLst/>
            <a:cxnLst>
              <a:cxn ang="0">
                <a:pos x="13" y="1790"/>
              </a:cxn>
              <a:cxn ang="0">
                <a:pos x="17" y="1800"/>
              </a:cxn>
              <a:cxn ang="0">
                <a:pos x="766" y="7"/>
              </a:cxn>
              <a:cxn ang="0">
                <a:pos x="752" y="0"/>
              </a:cxn>
              <a:cxn ang="0">
                <a:pos x="3" y="1794"/>
              </a:cxn>
              <a:cxn ang="0">
                <a:pos x="6" y="1804"/>
              </a:cxn>
              <a:cxn ang="0">
                <a:pos x="3" y="1794"/>
              </a:cxn>
              <a:cxn ang="0">
                <a:pos x="0" y="1802"/>
              </a:cxn>
              <a:cxn ang="0">
                <a:pos x="6" y="1804"/>
              </a:cxn>
              <a:cxn ang="0">
                <a:pos x="13" y="1790"/>
              </a:cxn>
            </a:cxnLst>
            <a:rect l="0" t="0" r="r" b="b"/>
            <a:pathLst>
              <a:path w="766" h="1804">
                <a:moveTo>
                  <a:pt x="13" y="1790"/>
                </a:moveTo>
                <a:lnTo>
                  <a:pt x="17" y="1800"/>
                </a:lnTo>
                <a:lnTo>
                  <a:pt x="766" y="7"/>
                </a:lnTo>
                <a:lnTo>
                  <a:pt x="752" y="0"/>
                </a:lnTo>
                <a:lnTo>
                  <a:pt x="3" y="1794"/>
                </a:lnTo>
                <a:lnTo>
                  <a:pt x="6" y="1804"/>
                </a:lnTo>
                <a:lnTo>
                  <a:pt x="3" y="1794"/>
                </a:lnTo>
                <a:lnTo>
                  <a:pt x="0" y="1802"/>
                </a:lnTo>
                <a:lnTo>
                  <a:pt x="6" y="1804"/>
                </a:lnTo>
                <a:lnTo>
                  <a:pt x="13" y="1790"/>
                </a:lnTo>
                <a:close/>
              </a:path>
            </a:pathLst>
          </a:custGeom>
          <a:solidFill>
            <a:srgbClr val="000000"/>
          </a:solidFill>
          <a:ln w="9525">
            <a:noFill/>
            <a:round/>
            <a:headEnd/>
            <a:tailEnd/>
          </a:ln>
        </p:spPr>
        <p:txBody>
          <a:bodyPr/>
          <a:lstStyle/>
          <a:p>
            <a:endParaRPr lang="en-US"/>
          </a:p>
        </p:txBody>
      </p:sp>
      <p:sp>
        <p:nvSpPr>
          <p:cNvPr id="148672" name="Freeform 1216"/>
          <p:cNvSpPr>
            <a:spLocks/>
          </p:cNvSpPr>
          <p:nvPr/>
        </p:nvSpPr>
        <p:spPr bwMode="auto">
          <a:xfrm>
            <a:off x="6276975" y="4476750"/>
            <a:ext cx="25400" cy="17463"/>
          </a:xfrm>
          <a:custGeom>
            <a:avLst/>
            <a:gdLst/>
            <a:ahLst/>
            <a:cxnLst>
              <a:cxn ang="0">
                <a:pos x="33" y="19"/>
              </a:cxn>
              <a:cxn ang="0">
                <a:pos x="43" y="16"/>
              </a:cxn>
              <a:cxn ang="0">
                <a:pos x="7" y="0"/>
              </a:cxn>
              <a:cxn ang="0">
                <a:pos x="0" y="14"/>
              </a:cxn>
              <a:cxn ang="0">
                <a:pos x="37" y="30"/>
              </a:cxn>
              <a:cxn ang="0">
                <a:pos x="47" y="26"/>
              </a:cxn>
              <a:cxn ang="0">
                <a:pos x="37" y="30"/>
              </a:cxn>
              <a:cxn ang="0">
                <a:pos x="45" y="33"/>
              </a:cxn>
              <a:cxn ang="0">
                <a:pos x="47" y="26"/>
              </a:cxn>
              <a:cxn ang="0">
                <a:pos x="33" y="19"/>
              </a:cxn>
            </a:cxnLst>
            <a:rect l="0" t="0" r="r" b="b"/>
            <a:pathLst>
              <a:path w="47" h="33">
                <a:moveTo>
                  <a:pt x="33" y="19"/>
                </a:moveTo>
                <a:lnTo>
                  <a:pt x="43" y="16"/>
                </a:lnTo>
                <a:lnTo>
                  <a:pt x="7" y="0"/>
                </a:lnTo>
                <a:lnTo>
                  <a:pt x="0" y="14"/>
                </a:lnTo>
                <a:lnTo>
                  <a:pt x="37" y="30"/>
                </a:lnTo>
                <a:lnTo>
                  <a:pt x="47" y="26"/>
                </a:lnTo>
                <a:lnTo>
                  <a:pt x="37" y="30"/>
                </a:lnTo>
                <a:lnTo>
                  <a:pt x="45" y="33"/>
                </a:lnTo>
                <a:lnTo>
                  <a:pt x="47" y="26"/>
                </a:lnTo>
                <a:lnTo>
                  <a:pt x="33" y="19"/>
                </a:lnTo>
                <a:close/>
              </a:path>
            </a:pathLst>
          </a:custGeom>
          <a:solidFill>
            <a:srgbClr val="000000"/>
          </a:solidFill>
          <a:ln w="9525">
            <a:noFill/>
            <a:round/>
            <a:headEnd/>
            <a:tailEnd/>
          </a:ln>
        </p:spPr>
        <p:txBody>
          <a:bodyPr/>
          <a:lstStyle/>
          <a:p>
            <a:endParaRPr lang="en-US"/>
          </a:p>
        </p:txBody>
      </p:sp>
      <p:sp>
        <p:nvSpPr>
          <p:cNvPr id="148673" name="Freeform 1217"/>
          <p:cNvSpPr>
            <a:spLocks/>
          </p:cNvSpPr>
          <p:nvPr/>
        </p:nvSpPr>
        <p:spPr bwMode="auto">
          <a:xfrm>
            <a:off x="6294438" y="3536950"/>
            <a:ext cx="406400" cy="954088"/>
          </a:xfrm>
          <a:custGeom>
            <a:avLst/>
            <a:gdLst/>
            <a:ahLst/>
            <a:cxnLst>
              <a:cxn ang="0">
                <a:pos x="754" y="14"/>
              </a:cxn>
              <a:cxn ang="0">
                <a:pos x="750" y="4"/>
              </a:cxn>
              <a:cxn ang="0">
                <a:pos x="0" y="1797"/>
              </a:cxn>
              <a:cxn ang="0">
                <a:pos x="14" y="1804"/>
              </a:cxn>
              <a:cxn ang="0">
                <a:pos x="764" y="11"/>
              </a:cxn>
              <a:cxn ang="0">
                <a:pos x="761" y="0"/>
              </a:cxn>
              <a:cxn ang="0">
                <a:pos x="764" y="11"/>
              </a:cxn>
              <a:cxn ang="0">
                <a:pos x="767" y="3"/>
              </a:cxn>
              <a:cxn ang="0">
                <a:pos x="761" y="0"/>
              </a:cxn>
              <a:cxn ang="0">
                <a:pos x="754" y="14"/>
              </a:cxn>
            </a:cxnLst>
            <a:rect l="0" t="0" r="r" b="b"/>
            <a:pathLst>
              <a:path w="767" h="1804">
                <a:moveTo>
                  <a:pt x="754" y="14"/>
                </a:moveTo>
                <a:lnTo>
                  <a:pt x="750" y="4"/>
                </a:lnTo>
                <a:lnTo>
                  <a:pt x="0" y="1797"/>
                </a:lnTo>
                <a:lnTo>
                  <a:pt x="14" y="1804"/>
                </a:lnTo>
                <a:lnTo>
                  <a:pt x="764" y="11"/>
                </a:lnTo>
                <a:lnTo>
                  <a:pt x="761" y="0"/>
                </a:lnTo>
                <a:lnTo>
                  <a:pt x="764" y="11"/>
                </a:lnTo>
                <a:lnTo>
                  <a:pt x="767" y="3"/>
                </a:lnTo>
                <a:lnTo>
                  <a:pt x="761" y="0"/>
                </a:lnTo>
                <a:lnTo>
                  <a:pt x="754" y="14"/>
                </a:lnTo>
                <a:close/>
              </a:path>
            </a:pathLst>
          </a:custGeom>
          <a:solidFill>
            <a:srgbClr val="000000"/>
          </a:solidFill>
          <a:ln w="9525">
            <a:noFill/>
            <a:round/>
            <a:headEnd/>
            <a:tailEnd/>
          </a:ln>
        </p:spPr>
        <p:txBody>
          <a:bodyPr/>
          <a:lstStyle/>
          <a:p>
            <a:endParaRPr lang="en-US"/>
          </a:p>
        </p:txBody>
      </p:sp>
      <p:sp>
        <p:nvSpPr>
          <p:cNvPr id="148674" name="Freeform 1218"/>
          <p:cNvSpPr>
            <a:spLocks/>
          </p:cNvSpPr>
          <p:nvPr/>
        </p:nvSpPr>
        <p:spPr bwMode="auto">
          <a:xfrm>
            <a:off x="6683375" y="3532188"/>
            <a:ext cx="14288" cy="11112"/>
          </a:xfrm>
          <a:custGeom>
            <a:avLst/>
            <a:gdLst/>
            <a:ahLst/>
            <a:cxnLst>
              <a:cxn ang="0">
                <a:pos x="0" y="13"/>
              </a:cxn>
              <a:cxn ang="0">
                <a:pos x="0" y="13"/>
              </a:cxn>
              <a:cxn ang="0">
                <a:pos x="20" y="21"/>
              </a:cxn>
              <a:cxn ang="0">
                <a:pos x="27" y="7"/>
              </a:cxn>
              <a:cxn ang="0">
                <a:pos x="7" y="0"/>
              </a:cxn>
              <a:cxn ang="0">
                <a:pos x="7" y="0"/>
              </a:cxn>
              <a:cxn ang="0">
                <a:pos x="0" y="13"/>
              </a:cxn>
              <a:cxn ang="0">
                <a:pos x="0" y="13"/>
              </a:cxn>
              <a:cxn ang="0">
                <a:pos x="0" y="13"/>
              </a:cxn>
            </a:cxnLst>
            <a:rect l="0" t="0" r="r" b="b"/>
            <a:pathLst>
              <a:path w="27" h="21">
                <a:moveTo>
                  <a:pt x="0" y="13"/>
                </a:moveTo>
                <a:lnTo>
                  <a:pt x="0" y="13"/>
                </a:lnTo>
                <a:lnTo>
                  <a:pt x="20" y="21"/>
                </a:lnTo>
                <a:lnTo>
                  <a:pt x="27" y="7"/>
                </a:lnTo>
                <a:lnTo>
                  <a:pt x="7" y="0"/>
                </a:lnTo>
                <a:lnTo>
                  <a:pt x="7" y="0"/>
                </a:lnTo>
                <a:lnTo>
                  <a:pt x="0" y="13"/>
                </a:lnTo>
                <a:lnTo>
                  <a:pt x="0" y="13"/>
                </a:lnTo>
                <a:lnTo>
                  <a:pt x="0" y="13"/>
                </a:lnTo>
                <a:close/>
              </a:path>
            </a:pathLst>
          </a:custGeom>
          <a:solidFill>
            <a:srgbClr val="000000"/>
          </a:solidFill>
          <a:ln w="9525">
            <a:noFill/>
            <a:round/>
            <a:headEnd/>
            <a:tailEnd/>
          </a:ln>
        </p:spPr>
        <p:txBody>
          <a:bodyPr/>
          <a:lstStyle/>
          <a:p>
            <a:endParaRPr lang="en-US"/>
          </a:p>
        </p:txBody>
      </p:sp>
      <p:sp>
        <p:nvSpPr>
          <p:cNvPr id="148675" name="Freeform 1219"/>
          <p:cNvSpPr>
            <a:spLocks noEditPoints="1"/>
          </p:cNvSpPr>
          <p:nvPr/>
        </p:nvSpPr>
        <p:spPr bwMode="auto">
          <a:xfrm>
            <a:off x="3687763" y="4600575"/>
            <a:ext cx="1935162" cy="201613"/>
          </a:xfrm>
          <a:custGeom>
            <a:avLst/>
            <a:gdLst/>
            <a:ahLst/>
            <a:cxnLst>
              <a:cxn ang="0">
                <a:pos x="225" y="271"/>
              </a:cxn>
              <a:cxn ang="0">
                <a:pos x="62" y="204"/>
              </a:cxn>
              <a:cxn ang="0">
                <a:pos x="94" y="7"/>
              </a:cxn>
              <a:cxn ang="0">
                <a:pos x="287" y="97"/>
              </a:cxn>
              <a:cxn ang="0">
                <a:pos x="104" y="144"/>
              </a:cxn>
              <a:cxn ang="0">
                <a:pos x="283" y="206"/>
              </a:cxn>
              <a:cxn ang="0">
                <a:pos x="177" y="382"/>
              </a:cxn>
              <a:cxn ang="0">
                <a:pos x="419" y="100"/>
              </a:cxn>
              <a:cxn ang="0">
                <a:pos x="402" y="271"/>
              </a:cxn>
              <a:cxn ang="0">
                <a:pos x="529" y="365"/>
              </a:cxn>
              <a:cxn ang="0">
                <a:pos x="497" y="167"/>
              </a:cxn>
              <a:cxn ang="0">
                <a:pos x="678" y="218"/>
              </a:cxn>
              <a:cxn ang="0">
                <a:pos x="635" y="148"/>
              </a:cxn>
              <a:cxn ang="0">
                <a:pos x="833" y="126"/>
              </a:cxn>
              <a:cxn ang="0">
                <a:pos x="773" y="356"/>
              </a:cxn>
              <a:cxn ang="0">
                <a:pos x="782" y="244"/>
              </a:cxn>
              <a:cxn ang="0">
                <a:pos x="715" y="333"/>
              </a:cxn>
              <a:cxn ang="0">
                <a:pos x="1018" y="330"/>
              </a:cxn>
              <a:cxn ang="0">
                <a:pos x="970" y="260"/>
              </a:cxn>
              <a:cxn ang="0">
                <a:pos x="995" y="97"/>
              </a:cxn>
              <a:cxn ang="0">
                <a:pos x="1062" y="161"/>
              </a:cxn>
              <a:cxn ang="0">
                <a:pos x="1084" y="214"/>
              </a:cxn>
              <a:cxn ang="0">
                <a:pos x="1056" y="379"/>
              </a:cxn>
              <a:cxn ang="0">
                <a:pos x="900" y="290"/>
              </a:cxn>
              <a:cxn ang="0">
                <a:pos x="1259" y="209"/>
              </a:cxn>
              <a:cxn ang="0">
                <a:pos x="1379" y="288"/>
              </a:cxn>
              <a:cxn ang="0">
                <a:pos x="1310" y="95"/>
              </a:cxn>
              <a:cxn ang="0">
                <a:pos x="1455" y="277"/>
              </a:cxn>
              <a:cxn ang="0">
                <a:pos x="1266" y="373"/>
              </a:cxn>
              <a:cxn ang="0">
                <a:pos x="1599" y="114"/>
              </a:cxn>
              <a:cxn ang="0">
                <a:pos x="1682" y="373"/>
              </a:cxn>
              <a:cxn ang="0">
                <a:pos x="1813" y="254"/>
              </a:cxn>
              <a:cxn ang="0">
                <a:pos x="1888" y="165"/>
              </a:cxn>
              <a:cxn ang="0">
                <a:pos x="1956" y="97"/>
              </a:cxn>
              <a:cxn ang="0">
                <a:pos x="2051" y="373"/>
              </a:cxn>
              <a:cxn ang="0">
                <a:pos x="1828" y="364"/>
              </a:cxn>
              <a:cxn ang="0">
                <a:pos x="1872" y="303"/>
              </a:cxn>
              <a:cxn ang="0">
                <a:pos x="2102" y="8"/>
              </a:cxn>
              <a:cxn ang="0">
                <a:pos x="2588" y="297"/>
              </a:cxn>
              <a:cxn ang="0">
                <a:pos x="2451" y="211"/>
              </a:cxn>
              <a:cxn ang="0">
                <a:pos x="2439" y="15"/>
              </a:cxn>
              <a:cxn ang="0">
                <a:pos x="2645" y="66"/>
              </a:cxn>
              <a:cxn ang="0">
                <a:pos x="2447" y="118"/>
              </a:cxn>
              <a:cxn ang="0">
                <a:pos x="2624" y="187"/>
              </a:cxn>
              <a:cxn ang="0">
                <a:pos x="2571" y="379"/>
              </a:cxn>
              <a:cxn ang="0">
                <a:pos x="2756" y="220"/>
              </a:cxn>
              <a:cxn ang="0">
                <a:pos x="2717" y="161"/>
              </a:cxn>
              <a:cxn ang="0">
                <a:pos x="2910" y="118"/>
              </a:cxn>
              <a:cxn ang="0">
                <a:pos x="2866" y="351"/>
              </a:cxn>
              <a:cxn ang="0">
                <a:pos x="2703" y="303"/>
              </a:cxn>
              <a:cxn ang="0">
                <a:pos x="2794" y="332"/>
              </a:cxn>
              <a:cxn ang="0">
                <a:pos x="3124" y="198"/>
              </a:cxn>
              <a:cxn ang="0">
                <a:pos x="3338" y="127"/>
              </a:cxn>
              <a:cxn ang="0">
                <a:pos x="3296" y="306"/>
              </a:cxn>
              <a:cxn ang="0">
                <a:pos x="3154" y="343"/>
              </a:cxn>
              <a:cxn ang="0">
                <a:pos x="3409" y="290"/>
              </a:cxn>
              <a:cxn ang="0">
                <a:pos x="3540" y="275"/>
              </a:cxn>
              <a:cxn ang="0">
                <a:pos x="3438" y="132"/>
              </a:cxn>
              <a:cxn ang="0">
                <a:pos x="3640" y="143"/>
              </a:cxn>
              <a:cxn ang="0">
                <a:pos x="3531" y="198"/>
              </a:cxn>
              <a:cxn ang="0">
                <a:pos x="3635" y="347"/>
              </a:cxn>
              <a:cxn ang="0">
                <a:pos x="3447" y="359"/>
              </a:cxn>
            </a:cxnLst>
            <a:rect l="0" t="0" r="r" b="b"/>
            <a:pathLst>
              <a:path w="3658" h="383">
                <a:moveTo>
                  <a:pt x="0" y="263"/>
                </a:moveTo>
                <a:lnTo>
                  <a:pt x="73" y="263"/>
                </a:lnTo>
                <a:lnTo>
                  <a:pt x="73" y="272"/>
                </a:lnTo>
                <a:lnTo>
                  <a:pt x="76" y="281"/>
                </a:lnTo>
                <a:lnTo>
                  <a:pt x="79" y="289"/>
                </a:lnTo>
                <a:lnTo>
                  <a:pt x="84" y="297"/>
                </a:lnTo>
                <a:lnTo>
                  <a:pt x="88" y="303"/>
                </a:lnTo>
                <a:lnTo>
                  <a:pt x="94" y="308"/>
                </a:lnTo>
                <a:lnTo>
                  <a:pt x="102" y="313"/>
                </a:lnTo>
                <a:lnTo>
                  <a:pt x="109" y="316"/>
                </a:lnTo>
                <a:lnTo>
                  <a:pt x="117" y="319"/>
                </a:lnTo>
                <a:lnTo>
                  <a:pt x="126" y="321"/>
                </a:lnTo>
                <a:lnTo>
                  <a:pt x="135" y="323"/>
                </a:lnTo>
                <a:lnTo>
                  <a:pt x="144" y="323"/>
                </a:lnTo>
                <a:lnTo>
                  <a:pt x="163" y="323"/>
                </a:lnTo>
                <a:lnTo>
                  <a:pt x="179" y="320"/>
                </a:lnTo>
                <a:lnTo>
                  <a:pt x="194" y="316"/>
                </a:lnTo>
                <a:lnTo>
                  <a:pt x="204" y="311"/>
                </a:lnTo>
                <a:lnTo>
                  <a:pt x="213" y="304"/>
                </a:lnTo>
                <a:lnTo>
                  <a:pt x="219" y="297"/>
                </a:lnTo>
                <a:lnTo>
                  <a:pt x="224" y="288"/>
                </a:lnTo>
                <a:lnTo>
                  <a:pt x="225" y="277"/>
                </a:lnTo>
                <a:lnTo>
                  <a:pt x="225" y="271"/>
                </a:lnTo>
                <a:lnTo>
                  <a:pt x="224" y="263"/>
                </a:lnTo>
                <a:lnTo>
                  <a:pt x="221" y="257"/>
                </a:lnTo>
                <a:lnTo>
                  <a:pt x="216" y="253"/>
                </a:lnTo>
                <a:lnTo>
                  <a:pt x="213" y="249"/>
                </a:lnTo>
                <a:lnTo>
                  <a:pt x="208" y="246"/>
                </a:lnTo>
                <a:lnTo>
                  <a:pt x="204" y="244"/>
                </a:lnTo>
                <a:lnTo>
                  <a:pt x="198" y="240"/>
                </a:lnTo>
                <a:lnTo>
                  <a:pt x="192" y="239"/>
                </a:lnTo>
                <a:lnTo>
                  <a:pt x="182" y="236"/>
                </a:lnTo>
                <a:lnTo>
                  <a:pt x="170" y="232"/>
                </a:lnTo>
                <a:lnTo>
                  <a:pt x="159" y="229"/>
                </a:lnTo>
                <a:lnTo>
                  <a:pt x="147" y="228"/>
                </a:lnTo>
                <a:lnTo>
                  <a:pt x="138" y="225"/>
                </a:lnTo>
                <a:lnTo>
                  <a:pt x="130" y="223"/>
                </a:lnTo>
                <a:lnTo>
                  <a:pt x="124" y="222"/>
                </a:lnTo>
                <a:lnTo>
                  <a:pt x="114" y="220"/>
                </a:lnTo>
                <a:lnTo>
                  <a:pt x="107" y="219"/>
                </a:lnTo>
                <a:lnTo>
                  <a:pt x="97" y="215"/>
                </a:lnTo>
                <a:lnTo>
                  <a:pt x="90" y="214"/>
                </a:lnTo>
                <a:lnTo>
                  <a:pt x="82" y="211"/>
                </a:lnTo>
                <a:lnTo>
                  <a:pt x="76" y="210"/>
                </a:lnTo>
                <a:lnTo>
                  <a:pt x="68" y="206"/>
                </a:lnTo>
                <a:lnTo>
                  <a:pt x="62" y="204"/>
                </a:lnTo>
                <a:lnTo>
                  <a:pt x="50" y="197"/>
                </a:lnTo>
                <a:lnTo>
                  <a:pt x="40" y="189"/>
                </a:lnTo>
                <a:lnTo>
                  <a:pt x="29" y="180"/>
                </a:lnTo>
                <a:lnTo>
                  <a:pt x="20" y="170"/>
                </a:lnTo>
                <a:lnTo>
                  <a:pt x="14" y="158"/>
                </a:lnTo>
                <a:lnTo>
                  <a:pt x="9" y="144"/>
                </a:lnTo>
                <a:lnTo>
                  <a:pt x="7" y="129"/>
                </a:lnTo>
                <a:lnTo>
                  <a:pt x="6" y="112"/>
                </a:lnTo>
                <a:lnTo>
                  <a:pt x="7" y="95"/>
                </a:lnTo>
                <a:lnTo>
                  <a:pt x="10" y="80"/>
                </a:lnTo>
                <a:lnTo>
                  <a:pt x="15" y="66"/>
                </a:lnTo>
                <a:lnTo>
                  <a:pt x="23" y="52"/>
                </a:lnTo>
                <a:lnTo>
                  <a:pt x="27" y="47"/>
                </a:lnTo>
                <a:lnTo>
                  <a:pt x="32" y="40"/>
                </a:lnTo>
                <a:lnTo>
                  <a:pt x="36" y="35"/>
                </a:lnTo>
                <a:lnTo>
                  <a:pt x="42" y="31"/>
                </a:lnTo>
                <a:lnTo>
                  <a:pt x="49" y="26"/>
                </a:lnTo>
                <a:lnTo>
                  <a:pt x="54" y="22"/>
                </a:lnTo>
                <a:lnTo>
                  <a:pt x="62" y="17"/>
                </a:lnTo>
                <a:lnTo>
                  <a:pt x="69" y="15"/>
                </a:lnTo>
                <a:lnTo>
                  <a:pt x="77" y="12"/>
                </a:lnTo>
                <a:lnTo>
                  <a:pt x="85" y="8"/>
                </a:lnTo>
                <a:lnTo>
                  <a:pt x="94" y="7"/>
                </a:lnTo>
                <a:lnTo>
                  <a:pt x="103" y="4"/>
                </a:lnTo>
                <a:lnTo>
                  <a:pt x="112" y="3"/>
                </a:lnTo>
                <a:lnTo>
                  <a:pt x="121" y="3"/>
                </a:lnTo>
                <a:lnTo>
                  <a:pt x="133" y="0"/>
                </a:lnTo>
                <a:lnTo>
                  <a:pt x="143" y="0"/>
                </a:lnTo>
                <a:lnTo>
                  <a:pt x="154" y="0"/>
                </a:lnTo>
                <a:lnTo>
                  <a:pt x="163" y="0"/>
                </a:lnTo>
                <a:lnTo>
                  <a:pt x="172" y="3"/>
                </a:lnTo>
                <a:lnTo>
                  <a:pt x="181" y="4"/>
                </a:lnTo>
                <a:lnTo>
                  <a:pt x="189" y="5"/>
                </a:lnTo>
                <a:lnTo>
                  <a:pt x="196" y="7"/>
                </a:lnTo>
                <a:lnTo>
                  <a:pt x="204" y="8"/>
                </a:lnTo>
                <a:lnTo>
                  <a:pt x="212" y="12"/>
                </a:lnTo>
                <a:lnTo>
                  <a:pt x="225" y="17"/>
                </a:lnTo>
                <a:lnTo>
                  <a:pt x="236" y="24"/>
                </a:lnTo>
                <a:lnTo>
                  <a:pt x="247" y="31"/>
                </a:lnTo>
                <a:lnTo>
                  <a:pt x="256" y="39"/>
                </a:lnTo>
                <a:lnTo>
                  <a:pt x="264" y="48"/>
                </a:lnTo>
                <a:lnTo>
                  <a:pt x="271" y="57"/>
                </a:lnTo>
                <a:lnTo>
                  <a:pt x="275" y="66"/>
                </a:lnTo>
                <a:lnTo>
                  <a:pt x="280" y="77"/>
                </a:lnTo>
                <a:lnTo>
                  <a:pt x="283" y="88"/>
                </a:lnTo>
                <a:lnTo>
                  <a:pt x="287" y="97"/>
                </a:lnTo>
                <a:lnTo>
                  <a:pt x="288" y="108"/>
                </a:lnTo>
                <a:lnTo>
                  <a:pt x="289" y="118"/>
                </a:lnTo>
                <a:lnTo>
                  <a:pt x="214" y="118"/>
                </a:lnTo>
                <a:lnTo>
                  <a:pt x="213" y="106"/>
                </a:lnTo>
                <a:lnTo>
                  <a:pt x="208" y="94"/>
                </a:lnTo>
                <a:lnTo>
                  <a:pt x="203" y="84"/>
                </a:lnTo>
                <a:lnTo>
                  <a:pt x="194" y="77"/>
                </a:lnTo>
                <a:lnTo>
                  <a:pt x="182" y="73"/>
                </a:lnTo>
                <a:lnTo>
                  <a:pt x="170" y="68"/>
                </a:lnTo>
                <a:lnTo>
                  <a:pt x="155" y="66"/>
                </a:lnTo>
                <a:lnTo>
                  <a:pt x="138" y="65"/>
                </a:lnTo>
                <a:lnTo>
                  <a:pt x="126" y="65"/>
                </a:lnTo>
                <a:lnTo>
                  <a:pt x="114" y="66"/>
                </a:lnTo>
                <a:lnTo>
                  <a:pt x="103" y="69"/>
                </a:lnTo>
                <a:lnTo>
                  <a:pt x="94" y="74"/>
                </a:lnTo>
                <a:lnTo>
                  <a:pt x="86" y="80"/>
                </a:lnTo>
                <a:lnTo>
                  <a:pt x="80" y="88"/>
                </a:lnTo>
                <a:lnTo>
                  <a:pt x="77" y="97"/>
                </a:lnTo>
                <a:lnTo>
                  <a:pt x="76" y="106"/>
                </a:lnTo>
                <a:lnTo>
                  <a:pt x="77" y="118"/>
                </a:lnTo>
                <a:lnTo>
                  <a:pt x="84" y="129"/>
                </a:lnTo>
                <a:lnTo>
                  <a:pt x="93" y="138"/>
                </a:lnTo>
                <a:lnTo>
                  <a:pt x="104" y="144"/>
                </a:lnTo>
                <a:lnTo>
                  <a:pt x="111" y="145"/>
                </a:lnTo>
                <a:lnTo>
                  <a:pt x="119" y="148"/>
                </a:lnTo>
                <a:lnTo>
                  <a:pt x="125" y="149"/>
                </a:lnTo>
                <a:lnTo>
                  <a:pt x="133" y="150"/>
                </a:lnTo>
                <a:lnTo>
                  <a:pt x="138" y="152"/>
                </a:lnTo>
                <a:lnTo>
                  <a:pt x="144" y="153"/>
                </a:lnTo>
                <a:lnTo>
                  <a:pt x="151" y="154"/>
                </a:lnTo>
                <a:lnTo>
                  <a:pt x="156" y="157"/>
                </a:lnTo>
                <a:lnTo>
                  <a:pt x="169" y="159"/>
                </a:lnTo>
                <a:lnTo>
                  <a:pt x="178" y="162"/>
                </a:lnTo>
                <a:lnTo>
                  <a:pt x="186" y="165"/>
                </a:lnTo>
                <a:lnTo>
                  <a:pt x="192" y="166"/>
                </a:lnTo>
                <a:lnTo>
                  <a:pt x="203" y="169"/>
                </a:lnTo>
                <a:lnTo>
                  <a:pt x="212" y="170"/>
                </a:lnTo>
                <a:lnTo>
                  <a:pt x="221" y="174"/>
                </a:lnTo>
                <a:lnTo>
                  <a:pt x="229" y="176"/>
                </a:lnTo>
                <a:lnTo>
                  <a:pt x="236" y="178"/>
                </a:lnTo>
                <a:lnTo>
                  <a:pt x="244" y="180"/>
                </a:lnTo>
                <a:lnTo>
                  <a:pt x="249" y="184"/>
                </a:lnTo>
                <a:lnTo>
                  <a:pt x="256" y="187"/>
                </a:lnTo>
                <a:lnTo>
                  <a:pt x="266" y="193"/>
                </a:lnTo>
                <a:lnTo>
                  <a:pt x="275" y="198"/>
                </a:lnTo>
                <a:lnTo>
                  <a:pt x="283" y="206"/>
                </a:lnTo>
                <a:lnTo>
                  <a:pt x="289" y="215"/>
                </a:lnTo>
                <a:lnTo>
                  <a:pt x="293" y="227"/>
                </a:lnTo>
                <a:lnTo>
                  <a:pt x="297" y="239"/>
                </a:lnTo>
                <a:lnTo>
                  <a:pt x="300" y="253"/>
                </a:lnTo>
                <a:lnTo>
                  <a:pt x="300" y="266"/>
                </a:lnTo>
                <a:lnTo>
                  <a:pt x="299" y="285"/>
                </a:lnTo>
                <a:lnTo>
                  <a:pt x="296" y="302"/>
                </a:lnTo>
                <a:lnTo>
                  <a:pt x="291" y="315"/>
                </a:lnTo>
                <a:lnTo>
                  <a:pt x="283" y="329"/>
                </a:lnTo>
                <a:lnTo>
                  <a:pt x="274" y="341"/>
                </a:lnTo>
                <a:lnTo>
                  <a:pt x="265" y="350"/>
                </a:lnTo>
                <a:lnTo>
                  <a:pt x="254" y="359"/>
                </a:lnTo>
                <a:lnTo>
                  <a:pt x="242" y="365"/>
                </a:lnTo>
                <a:lnTo>
                  <a:pt x="236" y="368"/>
                </a:lnTo>
                <a:lnTo>
                  <a:pt x="231" y="369"/>
                </a:lnTo>
                <a:lnTo>
                  <a:pt x="225" y="373"/>
                </a:lnTo>
                <a:lnTo>
                  <a:pt x="219" y="374"/>
                </a:lnTo>
                <a:lnTo>
                  <a:pt x="213" y="376"/>
                </a:lnTo>
                <a:lnTo>
                  <a:pt x="208" y="377"/>
                </a:lnTo>
                <a:lnTo>
                  <a:pt x="203" y="379"/>
                </a:lnTo>
                <a:lnTo>
                  <a:pt x="196" y="381"/>
                </a:lnTo>
                <a:lnTo>
                  <a:pt x="186" y="382"/>
                </a:lnTo>
                <a:lnTo>
                  <a:pt x="177" y="382"/>
                </a:lnTo>
                <a:lnTo>
                  <a:pt x="168" y="383"/>
                </a:lnTo>
                <a:lnTo>
                  <a:pt x="160" y="383"/>
                </a:lnTo>
                <a:lnTo>
                  <a:pt x="124" y="382"/>
                </a:lnTo>
                <a:lnTo>
                  <a:pt x="91" y="376"/>
                </a:lnTo>
                <a:lnTo>
                  <a:pt x="63" y="367"/>
                </a:lnTo>
                <a:lnTo>
                  <a:pt x="41" y="354"/>
                </a:lnTo>
                <a:lnTo>
                  <a:pt x="24" y="337"/>
                </a:lnTo>
                <a:lnTo>
                  <a:pt x="10" y="316"/>
                </a:lnTo>
                <a:lnTo>
                  <a:pt x="2" y="292"/>
                </a:lnTo>
                <a:lnTo>
                  <a:pt x="0" y="263"/>
                </a:lnTo>
                <a:close/>
                <a:moveTo>
                  <a:pt x="329" y="234"/>
                </a:moveTo>
                <a:lnTo>
                  <a:pt x="331" y="215"/>
                </a:lnTo>
                <a:lnTo>
                  <a:pt x="332" y="198"/>
                </a:lnTo>
                <a:lnTo>
                  <a:pt x="337" y="183"/>
                </a:lnTo>
                <a:lnTo>
                  <a:pt x="343" y="166"/>
                </a:lnTo>
                <a:lnTo>
                  <a:pt x="350" y="152"/>
                </a:lnTo>
                <a:lnTo>
                  <a:pt x="359" y="138"/>
                </a:lnTo>
                <a:lnTo>
                  <a:pt x="372" y="126"/>
                </a:lnTo>
                <a:lnTo>
                  <a:pt x="385" y="115"/>
                </a:lnTo>
                <a:lnTo>
                  <a:pt x="393" y="110"/>
                </a:lnTo>
                <a:lnTo>
                  <a:pt x="401" y="108"/>
                </a:lnTo>
                <a:lnTo>
                  <a:pt x="410" y="103"/>
                </a:lnTo>
                <a:lnTo>
                  <a:pt x="419" y="100"/>
                </a:lnTo>
                <a:lnTo>
                  <a:pt x="428" y="99"/>
                </a:lnTo>
                <a:lnTo>
                  <a:pt x="439" y="97"/>
                </a:lnTo>
                <a:lnTo>
                  <a:pt x="450" y="95"/>
                </a:lnTo>
                <a:lnTo>
                  <a:pt x="460" y="95"/>
                </a:lnTo>
                <a:lnTo>
                  <a:pt x="471" y="95"/>
                </a:lnTo>
                <a:lnTo>
                  <a:pt x="482" y="97"/>
                </a:lnTo>
                <a:lnTo>
                  <a:pt x="493" y="99"/>
                </a:lnTo>
                <a:lnTo>
                  <a:pt x="502" y="101"/>
                </a:lnTo>
                <a:lnTo>
                  <a:pt x="511" y="105"/>
                </a:lnTo>
                <a:lnTo>
                  <a:pt x="520" y="108"/>
                </a:lnTo>
                <a:lnTo>
                  <a:pt x="528" y="112"/>
                </a:lnTo>
                <a:lnTo>
                  <a:pt x="535" y="117"/>
                </a:lnTo>
                <a:lnTo>
                  <a:pt x="547" y="127"/>
                </a:lnTo>
                <a:lnTo>
                  <a:pt x="560" y="141"/>
                </a:lnTo>
                <a:lnTo>
                  <a:pt x="569" y="154"/>
                </a:lnTo>
                <a:lnTo>
                  <a:pt x="575" y="170"/>
                </a:lnTo>
                <a:lnTo>
                  <a:pt x="581" y="187"/>
                </a:lnTo>
                <a:lnTo>
                  <a:pt x="584" y="204"/>
                </a:lnTo>
                <a:lnTo>
                  <a:pt x="587" y="222"/>
                </a:lnTo>
                <a:lnTo>
                  <a:pt x="587" y="242"/>
                </a:lnTo>
                <a:lnTo>
                  <a:pt x="587" y="254"/>
                </a:lnTo>
                <a:lnTo>
                  <a:pt x="401" y="254"/>
                </a:lnTo>
                <a:lnTo>
                  <a:pt x="402" y="271"/>
                </a:lnTo>
                <a:lnTo>
                  <a:pt x="407" y="286"/>
                </a:lnTo>
                <a:lnTo>
                  <a:pt x="411" y="298"/>
                </a:lnTo>
                <a:lnTo>
                  <a:pt x="419" y="307"/>
                </a:lnTo>
                <a:lnTo>
                  <a:pt x="428" y="316"/>
                </a:lnTo>
                <a:lnTo>
                  <a:pt x="439" y="321"/>
                </a:lnTo>
                <a:lnTo>
                  <a:pt x="451" y="324"/>
                </a:lnTo>
                <a:lnTo>
                  <a:pt x="465" y="325"/>
                </a:lnTo>
                <a:lnTo>
                  <a:pt x="473" y="325"/>
                </a:lnTo>
                <a:lnTo>
                  <a:pt x="480" y="323"/>
                </a:lnTo>
                <a:lnTo>
                  <a:pt x="488" y="321"/>
                </a:lnTo>
                <a:lnTo>
                  <a:pt x="494" y="316"/>
                </a:lnTo>
                <a:lnTo>
                  <a:pt x="500" y="312"/>
                </a:lnTo>
                <a:lnTo>
                  <a:pt x="504" y="306"/>
                </a:lnTo>
                <a:lnTo>
                  <a:pt x="509" y="302"/>
                </a:lnTo>
                <a:lnTo>
                  <a:pt x="511" y="295"/>
                </a:lnTo>
                <a:lnTo>
                  <a:pt x="584" y="295"/>
                </a:lnTo>
                <a:lnTo>
                  <a:pt x="579" y="308"/>
                </a:lnTo>
                <a:lnTo>
                  <a:pt x="575" y="321"/>
                </a:lnTo>
                <a:lnTo>
                  <a:pt x="568" y="332"/>
                </a:lnTo>
                <a:lnTo>
                  <a:pt x="560" y="342"/>
                </a:lnTo>
                <a:lnTo>
                  <a:pt x="551" y="351"/>
                </a:lnTo>
                <a:lnTo>
                  <a:pt x="539" y="359"/>
                </a:lnTo>
                <a:lnTo>
                  <a:pt x="529" y="365"/>
                </a:lnTo>
                <a:lnTo>
                  <a:pt x="518" y="372"/>
                </a:lnTo>
                <a:lnTo>
                  <a:pt x="512" y="373"/>
                </a:lnTo>
                <a:lnTo>
                  <a:pt x="507" y="374"/>
                </a:lnTo>
                <a:lnTo>
                  <a:pt x="500" y="376"/>
                </a:lnTo>
                <a:lnTo>
                  <a:pt x="493" y="377"/>
                </a:lnTo>
                <a:lnTo>
                  <a:pt x="486" y="379"/>
                </a:lnTo>
                <a:lnTo>
                  <a:pt x="478" y="379"/>
                </a:lnTo>
                <a:lnTo>
                  <a:pt x="473" y="381"/>
                </a:lnTo>
                <a:lnTo>
                  <a:pt x="465" y="381"/>
                </a:lnTo>
                <a:lnTo>
                  <a:pt x="433" y="377"/>
                </a:lnTo>
                <a:lnTo>
                  <a:pt x="406" y="372"/>
                </a:lnTo>
                <a:lnTo>
                  <a:pt x="383" y="359"/>
                </a:lnTo>
                <a:lnTo>
                  <a:pt x="363" y="343"/>
                </a:lnTo>
                <a:lnTo>
                  <a:pt x="349" y="323"/>
                </a:lnTo>
                <a:lnTo>
                  <a:pt x="339" y="298"/>
                </a:lnTo>
                <a:lnTo>
                  <a:pt x="331" y="268"/>
                </a:lnTo>
                <a:lnTo>
                  <a:pt x="329" y="234"/>
                </a:lnTo>
                <a:close/>
                <a:moveTo>
                  <a:pt x="403" y="211"/>
                </a:moveTo>
                <a:lnTo>
                  <a:pt x="513" y="211"/>
                </a:lnTo>
                <a:lnTo>
                  <a:pt x="512" y="197"/>
                </a:lnTo>
                <a:lnTo>
                  <a:pt x="509" y="187"/>
                </a:lnTo>
                <a:lnTo>
                  <a:pt x="504" y="176"/>
                </a:lnTo>
                <a:lnTo>
                  <a:pt x="497" y="167"/>
                </a:lnTo>
                <a:lnTo>
                  <a:pt x="490" y="159"/>
                </a:lnTo>
                <a:lnTo>
                  <a:pt x="480" y="154"/>
                </a:lnTo>
                <a:lnTo>
                  <a:pt x="469" y="153"/>
                </a:lnTo>
                <a:lnTo>
                  <a:pt x="459" y="152"/>
                </a:lnTo>
                <a:lnTo>
                  <a:pt x="448" y="153"/>
                </a:lnTo>
                <a:lnTo>
                  <a:pt x="437" y="154"/>
                </a:lnTo>
                <a:lnTo>
                  <a:pt x="428" y="159"/>
                </a:lnTo>
                <a:lnTo>
                  <a:pt x="420" y="167"/>
                </a:lnTo>
                <a:lnTo>
                  <a:pt x="415" y="175"/>
                </a:lnTo>
                <a:lnTo>
                  <a:pt x="410" y="185"/>
                </a:lnTo>
                <a:lnTo>
                  <a:pt x="407" y="197"/>
                </a:lnTo>
                <a:lnTo>
                  <a:pt x="403" y="211"/>
                </a:lnTo>
                <a:close/>
                <a:moveTo>
                  <a:pt x="616" y="303"/>
                </a:moveTo>
                <a:lnTo>
                  <a:pt x="618" y="283"/>
                </a:lnTo>
                <a:lnTo>
                  <a:pt x="622" y="268"/>
                </a:lnTo>
                <a:lnTo>
                  <a:pt x="628" y="254"/>
                </a:lnTo>
                <a:lnTo>
                  <a:pt x="638" y="242"/>
                </a:lnTo>
                <a:lnTo>
                  <a:pt x="644" y="236"/>
                </a:lnTo>
                <a:lnTo>
                  <a:pt x="649" y="231"/>
                </a:lnTo>
                <a:lnTo>
                  <a:pt x="656" y="227"/>
                </a:lnTo>
                <a:lnTo>
                  <a:pt x="663" y="223"/>
                </a:lnTo>
                <a:lnTo>
                  <a:pt x="670" y="220"/>
                </a:lnTo>
                <a:lnTo>
                  <a:pt x="678" y="218"/>
                </a:lnTo>
                <a:lnTo>
                  <a:pt x="687" y="215"/>
                </a:lnTo>
                <a:lnTo>
                  <a:pt x="693" y="214"/>
                </a:lnTo>
                <a:lnTo>
                  <a:pt x="759" y="205"/>
                </a:lnTo>
                <a:lnTo>
                  <a:pt x="771" y="202"/>
                </a:lnTo>
                <a:lnTo>
                  <a:pt x="776" y="197"/>
                </a:lnTo>
                <a:lnTo>
                  <a:pt x="781" y="193"/>
                </a:lnTo>
                <a:lnTo>
                  <a:pt x="782" y="185"/>
                </a:lnTo>
                <a:lnTo>
                  <a:pt x="780" y="170"/>
                </a:lnTo>
                <a:lnTo>
                  <a:pt x="772" y="159"/>
                </a:lnTo>
                <a:lnTo>
                  <a:pt x="758" y="153"/>
                </a:lnTo>
                <a:lnTo>
                  <a:pt x="740" y="152"/>
                </a:lnTo>
                <a:lnTo>
                  <a:pt x="731" y="152"/>
                </a:lnTo>
                <a:lnTo>
                  <a:pt x="722" y="153"/>
                </a:lnTo>
                <a:lnTo>
                  <a:pt x="714" y="157"/>
                </a:lnTo>
                <a:lnTo>
                  <a:pt x="707" y="159"/>
                </a:lnTo>
                <a:lnTo>
                  <a:pt x="703" y="165"/>
                </a:lnTo>
                <a:lnTo>
                  <a:pt x="698" y="170"/>
                </a:lnTo>
                <a:lnTo>
                  <a:pt x="696" y="179"/>
                </a:lnTo>
                <a:lnTo>
                  <a:pt x="693" y="189"/>
                </a:lnTo>
                <a:lnTo>
                  <a:pt x="626" y="189"/>
                </a:lnTo>
                <a:lnTo>
                  <a:pt x="627" y="175"/>
                </a:lnTo>
                <a:lnTo>
                  <a:pt x="631" y="161"/>
                </a:lnTo>
                <a:lnTo>
                  <a:pt x="635" y="148"/>
                </a:lnTo>
                <a:lnTo>
                  <a:pt x="640" y="136"/>
                </a:lnTo>
                <a:lnTo>
                  <a:pt x="648" y="127"/>
                </a:lnTo>
                <a:lnTo>
                  <a:pt x="657" y="118"/>
                </a:lnTo>
                <a:lnTo>
                  <a:pt x="666" y="112"/>
                </a:lnTo>
                <a:lnTo>
                  <a:pt x="679" y="106"/>
                </a:lnTo>
                <a:lnTo>
                  <a:pt x="684" y="105"/>
                </a:lnTo>
                <a:lnTo>
                  <a:pt x="692" y="101"/>
                </a:lnTo>
                <a:lnTo>
                  <a:pt x="698" y="100"/>
                </a:lnTo>
                <a:lnTo>
                  <a:pt x="706" y="99"/>
                </a:lnTo>
                <a:lnTo>
                  <a:pt x="714" y="99"/>
                </a:lnTo>
                <a:lnTo>
                  <a:pt x="723" y="97"/>
                </a:lnTo>
                <a:lnTo>
                  <a:pt x="731" y="95"/>
                </a:lnTo>
                <a:lnTo>
                  <a:pt x="740" y="95"/>
                </a:lnTo>
                <a:lnTo>
                  <a:pt x="752" y="95"/>
                </a:lnTo>
                <a:lnTo>
                  <a:pt x="763" y="97"/>
                </a:lnTo>
                <a:lnTo>
                  <a:pt x="772" y="97"/>
                </a:lnTo>
                <a:lnTo>
                  <a:pt x="782" y="99"/>
                </a:lnTo>
                <a:lnTo>
                  <a:pt x="790" y="101"/>
                </a:lnTo>
                <a:lnTo>
                  <a:pt x="798" y="103"/>
                </a:lnTo>
                <a:lnTo>
                  <a:pt x="806" y="108"/>
                </a:lnTo>
                <a:lnTo>
                  <a:pt x="811" y="110"/>
                </a:lnTo>
                <a:lnTo>
                  <a:pt x="824" y="118"/>
                </a:lnTo>
                <a:lnTo>
                  <a:pt x="833" y="126"/>
                </a:lnTo>
                <a:lnTo>
                  <a:pt x="839" y="134"/>
                </a:lnTo>
                <a:lnTo>
                  <a:pt x="843" y="141"/>
                </a:lnTo>
                <a:lnTo>
                  <a:pt x="846" y="150"/>
                </a:lnTo>
                <a:lnTo>
                  <a:pt x="848" y="158"/>
                </a:lnTo>
                <a:lnTo>
                  <a:pt x="850" y="167"/>
                </a:lnTo>
                <a:lnTo>
                  <a:pt x="850" y="175"/>
                </a:lnTo>
                <a:lnTo>
                  <a:pt x="850" y="323"/>
                </a:lnTo>
                <a:lnTo>
                  <a:pt x="850" y="332"/>
                </a:lnTo>
                <a:lnTo>
                  <a:pt x="851" y="339"/>
                </a:lnTo>
                <a:lnTo>
                  <a:pt x="851" y="346"/>
                </a:lnTo>
                <a:lnTo>
                  <a:pt x="852" y="351"/>
                </a:lnTo>
                <a:lnTo>
                  <a:pt x="856" y="356"/>
                </a:lnTo>
                <a:lnTo>
                  <a:pt x="857" y="360"/>
                </a:lnTo>
                <a:lnTo>
                  <a:pt x="861" y="364"/>
                </a:lnTo>
                <a:lnTo>
                  <a:pt x="867" y="365"/>
                </a:lnTo>
                <a:lnTo>
                  <a:pt x="867" y="373"/>
                </a:lnTo>
                <a:lnTo>
                  <a:pt x="792" y="373"/>
                </a:lnTo>
                <a:lnTo>
                  <a:pt x="789" y="365"/>
                </a:lnTo>
                <a:lnTo>
                  <a:pt x="786" y="358"/>
                </a:lnTo>
                <a:lnTo>
                  <a:pt x="785" y="351"/>
                </a:lnTo>
                <a:lnTo>
                  <a:pt x="784" y="346"/>
                </a:lnTo>
                <a:lnTo>
                  <a:pt x="780" y="351"/>
                </a:lnTo>
                <a:lnTo>
                  <a:pt x="773" y="356"/>
                </a:lnTo>
                <a:lnTo>
                  <a:pt x="767" y="360"/>
                </a:lnTo>
                <a:lnTo>
                  <a:pt x="761" y="364"/>
                </a:lnTo>
                <a:lnTo>
                  <a:pt x="755" y="368"/>
                </a:lnTo>
                <a:lnTo>
                  <a:pt x="749" y="372"/>
                </a:lnTo>
                <a:lnTo>
                  <a:pt x="741" y="373"/>
                </a:lnTo>
                <a:lnTo>
                  <a:pt x="735" y="374"/>
                </a:lnTo>
                <a:lnTo>
                  <a:pt x="727" y="376"/>
                </a:lnTo>
                <a:lnTo>
                  <a:pt x="718" y="379"/>
                </a:lnTo>
                <a:lnTo>
                  <a:pt x="710" y="381"/>
                </a:lnTo>
                <a:lnTo>
                  <a:pt x="701" y="381"/>
                </a:lnTo>
                <a:lnTo>
                  <a:pt x="691" y="381"/>
                </a:lnTo>
                <a:lnTo>
                  <a:pt x="682" y="379"/>
                </a:lnTo>
                <a:lnTo>
                  <a:pt x="671" y="376"/>
                </a:lnTo>
                <a:lnTo>
                  <a:pt x="661" y="373"/>
                </a:lnTo>
                <a:lnTo>
                  <a:pt x="652" y="369"/>
                </a:lnTo>
                <a:lnTo>
                  <a:pt x="644" y="364"/>
                </a:lnTo>
                <a:lnTo>
                  <a:pt x="636" y="358"/>
                </a:lnTo>
                <a:lnTo>
                  <a:pt x="628" y="348"/>
                </a:lnTo>
                <a:lnTo>
                  <a:pt x="623" y="339"/>
                </a:lnTo>
                <a:lnTo>
                  <a:pt x="619" y="329"/>
                </a:lnTo>
                <a:lnTo>
                  <a:pt x="618" y="316"/>
                </a:lnTo>
                <a:lnTo>
                  <a:pt x="616" y="303"/>
                </a:lnTo>
                <a:close/>
                <a:moveTo>
                  <a:pt x="782" y="244"/>
                </a:moveTo>
                <a:lnTo>
                  <a:pt x="777" y="246"/>
                </a:lnTo>
                <a:lnTo>
                  <a:pt x="772" y="249"/>
                </a:lnTo>
                <a:lnTo>
                  <a:pt x="764" y="253"/>
                </a:lnTo>
                <a:lnTo>
                  <a:pt x="757" y="254"/>
                </a:lnTo>
                <a:lnTo>
                  <a:pt x="749" y="255"/>
                </a:lnTo>
                <a:lnTo>
                  <a:pt x="740" y="257"/>
                </a:lnTo>
                <a:lnTo>
                  <a:pt x="731" y="260"/>
                </a:lnTo>
                <a:lnTo>
                  <a:pt x="723" y="262"/>
                </a:lnTo>
                <a:lnTo>
                  <a:pt x="715" y="264"/>
                </a:lnTo>
                <a:lnTo>
                  <a:pt x="707" y="266"/>
                </a:lnTo>
                <a:lnTo>
                  <a:pt x="701" y="269"/>
                </a:lnTo>
                <a:lnTo>
                  <a:pt x="697" y="273"/>
                </a:lnTo>
                <a:lnTo>
                  <a:pt x="692" y="280"/>
                </a:lnTo>
                <a:lnTo>
                  <a:pt x="691" y="286"/>
                </a:lnTo>
                <a:lnTo>
                  <a:pt x="688" y="294"/>
                </a:lnTo>
                <a:lnTo>
                  <a:pt x="688" y="303"/>
                </a:lnTo>
                <a:lnTo>
                  <a:pt x="688" y="311"/>
                </a:lnTo>
                <a:lnTo>
                  <a:pt x="691" y="316"/>
                </a:lnTo>
                <a:lnTo>
                  <a:pt x="692" y="321"/>
                </a:lnTo>
                <a:lnTo>
                  <a:pt x="697" y="325"/>
                </a:lnTo>
                <a:lnTo>
                  <a:pt x="701" y="329"/>
                </a:lnTo>
                <a:lnTo>
                  <a:pt x="707" y="332"/>
                </a:lnTo>
                <a:lnTo>
                  <a:pt x="715" y="333"/>
                </a:lnTo>
                <a:lnTo>
                  <a:pt x="722" y="333"/>
                </a:lnTo>
                <a:lnTo>
                  <a:pt x="729" y="333"/>
                </a:lnTo>
                <a:lnTo>
                  <a:pt x="735" y="332"/>
                </a:lnTo>
                <a:lnTo>
                  <a:pt x="742" y="330"/>
                </a:lnTo>
                <a:lnTo>
                  <a:pt x="749" y="328"/>
                </a:lnTo>
                <a:lnTo>
                  <a:pt x="755" y="324"/>
                </a:lnTo>
                <a:lnTo>
                  <a:pt x="761" y="321"/>
                </a:lnTo>
                <a:lnTo>
                  <a:pt x="767" y="316"/>
                </a:lnTo>
                <a:lnTo>
                  <a:pt x="773" y="311"/>
                </a:lnTo>
                <a:lnTo>
                  <a:pt x="777" y="303"/>
                </a:lnTo>
                <a:lnTo>
                  <a:pt x="781" y="295"/>
                </a:lnTo>
                <a:lnTo>
                  <a:pt x="782" y="288"/>
                </a:lnTo>
                <a:lnTo>
                  <a:pt x="782" y="279"/>
                </a:lnTo>
                <a:lnTo>
                  <a:pt x="782" y="244"/>
                </a:lnTo>
                <a:close/>
                <a:moveTo>
                  <a:pt x="900" y="290"/>
                </a:moveTo>
                <a:lnTo>
                  <a:pt x="971" y="290"/>
                </a:lnTo>
                <a:lnTo>
                  <a:pt x="973" y="299"/>
                </a:lnTo>
                <a:lnTo>
                  <a:pt x="975" y="307"/>
                </a:lnTo>
                <a:lnTo>
                  <a:pt x="979" y="315"/>
                </a:lnTo>
                <a:lnTo>
                  <a:pt x="987" y="320"/>
                </a:lnTo>
                <a:lnTo>
                  <a:pt x="995" y="324"/>
                </a:lnTo>
                <a:lnTo>
                  <a:pt x="1005" y="328"/>
                </a:lnTo>
                <a:lnTo>
                  <a:pt x="1018" y="330"/>
                </a:lnTo>
                <a:lnTo>
                  <a:pt x="1031" y="330"/>
                </a:lnTo>
                <a:lnTo>
                  <a:pt x="1041" y="330"/>
                </a:lnTo>
                <a:lnTo>
                  <a:pt x="1052" y="328"/>
                </a:lnTo>
                <a:lnTo>
                  <a:pt x="1061" y="325"/>
                </a:lnTo>
                <a:lnTo>
                  <a:pt x="1066" y="321"/>
                </a:lnTo>
                <a:lnTo>
                  <a:pt x="1071" y="316"/>
                </a:lnTo>
                <a:lnTo>
                  <a:pt x="1074" y="312"/>
                </a:lnTo>
                <a:lnTo>
                  <a:pt x="1075" y="307"/>
                </a:lnTo>
                <a:lnTo>
                  <a:pt x="1077" y="303"/>
                </a:lnTo>
                <a:lnTo>
                  <a:pt x="1075" y="295"/>
                </a:lnTo>
                <a:lnTo>
                  <a:pt x="1070" y="289"/>
                </a:lnTo>
                <a:lnTo>
                  <a:pt x="1061" y="285"/>
                </a:lnTo>
                <a:lnTo>
                  <a:pt x="1046" y="280"/>
                </a:lnTo>
                <a:lnTo>
                  <a:pt x="1039" y="279"/>
                </a:lnTo>
                <a:lnTo>
                  <a:pt x="1031" y="275"/>
                </a:lnTo>
                <a:lnTo>
                  <a:pt x="1023" y="273"/>
                </a:lnTo>
                <a:lnTo>
                  <a:pt x="1016" y="272"/>
                </a:lnTo>
                <a:lnTo>
                  <a:pt x="1009" y="269"/>
                </a:lnTo>
                <a:lnTo>
                  <a:pt x="1001" y="268"/>
                </a:lnTo>
                <a:lnTo>
                  <a:pt x="993" y="266"/>
                </a:lnTo>
                <a:lnTo>
                  <a:pt x="986" y="264"/>
                </a:lnTo>
                <a:lnTo>
                  <a:pt x="978" y="262"/>
                </a:lnTo>
                <a:lnTo>
                  <a:pt x="970" y="260"/>
                </a:lnTo>
                <a:lnTo>
                  <a:pt x="964" y="257"/>
                </a:lnTo>
                <a:lnTo>
                  <a:pt x="956" y="254"/>
                </a:lnTo>
                <a:lnTo>
                  <a:pt x="951" y="251"/>
                </a:lnTo>
                <a:lnTo>
                  <a:pt x="944" y="248"/>
                </a:lnTo>
                <a:lnTo>
                  <a:pt x="938" y="245"/>
                </a:lnTo>
                <a:lnTo>
                  <a:pt x="931" y="240"/>
                </a:lnTo>
                <a:lnTo>
                  <a:pt x="922" y="229"/>
                </a:lnTo>
                <a:lnTo>
                  <a:pt x="917" y="219"/>
                </a:lnTo>
                <a:lnTo>
                  <a:pt x="912" y="205"/>
                </a:lnTo>
                <a:lnTo>
                  <a:pt x="911" y="188"/>
                </a:lnTo>
                <a:lnTo>
                  <a:pt x="911" y="175"/>
                </a:lnTo>
                <a:lnTo>
                  <a:pt x="913" y="162"/>
                </a:lnTo>
                <a:lnTo>
                  <a:pt x="917" y="152"/>
                </a:lnTo>
                <a:lnTo>
                  <a:pt x="922" y="141"/>
                </a:lnTo>
                <a:lnTo>
                  <a:pt x="929" y="132"/>
                </a:lnTo>
                <a:lnTo>
                  <a:pt x="938" y="123"/>
                </a:lnTo>
                <a:lnTo>
                  <a:pt x="947" y="115"/>
                </a:lnTo>
                <a:lnTo>
                  <a:pt x="960" y="108"/>
                </a:lnTo>
                <a:lnTo>
                  <a:pt x="965" y="105"/>
                </a:lnTo>
                <a:lnTo>
                  <a:pt x="971" y="103"/>
                </a:lnTo>
                <a:lnTo>
                  <a:pt x="979" y="100"/>
                </a:lnTo>
                <a:lnTo>
                  <a:pt x="987" y="99"/>
                </a:lnTo>
                <a:lnTo>
                  <a:pt x="995" y="97"/>
                </a:lnTo>
                <a:lnTo>
                  <a:pt x="1002" y="97"/>
                </a:lnTo>
                <a:lnTo>
                  <a:pt x="1011" y="95"/>
                </a:lnTo>
                <a:lnTo>
                  <a:pt x="1021" y="95"/>
                </a:lnTo>
                <a:lnTo>
                  <a:pt x="1032" y="95"/>
                </a:lnTo>
                <a:lnTo>
                  <a:pt x="1044" y="97"/>
                </a:lnTo>
                <a:lnTo>
                  <a:pt x="1054" y="97"/>
                </a:lnTo>
                <a:lnTo>
                  <a:pt x="1063" y="99"/>
                </a:lnTo>
                <a:lnTo>
                  <a:pt x="1072" y="101"/>
                </a:lnTo>
                <a:lnTo>
                  <a:pt x="1080" y="103"/>
                </a:lnTo>
                <a:lnTo>
                  <a:pt x="1088" y="108"/>
                </a:lnTo>
                <a:lnTo>
                  <a:pt x="1096" y="110"/>
                </a:lnTo>
                <a:lnTo>
                  <a:pt x="1107" y="118"/>
                </a:lnTo>
                <a:lnTo>
                  <a:pt x="1116" y="126"/>
                </a:lnTo>
                <a:lnTo>
                  <a:pt x="1124" y="134"/>
                </a:lnTo>
                <a:lnTo>
                  <a:pt x="1131" y="143"/>
                </a:lnTo>
                <a:lnTo>
                  <a:pt x="1135" y="153"/>
                </a:lnTo>
                <a:lnTo>
                  <a:pt x="1138" y="162"/>
                </a:lnTo>
                <a:lnTo>
                  <a:pt x="1140" y="171"/>
                </a:lnTo>
                <a:lnTo>
                  <a:pt x="1140" y="183"/>
                </a:lnTo>
                <a:lnTo>
                  <a:pt x="1070" y="183"/>
                </a:lnTo>
                <a:lnTo>
                  <a:pt x="1067" y="175"/>
                </a:lnTo>
                <a:lnTo>
                  <a:pt x="1065" y="167"/>
                </a:lnTo>
                <a:lnTo>
                  <a:pt x="1062" y="161"/>
                </a:lnTo>
                <a:lnTo>
                  <a:pt x="1057" y="157"/>
                </a:lnTo>
                <a:lnTo>
                  <a:pt x="1052" y="152"/>
                </a:lnTo>
                <a:lnTo>
                  <a:pt x="1044" y="149"/>
                </a:lnTo>
                <a:lnTo>
                  <a:pt x="1035" y="148"/>
                </a:lnTo>
                <a:lnTo>
                  <a:pt x="1022" y="148"/>
                </a:lnTo>
                <a:lnTo>
                  <a:pt x="1002" y="149"/>
                </a:lnTo>
                <a:lnTo>
                  <a:pt x="988" y="153"/>
                </a:lnTo>
                <a:lnTo>
                  <a:pt x="981" y="162"/>
                </a:lnTo>
                <a:lnTo>
                  <a:pt x="978" y="174"/>
                </a:lnTo>
                <a:lnTo>
                  <a:pt x="979" y="179"/>
                </a:lnTo>
                <a:lnTo>
                  <a:pt x="986" y="185"/>
                </a:lnTo>
                <a:lnTo>
                  <a:pt x="995" y="189"/>
                </a:lnTo>
                <a:lnTo>
                  <a:pt x="1006" y="194"/>
                </a:lnTo>
                <a:lnTo>
                  <a:pt x="1014" y="196"/>
                </a:lnTo>
                <a:lnTo>
                  <a:pt x="1022" y="198"/>
                </a:lnTo>
                <a:lnTo>
                  <a:pt x="1030" y="201"/>
                </a:lnTo>
                <a:lnTo>
                  <a:pt x="1037" y="202"/>
                </a:lnTo>
                <a:lnTo>
                  <a:pt x="1045" y="205"/>
                </a:lnTo>
                <a:lnTo>
                  <a:pt x="1054" y="206"/>
                </a:lnTo>
                <a:lnTo>
                  <a:pt x="1062" y="209"/>
                </a:lnTo>
                <a:lnTo>
                  <a:pt x="1070" y="210"/>
                </a:lnTo>
                <a:lnTo>
                  <a:pt x="1077" y="213"/>
                </a:lnTo>
                <a:lnTo>
                  <a:pt x="1084" y="214"/>
                </a:lnTo>
                <a:lnTo>
                  <a:pt x="1092" y="218"/>
                </a:lnTo>
                <a:lnTo>
                  <a:pt x="1100" y="220"/>
                </a:lnTo>
                <a:lnTo>
                  <a:pt x="1107" y="223"/>
                </a:lnTo>
                <a:lnTo>
                  <a:pt x="1114" y="228"/>
                </a:lnTo>
                <a:lnTo>
                  <a:pt x="1120" y="231"/>
                </a:lnTo>
                <a:lnTo>
                  <a:pt x="1125" y="236"/>
                </a:lnTo>
                <a:lnTo>
                  <a:pt x="1137" y="245"/>
                </a:lnTo>
                <a:lnTo>
                  <a:pt x="1142" y="255"/>
                </a:lnTo>
                <a:lnTo>
                  <a:pt x="1147" y="269"/>
                </a:lnTo>
                <a:lnTo>
                  <a:pt x="1149" y="286"/>
                </a:lnTo>
                <a:lnTo>
                  <a:pt x="1147" y="299"/>
                </a:lnTo>
                <a:lnTo>
                  <a:pt x="1146" y="313"/>
                </a:lnTo>
                <a:lnTo>
                  <a:pt x="1141" y="325"/>
                </a:lnTo>
                <a:lnTo>
                  <a:pt x="1133" y="338"/>
                </a:lnTo>
                <a:lnTo>
                  <a:pt x="1125" y="347"/>
                </a:lnTo>
                <a:lnTo>
                  <a:pt x="1116" y="356"/>
                </a:lnTo>
                <a:lnTo>
                  <a:pt x="1105" y="364"/>
                </a:lnTo>
                <a:lnTo>
                  <a:pt x="1092" y="369"/>
                </a:lnTo>
                <a:lnTo>
                  <a:pt x="1086" y="372"/>
                </a:lnTo>
                <a:lnTo>
                  <a:pt x="1079" y="374"/>
                </a:lnTo>
                <a:lnTo>
                  <a:pt x="1071" y="376"/>
                </a:lnTo>
                <a:lnTo>
                  <a:pt x="1065" y="377"/>
                </a:lnTo>
                <a:lnTo>
                  <a:pt x="1056" y="379"/>
                </a:lnTo>
                <a:lnTo>
                  <a:pt x="1048" y="379"/>
                </a:lnTo>
                <a:lnTo>
                  <a:pt x="1040" y="381"/>
                </a:lnTo>
                <a:lnTo>
                  <a:pt x="1031" y="381"/>
                </a:lnTo>
                <a:lnTo>
                  <a:pt x="1026" y="381"/>
                </a:lnTo>
                <a:lnTo>
                  <a:pt x="1018" y="381"/>
                </a:lnTo>
                <a:lnTo>
                  <a:pt x="1011" y="379"/>
                </a:lnTo>
                <a:lnTo>
                  <a:pt x="1004" y="379"/>
                </a:lnTo>
                <a:lnTo>
                  <a:pt x="997" y="377"/>
                </a:lnTo>
                <a:lnTo>
                  <a:pt x="992" y="376"/>
                </a:lnTo>
                <a:lnTo>
                  <a:pt x="986" y="376"/>
                </a:lnTo>
                <a:lnTo>
                  <a:pt x="979" y="374"/>
                </a:lnTo>
                <a:lnTo>
                  <a:pt x="969" y="373"/>
                </a:lnTo>
                <a:lnTo>
                  <a:pt x="958" y="368"/>
                </a:lnTo>
                <a:lnTo>
                  <a:pt x="947" y="365"/>
                </a:lnTo>
                <a:lnTo>
                  <a:pt x="938" y="359"/>
                </a:lnTo>
                <a:lnTo>
                  <a:pt x="929" y="354"/>
                </a:lnTo>
                <a:lnTo>
                  <a:pt x="922" y="347"/>
                </a:lnTo>
                <a:lnTo>
                  <a:pt x="916" y="339"/>
                </a:lnTo>
                <a:lnTo>
                  <a:pt x="911" y="332"/>
                </a:lnTo>
                <a:lnTo>
                  <a:pt x="907" y="323"/>
                </a:lnTo>
                <a:lnTo>
                  <a:pt x="903" y="312"/>
                </a:lnTo>
                <a:lnTo>
                  <a:pt x="900" y="302"/>
                </a:lnTo>
                <a:lnTo>
                  <a:pt x="900" y="290"/>
                </a:lnTo>
                <a:close/>
                <a:moveTo>
                  <a:pt x="1387" y="240"/>
                </a:moveTo>
                <a:lnTo>
                  <a:pt x="1385" y="223"/>
                </a:lnTo>
                <a:lnTo>
                  <a:pt x="1384" y="209"/>
                </a:lnTo>
                <a:lnTo>
                  <a:pt x="1379" y="194"/>
                </a:lnTo>
                <a:lnTo>
                  <a:pt x="1373" y="180"/>
                </a:lnTo>
                <a:lnTo>
                  <a:pt x="1370" y="175"/>
                </a:lnTo>
                <a:lnTo>
                  <a:pt x="1365" y="170"/>
                </a:lnTo>
                <a:lnTo>
                  <a:pt x="1360" y="166"/>
                </a:lnTo>
                <a:lnTo>
                  <a:pt x="1353" y="161"/>
                </a:lnTo>
                <a:lnTo>
                  <a:pt x="1347" y="158"/>
                </a:lnTo>
                <a:lnTo>
                  <a:pt x="1339" y="157"/>
                </a:lnTo>
                <a:lnTo>
                  <a:pt x="1331" y="154"/>
                </a:lnTo>
                <a:lnTo>
                  <a:pt x="1322" y="154"/>
                </a:lnTo>
                <a:lnTo>
                  <a:pt x="1313" y="154"/>
                </a:lnTo>
                <a:lnTo>
                  <a:pt x="1304" y="157"/>
                </a:lnTo>
                <a:lnTo>
                  <a:pt x="1296" y="158"/>
                </a:lnTo>
                <a:lnTo>
                  <a:pt x="1291" y="161"/>
                </a:lnTo>
                <a:lnTo>
                  <a:pt x="1285" y="166"/>
                </a:lnTo>
                <a:lnTo>
                  <a:pt x="1278" y="170"/>
                </a:lnTo>
                <a:lnTo>
                  <a:pt x="1274" y="175"/>
                </a:lnTo>
                <a:lnTo>
                  <a:pt x="1270" y="180"/>
                </a:lnTo>
                <a:lnTo>
                  <a:pt x="1263" y="194"/>
                </a:lnTo>
                <a:lnTo>
                  <a:pt x="1259" y="209"/>
                </a:lnTo>
                <a:lnTo>
                  <a:pt x="1257" y="223"/>
                </a:lnTo>
                <a:lnTo>
                  <a:pt x="1256" y="240"/>
                </a:lnTo>
                <a:lnTo>
                  <a:pt x="1257" y="257"/>
                </a:lnTo>
                <a:lnTo>
                  <a:pt x="1259" y="272"/>
                </a:lnTo>
                <a:lnTo>
                  <a:pt x="1263" y="288"/>
                </a:lnTo>
                <a:lnTo>
                  <a:pt x="1270" y="302"/>
                </a:lnTo>
                <a:lnTo>
                  <a:pt x="1274" y="307"/>
                </a:lnTo>
                <a:lnTo>
                  <a:pt x="1278" y="312"/>
                </a:lnTo>
                <a:lnTo>
                  <a:pt x="1285" y="316"/>
                </a:lnTo>
                <a:lnTo>
                  <a:pt x="1291" y="320"/>
                </a:lnTo>
                <a:lnTo>
                  <a:pt x="1296" y="323"/>
                </a:lnTo>
                <a:lnTo>
                  <a:pt x="1304" y="324"/>
                </a:lnTo>
                <a:lnTo>
                  <a:pt x="1313" y="325"/>
                </a:lnTo>
                <a:lnTo>
                  <a:pt x="1322" y="325"/>
                </a:lnTo>
                <a:lnTo>
                  <a:pt x="1331" y="325"/>
                </a:lnTo>
                <a:lnTo>
                  <a:pt x="1339" y="324"/>
                </a:lnTo>
                <a:lnTo>
                  <a:pt x="1347" y="323"/>
                </a:lnTo>
                <a:lnTo>
                  <a:pt x="1353" y="320"/>
                </a:lnTo>
                <a:lnTo>
                  <a:pt x="1360" y="316"/>
                </a:lnTo>
                <a:lnTo>
                  <a:pt x="1365" y="312"/>
                </a:lnTo>
                <a:lnTo>
                  <a:pt x="1370" y="307"/>
                </a:lnTo>
                <a:lnTo>
                  <a:pt x="1373" y="302"/>
                </a:lnTo>
                <a:lnTo>
                  <a:pt x="1379" y="288"/>
                </a:lnTo>
                <a:lnTo>
                  <a:pt x="1384" y="272"/>
                </a:lnTo>
                <a:lnTo>
                  <a:pt x="1385" y="257"/>
                </a:lnTo>
                <a:lnTo>
                  <a:pt x="1387" y="240"/>
                </a:lnTo>
                <a:close/>
                <a:moveTo>
                  <a:pt x="1181" y="239"/>
                </a:moveTo>
                <a:lnTo>
                  <a:pt x="1181" y="225"/>
                </a:lnTo>
                <a:lnTo>
                  <a:pt x="1182" y="211"/>
                </a:lnTo>
                <a:lnTo>
                  <a:pt x="1185" y="197"/>
                </a:lnTo>
                <a:lnTo>
                  <a:pt x="1189" y="184"/>
                </a:lnTo>
                <a:lnTo>
                  <a:pt x="1193" y="171"/>
                </a:lnTo>
                <a:lnTo>
                  <a:pt x="1199" y="159"/>
                </a:lnTo>
                <a:lnTo>
                  <a:pt x="1207" y="149"/>
                </a:lnTo>
                <a:lnTo>
                  <a:pt x="1215" y="138"/>
                </a:lnTo>
                <a:lnTo>
                  <a:pt x="1224" y="129"/>
                </a:lnTo>
                <a:lnTo>
                  <a:pt x="1234" y="121"/>
                </a:lnTo>
                <a:lnTo>
                  <a:pt x="1246" y="114"/>
                </a:lnTo>
                <a:lnTo>
                  <a:pt x="1259" y="108"/>
                </a:lnTo>
                <a:lnTo>
                  <a:pt x="1266" y="105"/>
                </a:lnTo>
                <a:lnTo>
                  <a:pt x="1273" y="103"/>
                </a:lnTo>
                <a:lnTo>
                  <a:pt x="1280" y="100"/>
                </a:lnTo>
                <a:lnTo>
                  <a:pt x="1287" y="99"/>
                </a:lnTo>
                <a:lnTo>
                  <a:pt x="1295" y="97"/>
                </a:lnTo>
                <a:lnTo>
                  <a:pt x="1303" y="97"/>
                </a:lnTo>
                <a:lnTo>
                  <a:pt x="1310" y="95"/>
                </a:lnTo>
                <a:lnTo>
                  <a:pt x="1320" y="95"/>
                </a:lnTo>
                <a:lnTo>
                  <a:pt x="1327" y="95"/>
                </a:lnTo>
                <a:lnTo>
                  <a:pt x="1335" y="97"/>
                </a:lnTo>
                <a:lnTo>
                  <a:pt x="1343" y="97"/>
                </a:lnTo>
                <a:lnTo>
                  <a:pt x="1350" y="99"/>
                </a:lnTo>
                <a:lnTo>
                  <a:pt x="1358" y="100"/>
                </a:lnTo>
                <a:lnTo>
                  <a:pt x="1364" y="101"/>
                </a:lnTo>
                <a:lnTo>
                  <a:pt x="1371" y="105"/>
                </a:lnTo>
                <a:lnTo>
                  <a:pt x="1378" y="106"/>
                </a:lnTo>
                <a:lnTo>
                  <a:pt x="1390" y="112"/>
                </a:lnTo>
                <a:lnTo>
                  <a:pt x="1401" y="118"/>
                </a:lnTo>
                <a:lnTo>
                  <a:pt x="1411" y="126"/>
                </a:lnTo>
                <a:lnTo>
                  <a:pt x="1420" y="135"/>
                </a:lnTo>
                <a:lnTo>
                  <a:pt x="1430" y="144"/>
                </a:lnTo>
                <a:lnTo>
                  <a:pt x="1437" y="154"/>
                </a:lnTo>
                <a:lnTo>
                  <a:pt x="1444" y="167"/>
                </a:lnTo>
                <a:lnTo>
                  <a:pt x="1449" y="179"/>
                </a:lnTo>
                <a:lnTo>
                  <a:pt x="1454" y="193"/>
                </a:lnTo>
                <a:lnTo>
                  <a:pt x="1457" y="209"/>
                </a:lnTo>
                <a:lnTo>
                  <a:pt x="1458" y="223"/>
                </a:lnTo>
                <a:lnTo>
                  <a:pt x="1458" y="239"/>
                </a:lnTo>
                <a:lnTo>
                  <a:pt x="1457" y="258"/>
                </a:lnTo>
                <a:lnTo>
                  <a:pt x="1455" y="277"/>
                </a:lnTo>
                <a:lnTo>
                  <a:pt x="1450" y="295"/>
                </a:lnTo>
                <a:lnTo>
                  <a:pt x="1444" y="312"/>
                </a:lnTo>
                <a:lnTo>
                  <a:pt x="1439" y="320"/>
                </a:lnTo>
                <a:lnTo>
                  <a:pt x="1435" y="328"/>
                </a:lnTo>
                <a:lnTo>
                  <a:pt x="1430" y="333"/>
                </a:lnTo>
                <a:lnTo>
                  <a:pt x="1423" y="341"/>
                </a:lnTo>
                <a:lnTo>
                  <a:pt x="1418" y="347"/>
                </a:lnTo>
                <a:lnTo>
                  <a:pt x="1410" y="351"/>
                </a:lnTo>
                <a:lnTo>
                  <a:pt x="1404" y="358"/>
                </a:lnTo>
                <a:lnTo>
                  <a:pt x="1396" y="363"/>
                </a:lnTo>
                <a:lnTo>
                  <a:pt x="1388" y="367"/>
                </a:lnTo>
                <a:lnTo>
                  <a:pt x="1379" y="369"/>
                </a:lnTo>
                <a:lnTo>
                  <a:pt x="1370" y="373"/>
                </a:lnTo>
                <a:lnTo>
                  <a:pt x="1361" y="376"/>
                </a:lnTo>
                <a:lnTo>
                  <a:pt x="1352" y="377"/>
                </a:lnTo>
                <a:lnTo>
                  <a:pt x="1341" y="379"/>
                </a:lnTo>
                <a:lnTo>
                  <a:pt x="1330" y="381"/>
                </a:lnTo>
                <a:lnTo>
                  <a:pt x="1320" y="381"/>
                </a:lnTo>
                <a:lnTo>
                  <a:pt x="1308" y="381"/>
                </a:lnTo>
                <a:lnTo>
                  <a:pt x="1296" y="379"/>
                </a:lnTo>
                <a:lnTo>
                  <a:pt x="1286" y="377"/>
                </a:lnTo>
                <a:lnTo>
                  <a:pt x="1275" y="374"/>
                </a:lnTo>
                <a:lnTo>
                  <a:pt x="1266" y="373"/>
                </a:lnTo>
                <a:lnTo>
                  <a:pt x="1257" y="368"/>
                </a:lnTo>
                <a:lnTo>
                  <a:pt x="1248" y="365"/>
                </a:lnTo>
                <a:lnTo>
                  <a:pt x="1241" y="360"/>
                </a:lnTo>
                <a:lnTo>
                  <a:pt x="1233" y="356"/>
                </a:lnTo>
                <a:lnTo>
                  <a:pt x="1226" y="350"/>
                </a:lnTo>
                <a:lnTo>
                  <a:pt x="1220" y="343"/>
                </a:lnTo>
                <a:lnTo>
                  <a:pt x="1215" y="338"/>
                </a:lnTo>
                <a:lnTo>
                  <a:pt x="1208" y="330"/>
                </a:lnTo>
                <a:lnTo>
                  <a:pt x="1203" y="324"/>
                </a:lnTo>
                <a:lnTo>
                  <a:pt x="1199" y="315"/>
                </a:lnTo>
                <a:lnTo>
                  <a:pt x="1194" y="307"/>
                </a:lnTo>
                <a:lnTo>
                  <a:pt x="1189" y="290"/>
                </a:lnTo>
                <a:lnTo>
                  <a:pt x="1184" y="273"/>
                </a:lnTo>
                <a:lnTo>
                  <a:pt x="1182" y="257"/>
                </a:lnTo>
                <a:lnTo>
                  <a:pt x="1181" y="239"/>
                </a:lnTo>
                <a:close/>
                <a:moveTo>
                  <a:pt x="1506" y="373"/>
                </a:moveTo>
                <a:lnTo>
                  <a:pt x="1506" y="105"/>
                </a:lnTo>
                <a:lnTo>
                  <a:pt x="1574" y="105"/>
                </a:lnTo>
                <a:lnTo>
                  <a:pt x="1574" y="143"/>
                </a:lnTo>
                <a:lnTo>
                  <a:pt x="1576" y="143"/>
                </a:lnTo>
                <a:lnTo>
                  <a:pt x="1582" y="132"/>
                </a:lnTo>
                <a:lnTo>
                  <a:pt x="1591" y="121"/>
                </a:lnTo>
                <a:lnTo>
                  <a:pt x="1599" y="114"/>
                </a:lnTo>
                <a:lnTo>
                  <a:pt x="1609" y="108"/>
                </a:lnTo>
                <a:lnTo>
                  <a:pt x="1620" y="101"/>
                </a:lnTo>
                <a:lnTo>
                  <a:pt x="1631" y="99"/>
                </a:lnTo>
                <a:lnTo>
                  <a:pt x="1643" y="95"/>
                </a:lnTo>
                <a:lnTo>
                  <a:pt x="1657" y="95"/>
                </a:lnTo>
                <a:lnTo>
                  <a:pt x="1665" y="95"/>
                </a:lnTo>
                <a:lnTo>
                  <a:pt x="1670" y="97"/>
                </a:lnTo>
                <a:lnTo>
                  <a:pt x="1678" y="97"/>
                </a:lnTo>
                <a:lnTo>
                  <a:pt x="1684" y="99"/>
                </a:lnTo>
                <a:lnTo>
                  <a:pt x="1691" y="100"/>
                </a:lnTo>
                <a:lnTo>
                  <a:pt x="1696" y="101"/>
                </a:lnTo>
                <a:lnTo>
                  <a:pt x="1703" y="105"/>
                </a:lnTo>
                <a:lnTo>
                  <a:pt x="1708" y="106"/>
                </a:lnTo>
                <a:lnTo>
                  <a:pt x="1718" y="112"/>
                </a:lnTo>
                <a:lnTo>
                  <a:pt x="1727" y="119"/>
                </a:lnTo>
                <a:lnTo>
                  <a:pt x="1735" y="129"/>
                </a:lnTo>
                <a:lnTo>
                  <a:pt x="1741" y="138"/>
                </a:lnTo>
                <a:lnTo>
                  <a:pt x="1745" y="149"/>
                </a:lnTo>
                <a:lnTo>
                  <a:pt x="1750" y="159"/>
                </a:lnTo>
                <a:lnTo>
                  <a:pt x="1752" y="174"/>
                </a:lnTo>
                <a:lnTo>
                  <a:pt x="1753" y="187"/>
                </a:lnTo>
                <a:lnTo>
                  <a:pt x="1753" y="373"/>
                </a:lnTo>
                <a:lnTo>
                  <a:pt x="1682" y="373"/>
                </a:lnTo>
                <a:lnTo>
                  <a:pt x="1682" y="210"/>
                </a:lnTo>
                <a:lnTo>
                  <a:pt x="1682" y="197"/>
                </a:lnTo>
                <a:lnTo>
                  <a:pt x="1679" y="187"/>
                </a:lnTo>
                <a:lnTo>
                  <a:pt x="1677" y="178"/>
                </a:lnTo>
                <a:lnTo>
                  <a:pt x="1673" y="170"/>
                </a:lnTo>
                <a:lnTo>
                  <a:pt x="1668" y="165"/>
                </a:lnTo>
                <a:lnTo>
                  <a:pt x="1659" y="159"/>
                </a:lnTo>
                <a:lnTo>
                  <a:pt x="1648" y="157"/>
                </a:lnTo>
                <a:lnTo>
                  <a:pt x="1634" y="154"/>
                </a:lnTo>
                <a:lnTo>
                  <a:pt x="1620" y="157"/>
                </a:lnTo>
                <a:lnTo>
                  <a:pt x="1608" y="159"/>
                </a:lnTo>
                <a:lnTo>
                  <a:pt x="1599" y="166"/>
                </a:lnTo>
                <a:lnTo>
                  <a:pt x="1591" y="174"/>
                </a:lnTo>
                <a:lnTo>
                  <a:pt x="1585" y="183"/>
                </a:lnTo>
                <a:lnTo>
                  <a:pt x="1581" y="193"/>
                </a:lnTo>
                <a:lnTo>
                  <a:pt x="1580" y="205"/>
                </a:lnTo>
                <a:lnTo>
                  <a:pt x="1577" y="219"/>
                </a:lnTo>
                <a:lnTo>
                  <a:pt x="1577" y="373"/>
                </a:lnTo>
                <a:lnTo>
                  <a:pt x="1506" y="373"/>
                </a:lnTo>
                <a:close/>
                <a:moveTo>
                  <a:pt x="1801" y="303"/>
                </a:moveTo>
                <a:lnTo>
                  <a:pt x="1802" y="283"/>
                </a:lnTo>
                <a:lnTo>
                  <a:pt x="1806" y="268"/>
                </a:lnTo>
                <a:lnTo>
                  <a:pt x="1813" y="254"/>
                </a:lnTo>
                <a:lnTo>
                  <a:pt x="1822" y="242"/>
                </a:lnTo>
                <a:lnTo>
                  <a:pt x="1828" y="236"/>
                </a:lnTo>
                <a:lnTo>
                  <a:pt x="1833" y="231"/>
                </a:lnTo>
                <a:lnTo>
                  <a:pt x="1840" y="227"/>
                </a:lnTo>
                <a:lnTo>
                  <a:pt x="1848" y="223"/>
                </a:lnTo>
                <a:lnTo>
                  <a:pt x="1854" y="220"/>
                </a:lnTo>
                <a:lnTo>
                  <a:pt x="1862" y="218"/>
                </a:lnTo>
                <a:lnTo>
                  <a:pt x="1871" y="215"/>
                </a:lnTo>
                <a:lnTo>
                  <a:pt x="1878" y="214"/>
                </a:lnTo>
                <a:lnTo>
                  <a:pt x="1943" y="205"/>
                </a:lnTo>
                <a:lnTo>
                  <a:pt x="1955" y="202"/>
                </a:lnTo>
                <a:lnTo>
                  <a:pt x="1960" y="197"/>
                </a:lnTo>
                <a:lnTo>
                  <a:pt x="1965" y="193"/>
                </a:lnTo>
                <a:lnTo>
                  <a:pt x="1967" y="185"/>
                </a:lnTo>
                <a:lnTo>
                  <a:pt x="1964" y="170"/>
                </a:lnTo>
                <a:lnTo>
                  <a:pt x="1956" y="159"/>
                </a:lnTo>
                <a:lnTo>
                  <a:pt x="1942" y="153"/>
                </a:lnTo>
                <a:lnTo>
                  <a:pt x="1924" y="152"/>
                </a:lnTo>
                <a:lnTo>
                  <a:pt x="1915" y="152"/>
                </a:lnTo>
                <a:lnTo>
                  <a:pt x="1906" y="153"/>
                </a:lnTo>
                <a:lnTo>
                  <a:pt x="1898" y="157"/>
                </a:lnTo>
                <a:lnTo>
                  <a:pt x="1892" y="159"/>
                </a:lnTo>
                <a:lnTo>
                  <a:pt x="1888" y="165"/>
                </a:lnTo>
                <a:lnTo>
                  <a:pt x="1883" y="170"/>
                </a:lnTo>
                <a:lnTo>
                  <a:pt x="1880" y="179"/>
                </a:lnTo>
                <a:lnTo>
                  <a:pt x="1878" y="189"/>
                </a:lnTo>
                <a:lnTo>
                  <a:pt x="1810" y="189"/>
                </a:lnTo>
                <a:lnTo>
                  <a:pt x="1811" y="175"/>
                </a:lnTo>
                <a:lnTo>
                  <a:pt x="1815" y="161"/>
                </a:lnTo>
                <a:lnTo>
                  <a:pt x="1819" y="148"/>
                </a:lnTo>
                <a:lnTo>
                  <a:pt x="1824" y="136"/>
                </a:lnTo>
                <a:lnTo>
                  <a:pt x="1832" y="127"/>
                </a:lnTo>
                <a:lnTo>
                  <a:pt x="1841" y="118"/>
                </a:lnTo>
                <a:lnTo>
                  <a:pt x="1850" y="112"/>
                </a:lnTo>
                <a:lnTo>
                  <a:pt x="1863" y="106"/>
                </a:lnTo>
                <a:lnTo>
                  <a:pt x="1869" y="105"/>
                </a:lnTo>
                <a:lnTo>
                  <a:pt x="1877" y="101"/>
                </a:lnTo>
                <a:lnTo>
                  <a:pt x="1883" y="100"/>
                </a:lnTo>
                <a:lnTo>
                  <a:pt x="1890" y="99"/>
                </a:lnTo>
                <a:lnTo>
                  <a:pt x="1898" y="99"/>
                </a:lnTo>
                <a:lnTo>
                  <a:pt x="1907" y="97"/>
                </a:lnTo>
                <a:lnTo>
                  <a:pt x="1915" y="95"/>
                </a:lnTo>
                <a:lnTo>
                  <a:pt x="1924" y="95"/>
                </a:lnTo>
                <a:lnTo>
                  <a:pt x="1937" y="95"/>
                </a:lnTo>
                <a:lnTo>
                  <a:pt x="1947" y="97"/>
                </a:lnTo>
                <a:lnTo>
                  <a:pt x="1956" y="97"/>
                </a:lnTo>
                <a:lnTo>
                  <a:pt x="1967" y="99"/>
                </a:lnTo>
                <a:lnTo>
                  <a:pt x="1974" y="101"/>
                </a:lnTo>
                <a:lnTo>
                  <a:pt x="1982" y="103"/>
                </a:lnTo>
                <a:lnTo>
                  <a:pt x="1990" y="108"/>
                </a:lnTo>
                <a:lnTo>
                  <a:pt x="1996" y="110"/>
                </a:lnTo>
                <a:lnTo>
                  <a:pt x="2008" y="118"/>
                </a:lnTo>
                <a:lnTo>
                  <a:pt x="2017" y="126"/>
                </a:lnTo>
                <a:lnTo>
                  <a:pt x="2023" y="134"/>
                </a:lnTo>
                <a:lnTo>
                  <a:pt x="2027" y="141"/>
                </a:lnTo>
                <a:lnTo>
                  <a:pt x="2031" y="150"/>
                </a:lnTo>
                <a:lnTo>
                  <a:pt x="2033" y="158"/>
                </a:lnTo>
                <a:lnTo>
                  <a:pt x="2034" y="167"/>
                </a:lnTo>
                <a:lnTo>
                  <a:pt x="2034" y="175"/>
                </a:lnTo>
                <a:lnTo>
                  <a:pt x="2034" y="323"/>
                </a:lnTo>
                <a:lnTo>
                  <a:pt x="2034" y="332"/>
                </a:lnTo>
                <a:lnTo>
                  <a:pt x="2035" y="339"/>
                </a:lnTo>
                <a:lnTo>
                  <a:pt x="2035" y="346"/>
                </a:lnTo>
                <a:lnTo>
                  <a:pt x="2037" y="351"/>
                </a:lnTo>
                <a:lnTo>
                  <a:pt x="2040" y="356"/>
                </a:lnTo>
                <a:lnTo>
                  <a:pt x="2042" y="360"/>
                </a:lnTo>
                <a:lnTo>
                  <a:pt x="2047" y="364"/>
                </a:lnTo>
                <a:lnTo>
                  <a:pt x="2051" y="365"/>
                </a:lnTo>
                <a:lnTo>
                  <a:pt x="2051" y="373"/>
                </a:lnTo>
                <a:lnTo>
                  <a:pt x="1976" y="373"/>
                </a:lnTo>
                <a:lnTo>
                  <a:pt x="1973" y="365"/>
                </a:lnTo>
                <a:lnTo>
                  <a:pt x="1972" y="358"/>
                </a:lnTo>
                <a:lnTo>
                  <a:pt x="1969" y="351"/>
                </a:lnTo>
                <a:lnTo>
                  <a:pt x="1968" y="346"/>
                </a:lnTo>
                <a:lnTo>
                  <a:pt x="1964" y="351"/>
                </a:lnTo>
                <a:lnTo>
                  <a:pt x="1958" y="356"/>
                </a:lnTo>
                <a:lnTo>
                  <a:pt x="1951" y="360"/>
                </a:lnTo>
                <a:lnTo>
                  <a:pt x="1946" y="364"/>
                </a:lnTo>
                <a:lnTo>
                  <a:pt x="1939" y="368"/>
                </a:lnTo>
                <a:lnTo>
                  <a:pt x="1933" y="372"/>
                </a:lnTo>
                <a:lnTo>
                  <a:pt x="1925" y="373"/>
                </a:lnTo>
                <a:lnTo>
                  <a:pt x="1920" y="374"/>
                </a:lnTo>
                <a:lnTo>
                  <a:pt x="1912" y="376"/>
                </a:lnTo>
                <a:lnTo>
                  <a:pt x="1903" y="379"/>
                </a:lnTo>
                <a:lnTo>
                  <a:pt x="1895" y="381"/>
                </a:lnTo>
                <a:lnTo>
                  <a:pt x="1886" y="381"/>
                </a:lnTo>
                <a:lnTo>
                  <a:pt x="1875" y="381"/>
                </a:lnTo>
                <a:lnTo>
                  <a:pt x="1866" y="379"/>
                </a:lnTo>
                <a:lnTo>
                  <a:pt x="1855" y="376"/>
                </a:lnTo>
                <a:lnTo>
                  <a:pt x="1845" y="373"/>
                </a:lnTo>
                <a:lnTo>
                  <a:pt x="1836" y="369"/>
                </a:lnTo>
                <a:lnTo>
                  <a:pt x="1828" y="364"/>
                </a:lnTo>
                <a:lnTo>
                  <a:pt x="1820" y="358"/>
                </a:lnTo>
                <a:lnTo>
                  <a:pt x="1813" y="348"/>
                </a:lnTo>
                <a:lnTo>
                  <a:pt x="1809" y="339"/>
                </a:lnTo>
                <a:lnTo>
                  <a:pt x="1804" y="329"/>
                </a:lnTo>
                <a:lnTo>
                  <a:pt x="1802" y="316"/>
                </a:lnTo>
                <a:lnTo>
                  <a:pt x="1801" y="303"/>
                </a:lnTo>
                <a:close/>
                <a:moveTo>
                  <a:pt x="1967" y="244"/>
                </a:moveTo>
                <a:lnTo>
                  <a:pt x="1963" y="246"/>
                </a:lnTo>
                <a:lnTo>
                  <a:pt x="1956" y="249"/>
                </a:lnTo>
                <a:lnTo>
                  <a:pt x="1948" y="253"/>
                </a:lnTo>
                <a:lnTo>
                  <a:pt x="1941" y="254"/>
                </a:lnTo>
                <a:lnTo>
                  <a:pt x="1933" y="255"/>
                </a:lnTo>
                <a:lnTo>
                  <a:pt x="1924" y="257"/>
                </a:lnTo>
                <a:lnTo>
                  <a:pt x="1915" y="260"/>
                </a:lnTo>
                <a:lnTo>
                  <a:pt x="1907" y="262"/>
                </a:lnTo>
                <a:lnTo>
                  <a:pt x="1899" y="264"/>
                </a:lnTo>
                <a:lnTo>
                  <a:pt x="1892" y="266"/>
                </a:lnTo>
                <a:lnTo>
                  <a:pt x="1886" y="269"/>
                </a:lnTo>
                <a:lnTo>
                  <a:pt x="1881" y="273"/>
                </a:lnTo>
                <a:lnTo>
                  <a:pt x="1877" y="280"/>
                </a:lnTo>
                <a:lnTo>
                  <a:pt x="1875" y="286"/>
                </a:lnTo>
                <a:lnTo>
                  <a:pt x="1872" y="294"/>
                </a:lnTo>
                <a:lnTo>
                  <a:pt x="1872" y="303"/>
                </a:lnTo>
                <a:lnTo>
                  <a:pt x="1872" y="311"/>
                </a:lnTo>
                <a:lnTo>
                  <a:pt x="1875" y="316"/>
                </a:lnTo>
                <a:lnTo>
                  <a:pt x="1877" y="321"/>
                </a:lnTo>
                <a:lnTo>
                  <a:pt x="1881" y="325"/>
                </a:lnTo>
                <a:lnTo>
                  <a:pt x="1886" y="329"/>
                </a:lnTo>
                <a:lnTo>
                  <a:pt x="1892" y="332"/>
                </a:lnTo>
                <a:lnTo>
                  <a:pt x="1899" y="333"/>
                </a:lnTo>
                <a:lnTo>
                  <a:pt x="1906" y="333"/>
                </a:lnTo>
                <a:lnTo>
                  <a:pt x="1913" y="333"/>
                </a:lnTo>
                <a:lnTo>
                  <a:pt x="1920" y="332"/>
                </a:lnTo>
                <a:lnTo>
                  <a:pt x="1928" y="330"/>
                </a:lnTo>
                <a:lnTo>
                  <a:pt x="1933" y="328"/>
                </a:lnTo>
                <a:lnTo>
                  <a:pt x="1939" y="324"/>
                </a:lnTo>
                <a:lnTo>
                  <a:pt x="1946" y="321"/>
                </a:lnTo>
                <a:lnTo>
                  <a:pt x="1951" y="316"/>
                </a:lnTo>
                <a:lnTo>
                  <a:pt x="1958" y="311"/>
                </a:lnTo>
                <a:lnTo>
                  <a:pt x="1963" y="303"/>
                </a:lnTo>
                <a:lnTo>
                  <a:pt x="1965" y="295"/>
                </a:lnTo>
                <a:lnTo>
                  <a:pt x="1967" y="288"/>
                </a:lnTo>
                <a:lnTo>
                  <a:pt x="1967" y="279"/>
                </a:lnTo>
                <a:lnTo>
                  <a:pt x="1967" y="244"/>
                </a:lnTo>
                <a:close/>
                <a:moveTo>
                  <a:pt x="2102" y="373"/>
                </a:moveTo>
                <a:lnTo>
                  <a:pt x="2102" y="8"/>
                </a:lnTo>
                <a:lnTo>
                  <a:pt x="2175" y="8"/>
                </a:lnTo>
                <a:lnTo>
                  <a:pt x="2175" y="373"/>
                </a:lnTo>
                <a:lnTo>
                  <a:pt x="2102" y="373"/>
                </a:lnTo>
                <a:close/>
                <a:moveTo>
                  <a:pt x="2368" y="263"/>
                </a:moveTo>
                <a:lnTo>
                  <a:pt x="2441" y="263"/>
                </a:lnTo>
                <a:lnTo>
                  <a:pt x="2441" y="272"/>
                </a:lnTo>
                <a:lnTo>
                  <a:pt x="2444" y="281"/>
                </a:lnTo>
                <a:lnTo>
                  <a:pt x="2448" y="289"/>
                </a:lnTo>
                <a:lnTo>
                  <a:pt x="2452" y="297"/>
                </a:lnTo>
                <a:lnTo>
                  <a:pt x="2457" y="303"/>
                </a:lnTo>
                <a:lnTo>
                  <a:pt x="2462" y="308"/>
                </a:lnTo>
                <a:lnTo>
                  <a:pt x="2470" y="313"/>
                </a:lnTo>
                <a:lnTo>
                  <a:pt x="2478" y="316"/>
                </a:lnTo>
                <a:lnTo>
                  <a:pt x="2486" y="319"/>
                </a:lnTo>
                <a:lnTo>
                  <a:pt x="2495" y="321"/>
                </a:lnTo>
                <a:lnTo>
                  <a:pt x="2504" y="323"/>
                </a:lnTo>
                <a:lnTo>
                  <a:pt x="2513" y="323"/>
                </a:lnTo>
                <a:lnTo>
                  <a:pt x="2532" y="323"/>
                </a:lnTo>
                <a:lnTo>
                  <a:pt x="2549" y="320"/>
                </a:lnTo>
                <a:lnTo>
                  <a:pt x="2562" y="316"/>
                </a:lnTo>
                <a:lnTo>
                  <a:pt x="2572" y="311"/>
                </a:lnTo>
                <a:lnTo>
                  <a:pt x="2581" y="304"/>
                </a:lnTo>
                <a:lnTo>
                  <a:pt x="2588" y="297"/>
                </a:lnTo>
                <a:lnTo>
                  <a:pt x="2593" y="288"/>
                </a:lnTo>
                <a:lnTo>
                  <a:pt x="2594" y="277"/>
                </a:lnTo>
                <a:lnTo>
                  <a:pt x="2594" y="271"/>
                </a:lnTo>
                <a:lnTo>
                  <a:pt x="2593" y="263"/>
                </a:lnTo>
                <a:lnTo>
                  <a:pt x="2589" y="257"/>
                </a:lnTo>
                <a:lnTo>
                  <a:pt x="2585" y="253"/>
                </a:lnTo>
                <a:lnTo>
                  <a:pt x="2581" y="249"/>
                </a:lnTo>
                <a:lnTo>
                  <a:pt x="2577" y="246"/>
                </a:lnTo>
                <a:lnTo>
                  <a:pt x="2572" y="244"/>
                </a:lnTo>
                <a:lnTo>
                  <a:pt x="2567" y="240"/>
                </a:lnTo>
                <a:lnTo>
                  <a:pt x="2561" y="239"/>
                </a:lnTo>
                <a:lnTo>
                  <a:pt x="2551" y="236"/>
                </a:lnTo>
                <a:lnTo>
                  <a:pt x="2539" y="232"/>
                </a:lnTo>
                <a:lnTo>
                  <a:pt x="2527" y="229"/>
                </a:lnTo>
                <a:lnTo>
                  <a:pt x="2516" y="228"/>
                </a:lnTo>
                <a:lnTo>
                  <a:pt x="2507" y="225"/>
                </a:lnTo>
                <a:lnTo>
                  <a:pt x="2500" y="223"/>
                </a:lnTo>
                <a:lnTo>
                  <a:pt x="2492" y="222"/>
                </a:lnTo>
                <a:lnTo>
                  <a:pt x="2483" y="220"/>
                </a:lnTo>
                <a:lnTo>
                  <a:pt x="2475" y="219"/>
                </a:lnTo>
                <a:lnTo>
                  <a:pt x="2466" y="215"/>
                </a:lnTo>
                <a:lnTo>
                  <a:pt x="2458" y="214"/>
                </a:lnTo>
                <a:lnTo>
                  <a:pt x="2451" y="211"/>
                </a:lnTo>
                <a:lnTo>
                  <a:pt x="2444" y="210"/>
                </a:lnTo>
                <a:lnTo>
                  <a:pt x="2436" y="206"/>
                </a:lnTo>
                <a:lnTo>
                  <a:pt x="2431" y="204"/>
                </a:lnTo>
                <a:lnTo>
                  <a:pt x="2418" y="197"/>
                </a:lnTo>
                <a:lnTo>
                  <a:pt x="2408" y="189"/>
                </a:lnTo>
                <a:lnTo>
                  <a:pt x="2399" y="180"/>
                </a:lnTo>
                <a:lnTo>
                  <a:pt x="2390" y="170"/>
                </a:lnTo>
                <a:lnTo>
                  <a:pt x="2382" y="158"/>
                </a:lnTo>
                <a:lnTo>
                  <a:pt x="2377" y="144"/>
                </a:lnTo>
                <a:lnTo>
                  <a:pt x="2376" y="129"/>
                </a:lnTo>
                <a:lnTo>
                  <a:pt x="2374" y="112"/>
                </a:lnTo>
                <a:lnTo>
                  <a:pt x="2376" y="95"/>
                </a:lnTo>
                <a:lnTo>
                  <a:pt x="2379" y="80"/>
                </a:lnTo>
                <a:lnTo>
                  <a:pt x="2383" y="66"/>
                </a:lnTo>
                <a:lnTo>
                  <a:pt x="2391" y="52"/>
                </a:lnTo>
                <a:lnTo>
                  <a:pt x="2396" y="47"/>
                </a:lnTo>
                <a:lnTo>
                  <a:pt x="2400" y="40"/>
                </a:lnTo>
                <a:lnTo>
                  <a:pt x="2405" y="35"/>
                </a:lnTo>
                <a:lnTo>
                  <a:pt x="2411" y="31"/>
                </a:lnTo>
                <a:lnTo>
                  <a:pt x="2417" y="26"/>
                </a:lnTo>
                <a:lnTo>
                  <a:pt x="2423" y="22"/>
                </a:lnTo>
                <a:lnTo>
                  <a:pt x="2431" y="17"/>
                </a:lnTo>
                <a:lnTo>
                  <a:pt x="2439" y="15"/>
                </a:lnTo>
                <a:lnTo>
                  <a:pt x="2447" y="12"/>
                </a:lnTo>
                <a:lnTo>
                  <a:pt x="2453" y="8"/>
                </a:lnTo>
                <a:lnTo>
                  <a:pt x="2462" y="7"/>
                </a:lnTo>
                <a:lnTo>
                  <a:pt x="2471" y="4"/>
                </a:lnTo>
                <a:lnTo>
                  <a:pt x="2482" y="3"/>
                </a:lnTo>
                <a:lnTo>
                  <a:pt x="2491" y="3"/>
                </a:lnTo>
                <a:lnTo>
                  <a:pt x="2501" y="0"/>
                </a:lnTo>
                <a:lnTo>
                  <a:pt x="2511" y="0"/>
                </a:lnTo>
                <a:lnTo>
                  <a:pt x="2522" y="0"/>
                </a:lnTo>
                <a:lnTo>
                  <a:pt x="2532" y="0"/>
                </a:lnTo>
                <a:lnTo>
                  <a:pt x="2541" y="3"/>
                </a:lnTo>
                <a:lnTo>
                  <a:pt x="2550" y="4"/>
                </a:lnTo>
                <a:lnTo>
                  <a:pt x="2558" y="5"/>
                </a:lnTo>
                <a:lnTo>
                  <a:pt x="2566" y="7"/>
                </a:lnTo>
                <a:lnTo>
                  <a:pt x="2572" y="8"/>
                </a:lnTo>
                <a:lnTo>
                  <a:pt x="2580" y="12"/>
                </a:lnTo>
                <a:lnTo>
                  <a:pt x="2594" y="17"/>
                </a:lnTo>
                <a:lnTo>
                  <a:pt x="2605" y="24"/>
                </a:lnTo>
                <a:lnTo>
                  <a:pt x="2615" y="31"/>
                </a:lnTo>
                <a:lnTo>
                  <a:pt x="2624" y="39"/>
                </a:lnTo>
                <a:lnTo>
                  <a:pt x="2632" y="48"/>
                </a:lnTo>
                <a:lnTo>
                  <a:pt x="2640" y="57"/>
                </a:lnTo>
                <a:lnTo>
                  <a:pt x="2645" y="66"/>
                </a:lnTo>
                <a:lnTo>
                  <a:pt x="2649" y="77"/>
                </a:lnTo>
                <a:lnTo>
                  <a:pt x="2652" y="88"/>
                </a:lnTo>
                <a:lnTo>
                  <a:pt x="2655" y="97"/>
                </a:lnTo>
                <a:lnTo>
                  <a:pt x="2656" y="108"/>
                </a:lnTo>
                <a:lnTo>
                  <a:pt x="2658" y="118"/>
                </a:lnTo>
                <a:lnTo>
                  <a:pt x="2584" y="118"/>
                </a:lnTo>
                <a:lnTo>
                  <a:pt x="2581" y="106"/>
                </a:lnTo>
                <a:lnTo>
                  <a:pt x="2577" y="94"/>
                </a:lnTo>
                <a:lnTo>
                  <a:pt x="2571" y="84"/>
                </a:lnTo>
                <a:lnTo>
                  <a:pt x="2562" y="77"/>
                </a:lnTo>
                <a:lnTo>
                  <a:pt x="2551" y="73"/>
                </a:lnTo>
                <a:lnTo>
                  <a:pt x="2539" y="68"/>
                </a:lnTo>
                <a:lnTo>
                  <a:pt x="2524" y="66"/>
                </a:lnTo>
                <a:lnTo>
                  <a:pt x="2507" y="65"/>
                </a:lnTo>
                <a:lnTo>
                  <a:pt x="2495" y="65"/>
                </a:lnTo>
                <a:lnTo>
                  <a:pt x="2483" y="66"/>
                </a:lnTo>
                <a:lnTo>
                  <a:pt x="2471" y="69"/>
                </a:lnTo>
                <a:lnTo>
                  <a:pt x="2462" y="74"/>
                </a:lnTo>
                <a:lnTo>
                  <a:pt x="2456" y="80"/>
                </a:lnTo>
                <a:lnTo>
                  <a:pt x="2449" y="88"/>
                </a:lnTo>
                <a:lnTo>
                  <a:pt x="2447" y="97"/>
                </a:lnTo>
                <a:lnTo>
                  <a:pt x="2444" y="106"/>
                </a:lnTo>
                <a:lnTo>
                  <a:pt x="2447" y="118"/>
                </a:lnTo>
                <a:lnTo>
                  <a:pt x="2452" y="129"/>
                </a:lnTo>
                <a:lnTo>
                  <a:pt x="2461" y="138"/>
                </a:lnTo>
                <a:lnTo>
                  <a:pt x="2474" y="144"/>
                </a:lnTo>
                <a:lnTo>
                  <a:pt x="2479" y="145"/>
                </a:lnTo>
                <a:lnTo>
                  <a:pt x="2487" y="148"/>
                </a:lnTo>
                <a:lnTo>
                  <a:pt x="2493" y="149"/>
                </a:lnTo>
                <a:lnTo>
                  <a:pt x="2501" y="150"/>
                </a:lnTo>
                <a:lnTo>
                  <a:pt x="2507" y="152"/>
                </a:lnTo>
                <a:lnTo>
                  <a:pt x="2513" y="153"/>
                </a:lnTo>
                <a:lnTo>
                  <a:pt x="2519" y="154"/>
                </a:lnTo>
                <a:lnTo>
                  <a:pt x="2526" y="157"/>
                </a:lnTo>
                <a:lnTo>
                  <a:pt x="2537" y="159"/>
                </a:lnTo>
                <a:lnTo>
                  <a:pt x="2546" y="162"/>
                </a:lnTo>
                <a:lnTo>
                  <a:pt x="2554" y="165"/>
                </a:lnTo>
                <a:lnTo>
                  <a:pt x="2561" y="166"/>
                </a:lnTo>
                <a:lnTo>
                  <a:pt x="2571" y="169"/>
                </a:lnTo>
                <a:lnTo>
                  <a:pt x="2580" y="170"/>
                </a:lnTo>
                <a:lnTo>
                  <a:pt x="2589" y="174"/>
                </a:lnTo>
                <a:lnTo>
                  <a:pt x="2597" y="176"/>
                </a:lnTo>
                <a:lnTo>
                  <a:pt x="2605" y="178"/>
                </a:lnTo>
                <a:lnTo>
                  <a:pt x="2612" y="180"/>
                </a:lnTo>
                <a:lnTo>
                  <a:pt x="2619" y="184"/>
                </a:lnTo>
                <a:lnTo>
                  <a:pt x="2624" y="187"/>
                </a:lnTo>
                <a:lnTo>
                  <a:pt x="2636" y="193"/>
                </a:lnTo>
                <a:lnTo>
                  <a:pt x="2645" y="198"/>
                </a:lnTo>
                <a:lnTo>
                  <a:pt x="2652" y="206"/>
                </a:lnTo>
                <a:lnTo>
                  <a:pt x="2658" y="215"/>
                </a:lnTo>
                <a:lnTo>
                  <a:pt x="2663" y="227"/>
                </a:lnTo>
                <a:lnTo>
                  <a:pt x="2665" y="239"/>
                </a:lnTo>
                <a:lnTo>
                  <a:pt x="2669" y="253"/>
                </a:lnTo>
                <a:lnTo>
                  <a:pt x="2669" y="266"/>
                </a:lnTo>
                <a:lnTo>
                  <a:pt x="2667" y="285"/>
                </a:lnTo>
                <a:lnTo>
                  <a:pt x="2664" y="302"/>
                </a:lnTo>
                <a:lnTo>
                  <a:pt x="2660" y="315"/>
                </a:lnTo>
                <a:lnTo>
                  <a:pt x="2652" y="329"/>
                </a:lnTo>
                <a:lnTo>
                  <a:pt x="2643" y="341"/>
                </a:lnTo>
                <a:lnTo>
                  <a:pt x="2633" y="350"/>
                </a:lnTo>
                <a:lnTo>
                  <a:pt x="2623" y="359"/>
                </a:lnTo>
                <a:lnTo>
                  <a:pt x="2611" y="365"/>
                </a:lnTo>
                <a:lnTo>
                  <a:pt x="2605" y="368"/>
                </a:lnTo>
                <a:lnTo>
                  <a:pt x="2601" y="369"/>
                </a:lnTo>
                <a:lnTo>
                  <a:pt x="2594" y="373"/>
                </a:lnTo>
                <a:lnTo>
                  <a:pt x="2588" y="374"/>
                </a:lnTo>
                <a:lnTo>
                  <a:pt x="2581" y="376"/>
                </a:lnTo>
                <a:lnTo>
                  <a:pt x="2577" y="377"/>
                </a:lnTo>
                <a:lnTo>
                  <a:pt x="2571" y="379"/>
                </a:lnTo>
                <a:lnTo>
                  <a:pt x="2566" y="381"/>
                </a:lnTo>
                <a:lnTo>
                  <a:pt x="2554" y="382"/>
                </a:lnTo>
                <a:lnTo>
                  <a:pt x="2545" y="382"/>
                </a:lnTo>
                <a:lnTo>
                  <a:pt x="2536" y="383"/>
                </a:lnTo>
                <a:lnTo>
                  <a:pt x="2528" y="383"/>
                </a:lnTo>
                <a:lnTo>
                  <a:pt x="2492" y="382"/>
                </a:lnTo>
                <a:lnTo>
                  <a:pt x="2460" y="376"/>
                </a:lnTo>
                <a:lnTo>
                  <a:pt x="2432" y="367"/>
                </a:lnTo>
                <a:lnTo>
                  <a:pt x="2409" y="354"/>
                </a:lnTo>
                <a:lnTo>
                  <a:pt x="2392" y="337"/>
                </a:lnTo>
                <a:lnTo>
                  <a:pt x="2379" y="316"/>
                </a:lnTo>
                <a:lnTo>
                  <a:pt x="2372" y="292"/>
                </a:lnTo>
                <a:lnTo>
                  <a:pt x="2368" y="263"/>
                </a:lnTo>
                <a:close/>
                <a:moveTo>
                  <a:pt x="2703" y="303"/>
                </a:moveTo>
                <a:lnTo>
                  <a:pt x="2704" y="283"/>
                </a:lnTo>
                <a:lnTo>
                  <a:pt x="2708" y="268"/>
                </a:lnTo>
                <a:lnTo>
                  <a:pt x="2715" y="254"/>
                </a:lnTo>
                <a:lnTo>
                  <a:pt x="2724" y="242"/>
                </a:lnTo>
                <a:lnTo>
                  <a:pt x="2730" y="236"/>
                </a:lnTo>
                <a:lnTo>
                  <a:pt x="2735" y="231"/>
                </a:lnTo>
                <a:lnTo>
                  <a:pt x="2742" y="227"/>
                </a:lnTo>
                <a:lnTo>
                  <a:pt x="2750" y="223"/>
                </a:lnTo>
                <a:lnTo>
                  <a:pt x="2756" y="220"/>
                </a:lnTo>
                <a:lnTo>
                  <a:pt x="2764" y="218"/>
                </a:lnTo>
                <a:lnTo>
                  <a:pt x="2773" y="215"/>
                </a:lnTo>
                <a:lnTo>
                  <a:pt x="2780" y="214"/>
                </a:lnTo>
                <a:lnTo>
                  <a:pt x="2845" y="205"/>
                </a:lnTo>
                <a:lnTo>
                  <a:pt x="2857" y="202"/>
                </a:lnTo>
                <a:lnTo>
                  <a:pt x="2862" y="197"/>
                </a:lnTo>
                <a:lnTo>
                  <a:pt x="2867" y="193"/>
                </a:lnTo>
                <a:lnTo>
                  <a:pt x="2869" y="185"/>
                </a:lnTo>
                <a:lnTo>
                  <a:pt x="2866" y="170"/>
                </a:lnTo>
                <a:lnTo>
                  <a:pt x="2858" y="159"/>
                </a:lnTo>
                <a:lnTo>
                  <a:pt x="2844" y="153"/>
                </a:lnTo>
                <a:lnTo>
                  <a:pt x="2826" y="152"/>
                </a:lnTo>
                <a:lnTo>
                  <a:pt x="2817" y="152"/>
                </a:lnTo>
                <a:lnTo>
                  <a:pt x="2808" y="153"/>
                </a:lnTo>
                <a:lnTo>
                  <a:pt x="2800" y="157"/>
                </a:lnTo>
                <a:lnTo>
                  <a:pt x="2794" y="159"/>
                </a:lnTo>
                <a:lnTo>
                  <a:pt x="2790" y="165"/>
                </a:lnTo>
                <a:lnTo>
                  <a:pt x="2785" y="170"/>
                </a:lnTo>
                <a:lnTo>
                  <a:pt x="2782" y="179"/>
                </a:lnTo>
                <a:lnTo>
                  <a:pt x="2780" y="189"/>
                </a:lnTo>
                <a:lnTo>
                  <a:pt x="2712" y="189"/>
                </a:lnTo>
                <a:lnTo>
                  <a:pt x="2713" y="175"/>
                </a:lnTo>
                <a:lnTo>
                  <a:pt x="2717" y="161"/>
                </a:lnTo>
                <a:lnTo>
                  <a:pt x="2721" y="148"/>
                </a:lnTo>
                <a:lnTo>
                  <a:pt x="2726" y="136"/>
                </a:lnTo>
                <a:lnTo>
                  <a:pt x="2734" y="127"/>
                </a:lnTo>
                <a:lnTo>
                  <a:pt x="2743" y="118"/>
                </a:lnTo>
                <a:lnTo>
                  <a:pt x="2752" y="112"/>
                </a:lnTo>
                <a:lnTo>
                  <a:pt x="2765" y="106"/>
                </a:lnTo>
                <a:lnTo>
                  <a:pt x="2771" y="105"/>
                </a:lnTo>
                <a:lnTo>
                  <a:pt x="2779" y="101"/>
                </a:lnTo>
                <a:lnTo>
                  <a:pt x="2785" y="100"/>
                </a:lnTo>
                <a:lnTo>
                  <a:pt x="2792" y="99"/>
                </a:lnTo>
                <a:lnTo>
                  <a:pt x="2800" y="99"/>
                </a:lnTo>
                <a:lnTo>
                  <a:pt x="2809" y="97"/>
                </a:lnTo>
                <a:lnTo>
                  <a:pt x="2817" y="95"/>
                </a:lnTo>
                <a:lnTo>
                  <a:pt x="2826" y="95"/>
                </a:lnTo>
                <a:lnTo>
                  <a:pt x="2839" y="95"/>
                </a:lnTo>
                <a:lnTo>
                  <a:pt x="2849" y="97"/>
                </a:lnTo>
                <a:lnTo>
                  <a:pt x="2858" y="97"/>
                </a:lnTo>
                <a:lnTo>
                  <a:pt x="2869" y="99"/>
                </a:lnTo>
                <a:lnTo>
                  <a:pt x="2876" y="101"/>
                </a:lnTo>
                <a:lnTo>
                  <a:pt x="2884" y="103"/>
                </a:lnTo>
                <a:lnTo>
                  <a:pt x="2892" y="108"/>
                </a:lnTo>
                <a:lnTo>
                  <a:pt x="2898" y="110"/>
                </a:lnTo>
                <a:lnTo>
                  <a:pt x="2910" y="118"/>
                </a:lnTo>
                <a:lnTo>
                  <a:pt x="2919" y="126"/>
                </a:lnTo>
                <a:lnTo>
                  <a:pt x="2925" y="134"/>
                </a:lnTo>
                <a:lnTo>
                  <a:pt x="2929" y="141"/>
                </a:lnTo>
                <a:lnTo>
                  <a:pt x="2933" y="150"/>
                </a:lnTo>
                <a:lnTo>
                  <a:pt x="2935" y="158"/>
                </a:lnTo>
                <a:lnTo>
                  <a:pt x="2936" y="167"/>
                </a:lnTo>
                <a:lnTo>
                  <a:pt x="2936" y="175"/>
                </a:lnTo>
                <a:lnTo>
                  <a:pt x="2936" y="323"/>
                </a:lnTo>
                <a:lnTo>
                  <a:pt x="2936" y="332"/>
                </a:lnTo>
                <a:lnTo>
                  <a:pt x="2937" y="339"/>
                </a:lnTo>
                <a:lnTo>
                  <a:pt x="2937" y="346"/>
                </a:lnTo>
                <a:lnTo>
                  <a:pt x="2939" y="351"/>
                </a:lnTo>
                <a:lnTo>
                  <a:pt x="2942" y="356"/>
                </a:lnTo>
                <a:lnTo>
                  <a:pt x="2944" y="360"/>
                </a:lnTo>
                <a:lnTo>
                  <a:pt x="2949" y="364"/>
                </a:lnTo>
                <a:lnTo>
                  <a:pt x="2953" y="365"/>
                </a:lnTo>
                <a:lnTo>
                  <a:pt x="2953" y="373"/>
                </a:lnTo>
                <a:lnTo>
                  <a:pt x="2878" y="373"/>
                </a:lnTo>
                <a:lnTo>
                  <a:pt x="2875" y="365"/>
                </a:lnTo>
                <a:lnTo>
                  <a:pt x="2874" y="358"/>
                </a:lnTo>
                <a:lnTo>
                  <a:pt x="2871" y="351"/>
                </a:lnTo>
                <a:lnTo>
                  <a:pt x="2870" y="346"/>
                </a:lnTo>
                <a:lnTo>
                  <a:pt x="2866" y="351"/>
                </a:lnTo>
                <a:lnTo>
                  <a:pt x="2860" y="356"/>
                </a:lnTo>
                <a:lnTo>
                  <a:pt x="2853" y="360"/>
                </a:lnTo>
                <a:lnTo>
                  <a:pt x="2848" y="364"/>
                </a:lnTo>
                <a:lnTo>
                  <a:pt x="2841" y="368"/>
                </a:lnTo>
                <a:lnTo>
                  <a:pt x="2835" y="372"/>
                </a:lnTo>
                <a:lnTo>
                  <a:pt x="2827" y="373"/>
                </a:lnTo>
                <a:lnTo>
                  <a:pt x="2822" y="374"/>
                </a:lnTo>
                <a:lnTo>
                  <a:pt x="2814" y="376"/>
                </a:lnTo>
                <a:lnTo>
                  <a:pt x="2805" y="379"/>
                </a:lnTo>
                <a:lnTo>
                  <a:pt x="2797" y="381"/>
                </a:lnTo>
                <a:lnTo>
                  <a:pt x="2788" y="381"/>
                </a:lnTo>
                <a:lnTo>
                  <a:pt x="2777" y="381"/>
                </a:lnTo>
                <a:lnTo>
                  <a:pt x="2768" y="379"/>
                </a:lnTo>
                <a:lnTo>
                  <a:pt x="2757" y="376"/>
                </a:lnTo>
                <a:lnTo>
                  <a:pt x="2747" y="373"/>
                </a:lnTo>
                <a:lnTo>
                  <a:pt x="2738" y="369"/>
                </a:lnTo>
                <a:lnTo>
                  <a:pt x="2730" y="364"/>
                </a:lnTo>
                <a:lnTo>
                  <a:pt x="2722" y="358"/>
                </a:lnTo>
                <a:lnTo>
                  <a:pt x="2715" y="348"/>
                </a:lnTo>
                <a:lnTo>
                  <a:pt x="2711" y="339"/>
                </a:lnTo>
                <a:lnTo>
                  <a:pt x="2705" y="329"/>
                </a:lnTo>
                <a:lnTo>
                  <a:pt x="2704" y="316"/>
                </a:lnTo>
                <a:lnTo>
                  <a:pt x="2703" y="303"/>
                </a:lnTo>
                <a:close/>
                <a:moveTo>
                  <a:pt x="2869" y="244"/>
                </a:moveTo>
                <a:lnTo>
                  <a:pt x="2865" y="246"/>
                </a:lnTo>
                <a:lnTo>
                  <a:pt x="2858" y="249"/>
                </a:lnTo>
                <a:lnTo>
                  <a:pt x="2850" y="253"/>
                </a:lnTo>
                <a:lnTo>
                  <a:pt x="2843" y="254"/>
                </a:lnTo>
                <a:lnTo>
                  <a:pt x="2835" y="255"/>
                </a:lnTo>
                <a:lnTo>
                  <a:pt x="2826" y="257"/>
                </a:lnTo>
                <a:lnTo>
                  <a:pt x="2817" y="260"/>
                </a:lnTo>
                <a:lnTo>
                  <a:pt x="2809" y="262"/>
                </a:lnTo>
                <a:lnTo>
                  <a:pt x="2801" y="264"/>
                </a:lnTo>
                <a:lnTo>
                  <a:pt x="2794" y="266"/>
                </a:lnTo>
                <a:lnTo>
                  <a:pt x="2788" y="269"/>
                </a:lnTo>
                <a:lnTo>
                  <a:pt x="2783" y="273"/>
                </a:lnTo>
                <a:lnTo>
                  <a:pt x="2779" y="280"/>
                </a:lnTo>
                <a:lnTo>
                  <a:pt x="2777" y="286"/>
                </a:lnTo>
                <a:lnTo>
                  <a:pt x="2774" y="294"/>
                </a:lnTo>
                <a:lnTo>
                  <a:pt x="2774" y="303"/>
                </a:lnTo>
                <a:lnTo>
                  <a:pt x="2774" y="311"/>
                </a:lnTo>
                <a:lnTo>
                  <a:pt x="2777" y="316"/>
                </a:lnTo>
                <a:lnTo>
                  <a:pt x="2779" y="321"/>
                </a:lnTo>
                <a:lnTo>
                  <a:pt x="2783" y="325"/>
                </a:lnTo>
                <a:lnTo>
                  <a:pt x="2788" y="329"/>
                </a:lnTo>
                <a:lnTo>
                  <a:pt x="2794" y="332"/>
                </a:lnTo>
                <a:lnTo>
                  <a:pt x="2801" y="333"/>
                </a:lnTo>
                <a:lnTo>
                  <a:pt x="2808" y="333"/>
                </a:lnTo>
                <a:lnTo>
                  <a:pt x="2815" y="333"/>
                </a:lnTo>
                <a:lnTo>
                  <a:pt x="2822" y="332"/>
                </a:lnTo>
                <a:lnTo>
                  <a:pt x="2830" y="330"/>
                </a:lnTo>
                <a:lnTo>
                  <a:pt x="2835" y="328"/>
                </a:lnTo>
                <a:lnTo>
                  <a:pt x="2841" y="324"/>
                </a:lnTo>
                <a:lnTo>
                  <a:pt x="2848" y="321"/>
                </a:lnTo>
                <a:lnTo>
                  <a:pt x="2853" y="316"/>
                </a:lnTo>
                <a:lnTo>
                  <a:pt x="2860" y="311"/>
                </a:lnTo>
                <a:lnTo>
                  <a:pt x="2865" y="303"/>
                </a:lnTo>
                <a:lnTo>
                  <a:pt x="2867" y="295"/>
                </a:lnTo>
                <a:lnTo>
                  <a:pt x="2869" y="288"/>
                </a:lnTo>
                <a:lnTo>
                  <a:pt x="2869" y="279"/>
                </a:lnTo>
                <a:lnTo>
                  <a:pt x="2869" y="244"/>
                </a:lnTo>
                <a:close/>
                <a:moveTo>
                  <a:pt x="3004" y="373"/>
                </a:moveTo>
                <a:lnTo>
                  <a:pt x="3004" y="8"/>
                </a:lnTo>
                <a:lnTo>
                  <a:pt x="3077" y="8"/>
                </a:lnTo>
                <a:lnTo>
                  <a:pt x="3077" y="373"/>
                </a:lnTo>
                <a:lnTo>
                  <a:pt x="3004" y="373"/>
                </a:lnTo>
                <a:close/>
                <a:moveTo>
                  <a:pt x="3121" y="234"/>
                </a:moveTo>
                <a:lnTo>
                  <a:pt x="3122" y="215"/>
                </a:lnTo>
                <a:lnTo>
                  <a:pt x="3124" y="198"/>
                </a:lnTo>
                <a:lnTo>
                  <a:pt x="3129" y="183"/>
                </a:lnTo>
                <a:lnTo>
                  <a:pt x="3134" y="166"/>
                </a:lnTo>
                <a:lnTo>
                  <a:pt x="3142" y="152"/>
                </a:lnTo>
                <a:lnTo>
                  <a:pt x="3151" y="138"/>
                </a:lnTo>
                <a:lnTo>
                  <a:pt x="3164" y="126"/>
                </a:lnTo>
                <a:lnTo>
                  <a:pt x="3177" y="115"/>
                </a:lnTo>
                <a:lnTo>
                  <a:pt x="3184" y="110"/>
                </a:lnTo>
                <a:lnTo>
                  <a:pt x="3192" y="108"/>
                </a:lnTo>
                <a:lnTo>
                  <a:pt x="3201" y="103"/>
                </a:lnTo>
                <a:lnTo>
                  <a:pt x="3210" y="100"/>
                </a:lnTo>
                <a:lnTo>
                  <a:pt x="3219" y="99"/>
                </a:lnTo>
                <a:lnTo>
                  <a:pt x="3231" y="97"/>
                </a:lnTo>
                <a:lnTo>
                  <a:pt x="3241" y="95"/>
                </a:lnTo>
                <a:lnTo>
                  <a:pt x="3252" y="95"/>
                </a:lnTo>
                <a:lnTo>
                  <a:pt x="3262" y="95"/>
                </a:lnTo>
                <a:lnTo>
                  <a:pt x="3274" y="97"/>
                </a:lnTo>
                <a:lnTo>
                  <a:pt x="3284" y="99"/>
                </a:lnTo>
                <a:lnTo>
                  <a:pt x="3293" y="101"/>
                </a:lnTo>
                <a:lnTo>
                  <a:pt x="3302" y="105"/>
                </a:lnTo>
                <a:lnTo>
                  <a:pt x="3311" y="108"/>
                </a:lnTo>
                <a:lnTo>
                  <a:pt x="3319" y="112"/>
                </a:lnTo>
                <a:lnTo>
                  <a:pt x="3327" y="117"/>
                </a:lnTo>
                <a:lnTo>
                  <a:pt x="3338" y="127"/>
                </a:lnTo>
                <a:lnTo>
                  <a:pt x="3351" y="141"/>
                </a:lnTo>
                <a:lnTo>
                  <a:pt x="3360" y="154"/>
                </a:lnTo>
                <a:lnTo>
                  <a:pt x="3367" y="170"/>
                </a:lnTo>
                <a:lnTo>
                  <a:pt x="3372" y="187"/>
                </a:lnTo>
                <a:lnTo>
                  <a:pt x="3376" y="204"/>
                </a:lnTo>
                <a:lnTo>
                  <a:pt x="3378" y="222"/>
                </a:lnTo>
                <a:lnTo>
                  <a:pt x="3378" y="242"/>
                </a:lnTo>
                <a:lnTo>
                  <a:pt x="3378" y="254"/>
                </a:lnTo>
                <a:lnTo>
                  <a:pt x="3192" y="254"/>
                </a:lnTo>
                <a:lnTo>
                  <a:pt x="3193" y="271"/>
                </a:lnTo>
                <a:lnTo>
                  <a:pt x="3199" y="286"/>
                </a:lnTo>
                <a:lnTo>
                  <a:pt x="3203" y="298"/>
                </a:lnTo>
                <a:lnTo>
                  <a:pt x="3210" y="307"/>
                </a:lnTo>
                <a:lnTo>
                  <a:pt x="3219" y="316"/>
                </a:lnTo>
                <a:lnTo>
                  <a:pt x="3231" y="321"/>
                </a:lnTo>
                <a:lnTo>
                  <a:pt x="3243" y="324"/>
                </a:lnTo>
                <a:lnTo>
                  <a:pt x="3257" y="325"/>
                </a:lnTo>
                <a:lnTo>
                  <a:pt x="3264" y="325"/>
                </a:lnTo>
                <a:lnTo>
                  <a:pt x="3271" y="323"/>
                </a:lnTo>
                <a:lnTo>
                  <a:pt x="3279" y="321"/>
                </a:lnTo>
                <a:lnTo>
                  <a:pt x="3285" y="316"/>
                </a:lnTo>
                <a:lnTo>
                  <a:pt x="3292" y="312"/>
                </a:lnTo>
                <a:lnTo>
                  <a:pt x="3296" y="306"/>
                </a:lnTo>
                <a:lnTo>
                  <a:pt x="3301" y="302"/>
                </a:lnTo>
                <a:lnTo>
                  <a:pt x="3302" y="295"/>
                </a:lnTo>
                <a:lnTo>
                  <a:pt x="3376" y="295"/>
                </a:lnTo>
                <a:lnTo>
                  <a:pt x="3371" y="308"/>
                </a:lnTo>
                <a:lnTo>
                  <a:pt x="3367" y="321"/>
                </a:lnTo>
                <a:lnTo>
                  <a:pt x="3359" y="332"/>
                </a:lnTo>
                <a:lnTo>
                  <a:pt x="3351" y="342"/>
                </a:lnTo>
                <a:lnTo>
                  <a:pt x="3342" y="351"/>
                </a:lnTo>
                <a:lnTo>
                  <a:pt x="3332" y="359"/>
                </a:lnTo>
                <a:lnTo>
                  <a:pt x="3320" y="365"/>
                </a:lnTo>
                <a:lnTo>
                  <a:pt x="3310" y="372"/>
                </a:lnTo>
                <a:lnTo>
                  <a:pt x="3303" y="373"/>
                </a:lnTo>
                <a:lnTo>
                  <a:pt x="3298" y="374"/>
                </a:lnTo>
                <a:lnTo>
                  <a:pt x="3292" y="376"/>
                </a:lnTo>
                <a:lnTo>
                  <a:pt x="3284" y="377"/>
                </a:lnTo>
                <a:lnTo>
                  <a:pt x="3278" y="379"/>
                </a:lnTo>
                <a:lnTo>
                  <a:pt x="3270" y="379"/>
                </a:lnTo>
                <a:lnTo>
                  <a:pt x="3264" y="381"/>
                </a:lnTo>
                <a:lnTo>
                  <a:pt x="3257" y="381"/>
                </a:lnTo>
                <a:lnTo>
                  <a:pt x="3224" y="377"/>
                </a:lnTo>
                <a:lnTo>
                  <a:pt x="3197" y="372"/>
                </a:lnTo>
                <a:lnTo>
                  <a:pt x="3174" y="359"/>
                </a:lnTo>
                <a:lnTo>
                  <a:pt x="3154" y="343"/>
                </a:lnTo>
                <a:lnTo>
                  <a:pt x="3140" y="323"/>
                </a:lnTo>
                <a:lnTo>
                  <a:pt x="3130" y="298"/>
                </a:lnTo>
                <a:lnTo>
                  <a:pt x="3122" y="268"/>
                </a:lnTo>
                <a:lnTo>
                  <a:pt x="3121" y="234"/>
                </a:lnTo>
                <a:close/>
                <a:moveTo>
                  <a:pt x="3196" y="211"/>
                </a:moveTo>
                <a:lnTo>
                  <a:pt x="3305" y="211"/>
                </a:lnTo>
                <a:lnTo>
                  <a:pt x="3303" y="197"/>
                </a:lnTo>
                <a:lnTo>
                  <a:pt x="3301" y="187"/>
                </a:lnTo>
                <a:lnTo>
                  <a:pt x="3296" y="176"/>
                </a:lnTo>
                <a:lnTo>
                  <a:pt x="3288" y="167"/>
                </a:lnTo>
                <a:lnTo>
                  <a:pt x="3281" y="159"/>
                </a:lnTo>
                <a:lnTo>
                  <a:pt x="3271" y="154"/>
                </a:lnTo>
                <a:lnTo>
                  <a:pt x="3261" y="153"/>
                </a:lnTo>
                <a:lnTo>
                  <a:pt x="3250" y="152"/>
                </a:lnTo>
                <a:lnTo>
                  <a:pt x="3240" y="153"/>
                </a:lnTo>
                <a:lnTo>
                  <a:pt x="3228" y="154"/>
                </a:lnTo>
                <a:lnTo>
                  <a:pt x="3219" y="159"/>
                </a:lnTo>
                <a:lnTo>
                  <a:pt x="3213" y="167"/>
                </a:lnTo>
                <a:lnTo>
                  <a:pt x="3206" y="175"/>
                </a:lnTo>
                <a:lnTo>
                  <a:pt x="3201" y="185"/>
                </a:lnTo>
                <a:lnTo>
                  <a:pt x="3199" y="197"/>
                </a:lnTo>
                <a:lnTo>
                  <a:pt x="3196" y="211"/>
                </a:lnTo>
                <a:close/>
                <a:moveTo>
                  <a:pt x="3409" y="290"/>
                </a:moveTo>
                <a:lnTo>
                  <a:pt x="3481" y="290"/>
                </a:lnTo>
                <a:lnTo>
                  <a:pt x="3482" y="299"/>
                </a:lnTo>
                <a:lnTo>
                  <a:pt x="3483" y="307"/>
                </a:lnTo>
                <a:lnTo>
                  <a:pt x="3488" y="315"/>
                </a:lnTo>
                <a:lnTo>
                  <a:pt x="3496" y="320"/>
                </a:lnTo>
                <a:lnTo>
                  <a:pt x="3504" y="324"/>
                </a:lnTo>
                <a:lnTo>
                  <a:pt x="3514" y="328"/>
                </a:lnTo>
                <a:lnTo>
                  <a:pt x="3526" y="330"/>
                </a:lnTo>
                <a:lnTo>
                  <a:pt x="3540" y="330"/>
                </a:lnTo>
                <a:lnTo>
                  <a:pt x="3551" y="330"/>
                </a:lnTo>
                <a:lnTo>
                  <a:pt x="3560" y="328"/>
                </a:lnTo>
                <a:lnTo>
                  <a:pt x="3570" y="325"/>
                </a:lnTo>
                <a:lnTo>
                  <a:pt x="3575" y="321"/>
                </a:lnTo>
                <a:lnTo>
                  <a:pt x="3580" y="316"/>
                </a:lnTo>
                <a:lnTo>
                  <a:pt x="3583" y="312"/>
                </a:lnTo>
                <a:lnTo>
                  <a:pt x="3584" y="307"/>
                </a:lnTo>
                <a:lnTo>
                  <a:pt x="3586" y="303"/>
                </a:lnTo>
                <a:lnTo>
                  <a:pt x="3584" y="295"/>
                </a:lnTo>
                <a:lnTo>
                  <a:pt x="3579" y="289"/>
                </a:lnTo>
                <a:lnTo>
                  <a:pt x="3570" y="285"/>
                </a:lnTo>
                <a:lnTo>
                  <a:pt x="3556" y="280"/>
                </a:lnTo>
                <a:lnTo>
                  <a:pt x="3548" y="279"/>
                </a:lnTo>
                <a:lnTo>
                  <a:pt x="3540" y="275"/>
                </a:lnTo>
                <a:lnTo>
                  <a:pt x="3532" y="273"/>
                </a:lnTo>
                <a:lnTo>
                  <a:pt x="3525" y="272"/>
                </a:lnTo>
                <a:lnTo>
                  <a:pt x="3517" y="269"/>
                </a:lnTo>
                <a:lnTo>
                  <a:pt x="3509" y="268"/>
                </a:lnTo>
                <a:lnTo>
                  <a:pt x="3503" y="266"/>
                </a:lnTo>
                <a:lnTo>
                  <a:pt x="3495" y="264"/>
                </a:lnTo>
                <a:lnTo>
                  <a:pt x="3487" y="262"/>
                </a:lnTo>
                <a:lnTo>
                  <a:pt x="3479" y="260"/>
                </a:lnTo>
                <a:lnTo>
                  <a:pt x="3473" y="257"/>
                </a:lnTo>
                <a:lnTo>
                  <a:pt x="3465" y="254"/>
                </a:lnTo>
                <a:lnTo>
                  <a:pt x="3460" y="251"/>
                </a:lnTo>
                <a:lnTo>
                  <a:pt x="3453" y="248"/>
                </a:lnTo>
                <a:lnTo>
                  <a:pt x="3447" y="245"/>
                </a:lnTo>
                <a:lnTo>
                  <a:pt x="3441" y="240"/>
                </a:lnTo>
                <a:lnTo>
                  <a:pt x="3432" y="229"/>
                </a:lnTo>
                <a:lnTo>
                  <a:pt x="3426" y="219"/>
                </a:lnTo>
                <a:lnTo>
                  <a:pt x="3421" y="205"/>
                </a:lnTo>
                <a:lnTo>
                  <a:pt x="3420" y="188"/>
                </a:lnTo>
                <a:lnTo>
                  <a:pt x="3420" y="175"/>
                </a:lnTo>
                <a:lnTo>
                  <a:pt x="3423" y="162"/>
                </a:lnTo>
                <a:lnTo>
                  <a:pt x="3426" y="152"/>
                </a:lnTo>
                <a:lnTo>
                  <a:pt x="3432" y="141"/>
                </a:lnTo>
                <a:lnTo>
                  <a:pt x="3438" y="132"/>
                </a:lnTo>
                <a:lnTo>
                  <a:pt x="3447" y="123"/>
                </a:lnTo>
                <a:lnTo>
                  <a:pt x="3456" y="115"/>
                </a:lnTo>
                <a:lnTo>
                  <a:pt x="3469" y="108"/>
                </a:lnTo>
                <a:lnTo>
                  <a:pt x="3474" y="105"/>
                </a:lnTo>
                <a:lnTo>
                  <a:pt x="3481" y="103"/>
                </a:lnTo>
                <a:lnTo>
                  <a:pt x="3488" y="100"/>
                </a:lnTo>
                <a:lnTo>
                  <a:pt x="3496" y="99"/>
                </a:lnTo>
                <a:lnTo>
                  <a:pt x="3504" y="97"/>
                </a:lnTo>
                <a:lnTo>
                  <a:pt x="3512" y="97"/>
                </a:lnTo>
                <a:lnTo>
                  <a:pt x="3521" y="95"/>
                </a:lnTo>
                <a:lnTo>
                  <a:pt x="3530" y="95"/>
                </a:lnTo>
                <a:lnTo>
                  <a:pt x="3542" y="95"/>
                </a:lnTo>
                <a:lnTo>
                  <a:pt x="3553" y="97"/>
                </a:lnTo>
                <a:lnTo>
                  <a:pt x="3563" y="97"/>
                </a:lnTo>
                <a:lnTo>
                  <a:pt x="3573" y="99"/>
                </a:lnTo>
                <a:lnTo>
                  <a:pt x="3582" y="101"/>
                </a:lnTo>
                <a:lnTo>
                  <a:pt x="3589" y="103"/>
                </a:lnTo>
                <a:lnTo>
                  <a:pt x="3597" y="108"/>
                </a:lnTo>
                <a:lnTo>
                  <a:pt x="3605" y="110"/>
                </a:lnTo>
                <a:lnTo>
                  <a:pt x="3617" y="118"/>
                </a:lnTo>
                <a:lnTo>
                  <a:pt x="3626" y="126"/>
                </a:lnTo>
                <a:lnTo>
                  <a:pt x="3633" y="134"/>
                </a:lnTo>
                <a:lnTo>
                  <a:pt x="3640" y="143"/>
                </a:lnTo>
                <a:lnTo>
                  <a:pt x="3644" y="153"/>
                </a:lnTo>
                <a:lnTo>
                  <a:pt x="3648" y="162"/>
                </a:lnTo>
                <a:lnTo>
                  <a:pt x="3649" y="171"/>
                </a:lnTo>
                <a:lnTo>
                  <a:pt x="3649" y="183"/>
                </a:lnTo>
                <a:lnTo>
                  <a:pt x="3579" y="183"/>
                </a:lnTo>
                <a:lnTo>
                  <a:pt x="3577" y="175"/>
                </a:lnTo>
                <a:lnTo>
                  <a:pt x="3574" y="167"/>
                </a:lnTo>
                <a:lnTo>
                  <a:pt x="3571" y="161"/>
                </a:lnTo>
                <a:lnTo>
                  <a:pt x="3566" y="157"/>
                </a:lnTo>
                <a:lnTo>
                  <a:pt x="3560" y="152"/>
                </a:lnTo>
                <a:lnTo>
                  <a:pt x="3553" y="149"/>
                </a:lnTo>
                <a:lnTo>
                  <a:pt x="3543" y="148"/>
                </a:lnTo>
                <a:lnTo>
                  <a:pt x="3531" y="148"/>
                </a:lnTo>
                <a:lnTo>
                  <a:pt x="3512" y="149"/>
                </a:lnTo>
                <a:lnTo>
                  <a:pt x="3498" y="153"/>
                </a:lnTo>
                <a:lnTo>
                  <a:pt x="3490" y="162"/>
                </a:lnTo>
                <a:lnTo>
                  <a:pt x="3487" y="174"/>
                </a:lnTo>
                <a:lnTo>
                  <a:pt x="3488" y="179"/>
                </a:lnTo>
                <a:lnTo>
                  <a:pt x="3495" y="185"/>
                </a:lnTo>
                <a:lnTo>
                  <a:pt x="3504" y="189"/>
                </a:lnTo>
                <a:lnTo>
                  <a:pt x="3516" y="194"/>
                </a:lnTo>
                <a:lnTo>
                  <a:pt x="3523" y="196"/>
                </a:lnTo>
                <a:lnTo>
                  <a:pt x="3531" y="198"/>
                </a:lnTo>
                <a:lnTo>
                  <a:pt x="3539" y="201"/>
                </a:lnTo>
                <a:lnTo>
                  <a:pt x="3547" y="202"/>
                </a:lnTo>
                <a:lnTo>
                  <a:pt x="3554" y="205"/>
                </a:lnTo>
                <a:lnTo>
                  <a:pt x="3563" y="206"/>
                </a:lnTo>
                <a:lnTo>
                  <a:pt x="3571" y="209"/>
                </a:lnTo>
                <a:lnTo>
                  <a:pt x="3579" y="210"/>
                </a:lnTo>
                <a:lnTo>
                  <a:pt x="3586" y="213"/>
                </a:lnTo>
                <a:lnTo>
                  <a:pt x="3593" y="214"/>
                </a:lnTo>
                <a:lnTo>
                  <a:pt x="3601" y="218"/>
                </a:lnTo>
                <a:lnTo>
                  <a:pt x="3609" y="220"/>
                </a:lnTo>
                <a:lnTo>
                  <a:pt x="3617" y="223"/>
                </a:lnTo>
                <a:lnTo>
                  <a:pt x="3623" y="228"/>
                </a:lnTo>
                <a:lnTo>
                  <a:pt x="3628" y="231"/>
                </a:lnTo>
                <a:lnTo>
                  <a:pt x="3635" y="236"/>
                </a:lnTo>
                <a:lnTo>
                  <a:pt x="3645" y="245"/>
                </a:lnTo>
                <a:lnTo>
                  <a:pt x="3652" y="255"/>
                </a:lnTo>
                <a:lnTo>
                  <a:pt x="3657" y="269"/>
                </a:lnTo>
                <a:lnTo>
                  <a:pt x="3658" y="286"/>
                </a:lnTo>
                <a:lnTo>
                  <a:pt x="3657" y="299"/>
                </a:lnTo>
                <a:lnTo>
                  <a:pt x="3654" y="313"/>
                </a:lnTo>
                <a:lnTo>
                  <a:pt x="3650" y="325"/>
                </a:lnTo>
                <a:lnTo>
                  <a:pt x="3642" y="338"/>
                </a:lnTo>
                <a:lnTo>
                  <a:pt x="3635" y="347"/>
                </a:lnTo>
                <a:lnTo>
                  <a:pt x="3626" y="356"/>
                </a:lnTo>
                <a:lnTo>
                  <a:pt x="3614" y="364"/>
                </a:lnTo>
                <a:lnTo>
                  <a:pt x="3601" y="369"/>
                </a:lnTo>
                <a:lnTo>
                  <a:pt x="3596" y="372"/>
                </a:lnTo>
                <a:lnTo>
                  <a:pt x="3588" y="374"/>
                </a:lnTo>
                <a:lnTo>
                  <a:pt x="3580" y="376"/>
                </a:lnTo>
                <a:lnTo>
                  <a:pt x="3574" y="377"/>
                </a:lnTo>
                <a:lnTo>
                  <a:pt x="3565" y="379"/>
                </a:lnTo>
                <a:lnTo>
                  <a:pt x="3557" y="379"/>
                </a:lnTo>
                <a:lnTo>
                  <a:pt x="3549" y="381"/>
                </a:lnTo>
                <a:lnTo>
                  <a:pt x="3540" y="381"/>
                </a:lnTo>
                <a:lnTo>
                  <a:pt x="3534" y="381"/>
                </a:lnTo>
                <a:lnTo>
                  <a:pt x="3526" y="381"/>
                </a:lnTo>
                <a:lnTo>
                  <a:pt x="3521" y="379"/>
                </a:lnTo>
                <a:lnTo>
                  <a:pt x="3513" y="379"/>
                </a:lnTo>
                <a:lnTo>
                  <a:pt x="3507" y="377"/>
                </a:lnTo>
                <a:lnTo>
                  <a:pt x="3500" y="376"/>
                </a:lnTo>
                <a:lnTo>
                  <a:pt x="3495" y="376"/>
                </a:lnTo>
                <a:lnTo>
                  <a:pt x="3488" y="374"/>
                </a:lnTo>
                <a:lnTo>
                  <a:pt x="3478" y="373"/>
                </a:lnTo>
                <a:lnTo>
                  <a:pt x="3468" y="368"/>
                </a:lnTo>
                <a:lnTo>
                  <a:pt x="3456" y="365"/>
                </a:lnTo>
                <a:lnTo>
                  <a:pt x="3447" y="359"/>
                </a:lnTo>
                <a:lnTo>
                  <a:pt x="3438" y="354"/>
                </a:lnTo>
                <a:lnTo>
                  <a:pt x="3432" y="347"/>
                </a:lnTo>
                <a:lnTo>
                  <a:pt x="3424" y="339"/>
                </a:lnTo>
                <a:lnTo>
                  <a:pt x="3420" y="332"/>
                </a:lnTo>
                <a:lnTo>
                  <a:pt x="3415" y="323"/>
                </a:lnTo>
                <a:lnTo>
                  <a:pt x="3412" y="312"/>
                </a:lnTo>
                <a:lnTo>
                  <a:pt x="3409" y="302"/>
                </a:lnTo>
                <a:lnTo>
                  <a:pt x="3409" y="290"/>
                </a:lnTo>
                <a:close/>
              </a:path>
            </a:pathLst>
          </a:custGeom>
          <a:solidFill>
            <a:srgbClr val="000000"/>
          </a:solidFill>
          <a:ln w="9525">
            <a:noFill/>
            <a:round/>
            <a:headEnd/>
            <a:tailEnd/>
          </a:ln>
        </p:spPr>
        <p:txBody>
          <a:bodyPr/>
          <a:lstStyle/>
          <a:p>
            <a:endParaRPr lang="en-US"/>
          </a:p>
        </p:txBody>
      </p:sp>
      <p:sp>
        <p:nvSpPr>
          <p:cNvPr id="148676" name="Freeform 1220"/>
          <p:cNvSpPr>
            <a:spLocks/>
          </p:cNvSpPr>
          <p:nvPr/>
        </p:nvSpPr>
        <p:spPr bwMode="auto">
          <a:xfrm>
            <a:off x="3416300" y="4227513"/>
            <a:ext cx="233363" cy="334962"/>
          </a:xfrm>
          <a:custGeom>
            <a:avLst/>
            <a:gdLst/>
            <a:ahLst/>
            <a:cxnLst>
              <a:cxn ang="0">
                <a:pos x="17" y="11"/>
              </a:cxn>
              <a:cxn ang="0">
                <a:pos x="0" y="22"/>
              </a:cxn>
              <a:cxn ang="0">
                <a:pos x="409" y="633"/>
              </a:cxn>
              <a:cxn ang="0">
                <a:pos x="443" y="611"/>
              </a:cxn>
              <a:cxn ang="0">
                <a:pos x="34" y="0"/>
              </a:cxn>
              <a:cxn ang="0">
                <a:pos x="17" y="11"/>
              </a:cxn>
            </a:cxnLst>
            <a:rect l="0" t="0" r="r" b="b"/>
            <a:pathLst>
              <a:path w="443" h="633">
                <a:moveTo>
                  <a:pt x="17" y="11"/>
                </a:moveTo>
                <a:lnTo>
                  <a:pt x="0" y="22"/>
                </a:lnTo>
                <a:lnTo>
                  <a:pt x="409" y="633"/>
                </a:lnTo>
                <a:lnTo>
                  <a:pt x="443" y="611"/>
                </a:lnTo>
                <a:lnTo>
                  <a:pt x="34" y="0"/>
                </a:lnTo>
                <a:lnTo>
                  <a:pt x="17" y="11"/>
                </a:lnTo>
                <a:close/>
              </a:path>
            </a:pathLst>
          </a:custGeom>
          <a:solidFill>
            <a:srgbClr val="000000"/>
          </a:solidFill>
          <a:ln w="9525">
            <a:noFill/>
            <a:round/>
            <a:headEnd/>
            <a:tailEnd/>
          </a:ln>
        </p:spPr>
        <p:txBody>
          <a:bodyPr/>
          <a:lstStyle/>
          <a:p>
            <a:endParaRPr lang="en-US"/>
          </a:p>
        </p:txBody>
      </p:sp>
      <p:sp>
        <p:nvSpPr>
          <p:cNvPr id="148677" name="Freeform 1221"/>
          <p:cNvSpPr>
            <a:spLocks/>
          </p:cNvSpPr>
          <p:nvPr/>
        </p:nvSpPr>
        <p:spPr bwMode="auto">
          <a:xfrm>
            <a:off x="3311525" y="4065588"/>
            <a:ext cx="236538" cy="276225"/>
          </a:xfrm>
          <a:custGeom>
            <a:avLst/>
            <a:gdLst/>
            <a:ahLst/>
            <a:cxnLst>
              <a:cxn ang="0">
                <a:pos x="0" y="0"/>
              </a:cxn>
              <a:cxn ang="0">
                <a:pos x="98" y="522"/>
              </a:cxn>
              <a:cxn ang="0">
                <a:pos x="98" y="522"/>
              </a:cxn>
              <a:cxn ang="0">
                <a:pos x="108" y="509"/>
              </a:cxn>
              <a:cxn ang="0">
                <a:pos x="115" y="496"/>
              </a:cxn>
              <a:cxn ang="0">
                <a:pos x="123" y="484"/>
              </a:cxn>
              <a:cxn ang="0">
                <a:pos x="131" y="473"/>
              </a:cxn>
              <a:cxn ang="0">
                <a:pos x="138" y="461"/>
              </a:cxn>
              <a:cxn ang="0">
                <a:pos x="148" y="451"/>
              </a:cxn>
              <a:cxn ang="0">
                <a:pos x="155" y="440"/>
              </a:cxn>
              <a:cxn ang="0">
                <a:pos x="164" y="430"/>
              </a:cxn>
              <a:cxn ang="0">
                <a:pos x="175" y="420"/>
              </a:cxn>
              <a:cxn ang="0">
                <a:pos x="184" y="411"/>
              </a:cxn>
              <a:cxn ang="0">
                <a:pos x="193" y="402"/>
              </a:cxn>
              <a:cxn ang="0">
                <a:pos x="202" y="394"/>
              </a:cxn>
              <a:cxn ang="0">
                <a:pos x="212" y="385"/>
              </a:cxn>
              <a:cxn ang="0">
                <a:pos x="223" y="376"/>
              </a:cxn>
              <a:cxn ang="0">
                <a:pos x="233" y="368"/>
              </a:cxn>
              <a:cxn ang="0">
                <a:pos x="243" y="363"/>
              </a:cxn>
              <a:cxn ang="0">
                <a:pos x="258" y="353"/>
              </a:cxn>
              <a:cxn ang="0">
                <a:pos x="268" y="346"/>
              </a:cxn>
              <a:cxn ang="0">
                <a:pos x="280" y="339"/>
              </a:cxn>
              <a:cxn ang="0">
                <a:pos x="291" y="333"/>
              </a:cxn>
              <a:cxn ang="0">
                <a:pos x="303" y="329"/>
              </a:cxn>
              <a:cxn ang="0">
                <a:pos x="316" y="323"/>
              </a:cxn>
              <a:cxn ang="0">
                <a:pos x="327" y="316"/>
              </a:cxn>
              <a:cxn ang="0">
                <a:pos x="339" y="312"/>
              </a:cxn>
              <a:cxn ang="0">
                <a:pos x="353" y="308"/>
              </a:cxn>
              <a:cxn ang="0">
                <a:pos x="367" y="304"/>
              </a:cxn>
              <a:cxn ang="0">
                <a:pos x="379" y="299"/>
              </a:cxn>
              <a:cxn ang="0">
                <a:pos x="393" y="297"/>
              </a:cxn>
              <a:cxn ang="0">
                <a:pos x="406" y="295"/>
              </a:cxn>
              <a:cxn ang="0">
                <a:pos x="421" y="292"/>
              </a:cxn>
              <a:cxn ang="0">
                <a:pos x="434" y="289"/>
              </a:cxn>
              <a:cxn ang="0">
                <a:pos x="448" y="288"/>
              </a:cxn>
              <a:cxn ang="0">
                <a:pos x="0" y="0"/>
              </a:cxn>
            </a:cxnLst>
            <a:rect l="0" t="0" r="r" b="b"/>
            <a:pathLst>
              <a:path w="448" h="522">
                <a:moveTo>
                  <a:pt x="0" y="0"/>
                </a:moveTo>
                <a:lnTo>
                  <a:pt x="98" y="522"/>
                </a:lnTo>
                <a:lnTo>
                  <a:pt x="98" y="522"/>
                </a:lnTo>
                <a:lnTo>
                  <a:pt x="108" y="509"/>
                </a:lnTo>
                <a:lnTo>
                  <a:pt x="115" y="496"/>
                </a:lnTo>
                <a:lnTo>
                  <a:pt x="123" y="484"/>
                </a:lnTo>
                <a:lnTo>
                  <a:pt x="131" y="473"/>
                </a:lnTo>
                <a:lnTo>
                  <a:pt x="138" y="461"/>
                </a:lnTo>
                <a:lnTo>
                  <a:pt x="148" y="451"/>
                </a:lnTo>
                <a:lnTo>
                  <a:pt x="155" y="440"/>
                </a:lnTo>
                <a:lnTo>
                  <a:pt x="164" y="430"/>
                </a:lnTo>
                <a:lnTo>
                  <a:pt x="175" y="420"/>
                </a:lnTo>
                <a:lnTo>
                  <a:pt x="184" y="411"/>
                </a:lnTo>
                <a:lnTo>
                  <a:pt x="193" y="402"/>
                </a:lnTo>
                <a:lnTo>
                  <a:pt x="202" y="394"/>
                </a:lnTo>
                <a:lnTo>
                  <a:pt x="212" y="385"/>
                </a:lnTo>
                <a:lnTo>
                  <a:pt x="223" y="376"/>
                </a:lnTo>
                <a:lnTo>
                  <a:pt x="233" y="368"/>
                </a:lnTo>
                <a:lnTo>
                  <a:pt x="243" y="363"/>
                </a:lnTo>
                <a:lnTo>
                  <a:pt x="258" y="353"/>
                </a:lnTo>
                <a:lnTo>
                  <a:pt x="268" y="346"/>
                </a:lnTo>
                <a:lnTo>
                  <a:pt x="280" y="339"/>
                </a:lnTo>
                <a:lnTo>
                  <a:pt x="291" y="333"/>
                </a:lnTo>
                <a:lnTo>
                  <a:pt x="303" y="329"/>
                </a:lnTo>
                <a:lnTo>
                  <a:pt x="316" y="323"/>
                </a:lnTo>
                <a:lnTo>
                  <a:pt x="327" y="316"/>
                </a:lnTo>
                <a:lnTo>
                  <a:pt x="339" y="312"/>
                </a:lnTo>
                <a:lnTo>
                  <a:pt x="353" y="308"/>
                </a:lnTo>
                <a:lnTo>
                  <a:pt x="367" y="304"/>
                </a:lnTo>
                <a:lnTo>
                  <a:pt x="379" y="299"/>
                </a:lnTo>
                <a:lnTo>
                  <a:pt x="393" y="297"/>
                </a:lnTo>
                <a:lnTo>
                  <a:pt x="406" y="295"/>
                </a:lnTo>
                <a:lnTo>
                  <a:pt x="421" y="292"/>
                </a:lnTo>
                <a:lnTo>
                  <a:pt x="434" y="289"/>
                </a:lnTo>
                <a:lnTo>
                  <a:pt x="448" y="288"/>
                </a:lnTo>
                <a:lnTo>
                  <a:pt x="0" y="0"/>
                </a:lnTo>
                <a:close/>
              </a:path>
            </a:pathLst>
          </a:custGeom>
          <a:solidFill>
            <a:srgbClr val="000000"/>
          </a:solidFill>
          <a:ln w="9525">
            <a:noFill/>
            <a:round/>
            <a:headEnd/>
            <a:tailEnd/>
          </a:ln>
        </p:spPr>
        <p:txBody>
          <a:bodyPr/>
          <a:lstStyle/>
          <a:p>
            <a:endParaRPr lang="en-US"/>
          </a:p>
        </p:txBody>
      </p:sp>
      <p:sp>
        <p:nvSpPr>
          <p:cNvPr id="148678" name="Freeform 1222"/>
          <p:cNvSpPr>
            <a:spLocks/>
          </p:cNvSpPr>
          <p:nvPr/>
        </p:nvSpPr>
        <p:spPr bwMode="auto">
          <a:xfrm>
            <a:off x="4570413" y="2120900"/>
            <a:ext cx="209550" cy="1082675"/>
          </a:xfrm>
          <a:custGeom>
            <a:avLst/>
            <a:gdLst/>
            <a:ahLst/>
            <a:cxnLst>
              <a:cxn ang="0">
                <a:pos x="21" y="2045"/>
              </a:cxn>
              <a:cxn ang="0">
                <a:pos x="40" y="2047"/>
              </a:cxn>
              <a:cxn ang="0">
                <a:pos x="396" y="5"/>
              </a:cxn>
              <a:cxn ang="0">
                <a:pos x="356" y="0"/>
              </a:cxn>
              <a:cxn ang="0">
                <a:pos x="0" y="2041"/>
              </a:cxn>
              <a:cxn ang="0">
                <a:pos x="21" y="2045"/>
              </a:cxn>
            </a:cxnLst>
            <a:rect l="0" t="0" r="r" b="b"/>
            <a:pathLst>
              <a:path w="396" h="2047">
                <a:moveTo>
                  <a:pt x="21" y="2045"/>
                </a:moveTo>
                <a:lnTo>
                  <a:pt x="40" y="2047"/>
                </a:lnTo>
                <a:lnTo>
                  <a:pt x="396" y="5"/>
                </a:lnTo>
                <a:lnTo>
                  <a:pt x="356" y="0"/>
                </a:lnTo>
                <a:lnTo>
                  <a:pt x="0" y="2041"/>
                </a:lnTo>
                <a:lnTo>
                  <a:pt x="21" y="2045"/>
                </a:lnTo>
                <a:close/>
              </a:path>
            </a:pathLst>
          </a:custGeom>
          <a:solidFill>
            <a:srgbClr val="000000"/>
          </a:solidFill>
          <a:ln w="9525">
            <a:noFill/>
            <a:round/>
            <a:headEnd/>
            <a:tailEnd/>
          </a:ln>
        </p:spPr>
        <p:txBody>
          <a:bodyPr/>
          <a:lstStyle/>
          <a:p>
            <a:endParaRPr lang="en-US"/>
          </a:p>
        </p:txBody>
      </p:sp>
      <p:sp>
        <p:nvSpPr>
          <p:cNvPr id="148679" name="Freeform 1223"/>
          <p:cNvSpPr>
            <a:spLocks/>
          </p:cNvSpPr>
          <p:nvPr/>
        </p:nvSpPr>
        <p:spPr bwMode="auto">
          <a:xfrm>
            <a:off x="4483100" y="3128963"/>
            <a:ext cx="217488" cy="274637"/>
          </a:xfrm>
          <a:custGeom>
            <a:avLst/>
            <a:gdLst/>
            <a:ahLst/>
            <a:cxnLst>
              <a:cxn ang="0">
                <a:pos x="120" y="520"/>
              </a:cxn>
              <a:cxn ang="0">
                <a:pos x="411" y="73"/>
              </a:cxn>
              <a:cxn ang="0">
                <a:pos x="411" y="73"/>
              </a:cxn>
              <a:cxn ang="0">
                <a:pos x="396" y="76"/>
              </a:cxn>
              <a:cxn ang="0">
                <a:pos x="383" y="81"/>
              </a:cxn>
              <a:cxn ang="0">
                <a:pos x="368" y="82"/>
              </a:cxn>
              <a:cxn ang="0">
                <a:pos x="355" y="88"/>
              </a:cxn>
              <a:cxn ang="0">
                <a:pos x="341" y="90"/>
              </a:cxn>
              <a:cxn ang="0">
                <a:pos x="327" y="92"/>
              </a:cxn>
              <a:cxn ang="0">
                <a:pos x="314" y="93"/>
              </a:cxn>
              <a:cxn ang="0">
                <a:pos x="300" y="93"/>
              </a:cxn>
              <a:cxn ang="0">
                <a:pos x="288" y="94"/>
              </a:cxn>
              <a:cxn ang="0">
                <a:pos x="274" y="94"/>
              </a:cxn>
              <a:cxn ang="0">
                <a:pos x="260" y="94"/>
              </a:cxn>
              <a:cxn ang="0">
                <a:pos x="247" y="94"/>
              </a:cxn>
              <a:cxn ang="0">
                <a:pos x="234" y="94"/>
              </a:cxn>
              <a:cxn ang="0">
                <a:pos x="221" y="92"/>
              </a:cxn>
              <a:cxn ang="0">
                <a:pos x="208" y="92"/>
              </a:cxn>
              <a:cxn ang="0">
                <a:pos x="196" y="90"/>
              </a:cxn>
              <a:cxn ang="0">
                <a:pos x="183" y="85"/>
              </a:cxn>
              <a:cxn ang="0">
                <a:pos x="172" y="82"/>
              </a:cxn>
              <a:cxn ang="0">
                <a:pos x="158" y="80"/>
              </a:cxn>
              <a:cxn ang="0">
                <a:pos x="146" y="76"/>
              </a:cxn>
              <a:cxn ang="0">
                <a:pos x="132" y="71"/>
              </a:cxn>
              <a:cxn ang="0">
                <a:pos x="121" y="67"/>
              </a:cxn>
              <a:cxn ang="0">
                <a:pos x="108" y="61"/>
              </a:cxn>
              <a:cxn ang="0">
                <a:pos x="95" y="57"/>
              </a:cxn>
              <a:cxn ang="0">
                <a:pos x="85" y="50"/>
              </a:cxn>
              <a:cxn ang="0">
                <a:pos x="71" y="46"/>
              </a:cxn>
              <a:cxn ang="0">
                <a:pos x="60" y="38"/>
              </a:cxn>
              <a:cxn ang="0">
                <a:pos x="46" y="32"/>
              </a:cxn>
              <a:cxn ang="0">
                <a:pos x="36" y="24"/>
              </a:cxn>
              <a:cxn ang="0">
                <a:pos x="23" y="17"/>
              </a:cxn>
              <a:cxn ang="0">
                <a:pos x="11" y="9"/>
              </a:cxn>
              <a:cxn ang="0">
                <a:pos x="0" y="0"/>
              </a:cxn>
              <a:cxn ang="0">
                <a:pos x="120" y="520"/>
              </a:cxn>
            </a:cxnLst>
            <a:rect l="0" t="0" r="r" b="b"/>
            <a:pathLst>
              <a:path w="411" h="520">
                <a:moveTo>
                  <a:pt x="120" y="520"/>
                </a:moveTo>
                <a:lnTo>
                  <a:pt x="411" y="73"/>
                </a:lnTo>
                <a:lnTo>
                  <a:pt x="411" y="73"/>
                </a:lnTo>
                <a:lnTo>
                  <a:pt x="396" y="76"/>
                </a:lnTo>
                <a:lnTo>
                  <a:pt x="383" y="81"/>
                </a:lnTo>
                <a:lnTo>
                  <a:pt x="368" y="82"/>
                </a:lnTo>
                <a:lnTo>
                  <a:pt x="355" y="88"/>
                </a:lnTo>
                <a:lnTo>
                  <a:pt x="341" y="90"/>
                </a:lnTo>
                <a:lnTo>
                  <a:pt x="327" y="92"/>
                </a:lnTo>
                <a:lnTo>
                  <a:pt x="314" y="93"/>
                </a:lnTo>
                <a:lnTo>
                  <a:pt x="300" y="93"/>
                </a:lnTo>
                <a:lnTo>
                  <a:pt x="288" y="94"/>
                </a:lnTo>
                <a:lnTo>
                  <a:pt x="274" y="94"/>
                </a:lnTo>
                <a:lnTo>
                  <a:pt x="260" y="94"/>
                </a:lnTo>
                <a:lnTo>
                  <a:pt x="247" y="94"/>
                </a:lnTo>
                <a:lnTo>
                  <a:pt x="234" y="94"/>
                </a:lnTo>
                <a:lnTo>
                  <a:pt x="221" y="92"/>
                </a:lnTo>
                <a:lnTo>
                  <a:pt x="208" y="92"/>
                </a:lnTo>
                <a:lnTo>
                  <a:pt x="196" y="90"/>
                </a:lnTo>
                <a:lnTo>
                  <a:pt x="183" y="85"/>
                </a:lnTo>
                <a:lnTo>
                  <a:pt x="172" y="82"/>
                </a:lnTo>
                <a:lnTo>
                  <a:pt x="158" y="80"/>
                </a:lnTo>
                <a:lnTo>
                  <a:pt x="146" y="76"/>
                </a:lnTo>
                <a:lnTo>
                  <a:pt x="132" y="71"/>
                </a:lnTo>
                <a:lnTo>
                  <a:pt x="121" y="67"/>
                </a:lnTo>
                <a:lnTo>
                  <a:pt x="108" y="61"/>
                </a:lnTo>
                <a:lnTo>
                  <a:pt x="95" y="57"/>
                </a:lnTo>
                <a:lnTo>
                  <a:pt x="85" y="50"/>
                </a:lnTo>
                <a:lnTo>
                  <a:pt x="71" y="46"/>
                </a:lnTo>
                <a:lnTo>
                  <a:pt x="60" y="38"/>
                </a:lnTo>
                <a:lnTo>
                  <a:pt x="46" y="32"/>
                </a:lnTo>
                <a:lnTo>
                  <a:pt x="36" y="24"/>
                </a:lnTo>
                <a:lnTo>
                  <a:pt x="23" y="17"/>
                </a:lnTo>
                <a:lnTo>
                  <a:pt x="11" y="9"/>
                </a:lnTo>
                <a:lnTo>
                  <a:pt x="0" y="0"/>
                </a:lnTo>
                <a:lnTo>
                  <a:pt x="120" y="520"/>
                </a:lnTo>
                <a:close/>
              </a:path>
            </a:pathLst>
          </a:custGeom>
          <a:solidFill>
            <a:srgbClr val="000000"/>
          </a:solidFill>
          <a:ln w="9525">
            <a:noFill/>
            <a:round/>
            <a:headEnd/>
            <a:tailEnd/>
          </a:ln>
        </p:spPr>
        <p:txBody>
          <a:bodyPr/>
          <a:lstStyle/>
          <a:p>
            <a:endParaRPr lang="en-US"/>
          </a:p>
        </p:txBody>
      </p:sp>
      <p:sp>
        <p:nvSpPr>
          <p:cNvPr id="148680" name="Text Box 1224"/>
          <p:cNvSpPr txBox="1">
            <a:spLocks noChangeArrowheads="1"/>
          </p:cNvSpPr>
          <p:nvPr/>
        </p:nvSpPr>
        <p:spPr bwMode="auto">
          <a:xfrm>
            <a:off x="4479925" y="1335088"/>
            <a:ext cx="2270125" cy="822325"/>
          </a:xfrm>
          <a:prstGeom prst="rect">
            <a:avLst/>
          </a:prstGeom>
          <a:noFill/>
          <a:ln w="12700">
            <a:noFill/>
            <a:miter lim="800000"/>
            <a:headEnd type="none" w="sm" len="sm"/>
            <a:tailEnd type="none" w="sm" len="sm"/>
          </a:ln>
          <a:effectLst/>
        </p:spPr>
        <p:txBody>
          <a:bodyPr wrap="none">
            <a:spAutoFit/>
          </a:bodyPr>
          <a:lstStyle/>
          <a:p>
            <a:r>
              <a:rPr lang="en-US" sz="2400" b="1"/>
              <a:t>Average Sales</a:t>
            </a:r>
          </a:p>
          <a:p>
            <a:r>
              <a:rPr lang="en-US" sz="2400" b="1"/>
              <a:t>for All Periods</a:t>
            </a:r>
          </a:p>
        </p:txBody>
      </p:sp>
      <p:sp>
        <p:nvSpPr>
          <p:cNvPr id="148681" name="Rectangle 1225"/>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1A27AD10-AB20-44B3-A700-59F424891B5A}" type="slidenum">
              <a:rPr lang="en-US"/>
              <a:pPr/>
              <a:t>46</a:t>
            </a:fld>
            <a:endParaRPr lang="en-US"/>
          </a:p>
        </p:txBody>
      </p:sp>
      <p:sp>
        <p:nvSpPr>
          <p:cNvPr id="121858" name="Rectangle 2"/>
          <p:cNvSpPr>
            <a:spLocks noGrp="1" noChangeArrowheads="1"/>
          </p:cNvSpPr>
          <p:nvPr>
            <p:ph type="title"/>
          </p:nvPr>
        </p:nvSpPr>
        <p:spPr/>
        <p:txBody>
          <a:bodyPr/>
          <a:lstStyle/>
          <a:p>
            <a:r>
              <a:rPr lang="en-US"/>
              <a:t>Data Preparation and Collection</a:t>
            </a:r>
          </a:p>
        </p:txBody>
      </p:sp>
      <p:sp>
        <p:nvSpPr>
          <p:cNvPr id="121859" name="Rectangle 3"/>
          <p:cNvSpPr>
            <a:spLocks noGrp="1" noChangeArrowheads="1"/>
          </p:cNvSpPr>
          <p:nvPr>
            <p:ph type="body" idx="1"/>
          </p:nvPr>
        </p:nvSpPr>
        <p:spPr/>
        <p:txBody>
          <a:bodyPr/>
          <a:lstStyle/>
          <a:p>
            <a:pPr lvl="1"/>
            <a:r>
              <a:rPr lang="en-US"/>
              <a:t>Record data in terms needed for the forecast</a:t>
            </a:r>
          </a:p>
          <a:p>
            <a:pPr lvl="1"/>
            <a:r>
              <a:rPr lang="en-US"/>
              <a:t>Record circumstances relating to the data</a:t>
            </a:r>
          </a:p>
          <a:p>
            <a:pPr lvl="1"/>
            <a:r>
              <a:rPr lang="en-US"/>
              <a:t>Record demand separately for different customer groups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ide Number Placeholder 4"/>
          <p:cNvSpPr>
            <a:spLocks noGrp="1"/>
          </p:cNvSpPr>
          <p:nvPr>
            <p:ph type="sldNum" sz="quarter" idx="11"/>
          </p:nvPr>
        </p:nvSpPr>
        <p:spPr/>
        <p:txBody>
          <a:bodyPr/>
          <a:lstStyle/>
          <a:p>
            <a:r>
              <a:rPr lang="en-US"/>
              <a:t>2-</a:t>
            </a:r>
            <a:fld id="{E651E887-2432-4C05-A51D-53785ED3739E}" type="slidenum">
              <a:rPr lang="en-US"/>
              <a:pPr/>
              <a:t>47</a:t>
            </a:fld>
            <a:endParaRPr lang="en-US"/>
          </a:p>
        </p:txBody>
      </p:sp>
      <p:sp>
        <p:nvSpPr>
          <p:cNvPr id="130050" name="Rectangle 2"/>
          <p:cNvSpPr>
            <a:spLocks noGrp="1" noChangeArrowheads="1"/>
          </p:cNvSpPr>
          <p:nvPr>
            <p:ph type="title"/>
          </p:nvPr>
        </p:nvSpPr>
        <p:spPr>
          <a:noFill/>
          <a:ln/>
        </p:spPr>
        <p:txBody>
          <a:bodyPr lIns="90488" tIns="44450" rIns="90488" bIns="44450" anchor="b"/>
          <a:lstStyle/>
          <a:p>
            <a:r>
              <a:rPr lang="en-US"/>
              <a:t>Intrinsic Quantitative Techniques</a:t>
            </a:r>
          </a:p>
        </p:txBody>
      </p:sp>
      <p:grpSp>
        <p:nvGrpSpPr>
          <p:cNvPr id="130051" name="Group 3"/>
          <p:cNvGrpSpPr>
            <a:grpSpLocks/>
          </p:cNvGrpSpPr>
          <p:nvPr/>
        </p:nvGrpSpPr>
        <p:grpSpPr bwMode="auto">
          <a:xfrm>
            <a:off x="473075" y="1425575"/>
            <a:ext cx="7767638" cy="4471988"/>
            <a:chOff x="298" y="898"/>
            <a:chExt cx="4893" cy="2817"/>
          </a:xfrm>
        </p:grpSpPr>
        <p:grpSp>
          <p:nvGrpSpPr>
            <p:cNvPr id="130052" name="Group 4"/>
            <p:cNvGrpSpPr>
              <a:grpSpLocks/>
            </p:cNvGrpSpPr>
            <p:nvPr/>
          </p:nvGrpSpPr>
          <p:grpSpPr bwMode="auto">
            <a:xfrm>
              <a:off x="298" y="898"/>
              <a:ext cx="4893" cy="2217"/>
              <a:chOff x="298" y="898"/>
              <a:chExt cx="4893" cy="2217"/>
            </a:xfrm>
          </p:grpSpPr>
          <p:sp>
            <p:nvSpPr>
              <p:cNvPr id="130053" name="Rectangle 5"/>
              <p:cNvSpPr>
                <a:spLocks noChangeArrowheads="1"/>
              </p:cNvSpPr>
              <p:nvPr/>
            </p:nvSpPr>
            <p:spPr bwMode="auto">
              <a:xfrm>
                <a:off x="347" y="939"/>
                <a:ext cx="502" cy="198"/>
              </a:xfrm>
              <a:prstGeom prst="rect">
                <a:avLst/>
              </a:prstGeom>
              <a:noFill/>
              <a:ln w="9525">
                <a:noFill/>
                <a:miter lim="800000"/>
                <a:headEnd/>
                <a:tailEnd/>
              </a:ln>
            </p:spPr>
            <p:txBody>
              <a:bodyPr wrap="none" lIns="0" tIns="0" rIns="0" bIns="0">
                <a:spAutoFit/>
              </a:bodyPr>
              <a:lstStyle/>
              <a:p>
                <a:r>
                  <a:rPr lang="en-US" b="1">
                    <a:solidFill>
                      <a:srgbClr val="000000"/>
                    </a:solidFill>
                  </a:rPr>
                  <a:t>Month</a:t>
                </a:r>
                <a:endParaRPr lang="en-US" sz="2400">
                  <a:latin typeface="Times New Roman" pitchFamily="18" charset="0"/>
                </a:endParaRPr>
              </a:p>
            </p:txBody>
          </p:sp>
          <p:sp>
            <p:nvSpPr>
              <p:cNvPr id="130054" name="Rectangle 6"/>
              <p:cNvSpPr>
                <a:spLocks noChangeArrowheads="1"/>
              </p:cNvSpPr>
              <p:nvPr/>
            </p:nvSpPr>
            <p:spPr bwMode="auto">
              <a:xfrm>
                <a:off x="3773" y="939"/>
                <a:ext cx="376" cy="173"/>
              </a:xfrm>
              <a:prstGeom prst="rect">
                <a:avLst/>
              </a:prstGeom>
              <a:noFill/>
              <a:ln w="9525">
                <a:noFill/>
                <a:miter lim="800000"/>
                <a:headEnd/>
                <a:tailEnd/>
              </a:ln>
            </p:spPr>
            <p:txBody>
              <a:bodyPr wrap="none" lIns="0" tIns="0" rIns="0" bIns="0">
                <a:spAutoFit/>
              </a:bodyPr>
              <a:lstStyle/>
              <a:p>
                <a:r>
                  <a:rPr lang="en-US" b="1">
                    <a:solidFill>
                      <a:srgbClr val="000000"/>
                    </a:solidFill>
                  </a:rPr>
                  <a:t>Sales</a:t>
                </a:r>
                <a:endParaRPr lang="en-US" sz="2400"/>
              </a:p>
            </p:txBody>
          </p:sp>
          <p:sp>
            <p:nvSpPr>
              <p:cNvPr id="130055" name="Rectangle 7"/>
              <p:cNvSpPr>
                <a:spLocks noChangeArrowheads="1"/>
              </p:cNvSpPr>
              <p:nvPr/>
            </p:nvSpPr>
            <p:spPr bwMode="auto">
              <a:xfrm>
                <a:off x="298" y="898"/>
                <a:ext cx="11" cy="12"/>
              </a:xfrm>
              <a:prstGeom prst="rect">
                <a:avLst/>
              </a:prstGeom>
              <a:solidFill>
                <a:srgbClr val="000000"/>
              </a:solidFill>
              <a:ln w="9525">
                <a:noFill/>
                <a:miter lim="800000"/>
                <a:headEnd/>
                <a:tailEnd/>
              </a:ln>
            </p:spPr>
            <p:txBody>
              <a:bodyPr/>
              <a:lstStyle/>
              <a:p>
                <a:endParaRPr lang="en-US"/>
              </a:p>
            </p:txBody>
          </p:sp>
          <p:sp>
            <p:nvSpPr>
              <p:cNvPr id="130056" name="Line 8"/>
              <p:cNvSpPr>
                <a:spLocks noChangeShapeType="1"/>
              </p:cNvSpPr>
              <p:nvPr/>
            </p:nvSpPr>
            <p:spPr bwMode="auto">
              <a:xfrm>
                <a:off x="298" y="898"/>
                <a:ext cx="1" cy="12"/>
              </a:xfrm>
              <a:prstGeom prst="line">
                <a:avLst/>
              </a:prstGeom>
              <a:noFill/>
              <a:ln w="0">
                <a:solidFill>
                  <a:srgbClr val="000000"/>
                </a:solidFill>
                <a:round/>
                <a:headEnd/>
                <a:tailEnd/>
              </a:ln>
            </p:spPr>
            <p:txBody>
              <a:bodyPr/>
              <a:lstStyle/>
              <a:p>
                <a:endParaRPr lang="en-US"/>
              </a:p>
            </p:txBody>
          </p:sp>
          <p:sp>
            <p:nvSpPr>
              <p:cNvPr id="130057" name="Rectangle 9"/>
              <p:cNvSpPr>
                <a:spLocks noChangeArrowheads="1"/>
              </p:cNvSpPr>
              <p:nvPr/>
            </p:nvSpPr>
            <p:spPr bwMode="auto">
              <a:xfrm>
                <a:off x="298" y="898"/>
                <a:ext cx="11" cy="11"/>
              </a:xfrm>
              <a:prstGeom prst="rect">
                <a:avLst/>
              </a:prstGeom>
              <a:solidFill>
                <a:srgbClr val="000000"/>
              </a:solidFill>
              <a:ln w="9525">
                <a:noFill/>
                <a:miter lim="800000"/>
                <a:headEnd/>
                <a:tailEnd/>
              </a:ln>
            </p:spPr>
            <p:txBody>
              <a:bodyPr/>
              <a:lstStyle/>
              <a:p>
                <a:endParaRPr lang="en-US"/>
              </a:p>
            </p:txBody>
          </p:sp>
          <p:sp>
            <p:nvSpPr>
              <p:cNvPr id="130058" name="Line 10"/>
              <p:cNvSpPr>
                <a:spLocks noChangeShapeType="1"/>
              </p:cNvSpPr>
              <p:nvPr/>
            </p:nvSpPr>
            <p:spPr bwMode="auto">
              <a:xfrm>
                <a:off x="298" y="898"/>
                <a:ext cx="11" cy="1"/>
              </a:xfrm>
              <a:prstGeom prst="line">
                <a:avLst/>
              </a:prstGeom>
              <a:noFill/>
              <a:ln w="0">
                <a:solidFill>
                  <a:srgbClr val="000000"/>
                </a:solidFill>
                <a:round/>
                <a:headEnd/>
                <a:tailEnd/>
              </a:ln>
            </p:spPr>
            <p:txBody>
              <a:bodyPr/>
              <a:lstStyle/>
              <a:p>
                <a:endParaRPr lang="en-US"/>
              </a:p>
            </p:txBody>
          </p:sp>
          <p:sp>
            <p:nvSpPr>
              <p:cNvPr id="130059" name="Line 11"/>
              <p:cNvSpPr>
                <a:spLocks noChangeShapeType="1"/>
              </p:cNvSpPr>
              <p:nvPr/>
            </p:nvSpPr>
            <p:spPr bwMode="auto">
              <a:xfrm>
                <a:off x="298" y="898"/>
                <a:ext cx="1" cy="11"/>
              </a:xfrm>
              <a:prstGeom prst="line">
                <a:avLst/>
              </a:prstGeom>
              <a:noFill/>
              <a:ln w="0">
                <a:solidFill>
                  <a:srgbClr val="000000"/>
                </a:solidFill>
                <a:round/>
                <a:headEnd/>
                <a:tailEnd/>
              </a:ln>
            </p:spPr>
            <p:txBody>
              <a:bodyPr/>
              <a:lstStyle/>
              <a:p>
                <a:endParaRPr lang="en-US"/>
              </a:p>
            </p:txBody>
          </p:sp>
          <p:sp>
            <p:nvSpPr>
              <p:cNvPr id="130060" name="Rectangle 12"/>
              <p:cNvSpPr>
                <a:spLocks noChangeArrowheads="1"/>
              </p:cNvSpPr>
              <p:nvPr/>
            </p:nvSpPr>
            <p:spPr bwMode="auto">
              <a:xfrm>
                <a:off x="309" y="898"/>
                <a:ext cx="2422" cy="11"/>
              </a:xfrm>
              <a:prstGeom prst="rect">
                <a:avLst/>
              </a:prstGeom>
              <a:solidFill>
                <a:srgbClr val="000000"/>
              </a:solidFill>
              <a:ln w="9525">
                <a:noFill/>
                <a:miter lim="800000"/>
                <a:headEnd/>
                <a:tailEnd/>
              </a:ln>
            </p:spPr>
            <p:txBody>
              <a:bodyPr/>
              <a:lstStyle/>
              <a:p>
                <a:endParaRPr lang="en-US"/>
              </a:p>
            </p:txBody>
          </p:sp>
          <p:sp>
            <p:nvSpPr>
              <p:cNvPr id="130061" name="Line 13"/>
              <p:cNvSpPr>
                <a:spLocks noChangeShapeType="1"/>
              </p:cNvSpPr>
              <p:nvPr/>
            </p:nvSpPr>
            <p:spPr bwMode="auto">
              <a:xfrm>
                <a:off x="309" y="898"/>
                <a:ext cx="2422" cy="1"/>
              </a:xfrm>
              <a:prstGeom prst="line">
                <a:avLst/>
              </a:prstGeom>
              <a:noFill/>
              <a:ln w="0">
                <a:solidFill>
                  <a:srgbClr val="000000"/>
                </a:solidFill>
                <a:round/>
                <a:headEnd/>
                <a:tailEnd/>
              </a:ln>
            </p:spPr>
            <p:txBody>
              <a:bodyPr/>
              <a:lstStyle/>
              <a:p>
                <a:endParaRPr lang="en-US"/>
              </a:p>
            </p:txBody>
          </p:sp>
          <p:sp>
            <p:nvSpPr>
              <p:cNvPr id="130062" name="Rectangle 14"/>
              <p:cNvSpPr>
                <a:spLocks noChangeArrowheads="1"/>
              </p:cNvSpPr>
              <p:nvPr/>
            </p:nvSpPr>
            <p:spPr bwMode="auto">
              <a:xfrm>
                <a:off x="2731" y="909"/>
                <a:ext cx="12" cy="1"/>
              </a:xfrm>
              <a:prstGeom prst="rect">
                <a:avLst/>
              </a:prstGeom>
              <a:solidFill>
                <a:srgbClr val="000000"/>
              </a:solidFill>
              <a:ln w="9525">
                <a:noFill/>
                <a:miter lim="800000"/>
                <a:headEnd/>
                <a:tailEnd/>
              </a:ln>
            </p:spPr>
            <p:txBody>
              <a:bodyPr/>
              <a:lstStyle/>
              <a:p>
                <a:endParaRPr lang="en-US"/>
              </a:p>
            </p:txBody>
          </p:sp>
          <p:sp>
            <p:nvSpPr>
              <p:cNvPr id="130063" name="Line 15"/>
              <p:cNvSpPr>
                <a:spLocks noChangeShapeType="1"/>
              </p:cNvSpPr>
              <p:nvPr/>
            </p:nvSpPr>
            <p:spPr bwMode="auto">
              <a:xfrm>
                <a:off x="2731" y="909"/>
                <a:ext cx="12" cy="1"/>
              </a:xfrm>
              <a:prstGeom prst="line">
                <a:avLst/>
              </a:prstGeom>
              <a:noFill/>
              <a:ln w="0">
                <a:solidFill>
                  <a:srgbClr val="000000"/>
                </a:solidFill>
                <a:round/>
                <a:headEnd/>
                <a:tailEnd/>
              </a:ln>
            </p:spPr>
            <p:txBody>
              <a:bodyPr/>
              <a:lstStyle/>
              <a:p>
                <a:endParaRPr lang="en-US"/>
              </a:p>
            </p:txBody>
          </p:sp>
          <p:sp>
            <p:nvSpPr>
              <p:cNvPr id="130064" name="Rectangle 16"/>
              <p:cNvSpPr>
                <a:spLocks noChangeArrowheads="1"/>
              </p:cNvSpPr>
              <p:nvPr/>
            </p:nvSpPr>
            <p:spPr bwMode="auto">
              <a:xfrm>
                <a:off x="2731" y="898"/>
                <a:ext cx="12" cy="11"/>
              </a:xfrm>
              <a:prstGeom prst="rect">
                <a:avLst/>
              </a:prstGeom>
              <a:solidFill>
                <a:srgbClr val="000000"/>
              </a:solidFill>
              <a:ln w="9525">
                <a:noFill/>
                <a:miter lim="800000"/>
                <a:headEnd/>
                <a:tailEnd/>
              </a:ln>
            </p:spPr>
            <p:txBody>
              <a:bodyPr/>
              <a:lstStyle/>
              <a:p>
                <a:endParaRPr lang="en-US"/>
              </a:p>
            </p:txBody>
          </p:sp>
          <p:sp>
            <p:nvSpPr>
              <p:cNvPr id="130065" name="Line 17"/>
              <p:cNvSpPr>
                <a:spLocks noChangeShapeType="1"/>
              </p:cNvSpPr>
              <p:nvPr/>
            </p:nvSpPr>
            <p:spPr bwMode="auto">
              <a:xfrm>
                <a:off x="2731" y="898"/>
                <a:ext cx="12" cy="1"/>
              </a:xfrm>
              <a:prstGeom prst="line">
                <a:avLst/>
              </a:prstGeom>
              <a:noFill/>
              <a:ln w="0">
                <a:solidFill>
                  <a:srgbClr val="000000"/>
                </a:solidFill>
                <a:round/>
                <a:headEnd/>
                <a:tailEnd/>
              </a:ln>
            </p:spPr>
            <p:txBody>
              <a:bodyPr/>
              <a:lstStyle/>
              <a:p>
                <a:endParaRPr lang="en-US"/>
              </a:p>
            </p:txBody>
          </p:sp>
          <p:sp>
            <p:nvSpPr>
              <p:cNvPr id="130066" name="Line 18"/>
              <p:cNvSpPr>
                <a:spLocks noChangeShapeType="1"/>
              </p:cNvSpPr>
              <p:nvPr/>
            </p:nvSpPr>
            <p:spPr bwMode="auto">
              <a:xfrm>
                <a:off x="2731" y="898"/>
                <a:ext cx="1" cy="11"/>
              </a:xfrm>
              <a:prstGeom prst="line">
                <a:avLst/>
              </a:prstGeom>
              <a:noFill/>
              <a:ln w="0">
                <a:solidFill>
                  <a:srgbClr val="000000"/>
                </a:solidFill>
                <a:round/>
                <a:headEnd/>
                <a:tailEnd/>
              </a:ln>
            </p:spPr>
            <p:txBody>
              <a:bodyPr/>
              <a:lstStyle/>
              <a:p>
                <a:endParaRPr lang="en-US"/>
              </a:p>
            </p:txBody>
          </p:sp>
          <p:sp>
            <p:nvSpPr>
              <p:cNvPr id="130067" name="Rectangle 19"/>
              <p:cNvSpPr>
                <a:spLocks noChangeArrowheads="1"/>
              </p:cNvSpPr>
              <p:nvPr/>
            </p:nvSpPr>
            <p:spPr bwMode="auto">
              <a:xfrm>
                <a:off x="2743" y="898"/>
                <a:ext cx="2437" cy="11"/>
              </a:xfrm>
              <a:prstGeom prst="rect">
                <a:avLst/>
              </a:prstGeom>
              <a:solidFill>
                <a:srgbClr val="000000"/>
              </a:solidFill>
              <a:ln w="9525">
                <a:noFill/>
                <a:miter lim="800000"/>
                <a:headEnd/>
                <a:tailEnd/>
              </a:ln>
            </p:spPr>
            <p:txBody>
              <a:bodyPr/>
              <a:lstStyle/>
              <a:p>
                <a:endParaRPr lang="en-US"/>
              </a:p>
            </p:txBody>
          </p:sp>
          <p:sp>
            <p:nvSpPr>
              <p:cNvPr id="130068" name="Line 20"/>
              <p:cNvSpPr>
                <a:spLocks noChangeShapeType="1"/>
              </p:cNvSpPr>
              <p:nvPr/>
            </p:nvSpPr>
            <p:spPr bwMode="auto">
              <a:xfrm>
                <a:off x="2743" y="898"/>
                <a:ext cx="2437" cy="1"/>
              </a:xfrm>
              <a:prstGeom prst="line">
                <a:avLst/>
              </a:prstGeom>
              <a:noFill/>
              <a:ln w="0">
                <a:solidFill>
                  <a:srgbClr val="000000"/>
                </a:solidFill>
                <a:round/>
                <a:headEnd/>
                <a:tailEnd/>
              </a:ln>
            </p:spPr>
            <p:txBody>
              <a:bodyPr/>
              <a:lstStyle/>
              <a:p>
                <a:endParaRPr lang="en-US"/>
              </a:p>
            </p:txBody>
          </p:sp>
          <p:sp>
            <p:nvSpPr>
              <p:cNvPr id="130069" name="Rectangle 21"/>
              <p:cNvSpPr>
                <a:spLocks noChangeArrowheads="1"/>
              </p:cNvSpPr>
              <p:nvPr/>
            </p:nvSpPr>
            <p:spPr bwMode="auto">
              <a:xfrm>
                <a:off x="5180" y="898"/>
                <a:ext cx="11" cy="12"/>
              </a:xfrm>
              <a:prstGeom prst="rect">
                <a:avLst/>
              </a:prstGeom>
              <a:solidFill>
                <a:srgbClr val="000000"/>
              </a:solidFill>
              <a:ln w="9525">
                <a:noFill/>
                <a:miter lim="800000"/>
                <a:headEnd/>
                <a:tailEnd/>
              </a:ln>
            </p:spPr>
            <p:txBody>
              <a:bodyPr/>
              <a:lstStyle/>
              <a:p>
                <a:endParaRPr lang="en-US"/>
              </a:p>
            </p:txBody>
          </p:sp>
          <p:sp>
            <p:nvSpPr>
              <p:cNvPr id="130070" name="Line 22"/>
              <p:cNvSpPr>
                <a:spLocks noChangeShapeType="1"/>
              </p:cNvSpPr>
              <p:nvPr/>
            </p:nvSpPr>
            <p:spPr bwMode="auto">
              <a:xfrm>
                <a:off x="5180" y="898"/>
                <a:ext cx="1" cy="12"/>
              </a:xfrm>
              <a:prstGeom prst="line">
                <a:avLst/>
              </a:prstGeom>
              <a:noFill/>
              <a:ln w="0">
                <a:solidFill>
                  <a:srgbClr val="000000"/>
                </a:solidFill>
                <a:round/>
                <a:headEnd/>
                <a:tailEnd/>
              </a:ln>
            </p:spPr>
            <p:txBody>
              <a:bodyPr/>
              <a:lstStyle/>
              <a:p>
                <a:endParaRPr lang="en-US"/>
              </a:p>
            </p:txBody>
          </p:sp>
          <p:sp>
            <p:nvSpPr>
              <p:cNvPr id="130071" name="Rectangle 23"/>
              <p:cNvSpPr>
                <a:spLocks noChangeArrowheads="1"/>
              </p:cNvSpPr>
              <p:nvPr/>
            </p:nvSpPr>
            <p:spPr bwMode="auto">
              <a:xfrm>
                <a:off x="5180" y="898"/>
                <a:ext cx="11" cy="11"/>
              </a:xfrm>
              <a:prstGeom prst="rect">
                <a:avLst/>
              </a:prstGeom>
              <a:solidFill>
                <a:srgbClr val="000000"/>
              </a:solidFill>
              <a:ln w="9525">
                <a:noFill/>
                <a:miter lim="800000"/>
                <a:headEnd/>
                <a:tailEnd/>
              </a:ln>
            </p:spPr>
            <p:txBody>
              <a:bodyPr/>
              <a:lstStyle/>
              <a:p>
                <a:endParaRPr lang="en-US"/>
              </a:p>
            </p:txBody>
          </p:sp>
          <p:sp>
            <p:nvSpPr>
              <p:cNvPr id="130072" name="Line 24"/>
              <p:cNvSpPr>
                <a:spLocks noChangeShapeType="1"/>
              </p:cNvSpPr>
              <p:nvPr/>
            </p:nvSpPr>
            <p:spPr bwMode="auto">
              <a:xfrm>
                <a:off x="5180" y="898"/>
                <a:ext cx="11" cy="1"/>
              </a:xfrm>
              <a:prstGeom prst="line">
                <a:avLst/>
              </a:prstGeom>
              <a:noFill/>
              <a:ln w="0">
                <a:solidFill>
                  <a:srgbClr val="000000"/>
                </a:solidFill>
                <a:round/>
                <a:headEnd/>
                <a:tailEnd/>
              </a:ln>
            </p:spPr>
            <p:txBody>
              <a:bodyPr/>
              <a:lstStyle/>
              <a:p>
                <a:endParaRPr lang="en-US"/>
              </a:p>
            </p:txBody>
          </p:sp>
          <p:sp>
            <p:nvSpPr>
              <p:cNvPr id="130073" name="Line 25"/>
              <p:cNvSpPr>
                <a:spLocks noChangeShapeType="1"/>
              </p:cNvSpPr>
              <p:nvPr/>
            </p:nvSpPr>
            <p:spPr bwMode="auto">
              <a:xfrm>
                <a:off x="5180" y="898"/>
                <a:ext cx="1" cy="11"/>
              </a:xfrm>
              <a:prstGeom prst="line">
                <a:avLst/>
              </a:prstGeom>
              <a:noFill/>
              <a:ln w="0">
                <a:solidFill>
                  <a:srgbClr val="000000"/>
                </a:solidFill>
                <a:round/>
                <a:headEnd/>
                <a:tailEnd/>
              </a:ln>
            </p:spPr>
            <p:txBody>
              <a:bodyPr/>
              <a:lstStyle/>
              <a:p>
                <a:endParaRPr lang="en-US"/>
              </a:p>
            </p:txBody>
          </p:sp>
          <p:sp>
            <p:nvSpPr>
              <p:cNvPr id="130074" name="Rectangle 26"/>
              <p:cNvSpPr>
                <a:spLocks noChangeArrowheads="1"/>
              </p:cNvSpPr>
              <p:nvPr/>
            </p:nvSpPr>
            <p:spPr bwMode="auto">
              <a:xfrm>
                <a:off x="298" y="910"/>
                <a:ext cx="11" cy="186"/>
              </a:xfrm>
              <a:prstGeom prst="rect">
                <a:avLst/>
              </a:prstGeom>
              <a:solidFill>
                <a:srgbClr val="000000"/>
              </a:solidFill>
              <a:ln w="9525">
                <a:noFill/>
                <a:miter lim="800000"/>
                <a:headEnd/>
                <a:tailEnd/>
              </a:ln>
            </p:spPr>
            <p:txBody>
              <a:bodyPr/>
              <a:lstStyle/>
              <a:p>
                <a:endParaRPr lang="en-US"/>
              </a:p>
            </p:txBody>
          </p:sp>
          <p:sp>
            <p:nvSpPr>
              <p:cNvPr id="130075" name="Line 27"/>
              <p:cNvSpPr>
                <a:spLocks noChangeShapeType="1"/>
              </p:cNvSpPr>
              <p:nvPr/>
            </p:nvSpPr>
            <p:spPr bwMode="auto">
              <a:xfrm>
                <a:off x="298" y="910"/>
                <a:ext cx="1" cy="186"/>
              </a:xfrm>
              <a:prstGeom prst="line">
                <a:avLst/>
              </a:prstGeom>
              <a:noFill/>
              <a:ln w="0">
                <a:solidFill>
                  <a:srgbClr val="000000"/>
                </a:solidFill>
                <a:round/>
                <a:headEnd/>
                <a:tailEnd/>
              </a:ln>
            </p:spPr>
            <p:txBody>
              <a:bodyPr/>
              <a:lstStyle/>
              <a:p>
                <a:endParaRPr lang="en-US"/>
              </a:p>
            </p:txBody>
          </p:sp>
          <p:sp>
            <p:nvSpPr>
              <p:cNvPr id="130076" name="Rectangle 28"/>
              <p:cNvSpPr>
                <a:spLocks noChangeArrowheads="1"/>
              </p:cNvSpPr>
              <p:nvPr/>
            </p:nvSpPr>
            <p:spPr bwMode="auto">
              <a:xfrm>
                <a:off x="2731" y="910"/>
                <a:ext cx="12" cy="186"/>
              </a:xfrm>
              <a:prstGeom prst="rect">
                <a:avLst/>
              </a:prstGeom>
              <a:solidFill>
                <a:srgbClr val="000000"/>
              </a:solidFill>
              <a:ln w="9525">
                <a:noFill/>
                <a:miter lim="800000"/>
                <a:headEnd/>
                <a:tailEnd/>
              </a:ln>
            </p:spPr>
            <p:txBody>
              <a:bodyPr/>
              <a:lstStyle/>
              <a:p>
                <a:endParaRPr lang="en-US"/>
              </a:p>
            </p:txBody>
          </p:sp>
          <p:sp>
            <p:nvSpPr>
              <p:cNvPr id="130077" name="Line 29"/>
              <p:cNvSpPr>
                <a:spLocks noChangeShapeType="1"/>
              </p:cNvSpPr>
              <p:nvPr/>
            </p:nvSpPr>
            <p:spPr bwMode="auto">
              <a:xfrm>
                <a:off x="2731" y="910"/>
                <a:ext cx="1" cy="186"/>
              </a:xfrm>
              <a:prstGeom prst="line">
                <a:avLst/>
              </a:prstGeom>
              <a:noFill/>
              <a:ln w="0">
                <a:solidFill>
                  <a:srgbClr val="000000"/>
                </a:solidFill>
                <a:round/>
                <a:headEnd/>
                <a:tailEnd/>
              </a:ln>
            </p:spPr>
            <p:txBody>
              <a:bodyPr/>
              <a:lstStyle/>
              <a:p>
                <a:endParaRPr lang="en-US"/>
              </a:p>
            </p:txBody>
          </p:sp>
          <p:sp>
            <p:nvSpPr>
              <p:cNvPr id="130078" name="Rectangle 30"/>
              <p:cNvSpPr>
                <a:spLocks noChangeArrowheads="1"/>
              </p:cNvSpPr>
              <p:nvPr/>
            </p:nvSpPr>
            <p:spPr bwMode="auto">
              <a:xfrm>
                <a:off x="5180" y="910"/>
                <a:ext cx="11" cy="186"/>
              </a:xfrm>
              <a:prstGeom prst="rect">
                <a:avLst/>
              </a:prstGeom>
              <a:solidFill>
                <a:srgbClr val="000000"/>
              </a:solidFill>
              <a:ln w="9525">
                <a:noFill/>
                <a:miter lim="800000"/>
                <a:headEnd/>
                <a:tailEnd/>
              </a:ln>
            </p:spPr>
            <p:txBody>
              <a:bodyPr/>
              <a:lstStyle/>
              <a:p>
                <a:endParaRPr lang="en-US"/>
              </a:p>
            </p:txBody>
          </p:sp>
          <p:sp>
            <p:nvSpPr>
              <p:cNvPr id="130079" name="Line 31"/>
              <p:cNvSpPr>
                <a:spLocks noChangeShapeType="1"/>
              </p:cNvSpPr>
              <p:nvPr/>
            </p:nvSpPr>
            <p:spPr bwMode="auto">
              <a:xfrm>
                <a:off x="5180" y="910"/>
                <a:ext cx="1" cy="186"/>
              </a:xfrm>
              <a:prstGeom prst="line">
                <a:avLst/>
              </a:prstGeom>
              <a:noFill/>
              <a:ln w="0">
                <a:solidFill>
                  <a:srgbClr val="000000"/>
                </a:solidFill>
                <a:round/>
                <a:headEnd/>
                <a:tailEnd/>
              </a:ln>
            </p:spPr>
            <p:txBody>
              <a:bodyPr/>
              <a:lstStyle/>
              <a:p>
                <a:endParaRPr lang="en-US"/>
              </a:p>
            </p:txBody>
          </p:sp>
          <p:sp>
            <p:nvSpPr>
              <p:cNvPr id="130080" name="Rectangle 32"/>
              <p:cNvSpPr>
                <a:spLocks noChangeArrowheads="1"/>
              </p:cNvSpPr>
              <p:nvPr/>
            </p:nvSpPr>
            <p:spPr bwMode="auto">
              <a:xfrm>
                <a:off x="347" y="1137"/>
                <a:ext cx="572" cy="193"/>
              </a:xfrm>
              <a:prstGeom prst="rect">
                <a:avLst/>
              </a:prstGeom>
              <a:noFill/>
              <a:ln w="9525">
                <a:noFill/>
                <a:miter lim="800000"/>
                <a:headEnd/>
                <a:tailEnd/>
              </a:ln>
            </p:spPr>
            <p:txBody>
              <a:bodyPr wrap="none" lIns="0" tIns="0" rIns="0" bIns="0">
                <a:spAutoFit/>
              </a:bodyPr>
              <a:lstStyle/>
              <a:p>
                <a:r>
                  <a:rPr lang="en-US">
                    <a:solidFill>
                      <a:srgbClr val="000000"/>
                    </a:solidFill>
                  </a:rPr>
                  <a:t>January</a:t>
                </a:r>
                <a:endParaRPr lang="en-US" sz="2400">
                  <a:latin typeface="Times New Roman" pitchFamily="18" charset="0"/>
                </a:endParaRPr>
              </a:p>
            </p:txBody>
          </p:sp>
          <p:sp>
            <p:nvSpPr>
              <p:cNvPr id="130081" name="Rectangle 33"/>
              <p:cNvSpPr>
                <a:spLocks noChangeArrowheads="1"/>
              </p:cNvSpPr>
              <p:nvPr/>
            </p:nvSpPr>
            <p:spPr bwMode="auto">
              <a:xfrm>
                <a:off x="3882" y="1137"/>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92</a:t>
                </a:r>
                <a:endParaRPr lang="en-US" sz="2400">
                  <a:latin typeface="Times New Roman" pitchFamily="18" charset="0"/>
                </a:endParaRPr>
              </a:p>
            </p:txBody>
          </p:sp>
          <p:sp>
            <p:nvSpPr>
              <p:cNvPr id="130082" name="Rectangle 34"/>
              <p:cNvSpPr>
                <a:spLocks noChangeArrowheads="1"/>
              </p:cNvSpPr>
              <p:nvPr/>
            </p:nvSpPr>
            <p:spPr bwMode="auto">
              <a:xfrm>
                <a:off x="298" y="1096"/>
                <a:ext cx="11" cy="13"/>
              </a:xfrm>
              <a:prstGeom prst="rect">
                <a:avLst/>
              </a:prstGeom>
              <a:solidFill>
                <a:srgbClr val="000000"/>
              </a:solidFill>
              <a:ln w="9525">
                <a:noFill/>
                <a:miter lim="800000"/>
                <a:headEnd/>
                <a:tailEnd/>
              </a:ln>
            </p:spPr>
            <p:txBody>
              <a:bodyPr/>
              <a:lstStyle/>
              <a:p>
                <a:endParaRPr lang="en-US"/>
              </a:p>
            </p:txBody>
          </p:sp>
          <p:sp>
            <p:nvSpPr>
              <p:cNvPr id="130083" name="Line 35"/>
              <p:cNvSpPr>
                <a:spLocks noChangeShapeType="1"/>
              </p:cNvSpPr>
              <p:nvPr/>
            </p:nvSpPr>
            <p:spPr bwMode="auto">
              <a:xfrm>
                <a:off x="298" y="1096"/>
                <a:ext cx="1" cy="13"/>
              </a:xfrm>
              <a:prstGeom prst="line">
                <a:avLst/>
              </a:prstGeom>
              <a:noFill/>
              <a:ln w="0">
                <a:solidFill>
                  <a:srgbClr val="000000"/>
                </a:solidFill>
                <a:round/>
                <a:headEnd/>
                <a:tailEnd/>
              </a:ln>
            </p:spPr>
            <p:txBody>
              <a:bodyPr/>
              <a:lstStyle/>
              <a:p>
                <a:endParaRPr lang="en-US"/>
              </a:p>
            </p:txBody>
          </p:sp>
          <p:sp>
            <p:nvSpPr>
              <p:cNvPr id="130084" name="Rectangle 36"/>
              <p:cNvSpPr>
                <a:spLocks noChangeArrowheads="1"/>
              </p:cNvSpPr>
              <p:nvPr/>
            </p:nvSpPr>
            <p:spPr bwMode="auto">
              <a:xfrm>
                <a:off x="309" y="1096"/>
                <a:ext cx="2422" cy="12"/>
              </a:xfrm>
              <a:prstGeom prst="rect">
                <a:avLst/>
              </a:prstGeom>
              <a:solidFill>
                <a:srgbClr val="000000"/>
              </a:solidFill>
              <a:ln w="9525">
                <a:noFill/>
                <a:miter lim="800000"/>
                <a:headEnd/>
                <a:tailEnd/>
              </a:ln>
            </p:spPr>
            <p:txBody>
              <a:bodyPr/>
              <a:lstStyle/>
              <a:p>
                <a:endParaRPr lang="en-US"/>
              </a:p>
            </p:txBody>
          </p:sp>
          <p:sp>
            <p:nvSpPr>
              <p:cNvPr id="130085" name="Line 37"/>
              <p:cNvSpPr>
                <a:spLocks noChangeShapeType="1"/>
              </p:cNvSpPr>
              <p:nvPr/>
            </p:nvSpPr>
            <p:spPr bwMode="auto">
              <a:xfrm>
                <a:off x="309" y="1096"/>
                <a:ext cx="2422" cy="1"/>
              </a:xfrm>
              <a:prstGeom prst="line">
                <a:avLst/>
              </a:prstGeom>
              <a:noFill/>
              <a:ln w="0">
                <a:solidFill>
                  <a:srgbClr val="000000"/>
                </a:solidFill>
                <a:round/>
                <a:headEnd/>
                <a:tailEnd/>
              </a:ln>
            </p:spPr>
            <p:txBody>
              <a:bodyPr/>
              <a:lstStyle/>
              <a:p>
                <a:endParaRPr lang="en-US"/>
              </a:p>
            </p:txBody>
          </p:sp>
          <p:sp>
            <p:nvSpPr>
              <p:cNvPr id="130086" name="Rectangle 38"/>
              <p:cNvSpPr>
                <a:spLocks noChangeArrowheads="1"/>
              </p:cNvSpPr>
              <p:nvPr/>
            </p:nvSpPr>
            <p:spPr bwMode="auto">
              <a:xfrm>
                <a:off x="2731" y="1096"/>
                <a:ext cx="12" cy="13"/>
              </a:xfrm>
              <a:prstGeom prst="rect">
                <a:avLst/>
              </a:prstGeom>
              <a:solidFill>
                <a:srgbClr val="000000"/>
              </a:solidFill>
              <a:ln w="9525">
                <a:noFill/>
                <a:miter lim="800000"/>
                <a:headEnd/>
                <a:tailEnd/>
              </a:ln>
            </p:spPr>
            <p:txBody>
              <a:bodyPr/>
              <a:lstStyle/>
              <a:p>
                <a:endParaRPr lang="en-US"/>
              </a:p>
            </p:txBody>
          </p:sp>
          <p:sp>
            <p:nvSpPr>
              <p:cNvPr id="130087" name="Line 39"/>
              <p:cNvSpPr>
                <a:spLocks noChangeShapeType="1"/>
              </p:cNvSpPr>
              <p:nvPr/>
            </p:nvSpPr>
            <p:spPr bwMode="auto">
              <a:xfrm>
                <a:off x="2731" y="1096"/>
                <a:ext cx="1" cy="13"/>
              </a:xfrm>
              <a:prstGeom prst="line">
                <a:avLst/>
              </a:prstGeom>
              <a:noFill/>
              <a:ln w="0">
                <a:solidFill>
                  <a:srgbClr val="000000"/>
                </a:solidFill>
                <a:round/>
                <a:headEnd/>
                <a:tailEnd/>
              </a:ln>
            </p:spPr>
            <p:txBody>
              <a:bodyPr/>
              <a:lstStyle/>
              <a:p>
                <a:endParaRPr lang="en-US"/>
              </a:p>
            </p:txBody>
          </p:sp>
          <p:sp>
            <p:nvSpPr>
              <p:cNvPr id="130088" name="Rectangle 40"/>
              <p:cNvSpPr>
                <a:spLocks noChangeArrowheads="1"/>
              </p:cNvSpPr>
              <p:nvPr/>
            </p:nvSpPr>
            <p:spPr bwMode="auto">
              <a:xfrm>
                <a:off x="2743" y="1096"/>
                <a:ext cx="2437" cy="12"/>
              </a:xfrm>
              <a:prstGeom prst="rect">
                <a:avLst/>
              </a:prstGeom>
              <a:solidFill>
                <a:srgbClr val="000000"/>
              </a:solidFill>
              <a:ln w="9525">
                <a:noFill/>
                <a:miter lim="800000"/>
                <a:headEnd/>
                <a:tailEnd/>
              </a:ln>
            </p:spPr>
            <p:txBody>
              <a:bodyPr/>
              <a:lstStyle/>
              <a:p>
                <a:endParaRPr lang="en-US"/>
              </a:p>
            </p:txBody>
          </p:sp>
          <p:sp>
            <p:nvSpPr>
              <p:cNvPr id="130089" name="Line 41"/>
              <p:cNvSpPr>
                <a:spLocks noChangeShapeType="1"/>
              </p:cNvSpPr>
              <p:nvPr/>
            </p:nvSpPr>
            <p:spPr bwMode="auto">
              <a:xfrm>
                <a:off x="2743" y="1096"/>
                <a:ext cx="2437" cy="1"/>
              </a:xfrm>
              <a:prstGeom prst="line">
                <a:avLst/>
              </a:prstGeom>
              <a:noFill/>
              <a:ln w="0">
                <a:solidFill>
                  <a:srgbClr val="000000"/>
                </a:solidFill>
                <a:round/>
                <a:headEnd/>
                <a:tailEnd/>
              </a:ln>
            </p:spPr>
            <p:txBody>
              <a:bodyPr/>
              <a:lstStyle/>
              <a:p>
                <a:endParaRPr lang="en-US"/>
              </a:p>
            </p:txBody>
          </p:sp>
          <p:sp>
            <p:nvSpPr>
              <p:cNvPr id="130090" name="Rectangle 42"/>
              <p:cNvSpPr>
                <a:spLocks noChangeArrowheads="1"/>
              </p:cNvSpPr>
              <p:nvPr/>
            </p:nvSpPr>
            <p:spPr bwMode="auto">
              <a:xfrm>
                <a:off x="5180" y="1096"/>
                <a:ext cx="11" cy="13"/>
              </a:xfrm>
              <a:prstGeom prst="rect">
                <a:avLst/>
              </a:prstGeom>
              <a:solidFill>
                <a:srgbClr val="000000"/>
              </a:solidFill>
              <a:ln w="9525">
                <a:noFill/>
                <a:miter lim="800000"/>
                <a:headEnd/>
                <a:tailEnd/>
              </a:ln>
            </p:spPr>
            <p:txBody>
              <a:bodyPr/>
              <a:lstStyle/>
              <a:p>
                <a:endParaRPr lang="en-US"/>
              </a:p>
            </p:txBody>
          </p:sp>
          <p:sp>
            <p:nvSpPr>
              <p:cNvPr id="130091" name="Line 43"/>
              <p:cNvSpPr>
                <a:spLocks noChangeShapeType="1"/>
              </p:cNvSpPr>
              <p:nvPr/>
            </p:nvSpPr>
            <p:spPr bwMode="auto">
              <a:xfrm>
                <a:off x="5180" y="1096"/>
                <a:ext cx="1" cy="13"/>
              </a:xfrm>
              <a:prstGeom prst="line">
                <a:avLst/>
              </a:prstGeom>
              <a:noFill/>
              <a:ln w="0">
                <a:solidFill>
                  <a:srgbClr val="000000"/>
                </a:solidFill>
                <a:round/>
                <a:headEnd/>
                <a:tailEnd/>
              </a:ln>
            </p:spPr>
            <p:txBody>
              <a:bodyPr/>
              <a:lstStyle/>
              <a:p>
                <a:endParaRPr lang="en-US"/>
              </a:p>
            </p:txBody>
          </p:sp>
          <p:sp>
            <p:nvSpPr>
              <p:cNvPr id="130092" name="Rectangle 44"/>
              <p:cNvSpPr>
                <a:spLocks noChangeArrowheads="1"/>
              </p:cNvSpPr>
              <p:nvPr/>
            </p:nvSpPr>
            <p:spPr bwMode="auto">
              <a:xfrm>
                <a:off x="298" y="1109"/>
                <a:ext cx="11" cy="186"/>
              </a:xfrm>
              <a:prstGeom prst="rect">
                <a:avLst/>
              </a:prstGeom>
              <a:solidFill>
                <a:srgbClr val="000000"/>
              </a:solidFill>
              <a:ln w="9525">
                <a:noFill/>
                <a:miter lim="800000"/>
                <a:headEnd/>
                <a:tailEnd/>
              </a:ln>
            </p:spPr>
            <p:txBody>
              <a:bodyPr/>
              <a:lstStyle/>
              <a:p>
                <a:endParaRPr lang="en-US"/>
              </a:p>
            </p:txBody>
          </p:sp>
          <p:sp>
            <p:nvSpPr>
              <p:cNvPr id="130093" name="Line 45"/>
              <p:cNvSpPr>
                <a:spLocks noChangeShapeType="1"/>
              </p:cNvSpPr>
              <p:nvPr/>
            </p:nvSpPr>
            <p:spPr bwMode="auto">
              <a:xfrm>
                <a:off x="298" y="1109"/>
                <a:ext cx="1" cy="186"/>
              </a:xfrm>
              <a:prstGeom prst="line">
                <a:avLst/>
              </a:prstGeom>
              <a:noFill/>
              <a:ln w="0">
                <a:solidFill>
                  <a:srgbClr val="000000"/>
                </a:solidFill>
                <a:round/>
                <a:headEnd/>
                <a:tailEnd/>
              </a:ln>
            </p:spPr>
            <p:txBody>
              <a:bodyPr/>
              <a:lstStyle/>
              <a:p>
                <a:endParaRPr lang="en-US"/>
              </a:p>
            </p:txBody>
          </p:sp>
          <p:sp>
            <p:nvSpPr>
              <p:cNvPr id="130094" name="Rectangle 46"/>
              <p:cNvSpPr>
                <a:spLocks noChangeArrowheads="1"/>
              </p:cNvSpPr>
              <p:nvPr/>
            </p:nvSpPr>
            <p:spPr bwMode="auto">
              <a:xfrm>
                <a:off x="2731" y="1109"/>
                <a:ext cx="12" cy="186"/>
              </a:xfrm>
              <a:prstGeom prst="rect">
                <a:avLst/>
              </a:prstGeom>
              <a:solidFill>
                <a:srgbClr val="000000"/>
              </a:solidFill>
              <a:ln w="9525">
                <a:noFill/>
                <a:miter lim="800000"/>
                <a:headEnd/>
                <a:tailEnd/>
              </a:ln>
            </p:spPr>
            <p:txBody>
              <a:bodyPr/>
              <a:lstStyle/>
              <a:p>
                <a:endParaRPr lang="en-US"/>
              </a:p>
            </p:txBody>
          </p:sp>
          <p:sp>
            <p:nvSpPr>
              <p:cNvPr id="130095" name="Line 47"/>
              <p:cNvSpPr>
                <a:spLocks noChangeShapeType="1"/>
              </p:cNvSpPr>
              <p:nvPr/>
            </p:nvSpPr>
            <p:spPr bwMode="auto">
              <a:xfrm>
                <a:off x="2731" y="1109"/>
                <a:ext cx="1" cy="186"/>
              </a:xfrm>
              <a:prstGeom prst="line">
                <a:avLst/>
              </a:prstGeom>
              <a:noFill/>
              <a:ln w="0">
                <a:solidFill>
                  <a:srgbClr val="000000"/>
                </a:solidFill>
                <a:round/>
                <a:headEnd/>
                <a:tailEnd/>
              </a:ln>
            </p:spPr>
            <p:txBody>
              <a:bodyPr/>
              <a:lstStyle/>
              <a:p>
                <a:endParaRPr lang="en-US"/>
              </a:p>
            </p:txBody>
          </p:sp>
          <p:sp>
            <p:nvSpPr>
              <p:cNvPr id="130096" name="Rectangle 48"/>
              <p:cNvSpPr>
                <a:spLocks noChangeArrowheads="1"/>
              </p:cNvSpPr>
              <p:nvPr/>
            </p:nvSpPr>
            <p:spPr bwMode="auto">
              <a:xfrm>
                <a:off x="5180" y="1109"/>
                <a:ext cx="11" cy="186"/>
              </a:xfrm>
              <a:prstGeom prst="rect">
                <a:avLst/>
              </a:prstGeom>
              <a:solidFill>
                <a:srgbClr val="000000"/>
              </a:solidFill>
              <a:ln w="9525">
                <a:noFill/>
                <a:miter lim="800000"/>
                <a:headEnd/>
                <a:tailEnd/>
              </a:ln>
            </p:spPr>
            <p:txBody>
              <a:bodyPr/>
              <a:lstStyle/>
              <a:p>
                <a:endParaRPr lang="en-US"/>
              </a:p>
            </p:txBody>
          </p:sp>
          <p:sp>
            <p:nvSpPr>
              <p:cNvPr id="130097" name="Line 49"/>
              <p:cNvSpPr>
                <a:spLocks noChangeShapeType="1"/>
              </p:cNvSpPr>
              <p:nvPr/>
            </p:nvSpPr>
            <p:spPr bwMode="auto">
              <a:xfrm>
                <a:off x="5180" y="1109"/>
                <a:ext cx="1" cy="186"/>
              </a:xfrm>
              <a:prstGeom prst="line">
                <a:avLst/>
              </a:prstGeom>
              <a:noFill/>
              <a:ln w="0">
                <a:solidFill>
                  <a:srgbClr val="000000"/>
                </a:solidFill>
                <a:round/>
                <a:headEnd/>
                <a:tailEnd/>
              </a:ln>
            </p:spPr>
            <p:txBody>
              <a:bodyPr/>
              <a:lstStyle/>
              <a:p>
                <a:endParaRPr lang="en-US"/>
              </a:p>
            </p:txBody>
          </p:sp>
          <p:sp>
            <p:nvSpPr>
              <p:cNvPr id="130098" name="Rectangle 50"/>
              <p:cNvSpPr>
                <a:spLocks noChangeArrowheads="1"/>
              </p:cNvSpPr>
              <p:nvPr/>
            </p:nvSpPr>
            <p:spPr bwMode="auto">
              <a:xfrm>
                <a:off x="347" y="1336"/>
                <a:ext cx="637" cy="193"/>
              </a:xfrm>
              <a:prstGeom prst="rect">
                <a:avLst/>
              </a:prstGeom>
              <a:noFill/>
              <a:ln w="9525">
                <a:noFill/>
                <a:miter lim="800000"/>
                <a:headEnd/>
                <a:tailEnd/>
              </a:ln>
            </p:spPr>
            <p:txBody>
              <a:bodyPr wrap="none" lIns="0" tIns="0" rIns="0" bIns="0">
                <a:spAutoFit/>
              </a:bodyPr>
              <a:lstStyle/>
              <a:p>
                <a:r>
                  <a:rPr lang="en-US">
                    <a:solidFill>
                      <a:srgbClr val="000000"/>
                    </a:solidFill>
                  </a:rPr>
                  <a:t>February</a:t>
                </a:r>
                <a:endParaRPr lang="en-US" sz="2400">
                  <a:latin typeface="Times New Roman" pitchFamily="18" charset="0"/>
                </a:endParaRPr>
              </a:p>
            </p:txBody>
          </p:sp>
          <p:sp>
            <p:nvSpPr>
              <p:cNvPr id="130099" name="Rectangle 51"/>
              <p:cNvSpPr>
                <a:spLocks noChangeArrowheads="1"/>
              </p:cNvSpPr>
              <p:nvPr/>
            </p:nvSpPr>
            <p:spPr bwMode="auto">
              <a:xfrm>
                <a:off x="3882" y="1336"/>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83</a:t>
                </a:r>
                <a:endParaRPr lang="en-US" sz="2400">
                  <a:latin typeface="Times New Roman" pitchFamily="18" charset="0"/>
                </a:endParaRPr>
              </a:p>
            </p:txBody>
          </p:sp>
          <p:sp>
            <p:nvSpPr>
              <p:cNvPr id="130100" name="Rectangle 52"/>
              <p:cNvSpPr>
                <a:spLocks noChangeArrowheads="1"/>
              </p:cNvSpPr>
              <p:nvPr/>
            </p:nvSpPr>
            <p:spPr bwMode="auto">
              <a:xfrm>
                <a:off x="298" y="1295"/>
                <a:ext cx="11" cy="12"/>
              </a:xfrm>
              <a:prstGeom prst="rect">
                <a:avLst/>
              </a:prstGeom>
              <a:solidFill>
                <a:srgbClr val="000000"/>
              </a:solidFill>
              <a:ln w="9525">
                <a:noFill/>
                <a:miter lim="800000"/>
                <a:headEnd/>
                <a:tailEnd/>
              </a:ln>
            </p:spPr>
            <p:txBody>
              <a:bodyPr/>
              <a:lstStyle/>
              <a:p>
                <a:endParaRPr lang="en-US"/>
              </a:p>
            </p:txBody>
          </p:sp>
          <p:sp>
            <p:nvSpPr>
              <p:cNvPr id="130101" name="Line 53"/>
              <p:cNvSpPr>
                <a:spLocks noChangeShapeType="1"/>
              </p:cNvSpPr>
              <p:nvPr/>
            </p:nvSpPr>
            <p:spPr bwMode="auto">
              <a:xfrm>
                <a:off x="298" y="1295"/>
                <a:ext cx="1" cy="12"/>
              </a:xfrm>
              <a:prstGeom prst="line">
                <a:avLst/>
              </a:prstGeom>
              <a:noFill/>
              <a:ln w="0">
                <a:solidFill>
                  <a:srgbClr val="000000"/>
                </a:solidFill>
                <a:round/>
                <a:headEnd/>
                <a:tailEnd/>
              </a:ln>
            </p:spPr>
            <p:txBody>
              <a:bodyPr/>
              <a:lstStyle/>
              <a:p>
                <a:endParaRPr lang="en-US"/>
              </a:p>
            </p:txBody>
          </p:sp>
          <p:sp>
            <p:nvSpPr>
              <p:cNvPr id="130102" name="Rectangle 54"/>
              <p:cNvSpPr>
                <a:spLocks noChangeArrowheads="1"/>
              </p:cNvSpPr>
              <p:nvPr/>
            </p:nvSpPr>
            <p:spPr bwMode="auto">
              <a:xfrm>
                <a:off x="309" y="1295"/>
                <a:ext cx="2422" cy="11"/>
              </a:xfrm>
              <a:prstGeom prst="rect">
                <a:avLst/>
              </a:prstGeom>
              <a:solidFill>
                <a:srgbClr val="000000"/>
              </a:solidFill>
              <a:ln w="9525">
                <a:noFill/>
                <a:miter lim="800000"/>
                <a:headEnd/>
                <a:tailEnd/>
              </a:ln>
            </p:spPr>
            <p:txBody>
              <a:bodyPr/>
              <a:lstStyle/>
              <a:p>
                <a:endParaRPr lang="en-US"/>
              </a:p>
            </p:txBody>
          </p:sp>
          <p:sp>
            <p:nvSpPr>
              <p:cNvPr id="130103" name="Line 55"/>
              <p:cNvSpPr>
                <a:spLocks noChangeShapeType="1"/>
              </p:cNvSpPr>
              <p:nvPr/>
            </p:nvSpPr>
            <p:spPr bwMode="auto">
              <a:xfrm>
                <a:off x="309" y="1295"/>
                <a:ext cx="2422" cy="1"/>
              </a:xfrm>
              <a:prstGeom prst="line">
                <a:avLst/>
              </a:prstGeom>
              <a:noFill/>
              <a:ln w="0">
                <a:solidFill>
                  <a:srgbClr val="000000"/>
                </a:solidFill>
                <a:round/>
                <a:headEnd/>
                <a:tailEnd/>
              </a:ln>
            </p:spPr>
            <p:txBody>
              <a:bodyPr/>
              <a:lstStyle/>
              <a:p>
                <a:endParaRPr lang="en-US"/>
              </a:p>
            </p:txBody>
          </p:sp>
          <p:sp>
            <p:nvSpPr>
              <p:cNvPr id="130104" name="Rectangle 56"/>
              <p:cNvSpPr>
                <a:spLocks noChangeArrowheads="1"/>
              </p:cNvSpPr>
              <p:nvPr/>
            </p:nvSpPr>
            <p:spPr bwMode="auto">
              <a:xfrm>
                <a:off x="2731" y="1295"/>
                <a:ext cx="12" cy="12"/>
              </a:xfrm>
              <a:prstGeom prst="rect">
                <a:avLst/>
              </a:prstGeom>
              <a:solidFill>
                <a:srgbClr val="000000"/>
              </a:solidFill>
              <a:ln w="9525">
                <a:noFill/>
                <a:miter lim="800000"/>
                <a:headEnd/>
                <a:tailEnd/>
              </a:ln>
            </p:spPr>
            <p:txBody>
              <a:bodyPr/>
              <a:lstStyle/>
              <a:p>
                <a:endParaRPr lang="en-US"/>
              </a:p>
            </p:txBody>
          </p:sp>
          <p:sp>
            <p:nvSpPr>
              <p:cNvPr id="130105" name="Line 57"/>
              <p:cNvSpPr>
                <a:spLocks noChangeShapeType="1"/>
              </p:cNvSpPr>
              <p:nvPr/>
            </p:nvSpPr>
            <p:spPr bwMode="auto">
              <a:xfrm>
                <a:off x="2731" y="1295"/>
                <a:ext cx="1" cy="12"/>
              </a:xfrm>
              <a:prstGeom prst="line">
                <a:avLst/>
              </a:prstGeom>
              <a:noFill/>
              <a:ln w="0">
                <a:solidFill>
                  <a:srgbClr val="000000"/>
                </a:solidFill>
                <a:round/>
                <a:headEnd/>
                <a:tailEnd/>
              </a:ln>
            </p:spPr>
            <p:txBody>
              <a:bodyPr/>
              <a:lstStyle/>
              <a:p>
                <a:endParaRPr lang="en-US"/>
              </a:p>
            </p:txBody>
          </p:sp>
          <p:sp>
            <p:nvSpPr>
              <p:cNvPr id="130106" name="Rectangle 58"/>
              <p:cNvSpPr>
                <a:spLocks noChangeArrowheads="1"/>
              </p:cNvSpPr>
              <p:nvPr/>
            </p:nvSpPr>
            <p:spPr bwMode="auto">
              <a:xfrm>
                <a:off x="2743" y="1295"/>
                <a:ext cx="2437" cy="11"/>
              </a:xfrm>
              <a:prstGeom prst="rect">
                <a:avLst/>
              </a:prstGeom>
              <a:solidFill>
                <a:srgbClr val="000000"/>
              </a:solidFill>
              <a:ln w="9525">
                <a:noFill/>
                <a:miter lim="800000"/>
                <a:headEnd/>
                <a:tailEnd/>
              </a:ln>
            </p:spPr>
            <p:txBody>
              <a:bodyPr/>
              <a:lstStyle/>
              <a:p>
                <a:endParaRPr lang="en-US"/>
              </a:p>
            </p:txBody>
          </p:sp>
          <p:sp>
            <p:nvSpPr>
              <p:cNvPr id="130107" name="Line 59"/>
              <p:cNvSpPr>
                <a:spLocks noChangeShapeType="1"/>
              </p:cNvSpPr>
              <p:nvPr/>
            </p:nvSpPr>
            <p:spPr bwMode="auto">
              <a:xfrm>
                <a:off x="2743" y="1295"/>
                <a:ext cx="2437" cy="1"/>
              </a:xfrm>
              <a:prstGeom prst="line">
                <a:avLst/>
              </a:prstGeom>
              <a:noFill/>
              <a:ln w="0">
                <a:solidFill>
                  <a:srgbClr val="000000"/>
                </a:solidFill>
                <a:round/>
                <a:headEnd/>
                <a:tailEnd/>
              </a:ln>
            </p:spPr>
            <p:txBody>
              <a:bodyPr/>
              <a:lstStyle/>
              <a:p>
                <a:endParaRPr lang="en-US"/>
              </a:p>
            </p:txBody>
          </p:sp>
          <p:sp>
            <p:nvSpPr>
              <p:cNvPr id="130108" name="Rectangle 60"/>
              <p:cNvSpPr>
                <a:spLocks noChangeArrowheads="1"/>
              </p:cNvSpPr>
              <p:nvPr/>
            </p:nvSpPr>
            <p:spPr bwMode="auto">
              <a:xfrm>
                <a:off x="5180" y="1295"/>
                <a:ext cx="11" cy="12"/>
              </a:xfrm>
              <a:prstGeom prst="rect">
                <a:avLst/>
              </a:prstGeom>
              <a:solidFill>
                <a:srgbClr val="000000"/>
              </a:solidFill>
              <a:ln w="9525">
                <a:noFill/>
                <a:miter lim="800000"/>
                <a:headEnd/>
                <a:tailEnd/>
              </a:ln>
            </p:spPr>
            <p:txBody>
              <a:bodyPr/>
              <a:lstStyle/>
              <a:p>
                <a:endParaRPr lang="en-US"/>
              </a:p>
            </p:txBody>
          </p:sp>
          <p:sp>
            <p:nvSpPr>
              <p:cNvPr id="130109" name="Line 61"/>
              <p:cNvSpPr>
                <a:spLocks noChangeShapeType="1"/>
              </p:cNvSpPr>
              <p:nvPr/>
            </p:nvSpPr>
            <p:spPr bwMode="auto">
              <a:xfrm>
                <a:off x="5180" y="1295"/>
                <a:ext cx="1" cy="12"/>
              </a:xfrm>
              <a:prstGeom prst="line">
                <a:avLst/>
              </a:prstGeom>
              <a:noFill/>
              <a:ln w="0">
                <a:solidFill>
                  <a:srgbClr val="000000"/>
                </a:solidFill>
                <a:round/>
                <a:headEnd/>
                <a:tailEnd/>
              </a:ln>
            </p:spPr>
            <p:txBody>
              <a:bodyPr/>
              <a:lstStyle/>
              <a:p>
                <a:endParaRPr lang="en-US"/>
              </a:p>
            </p:txBody>
          </p:sp>
          <p:sp>
            <p:nvSpPr>
              <p:cNvPr id="130110" name="Rectangle 62"/>
              <p:cNvSpPr>
                <a:spLocks noChangeArrowheads="1"/>
              </p:cNvSpPr>
              <p:nvPr/>
            </p:nvSpPr>
            <p:spPr bwMode="auto">
              <a:xfrm>
                <a:off x="298" y="1307"/>
                <a:ext cx="11" cy="186"/>
              </a:xfrm>
              <a:prstGeom prst="rect">
                <a:avLst/>
              </a:prstGeom>
              <a:solidFill>
                <a:srgbClr val="000000"/>
              </a:solidFill>
              <a:ln w="9525">
                <a:noFill/>
                <a:miter lim="800000"/>
                <a:headEnd/>
                <a:tailEnd/>
              </a:ln>
            </p:spPr>
            <p:txBody>
              <a:bodyPr/>
              <a:lstStyle/>
              <a:p>
                <a:endParaRPr lang="en-US"/>
              </a:p>
            </p:txBody>
          </p:sp>
          <p:sp>
            <p:nvSpPr>
              <p:cNvPr id="130111" name="Line 63"/>
              <p:cNvSpPr>
                <a:spLocks noChangeShapeType="1"/>
              </p:cNvSpPr>
              <p:nvPr/>
            </p:nvSpPr>
            <p:spPr bwMode="auto">
              <a:xfrm>
                <a:off x="298" y="1307"/>
                <a:ext cx="1" cy="186"/>
              </a:xfrm>
              <a:prstGeom prst="line">
                <a:avLst/>
              </a:prstGeom>
              <a:noFill/>
              <a:ln w="0">
                <a:solidFill>
                  <a:srgbClr val="000000"/>
                </a:solidFill>
                <a:round/>
                <a:headEnd/>
                <a:tailEnd/>
              </a:ln>
            </p:spPr>
            <p:txBody>
              <a:bodyPr/>
              <a:lstStyle/>
              <a:p>
                <a:endParaRPr lang="en-US"/>
              </a:p>
            </p:txBody>
          </p:sp>
          <p:sp>
            <p:nvSpPr>
              <p:cNvPr id="130112" name="Rectangle 64"/>
              <p:cNvSpPr>
                <a:spLocks noChangeArrowheads="1"/>
              </p:cNvSpPr>
              <p:nvPr/>
            </p:nvSpPr>
            <p:spPr bwMode="auto">
              <a:xfrm>
                <a:off x="2731" y="1307"/>
                <a:ext cx="12" cy="186"/>
              </a:xfrm>
              <a:prstGeom prst="rect">
                <a:avLst/>
              </a:prstGeom>
              <a:solidFill>
                <a:srgbClr val="000000"/>
              </a:solidFill>
              <a:ln w="9525">
                <a:noFill/>
                <a:miter lim="800000"/>
                <a:headEnd/>
                <a:tailEnd/>
              </a:ln>
            </p:spPr>
            <p:txBody>
              <a:bodyPr/>
              <a:lstStyle/>
              <a:p>
                <a:endParaRPr lang="en-US"/>
              </a:p>
            </p:txBody>
          </p:sp>
          <p:sp>
            <p:nvSpPr>
              <p:cNvPr id="130113" name="Line 65"/>
              <p:cNvSpPr>
                <a:spLocks noChangeShapeType="1"/>
              </p:cNvSpPr>
              <p:nvPr/>
            </p:nvSpPr>
            <p:spPr bwMode="auto">
              <a:xfrm>
                <a:off x="2731" y="1307"/>
                <a:ext cx="1" cy="186"/>
              </a:xfrm>
              <a:prstGeom prst="line">
                <a:avLst/>
              </a:prstGeom>
              <a:noFill/>
              <a:ln w="0">
                <a:solidFill>
                  <a:srgbClr val="000000"/>
                </a:solidFill>
                <a:round/>
                <a:headEnd/>
                <a:tailEnd/>
              </a:ln>
            </p:spPr>
            <p:txBody>
              <a:bodyPr/>
              <a:lstStyle/>
              <a:p>
                <a:endParaRPr lang="en-US"/>
              </a:p>
            </p:txBody>
          </p:sp>
          <p:sp>
            <p:nvSpPr>
              <p:cNvPr id="130114" name="Rectangle 66"/>
              <p:cNvSpPr>
                <a:spLocks noChangeArrowheads="1"/>
              </p:cNvSpPr>
              <p:nvPr/>
            </p:nvSpPr>
            <p:spPr bwMode="auto">
              <a:xfrm>
                <a:off x="5180" y="1307"/>
                <a:ext cx="11" cy="186"/>
              </a:xfrm>
              <a:prstGeom prst="rect">
                <a:avLst/>
              </a:prstGeom>
              <a:solidFill>
                <a:srgbClr val="000000"/>
              </a:solidFill>
              <a:ln w="9525">
                <a:noFill/>
                <a:miter lim="800000"/>
                <a:headEnd/>
                <a:tailEnd/>
              </a:ln>
            </p:spPr>
            <p:txBody>
              <a:bodyPr/>
              <a:lstStyle/>
              <a:p>
                <a:endParaRPr lang="en-US"/>
              </a:p>
            </p:txBody>
          </p:sp>
          <p:sp>
            <p:nvSpPr>
              <p:cNvPr id="130115" name="Line 67"/>
              <p:cNvSpPr>
                <a:spLocks noChangeShapeType="1"/>
              </p:cNvSpPr>
              <p:nvPr/>
            </p:nvSpPr>
            <p:spPr bwMode="auto">
              <a:xfrm>
                <a:off x="5180" y="1307"/>
                <a:ext cx="1" cy="186"/>
              </a:xfrm>
              <a:prstGeom prst="line">
                <a:avLst/>
              </a:prstGeom>
              <a:noFill/>
              <a:ln w="0">
                <a:solidFill>
                  <a:srgbClr val="000000"/>
                </a:solidFill>
                <a:round/>
                <a:headEnd/>
                <a:tailEnd/>
              </a:ln>
            </p:spPr>
            <p:txBody>
              <a:bodyPr/>
              <a:lstStyle/>
              <a:p>
                <a:endParaRPr lang="en-US"/>
              </a:p>
            </p:txBody>
          </p:sp>
          <p:sp>
            <p:nvSpPr>
              <p:cNvPr id="130116" name="Rectangle 68"/>
              <p:cNvSpPr>
                <a:spLocks noChangeArrowheads="1"/>
              </p:cNvSpPr>
              <p:nvPr/>
            </p:nvSpPr>
            <p:spPr bwMode="auto">
              <a:xfrm>
                <a:off x="347" y="1534"/>
                <a:ext cx="463" cy="193"/>
              </a:xfrm>
              <a:prstGeom prst="rect">
                <a:avLst/>
              </a:prstGeom>
              <a:noFill/>
              <a:ln w="9525">
                <a:noFill/>
                <a:miter lim="800000"/>
                <a:headEnd/>
                <a:tailEnd/>
              </a:ln>
            </p:spPr>
            <p:txBody>
              <a:bodyPr wrap="none" lIns="0" tIns="0" rIns="0" bIns="0">
                <a:spAutoFit/>
              </a:bodyPr>
              <a:lstStyle/>
              <a:p>
                <a:r>
                  <a:rPr lang="en-US">
                    <a:solidFill>
                      <a:srgbClr val="000000"/>
                    </a:solidFill>
                  </a:rPr>
                  <a:t>March</a:t>
                </a:r>
                <a:endParaRPr lang="en-US" sz="2400">
                  <a:latin typeface="Times New Roman" pitchFamily="18" charset="0"/>
                </a:endParaRPr>
              </a:p>
            </p:txBody>
          </p:sp>
          <p:sp>
            <p:nvSpPr>
              <p:cNvPr id="130117" name="Rectangle 69"/>
              <p:cNvSpPr>
                <a:spLocks noChangeArrowheads="1"/>
              </p:cNvSpPr>
              <p:nvPr/>
            </p:nvSpPr>
            <p:spPr bwMode="auto">
              <a:xfrm>
                <a:off x="3882" y="1534"/>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66</a:t>
                </a:r>
                <a:endParaRPr lang="en-US" sz="2400">
                  <a:latin typeface="Times New Roman" pitchFamily="18" charset="0"/>
                </a:endParaRPr>
              </a:p>
            </p:txBody>
          </p:sp>
          <p:sp>
            <p:nvSpPr>
              <p:cNvPr id="130118" name="Rectangle 70"/>
              <p:cNvSpPr>
                <a:spLocks noChangeArrowheads="1"/>
              </p:cNvSpPr>
              <p:nvPr/>
            </p:nvSpPr>
            <p:spPr bwMode="auto">
              <a:xfrm>
                <a:off x="298" y="1493"/>
                <a:ext cx="11" cy="12"/>
              </a:xfrm>
              <a:prstGeom prst="rect">
                <a:avLst/>
              </a:prstGeom>
              <a:solidFill>
                <a:srgbClr val="000000"/>
              </a:solidFill>
              <a:ln w="9525">
                <a:noFill/>
                <a:miter lim="800000"/>
                <a:headEnd/>
                <a:tailEnd/>
              </a:ln>
            </p:spPr>
            <p:txBody>
              <a:bodyPr/>
              <a:lstStyle/>
              <a:p>
                <a:endParaRPr lang="en-US"/>
              </a:p>
            </p:txBody>
          </p:sp>
          <p:sp>
            <p:nvSpPr>
              <p:cNvPr id="130119" name="Line 71"/>
              <p:cNvSpPr>
                <a:spLocks noChangeShapeType="1"/>
              </p:cNvSpPr>
              <p:nvPr/>
            </p:nvSpPr>
            <p:spPr bwMode="auto">
              <a:xfrm>
                <a:off x="298" y="1493"/>
                <a:ext cx="1" cy="12"/>
              </a:xfrm>
              <a:prstGeom prst="line">
                <a:avLst/>
              </a:prstGeom>
              <a:noFill/>
              <a:ln w="0">
                <a:solidFill>
                  <a:srgbClr val="000000"/>
                </a:solidFill>
                <a:round/>
                <a:headEnd/>
                <a:tailEnd/>
              </a:ln>
            </p:spPr>
            <p:txBody>
              <a:bodyPr/>
              <a:lstStyle/>
              <a:p>
                <a:endParaRPr lang="en-US"/>
              </a:p>
            </p:txBody>
          </p:sp>
          <p:sp>
            <p:nvSpPr>
              <p:cNvPr id="130120" name="Rectangle 72"/>
              <p:cNvSpPr>
                <a:spLocks noChangeArrowheads="1"/>
              </p:cNvSpPr>
              <p:nvPr/>
            </p:nvSpPr>
            <p:spPr bwMode="auto">
              <a:xfrm>
                <a:off x="309" y="1493"/>
                <a:ext cx="2422" cy="11"/>
              </a:xfrm>
              <a:prstGeom prst="rect">
                <a:avLst/>
              </a:prstGeom>
              <a:solidFill>
                <a:srgbClr val="000000"/>
              </a:solidFill>
              <a:ln w="9525">
                <a:noFill/>
                <a:miter lim="800000"/>
                <a:headEnd/>
                <a:tailEnd/>
              </a:ln>
            </p:spPr>
            <p:txBody>
              <a:bodyPr/>
              <a:lstStyle/>
              <a:p>
                <a:endParaRPr lang="en-US"/>
              </a:p>
            </p:txBody>
          </p:sp>
          <p:sp>
            <p:nvSpPr>
              <p:cNvPr id="130121" name="Line 73"/>
              <p:cNvSpPr>
                <a:spLocks noChangeShapeType="1"/>
              </p:cNvSpPr>
              <p:nvPr/>
            </p:nvSpPr>
            <p:spPr bwMode="auto">
              <a:xfrm>
                <a:off x="309" y="1493"/>
                <a:ext cx="2422" cy="1"/>
              </a:xfrm>
              <a:prstGeom prst="line">
                <a:avLst/>
              </a:prstGeom>
              <a:noFill/>
              <a:ln w="0">
                <a:solidFill>
                  <a:srgbClr val="000000"/>
                </a:solidFill>
                <a:round/>
                <a:headEnd/>
                <a:tailEnd/>
              </a:ln>
            </p:spPr>
            <p:txBody>
              <a:bodyPr/>
              <a:lstStyle/>
              <a:p>
                <a:endParaRPr lang="en-US"/>
              </a:p>
            </p:txBody>
          </p:sp>
          <p:sp>
            <p:nvSpPr>
              <p:cNvPr id="130122" name="Rectangle 74"/>
              <p:cNvSpPr>
                <a:spLocks noChangeArrowheads="1"/>
              </p:cNvSpPr>
              <p:nvPr/>
            </p:nvSpPr>
            <p:spPr bwMode="auto">
              <a:xfrm>
                <a:off x="2731" y="1493"/>
                <a:ext cx="12" cy="12"/>
              </a:xfrm>
              <a:prstGeom prst="rect">
                <a:avLst/>
              </a:prstGeom>
              <a:solidFill>
                <a:srgbClr val="000000"/>
              </a:solidFill>
              <a:ln w="9525">
                <a:noFill/>
                <a:miter lim="800000"/>
                <a:headEnd/>
                <a:tailEnd/>
              </a:ln>
            </p:spPr>
            <p:txBody>
              <a:bodyPr/>
              <a:lstStyle/>
              <a:p>
                <a:endParaRPr lang="en-US"/>
              </a:p>
            </p:txBody>
          </p:sp>
          <p:sp>
            <p:nvSpPr>
              <p:cNvPr id="130123" name="Line 75"/>
              <p:cNvSpPr>
                <a:spLocks noChangeShapeType="1"/>
              </p:cNvSpPr>
              <p:nvPr/>
            </p:nvSpPr>
            <p:spPr bwMode="auto">
              <a:xfrm>
                <a:off x="2731" y="1493"/>
                <a:ext cx="1" cy="12"/>
              </a:xfrm>
              <a:prstGeom prst="line">
                <a:avLst/>
              </a:prstGeom>
              <a:noFill/>
              <a:ln w="0">
                <a:solidFill>
                  <a:srgbClr val="000000"/>
                </a:solidFill>
                <a:round/>
                <a:headEnd/>
                <a:tailEnd/>
              </a:ln>
            </p:spPr>
            <p:txBody>
              <a:bodyPr/>
              <a:lstStyle/>
              <a:p>
                <a:endParaRPr lang="en-US"/>
              </a:p>
            </p:txBody>
          </p:sp>
          <p:sp>
            <p:nvSpPr>
              <p:cNvPr id="130124" name="Rectangle 76"/>
              <p:cNvSpPr>
                <a:spLocks noChangeArrowheads="1"/>
              </p:cNvSpPr>
              <p:nvPr/>
            </p:nvSpPr>
            <p:spPr bwMode="auto">
              <a:xfrm>
                <a:off x="2743" y="1493"/>
                <a:ext cx="2437" cy="11"/>
              </a:xfrm>
              <a:prstGeom prst="rect">
                <a:avLst/>
              </a:prstGeom>
              <a:solidFill>
                <a:srgbClr val="000000"/>
              </a:solidFill>
              <a:ln w="9525">
                <a:noFill/>
                <a:miter lim="800000"/>
                <a:headEnd/>
                <a:tailEnd/>
              </a:ln>
            </p:spPr>
            <p:txBody>
              <a:bodyPr/>
              <a:lstStyle/>
              <a:p>
                <a:endParaRPr lang="en-US"/>
              </a:p>
            </p:txBody>
          </p:sp>
          <p:sp>
            <p:nvSpPr>
              <p:cNvPr id="130125" name="Line 77"/>
              <p:cNvSpPr>
                <a:spLocks noChangeShapeType="1"/>
              </p:cNvSpPr>
              <p:nvPr/>
            </p:nvSpPr>
            <p:spPr bwMode="auto">
              <a:xfrm>
                <a:off x="2743" y="1493"/>
                <a:ext cx="2437" cy="1"/>
              </a:xfrm>
              <a:prstGeom prst="line">
                <a:avLst/>
              </a:prstGeom>
              <a:noFill/>
              <a:ln w="0">
                <a:solidFill>
                  <a:srgbClr val="000000"/>
                </a:solidFill>
                <a:round/>
                <a:headEnd/>
                <a:tailEnd/>
              </a:ln>
            </p:spPr>
            <p:txBody>
              <a:bodyPr/>
              <a:lstStyle/>
              <a:p>
                <a:endParaRPr lang="en-US"/>
              </a:p>
            </p:txBody>
          </p:sp>
          <p:sp>
            <p:nvSpPr>
              <p:cNvPr id="130126" name="Rectangle 78"/>
              <p:cNvSpPr>
                <a:spLocks noChangeArrowheads="1"/>
              </p:cNvSpPr>
              <p:nvPr/>
            </p:nvSpPr>
            <p:spPr bwMode="auto">
              <a:xfrm>
                <a:off x="5180" y="1493"/>
                <a:ext cx="11" cy="12"/>
              </a:xfrm>
              <a:prstGeom prst="rect">
                <a:avLst/>
              </a:prstGeom>
              <a:solidFill>
                <a:srgbClr val="000000"/>
              </a:solidFill>
              <a:ln w="9525">
                <a:noFill/>
                <a:miter lim="800000"/>
                <a:headEnd/>
                <a:tailEnd/>
              </a:ln>
            </p:spPr>
            <p:txBody>
              <a:bodyPr/>
              <a:lstStyle/>
              <a:p>
                <a:endParaRPr lang="en-US"/>
              </a:p>
            </p:txBody>
          </p:sp>
          <p:sp>
            <p:nvSpPr>
              <p:cNvPr id="130127" name="Line 79"/>
              <p:cNvSpPr>
                <a:spLocks noChangeShapeType="1"/>
              </p:cNvSpPr>
              <p:nvPr/>
            </p:nvSpPr>
            <p:spPr bwMode="auto">
              <a:xfrm>
                <a:off x="5180" y="1493"/>
                <a:ext cx="1" cy="12"/>
              </a:xfrm>
              <a:prstGeom prst="line">
                <a:avLst/>
              </a:prstGeom>
              <a:noFill/>
              <a:ln w="0">
                <a:solidFill>
                  <a:srgbClr val="000000"/>
                </a:solidFill>
                <a:round/>
                <a:headEnd/>
                <a:tailEnd/>
              </a:ln>
            </p:spPr>
            <p:txBody>
              <a:bodyPr/>
              <a:lstStyle/>
              <a:p>
                <a:endParaRPr lang="en-US"/>
              </a:p>
            </p:txBody>
          </p:sp>
          <p:sp>
            <p:nvSpPr>
              <p:cNvPr id="130128" name="Rectangle 80"/>
              <p:cNvSpPr>
                <a:spLocks noChangeArrowheads="1"/>
              </p:cNvSpPr>
              <p:nvPr/>
            </p:nvSpPr>
            <p:spPr bwMode="auto">
              <a:xfrm>
                <a:off x="298" y="1505"/>
                <a:ext cx="11" cy="186"/>
              </a:xfrm>
              <a:prstGeom prst="rect">
                <a:avLst/>
              </a:prstGeom>
              <a:solidFill>
                <a:srgbClr val="000000"/>
              </a:solidFill>
              <a:ln w="9525">
                <a:noFill/>
                <a:miter lim="800000"/>
                <a:headEnd/>
                <a:tailEnd/>
              </a:ln>
            </p:spPr>
            <p:txBody>
              <a:bodyPr/>
              <a:lstStyle/>
              <a:p>
                <a:endParaRPr lang="en-US"/>
              </a:p>
            </p:txBody>
          </p:sp>
          <p:sp>
            <p:nvSpPr>
              <p:cNvPr id="130129" name="Line 81"/>
              <p:cNvSpPr>
                <a:spLocks noChangeShapeType="1"/>
              </p:cNvSpPr>
              <p:nvPr/>
            </p:nvSpPr>
            <p:spPr bwMode="auto">
              <a:xfrm>
                <a:off x="298" y="1505"/>
                <a:ext cx="1" cy="186"/>
              </a:xfrm>
              <a:prstGeom prst="line">
                <a:avLst/>
              </a:prstGeom>
              <a:noFill/>
              <a:ln w="0">
                <a:solidFill>
                  <a:srgbClr val="000000"/>
                </a:solidFill>
                <a:round/>
                <a:headEnd/>
                <a:tailEnd/>
              </a:ln>
            </p:spPr>
            <p:txBody>
              <a:bodyPr/>
              <a:lstStyle/>
              <a:p>
                <a:endParaRPr lang="en-US"/>
              </a:p>
            </p:txBody>
          </p:sp>
          <p:sp>
            <p:nvSpPr>
              <p:cNvPr id="130130" name="Rectangle 82"/>
              <p:cNvSpPr>
                <a:spLocks noChangeArrowheads="1"/>
              </p:cNvSpPr>
              <p:nvPr/>
            </p:nvSpPr>
            <p:spPr bwMode="auto">
              <a:xfrm>
                <a:off x="2731" y="1505"/>
                <a:ext cx="12" cy="186"/>
              </a:xfrm>
              <a:prstGeom prst="rect">
                <a:avLst/>
              </a:prstGeom>
              <a:solidFill>
                <a:srgbClr val="000000"/>
              </a:solidFill>
              <a:ln w="9525">
                <a:noFill/>
                <a:miter lim="800000"/>
                <a:headEnd/>
                <a:tailEnd/>
              </a:ln>
            </p:spPr>
            <p:txBody>
              <a:bodyPr/>
              <a:lstStyle/>
              <a:p>
                <a:endParaRPr lang="en-US"/>
              </a:p>
            </p:txBody>
          </p:sp>
          <p:sp>
            <p:nvSpPr>
              <p:cNvPr id="130131" name="Line 83"/>
              <p:cNvSpPr>
                <a:spLocks noChangeShapeType="1"/>
              </p:cNvSpPr>
              <p:nvPr/>
            </p:nvSpPr>
            <p:spPr bwMode="auto">
              <a:xfrm>
                <a:off x="2731" y="1505"/>
                <a:ext cx="1" cy="186"/>
              </a:xfrm>
              <a:prstGeom prst="line">
                <a:avLst/>
              </a:prstGeom>
              <a:noFill/>
              <a:ln w="0">
                <a:solidFill>
                  <a:srgbClr val="000000"/>
                </a:solidFill>
                <a:round/>
                <a:headEnd/>
                <a:tailEnd/>
              </a:ln>
            </p:spPr>
            <p:txBody>
              <a:bodyPr/>
              <a:lstStyle/>
              <a:p>
                <a:endParaRPr lang="en-US"/>
              </a:p>
            </p:txBody>
          </p:sp>
          <p:sp>
            <p:nvSpPr>
              <p:cNvPr id="130132" name="Rectangle 84"/>
              <p:cNvSpPr>
                <a:spLocks noChangeArrowheads="1"/>
              </p:cNvSpPr>
              <p:nvPr/>
            </p:nvSpPr>
            <p:spPr bwMode="auto">
              <a:xfrm>
                <a:off x="5180" y="1505"/>
                <a:ext cx="11" cy="186"/>
              </a:xfrm>
              <a:prstGeom prst="rect">
                <a:avLst/>
              </a:prstGeom>
              <a:solidFill>
                <a:srgbClr val="000000"/>
              </a:solidFill>
              <a:ln w="9525">
                <a:noFill/>
                <a:miter lim="800000"/>
                <a:headEnd/>
                <a:tailEnd/>
              </a:ln>
            </p:spPr>
            <p:txBody>
              <a:bodyPr/>
              <a:lstStyle/>
              <a:p>
                <a:endParaRPr lang="en-US"/>
              </a:p>
            </p:txBody>
          </p:sp>
          <p:sp>
            <p:nvSpPr>
              <p:cNvPr id="130133" name="Line 85"/>
              <p:cNvSpPr>
                <a:spLocks noChangeShapeType="1"/>
              </p:cNvSpPr>
              <p:nvPr/>
            </p:nvSpPr>
            <p:spPr bwMode="auto">
              <a:xfrm>
                <a:off x="5180" y="1505"/>
                <a:ext cx="1" cy="186"/>
              </a:xfrm>
              <a:prstGeom prst="line">
                <a:avLst/>
              </a:prstGeom>
              <a:noFill/>
              <a:ln w="0">
                <a:solidFill>
                  <a:srgbClr val="000000"/>
                </a:solidFill>
                <a:round/>
                <a:headEnd/>
                <a:tailEnd/>
              </a:ln>
            </p:spPr>
            <p:txBody>
              <a:bodyPr/>
              <a:lstStyle/>
              <a:p>
                <a:endParaRPr lang="en-US"/>
              </a:p>
            </p:txBody>
          </p:sp>
          <p:sp>
            <p:nvSpPr>
              <p:cNvPr id="130134" name="Rectangle 86"/>
              <p:cNvSpPr>
                <a:spLocks noChangeArrowheads="1"/>
              </p:cNvSpPr>
              <p:nvPr/>
            </p:nvSpPr>
            <p:spPr bwMode="auto">
              <a:xfrm>
                <a:off x="347" y="1732"/>
                <a:ext cx="350" cy="193"/>
              </a:xfrm>
              <a:prstGeom prst="rect">
                <a:avLst/>
              </a:prstGeom>
              <a:noFill/>
              <a:ln w="9525">
                <a:noFill/>
                <a:miter lim="800000"/>
                <a:headEnd/>
                <a:tailEnd/>
              </a:ln>
            </p:spPr>
            <p:txBody>
              <a:bodyPr wrap="none" lIns="0" tIns="0" rIns="0" bIns="0">
                <a:spAutoFit/>
              </a:bodyPr>
              <a:lstStyle/>
              <a:p>
                <a:r>
                  <a:rPr lang="en-US">
                    <a:solidFill>
                      <a:srgbClr val="000000"/>
                    </a:solidFill>
                  </a:rPr>
                  <a:t>April</a:t>
                </a:r>
                <a:endParaRPr lang="en-US" sz="2400">
                  <a:latin typeface="Times New Roman" pitchFamily="18" charset="0"/>
                </a:endParaRPr>
              </a:p>
            </p:txBody>
          </p:sp>
          <p:sp>
            <p:nvSpPr>
              <p:cNvPr id="130135" name="Rectangle 87"/>
              <p:cNvSpPr>
                <a:spLocks noChangeArrowheads="1"/>
              </p:cNvSpPr>
              <p:nvPr/>
            </p:nvSpPr>
            <p:spPr bwMode="auto">
              <a:xfrm>
                <a:off x="3882" y="1732"/>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74</a:t>
                </a:r>
                <a:endParaRPr lang="en-US" sz="2400">
                  <a:latin typeface="Times New Roman" pitchFamily="18" charset="0"/>
                </a:endParaRPr>
              </a:p>
            </p:txBody>
          </p:sp>
          <p:sp>
            <p:nvSpPr>
              <p:cNvPr id="130136" name="Rectangle 88"/>
              <p:cNvSpPr>
                <a:spLocks noChangeArrowheads="1"/>
              </p:cNvSpPr>
              <p:nvPr/>
            </p:nvSpPr>
            <p:spPr bwMode="auto">
              <a:xfrm>
                <a:off x="298" y="1691"/>
                <a:ext cx="11" cy="13"/>
              </a:xfrm>
              <a:prstGeom prst="rect">
                <a:avLst/>
              </a:prstGeom>
              <a:solidFill>
                <a:srgbClr val="000000"/>
              </a:solidFill>
              <a:ln w="9525">
                <a:noFill/>
                <a:miter lim="800000"/>
                <a:headEnd/>
                <a:tailEnd/>
              </a:ln>
            </p:spPr>
            <p:txBody>
              <a:bodyPr/>
              <a:lstStyle/>
              <a:p>
                <a:endParaRPr lang="en-US"/>
              </a:p>
            </p:txBody>
          </p:sp>
          <p:sp>
            <p:nvSpPr>
              <p:cNvPr id="130137" name="Line 89"/>
              <p:cNvSpPr>
                <a:spLocks noChangeShapeType="1"/>
              </p:cNvSpPr>
              <p:nvPr/>
            </p:nvSpPr>
            <p:spPr bwMode="auto">
              <a:xfrm>
                <a:off x="298" y="1691"/>
                <a:ext cx="1" cy="13"/>
              </a:xfrm>
              <a:prstGeom prst="line">
                <a:avLst/>
              </a:prstGeom>
              <a:noFill/>
              <a:ln w="0">
                <a:solidFill>
                  <a:srgbClr val="000000"/>
                </a:solidFill>
                <a:round/>
                <a:headEnd/>
                <a:tailEnd/>
              </a:ln>
            </p:spPr>
            <p:txBody>
              <a:bodyPr/>
              <a:lstStyle/>
              <a:p>
                <a:endParaRPr lang="en-US"/>
              </a:p>
            </p:txBody>
          </p:sp>
          <p:sp>
            <p:nvSpPr>
              <p:cNvPr id="130138" name="Rectangle 90"/>
              <p:cNvSpPr>
                <a:spLocks noChangeArrowheads="1"/>
              </p:cNvSpPr>
              <p:nvPr/>
            </p:nvSpPr>
            <p:spPr bwMode="auto">
              <a:xfrm>
                <a:off x="309" y="1691"/>
                <a:ext cx="2422" cy="12"/>
              </a:xfrm>
              <a:prstGeom prst="rect">
                <a:avLst/>
              </a:prstGeom>
              <a:solidFill>
                <a:srgbClr val="000000"/>
              </a:solidFill>
              <a:ln w="9525">
                <a:noFill/>
                <a:miter lim="800000"/>
                <a:headEnd/>
                <a:tailEnd/>
              </a:ln>
            </p:spPr>
            <p:txBody>
              <a:bodyPr/>
              <a:lstStyle/>
              <a:p>
                <a:endParaRPr lang="en-US"/>
              </a:p>
            </p:txBody>
          </p:sp>
          <p:sp>
            <p:nvSpPr>
              <p:cNvPr id="130139" name="Line 91"/>
              <p:cNvSpPr>
                <a:spLocks noChangeShapeType="1"/>
              </p:cNvSpPr>
              <p:nvPr/>
            </p:nvSpPr>
            <p:spPr bwMode="auto">
              <a:xfrm>
                <a:off x="309" y="1691"/>
                <a:ext cx="2422" cy="1"/>
              </a:xfrm>
              <a:prstGeom prst="line">
                <a:avLst/>
              </a:prstGeom>
              <a:noFill/>
              <a:ln w="0">
                <a:solidFill>
                  <a:srgbClr val="000000"/>
                </a:solidFill>
                <a:round/>
                <a:headEnd/>
                <a:tailEnd/>
              </a:ln>
            </p:spPr>
            <p:txBody>
              <a:bodyPr/>
              <a:lstStyle/>
              <a:p>
                <a:endParaRPr lang="en-US"/>
              </a:p>
            </p:txBody>
          </p:sp>
          <p:sp>
            <p:nvSpPr>
              <p:cNvPr id="130140" name="Rectangle 92"/>
              <p:cNvSpPr>
                <a:spLocks noChangeArrowheads="1"/>
              </p:cNvSpPr>
              <p:nvPr/>
            </p:nvSpPr>
            <p:spPr bwMode="auto">
              <a:xfrm>
                <a:off x="2731" y="1691"/>
                <a:ext cx="12" cy="13"/>
              </a:xfrm>
              <a:prstGeom prst="rect">
                <a:avLst/>
              </a:prstGeom>
              <a:solidFill>
                <a:srgbClr val="000000"/>
              </a:solidFill>
              <a:ln w="9525">
                <a:noFill/>
                <a:miter lim="800000"/>
                <a:headEnd/>
                <a:tailEnd/>
              </a:ln>
            </p:spPr>
            <p:txBody>
              <a:bodyPr/>
              <a:lstStyle/>
              <a:p>
                <a:endParaRPr lang="en-US"/>
              </a:p>
            </p:txBody>
          </p:sp>
          <p:sp>
            <p:nvSpPr>
              <p:cNvPr id="130141" name="Line 93"/>
              <p:cNvSpPr>
                <a:spLocks noChangeShapeType="1"/>
              </p:cNvSpPr>
              <p:nvPr/>
            </p:nvSpPr>
            <p:spPr bwMode="auto">
              <a:xfrm>
                <a:off x="2731" y="1691"/>
                <a:ext cx="1" cy="13"/>
              </a:xfrm>
              <a:prstGeom prst="line">
                <a:avLst/>
              </a:prstGeom>
              <a:noFill/>
              <a:ln w="0">
                <a:solidFill>
                  <a:srgbClr val="000000"/>
                </a:solidFill>
                <a:round/>
                <a:headEnd/>
                <a:tailEnd/>
              </a:ln>
            </p:spPr>
            <p:txBody>
              <a:bodyPr/>
              <a:lstStyle/>
              <a:p>
                <a:endParaRPr lang="en-US"/>
              </a:p>
            </p:txBody>
          </p:sp>
          <p:sp>
            <p:nvSpPr>
              <p:cNvPr id="130142" name="Rectangle 94"/>
              <p:cNvSpPr>
                <a:spLocks noChangeArrowheads="1"/>
              </p:cNvSpPr>
              <p:nvPr/>
            </p:nvSpPr>
            <p:spPr bwMode="auto">
              <a:xfrm>
                <a:off x="2743" y="1691"/>
                <a:ext cx="2437" cy="12"/>
              </a:xfrm>
              <a:prstGeom prst="rect">
                <a:avLst/>
              </a:prstGeom>
              <a:solidFill>
                <a:srgbClr val="000000"/>
              </a:solidFill>
              <a:ln w="9525">
                <a:noFill/>
                <a:miter lim="800000"/>
                <a:headEnd/>
                <a:tailEnd/>
              </a:ln>
            </p:spPr>
            <p:txBody>
              <a:bodyPr/>
              <a:lstStyle/>
              <a:p>
                <a:endParaRPr lang="en-US"/>
              </a:p>
            </p:txBody>
          </p:sp>
          <p:sp>
            <p:nvSpPr>
              <p:cNvPr id="130143" name="Line 95"/>
              <p:cNvSpPr>
                <a:spLocks noChangeShapeType="1"/>
              </p:cNvSpPr>
              <p:nvPr/>
            </p:nvSpPr>
            <p:spPr bwMode="auto">
              <a:xfrm>
                <a:off x="2743" y="1691"/>
                <a:ext cx="2437" cy="1"/>
              </a:xfrm>
              <a:prstGeom prst="line">
                <a:avLst/>
              </a:prstGeom>
              <a:noFill/>
              <a:ln w="0">
                <a:solidFill>
                  <a:srgbClr val="000000"/>
                </a:solidFill>
                <a:round/>
                <a:headEnd/>
                <a:tailEnd/>
              </a:ln>
            </p:spPr>
            <p:txBody>
              <a:bodyPr/>
              <a:lstStyle/>
              <a:p>
                <a:endParaRPr lang="en-US"/>
              </a:p>
            </p:txBody>
          </p:sp>
          <p:sp>
            <p:nvSpPr>
              <p:cNvPr id="130144" name="Rectangle 96"/>
              <p:cNvSpPr>
                <a:spLocks noChangeArrowheads="1"/>
              </p:cNvSpPr>
              <p:nvPr/>
            </p:nvSpPr>
            <p:spPr bwMode="auto">
              <a:xfrm>
                <a:off x="5180" y="1691"/>
                <a:ext cx="11" cy="13"/>
              </a:xfrm>
              <a:prstGeom prst="rect">
                <a:avLst/>
              </a:prstGeom>
              <a:solidFill>
                <a:srgbClr val="000000"/>
              </a:solidFill>
              <a:ln w="9525">
                <a:noFill/>
                <a:miter lim="800000"/>
                <a:headEnd/>
                <a:tailEnd/>
              </a:ln>
            </p:spPr>
            <p:txBody>
              <a:bodyPr/>
              <a:lstStyle/>
              <a:p>
                <a:endParaRPr lang="en-US"/>
              </a:p>
            </p:txBody>
          </p:sp>
          <p:sp>
            <p:nvSpPr>
              <p:cNvPr id="130145" name="Line 97"/>
              <p:cNvSpPr>
                <a:spLocks noChangeShapeType="1"/>
              </p:cNvSpPr>
              <p:nvPr/>
            </p:nvSpPr>
            <p:spPr bwMode="auto">
              <a:xfrm>
                <a:off x="5180" y="1691"/>
                <a:ext cx="1" cy="13"/>
              </a:xfrm>
              <a:prstGeom prst="line">
                <a:avLst/>
              </a:prstGeom>
              <a:noFill/>
              <a:ln w="0">
                <a:solidFill>
                  <a:srgbClr val="000000"/>
                </a:solidFill>
                <a:round/>
                <a:headEnd/>
                <a:tailEnd/>
              </a:ln>
            </p:spPr>
            <p:txBody>
              <a:bodyPr/>
              <a:lstStyle/>
              <a:p>
                <a:endParaRPr lang="en-US"/>
              </a:p>
            </p:txBody>
          </p:sp>
          <p:sp>
            <p:nvSpPr>
              <p:cNvPr id="130146" name="Rectangle 98"/>
              <p:cNvSpPr>
                <a:spLocks noChangeArrowheads="1"/>
              </p:cNvSpPr>
              <p:nvPr/>
            </p:nvSpPr>
            <p:spPr bwMode="auto">
              <a:xfrm>
                <a:off x="298" y="1704"/>
                <a:ext cx="11" cy="185"/>
              </a:xfrm>
              <a:prstGeom prst="rect">
                <a:avLst/>
              </a:prstGeom>
              <a:solidFill>
                <a:srgbClr val="000000"/>
              </a:solidFill>
              <a:ln w="9525">
                <a:noFill/>
                <a:miter lim="800000"/>
                <a:headEnd/>
                <a:tailEnd/>
              </a:ln>
            </p:spPr>
            <p:txBody>
              <a:bodyPr/>
              <a:lstStyle/>
              <a:p>
                <a:endParaRPr lang="en-US"/>
              </a:p>
            </p:txBody>
          </p:sp>
          <p:sp>
            <p:nvSpPr>
              <p:cNvPr id="130147" name="Line 99"/>
              <p:cNvSpPr>
                <a:spLocks noChangeShapeType="1"/>
              </p:cNvSpPr>
              <p:nvPr/>
            </p:nvSpPr>
            <p:spPr bwMode="auto">
              <a:xfrm>
                <a:off x="298" y="1704"/>
                <a:ext cx="1" cy="185"/>
              </a:xfrm>
              <a:prstGeom prst="line">
                <a:avLst/>
              </a:prstGeom>
              <a:noFill/>
              <a:ln w="0">
                <a:solidFill>
                  <a:srgbClr val="000000"/>
                </a:solidFill>
                <a:round/>
                <a:headEnd/>
                <a:tailEnd/>
              </a:ln>
            </p:spPr>
            <p:txBody>
              <a:bodyPr/>
              <a:lstStyle/>
              <a:p>
                <a:endParaRPr lang="en-US"/>
              </a:p>
            </p:txBody>
          </p:sp>
          <p:sp>
            <p:nvSpPr>
              <p:cNvPr id="130148" name="Rectangle 100"/>
              <p:cNvSpPr>
                <a:spLocks noChangeArrowheads="1"/>
              </p:cNvSpPr>
              <p:nvPr/>
            </p:nvSpPr>
            <p:spPr bwMode="auto">
              <a:xfrm>
                <a:off x="2731" y="1704"/>
                <a:ext cx="12" cy="185"/>
              </a:xfrm>
              <a:prstGeom prst="rect">
                <a:avLst/>
              </a:prstGeom>
              <a:solidFill>
                <a:srgbClr val="000000"/>
              </a:solidFill>
              <a:ln w="9525">
                <a:noFill/>
                <a:miter lim="800000"/>
                <a:headEnd/>
                <a:tailEnd/>
              </a:ln>
            </p:spPr>
            <p:txBody>
              <a:bodyPr/>
              <a:lstStyle/>
              <a:p>
                <a:endParaRPr lang="en-US"/>
              </a:p>
            </p:txBody>
          </p:sp>
          <p:sp>
            <p:nvSpPr>
              <p:cNvPr id="130149" name="Line 101"/>
              <p:cNvSpPr>
                <a:spLocks noChangeShapeType="1"/>
              </p:cNvSpPr>
              <p:nvPr/>
            </p:nvSpPr>
            <p:spPr bwMode="auto">
              <a:xfrm>
                <a:off x="2731" y="1704"/>
                <a:ext cx="1" cy="185"/>
              </a:xfrm>
              <a:prstGeom prst="line">
                <a:avLst/>
              </a:prstGeom>
              <a:noFill/>
              <a:ln w="0">
                <a:solidFill>
                  <a:srgbClr val="000000"/>
                </a:solidFill>
                <a:round/>
                <a:headEnd/>
                <a:tailEnd/>
              </a:ln>
            </p:spPr>
            <p:txBody>
              <a:bodyPr/>
              <a:lstStyle/>
              <a:p>
                <a:endParaRPr lang="en-US"/>
              </a:p>
            </p:txBody>
          </p:sp>
          <p:sp>
            <p:nvSpPr>
              <p:cNvPr id="130150" name="Rectangle 102"/>
              <p:cNvSpPr>
                <a:spLocks noChangeArrowheads="1"/>
              </p:cNvSpPr>
              <p:nvPr/>
            </p:nvSpPr>
            <p:spPr bwMode="auto">
              <a:xfrm>
                <a:off x="5180" y="1704"/>
                <a:ext cx="11" cy="185"/>
              </a:xfrm>
              <a:prstGeom prst="rect">
                <a:avLst/>
              </a:prstGeom>
              <a:solidFill>
                <a:srgbClr val="000000"/>
              </a:solidFill>
              <a:ln w="9525">
                <a:noFill/>
                <a:miter lim="800000"/>
                <a:headEnd/>
                <a:tailEnd/>
              </a:ln>
            </p:spPr>
            <p:txBody>
              <a:bodyPr/>
              <a:lstStyle/>
              <a:p>
                <a:endParaRPr lang="en-US"/>
              </a:p>
            </p:txBody>
          </p:sp>
          <p:sp>
            <p:nvSpPr>
              <p:cNvPr id="130151" name="Line 103"/>
              <p:cNvSpPr>
                <a:spLocks noChangeShapeType="1"/>
              </p:cNvSpPr>
              <p:nvPr/>
            </p:nvSpPr>
            <p:spPr bwMode="auto">
              <a:xfrm>
                <a:off x="5180" y="1704"/>
                <a:ext cx="1" cy="185"/>
              </a:xfrm>
              <a:prstGeom prst="line">
                <a:avLst/>
              </a:prstGeom>
              <a:noFill/>
              <a:ln w="0">
                <a:solidFill>
                  <a:srgbClr val="000000"/>
                </a:solidFill>
                <a:round/>
                <a:headEnd/>
                <a:tailEnd/>
              </a:ln>
            </p:spPr>
            <p:txBody>
              <a:bodyPr/>
              <a:lstStyle/>
              <a:p>
                <a:endParaRPr lang="en-US"/>
              </a:p>
            </p:txBody>
          </p:sp>
          <p:sp>
            <p:nvSpPr>
              <p:cNvPr id="130152" name="Rectangle 104"/>
              <p:cNvSpPr>
                <a:spLocks noChangeArrowheads="1"/>
              </p:cNvSpPr>
              <p:nvPr/>
            </p:nvSpPr>
            <p:spPr bwMode="auto">
              <a:xfrm>
                <a:off x="347" y="1931"/>
                <a:ext cx="333" cy="193"/>
              </a:xfrm>
              <a:prstGeom prst="rect">
                <a:avLst/>
              </a:prstGeom>
              <a:noFill/>
              <a:ln w="9525">
                <a:noFill/>
                <a:miter lim="800000"/>
                <a:headEnd/>
                <a:tailEnd/>
              </a:ln>
            </p:spPr>
            <p:txBody>
              <a:bodyPr wrap="none" lIns="0" tIns="0" rIns="0" bIns="0">
                <a:spAutoFit/>
              </a:bodyPr>
              <a:lstStyle/>
              <a:p>
                <a:r>
                  <a:rPr lang="en-US">
                    <a:solidFill>
                      <a:srgbClr val="000000"/>
                    </a:solidFill>
                  </a:rPr>
                  <a:t>May</a:t>
                </a:r>
                <a:endParaRPr lang="en-US" sz="2400">
                  <a:latin typeface="Times New Roman" pitchFamily="18" charset="0"/>
                </a:endParaRPr>
              </a:p>
            </p:txBody>
          </p:sp>
          <p:sp>
            <p:nvSpPr>
              <p:cNvPr id="130153" name="Rectangle 105"/>
              <p:cNvSpPr>
                <a:spLocks noChangeArrowheads="1"/>
              </p:cNvSpPr>
              <p:nvPr/>
            </p:nvSpPr>
            <p:spPr bwMode="auto">
              <a:xfrm>
                <a:off x="3882" y="1931"/>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75</a:t>
                </a:r>
                <a:endParaRPr lang="en-US" sz="2400">
                  <a:latin typeface="Times New Roman" pitchFamily="18" charset="0"/>
                </a:endParaRPr>
              </a:p>
            </p:txBody>
          </p:sp>
          <p:sp>
            <p:nvSpPr>
              <p:cNvPr id="130154" name="Rectangle 106"/>
              <p:cNvSpPr>
                <a:spLocks noChangeArrowheads="1"/>
              </p:cNvSpPr>
              <p:nvPr/>
            </p:nvSpPr>
            <p:spPr bwMode="auto">
              <a:xfrm>
                <a:off x="298" y="1889"/>
                <a:ext cx="11" cy="13"/>
              </a:xfrm>
              <a:prstGeom prst="rect">
                <a:avLst/>
              </a:prstGeom>
              <a:solidFill>
                <a:srgbClr val="000000"/>
              </a:solidFill>
              <a:ln w="9525">
                <a:noFill/>
                <a:miter lim="800000"/>
                <a:headEnd/>
                <a:tailEnd/>
              </a:ln>
            </p:spPr>
            <p:txBody>
              <a:bodyPr/>
              <a:lstStyle/>
              <a:p>
                <a:endParaRPr lang="en-US"/>
              </a:p>
            </p:txBody>
          </p:sp>
          <p:sp>
            <p:nvSpPr>
              <p:cNvPr id="130155" name="Line 107"/>
              <p:cNvSpPr>
                <a:spLocks noChangeShapeType="1"/>
              </p:cNvSpPr>
              <p:nvPr/>
            </p:nvSpPr>
            <p:spPr bwMode="auto">
              <a:xfrm>
                <a:off x="298" y="1889"/>
                <a:ext cx="1" cy="13"/>
              </a:xfrm>
              <a:prstGeom prst="line">
                <a:avLst/>
              </a:prstGeom>
              <a:noFill/>
              <a:ln w="0">
                <a:solidFill>
                  <a:srgbClr val="000000"/>
                </a:solidFill>
                <a:round/>
                <a:headEnd/>
                <a:tailEnd/>
              </a:ln>
            </p:spPr>
            <p:txBody>
              <a:bodyPr/>
              <a:lstStyle/>
              <a:p>
                <a:endParaRPr lang="en-US"/>
              </a:p>
            </p:txBody>
          </p:sp>
          <p:sp>
            <p:nvSpPr>
              <p:cNvPr id="130156" name="Rectangle 108"/>
              <p:cNvSpPr>
                <a:spLocks noChangeArrowheads="1"/>
              </p:cNvSpPr>
              <p:nvPr/>
            </p:nvSpPr>
            <p:spPr bwMode="auto">
              <a:xfrm>
                <a:off x="309" y="1889"/>
                <a:ext cx="2422" cy="12"/>
              </a:xfrm>
              <a:prstGeom prst="rect">
                <a:avLst/>
              </a:prstGeom>
              <a:solidFill>
                <a:srgbClr val="000000"/>
              </a:solidFill>
              <a:ln w="9525">
                <a:noFill/>
                <a:miter lim="800000"/>
                <a:headEnd/>
                <a:tailEnd/>
              </a:ln>
            </p:spPr>
            <p:txBody>
              <a:bodyPr/>
              <a:lstStyle/>
              <a:p>
                <a:endParaRPr lang="en-US"/>
              </a:p>
            </p:txBody>
          </p:sp>
          <p:sp>
            <p:nvSpPr>
              <p:cNvPr id="130157" name="Line 109"/>
              <p:cNvSpPr>
                <a:spLocks noChangeShapeType="1"/>
              </p:cNvSpPr>
              <p:nvPr/>
            </p:nvSpPr>
            <p:spPr bwMode="auto">
              <a:xfrm>
                <a:off x="309" y="1889"/>
                <a:ext cx="2422" cy="1"/>
              </a:xfrm>
              <a:prstGeom prst="line">
                <a:avLst/>
              </a:prstGeom>
              <a:noFill/>
              <a:ln w="0">
                <a:solidFill>
                  <a:srgbClr val="000000"/>
                </a:solidFill>
                <a:round/>
                <a:headEnd/>
                <a:tailEnd/>
              </a:ln>
            </p:spPr>
            <p:txBody>
              <a:bodyPr/>
              <a:lstStyle/>
              <a:p>
                <a:endParaRPr lang="en-US"/>
              </a:p>
            </p:txBody>
          </p:sp>
          <p:sp>
            <p:nvSpPr>
              <p:cNvPr id="130158" name="Rectangle 110"/>
              <p:cNvSpPr>
                <a:spLocks noChangeArrowheads="1"/>
              </p:cNvSpPr>
              <p:nvPr/>
            </p:nvSpPr>
            <p:spPr bwMode="auto">
              <a:xfrm>
                <a:off x="2731" y="1889"/>
                <a:ext cx="12" cy="13"/>
              </a:xfrm>
              <a:prstGeom prst="rect">
                <a:avLst/>
              </a:prstGeom>
              <a:solidFill>
                <a:srgbClr val="000000"/>
              </a:solidFill>
              <a:ln w="9525">
                <a:noFill/>
                <a:miter lim="800000"/>
                <a:headEnd/>
                <a:tailEnd/>
              </a:ln>
            </p:spPr>
            <p:txBody>
              <a:bodyPr/>
              <a:lstStyle/>
              <a:p>
                <a:endParaRPr lang="en-US"/>
              </a:p>
            </p:txBody>
          </p:sp>
          <p:sp>
            <p:nvSpPr>
              <p:cNvPr id="130159" name="Line 111"/>
              <p:cNvSpPr>
                <a:spLocks noChangeShapeType="1"/>
              </p:cNvSpPr>
              <p:nvPr/>
            </p:nvSpPr>
            <p:spPr bwMode="auto">
              <a:xfrm>
                <a:off x="2731" y="1889"/>
                <a:ext cx="1" cy="13"/>
              </a:xfrm>
              <a:prstGeom prst="line">
                <a:avLst/>
              </a:prstGeom>
              <a:noFill/>
              <a:ln w="0">
                <a:solidFill>
                  <a:srgbClr val="000000"/>
                </a:solidFill>
                <a:round/>
                <a:headEnd/>
                <a:tailEnd/>
              </a:ln>
            </p:spPr>
            <p:txBody>
              <a:bodyPr/>
              <a:lstStyle/>
              <a:p>
                <a:endParaRPr lang="en-US"/>
              </a:p>
            </p:txBody>
          </p:sp>
          <p:sp>
            <p:nvSpPr>
              <p:cNvPr id="130160" name="Rectangle 112"/>
              <p:cNvSpPr>
                <a:spLocks noChangeArrowheads="1"/>
              </p:cNvSpPr>
              <p:nvPr/>
            </p:nvSpPr>
            <p:spPr bwMode="auto">
              <a:xfrm>
                <a:off x="2743" y="1889"/>
                <a:ext cx="2437" cy="12"/>
              </a:xfrm>
              <a:prstGeom prst="rect">
                <a:avLst/>
              </a:prstGeom>
              <a:solidFill>
                <a:srgbClr val="000000"/>
              </a:solidFill>
              <a:ln w="9525">
                <a:noFill/>
                <a:miter lim="800000"/>
                <a:headEnd/>
                <a:tailEnd/>
              </a:ln>
            </p:spPr>
            <p:txBody>
              <a:bodyPr/>
              <a:lstStyle/>
              <a:p>
                <a:endParaRPr lang="en-US"/>
              </a:p>
            </p:txBody>
          </p:sp>
          <p:sp>
            <p:nvSpPr>
              <p:cNvPr id="130161" name="Line 113"/>
              <p:cNvSpPr>
                <a:spLocks noChangeShapeType="1"/>
              </p:cNvSpPr>
              <p:nvPr/>
            </p:nvSpPr>
            <p:spPr bwMode="auto">
              <a:xfrm>
                <a:off x="2743" y="1889"/>
                <a:ext cx="2437" cy="1"/>
              </a:xfrm>
              <a:prstGeom prst="line">
                <a:avLst/>
              </a:prstGeom>
              <a:noFill/>
              <a:ln w="0">
                <a:solidFill>
                  <a:srgbClr val="000000"/>
                </a:solidFill>
                <a:round/>
                <a:headEnd/>
                <a:tailEnd/>
              </a:ln>
            </p:spPr>
            <p:txBody>
              <a:bodyPr/>
              <a:lstStyle/>
              <a:p>
                <a:endParaRPr lang="en-US"/>
              </a:p>
            </p:txBody>
          </p:sp>
          <p:sp>
            <p:nvSpPr>
              <p:cNvPr id="130162" name="Rectangle 114"/>
              <p:cNvSpPr>
                <a:spLocks noChangeArrowheads="1"/>
              </p:cNvSpPr>
              <p:nvPr/>
            </p:nvSpPr>
            <p:spPr bwMode="auto">
              <a:xfrm>
                <a:off x="5180" y="1889"/>
                <a:ext cx="11" cy="13"/>
              </a:xfrm>
              <a:prstGeom prst="rect">
                <a:avLst/>
              </a:prstGeom>
              <a:solidFill>
                <a:srgbClr val="000000"/>
              </a:solidFill>
              <a:ln w="9525">
                <a:noFill/>
                <a:miter lim="800000"/>
                <a:headEnd/>
                <a:tailEnd/>
              </a:ln>
            </p:spPr>
            <p:txBody>
              <a:bodyPr/>
              <a:lstStyle/>
              <a:p>
                <a:endParaRPr lang="en-US"/>
              </a:p>
            </p:txBody>
          </p:sp>
          <p:sp>
            <p:nvSpPr>
              <p:cNvPr id="130163" name="Line 115"/>
              <p:cNvSpPr>
                <a:spLocks noChangeShapeType="1"/>
              </p:cNvSpPr>
              <p:nvPr/>
            </p:nvSpPr>
            <p:spPr bwMode="auto">
              <a:xfrm>
                <a:off x="5180" y="1889"/>
                <a:ext cx="1" cy="13"/>
              </a:xfrm>
              <a:prstGeom prst="line">
                <a:avLst/>
              </a:prstGeom>
              <a:noFill/>
              <a:ln w="0">
                <a:solidFill>
                  <a:srgbClr val="000000"/>
                </a:solidFill>
                <a:round/>
                <a:headEnd/>
                <a:tailEnd/>
              </a:ln>
            </p:spPr>
            <p:txBody>
              <a:bodyPr/>
              <a:lstStyle/>
              <a:p>
                <a:endParaRPr lang="en-US"/>
              </a:p>
            </p:txBody>
          </p:sp>
          <p:sp>
            <p:nvSpPr>
              <p:cNvPr id="130164" name="Rectangle 116"/>
              <p:cNvSpPr>
                <a:spLocks noChangeArrowheads="1"/>
              </p:cNvSpPr>
              <p:nvPr/>
            </p:nvSpPr>
            <p:spPr bwMode="auto">
              <a:xfrm>
                <a:off x="298" y="1902"/>
                <a:ext cx="11" cy="186"/>
              </a:xfrm>
              <a:prstGeom prst="rect">
                <a:avLst/>
              </a:prstGeom>
              <a:solidFill>
                <a:srgbClr val="000000"/>
              </a:solidFill>
              <a:ln w="9525">
                <a:noFill/>
                <a:miter lim="800000"/>
                <a:headEnd/>
                <a:tailEnd/>
              </a:ln>
            </p:spPr>
            <p:txBody>
              <a:bodyPr/>
              <a:lstStyle/>
              <a:p>
                <a:endParaRPr lang="en-US"/>
              </a:p>
            </p:txBody>
          </p:sp>
          <p:sp>
            <p:nvSpPr>
              <p:cNvPr id="130165" name="Line 117"/>
              <p:cNvSpPr>
                <a:spLocks noChangeShapeType="1"/>
              </p:cNvSpPr>
              <p:nvPr/>
            </p:nvSpPr>
            <p:spPr bwMode="auto">
              <a:xfrm>
                <a:off x="298" y="1902"/>
                <a:ext cx="1" cy="186"/>
              </a:xfrm>
              <a:prstGeom prst="line">
                <a:avLst/>
              </a:prstGeom>
              <a:noFill/>
              <a:ln w="0">
                <a:solidFill>
                  <a:srgbClr val="000000"/>
                </a:solidFill>
                <a:round/>
                <a:headEnd/>
                <a:tailEnd/>
              </a:ln>
            </p:spPr>
            <p:txBody>
              <a:bodyPr/>
              <a:lstStyle/>
              <a:p>
                <a:endParaRPr lang="en-US"/>
              </a:p>
            </p:txBody>
          </p:sp>
          <p:sp>
            <p:nvSpPr>
              <p:cNvPr id="130166" name="Rectangle 118"/>
              <p:cNvSpPr>
                <a:spLocks noChangeArrowheads="1"/>
              </p:cNvSpPr>
              <p:nvPr/>
            </p:nvSpPr>
            <p:spPr bwMode="auto">
              <a:xfrm>
                <a:off x="2731" y="1902"/>
                <a:ext cx="12" cy="186"/>
              </a:xfrm>
              <a:prstGeom prst="rect">
                <a:avLst/>
              </a:prstGeom>
              <a:solidFill>
                <a:srgbClr val="000000"/>
              </a:solidFill>
              <a:ln w="9525">
                <a:noFill/>
                <a:miter lim="800000"/>
                <a:headEnd/>
                <a:tailEnd/>
              </a:ln>
            </p:spPr>
            <p:txBody>
              <a:bodyPr/>
              <a:lstStyle/>
              <a:p>
                <a:endParaRPr lang="en-US"/>
              </a:p>
            </p:txBody>
          </p:sp>
          <p:sp>
            <p:nvSpPr>
              <p:cNvPr id="130167" name="Line 119"/>
              <p:cNvSpPr>
                <a:spLocks noChangeShapeType="1"/>
              </p:cNvSpPr>
              <p:nvPr/>
            </p:nvSpPr>
            <p:spPr bwMode="auto">
              <a:xfrm>
                <a:off x="2731" y="1902"/>
                <a:ext cx="1" cy="186"/>
              </a:xfrm>
              <a:prstGeom prst="line">
                <a:avLst/>
              </a:prstGeom>
              <a:noFill/>
              <a:ln w="0">
                <a:solidFill>
                  <a:srgbClr val="000000"/>
                </a:solidFill>
                <a:round/>
                <a:headEnd/>
                <a:tailEnd/>
              </a:ln>
            </p:spPr>
            <p:txBody>
              <a:bodyPr/>
              <a:lstStyle/>
              <a:p>
                <a:endParaRPr lang="en-US"/>
              </a:p>
            </p:txBody>
          </p:sp>
          <p:sp>
            <p:nvSpPr>
              <p:cNvPr id="130168" name="Rectangle 120"/>
              <p:cNvSpPr>
                <a:spLocks noChangeArrowheads="1"/>
              </p:cNvSpPr>
              <p:nvPr/>
            </p:nvSpPr>
            <p:spPr bwMode="auto">
              <a:xfrm>
                <a:off x="5180" y="1902"/>
                <a:ext cx="11" cy="186"/>
              </a:xfrm>
              <a:prstGeom prst="rect">
                <a:avLst/>
              </a:prstGeom>
              <a:solidFill>
                <a:srgbClr val="000000"/>
              </a:solidFill>
              <a:ln w="9525">
                <a:noFill/>
                <a:miter lim="800000"/>
                <a:headEnd/>
                <a:tailEnd/>
              </a:ln>
            </p:spPr>
            <p:txBody>
              <a:bodyPr/>
              <a:lstStyle/>
              <a:p>
                <a:endParaRPr lang="en-US"/>
              </a:p>
            </p:txBody>
          </p:sp>
          <p:sp>
            <p:nvSpPr>
              <p:cNvPr id="130169" name="Line 121"/>
              <p:cNvSpPr>
                <a:spLocks noChangeShapeType="1"/>
              </p:cNvSpPr>
              <p:nvPr/>
            </p:nvSpPr>
            <p:spPr bwMode="auto">
              <a:xfrm>
                <a:off x="5180" y="1902"/>
                <a:ext cx="1" cy="186"/>
              </a:xfrm>
              <a:prstGeom prst="line">
                <a:avLst/>
              </a:prstGeom>
              <a:noFill/>
              <a:ln w="0">
                <a:solidFill>
                  <a:srgbClr val="000000"/>
                </a:solidFill>
                <a:round/>
                <a:headEnd/>
                <a:tailEnd/>
              </a:ln>
            </p:spPr>
            <p:txBody>
              <a:bodyPr/>
              <a:lstStyle/>
              <a:p>
                <a:endParaRPr lang="en-US"/>
              </a:p>
            </p:txBody>
          </p:sp>
          <p:sp>
            <p:nvSpPr>
              <p:cNvPr id="130170" name="Rectangle 122"/>
              <p:cNvSpPr>
                <a:spLocks noChangeArrowheads="1"/>
              </p:cNvSpPr>
              <p:nvPr/>
            </p:nvSpPr>
            <p:spPr bwMode="auto">
              <a:xfrm>
                <a:off x="347" y="2129"/>
                <a:ext cx="374" cy="193"/>
              </a:xfrm>
              <a:prstGeom prst="rect">
                <a:avLst/>
              </a:prstGeom>
              <a:noFill/>
              <a:ln w="9525">
                <a:noFill/>
                <a:miter lim="800000"/>
                <a:headEnd/>
                <a:tailEnd/>
              </a:ln>
            </p:spPr>
            <p:txBody>
              <a:bodyPr wrap="none" lIns="0" tIns="0" rIns="0" bIns="0">
                <a:spAutoFit/>
              </a:bodyPr>
              <a:lstStyle/>
              <a:p>
                <a:r>
                  <a:rPr lang="en-US">
                    <a:solidFill>
                      <a:srgbClr val="000000"/>
                    </a:solidFill>
                  </a:rPr>
                  <a:t>June</a:t>
                </a:r>
                <a:endParaRPr lang="en-US" sz="2400">
                  <a:latin typeface="Times New Roman" pitchFamily="18" charset="0"/>
                </a:endParaRPr>
              </a:p>
            </p:txBody>
          </p:sp>
          <p:sp>
            <p:nvSpPr>
              <p:cNvPr id="130171" name="Rectangle 123"/>
              <p:cNvSpPr>
                <a:spLocks noChangeArrowheads="1"/>
              </p:cNvSpPr>
              <p:nvPr/>
            </p:nvSpPr>
            <p:spPr bwMode="auto">
              <a:xfrm>
                <a:off x="3882" y="2129"/>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84</a:t>
                </a:r>
                <a:endParaRPr lang="en-US" sz="2400">
                  <a:latin typeface="Times New Roman" pitchFamily="18" charset="0"/>
                </a:endParaRPr>
              </a:p>
            </p:txBody>
          </p:sp>
          <p:sp>
            <p:nvSpPr>
              <p:cNvPr id="130172" name="Rectangle 124"/>
              <p:cNvSpPr>
                <a:spLocks noChangeArrowheads="1"/>
              </p:cNvSpPr>
              <p:nvPr/>
            </p:nvSpPr>
            <p:spPr bwMode="auto">
              <a:xfrm>
                <a:off x="298" y="2088"/>
                <a:ext cx="11" cy="12"/>
              </a:xfrm>
              <a:prstGeom prst="rect">
                <a:avLst/>
              </a:prstGeom>
              <a:solidFill>
                <a:srgbClr val="000000"/>
              </a:solidFill>
              <a:ln w="9525">
                <a:noFill/>
                <a:miter lim="800000"/>
                <a:headEnd/>
                <a:tailEnd/>
              </a:ln>
            </p:spPr>
            <p:txBody>
              <a:bodyPr/>
              <a:lstStyle/>
              <a:p>
                <a:endParaRPr lang="en-US"/>
              </a:p>
            </p:txBody>
          </p:sp>
          <p:sp>
            <p:nvSpPr>
              <p:cNvPr id="130173" name="Line 125"/>
              <p:cNvSpPr>
                <a:spLocks noChangeShapeType="1"/>
              </p:cNvSpPr>
              <p:nvPr/>
            </p:nvSpPr>
            <p:spPr bwMode="auto">
              <a:xfrm>
                <a:off x="298" y="2088"/>
                <a:ext cx="1" cy="12"/>
              </a:xfrm>
              <a:prstGeom prst="line">
                <a:avLst/>
              </a:prstGeom>
              <a:noFill/>
              <a:ln w="0">
                <a:solidFill>
                  <a:srgbClr val="000000"/>
                </a:solidFill>
                <a:round/>
                <a:headEnd/>
                <a:tailEnd/>
              </a:ln>
            </p:spPr>
            <p:txBody>
              <a:bodyPr/>
              <a:lstStyle/>
              <a:p>
                <a:endParaRPr lang="en-US"/>
              </a:p>
            </p:txBody>
          </p:sp>
          <p:sp>
            <p:nvSpPr>
              <p:cNvPr id="130174" name="Rectangle 126"/>
              <p:cNvSpPr>
                <a:spLocks noChangeArrowheads="1"/>
              </p:cNvSpPr>
              <p:nvPr/>
            </p:nvSpPr>
            <p:spPr bwMode="auto">
              <a:xfrm>
                <a:off x="309" y="2088"/>
                <a:ext cx="2422" cy="11"/>
              </a:xfrm>
              <a:prstGeom prst="rect">
                <a:avLst/>
              </a:prstGeom>
              <a:solidFill>
                <a:srgbClr val="000000"/>
              </a:solidFill>
              <a:ln w="9525">
                <a:noFill/>
                <a:miter lim="800000"/>
                <a:headEnd/>
                <a:tailEnd/>
              </a:ln>
            </p:spPr>
            <p:txBody>
              <a:bodyPr/>
              <a:lstStyle/>
              <a:p>
                <a:endParaRPr lang="en-US"/>
              </a:p>
            </p:txBody>
          </p:sp>
          <p:sp>
            <p:nvSpPr>
              <p:cNvPr id="130175" name="Line 127"/>
              <p:cNvSpPr>
                <a:spLocks noChangeShapeType="1"/>
              </p:cNvSpPr>
              <p:nvPr/>
            </p:nvSpPr>
            <p:spPr bwMode="auto">
              <a:xfrm>
                <a:off x="309" y="2088"/>
                <a:ext cx="2422" cy="1"/>
              </a:xfrm>
              <a:prstGeom prst="line">
                <a:avLst/>
              </a:prstGeom>
              <a:noFill/>
              <a:ln w="0">
                <a:solidFill>
                  <a:srgbClr val="000000"/>
                </a:solidFill>
                <a:round/>
                <a:headEnd/>
                <a:tailEnd/>
              </a:ln>
            </p:spPr>
            <p:txBody>
              <a:bodyPr/>
              <a:lstStyle/>
              <a:p>
                <a:endParaRPr lang="en-US"/>
              </a:p>
            </p:txBody>
          </p:sp>
          <p:sp>
            <p:nvSpPr>
              <p:cNvPr id="130176" name="Rectangle 128"/>
              <p:cNvSpPr>
                <a:spLocks noChangeArrowheads="1"/>
              </p:cNvSpPr>
              <p:nvPr/>
            </p:nvSpPr>
            <p:spPr bwMode="auto">
              <a:xfrm>
                <a:off x="2731" y="2088"/>
                <a:ext cx="12" cy="12"/>
              </a:xfrm>
              <a:prstGeom prst="rect">
                <a:avLst/>
              </a:prstGeom>
              <a:solidFill>
                <a:srgbClr val="000000"/>
              </a:solidFill>
              <a:ln w="9525">
                <a:noFill/>
                <a:miter lim="800000"/>
                <a:headEnd/>
                <a:tailEnd/>
              </a:ln>
            </p:spPr>
            <p:txBody>
              <a:bodyPr/>
              <a:lstStyle/>
              <a:p>
                <a:endParaRPr lang="en-US"/>
              </a:p>
            </p:txBody>
          </p:sp>
          <p:sp>
            <p:nvSpPr>
              <p:cNvPr id="130177" name="Line 129"/>
              <p:cNvSpPr>
                <a:spLocks noChangeShapeType="1"/>
              </p:cNvSpPr>
              <p:nvPr/>
            </p:nvSpPr>
            <p:spPr bwMode="auto">
              <a:xfrm>
                <a:off x="2731" y="2088"/>
                <a:ext cx="1" cy="12"/>
              </a:xfrm>
              <a:prstGeom prst="line">
                <a:avLst/>
              </a:prstGeom>
              <a:noFill/>
              <a:ln w="0">
                <a:solidFill>
                  <a:srgbClr val="000000"/>
                </a:solidFill>
                <a:round/>
                <a:headEnd/>
                <a:tailEnd/>
              </a:ln>
            </p:spPr>
            <p:txBody>
              <a:bodyPr/>
              <a:lstStyle/>
              <a:p>
                <a:endParaRPr lang="en-US"/>
              </a:p>
            </p:txBody>
          </p:sp>
          <p:sp>
            <p:nvSpPr>
              <p:cNvPr id="130178" name="Rectangle 130"/>
              <p:cNvSpPr>
                <a:spLocks noChangeArrowheads="1"/>
              </p:cNvSpPr>
              <p:nvPr/>
            </p:nvSpPr>
            <p:spPr bwMode="auto">
              <a:xfrm>
                <a:off x="2743" y="2088"/>
                <a:ext cx="2437" cy="11"/>
              </a:xfrm>
              <a:prstGeom prst="rect">
                <a:avLst/>
              </a:prstGeom>
              <a:solidFill>
                <a:srgbClr val="000000"/>
              </a:solidFill>
              <a:ln w="9525">
                <a:noFill/>
                <a:miter lim="800000"/>
                <a:headEnd/>
                <a:tailEnd/>
              </a:ln>
            </p:spPr>
            <p:txBody>
              <a:bodyPr/>
              <a:lstStyle/>
              <a:p>
                <a:endParaRPr lang="en-US"/>
              </a:p>
            </p:txBody>
          </p:sp>
          <p:sp>
            <p:nvSpPr>
              <p:cNvPr id="130179" name="Line 131"/>
              <p:cNvSpPr>
                <a:spLocks noChangeShapeType="1"/>
              </p:cNvSpPr>
              <p:nvPr/>
            </p:nvSpPr>
            <p:spPr bwMode="auto">
              <a:xfrm>
                <a:off x="2743" y="2088"/>
                <a:ext cx="2437" cy="1"/>
              </a:xfrm>
              <a:prstGeom prst="line">
                <a:avLst/>
              </a:prstGeom>
              <a:noFill/>
              <a:ln w="0">
                <a:solidFill>
                  <a:srgbClr val="000000"/>
                </a:solidFill>
                <a:round/>
                <a:headEnd/>
                <a:tailEnd/>
              </a:ln>
            </p:spPr>
            <p:txBody>
              <a:bodyPr/>
              <a:lstStyle/>
              <a:p>
                <a:endParaRPr lang="en-US"/>
              </a:p>
            </p:txBody>
          </p:sp>
          <p:sp>
            <p:nvSpPr>
              <p:cNvPr id="130180" name="Rectangle 132"/>
              <p:cNvSpPr>
                <a:spLocks noChangeArrowheads="1"/>
              </p:cNvSpPr>
              <p:nvPr/>
            </p:nvSpPr>
            <p:spPr bwMode="auto">
              <a:xfrm>
                <a:off x="5180" y="2088"/>
                <a:ext cx="11" cy="12"/>
              </a:xfrm>
              <a:prstGeom prst="rect">
                <a:avLst/>
              </a:prstGeom>
              <a:solidFill>
                <a:srgbClr val="000000"/>
              </a:solidFill>
              <a:ln w="9525">
                <a:noFill/>
                <a:miter lim="800000"/>
                <a:headEnd/>
                <a:tailEnd/>
              </a:ln>
            </p:spPr>
            <p:txBody>
              <a:bodyPr/>
              <a:lstStyle/>
              <a:p>
                <a:endParaRPr lang="en-US"/>
              </a:p>
            </p:txBody>
          </p:sp>
          <p:sp>
            <p:nvSpPr>
              <p:cNvPr id="130181" name="Line 133"/>
              <p:cNvSpPr>
                <a:spLocks noChangeShapeType="1"/>
              </p:cNvSpPr>
              <p:nvPr/>
            </p:nvSpPr>
            <p:spPr bwMode="auto">
              <a:xfrm>
                <a:off x="5180" y="2088"/>
                <a:ext cx="1" cy="12"/>
              </a:xfrm>
              <a:prstGeom prst="line">
                <a:avLst/>
              </a:prstGeom>
              <a:noFill/>
              <a:ln w="0">
                <a:solidFill>
                  <a:srgbClr val="000000"/>
                </a:solidFill>
                <a:round/>
                <a:headEnd/>
                <a:tailEnd/>
              </a:ln>
            </p:spPr>
            <p:txBody>
              <a:bodyPr/>
              <a:lstStyle/>
              <a:p>
                <a:endParaRPr lang="en-US"/>
              </a:p>
            </p:txBody>
          </p:sp>
          <p:sp>
            <p:nvSpPr>
              <p:cNvPr id="130182" name="Rectangle 134"/>
              <p:cNvSpPr>
                <a:spLocks noChangeArrowheads="1"/>
              </p:cNvSpPr>
              <p:nvPr/>
            </p:nvSpPr>
            <p:spPr bwMode="auto">
              <a:xfrm>
                <a:off x="298" y="2100"/>
                <a:ext cx="11" cy="186"/>
              </a:xfrm>
              <a:prstGeom prst="rect">
                <a:avLst/>
              </a:prstGeom>
              <a:solidFill>
                <a:srgbClr val="000000"/>
              </a:solidFill>
              <a:ln w="9525">
                <a:noFill/>
                <a:miter lim="800000"/>
                <a:headEnd/>
                <a:tailEnd/>
              </a:ln>
            </p:spPr>
            <p:txBody>
              <a:bodyPr/>
              <a:lstStyle/>
              <a:p>
                <a:endParaRPr lang="en-US"/>
              </a:p>
            </p:txBody>
          </p:sp>
          <p:sp>
            <p:nvSpPr>
              <p:cNvPr id="130183" name="Line 135"/>
              <p:cNvSpPr>
                <a:spLocks noChangeShapeType="1"/>
              </p:cNvSpPr>
              <p:nvPr/>
            </p:nvSpPr>
            <p:spPr bwMode="auto">
              <a:xfrm>
                <a:off x="298" y="2100"/>
                <a:ext cx="1" cy="186"/>
              </a:xfrm>
              <a:prstGeom prst="line">
                <a:avLst/>
              </a:prstGeom>
              <a:noFill/>
              <a:ln w="0">
                <a:solidFill>
                  <a:srgbClr val="000000"/>
                </a:solidFill>
                <a:round/>
                <a:headEnd/>
                <a:tailEnd/>
              </a:ln>
            </p:spPr>
            <p:txBody>
              <a:bodyPr/>
              <a:lstStyle/>
              <a:p>
                <a:endParaRPr lang="en-US"/>
              </a:p>
            </p:txBody>
          </p:sp>
          <p:sp>
            <p:nvSpPr>
              <p:cNvPr id="130184" name="Rectangle 136"/>
              <p:cNvSpPr>
                <a:spLocks noChangeArrowheads="1"/>
              </p:cNvSpPr>
              <p:nvPr/>
            </p:nvSpPr>
            <p:spPr bwMode="auto">
              <a:xfrm>
                <a:off x="2731" y="2100"/>
                <a:ext cx="12" cy="186"/>
              </a:xfrm>
              <a:prstGeom prst="rect">
                <a:avLst/>
              </a:prstGeom>
              <a:solidFill>
                <a:srgbClr val="000000"/>
              </a:solidFill>
              <a:ln w="9525">
                <a:noFill/>
                <a:miter lim="800000"/>
                <a:headEnd/>
                <a:tailEnd/>
              </a:ln>
            </p:spPr>
            <p:txBody>
              <a:bodyPr/>
              <a:lstStyle/>
              <a:p>
                <a:endParaRPr lang="en-US"/>
              </a:p>
            </p:txBody>
          </p:sp>
          <p:sp>
            <p:nvSpPr>
              <p:cNvPr id="130185" name="Line 137"/>
              <p:cNvSpPr>
                <a:spLocks noChangeShapeType="1"/>
              </p:cNvSpPr>
              <p:nvPr/>
            </p:nvSpPr>
            <p:spPr bwMode="auto">
              <a:xfrm>
                <a:off x="2731" y="2100"/>
                <a:ext cx="1" cy="186"/>
              </a:xfrm>
              <a:prstGeom prst="line">
                <a:avLst/>
              </a:prstGeom>
              <a:noFill/>
              <a:ln w="0">
                <a:solidFill>
                  <a:srgbClr val="000000"/>
                </a:solidFill>
                <a:round/>
                <a:headEnd/>
                <a:tailEnd/>
              </a:ln>
            </p:spPr>
            <p:txBody>
              <a:bodyPr/>
              <a:lstStyle/>
              <a:p>
                <a:endParaRPr lang="en-US"/>
              </a:p>
            </p:txBody>
          </p:sp>
          <p:sp>
            <p:nvSpPr>
              <p:cNvPr id="130186" name="Rectangle 138"/>
              <p:cNvSpPr>
                <a:spLocks noChangeArrowheads="1"/>
              </p:cNvSpPr>
              <p:nvPr/>
            </p:nvSpPr>
            <p:spPr bwMode="auto">
              <a:xfrm>
                <a:off x="5180" y="2100"/>
                <a:ext cx="11" cy="186"/>
              </a:xfrm>
              <a:prstGeom prst="rect">
                <a:avLst/>
              </a:prstGeom>
              <a:solidFill>
                <a:srgbClr val="000000"/>
              </a:solidFill>
              <a:ln w="9525">
                <a:noFill/>
                <a:miter lim="800000"/>
                <a:headEnd/>
                <a:tailEnd/>
              </a:ln>
            </p:spPr>
            <p:txBody>
              <a:bodyPr/>
              <a:lstStyle/>
              <a:p>
                <a:endParaRPr lang="en-US"/>
              </a:p>
            </p:txBody>
          </p:sp>
          <p:sp>
            <p:nvSpPr>
              <p:cNvPr id="130187" name="Line 139"/>
              <p:cNvSpPr>
                <a:spLocks noChangeShapeType="1"/>
              </p:cNvSpPr>
              <p:nvPr/>
            </p:nvSpPr>
            <p:spPr bwMode="auto">
              <a:xfrm>
                <a:off x="5180" y="2100"/>
                <a:ext cx="1" cy="186"/>
              </a:xfrm>
              <a:prstGeom prst="line">
                <a:avLst/>
              </a:prstGeom>
              <a:noFill/>
              <a:ln w="0">
                <a:solidFill>
                  <a:srgbClr val="000000"/>
                </a:solidFill>
                <a:round/>
                <a:headEnd/>
                <a:tailEnd/>
              </a:ln>
            </p:spPr>
            <p:txBody>
              <a:bodyPr/>
              <a:lstStyle/>
              <a:p>
                <a:endParaRPr lang="en-US"/>
              </a:p>
            </p:txBody>
          </p:sp>
          <p:sp>
            <p:nvSpPr>
              <p:cNvPr id="130188" name="Rectangle 140"/>
              <p:cNvSpPr>
                <a:spLocks noChangeArrowheads="1"/>
              </p:cNvSpPr>
              <p:nvPr/>
            </p:nvSpPr>
            <p:spPr bwMode="auto">
              <a:xfrm>
                <a:off x="347" y="2327"/>
                <a:ext cx="317" cy="193"/>
              </a:xfrm>
              <a:prstGeom prst="rect">
                <a:avLst/>
              </a:prstGeom>
              <a:noFill/>
              <a:ln w="9525">
                <a:noFill/>
                <a:miter lim="800000"/>
                <a:headEnd/>
                <a:tailEnd/>
              </a:ln>
            </p:spPr>
            <p:txBody>
              <a:bodyPr wrap="none" lIns="0" tIns="0" rIns="0" bIns="0">
                <a:spAutoFit/>
              </a:bodyPr>
              <a:lstStyle/>
              <a:p>
                <a:r>
                  <a:rPr lang="en-US">
                    <a:solidFill>
                      <a:srgbClr val="000000"/>
                    </a:solidFill>
                  </a:rPr>
                  <a:t>July</a:t>
                </a:r>
                <a:endParaRPr lang="en-US" sz="2400">
                  <a:latin typeface="Times New Roman" pitchFamily="18" charset="0"/>
                </a:endParaRPr>
              </a:p>
            </p:txBody>
          </p:sp>
          <p:sp>
            <p:nvSpPr>
              <p:cNvPr id="130189" name="Rectangle 141"/>
              <p:cNvSpPr>
                <a:spLocks noChangeArrowheads="1"/>
              </p:cNvSpPr>
              <p:nvPr/>
            </p:nvSpPr>
            <p:spPr bwMode="auto">
              <a:xfrm>
                <a:off x="3882" y="2327"/>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84</a:t>
                </a:r>
                <a:endParaRPr lang="en-US" sz="2400">
                  <a:latin typeface="Times New Roman" pitchFamily="18" charset="0"/>
                </a:endParaRPr>
              </a:p>
            </p:txBody>
          </p:sp>
          <p:sp>
            <p:nvSpPr>
              <p:cNvPr id="130190" name="Rectangle 142"/>
              <p:cNvSpPr>
                <a:spLocks noChangeArrowheads="1"/>
              </p:cNvSpPr>
              <p:nvPr/>
            </p:nvSpPr>
            <p:spPr bwMode="auto">
              <a:xfrm>
                <a:off x="298" y="2286"/>
                <a:ext cx="11" cy="13"/>
              </a:xfrm>
              <a:prstGeom prst="rect">
                <a:avLst/>
              </a:prstGeom>
              <a:solidFill>
                <a:srgbClr val="000000"/>
              </a:solidFill>
              <a:ln w="9525">
                <a:noFill/>
                <a:miter lim="800000"/>
                <a:headEnd/>
                <a:tailEnd/>
              </a:ln>
            </p:spPr>
            <p:txBody>
              <a:bodyPr/>
              <a:lstStyle/>
              <a:p>
                <a:endParaRPr lang="en-US"/>
              </a:p>
            </p:txBody>
          </p:sp>
          <p:sp>
            <p:nvSpPr>
              <p:cNvPr id="130191" name="Line 143"/>
              <p:cNvSpPr>
                <a:spLocks noChangeShapeType="1"/>
              </p:cNvSpPr>
              <p:nvPr/>
            </p:nvSpPr>
            <p:spPr bwMode="auto">
              <a:xfrm>
                <a:off x="298" y="2286"/>
                <a:ext cx="1" cy="13"/>
              </a:xfrm>
              <a:prstGeom prst="line">
                <a:avLst/>
              </a:prstGeom>
              <a:noFill/>
              <a:ln w="0">
                <a:solidFill>
                  <a:srgbClr val="000000"/>
                </a:solidFill>
                <a:round/>
                <a:headEnd/>
                <a:tailEnd/>
              </a:ln>
            </p:spPr>
            <p:txBody>
              <a:bodyPr/>
              <a:lstStyle/>
              <a:p>
                <a:endParaRPr lang="en-US"/>
              </a:p>
            </p:txBody>
          </p:sp>
          <p:sp>
            <p:nvSpPr>
              <p:cNvPr id="130192" name="Rectangle 144"/>
              <p:cNvSpPr>
                <a:spLocks noChangeArrowheads="1"/>
              </p:cNvSpPr>
              <p:nvPr/>
            </p:nvSpPr>
            <p:spPr bwMode="auto">
              <a:xfrm>
                <a:off x="309" y="2286"/>
                <a:ext cx="2422" cy="12"/>
              </a:xfrm>
              <a:prstGeom prst="rect">
                <a:avLst/>
              </a:prstGeom>
              <a:solidFill>
                <a:srgbClr val="000000"/>
              </a:solidFill>
              <a:ln w="9525">
                <a:noFill/>
                <a:miter lim="800000"/>
                <a:headEnd/>
                <a:tailEnd/>
              </a:ln>
            </p:spPr>
            <p:txBody>
              <a:bodyPr/>
              <a:lstStyle/>
              <a:p>
                <a:endParaRPr lang="en-US"/>
              </a:p>
            </p:txBody>
          </p:sp>
          <p:sp>
            <p:nvSpPr>
              <p:cNvPr id="130193" name="Line 145"/>
              <p:cNvSpPr>
                <a:spLocks noChangeShapeType="1"/>
              </p:cNvSpPr>
              <p:nvPr/>
            </p:nvSpPr>
            <p:spPr bwMode="auto">
              <a:xfrm>
                <a:off x="309" y="2286"/>
                <a:ext cx="2422" cy="1"/>
              </a:xfrm>
              <a:prstGeom prst="line">
                <a:avLst/>
              </a:prstGeom>
              <a:noFill/>
              <a:ln w="0">
                <a:solidFill>
                  <a:srgbClr val="000000"/>
                </a:solidFill>
                <a:round/>
                <a:headEnd/>
                <a:tailEnd/>
              </a:ln>
            </p:spPr>
            <p:txBody>
              <a:bodyPr/>
              <a:lstStyle/>
              <a:p>
                <a:endParaRPr lang="en-US"/>
              </a:p>
            </p:txBody>
          </p:sp>
          <p:sp>
            <p:nvSpPr>
              <p:cNvPr id="130194" name="Rectangle 146"/>
              <p:cNvSpPr>
                <a:spLocks noChangeArrowheads="1"/>
              </p:cNvSpPr>
              <p:nvPr/>
            </p:nvSpPr>
            <p:spPr bwMode="auto">
              <a:xfrm>
                <a:off x="2731" y="2286"/>
                <a:ext cx="12" cy="13"/>
              </a:xfrm>
              <a:prstGeom prst="rect">
                <a:avLst/>
              </a:prstGeom>
              <a:solidFill>
                <a:srgbClr val="000000"/>
              </a:solidFill>
              <a:ln w="9525">
                <a:noFill/>
                <a:miter lim="800000"/>
                <a:headEnd/>
                <a:tailEnd/>
              </a:ln>
            </p:spPr>
            <p:txBody>
              <a:bodyPr/>
              <a:lstStyle/>
              <a:p>
                <a:endParaRPr lang="en-US"/>
              </a:p>
            </p:txBody>
          </p:sp>
          <p:sp>
            <p:nvSpPr>
              <p:cNvPr id="130195" name="Line 147"/>
              <p:cNvSpPr>
                <a:spLocks noChangeShapeType="1"/>
              </p:cNvSpPr>
              <p:nvPr/>
            </p:nvSpPr>
            <p:spPr bwMode="auto">
              <a:xfrm>
                <a:off x="2731" y="2286"/>
                <a:ext cx="1" cy="13"/>
              </a:xfrm>
              <a:prstGeom prst="line">
                <a:avLst/>
              </a:prstGeom>
              <a:noFill/>
              <a:ln w="0">
                <a:solidFill>
                  <a:srgbClr val="000000"/>
                </a:solidFill>
                <a:round/>
                <a:headEnd/>
                <a:tailEnd/>
              </a:ln>
            </p:spPr>
            <p:txBody>
              <a:bodyPr/>
              <a:lstStyle/>
              <a:p>
                <a:endParaRPr lang="en-US"/>
              </a:p>
            </p:txBody>
          </p:sp>
          <p:sp>
            <p:nvSpPr>
              <p:cNvPr id="130196" name="Rectangle 148"/>
              <p:cNvSpPr>
                <a:spLocks noChangeArrowheads="1"/>
              </p:cNvSpPr>
              <p:nvPr/>
            </p:nvSpPr>
            <p:spPr bwMode="auto">
              <a:xfrm>
                <a:off x="2743" y="2286"/>
                <a:ext cx="2437" cy="12"/>
              </a:xfrm>
              <a:prstGeom prst="rect">
                <a:avLst/>
              </a:prstGeom>
              <a:solidFill>
                <a:srgbClr val="000000"/>
              </a:solidFill>
              <a:ln w="9525">
                <a:noFill/>
                <a:miter lim="800000"/>
                <a:headEnd/>
                <a:tailEnd/>
              </a:ln>
            </p:spPr>
            <p:txBody>
              <a:bodyPr/>
              <a:lstStyle/>
              <a:p>
                <a:endParaRPr lang="en-US"/>
              </a:p>
            </p:txBody>
          </p:sp>
          <p:sp>
            <p:nvSpPr>
              <p:cNvPr id="130197" name="Line 149"/>
              <p:cNvSpPr>
                <a:spLocks noChangeShapeType="1"/>
              </p:cNvSpPr>
              <p:nvPr/>
            </p:nvSpPr>
            <p:spPr bwMode="auto">
              <a:xfrm>
                <a:off x="2743" y="2286"/>
                <a:ext cx="2437" cy="1"/>
              </a:xfrm>
              <a:prstGeom prst="line">
                <a:avLst/>
              </a:prstGeom>
              <a:noFill/>
              <a:ln w="0">
                <a:solidFill>
                  <a:srgbClr val="000000"/>
                </a:solidFill>
                <a:round/>
                <a:headEnd/>
                <a:tailEnd/>
              </a:ln>
            </p:spPr>
            <p:txBody>
              <a:bodyPr/>
              <a:lstStyle/>
              <a:p>
                <a:endParaRPr lang="en-US"/>
              </a:p>
            </p:txBody>
          </p:sp>
          <p:sp>
            <p:nvSpPr>
              <p:cNvPr id="130198" name="Rectangle 150"/>
              <p:cNvSpPr>
                <a:spLocks noChangeArrowheads="1"/>
              </p:cNvSpPr>
              <p:nvPr/>
            </p:nvSpPr>
            <p:spPr bwMode="auto">
              <a:xfrm>
                <a:off x="5180" y="2286"/>
                <a:ext cx="11" cy="13"/>
              </a:xfrm>
              <a:prstGeom prst="rect">
                <a:avLst/>
              </a:prstGeom>
              <a:solidFill>
                <a:srgbClr val="000000"/>
              </a:solidFill>
              <a:ln w="9525">
                <a:noFill/>
                <a:miter lim="800000"/>
                <a:headEnd/>
                <a:tailEnd/>
              </a:ln>
            </p:spPr>
            <p:txBody>
              <a:bodyPr/>
              <a:lstStyle/>
              <a:p>
                <a:endParaRPr lang="en-US"/>
              </a:p>
            </p:txBody>
          </p:sp>
          <p:sp>
            <p:nvSpPr>
              <p:cNvPr id="130199" name="Line 151"/>
              <p:cNvSpPr>
                <a:spLocks noChangeShapeType="1"/>
              </p:cNvSpPr>
              <p:nvPr/>
            </p:nvSpPr>
            <p:spPr bwMode="auto">
              <a:xfrm>
                <a:off x="5180" y="2286"/>
                <a:ext cx="1" cy="13"/>
              </a:xfrm>
              <a:prstGeom prst="line">
                <a:avLst/>
              </a:prstGeom>
              <a:noFill/>
              <a:ln w="0">
                <a:solidFill>
                  <a:srgbClr val="000000"/>
                </a:solidFill>
                <a:round/>
                <a:headEnd/>
                <a:tailEnd/>
              </a:ln>
            </p:spPr>
            <p:txBody>
              <a:bodyPr/>
              <a:lstStyle/>
              <a:p>
                <a:endParaRPr lang="en-US"/>
              </a:p>
            </p:txBody>
          </p:sp>
          <p:sp>
            <p:nvSpPr>
              <p:cNvPr id="130200" name="Rectangle 152"/>
              <p:cNvSpPr>
                <a:spLocks noChangeArrowheads="1"/>
              </p:cNvSpPr>
              <p:nvPr/>
            </p:nvSpPr>
            <p:spPr bwMode="auto">
              <a:xfrm>
                <a:off x="298" y="2299"/>
                <a:ext cx="11" cy="185"/>
              </a:xfrm>
              <a:prstGeom prst="rect">
                <a:avLst/>
              </a:prstGeom>
              <a:solidFill>
                <a:srgbClr val="000000"/>
              </a:solidFill>
              <a:ln w="9525">
                <a:noFill/>
                <a:miter lim="800000"/>
                <a:headEnd/>
                <a:tailEnd/>
              </a:ln>
            </p:spPr>
            <p:txBody>
              <a:bodyPr/>
              <a:lstStyle/>
              <a:p>
                <a:endParaRPr lang="en-US"/>
              </a:p>
            </p:txBody>
          </p:sp>
          <p:sp>
            <p:nvSpPr>
              <p:cNvPr id="130201" name="Line 153"/>
              <p:cNvSpPr>
                <a:spLocks noChangeShapeType="1"/>
              </p:cNvSpPr>
              <p:nvPr/>
            </p:nvSpPr>
            <p:spPr bwMode="auto">
              <a:xfrm>
                <a:off x="298" y="2299"/>
                <a:ext cx="1" cy="185"/>
              </a:xfrm>
              <a:prstGeom prst="line">
                <a:avLst/>
              </a:prstGeom>
              <a:noFill/>
              <a:ln w="0">
                <a:solidFill>
                  <a:srgbClr val="000000"/>
                </a:solidFill>
                <a:round/>
                <a:headEnd/>
                <a:tailEnd/>
              </a:ln>
            </p:spPr>
            <p:txBody>
              <a:bodyPr/>
              <a:lstStyle/>
              <a:p>
                <a:endParaRPr lang="en-US"/>
              </a:p>
            </p:txBody>
          </p:sp>
          <p:sp>
            <p:nvSpPr>
              <p:cNvPr id="130202" name="Rectangle 154"/>
              <p:cNvSpPr>
                <a:spLocks noChangeArrowheads="1"/>
              </p:cNvSpPr>
              <p:nvPr/>
            </p:nvSpPr>
            <p:spPr bwMode="auto">
              <a:xfrm>
                <a:off x="2731" y="2299"/>
                <a:ext cx="12" cy="185"/>
              </a:xfrm>
              <a:prstGeom prst="rect">
                <a:avLst/>
              </a:prstGeom>
              <a:solidFill>
                <a:srgbClr val="000000"/>
              </a:solidFill>
              <a:ln w="9525">
                <a:noFill/>
                <a:miter lim="800000"/>
                <a:headEnd/>
                <a:tailEnd/>
              </a:ln>
            </p:spPr>
            <p:txBody>
              <a:bodyPr/>
              <a:lstStyle/>
              <a:p>
                <a:endParaRPr lang="en-US"/>
              </a:p>
            </p:txBody>
          </p:sp>
          <p:sp>
            <p:nvSpPr>
              <p:cNvPr id="130203" name="Line 155"/>
              <p:cNvSpPr>
                <a:spLocks noChangeShapeType="1"/>
              </p:cNvSpPr>
              <p:nvPr/>
            </p:nvSpPr>
            <p:spPr bwMode="auto">
              <a:xfrm>
                <a:off x="2731" y="2299"/>
                <a:ext cx="1" cy="185"/>
              </a:xfrm>
              <a:prstGeom prst="line">
                <a:avLst/>
              </a:prstGeom>
              <a:noFill/>
              <a:ln w="0">
                <a:solidFill>
                  <a:srgbClr val="000000"/>
                </a:solidFill>
                <a:round/>
                <a:headEnd/>
                <a:tailEnd/>
              </a:ln>
            </p:spPr>
            <p:txBody>
              <a:bodyPr/>
              <a:lstStyle/>
              <a:p>
                <a:endParaRPr lang="en-US"/>
              </a:p>
            </p:txBody>
          </p:sp>
          <p:sp>
            <p:nvSpPr>
              <p:cNvPr id="130204" name="Rectangle 156"/>
              <p:cNvSpPr>
                <a:spLocks noChangeArrowheads="1"/>
              </p:cNvSpPr>
              <p:nvPr/>
            </p:nvSpPr>
            <p:spPr bwMode="auto">
              <a:xfrm>
                <a:off x="5180" y="2299"/>
                <a:ext cx="11" cy="185"/>
              </a:xfrm>
              <a:prstGeom prst="rect">
                <a:avLst/>
              </a:prstGeom>
              <a:solidFill>
                <a:srgbClr val="000000"/>
              </a:solidFill>
              <a:ln w="9525">
                <a:noFill/>
                <a:miter lim="800000"/>
                <a:headEnd/>
                <a:tailEnd/>
              </a:ln>
            </p:spPr>
            <p:txBody>
              <a:bodyPr/>
              <a:lstStyle/>
              <a:p>
                <a:endParaRPr lang="en-US"/>
              </a:p>
            </p:txBody>
          </p:sp>
          <p:sp>
            <p:nvSpPr>
              <p:cNvPr id="130205" name="Line 157"/>
              <p:cNvSpPr>
                <a:spLocks noChangeShapeType="1"/>
              </p:cNvSpPr>
              <p:nvPr/>
            </p:nvSpPr>
            <p:spPr bwMode="auto">
              <a:xfrm>
                <a:off x="5180" y="2299"/>
                <a:ext cx="1" cy="185"/>
              </a:xfrm>
              <a:prstGeom prst="line">
                <a:avLst/>
              </a:prstGeom>
              <a:noFill/>
              <a:ln w="0">
                <a:solidFill>
                  <a:srgbClr val="000000"/>
                </a:solidFill>
                <a:round/>
                <a:headEnd/>
                <a:tailEnd/>
              </a:ln>
            </p:spPr>
            <p:txBody>
              <a:bodyPr/>
              <a:lstStyle/>
              <a:p>
                <a:endParaRPr lang="en-US"/>
              </a:p>
            </p:txBody>
          </p:sp>
          <p:sp>
            <p:nvSpPr>
              <p:cNvPr id="130206" name="Rectangle 158"/>
              <p:cNvSpPr>
                <a:spLocks noChangeArrowheads="1"/>
              </p:cNvSpPr>
              <p:nvPr/>
            </p:nvSpPr>
            <p:spPr bwMode="auto">
              <a:xfrm>
                <a:off x="347" y="2526"/>
                <a:ext cx="511" cy="193"/>
              </a:xfrm>
              <a:prstGeom prst="rect">
                <a:avLst/>
              </a:prstGeom>
              <a:noFill/>
              <a:ln w="9525">
                <a:noFill/>
                <a:miter lim="800000"/>
                <a:headEnd/>
                <a:tailEnd/>
              </a:ln>
            </p:spPr>
            <p:txBody>
              <a:bodyPr wrap="none" lIns="0" tIns="0" rIns="0" bIns="0">
                <a:spAutoFit/>
              </a:bodyPr>
              <a:lstStyle/>
              <a:p>
                <a:r>
                  <a:rPr lang="en-US">
                    <a:solidFill>
                      <a:srgbClr val="000000"/>
                    </a:solidFill>
                  </a:rPr>
                  <a:t>August</a:t>
                </a:r>
                <a:endParaRPr lang="en-US" sz="2400">
                  <a:latin typeface="Times New Roman" pitchFamily="18" charset="0"/>
                </a:endParaRPr>
              </a:p>
            </p:txBody>
          </p:sp>
          <p:sp>
            <p:nvSpPr>
              <p:cNvPr id="130207" name="Rectangle 159"/>
              <p:cNvSpPr>
                <a:spLocks noChangeArrowheads="1"/>
              </p:cNvSpPr>
              <p:nvPr/>
            </p:nvSpPr>
            <p:spPr bwMode="auto">
              <a:xfrm>
                <a:off x="3882" y="2526"/>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81</a:t>
                </a:r>
                <a:endParaRPr lang="en-US" sz="2400">
                  <a:latin typeface="Times New Roman" pitchFamily="18" charset="0"/>
                </a:endParaRPr>
              </a:p>
            </p:txBody>
          </p:sp>
          <p:sp>
            <p:nvSpPr>
              <p:cNvPr id="130208" name="Rectangle 160"/>
              <p:cNvSpPr>
                <a:spLocks noChangeArrowheads="1"/>
              </p:cNvSpPr>
              <p:nvPr/>
            </p:nvSpPr>
            <p:spPr bwMode="auto">
              <a:xfrm>
                <a:off x="298" y="2484"/>
                <a:ext cx="11" cy="13"/>
              </a:xfrm>
              <a:prstGeom prst="rect">
                <a:avLst/>
              </a:prstGeom>
              <a:solidFill>
                <a:srgbClr val="000000"/>
              </a:solidFill>
              <a:ln w="9525">
                <a:noFill/>
                <a:miter lim="800000"/>
                <a:headEnd/>
                <a:tailEnd/>
              </a:ln>
            </p:spPr>
            <p:txBody>
              <a:bodyPr/>
              <a:lstStyle/>
              <a:p>
                <a:endParaRPr lang="en-US"/>
              </a:p>
            </p:txBody>
          </p:sp>
          <p:sp>
            <p:nvSpPr>
              <p:cNvPr id="130209" name="Line 161"/>
              <p:cNvSpPr>
                <a:spLocks noChangeShapeType="1"/>
              </p:cNvSpPr>
              <p:nvPr/>
            </p:nvSpPr>
            <p:spPr bwMode="auto">
              <a:xfrm>
                <a:off x="298" y="2484"/>
                <a:ext cx="1" cy="13"/>
              </a:xfrm>
              <a:prstGeom prst="line">
                <a:avLst/>
              </a:prstGeom>
              <a:noFill/>
              <a:ln w="0">
                <a:solidFill>
                  <a:srgbClr val="000000"/>
                </a:solidFill>
                <a:round/>
                <a:headEnd/>
                <a:tailEnd/>
              </a:ln>
            </p:spPr>
            <p:txBody>
              <a:bodyPr/>
              <a:lstStyle/>
              <a:p>
                <a:endParaRPr lang="en-US"/>
              </a:p>
            </p:txBody>
          </p:sp>
          <p:sp>
            <p:nvSpPr>
              <p:cNvPr id="130210" name="Rectangle 162"/>
              <p:cNvSpPr>
                <a:spLocks noChangeArrowheads="1"/>
              </p:cNvSpPr>
              <p:nvPr/>
            </p:nvSpPr>
            <p:spPr bwMode="auto">
              <a:xfrm>
                <a:off x="309" y="2484"/>
                <a:ext cx="2422" cy="12"/>
              </a:xfrm>
              <a:prstGeom prst="rect">
                <a:avLst/>
              </a:prstGeom>
              <a:solidFill>
                <a:srgbClr val="000000"/>
              </a:solidFill>
              <a:ln w="9525">
                <a:noFill/>
                <a:miter lim="800000"/>
                <a:headEnd/>
                <a:tailEnd/>
              </a:ln>
            </p:spPr>
            <p:txBody>
              <a:bodyPr/>
              <a:lstStyle/>
              <a:p>
                <a:endParaRPr lang="en-US"/>
              </a:p>
            </p:txBody>
          </p:sp>
          <p:sp>
            <p:nvSpPr>
              <p:cNvPr id="130211" name="Line 163"/>
              <p:cNvSpPr>
                <a:spLocks noChangeShapeType="1"/>
              </p:cNvSpPr>
              <p:nvPr/>
            </p:nvSpPr>
            <p:spPr bwMode="auto">
              <a:xfrm>
                <a:off x="309" y="2484"/>
                <a:ext cx="2422" cy="1"/>
              </a:xfrm>
              <a:prstGeom prst="line">
                <a:avLst/>
              </a:prstGeom>
              <a:noFill/>
              <a:ln w="0">
                <a:solidFill>
                  <a:srgbClr val="000000"/>
                </a:solidFill>
                <a:round/>
                <a:headEnd/>
                <a:tailEnd/>
              </a:ln>
            </p:spPr>
            <p:txBody>
              <a:bodyPr/>
              <a:lstStyle/>
              <a:p>
                <a:endParaRPr lang="en-US"/>
              </a:p>
            </p:txBody>
          </p:sp>
          <p:sp>
            <p:nvSpPr>
              <p:cNvPr id="130212" name="Rectangle 164"/>
              <p:cNvSpPr>
                <a:spLocks noChangeArrowheads="1"/>
              </p:cNvSpPr>
              <p:nvPr/>
            </p:nvSpPr>
            <p:spPr bwMode="auto">
              <a:xfrm>
                <a:off x="2731" y="2484"/>
                <a:ext cx="12" cy="13"/>
              </a:xfrm>
              <a:prstGeom prst="rect">
                <a:avLst/>
              </a:prstGeom>
              <a:solidFill>
                <a:srgbClr val="000000"/>
              </a:solidFill>
              <a:ln w="9525">
                <a:noFill/>
                <a:miter lim="800000"/>
                <a:headEnd/>
                <a:tailEnd/>
              </a:ln>
            </p:spPr>
            <p:txBody>
              <a:bodyPr/>
              <a:lstStyle/>
              <a:p>
                <a:endParaRPr lang="en-US"/>
              </a:p>
            </p:txBody>
          </p:sp>
          <p:sp>
            <p:nvSpPr>
              <p:cNvPr id="130213" name="Line 165"/>
              <p:cNvSpPr>
                <a:spLocks noChangeShapeType="1"/>
              </p:cNvSpPr>
              <p:nvPr/>
            </p:nvSpPr>
            <p:spPr bwMode="auto">
              <a:xfrm>
                <a:off x="2731" y="2484"/>
                <a:ext cx="1" cy="13"/>
              </a:xfrm>
              <a:prstGeom prst="line">
                <a:avLst/>
              </a:prstGeom>
              <a:noFill/>
              <a:ln w="0">
                <a:solidFill>
                  <a:srgbClr val="000000"/>
                </a:solidFill>
                <a:round/>
                <a:headEnd/>
                <a:tailEnd/>
              </a:ln>
            </p:spPr>
            <p:txBody>
              <a:bodyPr/>
              <a:lstStyle/>
              <a:p>
                <a:endParaRPr lang="en-US"/>
              </a:p>
            </p:txBody>
          </p:sp>
          <p:sp>
            <p:nvSpPr>
              <p:cNvPr id="130214" name="Rectangle 166"/>
              <p:cNvSpPr>
                <a:spLocks noChangeArrowheads="1"/>
              </p:cNvSpPr>
              <p:nvPr/>
            </p:nvSpPr>
            <p:spPr bwMode="auto">
              <a:xfrm>
                <a:off x="2743" y="2484"/>
                <a:ext cx="2437" cy="12"/>
              </a:xfrm>
              <a:prstGeom prst="rect">
                <a:avLst/>
              </a:prstGeom>
              <a:solidFill>
                <a:srgbClr val="000000"/>
              </a:solidFill>
              <a:ln w="9525">
                <a:noFill/>
                <a:miter lim="800000"/>
                <a:headEnd/>
                <a:tailEnd/>
              </a:ln>
            </p:spPr>
            <p:txBody>
              <a:bodyPr/>
              <a:lstStyle/>
              <a:p>
                <a:endParaRPr lang="en-US"/>
              </a:p>
            </p:txBody>
          </p:sp>
          <p:sp>
            <p:nvSpPr>
              <p:cNvPr id="130215" name="Line 167"/>
              <p:cNvSpPr>
                <a:spLocks noChangeShapeType="1"/>
              </p:cNvSpPr>
              <p:nvPr/>
            </p:nvSpPr>
            <p:spPr bwMode="auto">
              <a:xfrm>
                <a:off x="2743" y="2484"/>
                <a:ext cx="2437" cy="1"/>
              </a:xfrm>
              <a:prstGeom prst="line">
                <a:avLst/>
              </a:prstGeom>
              <a:noFill/>
              <a:ln w="0">
                <a:solidFill>
                  <a:srgbClr val="000000"/>
                </a:solidFill>
                <a:round/>
                <a:headEnd/>
                <a:tailEnd/>
              </a:ln>
            </p:spPr>
            <p:txBody>
              <a:bodyPr/>
              <a:lstStyle/>
              <a:p>
                <a:endParaRPr lang="en-US"/>
              </a:p>
            </p:txBody>
          </p:sp>
          <p:sp>
            <p:nvSpPr>
              <p:cNvPr id="130216" name="Rectangle 168"/>
              <p:cNvSpPr>
                <a:spLocks noChangeArrowheads="1"/>
              </p:cNvSpPr>
              <p:nvPr/>
            </p:nvSpPr>
            <p:spPr bwMode="auto">
              <a:xfrm>
                <a:off x="5180" y="2484"/>
                <a:ext cx="11" cy="13"/>
              </a:xfrm>
              <a:prstGeom prst="rect">
                <a:avLst/>
              </a:prstGeom>
              <a:solidFill>
                <a:srgbClr val="000000"/>
              </a:solidFill>
              <a:ln w="9525">
                <a:noFill/>
                <a:miter lim="800000"/>
                <a:headEnd/>
                <a:tailEnd/>
              </a:ln>
            </p:spPr>
            <p:txBody>
              <a:bodyPr/>
              <a:lstStyle/>
              <a:p>
                <a:endParaRPr lang="en-US"/>
              </a:p>
            </p:txBody>
          </p:sp>
          <p:sp>
            <p:nvSpPr>
              <p:cNvPr id="130217" name="Line 169"/>
              <p:cNvSpPr>
                <a:spLocks noChangeShapeType="1"/>
              </p:cNvSpPr>
              <p:nvPr/>
            </p:nvSpPr>
            <p:spPr bwMode="auto">
              <a:xfrm>
                <a:off x="5180" y="2484"/>
                <a:ext cx="1" cy="13"/>
              </a:xfrm>
              <a:prstGeom prst="line">
                <a:avLst/>
              </a:prstGeom>
              <a:noFill/>
              <a:ln w="0">
                <a:solidFill>
                  <a:srgbClr val="000000"/>
                </a:solidFill>
                <a:round/>
                <a:headEnd/>
                <a:tailEnd/>
              </a:ln>
            </p:spPr>
            <p:txBody>
              <a:bodyPr/>
              <a:lstStyle/>
              <a:p>
                <a:endParaRPr lang="en-US"/>
              </a:p>
            </p:txBody>
          </p:sp>
          <p:sp>
            <p:nvSpPr>
              <p:cNvPr id="130218" name="Rectangle 170"/>
              <p:cNvSpPr>
                <a:spLocks noChangeArrowheads="1"/>
              </p:cNvSpPr>
              <p:nvPr/>
            </p:nvSpPr>
            <p:spPr bwMode="auto">
              <a:xfrm>
                <a:off x="298" y="2497"/>
                <a:ext cx="11" cy="186"/>
              </a:xfrm>
              <a:prstGeom prst="rect">
                <a:avLst/>
              </a:prstGeom>
              <a:solidFill>
                <a:srgbClr val="000000"/>
              </a:solidFill>
              <a:ln w="9525">
                <a:noFill/>
                <a:miter lim="800000"/>
                <a:headEnd/>
                <a:tailEnd/>
              </a:ln>
            </p:spPr>
            <p:txBody>
              <a:bodyPr/>
              <a:lstStyle/>
              <a:p>
                <a:endParaRPr lang="en-US"/>
              </a:p>
            </p:txBody>
          </p:sp>
          <p:sp>
            <p:nvSpPr>
              <p:cNvPr id="130219" name="Line 171"/>
              <p:cNvSpPr>
                <a:spLocks noChangeShapeType="1"/>
              </p:cNvSpPr>
              <p:nvPr/>
            </p:nvSpPr>
            <p:spPr bwMode="auto">
              <a:xfrm>
                <a:off x="298" y="2497"/>
                <a:ext cx="1" cy="186"/>
              </a:xfrm>
              <a:prstGeom prst="line">
                <a:avLst/>
              </a:prstGeom>
              <a:noFill/>
              <a:ln w="0">
                <a:solidFill>
                  <a:srgbClr val="000000"/>
                </a:solidFill>
                <a:round/>
                <a:headEnd/>
                <a:tailEnd/>
              </a:ln>
            </p:spPr>
            <p:txBody>
              <a:bodyPr/>
              <a:lstStyle/>
              <a:p>
                <a:endParaRPr lang="en-US"/>
              </a:p>
            </p:txBody>
          </p:sp>
          <p:sp>
            <p:nvSpPr>
              <p:cNvPr id="130220" name="Rectangle 172"/>
              <p:cNvSpPr>
                <a:spLocks noChangeArrowheads="1"/>
              </p:cNvSpPr>
              <p:nvPr/>
            </p:nvSpPr>
            <p:spPr bwMode="auto">
              <a:xfrm>
                <a:off x="2731" y="2497"/>
                <a:ext cx="12" cy="186"/>
              </a:xfrm>
              <a:prstGeom prst="rect">
                <a:avLst/>
              </a:prstGeom>
              <a:solidFill>
                <a:srgbClr val="000000"/>
              </a:solidFill>
              <a:ln w="9525">
                <a:noFill/>
                <a:miter lim="800000"/>
                <a:headEnd/>
                <a:tailEnd/>
              </a:ln>
            </p:spPr>
            <p:txBody>
              <a:bodyPr/>
              <a:lstStyle/>
              <a:p>
                <a:endParaRPr lang="en-US"/>
              </a:p>
            </p:txBody>
          </p:sp>
          <p:sp>
            <p:nvSpPr>
              <p:cNvPr id="130221" name="Line 173"/>
              <p:cNvSpPr>
                <a:spLocks noChangeShapeType="1"/>
              </p:cNvSpPr>
              <p:nvPr/>
            </p:nvSpPr>
            <p:spPr bwMode="auto">
              <a:xfrm>
                <a:off x="2731" y="2497"/>
                <a:ext cx="1" cy="186"/>
              </a:xfrm>
              <a:prstGeom prst="line">
                <a:avLst/>
              </a:prstGeom>
              <a:noFill/>
              <a:ln w="0">
                <a:solidFill>
                  <a:srgbClr val="000000"/>
                </a:solidFill>
                <a:round/>
                <a:headEnd/>
                <a:tailEnd/>
              </a:ln>
            </p:spPr>
            <p:txBody>
              <a:bodyPr/>
              <a:lstStyle/>
              <a:p>
                <a:endParaRPr lang="en-US"/>
              </a:p>
            </p:txBody>
          </p:sp>
          <p:sp>
            <p:nvSpPr>
              <p:cNvPr id="130222" name="Rectangle 174"/>
              <p:cNvSpPr>
                <a:spLocks noChangeArrowheads="1"/>
              </p:cNvSpPr>
              <p:nvPr/>
            </p:nvSpPr>
            <p:spPr bwMode="auto">
              <a:xfrm>
                <a:off x="5180" y="2497"/>
                <a:ext cx="11" cy="186"/>
              </a:xfrm>
              <a:prstGeom prst="rect">
                <a:avLst/>
              </a:prstGeom>
              <a:solidFill>
                <a:srgbClr val="000000"/>
              </a:solidFill>
              <a:ln w="9525">
                <a:noFill/>
                <a:miter lim="800000"/>
                <a:headEnd/>
                <a:tailEnd/>
              </a:ln>
            </p:spPr>
            <p:txBody>
              <a:bodyPr/>
              <a:lstStyle/>
              <a:p>
                <a:endParaRPr lang="en-US"/>
              </a:p>
            </p:txBody>
          </p:sp>
          <p:sp>
            <p:nvSpPr>
              <p:cNvPr id="130223" name="Line 175"/>
              <p:cNvSpPr>
                <a:spLocks noChangeShapeType="1"/>
              </p:cNvSpPr>
              <p:nvPr/>
            </p:nvSpPr>
            <p:spPr bwMode="auto">
              <a:xfrm>
                <a:off x="5180" y="2497"/>
                <a:ext cx="1" cy="186"/>
              </a:xfrm>
              <a:prstGeom prst="line">
                <a:avLst/>
              </a:prstGeom>
              <a:noFill/>
              <a:ln w="0">
                <a:solidFill>
                  <a:srgbClr val="000000"/>
                </a:solidFill>
                <a:round/>
                <a:headEnd/>
                <a:tailEnd/>
              </a:ln>
            </p:spPr>
            <p:txBody>
              <a:bodyPr/>
              <a:lstStyle/>
              <a:p>
                <a:endParaRPr lang="en-US"/>
              </a:p>
            </p:txBody>
          </p:sp>
          <p:sp>
            <p:nvSpPr>
              <p:cNvPr id="130224" name="Rectangle 176"/>
              <p:cNvSpPr>
                <a:spLocks noChangeArrowheads="1"/>
              </p:cNvSpPr>
              <p:nvPr/>
            </p:nvSpPr>
            <p:spPr bwMode="auto">
              <a:xfrm>
                <a:off x="347" y="2724"/>
                <a:ext cx="766" cy="193"/>
              </a:xfrm>
              <a:prstGeom prst="rect">
                <a:avLst/>
              </a:prstGeom>
              <a:noFill/>
              <a:ln w="9525">
                <a:noFill/>
                <a:miter lim="800000"/>
                <a:headEnd/>
                <a:tailEnd/>
              </a:ln>
            </p:spPr>
            <p:txBody>
              <a:bodyPr wrap="none" lIns="0" tIns="0" rIns="0" bIns="0">
                <a:spAutoFit/>
              </a:bodyPr>
              <a:lstStyle/>
              <a:p>
                <a:r>
                  <a:rPr lang="en-US">
                    <a:solidFill>
                      <a:srgbClr val="000000"/>
                    </a:solidFill>
                  </a:rPr>
                  <a:t>September</a:t>
                </a:r>
                <a:endParaRPr lang="en-US" sz="2400">
                  <a:latin typeface="Times New Roman" pitchFamily="18" charset="0"/>
                </a:endParaRPr>
              </a:p>
            </p:txBody>
          </p:sp>
          <p:sp>
            <p:nvSpPr>
              <p:cNvPr id="130225" name="Rectangle 177"/>
              <p:cNvSpPr>
                <a:spLocks noChangeArrowheads="1"/>
              </p:cNvSpPr>
              <p:nvPr/>
            </p:nvSpPr>
            <p:spPr bwMode="auto">
              <a:xfrm>
                <a:off x="3882" y="2724"/>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75</a:t>
                </a:r>
                <a:endParaRPr lang="en-US" sz="2400">
                  <a:latin typeface="Times New Roman" pitchFamily="18" charset="0"/>
                </a:endParaRPr>
              </a:p>
            </p:txBody>
          </p:sp>
          <p:sp>
            <p:nvSpPr>
              <p:cNvPr id="130226" name="Rectangle 178"/>
              <p:cNvSpPr>
                <a:spLocks noChangeArrowheads="1"/>
              </p:cNvSpPr>
              <p:nvPr/>
            </p:nvSpPr>
            <p:spPr bwMode="auto">
              <a:xfrm>
                <a:off x="298" y="2683"/>
                <a:ext cx="11" cy="12"/>
              </a:xfrm>
              <a:prstGeom prst="rect">
                <a:avLst/>
              </a:prstGeom>
              <a:solidFill>
                <a:srgbClr val="000000"/>
              </a:solidFill>
              <a:ln w="9525">
                <a:noFill/>
                <a:miter lim="800000"/>
                <a:headEnd/>
                <a:tailEnd/>
              </a:ln>
            </p:spPr>
            <p:txBody>
              <a:bodyPr/>
              <a:lstStyle/>
              <a:p>
                <a:endParaRPr lang="en-US"/>
              </a:p>
            </p:txBody>
          </p:sp>
          <p:sp>
            <p:nvSpPr>
              <p:cNvPr id="130227" name="Line 179"/>
              <p:cNvSpPr>
                <a:spLocks noChangeShapeType="1"/>
              </p:cNvSpPr>
              <p:nvPr/>
            </p:nvSpPr>
            <p:spPr bwMode="auto">
              <a:xfrm>
                <a:off x="298" y="2683"/>
                <a:ext cx="1" cy="12"/>
              </a:xfrm>
              <a:prstGeom prst="line">
                <a:avLst/>
              </a:prstGeom>
              <a:noFill/>
              <a:ln w="0">
                <a:solidFill>
                  <a:srgbClr val="000000"/>
                </a:solidFill>
                <a:round/>
                <a:headEnd/>
                <a:tailEnd/>
              </a:ln>
            </p:spPr>
            <p:txBody>
              <a:bodyPr/>
              <a:lstStyle/>
              <a:p>
                <a:endParaRPr lang="en-US"/>
              </a:p>
            </p:txBody>
          </p:sp>
          <p:sp>
            <p:nvSpPr>
              <p:cNvPr id="130228" name="Rectangle 180"/>
              <p:cNvSpPr>
                <a:spLocks noChangeArrowheads="1"/>
              </p:cNvSpPr>
              <p:nvPr/>
            </p:nvSpPr>
            <p:spPr bwMode="auto">
              <a:xfrm>
                <a:off x="309" y="2683"/>
                <a:ext cx="2422" cy="11"/>
              </a:xfrm>
              <a:prstGeom prst="rect">
                <a:avLst/>
              </a:prstGeom>
              <a:solidFill>
                <a:srgbClr val="000000"/>
              </a:solidFill>
              <a:ln w="9525">
                <a:noFill/>
                <a:miter lim="800000"/>
                <a:headEnd/>
                <a:tailEnd/>
              </a:ln>
            </p:spPr>
            <p:txBody>
              <a:bodyPr/>
              <a:lstStyle/>
              <a:p>
                <a:endParaRPr lang="en-US"/>
              </a:p>
            </p:txBody>
          </p:sp>
          <p:sp>
            <p:nvSpPr>
              <p:cNvPr id="130229" name="Line 181"/>
              <p:cNvSpPr>
                <a:spLocks noChangeShapeType="1"/>
              </p:cNvSpPr>
              <p:nvPr/>
            </p:nvSpPr>
            <p:spPr bwMode="auto">
              <a:xfrm>
                <a:off x="309" y="2683"/>
                <a:ext cx="2422" cy="1"/>
              </a:xfrm>
              <a:prstGeom prst="line">
                <a:avLst/>
              </a:prstGeom>
              <a:noFill/>
              <a:ln w="0">
                <a:solidFill>
                  <a:srgbClr val="000000"/>
                </a:solidFill>
                <a:round/>
                <a:headEnd/>
                <a:tailEnd/>
              </a:ln>
            </p:spPr>
            <p:txBody>
              <a:bodyPr/>
              <a:lstStyle/>
              <a:p>
                <a:endParaRPr lang="en-US"/>
              </a:p>
            </p:txBody>
          </p:sp>
          <p:sp>
            <p:nvSpPr>
              <p:cNvPr id="130230" name="Rectangle 182"/>
              <p:cNvSpPr>
                <a:spLocks noChangeArrowheads="1"/>
              </p:cNvSpPr>
              <p:nvPr/>
            </p:nvSpPr>
            <p:spPr bwMode="auto">
              <a:xfrm>
                <a:off x="2731" y="2683"/>
                <a:ext cx="12" cy="12"/>
              </a:xfrm>
              <a:prstGeom prst="rect">
                <a:avLst/>
              </a:prstGeom>
              <a:solidFill>
                <a:srgbClr val="000000"/>
              </a:solidFill>
              <a:ln w="9525">
                <a:noFill/>
                <a:miter lim="800000"/>
                <a:headEnd/>
                <a:tailEnd/>
              </a:ln>
            </p:spPr>
            <p:txBody>
              <a:bodyPr/>
              <a:lstStyle/>
              <a:p>
                <a:endParaRPr lang="en-US"/>
              </a:p>
            </p:txBody>
          </p:sp>
          <p:sp>
            <p:nvSpPr>
              <p:cNvPr id="130231" name="Line 183"/>
              <p:cNvSpPr>
                <a:spLocks noChangeShapeType="1"/>
              </p:cNvSpPr>
              <p:nvPr/>
            </p:nvSpPr>
            <p:spPr bwMode="auto">
              <a:xfrm>
                <a:off x="2731" y="2683"/>
                <a:ext cx="1" cy="12"/>
              </a:xfrm>
              <a:prstGeom prst="line">
                <a:avLst/>
              </a:prstGeom>
              <a:noFill/>
              <a:ln w="0">
                <a:solidFill>
                  <a:srgbClr val="000000"/>
                </a:solidFill>
                <a:round/>
                <a:headEnd/>
                <a:tailEnd/>
              </a:ln>
            </p:spPr>
            <p:txBody>
              <a:bodyPr/>
              <a:lstStyle/>
              <a:p>
                <a:endParaRPr lang="en-US"/>
              </a:p>
            </p:txBody>
          </p:sp>
          <p:sp>
            <p:nvSpPr>
              <p:cNvPr id="130232" name="Rectangle 184"/>
              <p:cNvSpPr>
                <a:spLocks noChangeArrowheads="1"/>
              </p:cNvSpPr>
              <p:nvPr/>
            </p:nvSpPr>
            <p:spPr bwMode="auto">
              <a:xfrm>
                <a:off x="2743" y="2683"/>
                <a:ext cx="2437" cy="11"/>
              </a:xfrm>
              <a:prstGeom prst="rect">
                <a:avLst/>
              </a:prstGeom>
              <a:solidFill>
                <a:srgbClr val="000000"/>
              </a:solidFill>
              <a:ln w="9525">
                <a:noFill/>
                <a:miter lim="800000"/>
                <a:headEnd/>
                <a:tailEnd/>
              </a:ln>
            </p:spPr>
            <p:txBody>
              <a:bodyPr/>
              <a:lstStyle/>
              <a:p>
                <a:endParaRPr lang="en-US"/>
              </a:p>
            </p:txBody>
          </p:sp>
          <p:sp>
            <p:nvSpPr>
              <p:cNvPr id="130233" name="Line 185"/>
              <p:cNvSpPr>
                <a:spLocks noChangeShapeType="1"/>
              </p:cNvSpPr>
              <p:nvPr/>
            </p:nvSpPr>
            <p:spPr bwMode="auto">
              <a:xfrm>
                <a:off x="2743" y="2683"/>
                <a:ext cx="2437" cy="1"/>
              </a:xfrm>
              <a:prstGeom prst="line">
                <a:avLst/>
              </a:prstGeom>
              <a:noFill/>
              <a:ln w="0">
                <a:solidFill>
                  <a:srgbClr val="000000"/>
                </a:solidFill>
                <a:round/>
                <a:headEnd/>
                <a:tailEnd/>
              </a:ln>
            </p:spPr>
            <p:txBody>
              <a:bodyPr/>
              <a:lstStyle/>
              <a:p>
                <a:endParaRPr lang="en-US"/>
              </a:p>
            </p:txBody>
          </p:sp>
          <p:sp>
            <p:nvSpPr>
              <p:cNvPr id="130234" name="Rectangle 186"/>
              <p:cNvSpPr>
                <a:spLocks noChangeArrowheads="1"/>
              </p:cNvSpPr>
              <p:nvPr/>
            </p:nvSpPr>
            <p:spPr bwMode="auto">
              <a:xfrm>
                <a:off x="5180" y="2683"/>
                <a:ext cx="11" cy="12"/>
              </a:xfrm>
              <a:prstGeom prst="rect">
                <a:avLst/>
              </a:prstGeom>
              <a:solidFill>
                <a:srgbClr val="000000"/>
              </a:solidFill>
              <a:ln w="9525">
                <a:noFill/>
                <a:miter lim="800000"/>
                <a:headEnd/>
                <a:tailEnd/>
              </a:ln>
            </p:spPr>
            <p:txBody>
              <a:bodyPr/>
              <a:lstStyle/>
              <a:p>
                <a:endParaRPr lang="en-US"/>
              </a:p>
            </p:txBody>
          </p:sp>
          <p:sp>
            <p:nvSpPr>
              <p:cNvPr id="130235" name="Line 187"/>
              <p:cNvSpPr>
                <a:spLocks noChangeShapeType="1"/>
              </p:cNvSpPr>
              <p:nvPr/>
            </p:nvSpPr>
            <p:spPr bwMode="auto">
              <a:xfrm>
                <a:off x="5180" y="2683"/>
                <a:ext cx="1" cy="12"/>
              </a:xfrm>
              <a:prstGeom prst="line">
                <a:avLst/>
              </a:prstGeom>
              <a:noFill/>
              <a:ln w="0">
                <a:solidFill>
                  <a:srgbClr val="000000"/>
                </a:solidFill>
                <a:round/>
                <a:headEnd/>
                <a:tailEnd/>
              </a:ln>
            </p:spPr>
            <p:txBody>
              <a:bodyPr/>
              <a:lstStyle/>
              <a:p>
                <a:endParaRPr lang="en-US"/>
              </a:p>
            </p:txBody>
          </p:sp>
          <p:sp>
            <p:nvSpPr>
              <p:cNvPr id="130236" name="Rectangle 188"/>
              <p:cNvSpPr>
                <a:spLocks noChangeArrowheads="1"/>
              </p:cNvSpPr>
              <p:nvPr/>
            </p:nvSpPr>
            <p:spPr bwMode="auto">
              <a:xfrm>
                <a:off x="298" y="2695"/>
                <a:ext cx="11" cy="186"/>
              </a:xfrm>
              <a:prstGeom prst="rect">
                <a:avLst/>
              </a:prstGeom>
              <a:solidFill>
                <a:srgbClr val="000000"/>
              </a:solidFill>
              <a:ln w="9525">
                <a:noFill/>
                <a:miter lim="800000"/>
                <a:headEnd/>
                <a:tailEnd/>
              </a:ln>
            </p:spPr>
            <p:txBody>
              <a:bodyPr/>
              <a:lstStyle/>
              <a:p>
                <a:endParaRPr lang="en-US"/>
              </a:p>
            </p:txBody>
          </p:sp>
          <p:sp>
            <p:nvSpPr>
              <p:cNvPr id="130237" name="Line 189"/>
              <p:cNvSpPr>
                <a:spLocks noChangeShapeType="1"/>
              </p:cNvSpPr>
              <p:nvPr/>
            </p:nvSpPr>
            <p:spPr bwMode="auto">
              <a:xfrm>
                <a:off x="298" y="2695"/>
                <a:ext cx="1" cy="186"/>
              </a:xfrm>
              <a:prstGeom prst="line">
                <a:avLst/>
              </a:prstGeom>
              <a:noFill/>
              <a:ln w="0">
                <a:solidFill>
                  <a:srgbClr val="000000"/>
                </a:solidFill>
                <a:round/>
                <a:headEnd/>
                <a:tailEnd/>
              </a:ln>
            </p:spPr>
            <p:txBody>
              <a:bodyPr/>
              <a:lstStyle/>
              <a:p>
                <a:endParaRPr lang="en-US"/>
              </a:p>
            </p:txBody>
          </p:sp>
          <p:sp>
            <p:nvSpPr>
              <p:cNvPr id="130238" name="Rectangle 190"/>
              <p:cNvSpPr>
                <a:spLocks noChangeArrowheads="1"/>
              </p:cNvSpPr>
              <p:nvPr/>
            </p:nvSpPr>
            <p:spPr bwMode="auto">
              <a:xfrm>
                <a:off x="2731" y="2695"/>
                <a:ext cx="12" cy="186"/>
              </a:xfrm>
              <a:prstGeom prst="rect">
                <a:avLst/>
              </a:prstGeom>
              <a:solidFill>
                <a:srgbClr val="000000"/>
              </a:solidFill>
              <a:ln w="9525">
                <a:noFill/>
                <a:miter lim="800000"/>
                <a:headEnd/>
                <a:tailEnd/>
              </a:ln>
            </p:spPr>
            <p:txBody>
              <a:bodyPr/>
              <a:lstStyle/>
              <a:p>
                <a:endParaRPr lang="en-US"/>
              </a:p>
            </p:txBody>
          </p:sp>
          <p:sp>
            <p:nvSpPr>
              <p:cNvPr id="130239" name="Line 191"/>
              <p:cNvSpPr>
                <a:spLocks noChangeShapeType="1"/>
              </p:cNvSpPr>
              <p:nvPr/>
            </p:nvSpPr>
            <p:spPr bwMode="auto">
              <a:xfrm>
                <a:off x="2731" y="2695"/>
                <a:ext cx="1" cy="186"/>
              </a:xfrm>
              <a:prstGeom prst="line">
                <a:avLst/>
              </a:prstGeom>
              <a:noFill/>
              <a:ln w="0">
                <a:solidFill>
                  <a:srgbClr val="000000"/>
                </a:solidFill>
                <a:round/>
                <a:headEnd/>
                <a:tailEnd/>
              </a:ln>
            </p:spPr>
            <p:txBody>
              <a:bodyPr/>
              <a:lstStyle/>
              <a:p>
                <a:endParaRPr lang="en-US"/>
              </a:p>
            </p:txBody>
          </p:sp>
          <p:sp>
            <p:nvSpPr>
              <p:cNvPr id="130240" name="Rectangle 192"/>
              <p:cNvSpPr>
                <a:spLocks noChangeArrowheads="1"/>
              </p:cNvSpPr>
              <p:nvPr/>
            </p:nvSpPr>
            <p:spPr bwMode="auto">
              <a:xfrm>
                <a:off x="5180" y="2695"/>
                <a:ext cx="11" cy="186"/>
              </a:xfrm>
              <a:prstGeom prst="rect">
                <a:avLst/>
              </a:prstGeom>
              <a:solidFill>
                <a:srgbClr val="000000"/>
              </a:solidFill>
              <a:ln w="9525">
                <a:noFill/>
                <a:miter lim="800000"/>
                <a:headEnd/>
                <a:tailEnd/>
              </a:ln>
            </p:spPr>
            <p:txBody>
              <a:bodyPr/>
              <a:lstStyle/>
              <a:p>
                <a:endParaRPr lang="en-US"/>
              </a:p>
            </p:txBody>
          </p:sp>
          <p:sp>
            <p:nvSpPr>
              <p:cNvPr id="130241" name="Line 193"/>
              <p:cNvSpPr>
                <a:spLocks noChangeShapeType="1"/>
              </p:cNvSpPr>
              <p:nvPr/>
            </p:nvSpPr>
            <p:spPr bwMode="auto">
              <a:xfrm>
                <a:off x="5180" y="2695"/>
                <a:ext cx="1" cy="186"/>
              </a:xfrm>
              <a:prstGeom prst="line">
                <a:avLst/>
              </a:prstGeom>
              <a:noFill/>
              <a:ln w="0">
                <a:solidFill>
                  <a:srgbClr val="000000"/>
                </a:solidFill>
                <a:round/>
                <a:headEnd/>
                <a:tailEnd/>
              </a:ln>
            </p:spPr>
            <p:txBody>
              <a:bodyPr/>
              <a:lstStyle/>
              <a:p>
                <a:endParaRPr lang="en-US"/>
              </a:p>
            </p:txBody>
          </p:sp>
          <p:sp>
            <p:nvSpPr>
              <p:cNvPr id="130242" name="Rectangle 194"/>
              <p:cNvSpPr>
                <a:spLocks noChangeArrowheads="1"/>
              </p:cNvSpPr>
              <p:nvPr/>
            </p:nvSpPr>
            <p:spPr bwMode="auto">
              <a:xfrm>
                <a:off x="347" y="2922"/>
                <a:ext cx="575" cy="193"/>
              </a:xfrm>
              <a:prstGeom prst="rect">
                <a:avLst/>
              </a:prstGeom>
              <a:noFill/>
              <a:ln w="9525">
                <a:noFill/>
                <a:miter lim="800000"/>
                <a:headEnd/>
                <a:tailEnd/>
              </a:ln>
            </p:spPr>
            <p:txBody>
              <a:bodyPr wrap="none" lIns="0" tIns="0" rIns="0" bIns="0">
                <a:spAutoFit/>
              </a:bodyPr>
              <a:lstStyle/>
              <a:p>
                <a:r>
                  <a:rPr lang="en-US">
                    <a:solidFill>
                      <a:srgbClr val="000000"/>
                    </a:solidFill>
                  </a:rPr>
                  <a:t>October</a:t>
                </a:r>
                <a:endParaRPr lang="en-US" sz="2400">
                  <a:latin typeface="Times New Roman" pitchFamily="18" charset="0"/>
                </a:endParaRPr>
              </a:p>
            </p:txBody>
          </p:sp>
          <p:sp>
            <p:nvSpPr>
              <p:cNvPr id="130243" name="Rectangle 195"/>
              <p:cNvSpPr>
                <a:spLocks noChangeArrowheads="1"/>
              </p:cNvSpPr>
              <p:nvPr/>
            </p:nvSpPr>
            <p:spPr bwMode="auto">
              <a:xfrm>
                <a:off x="3882" y="2922"/>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63</a:t>
                </a:r>
                <a:endParaRPr lang="en-US" sz="2400">
                  <a:latin typeface="Times New Roman" pitchFamily="18" charset="0"/>
                </a:endParaRPr>
              </a:p>
            </p:txBody>
          </p:sp>
          <p:sp>
            <p:nvSpPr>
              <p:cNvPr id="130244" name="Rectangle 196"/>
              <p:cNvSpPr>
                <a:spLocks noChangeArrowheads="1"/>
              </p:cNvSpPr>
              <p:nvPr/>
            </p:nvSpPr>
            <p:spPr bwMode="auto">
              <a:xfrm>
                <a:off x="298" y="2881"/>
                <a:ext cx="11" cy="12"/>
              </a:xfrm>
              <a:prstGeom prst="rect">
                <a:avLst/>
              </a:prstGeom>
              <a:solidFill>
                <a:srgbClr val="000000"/>
              </a:solidFill>
              <a:ln w="9525">
                <a:noFill/>
                <a:miter lim="800000"/>
                <a:headEnd/>
                <a:tailEnd/>
              </a:ln>
            </p:spPr>
            <p:txBody>
              <a:bodyPr/>
              <a:lstStyle/>
              <a:p>
                <a:endParaRPr lang="en-US"/>
              </a:p>
            </p:txBody>
          </p:sp>
          <p:sp>
            <p:nvSpPr>
              <p:cNvPr id="130245" name="Line 197"/>
              <p:cNvSpPr>
                <a:spLocks noChangeShapeType="1"/>
              </p:cNvSpPr>
              <p:nvPr/>
            </p:nvSpPr>
            <p:spPr bwMode="auto">
              <a:xfrm>
                <a:off x="298" y="2881"/>
                <a:ext cx="1" cy="12"/>
              </a:xfrm>
              <a:prstGeom prst="line">
                <a:avLst/>
              </a:prstGeom>
              <a:noFill/>
              <a:ln w="0">
                <a:solidFill>
                  <a:srgbClr val="000000"/>
                </a:solidFill>
                <a:round/>
                <a:headEnd/>
                <a:tailEnd/>
              </a:ln>
            </p:spPr>
            <p:txBody>
              <a:bodyPr/>
              <a:lstStyle/>
              <a:p>
                <a:endParaRPr lang="en-US"/>
              </a:p>
            </p:txBody>
          </p:sp>
          <p:sp>
            <p:nvSpPr>
              <p:cNvPr id="130246" name="Rectangle 198"/>
              <p:cNvSpPr>
                <a:spLocks noChangeArrowheads="1"/>
              </p:cNvSpPr>
              <p:nvPr/>
            </p:nvSpPr>
            <p:spPr bwMode="auto">
              <a:xfrm>
                <a:off x="309" y="2881"/>
                <a:ext cx="2422" cy="11"/>
              </a:xfrm>
              <a:prstGeom prst="rect">
                <a:avLst/>
              </a:prstGeom>
              <a:solidFill>
                <a:srgbClr val="000000"/>
              </a:solidFill>
              <a:ln w="9525">
                <a:noFill/>
                <a:miter lim="800000"/>
                <a:headEnd/>
                <a:tailEnd/>
              </a:ln>
            </p:spPr>
            <p:txBody>
              <a:bodyPr/>
              <a:lstStyle/>
              <a:p>
                <a:endParaRPr lang="en-US"/>
              </a:p>
            </p:txBody>
          </p:sp>
          <p:sp>
            <p:nvSpPr>
              <p:cNvPr id="130247" name="Line 199"/>
              <p:cNvSpPr>
                <a:spLocks noChangeShapeType="1"/>
              </p:cNvSpPr>
              <p:nvPr/>
            </p:nvSpPr>
            <p:spPr bwMode="auto">
              <a:xfrm>
                <a:off x="309" y="2881"/>
                <a:ext cx="2422" cy="1"/>
              </a:xfrm>
              <a:prstGeom prst="line">
                <a:avLst/>
              </a:prstGeom>
              <a:noFill/>
              <a:ln w="0">
                <a:solidFill>
                  <a:srgbClr val="000000"/>
                </a:solidFill>
                <a:round/>
                <a:headEnd/>
                <a:tailEnd/>
              </a:ln>
            </p:spPr>
            <p:txBody>
              <a:bodyPr/>
              <a:lstStyle/>
              <a:p>
                <a:endParaRPr lang="en-US"/>
              </a:p>
            </p:txBody>
          </p:sp>
          <p:sp>
            <p:nvSpPr>
              <p:cNvPr id="130248" name="Rectangle 200"/>
              <p:cNvSpPr>
                <a:spLocks noChangeArrowheads="1"/>
              </p:cNvSpPr>
              <p:nvPr/>
            </p:nvSpPr>
            <p:spPr bwMode="auto">
              <a:xfrm>
                <a:off x="2731" y="2881"/>
                <a:ext cx="12" cy="12"/>
              </a:xfrm>
              <a:prstGeom prst="rect">
                <a:avLst/>
              </a:prstGeom>
              <a:solidFill>
                <a:srgbClr val="000000"/>
              </a:solidFill>
              <a:ln w="9525">
                <a:noFill/>
                <a:miter lim="800000"/>
                <a:headEnd/>
                <a:tailEnd/>
              </a:ln>
            </p:spPr>
            <p:txBody>
              <a:bodyPr/>
              <a:lstStyle/>
              <a:p>
                <a:endParaRPr lang="en-US"/>
              </a:p>
            </p:txBody>
          </p:sp>
          <p:sp>
            <p:nvSpPr>
              <p:cNvPr id="130249" name="Line 201"/>
              <p:cNvSpPr>
                <a:spLocks noChangeShapeType="1"/>
              </p:cNvSpPr>
              <p:nvPr/>
            </p:nvSpPr>
            <p:spPr bwMode="auto">
              <a:xfrm>
                <a:off x="2731" y="2881"/>
                <a:ext cx="1" cy="12"/>
              </a:xfrm>
              <a:prstGeom prst="line">
                <a:avLst/>
              </a:prstGeom>
              <a:noFill/>
              <a:ln w="0">
                <a:solidFill>
                  <a:srgbClr val="000000"/>
                </a:solidFill>
                <a:round/>
                <a:headEnd/>
                <a:tailEnd/>
              </a:ln>
            </p:spPr>
            <p:txBody>
              <a:bodyPr/>
              <a:lstStyle/>
              <a:p>
                <a:endParaRPr lang="en-US"/>
              </a:p>
            </p:txBody>
          </p:sp>
          <p:sp>
            <p:nvSpPr>
              <p:cNvPr id="130250" name="Rectangle 202"/>
              <p:cNvSpPr>
                <a:spLocks noChangeArrowheads="1"/>
              </p:cNvSpPr>
              <p:nvPr/>
            </p:nvSpPr>
            <p:spPr bwMode="auto">
              <a:xfrm>
                <a:off x="2743" y="2881"/>
                <a:ext cx="2437" cy="11"/>
              </a:xfrm>
              <a:prstGeom prst="rect">
                <a:avLst/>
              </a:prstGeom>
              <a:solidFill>
                <a:srgbClr val="000000"/>
              </a:solidFill>
              <a:ln w="9525">
                <a:noFill/>
                <a:miter lim="800000"/>
                <a:headEnd/>
                <a:tailEnd/>
              </a:ln>
            </p:spPr>
            <p:txBody>
              <a:bodyPr/>
              <a:lstStyle/>
              <a:p>
                <a:endParaRPr lang="en-US"/>
              </a:p>
            </p:txBody>
          </p:sp>
          <p:sp>
            <p:nvSpPr>
              <p:cNvPr id="130251" name="Line 203"/>
              <p:cNvSpPr>
                <a:spLocks noChangeShapeType="1"/>
              </p:cNvSpPr>
              <p:nvPr/>
            </p:nvSpPr>
            <p:spPr bwMode="auto">
              <a:xfrm>
                <a:off x="2743" y="2881"/>
                <a:ext cx="2437" cy="1"/>
              </a:xfrm>
              <a:prstGeom prst="line">
                <a:avLst/>
              </a:prstGeom>
              <a:noFill/>
              <a:ln w="0">
                <a:solidFill>
                  <a:srgbClr val="000000"/>
                </a:solidFill>
                <a:round/>
                <a:headEnd/>
                <a:tailEnd/>
              </a:ln>
            </p:spPr>
            <p:txBody>
              <a:bodyPr/>
              <a:lstStyle/>
              <a:p>
                <a:endParaRPr lang="en-US"/>
              </a:p>
            </p:txBody>
          </p:sp>
          <p:sp>
            <p:nvSpPr>
              <p:cNvPr id="130252" name="Rectangle 204"/>
              <p:cNvSpPr>
                <a:spLocks noChangeArrowheads="1"/>
              </p:cNvSpPr>
              <p:nvPr/>
            </p:nvSpPr>
            <p:spPr bwMode="auto">
              <a:xfrm>
                <a:off x="5180" y="2881"/>
                <a:ext cx="11" cy="12"/>
              </a:xfrm>
              <a:prstGeom prst="rect">
                <a:avLst/>
              </a:prstGeom>
              <a:solidFill>
                <a:srgbClr val="000000"/>
              </a:solidFill>
              <a:ln w="9525">
                <a:noFill/>
                <a:miter lim="800000"/>
                <a:headEnd/>
                <a:tailEnd/>
              </a:ln>
            </p:spPr>
            <p:txBody>
              <a:bodyPr/>
              <a:lstStyle/>
              <a:p>
                <a:endParaRPr lang="en-US"/>
              </a:p>
            </p:txBody>
          </p:sp>
        </p:grpSp>
        <p:sp>
          <p:nvSpPr>
            <p:cNvPr id="130253" name="Line 205"/>
            <p:cNvSpPr>
              <a:spLocks noChangeShapeType="1"/>
            </p:cNvSpPr>
            <p:nvPr/>
          </p:nvSpPr>
          <p:spPr bwMode="auto">
            <a:xfrm>
              <a:off x="5180" y="2881"/>
              <a:ext cx="1" cy="12"/>
            </a:xfrm>
            <a:prstGeom prst="line">
              <a:avLst/>
            </a:prstGeom>
            <a:noFill/>
            <a:ln w="0">
              <a:solidFill>
                <a:srgbClr val="000000"/>
              </a:solidFill>
              <a:round/>
              <a:headEnd/>
              <a:tailEnd/>
            </a:ln>
          </p:spPr>
          <p:txBody>
            <a:bodyPr/>
            <a:lstStyle/>
            <a:p>
              <a:endParaRPr lang="en-US"/>
            </a:p>
          </p:txBody>
        </p:sp>
        <p:sp>
          <p:nvSpPr>
            <p:cNvPr id="130254" name="Rectangle 206"/>
            <p:cNvSpPr>
              <a:spLocks noChangeArrowheads="1"/>
            </p:cNvSpPr>
            <p:nvPr/>
          </p:nvSpPr>
          <p:spPr bwMode="auto">
            <a:xfrm>
              <a:off x="298" y="2893"/>
              <a:ext cx="11" cy="186"/>
            </a:xfrm>
            <a:prstGeom prst="rect">
              <a:avLst/>
            </a:prstGeom>
            <a:solidFill>
              <a:srgbClr val="000000"/>
            </a:solidFill>
            <a:ln w="9525">
              <a:noFill/>
              <a:miter lim="800000"/>
              <a:headEnd/>
              <a:tailEnd/>
            </a:ln>
          </p:spPr>
          <p:txBody>
            <a:bodyPr/>
            <a:lstStyle/>
            <a:p>
              <a:endParaRPr lang="en-US"/>
            </a:p>
          </p:txBody>
        </p:sp>
        <p:sp>
          <p:nvSpPr>
            <p:cNvPr id="130255" name="Line 207"/>
            <p:cNvSpPr>
              <a:spLocks noChangeShapeType="1"/>
            </p:cNvSpPr>
            <p:nvPr/>
          </p:nvSpPr>
          <p:spPr bwMode="auto">
            <a:xfrm>
              <a:off x="298" y="2893"/>
              <a:ext cx="1" cy="186"/>
            </a:xfrm>
            <a:prstGeom prst="line">
              <a:avLst/>
            </a:prstGeom>
            <a:noFill/>
            <a:ln w="0">
              <a:solidFill>
                <a:srgbClr val="000000"/>
              </a:solidFill>
              <a:round/>
              <a:headEnd/>
              <a:tailEnd/>
            </a:ln>
          </p:spPr>
          <p:txBody>
            <a:bodyPr/>
            <a:lstStyle/>
            <a:p>
              <a:endParaRPr lang="en-US"/>
            </a:p>
          </p:txBody>
        </p:sp>
        <p:sp>
          <p:nvSpPr>
            <p:cNvPr id="130256" name="Rectangle 208"/>
            <p:cNvSpPr>
              <a:spLocks noChangeArrowheads="1"/>
            </p:cNvSpPr>
            <p:nvPr/>
          </p:nvSpPr>
          <p:spPr bwMode="auto">
            <a:xfrm>
              <a:off x="2731" y="2893"/>
              <a:ext cx="12" cy="186"/>
            </a:xfrm>
            <a:prstGeom prst="rect">
              <a:avLst/>
            </a:prstGeom>
            <a:solidFill>
              <a:srgbClr val="000000"/>
            </a:solidFill>
            <a:ln w="9525">
              <a:noFill/>
              <a:miter lim="800000"/>
              <a:headEnd/>
              <a:tailEnd/>
            </a:ln>
          </p:spPr>
          <p:txBody>
            <a:bodyPr/>
            <a:lstStyle/>
            <a:p>
              <a:endParaRPr lang="en-US"/>
            </a:p>
          </p:txBody>
        </p:sp>
        <p:sp>
          <p:nvSpPr>
            <p:cNvPr id="130257" name="Line 209"/>
            <p:cNvSpPr>
              <a:spLocks noChangeShapeType="1"/>
            </p:cNvSpPr>
            <p:nvPr/>
          </p:nvSpPr>
          <p:spPr bwMode="auto">
            <a:xfrm>
              <a:off x="2731" y="2893"/>
              <a:ext cx="1" cy="186"/>
            </a:xfrm>
            <a:prstGeom prst="line">
              <a:avLst/>
            </a:prstGeom>
            <a:noFill/>
            <a:ln w="0">
              <a:solidFill>
                <a:srgbClr val="000000"/>
              </a:solidFill>
              <a:round/>
              <a:headEnd/>
              <a:tailEnd/>
            </a:ln>
          </p:spPr>
          <p:txBody>
            <a:bodyPr/>
            <a:lstStyle/>
            <a:p>
              <a:endParaRPr lang="en-US"/>
            </a:p>
          </p:txBody>
        </p:sp>
        <p:sp>
          <p:nvSpPr>
            <p:cNvPr id="130258" name="Rectangle 210"/>
            <p:cNvSpPr>
              <a:spLocks noChangeArrowheads="1"/>
            </p:cNvSpPr>
            <p:nvPr/>
          </p:nvSpPr>
          <p:spPr bwMode="auto">
            <a:xfrm>
              <a:off x="5180" y="2893"/>
              <a:ext cx="11" cy="186"/>
            </a:xfrm>
            <a:prstGeom prst="rect">
              <a:avLst/>
            </a:prstGeom>
            <a:solidFill>
              <a:srgbClr val="000000"/>
            </a:solidFill>
            <a:ln w="9525">
              <a:noFill/>
              <a:miter lim="800000"/>
              <a:headEnd/>
              <a:tailEnd/>
            </a:ln>
          </p:spPr>
          <p:txBody>
            <a:bodyPr/>
            <a:lstStyle/>
            <a:p>
              <a:endParaRPr lang="en-US"/>
            </a:p>
          </p:txBody>
        </p:sp>
        <p:sp>
          <p:nvSpPr>
            <p:cNvPr id="130259" name="Line 211"/>
            <p:cNvSpPr>
              <a:spLocks noChangeShapeType="1"/>
            </p:cNvSpPr>
            <p:nvPr/>
          </p:nvSpPr>
          <p:spPr bwMode="auto">
            <a:xfrm>
              <a:off x="5180" y="2893"/>
              <a:ext cx="1" cy="186"/>
            </a:xfrm>
            <a:prstGeom prst="line">
              <a:avLst/>
            </a:prstGeom>
            <a:noFill/>
            <a:ln w="0">
              <a:solidFill>
                <a:srgbClr val="000000"/>
              </a:solidFill>
              <a:round/>
              <a:headEnd/>
              <a:tailEnd/>
            </a:ln>
          </p:spPr>
          <p:txBody>
            <a:bodyPr/>
            <a:lstStyle/>
            <a:p>
              <a:endParaRPr lang="en-US"/>
            </a:p>
          </p:txBody>
        </p:sp>
        <p:sp>
          <p:nvSpPr>
            <p:cNvPr id="130260" name="Rectangle 212"/>
            <p:cNvSpPr>
              <a:spLocks noChangeArrowheads="1"/>
            </p:cNvSpPr>
            <p:nvPr/>
          </p:nvSpPr>
          <p:spPr bwMode="auto">
            <a:xfrm>
              <a:off x="347" y="3120"/>
              <a:ext cx="726" cy="193"/>
            </a:xfrm>
            <a:prstGeom prst="rect">
              <a:avLst/>
            </a:prstGeom>
            <a:noFill/>
            <a:ln w="9525">
              <a:noFill/>
              <a:miter lim="800000"/>
              <a:headEnd/>
              <a:tailEnd/>
            </a:ln>
          </p:spPr>
          <p:txBody>
            <a:bodyPr wrap="none" lIns="0" tIns="0" rIns="0" bIns="0">
              <a:spAutoFit/>
            </a:bodyPr>
            <a:lstStyle/>
            <a:p>
              <a:r>
                <a:rPr lang="en-US">
                  <a:solidFill>
                    <a:srgbClr val="000000"/>
                  </a:solidFill>
                </a:rPr>
                <a:t>November</a:t>
              </a:r>
              <a:endParaRPr lang="en-US" sz="2400">
                <a:latin typeface="Times New Roman" pitchFamily="18" charset="0"/>
              </a:endParaRPr>
            </a:p>
          </p:txBody>
        </p:sp>
        <p:sp>
          <p:nvSpPr>
            <p:cNvPr id="130261" name="Rectangle 213"/>
            <p:cNvSpPr>
              <a:spLocks noChangeArrowheads="1"/>
            </p:cNvSpPr>
            <p:nvPr/>
          </p:nvSpPr>
          <p:spPr bwMode="auto">
            <a:xfrm>
              <a:off x="3882" y="3120"/>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91</a:t>
              </a:r>
              <a:endParaRPr lang="en-US" sz="2400">
                <a:latin typeface="Times New Roman" pitchFamily="18" charset="0"/>
              </a:endParaRPr>
            </a:p>
          </p:txBody>
        </p:sp>
        <p:sp>
          <p:nvSpPr>
            <p:cNvPr id="130262" name="Rectangle 214"/>
            <p:cNvSpPr>
              <a:spLocks noChangeArrowheads="1"/>
            </p:cNvSpPr>
            <p:nvPr/>
          </p:nvSpPr>
          <p:spPr bwMode="auto">
            <a:xfrm>
              <a:off x="298" y="3079"/>
              <a:ext cx="11" cy="13"/>
            </a:xfrm>
            <a:prstGeom prst="rect">
              <a:avLst/>
            </a:prstGeom>
            <a:solidFill>
              <a:srgbClr val="000000"/>
            </a:solidFill>
            <a:ln w="9525">
              <a:noFill/>
              <a:miter lim="800000"/>
              <a:headEnd/>
              <a:tailEnd/>
            </a:ln>
          </p:spPr>
          <p:txBody>
            <a:bodyPr/>
            <a:lstStyle/>
            <a:p>
              <a:endParaRPr lang="en-US"/>
            </a:p>
          </p:txBody>
        </p:sp>
        <p:sp>
          <p:nvSpPr>
            <p:cNvPr id="130263" name="Line 215"/>
            <p:cNvSpPr>
              <a:spLocks noChangeShapeType="1"/>
            </p:cNvSpPr>
            <p:nvPr/>
          </p:nvSpPr>
          <p:spPr bwMode="auto">
            <a:xfrm>
              <a:off x="298" y="3079"/>
              <a:ext cx="1" cy="13"/>
            </a:xfrm>
            <a:prstGeom prst="line">
              <a:avLst/>
            </a:prstGeom>
            <a:noFill/>
            <a:ln w="0">
              <a:solidFill>
                <a:srgbClr val="000000"/>
              </a:solidFill>
              <a:round/>
              <a:headEnd/>
              <a:tailEnd/>
            </a:ln>
          </p:spPr>
          <p:txBody>
            <a:bodyPr/>
            <a:lstStyle/>
            <a:p>
              <a:endParaRPr lang="en-US"/>
            </a:p>
          </p:txBody>
        </p:sp>
        <p:sp>
          <p:nvSpPr>
            <p:cNvPr id="130264" name="Rectangle 216"/>
            <p:cNvSpPr>
              <a:spLocks noChangeArrowheads="1"/>
            </p:cNvSpPr>
            <p:nvPr/>
          </p:nvSpPr>
          <p:spPr bwMode="auto">
            <a:xfrm>
              <a:off x="309" y="3079"/>
              <a:ext cx="2422" cy="12"/>
            </a:xfrm>
            <a:prstGeom prst="rect">
              <a:avLst/>
            </a:prstGeom>
            <a:solidFill>
              <a:srgbClr val="000000"/>
            </a:solidFill>
            <a:ln w="9525">
              <a:noFill/>
              <a:miter lim="800000"/>
              <a:headEnd/>
              <a:tailEnd/>
            </a:ln>
          </p:spPr>
          <p:txBody>
            <a:bodyPr/>
            <a:lstStyle/>
            <a:p>
              <a:endParaRPr lang="en-US"/>
            </a:p>
          </p:txBody>
        </p:sp>
        <p:sp>
          <p:nvSpPr>
            <p:cNvPr id="130265" name="Line 217"/>
            <p:cNvSpPr>
              <a:spLocks noChangeShapeType="1"/>
            </p:cNvSpPr>
            <p:nvPr/>
          </p:nvSpPr>
          <p:spPr bwMode="auto">
            <a:xfrm>
              <a:off x="309" y="3079"/>
              <a:ext cx="2422" cy="1"/>
            </a:xfrm>
            <a:prstGeom prst="line">
              <a:avLst/>
            </a:prstGeom>
            <a:noFill/>
            <a:ln w="0">
              <a:solidFill>
                <a:srgbClr val="000000"/>
              </a:solidFill>
              <a:round/>
              <a:headEnd/>
              <a:tailEnd/>
            </a:ln>
          </p:spPr>
          <p:txBody>
            <a:bodyPr/>
            <a:lstStyle/>
            <a:p>
              <a:endParaRPr lang="en-US"/>
            </a:p>
          </p:txBody>
        </p:sp>
        <p:sp>
          <p:nvSpPr>
            <p:cNvPr id="130266" name="Rectangle 218"/>
            <p:cNvSpPr>
              <a:spLocks noChangeArrowheads="1"/>
            </p:cNvSpPr>
            <p:nvPr/>
          </p:nvSpPr>
          <p:spPr bwMode="auto">
            <a:xfrm>
              <a:off x="2731" y="3079"/>
              <a:ext cx="12" cy="13"/>
            </a:xfrm>
            <a:prstGeom prst="rect">
              <a:avLst/>
            </a:prstGeom>
            <a:solidFill>
              <a:srgbClr val="000000"/>
            </a:solidFill>
            <a:ln w="9525">
              <a:noFill/>
              <a:miter lim="800000"/>
              <a:headEnd/>
              <a:tailEnd/>
            </a:ln>
          </p:spPr>
          <p:txBody>
            <a:bodyPr/>
            <a:lstStyle/>
            <a:p>
              <a:endParaRPr lang="en-US"/>
            </a:p>
          </p:txBody>
        </p:sp>
        <p:sp>
          <p:nvSpPr>
            <p:cNvPr id="130267" name="Line 219"/>
            <p:cNvSpPr>
              <a:spLocks noChangeShapeType="1"/>
            </p:cNvSpPr>
            <p:nvPr/>
          </p:nvSpPr>
          <p:spPr bwMode="auto">
            <a:xfrm>
              <a:off x="2731" y="3079"/>
              <a:ext cx="1" cy="13"/>
            </a:xfrm>
            <a:prstGeom prst="line">
              <a:avLst/>
            </a:prstGeom>
            <a:noFill/>
            <a:ln w="0">
              <a:solidFill>
                <a:srgbClr val="000000"/>
              </a:solidFill>
              <a:round/>
              <a:headEnd/>
              <a:tailEnd/>
            </a:ln>
          </p:spPr>
          <p:txBody>
            <a:bodyPr/>
            <a:lstStyle/>
            <a:p>
              <a:endParaRPr lang="en-US"/>
            </a:p>
          </p:txBody>
        </p:sp>
        <p:sp>
          <p:nvSpPr>
            <p:cNvPr id="130268" name="Rectangle 220"/>
            <p:cNvSpPr>
              <a:spLocks noChangeArrowheads="1"/>
            </p:cNvSpPr>
            <p:nvPr/>
          </p:nvSpPr>
          <p:spPr bwMode="auto">
            <a:xfrm>
              <a:off x="2743" y="3079"/>
              <a:ext cx="2437" cy="12"/>
            </a:xfrm>
            <a:prstGeom prst="rect">
              <a:avLst/>
            </a:prstGeom>
            <a:solidFill>
              <a:srgbClr val="000000"/>
            </a:solidFill>
            <a:ln w="9525">
              <a:noFill/>
              <a:miter lim="800000"/>
              <a:headEnd/>
              <a:tailEnd/>
            </a:ln>
          </p:spPr>
          <p:txBody>
            <a:bodyPr/>
            <a:lstStyle/>
            <a:p>
              <a:endParaRPr lang="en-US"/>
            </a:p>
          </p:txBody>
        </p:sp>
        <p:sp>
          <p:nvSpPr>
            <p:cNvPr id="130269" name="Line 221"/>
            <p:cNvSpPr>
              <a:spLocks noChangeShapeType="1"/>
            </p:cNvSpPr>
            <p:nvPr/>
          </p:nvSpPr>
          <p:spPr bwMode="auto">
            <a:xfrm>
              <a:off x="2743" y="3079"/>
              <a:ext cx="2437" cy="1"/>
            </a:xfrm>
            <a:prstGeom prst="line">
              <a:avLst/>
            </a:prstGeom>
            <a:noFill/>
            <a:ln w="0">
              <a:solidFill>
                <a:srgbClr val="000000"/>
              </a:solidFill>
              <a:round/>
              <a:headEnd/>
              <a:tailEnd/>
            </a:ln>
          </p:spPr>
          <p:txBody>
            <a:bodyPr/>
            <a:lstStyle/>
            <a:p>
              <a:endParaRPr lang="en-US"/>
            </a:p>
          </p:txBody>
        </p:sp>
        <p:sp>
          <p:nvSpPr>
            <p:cNvPr id="130270" name="Rectangle 222"/>
            <p:cNvSpPr>
              <a:spLocks noChangeArrowheads="1"/>
            </p:cNvSpPr>
            <p:nvPr/>
          </p:nvSpPr>
          <p:spPr bwMode="auto">
            <a:xfrm>
              <a:off x="5180" y="3079"/>
              <a:ext cx="11" cy="13"/>
            </a:xfrm>
            <a:prstGeom prst="rect">
              <a:avLst/>
            </a:prstGeom>
            <a:solidFill>
              <a:srgbClr val="000000"/>
            </a:solidFill>
            <a:ln w="9525">
              <a:noFill/>
              <a:miter lim="800000"/>
              <a:headEnd/>
              <a:tailEnd/>
            </a:ln>
          </p:spPr>
          <p:txBody>
            <a:bodyPr/>
            <a:lstStyle/>
            <a:p>
              <a:endParaRPr lang="en-US"/>
            </a:p>
          </p:txBody>
        </p:sp>
        <p:sp>
          <p:nvSpPr>
            <p:cNvPr id="130271" name="Line 223"/>
            <p:cNvSpPr>
              <a:spLocks noChangeShapeType="1"/>
            </p:cNvSpPr>
            <p:nvPr/>
          </p:nvSpPr>
          <p:spPr bwMode="auto">
            <a:xfrm>
              <a:off x="5180" y="3079"/>
              <a:ext cx="1" cy="13"/>
            </a:xfrm>
            <a:prstGeom prst="line">
              <a:avLst/>
            </a:prstGeom>
            <a:noFill/>
            <a:ln w="0">
              <a:solidFill>
                <a:srgbClr val="000000"/>
              </a:solidFill>
              <a:round/>
              <a:headEnd/>
              <a:tailEnd/>
            </a:ln>
          </p:spPr>
          <p:txBody>
            <a:bodyPr/>
            <a:lstStyle/>
            <a:p>
              <a:endParaRPr lang="en-US"/>
            </a:p>
          </p:txBody>
        </p:sp>
        <p:sp>
          <p:nvSpPr>
            <p:cNvPr id="130272" name="Rectangle 224"/>
            <p:cNvSpPr>
              <a:spLocks noChangeArrowheads="1"/>
            </p:cNvSpPr>
            <p:nvPr/>
          </p:nvSpPr>
          <p:spPr bwMode="auto">
            <a:xfrm>
              <a:off x="298" y="3092"/>
              <a:ext cx="11" cy="186"/>
            </a:xfrm>
            <a:prstGeom prst="rect">
              <a:avLst/>
            </a:prstGeom>
            <a:solidFill>
              <a:srgbClr val="000000"/>
            </a:solidFill>
            <a:ln w="9525">
              <a:noFill/>
              <a:miter lim="800000"/>
              <a:headEnd/>
              <a:tailEnd/>
            </a:ln>
          </p:spPr>
          <p:txBody>
            <a:bodyPr/>
            <a:lstStyle/>
            <a:p>
              <a:endParaRPr lang="en-US"/>
            </a:p>
          </p:txBody>
        </p:sp>
        <p:sp>
          <p:nvSpPr>
            <p:cNvPr id="130273" name="Line 225"/>
            <p:cNvSpPr>
              <a:spLocks noChangeShapeType="1"/>
            </p:cNvSpPr>
            <p:nvPr/>
          </p:nvSpPr>
          <p:spPr bwMode="auto">
            <a:xfrm>
              <a:off x="298" y="3092"/>
              <a:ext cx="1" cy="186"/>
            </a:xfrm>
            <a:prstGeom prst="line">
              <a:avLst/>
            </a:prstGeom>
            <a:noFill/>
            <a:ln w="0">
              <a:solidFill>
                <a:srgbClr val="000000"/>
              </a:solidFill>
              <a:round/>
              <a:headEnd/>
              <a:tailEnd/>
            </a:ln>
          </p:spPr>
          <p:txBody>
            <a:bodyPr/>
            <a:lstStyle/>
            <a:p>
              <a:endParaRPr lang="en-US"/>
            </a:p>
          </p:txBody>
        </p:sp>
        <p:sp>
          <p:nvSpPr>
            <p:cNvPr id="130274" name="Rectangle 226"/>
            <p:cNvSpPr>
              <a:spLocks noChangeArrowheads="1"/>
            </p:cNvSpPr>
            <p:nvPr/>
          </p:nvSpPr>
          <p:spPr bwMode="auto">
            <a:xfrm>
              <a:off x="2731" y="3092"/>
              <a:ext cx="12" cy="186"/>
            </a:xfrm>
            <a:prstGeom prst="rect">
              <a:avLst/>
            </a:prstGeom>
            <a:solidFill>
              <a:srgbClr val="000000"/>
            </a:solidFill>
            <a:ln w="9525">
              <a:noFill/>
              <a:miter lim="800000"/>
              <a:headEnd/>
              <a:tailEnd/>
            </a:ln>
          </p:spPr>
          <p:txBody>
            <a:bodyPr/>
            <a:lstStyle/>
            <a:p>
              <a:endParaRPr lang="en-US"/>
            </a:p>
          </p:txBody>
        </p:sp>
        <p:sp>
          <p:nvSpPr>
            <p:cNvPr id="130275" name="Line 227"/>
            <p:cNvSpPr>
              <a:spLocks noChangeShapeType="1"/>
            </p:cNvSpPr>
            <p:nvPr/>
          </p:nvSpPr>
          <p:spPr bwMode="auto">
            <a:xfrm>
              <a:off x="2731" y="3092"/>
              <a:ext cx="1" cy="186"/>
            </a:xfrm>
            <a:prstGeom prst="line">
              <a:avLst/>
            </a:prstGeom>
            <a:noFill/>
            <a:ln w="0">
              <a:solidFill>
                <a:srgbClr val="000000"/>
              </a:solidFill>
              <a:round/>
              <a:headEnd/>
              <a:tailEnd/>
            </a:ln>
          </p:spPr>
          <p:txBody>
            <a:bodyPr/>
            <a:lstStyle/>
            <a:p>
              <a:endParaRPr lang="en-US"/>
            </a:p>
          </p:txBody>
        </p:sp>
        <p:sp>
          <p:nvSpPr>
            <p:cNvPr id="130276" name="Rectangle 228"/>
            <p:cNvSpPr>
              <a:spLocks noChangeArrowheads="1"/>
            </p:cNvSpPr>
            <p:nvPr/>
          </p:nvSpPr>
          <p:spPr bwMode="auto">
            <a:xfrm>
              <a:off x="5180" y="3092"/>
              <a:ext cx="11" cy="186"/>
            </a:xfrm>
            <a:prstGeom prst="rect">
              <a:avLst/>
            </a:prstGeom>
            <a:solidFill>
              <a:srgbClr val="000000"/>
            </a:solidFill>
            <a:ln w="9525">
              <a:noFill/>
              <a:miter lim="800000"/>
              <a:headEnd/>
              <a:tailEnd/>
            </a:ln>
          </p:spPr>
          <p:txBody>
            <a:bodyPr/>
            <a:lstStyle/>
            <a:p>
              <a:endParaRPr lang="en-US"/>
            </a:p>
          </p:txBody>
        </p:sp>
        <p:sp>
          <p:nvSpPr>
            <p:cNvPr id="130277" name="Line 229"/>
            <p:cNvSpPr>
              <a:spLocks noChangeShapeType="1"/>
            </p:cNvSpPr>
            <p:nvPr/>
          </p:nvSpPr>
          <p:spPr bwMode="auto">
            <a:xfrm>
              <a:off x="5180" y="3092"/>
              <a:ext cx="1" cy="186"/>
            </a:xfrm>
            <a:prstGeom prst="line">
              <a:avLst/>
            </a:prstGeom>
            <a:noFill/>
            <a:ln w="0">
              <a:solidFill>
                <a:srgbClr val="000000"/>
              </a:solidFill>
              <a:round/>
              <a:headEnd/>
              <a:tailEnd/>
            </a:ln>
          </p:spPr>
          <p:txBody>
            <a:bodyPr/>
            <a:lstStyle/>
            <a:p>
              <a:endParaRPr lang="en-US"/>
            </a:p>
          </p:txBody>
        </p:sp>
        <p:sp>
          <p:nvSpPr>
            <p:cNvPr id="130278" name="Rectangle 230"/>
            <p:cNvSpPr>
              <a:spLocks noChangeArrowheads="1"/>
            </p:cNvSpPr>
            <p:nvPr/>
          </p:nvSpPr>
          <p:spPr bwMode="auto">
            <a:xfrm>
              <a:off x="347" y="3319"/>
              <a:ext cx="726" cy="193"/>
            </a:xfrm>
            <a:prstGeom prst="rect">
              <a:avLst/>
            </a:prstGeom>
            <a:noFill/>
            <a:ln w="9525">
              <a:noFill/>
              <a:miter lim="800000"/>
              <a:headEnd/>
              <a:tailEnd/>
            </a:ln>
          </p:spPr>
          <p:txBody>
            <a:bodyPr wrap="none" lIns="0" tIns="0" rIns="0" bIns="0">
              <a:spAutoFit/>
            </a:bodyPr>
            <a:lstStyle/>
            <a:p>
              <a:r>
                <a:rPr lang="en-US">
                  <a:solidFill>
                    <a:srgbClr val="000000"/>
                  </a:solidFill>
                </a:rPr>
                <a:t>December</a:t>
              </a:r>
              <a:endParaRPr lang="en-US" sz="2400">
                <a:latin typeface="Times New Roman" pitchFamily="18" charset="0"/>
              </a:endParaRPr>
            </a:p>
          </p:txBody>
        </p:sp>
        <p:sp>
          <p:nvSpPr>
            <p:cNvPr id="130279" name="Rectangle 231"/>
            <p:cNvSpPr>
              <a:spLocks noChangeArrowheads="1"/>
            </p:cNvSpPr>
            <p:nvPr/>
          </p:nvSpPr>
          <p:spPr bwMode="auto">
            <a:xfrm>
              <a:off x="3882" y="3319"/>
              <a:ext cx="223" cy="193"/>
            </a:xfrm>
            <a:prstGeom prst="rect">
              <a:avLst/>
            </a:prstGeom>
            <a:noFill/>
            <a:ln w="9525">
              <a:noFill/>
              <a:miter lim="800000"/>
              <a:headEnd/>
              <a:tailEnd/>
            </a:ln>
          </p:spPr>
          <p:txBody>
            <a:bodyPr wrap="none" lIns="0" tIns="0" rIns="0" bIns="0">
              <a:spAutoFit/>
            </a:bodyPr>
            <a:lstStyle/>
            <a:p>
              <a:r>
                <a:rPr lang="en-US">
                  <a:solidFill>
                    <a:srgbClr val="000000"/>
                  </a:solidFill>
                  <a:latin typeface="Helvetica" pitchFamily="34" charset="0"/>
                </a:rPr>
                <a:t>84</a:t>
              </a:r>
              <a:endParaRPr lang="en-US" sz="2400">
                <a:latin typeface="Times New Roman" pitchFamily="18" charset="0"/>
              </a:endParaRPr>
            </a:p>
          </p:txBody>
        </p:sp>
        <p:sp>
          <p:nvSpPr>
            <p:cNvPr id="130280" name="Rectangle 232"/>
            <p:cNvSpPr>
              <a:spLocks noChangeArrowheads="1"/>
            </p:cNvSpPr>
            <p:nvPr/>
          </p:nvSpPr>
          <p:spPr bwMode="auto">
            <a:xfrm>
              <a:off x="298" y="3278"/>
              <a:ext cx="11" cy="12"/>
            </a:xfrm>
            <a:prstGeom prst="rect">
              <a:avLst/>
            </a:prstGeom>
            <a:solidFill>
              <a:srgbClr val="000000"/>
            </a:solidFill>
            <a:ln w="9525">
              <a:noFill/>
              <a:miter lim="800000"/>
              <a:headEnd/>
              <a:tailEnd/>
            </a:ln>
          </p:spPr>
          <p:txBody>
            <a:bodyPr/>
            <a:lstStyle/>
            <a:p>
              <a:endParaRPr lang="en-US"/>
            </a:p>
          </p:txBody>
        </p:sp>
        <p:sp>
          <p:nvSpPr>
            <p:cNvPr id="130281" name="Line 233"/>
            <p:cNvSpPr>
              <a:spLocks noChangeShapeType="1"/>
            </p:cNvSpPr>
            <p:nvPr/>
          </p:nvSpPr>
          <p:spPr bwMode="auto">
            <a:xfrm>
              <a:off x="298" y="3278"/>
              <a:ext cx="1" cy="12"/>
            </a:xfrm>
            <a:prstGeom prst="line">
              <a:avLst/>
            </a:prstGeom>
            <a:noFill/>
            <a:ln w="0">
              <a:solidFill>
                <a:srgbClr val="000000"/>
              </a:solidFill>
              <a:round/>
              <a:headEnd/>
              <a:tailEnd/>
            </a:ln>
          </p:spPr>
          <p:txBody>
            <a:bodyPr/>
            <a:lstStyle/>
            <a:p>
              <a:endParaRPr lang="en-US"/>
            </a:p>
          </p:txBody>
        </p:sp>
        <p:sp>
          <p:nvSpPr>
            <p:cNvPr id="130282" name="Rectangle 234"/>
            <p:cNvSpPr>
              <a:spLocks noChangeArrowheads="1"/>
            </p:cNvSpPr>
            <p:nvPr/>
          </p:nvSpPr>
          <p:spPr bwMode="auto">
            <a:xfrm>
              <a:off x="309" y="3278"/>
              <a:ext cx="2422" cy="11"/>
            </a:xfrm>
            <a:prstGeom prst="rect">
              <a:avLst/>
            </a:prstGeom>
            <a:solidFill>
              <a:srgbClr val="000000"/>
            </a:solidFill>
            <a:ln w="9525">
              <a:noFill/>
              <a:miter lim="800000"/>
              <a:headEnd/>
              <a:tailEnd/>
            </a:ln>
          </p:spPr>
          <p:txBody>
            <a:bodyPr/>
            <a:lstStyle/>
            <a:p>
              <a:endParaRPr lang="en-US"/>
            </a:p>
          </p:txBody>
        </p:sp>
        <p:sp>
          <p:nvSpPr>
            <p:cNvPr id="130283" name="Line 235"/>
            <p:cNvSpPr>
              <a:spLocks noChangeShapeType="1"/>
            </p:cNvSpPr>
            <p:nvPr/>
          </p:nvSpPr>
          <p:spPr bwMode="auto">
            <a:xfrm>
              <a:off x="309" y="3278"/>
              <a:ext cx="2422" cy="1"/>
            </a:xfrm>
            <a:prstGeom prst="line">
              <a:avLst/>
            </a:prstGeom>
            <a:noFill/>
            <a:ln w="0">
              <a:solidFill>
                <a:srgbClr val="000000"/>
              </a:solidFill>
              <a:round/>
              <a:headEnd/>
              <a:tailEnd/>
            </a:ln>
          </p:spPr>
          <p:txBody>
            <a:bodyPr/>
            <a:lstStyle/>
            <a:p>
              <a:endParaRPr lang="en-US"/>
            </a:p>
          </p:txBody>
        </p:sp>
        <p:sp>
          <p:nvSpPr>
            <p:cNvPr id="130284" name="Rectangle 236"/>
            <p:cNvSpPr>
              <a:spLocks noChangeArrowheads="1"/>
            </p:cNvSpPr>
            <p:nvPr/>
          </p:nvSpPr>
          <p:spPr bwMode="auto">
            <a:xfrm>
              <a:off x="2731" y="3278"/>
              <a:ext cx="12" cy="12"/>
            </a:xfrm>
            <a:prstGeom prst="rect">
              <a:avLst/>
            </a:prstGeom>
            <a:solidFill>
              <a:srgbClr val="000000"/>
            </a:solidFill>
            <a:ln w="9525">
              <a:noFill/>
              <a:miter lim="800000"/>
              <a:headEnd/>
              <a:tailEnd/>
            </a:ln>
          </p:spPr>
          <p:txBody>
            <a:bodyPr/>
            <a:lstStyle/>
            <a:p>
              <a:endParaRPr lang="en-US"/>
            </a:p>
          </p:txBody>
        </p:sp>
        <p:sp>
          <p:nvSpPr>
            <p:cNvPr id="130285" name="Line 237"/>
            <p:cNvSpPr>
              <a:spLocks noChangeShapeType="1"/>
            </p:cNvSpPr>
            <p:nvPr/>
          </p:nvSpPr>
          <p:spPr bwMode="auto">
            <a:xfrm>
              <a:off x="2731" y="3278"/>
              <a:ext cx="1" cy="12"/>
            </a:xfrm>
            <a:prstGeom prst="line">
              <a:avLst/>
            </a:prstGeom>
            <a:noFill/>
            <a:ln w="0">
              <a:solidFill>
                <a:srgbClr val="000000"/>
              </a:solidFill>
              <a:round/>
              <a:headEnd/>
              <a:tailEnd/>
            </a:ln>
          </p:spPr>
          <p:txBody>
            <a:bodyPr/>
            <a:lstStyle/>
            <a:p>
              <a:endParaRPr lang="en-US"/>
            </a:p>
          </p:txBody>
        </p:sp>
        <p:sp>
          <p:nvSpPr>
            <p:cNvPr id="130286" name="Rectangle 238"/>
            <p:cNvSpPr>
              <a:spLocks noChangeArrowheads="1"/>
            </p:cNvSpPr>
            <p:nvPr/>
          </p:nvSpPr>
          <p:spPr bwMode="auto">
            <a:xfrm>
              <a:off x="2743" y="3278"/>
              <a:ext cx="2437" cy="11"/>
            </a:xfrm>
            <a:prstGeom prst="rect">
              <a:avLst/>
            </a:prstGeom>
            <a:solidFill>
              <a:srgbClr val="000000"/>
            </a:solidFill>
            <a:ln w="9525">
              <a:noFill/>
              <a:miter lim="800000"/>
              <a:headEnd/>
              <a:tailEnd/>
            </a:ln>
          </p:spPr>
          <p:txBody>
            <a:bodyPr/>
            <a:lstStyle/>
            <a:p>
              <a:endParaRPr lang="en-US"/>
            </a:p>
          </p:txBody>
        </p:sp>
        <p:sp>
          <p:nvSpPr>
            <p:cNvPr id="130287" name="Line 239"/>
            <p:cNvSpPr>
              <a:spLocks noChangeShapeType="1"/>
            </p:cNvSpPr>
            <p:nvPr/>
          </p:nvSpPr>
          <p:spPr bwMode="auto">
            <a:xfrm>
              <a:off x="2743" y="3278"/>
              <a:ext cx="2437" cy="1"/>
            </a:xfrm>
            <a:prstGeom prst="line">
              <a:avLst/>
            </a:prstGeom>
            <a:noFill/>
            <a:ln w="0">
              <a:solidFill>
                <a:srgbClr val="000000"/>
              </a:solidFill>
              <a:round/>
              <a:headEnd/>
              <a:tailEnd/>
            </a:ln>
          </p:spPr>
          <p:txBody>
            <a:bodyPr/>
            <a:lstStyle/>
            <a:p>
              <a:endParaRPr lang="en-US"/>
            </a:p>
          </p:txBody>
        </p:sp>
        <p:sp>
          <p:nvSpPr>
            <p:cNvPr id="130288" name="Rectangle 240"/>
            <p:cNvSpPr>
              <a:spLocks noChangeArrowheads="1"/>
            </p:cNvSpPr>
            <p:nvPr/>
          </p:nvSpPr>
          <p:spPr bwMode="auto">
            <a:xfrm>
              <a:off x="5180" y="3278"/>
              <a:ext cx="11" cy="12"/>
            </a:xfrm>
            <a:prstGeom prst="rect">
              <a:avLst/>
            </a:prstGeom>
            <a:solidFill>
              <a:srgbClr val="000000"/>
            </a:solidFill>
            <a:ln w="9525">
              <a:noFill/>
              <a:miter lim="800000"/>
              <a:headEnd/>
              <a:tailEnd/>
            </a:ln>
          </p:spPr>
          <p:txBody>
            <a:bodyPr/>
            <a:lstStyle/>
            <a:p>
              <a:endParaRPr lang="en-US"/>
            </a:p>
          </p:txBody>
        </p:sp>
        <p:sp>
          <p:nvSpPr>
            <p:cNvPr id="130289" name="Line 241"/>
            <p:cNvSpPr>
              <a:spLocks noChangeShapeType="1"/>
            </p:cNvSpPr>
            <p:nvPr/>
          </p:nvSpPr>
          <p:spPr bwMode="auto">
            <a:xfrm>
              <a:off x="5180" y="3278"/>
              <a:ext cx="1" cy="12"/>
            </a:xfrm>
            <a:prstGeom prst="line">
              <a:avLst/>
            </a:prstGeom>
            <a:noFill/>
            <a:ln w="0">
              <a:solidFill>
                <a:srgbClr val="000000"/>
              </a:solidFill>
              <a:round/>
              <a:headEnd/>
              <a:tailEnd/>
            </a:ln>
          </p:spPr>
          <p:txBody>
            <a:bodyPr/>
            <a:lstStyle/>
            <a:p>
              <a:endParaRPr lang="en-US"/>
            </a:p>
          </p:txBody>
        </p:sp>
        <p:sp>
          <p:nvSpPr>
            <p:cNvPr id="130290" name="Rectangle 242"/>
            <p:cNvSpPr>
              <a:spLocks noChangeArrowheads="1"/>
            </p:cNvSpPr>
            <p:nvPr/>
          </p:nvSpPr>
          <p:spPr bwMode="auto">
            <a:xfrm>
              <a:off x="298" y="3290"/>
              <a:ext cx="11" cy="186"/>
            </a:xfrm>
            <a:prstGeom prst="rect">
              <a:avLst/>
            </a:prstGeom>
            <a:solidFill>
              <a:srgbClr val="000000"/>
            </a:solidFill>
            <a:ln w="9525">
              <a:noFill/>
              <a:miter lim="800000"/>
              <a:headEnd/>
              <a:tailEnd/>
            </a:ln>
          </p:spPr>
          <p:txBody>
            <a:bodyPr/>
            <a:lstStyle/>
            <a:p>
              <a:endParaRPr lang="en-US"/>
            </a:p>
          </p:txBody>
        </p:sp>
        <p:sp>
          <p:nvSpPr>
            <p:cNvPr id="130291" name="Line 243"/>
            <p:cNvSpPr>
              <a:spLocks noChangeShapeType="1"/>
            </p:cNvSpPr>
            <p:nvPr/>
          </p:nvSpPr>
          <p:spPr bwMode="auto">
            <a:xfrm>
              <a:off x="298" y="3290"/>
              <a:ext cx="1" cy="186"/>
            </a:xfrm>
            <a:prstGeom prst="line">
              <a:avLst/>
            </a:prstGeom>
            <a:noFill/>
            <a:ln w="0">
              <a:solidFill>
                <a:srgbClr val="000000"/>
              </a:solidFill>
              <a:round/>
              <a:headEnd/>
              <a:tailEnd/>
            </a:ln>
          </p:spPr>
          <p:txBody>
            <a:bodyPr/>
            <a:lstStyle/>
            <a:p>
              <a:endParaRPr lang="en-US"/>
            </a:p>
          </p:txBody>
        </p:sp>
        <p:sp>
          <p:nvSpPr>
            <p:cNvPr id="130292" name="Rectangle 244"/>
            <p:cNvSpPr>
              <a:spLocks noChangeArrowheads="1"/>
            </p:cNvSpPr>
            <p:nvPr/>
          </p:nvSpPr>
          <p:spPr bwMode="auto">
            <a:xfrm>
              <a:off x="2731" y="3290"/>
              <a:ext cx="12" cy="186"/>
            </a:xfrm>
            <a:prstGeom prst="rect">
              <a:avLst/>
            </a:prstGeom>
            <a:solidFill>
              <a:srgbClr val="000000"/>
            </a:solidFill>
            <a:ln w="9525">
              <a:noFill/>
              <a:miter lim="800000"/>
              <a:headEnd/>
              <a:tailEnd/>
            </a:ln>
          </p:spPr>
          <p:txBody>
            <a:bodyPr/>
            <a:lstStyle/>
            <a:p>
              <a:endParaRPr lang="en-US"/>
            </a:p>
          </p:txBody>
        </p:sp>
        <p:sp>
          <p:nvSpPr>
            <p:cNvPr id="130293" name="Line 245"/>
            <p:cNvSpPr>
              <a:spLocks noChangeShapeType="1"/>
            </p:cNvSpPr>
            <p:nvPr/>
          </p:nvSpPr>
          <p:spPr bwMode="auto">
            <a:xfrm>
              <a:off x="2731" y="3290"/>
              <a:ext cx="1" cy="186"/>
            </a:xfrm>
            <a:prstGeom prst="line">
              <a:avLst/>
            </a:prstGeom>
            <a:noFill/>
            <a:ln w="0">
              <a:solidFill>
                <a:srgbClr val="000000"/>
              </a:solidFill>
              <a:round/>
              <a:headEnd/>
              <a:tailEnd/>
            </a:ln>
          </p:spPr>
          <p:txBody>
            <a:bodyPr/>
            <a:lstStyle/>
            <a:p>
              <a:endParaRPr lang="en-US"/>
            </a:p>
          </p:txBody>
        </p:sp>
        <p:sp>
          <p:nvSpPr>
            <p:cNvPr id="130294" name="Rectangle 246"/>
            <p:cNvSpPr>
              <a:spLocks noChangeArrowheads="1"/>
            </p:cNvSpPr>
            <p:nvPr/>
          </p:nvSpPr>
          <p:spPr bwMode="auto">
            <a:xfrm>
              <a:off x="5180" y="3290"/>
              <a:ext cx="11" cy="186"/>
            </a:xfrm>
            <a:prstGeom prst="rect">
              <a:avLst/>
            </a:prstGeom>
            <a:solidFill>
              <a:srgbClr val="000000"/>
            </a:solidFill>
            <a:ln w="9525">
              <a:noFill/>
              <a:miter lim="800000"/>
              <a:headEnd/>
              <a:tailEnd/>
            </a:ln>
          </p:spPr>
          <p:txBody>
            <a:bodyPr/>
            <a:lstStyle/>
            <a:p>
              <a:endParaRPr lang="en-US"/>
            </a:p>
          </p:txBody>
        </p:sp>
        <p:sp>
          <p:nvSpPr>
            <p:cNvPr id="130295" name="Line 247"/>
            <p:cNvSpPr>
              <a:spLocks noChangeShapeType="1"/>
            </p:cNvSpPr>
            <p:nvPr/>
          </p:nvSpPr>
          <p:spPr bwMode="auto">
            <a:xfrm>
              <a:off x="5180" y="3290"/>
              <a:ext cx="1" cy="186"/>
            </a:xfrm>
            <a:prstGeom prst="line">
              <a:avLst/>
            </a:prstGeom>
            <a:noFill/>
            <a:ln w="0">
              <a:solidFill>
                <a:srgbClr val="000000"/>
              </a:solidFill>
              <a:round/>
              <a:headEnd/>
              <a:tailEnd/>
            </a:ln>
          </p:spPr>
          <p:txBody>
            <a:bodyPr/>
            <a:lstStyle/>
            <a:p>
              <a:endParaRPr lang="en-US"/>
            </a:p>
          </p:txBody>
        </p:sp>
        <p:sp>
          <p:nvSpPr>
            <p:cNvPr id="130296" name="Rectangle 248"/>
            <p:cNvSpPr>
              <a:spLocks noChangeArrowheads="1"/>
            </p:cNvSpPr>
            <p:nvPr/>
          </p:nvSpPr>
          <p:spPr bwMode="auto">
            <a:xfrm>
              <a:off x="347" y="3517"/>
              <a:ext cx="572" cy="193"/>
            </a:xfrm>
            <a:prstGeom prst="rect">
              <a:avLst/>
            </a:prstGeom>
            <a:noFill/>
            <a:ln w="9525">
              <a:noFill/>
              <a:miter lim="800000"/>
              <a:headEnd/>
              <a:tailEnd/>
            </a:ln>
          </p:spPr>
          <p:txBody>
            <a:bodyPr wrap="none" lIns="0" tIns="0" rIns="0" bIns="0">
              <a:spAutoFit/>
            </a:bodyPr>
            <a:lstStyle/>
            <a:p>
              <a:r>
                <a:rPr lang="en-US">
                  <a:solidFill>
                    <a:srgbClr val="000000"/>
                  </a:solidFill>
                </a:rPr>
                <a:t>January</a:t>
              </a:r>
              <a:endParaRPr lang="en-US" sz="2400">
                <a:latin typeface="Times New Roman" pitchFamily="18" charset="0"/>
              </a:endParaRPr>
            </a:p>
          </p:txBody>
        </p:sp>
        <p:sp>
          <p:nvSpPr>
            <p:cNvPr id="130297" name="Rectangle 249"/>
            <p:cNvSpPr>
              <a:spLocks noChangeArrowheads="1"/>
            </p:cNvSpPr>
            <p:nvPr/>
          </p:nvSpPr>
          <p:spPr bwMode="auto">
            <a:xfrm>
              <a:off x="3917" y="3517"/>
              <a:ext cx="157" cy="198"/>
            </a:xfrm>
            <a:prstGeom prst="rect">
              <a:avLst/>
            </a:prstGeom>
            <a:noFill/>
            <a:ln w="9525">
              <a:noFill/>
              <a:miter lim="800000"/>
              <a:headEnd/>
              <a:tailEnd/>
            </a:ln>
          </p:spPr>
          <p:txBody>
            <a:bodyPr wrap="none" lIns="0" tIns="0" rIns="0" bIns="0">
              <a:spAutoFit/>
            </a:bodyPr>
            <a:lstStyle/>
            <a:p>
              <a:r>
                <a:rPr lang="en-US" b="1">
                  <a:solidFill>
                    <a:srgbClr val="000000"/>
                  </a:solidFill>
                  <a:latin typeface="Helvetica" pitchFamily="34" charset="0"/>
                </a:rPr>
                <a:t>?</a:t>
              </a:r>
              <a:endParaRPr lang="en-US" sz="2400">
                <a:latin typeface="Times New Roman" pitchFamily="18" charset="0"/>
              </a:endParaRPr>
            </a:p>
          </p:txBody>
        </p:sp>
        <p:sp>
          <p:nvSpPr>
            <p:cNvPr id="130298" name="Rectangle 250"/>
            <p:cNvSpPr>
              <a:spLocks noChangeArrowheads="1"/>
            </p:cNvSpPr>
            <p:nvPr/>
          </p:nvSpPr>
          <p:spPr bwMode="auto">
            <a:xfrm>
              <a:off x="298" y="3476"/>
              <a:ext cx="11" cy="12"/>
            </a:xfrm>
            <a:prstGeom prst="rect">
              <a:avLst/>
            </a:prstGeom>
            <a:solidFill>
              <a:srgbClr val="000000"/>
            </a:solidFill>
            <a:ln w="9525">
              <a:noFill/>
              <a:miter lim="800000"/>
              <a:headEnd/>
              <a:tailEnd/>
            </a:ln>
          </p:spPr>
          <p:txBody>
            <a:bodyPr/>
            <a:lstStyle/>
            <a:p>
              <a:endParaRPr lang="en-US"/>
            </a:p>
          </p:txBody>
        </p:sp>
        <p:sp>
          <p:nvSpPr>
            <p:cNvPr id="130299" name="Line 251"/>
            <p:cNvSpPr>
              <a:spLocks noChangeShapeType="1"/>
            </p:cNvSpPr>
            <p:nvPr/>
          </p:nvSpPr>
          <p:spPr bwMode="auto">
            <a:xfrm>
              <a:off x="298" y="3476"/>
              <a:ext cx="1" cy="12"/>
            </a:xfrm>
            <a:prstGeom prst="line">
              <a:avLst/>
            </a:prstGeom>
            <a:noFill/>
            <a:ln w="0">
              <a:solidFill>
                <a:srgbClr val="000000"/>
              </a:solidFill>
              <a:round/>
              <a:headEnd/>
              <a:tailEnd/>
            </a:ln>
          </p:spPr>
          <p:txBody>
            <a:bodyPr/>
            <a:lstStyle/>
            <a:p>
              <a:endParaRPr lang="en-US"/>
            </a:p>
          </p:txBody>
        </p:sp>
        <p:sp>
          <p:nvSpPr>
            <p:cNvPr id="130300" name="Rectangle 252"/>
            <p:cNvSpPr>
              <a:spLocks noChangeArrowheads="1"/>
            </p:cNvSpPr>
            <p:nvPr/>
          </p:nvSpPr>
          <p:spPr bwMode="auto">
            <a:xfrm>
              <a:off x="309" y="3476"/>
              <a:ext cx="2422" cy="11"/>
            </a:xfrm>
            <a:prstGeom prst="rect">
              <a:avLst/>
            </a:prstGeom>
            <a:solidFill>
              <a:srgbClr val="000000"/>
            </a:solidFill>
            <a:ln w="9525">
              <a:noFill/>
              <a:miter lim="800000"/>
              <a:headEnd/>
              <a:tailEnd/>
            </a:ln>
          </p:spPr>
          <p:txBody>
            <a:bodyPr/>
            <a:lstStyle/>
            <a:p>
              <a:endParaRPr lang="en-US"/>
            </a:p>
          </p:txBody>
        </p:sp>
        <p:sp>
          <p:nvSpPr>
            <p:cNvPr id="130301" name="Line 253"/>
            <p:cNvSpPr>
              <a:spLocks noChangeShapeType="1"/>
            </p:cNvSpPr>
            <p:nvPr/>
          </p:nvSpPr>
          <p:spPr bwMode="auto">
            <a:xfrm>
              <a:off x="309" y="3476"/>
              <a:ext cx="2422" cy="1"/>
            </a:xfrm>
            <a:prstGeom prst="line">
              <a:avLst/>
            </a:prstGeom>
            <a:noFill/>
            <a:ln w="0">
              <a:solidFill>
                <a:srgbClr val="000000"/>
              </a:solidFill>
              <a:round/>
              <a:headEnd/>
              <a:tailEnd/>
            </a:ln>
          </p:spPr>
          <p:txBody>
            <a:bodyPr/>
            <a:lstStyle/>
            <a:p>
              <a:endParaRPr lang="en-US"/>
            </a:p>
          </p:txBody>
        </p:sp>
        <p:sp>
          <p:nvSpPr>
            <p:cNvPr id="130302" name="Rectangle 254"/>
            <p:cNvSpPr>
              <a:spLocks noChangeArrowheads="1"/>
            </p:cNvSpPr>
            <p:nvPr/>
          </p:nvSpPr>
          <p:spPr bwMode="auto">
            <a:xfrm>
              <a:off x="2731" y="3476"/>
              <a:ext cx="12" cy="12"/>
            </a:xfrm>
            <a:prstGeom prst="rect">
              <a:avLst/>
            </a:prstGeom>
            <a:solidFill>
              <a:srgbClr val="000000"/>
            </a:solidFill>
            <a:ln w="9525">
              <a:noFill/>
              <a:miter lim="800000"/>
              <a:headEnd/>
              <a:tailEnd/>
            </a:ln>
          </p:spPr>
          <p:txBody>
            <a:bodyPr/>
            <a:lstStyle/>
            <a:p>
              <a:endParaRPr lang="en-US"/>
            </a:p>
          </p:txBody>
        </p:sp>
        <p:sp>
          <p:nvSpPr>
            <p:cNvPr id="130303" name="Line 255"/>
            <p:cNvSpPr>
              <a:spLocks noChangeShapeType="1"/>
            </p:cNvSpPr>
            <p:nvPr/>
          </p:nvSpPr>
          <p:spPr bwMode="auto">
            <a:xfrm>
              <a:off x="2731" y="3476"/>
              <a:ext cx="1" cy="12"/>
            </a:xfrm>
            <a:prstGeom prst="line">
              <a:avLst/>
            </a:prstGeom>
            <a:noFill/>
            <a:ln w="0">
              <a:solidFill>
                <a:srgbClr val="000000"/>
              </a:solidFill>
              <a:round/>
              <a:headEnd/>
              <a:tailEnd/>
            </a:ln>
          </p:spPr>
          <p:txBody>
            <a:bodyPr/>
            <a:lstStyle/>
            <a:p>
              <a:endParaRPr lang="en-US"/>
            </a:p>
          </p:txBody>
        </p:sp>
        <p:sp>
          <p:nvSpPr>
            <p:cNvPr id="130304" name="Rectangle 256"/>
            <p:cNvSpPr>
              <a:spLocks noChangeArrowheads="1"/>
            </p:cNvSpPr>
            <p:nvPr/>
          </p:nvSpPr>
          <p:spPr bwMode="auto">
            <a:xfrm>
              <a:off x="2743" y="3476"/>
              <a:ext cx="2437" cy="11"/>
            </a:xfrm>
            <a:prstGeom prst="rect">
              <a:avLst/>
            </a:prstGeom>
            <a:solidFill>
              <a:srgbClr val="000000"/>
            </a:solidFill>
            <a:ln w="9525">
              <a:noFill/>
              <a:miter lim="800000"/>
              <a:headEnd/>
              <a:tailEnd/>
            </a:ln>
          </p:spPr>
          <p:txBody>
            <a:bodyPr/>
            <a:lstStyle/>
            <a:p>
              <a:endParaRPr lang="en-US"/>
            </a:p>
          </p:txBody>
        </p:sp>
        <p:sp>
          <p:nvSpPr>
            <p:cNvPr id="130305" name="Line 257"/>
            <p:cNvSpPr>
              <a:spLocks noChangeShapeType="1"/>
            </p:cNvSpPr>
            <p:nvPr/>
          </p:nvSpPr>
          <p:spPr bwMode="auto">
            <a:xfrm>
              <a:off x="2743" y="3476"/>
              <a:ext cx="2437" cy="1"/>
            </a:xfrm>
            <a:prstGeom prst="line">
              <a:avLst/>
            </a:prstGeom>
            <a:noFill/>
            <a:ln w="0">
              <a:solidFill>
                <a:srgbClr val="000000"/>
              </a:solidFill>
              <a:round/>
              <a:headEnd/>
              <a:tailEnd/>
            </a:ln>
          </p:spPr>
          <p:txBody>
            <a:bodyPr/>
            <a:lstStyle/>
            <a:p>
              <a:endParaRPr lang="en-US"/>
            </a:p>
          </p:txBody>
        </p:sp>
        <p:sp>
          <p:nvSpPr>
            <p:cNvPr id="130306" name="Rectangle 258"/>
            <p:cNvSpPr>
              <a:spLocks noChangeArrowheads="1"/>
            </p:cNvSpPr>
            <p:nvPr/>
          </p:nvSpPr>
          <p:spPr bwMode="auto">
            <a:xfrm>
              <a:off x="5180" y="3476"/>
              <a:ext cx="11" cy="12"/>
            </a:xfrm>
            <a:prstGeom prst="rect">
              <a:avLst/>
            </a:prstGeom>
            <a:solidFill>
              <a:srgbClr val="000000"/>
            </a:solidFill>
            <a:ln w="9525">
              <a:noFill/>
              <a:miter lim="800000"/>
              <a:headEnd/>
              <a:tailEnd/>
            </a:ln>
          </p:spPr>
          <p:txBody>
            <a:bodyPr/>
            <a:lstStyle/>
            <a:p>
              <a:endParaRPr lang="en-US"/>
            </a:p>
          </p:txBody>
        </p:sp>
        <p:sp>
          <p:nvSpPr>
            <p:cNvPr id="130307" name="Line 259"/>
            <p:cNvSpPr>
              <a:spLocks noChangeShapeType="1"/>
            </p:cNvSpPr>
            <p:nvPr/>
          </p:nvSpPr>
          <p:spPr bwMode="auto">
            <a:xfrm>
              <a:off x="5180" y="3476"/>
              <a:ext cx="1" cy="12"/>
            </a:xfrm>
            <a:prstGeom prst="line">
              <a:avLst/>
            </a:prstGeom>
            <a:noFill/>
            <a:ln w="0">
              <a:solidFill>
                <a:srgbClr val="000000"/>
              </a:solidFill>
              <a:round/>
              <a:headEnd/>
              <a:tailEnd/>
            </a:ln>
          </p:spPr>
          <p:txBody>
            <a:bodyPr/>
            <a:lstStyle/>
            <a:p>
              <a:endParaRPr lang="en-US"/>
            </a:p>
          </p:txBody>
        </p:sp>
        <p:sp>
          <p:nvSpPr>
            <p:cNvPr id="130308" name="Rectangle 260"/>
            <p:cNvSpPr>
              <a:spLocks noChangeArrowheads="1"/>
            </p:cNvSpPr>
            <p:nvPr/>
          </p:nvSpPr>
          <p:spPr bwMode="auto">
            <a:xfrm>
              <a:off x="298" y="3488"/>
              <a:ext cx="11" cy="186"/>
            </a:xfrm>
            <a:prstGeom prst="rect">
              <a:avLst/>
            </a:prstGeom>
            <a:solidFill>
              <a:srgbClr val="000000"/>
            </a:solidFill>
            <a:ln w="9525">
              <a:noFill/>
              <a:miter lim="800000"/>
              <a:headEnd/>
              <a:tailEnd/>
            </a:ln>
          </p:spPr>
          <p:txBody>
            <a:bodyPr/>
            <a:lstStyle/>
            <a:p>
              <a:endParaRPr lang="en-US"/>
            </a:p>
          </p:txBody>
        </p:sp>
        <p:sp>
          <p:nvSpPr>
            <p:cNvPr id="130309" name="Line 261"/>
            <p:cNvSpPr>
              <a:spLocks noChangeShapeType="1"/>
            </p:cNvSpPr>
            <p:nvPr/>
          </p:nvSpPr>
          <p:spPr bwMode="auto">
            <a:xfrm>
              <a:off x="298" y="3488"/>
              <a:ext cx="1" cy="186"/>
            </a:xfrm>
            <a:prstGeom prst="line">
              <a:avLst/>
            </a:prstGeom>
            <a:noFill/>
            <a:ln w="0">
              <a:solidFill>
                <a:srgbClr val="000000"/>
              </a:solidFill>
              <a:round/>
              <a:headEnd/>
              <a:tailEnd/>
            </a:ln>
          </p:spPr>
          <p:txBody>
            <a:bodyPr/>
            <a:lstStyle/>
            <a:p>
              <a:endParaRPr lang="en-US"/>
            </a:p>
          </p:txBody>
        </p:sp>
        <p:sp>
          <p:nvSpPr>
            <p:cNvPr id="130310" name="Rectangle 262"/>
            <p:cNvSpPr>
              <a:spLocks noChangeArrowheads="1"/>
            </p:cNvSpPr>
            <p:nvPr/>
          </p:nvSpPr>
          <p:spPr bwMode="auto">
            <a:xfrm>
              <a:off x="298" y="3674"/>
              <a:ext cx="11" cy="12"/>
            </a:xfrm>
            <a:prstGeom prst="rect">
              <a:avLst/>
            </a:prstGeom>
            <a:solidFill>
              <a:srgbClr val="000000"/>
            </a:solidFill>
            <a:ln w="9525">
              <a:noFill/>
              <a:miter lim="800000"/>
              <a:headEnd/>
              <a:tailEnd/>
            </a:ln>
          </p:spPr>
          <p:txBody>
            <a:bodyPr/>
            <a:lstStyle/>
            <a:p>
              <a:endParaRPr lang="en-US"/>
            </a:p>
          </p:txBody>
        </p:sp>
        <p:sp>
          <p:nvSpPr>
            <p:cNvPr id="130311" name="Line 263"/>
            <p:cNvSpPr>
              <a:spLocks noChangeShapeType="1"/>
            </p:cNvSpPr>
            <p:nvPr/>
          </p:nvSpPr>
          <p:spPr bwMode="auto">
            <a:xfrm>
              <a:off x="298" y="3674"/>
              <a:ext cx="11" cy="1"/>
            </a:xfrm>
            <a:prstGeom prst="line">
              <a:avLst/>
            </a:prstGeom>
            <a:noFill/>
            <a:ln w="0">
              <a:solidFill>
                <a:srgbClr val="000000"/>
              </a:solidFill>
              <a:round/>
              <a:headEnd/>
              <a:tailEnd/>
            </a:ln>
          </p:spPr>
          <p:txBody>
            <a:bodyPr/>
            <a:lstStyle/>
            <a:p>
              <a:endParaRPr lang="en-US"/>
            </a:p>
          </p:txBody>
        </p:sp>
        <p:sp>
          <p:nvSpPr>
            <p:cNvPr id="130312" name="Line 264"/>
            <p:cNvSpPr>
              <a:spLocks noChangeShapeType="1"/>
            </p:cNvSpPr>
            <p:nvPr/>
          </p:nvSpPr>
          <p:spPr bwMode="auto">
            <a:xfrm>
              <a:off x="298" y="3674"/>
              <a:ext cx="1" cy="12"/>
            </a:xfrm>
            <a:prstGeom prst="line">
              <a:avLst/>
            </a:prstGeom>
            <a:noFill/>
            <a:ln w="0">
              <a:solidFill>
                <a:srgbClr val="000000"/>
              </a:solidFill>
              <a:round/>
              <a:headEnd/>
              <a:tailEnd/>
            </a:ln>
          </p:spPr>
          <p:txBody>
            <a:bodyPr/>
            <a:lstStyle/>
            <a:p>
              <a:endParaRPr lang="en-US"/>
            </a:p>
          </p:txBody>
        </p:sp>
        <p:sp>
          <p:nvSpPr>
            <p:cNvPr id="130313" name="Rectangle 265"/>
            <p:cNvSpPr>
              <a:spLocks noChangeArrowheads="1"/>
            </p:cNvSpPr>
            <p:nvPr/>
          </p:nvSpPr>
          <p:spPr bwMode="auto">
            <a:xfrm>
              <a:off x="298" y="3674"/>
              <a:ext cx="11" cy="12"/>
            </a:xfrm>
            <a:prstGeom prst="rect">
              <a:avLst/>
            </a:prstGeom>
            <a:solidFill>
              <a:srgbClr val="000000"/>
            </a:solidFill>
            <a:ln w="9525">
              <a:noFill/>
              <a:miter lim="800000"/>
              <a:headEnd/>
              <a:tailEnd/>
            </a:ln>
          </p:spPr>
          <p:txBody>
            <a:bodyPr/>
            <a:lstStyle/>
            <a:p>
              <a:endParaRPr lang="en-US"/>
            </a:p>
          </p:txBody>
        </p:sp>
        <p:sp>
          <p:nvSpPr>
            <p:cNvPr id="130314" name="Line 266"/>
            <p:cNvSpPr>
              <a:spLocks noChangeShapeType="1"/>
            </p:cNvSpPr>
            <p:nvPr/>
          </p:nvSpPr>
          <p:spPr bwMode="auto">
            <a:xfrm>
              <a:off x="298" y="3674"/>
              <a:ext cx="11" cy="1"/>
            </a:xfrm>
            <a:prstGeom prst="line">
              <a:avLst/>
            </a:prstGeom>
            <a:noFill/>
            <a:ln w="0">
              <a:solidFill>
                <a:srgbClr val="000000"/>
              </a:solidFill>
              <a:round/>
              <a:headEnd/>
              <a:tailEnd/>
            </a:ln>
          </p:spPr>
          <p:txBody>
            <a:bodyPr/>
            <a:lstStyle/>
            <a:p>
              <a:endParaRPr lang="en-US"/>
            </a:p>
          </p:txBody>
        </p:sp>
        <p:sp>
          <p:nvSpPr>
            <p:cNvPr id="130315" name="Line 267"/>
            <p:cNvSpPr>
              <a:spLocks noChangeShapeType="1"/>
            </p:cNvSpPr>
            <p:nvPr/>
          </p:nvSpPr>
          <p:spPr bwMode="auto">
            <a:xfrm>
              <a:off x="298" y="3674"/>
              <a:ext cx="1" cy="12"/>
            </a:xfrm>
            <a:prstGeom prst="line">
              <a:avLst/>
            </a:prstGeom>
            <a:noFill/>
            <a:ln w="0">
              <a:solidFill>
                <a:srgbClr val="000000"/>
              </a:solidFill>
              <a:round/>
              <a:headEnd/>
              <a:tailEnd/>
            </a:ln>
          </p:spPr>
          <p:txBody>
            <a:bodyPr/>
            <a:lstStyle/>
            <a:p>
              <a:endParaRPr lang="en-US"/>
            </a:p>
          </p:txBody>
        </p:sp>
        <p:sp>
          <p:nvSpPr>
            <p:cNvPr id="130316" name="Rectangle 268"/>
            <p:cNvSpPr>
              <a:spLocks noChangeArrowheads="1"/>
            </p:cNvSpPr>
            <p:nvPr/>
          </p:nvSpPr>
          <p:spPr bwMode="auto">
            <a:xfrm>
              <a:off x="309" y="3674"/>
              <a:ext cx="2422" cy="12"/>
            </a:xfrm>
            <a:prstGeom prst="rect">
              <a:avLst/>
            </a:prstGeom>
            <a:solidFill>
              <a:srgbClr val="000000"/>
            </a:solidFill>
            <a:ln w="9525">
              <a:noFill/>
              <a:miter lim="800000"/>
              <a:headEnd/>
              <a:tailEnd/>
            </a:ln>
          </p:spPr>
          <p:txBody>
            <a:bodyPr/>
            <a:lstStyle/>
            <a:p>
              <a:endParaRPr lang="en-US"/>
            </a:p>
          </p:txBody>
        </p:sp>
        <p:sp>
          <p:nvSpPr>
            <p:cNvPr id="130317" name="Line 269"/>
            <p:cNvSpPr>
              <a:spLocks noChangeShapeType="1"/>
            </p:cNvSpPr>
            <p:nvPr/>
          </p:nvSpPr>
          <p:spPr bwMode="auto">
            <a:xfrm>
              <a:off x="309" y="3674"/>
              <a:ext cx="2422" cy="1"/>
            </a:xfrm>
            <a:prstGeom prst="line">
              <a:avLst/>
            </a:prstGeom>
            <a:noFill/>
            <a:ln w="0">
              <a:solidFill>
                <a:srgbClr val="000000"/>
              </a:solidFill>
              <a:round/>
              <a:headEnd/>
              <a:tailEnd/>
            </a:ln>
          </p:spPr>
          <p:txBody>
            <a:bodyPr/>
            <a:lstStyle/>
            <a:p>
              <a:endParaRPr lang="en-US"/>
            </a:p>
          </p:txBody>
        </p:sp>
        <p:sp>
          <p:nvSpPr>
            <p:cNvPr id="130318" name="Rectangle 270"/>
            <p:cNvSpPr>
              <a:spLocks noChangeArrowheads="1"/>
            </p:cNvSpPr>
            <p:nvPr/>
          </p:nvSpPr>
          <p:spPr bwMode="auto">
            <a:xfrm>
              <a:off x="2731" y="3488"/>
              <a:ext cx="12" cy="186"/>
            </a:xfrm>
            <a:prstGeom prst="rect">
              <a:avLst/>
            </a:prstGeom>
            <a:solidFill>
              <a:srgbClr val="000000"/>
            </a:solidFill>
            <a:ln w="9525">
              <a:noFill/>
              <a:miter lim="800000"/>
              <a:headEnd/>
              <a:tailEnd/>
            </a:ln>
          </p:spPr>
          <p:txBody>
            <a:bodyPr/>
            <a:lstStyle/>
            <a:p>
              <a:endParaRPr lang="en-US"/>
            </a:p>
          </p:txBody>
        </p:sp>
        <p:sp>
          <p:nvSpPr>
            <p:cNvPr id="130319" name="Line 271"/>
            <p:cNvSpPr>
              <a:spLocks noChangeShapeType="1"/>
            </p:cNvSpPr>
            <p:nvPr/>
          </p:nvSpPr>
          <p:spPr bwMode="auto">
            <a:xfrm>
              <a:off x="2731" y="3488"/>
              <a:ext cx="1" cy="186"/>
            </a:xfrm>
            <a:prstGeom prst="line">
              <a:avLst/>
            </a:prstGeom>
            <a:noFill/>
            <a:ln w="0">
              <a:solidFill>
                <a:srgbClr val="000000"/>
              </a:solidFill>
              <a:round/>
              <a:headEnd/>
              <a:tailEnd/>
            </a:ln>
          </p:spPr>
          <p:txBody>
            <a:bodyPr/>
            <a:lstStyle/>
            <a:p>
              <a:endParaRPr lang="en-US"/>
            </a:p>
          </p:txBody>
        </p:sp>
        <p:sp>
          <p:nvSpPr>
            <p:cNvPr id="130320" name="Rectangle 272"/>
            <p:cNvSpPr>
              <a:spLocks noChangeArrowheads="1"/>
            </p:cNvSpPr>
            <p:nvPr/>
          </p:nvSpPr>
          <p:spPr bwMode="auto">
            <a:xfrm>
              <a:off x="2731" y="3674"/>
              <a:ext cx="12" cy="12"/>
            </a:xfrm>
            <a:prstGeom prst="rect">
              <a:avLst/>
            </a:prstGeom>
            <a:solidFill>
              <a:srgbClr val="000000"/>
            </a:solidFill>
            <a:ln w="9525">
              <a:noFill/>
              <a:miter lim="800000"/>
              <a:headEnd/>
              <a:tailEnd/>
            </a:ln>
          </p:spPr>
          <p:txBody>
            <a:bodyPr/>
            <a:lstStyle/>
            <a:p>
              <a:endParaRPr lang="en-US"/>
            </a:p>
          </p:txBody>
        </p:sp>
        <p:sp>
          <p:nvSpPr>
            <p:cNvPr id="130321" name="Line 273"/>
            <p:cNvSpPr>
              <a:spLocks noChangeShapeType="1"/>
            </p:cNvSpPr>
            <p:nvPr/>
          </p:nvSpPr>
          <p:spPr bwMode="auto">
            <a:xfrm>
              <a:off x="2731" y="3674"/>
              <a:ext cx="12" cy="1"/>
            </a:xfrm>
            <a:prstGeom prst="line">
              <a:avLst/>
            </a:prstGeom>
            <a:noFill/>
            <a:ln w="0">
              <a:solidFill>
                <a:srgbClr val="000000"/>
              </a:solidFill>
              <a:round/>
              <a:headEnd/>
              <a:tailEnd/>
            </a:ln>
          </p:spPr>
          <p:txBody>
            <a:bodyPr/>
            <a:lstStyle/>
            <a:p>
              <a:endParaRPr lang="en-US"/>
            </a:p>
          </p:txBody>
        </p:sp>
        <p:sp>
          <p:nvSpPr>
            <p:cNvPr id="130322" name="Line 274"/>
            <p:cNvSpPr>
              <a:spLocks noChangeShapeType="1"/>
            </p:cNvSpPr>
            <p:nvPr/>
          </p:nvSpPr>
          <p:spPr bwMode="auto">
            <a:xfrm>
              <a:off x="2731" y="3674"/>
              <a:ext cx="1" cy="12"/>
            </a:xfrm>
            <a:prstGeom prst="line">
              <a:avLst/>
            </a:prstGeom>
            <a:noFill/>
            <a:ln w="0">
              <a:solidFill>
                <a:srgbClr val="000000"/>
              </a:solidFill>
              <a:round/>
              <a:headEnd/>
              <a:tailEnd/>
            </a:ln>
          </p:spPr>
          <p:txBody>
            <a:bodyPr/>
            <a:lstStyle/>
            <a:p>
              <a:endParaRPr lang="en-US"/>
            </a:p>
          </p:txBody>
        </p:sp>
        <p:sp>
          <p:nvSpPr>
            <p:cNvPr id="130323" name="Rectangle 275"/>
            <p:cNvSpPr>
              <a:spLocks noChangeArrowheads="1"/>
            </p:cNvSpPr>
            <p:nvPr/>
          </p:nvSpPr>
          <p:spPr bwMode="auto">
            <a:xfrm>
              <a:off x="2743" y="3674"/>
              <a:ext cx="2437" cy="12"/>
            </a:xfrm>
            <a:prstGeom prst="rect">
              <a:avLst/>
            </a:prstGeom>
            <a:solidFill>
              <a:srgbClr val="000000"/>
            </a:solidFill>
            <a:ln w="9525">
              <a:noFill/>
              <a:miter lim="800000"/>
              <a:headEnd/>
              <a:tailEnd/>
            </a:ln>
          </p:spPr>
          <p:txBody>
            <a:bodyPr/>
            <a:lstStyle/>
            <a:p>
              <a:endParaRPr lang="en-US"/>
            </a:p>
          </p:txBody>
        </p:sp>
        <p:sp>
          <p:nvSpPr>
            <p:cNvPr id="130324" name="Line 276"/>
            <p:cNvSpPr>
              <a:spLocks noChangeShapeType="1"/>
            </p:cNvSpPr>
            <p:nvPr/>
          </p:nvSpPr>
          <p:spPr bwMode="auto">
            <a:xfrm>
              <a:off x="2743" y="3674"/>
              <a:ext cx="2437" cy="1"/>
            </a:xfrm>
            <a:prstGeom prst="line">
              <a:avLst/>
            </a:prstGeom>
            <a:noFill/>
            <a:ln w="0">
              <a:solidFill>
                <a:srgbClr val="000000"/>
              </a:solidFill>
              <a:round/>
              <a:headEnd/>
              <a:tailEnd/>
            </a:ln>
          </p:spPr>
          <p:txBody>
            <a:bodyPr/>
            <a:lstStyle/>
            <a:p>
              <a:endParaRPr lang="en-US"/>
            </a:p>
          </p:txBody>
        </p:sp>
        <p:sp>
          <p:nvSpPr>
            <p:cNvPr id="130325" name="Rectangle 277"/>
            <p:cNvSpPr>
              <a:spLocks noChangeArrowheads="1"/>
            </p:cNvSpPr>
            <p:nvPr/>
          </p:nvSpPr>
          <p:spPr bwMode="auto">
            <a:xfrm>
              <a:off x="5180" y="3488"/>
              <a:ext cx="11" cy="186"/>
            </a:xfrm>
            <a:prstGeom prst="rect">
              <a:avLst/>
            </a:prstGeom>
            <a:solidFill>
              <a:srgbClr val="000000"/>
            </a:solidFill>
            <a:ln w="9525">
              <a:noFill/>
              <a:miter lim="800000"/>
              <a:headEnd/>
              <a:tailEnd/>
            </a:ln>
          </p:spPr>
          <p:txBody>
            <a:bodyPr/>
            <a:lstStyle/>
            <a:p>
              <a:endParaRPr lang="en-US"/>
            </a:p>
          </p:txBody>
        </p:sp>
        <p:sp>
          <p:nvSpPr>
            <p:cNvPr id="130326" name="Line 278"/>
            <p:cNvSpPr>
              <a:spLocks noChangeShapeType="1"/>
            </p:cNvSpPr>
            <p:nvPr/>
          </p:nvSpPr>
          <p:spPr bwMode="auto">
            <a:xfrm>
              <a:off x="5180" y="3488"/>
              <a:ext cx="1" cy="186"/>
            </a:xfrm>
            <a:prstGeom prst="line">
              <a:avLst/>
            </a:prstGeom>
            <a:noFill/>
            <a:ln w="0">
              <a:solidFill>
                <a:srgbClr val="000000"/>
              </a:solidFill>
              <a:round/>
              <a:headEnd/>
              <a:tailEnd/>
            </a:ln>
          </p:spPr>
          <p:txBody>
            <a:bodyPr/>
            <a:lstStyle/>
            <a:p>
              <a:endParaRPr lang="en-US"/>
            </a:p>
          </p:txBody>
        </p:sp>
        <p:sp>
          <p:nvSpPr>
            <p:cNvPr id="130327" name="Rectangle 279"/>
            <p:cNvSpPr>
              <a:spLocks noChangeArrowheads="1"/>
            </p:cNvSpPr>
            <p:nvPr/>
          </p:nvSpPr>
          <p:spPr bwMode="auto">
            <a:xfrm>
              <a:off x="5180" y="3674"/>
              <a:ext cx="11" cy="12"/>
            </a:xfrm>
            <a:prstGeom prst="rect">
              <a:avLst/>
            </a:prstGeom>
            <a:solidFill>
              <a:srgbClr val="000000"/>
            </a:solidFill>
            <a:ln w="9525">
              <a:noFill/>
              <a:miter lim="800000"/>
              <a:headEnd/>
              <a:tailEnd/>
            </a:ln>
          </p:spPr>
          <p:txBody>
            <a:bodyPr/>
            <a:lstStyle/>
            <a:p>
              <a:endParaRPr lang="en-US"/>
            </a:p>
          </p:txBody>
        </p:sp>
        <p:sp>
          <p:nvSpPr>
            <p:cNvPr id="130328" name="Line 280"/>
            <p:cNvSpPr>
              <a:spLocks noChangeShapeType="1"/>
            </p:cNvSpPr>
            <p:nvPr/>
          </p:nvSpPr>
          <p:spPr bwMode="auto">
            <a:xfrm>
              <a:off x="5180" y="3674"/>
              <a:ext cx="11" cy="1"/>
            </a:xfrm>
            <a:prstGeom prst="line">
              <a:avLst/>
            </a:prstGeom>
            <a:noFill/>
            <a:ln w="0">
              <a:solidFill>
                <a:srgbClr val="000000"/>
              </a:solidFill>
              <a:round/>
              <a:headEnd/>
              <a:tailEnd/>
            </a:ln>
          </p:spPr>
          <p:txBody>
            <a:bodyPr/>
            <a:lstStyle/>
            <a:p>
              <a:endParaRPr lang="en-US"/>
            </a:p>
          </p:txBody>
        </p:sp>
        <p:sp>
          <p:nvSpPr>
            <p:cNvPr id="130329" name="Line 281"/>
            <p:cNvSpPr>
              <a:spLocks noChangeShapeType="1"/>
            </p:cNvSpPr>
            <p:nvPr/>
          </p:nvSpPr>
          <p:spPr bwMode="auto">
            <a:xfrm>
              <a:off x="5180" y="3674"/>
              <a:ext cx="1" cy="12"/>
            </a:xfrm>
            <a:prstGeom prst="line">
              <a:avLst/>
            </a:prstGeom>
            <a:noFill/>
            <a:ln w="0">
              <a:solidFill>
                <a:srgbClr val="000000"/>
              </a:solidFill>
              <a:round/>
              <a:headEnd/>
              <a:tailEnd/>
            </a:ln>
          </p:spPr>
          <p:txBody>
            <a:bodyPr/>
            <a:lstStyle/>
            <a:p>
              <a:endParaRPr lang="en-US"/>
            </a:p>
          </p:txBody>
        </p:sp>
        <p:sp>
          <p:nvSpPr>
            <p:cNvPr id="130330" name="Rectangle 282"/>
            <p:cNvSpPr>
              <a:spLocks noChangeArrowheads="1"/>
            </p:cNvSpPr>
            <p:nvPr/>
          </p:nvSpPr>
          <p:spPr bwMode="auto">
            <a:xfrm>
              <a:off x="5180" y="3674"/>
              <a:ext cx="11" cy="12"/>
            </a:xfrm>
            <a:prstGeom prst="rect">
              <a:avLst/>
            </a:prstGeom>
            <a:solidFill>
              <a:srgbClr val="000000"/>
            </a:solidFill>
            <a:ln w="9525">
              <a:noFill/>
              <a:miter lim="800000"/>
              <a:headEnd/>
              <a:tailEnd/>
            </a:ln>
          </p:spPr>
          <p:txBody>
            <a:bodyPr/>
            <a:lstStyle/>
            <a:p>
              <a:endParaRPr lang="en-US"/>
            </a:p>
          </p:txBody>
        </p:sp>
        <p:sp>
          <p:nvSpPr>
            <p:cNvPr id="130331" name="Line 283"/>
            <p:cNvSpPr>
              <a:spLocks noChangeShapeType="1"/>
            </p:cNvSpPr>
            <p:nvPr/>
          </p:nvSpPr>
          <p:spPr bwMode="auto">
            <a:xfrm>
              <a:off x="5180" y="3674"/>
              <a:ext cx="11" cy="1"/>
            </a:xfrm>
            <a:prstGeom prst="line">
              <a:avLst/>
            </a:prstGeom>
            <a:noFill/>
            <a:ln w="0">
              <a:solidFill>
                <a:srgbClr val="000000"/>
              </a:solidFill>
              <a:round/>
              <a:headEnd/>
              <a:tailEnd/>
            </a:ln>
          </p:spPr>
          <p:txBody>
            <a:bodyPr/>
            <a:lstStyle/>
            <a:p>
              <a:endParaRPr lang="en-US"/>
            </a:p>
          </p:txBody>
        </p:sp>
        <p:sp>
          <p:nvSpPr>
            <p:cNvPr id="130332" name="Line 284"/>
            <p:cNvSpPr>
              <a:spLocks noChangeShapeType="1"/>
            </p:cNvSpPr>
            <p:nvPr/>
          </p:nvSpPr>
          <p:spPr bwMode="auto">
            <a:xfrm>
              <a:off x="5180" y="3674"/>
              <a:ext cx="1" cy="12"/>
            </a:xfrm>
            <a:prstGeom prst="line">
              <a:avLst/>
            </a:prstGeom>
            <a:noFill/>
            <a:ln w="0">
              <a:solidFill>
                <a:srgbClr val="000000"/>
              </a:solidFill>
              <a:round/>
              <a:headEnd/>
              <a:tailEnd/>
            </a:ln>
          </p:spPr>
          <p:txBody>
            <a:bodyPr/>
            <a:lstStyle/>
            <a:p>
              <a:endParaRPr lang="en-US"/>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r>
              <a:rPr lang="en-US"/>
              <a:t>2-</a:t>
            </a:r>
            <a:fld id="{7D7A9C19-FC32-4DBC-89C8-975E22E61F8A}" type="slidenum">
              <a:rPr lang="en-US"/>
              <a:pPr/>
              <a:t>48</a:t>
            </a:fld>
            <a:endParaRPr lang="en-US"/>
          </a:p>
        </p:txBody>
      </p:sp>
      <p:graphicFrame>
        <p:nvGraphicFramePr>
          <p:cNvPr id="132098" name="Object 1026">
            <a:hlinkClick r:id="" action="ppaction://ole?verb=0"/>
          </p:cNvPr>
          <p:cNvGraphicFramePr>
            <a:graphicFrameLocks/>
          </p:cNvGraphicFramePr>
          <p:nvPr/>
        </p:nvGraphicFramePr>
        <p:xfrm>
          <a:off x="2266950" y="2300288"/>
          <a:ext cx="4691063" cy="109537"/>
        </p:xfrm>
        <a:graphic>
          <a:graphicData uri="http://schemas.openxmlformats.org/presentationml/2006/ole">
            <mc:AlternateContent xmlns:mc="http://schemas.openxmlformats.org/markup-compatibility/2006">
              <mc:Choice xmlns:v="urn:schemas-microsoft-com:vml" Requires="v">
                <p:oleObj spid="_x0000_s132101" name="Equation" r:id="rId4" imgW="4690800" imgH="109440" progId="Equation.3">
                  <p:embed/>
                </p:oleObj>
              </mc:Choice>
              <mc:Fallback>
                <p:oleObj name="Equation" r:id="rId4" imgW="4690800" imgH="109440" progId="Equation.3">
                  <p:embed/>
                  <p:pic>
                    <p:nvPicPr>
                      <p:cNvPr id="0" name="Picture 10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950" y="2300288"/>
                        <a:ext cx="4691063"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099" name="Object 1027">
            <a:hlinkClick r:id="" action="ppaction://ole?verb=0"/>
          </p:cNvPr>
          <p:cNvGraphicFramePr>
            <a:graphicFrameLocks/>
          </p:cNvGraphicFramePr>
          <p:nvPr/>
        </p:nvGraphicFramePr>
        <p:xfrm>
          <a:off x="2895600" y="5156200"/>
          <a:ext cx="2895600" cy="1065213"/>
        </p:xfrm>
        <a:graphic>
          <a:graphicData uri="http://schemas.openxmlformats.org/presentationml/2006/ole">
            <mc:AlternateContent xmlns:mc="http://schemas.openxmlformats.org/markup-compatibility/2006">
              <mc:Choice xmlns:v="urn:schemas-microsoft-com:vml" Requires="v">
                <p:oleObj spid="_x0000_s132102" name="Equation" r:id="rId6" imgW="1066680" imgH="393480" progId="Equation.3">
                  <p:embed/>
                </p:oleObj>
              </mc:Choice>
              <mc:Fallback>
                <p:oleObj name="Equation" r:id="rId6" imgW="1066680" imgH="393480" progId="Equation.3">
                  <p:embed/>
                  <p:pic>
                    <p:nvPicPr>
                      <p:cNvPr id="0" name="Picture 102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156200"/>
                        <a:ext cx="289560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0" name="Object 1028">
            <a:hlinkClick r:id="" action="ppaction://ole?verb=0"/>
          </p:cNvPr>
          <p:cNvGraphicFramePr>
            <a:graphicFrameLocks/>
          </p:cNvGraphicFramePr>
          <p:nvPr/>
        </p:nvGraphicFramePr>
        <p:xfrm>
          <a:off x="1600200" y="3275013"/>
          <a:ext cx="6019800" cy="1031875"/>
        </p:xfrm>
        <a:graphic>
          <a:graphicData uri="http://schemas.openxmlformats.org/presentationml/2006/ole">
            <mc:AlternateContent xmlns:mc="http://schemas.openxmlformats.org/markup-compatibility/2006">
              <mc:Choice xmlns:v="urn:schemas-microsoft-com:vml" Requires="v">
                <p:oleObj spid="_x0000_s132103" name="Equation" r:id="rId8" imgW="2286000" imgH="393480" progId="Equation.3">
                  <p:embed/>
                </p:oleObj>
              </mc:Choice>
              <mc:Fallback>
                <p:oleObj name="Equation" r:id="rId8" imgW="2286000" imgH="393480" progId="Equation.3">
                  <p:embed/>
                  <p:pic>
                    <p:nvPicPr>
                      <p:cNvPr id="0" name="Picture 102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275013"/>
                        <a:ext cx="6019800" cy="1031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1" name="Rectangle 1029"/>
          <p:cNvSpPr>
            <a:spLocks noGrp="1" noChangeArrowheads="1"/>
          </p:cNvSpPr>
          <p:nvPr>
            <p:ph type="title"/>
          </p:nvPr>
        </p:nvSpPr>
        <p:spPr/>
        <p:txBody>
          <a:bodyPr/>
          <a:lstStyle/>
          <a:p>
            <a:r>
              <a:rPr lang="en-US"/>
              <a:t>Moving Averages</a:t>
            </a:r>
          </a:p>
        </p:txBody>
      </p:sp>
      <p:sp>
        <p:nvSpPr>
          <p:cNvPr id="132102" name="Rectangle 1030"/>
          <p:cNvSpPr>
            <a:spLocks noGrp="1" noChangeArrowheads="1"/>
          </p:cNvSpPr>
          <p:nvPr>
            <p:ph type="body" idx="1"/>
          </p:nvPr>
        </p:nvSpPr>
        <p:spPr>
          <a:xfrm>
            <a:off x="304800" y="1295400"/>
            <a:ext cx="8458200" cy="4743450"/>
          </a:xfrm>
        </p:spPr>
        <p:txBody>
          <a:bodyPr/>
          <a:lstStyle/>
          <a:p>
            <a:r>
              <a:rPr lang="en-US" sz="3200"/>
              <a:t>Forecast sales as an average of past months</a:t>
            </a:r>
          </a:p>
          <a:p>
            <a:pPr>
              <a:lnSpc>
                <a:spcPct val="40000"/>
              </a:lnSpc>
              <a:spcBef>
                <a:spcPct val="0"/>
              </a:spcBef>
            </a:pPr>
            <a:endParaRPr lang="en-US" sz="3200"/>
          </a:p>
          <a:p>
            <a:pPr algn="ctr"/>
            <a:r>
              <a:rPr lang="en-US" sz="3200"/>
              <a:t>An average of the past 3 months:</a:t>
            </a:r>
          </a:p>
          <a:p>
            <a:endParaRPr lang="en-US" sz="3200"/>
          </a:p>
          <a:p>
            <a:endParaRPr lang="en-US" sz="3200"/>
          </a:p>
          <a:p>
            <a:endParaRPr lang="en-US" sz="3200"/>
          </a:p>
          <a:p>
            <a:r>
              <a:rPr lang="en-US" sz="3200"/>
              <a:t>If January sales are 90, forecast for February</a:t>
            </a:r>
            <a:endParaRPr lang="en-US"/>
          </a:p>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C8240380-2CDD-41EF-8C94-34972FB13BE7}" type="slidenum">
              <a:rPr lang="en-US"/>
              <a:pPr/>
              <a:t>49</a:t>
            </a:fld>
            <a:endParaRPr lang="en-US"/>
          </a:p>
        </p:txBody>
      </p:sp>
      <p:sp>
        <p:nvSpPr>
          <p:cNvPr id="134146" name="Rectangle 2"/>
          <p:cNvSpPr>
            <a:spLocks noGrp="1" noChangeArrowheads="1"/>
          </p:cNvSpPr>
          <p:nvPr>
            <p:ph type="title"/>
          </p:nvPr>
        </p:nvSpPr>
        <p:spPr/>
        <p:txBody>
          <a:bodyPr/>
          <a:lstStyle/>
          <a:p>
            <a:r>
              <a:rPr lang="en-US"/>
              <a:t>Moving Average Forecasting</a:t>
            </a:r>
          </a:p>
        </p:txBody>
      </p:sp>
      <p:sp>
        <p:nvSpPr>
          <p:cNvPr id="134147" name="Rectangle 3"/>
          <p:cNvSpPr>
            <a:spLocks noGrp="1" noChangeArrowheads="1"/>
          </p:cNvSpPr>
          <p:nvPr>
            <p:ph type="body" idx="1"/>
          </p:nvPr>
        </p:nvSpPr>
        <p:spPr/>
        <p:txBody>
          <a:bodyPr/>
          <a:lstStyle/>
          <a:p>
            <a:pPr lvl="1"/>
            <a:r>
              <a:rPr lang="en-US"/>
              <a:t>It can be used to filter out random variation</a:t>
            </a:r>
          </a:p>
          <a:p>
            <a:pPr lvl="1"/>
            <a:r>
              <a:rPr lang="en-US"/>
              <a:t>Longer periods smooth out random variation</a:t>
            </a:r>
          </a:p>
          <a:p>
            <a:pPr lvl="1"/>
            <a:r>
              <a:rPr lang="en-US"/>
              <a:t>If a trend exists, it is hard to detect</a:t>
            </a:r>
          </a:p>
          <a:p>
            <a:pPr lvl="2"/>
            <a:r>
              <a:rPr lang="en-US"/>
              <a:t>steel consumption, 12,000 MT v. 23,000 MT</a:t>
            </a:r>
          </a:p>
          <a:p>
            <a:pPr lvl="1"/>
            <a:r>
              <a:rPr lang="en-US"/>
              <a:t>Manual calculations can be cumbersome when dealing with more periods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0E585212-8D10-4A7D-B39A-E182210FC580}" type="slidenum">
              <a:rPr lang="en-US"/>
              <a:pPr/>
              <a:t>5</a:t>
            </a:fld>
            <a:endParaRPr lang="en-US"/>
          </a:p>
        </p:txBody>
      </p:sp>
      <p:sp>
        <p:nvSpPr>
          <p:cNvPr id="13316" name="Rectangle 4"/>
          <p:cNvSpPr>
            <a:spLocks noGrp="1" noChangeArrowheads="1"/>
          </p:cNvSpPr>
          <p:nvPr>
            <p:ph type="title"/>
          </p:nvPr>
        </p:nvSpPr>
        <p:spPr/>
        <p:txBody>
          <a:bodyPr/>
          <a:lstStyle/>
          <a:p>
            <a:r>
              <a:rPr lang="en-US"/>
              <a:t>Why Forecast?</a:t>
            </a:r>
          </a:p>
        </p:txBody>
      </p:sp>
      <p:sp>
        <p:nvSpPr>
          <p:cNvPr id="13317" name="Rectangle 5"/>
          <p:cNvSpPr>
            <a:spLocks noGrp="1" noChangeArrowheads="1"/>
          </p:cNvSpPr>
          <p:nvPr>
            <p:ph type="body" idx="1"/>
          </p:nvPr>
        </p:nvSpPr>
        <p:spPr>
          <a:xfrm>
            <a:off x="457200" y="942975"/>
            <a:ext cx="8458200" cy="4743450"/>
          </a:xfrm>
        </p:spPr>
        <p:txBody>
          <a:bodyPr/>
          <a:lstStyle/>
          <a:p>
            <a:pPr lvl="1"/>
            <a:r>
              <a:rPr lang="en-US" sz="2800"/>
              <a:t>To plan for the future by reducing uncertainty</a:t>
            </a:r>
          </a:p>
          <a:p>
            <a:pPr lvl="1"/>
            <a:r>
              <a:rPr lang="en-US" sz="2800"/>
              <a:t>To anticipate and manage change</a:t>
            </a:r>
          </a:p>
          <a:p>
            <a:pPr lvl="1"/>
            <a:r>
              <a:rPr lang="en-US" sz="2800"/>
              <a:t>To increase communication and integration of planning teams</a:t>
            </a:r>
          </a:p>
          <a:p>
            <a:pPr lvl="1"/>
            <a:r>
              <a:rPr lang="en-US" sz="2800"/>
              <a:t>To anticipate inventory and capacity demands and manage lead times</a:t>
            </a:r>
          </a:p>
          <a:p>
            <a:pPr lvl="1"/>
            <a:r>
              <a:rPr lang="en-US" sz="2800"/>
              <a:t>To project costs of operations into budgeting processes</a:t>
            </a:r>
          </a:p>
          <a:p>
            <a:pPr lvl="1"/>
            <a:r>
              <a:rPr lang="en-US" sz="2800"/>
              <a:t>To improve competitiveness and productivity through decreased costs and improved delivery and responsiveness to customer needs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544655F4-70E6-4E88-A215-28BAAB5C4E48}" type="slidenum">
              <a:rPr lang="en-US"/>
              <a:pPr/>
              <a:t>50</a:t>
            </a:fld>
            <a:endParaRPr lang="en-US"/>
          </a:p>
        </p:txBody>
      </p:sp>
      <p:sp>
        <p:nvSpPr>
          <p:cNvPr id="44036" name="Rectangle 1028"/>
          <p:cNvSpPr>
            <a:spLocks noGrp="1" noChangeArrowheads="1"/>
          </p:cNvSpPr>
          <p:nvPr>
            <p:ph type="title"/>
          </p:nvPr>
        </p:nvSpPr>
        <p:spPr/>
        <p:txBody>
          <a:bodyPr/>
          <a:lstStyle/>
          <a:p>
            <a:r>
              <a:rPr lang="en-US"/>
              <a:t> Moving Average Forecasting</a:t>
            </a:r>
          </a:p>
        </p:txBody>
      </p:sp>
      <p:sp>
        <p:nvSpPr>
          <p:cNvPr id="44037" name="Rectangle 1029"/>
          <p:cNvSpPr>
            <a:spLocks noGrp="1" noChangeArrowheads="1"/>
          </p:cNvSpPr>
          <p:nvPr>
            <p:ph type="body" idx="1"/>
          </p:nvPr>
        </p:nvSpPr>
        <p:spPr/>
        <p:txBody>
          <a:bodyPr/>
          <a:lstStyle/>
          <a:p>
            <a:r>
              <a:rPr lang="en-US"/>
              <a:t>Advantages</a:t>
            </a:r>
          </a:p>
          <a:p>
            <a:pPr lvl="1"/>
            <a:r>
              <a:rPr lang="en-US"/>
              <a:t>A simple technique that is easy to calculate</a:t>
            </a:r>
          </a:p>
          <a:p>
            <a:pPr lvl="1"/>
            <a:r>
              <a:rPr lang="en-US"/>
              <a:t>It can be used to filter out random variation</a:t>
            </a:r>
          </a:p>
          <a:p>
            <a:pPr lvl="1"/>
            <a:r>
              <a:rPr lang="en-US"/>
              <a:t>Longer periods provide more smoothing</a:t>
            </a:r>
          </a:p>
          <a:p>
            <a:r>
              <a:rPr lang="en-US"/>
              <a:t>Limitations</a:t>
            </a:r>
          </a:p>
          <a:p>
            <a:pPr lvl="1"/>
            <a:r>
              <a:rPr lang="en-US"/>
              <a:t>If a trend exists, it is hard to detect</a:t>
            </a:r>
          </a:p>
          <a:p>
            <a:pPr lvl="1"/>
            <a:r>
              <a:rPr lang="en-US"/>
              <a:t>Moving averages lag trends</a:t>
            </a:r>
          </a:p>
        </p:txBody>
      </p:sp>
      <p:sp>
        <p:nvSpPr>
          <p:cNvPr id="44038" name="Rectangle 1030"/>
          <p:cNvSpPr>
            <a:spLocks noChangeArrowheads="1"/>
          </p:cNvSpPr>
          <p:nvPr/>
        </p:nvSpPr>
        <p:spPr bwMode="auto">
          <a:xfrm>
            <a:off x="7092950"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2-20</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B5D15E98-26D9-46F9-A9A4-0E3F7975AD3D}" type="slidenum">
              <a:rPr lang="en-US"/>
              <a:pPr/>
              <a:t>51</a:t>
            </a:fld>
            <a:endParaRPr lang="en-US"/>
          </a:p>
        </p:txBody>
      </p:sp>
      <p:sp>
        <p:nvSpPr>
          <p:cNvPr id="211970" name="Rectangle 2"/>
          <p:cNvSpPr>
            <a:spLocks noGrp="1" noChangeArrowheads="1"/>
          </p:cNvSpPr>
          <p:nvPr>
            <p:ph type="title"/>
          </p:nvPr>
        </p:nvSpPr>
        <p:spPr/>
        <p:txBody>
          <a:bodyPr/>
          <a:lstStyle/>
          <a:p>
            <a:r>
              <a:rPr lang="en-US"/>
              <a:t>Figure 2.5 - A Three-Period MA</a:t>
            </a:r>
          </a:p>
        </p:txBody>
      </p:sp>
      <p:sp>
        <p:nvSpPr>
          <p:cNvPr id="211971" name="Rectangle 3"/>
          <p:cNvSpPr>
            <a:spLocks noGrp="1" noChangeArrowheads="1"/>
          </p:cNvSpPr>
          <p:nvPr>
            <p:ph type="body" idx="1"/>
          </p:nvPr>
        </p:nvSpPr>
        <p:spPr>
          <a:xfrm>
            <a:off x="457200" y="841375"/>
            <a:ext cx="8458200" cy="5273675"/>
          </a:xfrm>
        </p:spPr>
        <p:txBody>
          <a:bodyPr/>
          <a:lstStyle/>
          <a:p>
            <a:pPr lvl="1"/>
            <a:r>
              <a:rPr lang="en-US"/>
              <a:t>Forecast line is smoother than the actual demand line</a:t>
            </a:r>
          </a:p>
          <a:p>
            <a:pPr lvl="2"/>
            <a:r>
              <a:rPr lang="en-US"/>
              <a:t>the more periods used, the smoother the forecast line</a:t>
            </a:r>
          </a:p>
          <a:p>
            <a:pPr lvl="3"/>
            <a:r>
              <a:rPr lang="en-US"/>
              <a:t>less responsive to actual demand trend</a:t>
            </a:r>
          </a:p>
          <a:p>
            <a:pPr lvl="2"/>
            <a:r>
              <a:rPr lang="en-US"/>
              <a:t>the fewer periods used, the more erratic the forecast line</a:t>
            </a:r>
          </a:p>
          <a:p>
            <a:pPr lvl="3"/>
            <a:r>
              <a:rPr lang="en-US"/>
              <a:t>less responsive to actual demand</a:t>
            </a:r>
          </a:p>
          <a:p>
            <a:pPr lvl="2"/>
            <a:r>
              <a:rPr lang="en-US"/>
              <a:t>the forecast lags actual demand</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0495FF47-F312-4449-AF4B-49CA21AC305A}" type="slidenum">
              <a:rPr lang="en-US"/>
              <a:pPr/>
              <a:t>52</a:t>
            </a:fld>
            <a:endParaRPr lang="en-US"/>
          </a:p>
        </p:txBody>
      </p:sp>
      <p:sp>
        <p:nvSpPr>
          <p:cNvPr id="214018" name="Rectangle 2"/>
          <p:cNvSpPr>
            <a:spLocks noGrp="1" noChangeArrowheads="1"/>
          </p:cNvSpPr>
          <p:nvPr>
            <p:ph type="title"/>
          </p:nvPr>
        </p:nvSpPr>
        <p:spPr/>
        <p:txBody>
          <a:bodyPr/>
          <a:lstStyle/>
          <a:p>
            <a:r>
              <a:rPr lang="en-US"/>
              <a:t>Figure 2.6 - Trend Analysis</a:t>
            </a:r>
          </a:p>
        </p:txBody>
      </p:sp>
      <p:sp>
        <p:nvSpPr>
          <p:cNvPr id="214019" name="Rectangle 3"/>
          <p:cNvSpPr>
            <a:spLocks noGrp="1" noChangeArrowheads="1"/>
          </p:cNvSpPr>
          <p:nvPr>
            <p:ph type="body" idx="1"/>
          </p:nvPr>
        </p:nvSpPr>
        <p:spPr>
          <a:xfrm>
            <a:off x="457200" y="841375"/>
            <a:ext cx="8458200" cy="5273675"/>
          </a:xfrm>
        </p:spPr>
        <p:txBody>
          <a:bodyPr/>
          <a:lstStyle/>
          <a:p>
            <a:pPr lvl="1"/>
            <a:r>
              <a:rPr lang="en-US"/>
              <a:t>Forecast line lags the demand line</a:t>
            </a:r>
          </a:p>
          <a:p>
            <a:pPr lvl="1"/>
            <a:endParaRPr lang="en-US"/>
          </a:p>
          <a:p>
            <a:pPr lvl="1"/>
            <a:r>
              <a:rPr lang="en-US"/>
              <a:t>What are the implications of this if it is depicting the sale of a new product?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2-</a:t>
            </a:r>
            <a:fld id="{61D905DA-E0EA-45C9-B39D-73E858AC15A3}" type="slidenum">
              <a:rPr lang="en-US"/>
              <a:pPr/>
              <a:t>53</a:t>
            </a:fld>
            <a:endParaRPr lang="en-US"/>
          </a:p>
        </p:txBody>
      </p:sp>
      <p:sp>
        <p:nvSpPr>
          <p:cNvPr id="235522" name="Rectangle 2"/>
          <p:cNvSpPr>
            <a:spLocks noGrp="1" noChangeArrowheads="1"/>
          </p:cNvSpPr>
          <p:nvPr>
            <p:ph type="title"/>
          </p:nvPr>
        </p:nvSpPr>
        <p:spPr/>
        <p:txBody>
          <a:bodyPr/>
          <a:lstStyle/>
          <a:p>
            <a:r>
              <a:rPr lang="en-US"/>
              <a:t>3 Period Moving Average</a:t>
            </a:r>
          </a:p>
        </p:txBody>
      </p:sp>
      <p:graphicFrame>
        <p:nvGraphicFramePr>
          <p:cNvPr id="235523" name="Object 3"/>
          <p:cNvGraphicFramePr>
            <a:graphicFrameLocks noChangeAspect="1"/>
          </p:cNvGraphicFramePr>
          <p:nvPr/>
        </p:nvGraphicFramePr>
        <p:xfrm>
          <a:off x="1622425" y="911225"/>
          <a:ext cx="5545138" cy="4733925"/>
        </p:xfrm>
        <a:graphic>
          <a:graphicData uri="http://schemas.openxmlformats.org/presentationml/2006/ole">
            <mc:AlternateContent xmlns:mc="http://schemas.openxmlformats.org/markup-compatibility/2006">
              <mc:Choice xmlns:v="urn:schemas-microsoft-com:vml" Requires="v">
                <p:oleObj spid="_x0000_s235524" name="Worksheet" r:id="rId3" imgW="2918765" imgH="2492045" progId="Excel.Sheet.8">
                  <p:embed/>
                </p:oleObj>
              </mc:Choice>
              <mc:Fallback>
                <p:oleObj name="Worksheet" r:id="rId3" imgW="2918765" imgH="2492045"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911225"/>
                        <a:ext cx="5545138"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4" name="Text Box 4"/>
          <p:cNvSpPr txBox="1">
            <a:spLocks noChangeArrowheads="1"/>
          </p:cNvSpPr>
          <p:nvPr/>
        </p:nvSpPr>
        <p:spPr bwMode="auto">
          <a:xfrm>
            <a:off x="785813" y="5794375"/>
            <a:ext cx="6392862"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a:solidFill>
                  <a:srgbClr val="FF0000"/>
                </a:solidFill>
              </a:rPr>
              <a:t>What is the forecast for period 4 through 12?</a:t>
            </a:r>
            <a:endParaRPr 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A36F2BA5-90A4-455C-A5D8-C6FEFDB203DE}" type="slidenum">
              <a:rPr lang="en-US"/>
              <a:pPr/>
              <a:t>54</a:t>
            </a:fld>
            <a:endParaRPr lang="en-US"/>
          </a:p>
        </p:txBody>
      </p:sp>
      <p:sp>
        <p:nvSpPr>
          <p:cNvPr id="236546" name="Rectangle 2"/>
          <p:cNvSpPr>
            <a:spLocks noGrp="1" noChangeArrowheads="1"/>
          </p:cNvSpPr>
          <p:nvPr>
            <p:ph type="title"/>
          </p:nvPr>
        </p:nvSpPr>
        <p:spPr/>
        <p:txBody>
          <a:bodyPr/>
          <a:lstStyle/>
          <a:p>
            <a:r>
              <a:rPr lang="en-US"/>
              <a:t>3 Period Moving Average</a:t>
            </a:r>
          </a:p>
        </p:txBody>
      </p:sp>
      <p:graphicFrame>
        <p:nvGraphicFramePr>
          <p:cNvPr id="236547" name="Object 3"/>
          <p:cNvGraphicFramePr>
            <a:graphicFrameLocks noChangeAspect="1"/>
          </p:cNvGraphicFramePr>
          <p:nvPr/>
        </p:nvGraphicFramePr>
        <p:xfrm>
          <a:off x="1622425" y="911225"/>
          <a:ext cx="5545138" cy="4733925"/>
        </p:xfrm>
        <a:graphic>
          <a:graphicData uri="http://schemas.openxmlformats.org/presentationml/2006/ole">
            <mc:AlternateContent xmlns:mc="http://schemas.openxmlformats.org/markup-compatibility/2006">
              <mc:Choice xmlns:v="urn:schemas-microsoft-com:vml" Requires="v">
                <p:oleObj spid="_x0000_s236548" name="Worksheet" r:id="rId3" imgW="2918765" imgH="2492045" progId="Excel.Sheet.8">
                  <p:embed/>
                </p:oleObj>
              </mc:Choice>
              <mc:Fallback>
                <p:oleObj name="Worksheet" r:id="rId3" imgW="2918765" imgH="2492045"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911225"/>
                        <a:ext cx="5545138"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21E5988E-AB4C-4DC2-BBBB-6C93B5E9EB24}" type="slidenum">
              <a:rPr lang="en-US"/>
              <a:pPr/>
              <a:t>55</a:t>
            </a:fld>
            <a:endParaRPr lang="en-US"/>
          </a:p>
        </p:txBody>
      </p:sp>
      <p:sp>
        <p:nvSpPr>
          <p:cNvPr id="234498" name="Rectangle 2"/>
          <p:cNvSpPr>
            <a:spLocks noGrp="1" noChangeArrowheads="1"/>
          </p:cNvSpPr>
          <p:nvPr>
            <p:ph type="title"/>
          </p:nvPr>
        </p:nvSpPr>
        <p:spPr/>
        <p:txBody>
          <a:bodyPr/>
          <a:lstStyle/>
          <a:p>
            <a:r>
              <a:rPr lang="en-US"/>
              <a:t>Moving Average Graph</a:t>
            </a:r>
          </a:p>
        </p:txBody>
      </p:sp>
      <p:graphicFrame>
        <p:nvGraphicFramePr>
          <p:cNvPr id="234499" name="Object 3"/>
          <p:cNvGraphicFramePr>
            <a:graphicFrameLocks noChangeAspect="1"/>
          </p:cNvGraphicFramePr>
          <p:nvPr/>
        </p:nvGraphicFramePr>
        <p:xfrm>
          <a:off x="282575" y="1050925"/>
          <a:ext cx="8647113" cy="5192713"/>
        </p:xfrm>
        <a:graphic>
          <a:graphicData uri="http://schemas.openxmlformats.org/presentationml/2006/ole">
            <mc:AlternateContent xmlns:mc="http://schemas.openxmlformats.org/markup-compatibility/2006">
              <mc:Choice xmlns:v="urn:schemas-microsoft-com:vml" Requires="v">
                <p:oleObj spid="_x0000_s234500" name="Worksheet" r:id="rId3" imgW="4579925" imgH="2537887" progId="Excel.Sheet.8">
                  <p:embed/>
                </p:oleObj>
              </mc:Choice>
              <mc:Fallback>
                <p:oleObj name="Worksheet" r:id="rId3" imgW="4579925" imgH="2537887"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1050925"/>
                        <a:ext cx="8647113" cy="519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CB503769-0557-4E05-991E-5C24294F669C}" type="slidenum">
              <a:rPr lang="en-US"/>
              <a:pPr/>
              <a:t>56</a:t>
            </a:fld>
            <a:endParaRPr lang="en-US"/>
          </a:p>
        </p:txBody>
      </p:sp>
      <p:sp>
        <p:nvSpPr>
          <p:cNvPr id="239618" name="Rectangle 2"/>
          <p:cNvSpPr>
            <a:spLocks noGrp="1" noChangeArrowheads="1"/>
          </p:cNvSpPr>
          <p:nvPr>
            <p:ph type="title"/>
          </p:nvPr>
        </p:nvSpPr>
        <p:spPr/>
        <p:txBody>
          <a:bodyPr/>
          <a:lstStyle/>
          <a:p>
            <a:r>
              <a:rPr lang="en-US"/>
              <a:t>3 Period Moving Average</a:t>
            </a:r>
          </a:p>
        </p:txBody>
      </p:sp>
      <p:graphicFrame>
        <p:nvGraphicFramePr>
          <p:cNvPr id="251904" name="Object 0"/>
          <p:cNvGraphicFramePr>
            <a:graphicFrameLocks noChangeAspect="1"/>
          </p:cNvGraphicFramePr>
          <p:nvPr/>
        </p:nvGraphicFramePr>
        <p:xfrm>
          <a:off x="1635125" y="879475"/>
          <a:ext cx="5678488" cy="5248275"/>
        </p:xfrm>
        <a:graphic>
          <a:graphicData uri="http://schemas.openxmlformats.org/presentationml/2006/ole">
            <mc:AlternateContent xmlns:mc="http://schemas.openxmlformats.org/markup-compatibility/2006">
              <mc:Choice xmlns:v="urn:schemas-microsoft-com:vml" Requires="v">
                <p:oleObj spid="_x0000_s251905" name="Worksheet" r:id="rId3" imgW="2918765" imgH="2873085" progId="Excel.Sheet.8">
                  <p:embed/>
                </p:oleObj>
              </mc:Choice>
              <mc:Fallback>
                <p:oleObj name="Worksheet" r:id="rId3" imgW="2918765" imgH="2873085" progId="Excel.Sheet.8">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879475"/>
                        <a:ext cx="567848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80DD3A9A-5390-4B9A-AE1C-5521C5D7FA13}" type="slidenum">
              <a:rPr lang="en-US"/>
              <a:pPr/>
              <a:t>57</a:t>
            </a:fld>
            <a:endParaRPr lang="en-US"/>
          </a:p>
        </p:txBody>
      </p:sp>
      <p:sp>
        <p:nvSpPr>
          <p:cNvPr id="238594" name="Rectangle 2"/>
          <p:cNvSpPr>
            <a:spLocks noGrp="1" noChangeArrowheads="1"/>
          </p:cNvSpPr>
          <p:nvPr>
            <p:ph type="title"/>
          </p:nvPr>
        </p:nvSpPr>
        <p:spPr/>
        <p:txBody>
          <a:bodyPr/>
          <a:lstStyle/>
          <a:p>
            <a:r>
              <a:rPr lang="en-US"/>
              <a:t>Weighted Moving Average Graph</a:t>
            </a:r>
          </a:p>
        </p:txBody>
      </p:sp>
      <p:graphicFrame>
        <p:nvGraphicFramePr>
          <p:cNvPr id="238596" name="Object 4"/>
          <p:cNvGraphicFramePr>
            <a:graphicFrameLocks noChangeAspect="1"/>
          </p:cNvGraphicFramePr>
          <p:nvPr/>
        </p:nvGraphicFramePr>
        <p:xfrm>
          <a:off x="738188" y="1301750"/>
          <a:ext cx="8042275" cy="4460875"/>
        </p:xfrm>
        <a:graphic>
          <a:graphicData uri="http://schemas.openxmlformats.org/presentationml/2006/ole">
            <mc:AlternateContent xmlns:mc="http://schemas.openxmlformats.org/markup-compatibility/2006">
              <mc:Choice xmlns:v="urn:schemas-microsoft-com:vml" Requires="v">
                <p:oleObj spid="_x0000_s238597" name="Worksheet" r:id="rId3" imgW="4587545" imgH="2545364" progId="Excel.Sheet.8">
                  <p:embed/>
                </p:oleObj>
              </mc:Choice>
              <mc:Fallback>
                <p:oleObj name="Worksheet" r:id="rId3" imgW="4587545" imgH="2545364"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1301750"/>
                        <a:ext cx="8042275"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D10B2B8B-8215-48C3-9117-460B96CED6EA}" type="slidenum">
              <a:rPr lang="en-US"/>
              <a:pPr/>
              <a:t>58</a:t>
            </a:fld>
            <a:endParaRPr lang="en-US"/>
          </a:p>
        </p:txBody>
      </p:sp>
      <p:sp>
        <p:nvSpPr>
          <p:cNvPr id="216066" name="Rectangle 2"/>
          <p:cNvSpPr>
            <a:spLocks noGrp="1" noChangeArrowheads="1"/>
          </p:cNvSpPr>
          <p:nvPr>
            <p:ph type="title"/>
          </p:nvPr>
        </p:nvSpPr>
        <p:spPr/>
        <p:txBody>
          <a:bodyPr/>
          <a:lstStyle/>
          <a:p>
            <a:r>
              <a:rPr lang="en-US"/>
              <a:t>Weighted Moving Averages</a:t>
            </a:r>
          </a:p>
        </p:txBody>
      </p:sp>
      <p:sp>
        <p:nvSpPr>
          <p:cNvPr id="216067" name="Rectangle 3"/>
          <p:cNvSpPr>
            <a:spLocks noGrp="1" noChangeArrowheads="1"/>
          </p:cNvSpPr>
          <p:nvPr>
            <p:ph type="body" idx="1"/>
          </p:nvPr>
        </p:nvSpPr>
        <p:spPr>
          <a:xfrm>
            <a:off x="457200" y="841375"/>
            <a:ext cx="8458200" cy="5273675"/>
          </a:xfrm>
        </p:spPr>
        <p:txBody>
          <a:bodyPr/>
          <a:lstStyle/>
          <a:p>
            <a:pPr lvl="1"/>
            <a:r>
              <a:rPr lang="en-US"/>
              <a:t>Same as moving average forecast</a:t>
            </a:r>
          </a:p>
          <a:p>
            <a:pPr lvl="1"/>
            <a:r>
              <a:rPr lang="en-US"/>
              <a:t>Forecast line lags the demand line, but some intelligence is added to improve the accuracy</a:t>
            </a:r>
          </a:p>
          <a:p>
            <a:pPr lvl="1"/>
            <a:r>
              <a:rPr lang="en-US"/>
              <a:t>A weight is added by the forecaster to help add more weight to some periods over others</a:t>
            </a:r>
          </a:p>
          <a:p>
            <a:pPr lvl="1"/>
            <a:endParaRPr lang="en-US"/>
          </a:p>
          <a:p>
            <a:pPr lvl="1"/>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6A99FDE7-D105-40D7-B6FC-09C36FECA107}" type="slidenum">
              <a:rPr lang="en-US"/>
              <a:pPr/>
              <a:t>59</a:t>
            </a:fld>
            <a:endParaRPr lang="en-US"/>
          </a:p>
        </p:txBody>
      </p:sp>
      <p:sp>
        <p:nvSpPr>
          <p:cNvPr id="240642" name="Rectangle 2"/>
          <p:cNvSpPr>
            <a:spLocks noGrp="1" noChangeArrowheads="1"/>
          </p:cNvSpPr>
          <p:nvPr>
            <p:ph type="title"/>
          </p:nvPr>
        </p:nvSpPr>
        <p:spPr/>
        <p:txBody>
          <a:bodyPr/>
          <a:lstStyle/>
          <a:p>
            <a:r>
              <a:rPr lang="en-US"/>
              <a:t>Weighted Moving Average</a:t>
            </a:r>
          </a:p>
        </p:txBody>
      </p:sp>
      <p:graphicFrame>
        <p:nvGraphicFramePr>
          <p:cNvPr id="240643" name="Object 3"/>
          <p:cNvGraphicFramePr>
            <a:graphicFrameLocks noChangeAspect="1"/>
          </p:cNvGraphicFramePr>
          <p:nvPr/>
        </p:nvGraphicFramePr>
        <p:xfrm>
          <a:off x="2119313" y="1016000"/>
          <a:ext cx="5400675" cy="5314950"/>
        </p:xfrm>
        <a:graphic>
          <a:graphicData uri="http://schemas.openxmlformats.org/presentationml/2006/ole">
            <mc:AlternateContent xmlns:mc="http://schemas.openxmlformats.org/markup-compatibility/2006">
              <mc:Choice xmlns:v="urn:schemas-microsoft-com:vml" Requires="v">
                <p:oleObj spid="_x0000_s240644" name="Worksheet" r:id="rId3" imgW="2918765" imgH="2872923" progId="Excel.Sheet.8">
                  <p:embed/>
                </p:oleObj>
              </mc:Choice>
              <mc:Fallback>
                <p:oleObj name="Worksheet" r:id="rId3" imgW="2918765" imgH="2872923"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1016000"/>
                        <a:ext cx="54006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r>
              <a:rPr lang="en-US"/>
              <a:t>2-</a:t>
            </a:r>
            <a:fld id="{7564379F-2C27-4AC3-B4E0-51BEDF92C47A}" type="slidenum">
              <a:rPr lang="en-US"/>
              <a:pPr/>
              <a:t>6</a:t>
            </a:fld>
            <a:endParaRPr lang="en-US"/>
          </a:p>
        </p:txBody>
      </p:sp>
      <p:pic>
        <p:nvPicPr>
          <p:cNvPr id="15365" name="Picture 5" descr="SGNWR071"/>
          <p:cNvPicPr>
            <a:picLocks noChangeAspect="1" noChangeArrowheads="1"/>
          </p:cNvPicPr>
          <p:nvPr/>
        </p:nvPicPr>
        <p:blipFill>
          <a:blip r:embed="rId3" cstate="print"/>
          <a:srcRect/>
          <a:stretch>
            <a:fillRect/>
          </a:stretch>
        </p:blipFill>
        <p:spPr bwMode="auto">
          <a:xfrm>
            <a:off x="5140325" y="2128838"/>
            <a:ext cx="2857500" cy="2857500"/>
          </a:xfrm>
          <a:prstGeom prst="rect">
            <a:avLst/>
          </a:prstGeom>
          <a:noFill/>
        </p:spPr>
      </p:pic>
      <p:sp>
        <p:nvSpPr>
          <p:cNvPr id="15367" name="Rectangle 7"/>
          <p:cNvSpPr>
            <a:spLocks noGrp="1" noChangeArrowheads="1"/>
          </p:cNvSpPr>
          <p:nvPr>
            <p:ph type="title"/>
          </p:nvPr>
        </p:nvSpPr>
        <p:spPr/>
        <p:txBody>
          <a:bodyPr/>
          <a:lstStyle/>
          <a:p>
            <a:r>
              <a:rPr lang="en-US"/>
              <a:t>What Is Riding on the Forecast?</a:t>
            </a:r>
          </a:p>
        </p:txBody>
      </p:sp>
      <p:sp>
        <p:nvSpPr>
          <p:cNvPr id="15368" name="Rectangle 8"/>
          <p:cNvSpPr>
            <a:spLocks noGrp="1" noChangeArrowheads="1"/>
          </p:cNvSpPr>
          <p:nvPr>
            <p:ph type="body" sz="half" idx="1"/>
          </p:nvPr>
        </p:nvSpPr>
        <p:spPr>
          <a:xfrm>
            <a:off x="457200" y="1371600"/>
            <a:ext cx="5176838" cy="4743450"/>
          </a:xfrm>
        </p:spPr>
        <p:txBody>
          <a:bodyPr/>
          <a:lstStyle/>
          <a:p>
            <a:pPr lvl="1"/>
            <a:r>
              <a:rPr lang="en-US" sz="2800"/>
              <a:t>Investment decisions</a:t>
            </a:r>
          </a:p>
          <a:p>
            <a:pPr lvl="1"/>
            <a:r>
              <a:rPr lang="en-US" sz="2800"/>
              <a:t>Capital equipment decisions</a:t>
            </a:r>
          </a:p>
          <a:p>
            <a:pPr lvl="1"/>
            <a:r>
              <a:rPr lang="en-US" sz="2800"/>
              <a:t>Inventory planning</a:t>
            </a:r>
          </a:p>
          <a:p>
            <a:pPr lvl="1"/>
            <a:r>
              <a:rPr lang="en-US" sz="2800"/>
              <a:t>Capacity planning</a:t>
            </a:r>
          </a:p>
          <a:p>
            <a:pPr lvl="1"/>
            <a:r>
              <a:rPr lang="en-US" sz="2800"/>
              <a:t>Operations budgets</a:t>
            </a:r>
          </a:p>
          <a:p>
            <a:pPr lvl="1"/>
            <a:r>
              <a:rPr lang="en-US" sz="2800"/>
              <a:t>Lead-time management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A960D6CB-8983-45CA-8460-36DF91D0129F}" type="slidenum">
              <a:rPr lang="en-US"/>
              <a:pPr/>
              <a:t>60</a:t>
            </a:fld>
            <a:endParaRPr lang="en-US"/>
          </a:p>
        </p:txBody>
      </p:sp>
      <p:sp>
        <p:nvSpPr>
          <p:cNvPr id="241666" name="Rectangle 2"/>
          <p:cNvSpPr>
            <a:spLocks noGrp="1" noChangeArrowheads="1"/>
          </p:cNvSpPr>
          <p:nvPr>
            <p:ph type="title"/>
          </p:nvPr>
        </p:nvSpPr>
        <p:spPr/>
        <p:txBody>
          <a:bodyPr/>
          <a:lstStyle/>
          <a:p>
            <a:r>
              <a:rPr lang="en-US"/>
              <a:t>Weighted Moving Average</a:t>
            </a:r>
          </a:p>
        </p:txBody>
      </p:sp>
      <p:graphicFrame>
        <p:nvGraphicFramePr>
          <p:cNvPr id="241667" name="Object 3"/>
          <p:cNvGraphicFramePr>
            <a:graphicFrameLocks noChangeAspect="1"/>
          </p:cNvGraphicFramePr>
          <p:nvPr/>
        </p:nvGraphicFramePr>
        <p:xfrm>
          <a:off x="725488" y="1301750"/>
          <a:ext cx="8221662" cy="4546600"/>
        </p:xfrm>
        <a:graphic>
          <a:graphicData uri="http://schemas.openxmlformats.org/presentationml/2006/ole">
            <mc:AlternateContent xmlns:mc="http://schemas.openxmlformats.org/markup-compatibility/2006">
              <mc:Choice xmlns:v="urn:schemas-microsoft-com:vml" Requires="v">
                <p:oleObj spid="_x0000_s241668" name="Worksheet" r:id="rId3" imgW="3444484" imgH="1905366" progId="Excel.Sheet.8">
                  <p:embed/>
                </p:oleObj>
              </mc:Choice>
              <mc:Fallback>
                <p:oleObj name="Worksheet" r:id="rId3" imgW="3444484" imgH="1905366"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1301750"/>
                        <a:ext cx="8221662"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D1D6B7B6-0D8A-481B-B572-3CB81286DF4C}" type="slidenum">
              <a:rPr lang="en-US"/>
              <a:pPr/>
              <a:t>61</a:t>
            </a:fld>
            <a:endParaRPr lang="en-US"/>
          </a:p>
        </p:txBody>
      </p:sp>
      <p:sp>
        <p:nvSpPr>
          <p:cNvPr id="242690" name="Rectangle 2"/>
          <p:cNvSpPr>
            <a:spLocks noGrp="1" noChangeArrowheads="1"/>
          </p:cNvSpPr>
          <p:nvPr>
            <p:ph type="title"/>
          </p:nvPr>
        </p:nvSpPr>
        <p:spPr/>
        <p:txBody>
          <a:bodyPr/>
          <a:lstStyle/>
          <a:p>
            <a:r>
              <a:rPr lang="en-US"/>
              <a:t>Weighted Moving Average</a:t>
            </a:r>
          </a:p>
        </p:txBody>
      </p:sp>
      <p:graphicFrame>
        <p:nvGraphicFramePr>
          <p:cNvPr id="242692" name="Object 4"/>
          <p:cNvGraphicFramePr>
            <a:graphicFrameLocks noChangeAspect="1"/>
          </p:cNvGraphicFramePr>
          <p:nvPr/>
        </p:nvGraphicFramePr>
        <p:xfrm>
          <a:off x="657225" y="1263650"/>
          <a:ext cx="8099425" cy="4479925"/>
        </p:xfrm>
        <a:graphic>
          <a:graphicData uri="http://schemas.openxmlformats.org/presentationml/2006/ole">
            <mc:AlternateContent xmlns:mc="http://schemas.openxmlformats.org/markup-compatibility/2006">
              <mc:Choice xmlns:v="urn:schemas-microsoft-com:vml" Requires="v">
                <p:oleObj spid="_x0000_s242693" name="Worksheet" r:id="rId3" imgW="3444484" imgH="1905366" progId="Excel.Sheet.8">
                  <p:embed/>
                </p:oleObj>
              </mc:Choice>
              <mc:Fallback>
                <p:oleObj name="Worksheet" r:id="rId3" imgW="3444484" imgH="1905366"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1263650"/>
                        <a:ext cx="809942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2-</a:t>
            </a:r>
            <a:fld id="{C2909B7E-671F-4435-99F1-46B93E511767}" type="slidenum">
              <a:rPr lang="en-US"/>
              <a:pPr/>
              <a:t>62</a:t>
            </a:fld>
            <a:endParaRPr lang="en-US"/>
          </a:p>
        </p:txBody>
      </p:sp>
      <p:sp>
        <p:nvSpPr>
          <p:cNvPr id="46084" name="Rectangle 4"/>
          <p:cNvSpPr>
            <a:spLocks noChangeArrowheads="1"/>
          </p:cNvSpPr>
          <p:nvPr/>
        </p:nvSpPr>
        <p:spPr bwMode="auto">
          <a:xfrm>
            <a:off x="481013" y="1262063"/>
            <a:ext cx="8453437" cy="488950"/>
          </a:xfrm>
          <a:prstGeom prst="rect">
            <a:avLst/>
          </a:prstGeom>
          <a:noFill/>
          <a:ln w="9525">
            <a:noFill/>
            <a:miter lim="800000"/>
            <a:headEnd/>
            <a:tailEnd/>
          </a:ln>
          <a:effectLst/>
        </p:spPr>
        <p:txBody>
          <a:bodyPr lIns="92075" tIns="46038" rIns="92075" bIns="46038">
            <a:spAutoFit/>
          </a:bodyPr>
          <a:lstStyle/>
          <a:p>
            <a:r>
              <a:rPr lang="en-US" sz="2600"/>
              <a:t> </a:t>
            </a:r>
            <a:r>
              <a:rPr lang="en-US" sz="2400" b="1"/>
              <a:t>New Forecast = </a:t>
            </a:r>
            <a:r>
              <a:rPr lang="en-US" sz="2400" b="1">
                <a:latin typeface="Symbol" pitchFamily="18" charset="2"/>
              </a:rPr>
              <a:t>a</a:t>
            </a:r>
            <a:r>
              <a:rPr lang="en-US" sz="2400" b="1"/>
              <a:t> (Actual Demand) + (1-</a:t>
            </a:r>
            <a:r>
              <a:rPr lang="en-US" sz="2400" b="1">
                <a:latin typeface="Symbol" pitchFamily="18" charset="2"/>
              </a:rPr>
              <a:t>a</a:t>
            </a:r>
            <a:r>
              <a:rPr lang="en-US" sz="2400" b="1"/>
              <a:t>)(Old Forecast)</a:t>
            </a:r>
          </a:p>
        </p:txBody>
      </p:sp>
      <p:sp>
        <p:nvSpPr>
          <p:cNvPr id="46090" name="Rectangle 10"/>
          <p:cNvSpPr>
            <a:spLocks noGrp="1" noChangeArrowheads="1"/>
          </p:cNvSpPr>
          <p:nvPr>
            <p:ph type="title"/>
          </p:nvPr>
        </p:nvSpPr>
        <p:spPr/>
        <p:txBody>
          <a:bodyPr/>
          <a:lstStyle/>
          <a:p>
            <a:r>
              <a:rPr lang="en-US"/>
              <a:t>Exponential Smoothing</a:t>
            </a:r>
          </a:p>
        </p:txBody>
      </p:sp>
      <p:sp>
        <p:nvSpPr>
          <p:cNvPr id="46091" name="Rectangle 11"/>
          <p:cNvSpPr>
            <a:spLocks noGrp="1" noChangeArrowheads="1"/>
          </p:cNvSpPr>
          <p:nvPr>
            <p:ph type="body" idx="1"/>
          </p:nvPr>
        </p:nvSpPr>
        <p:spPr>
          <a:xfrm>
            <a:off x="457200" y="1993900"/>
            <a:ext cx="8458200" cy="4006850"/>
          </a:xfrm>
        </p:spPr>
        <p:txBody>
          <a:bodyPr/>
          <a:lstStyle/>
          <a:p>
            <a:pPr lvl="1"/>
            <a:r>
              <a:rPr lang="en-US"/>
              <a:t>Provides a routine method of updating item forecasts</a:t>
            </a:r>
          </a:p>
          <a:p>
            <a:pPr lvl="1"/>
            <a:r>
              <a:rPr lang="en-US"/>
              <a:t>Exponent is a weighting factor applied to the demand element</a:t>
            </a:r>
          </a:p>
          <a:p>
            <a:pPr lvl="1"/>
            <a:r>
              <a:rPr lang="en-US"/>
              <a:t>Works well for items with fairly constant demand Is satisfactory for short-range forecasts</a:t>
            </a:r>
          </a:p>
          <a:p>
            <a:pPr lvl="1"/>
            <a:r>
              <a:rPr lang="en-US"/>
              <a:t>Detects trends, but lags them</a:t>
            </a:r>
          </a:p>
        </p:txBody>
      </p:sp>
      <p:sp>
        <p:nvSpPr>
          <p:cNvPr id="46092" name="Rectangle 12"/>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2-21</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1EABABA8-5AD7-4074-AB00-85C09DCEB4F6}" type="slidenum">
              <a:rPr lang="en-US"/>
              <a:pPr/>
              <a:t>63</a:t>
            </a:fld>
            <a:endParaRPr lang="en-US"/>
          </a:p>
        </p:txBody>
      </p:sp>
      <p:sp>
        <p:nvSpPr>
          <p:cNvPr id="243714" name="Rectangle 2"/>
          <p:cNvSpPr>
            <a:spLocks noGrp="1" noChangeArrowheads="1"/>
          </p:cNvSpPr>
          <p:nvPr>
            <p:ph type="title"/>
          </p:nvPr>
        </p:nvSpPr>
        <p:spPr/>
        <p:txBody>
          <a:bodyPr/>
          <a:lstStyle/>
          <a:p>
            <a:r>
              <a:rPr lang="en-US"/>
              <a:t>Exponential Smoothing</a:t>
            </a:r>
          </a:p>
        </p:txBody>
      </p:sp>
      <p:graphicFrame>
        <p:nvGraphicFramePr>
          <p:cNvPr id="243716" name="Object 4"/>
          <p:cNvGraphicFramePr>
            <a:graphicFrameLocks noChangeAspect="1"/>
          </p:cNvGraphicFramePr>
          <p:nvPr/>
        </p:nvGraphicFramePr>
        <p:xfrm>
          <a:off x="1436688" y="998538"/>
          <a:ext cx="5603875" cy="5514975"/>
        </p:xfrm>
        <a:graphic>
          <a:graphicData uri="http://schemas.openxmlformats.org/presentationml/2006/ole">
            <mc:AlternateContent xmlns:mc="http://schemas.openxmlformats.org/markup-compatibility/2006">
              <mc:Choice xmlns:v="urn:schemas-microsoft-com:vml" Requires="v">
                <p:oleObj spid="_x0000_s243717" name="Worksheet" r:id="rId3" imgW="2918765" imgH="2872923" progId="Excel.Sheet.8">
                  <p:embed/>
                </p:oleObj>
              </mc:Choice>
              <mc:Fallback>
                <p:oleObj name="Worksheet" r:id="rId3" imgW="2918765" imgH="2872923"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998538"/>
                        <a:ext cx="56038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37A5B918-80FF-4F19-8A77-62BACA1BADC9}" type="slidenum">
              <a:rPr lang="en-US"/>
              <a:pPr/>
              <a:t>64</a:t>
            </a:fld>
            <a:endParaRPr lang="en-US"/>
          </a:p>
        </p:txBody>
      </p:sp>
      <p:sp>
        <p:nvSpPr>
          <p:cNvPr id="244738" name="Rectangle 2"/>
          <p:cNvSpPr>
            <a:spLocks noGrp="1" noChangeArrowheads="1"/>
          </p:cNvSpPr>
          <p:nvPr>
            <p:ph type="title"/>
          </p:nvPr>
        </p:nvSpPr>
        <p:spPr/>
        <p:txBody>
          <a:bodyPr/>
          <a:lstStyle/>
          <a:p>
            <a:r>
              <a:rPr lang="en-US"/>
              <a:t>Exponential Smoothing</a:t>
            </a:r>
          </a:p>
        </p:txBody>
      </p:sp>
      <p:graphicFrame>
        <p:nvGraphicFramePr>
          <p:cNvPr id="244740" name="Object 4"/>
          <p:cNvGraphicFramePr>
            <a:graphicFrameLocks noChangeAspect="1"/>
          </p:cNvGraphicFramePr>
          <p:nvPr/>
        </p:nvGraphicFramePr>
        <p:xfrm>
          <a:off x="388938" y="1287463"/>
          <a:ext cx="8515350" cy="5068887"/>
        </p:xfrm>
        <a:graphic>
          <a:graphicData uri="http://schemas.openxmlformats.org/presentationml/2006/ole">
            <mc:AlternateContent xmlns:mc="http://schemas.openxmlformats.org/markup-compatibility/2006">
              <mc:Choice xmlns:v="urn:schemas-microsoft-com:vml" Requires="v">
                <p:oleObj spid="_x0000_s244741" name="Worksheet" r:id="rId3" imgW="3444484" imgH="1905366" progId="Excel.Sheet.8">
                  <p:embed/>
                </p:oleObj>
              </mc:Choice>
              <mc:Fallback>
                <p:oleObj name="Worksheet" r:id="rId3" imgW="3444484" imgH="1905366"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1287463"/>
                        <a:ext cx="8515350"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74825C32-CD6D-4B3D-BB49-C5E23DCF66A7}" type="slidenum">
              <a:rPr lang="en-US"/>
              <a:pPr/>
              <a:t>65</a:t>
            </a:fld>
            <a:endParaRPr lang="en-US"/>
          </a:p>
        </p:txBody>
      </p:sp>
      <p:sp>
        <p:nvSpPr>
          <p:cNvPr id="245762" name="Rectangle 2"/>
          <p:cNvSpPr>
            <a:spLocks noGrp="1" noChangeArrowheads="1"/>
          </p:cNvSpPr>
          <p:nvPr>
            <p:ph type="title"/>
          </p:nvPr>
        </p:nvSpPr>
        <p:spPr/>
        <p:txBody>
          <a:bodyPr/>
          <a:lstStyle/>
          <a:p>
            <a:r>
              <a:rPr lang="en-US"/>
              <a:t>Exponential Smoothing</a:t>
            </a:r>
          </a:p>
        </p:txBody>
      </p:sp>
      <p:graphicFrame>
        <p:nvGraphicFramePr>
          <p:cNvPr id="245764" name="Object 4"/>
          <p:cNvGraphicFramePr>
            <a:graphicFrameLocks noChangeAspect="1"/>
          </p:cNvGraphicFramePr>
          <p:nvPr/>
        </p:nvGraphicFramePr>
        <p:xfrm>
          <a:off x="469900" y="1160463"/>
          <a:ext cx="8370888" cy="5137150"/>
        </p:xfrm>
        <a:graphic>
          <a:graphicData uri="http://schemas.openxmlformats.org/presentationml/2006/ole">
            <mc:AlternateContent xmlns:mc="http://schemas.openxmlformats.org/markup-compatibility/2006">
              <mc:Choice xmlns:v="urn:schemas-microsoft-com:vml" Requires="v">
                <p:oleObj spid="_x0000_s245765" name="Worksheet" r:id="rId3" imgW="3444484" imgH="1905366" progId="Excel.Sheet.8">
                  <p:embed/>
                </p:oleObj>
              </mc:Choice>
              <mc:Fallback>
                <p:oleObj name="Worksheet" r:id="rId3" imgW="3444484" imgH="1905366"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1160463"/>
                        <a:ext cx="8370888"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8130EECD-9D09-4FB2-9D61-9D1E0F658FE9}" type="slidenum">
              <a:rPr lang="en-US"/>
              <a:pPr/>
              <a:t>66</a:t>
            </a:fld>
            <a:endParaRPr lang="en-US"/>
          </a:p>
        </p:txBody>
      </p:sp>
      <p:sp>
        <p:nvSpPr>
          <p:cNvPr id="246786" name="Rectangle 2"/>
          <p:cNvSpPr>
            <a:spLocks noGrp="1" noChangeArrowheads="1"/>
          </p:cNvSpPr>
          <p:nvPr>
            <p:ph type="title"/>
          </p:nvPr>
        </p:nvSpPr>
        <p:spPr/>
        <p:txBody>
          <a:bodyPr/>
          <a:lstStyle/>
          <a:p>
            <a:r>
              <a:rPr lang="en-US"/>
              <a:t>Exponential Smoothing</a:t>
            </a:r>
          </a:p>
        </p:txBody>
      </p:sp>
      <p:graphicFrame>
        <p:nvGraphicFramePr>
          <p:cNvPr id="246788" name="Object 4"/>
          <p:cNvGraphicFramePr>
            <a:graphicFrameLocks noChangeAspect="1"/>
          </p:cNvGraphicFramePr>
          <p:nvPr/>
        </p:nvGraphicFramePr>
        <p:xfrm>
          <a:off x="679450" y="1276350"/>
          <a:ext cx="7931150" cy="4951413"/>
        </p:xfrm>
        <a:graphic>
          <a:graphicData uri="http://schemas.openxmlformats.org/presentationml/2006/ole">
            <mc:AlternateContent xmlns:mc="http://schemas.openxmlformats.org/markup-compatibility/2006">
              <mc:Choice xmlns:v="urn:schemas-microsoft-com:vml" Requires="v">
                <p:oleObj spid="_x0000_s246789" name="Worksheet" r:id="rId3" imgW="3444484" imgH="1905366" progId="Excel.Sheet.8">
                  <p:embed/>
                </p:oleObj>
              </mc:Choice>
              <mc:Fallback>
                <p:oleObj name="Worksheet" r:id="rId3" imgW="3444484" imgH="1905366"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1276350"/>
                        <a:ext cx="7931150"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636BE659-7490-4D7B-805D-EBFDE06CBED6}" type="slidenum">
              <a:rPr lang="en-US"/>
              <a:pPr/>
              <a:t>67</a:t>
            </a:fld>
            <a:endParaRPr lang="en-US"/>
          </a:p>
        </p:txBody>
      </p:sp>
      <p:sp>
        <p:nvSpPr>
          <p:cNvPr id="150530" name="Rectangle 2"/>
          <p:cNvSpPr>
            <a:spLocks noGrp="1" noChangeArrowheads="1"/>
          </p:cNvSpPr>
          <p:nvPr>
            <p:ph type="title"/>
          </p:nvPr>
        </p:nvSpPr>
        <p:spPr/>
        <p:txBody>
          <a:bodyPr/>
          <a:lstStyle/>
          <a:p>
            <a:r>
              <a:rPr lang="en-US"/>
              <a:t>Tracking the Forecast</a:t>
            </a:r>
          </a:p>
        </p:txBody>
      </p:sp>
      <p:sp>
        <p:nvSpPr>
          <p:cNvPr id="150531" name="Rectangle 3"/>
          <p:cNvSpPr>
            <a:spLocks noGrp="1" noChangeArrowheads="1"/>
          </p:cNvSpPr>
          <p:nvPr>
            <p:ph type="body" idx="1"/>
          </p:nvPr>
        </p:nvSpPr>
        <p:spPr/>
        <p:txBody>
          <a:bodyPr/>
          <a:lstStyle/>
          <a:p>
            <a:pPr lvl="1">
              <a:buFont typeface="Wingdings" pitchFamily="2" charset="2"/>
              <a:buNone/>
            </a:pPr>
            <a:r>
              <a:rPr lang="en-US"/>
              <a:t>Forecasts are rarely 100% correct over time.</a:t>
            </a:r>
          </a:p>
          <a:p>
            <a:pPr lvl="1">
              <a:buFont typeface="Wingdings" pitchFamily="2" charset="2"/>
              <a:buNone/>
            </a:pPr>
            <a:r>
              <a:rPr lang="en-US"/>
              <a:t>Why track the forecast?</a:t>
            </a:r>
          </a:p>
          <a:p>
            <a:pPr lvl="1"/>
            <a:r>
              <a:rPr lang="en-US"/>
              <a:t>To plan around the error in the future</a:t>
            </a:r>
          </a:p>
          <a:p>
            <a:pPr lvl="1"/>
            <a:r>
              <a:rPr lang="en-US"/>
              <a:t>To measure actual demand versus forecasts</a:t>
            </a:r>
          </a:p>
          <a:p>
            <a:pPr lvl="1"/>
            <a:r>
              <a:rPr lang="en-US"/>
              <a:t>To improve our forecasting methods</a:t>
            </a:r>
          </a:p>
        </p:txBody>
      </p:sp>
      <p:sp>
        <p:nvSpPr>
          <p:cNvPr id="150532" name="Rectangle 4"/>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2-23</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r>
              <a:rPr lang="en-US"/>
              <a:t>2-</a:t>
            </a:r>
            <a:fld id="{E7850E85-A37E-493A-A45A-5F481E83C246}" type="slidenum">
              <a:rPr lang="en-US"/>
              <a:pPr/>
              <a:t>68</a:t>
            </a:fld>
            <a:endParaRPr lang="en-US"/>
          </a:p>
        </p:txBody>
      </p:sp>
      <p:graphicFrame>
        <p:nvGraphicFramePr>
          <p:cNvPr id="252928" name="Object 0">
            <a:hlinkClick r:id="" action="ppaction://ole?verb=0"/>
          </p:cNvPr>
          <p:cNvGraphicFramePr>
            <a:graphicFrameLocks/>
          </p:cNvGraphicFramePr>
          <p:nvPr/>
        </p:nvGraphicFramePr>
        <p:xfrm>
          <a:off x="863600" y="2286000"/>
          <a:ext cx="6299200" cy="3675063"/>
        </p:xfrm>
        <a:graphic>
          <a:graphicData uri="http://schemas.openxmlformats.org/presentationml/2006/ole">
            <mc:AlternateContent xmlns:mc="http://schemas.openxmlformats.org/markup-compatibility/2006">
              <mc:Choice xmlns:v="urn:schemas-microsoft-com:vml" Requires="v">
                <p:oleObj spid="_x0000_s252929" name="Document" r:id="rId4" imgW="7777080" imgH="4511160" progId="Word.Document.8">
                  <p:embed/>
                </p:oleObj>
              </mc:Choice>
              <mc:Fallback>
                <p:oleObj name="Document" r:id="rId4" imgW="7777080" imgH="4511160" progId="Word.Document.8">
                  <p:embed/>
                  <p:pic>
                    <p:nvPicPr>
                      <p:cNvPr id="0" name="Picture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286000"/>
                        <a:ext cx="6299200"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7" name="Rectangle 3"/>
          <p:cNvSpPr>
            <a:spLocks noChangeArrowheads="1"/>
          </p:cNvSpPr>
          <p:nvPr/>
        </p:nvSpPr>
        <p:spPr bwMode="auto">
          <a:xfrm>
            <a:off x="381000" y="1676400"/>
            <a:ext cx="8761413" cy="393700"/>
          </a:xfrm>
          <a:prstGeom prst="rect">
            <a:avLst/>
          </a:prstGeom>
          <a:noFill/>
          <a:ln w="9525">
            <a:noFill/>
            <a:miter lim="800000"/>
            <a:headEnd/>
            <a:tailEnd/>
          </a:ln>
          <a:effectLst/>
        </p:spPr>
        <p:txBody>
          <a:bodyPr lIns="90488" tIns="44450" rIns="90488" bIns="44450">
            <a:spAutoFit/>
          </a:bodyPr>
          <a:lstStyle/>
          <a:p>
            <a:pPr marL="2740025" indent="-2740025"/>
            <a:r>
              <a:rPr lang="en-US" sz="2000">
                <a:latin typeface="Arial Narrow" pitchFamily="34" charset="0"/>
              </a:rPr>
              <a:t>Random variation: Sales will vary plus and minus about the average.</a:t>
            </a:r>
          </a:p>
        </p:txBody>
      </p:sp>
      <p:sp>
        <p:nvSpPr>
          <p:cNvPr id="154628" name="Rectangle 4"/>
          <p:cNvSpPr>
            <a:spLocks noChangeArrowheads="1"/>
          </p:cNvSpPr>
          <p:nvPr/>
        </p:nvSpPr>
        <p:spPr bwMode="auto">
          <a:xfrm>
            <a:off x="381000" y="5715000"/>
            <a:ext cx="6149975" cy="423863"/>
          </a:xfrm>
          <a:prstGeom prst="rect">
            <a:avLst/>
          </a:prstGeom>
          <a:noFill/>
          <a:ln w="9525">
            <a:noFill/>
            <a:miter lim="800000"/>
            <a:headEnd/>
            <a:tailEnd/>
          </a:ln>
          <a:effectLst/>
        </p:spPr>
        <p:txBody>
          <a:bodyPr wrap="none" lIns="90488" tIns="44450" rIns="90488" bIns="44450">
            <a:spAutoFit/>
          </a:bodyPr>
          <a:lstStyle/>
          <a:p>
            <a:r>
              <a:rPr lang="en-US" sz="2200">
                <a:latin typeface="Arial Narrow" pitchFamily="34" charset="0"/>
              </a:rPr>
              <a:t>There is no bias, but there is random variation each month.</a:t>
            </a:r>
            <a:endParaRPr lang="en-US" sz="2200" b="1">
              <a:latin typeface="Arial Narrow" pitchFamily="34" charset="0"/>
            </a:endParaRPr>
          </a:p>
        </p:txBody>
      </p:sp>
      <p:sp>
        <p:nvSpPr>
          <p:cNvPr id="154629" name="Rectangle 5"/>
          <p:cNvSpPr>
            <a:spLocks noGrp="1" noChangeArrowheads="1"/>
          </p:cNvSpPr>
          <p:nvPr>
            <p:ph type="title"/>
          </p:nvPr>
        </p:nvSpPr>
        <p:spPr/>
        <p:txBody>
          <a:bodyPr/>
          <a:lstStyle/>
          <a:p>
            <a:r>
              <a:rPr lang="en-US" sz="2800"/>
              <a:t>Forecasts Can Be Wrong in Two Ways (cont.)</a:t>
            </a:r>
            <a:endParaRPr lang="en-US" sz="3600"/>
          </a:p>
        </p:txBody>
      </p:sp>
      <p:sp>
        <p:nvSpPr>
          <p:cNvPr id="154630" name="Line 6"/>
          <p:cNvSpPr>
            <a:spLocks noChangeShapeType="1"/>
          </p:cNvSpPr>
          <p:nvPr/>
        </p:nvSpPr>
        <p:spPr bwMode="auto">
          <a:xfrm>
            <a:off x="7162800" y="2286000"/>
            <a:ext cx="0" cy="3200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4631" name="Rectangle 7"/>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2-25</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r>
              <a:rPr lang="en-US"/>
              <a:t>2-</a:t>
            </a:r>
            <a:fld id="{0D117F26-CB94-4973-B781-2BC1E9F8AE8F}" type="slidenum">
              <a:rPr lang="en-US"/>
              <a:pPr/>
              <a:t>69</a:t>
            </a:fld>
            <a:endParaRPr lang="en-US"/>
          </a:p>
        </p:txBody>
      </p:sp>
      <p:sp>
        <p:nvSpPr>
          <p:cNvPr id="158722" name="Rectangle 2"/>
          <p:cNvSpPr>
            <a:spLocks noGrp="1" noChangeArrowheads="1"/>
          </p:cNvSpPr>
          <p:nvPr>
            <p:ph type="title"/>
          </p:nvPr>
        </p:nvSpPr>
        <p:spPr>
          <a:noFill/>
          <a:ln/>
        </p:spPr>
        <p:txBody>
          <a:bodyPr lIns="90488" tIns="44450" rIns="90488" bIns="44450" anchor="b"/>
          <a:lstStyle/>
          <a:p>
            <a:r>
              <a:rPr lang="en-US"/>
              <a:t>Problem 2.3 (Solution)</a:t>
            </a:r>
          </a:p>
        </p:txBody>
      </p:sp>
      <p:sp>
        <p:nvSpPr>
          <p:cNvPr id="158723" name="Rectangle 3"/>
          <p:cNvSpPr>
            <a:spLocks noChangeArrowheads="1"/>
          </p:cNvSpPr>
          <p:nvPr/>
        </p:nvSpPr>
        <p:spPr bwMode="auto">
          <a:xfrm>
            <a:off x="7081838" y="6310313"/>
            <a:ext cx="531812" cy="457200"/>
          </a:xfrm>
          <a:prstGeom prst="rect">
            <a:avLst/>
          </a:prstGeom>
          <a:noFill/>
          <a:ln w="9525">
            <a:noFill/>
            <a:miter lim="800000"/>
            <a:headEnd/>
            <a:tailEnd/>
          </a:ln>
          <a:effectLst/>
        </p:spPr>
        <p:txBody>
          <a:bodyPr wrap="none" lIns="92075" tIns="46038" rIns="92075" bIns="46038" anchor="ctr"/>
          <a:lstStyle/>
          <a:p>
            <a:pPr algn="ctr"/>
            <a:r>
              <a:rPr lang="en-US" sz="1400">
                <a:latin typeface="Arial Narrow" pitchFamily="34" charset="0"/>
              </a:rPr>
              <a:t>2-27</a:t>
            </a:r>
          </a:p>
        </p:txBody>
      </p:sp>
      <p:grpSp>
        <p:nvGrpSpPr>
          <p:cNvPr id="158724" name="Group 4"/>
          <p:cNvGrpSpPr>
            <a:grpSpLocks/>
          </p:cNvGrpSpPr>
          <p:nvPr/>
        </p:nvGrpSpPr>
        <p:grpSpPr bwMode="auto">
          <a:xfrm>
            <a:off x="696913" y="1524000"/>
            <a:ext cx="7761287" cy="4186238"/>
            <a:chOff x="439" y="960"/>
            <a:chExt cx="4889" cy="2637"/>
          </a:xfrm>
        </p:grpSpPr>
        <p:graphicFrame>
          <p:nvGraphicFramePr>
            <p:cNvPr id="158725" name="Object 5">
              <a:hlinkClick r:id="" action="ppaction://ole?verb=0"/>
            </p:cNvPr>
            <p:cNvGraphicFramePr>
              <a:graphicFrameLocks/>
            </p:cNvGraphicFramePr>
            <p:nvPr/>
          </p:nvGraphicFramePr>
          <p:xfrm>
            <a:off x="439" y="960"/>
            <a:ext cx="4889" cy="2637"/>
          </p:xfrm>
          <a:graphic>
            <a:graphicData uri="http://schemas.openxmlformats.org/presentationml/2006/ole">
              <mc:AlternateContent xmlns:mc="http://schemas.openxmlformats.org/markup-compatibility/2006">
                <mc:Choice xmlns:v="urn:schemas-microsoft-com:vml" Requires="v">
                  <p:oleObj spid="_x0000_s158726" name="Document" r:id="rId4" imgW="7761240" imgH="4186080" progId="Word.Document.8">
                    <p:embed/>
                  </p:oleObj>
                </mc:Choice>
                <mc:Fallback>
                  <p:oleObj name="Document" r:id="rId4" imgW="7761240" imgH="4186080" progId="Word.Document.8">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 y="960"/>
                          <a:ext cx="4889" cy="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6" name="Line 6"/>
            <p:cNvSpPr>
              <a:spLocks noChangeShapeType="1"/>
            </p:cNvSpPr>
            <p:nvPr/>
          </p:nvSpPr>
          <p:spPr bwMode="auto">
            <a:xfrm>
              <a:off x="5328" y="960"/>
              <a:ext cx="0" cy="249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58727" name="Line 7"/>
            <p:cNvSpPr>
              <a:spLocks noChangeShapeType="1"/>
            </p:cNvSpPr>
            <p:nvPr/>
          </p:nvSpPr>
          <p:spPr bwMode="auto">
            <a:xfrm flipV="1">
              <a:off x="5327" y="973"/>
              <a:ext cx="0" cy="2482"/>
            </a:xfrm>
            <a:prstGeom prst="line">
              <a:avLst/>
            </a:prstGeom>
            <a:noFill/>
            <a:ln w="28575">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1"/>
          </p:nvPr>
        </p:nvSpPr>
        <p:spPr/>
        <p:txBody>
          <a:bodyPr/>
          <a:lstStyle/>
          <a:p>
            <a:r>
              <a:rPr lang="en-US"/>
              <a:t>2-</a:t>
            </a:r>
            <a:fld id="{12C435CA-DEAA-4728-95C5-1A943474B222}" type="slidenum">
              <a:rPr lang="en-US"/>
              <a:pPr/>
              <a:t>7</a:t>
            </a:fld>
            <a:endParaRPr lang="en-US"/>
          </a:p>
        </p:txBody>
      </p:sp>
      <p:sp>
        <p:nvSpPr>
          <p:cNvPr id="62466" name="Rectangle 2"/>
          <p:cNvSpPr>
            <a:spLocks noGrp="1" noChangeArrowheads="1"/>
          </p:cNvSpPr>
          <p:nvPr>
            <p:ph type="title"/>
          </p:nvPr>
        </p:nvSpPr>
        <p:spPr>
          <a:noFill/>
          <a:ln/>
        </p:spPr>
        <p:txBody>
          <a:bodyPr/>
          <a:lstStyle/>
          <a:p>
            <a:r>
              <a:rPr lang="en-US"/>
              <a:t>Planning Horizon and Time Periods</a:t>
            </a:r>
          </a:p>
        </p:txBody>
      </p:sp>
      <p:sp>
        <p:nvSpPr>
          <p:cNvPr id="62467" name="Rectangle 3"/>
          <p:cNvSpPr>
            <a:spLocks noChangeArrowheads="1"/>
          </p:cNvSpPr>
          <p:nvPr/>
        </p:nvSpPr>
        <p:spPr bwMode="auto">
          <a:xfrm>
            <a:off x="2601913" y="6054725"/>
            <a:ext cx="3905250" cy="366713"/>
          </a:xfrm>
          <a:prstGeom prst="rect">
            <a:avLst/>
          </a:prstGeom>
          <a:noFill/>
          <a:ln w="9525">
            <a:noFill/>
            <a:miter lim="800000"/>
            <a:headEnd/>
            <a:tailEnd/>
          </a:ln>
          <a:effectLst/>
        </p:spPr>
        <p:txBody>
          <a:bodyPr wrap="none" lIns="92075" tIns="46038" rIns="92075" bIns="46038">
            <a:spAutoFit/>
          </a:bodyPr>
          <a:lstStyle/>
          <a:p>
            <a:r>
              <a:rPr lang="en-US">
                <a:latin typeface="Arial Black" pitchFamily="34" charset="0"/>
              </a:rPr>
              <a:t>Time Periods (week numbers)</a:t>
            </a:r>
          </a:p>
        </p:txBody>
      </p:sp>
      <p:sp>
        <p:nvSpPr>
          <p:cNvPr id="62468" name="Rectangle 4"/>
          <p:cNvSpPr>
            <a:spLocks noChangeArrowheads="1"/>
          </p:cNvSpPr>
          <p:nvPr/>
        </p:nvSpPr>
        <p:spPr bwMode="auto">
          <a:xfrm>
            <a:off x="3394075" y="1139825"/>
            <a:ext cx="2228850" cy="641350"/>
          </a:xfrm>
          <a:prstGeom prst="rect">
            <a:avLst/>
          </a:prstGeom>
          <a:noFill/>
          <a:ln w="9525">
            <a:noFill/>
            <a:miter lim="800000"/>
            <a:headEnd/>
            <a:tailEnd/>
          </a:ln>
          <a:effectLst/>
        </p:spPr>
        <p:txBody>
          <a:bodyPr wrap="none" lIns="92075" tIns="46038" rIns="92075" bIns="46038">
            <a:spAutoFit/>
          </a:bodyPr>
          <a:lstStyle/>
          <a:p>
            <a:r>
              <a:rPr lang="en-US">
                <a:latin typeface="Arial Black" pitchFamily="34" charset="0"/>
              </a:rPr>
              <a:t>Forecast Length</a:t>
            </a:r>
          </a:p>
          <a:p>
            <a:endParaRPr lang="en-US">
              <a:latin typeface="Arial Black" pitchFamily="34" charset="0"/>
            </a:endParaRPr>
          </a:p>
        </p:txBody>
      </p:sp>
      <p:sp>
        <p:nvSpPr>
          <p:cNvPr id="62469" name="Line 5"/>
          <p:cNvSpPr>
            <a:spLocks noChangeShapeType="1"/>
          </p:cNvSpPr>
          <p:nvPr/>
        </p:nvSpPr>
        <p:spPr bwMode="auto">
          <a:xfrm>
            <a:off x="935038" y="1565275"/>
            <a:ext cx="7404100" cy="6350"/>
          </a:xfrm>
          <a:prstGeom prst="line">
            <a:avLst/>
          </a:prstGeom>
          <a:noFill/>
          <a:ln w="38100">
            <a:solidFill>
              <a:schemeClr val="tx1"/>
            </a:solidFill>
            <a:round/>
            <a:headEnd type="stealth" w="med" len="med"/>
            <a:tailEnd type="stealth" w="med" len="med"/>
          </a:ln>
          <a:effectLst/>
        </p:spPr>
        <p:txBody>
          <a:bodyPr/>
          <a:lstStyle/>
          <a:p>
            <a:endParaRPr lang="en-US"/>
          </a:p>
        </p:txBody>
      </p:sp>
      <p:sp>
        <p:nvSpPr>
          <p:cNvPr id="62470" name="Line 6"/>
          <p:cNvSpPr>
            <a:spLocks noChangeShapeType="1"/>
          </p:cNvSpPr>
          <p:nvPr/>
        </p:nvSpPr>
        <p:spPr bwMode="auto">
          <a:xfrm>
            <a:off x="914400" y="1320800"/>
            <a:ext cx="0" cy="4495800"/>
          </a:xfrm>
          <a:prstGeom prst="line">
            <a:avLst/>
          </a:prstGeom>
          <a:noFill/>
          <a:ln w="25400">
            <a:solidFill>
              <a:schemeClr val="tx1"/>
            </a:solidFill>
            <a:round/>
            <a:headEnd type="none" w="sm" len="sm"/>
            <a:tailEnd type="none" w="sm" len="sm"/>
          </a:ln>
          <a:effectLst/>
        </p:spPr>
        <p:txBody>
          <a:bodyPr/>
          <a:lstStyle/>
          <a:p>
            <a:endParaRPr lang="en-US"/>
          </a:p>
        </p:txBody>
      </p:sp>
      <p:sp>
        <p:nvSpPr>
          <p:cNvPr id="62471" name="Line 7"/>
          <p:cNvSpPr>
            <a:spLocks noChangeShapeType="1"/>
          </p:cNvSpPr>
          <p:nvPr/>
        </p:nvSpPr>
        <p:spPr bwMode="auto">
          <a:xfrm>
            <a:off x="901700" y="5830888"/>
            <a:ext cx="7432675" cy="0"/>
          </a:xfrm>
          <a:prstGeom prst="line">
            <a:avLst/>
          </a:prstGeom>
          <a:noFill/>
          <a:ln w="25400">
            <a:solidFill>
              <a:schemeClr val="tx1"/>
            </a:solidFill>
            <a:round/>
            <a:headEnd type="none" w="sm" len="sm"/>
            <a:tailEnd type="none" w="sm" len="sm"/>
          </a:ln>
          <a:effectLst/>
        </p:spPr>
        <p:txBody>
          <a:bodyPr/>
          <a:lstStyle/>
          <a:p>
            <a:endParaRPr lang="en-US"/>
          </a:p>
        </p:txBody>
      </p:sp>
      <p:sp>
        <p:nvSpPr>
          <p:cNvPr id="62472" name="Line 8"/>
          <p:cNvSpPr>
            <a:spLocks noChangeShapeType="1"/>
          </p:cNvSpPr>
          <p:nvPr/>
        </p:nvSpPr>
        <p:spPr bwMode="auto">
          <a:xfrm>
            <a:off x="3414713" y="1497013"/>
            <a:ext cx="1587" cy="4424362"/>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62473" name="Line 9"/>
          <p:cNvSpPr>
            <a:spLocks noChangeShapeType="1"/>
          </p:cNvSpPr>
          <p:nvPr/>
        </p:nvSpPr>
        <p:spPr bwMode="auto">
          <a:xfrm>
            <a:off x="6599238" y="1525588"/>
            <a:ext cx="0" cy="42799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62474" name="Line 10"/>
          <p:cNvSpPr>
            <a:spLocks noChangeShapeType="1"/>
          </p:cNvSpPr>
          <p:nvPr/>
        </p:nvSpPr>
        <p:spPr bwMode="auto">
          <a:xfrm>
            <a:off x="3721100" y="54959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75" name="Line 11"/>
          <p:cNvSpPr>
            <a:spLocks noChangeShapeType="1"/>
          </p:cNvSpPr>
          <p:nvPr/>
        </p:nvSpPr>
        <p:spPr bwMode="auto">
          <a:xfrm>
            <a:off x="6600825" y="547370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76" name="Line 12"/>
          <p:cNvSpPr>
            <a:spLocks noChangeShapeType="1"/>
          </p:cNvSpPr>
          <p:nvPr/>
        </p:nvSpPr>
        <p:spPr bwMode="auto">
          <a:xfrm>
            <a:off x="6999288" y="548005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77" name="Line 13"/>
          <p:cNvSpPr>
            <a:spLocks noChangeShapeType="1"/>
          </p:cNvSpPr>
          <p:nvPr/>
        </p:nvSpPr>
        <p:spPr bwMode="auto">
          <a:xfrm>
            <a:off x="7419975" y="546735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78" name="Line 14"/>
          <p:cNvSpPr>
            <a:spLocks noChangeShapeType="1"/>
          </p:cNvSpPr>
          <p:nvPr/>
        </p:nvSpPr>
        <p:spPr bwMode="auto">
          <a:xfrm>
            <a:off x="7827963" y="5468938"/>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79" name="Line 15"/>
          <p:cNvSpPr>
            <a:spLocks noChangeShapeType="1"/>
          </p:cNvSpPr>
          <p:nvPr/>
        </p:nvSpPr>
        <p:spPr bwMode="auto">
          <a:xfrm>
            <a:off x="8220075" y="5472113"/>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80" name="Rectangle 16"/>
          <p:cNvSpPr>
            <a:spLocks noChangeArrowheads="1"/>
          </p:cNvSpPr>
          <p:nvPr/>
        </p:nvSpPr>
        <p:spPr bwMode="auto">
          <a:xfrm>
            <a:off x="1212850" y="1757363"/>
            <a:ext cx="6621463" cy="457200"/>
          </a:xfrm>
          <a:prstGeom prst="rect">
            <a:avLst/>
          </a:prstGeom>
          <a:noFill/>
          <a:ln w="9525">
            <a:noFill/>
            <a:miter lim="800000"/>
            <a:headEnd/>
            <a:tailEnd/>
          </a:ln>
          <a:effectLst/>
        </p:spPr>
        <p:txBody>
          <a:bodyPr wrap="none" lIns="92075" tIns="46038" rIns="92075" bIns="46038">
            <a:spAutoFit/>
          </a:bodyPr>
          <a:lstStyle/>
          <a:p>
            <a:r>
              <a:rPr lang="en-US" sz="2400" b="1"/>
              <a:t>Short                             Mid                       Long</a:t>
            </a:r>
          </a:p>
        </p:txBody>
      </p:sp>
      <p:sp>
        <p:nvSpPr>
          <p:cNvPr id="62481" name="Rectangle 17"/>
          <p:cNvSpPr>
            <a:spLocks noChangeArrowheads="1"/>
          </p:cNvSpPr>
          <p:nvPr/>
        </p:nvSpPr>
        <p:spPr bwMode="auto">
          <a:xfrm>
            <a:off x="1122363" y="3303588"/>
            <a:ext cx="6791325" cy="396875"/>
          </a:xfrm>
          <a:prstGeom prst="rect">
            <a:avLst/>
          </a:prstGeom>
          <a:noFill/>
          <a:ln w="9525">
            <a:noFill/>
            <a:miter lim="800000"/>
            <a:headEnd/>
            <a:tailEnd/>
          </a:ln>
          <a:effectLst/>
        </p:spPr>
        <p:txBody>
          <a:bodyPr wrap="none" lIns="92075" tIns="46038" rIns="92075" bIns="46038">
            <a:spAutoFit/>
          </a:bodyPr>
          <a:lstStyle/>
          <a:p>
            <a:r>
              <a:rPr lang="en-US" sz="2000" b="1"/>
              <a:t>Weeks                                  Months                     Quarters</a:t>
            </a:r>
          </a:p>
        </p:txBody>
      </p:sp>
      <p:sp>
        <p:nvSpPr>
          <p:cNvPr id="62482" name="Rectangle 18"/>
          <p:cNvSpPr>
            <a:spLocks noChangeArrowheads="1"/>
          </p:cNvSpPr>
          <p:nvPr/>
        </p:nvSpPr>
        <p:spPr bwMode="auto">
          <a:xfrm>
            <a:off x="822325" y="5408613"/>
            <a:ext cx="7648575" cy="336550"/>
          </a:xfrm>
          <a:prstGeom prst="rect">
            <a:avLst/>
          </a:prstGeom>
          <a:noFill/>
          <a:ln w="9525">
            <a:noFill/>
            <a:miter lim="800000"/>
            <a:headEnd/>
            <a:tailEnd/>
          </a:ln>
          <a:effectLst/>
        </p:spPr>
        <p:txBody>
          <a:bodyPr lIns="92075" tIns="46038" rIns="92075" bIns="46038">
            <a:spAutoFit/>
          </a:bodyPr>
          <a:lstStyle/>
          <a:p>
            <a:r>
              <a:rPr lang="en-US" sz="1600" b="1"/>
              <a:t> 1 2 3 4 5 6 7 8 9 10111213 17   21  26  30  34  39  43   47   52   65   78   91  104   </a:t>
            </a:r>
          </a:p>
        </p:txBody>
      </p:sp>
      <p:sp>
        <p:nvSpPr>
          <p:cNvPr id="62483" name="Rectangle 19"/>
          <p:cNvSpPr>
            <a:spLocks noChangeArrowheads="1"/>
          </p:cNvSpPr>
          <p:nvPr/>
        </p:nvSpPr>
        <p:spPr bwMode="auto">
          <a:xfrm>
            <a:off x="7732713" y="2654300"/>
            <a:ext cx="1149350" cy="641350"/>
          </a:xfrm>
          <a:prstGeom prst="rect">
            <a:avLst/>
          </a:prstGeom>
          <a:noFill/>
          <a:ln w="9525">
            <a:noFill/>
            <a:miter lim="800000"/>
            <a:headEnd/>
            <a:tailEnd/>
          </a:ln>
          <a:effectLst/>
        </p:spPr>
        <p:txBody>
          <a:bodyPr wrap="none" lIns="92075" tIns="46038" rIns="92075" bIns="46038">
            <a:spAutoFit/>
          </a:bodyPr>
          <a:lstStyle/>
          <a:p>
            <a:pPr algn="ctr"/>
            <a:r>
              <a:rPr lang="en-US" b="1"/>
              <a:t>Planning</a:t>
            </a:r>
          </a:p>
          <a:p>
            <a:pPr algn="ctr"/>
            <a:r>
              <a:rPr lang="en-US" b="1"/>
              <a:t>Horizon</a:t>
            </a:r>
          </a:p>
        </p:txBody>
      </p:sp>
      <p:sp>
        <p:nvSpPr>
          <p:cNvPr id="62484" name="Line 20"/>
          <p:cNvSpPr>
            <a:spLocks noChangeShapeType="1"/>
          </p:cNvSpPr>
          <p:nvPr/>
        </p:nvSpPr>
        <p:spPr bwMode="auto">
          <a:xfrm>
            <a:off x="8213725" y="1504950"/>
            <a:ext cx="11113" cy="434340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62485" name="Line 21"/>
          <p:cNvSpPr>
            <a:spLocks noChangeShapeType="1"/>
          </p:cNvSpPr>
          <p:nvPr/>
        </p:nvSpPr>
        <p:spPr bwMode="auto">
          <a:xfrm>
            <a:off x="1111250" y="547687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86" name="Line 22"/>
          <p:cNvSpPr>
            <a:spLocks noChangeShapeType="1"/>
          </p:cNvSpPr>
          <p:nvPr/>
        </p:nvSpPr>
        <p:spPr bwMode="auto">
          <a:xfrm>
            <a:off x="1287463" y="5472113"/>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87" name="Line 23"/>
          <p:cNvSpPr>
            <a:spLocks noChangeShapeType="1"/>
          </p:cNvSpPr>
          <p:nvPr/>
        </p:nvSpPr>
        <p:spPr bwMode="auto">
          <a:xfrm>
            <a:off x="1439863" y="546735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88" name="Line 24"/>
          <p:cNvSpPr>
            <a:spLocks noChangeShapeType="1"/>
          </p:cNvSpPr>
          <p:nvPr/>
        </p:nvSpPr>
        <p:spPr bwMode="auto">
          <a:xfrm>
            <a:off x="1579563" y="5500688"/>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89" name="Line 25"/>
          <p:cNvSpPr>
            <a:spLocks noChangeShapeType="1"/>
          </p:cNvSpPr>
          <p:nvPr/>
        </p:nvSpPr>
        <p:spPr bwMode="auto">
          <a:xfrm>
            <a:off x="1757363" y="54832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0" name="Line 26"/>
          <p:cNvSpPr>
            <a:spLocks noChangeShapeType="1"/>
          </p:cNvSpPr>
          <p:nvPr/>
        </p:nvSpPr>
        <p:spPr bwMode="auto">
          <a:xfrm>
            <a:off x="1935163" y="5465763"/>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1" name="Line 27"/>
          <p:cNvSpPr>
            <a:spLocks noChangeShapeType="1"/>
          </p:cNvSpPr>
          <p:nvPr/>
        </p:nvSpPr>
        <p:spPr bwMode="auto">
          <a:xfrm>
            <a:off x="2100263" y="547370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2" name="Line 28"/>
          <p:cNvSpPr>
            <a:spLocks noChangeShapeType="1"/>
          </p:cNvSpPr>
          <p:nvPr/>
        </p:nvSpPr>
        <p:spPr bwMode="auto">
          <a:xfrm>
            <a:off x="2278063" y="5468938"/>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3" name="Line 29"/>
          <p:cNvSpPr>
            <a:spLocks noChangeShapeType="1"/>
          </p:cNvSpPr>
          <p:nvPr/>
        </p:nvSpPr>
        <p:spPr bwMode="auto">
          <a:xfrm>
            <a:off x="2493963" y="548957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4" name="Line 30"/>
          <p:cNvSpPr>
            <a:spLocks noChangeShapeType="1"/>
          </p:cNvSpPr>
          <p:nvPr/>
        </p:nvSpPr>
        <p:spPr bwMode="auto">
          <a:xfrm>
            <a:off x="2697163" y="549275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5" name="Line 31"/>
          <p:cNvSpPr>
            <a:spLocks noChangeShapeType="1"/>
          </p:cNvSpPr>
          <p:nvPr/>
        </p:nvSpPr>
        <p:spPr bwMode="auto">
          <a:xfrm>
            <a:off x="2925763" y="5475288"/>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6" name="Line 32"/>
          <p:cNvSpPr>
            <a:spLocks noChangeShapeType="1"/>
          </p:cNvSpPr>
          <p:nvPr/>
        </p:nvSpPr>
        <p:spPr bwMode="auto">
          <a:xfrm>
            <a:off x="3192463" y="54705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7" name="Line 33"/>
          <p:cNvSpPr>
            <a:spLocks noChangeShapeType="1"/>
          </p:cNvSpPr>
          <p:nvPr/>
        </p:nvSpPr>
        <p:spPr bwMode="auto">
          <a:xfrm>
            <a:off x="3408363" y="5461000"/>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8" name="Line 34"/>
          <p:cNvSpPr>
            <a:spLocks noChangeShapeType="1"/>
          </p:cNvSpPr>
          <p:nvPr/>
        </p:nvSpPr>
        <p:spPr bwMode="auto">
          <a:xfrm>
            <a:off x="4076700" y="54959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499" name="Line 35"/>
          <p:cNvSpPr>
            <a:spLocks noChangeShapeType="1"/>
          </p:cNvSpPr>
          <p:nvPr/>
        </p:nvSpPr>
        <p:spPr bwMode="auto">
          <a:xfrm>
            <a:off x="4406900" y="54705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0" name="Line 36"/>
          <p:cNvSpPr>
            <a:spLocks noChangeShapeType="1"/>
          </p:cNvSpPr>
          <p:nvPr/>
        </p:nvSpPr>
        <p:spPr bwMode="auto">
          <a:xfrm>
            <a:off x="4762500" y="54832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1" name="Line 37"/>
          <p:cNvSpPr>
            <a:spLocks noChangeShapeType="1"/>
          </p:cNvSpPr>
          <p:nvPr/>
        </p:nvSpPr>
        <p:spPr bwMode="auto">
          <a:xfrm>
            <a:off x="5156200" y="54705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2" name="Line 38"/>
          <p:cNvSpPr>
            <a:spLocks noChangeShapeType="1"/>
          </p:cNvSpPr>
          <p:nvPr/>
        </p:nvSpPr>
        <p:spPr bwMode="auto">
          <a:xfrm>
            <a:off x="5448300" y="54959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3" name="Line 39"/>
          <p:cNvSpPr>
            <a:spLocks noChangeShapeType="1"/>
          </p:cNvSpPr>
          <p:nvPr/>
        </p:nvSpPr>
        <p:spPr bwMode="auto">
          <a:xfrm>
            <a:off x="5803900" y="54959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4" name="Line 40"/>
          <p:cNvSpPr>
            <a:spLocks noChangeShapeType="1"/>
          </p:cNvSpPr>
          <p:nvPr/>
        </p:nvSpPr>
        <p:spPr bwMode="auto">
          <a:xfrm>
            <a:off x="6210300" y="5495925"/>
            <a:ext cx="0" cy="346075"/>
          </a:xfrm>
          <a:prstGeom prst="line">
            <a:avLst/>
          </a:prstGeom>
          <a:noFill/>
          <a:ln w="12700">
            <a:solidFill>
              <a:schemeClr val="tx1"/>
            </a:solidFill>
            <a:round/>
            <a:headEnd type="none" w="sm" len="sm"/>
            <a:tailEnd type="none" w="sm" len="sm"/>
          </a:ln>
          <a:effectLst/>
        </p:spPr>
        <p:txBody>
          <a:bodyPr/>
          <a:lstStyle/>
          <a:p>
            <a:endParaRPr lang="en-US"/>
          </a:p>
        </p:txBody>
      </p:sp>
      <p:sp>
        <p:nvSpPr>
          <p:cNvPr id="62505" name="Rectangle 41"/>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2-30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1"/>
          </p:nvPr>
        </p:nvSpPr>
        <p:spPr/>
        <p:txBody>
          <a:bodyPr/>
          <a:lstStyle/>
          <a:p>
            <a:r>
              <a:rPr lang="en-US"/>
              <a:t>2-</a:t>
            </a:r>
            <a:fld id="{02CF4144-A75A-4CA9-9B76-6AEBBCC868C9}" type="slidenum">
              <a:rPr lang="en-US"/>
              <a:pPr/>
              <a:t>70</a:t>
            </a:fld>
            <a:endParaRPr lang="en-US"/>
          </a:p>
        </p:txBody>
      </p:sp>
      <p:sp>
        <p:nvSpPr>
          <p:cNvPr id="48130" name="Line 2"/>
          <p:cNvSpPr>
            <a:spLocks noChangeShapeType="1"/>
          </p:cNvSpPr>
          <p:nvPr/>
        </p:nvSpPr>
        <p:spPr bwMode="auto">
          <a:xfrm>
            <a:off x="762000" y="2525713"/>
            <a:ext cx="0" cy="3570287"/>
          </a:xfrm>
          <a:prstGeom prst="line">
            <a:avLst/>
          </a:prstGeom>
          <a:noFill/>
          <a:ln w="25400">
            <a:solidFill>
              <a:schemeClr val="tx1"/>
            </a:solidFill>
            <a:round/>
            <a:headEnd type="none" w="sm" len="sm"/>
            <a:tailEnd type="none" w="sm" len="sm"/>
          </a:ln>
          <a:effectLst/>
        </p:spPr>
        <p:txBody>
          <a:bodyPr/>
          <a:lstStyle/>
          <a:p>
            <a:endParaRPr lang="en-US"/>
          </a:p>
        </p:txBody>
      </p:sp>
      <p:sp>
        <p:nvSpPr>
          <p:cNvPr id="48131" name="Line 3"/>
          <p:cNvSpPr>
            <a:spLocks noChangeShapeType="1"/>
          </p:cNvSpPr>
          <p:nvPr/>
        </p:nvSpPr>
        <p:spPr bwMode="auto">
          <a:xfrm>
            <a:off x="773113" y="6096000"/>
            <a:ext cx="7380287" cy="0"/>
          </a:xfrm>
          <a:prstGeom prst="line">
            <a:avLst/>
          </a:prstGeom>
          <a:noFill/>
          <a:ln w="25400">
            <a:solidFill>
              <a:schemeClr val="tx1"/>
            </a:solidFill>
            <a:round/>
            <a:headEnd type="none" w="sm" len="sm"/>
            <a:tailEnd type="none" w="sm" len="sm"/>
          </a:ln>
          <a:effectLst/>
        </p:spPr>
        <p:txBody>
          <a:bodyPr/>
          <a:lstStyle/>
          <a:p>
            <a:endParaRPr lang="en-US"/>
          </a:p>
        </p:txBody>
      </p:sp>
      <p:sp>
        <p:nvSpPr>
          <p:cNvPr id="48132" name="Line 4"/>
          <p:cNvSpPr>
            <a:spLocks noChangeShapeType="1"/>
          </p:cNvSpPr>
          <p:nvPr/>
        </p:nvSpPr>
        <p:spPr bwMode="auto">
          <a:xfrm flipV="1">
            <a:off x="3735388" y="4802188"/>
            <a:ext cx="1284287" cy="446087"/>
          </a:xfrm>
          <a:prstGeom prst="line">
            <a:avLst/>
          </a:prstGeom>
          <a:noFill/>
          <a:ln w="9525">
            <a:noFill/>
            <a:round/>
            <a:headEnd type="none" w="sm" len="sm"/>
            <a:tailEnd type="none" w="sm" len="sm"/>
          </a:ln>
          <a:effectLst/>
        </p:spPr>
        <p:txBody>
          <a:bodyPr/>
          <a:lstStyle/>
          <a:p>
            <a:endParaRPr lang="en-US"/>
          </a:p>
        </p:txBody>
      </p:sp>
      <p:sp>
        <p:nvSpPr>
          <p:cNvPr id="48133" name="Line 5"/>
          <p:cNvSpPr>
            <a:spLocks noChangeShapeType="1"/>
          </p:cNvSpPr>
          <p:nvPr/>
        </p:nvSpPr>
        <p:spPr bwMode="auto">
          <a:xfrm>
            <a:off x="1154113" y="4811713"/>
            <a:ext cx="369887" cy="750887"/>
          </a:xfrm>
          <a:prstGeom prst="line">
            <a:avLst/>
          </a:prstGeom>
          <a:noFill/>
          <a:ln w="25400">
            <a:solidFill>
              <a:schemeClr val="tx1"/>
            </a:solidFill>
            <a:round/>
            <a:headEnd type="none" w="sm" len="sm"/>
            <a:tailEnd type="none" w="sm" len="sm"/>
          </a:ln>
          <a:effectLst/>
        </p:spPr>
        <p:txBody>
          <a:bodyPr/>
          <a:lstStyle/>
          <a:p>
            <a:endParaRPr lang="en-US"/>
          </a:p>
        </p:txBody>
      </p:sp>
      <p:sp>
        <p:nvSpPr>
          <p:cNvPr id="48134" name="Line 6"/>
          <p:cNvSpPr>
            <a:spLocks noChangeShapeType="1"/>
          </p:cNvSpPr>
          <p:nvPr/>
        </p:nvSpPr>
        <p:spPr bwMode="auto">
          <a:xfrm flipV="1">
            <a:off x="1525588" y="4421188"/>
            <a:ext cx="522287" cy="1131887"/>
          </a:xfrm>
          <a:prstGeom prst="line">
            <a:avLst/>
          </a:prstGeom>
          <a:noFill/>
          <a:ln w="25400">
            <a:solidFill>
              <a:schemeClr val="tx1"/>
            </a:solidFill>
            <a:round/>
            <a:headEnd type="none" w="sm" len="sm"/>
            <a:tailEnd type="none" w="sm" len="sm"/>
          </a:ln>
          <a:effectLst/>
        </p:spPr>
        <p:txBody>
          <a:bodyPr/>
          <a:lstStyle/>
          <a:p>
            <a:endParaRPr lang="en-US"/>
          </a:p>
        </p:txBody>
      </p:sp>
      <p:sp>
        <p:nvSpPr>
          <p:cNvPr id="48135" name="Line 7"/>
          <p:cNvSpPr>
            <a:spLocks noChangeShapeType="1"/>
          </p:cNvSpPr>
          <p:nvPr/>
        </p:nvSpPr>
        <p:spPr bwMode="auto">
          <a:xfrm flipV="1">
            <a:off x="2058988" y="4268788"/>
            <a:ext cx="522287" cy="141287"/>
          </a:xfrm>
          <a:prstGeom prst="line">
            <a:avLst/>
          </a:prstGeom>
          <a:noFill/>
          <a:ln w="25400">
            <a:solidFill>
              <a:schemeClr val="tx1"/>
            </a:solidFill>
            <a:round/>
            <a:headEnd type="none" w="sm" len="sm"/>
            <a:tailEnd type="none" w="sm" len="sm"/>
          </a:ln>
          <a:effectLst/>
        </p:spPr>
        <p:txBody>
          <a:bodyPr/>
          <a:lstStyle/>
          <a:p>
            <a:endParaRPr lang="en-US"/>
          </a:p>
        </p:txBody>
      </p:sp>
      <p:sp>
        <p:nvSpPr>
          <p:cNvPr id="48136" name="Line 8"/>
          <p:cNvSpPr>
            <a:spLocks noChangeShapeType="1"/>
          </p:cNvSpPr>
          <p:nvPr/>
        </p:nvSpPr>
        <p:spPr bwMode="auto">
          <a:xfrm flipV="1">
            <a:off x="2592388" y="3049588"/>
            <a:ext cx="674687" cy="1208087"/>
          </a:xfrm>
          <a:prstGeom prst="line">
            <a:avLst/>
          </a:prstGeom>
          <a:noFill/>
          <a:ln w="25400">
            <a:solidFill>
              <a:schemeClr val="tx1"/>
            </a:solidFill>
            <a:round/>
            <a:headEnd type="none" w="sm" len="sm"/>
            <a:tailEnd type="none" w="sm" len="sm"/>
          </a:ln>
          <a:effectLst/>
        </p:spPr>
        <p:txBody>
          <a:bodyPr/>
          <a:lstStyle/>
          <a:p>
            <a:endParaRPr lang="en-US"/>
          </a:p>
        </p:txBody>
      </p:sp>
      <p:sp>
        <p:nvSpPr>
          <p:cNvPr id="48137" name="Line 9"/>
          <p:cNvSpPr>
            <a:spLocks noChangeShapeType="1"/>
          </p:cNvSpPr>
          <p:nvPr/>
        </p:nvSpPr>
        <p:spPr bwMode="auto">
          <a:xfrm>
            <a:off x="3287713" y="3059113"/>
            <a:ext cx="217487" cy="1741487"/>
          </a:xfrm>
          <a:prstGeom prst="line">
            <a:avLst/>
          </a:prstGeom>
          <a:noFill/>
          <a:ln w="25400">
            <a:solidFill>
              <a:schemeClr val="tx1"/>
            </a:solidFill>
            <a:round/>
            <a:headEnd type="none" w="sm" len="sm"/>
            <a:tailEnd type="none" w="sm" len="sm"/>
          </a:ln>
          <a:effectLst/>
        </p:spPr>
        <p:txBody>
          <a:bodyPr/>
          <a:lstStyle/>
          <a:p>
            <a:endParaRPr lang="en-US"/>
          </a:p>
        </p:txBody>
      </p:sp>
      <p:sp>
        <p:nvSpPr>
          <p:cNvPr id="48138" name="Line 10"/>
          <p:cNvSpPr>
            <a:spLocks noChangeShapeType="1"/>
          </p:cNvSpPr>
          <p:nvPr/>
        </p:nvSpPr>
        <p:spPr bwMode="auto">
          <a:xfrm>
            <a:off x="3517900" y="4806950"/>
            <a:ext cx="369888" cy="598488"/>
          </a:xfrm>
          <a:prstGeom prst="line">
            <a:avLst/>
          </a:prstGeom>
          <a:noFill/>
          <a:ln w="25400">
            <a:solidFill>
              <a:schemeClr val="tx1"/>
            </a:solidFill>
            <a:round/>
            <a:headEnd type="none" w="sm" len="sm"/>
            <a:tailEnd type="none" w="sm" len="sm"/>
          </a:ln>
          <a:effectLst/>
        </p:spPr>
        <p:txBody>
          <a:bodyPr/>
          <a:lstStyle/>
          <a:p>
            <a:endParaRPr lang="en-US"/>
          </a:p>
        </p:txBody>
      </p:sp>
      <p:sp>
        <p:nvSpPr>
          <p:cNvPr id="48139" name="Line 11"/>
          <p:cNvSpPr>
            <a:spLocks noChangeShapeType="1"/>
          </p:cNvSpPr>
          <p:nvPr/>
        </p:nvSpPr>
        <p:spPr bwMode="auto">
          <a:xfrm flipV="1">
            <a:off x="3887788" y="4954588"/>
            <a:ext cx="1284287" cy="446087"/>
          </a:xfrm>
          <a:prstGeom prst="line">
            <a:avLst/>
          </a:prstGeom>
          <a:noFill/>
          <a:ln w="9525">
            <a:noFill/>
            <a:round/>
            <a:headEnd type="none" w="sm" len="sm"/>
            <a:tailEnd type="none" w="sm" len="sm"/>
          </a:ln>
          <a:effectLst/>
        </p:spPr>
        <p:txBody>
          <a:bodyPr/>
          <a:lstStyle/>
          <a:p>
            <a:endParaRPr lang="en-US"/>
          </a:p>
        </p:txBody>
      </p:sp>
      <p:sp>
        <p:nvSpPr>
          <p:cNvPr id="48140" name="Line 12"/>
          <p:cNvSpPr>
            <a:spLocks noChangeShapeType="1"/>
          </p:cNvSpPr>
          <p:nvPr/>
        </p:nvSpPr>
        <p:spPr bwMode="auto">
          <a:xfrm flipV="1">
            <a:off x="3887788" y="4649788"/>
            <a:ext cx="979487" cy="750887"/>
          </a:xfrm>
          <a:prstGeom prst="line">
            <a:avLst/>
          </a:prstGeom>
          <a:noFill/>
          <a:ln w="12700">
            <a:solidFill>
              <a:schemeClr val="tx1"/>
            </a:solidFill>
            <a:round/>
            <a:headEnd type="none" w="sm" len="sm"/>
            <a:tailEnd type="none" w="sm" len="sm"/>
          </a:ln>
          <a:effectLst/>
        </p:spPr>
        <p:txBody>
          <a:bodyPr/>
          <a:lstStyle/>
          <a:p>
            <a:endParaRPr lang="en-US"/>
          </a:p>
        </p:txBody>
      </p:sp>
      <p:sp>
        <p:nvSpPr>
          <p:cNvPr id="48141" name="Line 13"/>
          <p:cNvSpPr>
            <a:spLocks noChangeShapeType="1"/>
          </p:cNvSpPr>
          <p:nvPr/>
        </p:nvSpPr>
        <p:spPr bwMode="auto">
          <a:xfrm flipV="1">
            <a:off x="4878388" y="3582988"/>
            <a:ext cx="446087" cy="1055687"/>
          </a:xfrm>
          <a:prstGeom prst="line">
            <a:avLst/>
          </a:prstGeom>
          <a:noFill/>
          <a:ln w="25400">
            <a:solidFill>
              <a:schemeClr val="tx1"/>
            </a:solidFill>
            <a:round/>
            <a:headEnd type="none" w="sm" len="sm"/>
            <a:tailEnd type="none" w="sm" len="sm"/>
          </a:ln>
          <a:effectLst/>
        </p:spPr>
        <p:txBody>
          <a:bodyPr/>
          <a:lstStyle/>
          <a:p>
            <a:endParaRPr lang="en-US"/>
          </a:p>
        </p:txBody>
      </p:sp>
      <p:sp>
        <p:nvSpPr>
          <p:cNvPr id="48142" name="Line 14"/>
          <p:cNvSpPr>
            <a:spLocks noChangeShapeType="1"/>
          </p:cNvSpPr>
          <p:nvPr/>
        </p:nvSpPr>
        <p:spPr bwMode="auto">
          <a:xfrm flipV="1">
            <a:off x="5335588" y="3049588"/>
            <a:ext cx="674687" cy="522287"/>
          </a:xfrm>
          <a:prstGeom prst="line">
            <a:avLst/>
          </a:prstGeom>
          <a:noFill/>
          <a:ln w="25400">
            <a:solidFill>
              <a:schemeClr val="tx1"/>
            </a:solidFill>
            <a:round/>
            <a:headEnd type="none" w="sm" len="sm"/>
            <a:tailEnd type="none" w="sm" len="sm"/>
          </a:ln>
          <a:effectLst/>
        </p:spPr>
        <p:txBody>
          <a:bodyPr/>
          <a:lstStyle/>
          <a:p>
            <a:endParaRPr lang="en-US"/>
          </a:p>
        </p:txBody>
      </p:sp>
      <p:sp>
        <p:nvSpPr>
          <p:cNvPr id="48143" name="Line 15"/>
          <p:cNvSpPr>
            <a:spLocks noChangeShapeType="1"/>
          </p:cNvSpPr>
          <p:nvPr/>
        </p:nvSpPr>
        <p:spPr bwMode="auto">
          <a:xfrm>
            <a:off x="6030913" y="3059113"/>
            <a:ext cx="522287" cy="3698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44" name="Line 16"/>
          <p:cNvSpPr>
            <a:spLocks noChangeShapeType="1"/>
          </p:cNvSpPr>
          <p:nvPr/>
        </p:nvSpPr>
        <p:spPr bwMode="auto">
          <a:xfrm>
            <a:off x="6564313" y="3440113"/>
            <a:ext cx="446087" cy="9032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45" name="Line 17"/>
          <p:cNvSpPr>
            <a:spLocks noChangeShapeType="1"/>
          </p:cNvSpPr>
          <p:nvPr/>
        </p:nvSpPr>
        <p:spPr bwMode="auto">
          <a:xfrm>
            <a:off x="1687513" y="4506913"/>
            <a:ext cx="522287" cy="650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46" name="Line 18"/>
          <p:cNvSpPr>
            <a:spLocks noChangeShapeType="1"/>
          </p:cNvSpPr>
          <p:nvPr/>
        </p:nvSpPr>
        <p:spPr bwMode="auto">
          <a:xfrm flipV="1">
            <a:off x="2211388" y="4421188"/>
            <a:ext cx="598487" cy="1412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47" name="Line 19"/>
          <p:cNvSpPr>
            <a:spLocks noChangeShapeType="1"/>
          </p:cNvSpPr>
          <p:nvPr/>
        </p:nvSpPr>
        <p:spPr bwMode="auto">
          <a:xfrm flipV="1">
            <a:off x="2820988" y="4192588"/>
            <a:ext cx="674687" cy="2174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48" name="Line 20"/>
          <p:cNvSpPr>
            <a:spLocks noChangeShapeType="1"/>
          </p:cNvSpPr>
          <p:nvPr/>
        </p:nvSpPr>
        <p:spPr bwMode="auto">
          <a:xfrm>
            <a:off x="3516313" y="4202113"/>
            <a:ext cx="522287" cy="1412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49" name="Line 21"/>
          <p:cNvSpPr>
            <a:spLocks noChangeShapeType="1"/>
          </p:cNvSpPr>
          <p:nvPr/>
        </p:nvSpPr>
        <p:spPr bwMode="auto">
          <a:xfrm>
            <a:off x="4049713" y="4354513"/>
            <a:ext cx="598487" cy="293687"/>
          </a:xfrm>
          <a:prstGeom prst="line">
            <a:avLst/>
          </a:prstGeom>
          <a:noFill/>
          <a:ln w="12700">
            <a:solidFill>
              <a:schemeClr val="tx1"/>
            </a:solidFill>
            <a:prstDash val="dashDot"/>
            <a:round/>
            <a:headEnd type="none" w="sm" len="sm"/>
            <a:tailEnd type="none" w="sm" len="sm"/>
          </a:ln>
          <a:effectLst/>
        </p:spPr>
        <p:txBody>
          <a:bodyPr/>
          <a:lstStyle/>
          <a:p>
            <a:endParaRPr lang="en-US"/>
          </a:p>
        </p:txBody>
      </p:sp>
      <p:sp>
        <p:nvSpPr>
          <p:cNvPr id="48150" name="Line 22"/>
          <p:cNvSpPr>
            <a:spLocks noChangeShapeType="1"/>
          </p:cNvSpPr>
          <p:nvPr/>
        </p:nvSpPr>
        <p:spPr bwMode="auto">
          <a:xfrm flipV="1">
            <a:off x="4649788" y="4421188"/>
            <a:ext cx="674687" cy="2174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51" name="Line 23"/>
          <p:cNvSpPr>
            <a:spLocks noChangeShapeType="1"/>
          </p:cNvSpPr>
          <p:nvPr/>
        </p:nvSpPr>
        <p:spPr bwMode="auto">
          <a:xfrm flipV="1">
            <a:off x="5335588" y="4192588"/>
            <a:ext cx="674687" cy="2174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52" name="Line 24"/>
          <p:cNvSpPr>
            <a:spLocks noChangeShapeType="1"/>
          </p:cNvSpPr>
          <p:nvPr/>
        </p:nvSpPr>
        <p:spPr bwMode="auto">
          <a:xfrm flipV="1">
            <a:off x="6021388" y="4116388"/>
            <a:ext cx="522287" cy="650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53" name="Line 25"/>
          <p:cNvSpPr>
            <a:spLocks noChangeShapeType="1"/>
          </p:cNvSpPr>
          <p:nvPr/>
        </p:nvSpPr>
        <p:spPr bwMode="auto">
          <a:xfrm>
            <a:off x="6488113" y="4125913"/>
            <a:ext cx="750887" cy="1412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54" name="Line 26"/>
          <p:cNvSpPr>
            <a:spLocks noChangeShapeType="1"/>
          </p:cNvSpPr>
          <p:nvPr/>
        </p:nvSpPr>
        <p:spPr bwMode="auto">
          <a:xfrm>
            <a:off x="7250113" y="4278313"/>
            <a:ext cx="598487" cy="65087"/>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55" name="Rectangle 27"/>
          <p:cNvSpPr>
            <a:spLocks noChangeArrowheads="1"/>
          </p:cNvSpPr>
          <p:nvPr/>
        </p:nvSpPr>
        <p:spPr bwMode="auto">
          <a:xfrm>
            <a:off x="5486400" y="4997450"/>
            <a:ext cx="3194050" cy="623888"/>
          </a:xfrm>
          <a:prstGeom prst="rect">
            <a:avLst/>
          </a:prstGeom>
          <a:noFill/>
          <a:ln w="9525">
            <a:noFill/>
            <a:miter lim="800000"/>
            <a:headEnd/>
            <a:tailEnd/>
          </a:ln>
          <a:effectLst/>
        </p:spPr>
        <p:txBody>
          <a:bodyPr wrap="none" lIns="92075" tIns="46038" rIns="92075" bIns="46038" anchor="ctr">
            <a:spAutoFit/>
          </a:bodyPr>
          <a:lstStyle/>
          <a:p>
            <a:pPr eaLnBrk="0" hangingPunct="0">
              <a:spcBef>
                <a:spcPct val="50000"/>
              </a:spcBef>
            </a:pPr>
            <a:r>
              <a:rPr lang="en-US" sz="1400" b="1"/>
              <a:t>0.1 Low weighting -most smoothing</a:t>
            </a:r>
          </a:p>
          <a:p>
            <a:pPr eaLnBrk="0" hangingPunct="0">
              <a:spcBef>
                <a:spcPct val="50000"/>
              </a:spcBef>
            </a:pPr>
            <a:r>
              <a:rPr lang="en-US" sz="1400" b="1"/>
              <a:t>0.9 High weighting - close to actual</a:t>
            </a:r>
          </a:p>
        </p:txBody>
      </p:sp>
      <p:sp>
        <p:nvSpPr>
          <p:cNvPr id="48156" name="Line 28"/>
          <p:cNvSpPr>
            <a:spLocks noChangeShapeType="1"/>
          </p:cNvSpPr>
          <p:nvPr/>
        </p:nvSpPr>
        <p:spPr bwMode="auto">
          <a:xfrm>
            <a:off x="1687513" y="4506913"/>
            <a:ext cx="369887" cy="10556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57" name="Line 29"/>
          <p:cNvSpPr>
            <a:spLocks noChangeShapeType="1"/>
          </p:cNvSpPr>
          <p:nvPr/>
        </p:nvSpPr>
        <p:spPr bwMode="auto">
          <a:xfrm flipV="1">
            <a:off x="2058988" y="4421188"/>
            <a:ext cx="522287" cy="11318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58" name="Line 30"/>
          <p:cNvSpPr>
            <a:spLocks noChangeShapeType="1"/>
          </p:cNvSpPr>
          <p:nvPr/>
        </p:nvSpPr>
        <p:spPr bwMode="auto">
          <a:xfrm flipV="1">
            <a:off x="2592388" y="4268788"/>
            <a:ext cx="369887" cy="1412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59" name="Line 31"/>
          <p:cNvSpPr>
            <a:spLocks noChangeShapeType="1"/>
          </p:cNvSpPr>
          <p:nvPr/>
        </p:nvSpPr>
        <p:spPr bwMode="auto">
          <a:xfrm flipV="1">
            <a:off x="2973388" y="3125788"/>
            <a:ext cx="522287" cy="11318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0" name="Line 32"/>
          <p:cNvSpPr>
            <a:spLocks noChangeShapeType="1"/>
          </p:cNvSpPr>
          <p:nvPr/>
        </p:nvSpPr>
        <p:spPr bwMode="auto">
          <a:xfrm>
            <a:off x="3516313" y="3135313"/>
            <a:ext cx="217487" cy="16652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1" name="Line 33"/>
          <p:cNvSpPr>
            <a:spLocks noChangeShapeType="1"/>
          </p:cNvSpPr>
          <p:nvPr/>
        </p:nvSpPr>
        <p:spPr bwMode="auto">
          <a:xfrm>
            <a:off x="3744913" y="4811713"/>
            <a:ext cx="293687" cy="4460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2" name="Line 34"/>
          <p:cNvSpPr>
            <a:spLocks noChangeShapeType="1"/>
          </p:cNvSpPr>
          <p:nvPr/>
        </p:nvSpPr>
        <p:spPr bwMode="auto">
          <a:xfrm flipV="1">
            <a:off x="4040188" y="4573588"/>
            <a:ext cx="979487" cy="6746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3" name="Line 35"/>
          <p:cNvSpPr>
            <a:spLocks noChangeShapeType="1"/>
          </p:cNvSpPr>
          <p:nvPr/>
        </p:nvSpPr>
        <p:spPr bwMode="auto">
          <a:xfrm flipV="1">
            <a:off x="5106988" y="3430588"/>
            <a:ext cx="446087" cy="11318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4" name="Line 36"/>
          <p:cNvSpPr>
            <a:spLocks noChangeShapeType="1"/>
          </p:cNvSpPr>
          <p:nvPr/>
        </p:nvSpPr>
        <p:spPr bwMode="auto">
          <a:xfrm flipV="1">
            <a:off x="5487988" y="3125788"/>
            <a:ext cx="522287" cy="293687"/>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5" name="Line 37"/>
          <p:cNvSpPr>
            <a:spLocks noChangeShapeType="1"/>
          </p:cNvSpPr>
          <p:nvPr/>
        </p:nvSpPr>
        <p:spPr bwMode="auto">
          <a:xfrm>
            <a:off x="6030913" y="3059113"/>
            <a:ext cx="522287" cy="598487"/>
          </a:xfrm>
          <a:prstGeom prst="line">
            <a:avLst/>
          </a:prstGeom>
          <a:noFill/>
          <a:ln w="25400">
            <a:solidFill>
              <a:schemeClr val="tx1"/>
            </a:solidFill>
            <a:round/>
            <a:headEnd type="none" w="sm" len="sm"/>
            <a:tailEnd type="none" w="sm" len="sm"/>
          </a:ln>
          <a:effectLst/>
        </p:spPr>
        <p:txBody>
          <a:bodyPr/>
          <a:lstStyle/>
          <a:p>
            <a:endParaRPr lang="en-US"/>
          </a:p>
        </p:txBody>
      </p:sp>
      <p:sp>
        <p:nvSpPr>
          <p:cNvPr id="48166" name="Line 38"/>
          <p:cNvSpPr>
            <a:spLocks noChangeShapeType="1"/>
          </p:cNvSpPr>
          <p:nvPr/>
        </p:nvSpPr>
        <p:spPr bwMode="auto">
          <a:xfrm>
            <a:off x="4887913" y="5181600"/>
            <a:ext cx="598487" cy="0"/>
          </a:xfrm>
          <a:prstGeom prst="line">
            <a:avLst/>
          </a:prstGeom>
          <a:noFill/>
          <a:ln w="12700">
            <a:solidFill>
              <a:schemeClr val="tx1"/>
            </a:solidFill>
            <a:prstDash val="dash"/>
            <a:round/>
            <a:headEnd type="none" w="sm" len="sm"/>
            <a:tailEnd type="none" w="sm" len="sm"/>
          </a:ln>
          <a:effectLst/>
        </p:spPr>
        <p:txBody>
          <a:bodyPr/>
          <a:lstStyle/>
          <a:p>
            <a:endParaRPr lang="en-US"/>
          </a:p>
        </p:txBody>
      </p:sp>
      <p:sp>
        <p:nvSpPr>
          <p:cNvPr id="48167" name="Line 39"/>
          <p:cNvSpPr>
            <a:spLocks noChangeShapeType="1"/>
          </p:cNvSpPr>
          <p:nvPr/>
        </p:nvSpPr>
        <p:spPr bwMode="auto">
          <a:xfrm>
            <a:off x="4887913" y="5486400"/>
            <a:ext cx="598487" cy="0"/>
          </a:xfrm>
          <a:prstGeom prst="line">
            <a:avLst/>
          </a:prstGeom>
          <a:noFill/>
          <a:ln w="12700">
            <a:solidFill>
              <a:schemeClr val="tx1"/>
            </a:solidFill>
            <a:prstDash val="lgDash"/>
            <a:round/>
            <a:headEnd type="none" w="sm" len="sm"/>
            <a:tailEnd type="none" w="sm" len="sm"/>
          </a:ln>
          <a:effectLst/>
        </p:spPr>
        <p:txBody>
          <a:bodyPr/>
          <a:lstStyle/>
          <a:p>
            <a:endParaRPr lang="en-US"/>
          </a:p>
        </p:txBody>
      </p:sp>
      <p:sp>
        <p:nvSpPr>
          <p:cNvPr id="48168" name="Rectangle 40"/>
          <p:cNvSpPr>
            <a:spLocks noGrp="1" noChangeArrowheads="1"/>
          </p:cNvSpPr>
          <p:nvPr>
            <p:ph type="title"/>
          </p:nvPr>
        </p:nvSpPr>
        <p:spPr>
          <a:noFill/>
          <a:ln/>
        </p:spPr>
        <p:txBody>
          <a:bodyPr/>
          <a:lstStyle/>
          <a:p>
            <a:r>
              <a:rPr lang="en-US" sz="3600">
                <a:solidFill>
                  <a:srgbClr val="003399"/>
                </a:solidFill>
              </a:rPr>
              <a:t>Choice of Exponential Smoothing Factors</a:t>
            </a:r>
          </a:p>
        </p:txBody>
      </p:sp>
      <p:sp>
        <p:nvSpPr>
          <p:cNvPr id="48169" name="Rectangle 41"/>
          <p:cNvSpPr>
            <a:spLocks noChangeArrowheads="1"/>
          </p:cNvSpPr>
          <p:nvPr/>
        </p:nvSpPr>
        <p:spPr bwMode="auto">
          <a:xfrm>
            <a:off x="3124200" y="5638800"/>
            <a:ext cx="1416050" cy="366713"/>
          </a:xfrm>
          <a:prstGeom prst="rect">
            <a:avLst/>
          </a:prstGeom>
          <a:noFill/>
          <a:ln w="9525">
            <a:noFill/>
            <a:miter lim="800000"/>
            <a:headEnd/>
            <a:tailEnd/>
          </a:ln>
          <a:effectLst/>
        </p:spPr>
        <p:txBody>
          <a:bodyPr wrap="none" lIns="92075" tIns="46038" rIns="92075" bIns="46038" anchor="ctr">
            <a:spAutoFit/>
          </a:bodyPr>
          <a:lstStyle/>
          <a:p>
            <a:pPr algn="ctr" eaLnBrk="0" hangingPunct="0">
              <a:spcBef>
                <a:spcPct val="50000"/>
              </a:spcBef>
            </a:pPr>
            <a:r>
              <a:rPr lang="en-US"/>
              <a:t>Actual sales</a:t>
            </a:r>
          </a:p>
        </p:txBody>
      </p:sp>
      <p:sp>
        <p:nvSpPr>
          <p:cNvPr id="48170" name="Line 42"/>
          <p:cNvSpPr>
            <a:spLocks noChangeShapeType="1"/>
          </p:cNvSpPr>
          <p:nvPr/>
        </p:nvSpPr>
        <p:spPr bwMode="auto">
          <a:xfrm>
            <a:off x="1763713" y="5867400"/>
            <a:ext cx="1055687" cy="0"/>
          </a:xfrm>
          <a:prstGeom prst="line">
            <a:avLst/>
          </a:prstGeom>
          <a:noFill/>
          <a:ln w="25400">
            <a:solidFill>
              <a:schemeClr val="tx1"/>
            </a:solidFill>
            <a:round/>
            <a:headEnd type="none" w="sm" len="sm"/>
            <a:tailEnd type="none" w="sm" len="sm"/>
          </a:ln>
          <a:effectLst/>
        </p:spPr>
        <p:txBody>
          <a:bodyPr/>
          <a:lstStyle/>
          <a:p>
            <a:endParaRPr lang="en-US"/>
          </a:p>
        </p:txBody>
      </p:sp>
      <p:sp>
        <p:nvSpPr>
          <p:cNvPr id="48171" name="Line 43"/>
          <p:cNvSpPr>
            <a:spLocks noChangeShapeType="1"/>
          </p:cNvSpPr>
          <p:nvPr/>
        </p:nvSpPr>
        <p:spPr bwMode="auto">
          <a:xfrm flipH="1" flipV="1">
            <a:off x="6478588" y="4192588"/>
            <a:ext cx="293687" cy="750887"/>
          </a:xfrm>
          <a:prstGeom prst="line">
            <a:avLst/>
          </a:prstGeom>
          <a:noFill/>
          <a:ln w="12700">
            <a:solidFill>
              <a:schemeClr val="tx1"/>
            </a:solidFill>
            <a:round/>
            <a:headEnd type="none" w="sm" len="sm"/>
            <a:tailEnd type="stealth" w="med" len="med"/>
          </a:ln>
          <a:effectLst/>
        </p:spPr>
        <p:txBody>
          <a:bodyPr/>
          <a:lstStyle/>
          <a:p>
            <a:endParaRPr lang="en-US"/>
          </a:p>
        </p:txBody>
      </p:sp>
      <p:sp>
        <p:nvSpPr>
          <p:cNvPr id="48172" name="Line 44"/>
          <p:cNvSpPr>
            <a:spLocks noChangeShapeType="1"/>
          </p:cNvSpPr>
          <p:nvPr/>
        </p:nvSpPr>
        <p:spPr bwMode="auto">
          <a:xfrm flipH="1" flipV="1">
            <a:off x="2211388" y="5335588"/>
            <a:ext cx="2579687" cy="141287"/>
          </a:xfrm>
          <a:prstGeom prst="line">
            <a:avLst/>
          </a:prstGeom>
          <a:noFill/>
          <a:ln w="12700">
            <a:solidFill>
              <a:schemeClr val="tx1"/>
            </a:solidFill>
            <a:round/>
            <a:headEnd type="none" w="sm" len="sm"/>
            <a:tailEnd type="stealth" w="med" len="med"/>
          </a:ln>
          <a:effectLst/>
        </p:spPr>
        <p:txBody>
          <a:bodyPr/>
          <a:lstStyle/>
          <a:p>
            <a:endParaRPr lang="en-US"/>
          </a:p>
        </p:txBody>
      </p:sp>
      <p:sp>
        <p:nvSpPr>
          <p:cNvPr id="48173" name="Line 45"/>
          <p:cNvSpPr>
            <a:spLocks noChangeShapeType="1"/>
          </p:cNvSpPr>
          <p:nvPr/>
        </p:nvSpPr>
        <p:spPr bwMode="auto">
          <a:xfrm flipV="1">
            <a:off x="3887788" y="4649788"/>
            <a:ext cx="979487" cy="750887"/>
          </a:xfrm>
          <a:prstGeom prst="line">
            <a:avLst/>
          </a:prstGeom>
          <a:noFill/>
          <a:ln w="25400">
            <a:solidFill>
              <a:schemeClr val="tx1"/>
            </a:solidFill>
            <a:round/>
            <a:headEnd type="none" w="sm" len="sm"/>
            <a:tailEnd type="none" w="sm" len="sm"/>
          </a:ln>
          <a:effectLst/>
        </p:spPr>
        <p:txBody>
          <a:bodyPr/>
          <a:lstStyle/>
          <a:p>
            <a:endParaRPr lang="en-US"/>
          </a:p>
        </p:txBody>
      </p:sp>
      <p:sp>
        <p:nvSpPr>
          <p:cNvPr id="48174" name="Line 46"/>
          <p:cNvSpPr>
            <a:spLocks noChangeShapeType="1"/>
          </p:cNvSpPr>
          <p:nvPr/>
        </p:nvSpPr>
        <p:spPr bwMode="auto">
          <a:xfrm>
            <a:off x="6564313" y="3668713"/>
            <a:ext cx="369887" cy="1131887"/>
          </a:xfrm>
          <a:prstGeom prst="line">
            <a:avLst/>
          </a:prstGeom>
          <a:noFill/>
          <a:ln w="25400">
            <a:solidFill>
              <a:schemeClr val="tx1"/>
            </a:solidFill>
            <a:round/>
            <a:headEnd type="none" w="sm" len="sm"/>
            <a:tailEnd type="none" w="sm" len="sm"/>
          </a:ln>
          <a:effectLst/>
        </p:spPr>
        <p:txBody>
          <a:bodyPr/>
          <a:lstStyle/>
          <a:p>
            <a:endParaRPr lang="en-US"/>
          </a:p>
        </p:txBody>
      </p:sp>
      <p:sp>
        <p:nvSpPr>
          <p:cNvPr id="48175" name="Rectangle 47"/>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2-22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4A21EF46-AE7D-43B2-A07F-EA6109FF1AA9}" type="slidenum">
              <a:rPr lang="en-US"/>
              <a:pPr/>
              <a:t>71</a:t>
            </a:fld>
            <a:endParaRPr lang="en-US"/>
          </a:p>
        </p:txBody>
      </p:sp>
      <p:sp>
        <p:nvSpPr>
          <p:cNvPr id="218114" name="Rectangle 1026"/>
          <p:cNvSpPr>
            <a:spLocks noGrp="1" noChangeArrowheads="1"/>
          </p:cNvSpPr>
          <p:nvPr>
            <p:ph type="title"/>
          </p:nvPr>
        </p:nvSpPr>
        <p:spPr/>
        <p:txBody>
          <a:bodyPr/>
          <a:lstStyle/>
          <a:p>
            <a:r>
              <a:rPr lang="en-US"/>
              <a:t>2.3 Forecast Errors</a:t>
            </a:r>
          </a:p>
        </p:txBody>
      </p:sp>
      <p:sp>
        <p:nvSpPr>
          <p:cNvPr id="218115" name="Rectangle 1027"/>
          <p:cNvSpPr>
            <a:spLocks noGrp="1" noChangeArrowheads="1"/>
          </p:cNvSpPr>
          <p:nvPr>
            <p:ph type="body" idx="1"/>
          </p:nvPr>
        </p:nvSpPr>
        <p:spPr>
          <a:xfrm>
            <a:off x="457200" y="1036638"/>
            <a:ext cx="8458200" cy="5078412"/>
          </a:xfrm>
        </p:spPr>
        <p:txBody>
          <a:bodyPr/>
          <a:lstStyle/>
          <a:p>
            <a:pPr lvl="1"/>
            <a:r>
              <a:rPr lang="en-US"/>
              <a:t>Every forecast should contain two elements…</a:t>
            </a:r>
          </a:p>
          <a:p>
            <a:pPr lvl="2"/>
            <a:r>
              <a:rPr lang="en-US"/>
              <a:t>the forecast </a:t>
            </a:r>
          </a:p>
          <a:p>
            <a:pPr lvl="2"/>
            <a:r>
              <a:rPr lang="en-US"/>
              <a:t>an estimate of its error</a:t>
            </a:r>
          </a:p>
          <a:p>
            <a:pPr lvl="1"/>
            <a:r>
              <a:rPr lang="en-US"/>
              <a:t>Remember the forecast is almost always wrong</a:t>
            </a:r>
          </a:p>
          <a:p>
            <a:pPr lvl="2"/>
            <a:r>
              <a:rPr lang="en-US"/>
              <a:t>use of buffer stock or capacity is used to compensate for this error</a:t>
            </a:r>
          </a:p>
          <a:p>
            <a:pPr lvl="1"/>
            <a:r>
              <a:rPr lang="en-US"/>
              <a:t>Calculations can  be used to calculate the error</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FEC44287-16AD-4FEA-ADF3-0EBD97F8B3C2}" type="slidenum">
              <a:rPr lang="en-US"/>
              <a:pPr/>
              <a:t>72</a:t>
            </a:fld>
            <a:endParaRPr lang="en-US"/>
          </a:p>
        </p:txBody>
      </p:sp>
      <p:sp>
        <p:nvSpPr>
          <p:cNvPr id="220162" name="Rectangle 1026"/>
          <p:cNvSpPr>
            <a:spLocks noGrp="1" noChangeArrowheads="1"/>
          </p:cNvSpPr>
          <p:nvPr>
            <p:ph type="title"/>
          </p:nvPr>
        </p:nvSpPr>
        <p:spPr/>
        <p:txBody>
          <a:bodyPr/>
          <a:lstStyle/>
          <a:p>
            <a:r>
              <a:rPr lang="en-US"/>
              <a:t>2.3 Mean Forecast Error (MFE)</a:t>
            </a:r>
          </a:p>
        </p:txBody>
      </p:sp>
      <p:sp>
        <p:nvSpPr>
          <p:cNvPr id="220163" name="Rectangle 1027"/>
          <p:cNvSpPr>
            <a:spLocks noGrp="1" noChangeArrowheads="1"/>
          </p:cNvSpPr>
          <p:nvPr>
            <p:ph type="body" idx="1"/>
          </p:nvPr>
        </p:nvSpPr>
        <p:spPr>
          <a:xfrm>
            <a:off x="457200" y="1036638"/>
            <a:ext cx="8458200" cy="5078412"/>
          </a:xfrm>
        </p:spPr>
        <p:txBody>
          <a:bodyPr/>
          <a:lstStyle/>
          <a:p>
            <a:pPr lvl="1"/>
            <a:r>
              <a:rPr lang="en-US"/>
              <a:t>Is a mathematical average of the forecast error over some period of time</a:t>
            </a:r>
          </a:p>
          <a:p>
            <a:pPr lvl="1"/>
            <a:r>
              <a:rPr lang="en-US"/>
              <a:t>The difference between the forecast and the actual demand is called forecast error</a:t>
            </a:r>
          </a:p>
          <a:p>
            <a:pPr lvl="1"/>
            <a:r>
              <a:rPr lang="en-US"/>
              <a:t>MFE sums all errors and divides them by the total of all forecast errors</a:t>
            </a:r>
          </a:p>
          <a:p>
            <a:pPr lvl="1"/>
            <a:r>
              <a:rPr lang="en-US"/>
              <a:t>If positive, then demand was greater</a:t>
            </a:r>
          </a:p>
          <a:p>
            <a:pPr lvl="1"/>
            <a:r>
              <a:rPr lang="en-US"/>
              <a:t>If negative, then demand was lesser</a:t>
            </a:r>
          </a:p>
          <a:p>
            <a:pPr lvl="1"/>
            <a:r>
              <a:rPr lang="en-US"/>
              <a:t>Is also called </a:t>
            </a:r>
            <a:r>
              <a:rPr lang="en-US">
                <a:solidFill>
                  <a:srgbClr val="FF0000"/>
                </a:solidFill>
              </a:rPr>
              <a:t>bias</a:t>
            </a:r>
            <a:endParaRPr lang="en-US"/>
          </a:p>
          <a:p>
            <a:pPr lvl="2"/>
            <a:r>
              <a:rPr lang="en-US"/>
              <a:t>zero is no bias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2-</a:t>
            </a:r>
            <a:fld id="{66BF169C-B83F-420E-9ACC-7867BCDFEC3E}" type="slidenum">
              <a:rPr lang="en-US"/>
              <a:pPr/>
              <a:t>73</a:t>
            </a:fld>
            <a:endParaRPr lang="en-US"/>
          </a:p>
        </p:txBody>
      </p:sp>
      <p:sp>
        <p:nvSpPr>
          <p:cNvPr id="228354" name="Rectangle 2"/>
          <p:cNvSpPr>
            <a:spLocks noGrp="1" noChangeArrowheads="1"/>
          </p:cNvSpPr>
          <p:nvPr>
            <p:ph type="title"/>
          </p:nvPr>
        </p:nvSpPr>
        <p:spPr/>
        <p:txBody>
          <a:bodyPr/>
          <a:lstStyle/>
          <a:p>
            <a:r>
              <a:rPr lang="en-US"/>
              <a:t>2.13 - Mean Forecast Error</a:t>
            </a:r>
          </a:p>
        </p:txBody>
      </p:sp>
      <p:graphicFrame>
        <p:nvGraphicFramePr>
          <p:cNvPr id="228356" name="Object 4"/>
          <p:cNvGraphicFramePr>
            <a:graphicFrameLocks noChangeAspect="1"/>
          </p:cNvGraphicFramePr>
          <p:nvPr/>
        </p:nvGraphicFramePr>
        <p:xfrm>
          <a:off x="933450" y="1174750"/>
          <a:ext cx="7208838" cy="2924175"/>
        </p:xfrm>
        <a:graphic>
          <a:graphicData uri="http://schemas.openxmlformats.org/presentationml/2006/ole">
            <mc:AlternateContent xmlns:mc="http://schemas.openxmlformats.org/markup-compatibility/2006">
              <mc:Choice xmlns:v="urn:schemas-microsoft-com:vml" Requires="v">
                <p:oleObj spid="_x0000_s228357" name="Worksheet" r:id="rId3" imgW="3475025" imgH="1410045" progId="Excel.Sheet.8">
                  <p:embed/>
                </p:oleObj>
              </mc:Choice>
              <mc:Fallback>
                <p:oleObj name="Worksheet" r:id="rId3" imgW="3475025" imgH="1410045"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174750"/>
                        <a:ext cx="7208838"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57" name="Text Box 5"/>
          <p:cNvSpPr txBox="1">
            <a:spLocks noChangeArrowheads="1"/>
          </p:cNvSpPr>
          <p:nvPr/>
        </p:nvSpPr>
        <p:spPr bwMode="auto">
          <a:xfrm>
            <a:off x="1662113" y="4849813"/>
            <a:ext cx="5680075"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b="1">
                <a:solidFill>
                  <a:srgbClr val="FF0000"/>
                </a:solidFill>
              </a:rPr>
              <a:t>What is the MFE? Is there bias?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2-</a:t>
            </a:r>
            <a:fld id="{8190CEE5-1673-4C61-93B9-5E32F931FDA6}" type="slidenum">
              <a:rPr lang="en-US"/>
              <a:pPr/>
              <a:t>74</a:t>
            </a:fld>
            <a:endParaRPr lang="en-US"/>
          </a:p>
        </p:txBody>
      </p:sp>
      <p:sp>
        <p:nvSpPr>
          <p:cNvPr id="230402" name="Rectangle 2"/>
          <p:cNvSpPr>
            <a:spLocks noGrp="1" noChangeArrowheads="1"/>
          </p:cNvSpPr>
          <p:nvPr>
            <p:ph type="title"/>
          </p:nvPr>
        </p:nvSpPr>
        <p:spPr/>
        <p:txBody>
          <a:bodyPr/>
          <a:lstStyle/>
          <a:p>
            <a:r>
              <a:rPr lang="en-US"/>
              <a:t>2.13 - Mean Forecast Error</a:t>
            </a:r>
          </a:p>
        </p:txBody>
      </p:sp>
      <p:sp>
        <p:nvSpPr>
          <p:cNvPr id="230404" name="Text Box 4"/>
          <p:cNvSpPr txBox="1">
            <a:spLocks noChangeArrowheads="1"/>
          </p:cNvSpPr>
          <p:nvPr/>
        </p:nvSpPr>
        <p:spPr bwMode="auto">
          <a:xfrm>
            <a:off x="1651000" y="5530850"/>
            <a:ext cx="5680075"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b="1">
              <a:solidFill>
                <a:srgbClr val="FF0000"/>
              </a:solidFill>
            </a:endParaRPr>
          </a:p>
        </p:txBody>
      </p:sp>
      <p:graphicFrame>
        <p:nvGraphicFramePr>
          <p:cNvPr id="230406" name="Object 6"/>
          <p:cNvGraphicFramePr>
            <a:graphicFrameLocks noChangeAspect="1"/>
          </p:cNvGraphicFramePr>
          <p:nvPr/>
        </p:nvGraphicFramePr>
        <p:xfrm>
          <a:off x="571500" y="1466850"/>
          <a:ext cx="7940675" cy="4108450"/>
        </p:xfrm>
        <a:graphic>
          <a:graphicData uri="http://schemas.openxmlformats.org/presentationml/2006/ole">
            <mc:AlternateContent xmlns:mc="http://schemas.openxmlformats.org/markup-compatibility/2006">
              <mc:Choice xmlns:v="urn:schemas-microsoft-com:vml" Requires="v">
                <p:oleObj spid="_x0000_s230407" name="Worksheet" r:id="rId3" imgW="3475025" imgH="1798564" progId="Excel.Sheet.8">
                  <p:embed/>
                </p:oleObj>
              </mc:Choice>
              <mc:Fallback>
                <p:oleObj name="Worksheet" r:id="rId3" imgW="3475025" imgH="1798564" progId="Excel.Shee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466850"/>
                        <a:ext cx="7940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724C5A79-CBA2-4429-A2B1-BFADBD4CBDB1}" type="slidenum">
              <a:rPr lang="en-US"/>
              <a:pPr/>
              <a:t>75</a:t>
            </a:fld>
            <a:endParaRPr lang="en-US"/>
          </a:p>
        </p:txBody>
      </p:sp>
      <p:sp>
        <p:nvSpPr>
          <p:cNvPr id="222210" name="Rectangle 2"/>
          <p:cNvSpPr>
            <a:spLocks noGrp="1" noChangeArrowheads="1"/>
          </p:cNvSpPr>
          <p:nvPr>
            <p:ph type="title"/>
          </p:nvPr>
        </p:nvSpPr>
        <p:spPr/>
        <p:txBody>
          <a:bodyPr/>
          <a:lstStyle/>
          <a:p>
            <a:r>
              <a:rPr lang="en-US"/>
              <a:t>2.3 Mean Absolute Deviation (MAD)</a:t>
            </a:r>
          </a:p>
        </p:txBody>
      </p:sp>
      <p:sp>
        <p:nvSpPr>
          <p:cNvPr id="222211" name="Rectangle 3"/>
          <p:cNvSpPr>
            <a:spLocks noGrp="1" noChangeArrowheads="1"/>
          </p:cNvSpPr>
          <p:nvPr>
            <p:ph type="body" idx="1"/>
          </p:nvPr>
        </p:nvSpPr>
        <p:spPr>
          <a:xfrm>
            <a:off x="457200" y="1036638"/>
            <a:ext cx="8458200" cy="5078412"/>
          </a:xfrm>
        </p:spPr>
        <p:txBody>
          <a:bodyPr/>
          <a:lstStyle/>
          <a:p>
            <a:pPr lvl="1"/>
            <a:r>
              <a:rPr lang="en-US"/>
              <a:t>Is a mathematical average of the absolute forecast deviations</a:t>
            </a:r>
          </a:p>
          <a:p>
            <a:pPr lvl="1"/>
            <a:r>
              <a:rPr lang="en-US"/>
              <a:t>Indicates the average forecast error</a:t>
            </a:r>
          </a:p>
          <a:p>
            <a:pPr lvl="2"/>
            <a:r>
              <a:rPr lang="en-US"/>
              <a:t>is always positive</a:t>
            </a:r>
          </a:p>
          <a:p>
            <a:pPr lvl="1"/>
            <a:r>
              <a:rPr lang="en-US"/>
              <a:t>Is also called </a:t>
            </a:r>
            <a:r>
              <a:rPr lang="en-US">
                <a:solidFill>
                  <a:srgbClr val="FF0000"/>
                </a:solidFill>
              </a:rPr>
              <a:t>bias</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2-</a:t>
            </a:r>
            <a:fld id="{3D9DB015-5964-4F74-AA22-54DBC32C1315}" type="slidenum">
              <a:rPr lang="en-US"/>
              <a:pPr/>
              <a:t>76</a:t>
            </a:fld>
            <a:endParaRPr lang="en-US"/>
          </a:p>
        </p:txBody>
      </p:sp>
      <p:sp>
        <p:nvSpPr>
          <p:cNvPr id="231426" name="Rectangle 2"/>
          <p:cNvSpPr>
            <a:spLocks noGrp="1" noChangeArrowheads="1"/>
          </p:cNvSpPr>
          <p:nvPr>
            <p:ph type="title"/>
          </p:nvPr>
        </p:nvSpPr>
        <p:spPr/>
        <p:txBody>
          <a:bodyPr/>
          <a:lstStyle/>
          <a:p>
            <a:r>
              <a:rPr lang="en-US"/>
              <a:t>2.14 - Calculation of Absolute Errors</a:t>
            </a:r>
          </a:p>
        </p:txBody>
      </p:sp>
      <p:graphicFrame>
        <p:nvGraphicFramePr>
          <p:cNvPr id="231427" name="Object 3"/>
          <p:cNvGraphicFramePr>
            <a:graphicFrameLocks noChangeAspect="1"/>
          </p:cNvGraphicFramePr>
          <p:nvPr/>
        </p:nvGraphicFramePr>
        <p:xfrm>
          <a:off x="212725" y="1660525"/>
          <a:ext cx="8401050" cy="3408363"/>
        </p:xfrm>
        <a:graphic>
          <a:graphicData uri="http://schemas.openxmlformats.org/presentationml/2006/ole">
            <mc:AlternateContent xmlns:mc="http://schemas.openxmlformats.org/markup-compatibility/2006">
              <mc:Choice xmlns:v="urn:schemas-microsoft-com:vml" Requires="v">
                <p:oleObj spid="_x0000_s231428" name="Worksheet" r:id="rId3" imgW="3475025" imgH="1410045" progId="Excel.Sheet.8">
                  <p:embed/>
                </p:oleObj>
              </mc:Choice>
              <mc:Fallback>
                <p:oleObj name="Worksheet" r:id="rId3" imgW="3475025" imgH="1410045"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660525"/>
                        <a:ext cx="8401050" cy="340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28" name="Rectangle 4"/>
          <p:cNvSpPr>
            <a:spLocks noChangeArrowheads="1"/>
          </p:cNvSpPr>
          <p:nvPr/>
        </p:nvSpPr>
        <p:spPr bwMode="auto">
          <a:xfrm>
            <a:off x="1731963" y="5594350"/>
            <a:ext cx="2773362" cy="457200"/>
          </a:xfrm>
          <a:prstGeom prst="rect">
            <a:avLst/>
          </a:prstGeom>
          <a:noFill/>
          <a:ln w="12700">
            <a:noFill/>
            <a:miter lim="800000"/>
            <a:headEnd type="none" w="sm" len="sm"/>
            <a:tailEnd type="none" w="sm" len="sm"/>
          </a:ln>
          <a:effectLst/>
        </p:spPr>
        <p:txBody>
          <a:bodyPr wrap="none">
            <a:spAutoFit/>
          </a:bodyPr>
          <a:lstStyle/>
          <a:p>
            <a:pPr>
              <a:spcBef>
                <a:spcPct val="50000"/>
              </a:spcBef>
            </a:pPr>
            <a:r>
              <a:rPr lang="en-US" sz="2400" b="1">
                <a:solidFill>
                  <a:srgbClr val="FF0000"/>
                </a:solidFill>
              </a:rPr>
              <a:t>What is the MAD?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AE24D477-F689-4E13-9694-27B8CD695B23}" type="slidenum">
              <a:rPr lang="en-US"/>
              <a:pPr/>
              <a:t>77</a:t>
            </a:fld>
            <a:endParaRPr lang="en-US"/>
          </a:p>
        </p:txBody>
      </p:sp>
      <p:sp>
        <p:nvSpPr>
          <p:cNvPr id="232450" name="Rectangle 1026"/>
          <p:cNvSpPr>
            <a:spLocks noGrp="1" noChangeArrowheads="1"/>
          </p:cNvSpPr>
          <p:nvPr>
            <p:ph type="title"/>
          </p:nvPr>
        </p:nvSpPr>
        <p:spPr/>
        <p:txBody>
          <a:bodyPr/>
          <a:lstStyle/>
          <a:p>
            <a:r>
              <a:rPr lang="en-US"/>
              <a:t>2.14 - Calculation of Absolute Errors</a:t>
            </a:r>
          </a:p>
        </p:txBody>
      </p:sp>
      <p:graphicFrame>
        <p:nvGraphicFramePr>
          <p:cNvPr id="232454" name="Object 1030"/>
          <p:cNvGraphicFramePr>
            <a:graphicFrameLocks noChangeAspect="1"/>
          </p:cNvGraphicFramePr>
          <p:nvPr/>
        </p:nvGraphicFramePr>
        <p:xfrm>
          <a:off x="600075" y="1362075"/>
          <a:ext cx="7426325" cy="3843338"/>
        </p:xfrm>
        <a:graphic>
          <a:graphicData uri="http://schemas.openxmlformats.org/presentationml/2006/ole">
            <mc:AlternateContent xmlns:mc="http://schemas.openxmlformats.org/markup-compatibility/2006">
              <mc:Choice xmlns:v="urn:schemas-microsoft-com:vml" Requires="v">
                <p:oleObj spid="_x0000_s232455" name="Worksheet" r:id="rId3" imgW="3475025" imgH="1798564" progId="Excel.Sheet.8">
                  <p:embed/>
                </p:oleObj>
              </mc:Choice>
              <mc:Fallback>
                <p:oleObj name="Worksheet" r:id="rId3" imgW="3475025" imgH="1798564" progId="Excel.Sheet.8">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1362075"/>
                        <a:ext cx="742632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1C1B1D0E-4838-4D93-9395-D59A5998996A}" type="slidenum">
              <a:rPr lang="en-US"/>
              <a:pPr/>
              <a:t>78</a:t>
            </a:fld>
            <a:endParaRPr lang="en-US"/>
          </a:p>
        </p:txBody>
      </p:sp>
      <p:sp>
        <p:nvSpPr>
          <p:cNvPr id="224258" name="Rectangle 2"/>
          <p:cNvSpPr>
            <a:spLocks noGrp="1" noChangeArrowheads="1"/>
          </p:cNvSpPr>
          <p:nvPr>
            <p:ph type="title"/>
          </p:nvPr>
        </p:nvSpPr>
        <p:spPr/>
        <p:txBody>
          <a:bodyPr/>
          <a:lstStyle/>
          <a:p>
            <a:r>
              <a:rPr lang="en-US"/>
              <a:t>2.3 Tracking Signal</a:t>
            </a:r>
          </a:p>
        </p:txBody>
      </p:sp>
      <p:sp>
        <p:nvSpPr>
          <p:cNvPr id="224259" name="Rectangle 3"/>
          <p:cNvSpPr>
            <a:spLocks noGrp="1" noChangeArrowheads="1"/>
          </p:cNvSpPr>
          <p:nvPr>
            <p:ph type="body" idx="1"/>
          </p:nvPr>
        </p:nvSpPr>
        <p:spPr>
          <a:xfrm>
            <a:off x="457200" y="1036638"/>
            <a:ext cx="8458200" cy="5078412"/>
          </a:xfrm>
        </p:spPr>
        <p:txBody>
          <a:bodyPr/>
          <a:lstStyle/>
          <a:p>
            <a:pPr lvl="1"/>
            <a:r>
              <a:rPr lang="en-US"/>
              <a:t>Is similar to control limits used in SPC</a:t>
            </a:r>
          </a:p>
          <a:p>
            <a:pPr lvl="1"/>
            <a:r>
              <a:rPr lang="en-US"/>
              <a:t>It helps one control the forecast by taking actions at some established point</a:t>
            </a:r>
          </a:p>
          <a:p>
            <a:pPr lvl="2"/>
            <a:r>
              <a:rPr lang="en-US"/>
              <a:t>tracking signals</a:t>
            </a:r>
          </a:p>
          <a:p>
            <a:pPr lvl="1"/>
            <a:r>
              <a:rPr lang="en-US"/>
              <a:t>running sum of errors / MAD = tracking signal</a:t>
            </a:r>
          </a:p>
          <a:p>
            <a:pPr lvl="1"/>
            <a:r>
              <a:rPr lang="en-US"/>
              <a:t>It has no ratio or value, but is merely used as a subjective signal</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a:t>2-</a:t>
            </a:r>
            <a:fld id="{BCC5B4FE-9B40-4F96-9F9D-2F7224D872B2}" type="slidenum">
              <a:rPr lang="en-US"/>
              <a:pPr/>
              <a:t>79</a:t>
            </a:fld>
            <a:endParaRPr lang="en-US"/>
          </a:p>
        </p:txBody>
      </p:sp>
      <p:sp>
        <p:nvSpPr>
          <p:cNvPr id="233474" name="Rectangle 2"/>
          <p:cNvSpPr>
            <a:spLocks noGrp="1" noChangeArrowheads="1"/>
          </p:cNvSpPr>
          <p:nvPr>
            <p:ph type="title"/>
          </p:nvPr>
        </p:nvSpPr>
        <p:spPr/>
        <p:txBody>
          <a:bodyPr/>
          <a:lstStyle/>
          <a:p>
            <a:r>
              <a:rPr lang="en-US"/>
              <a:t>2.14 - Calculation of Tracking Error</a:t>
            </a:r>
          </a:p>
        </p:txBody>
      </p:sp>
      <p:graphicFrame>
        <p:nvGraphicFramePr>
          <p:cNvPr id="233477" name="Object 5"/>
          <p:cNvGraphicFramePr>
            <a:graphicFrameLocks noChangeAspect="1"/>
          </p:cNvGraphicFramePr>
          <p:nvPr/>
        </p:nvGraphicFramePr>
        <p:xfrm>
          <a:off x="1055688" y="1206500"/>
          <a:ext cx="7245350" cy="4578350"/>
        </p:xfrm>
        <a:graphic>
          <a:graphicData uri="http://schemas.openxmlformats.org/presentationml/2006/ole">
            <mc:AlternateContent xmlns:mc="http://schemas.openxmlformats.org/markup-compatibility/2006">
              <mc:Choice xmlns:v="urn:schemas-microsoft-com:vml" Requires="v">
                <p:oleObj spid="_x0000_s233478" name="Worksheet" r:id="rId3" imgW="3474964" imgH="2202363" progId="Excel.Sheet.8">
                  <p:embed/>
                </p:oleObj>
              </mc:Choice>
              <mc:Fallback>
                <p:oleObj name="Worksheet" r:id="rId3" imgW="3474964" imgH="2202363" progId="Excel.Shee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1206500"/>
                        <a:ext cx="724535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r>
              <a:rPr lang="en-US"/>
              <a:t>2-</a:t>
            </a:r>
            <a:fld id="{BAD57C52-ECDC-4C87-83F7-8EB032F6E59E}" type="slidenum">
              <a:rPr lang="en-US"/>
              <a:pPr/>
              <a:t>8</a:t>
            </a:fld>
            <a:endParaRPr lang="en-US"/>
          </a:p>
        </p:txBody>
      </p:sp>
      <p:sp>
        <p:nvSpPr>
          <p:cNvPr id="117762" name="Rectangle 1026"/>
          <p:cNvSpPr>
            <a:spLocks noGrp="1" noChangeArrowheads="1"/>
          </p:cNvSpPr>
          <p:nvPr>
            <p:ph type="title"/>
          </p:nvPr>
        </p:nvSpPr>
        <p:spPr>
          <a:noFill/>
          <a:ln/>
        </p:spPr>
        <p:txBody>
          <a:bodyPr lIns="90488" tIns="44450" rIns="90488" bIns="44450" anchor="b"/>
          <a:lstStyle/>
          <a:p>
            <a:r>
              <a:rPr lang="en-US"/>
              <a:t>What Should Be Forecast?</a:t>
            </a:r>
          </a:p>
        </p:txBody>
      </p:sp>
      <p:grpSp>
        <p:nvGrpSpPr>
          <p:cNvPr id="117763" name="Group 1027"/>
          <p:cNvGrpSpPr>
            <a:grpSpLocks/>
          </p:cNvGrpSpPr>
          <p:nvPr/>
        </p:nvGrpSpPr>
        <p:grpSpPr bwMode="auto">
          <a:xfrm>
            <a:off x="762000" y="1173163"/>
            <a:ext cx="7239000" cy="5684837"/>
            <a:chOff x="336" y="576"/>
            <a:chExt cx="4560" cy="3581"/>
          </a:xfrm>
        </p:grpSpPr>
        <p:sp>
          <p:nvSpPr>
            <p:cNvPr id="117764" name="Rectangle 1028"/>
            <p:cNvSpPr>
              <a:spLocks noChangeArrowheads="1"/>
            </p:cNvSpPr>
            <p:nvPr/>
          </p:nvSpPr>
          <p:spPr bwMode="auto">
            <a:xfrm>
              <a:off x="336" y="576"/>
              <a:ext cx="4560" cy="2688"/>
            </a:xfrm>
            <a:prstGeom prst="rect">
              <a:avLst/>
            </a:prstGeom>
            <a:solidFill>
              <a:schemeClr val="bg1"/>
            </a:solidFill>
            <a:ln w="38100">
              <a:solidFill>
                <a:schemeClr val="tx1"/>
              </a:solidFill>
              <a:miter lim="800000"/>
              <a:headEnd type="none" w="sm" len="sm"/>
              <a:tailEnd type="none" w="sm" len="sm"/>
            </a:ln>
            <a:effectLst/>
          </p:spPr>
          <p:txBody>
            <a:bodyPr wrap="none" anchor="ctr"/>
            <a:lstStyle/>
            <a:p>
              <a:pPr algn="ctr"/>
              <a:endParaRPr lang="en-US" sz="2400">
                <a:latin typeface="Times New Roman" pitchFamily="18" charset="0"/>
              </a:endParaRPr>
            </a:p>
          </p:txBody>
        </p:sp>
        <p:sp>
          <p:nvSpPr>
            <p:cNvPr id="117765" name="Rectangle 1029"/>
            <p:cNvSpPr>
              <a:spLocks noChangeArrowheads="1"/>
            </p:cNvSpPr>
            <p:nvPr/>
          </p:nvSpPr>
          <p:spPr bwMode="auto">
            <a:xfrm>
              <a:off x="578" y="1056"/>
              <a:ext cx="1023"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Business plan</a:t>
              </a:r>
              <a:endParaRPr lang="en-US" sz="2400">
                <a:latin typeface="Times New Roman" pitchFamily="18" charset="0"/>
              </a:endParaRPr>
            </a:p>
          </p:txBody>
        </p:sp>
        <p:sp>
          <p:nvSpPr>
            <p:cNvPr id="117766" name="Rectangle 1030"/>
            <p:cNvSpPr>
              <a:spLocks noChangeArrowheads="1"/>
            </p:cNvSpPr>
            <p:nvPr/>
          </p:nvSpPr>
          <p:spPr bwMode="auto">
            <a:xfrm>
              <a:off x="2338" y="1056"/>
              <a:ext cx="1166"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Market direction</a:t>
              </a:r>
              <a:endParaRPr lang="en-US" sz="2400">
                <a:latin typeface="Times New Roman" pitchFamily="18" charset="0"/>
              </a:endParaRPr>
            </a:p>
          </p:txBody>
        </p:sp>
        <p:sp>
          <p:nvSpPr>
            <p:cNvPr id="117767" name="Rectangle 1031"/>
            <p:cNvSpPr>
              <a:spLocks noChangeArrowheads="1"/>
            </p:cNvSpPr>
            <p:nvPr/>
          </p:nvSpPr>
          <p:spPr bwMode="auto">
            <a:xfrm>
              <a:off x="3885" y="1056"/>
              <a:ext cx="915"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2 to 10 years</a:t>
              </a:r>
              <a:endParaRPr lang="en-US" sz="2400">
                <a:latin typeface="Times New Roman" pitchFamily="18" charset="0"/>
              </a:endParaRPr>
            </a:p>
          </p:txBody>
        </p:sp>
        <p:sp>
          <p:nvSpPr>
            <p:cNvPr id="117768" name="Rectangle 1032"/>
            <p:cNvSpPr>
              <a:spLocks noChangeArrowheads="1"/>
            </p:cNvSpPr>
            <p:nvPr/>
          </p:nvSpPr>
          <p:spPr bwMode="auto">
            <a:xfrm>
              <a:off x="578" y="1835"/>
              <a:ext cx="1518"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Sales and operations</a:t>
              </a:r>
              <a:endParaRPr lang="en-US" sz="2400">
                <a:latin typeface="Times New Roman" pitchFamily="18" charset="0"/>
              </a:endParaRPr>
            </a:p>
          </p:txBody>
        </p:sp>
        <p:sp>
          <p:nvSpPr>
            <p:cNvPr id="117769" name="Rectangle 1033"/>
            <p:cNvSpPr>
              <a:spLocks noChangeArrowheads="1"/>
            </p:cNvSpPr>
            <p:nvPr/>
          </p:nvSpPr>
          <p:spPr bwMode="auto">
            <a:xfrm>
              <a:off x="2400" y="1835"/>
              <a:ext cx="1266" cy="442"/>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Product lines and</a:t>
              </a:r>
            </a:p>
            <a:p>
              <a:r>
                <a:rPr lang="en-US" sz="2300" b="1">
                  <a:solidFill>
                    <a:srgbClr val="000000"/>
                  </a:solidFill>
                  <a:latin typeface="Arial Narrow" pitchFamily="34" charset="0"/>
                </a:rPr>
                <a:t>families</a:t>
              </a:r>
              <a:endParaRPr lang="en-US" sz="2400">
                <a:latin typeface="Times New Roman" pitchFamily="18" charset="0"/>
              </a:endParaRPr>
            </a:p>
          </p:txBody>
        </p:sp>
        <p:sp>
          <p:nvSpPr>
            <p:cNvPr id="117770" name="Rectangle 1034"/>
            <p:cNvSpPr>
              <a:spLocks noChangeArrowheads="1"/>
            </p:cNvSpPr>
            <p:nvPr/>
          </p:nvSpPr>
          <p:spPr bwMode="auto">
            <a:xfrm>
              <a:off x="3873" y="1835"/>
              <a:ext cx="831"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1 to 3 years</a:t>
              </a:r>
              <a:endParaRPr lang="en-US" sz="2400">
                <a:latin typeface="Times New Roman" pitchFamily="18" charset="0"/>
              </a:endParaRPr>
            </a:p>
          </p:txBody>
        </p:sp>
        <p:sp>
          <p:nvSpPr>
            <p:cNvPr id="117771" name="Rectangle 1035"/>
            <p:cNvSpPr>
              <a:spLocks noChangeArrowheads="1"/>
            </p:cNvSpPr>
            <p:nvPr/>
          </p:nvSpPr>
          <p:spPr bwMode="auto">
            <a:xfrm>
              <a:off x="578" y="2614"/>
              <a:ext cx="1316"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Master production</a:t>
              </a:r>
              <a:endParaRPr lang="en-US" sz="2400">
                <a:latin typeface="Times New Roman" pitchFamily="18" charset="0"/>
              </a:endParaRPr>
            </a:p>
          </p:txBody>
        </p:sp>
        <p:sp>
          <p:nvSpPr>
            <p:cNvPr id="117772" name="Rectangle 1036"/>
            <p:cNvSpPr>
              <a:spLocks noChangeArrowheads="1"/>
            </p:cNvSpPr>
            <p:nvPr/>
          </p:nvSpPr>
          <p:spPr bwMode="auto">
            <a:xfrm>
              <a:off x="578" y="2826"/>
              <a:ext cx="654"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schedule</a:t>
              </a:r>
              <a:endParaRPr lang="en-US" sz="2400">
                <a:latin typeface="Times New Roman" pitchFamily="18" charset="0"/>
              </a:endParaRPr>
            </a:p>
          </p:txBody>
        </p:sp>
        <p:sp>
          <p:nvSpPr>
            <p:cNvPr id="117773" name="Rectangle 1037"/>
            <p:cNvSpPr>
              <a:spLocks noChangeArrowheads="1"/>
            </p:cNvSpPr>
            <p:nvPr/>
          </p:nvSpPr>
          <p:spPr bwMode="auto">
            <a:xfrm>
              <a:off x="2470" y="2614"/>
              <a:ext cx="947" cy="442"/>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End item and</a:t>
              </a:r>
            </a:p>
            <a:p>
              <a:r>
                <a:rPr lang="en-US" sz="2300" b="1">
                  <a:solidFill>
                    <a:srgbClr val="000000"/>
                  </a:solidFill>
                  <a:latin typeface="Arial Narrow" pitchFamily="34" charset="0"/>
                </a:rPr>
                <a:t>option</a:t>
              </a:r>
              <a:endParaRPr lang="en-US" sz="2400">
                <a:latin typeface="Times New Roman" pitchFamily="18" charset="0"/>
              </a:endParaRPr>
            </a:p>
          </p:txBody>
        </p:sp>
        <p:sp>
          <p:nvSpPr>
            <p:cNvPr id="117774" name="Rectangle 1038"/>
            <p:cNvSpPr>
              <a:spLocks noChangeArrowheads="1"/>
            </p:cNvSpPr>
            <p:nvPr/>
          </p:nvSpPr>
          <p:spPr bwMode="auto">
            <a:xfrm>
              <a:off x="3936" y="2614"/>
              <a:ext cx="536" cy="221"/>
            </a:xfrm>
            <a:prstGeom prst="rect">
              <a:avLst/>
            </a:prstGeom>
            <a:noFill/>
            <a:ln w="9525">
              <a:noFill/>
              <a:miter lim="800000"/>
              <a:headEnd/>
              <a:tailEnd/>
            </a:ln>
          </p:spPr>
          <p:txBody>
            <a:bodyPr wrap="none" lIns="0" tIns="0" rIns="0" bIns="0">
              <a:spAutoFit/>
            </a:bodyPr>
            <a:lstStyle/>
            <a:p>
              <a:r>
                <a:rPr lang="en-US" sz="2300" b="1">
                  <a:solidFill>
                    <a:srgbClr val="000000"/>
                  </a:solidFill>
                  <a:latin typeface="Arial Narrow" pitchFamily="34" charset="0"/>
                </a:rPr>
                <a:t>Months</a:t>
              </a:r>
              <a:endParaRPr lang="en-US" sz="2400">
                <a:latin typeface="Times New Roman" pitchFamily="18" charset="0"/>
              </a:endParaRPr>
            </a:p>
          </p:txBody>
        </p:sp>
        <p:sp>
          <p:nvSpPr>
            <p:cNvPr id="117775" name="Rectangle 1039"/>
            <p:cNvSpPr>
              <a:spLocks noChangeArrowheads="1"/>
            </p:cNvSpPr>
            <p:nvPr/>
          </p:nvSpPr>
          <p:spPr bwMode="auto">
            <a:xfrm>
              <a:off x="2400" y="3984"/>
              <a:ext cx="864" cy="173"/>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200" b="1">
                  <a:latin typeface="Arial Narrow" pitchFamily="34" charset="0"/>
                </a:rPr>
                <a:t> </a:t>
              </a:r>
            </a:p>
          </p:txBody>
        </p:sp>
        <p:sp>
          <p:nvSpPr>
            <p:cNvPr id="117776" name="Line 1040"/>
            <p:cNvSpPr>
              <a:spLocks noChangeShapeType="1"/>
            </p:cNvSpPr>
            <p:nvPr/>
          </p:nvSpPr>
          <p:spPr bwMode="auto">
            <a:xfrm>
              <a:off x="336" y="960"/>
              <a:ext cx="4560" cy="0"/>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117777" name="Line 1041"/>
            <p:cNvSpPr>
              <a:spLocks noChangeShapeType="1"/>
            </p:cNvSpPr>
            <p:nvPr/>
          </p:nvSpPr>
          <p:spPr bwMode="auto">
            <a:xfrm>
              <a:off x="2160" y="576"/>
              <a:ext cx="0" cy="26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117778" name="Line 1042"/>
            <p:cNvSpPr>
              <a:spLocks noChangeShapeType="1"/>
            </p:cNvSpPr>
            <p:nvPr/>
          </p:nvSpPr>
          <p:spPr bwMode="auto">
            <a:xfrm>
              <a:off x="3744" y="576"/>
              <a:ext cx="0" cy="26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117779" name="Text Box 1043"/>
            <p:cNvSpPr txBox="1">
              <a:spLocks noChangeArrowheads="1"/>
            </p:cNvSpPr>
            <p:nvPr/>
          </p:nvSpPr>
          <p:spPr bwMode="auto">
            <a:xfrm>
              <a:off x="2450" y="624"/>
              <a:ext cx="819" cy="288"/>
            </a:xfrm>
            <a:prstGeom prst="rect">
              <a:avLst/>
            </a:prstGeom>
            <a:noFill/>
            <a:ln w="12700">
              <a:noFill/>
              <a:miter lim="800000"/>
              <a:headEnd type="none" w="sm" len="sm"/>
              <a:tailEnd type="none" w="sm" len="sm"/>
            </a:ln>
            <a:effectLst/>
          </p:spPr>
          <p:txBody>
            <a:bodyPr wrap="none">
              <a:spAutoFit/>
            </a:bodyPr>
            <a:lstStyle/>
            <a:p>
              <a:r>
                <a:rPr lang="en-US" sz="2400" b="1">
                  <a:latin typeface="Times New Roman" pitchFamily="18" charset="0"/>
                </a:rPr>
                <a:t>Forecast</a:t>
              </a:r>
              <a:endParaRPr lang="en-US" sz="2400">
                <a:latin typeface="Times New Roman" pitchFamily="18" charset="0"/>
              </a:endParaRPr>
            </a:p>
          </p:txBody>
        </p:sp>
        <p:sp>
          <p:nvSpPr>
            <p:cNvPr id="117780" name="Text Box 1044"/>
            <p:cNvSpPr txBox="1">
              <a:spLocks noChangeArrowheads="1"/>
            </p:cNvSpPr>
            <p:nvPr/>
          </p:nvSpPr>
          <p:spPr bwMode="auto">
            <a:xfrm>
              <a:off x="3763" y="624"/>
              <a:ext cx="1133" cy="288"/>
            </a:xfrm>
            <a:prstGeom prst="rect">
              <a:avLst/>
            </a:prstGeom>
            <a:noFill/>
            <a:ln w="12700">
              <a:noFill/>
              <a:miter lim="800000"/>
              <a:headEnd type="none" w="sm" len="sm"/>
              <a:tailEnd type="none" w="sm" len="sm"/>
            </a:ln>
            <a:effectLst/>
          </p:spPr>
          <p:txBody>
            <a:bodyPr wrap="none">
              <a:spAutoFit/>
            </a:bodyPr>
            <a:lstStyle/>
            <a:p>
              <a:r>
                <a:rPr lang="en-US" sz="2400" b="1">
                  <a:latin typeface="Times New Roman" pitchFamily="18" charset="0"/>
                </a:rPr>
                <a:t>Time Frame</a:t>
              </a:r>
              <a:endParaRPr lang="en-US" sz="2400">
                <a:latin typeface="Times New Roman" pitchFamily="18" charset="0"/>
              </a:endParaRPr>
            </a:p>
          </p:txBody>
        </p:sp>
        <p:sp>
          <p:nvSpPr>
            <p:cNvPr id="117781" name="Line 1045"/>
            <p:cNvSpPr>
              <a:spLocks noChangeShapeType="1"/>
            </p:cNvSpPr>
            <p:nvPr/>
          </p:nvSpPr>
          <p:spPr bwMode="auto">
            <a:xfrm>
              <a:off x="336" y="1536"/>
              <a:ext cx="4560" cy="0"/>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117782" name="Line 1046"/>
            <p:cNvSpPr>
              <a:spLocks noChangeShapeType="1"/>
            </p:cNvSpPr>
            <p:nvPr/>
          </p:nvSpPr>
          <p:spPr bwMode="auto">
            <a:xfrm>
              <a:off x="336" y="2448"/>
              <a:ext cx="4560" cy="0"/>
            </a:xfrm>
            <a:prstGeom prst="line">
              <a:avLst/>
            </a:prstGeom>
            <a:noFill/>
            <a:ln w="3810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9D3AE331-F22E-4A11-83F2-4EC1307EA213}" type="slidenum">
              <a:rPr lang="en-US"/>
              <a:pPr/>
              <a:t>80</a:t>
            </a:fld>
            <a:endParaRPr lang="en-US"/>
          </a:p>
        </p:txBody>
      </p:sp>
      <p:sp>
        <p:nvSpPr>
          <p:cNvPr id="226306" name="Rectangle 2"/>
          <p:cNvSpPr>
            <a:spLocks noGrp="1" noChangeArrowheads="1"/>
          </p:cNvSpPr>
          <p:nvPr>
            <p:ph type="title"/>
          </p:nvPr>
        </p:nvSpPr>
        <p:spPr/>
        <p:txBody>
          <a:bodyPr/>
          <a:lstStyle/>
          <a:p>
            <a:r>
              <a:rPr lang="en-US"/>
              <a:t>2.4 Computer Assistance</a:t>
            </a:r>
          </a:p>
        </p:txBody>
      </p:sp>
      <p:sp>
        <p:nvSpPr>
          <p:cNvPr id="226307" name="Rectangle 3"/>
          <p:cNvSpPr>
            <a:spLocks noGrp="1" noChangeArrowheads="1"/>
          </p:cNvSpPr>
          <p:nvPr>
            <p:ph type="body" idx="1"/>
          </p:nvPr>
        </p:nvSpPr>
        <p:spPr>
          <a:xfrm>
            <a:off x="457200" y="1036638"/>
            <a:ext cx="8458200" cy="5078412"/>
          </a:xfrm>
        </p:spPr>
        <p:txBody>
          <a:bodyPr/>
          <a:lstStyle/>
          <a:p>
            <a:pPr lvl="1"/>
            <a:r>
              <a:rPr lang="en-US"/>
              <a:t>Speed, reliability and relatively low cost allow for computerized modeling</a:t>
            </a:r>
          </a:p>
          <a:p>
            <a:pPr lvl="2"/>
            <a:r>
              <a:rPr lang="en-US"/>
              <a:t>take actuals and compare with different model results</a:t>
            </a:r>
          </a:p>
          <a:p>
            <a:pPr lvl="2"/>
            <a:r>
              <a:rPr lang="en-US"/>
              <a:t>perform simulations</a:t>
            </a:r>
          </a:p>
          <a:p>
            <a:pPr lvl="2"/>
            <a:r>
              <a:rPr lang="en-US"/>
              <a:t>seek lowest MAD</a:t>
            </a:r>
          </a:p>
          <a:p>
            <a:pPr lvl="2"/>
            <a:r>
              <a:rPr lang="en-US"/>
              <a:t>must be cognizant of outliers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p:txBody>
          <a:bodyPr/>
          <a:lstStyle/>
          <a:p>
            <a:r>
              <a:rPr lang="en-US"/>
              <a:t>2-</a:t>
            </a:r>
            <a:fld id="{FBA71E20-5E47-460E-A9A4-0B1721B4E7AB}" type="slidenum">
              <a:rPr lang="en-US"/>
              <a:pPr/>
              <a:t>81</a:t>
            </a:fld>
            <a:endParaRPr lang="en-US"/>
          </a:p>
        </p:txBody>
      </p:sp>
      <p:sp>
        <p:nvSpPr>
          <p:cNvPr id="84994" name="Rectangle 2"/>
          <p:cNvSpPr>
            <a:spLocks noGrp="1" noChangeArrowheads="1"/>
          </p:cNvSpPr>
          <p:nvPr>
            <p:ph type="title"/>
          </p:nvPr>
        </p:nvSpPr>
        <p:spPr>
          <a:noFill/>
          <a:ln/>
        </p:spPr>
        <p:txBody>
          <a:bodyPr/>
          <a:lstStyle/>
          <a:p>
            <a:r>
              <a:rPr lang="en-US"/>
              <a:t>Dealing with Outliers</a:t>
            </a:r>
          </a:p>
        </p:txBody>
      </p:sp>
      <p:sp>
        <p:nvSpPr>
          <p:cNvPr id="84995" name="Text Box 3"/>
          <p:cNvSpPr txBox="1">
            <a:spLocks noChangeArrowheads="1"/>
          </p:cNvSpPr>
          <p:nvPr/>
        </p:nvSpPr>
        <p:spPr bwMode="auto">
          <a:xfrm>
            <a:off x="6327775" y="1041400"/>
            <a:ext cx="692150" cy="1006475"/>
          </a:xfrm>
          <a:prstGeom prst="rect">
            <a:avLst/>
          </a:prstGeom>
          <a:noFill/>
          <a:ln w="12700">
            <a:noFill/>
            <a:miter lim="800000"/>
            <a:headEnd type="none" w="sm" len="sm"/>
            <a:tailEnd type="none" w="sm" len="sm"/>
          </a:ln>
          <a:effectLst/>
        </p:spPr>
        <p:txBody>
          <a:bodyPr wrap="none">
            <a:spAutoFit/>
          </a:bodyPr>
          <a:lstStyle/>
          <a:p>
            <a:r>
              <a:rPr lang="en-US" sz="6000" b="1"/>
              <a:t>X</a:t>
            </a:r>
          </a:p>
        </p:txBody>
      </p:sp>
      <p:sp>
        <p:nvSpPr>
          <p:cNvPr id="84996" name="AutoShape 4"/>
          <p:cNvSpPr>
            <a:spLocks noChangeArrowheads="1"/>
          </p:cNvSpPr>
          <p:nvPr/>
        </p:nvSpPr>
        <p:spPr bwMode="auto">
          <a:xfrm rot="-778574">
            <a:off x="6076950" y="990600"/>
            <a:ext cx="1200150" cy="10858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253952" name="Object 0"/>
          <p:cNvGraphicFramePr>
            <a:graphicFrameLocks noChangeAspect="1"/>
          </p:cNvGraphicFramePr>
          <p:nvPr/>
        </p:nvGraphicFramePr>
        <p:xfrm>
          <a:off x="-476250" y="2095500"/>
          <a:ext cx="9201150" cy="4076700"/>
        </p:xfrm>
        <a:graphic>
          <a:graphicData uri="http://schemas.openxmlformats.org/presentationml/2006/ole">
            <mc:AlternateContent xmlns:mc="http://schemas.openxmlformats.org/markup-compatibility/2006">
              <mc:Choice xmlns:v="urn:schemas-microsoft-com:vml" Requires="v">
                <p:oleObj spid="_x0000_s253954" name="Chart" r:id="rId4" imgW="6096361" imgH="4077182" progId="MSGraph.Chart.8">
                  <p:embed followColorScheme="full"/>
                </p:oleObj>
              </mc:Choice>
              <mc:Fallback>
                <p:oleObj name="Chart" r:id="rId4" imgW="6096361" imgH="4077182" progId="MSGraph.Chart.8">
                  <p:embed followColorScheme="full"/>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2095500"/>
                        <a:ext cx="9201150" cy="407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8" name="Text Box 6"/>
          <p:cNvSpPr txBox="1">
            <a:spLocks noChangeArrowheads="1"/>
          </p:cNvSpPr>
          <p:nvPr/>
        </p:nvSpPr>
        <p:spPr bwMode="auto">
          <a:xfrm>
            <a:off x="7318375" y="1296988"/>
            <a:ext cx="693738" cy="396875"/>
          </a:xfrm>
          <a:prstGeom prst="rect">
            <a:avLst/>
          </a:prstGeom>
          <a:noFill/>
          <a:ln w="12700">
            <a:noFill/>
            <a:miter lim="800000"/>
            <a:headEnd type="none" w="sm" len="sm"/>
            <a:tailEnd type="none" w="sm" len="sm"/>
          </a:ln>
          <a:effectLst/>
        </p:spPr>
        <p:txBody>
          <a:bodyPr wrap="none">
            <a:spAutoFit/>
          </a:bodyPr>
          <a:lstStyle/>
          <a:p>
            <a:r>
              <a:rPr lang="en-US" sz="2000">
                <a:latin typeface="Arial Black" pitchFamily="34" charset="0"/>
              </a:rPr>
              <a:t>500</a:t>
            </a:r>
          </a:p>
        </p:txBody>
      </p:sp>
      <p:graphicFrame>
        <p:nvGraphicFramePr>
          <p:cNvPr id="253953" name="Object 1"/>
          <p:cNvGraphicFramePr>
            <a:graphicFrameLocks noChangeAspect="1"/>
          </p:cNvGraphicFramePr>
          <p:nvPr/>
        </p:nvGraphicFramePr>
        <p:xfrm>
          <a:off x="-355600" y="2057400"/>
          <a:ext cx="9499600" cy="4381500"/>
        </p:xfrm>
        <a:graphic>
          <a:graphicData uri="http://schemas.openxmlformats.org/presentationml/2006/ole">
            <mc:AlternateContent xmlns:mc="http://schemas.openxmlformats.org/markup-compatibility/2006">
              <mc:Choice xmlns:v="urn:schemas-microsoft-com:vml" Requires="v">
                <p:oleObj spid="_x0000_s253955" name="Chart" r:id="rId6" imgW="10058761" imgH="4638916" progId="MSGraph.Chart.8">
                  <p:embed followColorScheme="full"/>
                </p:oleObj>
              </mc:Choice>
              <mc:Fallback>
                <p:oleObj name="Chart" r:id="rId6" imgW="10058761" imgH="4638916" progId="MSGraph.Chart.8">
                  <p:embed followColorScheme="full"/>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00" y="2057400"/>
                        <a:ext cx="9499600" cy="438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0" name="Rectangle 8"/>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2-32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B8F138CB-9BAD-40EF-8F9B-311B1FEA5F1C}" type="slidenum">
              <a:rPr lang="en-US"/>
              <a:pPr/>
              <a:t>82</a:t>
            </a:fld>
            <a:endParaRPr lang="en-US"/>
          </a:p>
        </p:txBody>
      </p:sp>
      <p:pic>
        <p:nvPicPr>
          <p:cNvPr id="17414" name="Picture 6" descr="B_OPP017"/>
          <p:cNvPicPr>
            <a:picLocks noChangeAspect="1" noChangeArrowheads="1"/>
          </p:cNvPicPr>
          <p:nvPr/>
        </p:nvPicPr>
        <p:blipFill>
          <a:blip r:embed="rId3" cstate="print"/>
          <a:srcRect/>
          <a:stretch>
            <a:fillRect/>
          </a:stretch>
        </p:blipFill>
        <p:spPr bwMode="auto">
          <a:xfrm>
            <a:off x="4792663" y="3127375"/>
            <a:ext cx="3333750" cy="1898650"/>
          </a:xfrm>
          <a:prstGeom prst="rect">
            <a:avLst/>
          </a:prstGeom>
          <a:noFill/>
        </p:spPr>
      </p:pic>
      <p:sp>
        <p:nvSpPr>
          <p:cNvPr id="17417" name="Rectangle 9"/>
          <p:cNvSpPr>
            <a:spLocks noGrp="1" noChangeArrowheads="1"/>
          </p:cNvSpPr>
          <p:nvPr>
            <p:ph type="title"/>
          </p:nvPr>
        </p:nvSpPr>
        <p:spPr/>
        <p:txBody>
          <a:bodyPr/>
          <a:lstStyle/>
          <a:p>
            <a:r>
              <a:rPr lang="en-US" sz="3600"/>
              <a:t>Design Issues of the Forecast System</a:t>
            </a:r>
            <a:endParaRPr lang="en-US"/>
          </a:p>
        </p:txBody>
      </p:sp>
      <p:sp>
        <p:nvSpPr>
          <p:cNvPr id="17418" name="Rectangle 10"/>
          <p:cNvSpPr>
            <a:spLocks noGrp="1" noChangeArrowheads="1"/>
          </p:cNvSpPr>
          <p:nvPr>
            <p:ph type="body" idx="1"/>
          </p:nvPr>
        </p:nvSpPr>
        <p:spPr/>
        <p:txBody>
          <a:bodyPr/>
          <a:lstStyle/>
          <a:p>
            <a:pPr lvl="1"/>
            <a:r>
              <a:rPr lang="en-US" sz="2400"/>
              <a:t>Determine information that needs to be forecasted</a:t>
            </a:r>
          </a:p>
          <a:p>
            <a:pPr lvl="1"/>
            <a:r>
              <a:rPr lang="en-US" sz="2400"/>
              <a:t>Assign responsibility for the forecast</a:t>
            </a:r>
          </a:p>
          <a:p>
            <a:pPr lvl="1"/>
            <a:r>
              <a:rPr lang="en-US" sz="2400"/>
              <a:t>Set up forecast system parameters</a:t>
            </a:r>
          </a:p>
          <a:p>
            <a:pPr lvl="1"/>
            <a:r>
              <a:rPr lang="en-US" sz="2400"/>
              <a:t>Select forecasting models and techniques</a:t>
            </a:r>
          </a:p>
          <a:p>
            <a:pPr lvl="1"/>
            <a:r>
              <a:rPr lang="en-US" sz="2400"/>
              <a:t>Collect data</a:t>
            </a:r>
          </a:p>
          <a:p>
            <a:pPr lvl="1"/>
            <a:r>
              <a:rPr lang="en-US" sz="2400"/>
              <a:t>Test models</a:t>
            </a:r>
          </a:p>
          <a:p>
            <a:pPr lvl="1"/>
            <a:r>
              <a:rPr lang="en-US" sz="2400"/>
              <a:t>Record actual demand</a:t>
            </a:r>
          </a:p>
          <a:p>
            <a:pPr lvl="1"/>
            <a:r>
              <a:rPr lang="en-US" sz="2400"/>
              <a:t>Report accuracy</a:t>
            </a:r>
          </a:p>
          <a:p>
            <a:pPr lvl="1"/>
            <a:r>
              <a:rPr lang="en-US" sz="2400"/>
              <a:t>Determine root cause of variance</a:t>
            </a:r>
          </a:p>
          <a:p>
            <a:pPr lvl="1"/>
            <a:r>
              <a:rPr lang="en-US" sz="2400"/>
              <a:t>Review forecasting system for improved performance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1"/>
          </p:nvPr>
        </p:nvSpPr>
        <p:spPr/>
        <p:txBody>
          <a:bodyPr/>
          <a:lstStyle/>
          <a:p>
            <a:r>
              <a:rPr lang="en-US"/>
              <a:t>2-</a:t>
            </a:r>
            <a:fld id="{F27EBB84-9A02-40CC-8177-570E5157016C}" type="slidenum">
              <a:rPr lang="en-US"/>
              <a:pPr/>
              <a:t>83</a:t>
            </a:fld>
            <a:endParaRPr lang="en-US"/>
          </a:p>
        </p:txBody>
      </p:sp>
      <p:sp>
        <p:nvSpPr>
          <p:cNvPr id="35842" name="Rectangle 2"/>
          <p:cNvSpPr>
            <a:spLocks noGrp="1" noChangeArrowheads="1"/>
          </p:cNvSpPr>
          <p:nvPr>
            <p:ph type="title"/>
          </p:nvPr>
        </p:nvSpPr>
        <p:spPr>
          <a:noFill/>
          <a:ln/>
        </p:spPr>
        <p:txBody>
          <a:bodyPr/>
          <a:lstStyle/>
          <a:p>
            <a:r>
              <a:rPr lang="en-US"/>
              <a:t>Pyramid Forecasting</a:t>
            </a:r>
          </a:p>
        </p:txBody>
      </p:sp>
      <p:sp>
        <p:nvSpPr>
          <p:cNvPr id="35843" name="AutoShape 3"/>
          <p:cNvSpPr>
            <a:spLocks noChangeArrowheads="1"/>
          </p:cNvSpPr>
          <p:nvPr/>
        </p:nvSpPr>
        <p:spPr bwMode="auto">
          <a:xfrm>
            <a:off x="1798638" y="857250"/>
            <a:ext cx="4949825" cy="5167313"/>
          </a:xfrm>
          <a:prstGeom prst="triangle">
            <a:avLst>
              <a:gd name="adj" fmla="val 49852"/>
            </a:avLst>
          </a:prstGeom>
          <a:solidFill>
            <a:srgbClr val="FFCC00"/>
          </a:solidFill>
          <a:ln w="12700">
            <a:solidFill>
              <a:schemeClr val="tx1"/>
            </a:solidFill>
            <a:miter lim="800000"/>
            <a:headEnd/>
            <a:tailEnd/>
          </a:ln>
          <a:effectLst/>
        </p:spPr>
        <p:txBody>
          <a:bodyPr wrap="none" anchor="ctr"/>
          <a:lstStyle/>
          <a:p>
            <a:endParaRPr lang="en-US"/>
          </a:p>
        </p:txBody>
      </p:sp>
      <p:sp>
        <p:nvSpPr>
          <p:cNvPr id="35844" name="Rectangle 4"/>
          <p:cNvSpPr>
            <a:spLocks noChangeArrowheads="1"/>
          </p:cNvSpPr>
          <p:nvPr/>
        </p:nvSpPr>
        <p:spPr bwMode="auto">
          <a:xfrm>
            <a:off x="2636838" y="5668963"/>
            <a:ext cx="3473450" cy="366712"/>
          </a:xfrm>
          <a:prstGeom prst="rect">
            <a:avLst/>
          </a:prstGeom>
          <a:noFill/>
          <a:ln w="9525">
            <a:noFill/>
            <a:miter lim="800000"/>
            <a:headEnd/>
            <a:tailEnd/>
          </a:ln>
          <a:effectLst/>
        </p:spPr>
        <p:txBody>
          <a:bodyPr wrap="none" lIns="92075" tIns="46038" rIns="92075" bIns="46038">
            <a:spAutoFit/>
          </a:bodyPr>
          <a:lstStyle/>
          <a:p>
            <a:r>
              <a:rPr lang="en-US" b="1"/>
              <a:t>SKU by Customer by Location</a:t>
            </a:r>
          </a:p>
        </p:txBody>
      </p:sp>
      <p:sp>
        <p:nvSpPr>
          <p:cNvPr id="35845" name="Rectangle 5"/>
          <p:cNvSpPr>
            <a:spLocks noChangeArrowheads="1"/>
          </p:cNvSpPr>
          <p:nvPr/>
        </p:nvSpPr>
        <p:spPr bwMode="auto">
          <a:xfrm>
            <a:off x="3159125" y="5305425"/>
            <a:ext cx="2127250" cy="366713"/>
          </a:xfrm>
          <a:prstGeom prst="rect">
            <a:avLst/>
          </a:prstGeom>
          <a:noFill/>
          <a:ln w="9525">
            <a:noFill/>
            <a:miter lim="800000"/>
            <a:headEnd/>
            <a:tailEnd/>
          </a:ln>
          <a:effectLst/>
        </p:spPr>
        <p:txBody>
          <a:bodyPr wrap="none" lIns="92075" tIns="46038" rIns="92075" bIns="46038">
            <a:spAutoFit/>
          </a:bodyPr>
          <a:lstStyle/>
          <a:p>
            <a:r>
              <a:rPr lang="en-US" b="1"/>
              <a:t>SKU by Customer</a:t>
            </a:r>
          </a:p>
        </p:txBody>
      </p:sp>
      <p:sp>
        <p:nvSpPr>
          <p:cNvPr id="35846" name="Rectangle 6"/>
          <p:cNvSpPr>
            <a:spLocks noChangeArrowheads="1"/>
          </p:cNvSpPr>
          <p:nvPr/>
        </p:nvSpPr>
        <p:spPr bwMode="auto">
          <a:xfrm>
            <a:off x="2884488" y="4929188"/>
            <a:ext cx="2876550" cy="366712"/>
          </a:xfrm>
          <a:prstGeom prst="rect">
            <a:avLst/>
          </a:prstGeom>
          <a:noFill/>
          <a:ln w="9525">
            <a:noFill/>
            <a:miter lim="800000"/>
            <a:headEnd/>
            <a:tailEnd/>
          </a:ln>
          <a:effectLst/>
        </p:spPr>
        <p:txBody>
          <a:bodyPr wrap="none" lIns="92075" tIns="46038" rIns="92075" bIns="46038">
            <a:spAutoFit/>
          </a:bodyPr>
          <a:lstStyle/>
          <a:p>
            <a:r>
              <a:rPr lang="en-US" b="1"/>
              <a:t>Stockkeeping Unit (SKU)</a:t>
            </a:r>
          </a:p>
        </p:txBody>
      </p:sp>
      <p:sp>
        <p:nvSpPr>
          <p:cNvPr id="35847" name="Rectangle 7"/>
          <p:cNvSpPr>
            <a:spLocks noChangeArrowheads="1"/>
          </p:cNvSpPr>
          <p:nvPr/>
        </p:nvSpPr>
        <p:spPr bwMode="auto">
          <a:xfrm>
            <a:off x="3362325" y="4535488"/>
            <a:ext cx="1631950" cy="366712"/>
          </a:xfrm>
          <a:prstGeom prst="rect">
            <a:avLst/>
          </a:prstGeom>
          <a:noFill/>
          <a:ln w="9525">
            <a:noFill/>
            <a:miter lim="800000"/>
            <a:headEnd/>
            <a:tailEnd/>
          </a:ln>
          <a:effectLst/>
        </p:spPr>
        <p:txBody>
          <a:bodyPr wrap="none" lIns="92075" tIns="46038" rIns="92075" bIns="46038">
            <a:spAutoFit/>
          </a:bodyPr>
          <a:lstStyle/>
          <a:p>
            <a:r>
              <a:rPr lang="en-US" b="1"/>
              <a:t>Package Size</a:t>
            </a:r>
          </a:p>
        </p:txBody>
      </p:sp>
      <p:sp>
        <p:nvSpPr>
          <p:cNvPr id="35848" name="Rectangle 8"/>
          <p:cNvSpPr>
            <a:spLocks noChangeArrowheads="1"/>
          </p:cNvSpPr>
          <p:nvPr/>
        </p:nvSpPr>
        <p:spPr bwMode="auto">
          <a:xfrm>
            <a:off x="3406775" y="4114800"/>
            <a:ext cx="1568450" cy="366713"/>
          </a:xfrm>
          <a:prstGeom prst="rect">
            <a:avLst/>
          </a:prstGeom>
          <a:noFill/>
          <a:ln w="9525">
            <a:noFill/>
            <a:miter lim="800000"/>
            <a:headEnd/>
            <a:tailEnd/>
          </a:ln>
          <a:effectLst/>
        </p:spPr>
        <p:txBody>
          <a:bodyPr wrap="none" lIns="92075" tIns="46038" rIns="92075" bIns="46038">
            <a:spAutoFit/>
          </a:bodyPr>
          <a:lstStyle/>
          <a:p>
            <a:r>
              <a:rPr lang="en-US" b="1"/>
              <a:t>Model/Brand</a:t>
            </a:r>
          </a:p>
        </p:txBody>
      </p:sp>
      <p:sp>
        <p:nvSpPr>
          <p:cNvPr id="35849" name="Rectangle 9"/>
          <p:cNvSpPr>
            <a:spLocks noChangeArrowheads="1"/>
          </p:cNvSpPr>
          <p:nvPr/>
        </p:nvSpPr>
        <p:spPr bwMode="auto">
          <a:xfrm>
            <a:off x="3130550" y="3665538"/>
            <a:ext cx="2203450" cy="366712"/>
          </a:xfrm>
          <a:prstGeom prst="rect">
            <a:avLst/>
          </a:prstGeom>
          <a:noFill/>
          <a:ln w="9525">
            <a:noFill/>
            <a:miter lim="800000"/>
            <a:headEnd/>
            <a:tailEnd/>
          </a:ln>
          <a:effectLst/>
        </p:spPr>
        <p:txBody>
          <a:bodyPr wrap="none" lIns="92075" tIns="46038" rIns="92075" bIns="46038">
            <a:spAutoFit/>
          </a:bodyPr>
          <a:lstStyle/>
          <a:p>
            <a:r>
              <a:rPr lang="en-US" b="1"/>
              <a:t>Product Subfamily</a:t>
            </a:r>
          </a:p>
        </p:txBody>
      </p:sp>
      <p:sp>
        <p:nvSpPr>
          <p:cNvPr id="35850" name="Rectangle 10"/>
          <p:cNvSpPr>
            <a:spLocks noChangeArrowheads="1"/>
          </p:cNvSpPr>
          <p:nvPr/>
        </p:nvSpPr>
        <p:spPr bwMode="auto">
          <a:xfrm>
            <a:off x="3405188" y="3157538"/>
            <a:ext cx="1835150" cy="366712"/>
          </a:xfrm>
          <a:prstGeom prst="rect">
            <a:avLst/>
          </a:prstGeom>
          <a:noFill/>
          <a:ln w="9525">
            <a:noFill/>
            <a:miter lim="800000"/>
            <a:headEnd/>
            <a:tailEnd/>
          </a:ln>
          <a:effectLst/>
        </p:spPr>
        <p:txBody>
          <a:bodyPr wrap="none" lIns="92075" tIns="46038" rIns="92075" bIns="46038">
            <a:spAutoFit/>
          </a:bodyPr>
          <a:lstStyle/>
          <a:p>
            <a:r>
              <a:rPr lang="en-US" b="1"/>
              <a:t>Product Family</a:t>
            </a:r>
          </a:p>
        </p:txBody>
      </p:sp>
      <p:sp>
        <p:nvSpPr>
          <p:cNvPr id="35851" name="Rectangle 11"/>
          <p:cNvSpPr>
            <a:spLocks noChangeArrowheads="1"/>
          </p:cNvSpPr>
          <p:nvPr/>
        </p:nvSpPr>
        <p:spPr bwMode="auto">
          <a:xfrm>
            <a:off x="3651250" y="2359025"/>
            <a:ext cx="1200150" cy="641350"/>
          </a:xfrm>
          <a:prstGeom prst="rect">
            <a:avLst/>
          </a:prstGeom>
          <a:noFill/>
          <a:ln w="9525">
            <a:noFill/>
            <a:miter lim="800000"/>
            <a:headEnd/>
            <a:tailEnd/>
          </a:ln>
          <a:effectLst/>
        </p:spPr>
        <p:txBody>
          <a:bodyPr wrap="none" lIns="92075" tIns="46038" rIns="92075" bIns="46038">
            <a:spAutoFit/>
          </a:bodyPr>
          <a:lstStyle/>
          <a:p>
            <a:pPr algn="ctr"/>
            <a:r>
              <a:rPr lang="en-US" b="1"/>
              <a:t>Business</a:t>
            </a:r>
          </a:p>
          <a:p>
            <a:pPr algn="ctr"/>
            <a:r>
              <a:rPr lang="en-US" b="1"/>
              <a:t>Unit</a:t>
            </a:r>
          </a:p>
        </p:txBody>
      </p:sp>
      <p:sp>
        <p:nvSpPr>
          <p:cNvPr id="35852" name="Rectangle 12"/>
          <p:cNvSpPr>
            <a:spLocks noChangeArrowheads="1"/>
          </p:cNvSpPr>
          <p:nvPr/>
        </p:nvSpPr>
        <p:spPr bwMode="auto">
          <a:xfrm>
            <a:off x="3651250" y="1601788"/>
            <a:ext cx="1225550" cy="641350"/>
          </a:xfrm>
          <a:prstGeom prst="rect">
            <a:avLst/>
          </a:prstGeom>
          <a:noFill/>
          <a:ln w="9525">
            <a:noFill/>
            <a:miter lim="800000"/>
            <a:headEnd/>
            <a:tailEnd/>
          </a:ln>
          <a:effectLst/>
        </p:spPr>
        <p:txBody>
          <a:bodyPr wrap="none" lIns="92075" tIns="46038" rIns="92075" bIns="46038">
            <a:spAutoFit/>
          </a:bodyPr>
          <a:lstStyle/>
          <a:p>
            <a:pPr algn="ctr"/>
            <a:r>
              <a:rPr lang="en-US" b="1"/>
              <a:t>Total</a:t>
            </a:r>
          </a:p>
          <a:p>
            <a:pPr algn="ctr"/>
            <a:r>
              <a:rPr lang="en-US" b="1"/>
              <a:t>Company</a:t>
            </a:r>
          </a:p>
        </p:txBody>
      </p:sp>
      <p:sp>
        <p:nvSpPr>
          <p:cNvPr id="35853" name="Line 13"/>
          <p:cNvSpPr>
            <a:spLocks noChangeShapeType="1"/>
          </p:cNvSpPr>
          <p:nvPr/>
        </p:nvSpPr>
        <p:spPr bwMode="auto">
          <a:xfrm>
            <a:off x="3625850" y="2249488"/>
            <a:ext cx="1293813" cy="0"/>
          </a:xfrm>
          <a:prstGeom prst="line">
            <a:avLst/>
          </a:prstGeom>
          <a:noFill/>
          <a:ln w="12700">
            <a:solidFill>
              <a:schemeClr val="tx1"/>
            </a:solidFill>
            <a:round/>
            <a:headEnd type="none" w="sm" len="sm"/>
            <a:tailEnd type="none" w="sm" len="sm"/>
          </a:ln>
          <a:effectLst/>
        </p:spPr>
        <p:txBody>
          <a:bodyPr/>
          <a:lstStyle/>
          <a:p>
            <a:endParaRPr lang="en-US"/>
          </a:p>
        </p:txBody>
      </p:sp>
      <p:sp>
        <p:nvSpPr>
          <p:cNvPr id="35854" name="Line 14"/>
          <p:cNvSpPr>
            <a:spLocks noChangeShapeType="1"/>
          </p:cNvSpPr>
          <p:nvPr/>
        </p:nvSpPr>
        <p:spPr bwMode="auto">
          <a:xfrm>
            <a:off x="3248025" y="3005138"/>
            <a:ext cx="2049463" cy="0"/>
          </a:xfrm>
          <a:prstGeom prst="line">
            <a:avLst/>
          </a:prstGeom>
          <a:noFill/>
          <a:ln w="12700">
            <a:solidFill>
              <a:schemeClr val="tx1"/>
            </a:solidFill>
            <a:round/>
            <a:headEnd type="none" w="sm" len="sm"/>
            <a:tailEnd type="none" w="sm" len="sm"/>
          </a:ln>
          <a:effectLst/>
        </p:spPr>
        <p:txBody>
          <a:bodyPr/>
          <a:lstStyle/>
          <a:p>
            <a:endParaRPr lang="en-US"/>
          </a:p>
        </p:txBody>
      </p:sp>
      <p:sp>
        <p:nvSpPr>
          <p:cNvPr id="35855" name="Line 15"/>
          <p:cNvSpPr>
            <a:spLocks noChangeShapeType="1"/>
          </p:cNvSpPr>
          <p:nvPr/>
        </p:nvSpPr>
        <p:spPr bwMode="auto">
          <a:xfrm>
            <a:off x="2681288" y="4121150"/>
            <a:ext cx="3167062" cy="0"/>
          </a:xfrm>
          <a:prstGeom prst="line">
            <a:avLst/>
          </a:prstGeom>
          <a:noFill/>
          <a:ln w="12700">
            <a:solidFill>
              <a:schemeClr val="tx1"/>
            </a:solidFill>
            <a:round/>
            <a:headEnd type="none" w="sm" len="sm"/>
            <a:tailEnd type="none" w="sm" len="sm"/>
          </a:ln>
          <a:effectLst/>
        </p:spPr>
        <p:txBody>
          <a:bodyPr/>
          <a:lstStyle/>
          <a:p>
            <a:endParaRPr lang="en-US"/>
          </a:p>
        </p:txBody>
      </p:sp>
      <p:sp>
        <p:nvSpPr>
          <p:cNvPr id="35856" name="Line 16"/>
          <p:cNvSpPr>
            <a:spLocks noChangeShapeType="1"/>
          </p:cNvSpPr>
          <p:nvPr/>
        </p:nvSpPr>
        <p:spPr bwMode="auto">
          <a:xfrm>
            <a:off x="2347913" y="4903788"/>
            <a:ext cx="3849687" cy="0"/>
          </a:xfrm>
          <a:prstGeom prst="line">
            <a:avLst/>
          </a:prstGeom>
          <a:noFill/>
          <a:ln w="12700">
            <a:solidFill>
              <a:schemeClr val="tx1"/>
            </a:solidFill>
            <a:round/>
            <a:headEnd type="none" w="sm" len="sm"/>
            <a:tailEnd type="none" w="sm" len="sm"/>
          </a:ln>
          <a:effectLst/>
        </p:spPr>
        <p:txBody>
          <a:bodyPr/>
          <a:lstStyle/>
          <a:p>
            <a:endParaRPr lang="en-US"/>
          </a:p>
        </p:txBody>
      </p:sp>
      <p:sp>
        <p:nvSpPr>
          <p:cNvPr id="35857" name="Line 17"/>
          <p:cNvSpPr>
            <a:spLocks noChangeShapeType="1"/>
          </p:cNvSpPr>
          <p:nvPr/>
        </p:nvSpPr>
        <p:spPr bwMode="auto">
          <a:xfrm>
            <a:off x="2955925" y="3614738"/>
            <a:ext cx="2574925" cy="0"/>
          </a:xfrm>
          <a:prstGeom prst="line">
            <a:avLst/>
          </a:prstGeom>
          <a:noFill/>
          <a:ln w="12700">
            <a:solidFill>
              <a:schemeClr val="tx1"/>
            </a:solidFill>
            <a:round/>
            <a:headEnd type="none" w="sm" len="sm"/>
            <a:tailEnd type="none" w="sm" len="sm"/>
          </a:ln>
          <a:effectLst/>
        </p:spPr>
        <p:txBody>
          <a:bodyPr/>
          <a:lstStyle/>
          <a:p>
            <a:endParaRPr lang="en-US"/>
          </a:p>
        </p:txBody>
      </p:sp>
      <p:sp>
        <p:nvSpPr>
          <p:cNvPr id="35858" name="Line 18"/>
          <p:cNvSpPr>
            <a:spLocks noChangeShapeType="1"/>
          </p:cNvSpPr>
          <p:nvPr/>
        </p:nvSpPr>
        <p:spPr bwMode="auto">
          <a:xfrm flipV="1">
            <a:off x="2114550" y="5314950"/>
            <a:ext cx="4273550" cy="1588"/>
          </a:xfrm>
          <a:prstGeom prst="line">
            <a:avLst/>
          </a:prstGeom>
          <a:noFill/>
          <a:ln w="12700">
            <a:solidFill>
              <a:schemeClr val="tx1"/>
            </a:solidFill>
            <a:round/>
            <a:headEnd type="none" w="sm" len="sm"/>
            <a:tailEnd type="none" w="sm" len="sm"/>
          </a:ln>
          <a:effectLst/>
        </p:spPr>
        <p:txBody>
          <a:bodyPr/>
          <a:lstStyle/>
          <a:p>
            <a:endParaRPr lang="en-US"/>
          </a:p>
        </p:txBody>
      </p:sp>
      <p:sp>
        <p:nvSpPr>
          <p:cNvPr id="35859" name="Line 19"/>
          <p:cNvSpPr>
            <a:spLocks noChangeShapeType="1"/>
          </p:cNvSpPr>
          <p:nvPr/>
        </p:nvSpPr>
        <p:spPr bwMode="auto">
          <a:xfrm>
            <a:off x="2000250" y="5689600"/>
            <a:ext cx="4603750" cy="0"/>
          </a:xfrm>
          <a:prstGeom prst="line">
            <a:avLst/>
          </a:prstGeom>
          <a:noFill/>
          <a:ln w="12700">
            <a:solidFill>
              <a:schemeClr val="tx1"/>
            </a:solidFill>
            <a:round/>
            <a:headEnd type="none" w="sm" len="sm"/>
            <a:tailEnd type="none" w="sm" len="sm"/>
          </a:ln>
          <a:effectLst/>
        </p:spPr>
        <p:txBody>
          <a:bodyPr/>
          <a:lstStyle/>
          <a:p>
            <a:endParaRPr lang="en-US"/>
          </a:p>
        </p:txBody>
      </p:sp>
      <p:sp>
        <p:nvSpPr>
          <p:cNvPr id="35860" name="Line 20"/>
          <p:cNvSpPr>
            <a:spLocks noChangeShapeType="1"/>
          </p:cNvSpPr>
          <p:nvPr/>
        </p:nvSpPr>
        <p:spPr bwMode="auto">
          <a:xfrm>
            <a:off x="2522538" y="4484688"/>
            <a:ext cx="3514725" cy="0"/>
          </a:xfrm>
          <a:prstGeom prst="line">
            <a:avLst/>
          </a:prstGeom>
          <a:noFill/>
          <a:ln w="12700">
            <a:solidFill>
              <a:schemeClr val="tx1"/>
            </a:solidFill>
            <a:round/>
            <a:headEnd type="none" w="sm" len="sm"/>
            <a:tailEnd type="none" w="sm" len="sm"/>
          </a:ln>
          <a:effectLst/>
        </p:spPr>
        <p:txBody>
          <a:bodyPr/>
          <a:lstStyle/>
          <a:p>
            <a:endParaRPr lang="en-US"/>
          </a:p>
        </p:txBody>
      </p:sp>
      <p:sp>
        <p:nvSpPr>
          <p:cNvPr id="35861" name="Line 21"/>
          <p:cNvSpPr>
            <a:spLocks noChangeShapeType="1"/>
          </p:cNvSpPr>
          <p:nvPr/>
        </p:nvSpPr>
        <p:spPr bwMode="auto">
          <a:xfrm flipV="1">
            <a:off x="7137400" y="979488"/>
            <a:ext cx="0" cy="5032375"/>
          </a:xfrm>
          <a:prstGeom prst="line">
            <a:avLst/>
          </a:prstGeom>
          <a:noFill/>
          <a:ln w="57150">
            <a:solidFill>
              <a:schemeClr val="tx1"/>
            </a:solidFill>
            <a:round/>
            <a:headEnd type="triangle" w="med" len="med"/>
            <a:tailEnd type="none" w="med" len="lg"/>
          </a:ln>
          <a:effectLst/>
        </p:spPr>
        <p:txBody>
          <a:bodyPr/>
          <a:lstStyle/>
          <a:p>
            <a:endParaRPr lang="en-US"/>
          </a:p>
        </p:txBody>
      </p:sp>
      <p:sp>
        <p:nvSpPr>
          <p:cNvPr id="35862" name="Line 22"/>
          <p:cNvSpPr>
            <a:spLocks noChangeShapeType="1"/>
          </p:cNvSpPr>
          <p:nvPr/>
        </p:nvSpPr>
        <p:spPr bwMode="auto">
          <a:xfrm flipV="1">
            <a:off x="1574800" y="944563"/>
            <a:ext cx="0" cy="5032375"/>
          </a:xfrm>
          <a:prstGeom prst="line">
            <a:avLst/>
          </a:prstGeom>
          <a:noFill/>
          <a:ln w="57150">
            <a:solidFill>
              <a:schemeClr val="tx1"/>
            </a:solidFill>
            <a:round/>
            <a:headEnd type="none" w="med" len="lg"/>
            <a:tailEnd type="triangle" w="med" len="med"/>
          </a:ln>
          <a:effectLst/>
        </p:spPr>
        <p:txBody>
          <a:bodyPr/>
          <a:lstStyle/>
          <a:p>
            <a:endParaRPr lang="en-US"/>
          </a:p>
        </p:txBody>
      </p:sp>
      <p:sp>
        <p:nvSpPr>
          <p:cNvPr id="35863" name="Rectangle 23"/>
          <p:cNvSpPr>
            <a:spLocks noChangeArrowheads="1"/>
          </p:cNvSpPr>
          <p:nvPr/>
        </p:nvSpPr>
        <p:spPr bwMode="auto">
          <a:xfrm>
            <a:off x="247650" y="2541588"/>
            <a:ext cx="1387475" cy="1187450"/>
          </a:xfrm>
          <a:prstGeom prst="rect">
            <a:avLst/>
          </a:prstGeom>
          <a:noFill/>
          <a:ln w="9525">
            <a:noFill/>
            <a:miter lim="800000"/>
            <a:headEnd/>
            <a:tailEnd/>
          </a:ln>
          <a:effectLst/>
        </p:spPr>
        <p:txBody>
          <a:bodyPr wrap="none" lIns="92075" tIns="46038" rIns="92075" bIns="46038">
            <a:spAutoFit/>
          </a:bodyPr>
          <a:lstStyle/>
          <a:p>
            <a:r>
              <a:rPr lang="en-US" sz="2400" b="1"/>
              <a:t>Roll up</a:t>
            </a:r>
          </a:p>
          <a:p>
            <a:r>
              <a:rPr lang="en-US" sz="2400" b="1"/>
              <a:t>Actual </a:t>
            </a:r>
          </a:p>
          <a:p>
            <a:r>
              <a:rPr lang="en-US" sz="2400" b="1"/>
              <a:t>Demand</a:t>
            </a:r>
          </a:p>
        </p:txBody>
      </p:sp>
      <p:sp>
        <p:nvSpPr>
          <p:cNvPr id="35864" name="Rectangle 24"/>
          <p:cNvSpPr>
            <a:spLocks noChangeArrowheads="1"/>
          </p:cNvSpPr>
          <p:nvPr/>
        </p:nvSpPr>
        <p:spPr bwMode="auto">
          <a:xfrm>
            <a:off x="7218363" y="2720975"/>
            <a:ext cx="1625600" cy="1187450"/>
          </a:xfrm>
          <a:prstGeom prst="rect">
            <a:avLst/>
          </a:prstGeom>
          <a:noFill/>
          <a:ln w="9525">
            <a:noFill/>
            <a:miter lim="800000"/>
            <a:headEnd/>
            <a:tailEnd/>
          </a:ln>
          <a:effectLst/>
        </p:spPr>
        <p:txBody>
          <a:bodyPr wrap="none" lIns="92075" tIns="46038" rIns="92075" bIns="46038">
            <a:spAutoFit/>
          </a:bodyPr>
          <a:lstStyle/>
          <a:p>
            <a:r>
              <a:rPr lang="en-US" sz="2400" b="1"/>
              <a:t>Force </a:t>
            </a:r>
          </a:p>
          <a:p>
            <a:r>
              <a:rPr lang="en-US" sz="2400" b="1"/>
              <a:t>down</a:t>
            </a:r>
          </a:p>
          <a:p>
            <a:r>
              <a:rPr lang="en-US" sz="2400" b="1"/>
              <a:t>Forecasts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r>
              <a:rPr lang="en-US"/>
              <a:t>2-</a:t>
            </a:r>
            <a:fld id="{5ED19923-C043-4586-B55D-0A4B44C13FE9}" type="slidenum">
              <a:rPr lang="en-US"/>
              <a:pPr/>
              <a:t>84</a:t>
            </a:fld>
            <a:endParaRPr lang="en-US"/>
          </a:p>
        </p:txBody>
      </p:sp>
      <p:sp>
        <p:nvSpPr>
          <p:cNvPr id="37890" name="Rectangle 2"/>
          <p:cNvSpPr>
            <a:spLocks noGrp="1" noChangeArrowheads="1"/>
          </p:cNvSpPr>
          <p:nvPr>
            <p:ph type="title"/>
          </p:nvPr>
        </p:nvSpPr>
        <p:spPr>
          <a:noFill/>
          <a:ln/>
        </p:spPr>
        <p:txBody>
          <a:bodyPr/>
          <a:lstStyle/>
          <a:p>
            <a:r>
              <a:rPr lang="en-US"/>
              <a:t>Technique—Pyramid Forecasting</a:t>
            </a:r>
          </a:p>
        </p:txBody>
      </p:sp>
      <p:sp>
        <p:nvSpPr>
          <p:cNvPr id="37891" name="Rectangle 3"/>
          <p:cNvSpPr>
            <a:spLocks noGrp="1" noChangeArrowheads="1"/>
          </p:cNvSpPr>
          <p:nvPr>
            <p:ph type="body" sz="half" idx="1"/>
          </p:nvPr>
        </p:nvSpPr>
        <p:spPr>
          <a:xfrm>
            <a:off x="471488" y="1279525"/>
            <a:ext cx="4949825" cy="4743450"/>
          </a:xfrm>
          <a:noFill/>
          <a:ln/>
        </p:spPr>
        <p:txBody>
          <a:bodyPr/>
          <a:lstStyle/>
          <a:p>
            <a:endParaRPr lang="en-US"/>
          </a:p>
          <a:p>
            <a:r>
              <a:rPr lang="en-US" sz="2400" b="1"/>
              <a:t>Total company:</a:t>
            </a:r>
          </a:p>
          <a:p>
            <a:r>
              <a:rPr lang="en-US" sz="2400" b="1"/>
              <a:t>Business unit:</a:t>
            </a:r>
          </a:p>
          <a:p>
            <a:r>
              <a:rPr lang="en-US" sz="2400" b="1"/>
              <a:t>Product family:</a:t>
            </a:r>
          </a:p>
          <a:p>
            <a:r>
              <a:rPr lang="en-US" sz="2400" b="1"/>
              <a:t>Subfamily:</a:t>
            </a:r>
          </a:p>
          <a:p>
            <a:r>
              <a:rPr lang="en-US" sz="2400" b="1"/>
              <a:t>Model/brand:</a:t>
            </a:r>
          </a:p>
          <a:p>
            <a:r>
              <a:rPr lang="en-US" sz="2400" b="1"/>
              <a:t>Package:</a:t>
            </a:r>
          </a:p>
          <a:p>
            <a:r>
              <a:rPr lang="en-US" sz="2400" b="1"/>
              <a:t>SKU:</a:t>
            </a:r>
          </a:p>
          <a:p>
            <a:r>
              <a:rPr lang="en-US" sz="2400" b="1"/>
              <a:t>SKU by customer:</a:t>
            </a:r>
          </a:p>
          <a:p>
            <a:r>
              <a:rPr lang="en-US" sz="2400" b="1"/>
              <a:t>SKU by cust.</a:t>
            </a:r>
          </a:p>
          <a:p>
            <a:r>
              <a:rPr lang="en-US" sz="2400" b="1"/>
              <a:t>by location:</a:t>
            </a:r>
          </a:p>
        </p:txBody>
      </p:sp>
      <p:sp>
        <p:nvSpPr>
          <p:cNvPr id="37892" name="Rectangle 4"/>
          <p:cNvSpPr>
            <a:spLocks noGrp="1" noChangeArrowheads="1"/>
          </p:cNvSpPr>
          <p:nvPr>
            <p:ph type="body" sz="half" idx="2"/>
          </p:nvPr>
        </p:nvSpPr>
        <p:spPr>
          <a:xfrm>
            <a:off x="4133850" y="1325563"/>
            <a:ext cx="5472113" cy="4743450"/>
          </a:xfrm>
          <a:noFill/>
          <a:ln/>
        </p:spPr>
        <p:txBody>
          <a:bodyPr/>
          <a:lstStyle/>
          <a:p>
            <a:r>
              <a:rPr lang="en-US" sz="2000"/>
              <a:t>          </a:t>
            </a:r>
            <a:r>
              <a:rPr lang="en-US" sz="2200" b="1" u="sng"/>
              <a:t>Sales Forecast</a:t>
            </a:r>
          </a:p>
          <a:p>
            <a:r>
              <a:rPr lang="en-US" sz="2200" b="1"/>
              <a:t>SuperNet</a:t>
            </a:r>
          </a:p>
          <a:p>
            <a:r>
              <a:rPr lang="en-US" sz="2200" b="1"/>
              <a:t>Voice, data, media</a:t>
            </a:r>
          </a:p>
          <a:p>
            <a:r>
              <a:rPr lang="en-US" sz="2200" b="1"/>
              <a:t>Large business unit, small business unit, residential business unit</a:t>
            </a:r>
          </a:p>
          <a:p>
            <a:r>
              <a:rPr lang="en-US" sz="2200" b="1"/>
              <a:t>Encryption, storage, routers</a:t>
            </a:r>
          </a:p>
          <a:p>
            <a:r>
              <a:rPr lang="en-US" sz="2200" b="1"/>
              <a:t>Alpha, beta, gamma</a:t>
            </a:r>
          </a:p>
          <a:p>
            <a:r>
              <a:rPr lang="en-US" sz="2200" b="1"/>
              <a:t>Fiber, microwave</a:t>
            </a:r>
          </a:p>
          <a:p>
            <a:r>
              <a:rPr lang="en-US" sz="2200" b="1"/>
              <a:t>1210, 1220, 1230, 1240</a:t>
            </a:r>
          </a:p>
          <a:p>
            <a:r>
              <a:rPr lang="en-US" sz="2200" b="1"/>
              <a:t>1210 for customer 12456</a:t>
            </a:r>
          </a:p>
          <a:p>
            <a:r>
              <a:rPr lang="en-US" sz="2200" b="1"/>
              <a:t>1210 for customer 12456, location 4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2-</a:t>
            </a:r>
            <a:fld id="{CA7BD31C-7660-4AC4-9703-B4D5534F710D}" type="slidenum">
              <a:rPr lang="en-US"/>
              <a:pPr/>
              <a:t>85</a:t>
            </a:fld>
            <a:endParaRPr lang="en-US"/>
          </a:p>
        </p:txBody>
      </p:sp>
      <p:pic>
        <p:nvPicPr>
          <p:cNvPr id="64516" name="Picture 4" descr="bd05032_"/>
          <p:cNvPicPr>
            <a:picLocks noChangeAspect="1" noChangeArrowheads="1"/>
          </p:cNvPicPr>
          <p:nvPr/>
        </p:nvPicPr>
        <p:blipFill>
          <a:blip r:embed="rId3" cstate="print"/>
          <a:srcRect/>
          <a:stretch>
            <a:fillRect/>
          </a:stretch>
        </p:blipFill>
        <p:spPr bwMode="auto">
          <a:xfrm>
            <a:off x="5719763" y="1665288"/>
            <a:ext cx="3424237" cy="3679825"/>
          </a:xfrm>
          <a:prstGeom prst="rect">
            <a:avLst/>
          </a:prstGeom>
          <a:noFill/>
        </p:spPr>
      </p:pic>
      <p:sp>
        <p:nvSpPr>
          <p:cNvPr id="64523" name="Rectangle 11"/>
          <p:cNvSpPr>
            <a:spLocks noGrp="1" noChangeArrowheads="1"/>
          </p:cNvSpPr>
          <p:nvPr>
            <p:ph type="title"/>
          </p:nvPr>
        </p:nvSpPr>
        <p:spPr/>
        <p:txBody>
          <a:bodyPr/>
          <a:lstStyle/>
          <a:p>
            <a:r>
              <a:rPr lang="en-US"/>
              <a:t>Data Preparation and Collection</a:t>
            </a:r>
          </a:p>
        </p:txBody>
      </p:sp>
      <p:sp>
        <p:nvSpPr>
          <p:cNvPr id="64524" name="Rectangle 12"/>
          <p:cNvSpPr>
            <a:spLocks noGrp="1" noChangeArrowheads="1"/>
          </p:cNvSpPr>
          <p:nvPr>
            <p:ph type="body" sz="half" idx="1"/>
          </p:nvPr>
        </p:nvSpPr>
        <p:spPr>
          <a:xfrm>
            <a:off x="457200" y="1371600"/>
            <a:ext cx="5380038" cy="4743450"/>
          </a:xfrm>
        </p:spPr>
        <p:txBody>
          <a:bodyPr/>
          <a:lstStyle/>
          <a:p>
            <a:pPr lvl="1"/>
            <a:r>
              <a:rPr lang="en-US" sz="2800"/>
              <a:t>Record sales data in same periods as forecast data</a:t>
            </a:r>
          </a:p>
          <a:p>
            <a:pPr lvl="1"/>
            <a:r>
              <a:rPr lang="en-US" sz="2800"/>
              <a:t>Daily, weekly, or monthly</a:t>
            </a:r>
          </a:p>
          <a:p>
            <a:pPr lvl="1"/>
            <a:r>
              <a:rPr lang="en-US" sz="2800"/>
              <a:t>Track sales, not shipments   </a:t>
            </a:r>
          </a:p>
          <a:p>
            <a:pPr lvl="1"/>
            <a:r>
              <a:rPr lang="en-US" sz="2800"/>
              <a:t>Record the circumstances of exceptional demand</a:t>
            </a:r>
          </a:p>
          <a:p>
            <a:pPr lvl="1"/>
            <a:r>
              <a:rPr lang="en-US" sz="2800"/>
              <a:t>Record demand separately for unique customer groupings and market sectors</a:t>
            </a:r>
          </a:p>
        </p:txBody>
      </p:sp>
      <p:sp>
        <p:nvSpPr>
          <p:cNvPr id="64526" name="Rectangle 14"/>
          <p:cNvSpPr>
            <a:spLocks noChangeArrowheads="1"/>
          </p:cNvSpPr>
          <p:nvPr/>
        </p:nvSpPr>
        <p:spPr bwMode="auto">
          <a:xfrm>
            <a:off x="7064375" y="6310313"/>
            <a:ext cx="531813" cy="457200"/>
          </a:xfrm>
          <a:prstGeom prst="rect">
            <a:avLst/>
          </a:prstGeom>
          <a:noFill/>
          <a:ln w="9525">
            <a:noFill/>
            <a:miter lim="800000"/>
            <a:headEnd/>
            <a:tailEnd/>
          </a:ln>
          <a:effectLst/>
        </p:spPr>
        <p:txBody>
          <a:bodyPr wrap="none" lIns="92075" tIns="46038" rIns="92075" bIns="46038" anchor="ctr"/>
          <a:lstStyle/>
          <a:p>
            <a:pPr algn="ctr" eaLnBrk="0" hangingPunct="0"/>
            <a:r>
              <a:rPr lang="en-US" sz="1400">
                <a:latin typeface="Arial Narrow" pitchFamily="34" charset="0"/>
              </a:rPr>
              <a:t>2-31</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r>
              <a:rPr lang="en-US"/>
              <a:t>2-</a:t>
            </a:r>
            <a:fld id="{7E17D5B2-B6F0-4F1F-A00D-1794C51CBDB1}" type="slidenum">
              <a:rPr lang="en-US"/>
              <a:pPr/>
              <a:t>86</a:t>
            </a:fld>
            <a:endParaRPr lang="en-US"/>
          </a:p>
        </p:txBody>
      </p:sp>
      <p:sp>
        <p:nvSpPr>
          <p:cNvPr id="248834" name="Rectangle 2"/>
          <p:cNvSpPr>
            <a:spLocks noGrp="1" noChangeArrowheads="1"/>
          </p:cNvSpPr>
          <p:nvPr>
            <p:ph type="title"/>
          </p:nvPr>
        </p:nvSpPr>
        <p:spPr/>
        <p:txBody>
          <a:bodyPr/>
          <a:lstStyle/>
          <a:p>
            <a:r>
              <a:rPr lang="en-US"/>
              <a:t>Homework</a:t>
            </a:r>
          </a:p>
        </p:txBody>
      </p:sp>
      <p:sp>
        <p:nvSpPr>
          <p:cNvPr id="248835" name="Rectangle 3"/>
          <p:cNvSpPr>
            <a:spLocks noGrp="1" noChangeArrowheads="1"/>
          </p:cNvSpPr>
          <p:nvPr>
            <p:ph type="body" idx="1"/>
          </p:nvPr>
        </p:nvSpPr>
        <p:spPr>
          <a:xfrm>
            <a:off x="457200" y="1036638"/>
            <a:ext cx="8458200" cy="5078412"/>
          </a:xfrm>
        </p:spPr>
        <p:txBody>
          <a:bodyPr/>
          <a:lstStyle/>
          <a:p>
            <a:pPr lvl="1"/>
            <a:r>
              <a:rPr lang="en-US"/>
              <a:t>Chapter 1</a:t>
            </a:r>
          </a:p>
          <a:p>
            <a:pPr lvl="2"/>
            <a:r>
              <a:rPr lang="en-US"/>
              <a:t>Discussion questions 1,3,4,5,8</a:t>
            </a:r>
          </a:p>
          <a:p>
            <a:pPr lvl="2"/>
            <a:r>
              <a:rPr lang="en-US"/>
              <a:t>due 2/8/07</a:t>
            </a:r>
          </a:p>
          <a:p>
            <a:pPr lvl="2"/>
            <a:endParaRPr lang="en-US"/>
          </a:p>
          <a:p>
            <a:pPr lvl="1"/>
            <a:r>
              <a:rPr lang="en-US"/>
              <a:t>Chapter 2</a:t>
            </a:r>
          </a:p>
          <a:p>
            <a:pPr lvl="2"/>
            <a:r>
              <a:rPr lang="en-US"/>
              <a:t>Discussion question 1</a:t>
            </a:r>
          </a:p>
          <a:p>
            <a:pPr lvl="2"/>
            <a:r>
              <a:rPr lang="en-US"/>
              <a:t>Problems 1,7</a:t>
            </a:r>
          </a:p>
          <a:p>
            <a:pPr lvl="2"/>
            <a:r>
              <a:rPr lang="en-US"/>
              <a:t>due 2/8/07</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2-</a:t>
            </a:r>
            <a:fld id="{5392E359-CE6F-4126-A043-7D710409A0B9}" type="slidenum">
              <a:rPr lang="en-US"/>
              <a:pPr/>
              <a:t>9</a:t>
            </a:fld>
            <a:endParaRPr lang="en-US"/>
          </a:p>
        </p:txBody>
      </p:sp>
      <p:pic>
        <p:nvPicPr>
          <p:cNvPr id="21513" name="Picture 9" descr="SY00972_"/>
          <p:cNvPicPr>
            <a:picLocks noChangeAspect="1" noChangeArrowheads="1"/>
          </p:cNvPicPr>
          <p:nvPr/>
        </p:nvPicPr>
        <p:blipFill>
          <a:blip r:embed="rId3" cstate="print"/>
          <a:srcRect/>
          <a:stretch>
            <a:fillRect/>
          </a:stretch>
        </p:blipFill>
        <p:spPr bwMode="auto">
          <a:xfrm>
            <a:off x="4000500" y="2024063"/>
            <a:ext cx="4037013" cy="3602037"/>
          </a:xfrm>
          <a:prstGeom prst="rect">
            <a:avLst/>
          </a:prstGeom>
          <a:noFill/>
        </p:spPr>
      </p:pic>
      <p:sp>
        <p:nvSpPr>
          <p:cNvPr id="21514" name="Rectangle 10"/>
          <p:cNvSpPr>
            <a:spLocks noGrp="1" noChangeArrowheads="1"/>
          </p:cNvSpPr>
          <p:nvPr>
            <p:ph type="title"/>
          </p:nvPr>
        </p:nvSpPr>
        <p:spPr/>
        <p:txBody>
          <a:bodyPr/>
          <a:lstStyle/>
          <a:p>
            <a:r>
              <a:rPr lang="en-US"/>
              <a:t>Sources of Demand</a:t>
            </a:r>
          </a:p>
        </p:txBody>
      </p:sp>
      <p:sp>
        <p:nvSpPr>
          <p:cNvPr id="21515" name="Rectangle 11"/>
          <p:cNvSpPr>
            <a:spLocks noGrp="1" noChangeArrowheads="1"/>
          </p:cNvSpPr>
          <p:nvPr>
            <p:ph type="body" idx="1"/>
          </p:nvPr>
        </p:nvSpPr>
        <p:spPr/>
        <p:txBody>
          <a:bodyPr/>
          <a:lstStyle/>
          <a:p>
            <a:r>
              <a:rPr lang="en-US"/>
              <a:t>Demand can come from many sources:</a:t>
            </a:r>
          </a:p>
          <a:p>
            <a:pPr lvl="1"/>
            <a:r>
              <a:rPr lang="en-US"/>
              <a:t>Consumers</a:t>
            </a:r>
          </a:p>
          <a:p>
            <a:pPr lvl="1"/>
            <a:r>
              <a:rPr lang="en-US"/>
              <a:t>Customers</a:t>
            </a:r>
          </a:p>
          <a:p>
            <a:pPr lvl="1"/>
            <a:r>
              <a:rPr lang="en-US"/>
              <a:t>Dealers</a:t>
            </a:r>
          </a:p>
          <a:p>
            <a:pPr lvl="1"/>
            <a:r>
              <a:rPr lang="en-US"/>
              <a:t>Distributors</a:t>
            </a:r>
          </a:p>
          <a:p>
            <a:pPr lvl="1"/>
            <a:r>
              <a:rPr lang="en-US"/>
              <a:t>Intercompany</a:t>
            </a:r>
          </a:p>
          <a:p>
            <a:pPr lvl="1"/>
            <a:r>
              <a:rPr lang="en-US"/>
              <a:t>Service parts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3300</Words>
  <Application>Microsoft Office PowerPoint</Application>
  <PresentationFormat>On-screen Show (4:3)</PresentationFormat>
  <Paragraphs>758</Paragraphs>
  <Slides>86</Slides>
  <Notes>69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86</vt:i4>
      </vt:variant>
    </vt:vector>
  </HeadingPairs>
  <TitlesOfParts>
    <vt:vector size="99" baseType="lpstr">
      <vt:lpstr>Arial</vt:lpstr>
      <vt:lpstr>Arial Black</vt:lpstr>
      <vt:lpstr>Arial Narrow</vt:lpstr>
      <vt:lpstr>Helvetica</vt:lpstr>
      <vt:lpstr>Symbol</vt:lpstr>
      <vt:lpstr>Times New Roman</vt:lpstr>
      <vt:lpstr>Wingdings</vt:lpstr>
      <vt:lpstr>Default Design</vt:lpstr>
      <vt:lpstr>Chart</vt:lpstr>
      <vt:lpstr>CorelDRAW 6.0 Graphic</vt:lpstr>
      <vt:lpstr>Equation</vt:lpstr>
      <vt:lpstr>Document</vt:lpstr>
      <vt:lpstr>Worksheet</vt:lpstr>
      <vt:lpstr>Chapter 2 - Forecasting Fundamentals</vt:lpstr>
      <vt:lpstr>Forecasting Introduction</vt:lpstr>
      <vt:lpstr>2.1 Fundamental Principles</vt:lpstr>
      <vt:lpstr>Principles of Forecasting</vt:lpstr>
      <vt:lpstr>Why Forecast?</vt:lpstr>
      <vt:lpstr>What Is Riding on the Forecast?</vt:lpstr>
      <vt:lpstr>Planning Horizon and Time Periods</vt:lpstr>
      <vt:lpstr>What Should Be Forecast?</vt:lpstr>
      <vt:lpstr>Sources of Demand</vt:lpstr>
      <vt:lpstr>Decomposition of Data</vt:lpstr>
      <vt:lpstr>Data Issues for Forecasting</vt:lpstr>
      <vt:lpstr>2.1 Fundamental Principles </vt:lpstr>
      <vt:lpstr>2.1 Fundamental Principles </vt:lpstr>
      <vt:lpstr>2.1 Fundamental Principles </vt:lpstr>
      <vt:lpstr>2.1 Fundamental Principles </vt:lpstr>
      <vt:lpstr>2.2 Major Categories of Forecasts</vt:lpstr>
      <vt:lpstr>2.2 Qualitative Forecasting</vt:lpstr>
      <vt:lpstr>2.2 Qualitative Forecasting</vt:lpstr>
      <vt:lpstr>Qualitative Forecasting</vt:lpstr>
      <vt:lpstr>2.1 Qualitative Forecasting</vt:lpstr>
      <vt:lpstr>2.1 Qualitative Forecasting</vt:lpstr>
      <vt:lpstr>2.1 Qualitative Forecasting</vt:lpstr>
      <vt:lpstr>2.1 Qualitative Forecasting</vt:lpstr>
      <vt:lpstr>2.1 Anecdotal Example</vt:lpstr>
      <vt:lpstr>2.1 Anecdotal Example</vt:lpstr>
      <vt:lpstr>General Methods of Forecasting</vt:lpstr>
      <vt:lpstr>2.1 Quantitative Forecasting - Causal</vt:lpstr>
      <vt:lpstr>Leading Indicators</vt:lpstr>
      <vt:lpstr>Economic Cycle</vt:lpstr>
      <vt:lpstr>2.1 Quantitative Forecasting - Causal</vt:lpstr>
      <vt:lpstr>2.1 Quantitative Forecasting - Causal</vt:lpstr>
      <vt:lpstr>External (Extrinsic) Factors</vt:lpstr>
      <vt:lpstr>Factors Influencing Demand</vt:lpstr>
      <vt:lpstr>2.1 Quantitative F’cstg - Time Series</vt:lpstr>
      <vt:lpstr>Internal (Intrinsic) Factors</vt:lpstr>
      <vt:lpstr>Demand Patterns</vt:lpstr>
      <vt:lpstr>Demand Patterns</vt:lpstr>
      <vt:lpstr>Characteristics of Demand</vt:lpstr>
      <vt:lpstr>Sources of Demand</vt:lpstr>
      <vt:lpstr>2.1 Quantitative F’cstg - Time Series</vt:lpstr>
      <vt:lpstr>2.1 Quantitative F’cstg - Time Series</vt:lpstr>
      <vt:lpstr>Seasonality</vt:lpstr>
      <vt:lpstr>Developing A Seasonal Sales Index</vt:lpstr>
      <vt:lpstr>Seasonality</vt:lpstr>
      <vt:lpstr>Seasonal Sales</vt:lpstr>
      <vt:lpstr>Data Preparation and Collection</vt:lpstr>
      <vt:lpstr>Intrinsic Quantitative Techniques</vt:lpstr>
      <vt:lpstr>Moving Averages</vt:lpstr>
      <vt:lpstr>Moving Average Forecasting</vt:lpstr>
      <vt:lpstr> Moving Average Forecasting</vt:lpstr>
      <vt:lpstr>Figure 2.5 - A Three-Period MA</vt:lpstr>
      <vt:lpstr>Figure 2.6 - Trend Analysis</vt:lpstr>
      <vt:lpstr>3 Period Moving Average</vt:lpstr>
      <vt:lpstr>3 Period Moving Average</vt:lpstr>
      <vt:lpstr>Moving Average Graph</vt:lpstr>
      <vt:lpstr>3 Period Moving Average</vt:lpstr>
      <vt:lpstr>Weighted Moving Average Graph</vt:lpstr>
      <vt:lpstr>Weighted Moving Averages</vt:lpstr>
      <vt:lpstr>Weighted Moving Average</vt:lpstr>
      <vt:lpstr>Weighted Moving Average</vt:lpstr>
      <vt:lpstr>Weighted Moving Average</vt:lpstr>
      <vt:lpstr>Exponential Smoothing</vt:lpstr>
      <vt:lpstr>Exponential Smoothing</vt:lpstr>
      <vt:lpstr>Exponential Smoothing</vt:lpstr>
      <vt:lpstr>Exponential Smoothing</vt:lpstr>
      <vt:lpstr>Exponential Smoothing</vt:lpstr>
      <vt:lpstr>Tracking the Forecast</vt:lpstr>
      <vt:lpstr>Forecasts Can Be Wrong in Two Ways (cont.)</vt:lpstr>
      <vt:lpstr>Problem 2.3 (Solution)</vt:lpstr>
      <vt:lpstr>Choice of Exponential Smoothing Factors</vt:lpstr>
      <vt:lpstr>2.3 Forecast Errors</vt:lpstr>
      <vt:lpstr>2.3 Mean Forecast Error (MFE)</vt:lpstr>
      <vt:lpstr>2.13 - Mean Forecast Error</vt:lpstr>
      <vt:lpstr>2.13 - Mean Forecast Error</vt:lpstr>
      <vt:lpstr>2.3 Mean Absolute Deviation (MAD)</vt:lpstr>
      <vt:lpstr>2.14 - Calculation of Absolute Errors</vt:lpstr>
      <vt:lpstr>2.14 - Calculation of Absolute Errors</vt:lpstr>
      <vt:lpstr>2.3 Tracking Signal</vt:lpstr>
      <vt:lpstr>2.14 - Calculation of Tracking Error</vt:lpstr>
      <vt:lpstr>2.4 Computer Assistance</vt:lpstr>
      <vt:lpstr>Dealing with Outliers</vt:lpstr>
      <vt:lpstr>Design Issues of the Forecast System</vt:lpstr>
      <vt:lpstr>Pyramid Forecasting</vt:lpstr>
      <vt:lpstr>Technique—Pyramid Forecasting</vt:lpstr>
      <vt:lpstr>Data Preparation and Collection</vt:lpstr>
      <vt:lpstr>Homework</vt:lpstr>
    </vt:vector>
  </TitlesOfParts>
  <Company>Rotek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August 30th, 2000 Objectives</dc:title>
  <dc:subject>Forecasting Demand</dc:subject>
  <dc:creator>David F. Bolton</dc:creator>
  <cp:lastModifiedBy>Sivaramakumar, Gopalasamudram (Cognizant)</cp:lastModifiedBy>
  <cp:revision>23</cp:revision>
  <cp:lastPrinted>2000-05-23T17:40:34Z</cp:lastPrinted>
  <dcterms:created xsi:type="dcterms:W3CDTF">2000-08-30T01:58:04Z</dcterms:created>
  <dcterms:modified xsi:type="dcterms:W3CDTF">2017-11-21T06:13:09Z</dcterms:modified>
</cp:coreProperties>
</file>