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3" r:id="rId5"/>
    <p:sldId id="262" r:id="rId6"/>
    <p:sldId id="278" r:id="rId7"/>
    <p:sldId id="280" r:id="rId8"/>
    <p:sldId id="277" r:id="rId9"/>
    <p:sldId id="279" r:id="rId10"/>
    <p:sldId id="260" r:id="rId11"/>
    <p:sldId id="265" r:id="rId12"/>
    <p:sldId id="266" r:id="rId13"/>
    <p:sldId id="270" r:id="rId14"/>
    <p:sldId id="269" r:id="rId15"/>
    <p:sldId id="267" r:id="rId16"/>
    <p:sldId id="268" r:id="rId17"/>
    <p:sldId id="272" r:id="rId18"/>
    <p:sldId id="275" r:id="rId19"/>
    <p:sldId id="281" r:id="rId20"/>
  </p:sldIdLst>
  <p:sldSz cx="12192000" cy="6858000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Libre Baskerville" charset="0"/>
      <p:regular r:id="rId26"/>
      <p:bold r:id="rId27"/>
      <p:italic r:id="rId28"/>
    </p:embeddedFont>
    <p:embeddedFont>
      <p:font typeface="Amiri Quran" pitchFamily="2" charset="-78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3" autoAdjust="0"/>
    <p:restoredTop sz="94665" autoAdjust="0"/>
  </p:normalViewPr>
  <p:slideViewPr>
    <p:cSldViewPr>
      <p:cViewPr varScale="1">
        <p:scale>
          <a:sx n="74" d="100"/>
          <a:sy n="74" d="100"/>
        </p:scale>
        <p:origin x="-312" y="-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9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d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2918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4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>
              <a:solidFill>
                <a:srgbClr val="002060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3524232" y="4429132"/>
            <a:ext cx="5286412" cy="714380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en-IN" sz="3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EDA on IMDB Dramas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data:image/png;base64,iVBORw0KGgoAAAANSUhEUgAAAjsAAAJgCAYAAABsn6JvAAAAOXRFWHRTb2Z0d2FyZQBNYXRwbG90bGliIHZlcnNpb24zLjUuMiwgaHR0cHM6Ly9tYXRwbG90bGliLm9yZy8qNh9FAAAACXBIWXMAAA9hAAAPYQGoP6dpAAB2mElEQVR4nO3deVhVVd8+8PuADKLMyJQIzoninJk+mTgloKJYmppCOGQ5i5pm4pBzjuVj1pOAOJtTZubEoKIZzvOAKOIAoiIggqiwfn/487yeQCs95yzOPvfnus71evbe8NznNTdf1l7ru1RCCAEiIiIihTKRHYCIiIhIl1jsEBERkaKx2CEiIiJFY7FDREREisZih4iIiBSNxQ4REREpGosdIiIiUjQWO0RERKRoZWQHKA2Kiopw8+ZNWFtbQ6VSyY5DRERE/4AQAvfv34e7uztMTF48fsNiB8DNmzfh4eEhOwYRERG9gmvXrqFixYovPM9iB4C1tTWAp//PsrGxkZyGiIiI/omcnBx4eHiof46/CIsdQP3oysbGhsUOERGRgfm7KSicoExERESKxmKHiIiIFI3FDhERESkaix0iIiJSNBY7REREpGgsdoiIiEjRWOwQERGRorHYISIiIkVjsUNERESKxmKHiIiIFI3FDhERESkaix0iIiJSNBY7REREpGgsdoiIiEjRysj8H9+7dy+++eYbHDlyBGlpadi0aRM6d+6sPv+iLdtnz56N0aNHAwBatmyJPXv2aJzv3r071qxZo5WMjUZHa+X7yHbkmz6yIxAREUkhdWTnwYMHqFevHhYtWlTi+bS0NI1XREQEVCoVunbtqnFd//79Na774Ycf9BGfiIiIDIDUkR0/Pz/4+fm98Lyrq6vG+19++QW+vr6oUqWKxnErK6ti1xIREREBBjRn59atW/jtt9/Qt2/fYudWrlwJJycn1K5dG6NGjcL9+/df+r0KCgqQk5Oj8SIiIiJlkjqy828sW7YM1tbWCAoK0jjeq1cvVK5cGa6urjh9+jTGjRuHEydOYNeuXS/8XjNmzMDkyZN1HZmIiIhKAYMpdiIiItCrVy9YWlpqHO/fv7/6z3Xq1EH16tXRuHFjHD16FA0bNizxe40bNw4jR45Uv8/JyYGHh4dughMREZFUBlHs7Nu3DxcuXMDatWv/9tqGDRvCzMwMSUlJLyx2LCwsYGFhoe2YREREVAoZxJydpUuXolGjRqhXr97fXnvmzBk8fvwYbm5uekhGREREpZ3UkZ3c3FxcunRJ/f7KlSs4fvw4HBwcUKlSJQBPHzH9/PPPmDt3brGvT05OxsqVK+Hv7w8nJyecPXsWYWFhaNCgAZo3b663z0FERESll9Ri5/Dhw/D19VW/fzaPJjg4GFFRUQCANWvWQAiBHj16FPt6c3NzxMTEYOHChcjNzYWHhwcCAgIwceJEmJqa6uUzEBERUemmEkII2SFky8nJga2tLbKzs2FjY6Nxjh2UiYiISqeX/fx+nkHM2SEiIiJ6VSx2iIiISNFY7BAREZGisdghIiIiRWOxQ0RERIrGYoeIiIgUjcUOERERKRqLHSIiIlI0FjtERESkaCx2iIiISNFY7BAREZGisdghIiIiRWOxQ0RERIrGYoeIiIgUjcUOERERKRqLHSIiIlI0FjtERESkaCx2iIiISNFY7BAREZGisdghIiIiRWOxQ0RERIrGYoeIiIgUjcUOERERKRqLHSIiIlI0FjtERESkaCx2iIiISNFY7BAREZGisdghIiIiRWOxQ0RERIrGYoeIiIgUjcUOERERKRqLHSIiIlI0FjtERESkaCx2iIiISNFY7BAREZGisdghIiIiRWOxQ0RERIrGYoeIiIgUjcUOERERKZrUYmfv3r3o2LEj3N3doVKpsHnzZo3zISEhUKlUGq+mTZtqXFNQUIAhQ4bAyckJ5cqVQ6dOnXD9+nU9fgoiIiIqzaQWOw8ePEC9evWwaNGiF17Tvn17pKWlqV/btm3TOD98+HBs2rQJa9asQUJCAnJzc9GhQwcUFhbqOj4REREZgDIy/8f9/Pzg5+f30mssLCzg6upa4rns7GwsXboUy5cvR5s2bQAAK1asgIeHB3bv3o33339f65mJiIjIsJT6OTvx8fFwdnZGjRo10L9/f2RkZKjPHTlyBI8fP0a7du3Ux9zd3VGnTh0cOHDghd+zoKAAOTk5Gi8iIiJSplJd7Pj5+WHlypWIjY3F3LlzcejQIbRq1QoFBQUAgPT0dJibm8Pe3l7j61xcXJCenv7C7ztjxgzY2tqqXx4eHjr9HERERCSP1MdYf6d79+7qP9epUweNGzeGp6cnfvvtNwQFBb3w64QQUKlULzw/btw4jBw5Uv0+JyeHBQ8REZFCleqRnb9yc3ODp6cnkpKSAACurq549OgR7t27p3FdRkYGXFxcXvh9LCwsYGNjo/EiIiIiZTKoYufu3bu4du0a3NzcAACNGjWCmZkZdu3apb4mLS0Np0+fRrNmzWTFJCIiolJE6mOs3NxcXLp0Sf3+ypUrOH78OBwcHODg4IBJkyaha9eucHNzQ0pKCr788ks4OTmhS5cuAABbW1v07dsXYWFhcHR0hIODA0aNGgUfHx/16iwiIiIyblKLncOHD8PX11f9/tk8muDgYHz//fc4deoUoqOjkZWVBTc3N/j6+mLt2rWwtrZWf838+fNRpkwZdOvWDfn5+WjdujWioqJgamqq989DREREpY9KCCFkh5AtJycHtra2yM7OLjZ/p9HoaEmptOvIN31kRyAiItKql/38fp5BzdkhIiIi+rdY7BAREZGisdghIiIiRWOxQ0RERIrGYoeIiIgUjcUOERERKRqLHSIiIlI0FjtERESkaCx2iIiISNFY7BAREZGisdghIiIiRWOxQ0RERIrGYoeIiIgUjcUOERERKRqLHSIiIlI0FjtERESkaCx2iIiISNFY7BAREZGisdghIiIiRWOxQ0RERIrGYoeIiIgUjcUOERERKRqLHSIiIlI0FjtERESkaCx2iIiISNFY7BAREZGisdghIiIiRWOxQ0RERIrGYoeIiIgUjcUOERERKRqLHSIiIlI0FjtERESkaCx2iIiISNFY7BAREZGisdghIiIiRWOxQ0RERIrGYoeIiIgUjcUOERERKRqLHSIiIlI0qcXO3r170bFjR7i7u0OlUmHz5s3qc48fP8YXX3wBHx8flCtXDu7u7ujTpw9u3ryp8T1atmwJlUql8froo4/0/EmIiIiotJJa7Dx48AD16tXDokWLip3Ly8vD0aNHMWHCBBw9ehQbN27ExYsX0alTp2LX9u/fH2lpaerXDz/8oI/4REREZADKyPwf9/Pzg5+fX4nnbG1tsWvXLo1j3333HZo0aYLU1FRUqlRJfdzKygqurq46zUpERESGyaDm7GRnZ0OlUsHOzk7j+MqVK+Hk5ITatWtj1KhRuH///ku/T0FBAXJycjReREREpExSR3b+jYcPH2Ls2LHo2bMnbGxs1Md79eqFypUrw9XVFadPn8a4ceNw4sSJYqNCz5sxYwYmT56sj9hEREQkmUEUO48fP8ZHH32EoqIiLF68WONc//791X+uU6cOqlevjsaNG+Po0aNo2LBhid9v3LhxGDlypPp9Tk4OPDw8dBOeiIiIpCr1xc7jx4/RrVs3XLlyBbGxsRqjOiVp2LAhzMzMkJSU9MJix8LCAhYWFrqIS0RERKVMqS52nhU6SUlJiIuLg6Oj499+zZkzZ/D48WO4ubnpISERERGVdlKLndzcXFy6dEn9/sqVKzh+/DgcHBzg7u6ODz74AEePHsXWrVtRWFiI9PR0AICDgwPMzc2RnJyMlStXwt/fH05OTjh79izCwsLQoEEDNG/eXNbHIiIiolJEarFz+PBh+Pr6qt8/m0cTHByMSZMmYcuWLQCA+vXra3xdXFwcWrZsCXNzc8TExGDhwoXIzc2Fh4cHAgICMHHiRJiamurtcxAREVHpJbXYadmyJYQQLzz/snMA4OHhgT179mg7FhERESmIQfXZISIiIvq3WOwQERGRorHYISIiIkVjsUNERESKxmKHiIiIFI3FDhERESkaix0iIiJSNBY7REREpGgsdoiIiEjRWOwQERGRorHYISIiIkVjsUNERESKxmKHiIiIFE3qrudUeqVO8ZEdQSsqhZ+SHYGIiCTjyA4REREpGosdIiIiUjQWO0RERKRoLHaIiIhI0VjsEBERkaKx2CEiIiJFY7FDREREisZih4iIiBSNxQ4REREpGosdIiIiUjQWO0RERKRoLHaIiIhI0VjsEBERkaKx2CEiIiJFY7FDREREisZih4iIiBSNxQ4REREpGosdIiIiUjQWO0RERKRoLHaIiIhI0VjsEBERkaKx2CEiIiJFY7FDREREisZih4iIiBTttYqdS5cuYceOHcjPzwcACCH+1dfv3bsXHTt2hLu7O1QqFTZv3qxxXgiBSZMmwd3dHWXLlkXLli1x5swZjWsKCgowZMgQODk5oVy5cujUqROuX7/+Oh+LiIiIFOSVip27d++iTZs2qFGjBvz9/ZGWlgYA6NevH8LCwv7x93nw4AHq1auHRYsWlXh+9uzZmDdvHhYtWoRDhw7B1dUVbdu2xf3799XXDB8+HJs2bcKaNWuQkJCA3NxcdOjQAYWFha/y0YiIiEhhXqnYGTFiBMqUKYPU1FRYWVmpj3fv3h3bt2//x9/Hz88PU6dORVBQULFzQggsWLAA48ePR1BQEOrUqYNly5YhLy8Pq1atAgBkZ2dj6dKlmDt3Ltq0aYMGDRpgxYoVOHXqFHbv3v0qH42IiIgU5pWKnZ07d2LWrFmoWLGixvHq1avj6tWrWgl25coVpKeno127dupjFhYWeO+993DgwAEAwJEjR/D48WONa9zd3VGnTh31NURERGTcyrzKFz148EBjROeZO3fuwMLC4rVDAUB6ejoAwMXFReO4i4uLuqBKT0+Hubk57O3ti13z7OtLUlBQgIKCAvX7nJwcrWQmIiKi0ueVRnZatGiB6Oho9XuVSoWioiJ888038PX11Vq4Z9/7eUKIYsf+6u+umTFjBmxtbdUvDw8PrWQlIiKi0ueVRna++eYbtGzZEocPH8ajR48wZswYnDlzBpmZmdi/f79Wgrm6ugJ4Onrj5uamPp6RkaEe7XF1dcWjR49w7949jdGdjIwMNGvW7IXfe9y4cRg5cqT6fU5ODgseIiIihXqlkR1vb2+cPHkSTZo0Qdu2bfHgwQMEBQXh2LFjqFq1qlaCVa5cGa6urti1a5f62KNHj7Bnzx51IdOoUSOYmZlpXJOWlobTp0+/tNixsLCAjY2NxouIiIiU6V+P7DybEPzDDz9g8uTJr/U/npubi0uXLqnfX7lyBcePH4eDgwMqVaqE4cOHY/r06ahevTqqV6+O6dOnw8rKCj179gQA2Nraom/fvggLC4OjoyMcHBwwatQo+Pj4oE2bNq+VjYiIiJThXxc7ZmZmOH369N/Om/knDh8+rDHH59mjpeDgYERFRWHMmDHIz8/H559/jnv37uHtt9/Gzp07YW1trf6a+fPno0yZMujWrRvy8/PRunVrREVFwdTU9LXzERERkeFTiX/b9hhAWFgYzMzMMHPmTF1k0rucnBzY2toiOzu72COtRqOjX/BVhuXIN33+1fWpU3x0lES/KoWfkh2BiIh05GU/v5/3ShOUHz16hJ9++gm7du1C48aNUa5cOY3z8+bNe5VvS0RERKR1r1TsnD59Gg0bNgQAXLx4UeOcNh5vEREREWnLKxU7cXFx2s5BREREpBOvtes5ERERUWn3yttFzJw5EzExMcjIyEBRUZHG+cuXL2slHBEREdHreqVip1+/ftizZw969+4NNzc3ztMhIiKiUuuVip3ff/8dv/32G5o3b67tPERERERa9Upzduzt7eHg4KDtLERERERa90rFztdff43w8HDk5eVpOw8RERGRVr3SY6y5c+ciOTkZLi4u8PLygpmZmcb5o0ePaiUcERER0et6pWKnc+fOWo5BREREpBuvVOxMnDhR2zmIiIiIdOKVmwpmZWXhp59+wrhx45CZmQng6eOrGzduaC0cERER0et6pZGdkydPok2bNrC1tUVKSgr69+8PBwcHbNq0CVevXkV0tDJ2CiciIiLD90ojOyNHjkRISAiSkpJgaWmpPu7n54e9e/dqLRwRERHR63qlYufQoUP49NNPix1/4403kJ6e/tqhiIiIiLTllYodS0tL5OTkFDt+4cIFVKhQ4bVDEREREWnLKxU7gYGBmDJlCh4/fgwAUKlUSE1NxdixY9G1a1etBiQiIiJ6Ha9U7MyZMwe3b9+Gs7Mz8vPz8d5776FatWooX748pk2bpu2MRERERK/slVZj2djYICEhAXFxcThy5AiKiorQsGFDtGnTRtv5iIiIiF7LvxrZyc/Px9atW9Xvd+7ciZs3byI9PR3btm3DmDFj8PDhQ62HJCIiInpV/2pkJzo6Glu3bkWHDh0AAIsWLULt2rVRtmxZAMD58+fh5uaGESNGaD8pERER0Sv4VyM7K1euRGhoqMaxVatWIS4uDnFxcfjmm2+wbt06rQYkIiIieh3/qti5ePEiatSooX5vaWkJE5P/+xZNmjTB2bNntZeOiIiI6DX9q8dY2dnZKFPm/77k9u3bGueLiopQUFCgnWREREREWvCvRnYqVqyI06dPv/D8yZMnUbFixdcORURERKQt/6rY8ff3R3h4eIkrrvLz8zF58mQEBARoLRwRERHR6/pXj7G+/PJLrFu3DjVr1sTgwYNRo0YNqFQqnD9/HosWLcKTJ0/w5Zdf6iorERER0b/2r4odFxcXHDhwAJ999hnGjh0LIQSAp9tFtG3bFosXL4aLi4tOghIRERG9in/dQbly5crYvn07MjMzcenSJQBAtWrV4ODgoPVwRERERK/rlbaLAAAHBwc0adJEm1mIiIiItO6VNgIlIiIiMhQsdoiIiEjRWOwQERGRorHYISIiIkVjsUNERESKxmKHiIiIFI3FDhERESkaix0iIiJStFJf7Hh5eUGlUhV7DRo0CAAQEhJS7FzTpk0lpyYiIqLS4pU7KOvLoUOHUFhYqH5/+vRptG3bFh9++KH6WPv27REZGal+b25urteMREREVHqV+mKnQoUKGu9nzpyJqlWr4r333lMfs7CwgKurq76jERERkQEo9Y+xnvfo0SOsWLECoaGhUKlU6uPx8fFwdnZGjRo10L9/f2RkZLz0+xQUFCAnJ0fjRURERMpkUMXO5s2bkZWVhZCQEPUxPz8/rFy5ErGxsZg7dy4OHTqEVq1aoaCg4IXfZ8aMGbC1tVW/PDw89JCeiIiIZFAJIYTsEP/U+++/D3Nzc/z6668vvCYtLQ2enp5Ys2YNgoKCSrymoKBAoxjKycmBh4cHsrOzYWNjo3Fto9HR2gkv2ZFv+vyr61On+OgoiX5VCj8lOwIREelITk4ObG1tS/z5/bxSP2fnmatXr2L37t3YuHHjS69zc3ODp6cnkpKSXniNhYUFLCwstB2RiIiISiGDeYwVGRkJZ2dnBAQEvPS6u3fv4tq1a3Bzc9NTMiIiIirNDKLYKSoqQmRkJIKDg1GmzP8NRuXm5mLUqFH4448/kJKSgvj4eHTs2BFOTk7o0qWLxMRERERUWhjEY6zdu3cjNTUVoaGhGsdNTU1x6tQpREdHIysrC25ubvD19cXatWthbW0tKS0RERGVJgZR7LRr1w4lzaMuW7YsduzYISERERERGQqDeIxFRERE9KpY7BAREZGisdghIiIiRWOxQ0RERIrGYoeIiIgUjcUOERERKRqLHSIiIlI0FjtERESkaCx2iIiISNFY7BAREZGisdghIiIiRWOxQ0RERIrGYoeIiIgUjcUOERERKRqLHSIiIlI0FjtERESkaCx2iIiISNFY7BAREZGisdghIiIiRWOxQ0RERIrGYoeIiIgUjcUOERERKRqLHSIiIlI0FjtERESkaCx2iIiISNFY7BAREZGisdghIiIiRWOxQ0RERIrGYoeIiIgUjcUOERERKRqLHSIiIlI0FjtERESkaCx2iIiISNFY7BAREZGisdghIiIiRWOxQ0RERIrGYoeIiIgUjcUOERERKRqLHSIiIlK0Ul3sTJo0CSqVSuPl6uqqPi+EwKRJk+Du7o6yZcuiZcuWOHPmjMTEREREVNqU6mIHAGrXro20tDT169SpU+pzs2fPxrx587Bo0SIcOnQIrq6uaNu2Le7fvy8xMREREZUmpb7YKVOmDFxdXdWvChUqAHg6qrNgwQKMHz8eQUFBqFOnDpYtW4a8vDysWrVKcmoiIiIqLUp9sZOUlAR3d3dUrlwZH330ES5fvgwAuHLlCtLT09GuXTv1tRYWFnjvvfdw4MCBl37PgoIC5OTkaLyIiIhImUp1sfP2228jOjoaO3bswP/+9z+kp6ejWbNmuHv3LtLT0wEALi4uGl/j4uKiPvciM2bMgK2trfrl4eGhs89AREREcpXqYsfPzw9du3aFj48P2rRpg99++w0AsGzZMvU1KpVK42uEEMWO/dW4ceOQnZ2tfl27dk374YmIiKhUKNXFzl+VK1cOPj4+SEpKUq/K+usoTkZGRrHRnr+ysLCAjY2NxouIiIiUyaCKnYKCApw7dw5ubm6oXLkyXF1dsWvXLvX5R48eYc+ePWjWrJnElERERFSalJEd4GVGjRqFjh07olKlSsjIyMDUqVORk5OD4OBgqFQqDB8+HNOnT0f16tVRvXp1TJ8+HVZWVujZs6fs6ERERFRKlOpi5/r16+jRowfu3LmDChUqoGnTpjh48CA8PT0BAGPGjEF+fj4+//xz3Lt3D2+//TZ27twJa2trycmJiIiotCjVxc6aNWteel6lUmHSpEmYNGmSfgIRERGRwTGoOTtERERE/xaLHSIiIlI0FjtERESkaCx2iIiISNFY7BAREZGisdghIiIiRWOxQ0RERIrGYoeIiIgUjcUOERERKRqLHSIiIlI0FjtERESkaCx2iIiISNFY7BAREZGisdghIiIiRWOxQ0RERIrGYoeIiIgUjcUOERERKRqLHSIiIlI0FjtERESkaCx2iIiISNFY7BAREZGisdghIiIiRWOxQ0RERIrGYoeIiIgUjcUOERERKRqLHSIiIlI0FjtERESkaCx2iIiISNFY7BAREZGisdghIiIiRWOxQ0RERIrGYoeIiIgUjcUOERERKRqLHSIiIlI0FjtERESkaCx2iIiISNFY7BAREZGisdghIiIiRSvVxc6MGTPw1ltvwdraGs7OzujcuTMuXLigcU1ISAhUKpXGq2nTppISExERUWlTqoudPXv2YNCgQTh48CB27dqFJ0+eoF27dnjw4IHGde3bt0daWpr6tW3bNkmJiYiIqLQpIzvAy2zfvl3jfWRkJJydnXHkyBG0aNFCfdzCwgKurq76jkdEREQGoFSP7PxVdnY2AMDBwUHjeHx8PJydnVGjRg30798fGRkZMuIRERFRKVSqR3aeJ4TAyJEj8Z///Ad16tRRH/fz88OHH34IT09PXLlyBRMmTECrVq1w5MgRWFhYlPi9CgoKUFBQoH6fk5Oj8/xEREQkh8EUO4MHD8bJkyeRkJCgcbx79+7qP9epUweNGzeGp6cnfvvtNwQFBZX4vWbMmIHJkyfrNC8RERGVDgbxGGvIkCHYsmUL4uLiULFixZde6+bmBk9PTyQlJb3wmnHjxiE7O1v9unbtmrYjExERUSlRqkd2hBAYMmQINm3ahPj4eFSuXPlvv+bu3bu4du0a3NzcXniNhYXFCx9xkXFr/l1z2RG0Yv+Q/f/q+j0t3tNREv16b+8e2RGIqBQq1SM7gwYNwooVK7Bq1SpYW1sjPT0d6enpyM/PBwDk5uZi1KhR+OOPP5CSkoL4+Hh07NgRTk5O6NKli+T0REREVBqU6pGd77//HgDQsmVLjeORkZEICQmBqakpTp06hejoaGRlZcHNzQ2+vr5Yu3YtrK2tJSQmIiKi0qZUFztCiJeeL1u2LHbs2KGnNERERGSISvVjLCIiIqLXxWKHiIiIFI3FDhERESkaix0iIiJSNBY7REREpGgsdoiIiEjRWOwQERGRorHYISIiIkVjsUNERESKxmKHiIiIFI3FDhERESkaix0iIiJSNBY7REREpGgsdoiIiEjRWOwQERGRorHYISIiIkUrIzsAEZEsi8J+lR1BKwbP7Sg7AlGpxpEdIiIiUjSO7BARGZlpH38gO4JWjF+xXnYEMhAc2SEiIiJFY7FDREREisZih4iIiBSNc3aIiMgonJsWKzuCVtQa3+pfXT9p0iTdBNGz1/kcHNkhIiIiRWOxQ0RERIrGYoeIiIgUjcUOERERKRqLHSIiIlI0FjtERESkaCx2iIiISNFY7BAREZGisdghIiIiRWOxQ0RERIrGYoeIiIgUjcUOERERKRqLHSIiIlI0FjtERESkaCx2iIiISNFY7BAREZGiKabYWbx4MSpXrgxLS0s0atQI+/btkx2JiIiISgFFFDtr167F8OHDMX78eBw7dgzvvvsu/Pz8kJqaKjsaERERSaaIYmfevHno27cv+vXrh1q1amHBggXw8PDA999/LzsaERERSVZGdoDX9ejRIxw5cgRjx47VON6uXTscOHCgxK8pKChAQUGB+n12djYAICcnp9i1hQX5WkwrT0mf7WXuPyzUURL9+ref+0n+Ex0l0a9/+7kfPDHOz51fkKejJPr1bz/3w8ePdZREv/7t5859+EBHSfTr337u53/eGbKSPvezY0KIl3+xMHA3btwQAMT+/fs1jk+bNk3UqFGjxK+ZOHGiAMAXX3zxxRdffCngde3atZfWCgY/svOMSqXSeC+EKHbsmXHjxmHkyJHq90VFRcjMzISjo+MLv0ZXcnJy4OHhgWvXrsHGxkav/9sy8XPzcxsDfm5+bmMg83MLIXD//n24u7u/9DqDL3acnJxgamqK9PR0jeMZGRlwcXEp8WssLCxgYWGhcczOzk5XEf8RGxsbo/rH8Qw/t3Hh5zYu/NzGRdbntrW1/dtrDH6Csrm5ORo1aoRdu3ZpHN+1axeaNWsmKRURERGVFgY/sgMAI0eORO/evdG4cWO88847+PHHH5GamoqBAwfKjkZERESSKaLY6d69O+7evYspU6YgLS0NderUwbZt2+Dp6Sk72t+ysLDAxIkTiz1WUzp+bn5uY8DPzc9tDAzhc6uE+Lv1WkRERESGy+Dn7BARERG9DIsdIiIiUjQWO0RERKRoLHaIiIhI0VjsEBERkaKx2CG9u3TpEnbs2IH8/KebrCp5QWB8fLzsCNJERUUhL08ZG20SkWFjsSNJcnIyvvrqK/To0QMZGRkAgO3bt+PMmTOSk+nO3bt30aZNG9SoUQP+/v5IS0sDAPTr1w9hYWGS0+lG+/btUbVqVUydOhXXrl2THUevxo0bB1dXV/Tt2xcHDhyQHUdvhg4dim+//bbY8UWLFmH48OH6D6QHISEh2Lt3r+wY0hjj/dzQ/s5Z7EiwZ88e+Pj44M8//8TGjRuRm5sLADh58iQmTpwoOZ3ujBgxAmXKlEFqaiqsrKzUx7t3747t27dLTKY7N2/exLBhw7Bx40ZUrlwZ77//PtatW4dHjx7JjqZz169fx4oVK3Dv3j34+vrizTffxKxZs4rtY6c0GzZsQPPmzYsdb9asGdavXy8hke7dv38f7dq1Q/Xq1TF9+nTcuHFDdiS9Mdb7ucH9nb90T3TSiaZNm4q5c+cKIYQoX768SE5OFkIIkZiYKNzd3WVG0ykXFxdx/PhxIYTm5758+bIoV66czGh6cezYMTFkyBDh5OQkHBwcxJAhQ9T//1C6W7duiblz5wofHx9hZmYmOnbsKDZv3iwKCwtlR9M6CwsLkZSUVOx4UlKSsLCwkJBIP+7cuSMWLFgg6tevL8qUKSPat28vfv75Z/Ho0SPZ0XTKWO/nQhjW3zlHdiQ4deoUunTpUux4hQoVcPfuXQmJ9OPBgwcaIzrP3Llzp1S3GdeW+vXrY+zYsRg0aBAePHiAiIgINGrUCO+++66ih7sBwNnZGc2bN8c777wDExMTnDp1CiEhIahatari5jVVq1atxJHK33//HVWqVJGQSD8cHR0xbNgwHDt2DImJiahWrRp69+4Nd3d3jBgxAklJSbIj6oSx3s8Bw/o7Z7EjgZ2dnXq+yvOOHTuGN954Q0Ii/WjRogWio6PV71UqFYqKivDNN9/A19dXYjLdevz4MdavXw9/f394enpix44dWLRoEW7duoUrV67Aw8MDH374oeyYOnHr1i3MmTMHtWvXRsuWLZGTk4OtW7fiypUruHnzJoKCghAcHCw7plaNHDkSY8aMwcSJE7Fnzx7s2bMH4eHhGDt2LEaMGCE7ns6lpaVh586d2LlzJ0xNTeHv748zZ87A29sb8+fPlx1P64z1fv48g/g7lz20ZIxGjx4t/vOf/4i0tDRhbW0tkpKSREJCgqhSpYqYNGmS7Hg6c+bMGVGhQgXRvn17YW5uLj744ANRq1Yt4eLiIi5duiQ7nk4MHjxYODo6CkdHRzFs2DBx6tSpYtdcvXpVqFQqCel0q0OHDsLMzEzUrl1bzJ8/X9y9e7fYNTdu3FDkZ1+8eLF44403hEqlEiqVSlSuXFksW7ZMdiydefTokVi/fr0ICAgQZmZmolGjRuL7778XOTk56mtWr14t7OzsJKbUDWO9nxva3zmLHQkePXokevbsKUxMTIRKpRJmZmbCxMREfPzxx+LJkyey4+lUWlqaCA8PFwEBAcLPz0+MHz9e3Lx5U3YsnWnVqpVYtWqVKCgoeOE1jx8/FvHx8XpMpR+hoaHiwIEDL72mqKhIpKSk6CmR/mVkZIj79+/LjqFzjo6Owt7eXnz++efi2LFjJV6TmZkpvLy89BtMD4z1fm5of+fc9Vyiy5cv4+jRoygqKkKDBg1QvXp12ZGIdCorKwt2dnayY5CWLV++HB9++CEsLS1lR5HG2O7nhvZ3zmKH9CYyMhLly5cvNj/l559/Rl5enmLmbmzZsuUfX9upUycdJpFr1qxZ8PLyQvfu3QEA3bp1w4YNG+Dq6opt27ahXr16khNqT8OGDRETEwN7e3s0aNAAKpXqhdcePXpUj8nkyMnJQWxsLGrWrIlatWrJjkOEMrIDGKMPPvgAjRs3xtixYzWOf/PNN0hMTMTPP/8sKZluzZw5E0uWLCl23NnZGQMGDFBMsdO5c2eN9yqVSqNL9PM/CAsLC/UVS+9++OEHrFixAgCwa9cu7Nq1C7///jvWrVuH0aNHY+fOnZITak9gYKB6ReFf//6NQbdu3dCiRQsMHjwY+fn5aNy4MVJSUiCEwJo1a9C1a1fZEXXGmO7nQUFB//jajRs36jDJv8eRHQkqVKiA2NhY+Pj4aBw/deoU2rRpg1u3bklKpluWlpY4f/48vLy8NI6npKSgVq1a6u0jlGT37t344osvMH36dLzzzjtQqVQ4cOAAvvrqK0yfPh1t27aVHVFnypYti4sXL8LDwwPDhg3Dw4cP8cMPP+DixYt4++23ce/ePdkRSUtcXV2xY8cO1KtXD6tWrcLEiRNx4sQJLFu2DD/++COOHTsmO6LOGNP9/JNPPvnH10ZGRuowyb/HkR0JcnNzYW5uXuy4mZkZcnJyJCTSD2dnZ5w8ebJYsXPixAk4OjrKCaVjw4cPx5IlS/Cf//xHfez999+HlZUVBgwYgHPnzklMp1v29va4du0aPDw8sH37dkydOhXA073QlDyide3aNahUKlSsWBEAkJiYiFWrVsHb2xsDBgyQnE43srOz4eDgAODpNgldu3aFlZUVAgICMHr0aMnpdMuY7uelrYD5N9hnR4I6depg7dq1xY6vWbMG3t7eEhLpx0cffYShQ4ciLi4OhYWFKCwsRGxsLIYNG4aPPvpIdjydSE5Ohq2tbbHjtra2SElJ0X8gPQoKCkLPnj3Rtm1b3L17F35+fgCA48ePo1q1apLT6U7Pnj0RFxcHAEhPT0ebNm2QmJiIL7/8ElOmTJGcTjc8PDzwxx9/4MGDB9i+fTvatWsHALh3757BTGB9VcZ6Pzc0HNmRYMKECejatSuSk5PRqlUrAEBMTAxWr16tqOe7fzV16lRcvXoVrVu3RpkyT//TKyoqQp8+fTB9+nTJ6XTjrbfewvDhw7FixQq4ubkBePoDMCwsDE2aNJGcTrfmz58PLy8vXLt2DbNnz0b58uUBPG1A9vnnn0tOpzunT59W/92uW7cOPj4+2L9/P3bu3ImBAwciPDxcckLtGz58OHr16oXy5cvD09MTLVu2BADs3bu32OMdpTGm+7khT8TnnB1JfvvtN0yfPh3Hjx9H2bJlUbduXUycOBHvvfee7Gg6d/HiRZw4cQJly5aFj48PPD09ZUfSmUuXLqFLly64cOECKlWqBABITU1FjRo1sHnzZkWPcBir8uXL4/Tp0/Dy8kKnTp3QvHlzfPHFF0hNTUXNmjUVOTcNAI4cOYLU1FS0bdtWXdj+9ttvsLOzK3FjVCUxlvv55MmTMXr0aFhZWWHy5Mkvvba0bYLKYodIx4QQ2LVrF86fPw8hBLy9vdGmTZuX/lakJGfPnkVqamqxnd6Vuuz+7bffhq+vLwICAtCuXTscPHgQ9erVw8GDB/HBBx/g+vXrsiMSGR0WOxI9evQIGRkZKCoq0jj+bARAaQoLCxEVFYWYmJgSP3dsbKykZPrx8OFDWFhYGE2Rc/nyZXTp0gWnTp3SWH7/7PMrdZJyfHw8unTpgpycHAQHByMiIgIA8OWXX+L8+fOlbkmutly/fh1btmwpsbCdN2+epFT6Y2z38+fl5uYW+9w2NjaS0pSMc3YkSEpKQmhoKA4cOKBxXAgBlUql2B8Cw4YNQ1RUFAICAlCnTh2j+KFfVFSEadOmYcmSJbh16xYuXryIKlWqYMKECfDy8kLfvn1lR9SZYcOGoXLlyti9ezeqVKmCxMRE3L17F2FhYZgzZ47seDrTsmVL3LlzBzk5ObC3t1cfHzBgAKysrCQm052YmBh06tQJlStXxoULF1CnTh11n52GDRvKjqdTxno/v3LlCgYPHoz4+Hg8fPhQfby0fm4WOxKEhISgTJky2Lp1K9zc3Izihz7wdHXCunXr4O/vLzuK3kydOhXLli3D7Nmz0b9/f/VxHx8fzJ8/X9HFzh9//IHY2FhUqFABJiYmMDExwX/+8x/MmDEDQ4cOVXTvFVNTU41CB0CxlgtKMm7cOISFhWHKlCmwtrbGhg0b4OzsjF69eqF9+/ay4+mUsd7Pe/XqBQCIiIiAi4tLqf/cLHYkOH78OI4cOYI333xTdhS9Mjc3N7oJudHR0fjxxx/RunVrDBw4UH28bt26OH/+vMRkuldYWKieqOrk5ISbN2+iZs2a8PT0xIULFySn053KlSu/9MZ/+fJlPabRj3PnzmH16tUAgDJlyiA/Px/ly5fHlClTEBgYiM8++0xyQt0x1vv5yZMnceTIEdSsWVN2lH+ExY4E3t7euHPnjuwYehcWFoaFCxdi0aJFpf63AG25ceNGiQVeUVERHj9+LCGR/tSpUwcnT55ElSpV8Pbbb2P27NkwNzfHjz/+iCpVqsiOpzPDhw/XeP/48WMcO3YM27dvV2yDvXLlyqGgoAAA4O7ujuTkZNSuXRsAFH+vM9b7+VtvvYVr166x2KEXmzVrFsaMGYPp06fDx8cHZmZmGudL28QubUlISEBcXBx+//131K5du9jnVuLEzdq1a2Pfvn3Fltf//PPPaNCggaRU+vHVV1/hwYMHAJ4+zuvQoQPeffddODo6Ys2aNZLT6c6wYcNKPP7f//4Xhw8f1nMa/WjatCn2798Pb29vBAQEICwsDKdOncLGjRvRtGlT2fF0yljv5z/99BMGDhyIGzduoE6dOsU+d926dSUlKxlXY0lgYvK0cfVfRzdK68Qubfm7fVUMuRX5i/z666/o3bs3xo0bhylTpmDy5Mm4cOECoqOjsXXrVkXvjVWSzMxM2NvbG83I3vMuX76M+vXrK24LAeDpZ8vNzUXdunWRl5eHUaNGISEhAdWqVcP8+fMV3UvLWO/nBw8eRM+ePTU6wT9bdVkaPzeLHQn27Nnz0vNKa0Rl7Hbs2IHp06fjyJEjKCoqQsOGDREeHq5uqa9UoaGhWLhwIaytrTWOP3jwAEOGDFEvyTYWs2fPxuLFixW/TYixMdb7ube3N2rVqoUxY8aUOEG5tBW4LHaISCdMTU2RlpYGZ2dnjeN37tyBq6srnjx5IimZbv21jb4QAunp6bh9+zYWL16syM1Aq1SpgkOHDhXb0DcrKwsNGzZU5KRsY1euXDmcOHHCYBadcM6ORHl5eSU24Cptzzq1af369Vi3bl2Jn7u07aWibYbQeEsbcnJyIISAEAL379/X2AiysLAQ27ZtK1YAKUnnzp013puYmKBChQpo2bKlYlfspKSklPjYoqCgADdu3JCQSP+M7X7eqlUrFjv0crdv38Ynn3yC33//vcTzpe1Zp7Z8++23GD9+PIKDg/HLL7/gk08+QXJyMg4dOoRBgwbJjqcThtZ4Sxvs7OygUqmgUqlQo0aNYudVKtXf7qtjyErbnkC6tGXLFvWfd+zYAVtbW/X7wsJCxMTEKLq/EGC89/OOHTtixIgROHXqVIkTs0vbdjB8jCVBr169kJKSggULFsDX1xebNm3CrVu3MHXqVMydOxcBAQGyI+rEm2++iYkTJ6JHjx6wtrbGiRMnUKVKFYSHhyMzMxOLFi2SHVHrmjVrBuDpCp2Snmsr8Xn+nj17IIRAq1atsGHDBjg4OKjPmZubw9PTE+7u7hITkrY8Pzn3rz9KzMzM4OXlhblz56JDhw4y4umFsd7Pn/3dl6RU/iInSO9cXV3Fn3/+KYQQwtraWly4cEEIIcQvv/wimjdvLjOaTpUtW1akpKQIIYSoUKGCOH78uBBCiIsXLwoHBweZ0XSmXLly4vz587JjSJGSkiIKCwtlx9AbExOTf/RSIi8vL3H79m3ZMaQw1vu5oeFjLAkePHignrPg4OCA27dvo0aNGvDx8VH0vBVXV1fcvXsXnp6e8PT0VO8GfeXKlWK/FSqFoTXe0iZPT09kZWUhMTGxxA0S+/TpIymZbggh4OnpieDgYMX3UPqrK1euyI4gjbHezw0Nix0JatasiQsXLsDLywv169fHDz/8AC8vLyxZsgRubm6y4+lMq1at8Ouvv6Jhw4bo27cvRowYgfXr1+Pw4cMICgqSHU8nDK3xljb9+uuv6NWrFx48eABra2uNR3gqlUpxxc6ff/6JiIgILFy4EJUrV0ZoaCh69epVbI8spYqJiUFMTEyJha2S2wwY6/0ceFro7dmzp8SJ2UOHDpWUqmScsyPBypUr8fjxY4SEhODYsWN4//33cffuXZibmyMqKgrdu3eXHVEnioqKUFRUhDJlntbY69atUzceGzhwIMzNzSUn1D5Da7ylTTVq1IC/vz+mT5+u2N2+S/Lw4UOsX78ekZGROHjwIDp27Ii+ffsquoHk5MmTMWXKFDRu3LjEzTA3bdokKZnuGev9/NixY/D390deXh4ePHgABwcH3LlzB1ZWVnB2di517QZY7JQCeXl5OH/+PCpVqgQnJyfZcUiLDK3xljaVK1cOp06dUvQ+WH/nypUr6Nu3L/bs2YPbt29rTNZWEjc3N8yePRu9e/eWHUU6Y7mft2zZEjVq1MD3338POzs7nDhxAmZmZvj4448xbNiwUjdaz2KH9Orhw4c4efJkiUPdpW2pojYYWuMtbQoKCsJHH32Ebt26yY6id9evX0dUVBSioqKQn5+P3r17Y+rUqepRTaVxdHREYmIiqlatKjsK6YmdnR3+/PNP1KxZE3Z2dvjjjz9Qq1Yt/PnnnwgODsb58+dlR9SgzH95pZwQAuvXr0dcXFyJP/SVuCEmAGzfvh19+vQpcYdgpT7SMbTGW9oUEBCA0aNH4+zZswbRh+N1PXr0CJs2bcLSpUuxb98++Pn5YcGCBfD393/pMl0l6NevH1atWoUJEybIjqJ3xno/NzMzU49Uu7i4IDU1FbVq1YKtrS1SU1MlpyuOxY4Ew4YNw48//ghfX98SH20o1eDBg/Hhhx8iPDwcLi4usuPohaE13tKm/v37AwCmTJlS7JwSi1s3NzdYW1sjODgYixcvVq/Qyc3N1bhOiV2zHz58iB9//BG7d+9G3bp1i/13Pm/ePEnJdM9Y7+cNGjTA4cOHUaNGDfj6+iI8PBx37tzB8uXL4ePjIzteMXyMJYGDgwNWrFgBf39/2VH0ysbGBseOHTOqoW6Da7xFr+z5v+uSfuApeVK6r6/vC8+pVCrExsbqMY1+Gev9/PDhw7h//z58fX1x+/ZtBAcHqxecREZGol69erIjauDIjgS2trZGOWnzgw8+QHx8vFEVO38d0ibliouLkx1BGmP+7MZ2Pw8PD8fYsWPRuHFjAMC9e/dQoUIFbNu2TXKyl+PIjgTLli3D9u3bERERgbJly8qOozd5eXn48MMPUaFChRIf6ZS2vgz0+gypDwfRqzC2+7mpqSnS0tLUj2ltbGxw/PjxUl/wsdiRIC8vD0FBQdi/fz+8vLyK/dBXatfNZw32ypYtC0dHx2JN5kpbXwZt2bNnD+bMmYNz585BpVKhVq1aGD16NN59913Z0XTK0Ppw0Os5dOgQfv755xILW6VO0gWM735uYmKC9PR0dbHz/D6HpRkfY0kQEhKCI0eO4OOPPzaqCW1fffUVpkyZgrFjxyp+dcozK1aswCeffIKgoCAMHToUQggcOHAArVu3RlRUFHr27Ck7os6MGDECHTt2VPfhOHjwoEYfDmNkYmKCli1b4ptvvkGjRo1kx9GaNWvWoE+fPmjXrh127dqFdu3aISkpCenp6ejSpYvseDplrPdzg6PnvbhICGFlZSX27dsnO4be2dvbi0uXLsmOoVdvvvmmmDdvXrHjc+fOFW+++aaERPpja2ur3gTV1tZWnD17VgghxMGDB0XNmjVlRpMmMjJSTJo0STRr1kx2FK3y8fERixYtEkIIUb58eZGcnCyKiopE//79RXh4uOR0umVs93MTExNx6dIlkZ2dLbKysoS1tbU4ceKEyM7O1niVNsbx63Up4+Hhocjlp38nODgYa9eulR1Dry5fvoyOHTsWO96pUyfFb55YUh8OAKW2D4c+hISEYOLEidi/f7/sKFqVnJyMgIAAAICFhQUePHgAlUqFESNG4Mcff5ScTreM7X4uhECNGjVgb28PBwcH5ObmokGDBrC3t4e9vT3s7OxK5X5wfIwlwdy5czFmzBgsWbIEXl5esuPoTWFhIWbPno0dO3YYTS8ODw8PxMTEFGsqGBMTAw8PD0mp9MPQ+nDQq3NwcMD9+/cBAG+88QZOnz4NHx8fZGVlIS8vT3I63TK2+7mhrrzjBGUJ7O3tkZeXhydPnsDKyqrYD/3MzExJyXTLGHtxfP/99xg+fDhCQ0PRrFkzqFQqJCQkICoqCgsXLsSnn34qO6LOGFofDm0ytsm6PXv2ROPGjTFy5EhMmzYNCxcuRGBgIHbt2oWGDRsq8jM/Y6z3c0PDYkeCZcuWvfR8cHCwnpKQPmzatAlz587FuXPnAEC9GiswMFByMt141ofj2U7n9+7dK5XD2rryd5N1IyMjZUfUuszMTDx8+BDu7u4oKirCnDlz1IXthAkTFP33z/u5YWCxQ1Jcv34dKpUKb7zxhuwopGWG2odDW+rWrYtPP/0UgwYNUi/LrVy5Mj799FO4ublh8uTJsiNqTYsWLbBlyxbY2dkBALZs2YK2bdsaRb8ZerHSuOqQE5QlKSwsxIYNGzB16lRMmzYNmzZtUmQb+ecVFRVhypQpsLW1haenJypVqgQ7Ozt8/fXXius0fO/ePXz33XfIyckpdi47O/uF55Tgr78/GdvvU8Y0WTchIUHjMd3HH3+MtLQ0iYnkMMb7+ctERETgvffeK1WNQzlBWYJLly7B398fN27cQM2aNSGEwMWLF+Hh4YHffvtNsdspjB8/HkuXLsXMmTPRvHlzCCGwf/9+TJo0CQ8fPsS0adNkR9SaRYsW4eTJkxgyZEixc7a2tti3bx9ycnIwfvx4CelIl4x5sq6xFbaA8d7PXyYkJAQAMHHiRLlBnidlwbuR8/PzE+3btxd3795VH7tz545o37698Pf3l5hMt9zc3MQvv/xS7PjmzZuFu7u7hES6U69ePbF79+4Xnt+9e7eoX7++HhPpj6H24dCWHj16iLlz5wohhJg6daqoUKGC6Nevn/D09BRdunSRnE67VCqVuHXrlvr9sx47xsRY7+eGhnN2JChXrhwOHjxYbPntiRMn0Lx5c+Tm5kpKpluWlpY4efIkatSooXH8woULqF+/PvLz8yUl0z5ra2ucOXMGlSpVKvF8amoq6tSpo8hHWSYmJhpdZMX/3+37r++VOsxvTJN1TUxMsGzZMtja2gIAevTogQULFsDFxUXjuk6dOsmIpxfGej8HDGvVIR9jSWBhYaEe5n5ebm4uzM3NJSTSj3r16mHRokX49ttvNY4vWrRIccuQTU1NcfPmzRcWOzdv3lTslhmG2odDWxwcHNR/NjExwZgxYzBmzBiJiXTrr6uN/tpOQcmFLWC893ND2yKExY4EHTp0wIABA7B06VI0adIEAPDnn39i4MCBiv4NaPbs2QgICMDu3bvxzjvvQKVS4cCBA7h27Rq2bdsmO55WNWjQAJs3b0bTpk1LPL9p0yY0aNBAz6n047333pMdoVTIyMhARkZGscn3devWlZRI+5S2sOBVGOv9fPr06Zg/f7561eHChQs1Vh2WOnKfohmne/fuiU6dOgmVSiXMzc2Fubm5MDExEZ07dxb37t2THU+nbty4Ib788ksRFBQkunTpIsaPHy9u3LghO5bWrV+/XpQpU0Z899134smTJ+rjT548Ed9++60wMzMTP//8s8SEpCuHDx8WtWvXFiYmJkKlUmm8TExMZMcjLTPW+7mVlZW4cuWKEEIIR0dHcfLkSSGEEGfPnhWurq4Sk5WMc3YkunTpEs6dOwchBLy9vYttKWAsHj58iEWLFmHUqFGyo2jV+PHjMWPGDFhbW6NKlSpQqVRITk5Gbm4uRo8ejZkzZ8qOKE1p7MOhLXXr1kW1atXwxRdflLgLtqenp6Rkcuzduxf16tVTz+tRKmO7n3t4eGDbtm3w8fFBvXr1MHbsWPTo0QN//PEH2rdvj+zsbNkRNbDYKUU2btyISZMm4eTJk7KjaN2dO3fw559/wszMDK1bt4apqSkeP36MxYsXY8aMGXjy5Anu3LkjO6bWJSYmYuXKlbh06ZJ6A72ePXuqh7uNVVRUFK5evYqdO3cqblNMa2trHDt2TPE/7P4pExMT2Nvb48svv0RYWJjsOHqj5Ps5YIBbhEgcVTJKP/74o/jggw9Ejx49xMGDB4UQQsTExIj69euLsmXLigEDBkhOqH379+8XdnZ26mH8Jk2aiDNnzojq1auLqlWriu+++048ePBAdkwirQgMDBTr16+XHaPUSElJEXFxcWLs2LGyo2idMd7Pn7l79656CkJhYaGYNWuW6NixoxgxYoTIzMyUnK44juzo0Zw5c/Dll1+ibt266n2Sxo8fj3nz5mHIkCEYNGgQnJycJKfUvtatW6NChQr46quvEBERgQULFsDLywuTJk1C7969iw3zG4vU1FS88cYbMDU1lR2FtOjOnTsIDg5GkyZNUKdOnWIbQyp50qoxMdb7uaFisaNHzzaADA0NRXx8PFq1aoVWrVph/fr16r1llMjJyQl79uxB7dq1kZeXB2tra6xZswYffvih7GhSmZiYoHr16pgxYwaCgoJkx9EJQ+rDoS1btmxB7969S1yOrNRl2CEhIQgNDUWLFi1kR9EbY72f/5XBrDqUO7BkXMqWLSuuXr2qfm9ubq4e+lSykrqsJiUlSUxUOsTHx4vIyEjRo0cP2VF0YvXq1cLMzEwEBAQIc3Nz0aFDB1GzZk1ha2srQkJCZMfTGU9PTzFo0CCRnp4uO4reBAUFCQsLC1GtWjUxbdo0cf36ddmRdM5Y7+fPGNqqQ47s6JGJiQnS09PVu0E/2xFZ6btBm5qa4uLFi6hQoQKEEPDw8EBCQgK8vLw0rrOxsZETkHTCmHb/fp61tTWOHz9udHsi3b17FytWrEBUVBROnz6NNm3aoG/fvggMDCz2KE8JjPV+/oyhrTpksaNHJiYmmDp1KsqXLw8A+OKLLzB69Ohiz3VL006x2mDs2wc8efIE8fHxSE5ORs+ePWFtbY2bN2/CxsZG/d+CEpUrVw5nzpyBl5cXnJycEBcXBx8fH5w7dw6tWrVS7O7YwcHBePfdd9GvXz/ZUaQ5duwYIiIi8NNPP6F8+fL4+OOP8fnnn6N69eqyo2mNsd7PnzG0VYfsoKxHlSpVwv/+9z/1e1dXVyxfvlzjGpVKpbh/HMa8fcDVq1fRvn17pKamoqCgAG3btoW1tTVmz56Nhw8fYsmSJbIj6oyx7v5do0YNjBs3DgkJCfDx8Sk2qqG0f99/lZaWhp07d2Lnzp0wNTWFv78/zpw5A29vb8yePRsjRoyQHVErjPV+/kzr1q1x4sQJgyl2OLJDpEOdO3eGtbU1li5dCkdHR/Uw9549e9CvXz8kJSXJjqgzBteHQ0sqV678wnMqlQqXL1/WYxr9ePz4MbZs2YLIyEjs3LkTdevWRb9+/dCrVy9YW1sDeLqX0meffYZ79+5JTkvaYGirDjmyQ6RDCQkJ2L9/f7ENAT09PXHjxg1JqfRj0aJFePjwIQBg3LhxMDMzQ0JCAoKCgjBhwgTJ6XTnypUrsiPonZubG4qKitCjRw8kJiaifv36xa55//33jWqVktIdOHAACQkJ+P3334udK43TEpS57bIBi46ORnJysuwYemdiYoJWrVrhyJEjsqNoVVFRUYn/6K9fv67+jVepHBwc4O7uDuD/dv/esmUL5s2bB3t7e8npSJvmz5+Pmzdv4r///W+JhQ4A2NvbG10hqOT7+dChQ9G7d2+kpaWhqKhI41XaCh2Aj7FKHRMTE5iZmWHAgAH47rvvZMfRG6VuH9C9e3fY2trixx9/hLW1NU6ePIkKFSogMDAQlSpVQmRkpOyIOmcwfTi06Pr169iyZUuJ/YXmzZsnKRXpm5Lv54a26pDFTimUkpKCHTt24NNPP5UdhV7TjRs30KpVK5iamiIpKQmNGzdGUlISnJycsHfvXvWyVSU6cuQIgoOD1ZsjPq80DnNrS0xMDDp16oTKlSvjwoULqFOnDlJSUiCEQMOGDREbGys7olb8m0aYSp2f9U8o9X5uaKsOWewQ6Vh+fj7WrFmDI0eOoKioCA0bNkSvXr1QtmxZ2dF0ytD6cGhLkyZN0L59e0yZMkXde8XZ2Rm9evVC+/bt8dlnn8mOqBWffPKJ+s9CCGzatAm2trZo3LgxgKfFblZWFoKCgoxiBNPYTJs2DQsWLEBAQIBBrDpksSNBy5YtERoaig8//FDxP/D+ypi2D3j8+DFq1qyJrVu3wtvbW3YcvTO0Phza8vzwvr29PRISElC7dm2cOHECgYGBSElJkR1R67744gtkZmZiyZIl6r3eCgsL8fnnn8PGxgbffPON5IS6Y6z3c0NbdcgJyhI0atQIY8aMgaurK/r374+DBw/KjqQXa9asQfPmzXH27Fls2rQJjx8/xtmzZxEbGwtbW1vZ8bTOzMwMBQUFRrvR6bM+HMamXLlyKCgoAAC4u7trTFC9c+eOrFg6FRERgVGjRmlsamtqaoqRI0ciIiJCYjLdM9b7+ZUrV174Km2FDsBiR4q5c+fixo0biI6Oxu3bt9GiRQt4e3tjzpw5uHXrlux4OjN9+nTMnz8fW7duhbm5ORYuXIhz586hW7duqFSpkux4OjFkyBDMmjULT548kR1F73766SdERERg8uTJ2LBhA7Zs2aLxUqqmTZuqJ9kHBAQgLCwM06ZNQ2hoKJo2bSo5nW48efJEvfP3886dO1dsYrrSGOv93NDwMVYpcPv2bfzwww+YNm0aCgsL4e/vj6FDh6JVq1ayo2mVMW4f0KVLF8TExKB8+fLw8fFBuXLlNM4r7dHd84xx928AuHz5MnJzc1G3bl3k5eVh1KhRSEhIQLVq1TB//nxFzlUaOXIkoqKi8OWXX6oLuoMHD2LmzJno06ePUa1AM5b7OWBYqw7ZVFCyxMREREZGYvXq1XB2dkZISAjS0tLQsWNHfPbZZ5gzZ47siFpjjNsH2NnZoWvXrrJjSPGsD8eECRPg4uIiO45eFBYW4tq1a+pl9VZWVli8eLHkVLo3Z84cuLq6Yv78+epfWtzc3DBmzBiEhYVJTqc/xnQ//7tVh6WOHndYp//v1q1bYs6cOaJ27drC3NxcdO3aVfz++++iqKhIfc2uXbtEuXLlJKbUvh49eoi5c+cKIYSYOnWqqFChgujXr5/w9PQUXbp0kZyOtK18+fLi0qVLsmPonYWFhbh8+bLsGNJkZ2eL7Oxs2TH0xljv52+99ZaYMGGCEOLpv/Xk5GRx//590alTJ7F48WLJ6YrjyI4EFStWRNWqVREaGoqQkBBUqFCh2DVNmjTBW2+9JSGd7hjr9gHGKigoCHFxcQbTdExbfHx8cPny5ZeuVlGiJ0+eID4+HsnJyejZsycA4ObNm7CxsVHvDK5Exno/P3fuHFavXg0AKFOmDPLz81G+fHlMmTIFgYGBpa7FAufsSLBv3z68++67smOQHlSuXPmlq7FK46oFbTG0PhzasnPnTnzxxRf4+uuv0ahRo2LztGxsbCQl052rV6+iffv2SE1NRUFBAS5evIgqVapg+PDhePjwIZYsWSI7os4Y6/3c1dUVsbGx8Pb2Ru3atTFjxgx06tQJJ06cQPPmzZGbmys7ogYWO6R3xrR9wMKFCzXeP378GMeOHcP27dsxevRojB07VlIy3TO0PhzaYmLyf4tcny90hRCKnZjduXNnWFtbY+nSpXB0dMSJEydQpUoV7NmzB/369UNSUpLsiDqTn58PIQSsrKwAPC38Nm3aBG9vb7Rr105yOt3p3LkzAgIC0L9/f4wZMwabNm1CSEgINm7cCHt7e+zevVt2RA18jKUnDRo0+Mf9Vo4eParjNHIY4/YBw4YNK/H4f//7Xxw+fFjPafTL2DZ9fCYuLk52BL1LSEjA/v37YW5urnHc09MTN27ckJRKPwIDAxEUFISBAwciKysLb7/9NszMzHDnzh3Mmzev1D3O0ZZ58+apR28mTZqE3NxcrF27Vr3qsLRhsaMnnTt3Vv/54cOHWLx4Mby9vfHOO+8AeLpM88yZM/j8888lJdS9Tz75BDVq1MDSpUtL3D7AmPj5+WHcuHFso69A7733nuwIeveina6vX78Oa2trCYn05+jRo+of7uvXr4eLiwuOHTuGDRs2IDw8XJHFjiGuOmSxoycTJ05U/7lfv34YOnQovv7662LXXLt2Td/R9ObKlSvYuHGj0W0fUJL169fDwcFBdgydM6Q+HNqSlJSEX375BSkpKVCpVKhSpQoCAwNRpUoV2dF0pm3btliwYAF+/PFHAE9HanNzczFx4kT4+/tLTqdbeXl56oJu586dCAoKgomJCZo2bYqrV69KTqcbpqameP/993Hu3DnY29vLjvPPSFwJZrRsbGzExYsXix2/ePGisLGxkZBIPwIDA8X69etlx9Cr+vXriwYNGqhf9evXF66ursLU1FT88MMPsuPp1O7du4WVlZWoXbu2KFOmjKhfv76ws7MTtra2wtfXV3Y8nZg+fbooU6aMMDExEa6ursLFxUWYmJgIMzMz8c0338iOpzM3btwQNWrUELVq1RJlypQRTZs2FY6OjqJmzZri1q1bsuPplI+Pj1i4cKFITU0VNjY24sCBA0IIIQ4fPixcXFwkp9Odxo0bi927d8uO8Y9xZEeCsmXLIiEhAdWrV9c4npCQAEtLS0mpdO+nn35CcHAwTp8+jTp16hRbndOpUydJyXQnMDBQ43GdiYkJKlSogJYtW+LNN9+UmEz3xo0bh7CwMPXu3xs2bNDY/Vtp4uLi8NVXX2HChAkYNmyY+jfezMxMLFiwAGPHjkWTJk3QokULyUm1z93dHcePH8fq1atx9OhRFBUVoW/fvujVq5fiN8cMDw9Hz549MWLECLRu3Vo9NWHnzp1o0KCB5HS6M23aNIwaNcpgVh1yNZYEM2fOxKRJk9CvXz+N1uoREREIDw9X7AodY90+wFgZ2+7f3bt3h52dHX744YcSzw8YMAD3799X9yYh5UhPT0daWhrq1aunXo2XmJgIGxsbxf5SY2irDjmyI8HYsWNRpUoVLFy4EKtWrQIA1KpVC1FRUejWrZvkdLpjjNsHmJqaIi0tDc7OzhrH7969C2dn51J3Q9Cmknb/rl27NgBl7v6dmJiI5cuXv/B879690adPHz0m0q8bN25g//79JbaVUGpPpWdcXV3h6uqqcaxJkyaS0uiHoa065MgO6c3zv+kbCxMTE6Snpxcrdm7evImqVasiPz9fUjLdM7Q+HK/LysoKFy9eRMWKFUs8f/36dVSvXl2Rf+eRkZEYOHAgzM3N4ejoqPGbvpJ7Kj1z6NAh/PzzzyVOxFfyZr+GhCM7kmRlZWH9+vW4fPkyRo0aBQcHBxw9ehQuLi544403ZMfTCWPaPuDbb78F8PRG/9NPP2m0yy8sLMTevXsVO7z9jKH14XhdDx8+LNZn5nlmZmbFfhAqRXh4OMLDwzFu3DiNxxvGYM2aNejTpw/atWuHXbt2oV27dkhKSkJ6ejq6dOkiO57OGNqqQ47sSHDy5Em0adMGtra2SElJwYULF1ClShVMmDABV69eRXR0tOyIOmFM2wc86x589epVVKxYEaampupz5ubm8PLywpQpU/D222/LiqhThYWFSEhIQN26dQ1naeprMjExwdSpU1+4D9T9+/cRHh6uyEeXjo6OSExMNIpfZP6qbt26+PTTTzFo0CBYW1vjxIkTqFy5Mj799FO4ublh8uTJsiNq3YwZMxAeHo6ioiI4OztDCIHbt2/D1NQU06dPx6hRo2RHLIbFjgRt2rRBw4YNMXv2bPU/jipVquDAgQPo2bOn4iZuPmOM2wf4+vqqH9sYG0tLS5w7d85oNsT08vL6R40yldhZesyYMXBwcFDs4oqXKVeuHM6cOQMvLy84OTkhLi4OPj4+OHfuHFq1aoW0tDTZEbUqLi4Obdq0eeGqw+nTpyM2NrbUrTrkYywJDh06VOKKjTfeeAPp6ekSEumHEm/yf8fQJvFpk7Ht/q3UX1L+iRkzZqBDhw7Yvn17iaO2Sm0gCQAODg7qFaZvvPEGTp8+DR8fH2RlZSEvL09yOu1bsmQJ+vXrh0mTJmkcd3BwwJQpU5Ceno7vv/+exQ49/Y03Jyen2PELFy6gQoUKEhKRrhQWFiIqKgoxMTElrlKJjY2VlEz3DK0PB7266dOnY8eOHahZsyYAFJugrGTvvvsudu3aBR8fH3Tr1g3Dhg1DbGwsdu3ahdatW8uOp3WGuuqQj7EkGDBgAG7fvo1169bBwcEBJ0+ehKmpKTp37owWLVpgwYIFsiPqjLFtHzB48GBERUUhICAAbm5uxW78Spyo+4yh9eHQh+joaDRv3lxxc1vs7e0xf/58hISEyI6id5mZmXj48CHc3d1RVFSEOXPmICEhAdWqVcOECRMU9wjbUFcdstiRICcnB/7+/jhz5gzu378Pd3d3pKen45133sG2bduK/QasFDExMejUqRMqV66MCxcuoE6dOkhJSYEQAg0bNlTkKIeTkxOio6MVvz9QSfbs2fPS88a4YaaJiQnMzMwwYMAAfPfdd7LjaI2rqyv27dtXrCs8Kc+L2mk8c+vWLbi7u5e6X2b4GEsCGxsbJCQkIDY2Vt1avWHDhmjTpo3saDplbNsHAE9XXhnrxqfGWMz8naKiIqSkpGDHjh2yo2jVsGHD8N1336lbLhgTY2wc+td2Gs8rqUN+acCRHdIbY9s+AADmzp2Ly5cvY9GiRYqfu/BXhtaHg15dly5dEBsbC0dHR9SuXbvYBGUlN9YztsahhrrqkCM7kiQmJiI+Pr7ESatKnLsCGN/2AcDTzV3j4uLw+++/G9UPgRf14fjiiy9KbR8ObWnZsiVCQ0Px4YcfKn4TzGfs7OwQFBQkO4ZeGWvjUEP9pZTFjgTTp0/HV199hZo1a8LFxcVoVi40bdoU+/fvh7e3NwICAhAWFoZTp05h48aN6g1RlcbOzk7RXVRLYsy7fwNAo0aNMGbMGAwZMgTdunVD3759Ffvf9zORkZGyI+jds8UFQggsWbKkxMahS5YskRWP/oKPsSRwcXHBrFmzjG7lwuXLl5Gbm4u6desiLy8Po0aNUq9amD9/Pjw9PWVHJC3g7t9Pf7PfunUrIiMjsW3bNlSrVg2hoaHo3bu3ojfBvX37Ni5cuACVSoUaNWoYRSsNY24c+iKlctWhIL1zdXUVFy9elB1Dr548eSLi4+NFZmam7Ch69/jxY7Fr1y6xZMkSkZOTI4QQ4saNG+L+/fuSk+mGl5eX2Ldv3wvP7927V3h5eekxkVwZGRni66+/FpaWlsLMzEwEBgaKmJgY2bG0Kjc3V3zyySfC1NRUqFQqoVKpRJkyZURoaKh48OCB7HikZyqVSpibm4vBgwfLjqJmXDu2lRIjRozAf//7X9kx9MrU1BTvv/8+srKyZEfRq6tXr8LHxweBgYEYNGgQbt++DQCYPXu2Yuet3Lp1C15eXi88X7lyZUV3Cn9eYmIiwsPDMWfOHDg7O2PcuHFwdnZGx44dFfX3P3LkSOzZswe//vorsrKykJWVhV9++QV79uxBWFiY7Hg6VVhYiKVLl6Jnz55o06YNWrVqpfEyRkVFRer2IqUFH2NJUFRUhICAAFy8eBHe3t5GM2n1rbfewsyZMxXZVfRFOnfuDGtrayxduhSOjo7qfdD27NmDfv36ISkpSXZErTPUPhzakpGRgeXLlyMyMhJJSUno2LEj+vXrh/fff189J2/37t3o3Lmzeld4Q+fk5IT169ejZcuWGsfj4uLQrVs3dZGvRMbcONSQcIKyBEOGDEFcXBx8fX3h6Oio6EnJzzPG7QMSEhKwf/9+mJubaxz39PTEjRs3JKXSPUPsw6EtFStWRNWqVREaGoqQkJAS5600adIEb731loR0upGXl1fiXCRnZ2dF7g/1vDVr1mDdunVG1zjU0FYdcmRHAmtra6xZswYBAQGyo+iVMW4f4ODggISEBHh7e2vscJ+QkICuXbvi1q1bsiNqnaH24dCWffv24d1335UdQ69at24NR0dHREdHw9LSEgCQn5+P4OBgZGZmYvfu3ZIT6o67uzvi4+NRo0YN2VH0KiwsDCtXrkR+fr5BrDpksSOBp6cnduzYocgeDC9jjNsHdO/eHba2tvjxxx9hbW2NkydPokKFCggMDESlSpWMcskuKc/p06fRvn17PHz4EPXq1YNKpcLx48dhaWmJHTt2qPtpKZExNw41pFWHLHYkiIyMxPbt2xEZGQkrKyvZcUiHbt68CV9fX5iamiIpKQmNGzdGUlISnJycsHfv3hfOayHD0qBBg3/8g+7o0aM6TiNHfn4+VqxYgfPnz0MIAW9vb/Tq1csgHnG8ji5duiAuLg4ODg5G1Tj0r27fvo0ffvgB06ZNQ2FhIfz9/TF06NBSM0mbxY4EDRo0QHJyMoQQ8PLyKvaPQ6k3Q2PdPiA/Px+rV6/W2AfNGH4IvEyp7MPxGiZPnqz+88OHD7F48WJ4e3vjnXfeAQAcPHgQZ86cweeff44ZM2bIikk68Mknn7z0vDGM3iYmJiIyMhKrV6+Gra0tQkJCkJaWhpUrV+Kzzz7DnDlzZEdksSPD8zfGkkycOFFPSfTnRdsHmJqaKnr7gLy8PI7elUCpu38DQL9+/eDm5oavv/5a4/jEiRNx7do1RERESEqmfUeOHMGoUaPwyy+/FFtgkJ2djc6dO2PBggWoV6+epISkKwa36lD/rX3I2MTGxgoTExMxceJEjaaCd+/eFRMmTBCmpqZiz549EhPqTrly5USvXr3E9u3bRWFhoew4pcqVK1fEkiVLZMfQOhsbmxKbhl68eFHY2NhISKQ7PXr0EFOmTHnh+WnTpolevXrpMRHpi5mZmXjzzTfF7NmzRUZGRonXZGdni5YtW+o5Wck4siPRkSNHcO7cOahUKnh7e6NBgwayI+mEMW8fsHHjRqxevRq//fYbbGxs0L17d3z88ceKWnZMmlxdXTFjxoxijzciIyMxduxYRa3Aq1q1KjZt2oS6deuWeP7UqVMIDAzE5cuX9ZxMv9avX49169YhNTUVjx490jin1GkJBrfqUHa1ZYxu3bolfH19hUqlEvb29sLOzk6oVCrRqlWrF1bIhozbBwiRk5MjIiIiRNu2bUWZMmVE9erVxeTJk2XH0qn33ntPLFu2TOTl5cmOolczZswQFhYWYtCgQWL58uVi+fLlYtCgQaJs2bJixowZsuNplYWFhbh8+fILz1++fFlYWlrqMZH+LVy4UJQvX14MGjRImJubi08//VS0adNG2Nraii+//FJ2PPr/OLIjQffu3ZGcnIzly5ejVq1aAICzZ88iODgY1apVU9wIh5WVFS5evIiKFSuWeP769euoXr068vPz9ZxMjrNnz6JXr144efKkInsLPWNofTi0ad26dVi4cCHOnTsHAKhVqxaGDRuGbt26SU6mXR4eHvjf//6H9u3bl3j+999/x4ABA3Dt2jU9J9OfN998ExMnTkSPHj00emmFh4cjMzMTixYtkh1Rawx51SGLHQlsbW2xe/fuYo8yEhMT0a5dO8XtH2Xs2wcAT1fobNmyBatWrcL27dvh7OyMHj16YNasWbKj6ZQh9eGgf++TTz7BpUuXsG/fvmLnhBBo0aIFqlWrpugVSVZWVjh37hw8PT3h7OyMXbt2oV69ekhKSkLTpk1x9+5d2RG1xpBXHXK7CAmKioqKLTcHADMzMxQVFUlIpHvGun3Azp07sXLlSmzevBmmpqb44IMPsGPHDkU2UCyJqakpAgMDERgYqO7DMWHCBHz55Zelrg+HNmVlZWH9+vW4fPkyRo0aBQcHBxw9ehQuLi544403ZMfTmq+++gqNGjXC22+/jbCwMNSsWRMqlQrnzp3D3LlzcfHiRUUXOsDTOVp3796Fp6cnPD09cfDgQdSrVw9XrlyB0sYSnl8p3K9fPwwdOvSFqw5LG47sSBAYGIisrCysXr0a7u7uAIAbN26gV69esLe3x6ZNmyQn1C5j3j7AysoKAQEB6NWrFwICAkosco2BIfTh0JaTJ0+iTZs2sLW1RUpKCi5cuIAqVapgwoQJuHr1KqKjo2VH1KrDhw8jJCQEZ8+eVf87F/+/qWBkZKTiJ+P369cPHh4emDhxIpYsWYKRI0eiefPmOHz4MIKCgrB06VLZEXXC1tYWhw8fRvXq1TWOP2uemp2dLSlZyVjsSHDt2jUEBgbi9OnT8PDwgEqlQmpqKnx8fPDLL7+8cG4LGZ6cnBxFbnD6TxhcHw4tadOmDRo2bIjZs2drzOE4cOAAevbsiZSUFNkRdeL48eNISkqCEAI1atRA/fr1ZUfSi6KiIhQVFaFMmacPStatW4eEhARUq1YNAwcOLLYJsFIY2qpDFjsS7dq1S6O1eps2bWRHIi3Iycn5x9cquRAyNzf/292/c3JyEBgYiLi4OAkJdcPW1hZHjx5F1apVNYqdq1evombNmnj48KHsiKQFlSpVwrFjx+Do6AgAWLRoEfr06aPof9PPmzlzJiZNmoR+/fqpFx4cPHgQERERCA8Px9ixYyUn/AsJK8CMVkxMjKhVq5bIzs4udi4rK0t4e3uLvXv3Skgm37Jly8SlS5dkx9AKlUolTExM/tFLyYz1v2VnZ2dx9OhRIYQQ5cuXF8nJyUIIIXbs2CEqVqwoM5oUkydPVmTTUJVKJW7duqV+b21trf67NhZr164VzZo1E/b29sLe3l40a9ZMrF27VnasEnFkR486deoEX19fjBgxosTz3377LeLi4hQ3Z+efUNL2Ac/v7p6SkoKxY8ciJCREvWLhjz/+wLJlyzBjxgwEBwfLikk6MmDAANy+fRvr1q2Dg4MDTp48CVNTU3Tu3BktWrTAggULZEfUq8qVK+PWrVto3bo1fv31V9lxtOavq0yfH8Wj0ofFjh55enpi+/bt6t46f3X+/Hm0a9cOqampek5WOqSkpGDHjh349NNPZUfRmtatW6Nfv37o0aOHxvFVq1bhxx9/RHx8vJxgOmLIfTi0JScnB/7+/jhz5gzu378Pd3d3pKen45133sG2bdtQrlw52RH17uHDh9izZw/ef/992VG0hsWOYa065NJzPbp169ZLV+OUKVMGt2/f1mOi0sXLy0tRhQ7wdBRnyZIlxY43btwY/fr1k5BItzp37qz+89/14VAqGxsbJCQkIDY2VmOne2Oek2dpaamoQueZ51tqPHnyBFFRUXByctK4ZujQoTKi6dxfVx3269cPDg4O2LRpU6lcdciRHT2qWrUq5syZgy5dupR4fuPGjRg1apRi95Fp2bIlQkND8eGHH6Js2bKy4+hFzZo10aFDB8ydO1fjeFhYGLZu3YoLFy5ISqZ7xrT7Nz39LT8xMREZGRnF+oX16dNHUird+SctNVQqlWLv54a26pDFjh4NGTIE8fHxOHToECwtLTXO5efno0mTJvD19cW3334rKaFuGeP2Adu2bUPXrl1RtWpVjRULycnJ2LBhA/z9/SUn1B1D68OhTYmJiYiPjy/xB/+8efMkpdKdX3/9Fb169cKDBw9gbW2tUQSoVCpkZmZKTEe6YGirDk1kBzAmX331FTIzM1GjRg3Mnj0bv/zyC7Zs2YJZs2ahZs2ayMzMxPjx42XH1Jm5c+fixo0biI6Oxu3bt9GiRQt4e3tjzpw5pa4ng7b4+/sjKSkJgYGByMzMxN27dxEYGIiLFy8qutABgLJlyyIhIaHY8YSEhGLFvpJMnz4dTZs2RWRkJA4fPoxjx46pX8ePH5cdTyfCwsIQGhqK+/fvIysrC/fu3VO/WOgok6WlZYltNi5cuFBimwnp5C0EM04pKSnCz89PmJiYCJVKpV6m7OfnJ65cuSI7nl5lZGSIr7/+WlhaWgozMzMRGBgoYmJiZMfSizt37oj58+fLjqFTxrT79/OcnZ1FZGSk7Bh6ZWVlZXTLrv8JJbXU+Kv+/fuLzp07i0ePHony5cuLy5cvi6tXr4oGDRqIYcOGyY5XDIsdSTIzM0ViYqL4888/RWZmpuw4evfnn3+KgQMHCltbW1GpUiURHh4u+vfvL6ysrERYWJjseDpRVFQktm/fLj788ENhbm4unJycZEfSOUPqw6Etrq6u4uLFi7Jj6FWXLl0U//f6KlQqlTA3NxeDBw+WHUXrsrOzRfPmzYWdnZ0wNTUVHh4ewszMTLRo0ULk5ubKjlcM5+yQ3hjr9gEpKSmIiIhAVFQUbty4gZ49eyI4OBi+vr4wNTWVHY+0bPbs2bh586ZR9dNZunQppkyZgk8++QQ+Pj7FVp126tRJUjL5lNhS43mGsuqQxQ7pjTFtH1BQUICNGzfip59+woEDB+Dn54eePXuiR48eOHHiBLy9vWVH1AtD6sOhLUVFRQgICMDFixfh7e1d7Af/xo0bJSXTHROTF0//VKlUKCws1GMaouLYZ4f0JiYmBu++++5Lr7GxsTH4QgcA3njjDXh7e+Pjjz/G+vXrYW9vDwDFmgsqmaH14dCWIUOGIC4uDr6+vnB0dPzHTRYN2V9XnBkTY2yp8YwhrTpksUN683eFjpIUFhZCpVJBpVIZ7aOqkSNHIiQkRN2H45lno1xKFR0djQ0bNiAgIEB2FNKDRo0aYcyYMRgyZIjRtNQAnq46/Oqrr1CzZk24uLgUazdQ2vAxFumUsW4f8PDhQ2zYsAFLly7FwYMH4efnh48//hjdu3fH8ePHjeIxlqH14dAWT09P7NixA2+++absKHq1Z88ezJkzB+fOnYNKpUKtWrUwevRoo/glp7CwEFu3bkVkZCS2bduGatWqITQ0FL1794aLi4vseDrh4uKCWbNmISQkRHaUf4R9dkinOnfujMDAQAQGBuL9999HcnIyLCws0LJlS7Rs2RKWlpZITk5WXCt5S0tL9OrVC7GxsTh16hRq1aqFoUOH4smTJ5g2bRp27dql+HkMBteHQ0smTZqEiRMnIi8vT3YUvVmxYgXatGkDKysrDB06FIMHD0bZsmXRunVrrFq1SnY8nTM1NUVgYCA2b96sXoQwYcIEeHh4oHPnzoiNjZUdUetMTEzQvHlz2TH+MY7skN4Y+/YBRUVF2LFjB5YuXYpff/0V1tbWuHPnjuxYOmOsu383aNAAycnJEELAy8ur2ARlJY1gPlOrVi0MGDAAI0aM0Dg+b948/O9//8O5c+ckJdOvxMREREZGYvXq1bC1tUVISAjS0tKwcuVKfPbZZ5gzZ47siFpjaKsOWeyQ3hjz9gF/dfv2bSxfvhwjR46UHUVnjHX378mTJ7/0/MSJE/WURH8sLCxw5swZVKtWTeP4pUuXUKdOHcU+sgSMt6WGoa065ARl0ptn2wf8tdhR+vYBJalQoYKiCx3AeHf/VmIx83c8PDwQExNTrNiJiYmBh4eHpFT6UbFixb9tqdGkSRO89dZbEtLpjqGtOmSxQ3ozfPhwfPbZZzhy5IjGppgREREIDw+XnE7/KleujFatWmHKlCmK7TkDAK1atUKrVq1kx9C7I0eOqCfrent7o0GDBrIj6UxYWBiGDh2K48ePo1mzZlCpVEhISEBUVBQWLlwoO55OGVNLjecZ2qpDPsYivVq3bh0WLlyofoZfq1YtDBs2DN26dZOcTP8mTZqEq1evYu/evUhOTpYdRycMqQ+HtmRkZOCjjz5CfHw87OzsIIRAdnY2fH19sWbNGsVOzt60aRPmzp2r8W979OjRCAwMlJyMdMHQVh2y2CEinfi7PhxKXKECAN27d0dycjKWL1+OWrVqAQDOnj2L4OBgVKtWDatXr5ackF6XsbbUeF5kZCS2b9+OyMhIWFlZyY7zt1jskF4Z4/YBxsrQ+nBoi62tLXbv3l1sjkZiYiLatWuHrKwsOcFIa56fhP7w4UMsXrwY3t7eeOeddwA8fTx/5swZfP7555gxY4asmDplaKsOOWeH9MYYtw8oLCxEVFQUYmJiSnyUo9TRDcDw+nBoS1FRUbEbPwCYmZkpalsFBwcHXLx4EU5OTrC3t3/pSEdmZqYek+ne85PQ+/Xrh6FDh76wpYZSde7cWXaEf4UjO6Q3bdq0QcOGDdXbBzzrqHvgwAH07NkTKSkpsiNq3eDBgxEVFYWAgAC4ubkV+4Ewf/58Scl0z9D6cGhLYGAgsrKysHr1ari7uwMAbty4gV69esHe3h6bNm2SnFA7li1bho8++ggWFhaIiop6abETHBysx2T6xZYahoHFDumNMW4f4OTkhOjoaPj7+8uOoneG1odDW65du4bAwECcPn0aHh4eUKlUSE1NhY+PD3755RdUrFhRdkTSIldXV8yYMQOffPKJxvHIyEiMHTsWt27dkpRMPwxl1SEfY5HeGOP2Aebm5sV6jxgLQ+vDoS0eHh44evQodu3ahfPnz0MIAW9vb0X3FzI1NUVaWhqcnZ01jt+9exfOzs6K3hrFWFtqGNyqQ0GkJ/379xedO3cWjx49EuXLlxeXL18WV69eFQ0aNBDDhg2THU8n5syZIz7//HNRVFQkO4relS9fXmzdulV2DL2JiYkRtWrVEtnZ2cXOZWVlCW9vb7F3714JyXRPpVKJW7duFTt+48YNYWlpKSGRfq1du1Y0a9ZM2NvbC3t7e9GsWTOxdu1a2bF0qlu3bqJRo0bi7Nmz6mNnzpwRjRs3Fh999JHEZCXjYyzSG2PcPqBLly6Ii4uDg4MDateubTSPcgDD68Pxujp16gRfX99i+0M98+233yIuLk4xc3aAp58JAEaMGIGvv/4a5cuXV58rLCzE3r17kZKSgmPHjsmKSDpiaKsO+RiL9MYYtw+ws7NDly5dZMeQ4tnu34bSh+N1nThxArNmzXrh+Xbt2ilqI0jg/ybYCyGwZMkSmJqaqs+Zm5vDy8sLS5YskRVPb4yxpYahrTrkyA4R6YSh9eF4XZaWljh9+vQL52hdunQJPj4+yM/P13My3fP19cXGjRthb28vO4re/bWlxoULF1ClShVMmDBBsS01AMNbdciRHdIrY9w+AHi6y/mFCxegUqlQo0aN0jd5TwcMrQ/H63rjjTdw6tSpFxY7J0+ehJubm55T6YfS9n36N0aOHImQkBB1S41n/Pz80LNnT4nJdGvRokUIDAyEl5dXsVWHK1askB2vGI7skN4Y4/YBDx48wJAhQxAdHa0u7kxNTdGnTx989913RvF4x1gMGTIE8fHxOHToECwtLTXO5efno0mTJvD19VXPc1GSDz74AI0bN8bYsWM1jn/zzTdITEzEzz//LCmZ7hljS43nGcyqQ2lTo8noODs7i8jISNkx9GrAgAGiSpUqYtu2bSI7O1tkZ2eL3377TVStWlUMHDhQdjy9OHz4sFi+fLlYsWKFOHr0qOw4OpOeni7c3d2Fh4eHmDVrlti8ebP45ZdfxMyZM4WHh4dwd3cX6enpsmPqhJOTkzh58mSx4ydPnhTOzs4SEumPs7Oz+r/r8uXLi+TkZCGEEDt27BAVK1aUGU0nDHXVIYsd0htXV1dx8eJF2TH0ytHRUcTFxRU7HhsbK5ycnPQfSI9u3bolfH19hUqlEvb29sLOzk6oVCrRqlUrkZGRITueTqSkpAg/Pz9hYmIiVCqVUKlUwsTERPj5+YkrV67IjqczlpaW4vz588WOnzt3TvFLz42tpUbHjh3FvHnzXnh+4cKFonPnznpM9M+YyB5ZIuMxYsQI/Pe//5UdQ6/y8vLg4uJS7LizszPy8vIkJNKfIUOGICcnB2fOnEFmZibu3buH06dPIycnB0OHDpUdTyc8PT2xbds23LlzB3/++ScOHjyIO3fuYNu2bfDy8pIdT2fq1KmDtWvXFju+Zs0aeHt7S0ikP3PmzMHt27fh7OyM/Px8vPfee6hWrRqsra0xbdo02fG07sSJE2jfvv0Lz7dr1w5HjhzRY6J/hnN2SG+McfuA1q1bw9HREdHR0ep5HPn5+QgODkZmZiZ2794tOaHuGFofDnp1W7ZsQdeuXdGzZ0+0atUKABATE4NVq1Zh/fr1RjFZ3VhaahjqqkOuxiK9McbtAxYuXIj27dujYsWKqFevHlQqFY4fPw5LS0vs2LFDdjydMrQ+HPTqOnXqhM2bN2P69OlYv349ypYti3r16iE2NhY2Njay4+lFq1at1IWekhnqqkOO7JDeWFtbY82aNQgICJAdRa/y8/OxYsUKjRULvXr1QtmyZWVH0ylD68NB2pOVlYWVK1di6dKlOHHihKL3xgKMq6WGoa46ZLFDemNs2wcYO+7+bXxiY2MRERGBjRs3wtPTE127dkXXrl1L7U7Y2mBsLTVu3bqFhg0bwtTUFIMHD0bNmjWhUqlw7tw5/Pe//0VhYaG6e3RpwmKH9CYyMhLbt29X/PYBW7ZsgZ+fH8zMzLBly5aXXtupUyc9pZLHYPpw0Cu5fv06oqKiEBERgQcPHqBbt25YsmQJTpw4ofjJyQDg4uKCWbNmISQkRHYUvbl69So+++wz7NixA89KCJVKhffffx+LFy8ulZPxWeyQ3hjL9gEmJiZIT0+Hs7MzTExevOBRpVIpcng/NjYWgwcPxsGDB4vN18jOzkazZs2wZMkSvPvuu5ISkrb4+/sjISEBHTp0QK9evdC+fXuYmprCzMzMaIodNzc37N27F9WrV5cdRe/u3buHS5cuQQiB6tWrl+rtQjhBmfTGGFZkANB4Zm+ME3EXLFiA/v37lzgx1dbWFp9++inmzZvHYkcBdu7ciaFDh+Kzzz4zyh/2wP+11FiwYIHsKHpnb29fbLVlacWRHSIdio6ORvfu3WFhYaFx/NGjR1izZg369OkjKZnueHp6Yvv27ahVq1aJ58+fP4927dohNTVVz8lI2/744w9ERERg3bp1ePPNN9G7d290794d7u7uRjOyY4wtNQwRix3SuyNHjuDcuXNQqVTw9vZW9ORFU1NTpKWlwdnZWeP43bt34ezsrMjHWIbah4NeXV5eHtasWYOIiAgkJiaisLAQ8+bNQ2hoqMbmmEo0aNAgLF26FL6+vsUmKANP5yqSfHyMRXqTkZGBjz76CPHx8bCzs4MQAtnZ2fD19cWaNWsUuRO4EKLEfkLXr1+Hra2thES6Z6h9OOjVWVlZITQ0FKGhobhw4QKWLl2KmTNnYuzYsWjbtu3fTtQ3ZNHR0diwYYPRtdQwNNwugvTGmLYPaNCgARo2bAiVSoXWrVujYcOG6le9evXw7rvvKnZVkr+/P8LDw0vc7Tk/Px8TJ05Ehw4dJCQjfahZsyZmz56N69evY/Xq1bLj6JyDgwOqVq0qOwb9DT7GIr0xpu0DJk+erP6/YWFhKF++vPqcubk5vLy80LVrV5ibm8uKqDOG2oeD6FUYS0sNQ8dih/TG2toa+/btQ/369TWOHzt2DO+99x5ycnLkBNOhZcuWoXv37sU6jSqdIfbhIHoVxtJSw9Cx2CG94fYBxseQ+nAQvYpno7gvMnHiRD0loZdhsUN6Y4zbBxQWFmL+/PlYt24dUlNT8ejRI43zmZmZkpIRERkPrsYivfHw8MDRo0eNavuAyZMn46effsLIkSMxYcIEjB8/HikpKdi8eTPCw8NlxyMiLTGmlhqGiCM7pHPGvH1A1apV8e233yIgIADW1tY4fvy4+tjBgwexatUq2RGJ6DUYY0sNQ8Sl56Rz/3T7ACVKT0+Hj48PAKB8+fLIzs4GAHTo0AG//fabzGhEpAXG1FLDkLHYIZ07ceIE2rdv/8Lz7dq1w5EjR/SYSH8qVqyItLQ0AEC1atWwc+dOAMChQ4eKbSFBRIZn+/bt+P777zW2R/H29sZ///tf/P777xKT0fNY7JDO3bp1q9hyzOeVKVMGt2/f1mMi/enSpQtiYmIAAMOGDcOECRNQvXp19OnTB6GhoZLTEdHrKioqKvH+ZmZmZpQbAZdWnKBMOmfM2wfMnDlT/ecPPvgAFStWxIEDB1CtWjV06tRJYjIi0oZWrVph2LBhxVpqjBgxAq1bt5acjp7hBGXSuSFDhiA+Ph6HDh0q1lwvPz8fTZo0ga+vL7799ltJCYmIXo0xttQwRCx2SOeMffuAGzduYP/+/cjIyCg2rM0JjETKYEwtNQwRix3SC2PdPiAyMhIDBw6Eubk5HB0dNXZAV6lUuHz5ssR0RPSqjLmlhiFisUN6ZWzbB3h4eGDgwIEYN24cTEy4HoBIKTp16gRfX1+MGDGixPPffvst4uLiuA1OKcFih0iHHB0dkZiYiKpVq8qOQkRa5Onpie3bt2ssOX/e+fPn0a5dO6Smpuo5GZWEv2oS6VDfvn3x888/y45BRFpmzC01DBGXnhPp0IwZM9ChQwds374dPj4+xW6OSu0cTaR0xtxSwxCx2CHSoenTp2PHjh2oWbMmABSboExEhsnf3x/h4eHw8/MrsaXGxIkT0aFDB0np6K84Z4dIh+zt7TF//nyEhITIjkJEWmTsLTUMDYsdIh1ydXXFvn37UL16ddlRiEjLjLWlhiFisUOkQzNmzEBaWhq7QxMpmLG11DBELHaIdKhLly6IjY2Fo6MjateuXWyC8saNGyUlIyIyHpygTKRDdnZ2CAoKkh2DiMiocWSHiIiIFI1NBYmIiEjR+BiLSMsaNmyImJgY2Nvbo0GDBi/tp3P06FE9JiMiMk4sdoi0LDAwEBYWFgCAzp07yw1DREScs0NERETKxpEdIj149OgRMjIyUFRUpHG8UqVKkhIRERkPFjtEOnTx4kX07dsXBw4c0DguhIBKpUJhYaGkZERExoPFDpEOffLJJyhTpgy2bt0KNzc3bv5JRCQB5+wQ6VC5cuVw5MgRvPnmm7KjEBEZLfbZIdIhb29v3LlzR3YMIiKjxmKHSIdmzZqFMWPGID4+Hnfv3kVOTo7Gi4iIdI+PsYh0yMTk6e8Tf52rwwnKRET6wwnKRDoUFxf3wnPHjh3TYxIiIuPFkR0iPcrOzsbKlSvx008/4cSJExzZISLSA87ZIdKD2NhYfPzxx3Bzc8N3330Hf39/HD58WHYsIiKjwMdYRDpy/fp1REVFISIiAg8ePEC3bt3w+PFjbNiwAd7e3rLjEREZDY7sEOmAv78/vL29cfbsWXz33Xe4efMmvvvuO9mxiIiMEkd2iHRg586dGDp0KD777DNUr15ddhwiIqPGkR0iHdi3bx/u37+Pxo0b4+2338aiRYtw+/Zt2bGIiIwSV2MR6VBeXh7WrFmDiIgIJCYmorCwEPPmzUNoaCisra1lxyMiMgosdoj05MKFC1i6dCmWL1+OrKwstG3bFlu2bJEdi4hI8VjsEOlZYWEhfv31V0RERLDYISLSAxY7REREpGicoExERESKxmKHiIiIFI3FDhERESkaix0iIiJSNBY7REREpGgsdoiIiEjRWOwQERGRorHYISIiIkX7fxDTJUDXye8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download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092" y="782380"/>
            <a:ext cx="4429156" cy="3932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150" y="5286388"/>
            <a:ext cx="1101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# In Romance Comedy most appreciated dramas are family friendly dramas (U,UA,PG-13 etc) compared to A or R or other certified ones</a:t>
            </a:r>
          </a:p>
          <a:p>
            <a:r>
              <a:rPr lang="en-IN" dirty="0" smtClean="0"/>
              <a:t># Family friendly dramas comprise of more than 65% of dramas</a:t>
            </a:r>
            <a:endParaRPr lang="en-IN" dirty="0"/>
          </a:p>
        </p:txBody>
      </p:sp>
      <p:pic>
        <p:nvPicPr>
          <p:cNvPr id="8" name="Picture 7" descr="download (6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4" y="1105551"/>
            <a:ext cx="4792607" cy="34664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0960" y="214291"/>
            <a:ext cx="350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libri" pitchFamily="34" charset="0"/>
              </a:rPr>
              <a:t>Certificate Analysis</a:t>
            </a:r>
            <a:endParaRPr lang="en-IN" sz="2800" dirty="0">
              <a:latin typeface="Calibri" pitchFamily="34" charset="0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238084" y="4857760"/>
            <a:ext cx="11358642" cy="1357322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Clr>
                <a:schemeClr val="dk1"/>
              </a:buClr>
              <a:buSzPts val="1800"/>
            </a:pPr>
            <a:endParaRPr lang="en-IN" sz="2300" b="1" dirty="0" smtClean="0">
              <a:solidFill>
                <a:schemeClr val="dk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38084" y="4857760"/>
            <a:ext cx="103108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Calibri" pitchFamily="34" charset="0"/>
              </a:rPr>
              <a:t>Interpretation from Analysing top 5 Certificate: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 Family friendly dramas comprise most of the data i.e. more than 65%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 There is some presence of Adult rated dramas but it is less compared to Family friendly dramas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 We can see where the people appreciation lies and need to focus on these kind of dramas.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 (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20" y="785794"/>
            <a:ext cx="5184659" cy="3950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960" y="214291"/>
            <a:ext cx="350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libri" pitchFamily="34" charset="0"/>
              </a:rPr>
              <a:t>Rating Analysis</a:t>
            </a:r>
            <a:endParaRPr lang="en-IN" sz="2800" dirty="0">
              <a:latin typeface="Calibri" pitchFamily="34" charset="0"/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238084" y="4857760"/>
            <a:ext cx="11358642" cy="1357322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Clr>
                <a:schemeClr val="dk1"/>
              </a:buClr>
              <a:buSzPts val="1800"/>
            </a:pPr>
            <a:endParaRPr lang="en-IN" sz="2300" b="1" dirty="0" smtClean="0">
              <a:solidFill>
                <a:schemeClr val="dk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38084" y="4857760"/>
            <a:ext cx="1118447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Calibri" pitchFamily="34" charset="0"/>
              </a:rPr>
              <a:t>Interpretation :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 Since the data we have chosen has maximum number of votes and from the graph we observe that </a:t>
            </a:r>
          </a:p>
          <a:p>
            <a:r>
              <a:rPr lang="en-IN" sz="2000" dirty="0" smtClean="0">
                <a:latin typeface="Calibri" pitchFamily="34" charset="0"/>
              </a:rPr>
              <a:t>   density of Rating between 6-8 is high, so most of ratings are above average.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 So we can interpret that people tend to vote when they like a drama rather than when they don’t like it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6066" y="571480"/>
            <a:ext cx="5457824" cy="461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download (9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75" y="785795"/>
            <a:ext cx="5143536" cy="4270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960" y="214291"/>
            <a:ext cx="885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libri" pitchFamily="34" charset="0"/>
              </a:rPr>
              <a:t>Analysis of Gross with respect to Certificate and Genre</a:t>
            </a:r>
            <a:endParaRPr lang="en-IN" sz="2800" dirty="0">
              <a:latin typeface="Calibri" pitchFamily="34" charset="0"/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309522" y="5286388"/>
            <a:ext cx="11358642" cy="857256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Clr>
                <a:schemeClr val="dk1"/>
              </a:buClr>
              <a:buSzPts val="1800"/>
            </a:pPr>
            <a:endParaRPr lang="en-IN" sz="2300" b="1" dirty="0" smtClean="0">
              <a:solidFill>
                <a:schemeClr val="dk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09522" y="5286388"/>
            <a:ext cx="10612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Calibri" pitchFamily="34" charset="0"/>
              </a:rPr>
              <a:t>Interpretation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 Gross values exist mainly for Family Dramas with Romance Comedy or Drama added to this genre</a:t>
            </a:r>
            <a:r>
              <a:rPr lang="en-IN" sz="1800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" y="1000108"/>
            <a:ext cx="6098720" cy="4357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960" y="214291"/>
            <a:ext cx="885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libri" pitchFamily="34" charset="0"/>
              </a:rPr>
              <a:t>Analysis of Correlation between the Numerical data</a:t>
            </a:r>
            <a:endParaRPr lang="en-IN" sz="2800" dirty="0">
              <a:latin typeface="Calibri" pitchFamily="34" charset="0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6167438" y="2571744"/>
            <a:ext cx="5857916" cy="1428760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Clr>
                <a:schemeClr val="dk1"/>
              </a:buClr>
              <a:buSzPts val="1800"/>
            </a:pPr>
            <a:endParaRPr lang="en-IN" sz="2300" b="1" dirty="0" smtClean="0">
              <a:solidFill>
                <a:schemeClr val="dk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167438" y="2571744"/>
            <a:ext cx="592822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Calibri" pitchFamily="34" charset="0"/>
              </a:rPr>
              <a:t>Interpretation is Maximum Correlation exists between: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 </a:t>
            </a:r>
            <a:r>
              <a:rPr lang="en-IN" sz="2000" dirty="0" err="1" smtClean="0">
                <a:latin typeface="Calibri" pitchFamily="34" charset="0"/>
              </a:rPr>
              <a:t>Metascore</a:t>
            </a:r>
            <a:r>
              <a:rPr lang="en-IN" sz="2000" dirty="0" smtClean="0">
                <a:latin typeface="Calibri" pitchFamily="34" charset="0"/>
              </a:rPr>
              <a:t> </a:t>
            </a:r>
            <a:r>
              <a:rPr lang="en-IN" sz="2000" dirty="0" err="1" smtClean="0">
                <a:latin typeface="Calibri" pitchFamily="34" charset="0"/>
              </a:rPr>
              <a:t>vs</a:t>
            </a:r>
            <a:r>
              <a:rPr lang="en-IN" sz="2000" dirty="0" smtClean="0">
                <a:latin typeface="Calibri" pitchFamily="34" charset="0"/>
              </a:rPr>
              <a:t> Rating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 Gross </a:t>
            </a:r>
            <a:r>
              <a:rPr lang="en-IN" sz="2000" dirty="0" err="1" smtClean="0">
                <a:latin typeface="Calibri" pitchFamily="34" charset="0"/>
              </a:rPr>
              <a:t>vs</a:t>
            </a:r>
            <a:r>
              <a:rPr lang="en-IN" sz="2000" dirty="0" smtClean="0">
                <a:latin typeface="Calibri" pitchFamily="34" charset="0"/>
              </a:rPr>
              <a:t> Votes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 Votes </a:t>
            </a:r>
            <a:r>
              <a:rPr lang="en-IN" sz="2000" dirty="0" err="1" smtClean="0">
                <a:latin typeface="Calibri" pitchFamily="34" charset="0"/>
              </a:rPr>
              <a:t>vs</a:t>
            </a:r>
            <a:r>
              <a:rPr lang="en-IN" sz="2000" dirty="0" smtClean="0">
                <a:latin typeface="Calibri" pitchFamily="34" charset="0"/>
              </a:rPr>
              <a:t> Rating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422" y="642918"/>
            <a:ext cx="3978204" cy="3143272"/>
          </a:xfrm>
          <a:prstGeom prst="rect">
            <a:avLst/>
          </a:prstGeom>
        </p:spPr>
      </p:pic>
      <p:pic>
        <p:nvPicPr>
          <p:cNvPr id="8" name="Picture 7" descr="download (4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12" y="714356"/>
            <a:ext cx="3939343" cy="3071834"/>
          </a:xfrm>
          <a:prstGeom prst="rect">
            <a:avLst/>
          </a:prstGeom>
        </p:spPr>
      </p:pic>
      <p:pic>
        <p:nvPicPr>
          <p:cNvPr id="4" name="Picture 3" descr="download (2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03815"/>
            <a:ext cx="3952860" cy="3082375"/>
          </a:xfrm>
          <a:prstGeom prst="rect">
            <a:avLst/>
          </a:prstGeom>
        </p:spPr>
      </p:pic>
      <p:sp>
        <p:nvSpPr>
          <p:cNvPr id="10" name="Flowchart: Alternate Process 9"/>
          <p:cNvSpPr/>
          <p:nvPr/>
        </p:nvSpPr>
        <p:spPr>
          <a:xfrm>
            <a:off x="309522" y="4143380"/>
            <a:ext cx="11430080" cy="2000264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Clr>
                <a:schemeClr val="dk1"/>
              </a:buClr>
              <a:buSzPts val="1800"/>
            </a:pPr>
            <a:endParaRPr lang="en-IN" sz="2300" b="1" dirty="0" smtClean="0">
              <a:solidFill>
                <a:schemeClr val="dk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52398" y="4143380"/>
            <a:ext cx="112157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Calibri" pitchFamily="34" charset="0"/>
              </a:rPr>
              <a:t>Interpretation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 </a:t>
            </a:r>
            <a:r>
              <a:rPr lang="en-IN" sz="2000" dirty="0" err="1" smtClean="0">
                <a:latin typeface="Calibri" pitchFamily="34" charset="0"/>
              </a:rPr>
              <a:t>Metascore</a:t>
            </a:r>
            <a:r>
              <a:rPr lang="en-IN" sz="2000" dirty="0" smtClean="0">
                <a:latin typeface="Calibri" pitchFamily="34" charset="0"/>
              </a:rPr>
              <a:t> and Rating have a high positive correlation which infers that user and critic ratings are in sync </a:t>
            </a:r>
            <a:r>
              <a:rPr lang="en-IN" sz="2000" dirty="0" smtClean="0">
                <a:latin typeface="Calibri" pitchFamily="34" charset="0"/>
              </a:rPr>
              <a:t>   for </a:t>
            </a:r>
            <a:r>
              <a:rPr lang="en-IN" sz="2000" dirty="0" smtClean="0">
                <a:latin typeface="Calibri" pitchFamily="34" charset="0"/>
              </a:rPr>
              <a:t>most of the cases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 Gross and Votes have a positive correlation so Gross of dramas is more when there are more number of votes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Votes and Rating have a positive </a:t>
            </a:r>
            <a:r>
              <a:rPr lang="en-IN" sz="2000" dirty="0" smtClean="0">
                <a:latin typeface="Calibri" pitchFamily="34" charset="0"/>
              </a:rPr>
              <a:t>correlation so </a:t>
            </a:r>
            <a:r>
              <a:rPr lang="en-IN" sz="2000" dirty="0" smtClean="0">
                <a:latin typeface="Calibri" pitchFamily="34" charset="0"/>
              </a:rPr>
              <a:t>Ratings of dramas are more when there are more votes </a:t>
            </a:r>
            <a:endParaRPr lang="en-IN" sz="20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960" y="214291"/>
            <a:ext cx="885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libri" pitchFamily="34" charset="0"/>
              </a:rPr>
              <a:t>Analysis on Correlation</a:t>
            </a:r>
            <a:endParaRPr lang="en-IN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/>
          <p:cNvSpPr/>
          <p:nvPr/>
        </p:nvSpPr>
        <p:spPr>
          <a:xfrm>
            <a:off x="309522" y="4857760"/>
            <a:ext cx="11287204" cy="1143008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Interpretation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We observe that count is high for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"</a:t>
            </a:r>
            <a:r>
              <a:rPr lang="en-IN" sz="2000" dirty="0" err="1" smtClean="0">
                <a:solidFill>
                  <a:schemeClr val="tx1"/>
                </a:solidFill>
                <a:latin typeface="Calibri" pitchFamily="34" charset="0"/>
              </a:rPr>
              <a:t>Comedy,Drama,Romance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"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and "</a:t>
            </a:r>
            <a:r>
              <a:rPr lang="en-IN" sz="2000" dirty="0" err="1" smtClean="0">
                <a:solidFill>
                  <a:schemeClr val="tx1"/>
                </a:solidFill>
                <a:latin typeface="Calibri" pitchFamily="34" charset="0"/>
              </a:rPr>
              <a:t>Comedy,Romance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" in Genre and "U"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"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UA" and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“PG-13” in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Certificate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09588" y="928670"/>
          <a:ext cx="9572692" cy="3420554"/>
        </p:xfrm>
        <a:graphic>
          <a:graphicData uri="http://schemas.openxmlformats.org/drawingml/2006/table">
            <a:tbl>
              <a:tblPr/>
              <a:tblGrid>
                <a:gridCol w="1337947"/>
                <a:gridCol w="1975064"/>
                <a:gridCol w="1783929"/>
                <a:gridCol w="2102489"/>
                <a:gridCol w="1624650"/>
                <a:gridCol w="748613"/>
              </a:tblGrid>
              <a:tr h="586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Genre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Comedy,Drama,Fantasy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Comedy,Drama,Music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Comedy,Drama,Romance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Comedy,Romance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Certificate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048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PG-13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048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048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0960" y="214291"/>
            <a:ext cx="885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libri" pitchFamily="34" charset="0"/>
              </a:rPr>
              <a:t>Genre </a:t>
            </a:r>
            <a:r>
              <a:rPr lang="en-IN" sz="2800" dirty="0" err="1" smtClean="0">
                <a:latin typeface="Calibri" pitchFamily="34" charset="0"/>
              </a:rPr>
              <a:t>vs</a:t>
            </a:r>
            <a:r>
              <a:rPr lang="en-IN" sz="2800" dirty="0" smtClean="0">
                <a:latin typeface="Calibri" pitchFamily="34" charset="0"/>
              </a:rPr>
              <a:t> Certificate Analysis</a:t>
            </a:r>
            <a:endParaRPr lang="en-IN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52464" y="1071546"/>
          <a:ext cx="9028149" cy="2447412"/>
        </p:xfrm>
        <a:graphic>
          <a:graphicData uri="http://schemas.openxmlformats.org/drawingml/2006/table">
            <a:tbl>
              <a:tblPr/>
              <a:tblGrid>
                <a:gridCol w="2507014"/>
                <a:gridCol w="1304227"/>
                <a:gridCol w="1304227"/>
                <a:gridCol w="1304227"/>
                <a:gridCol w="1304227"/>
                <a:gridCol w="1304227"/>
              </a:tblGrid>
              <a:tr h="407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Certificate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PG-13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Genre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Comedy,Drama,Fantasy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191206.3333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139450.6667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90997.6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219888.6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112937.1667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07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Comedy,Drama,Music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376933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78913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131043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50088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86941.5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Comedy,Drama,Romance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207032.6071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75458.10526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94415.66667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127990.7333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129236.7838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07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Comedy,Romance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163267.6154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88501.36364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65402.28571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163503.125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141397.1613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0960" y="214291"/>
            <a:ext cx="885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libri" pitchFamily="34" charset="0"/>
              </a:rPr>
              <a:t>Votes for Genre </a:t>
            </a:r>
            <a:r>
              <a:rPr lang="en-IN" sz="2800" dirty="0" err="1" smtClean="0">
                <a:latin typeface="Calibri" pitchFamily="34" charset="0"/>
              </a:rPr>
              <a:t>vs</a:t>
            </a:r>
            <a:r>
              <a:rPr lang="en-IN" sz="2800" dirty="0" smtClean="0">
                <a:latin typeface="Calibri" pitchFamily="34" charset="0"/>
              </a:rPr>
              <a:t> Certificate Analysis</a:t>
            </a:r>
            <a:endParaRPr lang="en-IN" sz="2800" dirty="0">
              <a:latin typeface="Calibri" pitchFamily="34" charset="0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309522" y="3929066"/>
            <a:ext cx="11287204" cy="2071702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Interpretation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We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observe that the votes are good across all the Popular Genre and Certificate, but since the count of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 Dramas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from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previous table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is more for "</a:t>
            </a:r>
            <a:r>
              <a:rPr lang="en-IN" sz="2000" dirty="0" err="1" smtClean="0">
                <a:solidFill>
                  <a:schemeClr val="tx1"/>
                </a:solidFill>
                <a:latin typeface="Calibri" pitchFamily="34" charset="0"/>
              </a:rPr>
              <a:t>Comedy,Drama,Romance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" &amp; "</a:t>
            </a:r>
            <a:r>
              <a:rPr lang="en-IN" sz="2000" dirty="0" err="1" smtClean="0">
                <a:solidFill>
                  <a:schemeClr val="tx1"/>
                </a:solidFill>
                <a:latin typeface="Calibri" pitchFamily="34" charset="0"/>
              </a:rPr>
              <a:t>Comedy,Romance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" and Certificate "U", "UA" and "PG-13"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We can conclude that this combination is the most popular</a:t>
            </a:r>
            <a:endParaRPr lang="en-IN" sz="20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/>
          <p:cNvSpPr/>
          <p:nvPr/>
        </p:nvSpPr>
        <p:spPr>
          <a:xfrm>
            <a:off x="309522" y="428604"/>
            <a:ext cx="7500990" cy="4071966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 algn="ctr">
              <a:buClr>
                <a:schemeClr val="dk1"/>
              </a:buClr>
              <a:buSzPts val="1800"/>
            </a:pPr>
            <a:r>
              <a:rPr lang="en-IN" sz="4000" dirty="0" smtClean="0">
                <a:solidFill>
                  <a:schemeClr val="bg1"/>
                </a:solidFill>
                <a:latin typeface="Calibri" pitchFamily="34" charset="0"/>
              </a:rPr>
              <a:t>Conclusion</a:t>
            </a:r>
            <a:endParaRPr lang="en-IN" sz="2400" b="1" dirty="0" smtClean="0">
              <a:solidFill>
                <a:schemeClr val="dk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20" y="285727"/>
            <a:ext cx="2668638" cy="3319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3836" y="1714488"/>
            <a:ext cx="714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Amiri Quran" pitchFamily="2" charset="-78"/>
              </a:rPr>
              <a:t> From the data collected and Analysed we conclude that in dramas most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Amiri Quran" pitchFamily="2" charset="-78"/>
              </a:rPr>
              <a:t> Popular are Family Certificate dramas in Romance Comedy or Romance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Amiri Quran" pitchFamily="2" charset="-78"/>
              </a:rPr>
              <a:t> Drama Comedy genres.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Amiri Quran" pitchFamily="2" charset="-78"/>
              </a:rPr>
              <a:t> These get the best votes and critic and user ratings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Amiri Quran" pitchFamily="2" charset="-78"/>
              </a:rPr>
              <a:t> So they are the safe bet money wise</a:t>
            </a:r>
            <a:endParaRPr lang="en-IN" sz="2000" dirty="0">
              <a:latin typeface="Calibri" pitchFamily="34" charset="0"/>
              <a:cs typeface="Amiri Qur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-and-a-icon-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76" y="1214422"/>
            <a:ext cx="4929222" cy="4420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ubhadra\Documents\About-Me-PNG-H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398" y="214290"/>
            <a:ext cx="3051175" cy="2613025"/>
          </a:xfrm>
          <a:prstGeom prst="rect">
            <a:avLst/>
          </a:prstGeom>
          <a:noFill/>
        </p:spPr>
      </p:pic>
      <p:sp>
        <p:nvSpPr>
          <p:cNvPr id="10" name="Flowchart: Alternate Process 9"/>
          <p:cNvSpPr/>
          <p:nvPr/>
        </p:nvSpPr>
        <p:spPr>
          <a:xfrm>
            <a:off x="4238612" y="1000108"/>
            <a:ext cx="5286412" cy="714380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 algn="ctr">
              <a:buClr>
                <a:schemeClr val="dk1"/>
              </a:buClr>
              <a:buSzPts val="1800"/>
            </a:pPr>
            <a:r>
              <a:rPr lang="en-IN" sz="3000" dirty="0" smtClean="0">
                <a:solidFill>
                  <a:schemeClr val="bg1"/>
                </a:solidFill>
                <a:latin typeface="Calibri" pitchFamily="34" charset="0"/>
              </a:rPr>
              <a:t>Name : </a:t>
            </a:r>
            <a:r>
              <a:rPr lang="en-IN" sz="3000" b="1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Subhadra Bhupathiraju</a:t>
            </a: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4238612" y="1857364"/>
            <a:ext cx="5286412" cy="714380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Clr>
                <a:schemeClr val="dk1"/>
              </a:buClr>
              <a:buSzPts val="1800"/>
            </a:pPr>
            <a:r>
              <a:rPr lang="en-IN" sz="2300" dirty="0" smtClean="0">
                <a:solidFill>
                  <a:schemeClr val="bg1"/>
                </a:solidFill>
                <a:latin typeface="Calibri" pitchFamily="34" charset="0"/>
              </a:rPr>
              <a:t>Education : </a:t>
            </a:r>
            <a:r>
              <a:rPr lang="en-IN" sz="2300" b="1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Masters Control Engineering</a:t>
            </a: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309522" y="3214686"/>
            <a:ext cx="11430080" cy="2643206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Clr>
                <a:schemeClr val="dk1"/>
              </a:buClr>
              <a:buSzPts val="1800"/>
            </a:pPr>
            <a:r>
              <a:rPr lang="en-IN" sz="2300" dirty="0" smtClean="0">
                <a:solidFill>
                  <a:schemeClr val="bg1"/>
                </a:solidFill>
                <a:latin typeface="Calibri" pitchFamily="34" charset="0"/>
              </a:rPr>
              <a:t>Why Data Science?</a:t>
            </a:r>
          </a:p>
          <a:p>
            <a:pPr marL="285750" indent="-285750">
              <a:buClr>
                <a:schemeClr val="dk1"/>
              </a:buClr>
              <a:buSzPts val="1800"/>
            </a:pPr>
            <a:r>
              <a:rPr lang="en-IN" sz="2400" b="1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Non-linear control and Neural Control created the spark of machine  learning and now</a:t>
            </a:r>
          </a:p>
          <a:p>
            <a:pPr marL="285750" indent="-285750">
              <a:buClr>
                <a:schemeClr val="dk1"/>
              </a:buClr>
              <a:buSzPts val="1800"/>
            </a:pPr>
            <a:r>
              <a:rPr lang="en-IN" sz="2400" b="1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Data Science and Machine learning makes the application part of it possible so want </a:t>
            </a:r>
          </a:p>
          <a:p>
            <a:pPr marL="285750" indent="-285750">
              <a:buClr>
                <a:schemeClr val="dk1"/>
              </a:buClr>
              <a:buSzPts val="1800"/>
            </a:pPr>
            <a:r>
              <a:rPr lang="en-IN" sz="2400" b="1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to up skill to be a future Data Scientist</a:t>
            </a:r>
          </a:p>
          <a:p>
            <a:pPr marL="285750" indent="-285750">
              <a:buClr>
                <a:schemeClr val="dk1"/>
              </a:buClr>
              <a:buSzPts val="1800"/>
            </a:pPr>
            <a:endParaRPr lang="en-IN" sz="2400" dirty="0" smtClean="0">
              <a:solidFill>
                <a:schemeClr val="dk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chemeClr val="dk1"/>
              </a:buClr>
              <a:buSzPts val="1800"/>
            </a:pPr>
            <a:r>
              <a:rPr lang="en-IN" sz="2400" dirty="0" smtClean="0">
                <a:solidFill>
                  <a:schemeClr val="bg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Experience: </a:t>
            </a:r>
            <a:r>
              <a:rPr lang="en-IN" sz="2400" b="1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IT experience as Business Analyst of more than 7 years</a:t>
            </a:r>
          </a:p>
          <a:p>
            <a:pPr marL="285750" indent="-285750">
              <a:buClr>
                <a:schemeClr val="dk1"/>
              </a:buClr>
              <a:buSzPts val="1800"/>
            </a:pPr>
            <a:endParaRPr lang="en-IN" sz="2400" b="1" dirty="0" smtClean="0">
              <a:solidFill>
                <a:schemeClr val="dk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800"/>
            </a:pPr>
            <a:endParaRPr lang="en-IN" sz="2300" b="1" dirty="0" smtClean="0">
              <a:solidFill>
                <a:schemeClr val="dk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algn="ctr"/>
            <a:r>
              <a:rPr lang="en-IN" dirty="0" smtClean="0">
                <a:latin typeface="Calibri" pitchFamily="34" charset="0"/>
              </a:rPr>
              <a:t> </a:t>
            </a:r>
            <a:endParaRPr lang="en-IN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/>
          <p:cNvSpPr/>
          <p:nvPr/>
        </p:nvSpPr>
        <p:spPr>
          <a:xfrm>
            <a:off x="309522" y="428604"/>
            <a:ext cx="11430080" cy="5643602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Clr>
                <a:schemeClr val="dk1"/>
              </a:buClr>
              <a:buSzPts val="1800"/>
            </a:pPr>
            <a:endParaRPr lang="en-IN" sz="2300" b="1" dirty="0" smtClean="0">
              <a:solidFill>
                <a:schemeClr val="dk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8200" y="428604"/>
            <a:ext cx="10515600" cy="57483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Business Problem: </a:t>
            </a:r>
          </a:p>
          <a:p>
            <a:pPr>
              <a:buNone/>
            </a:pPr>
            <a:r>
              <a:rPr lang="en-IN" sz="2400" dirty="0" smtClean="0"/>
              <a:t>Analyzing what kind of Dramas are popular with Users and Critics</a:t>
            </a:r>
          </a:p>
          <a:p>
            <a:pPr>
              <a:buNone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Objective: </a:t>
            </a:r>
          </a:p>
          <a:p>
            <a:pPr>
              <a:buNone/>
            </a:pPr>
            <a:r>
              <a:rPr lang="en-IN" sz="2400" dirty="0" smtClean="0"/>
              <a:t>Collect data from IMDB which is a reliable ratings website and perform</a:t>
            </a:r>
          </a:p>
          <a:p>
            <a:pPr>
              <a:buNone/>
            </a:pPr>
            <a:r>
              <a:rPr lang="en-IN" sz="2400" dirty="0" smtClean="0"/>
              <a:t>Exploratory Data Analysis on the collected Data</a:t>
            </a:r>
          </a:p>
          <a:p>
            <a:pPr>
              <a:buNone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Website used:  </a:t>
            </a:r>
            <a:r>
              <a:rPr lang="en-IN" sz="2400" dirty="0" smtClean="0">
                <a:hlinkClick r:id="rId3"/>
              </a:rPr>
              <a:t>www.imdb.com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Primary Genre selected:  </a:t>
            </a:r>
            <a:r>
              <a:rPr lang="en-IN" sz="2400" dirty="0" smtClean="0"/>
              <a:t>Romance, Comedy 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Primary selection criteria:  </a:t>
            </a:r>
            <a:r>
              <a:rPr lang="en-IN" sz="2400" dirty="0" smtClean="0"/>
              <a:t>Most number of user votes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Data Collected:  </a:t>
            </a:r>
            <a:r>
              <a:rPr lang="en-IN" sz="2400" dirty="0" smtClean="0"/>
              <a:t>Top 500 Dramas</a:t>
            </a:r>
            <a:r>
              <a:rPr lang="en-IN" sz="2000" dirty="0" smtClean="0"/>
              <a:t>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309522" y="428604"/>
            <a:ext cx="11430080" cy="5643602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Clr>
                <a:schemeClr val="dk1"/>
              </a:buClr>
              <a:buSzPts val="1800"/>
            </a:pPr>
            <a:endParaRPr lang="en-IN" sz="2300" b="1" dirty="0" smtClean="0">
              <a:solidFill>
                <a:schemeClr val="dk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8200" y="428604"/>
            <a:ext cx="10515600" cy="57483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err="1" smtClean="0">
                <a:solidFill>
                  <a:schemeClr val="bg1"/>
                </a:solidFill>
              </a:rPr>
              <a:t>Webscraping</a:t>
            </a:r>
            <a:r>
              <a:rPr lang="en-IN" dirty="0" smtClean="0">
                <a:solidFill>
                  <a:schemeClr val="bg1"/>
                </a:solidFill>
              </a:rPr>
              <a:t> Process:</a:t>
            </a:r>
          </a:p>
          <a:p>
            <a:r>
              <a:rPr lang="en-IN" sz="2000" dirty="0" smtClean="0"/>
              <a:t>Used requests and </a:t>
            </a:r>
            <a:r>
              <a:rPr lang="en-IN" sz="2000" dirty="0" err="1" smtClean="0"/>
              <a:t>BeautifulSoup</a:t>
            </a:r>
            <a:r>
              <a:rPr lang="en-IN" sz="2000" dirty="0" smtClean="0"/>
              <a:t> modules to read data from website</a:t>
            </a:r>
          </a:p>
          <a:p>
            <a:r>
              <a:rPr lang="en-IN" sz="2000" dirty="0" smtClean="0"/>
              <a:t>Used </a:t>
            </a:r>
            <a:r>
              <a:rPr lang="en-IN" sz="2000" dirty="0" err="1" smtClean="0"/>
              <a:t>Regex</a:t>
            </a:r>
            <a:r>
              <a:rPr lang="en-IN" sz="2000" dirty="0" smtClean="0"/>
              <a:t> and Python with </a:t>
            </a:r>
            <a:r>
              <a:rPr lang="en-IN" sz="2000" dirty="0" err="1" smtClean="0"/>
              <a:t>Numpy</a:t>
            </a:r>
            <a:r>
              <a:rPr lang="en-IN" sz="2000" dirty="0" smtClean="0"/>
              <a:t> and Pandas for Data Collection</a:t>
            </a:r>
          </a:p>
          <a:p>
            <a:r>
              <a:rPr lang="en-IN" sz="2000" dirty="0" smtClean="0"/>
              <a:t>Features collected are: title, </a:t>
            </a:r>
            <a:r>
              <a:rPr lang="en-IN" sz="2000" dirty="0" err="1" smtClean="0"/>
              <a:t>year_start</a:t>
            </a:r>
            <a:r>
              <a:rPr lang="en-IN" sz="2000" dirty="0" smtClean="0"/>
              <a:t>, </a:t>
            </a:r>
            <a:r>
              <a:rPr lang="en-IN" sz="2000" dirty="0" err="1" smtClean="0"/>
              <a:t>year_end</a:t>
            </a:r>
            <a:r>
              <a:rPr lang="en-IN" sz="2000" dirty="0" smtClean="0"/>
              <a:t>, certificates, runtime, genre, rating, votes, gross, </a:t>
            </a:r>
            <a:r>
              <a:rPr lang="en-IN" sz="2000" dirty="0" err="1" smtClean="0"/>
              <a:t>metascore</a:t>
            </a:r>
            <a:r>
              <a:rPr lang="en-IN" sz="2000" dirty="0" smtClean="0"/>
              <a:t>, stars, director</a:t>
            </a:r>
          </a:p>
          <a:p>
            <a:r>
              <a:rPr lang="en-IN" sz="2000" dirty="0" smtClean="0"/>
              <a:t>Features were collected for 10 pages containing 50 data each to create 500 rows of data with 12 features. </a:t>
            </a:r>
          </a:p>
          <a:p>
            <a:r>
              <a:rPr lang="en-IN" sz="2000" dirty="0" smtClean="0"/>
              <a:t>Formatted the collected data and created a dictionary and used this to create a Data Frame</a:t>
            </a:r>
          </a:p>
          <a:p>
            <a:r>
              <a:rPr lang="en-IN" sz="2000" dirty="0" smtClean="0"/>
              <a:t>The Columns were named appropriately as Title, Start, End, Certificate, Runtime, Genre, Rating, Votes, Gross, </a:t>
            </a:r>
            <a:r>
              <a:rPr lang="en-IN" sz="2000" dirty="0" err="1" smtClean="0"/>
              <a:t>Metascore</a:t>
            </a:r>
            <a:r>
              <a:rPr lang="en-IN" sz="2000" dirty="0" smtClean="0"/>
              <a:t>, Director, Stars</a:t>
            </a:r>
          </a:p>
          <a:p>
            <a:r>
              <a:rPr lang="en-IN" sz="2000" dirty="0" smtClean="0"/>
              <a:t>After </a:t>
            </a:r>
            <a:r>
              <a:rPr lang="en-IN" sz="2000" dirty="0" err="1" smtClean="0"/>
              <a:t>Webscraping</a:t>
            </a:r>
            <a:r>
              <a:rPr lang="en-IN" sz="2000" dirty="0" smtClean="0"/>
              <a:t> we have a 500 rows x 12 columns </a:t>
            </a:r>
            <a:r>
              <a:rPr lang="en-IN" sz="2000" dirty="0" err="1" smtClean="0"/>
              <a:t>DataFrame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Exported this Data Frame in to a .</a:t>
            </a:r>
            <a:r>
              <a:rPr lang="en-IN" sz="2000" dirty="0" err="1" smtClean="0"/>
              <a:t>csv</a:t>
            </a:r>
            <a:r>
              <a:rPr lang="en-IN" sz="2000" dirty="0" smtClean="0"/>
              <a:t> file.</a:t>
            </a:r>
          </a:p>
          <a:p>
            <a:endParaRPr lang="en-IN" sz="2000" dirty="0" smtClean="0"/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Data Collection Done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09588" y="571480"/>
            <a:ext cx="3334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Calibri" pitchFamily="34" charset="0"/>
              </a:rPr>
              <a:t>Data Before Cleaning</a:t>
            </a:r>
            <a:endParaRPr lang="en-IN" sz="2800" b="1" dirty="0">
              <a:latin typeface="Calibri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81028" y="1142979"/>
          <a:ext cx="10715697" cy="5000664"/>
        </p:xfrm>
        <a:graphic>
          <a:graphicData uri="http://schemas.openxmlformats.org/drawingml/2006/table">
            <a:tbl>
              <a:tblPr/>
              <a:tblGrid>
                <a:gridCol w="830466"/>
                <a:gridCol w="830466"/>
                <a:gridCol w="334866"/>
                <a:gridCol w="334866"/>
                <a:gridCol w="642942"/>
                <a:gridCol w="535785"/>
                <a:gridCol w="1553776"/>
                <a:gridCol w="415233"/>
                <a:gridCol w="602758"/>
                <a:gridCol w="709915"/>
                <a:gridCol w="656336"/>
                <a:gridCol w="1406435"/>
                <a:gridCol w="1861853"/>
              </a:tblGrid>
              <a:tr h="2036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Start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End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Certificate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Runtime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Genre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Votes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Gross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Metascore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Director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Stars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Friends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1994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2004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13+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 min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Comedy,Romance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8.9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10,03,700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Stars:Jennifer Aniston, Courteney Cox, Lisa Ku...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652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 Big Bang Theory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2019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 min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Comedy,Romance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8.2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8,14,328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Stars:Johnny Galecki, Jim Parsons, Kaley Cuoco...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04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 fabuleux destin d'Amélie Poulain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2001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2001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 min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Comedy,Romance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8.3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7,60,481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$33.23M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Director:Jean-Pierre Jeunet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Stars:Audrey Tautou, Mathieu Kassovitz, Rufus,...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652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Silver Linings Playbook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 min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Comedy,Drama,Romance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7.7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7,13,756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$132.09M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Director:David O. Russell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Stars:Bradley Cooper, Jennifer Lawrence, Rober...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 vita è bella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1997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1997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 min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Comedy,Drama,Romance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8.6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6,98,695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$57.60M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Director:Roberto Benigni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Stars:Roberto Benigni, Nicoletta Braschi, Gior...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36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495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Laggies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 min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Comedy,Drama,Romance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6.4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44,607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$0.44M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Director:Lynn Shelton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Stars:Keira Knightley, Chloë Grace Moretz, Sam...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652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496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Ugly Betty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2006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2010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 min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Comedy,Drama,Romance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6.7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44,454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Stars:America Ferrera, Eric Mabius, Tony Plana...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497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Arizona Dream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1993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1993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UA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 min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Comedy,Drama,Fantasy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7.2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44,251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$0.11M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Director:Emir Kusturica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Stars:Johnny Depp, Jerry Lewis, Faye Dunaway, 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652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498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Cougar Town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2009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2015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 min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Comedy,Romance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44,083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Stars:Courteney Cox, Christa Miller, Busy Phil...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499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Vicky Donor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UA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 min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Comedy,Romance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7.8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43,889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$0.17M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Director:Shoojit Sircar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Stars:Ayushmann Khurrana, Yami Gautam, Annu Ka...</a:t>
                      </a:r>
                    </a:p>
                  </a:txBody>
                  <a:tcPr marL="5080" marR="5080" marT="5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679"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22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 rows × 12 columns</a:t>
                      </a: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Alternate Process 6"/>
          <p:cNvSpPr/>
          <p:nvPr/>
        </p:nvSpPr>
        <p:spPr>
          <a:xfrm>
            <a:off x="309522" y="428604"/>
            <a:ext cx="11430080" cy="5643602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Clr>
                <a:schemeClr val="dk1"/>
              </a:buClr>
              <a:buSzPts val="1800"/>
            </a:pPr>
            <a:endParaRPr lang="en-IN" sz="2300" b="1" dirty="0" smtClean="0">
              <a:solidFill>
                <a:schemeClr val="dk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8200" y="357166"/>
            <a:ext cx="10515600" cy="5819797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DATA CLEANING</a:t>
            </a:r>
          </a:p>
          <a:p>
            <a:pPr>
              <a:buNone/>
            </a:pPr>
            <a:r>
              <a:rPr lang="en-IN" sz="2000" dirty="0" smtClean="0"/>
              <a:t>Used Python along with </a:t>
            </a:r>
            <a:r>
              <a:rPr lang="en-IN" sz="2000" dirty="0" err="1" smtClean="0"/>
              <a:t>Numpy</a:t>
            </a:r>
            <a:r>
              <a:rPr lang="en-IN" sz="2000" dirty="0" smtClean="0"/>
              <a:t> and Panda for data cleaning. Process followed is:</a:t>
            </a:r>
          </a:p>
          <a:p>
            <a:r>
              <a:rPr lang="en-IN" sz="2000" dirty="0" smtClean="0"/>
              <a:t>Imported the Data Frame created previously from .</a:t>
            </a:r>
            <a:r>
              <a:rPr lang="en-IN" sz="2000" dirty="0" err="1" smtClean="0"/>
              <a:t>csv</a:t>
            </a:r>
            <a:r>
              <a:rPr lang="en-IN" sz="2000" dirty="0" smtClean="0"/>
              <a:t> file</a:t>
            </a:r>
          </a:p>
          <a:p>
            <a:r>
              <a:rPr lang="en-IN" sz="2000" dirty="0" smtClean="0"/>
              <a:t>Dropped the invalid and unnecessary columns</a:t>
            </a:r>
          </a:p>
          <a:p>
            <a:r>
              <a:rPr lang="en-IN" sz="2000" dirty="0" smtClean="0"/>
              <a:t>Removed Special Characters</a:t>
            </a:r>
          </a:p>
          <a:p>
            <a:r>
              <a:rPr lang="en-IN" sz="2000" dirty="0" smtClean="0"/>
              <a:t>Handled the missing values</a:t>
            </a:r>
          </a:p>
          <a:p>
            <a:r>
              <a:rPr lang="en-IN" sz="2000" dirty="0" smtClean="0"/>
              <a:t>Edited the data to match the desired data types</a:t>
            </a:r>
          </a:p>
          <a:p>
            <a:r>
              <a:rPr lang="en-IN" sz="2000" dirty="0" smtClean="0"/>
              <a:t>Corrected the Data types of the columns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Result is a Clean Data.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09588" y="1071545"/>
          <a:ext cx="10572822" cy="5143537"/>
        </p:xfrm>
        <a:graphic>
          <a:graphicData uri="http://schemas.openxmlformats.org/drawingml/2006/table">
            <a:tbl>
              <a:tblPr/>
              <a:tblGrid>
                <a:gridCol w="724994"/>
                <a:gridCol w="981762"/>
                <a:gridCol w="377601"/>
                <a:gridCol w="377601"/>
                <a:gridCol w="755201"/>
                <a:gridCol w="634369"/>
                <a:gridCol w="1631235"/>
                <a:gridCol w="498433"/>
                <a:gridCol w="604161"/>
                <a:gridCol w="483330"/>
                <a:gridCol w="755201"/>
                <a:gridCol w="966658"/>
                <a:gridCol w="1782276"/>
              </a:tblGrid>
              <a:tr h="249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806" marR="5806" marT="58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Title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Start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End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Certificate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Runtime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Genre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Rating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Votes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Gross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Metascore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Director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Stars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9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Friends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1994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2004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13+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Comedy,Romance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8.9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1003700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40.57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None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Stars:Jennifer Aniston, Courteney Cox, Lisa Ku...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949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The Big Bang Theory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2007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2019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Comedy,Romance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8.2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814328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40.57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None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Stars:Johnny Galecki, Jim Parsons, Kaley Cuoco...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24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Le fabuleux destin d'Amélie Poulain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2001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2001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122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Comedy,Romance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8.3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760481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33.23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69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Director:Jean-Pierre Jeunet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Stars:Audrey Tautou, Mathieu Kassovitz, Rufus,...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949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Silver Linings Playbook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2012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2012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122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Comedy,Drama,Romance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7.7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713756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132.1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Director:David O. Russell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Stars:Bradley Cooper, Jennifer Lawrence, Rober...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9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 vita è bella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1997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1997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116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Comedy,Drama,Romance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8.6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698695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57.6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Director:Roberto Benigni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Stars:Roberto Benigni, Nicoletta Braschi, Gior...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490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9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495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Laggies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2014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2014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Comedy,Drama,Romance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6.4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44607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0.44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63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Director:Lynn Shelton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Stars:Keira Knightley, Chloë Grace Moretz, Sam...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949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496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Ugly Betty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2006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2010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Comedy,Drama,Romance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6.7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44454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40.57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None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Stars:America Ferrera, Eric Mabius, Tony Plana...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9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497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Arizona Dream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1993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1993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UA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Comedy,Drama,Fantasy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7.2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44251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0.11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62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Director:Emir Kusturica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Stars:Johnny Depp, Jerry Lewis, Faye Dunaway, 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949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498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Cougar Town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2009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2015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Comedy,Romance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44083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40.57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None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Stars:Courteney Cox, Christa Miller, Busy Phil...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9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499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Vicky Donor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2012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2012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UA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126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Comedy,Romance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7.8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43889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0.17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Director:Shoojit Sircar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Stars:Ayushmann Khurrana, Yami Gautam, Annu Ka...</a:t>
                      </a:r>
                    </a:p>
                  </a:txBody>
                  <a:tcPr marL="5806" marR="5806" marT="58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49020"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902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500 rows × 12 columns</a:t>
                      </a: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06" marR="5806" marT="5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09588" y="571480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Calibri" pitchFamily="34" charset="0"/>
              </a:rPr>
              <a:t>Clean Data</a:t>
            </a:r>
            <a:endParaRPr lang="en-IN" sz="28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Alternate Process 6"/>
          <p:cNvSpPr/>
          <p:nvPr/>
        </p:nvSpPr>
        <p:spPr>
          <a:xfrm>
            <a:off x="309522" y="428604"/>
            <a:ext cx="11430080" cy="5643602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Clr>
                <a:schemeClr val="dk1"/>
              </a:buClr>
              <a:buSzPts val="1800"/>
            </a:pPr>
            <a:endParaRPr lang="en-IN" sz="2300" b="1" dirty="0" smtClean="0">
              <a:solidFill>
                <a:schemeClr val="dk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8200" y="357166"/>
            <a:ext cx="10515600" cy="5819797"/>
          </a:xfrm>
        </p:spPr>
        <p:txBody>
          <a:bodyPr/>
          <a:lstStyle/>
          <a:p>
            <a:pPr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Data </a:t>
            </a:r>
            <a:r>
              <a:rPr lang="en-IN" b="1" dirty="0" smtClean="0">
                <a:solidFill>
                  <a:schemeClr val="bg1"/>
                </a:solidFill>
              </a:rPr>
              <a:t>Analysis and Visualization (EDA)</a:t>
            </a:r>
          </a:p>
          <a:p>
            <a:r>
              <a:rPr lang="en-IN" sz="2000" dirty="0" smtClean="0"/>
              <a:t>Data Analysis is done Visually by using </a:t>
            </a:r>
            <a:r>
              <a:rPr lang="en-IN" sz="2000" dirty="0" err="1" smtClean="0"/>
              <a:t>Matplotlib</a:t>
            </a:r>
            <a:r>
              <a:rPr lang="en-IN" sz="2000" dirty="0" smtClean="0"/>
              <a:t> and </a:t>
            </a:r>
            <a:r>
              <a:rPr lang="en-IN" sz="2000" dirty="0" err="1" smtClean="0"/>
              <a:t>Seaborn</a:t>
            </a:r>
            <a:r>
              <a:rPr lang="en-IN" sz="2000" dirty="0" smtClean="0"/>
              <a:t> libraries</a:t>
            </a:r>
          </a:p>
          <a:p>
            <a:r>
              <a:rPr lang="en-IN" sz="2000" dirty="0" smtClean="0"/>
              <a:t>Data Analysis is also done using Group by, Crosstab and Pivot tables to get better understanding of data</a:t>
            </a:r>
          </a:p>
          <a:p>
            <a:r>
              <a:rPr lang="en-IN" sz="2000" dirty="0" smtClean="0"/>
              <a:t>We have both </a:t>
            </a:r>
            <a:r>
              <a:rPr lang="en-IN" sz="2000" dirty="0" smtClean="0"/>
              <a:t>Numerical and Categorical Data and we will Analyse them visually using various charts.</a:t>
            </a:r>
          </a:p>
          <a:p>
            <a:r>
              <a:rPr lang="en-IN" sz="2000" dirty="0" smtClean="0"/>
              <a:t>By Visualization of data we will get better understanding on the popular Genre and Certificate</a:t>
            </a:r>
          </a:p>
          <a:p>
            <a:r>
              <a:rPr lang="en-IN" sz="2000" dirty="0" smtClean="0"/>
              <a:t>Once we are done with Analysis we can provide the recommendations to the client on what sector of audience to target for future dramas.</a:t>
            </a: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Alternate Process 8"/>
          <p:cNvSpPr/>
          <p:nvPr/>
        </p:nvSpPr>
        <p:spPr>
          <a:xfrm>
            <a:off x="238084" y="4857760"/>
            <a:ext cx="11358642" cy="1357322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Clr>
                <a:schemeClr val="dk1"/>
              </a:buClr>
              <a:buSzPts val="1800"/>
            </a:pPr>
            <a:endParaRPr lang="en-IN" sz="2300" b="1" dirty="0" smtClean="0">
              <a:solidFill>
                <a:schemeClr val="dk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122" name="AutoShape 2" descr="data:image/png;base64,iVBORw0KGgoAAAANSUhEUgAAAtAAAAHsCAYAAAD7B5rXAAAAOXRFWHRTb2Z0d2FyZQBNYXRwbG90bGliIHZlcnNpb24zLjUuMiwgaHR0cHM6Ly9tYXRwbG90bGliLm9yZy8qNh9FAAAACXBIWXMAAA9hAAAPYQGoP6dpAACSyklEQVR4nOzdd1yU9QMH8M/dsTn2liEiQ1AQFc1RuHNlWplWztTcTZu/0sy0UjObmg20NLXhrExz5CgHLpyIiiAO9t7ceH5/kKcEKijwvfF5v168irvnnudzp3Ifvvd9vo9MkiQJRERERERUK3LRAYiIiIiIDAkLNBERERFRHbBAExERERHVAQs0EREREVEdsEATEREREdUBCzQRERERUR2wQBMRERER1QELNBERERFRHbBAExERERHVAQs0EZEemzVrFiIjI0XHICKim7BAE5HJSUtLw7PPPouAgABYWlrC19cXAwcOxI4dO0RHaxD+/v6QyWSQyWSwtrZGixYtsGDBAkiSJDoaEZFBMhMdgIioMSUnJ6NLly5wdHTE/PnzERERAZVKha1bt2Lq1Kk4e/as6IgNYvbs2XjmmWdQVlaG7du3Y/LkybC3t8fEiRNFRyMiMjgcgSYikzJlyhTIZDLExsZiyJAhCA4ORsuWLfHSSy/hwIEDAICUlBQMGjQISqUS9vb2GDp0KNLT03X7uD6tIiYmBn5+flAqlZg8eTI0Gg3mz58PT09PuLu7Y+7cuVWOnZ+fjwkTJsDd3R329vbo0aMHjh8/XmWbDz74AB4eHrCzs8O4ceNQVlamu2/Pnj0wNzdHWlpalcdMnz4d0dHRt33ednZ28PT0hL+/P8aPH4+IiAj8+eefuvtzc3MxatQoODk5wcbGBv369cP58+d19y9fvhyOjo747bffEBISAhsbGwwZMgTFxcX47rvv4O/vDycnJzz77LPQaDS6x61cuRJRUVG64z/11FPIyMjQ3b9r1y7IZDLs2LEDUVFRsLGxQefOnZGQkFAl/6ZNmxAVFQUrKyu4urri0Ucf1d1XUVGBV199Fd7e3rC1tcV9992HXbt23fb1ICK6FyzQRGQycnJysGXLFkydOhW2trbV7nd0dIQkSRg8eDBycnKwe/dubNu2DYmJiRg2bFiVbRMTE/HHH39gy5YtWL16NWJiYjBgwABcuXIFu3fvxrx58/DWW2/pSrkkSRgwYADS0tKwefNmHDlyBG3btkXPnj2Rk5MDAPjpp5/w9ttvY+7cuTh8+DC8vLywePFi3TGjo6MREBCAFStW6G5Tq9VYuXIlnn766Vq9BpIkYdeuXYiPj4e5ubnu9jFjxuDw4cPYtGkT9u/fD0mS0L9/f6hUKt02JSUl+PTTT7FmzRps2bIFu3btwqOPPorNmzdj8+bNWLFiBb766iv88ssvusdUVFTg3XffxfHjx7FhwwYkJSVhzJgx1XK9+eabWLhwIQ4fPgwzMzOMHTtWd9/vv/+ORx99FAMGDMCxY8d0Zfu6p59+Gv/88w/WrFmDEydO4PHHH0ffvn2r/AJARFSvJCIiE3Hw4EEJgLRu3bpbbvPnn39KCoVCSklJ0d12+vRpCYAUGxsrSZIkvf3225KNjY1UUFCg26ZPnz6Sv7+/pNFodLeFhIRI77//viRJkrRjxw7J3t5eKisrq3K85s2bS0uXLpUkSZI6deokTZo0qcr99913n9S6dWvd9/PmzZNCQ0N132/YsEFSKpVSUVHRLZ9T06ZNJQsLC8nW1lYyNzeXAEhWVlbSP//8I0mSJJ07d04CoPtekiQpKytLsra2ln766SdJkiRp2bJlEgDpwoULum0mTpwo2djYSIWFhVVeh4kTJ94yS2xsrARA95i//vpLAiBt375dt83vv/8uAZBKS0t1r8vw4cNr3N+FCxckmUwmXb16tcrtPXv2lN54441b5iAiuhccgSYikyH9e9KcTCa75Tbx8fHw9fWFr6+v7rawsDA4OjoiPj5ed5u/vz/s7Ox033t4eCAsLAxyubzKbdenKxw5cgRFRUVwcXGBUqnUfSUlJSExMVF37E6dOlXJ89/vx4wZgwsXLuhGtmNiYjB06NAaR9Rv9sorryAuLg67d+9G9+7d8eabb6Jz586645qZmeG+++7Tbe/i4oKQkJAqz9nGxgbNmzev8vz8/f2hVCprfM4AcOzYMQwaNAhNmzaFnZ0dunXrBqBymszNIiIidP/v5eUFALr9xMXFoWfPnjU+r6NHj0KSJAQHB1d5XXfv3q17XYmI6htPIiQikxEUFASZTIb4+HgMHjy4xm0kSaqxYP/39punPwCVpbym27RaLQBAq9XCy8urxrm5jo6OtX4O7u7uGDhwIJYtW4aAgABs3ry5VvN9XV1dERgYiMDAQKxduxaBgYHo2LEjevXqdcvVOO71ORcXF+PBBx/Egw8+iJUrV8LNzQ0pKSno06cPKioqqjzu5v1cP+b1/VhbW9/yeWm1WigUChw5cgQKhaLKfTcXeyKi+sQRaCIyGc7OzujTpw+++OILFBcXV7s/Ly8PYWFhSElJweXLl3W3nzlzBvn5+QgNDb3rY7dt2xZpaWkwMzPTFdnrX66urgCA0NBQ3cjydf/9HgDGjx+PNWvWYOnSpWjevDm6dOlSpyzXT/Z7+eWXIUkSwsLCoFarcfDgQd022dnZOHfu3D0957NnzyIrKwsffPABHnjgAbRo0aLK6HRtRURE3HKJwTZt2kCj0SAjI6Pa6+rp6XnX2YmIbocFmohMyuLFi6HRaNChQwesXbsW58+fR3x8PD799FN06tQJvXr1QkREBIYPH46jR48iNjYWo0aNQteuXaucuFZXvXr1QqdOnTB48GBs3boVycnJ2LdvH9566y0cPnwYAPD8888jJiYGMTExOHfuHN5++22cPn262r769OkDBwcHzJkzp9YnD/7X1KlTkZCQgLVr1yIoKAiDBg3CM888g7///hvHjx/HiBEj4O3tjUGDBt31c/bz84OFhQU+++wzXLx4EZs2bcK7775b5/28/fbbWL16Nd5++23Ex8fj5MmTmD9/PgAgODgYw4cPx6hRo7Bu3TokJSXh0KFDmDdvHjZv3nzX2YmIbocFmohMSrNmzXD06FF0794d06dPR6tWrdC7d2/s2LEDS5YsgUwmw4YNG+Dk5ITo6Gj06tULAQEB+PHHH+/puDKZDJs3b0Z0dDTGjh2L4OBgPPHEE0hOToaHhwcAYNiwYZg5cyZee+01tGvXDpcuXcLkyZOr7Usul2PMmDHQaDQYNWpUjcdavnz5bfO4ublh5MiRmDVrFrRaLZYtW4Z27drhoYceQqdOnSBJEjZv3lxtikZduLm5Yfny5fj5558RFhaGDz74AB9++GGd99OtWzf8/PPP2LRpEyIjI9GjR48qo+XLli3DqFGjMH36dISEhODhhx/GwYMHq8xjJyKqTzLpVpPfiIhIbz3zzDNIT0/Hpk2bqtyenJyMoKAgnDlzBkFBQYLSEREZN55ESERkQPLz83Ho0CH88MMP2LhxY7X7t2zZggkTJrA8ExE1II5AExEZkG7duiE2NhYTJ07EokWLRMchIjJJLNBERERERHXAkwiJiIiIiOqABZqIiIiIqA5YoImIiIiI6oAFmoiIiIioDligiYiIiIjqgAWaiIiIiKgOWKCJiIiIiOqABZqIiIiIqA5YoImIiIiI6oAFmoiIiIioDligiYiIiIjqgAWaiIiIiKgOWKCJiIiIiOrATHQAIqLakiQJxRUaFJer//3SoKhcjZIKNYr+/b6kQo1ytRYarQStJEErVT5OkgCZDJDJZJDLAPm//7U0U8DGUgGlpRlsLcxu/P+/39taKmBrYQa5XCb66RMRkZ5ggSYi4XKKK5BRWIb0gnJkFJQho/DGf9P//W9ucQVKVBpIUuPnk8kAKzMFnG0t4GZnCXc7S3jYW8HdzhLu9pZw//f/Peyt4GJrAZmMZZuIyJjJJEnE2xERmRK1RouUnBIkZRUjKasYF7OKkZRZjJScEmQWlqNCoxUdsd6YK2RwVVrC18kGzVxt0czNFgGutghws4Wfsy0szDhzjojI0LFAE1G9KShTIf5aARIzi3Exs0hXmC/nlkCl4Y8ahVwGb0drBLjZoplrZbFu7qZEWBN7ONpYiI5HRES1xAJNRHeloEyFU1fzcepqPk5eLcDJK3m4lFMiZIqFMfBxska4twNaeTsg/N8vJ1uWaiIifcQCTUR3VFSuxokreTh1NR8nrlSWZpblhuftaI0InxulurWPIxxszEXHIiIyeSzQRFRNUbkah5JycOBiNg5czMapawXQaPmjQjSZDAjxsEOn5i7oGOCCjs1cWKiJiARggSYiFJercSg5B/svZuPAxRycvpoPNQuz3pPLgBae9ugY4IJOzV3QoZkzHKxZqImIGhoLNJEJ0mglHLmUi10JGdiXmI1TLMxGQS4DQr3s0SnABd1C3HFfgDPMFVz1g4iovrFAE5mI4nI19pzLxLb4dOxKyEROcYXoSNTA7KzM0DXYDb1CPdA9xJ3TPYiI6gkLNJERS80vxfYz6dgen4H9F7NRoTae9ZapbszkMkT5O6FXqAceDPOEn4uN6EhERAaLBZrIyCSkFWLzyVRsj0/H6WsFouOQngpyV6JXmAf6tvREa19H0XGIiAwKCzSREUjLL8PGuKtYf+wqzqYVio5DBibA1RaDIr3xSBtvjkwTEdUCCzSRgSooU2HLyTSsP3YVB5OywXMAqT608XPEI2288VBEEzjzQi5ERDVigSYyICqNFn+dzcCGuKvYEZ+Bcs5ppgZirpDhgSA3DG7jjQfDPGBlrhAdiYhIb7BAExmAc+mFWHngEjYdv4a8EpXoOGRilJZm6B/uiREdmyLCx1F0HCIi4VigifSUSqPFllNpWHHgEmKTckTHIQIARPg4YETHpni4dROOShORyWKBJtIzqfmlWHUwBWsOXUZmYbnoOEQ1crQxx5C2PhjRsSn8XW1FxyEialQs0ER6QJIk/H0hCyv2X8KOsxnQ8IxAMhAyGXB/oCtGdmyKnqEeUMhloiMRETU4FmgigcpUGvx46DK+25eMi1nFouMQ3RNvR2uM6NgUwzv6wd6KVz0kIuPFAk0kQH6pCiv2J2PZP8nI5iW1ycjYWZlhRMemGHd/M7gqLUXHISKqdyzQRI0oo7AM3/6dhB8OpKCoXC06DlGDsjSTY2iULyZEB8DXmRdoISLjwQJN1AhSskuwdE8ifjlyhWs3k8kxk8swsHUTTO7WHMEedqLjEBHdMxZoogZ0Nq0AS3Yl4rcTqTwxkEyeTAb0bOGBqd2bo42fk+g4RER3jQWaqAFcyCjCwj8TsOV0GvgvjKi6B4Jc8VrfFmjl7SA6ChFRnbFAE9Wj1PxSfLztPH45eoUjzkR3IJMBA8K98PKDIVxLmogMCgs0UT3IK6nA4l2J+G5fMuc4E9WRmVyGYe198XzPILjbW4mOQ0R0RyzQRPegtEKDmH+S8OXuRBSWcVUNonthba7A0138Malbc64jTUR6jQWa6C6oNVqsPnQZn+04jwxebpuoXjnamGNy1+YY3dkfVuYK0XGIiKphgSaqo78SMjD71zNI4pUDiRqUl4MV/tc/FANbNxEdhYioChZoolq6nFOC2b+dwbYz6aKjEJmUzs1d8M7DLRHENaSJSE+wQBPdQZlKg6W7L2LJ7gsoU/EEQSIRzBUyPN2lGZ7vGQRbSzPRcYjIxLFAE93GzrPpeOfXM7iUXSI6ChEB8LC3xP/6h2JQpLfoKERkwligiWpwOacE7/x6GtvjM0RHIaIadAxwxuxBrXhpcCISggWa6Cblag2W7ErEkl2JXM+ZSM+ZyWUY09kfL/YO5rQOImpULNBE/zp+OQ8v/3wc5zOKREchojrwcbLG/Mci0DnQVXQUIjIRLNBk8srVGny8/Ty+2nORl98mMlAyGfBUBz/8r38oR6OJqMGxQJNJ46gzkXHhaDQRNQYWaDJJHHUmMl4cjSaihsYCTSaHo85EpoGj0UTUUFigyWRUqLVYtP0cR52JTMj10eg3B4TCxoKj0URUP1igySRcyi7GtFXHcPJqvugoRCRAgJstPn+yLcKa2IuOQkRGgAWajN6m49fw5rqTKCxXi45CRAJZmsnx1oBQjOzkLzoKERk4FmgyWmUqDWZtOo01hy6LjkJEeqRfK0/MGxIBeytz0VGIyECxQJNROp9eiGmrjiEhvVB0FCLSQz5O1vjsyTZo4+ckOgoRGSAWaDI6Px5KwaxNZ1Cq0oiOQkR6zFwhwyt9QvDMAwGQyWSi4xCRAWGBJqNRVK7Gm+tPYmPcNdFRiMiAdA9xw8KhkXC2tRAdhYgMBAs0GYULGUWY8P1hXMwqFh2FiAyQp70VvhzZDpG+jqKjEJEBYIEmg7fzbDqeXx3HVTaI6J5Ymsnx/qPheLStj+goRKTnWKDJoC3ZlYgFW8+C10UhovoyIToAr/dtAbmc86KJqGYs0GSQylQavL72BDZwvjMRNYBuIW749Mk2XOqOiGrEAk0GJy2/DBNWHMaJK7yqIBE1nAA3W3wzKgoBbkrRUYhIz7BAk0E5lpKLiSuOIKOwXHQUIjIB9lZm+PyptogOdhMdhYj0CAs0GYy1R67gjfUnUaHWio5CRCZEIZfhjX4tMP6BANFRiEhPsECTQViw9Sy++CtRdAwiMmFPdvDFnMHhUPDkQiKTxwJNek2jlfDGuhP46fAV0VGIiNA7zAOfPdkGVuYK0VGISCAWaNJbZSoNpq06iu3xGaKjEBHpdPB3xtejo+BgzRU6iEwVCzTppfwSFcZ+dwhHLuWKjkJEVE2Ihx2+G9sBng5WoqMQkQAs0KR3UvNLMerbWJzPKBIdhYjolrwdrfHd2A4IdOcyd0SmhgWa9MqFjEKM+jYW1/LLREchIrojJxtzxIxpjzZ+TqKjEFEjYoEmvXHkUi7GfXcIeSUq0VGIiGrN2lyBxSPaonuIu+goRNRIWKBJL/yVkIEpK4+iVKURHYWIqM7M5DIseDwCj7TxER2FiBoBCzQJt/1MOqb8cBQVGl4ghYgMl1wGfPBYBIZG+YqOQkQNTC46AJm2LafSMPmHIyzPRGTwtBLw2toTWB2bIjoKETUwFmgSZvPJVExbdRQqDT8EISLjIEnA/9afxIoDl0RHIaIGxAJNQvx24hqeW30Mai3LMxEZF0kCZmw4he/3J4uOQkQNhAWaGt0fJ1Pxwpo4lmciMmpvbzqNlRyJJjJKLNDUqLaeTsNzazjyTETGT5KAGRtPYQ3nRBMZHRZoajTbz6RzzjMRmRRJAt5YfxI/Hb4sOgoR1SMWaGoUe89nYsoPLM9EZHokCXh97QlsjLsqOgoR1RMWaGpwJ67kYdIKLlVHRKZLKwEv/3wce89nio5CRPWABZoaVFJWMZ5edgjFFbzCIBGZNpVGwqQVR3DiSp7oKER0j1igqcFkFJZhVMxBZBdXiI5CRKQXiis0eHrZISRlFYuOQkT3gAWaGkRhmQqjYw7hck6p6ChERHolu7gCo2IOIqOwTHQUIrpLLNBU78rVGjzz/WHEpxaIjkJEpJcu55RidMwhFJapREchorvAAk31SquV8MKaOBy4mCM6ChGRXotPLcAz3x9GuZrniBAZGhZoqlczN53CH6fSRMcgIjIIBy7m4IU1cdDy4lJEBoUFmurN5zvPY+UBXnGLiKgu/jiVhnd+PS06BhHVAQs01Ystp9KwcNs50TGIiAzSd/svYeWBS6JjEFEtsUDTPYtPLcBLP8VB4ieQRER37Z1fT+PgxWzRMYioFlig6Z7kFFfgme8Po4QXSiEiuicqjYTJPxzF5ZwS0VGI6A5YoOmuqTRaTF55BFdyudYzEVF9uDEooRYdhYhugwWa7tqsTadxMInL1RER1aezaYV46cfjkDgvjkhvsUDTXVlx4BJ+OMgVN4iIGsKW02n4ePt50TGI6BZkEn/FpTo6cDEbI789CJWGf3WofuT9/QPy/1ld5Ta5rSN8p60EAEiShPx/VqHo+FZoy4pg4RUM596TYeHW9Lb7LU74B/l7V0KVlwpzRy84Ro+ETXDnKtsUHv0d+bHroCnKgYWrH5x6PgMr31a6+/MPrkNB7DoAgEPHIbBvP1h3X/m1BOT8uRieoz6CTK64l5eAqBqZDFgyvC36tvISHYWI/sNMdAAyLJdzSjDlh6Msz1TvzF394DFs7o0b5Dc+ICs4uBYFhzbAtf+LMHNugvx9PyLjpxloMv5LyC1tatxf+dV4ZG2cB8cHRsAmuBNKzu1H5sZ58Bw+H5ZNQgAAxfF7kLPjazg/OBlW3mEojPsDGT/PQpPxi2Fm746KzGTk//0D3IbMBCQJmWtnw8o/EhZu/pA0amRv/QIufaexPFODkCTgpZ+Oo6mLLUK97EXHIaKbcAoH1VqFWospPxxFTnGF6ChkjOQKKJRON75sHABUjj4XHt4Ih07DYBPSGRZu/nAd8BK0qnIUx+++5e4KDm+ClX8bOHQaCnMXXzh0Ggqrpq1RcHjjjW0ObYAyojfsWveBuasvnHtNgMLOFYXHNgMAVFmXYe7mD+umrWHtHwlzN3+osq9UPjZ2Hax8W8LSK7gBXxQydSUVGkxaeQSFZSrRUYjoJizQVGvv/xGPk1fzRccgI6XOvYYrX4zClS/HIXPjPKjyKi8Jr85Ph6Y4F9bN2ui2lZmZw8q3Fcqvxt9yf+VXz1Z5DABYN2ure4ykUaEi7UIN27RB+dWzAAALN3+oc69CXZABdX4G1DlXYeHaFKrcayg6uR2OD4ysl+dOdDuXskvwv/WnRMcgoptwCgfVyrYz6Vj2T7LoGGSkLL1C4DLgJZg7e0NTnIf8fWuQtvJlNBm3GJqiXACA3MaxymMUto5Q52fccp+a4lwobKs/RlNcuT9NSQEgaSG3cfrPNk7QFB8FAJi7+sIxehTSf5wBAHDsOhrmrr5IX/MmnLo9jdKko8j/ZxUgN4NzrwlV5k4T1adfj19D5+YueLKDn+goRAQWaKqFa3mleOWX46JjkBGzbh514xs3wLJJC1z9ajyKT+6ARZMWlbfLZFUfJEnVb6um6v2V50xXva3aLv6zjV2b/rBr01/3fdHJ7ZBZWMPSuwWufj0JXqM+gqYwG1mb5sN74reQmZnfIRPR3Xnn19No6+eEEE870VGITB6ncNBtqTVaPLf6GPJKOP+OGo/cwgoWrv5Q5V6DQlk5Qqz9d+T4Ok1JfrUR5ptVjiRXfYz2pscobOwBmbzaNpqSvFvuV1OSj/x/VsO51ySUXzsHc+cmMHf2hlXTCEgaNVS5V+v2RInqoEylxbRVR1HKK78SCccCTbf10bZzOHwp984bEtUjSa2CKvsyFEpnmDl4QGHrhNLkYzfu16hQdvkULL1Db7kPS+8WVR4DAKVJx3SPkSnMYeEZiNLkuCrblCXHwdK7RY37zN3xNezaD4aZvSsgaSBpbioyWg2g1dbxmRLVzfmMIry9ifOhiURjgaZb2ns+E0t2J4qOQSYgd+e3KEs5CVVeGsqvJSBzw3vQVpRA2aonZDIZ7KIGIX//zyg5tw8VmcnI+v1jyM0tYRvaVbePrN8WInf3ct33du0eRlnSMeQf+AWq7MvIP/ALyi7FwT5qkG4b+/aDUXT8TxSd+BOqrMvI2fE11AWZsIvsj/8qTToGVe412LUdAACw8AqGOucKShMPozBuCyBXwMzZu+FeJKJ//XT4CjYc46cdRCJxDjTVKKOwDC/+eBy8zA41BnVhFrJ+XQBNSQEUNvawbNICniMXwszBHQBgf99jkNTlyPlzCTRlRbBsEgL3obOrrAGtLsgEZDfGBKx8QuH68KvI27sSeXtXwszRE24Pv6ZbAxoAbEOjoS0tRN4/a6ApzoGFa1O4Pz5Ld9zrtKpy5Gz/Em4PvwbZv8cws3OFU6+JyPrjY8gU5nAZ8CLk5pYN+TIR6by5/iRa+zqimaut6ChEJolXIqRqJEnCyG9j8feFLNFRiIjoFlo2scf6KV1gYcYPk4kaG//VUTXf7UtmeSYi0nOnrxXgkx3nRMcgMkks0FRFSnYJ5m9NEB2DiIhqYenuizh5hRe4ImpsLNCkI0kSXvnlOEq4RBIRkUFQayW8/PNxVKi5AgxRY2KBJp3v9iXjYFKO6BhERFQHCemFnMpB1MhYoAkAp24QERkyTuUgalws0MSpG0REBo5TOYgaFws0ceoGEZER4FQOosbDAm3iOHWDiMh4cCoHUeNggTZhnLpBRGRc1FoJ03+O41QOogbGAm3CfjlyhVM3iIiMzLn0Inz7d5LoGERGjQXaROWXqjBvy1nRMYiIqAF8tvM8UvNLRccgMlos0CZq0bZzyCqqEB2DiIgaQEmFBnN+ixcdg8hosUCboDPXCrDiwCXRMYiIqAH9fjIV/1zIEh2DyCixQJugtzedgkYriY5BREQNbObGU1BpeEIhUX1jgTYxa49cwaHkXNExiIioESRmFiOGJxQS1TsWaBNSUKbC+3/wxEEiIlPy6Y7zSMsvEx2DyKiwQJuQyhMHy0XHICKiRlRcocHczTyhkKg+sUCbiLNpBfh+P08cJCIyRb8ev4b9idmiYxAZDRZoEzHnt3ieOEhEZMJm/3YGksT3AaL6wAJtAv4+n4W/uZQREZFJi08twMa4a6JjEBkFFmgjJ0kS5m/liYNERAR8tO0cl7Ujqgcs0EZu88k0nLiSLzoGERHpgZScEqw6mCI6BpHBY4E2YmqNFgv/TBAdg4iI9MhnO8+juFwtOgaRQWOBNmI/Hb6Ci1nFomMQEZEeySqqwLe8uArRPWGBNlJlKg0+2XFOdAwiItJDX++5iJziCtExiAwWC7SRWvZPMtILeNEUIiKqrrBcjS/+uiA6BpHBYoE2QvklKny5O1F0DCIi0mMrDlzC1bxS0TGIDBILtBFauicR+aUq0TGIiEiPVai1WLSNU/2I7gYLtJHJL1Xxkt1ERFQrG45dxZXcEtExiAwOC7SRWbE/GUVcnoiIiGpBrZXw9Z6LomMQGRwWaCNSptJg2T/JomMQEZEB+fHwZWQV8aRzorpggTYia2JTkM1liYiIqA7KVFos+4frQhPVBQu0kVBptPh6L38AEhFR3X2//xIKy3jyOVFtsUAbiY1x17gcERER3ZXCMjVWHkgRHYPIYLBAGwFJkrjuMxER3ZNv/05CmUojOgaRQWCBNgJbT6fjQkaR6BhERGTAsorK8fORK6JjEBkEFmgjsGQXL8dKRET37qs9idBoJdExiPQeC7SB25+YjeNX8kXHICIiI3A5pxS/nbgmOgaR3mOBNnDf708WHYGIiIzICl7NluiOWKANWHpBGbadSRcdg4iIjMjhS7mITy0QHYNIr7FAG7BVB1Og5lw1IiKqZysOcBSa6HZYoA2UWqPFmkNcs5OIiOrfxmNXeWEVottggTZQf55JR3pBuegYRERkhIorNFh39KroGER6iwXaQPEkDyIiakgrOY2D6JZYoA3QhYxC7L+YLToGEREZsfMZRdiXmCU6BpFeYoE2QBx9JiKixsBRaKKasUAbmJIKNeelERFRo/jzdDoyCspExyDSOyzQBubX49dQWK4WHYOIiEyAWivhx0OXRccg0jss0AZmLUefiYioEa2P4/sO0X+xQBuQq3mlOJScIzoGERGZkIuZxThxJU90DCK9wgJtQDbGXYXECw8SEVEjW3+Mo9BEN2OBNiAb+AOMiIgE+PV4KjRajuAQXccCbSDOXCvAufQi0TGIiMgEZRWV4+8LXBOa6DoWaAOxgSdxEBGRQPwUlOgGFmgDoNVK2BR3TXQMIiIyYVtPp6GkgsuoEgEs0AbhwMVspHEheyIiEqikQoNtZ9JFxyDSCyzQBoBnPxMRkT7g+xFRJRZoPVeu1mDLqTTRMYiIiPD3+SxkF5WLjkEkHAu0ntuXmM1LdxMRkV5QayXsOJshOgaRcCzQem4755sREZEe4fsSEQu03tsRz9/0iYhIf/x9IQtlKo3oGERCsUDrsZNX8rn6BhER6ZWSCg32JfKiKmTaWKD12PZ4fkxGRET6Zzs/HSUTxwKtx1igiYhIH+2Mz4AkSaJjEAnDAq2nUvNLcfpagegYRERE1aQVlOHk1XzRMYiEYYHWUzzLmYiI9Bnfp8iUsUDrqW2cX0ZERHqM71Nkylig9VBxuRoHLmaLjkFERHRL8akFuJpXKjoGkRAs0HrowMVsVKi1omMQERHd1t5zmaIjEAnBAq2HOPpMRESGgO9XZKpYoPXQfv5AIiIiA3DgYo7oCERCsEDrmYIyFc5w+ToiIjIAaQVlSMoqFh2DqNGxQOuZ2Is50HJteiIiMhCcxkGmiAVaz3D6BhERGZL9iXzfItPDAq1n+Js8EREZEr5vkSligdYj+SUqxKdy/jMRERmOjMJyJGYWiY5B1KhYoPXIwaRszn8mIiKDw1FoMjUs0HqEywEREZEh4vsXmRoWaD0Sm8zf4ImIyPAc5Ag0mRgWaD1RrtYgIa1QdAwiIqI6yygsR3pBmegYRI2GBVpPnE0thErDCdBERGSYTl7JFx2BqNGwQOuJk1f5g4eIiAwX38fIlLBA64lT/MFDREQGjO9jZEpYoPXECX70RUREBowj0GRKWKD1QLlag/MZPIGQiIgMF08kJFPCAq0HeAIhEREZA55ISKaCBVoP8GMvIiIyBnw/I1PBAq0HeOIFEREZA76fkalggdYD/I2diIiMAd/PyFSwQAum0Uo4n14kOgYREdE9yygsR3ZRuegYRA2OBVqwK7klqNBoRccgIiKqF0lZxaIjEDU4FmjBLvIHDRERGRG+r5EpYIEW7GImf9AQEZHx4PsamQIWaMGSsjj/mYiIjAff18gUsEALxrliRERkTPi+RqaABVqwJH7URURERuRSdgm0Wl5dl4wbC7RApRUapBaUiY5BRERUb8rVWlzNKxUdg6hBsUALlJRVDIm/pBMRkZHhShxk7FigBeI8MSIiMkZJmTyRkIwbC7RAydks0EREZHw4QETGjgVaoCu5JaIjEBER1TvOgSZjxwItUEZBuegIRERE9S6jkO9vZNxYoAVKL+QKHEREZHzSucIUGTkWaIE4Ak1ERMYoq6iCa0GTUWOBFkSrlZBdXCE6BhERUb3T8D2OjBwLtCBZReXQ8LdzIiIyUpzGQcaMBVoQnmBBRETGLJPvc2TEWKAF4W/mRERkzPg+R8aMBVoQjkATEZEx4/scGTMWaEH4mzkRERkzvs+RMWOBFoRzw4iIyJhxBJqMGQu0IPmlKtERiIiIGkwB3+fIiLFAC1JcrhYdgYiIqMEUV/B9jowXC7QgxeUa0RGIiIgaDN/nyJixQAvC38yJiMiY8ZNWMmYs0ILwBwsRERkzvs+RMWOBFqSIH20REZERK1FpIEmS6BhEDYIFWpASTuEgIiIjJklASQUHi8g4sUALoNVK/KFCRERGj9M4yFixQAvAEwiJiMgUFLFAk5FigRaAS/sQEZEp4PsdGSsWaAE4/5mIiEwBP3ElY8UCLYBKw7OSiYjI+Kn5fkdGigVaAC2X9SEiIhPA9zsyVizQAvAHChERmQK+35GxYoEWQKsVnYCIiKjhsUCTsWKBFoA/UIiIyBRwwIiMlZnoAKYoSHENJ/0+Eh2DyKQkWjVHxrUolFo2Q4HKnm/sRI3AT1KIjkDUIFigBbBBOZBxWHQMIpPSGkfwSkg+nv6lFLLzl1EW2QMFTdsjW+GFzCwtNGp+MkRU3yz4iyoZKRZoEWT8jZyosckgYYCmEGMGpuLjY63gvHUzrGM3wwOA1soWZW16osC3HbJlHsjM0kLL5beI7plMLhMdgahByCSJE3IbXfppYEln0SmITNITrbvidEESXrkaifarjwMqVbVttLb2KIvsiXyftsiCG7IztdBq+aOSqK4GPtcafmEuomMQ1TuOQIsg47mbRKJMKarAVAALvOPQf3JzjF2VBW1WdpVt5MUFsPlnPWywHl4AtEpHlLbpjXzvSGRpXZGdpYbEj6aJ7ogj0GSsOAItQuY54Iv2olMQmazhrbvjREEiAKC52hlzNztAfvp8rR+vdXBFSZveyPeMQJbGGTlZavAnKVF1g19sA+8QJ9ExiOodR6BFkHMONJFIUwtKMPHf/080y8GYgQX42CcKzltrd3KvPD8Lyl2rocRqeAPQOHugJLI38j3CkalyQm62CmChJuIHrmS0OAItQl4K8HG46BREJm10ZA8czb9Q5bbbzYuuC42rN0oieyPPLQyZFY7Iy763/REZqiGvRcGjmb3oGET1jgVahNI8YF5T0SmITFqsf3uMk6VXu71fcXOMXZ0NKTOr3o6l9vJHSXhP5LmEIrPcHvk5LNRkGp6adR+cPG1FxyCqdyzQImi1wGxn8DNeIrHGRvbEofzqc5+bq50x9w9HyE+da5Djqr0DURzeA3nOIcgosUNhHgs1Gaen598PG3sL0TGI6h3nQIsglwOW9kB5vugkRCZtak4extRwSkKiWQ7GPFSARd5RcKnlvOi6MLt6AQ5XL8ABQFMAKr8QFLfqgTzHYGQU26AoX13vxyQSwdKaNYOME0egRfk4vHIuNBEJ9UybXjiQd+uR5leuRaL9qnufF10XqmatUNSyG3Ltg5BRaIWSQhbqvac3Ye+ZTcgprJx24+nUFP3ajURLv/tu+ZjdpzZgz+mNyClMg5PSHX3aDsd9wQ/q7j+QsAUrdy2o9rhF4/6AuVnlqOmh89ux8eA3qFCXoVNIPzzSaaJuu+zCNHz++6t49dElsLbgNIX/UpjLMemzbqJjEDUI/mooipWD6AREBGBaViYO3OYn4YImceg3uf7nRd+OedIpOCWdghOAAACqwDYoDO2KXLsAZBRYorTI9Aq1o60rBt33DFztmwAADp77E19tnYnXH1sKL2f/atvvPb0Jv8Z+iyejX0JT9xAkZ5zF6j0fwcZCiXD/GxeysrKwxcxhy6s89np5LirNx6rdCzGi26twtffCkj/eRFCT1mjVtCMA4Me9H2NQh2dYnm+Bo89kzPi3WxQrR9EJiAhA68vHcX+bB/F33tlbbvOHbSISxjjhvS3BkJ9smHnRt2N+4RicLxyDM4DmACpatEdRyAPIsW2GjDxzlJVoGj1TY7u59ALAwx3G4e8zvyIp40yNBTr2/DZ0CX0I7QK7AwBc7ZsgOT0e247/WGVfMgD2Ns41HjOrMBVWFra6fQQ3iURa7iW0atoRh87vgEJujsiAB+rnCRohSxtWDDJe/NstCkegifTGtIxU/H2H85wumuVi9IACfOwdBZct9T8vui4szh6C89lDlYVaJkNFWCcUBnVBrk1TpOeaoaLUuAu1VqvB0Yu7UaEqQzOPsBq3UWtUupHk68zNLHEp4yw0GjUUisq3v3JVKWb88CQkSQtvl+Z4qP3T8HUNAgC4O3hDpS7H5azzcFZ64FJmAjq26IvisgL8fng5nh+4sGGfqIGz4Ag0GTH+7RaFI9BEeqPl1ZPo1qYPduXF33a7cpkGk9vE4RXPKLT/oXHnRd+KTJJgeXofLE/vgyuAQLkC5a26oKh5J+RY+yEjR4GKMuMo1FezL2Lhhmeh1lTA0twaz/R5B15O/jVuG+oThX1nNyPCvwt8XYOQknUOBxL+gEarRlFZPhxsXeDh6IcR3V5FE5cAlFUUY9fJdfho4/N4Y8hXcHfwgY2lHUZ2fw3f/zUPKnU5OgT3Rphve6zctQBdWw1GdkEalm6ZAY1Wjf5Ro9AmoGvjviB6jiPQZMx4EqEoW98E9n8uOgUR/eusVxiGWhVDquXykg2xXnRDkBRmKA+PRmHzjsix8EFGjgyqcq3oWHdFrVEhtygDJRVFiLu4F/vPbsbzD39UY4muUJfjp78/Rez5bYAkwc7aCe2DemH78R/x/qhfYGdd/fLSWkmLeWsnIdArAo93mVZjhnPX4rDhwFd4YeBHmLVmFJ7u+SbsbZyxYP1UvP3EdzXu11QFRbnjwfGtRMcgahD89VAUTuEg0istUs+gR5u+2JF3plbbi54XXVsyjRpWcTthFbcTbgCCzCxQ0bobCpp1QLa5NzKzALXKMAq1mcIcbg7eAICmbiFIyUzArpPr8GT0S9W2tTCzxIhur+DJB15EQWkuHGyc8U/877Ayt4HtLX7+ymVyNHULQWb+lRrvV2kq8NPeTzC6xxvILLgKrVaDoCatAQDuDj5ITo+vNlfblFnYmIuOQNRgWKBF4RQOIr0z5VoydtrIaj0KrU/zomtLrq6A1ZE/YXXkT7gDaGFhhbLIHiho2h7ZCi9kZmmhURvGB5OSJEGtuf00GoXCDE5KNwDAkcS/0LJpR8hl8lvu70p2Ipo4N6vx/i1HViLMrwN83YJxOes8tNKNqTEarRpayTB+EWksXIWDjBn/dovCEWgivROcfhYPtu2Hrbmna/2Y6/OiX/aMwn2rTkCqqGjAhPVPVlEG69jNsI7dDA8AWitblLXpiQLfdsiWeSAzSwutRnyh3nTwG4T5dYCT0h1lFSU4kvgXzqcex5T+7wMANh78BvnFWRjV43UAQHreZVzKOAt/j1CUlBdh54mfcS0nCSO7v6bb5+bD38PfIxTuDt4oqyjBrlPrcSX7Aobe/1y146fmJONo4i68PmQpAMDD0Q8ymQz7zm6GvbUz0vNS0NQ9pBFeCcPBOdBkzPi3WxQWaCK9NOXKBWxTyus8mvihVxz6TmqOcQYwL/p25GXFsNm/CTb7N8ETgNbWHmWRPZHv0xZZcEN2phZabeMX6sLSXHy/8wMUlOTAysIW3i4BmNL/fYT6RAEACkqykVOUodtekrTYeeIXpOdfhkJuhuAmrTF98GdwsfPUbVNaUYTVez5CYUkurCxs4eMaiBcGLoK/e4sqx5YkCav3fIRHO0+Gpbk1gOtTRF7FT39/CrVGhaFdnoWjrVsjvBKGg6twkDHjSYSiXI4Fvu0tOgUR1eC1tv2xOffUXT02QO2E97Y46fW86HuhVTqitE1v5HtHIkvriuwsNThzgWrSb1I4AiL5SwUZJxZoUQpSgY9a3Hk7Imp0yW7NMdhOC410d8u/WUoKLIoLh6uBzIu+F1oHV5S06Y18zwhkaZyRk6UG31UIAIb+rz3c/OxExyBqECzQokgSMNcTUJeJTkJENXizbX9sustR6OteTo00yHnR90Lj7IGSyN7I9whHpsoJudkq1PKcTDIyYz+8H9bKO1yhiMhA1XwqMjU8mQxw8BWdgohuYdKlMzCT3dsczg+94vDtpGaQubvWUyr9p8hJh93OlfBZ/Rra/DIBXU++h/ZmhxDkVQxHFy5rZirMzOUszzeZNWsWIiMjRccwWQ3x+rNAi+TUVHQCIroF3+xkPOwYes/72WKbiFdGA5pw01yhQZF1FXbbl8N39atou3YCohMWIMriKAK9SuHgzEJtrJTOVg1+jLS0NDz77LMICAiApaUlfH19MXDgQOzYsaPBjy2Cv78/ZDIZZDIZrK2t4e/vj6FDh2Lnzp2io9XZrl27IJPJ4OTkhLKyqp/Ex8bG6p5nfXn55Zfr/e8FC7RIjizQRPpsYtJJmMnvfSWBZLM8jBmQjKy+UfWQyrCZpSbD/s9v4bf6ZbRbNwHR5xehndVxNG9SBjtHFmpjoXSybND9Jycno127dti5cyfmz5+PkydPYsuWLejevTumTp3aoMcWafbs2UhNTUVCQgK+//57ODo6olevXpg7d+4tHyNJEtRqdSOmrD07OzusX7++ym0xMTHw8/Or1+MolUq4uLjU6z5ZoEXiCDSRXmuSm4JHHO59FBqoXC96Sps4HBwTBZkFP9q+zuzqBThs+QpNV01H+w0T8MDFT9HW5hQCmlRA6cBl0AxVQxfoKVOmQCaTITY2FkOGDEFwcDBatmyJl156CQcOHAAApKSkYNCgQVAqlbC3t8fQoUORnp6u28f1j/WvFzalUonJkydDo9Fg/vz58PT0hLu7e7Vymp+fjwkTJsDd3R329vbo0aMHjh8/XmWbDz74AB4eHrCzs8O4ceOqjLLu2bMH5ubmSEtLq/KY6dOnIzo6+rbP287ODp6envDz80N0dDS++uorzJgxAzNnzkRCQgKAG6O7W7duRVRUFCwtLbF3714kJiZi0KBB8PDwgFKpRPv27bF9+/Yq+/f398ecOXMwatQoKJVKNG3aFBs3bkRmZqbutQwPD8fhwzdOkM7OzsaTTz4JHx8f2NjYIDw8HKtXr77THyEAYPTo0YiJidF9X1paijVr1mD06NFVtqtpCsbHH38Mf39/3fe7du1Chw4dYGtrC0dHR3Tp0gWXLl265eNjYmLQsmVLWFpawsvLC9OmTatV5utYoEXiCDSR3ptw8Tgs5PVXeBea4LzoujBPSYDj5iXwX/UiOmyciAcuLUEbZTz8m6hhY8dCbSjsXa0bbN85OTnYsmULpk6dCltb22r3Ozo6QpIkDB48GDk5Odi9eze2bduGxMREDBs2rMq2iYmJ+OOPP7BlyxasXr0aMTExGDBgAK5cuYLdu3dj3rx5eOutt3SlXJIkDBgwAGlpadi8eTOOHDmCtm3bomfPnsjJyQEA/PTTT3j77bcxd+5cHD58GF5eXli8eLHumNHR0QgICMCKFSt0t6nVaqxcuRJPP/10nV+P559/HpIkYePGjVVuf/XVV/H+++8jPj4eERERKCoqQv/+/bF9+3YcO3YMffr0wcCBA5GSklLlcYsWLUKXLl1w7NgxDBgwACNHjsSoUaMwYsQIHD16FIGBgRg1ahSur0FRVlaGdu3a4bfffsOpU6cwYcIEjBw5EgcPHrxj9pEjR2Lv3r26DGvXroW/vz/atm1bp9dArVZj8ODB6Nq1K06cOIH9+/djwoQJt5wGsmTJEkydOhUTJkzAyZMnsWnTJgQGBtbpmPxpJBJHoIn0nmfeFTzabADW5J2st31usU3E2dGOeH9LCBQnE+ptv8bIPOkUnJJOwQlAAABVYBsUhnZFrl0AMgosUVqknx9Nm7qGLNAXLlyAJElo0eLWS8Fu374dJ06cQFJSEnx9K0/YX7FiBVq2bIlDhw6hffv2AACtVouYmBjY2dkhLCwM3bt3R0JCAjZv3gy5XI6QkBDMmzcPu3btQseOHfHXX3/h5MmTyMjIgKVl5Sj7hx9+iA0bNuCXX37BhAkT8PHHH2Ps2LEYP348AGDOnDnYvn17lVHocePGYdmyZXjllVcAAL///jtKSkowdOjQOr8ezs7OcHd3R3JycpXbZ8+ejd69b1xvwsXFBa1bt9Z9P2fOHKxfvx6bNm2qMvrav39/TJw4EQAwc+ZMLFmyBO3bt8fjjz8OAHjttdfQqVMnpKenw9PTE97e3nj55Zd1j3/22WexZcsW/Pzzz7jvvvtum93d3R39+vXD8uXLMXPmTMTExGDs2LF1fg0KCgqQn5+Phx56CM2bNwcAhIbe+tPDOXPmYPr06Xj++ed1t13/O1FbHIEWiSPQRAbhmYtHYamo34+kdfOi+3FedF2YXzgG518/RvNVz6HTbxNxf9pyRDokwq+JFlY2CtHx6F8Obg1XoK+PfN7uJLP4+Hj4+vrqyjMAhIWFwdHREfHx8brb/P39YWd3Y61qDw8PhIWFQS6XV7ktI6PyKpdHjhxBUVERXFxcoFQqdV9JSUlITEzUHbtTp05V8vz3+zFjxuDChQu6ke2YmBgMHTq0xhH12pAkqdrrERVV9WdLcXExXn31Vd3roFQqcfbs2Woj0BEREVWeOwCEh4dXu+36a6LRaDB37lxEREToXpc///yz2n5vZezYsVi+fDkuXryI/fv3Y/jw4bV81jc4OztjzJgxulH1Tz75BKmpqTVum5GRgWvXrqFnz551Ps7NWKBFsnEGLO1FpyCiO3DPT8XjdsH1vt9ymQZTIjkv+l5YnD0E540fIXDVs+j0x2R0yfwBEY7J8G0iwcKahVqUhhyBDgoKgkwmq1KE/6umQlnT7ebmVU9clclkNd6m1VZeblOr1cLLywtxcXFVvhISEnSjybXh7u6OgQMHYtmyZcjIyMDmzZvvauQVqJyDnJmZiWbNmlW5/b9l/JVXXsHatWsxd+5c7N27F3FxcQgPD0fFf9apv/n5X3+tarrt+muycOFCLFq0CK+++ip27tyJuLg49OnTp9p+b6V///4oKyvDuHHjMHDgwBpP9pPL5fjvZUtUKlWV75ctW4b9+/ejc+fO+PHHHxEcHKz7BeVm1tb183eTBVo0jkITGYRx5w/BWtEwS3Mt9IrDN5P9OS/6HskkCZan98F1wwIErZqGLlunonPOj4hwSoFPE8DCioW6MZhbKmBj33C/EDo7O6NPnz744osvUFxcXO3+vLw8hIWFISUlBZcvX9bdfubMGeTn59/2o/07adu2LdLS0mBmZobAwMAqX66ulf9+Q0NDqxW3morc+PHjsWbNGixduhTNmzdHly5d7irTJ598ArlcjsGDB992u71792LMmDF45JFHEB4eDk9Pz2rTPu7G3r17MWjQIIwYMQKtW7dGQEAAzp8/X+vHKxQKjBw5Ert27brlLxFubm5IS0urUqLj4uKqbdemTRu88cYb2LdvH1q1aoVVq1ZV28bOzg7+/v73vKwdC7RonAdNZBBcizIwzC6owfa/1eaiSa8X3RBkWg2sTuyB6/p5CF41FV22TUPnvLUId7kKby8ZzC35FtgQ7Btw+sZ1ixcvhkajQYcOHbB27VqcP38e8fHx+PTTT9GpUyf06tULERERGD58OI4ePYrY2FiMGjUKXbt2rTa1oS569eqFTp06YfDgwdi6dSuSk5Oxb98+vPXWW7qVKZ5//nnExMQgJiYG586dw9tvv43Tp09X21efPn3g4OCAOXPm1PrkwcLCQqSlpeHy5cvYs2cPJkyYgDlz5mDu3Ll3PAkuMDAQ69atQ1xcHI4fP46nnnpKN4p8LwIDA7Ft2zbs27cP8fHxmDhxYrUVRu7k3XffRWZmJvr06VPj/d26dUNmZibmz5+PxMREfPHFF/jjjz909yclJeGNN97A/v37cenSJfz55584d+7cLX9ZmjVrFhYuXIhPP/0U58+fx9GjR/HZZ5/VKTN/eojGEWgigzH23AHYmNk02P45L7phyTRqWMXthNva9xCyegq67HgenQs3opVrKry85DAz51tifXBshALdrFkzHD16FN27d8f06dPRqlUr9O7dGzt27MCSJUsgk8mwYcMGODk5ITo6Gr169UJAQAB+/PHHezquTCbD5s2bER0djbFjxyI4OBhPPPEEkpOTdXODhw0bhpkzZ+K1115Du3btcOnSJUyePLnavuRyOcaMGQONRoNRo0bVeKzly5dXuW3mzJnw8vJCYGAgRo4cifz8fOzYsQOvvfbaHbMvWrQITk5O6Ny5MwYOHIg+ffrUebWLmsyYMQNt27ZFnz590K1bN3h6elYbDV++fPlt56xbWFjA1dX1ltuEhoZi8eLF+OKLL9C6dWvExsZWOXHRxsYGZ8+exWOPPYbg4GBMmDAB06ZN050M+V+jR4/Gxx9/jMWLF6Nly5Z46KGH6jRqDgAy6b+TSqhxxX4NbH75ztsRkV74uM0AfFuPK3LcyvTUSHRcdQJSLecR0r2TLKxQFtkDBU3bI1vhhcwsLTRqvkXWVYeBzdB+QLM7b0h45plnkJ6ejk2bNlW5PTk5GUFBQThz5gyCghruk6/GMmvWLOzatQu7du0SHaXecBk70TxaiU5ARHXwdMI+rPH2QLG6pEGPs9ArDg9OCsAzP+ZCSs9s0GNRJVlFGaxjN8M6djM8AGitbFHWpicKfNshW+aBzCwttBoW6jtx9VGKjqD38vPzcejQIfzwww/V1m8GgC1btmDChAlGUZ4BYOvWrfjkk09Ex6hXHIEWrbwI+MAXkO59HhIRNY7PIgfgq/yGH4UGAH+1I97f6gLFCa4XLZrW1h5lkT2R79MWWXBDdqYWWi3fQv9r1HudYefcMCfcGotu3bohNjYWEydOxKJFi0THobvAAq0PPmsHZF8QnYKIaqnA2gF9fb1RqCpqlONZSgp8dCICbpsPNcrxqHa0SkeUtumNfO9IZGldkZ2lNvmxEEtbM4xfePvLURMZAxZoffDLWODUWtEpiKgOlrTuj8UFpxr1mC+lRaLTD5wXra+0Dq4oadMb+Z4RyNI4IydLDVN7h/UOccLgF9uIjkHU4Fig9cE/nwDbZopOQUR1UGRlj75N/ZBfUdCox32wmPOiDYXG2QMlkb2R7xGOTJUTcrNVgJG/47bu5Yv7hxjHvF2i2+FJhPrAM+LO2xCRXlGWFWC0lS8+rai+vmtD+tP2IhJGOeKDP0OgOM550fpMkZMOu50rYQfAB4DG1Rslkb2R5xaGzApH5GWr7rQLg+Pma3fnjYiMAEeg9UFJDjCfS/4QGZoSSyX6+jdDbkV+ox+b86INn9rLHyXhPZHnEorMcnvk5xh+oX5iRge4eHMVDjJ+LND6YlE4kJ8iOgUR1VFMRD8sKmzcUeibvZjWGp1/OMl50UZA7R2I4vAeyHMOQUaJHQrzDKtQK8zlmPBxNOQKXpCGjB8LtL5YMxw4+5voFERUR6UWNugbEISc8lxhGTgv2jip/EJQ3KoH8hyDkVFsg6J8tehIt+XmZ4eh/2svOgZRo+AcaH3h1ZoFmsgAWVeUYJy5FxYILNCcF22czFMS4JiSAEcA/gBUzVqhqGU35NoHIaPQCiWF+lWo3Xw5dYNMB0eg9UXCFmD1MNEpiOgulJtZoV9QC2SW5QjNYSkpsPBEONw3HxaagxqHKrANCkO7ItcuABkFligtEluoo58IRng3H6EZiBoLR6D1hVdr0QmI6C5ZqsswzswDH0BsgS6XaTCtdRxe8GiHLqtOQSovF5qHGpb5hWNwvnAMzgCaA6ho0R5FIQ8gx7YZMvItUFbcuIWal/AmU8IRaH2yIAgozhCdgojuQoXCEv1DWiK9NEt0FABAr5JmmLgmj/OiTZQkk0EV2hEFwfcj16Yp0nPNUFGqabDjyRUyjF8UDXMLRYMdg0ifsEDrk1XDgHNbRKcgorv0Y6sHMaf4rOgYOk3VjvjgTxfOiyZIcgXKW3VBUfNOyLH2Q0aOAhVl9VeoPZrZY8hrUfW2PyJ9xwKtT/Z/AWz9n+gURHSXVAoLPBQSgWul+vNJkoWkwEcnI+D+O9eLphskhRnKw6NR2Lwjcix8kJEjg6pce9f7a9vHD50eCazHhET6jQVan6SdBL68X3QKIroHa1v2wqySc6JjVPNCWmvOi6Zb0ppZoKJ1NxQ064Bsc29kZgFqVe0L9YCpEfAPd23AhET6hQVan0gSsCAQKNGPOZREVHdquRkGhrbFlZI00VGqqZwXnQ8pXX9GyEk/SRZWKIvsgYKm7ZGt8EJmlhYadc11QSYDxn8UDQtrrktApoMFWt/8PAY4vV50CiK6BxtCe2JG2XnRMWpUOS/aFYrj+jNXm/Sf1soWZW16osC3HbJlHsjM0kKrqawPrr5KDHuzg+CERI2LBVrfHF4G/PaC6BREdA80MgUGtWyPS8XXREepkT7Mi05XqbAwMxN7i4tQLkloamGBOZ5eaGllVeP2/0u9hg0FBdVub25hgV+bBei+/z4nB2vy8pCqVsFJocCDdnZ40dUNlvLKy0v/WpCPRZmZKNFq8ZiDI15xd9c99qqqAuMvX8bPTf2hVHA1idvR2tqjLLIn8n3awrF1CNo+Gi46ElGj4uct+qZZtOgERHSPFJIGE9XW0NdTgitkGkyLOIYX3MWsF52v0WB4yiV0sLHFUh9fuJgpkFKhgt2/Jbcmb7h74EW3G2VXI0l4JDkJfezsdLf9WpCPj7IyMcfTE22srZFcocL/UlMBAK+7eyBXrcbMtDS85+kFH3NzTL56BR1sbNBVWbl+8Tvp6XjJzZ3luRbkxQWw+Wc9bLAePl2/EB2HqNHd+qcVieHSHHDwFZ2CiO7RgITdaGbrLTrGbX3seRxLJ/lB5uF+543r0bc52fA0N8d7Xl6IsLaGt7kFOtnaws/C4paPsVMo4GZmpvs6VVaGAq0Wjzg46rY5XlqKNtbWeMjeAd7mFuhia4v+9nY4VVYGALisUkEpl6OfvT3Cra3RwcYGFyoqf3n4rSAf5jIZet9UyKkWFArYdOD0DTI9LND6qFlX0QmI6B7JJS0mqyxFx7ij7TZJmD5aC03rFo12zJ1FRWhlZYUXrl7F/RfO49HkJPycl1enfazLz0MnGxt4m5vrbmtrbYMzZWU4UVoKALhcUYG9xcXoals5wtzUwgJlkoQzZWXI02hwqqwMIZaWyNNo8FlWFt5y96i352gqrFu1gkLJKxCS6WGB1kcBLNBExqBvwm4EKvX/E6UURR5G90tCxoD2jXK8KyoV1uTloamFBb7y8cUwR0e8l5GOjfn5tXp8plqNvcXFeOym0WcA6G9vj2ddXTEi5RIiEs6iT9JFdLCxwTMuLgAAB4UC73t64Y3UVAy7lIyH7e1xv60SCzIyMMLJCVdVKjyanISHky5ia2H1+dZUnU3nTqIjEAnBOdD6iPOgiYyCDBKmlMvxkuggtXB9XvTzHu1w/w8NOy9aK0loZWWNF93cAABhVla4UF6BNXm5GOTgcMfHr8/Ph51CgZ7/mW4RW1KMpdnZmOnhiQhrK6RUqPBeRjrcFFmY7Fq5RnEvOzv0uulxsSXFOF9Rjrc8PND34kV82KQJXM0UGHbpEqKsbeBixrfJ27HtyAJNpokj0PrIzhNwDRGdgojqQa9zf6OFXVPRMWrtE4/j+HKyb4POi3YzM0Nzy6rznZtbWCBVrb7jYyVJwrr8PDxsbw8LmazKfZ9mZeFhewcMcXREsKUVetnZ4QVXN3ydkw1tDQtOVWi1mJ2ejlkenkipqIAGEtrb2KCZhSX8LSxwoqz03p6okZPZ2MC6TaToGERCsEDrK07jIDIKMkiYXGpYq4XusE5u0HnRba1tkFRRUeW2ZFUFmpiZ3+IRNxwqLUGKSlVt+gYAlGm1kFft1FDIZJAA1PQnsCQ7Gw/Y2iLMygoaAOqbSrZKkqAxrD+2Rqfs0gXy25z4SWTMWKD1FadxEBmNHuf/Rpidv+gYddKQ86JHOTnhRGkplmZn4VJFBX4ryMfPeXl40slRt81HmRl4PbX6Otpr8/MRYWWFIMvqJ2h2UyqxJi8PmwsKcKWiAvuKi/FpVia6K5VQ/Ge0+nx5Of4oLMCzrpXTSAIsLCCXybA2Lw+7i4qQVFGB8FusSU2V7Hr1FB2BSBhO7tJXAd0AMytAXSY6CRHVg6nFakwVHaKOGmpedLi1NT719sGizEwsyc6Gj7k5Xnf3wED7G/Ofs9RqpKpUVR5XqNFgW2Eh3rjFahmTXFwhgwyfZGUiQ62Gk0KB7kolnv+3JF8nSRJmpaXhdXcP2Py79rSVXI73PL3wbnoaKiQJb7l7wMP8ziPiJsvMDMqu/KSUTBevRKjPVj8JJGwWnYKI6snw1t1xoiBRdIy70qPEH5N/LICUliE6CukBm/vuQ9PvlouOQSQMp3Dos7DBohMQUT2aWlAiOsJd22mTjOmjtFBHhoqOQnrArienb5BpY4HWZyH9AAVP0CAyFp2TDqKtQ6DoGHctRZGHMX0vIr2R1osm/WXXs4foCERCsUDrMyt7IKC76BREVI+m5Bn2BToqZBo8G3EMf49tB1kNJ/KR8bMMDYW5t35fpp6oobFA67uWg0UnIKJ6dF/yYbR3CBId45596nEcSyb5QubZcOtFk37i9A0iFmj9F9IfkPNMcCJjMiU3T3SEerHTJhkvjtRA3Ybzok0Jp28QsUDrP2vHyiXtiMhoRF06gvscgkXHqBdXzPIxps9FpD/EedGmwNzbG1ah/IWJiAXaEIQNEp2AiOrZtOws0RHqTYVMg2fDj2HvuHaQ8eIjRk3J0WciACzQhqHFAEDOa94QGZPIy3Ho4tgwl8oW5TP341gy0Yfzoo2Yw8CBoiMQ6QUWaENg48xLexMZoWkZqaIj1DvOizZeFs2bwzo8XHQMIr3AAm0oeFEVIqPT6upJdHU0vqJ5fV50GudFGxWHQZxOSHQdC7ShCB3IaRxERmhq2mXRERpEhUyD5zgv2njI5XAY9LDoFER6gwXaUNg4A826ik5BRPUsNPUMejiFiY7RYD5zP47Fk3wg8/IQHYXugW3HjjD34J8h0XUs0Iak3WjRCYioAUy9mgwZZKJjNJi/rJPx4gg150UbMIdHBouOQKRXWKANScgAQOkpOgUR1bPg9LPobcSj0EDlvOhRfRI5L9oAyW1tYderl+gYRHqFBdqQKMyANiNEpyCiBjDlSiLkMuP+kayWafFc+DHsGdeW86INiF3fPpBbW4uOQaRXjPuntTFqNxow8jdZIlPUPOMc+jga9yj0dZ+7n+C8aAPiOHiw6AhEeodNzNA4+gHNe4pOQUQNYPLlBChkCtExGgXnRRsGcx8fWEdFiY5BpHdYoA1R1NOiExBRA2iWmYj+Rrgu9K1wXrT+cxg0CDKZ8Z7gSnS3WKANUXBfwK6J6BRE1AAmXzoDM5nprPnOedF6zMwMjo8PEZ2CSC+xQBsiuQJoO1J0CiJqAL7ZyRhoQqPQ13FetP6xf7A3zD258hNRTVigDVXbUYCJzJUkMjUTk0/CzASvPKqbF93WNE6m1HdOIzhQQ3QrLNCGysEHCOotOgURNQDvnBQMdjC9UWjg33nRD15A6kDOixbJqlUr2LRtIzoGkd5igTZk7XgyIZGxmnjxOMzl5qJjCKGWafF8q2PYzXnRwjiP4ugz0e2wQBuyoN6AvY/oFETUADzzruBRhxaiYwj1hfsJfDHJG7ImnIfbmBRurrDv21d0DCK9xgJtyOQKoN0Y0SmIqIE8k3gMlgpL0TGE2mV9CS+MqOC86EbkNOwJyCwsRMcg0mss0Iauw3jAQik6BRE1AI/8a3jcPkR0DOGuKgo4L7qRyMzN4fTEMNExiPQeC7Shs3YCosaKTkFEDWTcuVhYKzgPmPOiG4d9//4wc3UVHYNI77FAG4NO0wAzvqEQGSPXogwMtQsSHUNvcF50w3LiyYNEtcICbQzsPIA2I0SnIKIGMvbcQVibWYuOoTc4L7phWLdrB+uWLUXHIDIILNDGosvzgAleeIHIFDgXZ+FJ20DRMfSKbl70wx1ERzEarhOeER2ByGCwQBsLRz8gfKjoFETUQJ4+tx+2ZjaiY+gVtUyL51sexe5xbTgv+h5ZhYVB2bWr6BhEBoMF2pjc/yIg4x8pkTFyLMnBcNvmomPopS/cT3Je9D1ymTxJdAQig8K2ZUzcgoHQgaJTEFEDGZ3wN+zMuWxlTa7Pi1a147zourIMCoJdr16iYxAZFJkkSZLoEFSPUo8DS6NFpyCiBrIksj8W55+q8+NUuSqk/ZSGohNF0Kq0sPSwhPc4b1j713xy4pWvryDvn7xqt1s2sUTQezdWBcnamoWcv3KgylZBYaeAQ5QDPIZ4QG5ROT6Tty8Pab+kQSqX4PSAEzyfuDFKXJFZgeQPk9F8VnMorBV1fk41MZPk+PBMJJpsiq2X/ZmCJh9+CIeHBoiOQWRQWKCN0cohwIVtolMQUQMosrJHn6a+KKgorPVjNMUaXJh5AbahtnDu4QwzOzNUZFbA3NUclu41X+lQU6KBtkJ74wYtcGHGBTj3cobHIx4AKsvx1Zir8B7nDZtAG5Snl+PqN1fh0MEBXk95QV2oRsJLCfAZ7wNzN3NcWnQJPuN8YBdpBwBIXpgMp65OcIhyuPsX5BamZEag+w9nIJWW1fu+jYlF8+YI+HUTZHJ+IE1UF/wXY4yiXxadgIgaiLKsAKOtmtbpMZm/Z8LcxRw+431gE2ADCzcLKMOUtyzPAKCwUcDc0Vz3VZpUCk2JBk4POOm2KUksgU2QDRw7OcLCzQJ2rezgcJ8DSpNLAVSOMCusFXC4zwE2ATawDbVF2bXKQpu3Pw8yM1mDlGcAWOx2Ap9P5LzoO3GbOoXlmegu8F+NMfLrCDTtIjoFETWQEWf3wNGi9sWzMK4Q1v7WSPk8BfHPxuPCzAvI2ZVTp2Pm7smFbZgtLFwtdLfZBNmgNLkUJRdLAAAVGRUoOlEEu4jKEWZLD0toK7QovVQKdZEapUmlsPK1grpIjYz1GfAa4VWnDHW1m/Oib8syKAh2/fqJjkFkkLhwsLHq+hrw/cOiUxBRA7ApL8IYSx98XJFfq+0rMiqQszMHLn1d4DbQDaUXS5H6Qypk5jI4dXG64+NVeSoUniyE7yTfKrc7dnSEplCDpLlJkCABGsC5hzPcHnIDAChsFfB5xgdXvr4CqUKCY2dH2IXb4cq3V+DcyxmqLBVSPkmBpJHgPtgdDu3rfzT6qqIAo3sX4UPv9miy6VC979+QuT47DTKZTHQMIoPEEWhjFdAVaN5TdAoiaiBPnt0DZ8s7l18AgARY+VvBc4gnrJtaw7m7M5y6OiFnZ+1GofP+zoPCRgG7tnZVbi+KL0Lmr5nwGuWFwFmB8HvWD4VxhcjYmKHbxr6dPYLmBCF4fjA8HvFAUXwRyq+Uw7mrMy4vuQyvp7zgN80PV2OuQl2grvXzrwu1TIsXWh7DrvFtIbPmetEAYBkWCrvevUXH0CuzZs1CZGSk6BhkIFigjVnv2VwXmshI2VQUY6x57aZAmDmawapJ1eJo2cQSqmzVHR8rSRJy9+bCsbMj5GZVf55krM+AY2dHOHd1hpWvFezb2cNjiAcyf8+EpK1+frpWpUXqilQ0Gd0EFRkVkDQSbFvYwtLLEpaelihJLKnV87lbnBd9g/vzzzfK6HNaWhqeffZZBAQEwNLSEr6+vhg4cCB27NjR4McWwd/fHzKZDDKZDNbW1vD398fQoUOxc+dO0dHqbNeuXbrncvPXW2+9Va/7z8vLq5f9NTa2K2Pm2QqIGCY6BRE1kGFnd8PNyvmO29kE2aA8rbzKbRVplatw3Enx2WJUpFfAKbr6aLe2XFv9XUQO4BZrO2VuyoQyXAlrf+vKgn3TIh+Suur3DWW39SU8N6LcpOdF23bp0ihXHUxOTka7du2wc+dOzJ8/HydPnsSWLVvQvXt3TJ06tcGPL8rs2bORmpqKhIQEfP/993B0dESvXr0wd+7cWz5GkiSo1Q3zCcy9SkhIQGpqqu7r9ddfFx1JL7BAG7sebwFm/MiSyBhZqUoxTuFxx+1cHnRBSWIJMn7NQHl6OfL25yFnVw5cerjotkn7OQ1XvrpS7bG5e3JhHWANK5/qP0fsIu2QszMHeQfyUJFZgaJTRchYlwG7NnaQyauObpZdLUN+bD48Hq3Ma+llCciAnN05KIwrRHlqOawDal6Tur6lKgoxuvcFXBvUoVGOp1cUCni8/lqjHGrKlCmQyWSIjY3FkCFDEBwcjJYtW+Kll17CgQMHAAApKSkYNGgQlEol7O3tMXToUKSnp+v2cX1aRUxMDPz8/KBUKjF58mRoNBrMnz8fnp6ecHd3r1ZO8/PzMWHCBLi7u8Pe3h49evTA8ePHq2zzwQcfwMPDA3Z2dhg3bhzKym4sebhnzx6Ym5sjLS2tymOmT5+O6OjbX2vBzs4Onp6e8PPzQ3R0NL766ivMmDEDM2fOREJCAoAbo69bt25FVFQULC0tsXfvXiQmJmLQoEHw8PCAUqlE+/btsX379ir79/f3x5w5czBq1CgolUo0bdoUGzduRGZmpu61DA8Px+HDh3WPyc7OxpNPPgkfHx/Y2NggPDwcq1evvtMfIQDA3d0dnp6eui+lUolDhw6hd+/ecHV1hYODA7p27YqjR49WeZxMJsM333yDRx55BDY2NggKCsKmTZsAVP5y1b17dwCAk5MTZDIZxowZAwDYsmUL7r//fjg6OsLFxQUPPfQQEhMTdfutqKjAtGnT4OXlBSsrK/j7++P9998HAIwdOxYPPfRQlRxqtRqenp6IiYmp1fOtLRZoY+fgA3SYIDoFETWQx+N3wd3K9bbb2ATYwO9ZP+QfzMeFNy8gc1MmvJ7ygmNnR9026jw1KrIrqjxOU6JBwZGCGkefAcD9YXe49nVFxroMnP/feVyNuQplKyW8R3tX2U6SJFxbdg2eT3pCbln5tiO3kMN7vDcyN2XiasxVeI30grnTnUfE64tapsULYUfxl4nNi3YcMgSWQUF33vAe5eTkYMuWLZg6dSpsbW2r53B0hCRJGDx4MHJycrB7925s27YNiYmJGDas6ieniYmJ+OOPP7BlyxasXr0aMTExGDBgAK5cuYLdu3dj3rx5eOutt3SlXJIkDBgwAGlpadi8eTOOHDmCtm3bomfPnsjJqZz3/9NPP+Htt9/G3LlzcfjwYXh5eWHx4sW6Y0ZHRyMgIAArVqzQ3aZWq7Fy5Uo8/fTTdX49nn/+eUiShI0bN1a5/dVXX8X777+P+Ph4REREoKioCP3798f27dtx7Ngx9OnTBwMHDkRKSkqVxy1atAhdunTBsWPHMGDAAIwcORKjRo3CiBEjcPToUQQGBmLUqFG4fqmPsrIytGvXDr/99htOnTqFCRMmYOTIkTh48GCdnwsAFBYWYvTo0di7dy8OHDiAoKAg9O/fH4WFVdenf+eddzB06FCcOHEC/fv3x/Dhw5GTkwNfX1+sXbsWwI0R7k8++QQAUFxcjJdeegmHDh3Cjh07IJfL8cgjj0CrrfyI6tNPP8WmTZvw008/ISEhAStXroS/vz8AYPz48diyZQtSU1N1GTZv3oyioiIMHTr0rp7rrfBCKqagNA/4tA1QWrdlq6hhLDlUgSWHK5CcV/nDoKW7AjOjLdAvyBwqjYS3dpZj8wU1LuZq4WApQ68AM3zQyxJN7Gr3++6aUyo8ubYUg0LMsOEJG93theUSZvxVjvVnVcgoltDGU4FP+lqhvfeNK8B9uK8cC/ZVlqjXu1jgxU431gk+eEWNKZvLEDveFgo5z9zXJ2taPYi5xWdFxzBYD5T54bkfSyBdS7vzxgZMrlSi+dYtMHNxufPG9yg2Nhb33Xcf1q1bh0ceeaTGbbZt24Z+/fohKSkJvr6VK7ycOXMGLVu2RGxsLNq3b49Zs2ZhwYIFSEtLg51d5Umsffv2RUJCAhITEyH/dw3rFi1aYMyYMXj99dexc+dOPPLII8jIyICl5Y2fYYGBgXj11VcxYcIEdO7cGa1bt8aSJUt093fs2BFlZWWIi4sDAMyfPx/Lly/HmTNnAAAbN27EiBEjkJaWVuMvBUDl6PALL7yAF154odp9np6eePTRR7F48WLs2rUL3bt3x4YNGzBo0KDbvpYtW7bE5MmTMW3aNN0xHnjgAV25T0tLg5eXF2bMmIHZs2cDAA4cOIBOnTohNTUVnp41z/kfMGAAQkND8eGHH9Z4//WM/32uly5dgst//g5pNBo4OTlh1apVuhHg6/Ol3333XQCVxdjOzg6bN29G3759dfvPzc2Fo6PjLZ9/ZmYm3N3dcfLkSbRq1QrPPfccTp8+je3bt9c4j79ly5YYPXo0Xn31VQDAI488AkdHRyxbtuyWx7gbHIE2BdaOQPf/iU5B//Kxl+GDXpY4PMEWhyfYooe/AoPWlOJ0hgYlKuBomgYzoi1xdIIt1g2zxrlsLR5eXbuTqy7lafHyn2V4wK/6ZZHH/1qKbRfVWPGINU5OVuLB5gr0WlGMqwWVRf5kugYz/yrH6sessepRa/xvZzlOZWgAACqNhEm/l+HLAdYsz3rosfhd8LJ2Ex3DYO21SjGJedGukyY2SnkGoBv5vN2JivHx8fD19dWVZwAICwuDo6Mj4uPjdbf5+/vryjMAeHh4ICwsTFeer9+WkVG5+suRI0dQVFQEFxcXKJVK3VdSUpJuKkB8fDw6depUJc9/vx8zZgwuXLigG9mOiYnB0KFDb1me70SSpGqvR1RUVJXvi4uL8eqrr+peB6VSibNnz1YbgY6IiKjy3AEgPDy82m3XXxONRoO5c+ciIiJC97r8+eef1fZbk7179yIuLk735eTkhIyMDEyaNAnBwcFwcHCAg4MDioqKbpvT1tYWdnZ2uky3kpiYiKeeegoBAQGwt7dHs2bNAEC37zFjxiAuLg4hISF47rnn8Oeff1Z5/Pjx43VlOSMjA7///jvGjh17x+dZV1wH2lREjQUOfQtkxt95W2pQA0Oqfkw9t6cCSw5X4MAVDca1VWDbyKo/nD/rJ0OHb4qRkq+Fn8Otf+fVaCUMX1eKd7pZYm+KBnllNz5cKlVJWHtGjY1PWCO6aeU/+1ndrLDhrBpLDldgTg8rxGdpEeGhQI9mlfdHeMgRn6lFK3cFFuyrQLSfWZXRatIf5poKTJA54R1kio5isCrnRRdjgU97eG80vvWizX184DRqVKMdLygoCDKZDPHx8Rg8eHCN29RUKGu63dy86s9MmUxW423XP+LXarXw8vLCrl27qu37diOd/+Xu7o6BAwdi2bJlCAgIwObNm2vcZ21kZ2cjMzNTVwav+28Zf+WVV7B161Z8+OGHCAwMhLW1NYYMGYKKiqrTq25+/tdfq5puu/6aLFy4EIsWLcLHH3+M8PBw2Nra4oUXXqi235o0a9as2us2ZswYZGZm4uOPP0bTpk1haWmJTp063Tbn9VzXM93KwIED4evri6+//hpNmjSBVqtFq1atdPtu27YtkpKS8Mcff2D79u0YOnQoevXqhV9++QUAMGrUKLz++uvYv38/9u/frxuxr28cgTYVcgXQ9z3RKeg/NFoJa06pUKwCOvnWXE7zyyXIADha3X7kd/bucrjZyjCurUW1+9RaQCMBVmZV92FtLsPfKZWjzOHucpzL1iAlX4tLeVqcy9ailbscF3K0WB6nwpwet77sM4k3OH4XfGy4PNu9UMu0eDHsmFHOi3Z/+WXILar/bGgozs7O6NOnD7744gsUFxdXuz8vLw9hYWFISUnB5cuXdbefOXMG+fn5CA0Nvetjt23bFmlpaTAzM0NgYGCVL1fXyvMFQkNDdSPL1/33e6ByNHPNmjVYunQpmjdvji5d7u4qv5988gnkcvktf5m4bu/evRgzZgweeeQRhIeHw9PTE8nJyXd1zP/ud9CgQRgxYgRat26NgIAAnD9//p7299xzz6F///5o2bIlLC0tkZWVVad9WPz791Gj0ehuy87ORnx8PN566y307NkToaGhyM3NrfZYe3t7DBs2DF9//TV+/PFHrF27Vje/3cXFBYMHD8ayZcuwbNmyu5qzXhscgTYlzXsAwf2Ac3+ITmLyTqZr0OnbYpSpAaUFsH6YNcLcqhfoMrWE17eX4alwc9hb3rpA/5OixrfHVIibVPNHi3aWMnTyUeDdPeUIdZPDw1aG1adUOHhFgyCXyt+jQ90UeK+nFXqvqJwu8n5PK4S6KdDr+2LM722JrYlqzNpVDnMF8ElfK91INukHM60aEyQ7zIRxz+NtDEvcTuDUJOOZF23drh3s+/Zp9OMuXrwYnTt3RocOHTB79mxERERArVZj27ZtWLJkCc6cOYOIiAgMHz4cH3/8MdRqNaZMmYKuXbtWm9pQF7169UKnTp0wePBgzJs3DyEhIbh27Ro2b96MwYMHIyoqCs8//zxGjx6NqKgo3H///fjhhx9w+vRpBAQEVNlXnz594ODggDlz5ujmF99JYWEh0tLSoFKpkJSUhJUrV+Kbb77B+++/j8DAwNs+NjAwEOvWrcPAgQMhk8kwY8aMO47Y1kZgYCDWrl2Lffv2wcnJCR999BHS0tLu+heVwMBArFixAlFRUSgoKMArr7wCa+u6raLTtGlTyGQy/Pbbb+jfvz+sra3h5OQEFxcXfPXVV/Dy8kJKSkq1ZfMWLVoELy8vREZGQi6X4+eff4anp2eVUfLx48fjoYcegkajwejRo+/qOd4JR6BNTZ+5gKLxRiGoZiGucsRNUuLAeFtMjrLA6A1lOJOpqbKNSiPhiV9KoZWAxQNuPRpWWC5hxPpSfD3QCq42t/4nveIRa0gAvD8qguWcQnx6sAJPhZtDcVMvnxRlgYRpSiRMU2JSlAWWx1Xoyvf4TaVYP8waHz1ohSd+KUW5mucf65uH43fBz6Z2F1eh29PNi45qKTrKvZHJ4CFo3d5mzZrh6NGj6N69O6ZPn45WrVqhd+/e2LFjB5YsWQKZTIYNGzbAyckJ0dHR6NWrFwICAvDjjz/e03FlMhk2b96M6OhojB07FsHBwXjiiSeQnJysmxs8bNgwzJw5E6+99hratWuHS5cuYfLkydX2JZfLMWbMGGg0GoyqYQqMTCbD8uXLq9w2c+ZMeHl5ITAwECNHjkR+fj527NiB11678/KBixYtgpOTEzp37oyBAweiT58+aNu27d29EDeZMWMG2rZtiz59+qBbt27w9PSsNhq+fPnyWl9cJyYmBrm5uWjTpg1GjhyJ5557Du7u7nXK5O3tjXfeeQevv/46PDw8MG3aNMjlcqxZswZHjhxBq1at8OKLL2LBggVVHqdUKjFv3jxERUWhffv2SE5OxubNm6vMie/Vqxe8vLzQp08fNGnSpE65aourcJiiP98C9n0mOgXdpNf3xWjuJMfSgZW/was0Eob+UoqLuVrsHGUDl9sU47g0DdosLa5ShK9fBE4uAxKmKdHc+cbjiyskFJRL8LKTY9gvJSiqAH5/ygb/lVWiRYevi7HnaVscTdVgzp5yxD6jBAC4LSjEzlE2CPfgnGh982toD/yv7ILoGEbDTJJjQXwkvDfGio5yVxwGD0aTD94XHcOgPfPMM0hPT9etYXxdcnIygoKCcObMGQQ1wtKADW3WrFnYtWvXXc/z1iclJSVo0qQJYmJi8OijjzbIMfgZrCnq9gZwZiOQd+ezb6lxSADK/x2Avl6ez2dr8dfo25dnAGjhKsfJyVWnbry1sxyFFRI+6WsFX4eqIwq2FjLYWsiQWyph6wU15veueXT7hS3leLGjJXzs5Th0VQPVTZ8iqrUSNPzVWy/1P7sbX7fsgKTiq6KjGIXKedFHMcm9DXquPAuptFR0pFpTODnB/bVXRccwWPn5+Th06BB++OGHaus3A5UX/JgwYYJRlGcA2Lp1q24tZkOl1WqRlpaGhQsXwsHBAQ8//HCDHYsF2hRZ2AIDPwFW1Lw2JzWs/+0oQ79AM/g6yFFYXnkS4a5kDbYMt4RaK2HIz6U4mqrBb0/aQCMBaUWVzdXZWgaLf4eZR60vhbedDO/3soKVmQyt3KuOBF8/4fDm27deUEMCEOJSeWLgK9vKEOIqx9OR1S9esS1RjfM5Gnz/SGW57uCtwNksLf44r8LlAgkKmQwhLpwBpo8UkgaT1ZZgbapfX7qexOlJfnjup1JIV1Pv/AA94PHG6zBzqvkiOHRngwYNQmxsLCZOnIjevXtXu3/SpEkCUjWc/fv3i45wz1JSUtCsWTP4+Phg+fLlMDNruJrLAm2qmvcAWj8FHF8lOonJSS+SMHJ9KVKLJDhYyhDhIceW4Tbo3dwMyXlabEpQAwAil1Y9c/2v0Tbo5l/5TzYlXwu5rG4FNr9cwhs7ynClQIKztQyPhZphbg8rmCuqjlCXqiRM+6MMPw6xhvzf+XDe9nJ81s8KT28sg6UZ8N1gK1ibcz1ofdUnYQ++atUJF4ou33ljqrW9Vim4MNwOH+5sCfPDp0XHuS3b+++HQwOOvpkCY5jKYGr8/f3RWDOTOQfalJXmAp93AIpvv6g5ERmeP4OjMV2VLDqGUdL3edEyGxsEbNoECx/vO29MRHeFn8GaMmsnoP+CO29HRAan97m9CLFrKjqGUbo+L3rnM20gq+PSXY3B7dlnWZ6JGhgLtKlrORho8ZDoFERUz2SQMLmUHzA2pC9dT+KTSZ6QeevP0oFWrVrBedRI0TGIjB6ncBBQmAZ80QEoyxedhIjq2dCIaMQXJouOYdQ8NUp8+Jc3LA4JnhdtZoZmv/wMqxYtxOYgMgEcgSbAzhPo/a7oFETUAKYVq0VHMHppiiKM7nUOVwZ1EJrD5ekxLM9EjYQj0HTDdwOBpD2iUxBRPRveuhtOFFwUHcMkTMoKF7JetHlTPwRs3Ai51a2vWkpE9Ycj0HTDwE8B8+pXpCMiwzal0HAu/mHodPOifRrm8sE1ksngNftdlmeiRsQCTTc4NwO6/090CiKqZ10uHkQbh0DRMUzG31aX8exTJaho37JRjuc89mnY3id2+giRqWGBpqo6TgG8o0SnIKJ6NiW/UHQEk6KbFz24YYutVcuWcH/hhQY9BhFVxwJNVckVwJBvAUsH0UmIqB51TDqEKIcg0TFMigYSXgo9ih0NtF60zMYGTT5cAJm5eb3vm4hujwWaqnPyBx7+VHQKIqpnU3LzREcwSUsbaF60xxuvw7JZs3rdJxHVDgs01azlYCBqnOgURFSP2l86gvscg0XHMEn1PS/arndvOD3+eL3si4jqjgWabq3v+4BHuOgURFSPpmVli45gsuprXrSZpye83p1dT6mI6G6wQNOtmVkCjy8DLJSikxBRPYm8fAxdHHmxDVGuz4ve/kzk3c2LlsvRZN48KBwd6z0bEdUeCzTdnmsQMOAj0SmIqB5NzUwTHcHkfeV6Ch/fxbxol3HjuGQdkR5ggaY7az0MiBwuOgUR1ZPwKycQ7RgqOobJ+0c3L7pVrba3atUKbs8928CpiKg2WKCpdvp/CLiGiE5BRPVkavoV0REI1+dFJ+DyI7cfVZY7OMB70Udcso5IT7BAU+1Y2ACPLwfM6n8tUyJqfGHXTqOHU5joGITKedHTW/w7L9rGpvoGMhm858+Dha9v44cjohqxQFPteYQB/T4QnYKI6smUa5cgg0x0DPrXV66nsGiiB2S+VedFu06dCmXXroJSEVFNWKCpbtqNAVoNEZ2CiOpBSFo8enEUWq/ss7qMqU8V6+ZFK7t2hevUKYJTEdF/ySRJkkSHIANTUQzE9AHSTopOQkT36IJHCB6zLYdW0oqOQjdRQIaPrnVD16lzoLC3Fx2HiP6DI9BUdxa2wJM/AkpP0UmI6B4FpiegjyNHofWNpZk1/CY9x/JMpKdYoOnuOHgDT64GzGs44YWIDMrkywlQyBSiY9C/ZJDhvQfeQ6BToOgoRHQLLNB097zbAo98CfAkJCKD1iwzEf24LrTemBI5BT39eoqOQUS3wQJN9yZsENBzhugURHSPJqfEw0xmJjqGyevdtDcmRkwUHYOI7oAFmu7dA9OB1k+JTkFE98AvKwkPcRRaqJYuLTGnyxzIZPxUj0jfcRUOqh/qCmDFYODSP6KTENFduuLsh4FOZlBr1aKjmBwfpQ9W9l8JF2sX0VGIqBY4Ak31w8wCGLYScGomOgkR3SWfnBQMcuAodGNztnLG0t5LWZ6JDAgLNNUfG2dg+M+AlYPoJER0lyYmnYC53Fx0DJNhbWaNz3t8Dj97P9FRiKgOWKCpfrkGAUO/B+Q8GYnIEHnlXsaj9i1ExzAJCpkCH3b9EOFu4aKjEFEdsUBT/QvoBgxYKDoFEd2lZy4eg6XCUnQMozej4wxE+0SLjkFEd4EFmhpGuzFAr1miUxDRXfDIv4YhdsGiYxi1ya0n47Hgx0THIKK7xAJNDef+F4HoV0WnIKK7MP7CYVhxFLpBPBb0GKZEThEdg4juAQs0NawebwKdnxWdgojqyLUwHUM5Cl3von2iMaMjLz5FZOi4DjQ1jt+nA4e+EZ2CiOogW+mGfl7OKFWXio5iFNp7tscXPb+AtZm16ChEdI84Ak2No/+HQORw0SmIqA5cijLxhDJQdAyj0M6jHcszkRHhCDQ1Hq0WWDceOLVWdBIiqqU8G2f09XZHsbpEdBSD1da9LZb0WgIbcxvRUYionnAEmhqPXA488hXQ4iHRSYiolhxLcvCUbXPRMQxWG/c2LM9ERogj0NT41BXA6ieAxB2ikxBRLeRbO6KfbxMUqopERzEokW6R+LL3l7A1txUdhYjqGUegqfGZWQBP/AD4PyA6CRHVgkNpHkZY+4uOYVAi3CKwpNcSlmciI8URaBKnvAhY8QhwJVZ0EiK6g0IrB/Rt6oOCikLRUfRehGsElvZeCqWFUnQUImogHIEmcSyVwMh1QLOuopMQ0R3YleVjlFVT0TH0XiuXVviy95csz0RGjiPQJJ66onJ1jjMbRSchotsotrRDX39/5FXki46ilyJcI7Ck9xLYW9iLjkJEDYwj0CSemQUwZDnQ7mnRSYjoNmzLCzHG0kd0DL10v/f9+KbPNyzPRCaCI9CkX3bOAfYsEJ2CiG6hxMIW/QICkVOeKzqK3hgYMBCzu8yGmdxMdBQiaiQcgSb90uMtoN98ADLRSYioBjYVxRhr4SU6ht4YHTYac++fy/JMZGI4Ak366cTPwIbJgFYlOgkR/UeZuTX6NQ9BVnmO6CjCyCDDS+1ewphWY0RHISIBOAJN+iniceDJNQCv3kWkd6xUpRhn7iE6hjBmMjPMvX8uyzORCeMINOm3y4eAVY8DpZxvSaRPys2s0D8oDBllWaKjNCprM2ss7LoQD/jwQlBEpowj0KTffNsDT28B7L1FJyGim1iqy/CMwlV0jEblaOmIbx78huWZiDgCTQYi7zKwahiQcVp0EiL6l0phgQEh4UgtzRQdpcF5K72xuNdiBDgEiI5CRHqAI9BkGBx9gfHbgNCHRSchon+ZayrwjMxZdIwGF+URhTUD1rA8E5EOR6DJ8OxZAPz1HiBpRSchMnkquTkGhkbiakm66CgN4rGgx/BmxzdhLjcXHYWI9AhHoMnwRL9SuUKHpYPoJEQmz1yrwkTJ+P4tKmQKvN7hdczqPIvlmYiq4Qg0Ga6s88Cap4Csc6KTEJk0tdwMg0LbIaUkVXSUeuFg6YD50fPRuUln0VGISE9xBJoMl2sQMH4HENxPdBIik2amVWOi1lZ0jHoR4hSCNQPWsDwT0W2xQJNhs7IHnlwNRL8KXv6bSJwBZ3fD39awl5vs598PK/qvgI+dj+goRKTnWKDJ8MlkQI83gWErAAul6DREJkkhaTBZbSk6xl1RyBSY3m465nedD2sza9FxiMgAcA40GZeMeGD1k0BukugkRCZHK5PjsVadcKHosugoteZp64l5D8xDW4+2oqMQkQHhCDQZF/dQYMJfQOhA0UmITI5c0mJShUJ0jFrr6dcTvwz8heWZiOqMI9BkvI6uALa8DlQUiU5CZDIkyDAkvAvOFaWIjnJLlgpLvBL1Coa1GCY6ChEZKI5Ak/FqOxKYtBfwaS86CZHJkEHClDL9PaG3uUNzrB6wmuWZiO4JR6DJ+GnUlVcv3LMAkDSi0xCZhKER0YgvTBYdo4ohwUPwWvvXYGVmJToKERk4FmgyHZcPAeue4QmGRI1gd/POmKa9IjoGAMDOwg6zOs3Cg/4Pio5CREaCBZpMS3lR5bzoYytEJyEyek+17oaTBReFZoh0i8S86HloomwiNAcRGRfOgSbTYqkEBn0ODFsJWDuLTkNk1KYUlgk7trWZNV6Oehnf9fvOYMvzrFmzEBkZKez4MpkMGzZsEHb829m1axdkMhny8vJER6Fa0Oe/S3eLBZpMU+hAYMp+oHkP0UmIjNb9Fw8g0r55ox+3g2cHrB24FqNbjoZcJvZtbt++fVAoFOjbt2+dH/vyyy9jx44dDZCqqlsV9dTUVPTr16/Bjw8ApaWlcHJygrOzM0pLSxvlmHfD398fH3/8segYWLt2Lbp16wYHBwcolUpERERg9uzZyMnJER3NZLBAk+my8wRGrAP6zecVDIkayJSC4kY7lp25Hd7u9Da+efAb+Nr7NtpxbycmJgbPPvss/v77b6Sk1G1pP6VSCRcXlwZKdmeenp6wtGycq0uuXbsWrVq1QlhYGNatW9coxxSpoqLirh/75ptvYtiwYWjfvj3++OMPnDp1CgsXLsTx48exYgWnJzYWFmgybTIZcN9EYOpBILhxRlqITEmnpFi0cwhq8ON08+mG9YPWY0jwEMhk+rGMXnFxMX766SdMnjwZDz30EJYvX6677/oUhB07diAqKgo2Njbo3LkzEhISdNv8d2R4zJgxGDx4MN577z14eHjA0dER77zzDtRqNV555RU4OzvDx8cHMTExVXK89tprCA4Oho2NDQICAjBjxgyoVCoAwPLly/HOO+/g+PHjkMlkkMlkupz//dj95MmT6NGjB6ytreHi4oIJEyagqOjGOvvX83344Yfw8vKCi4sLpk6dqjvW7Xz77bcYMWIERowYgW+//bba/Zs3b0ZwcDCsra3RvXt3JCcn6+7Lz8+HtbU1tmzZUuUx69atg62trS7j1atXMWzYMDg5OcHFxQWDBg2qsp875e/WrRsuXbqEF198Ufda1fTnBAAff/wx/P39q+37/fffR5MmTRAcHFyrTP8VGxuL9957DwsXLsSCBQvQuXNn+Pv7o3fv3li7di1Gjx6t23bJkiVo3rw5LCwsEBISUq1cy2QyLF26FA899BBsbGwQGhqK/fv348KFC+jWrRtsbW3RqVMnJCYmVnncr7/+inbt2sHKygoBAQG6v4PXnT9/HtHR0bCyskJYWBi2bdtW5fE9evTAtGnTqtyWnZ0NS0tL7Ny585bPXd+wQBMBgIMP8NQaYOj3gJ2X6DRERmVqbn6D7dvJ0gnzo+fjs56fwcPWo8GOczd+/PFHhISEICQkBCNGjMCyZcvw3/P233zzTSxcuBCHDx+GmZkZxo4de9t97ty5E9euXcOePXvw0UcfYdasWXjooYfg5OSEgwcPYtKkSZg0aRIuX75xOXU7OzssX74cZ86cwSeffIKvv/4aixYtAgAMGzYM06dPR8uWLZGamorU1FQMG1Z9jeySkhL07dsXTk5OOHToEH7++Wds3769WhH666+/kJiYiL/++gvfffcdli9fXuUXh5okJiZi//79GDp0KIYOHYp9+/bh4sUbJ59evnwZjz76KPr374+4uDiMHz8er7/+uu5+BwcHDBgwAD/88EOV/a5atQqDBg2CUqlESUkJunfvDqVSiT179uDvv/+GUqlE3759q4wG3y7/unXr4OPjg9mzZ+teq7rYsWMH4uPjsW3bNvz222+1znSzH374AUqlElOmTKnxfkdHRwDA+vXr8fzzz2P69Ok4deoUJk6ciKeffhp//fVXle3fffddjBo1CnFxcWjRogWeeuopTJw4EW+88QYOHz4MAFX+jLdu3YoRI0bgueeew5kzZ7B06VIsX74cc+fOBQBotVo8+uijUCgUOHDgAL788ku89tprVY45fvx4rFq1CuXl5VWeV5MmTdC9e/c6vaYisUAT3SxsEDA1Fmg/HhA8d5LIWLS/dBj3OQTX+377NeuHjYM3ol8z/fz06PqoKgD07dsXRUVF1eY0z507F127dkVYWBhef/117Nu3D2Vltz750tnZGZ9++ilCQkIwduxYhISEoKSkBP/73/8QFBSEN954AxYWFvjnn390j3nrrbd0I5UDBw7E9OnT8dNPPwEArK2toVQqYWZmBk9PT3h6esLa2rracX/44QeUlpbi+++/R6tWrdCjRw98/vnnWLFiBdLT03XbOTk54fPPP0eLFi3w0EMPYcCAAXecxx0TE4N+/frp5kD37du3yij6kiVLEBAQgEWLFiEkJATDhw/HmDFjquxj+PDh2LBhA0pKSgAABQUF+P3333Wv/5o1ayCXy/HNN98gPDwcoaGhWLZsGVJSUrBr165a5Xd2doZCoYCdnZ3utaoLW1tbfPPNN2jZsiVatWpV60w3O3/+PAICAmBubn7bY3344YcYM2YMpkyZguDgYLz00kt49NFH8eGHH1bZ7umnn8bQoUMRHByM1157DcnJyRg+fDj69OmD0NBQPP/881WyzJ07F6+//jpGjx6NgIAA9O7dG++++y6WLl0KANi+fTvi4+OxYsUKREZGIjo6Gu+9916VYz722GOQyWTYuHGj7rZly5ZhzJgxevPpUW2wIRD9l5U9MGAhMG4b4NVadBoiozA1O7ve9tXUvim+6PkF5kfPh5OVU73ttz4lJCQgNjYWTzzxBADAzMwMw4YNqza9IiIiQvf/Xl6Vn35lZGTccr8tW7aEXH7jrdvDwwPh4eG67xUKBVxcXKrs45dffsH9998PT09PKJVKzJgxo87zsePj49G6dWvY2trqbuvSpQu0Wm2VaSctW7aEQqGo8pxu93w0Gg2+++47XdEFgBEjRuC7776DRqPRHbtjx45VylWnTp2q7GfAgAEwMzPDpk2bAFTOqbazs8ODD1au/X3kyBFcuHABdnZ2UCqVUCqVcHZ2RllZWZUpCnXNXxfh4eGwsLDQfV/bTDeTJKlWJTM+Ph5dunSpcluXLl0QHx9f5bab//55eHjoct58W1lZGQoKCnSZZ8+ercurVCrxzDPPIDU1FSUlJYiPj4efnx98fHx0+/jvn5WlpSVGjBih+7cQFxeH48ePV/ulSN+ZiQ5ApLd8ooBndgFHYoAd7wJleaITERmsNpePoXOb3tiXl3DnjW9Baa7ExIiJGB42HOby24/Aifbtt99CrVbD29tbd5skSTA3N0dubq7utptHEq8XI61We8v9/nfkUSaT1Xjb9X0cOHAATzzxBN555x306dMHDg4OWLNmDRYuXFin53O74nbz7bfLUpOtW7fq5gHfTKPR4M8//0S/fv2qTXupiYWFBYYMGYJVq1bhiSeewKpVqzBs2DCYmVXWHK1Wi3bt2lWb5gEAbm5ud50fAORyebWMNc37vvmXj7pkullwcDD+/vtvqFSqO45C//fPq6Y/w5r+/t3u76RWq8U777yDRx99tNrxrKysavyzqunvzfjx4xEZGYkrV64gJiYGPXv2RNOmTW/7fPQNR6CJbkcur5zO8exRoM1IAIbz8RKRvpmaeXcjeXKZHI8FPYbfHvkNY1qN0fvyrFar8f3332PhwoWIi4vTfR0/fhxNmzatsTA1lH/++QdNmzbFm2++iaioKAQFBeHSpUtVtrGwsNCN9t5KWFgY4uLiUFx8Y1WVf/75B3K5XHdC3N349ttv8cQTT1R5neLi4jB8+HDdyYRhYWE4cOBAlcf993ugchrHli1bcPr0afz1118YPny47r62bdvi/PnzcHd3R2BgYJUvBweHWuet6bVyc3NDWlpalfIYFxd3x33dTaannnoKRUVFWLx4cY33X18XOzQ0FH///XeV+/bt24fQ0NA75rpT5oSEhGp5AwMDIZfLERYWhpSUFFy7dk33mP3791fbT3h4OKKiovD1119j1apVd5z7r49YoIlqw9al8gIs47cDXpGi0xAZpIgrx/GAY4s6Paate1usGbAGszrPgou1uCXd6uK3335Dbm4uxo0bh1atWlX5GjJkSI2rTDSUwMBApKSkYM2aNUhMTMSnn36K9evXV9nG398fSUlJiIuLQ1ZWVpWTu64bPnw4rKysMHr0aJw6dQp//fUXnn32WYwcOVL30X9dZWZm4tdff8Xo0aOrvU6jR4/Gpk2bkJmZiUmTJiExMREvvfQSEhISsGrVqhpPTOzatSs8PDwwfPhw+Pv7o2PHjlXyu7q6YtCgQdi7dy+SkpKwe/duPP/887hypfaXnPf398eePXtw9epVZGVlAahcnSMzMxPz589HYmIivvjiC/zxxx933NfdZLrvvvvw6quvYvr06Xj11Vexf/9+XLp0CTt27MDjjz+O7777DgDwyiuvYPny5fjyyy9x/vx5fPTRR1i3bh1efvnlWj/XmsycORPff/89Zs2ahdOnTyM+Ph4//vgj3nrrLQBAr169EBISglGjRuH48ePYu3cv3nzzzRr3NX78eHzwwQfQaDR45JFH7imXCCzQRHXhEwVM2AU89i3gHCA6DZHBmZp+7c4bAfCy9cKC6AX4rt93CHW5t1Gzxvbtt9+iV69eNY4iPvbYY4iLi8PRo0cbJcugQYPw4osvYtq0aYiMjMS+ffswY8aMapn69u2L7t27w83NDatXr662HxsbG2zduhU5OTlo3749hgwZgp49e+Lzzz+vU55Zs2bplnf7/vvvYWtri549e1bbrnv37rCzs8OKFSvg5+eHtWvX4tdff0Xr1q3x5ZdfVjsxDaicKvDkk0/i+PHjVUafr+ffs2cP/Pz88OijjyI0NBRjx45FaWkp7O3ta51/9uzZSE5ORvPmzXXTLEJDQ7F48WJ88cUXaN26NWJjY2tVVGuT6fpyhzcvbTdv3jysWrUKBw8eRJ8+fdCyZUu89NJLiIiI0C1jN3jwYHzyySdYsGABWrZsiaVLl2LZsmXo1q1brZ9rTfr06YPffvsN27ZtQ/v27dGxY0d89NFHuukXcrkc69evR3l5OTp06IDx48frVuj4ryeffBJmZmZ46qmnYGVldU+5RJBJtZlcRETVadTAse+B3fOBwrotZ0Rkyp5r0xd/5Z2p8T5rM2s83fJpPN3qaViZGd6bKt3e9RPF7rS0HVW6vkTcmTNn7jjn2dBcvnwZ/v7+OHToENq2bSs6Tp2xQBPdK1UpcHAp8PcinmhIVAsJnmF43LoYEm68/ZjJzDAocBAmtZ4ET9u6LQ9GhqNZs2bYs2cPfH3140qR+u6JJ57AY489hscff1x0lHqjUqmQmpqK119/HZcuXaqy5KIhYYEmqi9l+cA/nwAHvgRUjXf5YiJD9FLbvtiWewZymRz9mvXDlNZT4GfvJzoWETWwXbt2oXv37ggODsYvv/xSZdk8Q8ICTVTfijKAPQuAI8sBTc1XkyIydRc8QvB5i86YGjkVQU4Nf6lvIqL6xAJN1FByk4G/3gdO/gRIt19HlMh0yIAWA4CurwFeEXfenIhID7FAEzW09DPA7nlA/K+AdPu1VomMlwwIHQh0fRXwNMyPbImIrmOBJmosucnAgSXAsZVARZHoNESNQyYHwgYB0a8CHmGi0xAR1QsWaKLGVppXOT/64FKgsHZr4hIZHAs7IPJJoMNEwDVQdBoionpl9AV61qxZ2LBhQ60uq0nUqDQq4NRaYN/nQPpJ0WmI6odTM+C+iUDkcMCq9heoICIyJHd1JcK0tDQ8++yzCAgIgKWlJXx9fTFw4EDs2LGjvvPpBX9/f8hkMshkMlhbW8Pf3x9Dhw7Fzp07RUers+tXNbr+5eLigh49ehjsOowGTWEOtH4CmPw3MGojENgbgEx0KqK7E9AdePJH4NmjQMfJLM9EZNTqXKCTk5PRrl077Ny5E/Pnz8fJkyexZcsWdO/eHVOnTm2IjHph9uzZSE1NRUJCAr7//ns4OjqiV69et7xEJQBIkgS1Wt2IKWsvISEBqamp2LVrF9zc3DBgwABkZGSIjmW6AroBI34BphwA2owEFJaiExHdmbktEDUOmBoLjNoAhPQF5Hc1LkNEZFDq/JNuypQpkMlkiI2NxZAhQxAcHKy7DvuBAwcAACkpKRg0aBCUSiXs7e0xdOhQpKen6/Yxa9YsREZGIiYmBn5+flAqlZg8eTI0Gg3mz58PT09PuLu7Vyun+fn5mDBhAtzd3WFvb48ePXrg+PHjVbb54IMP4OHhATs7O4wbNw5lZWW6+/bs2QNzc3OkpaVVecz06dMRHR192+dtZ2cHT09P+Pn5ITo6Gl999RVmzJiBmTNnIiEhAcCN0d2tW7ciKioKlpaW2Lt3LxITEzFo0CB4eHhAqVSiffv22L59e5X9+/v7Y86cORg1ahSUSiWaNm2KjRs3IjMzU/dahoeH4/Dhw7rHZGdn48knn4SPjw9sbGwQHh6O1atX3+mPEADg7u4OT09PhIeH46233kJ+fj4OHjyou///7d19UJTlv8fxN0+HSDigqLAJJ9AFFRQ7+AhOSEltyWFEfqZWQoiJCqlYiU6JOo5OmfojnQKnjog9HI0JRzsNgmRCTj6siHqOsYptENDPVZMjCfxQXDh/3LK57qauWuvD9zVzz8K19977vS/W8bPXXntf5eXljBgxAldXV1QqFYsWLTJ7MxAdHc2cOXPIyMige/fu+Pj48NFHH9HS0sK0adPw8PCgX79+7Ny50/QYo9HI9OnTCQwMxM3Njf79+7Nu3TqzupKTk4mPj2fNmjWoVCq8vb1JT0+nvb3dtM+lS5fIzMzE398fV1dXgoKC2Lhxo+n+qqoqxo0bh7u7Oz4+PiQmJvLrr7/eUr/YXe8BMP4DmH8cns6CHv3sXZEQlrweh2dXwOtV8B9/h1797V2REEL8pWwK0I2NjRQXF5Oenk63bt0s7vfy8qKzs5P4+HgaGxspLy+ntLQUvV7P5MmTzfbV6/Xs3LmT4uJitmzZQl5eHrGxsTQ0NFBeXs6qVatYvHixKZR3dnYSGxuLwWCgqKiIw4cPEx4eztixY2lsbASgoKCApUuXsnLlSioqKlCpVOTk5JieMyoqir59+/Lpp5+a2q5cucJnn33GtGnTbOkKAObNm0dnZyc7duwwa8/MzOSdd95Bp9MRFhZGc3Mz48aN45tvvuHIkSNoNBri4uKoq6sze1x2djajR4/myJEjxMbGkpiYSFJSElOnTqWyshK1Wk1SUhJd09bb2toYOnQoX3/9NcePHyc1NZXExESzIHwzra2tbNq0CQAXFxcAfvnlF8aNG8fw4cM5duwYubm5bNy4kRUrVpg9dvPmzfTs2ROtVsucOXOYPXs2L7zwApGRkVRWVqLRaEhMTKS1tRWAjo4O/Pz8KCgooKqqiiVLlvDWW29RUFBgdtw9e/ag1+vZs2cPmzdvJj8/n/z8fNP9SUlJbN26lfXr16PT6diwYQPu7u4AnD59mjFjxvDEE09QUVFBcXExZ86cYdKkSbfcJ/cE994Q9SbMrYSUEghPAlf5SFzYkYMT9HsapvwXzD0KkXPAzcveVQkhhF3Y9CVCrVbLyJEj2bZtGxMmTLC6T2lpKc8//zw1NTWmte6rqqoIDQ1Fq9UyfPhwli1bxurVqzEYDHh4eADw3HPPcfLkSfR6PY5XPwIcMGAAycnJLFq0iG+//ZYJEyZw9uxZXF1//3hbrVaTmZlJamoqkZGRDBkyhNzcXNP9o0aNoq2tzfQlwvfee4/8/HyqqqoA2LFjB1OnTsVgMFh9UwDK6HBGRgYZGRkW9/n6+pKQkEBOTo5pecrt27czfvz4G/ZlaGgos2fP5rXXXjM9x5NPPmkK9waDAZVKRVZWFsuXLwfgwIEDREREcPr0aXx9fa0eNzY2loEDB7JmzRqr93fV2HWura2tdHZ2MnToUPbv34+Liwtvv/02hYWF6HQ6HByUObk5OTksXLiQpqYmHB0diY6Oxmg0snfvXkAZXfb09CQhIYFPPvnE7Bz279/PqFGjrNaTnp7OmTNn+PLLLwFlBLqsrAy9Xo+TkxMAkyZNwtHRka1bt1JdXU3//v0pLS0lJibG4nhLlizh4MGDlJSUmNoaGhrw9/fn5MmTBAcH/9Gf5N7X/k/lWtJHP4ea72RxFvHXUD0BYZNg0ETw8LF3NUIIcU+waQS6K2t3hSprdDod/v7+pvAMEBISgpeXFzqdztQWEBBgCs8APj4+hISEmMJzV1vXvNzDhw/T3NyMt7c37u7upq2mpga9Xm967oiICLN6rv89OTmZH3/80TSynZeXx6RJk/4wPN9MZ2enRX8MGzbM7PeWlhYyMzNN/eDu7s6JEycsRqDDwn5flcvHR/mP6to14rvauvrEaDSycuVKwsLCTP2ya9cui+Nas3fvXiorK9myZQuPP/44+fn5phHorn689rxGjx5Nc3MzDQ0NVut1cnLC29v7hvUCbNiwgWHDhtGrVy/c3d35+OOPLeoNDQ01hWcAlUplOsbRo0dxcnJizJgxVs/r8OHD7Nmzx+w1MmDAAADT6+S+5eKmBJmkHZDxv/D0YpniIf4c3QOU6za/VgEzyyEiXcKzEEJcw9mWnYOCgnBwcECn0xEfH291H2uB0lp7V1jr4uDgYLWto0MZZevo6EClUlFWVmZxbC8vr1s+h969exMXF8emTZvo27cvRUVFVo95K86fP8+5c+cIDAw0a78+jC9YsICSkhLWrFmDWq3Gzc2NiRMncvnyZbP9rj3/rr6y1tbVJ2vXriU7O5v333+fwYMH061bNzIyMiyOa01gYCBeXl4EBwfT1tbGhAkTOH78OK6urlb/htbePN3sb3h9vQUFBcyfP5+1a9cSERGBh4cHq1evtphycqPXgZub2w3Pq6Ojg7i4OFatWmVxn0qluuFj7yuefhC1QNnqDiij0j9sh0u/2bsycb961BtCE5Q3af4j7F2NEELc02wK0D169ECj0fDhhx8yd+5ci6B44cIFQkJCqKuro76+3mwKR1NTEwMHDrztQsPDwzEYDDg7OxMQEGB1n4EDB3LgwAGSkpJMbV0jzdd69dVXmTJlCn5+fvTr14/Ro0ffVk3r1q3D0dHxD99MdNm7dy/JycmmaS/Nzc3U1tbe1nNef9zx48czdepUQAmPp06dsrmfExMTWb58OTk5OcyfP5+QkBAKCwvNgvS+ffvw8PCgT58+d1RvZGQkaWlppjZbR4UHDx5MR0cH5eXlVqdwhIeHU1hYSEBAAM7ONr2871//NkrZnn8PThbByZ1wqhTaLti7MnGvc3kU+o9TQnO/seD0kPybEUKIO2TzVThycnIwGo2MGDGCwsJCTp06hU6nY/369URERBATE0NYWBgvv/wylZWVaLVakpKSGDNmjMXUBlvExMQQERFBfHw8JSUl1NbWsm/fPhYvXmy6MsW8efPIy8sjLy+P6upqli5dyg8//GBxLI1Gg6enJytWrLjlLw9evHgRg8FAfX093333HampqaxYsYKVK1eiVt94lS21Ws22bds4evQox44d46WXXjKNqN4JtVpNaWkp+/btQ6fTMXPmTIsrjNwKR0dHMjIyePfdd2ltbSUtLY36+nrmzJnDiRMn2LFjB0uXLuX11183m2JzO/VWVFRQUlJCdXU1WVlZHDp0yKZjBAQE8Morr5CSksL27dupqamhrKzM9EXE9PR0GhsbefHFF9Fqtfz000/s2rWLlJQUjEbjbdd+X3Bxg0F/g7/9JyzQwyv/DaPSlI/jhejyiJcy0pzwMbx5CiZuhGCNhGchhLCBzWkoMDCQyspKnnrqKd544w0GDRrEM888w+7du8nNzcXBwYHt27fTvXt3oqKiiImJoW/fvnzxxRd3VKiDgwNFRUVERUWRkpJCcHAwU6ZMoba21jTXdvLkySxZsoSFCxcydOhQfv75Z2bPnm150o6OJCcnYzQazUarr32ua6/6AMqX01QqFWq1msTERJqamti9ezcLFy68ae3Z2dl0796dyMhI4uLi0Gg0hIeH315HXCMrK4vw8HA0Gg3R0dH4+vpajIbn5+ffcM56l5SUFNrb2/nggw/o06cPRUVFaLVahgwZwqxZs5g+fTqLFy++o3pnzZpFQkICkydPZuTIkZw/f95sNPpW5ebmMnHiRNLS0hgwYAAzZsygpaUFgMcee4zvv/8eo9GIRqNh0KBBzJs3D09PzzsK//cdJ2cIjILn3oF5xyDtIIxdCn4jwOEh6gcBOIBvGDz5pnJFl8yf4IVNyqizq7u9ixNCiPvSA7+U9x+ZMWMGZ86c4auvvjJrr62tJSgoiKqqKoKCguxU3d2zbNkyysrKbnuet3gANZ+D6mJl0++B9hZ7VyTutkc8lZUBg54FdYx8AVAIIe6yh+4zu6amJg4dOsTnn39ucf1mgOLiYlJTUx+I8AxQUlJisViJeMi594LwRGVrb1MuiVdTDnX74fQx6Lg3V88UN+E7WFkOPuhZ8BsuUzKEEOJP9NCNQEdHR6PVapk5cybZ2dn2LkeIe8vlVmg4pFzZo24fNFTA5WZ7VyWu5+gMPqFKUPYbAX3HgIf1a8MLIYS4+x66AC2EsEGHEQz/Az/vV0ao6w5Ay9mbP07cXR4q8Bt2NTAPh8f+XfnSqBBCCLuQAC2EsM15vRKm6w+C4TicOynzqO8m50eU1f/8hv0emj397F2VEEKIa0iAFkLcmc5OuFAHZ3VwTgdnT8DZKvi1Gq602bu6e5ejs3KJQe8g6KlWbn0HK5uTy00fLoQQwn4kQAsh/hwdHfB/NdcFax2cPwXGm6+W+cB41Ns8JPcMhp5BSniWoCyEEPclCdBCiL9WRwe0nIOL/4CLBvjtH3DxNPx2Wrm9eFppux9WUnzEE7r1gm69oVtPcO+t/O7pr4RkbzU82sPeVQohhLjLJEALIe5N7f+0DNZtvylXBbl08epts3J7uVm5JN+VS2C8pEwduXJZ+bnz6qqfDo7g9C9XNxdwcr16e23b1Z+dr966/qsSiN27QnLXz1c3Z1f79pEQQgi7kAAthHiwGduV8OzoZO9KhBBCPCAkQAshhBBCCGEDR3sXIIQQQgghxP1EArQQQgghhBA2kAAthBBCCCGEDSRACyGEEEIIYQMJ0EIIIYQQQthAArQQQgghhBA2kAAthBBCCCGEDSRACyGEEEIIYYP/BxNmg6u4DlT4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88" y="500042"/>
            <a:ext cx="5749889" cy="3929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084" y="4857760"/>
            <a:ext cx="1129668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Calibri" pitchFamily="34" charset="0"/>
              </a:rPr>
              <a:t>Interpretation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"</a:t>
            </a:r>
            <a:r>
              <a:rPr lang="en-IN" sz="2000" dirty="0" err="1" smtClean="0">
                <a:latin typeface="Calibri" pitchFamily="34" charset="0"/>
              </a:rPr>
              <a:t>Comedy,Romance</a:t>
            </a:r>
            <a:r>
              <a:rPr lang="en-IN" sz="2000" dirty="0" smtClean="0">
                <a:latin typeface="Calibri" pitchFamily="34" charset="0"/>
              </a:rPr>
              <a:t>" and "</a:t>
            </a:r>
            <a:r>
              <a:rPr lang="en-IN" sz="2000" dirty="0" err="1" smtClean="0">
                <a:latin typeface="Calibri" pitchFamily="34" charset="0"/>
              </a:rPr>
              <a:t>Comedy,Drama,Romance</a:t>
            </a:r>
            <a:r>
              <a:rPr lang="en-IN" sz="2000" dirty="0" smtClean="0">
                <a:latin typeface="Calibri" pitchFamily="34" charset="0"/>
              </a:rPr>
              <a:t>" comprise most of the data i.e. more than 82%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 None of the other genres have much presence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 We can say that people appreciate mainly these  2 genres so new dramas need to focus on these genres </a:t>
            </a:r>
          </a:p>
          <a:p>
            <a:endParaRPr lang="en-IN" dirty="0"/>
          </a:p>
        </p:txBody>
      </p:sp>
      <p:pic>
        <p:nvPicPr>
          <p:cNvPr id="7" name="Picture 6" descr="download (3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446" y="214290"/>
            <a:ext cx="4357718" cy="4640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960" y="214290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libri" pitchFamily="34" charset="0"/>
              </a:rPr>
              <a:t>Genre Analysis</a:t>
            </a:r>
            <a:endParaRPr lang="en-IN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1542</Words>
  <PresentationFormat>Custom</PresentationFormat>
  <Paragraphs>521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Libre Baskerville</vt:lpstr>
      <vt:lpstr>Amiri Quran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 Ram Aduri</dc:creator>
  <cp:lastModifiedBy>Subhadra Bhupathiraju</cp:lastModifiedBy>
  <cp:revision>66</cp:revision>
  <dcterms:created xsi:type="dcterms:W3CDTF">2021-02-16T05:19:01Z</dcterms:created>
  <dcterms:modified xsi:type="dcterms:W3CDTF">2023-01-26T12:31:52Z</dcterms:modified>
</cp:coreProperties>
</file>