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2" r:id="rId6"/>
    <p:sldId id="278" r:id="rId7"/>
    <p:sldId id="279" r:id="rId8"/>
    <p:sldId id="280" r:id="rId9"/>
    <p:sldId id="281" r:id="rId10"/>
    <p:sldId id="283" r:id="rId11"/>
    <p:sldId id="282" r:id="rId12"/>
    <p:sldId id="284" r:id="rId13"/>
    <p:sldId id="285" r:id="rId14"/>
    <p:sldId id="286" r:id="rId15"/>
    <p:sldId id="287" r:id="rId16"/>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722"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500" y="1409700"/>
            <a:ext cx="12115800"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838787"/>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838787"/>
                </a:solidFill>
                <a:latin typeface="Trebuchet MS"/>
                <a:cs typeface="Trebuchet MS"/>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838787"/>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3004800" cy="9753600"/>
          </a:xfrm>
          <a:custGeom>
            <a:avLst/>
            <a:gdLst/>
            <a:ahLst/>
            <a:cxnLst/>
            <a:rect l="l" t="t" r="r" b="b"/>
            <a:pathLst>
              <a:path w="13004800" h="9753600">
                <a:moveTo>
                  <a:pt x="13004800" y="0"/>
                </a:moveTo>
                <a:lnTo>
                  <a:pt x="0" y="0"/>
                </a:lnTo>
                <a:lnTo>
                  <a:pt x="0" y="9753600"/>
                </a:lnTo>
                <a:lnTo>
                  <a:pt x="13004800" y="9753600"/>
                </a:lnTo>
                <a:lnTo>
                  <a:pt x="13004800" y="0"/>
                </a:lnTo>
                <a:close/>
              </a:path>
            </a:pathLst>
          </a:custGeom>
          <a:solidFill>
            <a:srgbClr val="222222"/>
          </a:solidFill>
        </p:spPr>
        <p:txBody>
          <a:bodyPr wrap="square" lIns="0" tIns="0" rIns="0" bIns="0" rtlCol="0"/>
          <a:lstStyle/>
          <a:p>
            <a:endParaRPr/>
          </a:p>
        </p:txBody>
      </p:sp>
      <p:sp>
        <p:nvSpPr>
          <p:cNvPr id="17" name="bg object 17"/>
          <p:cNvSpPr/>
          <p:nvPr/>
        </p:nvSpPr>
        <p:spPr>
          <a:xfrm>
            <a:off x="406400" y="6140894"/>
            <a:ext cx="12192000" cy="635"/>
          </a:xfrm>
          <a:custGeom>
            <a:avLst/>
            <a:gdLst/>
            <a:ahLst/>
            <a:cxnLst/>
            <a:rect l="l" t="t" r="r" b="b"/>
            <a:pathLst>
              <a:path w="12192000" h="635">
                <a:moveTo>
                  <a:pt x="0" y="261"/>
                </a:moveTo>
                <a:lnTo>
                  <a:pt x="12192000" y="0"/>
                </a:lnTo>
              </a:path>
            </a:pathLst>
          </a:custGeom>
          <a:ln w="38100">
            <a:solidFill>
              <a:srgbClr val="A6AAA9"/>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06400" y="993161"/>
            <a:ext cx="12192000" cy="635"/>
          </a:xfrm>
          <a:custGeom>
            <a:avLst/>
            <a:gdLst/>
            <a:ahLst/>
            <a:cxnLst/>
            <a:rect l="l" t="t" r="r" b="b"/>
            <a:pathLst>
              <a:path w="12192000" h="634">
                <a:moveTo>
                  <a:pt x="0" y="261"/>
                </a:moveTo>
                <a:lnTo>
                  <a:pt x="12192000" y="0"/>
                </a:lnTo>
              </a:path>
            </a:pathLst>
          </a:custGeom>
          <a:ln w="25400">
            <a:solidFill>
              <a:srgbClr val="A6AAA9"/>
            </a:solidFill>
          </a:ln>
        </p:spPr>
        <p:txBody>
          <a:bodyPr wrap="square" lIns="0" tIns="0" rIns="0" bIns="0" rtlCol="0"/>
          <a:lstStyle/>
          <a:p>
            <a:endParaRPr/>
          </a:p>
        </p:txBody>
      </p:sp>
      <p:sp>
        <p:nvSpPr>
          <p:cNvPr id="2" name="Holder 2"/>
          <p:cNvSpPr>
            <a:spLocks noGrp="1"/>
          </p:cNvSpPr>
          <p:nvPr>
            <p:ph type="title"/>
          </p:nvPr>
        </p:nvSpPr>
        <p:spPr>
          <a:xfrm>
            <a:off x="444500" y="482600"/>
            <a:ext cx="5501640" cy="391159"/>
          </a:xfrm>
          <a:prstGeom prst="rect">
            <a:avLst/>
          </a:prstGeom>
        </p:spPr>
        <p:txBody>
          <a:bodyPr wrap="square" lIns="0" tIns="0" rIns="0" bIns="0">
            <a:spAutoFit/>
          </a:bodyPr>
          <a:lstStyle>
            <a:lvl1pPr>
              <a:defRPr sz="2400" b="1" i="0">
                <a:solidFill>
                  <a:srgbClr val="838787"/>
                </a:solidFill>
                <a:latin typeface="Trebuchet MS"/>
                <a:cs typeface="Trebuchet MS"/>
              </a:defRPr>
            </a:lvl1pPr>
          </a:lstStyle>
          <a:p>
            <a:endParaRPr/>
          </a:p>
        </p:txBody>
      </p:sp>
      <p:sp>
        <p:nvSpPr>
          <p:cNvPr id="3" name="Holder 3"/>
          <p:cNvSpPr>
            <a:spLocks noGrp="1"/>
          </p:cNvSpPr>
          <p:nvPr>
            <p:ph type="body" idx="1"/>
          </p:nvPr>
        </p:nvSpPr>
        <p:spPr>
          <a:xfrm>
            <a:off x="419100" y="2760586"/>
            <a:ext cx="12166600" cy="599820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3/13/2022</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hawna94110" TargetMode="External"/><Relationship Id="rId2" Type="http://schemas.openxmlformats.org/officeDocument/2006/relationships/hyperlink" Target="https://bhawana.netlify.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8BA772-EF58-4DD8-9903-68CEC2120704}"/>
              </a:ext>
            </a:extLst>
          </p:cNvPr>
          <p:cNvPicPr>
            <a:picLocks noChangeAspect="1"/>
          </p:cNvPicPr>
          <p:nvPr/>
        </p:nvPicPr>
        <p:blipFill>
          <a:blip r:embed="rId2"/>
          <a:stretch>
            <a:fillRect/>
          </a:stretch>
        </p:blipFill>
        <p:spPr>
          <a:xfrm>
            <a:off x="622300" y="2052955"/>
            <a:ext cx="11671300" cy="2838450"/>
          </a:xfrm>
          <a:prstGeom prst="rect">
            <a:avLst/>
          </a:prstGeom>
        </p:spPr>
      </p:pic>
      <p:sp>
        <p:nvSpPr>
          <p:cNvPr id="8" name="TextBox 7">
            <a:extLst>
              <a:ext uri="{FF2B5EF4-FFF2-40B4-BE49-F238E27FC236}">
                <a16:creationId xmlns:a16="http://schemas.microsoft.com/office/drawing/2014/main" id="{A0E9A48A-834A-474E-946B-3BF999FEF840}"/>
              </a:ext>
            </a:extLst>
          </p:cNvPr>
          <p:cNvSpPr txBox="1"/>
          <p:nvPr/>
        </p:nvSpPr>
        <p:spPr>
          <a:xfrm>
            <a:off x="622300" y="838200"/>
            <a:ext cx="3810000" cy="830997"/>
          </a:xfrm>
          <a:prstGeom prst="rect">
            <a:avLst/>
          </a:prstGeom>
          <a:noFill/>
        </p:spPr>
        <p:txBody>
          <a:bodyPr wrap="square" rtlCol="0">
            <a:spAutoFit/>
          </a:bodyPr>
          <a:lstStyle/>
          <a:p>
            <a:r>
              <a:rPr lang="en-IN" sz="4800" dirty="0">
                <a:solidFill>
                  <a:schemeClr val="tx2">
                    <a:lumMod val="60000"/>
                    <a:lumOff val="40000"/>
                  </a:schemeClr>
                </a:solidFill>
                <a:latin typeface="Bahnschrift SemiBold" panose="020B0502040204020203" pitchFamily="34" charset="0"/>
              </a:rPr>
              <a:t>K BHAWANA</a:t>
            </a:r>
          </a:p>
        </p:txBody>
      </p:sp>
      <p:sp>
        <p:nvSpPr>
          <p:cNvPr id="9" name="TextBox 8">
            <a:extLst>
              <a:ext uri="{FF2B5EF4-FFF2-40B4-BE49-F238E27FC236}">
                <a16:creationId xmlns:a16="http://schemas.microsoft.com/office/drawing/2014/main" id="{45794C28-E8E0-41C7-A4A9-4051A3B19C20}"/>
              </a:ext>
            </a:extLst>
          </p:cNvPr>
          <p:cNvSpPr txBox="1"/>
          <p:nvPr/>
        </p:nvSpPr>
        <p:spPr>
          <a:xfrm>
            <a:off x="330200" y="7146647"/>
            <a:ext cx="11353800" cy="1107996"/>
          </a:xfrm>
          <a:prstGeom prst="rect">
            <a:avLst/>
          </a:prstGeom>
          <a:noFill/>
        </p:spPr>
        <p:txBody>
          <a:bodyPr wrap="square" rtlCol="0">
            <a:spAutoFit/>
          </a:bodyPr>
          <a:lstStyle/>
          <a:p>
            <a:r>
              <a:rPr lang="en-IN" sz="6600" b="0" i="0" dirty="0">
                <a:solidFill>
                  <a:schemeClr val="tx2">
                    <a:lumMod val="60000"/>
                    <a:lumOff val="40000"/>
                  </a:schemeClr>
                </a:solidFill>
                <a:effectLst/>
                <a:latin typeface="Bahnschrift SemiBold" panose="020B0502040204020203" pitchFamily="34" charset="0"/>
              </a:rPr>
              <a:t>Predicting Customer Churn</a:t>
            </a:r>
            <a:endParaRPr lang="en-IN" sz="6600" dirty="0">
              <a:solidFill>
                <a:schemeClr val="tx2">
                  <a:lumMod val="60000"/>
                  <a:lumOff val="40000"/>
                </a:schemeClr>
              </a:solidFill>
              <a:latin typeface="Bahnschrift SemiBol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6" name="object 6"/>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Trebuchet MS"/>
                <a:cs typeface="Trebuchet MS"/>
              </a:rPr>
              <a:t>3</a:t>
            </a:r>
            <a:endParaRPr sz="2400">
              <a:latin typeface="Trebuchet MS"/>
              <a:cs typeface="Trebuchet MS"/>
            </a:endParaRPr>
          </a:p>
        </p:txBody>
      </p:sp>
      <p:sp>
        <p:nvSpPr>
          <p:cNvPr id="9" name="object 4">
            <a:extLst>
              <a:ext uri="{FF2B5EF4-FFF2-40B4-BE49-F238E27FC236}">
                <a16:creationId xmlns:a16="http://schemas.microsoft.com/office/drawing/2014/main" id="{3DA7C90A-62C4-452B-AA26-C7FF64F1E353}"/>
              </a:ext>
            </a:extLst>
          </p:cNvPr>
          <p:cNvSpPr txBox="1">
            <a:spLocks/>
          </p:cNvSpPr>
          <p:nvPr/>
        </p:nvSpPr>
        <p:spPr>
          <a:xfrm>
            <a:off x="444499" y="1409700"/>
            <a:ext cx="11315701" cy="628377"/>
          </a:xfrm>
          <a:prstGeom prst="rect">
            <a:avLst/>
          </a:prstGeom>
        </p:spPr>
        <p:txBody>
          <a:bodyPr vert="horz" wrap="square" lIns="0" tIns="12700" rIns="0" bIns="0" rtlCol="0">
            <a:spAutoFit/>
          </a:bodyPr>
          <a:lstStyle>
            <a:lvl1pPr>
              <a:defRPr sz="2400" b="1" i="0">
                <a:solidFill>
                  <a:srgbClr val="838787"/>
                </a:solidFill>
                <a:latin typeface="Trebuchet MS"/>
                <a:ea typeface="+mj-ea"/>
                <a:cs typeface="Trebuchet MS"/>
              </a:defRPr>
            </a:lvl1pPr>
          </a:lstStyle>
          <a:p>
            <a:r>
              <a:rPr lang="en-IN" sz="4000" kern="0" dirty="0">
                <a:solidFill>
                  <a:schemeClr val="tx2">
                    <a:lumMod val="60000"/>
                    <a:lumOff val="40000"/>
                  </a:schemeClr>
                </a:solidFill>
                <a:latin typeface="Bahnschrift SemiBold" panose="020B0502040204020203" pitchFamily="34" charset="0"/>
              </a:rPr>
              <a:t>Comparison of all Models</a:t>
            </a:r>
          </a:p>
        </p:txBody>
      </p:sp>
      <p:pic>
        <p:nvPicPr>
          <p:cNvPr id="7" name="Picture 6">
            <a:extLst>
              <a:ext uri="{FF2B5EF4-FFF2-40B4-BE49-F238E27FC236}">
                <a16:creationId xmlns:a16="http://schemas.microsoft.com/office/drawing/2014/main" id="{5D4918EA-E751-40A3-9423-C40F6E3A88BA}"/>
              </a:ext>
            </a:extLst>
          </p:cNvPr>
          <p:cNvPicPr>
            <a:picLocks noChangeAspect="1"/>
          </p:cNvPicPr>
          <p:nvPr/>
        </p:nvPicPr>
        <p:blipFill>
          <a:blip r:embed="rId2"/>
          <a:stretch>
            <a:fillRect/>
          </a:stretch>
        </p:blipFill>
        <p:spPr>
          <a:xfrm>
            <a:off x="723900" y="2882900"/>
            <a:ext cx="4791075" cy="5476875"/>
          </a:xfrm>
          <a:prstGeom prst="rect">
            <a:avLst/>
          </a:prstGeom>
        </p:spPr>
      </p:pic>
      <p:pic>
        <p:nvPicPr>
          <p:cNvPr id="10" name="Picture 9">
            <a:extLst>
              <a:ext uri="{FF2B5EF4-FFF2-40B4-BE49-F238E27FC236}">
                <a16:creationId xmlns:a16="http://schemas.microsoft.com/office/drawing/2014/main" id="{7949F13D-7D1B-4CEB-AAA8-39ED3FCB9F13}"/>
              </a:ext>
            </a:extLst>
          </p:cNvPr>
          <p:cNvPicPr>
            <a:picLocks noChangeAspect="1"/>
          </p:cNvPicPr>
          <p:nvPr/>
        </p:nvPicPr>
        <p:blipFill>
          <a:blip r:embed="rId3"/>
          <a:stretch>
            <a:fillRect/>
          </a:stretch>
        </p:blipFill>
        <p:spPr>
          <a:xfrm>
            <a:off x="7264400" y="2851150"/>
            <a:ext cx="4886325" cy="5467350"/>
          </a:xfrm>
          <a:prstGeom prst="rect">
            <a:avLst/>
          </a:prstGeom>
        </p:spPr>
      </p:pic>
      <p:sp>
        <p:nvSpPr>
          <p:cNvPr id="11" name="TextBox 10">
            <a:extLst>
              <a:ext uri="{FF2B5EF4-FFF2-40B4-BE49-F238E27FC236}">
                <a16:creationId xmlns:a16="http://schemas.microsoft.com/office/drawing/2014/main" id="{34234A40-81FA-41D3-9CF3-212BA216A9A0}"/>
              </a:ext>
            </a:extLst>
          </p:cNvPr>
          <p:cNvSpPr txBox="1"/>
          <p:nvPr/>
        </p:nvSpPr>
        <p:spPr>
          <a:xfrm>
            <a:off x="723900" y="2264683"/>
            <a:ext cx="3581400" cy="369332"/>
          </a:xfrm>
          <a:prstGeom prst="rect">
            <a:avLst/>
          </a:prstGeom>
          <a:noFill/>
        </p:spPr>
        <p:txBody>
          <a:bodyPr wrap="square" rtlCol="0">
            <a:spAutoFit/>
          </a:bodyPr>
          <a:lstStyle/>
          <a:p>
            <a:r>
              <a:rPr lang="en-IN" dirty="0">
                <a:latin typeface="Bahnschrift SemiBold" panose="020B0502040204020203" pitchFamily="34" charset="0"/>
              </a:rPr>
              <a:t>1. Logistic Regression</a:t>
            </a:r>
          </a:p>
        </p:txBody>
      </p:sp>
      <p:sp>
        <p:nvSpPr>
          <p:cNvPr id="14" name="TextBox 13">
            <a:extLst>
              <a:ext uri="{FF2B5EF4-FFF2-40B4-BE49-F238E27FC236}">
                <a16:creationId xmlns:a16="http://schemas.microsoft.com/office/drawing/2014/main" id="{484A1EC2-7F51-4A1A-B75E-F39CABA91BD5}"/>
              </a:ext>
            </a:extLst>
          </p:cNvPr>
          <p:cNvSpPr txBox="1"/>
          <p:nvPr/>
        </p:nvSpPr>
        <p:spPr>
          <a:xfrm>
            <a:off x="7264400" y="2159255"/>
            <a:ext cx="3581400" cy="369332"/>
          </a:xfrm>
          <a:prstGeom prst="rect">
            <a:avLst/>
          </a:prstGeom>
          <a:noFill/>
        </p:spPr>
        <p:txBody>
          <a:bodyPr wrap="square" rtlCol="0">
            <a:spAutoFit/>
          </a:bodyPr>
          <a:lstStyle/>
          <a:p>
            <a:r>
              <a:rPr lang="en-IN" dirty="0">
                <a:latin typeface="Bahnschrift SemiBold" panose="020B0502040204020203" pitchFamily="34" charset="0"/>
              </a:rPr>
              <a:t>2. Naïve Bayes</a:t>
            </a:r>
          </a:p>
        </p:txBody>
      </p:sp>
    </p:spTree>
    <p:extLst>
      <p:ext uri="{BB962C8B-B14F-4D97-AF65-F5344CB8AC3E}">
        <p14:creationId xmlns:p14="http://schemas.microsoft.com/office/powerpoint/2010/main" val="31523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6" name="object 6"/>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Bahnschrift SemiBold" panose="020B0502040204020203" pitchFamily="34" charset="0"/>
                <a:cs typeface="Trebuchet MS"/>
              </a:rPr>
              <a:t>3</a:t>
            </a:r>
            <a:endParaRPr sz="2400">
              <a:latin typeface="Bahnschrift SemiBold" panose="020B0502040204020203" pitchFamily="34" charset="0"/>
              <a:cs typeface="Trebuchet MS"/>
            </a:endParaRPr>
          </a:p>
        </p:txBody>
      </p:sp>
      <p:sp>
        <p:nvSpPr>
          <p:cNvPr id="11" name="TextBox 10">
            <a:extLst>
              <a:ext uri="{FF2B5EF4-FFF2-40B4-BE49-F238E27FC236}">
                <a16:creationId xmlns:a16="http://schemas.microsoft.com/office/drawing/2014/main" id="{34234A40-81FA-41D3-9CF3-212BA216A9A0}"/>
              </a:ext>
            </a:extLst>
          </p:cNvPr>
          <p:cNvSpPr txBox="1"/>
          <p:nvPr/>
        </p:nvSpPr>
        <p:spPr>
          <a:xfrm>
            <a:off x="747764" y="1510585"/>
            <a:ext cx="3581400" cy="369332"/>
          </a:xfrm>
          <a:prstGeom prst="rect">
            <a:avLst/>
          </a:prstGeom>
          <a:noFill/>
        </p:spPr>
        <p:txBody>
          <a:bodyPr wrap="square" rtlCol="0">
            <a:spAutoFit/>
          </a:bodyPr>
          <a:lstStyle/>
          <a:p>
            <a:r>
              <a:rPr lang="en-IN" dirty="0">
                <a:latin typeface="Bahnschrift SemiBold" panose="020B0502040204020203" pitchFamily="34" charset="0"/>
              </a:rPr>
              <a:t>3. Random Forest</a:t>
            </a:r>
          </a:p>
        </p:txBody>
      </p:sp>
      <p:sp>
        <p:nvSpPr>
          <p:cNvPr id="14" name="TextBox 13">
            <a:extLst>
              <a:ext uri="{FF2B5EF4-FFF2-40B4-BE49-F238E27FC236}">
                <a16:creationId xmlns:a16="http://schemas.microsoft.com/office/drawing/2014/main" id="{484A1EC2-7F51-4A1A-B75E-F39CABA91BD5}"/>
              </a:ext>
            </a:extLst>
          </p:cNvPr>
          <p:cNvSpPr txBox="1"/>
          <p:nvPr/>
        </p:nvSpPr>
        <p:spPr>
          <a:xfrm>
            <a:off x="7303720" y="1372085"/>
            <a:ext cx="3581400" cy="646331"/>
          </a:xfrm>
          <a:prstGeom prst="rect">
            <a:avLst/>
          </a:prstGeom>
          <a:noFill/>
        </p:spPr>
        <p:txBody>
          <a:bodyPr wrap="square" rtlCol="0">
            <a:spAutoFit/>
          </a:bodyPr>
          <a:lstStyle/>
          <a:p>
            <a:r>
              <a:rPr lang="en-IN" dirty="0">
                <a:latin typeface="Bahnschrift SemiBold" panose="020B0502040204020203" pitchFamily="34" charset="0"/>
              </a:rPr>
              <a:t>4. Stacking (Random Forest + Logistic Regression)</a:t>
            </a:r>
          </a:p>
        </p:txBody>
      </p:sp>
      <p:pic>
        <p:nvPicPr>
          <p:cNvPr id="16" name="Picture 15">
            <a:extLst>
              <a:ext uri="{FF2B5EF4-FFF2-40B4-BE49-F238E27FC236}">
                <a16:creationId xmlns:a16="http://schemas.microsoft.com/office/drawing/2014/main" id="{4BC0E363-52E7-4FCA-92CF-23B9085C41C9}"/>
              </a:ext>
            </a:extLst>
          </p:cNvPr>
          <p:cNvPicPr>
            <a:picLocks noChangeAspect="1"/>
          </p:cNvPicPr>
          <p:nvPr/>
        </p:nvPicPr>
        <p:blipFill>
          <a:blip r:embed="rId2"/>
          <a:stretch>
            <a:fillRect/>
          </a:stretch>
        </p:blipFill>
        <p:spPr>
          <a:xfrm>
            <a:off x="742632" y="2478642"/>
            <a:ext cx="4905375" cy="5457825"/>
          </a:xfrm>
          <a:prstGeom prst="rect">
            <a:avLst/>
          </a:prstGeom>
        </p:spPr>
      </p:pic>
      <p:pic>
        <p:nvPicPr>
          <p:cNvPr id="18" name="Picture 17">
            <a:extLst>
              <a:ext uri="{FF2B5EF4-FFF2-40B4-BE49-F238E27FC236}">
                <a16:creationId xmlns:a16="http://schemas.microsoft.com/office/drawing/2014/main" id="{1C2E2099-10D3-4C59-B1BB-36D75CB0CF2F}"/>
              </a:ext>
            </a:extLst>
          </p:cNvPr>
          <p:cNvPicPr>
            <a:picLocks noChangeAspect="1"/>
          </p:cNvPicPr>
          <p:nvPr/>
        </p:nvPicPr>
        <p:blipFill>
          <a:blip r:embed="rId3"/>
          <a:stretch>
            <a:fillRect/>
          </a:stretch>
        </p:blipFill>
        <p:spPr>
          <a:xfrm>
            <a:off x="7265620" y="2465942"/>
            <a:ext cx="5105400" cy="5276850"/>
          </a:xfrm>
          <a:prstGeom prst="rect">
            <a:avLst/>
          </a:prstGeom>
        </p:spPr>
      </p:pic>
      <p:sp>
        <p:nvSpPr>
          <p:cNvPr id="19" name="TextBox 18">
            <a:extLst>
              <a:ext uri="{FF2B5EF4-FFF2-40B4-BE49-F238E27FC236}">
                <a16:creationId xmlns:a16="http://schemas.microsoft.com/office/drawing/2014/main" id="{85B70CFF-205B-4508-B5A8-F7DBBB714B78}"/>
              </a:ext>
            </a:extLst>
          </p:cNvPr>
          <p:cNvSpPr txBox="1"/>
          <p:nvPr/>
        </p:nvSpPr>
        <p:spPr>
          <a:xfrm>
            <a:off x="939800" y="8381515"/>
            <a:ext cx="10515600" cy="646331"/>
          </a:xfrm>
          <a:prstGeom prst="rect">
            <a:avLst/>
          </a:prstGeom>
          <a:noFill/>
        </p:spPr>
        <p:txBody>
          <a:bodyPr wrap="square" rtlCol="0">
            <a:spAutoFit/>
          </a:bodyPr>
          <a:lstStyle/>
          <a:p>
            <a:r>
              <a:rPr lang="en-IN" dirty="0">
                <a:latin typeface="Bahnschrift SemiBold" panose="020B0502040204020203" pitchFamily="34" charset="0"/>
              </a:rPr>
              <a:t>Conclusion: Logistic Regression is working best among all models with f1 score of 0.4316 on test data(20%) with is split of train data.</a:t>
            </a:r>
          </a:p>
        </p:txBody>
      </p:sp>
    </p:spTree>
    <p:extLst>
      <p:ext uri="{BB962C8B-B14F-4D97-AF65-F5344CB8AC3E}">
        <p14:creationId xmlns:p14="http://schemas.microsoft.com/office/powerpoint/2010/main" val="3133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6" name="object 6"/>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Trebuchet MS"/>
                <a:cs typeface="Trebuchet MS"/>
              </a:rPr>
              <a:t>3</a:t>
            </a:r>
            <a:endParaRPr sz="2400">
              <a:latin typeface="Trebuchet MS"/>
              <a:cs typeface="Trebuchet MS"/>
            </a:endParaRPr>
          </a:p>
        </p:txBody>
      </p:sp>
      <p:sp>
        <p:nvSpPr>
          <p:cNvPr id="11" name="TextBox 10">
            <a:extLst>
              <a:ext uri="{FF2B5EF4-FFF2-40B4-BE49-F238E27FC236}">
                <a16:creationId xmlns:a16="http://schemas.microsoft.com/office/drawing/2014/main" id="{34234A40-81FA-41D3-9CF3-212BA216A9A0}"/>
              </a:ext>
            </a:extLst>
          </p:cNvPr>
          <p:cNvSpPr txBox="1"/>
          <p:nvPr/>
        </p:nvSpPr>
        <p:spPr>
          <a:xfrm>
            <a:off x="635000" y="1230272"/>
            <a:ext cx="3581400" cy="369332"/>
          </a:xfrm>
          <a:prstGeom prst="rect">
            <a:avLst/>
          </a:prstGeom>
          <a:noFill/>
        </p:spPr>
        <p:txBody>
          <a:bodyPr wrap="square" rtlCol="0">
            <a:spAutoFit/>
          </a:bodyPr>
          <a:lstStyle/>
          <a:p>
            <a:r>
              <a:rPr lang="en-IN" dirty="0"/>
              <a:t>5. Light GBM</a:t>
            </a:r>
          </a:p>
        </p:txBody>
      </p:sp>
      <p:sp>
        <p:nvSpPr>
          <p:cNvPr id="19" name="TextBox 18">
            <a:extLst>
              <a:ext uri="{FF2B5EF4-FFF2-40B4-BE49-F238E27FC236}">
                <a16:creationId xmlns:a16="http://schemas.microsoft.com/office/drawing/2014/main" id="{85B70CFF-205B-4508-B5A8-F7DBBB714B78}"/>
              </a:ext>
            </a:extLst>
          </p:cNvPr>
          <p:cNvSpPr txBox="1"/>
          <p:nvPr/>
        </p:nvSpPr>
        <p:spPr>
          <a:xfrm>
            <a:off x="292100" y="7635556"/>
            <a:ext cx="5829300" cy="1200329"/>
          </a:xfrm>
          <a:prstGeom prst="rect">
            <a:avLst/>
          </a:prstGeom>
          <a:noFill/>
        </p:spPr>
        <p:txBody>
          <a:bodyPr wrap="square" rtlCol="0">
            <a:spAutoFit/>
          </a:bodyPr>
          <a:lstStyle/>
          <a:p>
            <a:r>
              <a:rPr lang="en-IN" dirty="0"/>
              <a:t>Conclusion: </a:t>
            </a:r>
            <a:r>
              <a:rPr lang="en-IN" dirty="0" err="1"/>
              <a:t>LightGBM</a:t>
            </a:r>
            <a:r>
              <a:rPr lang="en-IN" dirty="0"/>
              <a:t> is not working well either, but it is useful in getting feature importance. So according to light </a:t>
            </a:r>
            <a:r>
              <a:rPr lang="en-IN" dirty="0" err="1"/>
              <a:t>gbm</a:t>
            </a:r>
            <a:r>
              <a:rPr lang="en-IN" dirty="0"/>
              <a:t> </a:t>
            </a:r>
            <a:r>
              <a:rPr lang="en-IN" dirty="0" err="1"/>
              <a:t>credit_card</a:t>
            </a:r>
            <a:r>
              <a:rPr lang="en-IN" dirty="0"/>
              <a:t> is least useful. We will drop this feature and build final model.</a:t>
            </a:r>
          </a:p>
        </p:txBody>
      </p:sp>
      <p:pic>
        <p:nvPicPr>
          <p:cNvPr id="4" name="Picture 3">
            <a:extLst>
              <a:ext uri="{FF2B5EF4-FFF2-40B4-BE49-F238E27FC236}">
                <a16:creationId xmlns:a16="http://schemas.microsoft.com/office/drawing/2014/main" id="{1E94D39A-1926-4ADF-B226-A0FDB19840B4}"/>
              </a:ext>
            </a:extLst>
          </p:cNvPr>
          <p:cNvPicPr>
            <a:picLocks noChangeAspect="1"/>
          </p:cNvPicPr>
          <p:nvPr/>
        </p:nvPicPr>
        <p:blipFill>
          <a:blip r:embed="rId2"/>
          <a:stretch>
            <a:fillRect/>
          </a:stretch>
        </p:blipFill>
        <p:spPr>
          <a:xfrm>
            <a:off x="633095" y="1956116"/>
            <a:ext cx="4385162" cy="4597084"/>
          </a:xfrm>
          <a:prstGeom prst="rect">
            <a:avLst/>
          </a:prstGeom>
        </p:spPr>
      </p:pic>
      <p:pic>
        <p:nvPicPr>
          <p:cNvPr id="7" name="Picture 6">
            <a:extLst>
              <a:ext uri="{FF2B5EF4-FFF2-40B4-BE49-F238E27FC236}">
                <a16:creationId xmlns:a16="http://schemas.microsoft.com/office/drawing/2014/main" id="{69CD6DA2-1D9C-40FE-880C-A071EBBCA0AC}"/>
              </a:ext>
            </a:extLst>
          </p:cNvPr>
          <p:cNvPicPr>
            <a:picLocks noChangeAspect="1"/>
          </p:cNvPicPr>
          <p:nvPr/>
        </p:nvPicPr>
        <p:blipFill>
          <a:blip r:embed="rId3"/>
          <a:stretch>
            <a:fillRect/>
          </a:stretch>
        </p:blipFill>
        <p:spPr>
          <a:xfrm>
            <a:off x="6121400" y="1230272"/>
            <a:ext cx="6883400" cy="7761328"/>
          </a:xfrm>
          <a:prstGeom prst="rect">
            <a:avLst/>
          </a:prstGeom>
        </p:spPr>
      </p:pic>
    </p:spTree>
    <p:extLst>
      <p:ext uri="{BB962C8B-B14F-4D97-AF65-F5344CB8AC3E}">
        <p14:creationId xmlns:p14="http://schemas.microsoft.com/office/powerpoint/2010/main" val="246405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6" name="object 6"/>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Trebuchet MS"/>
                <a:cs typeface="Trebuchet MS"/>
              </a:rPr>
              <a:t>3</a:t>
            </a:r>
            <a:endParaRPr sz="2400">
              <a:latin typeface="Trebuchet MS"/>
              <a:cs typeface="Trebuchet MS"/>
            </a:endParaRPr>
          </a:p>
        </p:txBody>
      </p:sp>
      <p:sp>
        <p:nvSpPr>
          <p:cNvPr id="11" name="TextBox 10">
            <a:extLst>
              <a:ext uri="{FF2B5EF4-FFF2-40B4-BE49-F238E27FC236}">
                <a16:creationId xmlns:a16="http://schemas.microsoft.com/office/drawing/2014/main" id="{34234A40-81FA-41D3-9CF3-212BA216A9A0}"/>
              </a:ext>
            </a:extLst>
          </p:cNvPr>
          <p:cNvSpPr txBox="1"/>
          <p:nvPr/>
        </p:nvSpPr>
        <p:spPr>
          <a:xfrm>
            <a:off x="635000" y="1230272"/>
            <a:ext cx="4724400" cy="369332"/>
          </a:xfrm>
          <a:prstGeom prst="rect">
            <a:avLst/>
          </a:prstGeom>
          <a:noFill/>
        </p:spPr>
        <p:txBody>
          <a:bodyPr wrap="square" rtlCol="0">
            <a:spAutoFit/>
          </a:bodyPr>
          <a:lstStyle/>
          <a:p>
            <a:r>
              <a:rPr lang="en-IN" dirty="0"/>
              <a:t>6. Final Model</a:t>
            </a:r>
          </a:p>
        </p:txBody>
      </p:sp>
      <p:sp>
        <p:nvSpPr>
          <p:cNvPr id="3" name="Rectangle 2">
            <a:extLst>
              <a:ext uri="{FF2B5EF4-FFF2-40B4-BE49-F238E27FC236}">
                <a16:creationId xmlns:a16="http://schemas.microsoft.com/office/drawing/2014/main" id="{C0EAE8D0-A5D8-46EC-BE02-C9A4A86CEC19}"/>
              </a:ext>
            </a:extLst>
          </p:cNvPr>
          <p:cNvSpPr/>
          <p:nvPr/>
        </p:nvSpPr>
        <p:spPr>
          <a:xfrm>
            <a:off x="939800" y="2438400"/>
            <a:ext cx="3505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All Features are taken except </a:t>
            </a:r>
            <a:r>
              <a:rPr lang="en-IN" dirty="0" err="1"/>
              <a:t>Credit_card</a:t>
            </a:r>
            <a:endParaRPr lang="en-IN" dirty="0"/>
          </a:p>
        </p:txBody>
      </p:sp>
      <p:cxnSp>
        <p:nvCxnSpPr>
          <p:cNvPr id="10" name="Straight Arrow Connector 9">
            <a:extLst>
              <a:ext uri="{FF2B5EF4-FFF2-40B4-BE49-F238E27FC236}">
                <a16:creationId xmlns:a16="http://schemas.microsoft.com/office/drawing/2014/main" id="{36968925-36A3-4719-8814-E88D0C6B8229}"/>
              </a:ext>
            </a:extLst>
          </p:cNvPr>
          <p:cNvCxnSpPr>
            <a:stCxn id="3" idx="3"/>
          </p:cNvCxnSpPr>
          <p:nvPr/>
        </p:nvCxnSpPr>
        <p:spPr>
          <a:xfrm>
            <a:off x="4445000" y="30861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783FFD0-6663-4C98-9E4D-E29E69205F61}"/>
              </a:ext>
            </a:extLst>
          </p:cNvPr>
          <p:cNvSpPr/>
          <p:nvPr/>
        </p:nvSpPr>
        <p:spPr>
          <a:xfrm>
            <a:off x="7493000" y="2362200"/>
            <a:ext cx="4419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Label Encoding of categorical </a:t>
            </a:r>
            <a:r>
              <a:rPr lang="en-IN" dirty="0" err="1"/>
              <a:t>Featres</a:t>
            </a:r>
            <a:r>
              <a:rPr lang="en-IN" dirty="0"/>
              <a:t> + no standard scaling</a:t>
            </a:r>
          </a:p>
        </p:txBody>
      </p:sp>
      <p:cxnSp>
        <p:nvCxnSpPr>
          <p:cNvPr id="14" name="Straight Arrow Connector 13">
            <a:extLst>
              <a:ext uri="{FF2B5EF4-FFF2-40B4-BE49-F238E27FC236}">
                <a16:creationId xmlns:a16="http://schemas.microsoft.com/office/drawing/2014/main" id="{9D700EE7-5023-47F5-918D-281E8186DBA1}"/>
              </a:ext>
            </a:extLst>
          </p:cNvPr>
          <p:cNvCxnSpPr>
            <a:stCxn id="12" idx="2"/>
          </p:cNvCxnSpPr>
          <p:nvPr/>
        </p:nvCxnSpPr>
        <p:spPr>
          <a:xfrm>
            <a:off x="9702800" y="3962400"/>
            <a:ext cx="0" cy="220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4EA00DB-1AD0-4001-A35A-1F40EC9515B3}"/>
              </a:ext>
            </a:extLst>
          </p:cNvPr>
          <p:cNvSpPr/>
          <p:nvPr/>
        </p:nvSpPr>
        <p:spPr>
          <a:xfrm>
            <a:off x="7645400" y="6172200"/>
            <a:ext cx="4571997"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Logistic Regression with parameters:</a:t>
            </a:r>
          </a:p>
          <a:p>
            <a:pPr algn="ctr"/>
            <a:r>
              <a:rPr lang="en-IN" dirty="0" err="1"/>
              <a:t>class_weight</a:t>
            </a:r>
            <a:r>
              <a:rPr lang="en-IN" dirty="0"/>
              <a:t>="balanced“</a:t>
            </a:r>
          </a:p>
          <a:p>
            <a:pPr algn="ctr"/>
            <a:r>
              <a:rPr lang="en-IN" dirty="0"/>
              <a:t>C= 0.1</a:t>
            </a:r>
          </a:p>
          <a:p>
            <a:pPr algn="ctr"/>
            <a:r>
              <a:rPr lang="en-IN" dirty="0"/>
              <a:t>penalty = 'l2’</a:t>
            </a:r>
          </a:p>
          <a:p>
            <a:pPr algn="ctr"/>
            <a:r>
              <a:rPr lang="en-IN" dirty="0"/>
              <a:t>solver = 'newton-cg'</a:t>
            </a:r>
          </a:p>
        </p:txBody>
      </p:sp>
      <p:cxnSp>
        <p:nvCxnSpPr>
          <p:cNvPr id="17" name="Straight Arrow Connector 16">
            <a:extLst>
              <a:ext uri="{FF2B5EF4-FFF2-40B4-BE49-F238E27FC236}">
                <a16:creationId xmlns:a16="http://schemas.microsoft.com/office/drawing/2014/main" id="{4C655049-879B-4A16-902F-6E4FB0098315}"/>
              </a:ext>
            </a:extLst>
          </p:cNvPr>
          <p:cNvCxnSpPr>
            <a:stCxn id="15" idx="1"/>
          </p:cNvCxnSpPr>
          <p:nvPr/>
        </p:nvCxnSpPr>
        <p:spPr>
          <a:xfrm flipH="1" flipV="1">
            <a:off x="5054600" y="6934200"/>
            <a:ext cx="25908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B69912-4D73-45EE-9946-F921FA524A77}"/>
              </a:ext>
            </a:extLst>
          </p:cNvPr>
          <p:cNvSpPr/>
          <p:nvPr/>
        </p:nvSpPr>
        <p:spPr>
          <a:xfrm>
            <a:off x="1168400" y="6400800"/>
            <a:ext cx="3886200" cy="1447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With threshold of 0.572 achieved highest F1_ macro score on </a:t>
            </a:r>
            <a:r>
              <a:rPr lang="en-IN" dirty="0" err="1"/>
              <a:t>leaderboards</a:t>
            </a:r>
            <a:r>
              <a:rPr lang="en-IN" dirty="0"/>
              <a:t>.</a:t>
            </a:r>
          </a:p>
        </p:txBody>
      </p:sp>
    </p:spTree>
    <p:extLst>
      <p:ext uri="{BB962C8B-B14F-4D97-AF65-F5344CB8AC3E}">
        <p14:creationId xmlns:p14="http://schemas.microsoft.com/office/powerpoint/2010/main" val="269173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4" name="object 4"/>
          <p:cNvSpPr txBox="1"/>
          <p:nvPr/>
        </p:nvSpPr>
        <p:spPr>
          <a:xfrm>
            <a:off x="521652" y="3644537"/>
            <a:ext cx="12034153" cy="4678845"/>
          </a:xfrm>
          <a:prstGeom prst="rect">
            <a:avLst/>
          </a:prstGeom>
        </p:spPr>
        <p:txBody>
          <a:bodyPr vert="horz" wrap="square" lIns="0" tIns="15875" rIns="0" bIns="0" rtlCol="0">
            <a:spAutoFit/>
          </a:bodyPr>
          <a:lstStyle/>
          <a:p>
            <a:pPr marL="342900" indent="-342900" algn="just">
              <a:buFont typeface="Arial" panose="020B0604020202020204" pitchFamily="34" charset="0"/>
              <a:buChar char="•"/>
            </a:pPr>
            <a:r>
              <a:rPr lang="en-IN" sz="2800" dirty="0">
                <a:latin typeface="Bahnschrift SemiBold" panose="020B0502040204020203" pitchFamily="34" charset="0"/>
                <a:cs typeface="Arial"/>
              </a:rPr>
              <a:t>After trying with complex models such as Light GBM, </a:t>
            </a:r>
            <a:r>
              <a:rPr lang="en-IN" sz="2800" dirty="0" err="1">
                <a:latin typeface="Bahnschrift SemiBold" panose="020B0502040204020203" pitchFamily="34" charset="0"/>
                <a:cs typeface="Arial"/>
              </a:rPr>
              <a:t>XGBoost</a:t>
            </a:r>
            <a:r>
              <a:rPr lang="en-IN" sz="2800" dirty="0">
                <a:latin typeface="Bahnschrift SemiBold" panose="020B0502040204020203" pitchFamily="34" charset="0"/>
                <a:cs typeface="Arial"/>
              </a:rPr>
              <a:t> etc f1 macro score keep deteriorating. Also standard scale failed, raw data was working better. </a:t>
            </a:r>
          </a:p>
          <a:p>
            <a:pPr marL="342900" indent="-342900" algn="just">
              <a:buFont typeface="Arial" panose="020B0604020202020204" pitchFamily="34" charset="0"/>
              <a:buChar char="•"/>
            </a:pPr>
            <a:endParaRPr lang="en-IN" sz="2800" dirty="0">
              <a:latin typeface="Bahnschrift SemiBold" panose="020B0502040204020203" pitchFamily="34" charset="0"/>
              <a:cs typeface="Arial"/>
            </a:endParaRPr>
          </a:p>
          <a:p>
            <a:pPr marL="342900" indent="-342900" algn="just">
              <a:buFont typeface="Arial" panose="020B0604020202020204" pitchFamily="34" charset="0"/>
              <a:buChar char="•"/>
            </a:pPr>
            <a:r>
              <a:rPr lang="en-US" sz="2800" dirty="0">
                <a:latin typeface="Bahnschrift SemiBold" panose="020B0502040204020203" pitchFamily="34" charset="0"/>
                <a:cs typeface="Arial"/>
              </a:rPr>
              <a:t>So final best model is logistic regression with label encoding + oversampling of classes with changing the threshold from 0.5 to o.072 was getting highest f1 macro score.</a:t>
            </a:r>
          </a:p>
          <a:p>
            <a:pPr marL="342900" indent="-342900" algn="just">
              <a:buFont typeface="Arial" panose="020B0604020202020204" pitchFamily="34" charset="0"/>
              <a:buChar char="•"/>
            </a:pPr>
            <a:endParaRPr lang="en-US" sz="2800" dirty="0">
              <a:latin typeface="Bahnschrift SemiBold" panose="020B0502040204020203" pitchFamily="34" charset="0"/>
              <a:cs typeface="Arial"/>
            </a:endParaRPr>
          </a:p>
          <a:p>
            <a:pPr marL="342900" indent="-342900" algn="just">
              <a:buFont typeface="Arial" panose="020B0604020202020204" pitchFamily="34" charset="0"/>
              <a:buChar char="•"/>
            </a:pPr>
            <a:r>
              <a:rPr lang="en-US" sz="2800" dirty="0">
                <a:latin typeface="Bahnschrift SemiBold" panose="020B0502040204020203" pitchFamily="34" charset="0"/>
                <a:cs typeface="Arial"/>
              </a:rPr>
              <a:t>Sometimes complex models failed miserably while models like logistic regression works like a charm.</a:t>
            </a:r>
          </a:p>
          <a:p>
            <a:pPr marL="342900" indent="-342900" algn="just">
              <a:buFont typeface="Arial" panose="020B0604020202020204" pitchFamily="34" charset="0"/>
              <a:buChar char="•"/>
            </a:pPr>
            <a:endParaRPr sz="2300" dirty="0">
              <a:latin typeface="Bahnschrift SemiBold" panose="020B0502040204020203" pitchFamily="34" charset="0"/>
              <a:cs typeface="Arial"/>
            </a:endParaRPr>
          </a:p>
        </p:txBody>
      </p:sp>
      <p:sp>
        <p:nvSpPr>
          <p:cNvPr id="6" name="object 6"/>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Bahnschrift SemiBold" panose="020B0502040204020203" pitchFamily="34" charset="0"/>
                <a:cs typeface="Trebuchet MS"/>
              </a:rPr>
              <a:t>3</a:t>
            </a:r>
            <a:endParaRPr sz="2400">
              <a:latin typeface="Bahnschrift SemiBold" panose="020B0502040204020203" pitchFamily="34" charset="0"/>
              <a:cs typeface="Trebuchet MS"/>
            </a:endParaRPr>
          </a:p>
        </p:txBody>
      </p:sp>
      <p:sp>
        <p:nvSpPr>
          <p:cNvPr id="9" name="object 4">
            <a:extLst>
              <a:ext uri="{FF2B5EF4-FFF2-40B4-BE49-F238E27FC236}">
                <a16:creationId xmlns:a16="http://schemas.microsoft.com/office/drawing/2014/main" id="{3DA7C90A-62C4-452B-AA26-C7FF64F1E353}"/>
              </a:ext>
            </a:extLst>
          </p:cNvPr>
          <p:cNvSpPr txBox="1">
            <a:spLocks/>
          </p:cNvSpPr>
          <p:nvPr/>
        </p:nvSpPr>
        <p:spPr>
          <a:xfrm>
            <a:off x="444499" y="1409700"/>
            <a:ext cx="11315701" cy="1028487"/>
          </a:xfrm>
          <a:prstGeom prst="rect">
            <a:avLst/>
          </a:prstGeom>
        </p:spPr>
        <p:txBody>
          <a:bodyPr vert="horz" wrap="square" lIns="0" tIns="12700" rIns="0" bIns="0" rtlCol="0">
            <a:spAutoFit/>
          </a:bodyPr>
          <a:lstStyle>
            <a:lvl1pPr>
              <a:defRPr sz="2400" b="1" i="0">
                <a:solidFill>
                  <a:srgbClr val="838787"/>
                </a:solidFill>
                <a:latin typeface="Trebuchet MS"/>
                <a:ea typeface="+mj-ea"/>
                <a:cs typeface="Trebuchet MS"/>
              </a:defRPr>
            </a:lvl1pPr>
          </a:lstStyle>
          <a:p>
            <a:r>
              <a:rPr lang="en-IN" sz="6600" kern="0" dirty="0">
                <a:solidFill>
                  <a:schemeClr val="tx2">
                    <a:lumMod val="60000"/>
                    <a:lumOff val="40000"/>
                  </a:schemeClr>
                </a:solidFill>
                <a:latin typeface="Bahnschrift SemiBold" panose="020B0502040204020203" pitchFamily="34" charset="0"/>
              </a:rPr>
              <a:t>Conclusion</a:t>
            </a:r>
          </a:p>
        </p:txBody>
      </p:sp>
    </p:spTree>
    <p:extLst>
      <p:ext uri="{BB962C8B-B14F-4D97-AF65-F5344CB8AC3E}">
        <p14:creationId xmlns:p14="http://schemas.microsoft.com/office/powerpoint/2010/main" val="3121506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6" name="object 6"/>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Bahnschrift SemiBold" panose="020B0502040204020203" pitchFamily="34" charset="0"/>
                <a:cs typeface="Trebuchet MS"/>
              </a:rPr>
              <a:t>3</a:t>
            </a:r>
            <a:endParaRPr sz="2400">
              <a:latin typeface="Bahnschrift SemiBold" panose="020B0502040204020203" pitchFamily="34" charset="0"/>
              <a:cs typeface="Trebuchet MS"/>
            </a:endParaRPr>
          </a:p>
        </p:txBody>
      </p:sp>
      <p:sp>
        <p:nvSpPr>
          <p:cNvPr id="9" name="object 4">
            <a:extLst>
              <a:ext uri="{FF2B5EF4-FFF2-40B4-BE49-F238E27FC236}">
                <a16:creationId xmlns:a16="http://schemas.microsoft.com/office/drawing/2014/main" id="{3DA7C90A-62C4-452B-AA26-C7FF64F1E353}"/>
              </a:ext>
            </a:extLst>
          </p:cNvPr>
          <p:cNvSpPr txBox="1">
            <a:spLocks/>
          </p:cNvSpPr>
          <p:nvPr/>
        </p:nvSpPr>
        <p:spPr>
          <a:xfrm>
            <a:off x="844549" y="2057400"/>
            <a:ext cx="11315701" cy="1028487"/>
          </a:xfrm>
          <a:prstGeom prst="rect">
            <a:avLst/>
          </a:prstGeom>
        </p:spPr>
        <p:txBody>
          <a:bodyPr vert="horz" wrap="square" lIns="0" tIns="12700" rIns="0" bIns="0" rtlCol="0">
            <a:spAutoFit/>
          </a:bodyPr>
          <a:lstStyle>
            <a:lvl1pPr>
              <a:defRPr sz="2400" b="1" i="0">
                <a:solidFill>
                  <a:srgbClr val="838787"/>
                </a:solidFill>
                <a:latin typeface="Trebuchet MS"/>
                <a:ea typeface="+mj-ea"/>
                <a:cs typeface="Trebuchet MS"/>
              </a:defRPr>
            </a:lvl1pPr>
          </a:lstStyle>
          <a:p>
            <a:r>
              <a:rPr lang="en-IN" sz="6600" kern="0" dirty="0">
                <a:solidFill>
                  <a:schemeClr val="tx2">
                    <a:lumMod val="60000"/>
                    <a:lumOff val="40000"/>
                  </a:schemeClr>
                </a:solidFill>
                <a:latin typeface="Bahnschrift SemiBold" panose="020B0502040204020203" pitchFamily="34" charset="0"/>
              </a:rPr>
              <a:t>Thank You</a:t>
            </a:r>
          </a:p>
        </p:txBody>
      </p:sp>
      <p:sp>
        <p:nvSpPr>
          <p:cNvPr id="7" name="TextBox 6">
            <a:extLst>
              <a:ext uri="{FF2B5EF4-FFF2-40B4-BE49-F238E27FC236}">
                <a16:creationId xmlns:a16="http://schemas.microsoft.com/office/drawing/2014/main" id="{952591BD-FC4A-482A-B764-0E65AED686A5}"/>
              </a:ext>
            </a:extLst>
          </p:cNvPr>
          <p:cNvSpPr txBox="1"/>
          <p:nvPr/>
        </p:nvSpPr>
        <p:spPr>
          <a:xfrm>
            <a:off x="1016000" y="5486400"/>
            <a:ext cx="6502400" cy="646331"/>
          </a:xfrm>
          <a:prstGeom prst="rect">
            <a:avLst/>
          </a:prstGeom>
          <a:noFill/>
        </p:spPr>
        <p:txBody>
          <a:bodyPr wrap="square">
            <a:spAutoFit/>
          </a:bodyPr>
          <a:lstStyle/>
          <a:p>
            <a:r>
              <a:rPr lang="en-IN" sz="1800" kern="0" dirty="0">
                <a:solidFill>
                  <a:schemeClr val="tx2">
                    <a:lumMod val="60000"/>
                    <a:lumOff val="40000"/>
                  </a:schemeClr>
                </a:solidFill>
                <a:latin typeface="Bahnschrift SemiBold" panose="020B0502040204020203" pitchFamily="34" charset="0"/>
              </a:rPr>
              <a:t>My Portfolio: </a:t>
            </a:r>
            <a:r>
              <a:rPr lang="en-IN" sz="1800" kern="0" dirty="0">
                <a:solidFill>
                  <a:schemeClr val="tx2">
                    <a:lumMod val="60000"/>
                    <a:lumOff val="40000"/>
                  </a:schemeClr>
                </a:solidFill>
                <a:latin typeface="Bahnschrift SemiBold" panose="020B0502040204020203" pitchFamily="34" charset="0"/>
                <a:hlinkClick r:id="rId2"/>
              </a:rPr>
              <a:t>https://bhawana.netlify.app/</a:t>
            </a:r>
            <a:endParaRPr lang="en-IN" sz="1800" kern="0" dirty="0">
              <a:solidFill>
                <a:schemeClr val="tx2">
                  <a:lumMod val="60000"/>
                  <a:lumOff val="40000"/>
                </a:schemeClr>
              </a:solidFill>
              <a:latin typeface="Bahnschrift SemiBold" panose="020B0502040204020203" pitchFamily="34" charset="0"/>
            </a:endParaRPr>
          </a:p>
          <a:p>
            <a:r>
              <a:rPr lang="en-IN" kern="0" dirty="0">
                <a:solidFill>
                  <a:schemeClr val="tx2">
                    <a:lumMod val="60000"/>
                    <a:lumOff val="40000"/>
                  </a:schemeClr>
                </a:solidFill>
                <a:latin typeface="Bahnschrift SemiBold" panose="020B0502040204020203" pitchFamily="34" charset="0"/>
              </a:rPr>
              <a:t>My </a:t>
            </a:r>
            <a:r>
              <a:rPr lang="en-IN" kern="0" dirty="0" err="1">
                <a:solidFill>
                  <a:schemeClr val="tx2">
                    <a:lumMod val="60000"/>
                    <a:lumOff val="40000"/>
                  </a:schemeClr>
                </a:solidFill>
                <a:latin typeface="Bahnschrift SemiBold" panose="020B0502040204020203" pitchFamily="34" charset="0"/>
              </a:rPr>
              <a:t>Github</a:t>
            </a:r>
            <a:r>
              <a:rPr lang="en-IN" kern="0" dirty="0">
                <a:solidFill>
                  <a:schemeClr val="tx2">
                    <a:lumMod val="60000"/>
                    <a:lumOff val="40000"/>
                  </a:schemeClr>
                </a:solidFill>
                <a:latin typeface="Bahnschrift SemiBold" panose="020B0502040204020203" pitchFamily="34" charset="0"/>
              </a:rPr>
              <a:t>: </a:t>
            </a:r>
            <a:r>
              <a:rPr lang="en-IN" kern="0" dirty="0">
                <a:solidFill>
                  <a:schemeClr val="tx2">
                    <a:lumMod val="60000"/>
                    <a:lumOff val="40000"/>
                  </a:schemeClr>
                </a:solidFill>
                <a:latin typeface="Bahnschrift SemiBold" panose="020B0502040204020203" pitchFamily="34" charset="0"/>
                <a:hlinkClick r:id="rId3"/>
              </a:rPr>
              <a:t>https://github.com/bhawna94110</a:t>
            </a:r>
            <a:endParaRPr lang="en-IN" sz="1800" kern="0" dirty="0">
              <a:solidFill>
                <a:schemeClr val="tx2">
                  <a:lumMod val="60000"/>
                  <a:lumOff val="40000"/>
                </a:schemeClr>
              </a:solidFill>
              <a:latin typeface="Bahnschrift SemiBold" panose="020B0502040204020203" pitchFamily="34" charset="0"/>
            </a:endParaRPr>
          </a:p>
        </p:txBody>
      </p:sp>
    </p:spTree>
    <p:extLst>
      <p:ext uri="{BB962C8B-B14F-4D97-AF65-F5344CB8AC3E}">
        <p14:creationId xmlns:p14="http://schemas.microsoft.com/office/powerpoint/2010/main" val="240200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3" name="object 3"/>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Trebuchet MS"/>
                <a:cs typeface="Trebuchet MS"/>
              </a:rPr>
              <a:t>2</a:t>
            </a:r>
            <a:endParaRPr sz="2400">
              <a:latin typeface="Trebuchet MS"/>
              <a:cs typeface="Trebuchet MS"/>
            </a:endParaRPr>
          </a:p>
        </p:txBody>
      </p:sp>
      <p:sp>
        <p:nvSpPr>
          <p:cNvPr id="4" name="object 4"/>
          <p:cNvSpPr txBox="1">
            <a:spLocks noGrp="1"/>
          </p:cNvSpPr>
          <p:nvPr>
            <p:ph type="title"/>
          </p:nvPr>
        </p:nvSpPr>
        <p:spPr>
          <a:xfrm>
            <a:off x="444499" y="1409700"/>
            <a:ext cx="6453507" cy="751488"/>
          </a:xfrm>
          <a:prstGeom prst="rect">
            <a:avLst/>
          </a:prstGeom>
        </p:spPr>
        <p:txBody>
          <a:bodyPr vert="horz" wrap="square" lIns="0" tIns="12700" rIns="0" bIns="0" rtlCol="0">
            <a:spAutoFit/>
          </a:bodyPr>
          <a:lstStyle/>
          <a:p>
            <a:r>
              <a:rPr lang="en-IN" sz="4800" dirty="0">
                <a:solidFill>
                  <a:schemeClr val="tx2">
                    <a:lumMod val="60000"/>
                    <a:lumOff val="40000"/>
                  </a:schemeClr>
                </a:solidFill>
                <a:latin typeface="Bahnschrift SemiBold" panose="020B0502040204020203" pitchFamily="34" charset="0"/>
              </a:rPr>
              <a:t>Summary</a:t>
            </a:r>
          </a:p>
        </p:txBody>
      </p:sp>
      <p:sp>
        <p:nvSpPr>
          <p:cNvPr id="5" name="object 5"/>
          <p:cNvSpPr txBox="1"/>
          <p:nvPr/>
        </p:nvSpPr>
        <p:spPr>
          <a:xfrm>
            <a:off x="444500" y="2781300"/>
            <a:ext cx="8115300" cy="4321696"/>
          </a:xfrm>
          <a:prstGeom prst="rect">
            <a:avLst/>
          </a:prstGeom>
        </p:spPr>
        <p:txBody>
          <a:bodyPr vert="horz" wrap="square" lIns="0" tIns="12700" rIns="0" bIns="0" rtlCol="0">
            <a:spAutoFit/>
          </a:bodyPr>
          <a:lstStyle/>
          <a:p>
            <a:pPr marL="673100" indent="-660400">
              <a:lnSpc>
                <a:spcPct val="100000"/>
              </a:lnSpc>
              <a:spcBef>
                <a:spcPts val="100"/>
              </a:spcBef>
              <a:buAutoNum type="arabicPeriod"/>
              <a:tabLst>
                <a:tab pos="672465" algn="l"/>
                <a:tab pos="673100" algn="l"/>
              </a:tabLst>
            </a:pPr>
            <a:r>
              <a:rPr sz="3400" spc="110" dirty="0">
                <a:latin typeface="Arial"/>
                <a:cs typeface="Arial"/>
              </a:rPr>
              <a:t>Introduction</a:t>
            </a:r>
            <a:endParaRPr sz="3400" dirty="0">
              <a:latin typeface="Arial"/>
              <a:cs typeface="Arial"/>
            </a:endParaRPr>
          </a:p>
          <a:p>
            <a:pPr marL="673100" indent="-660400">
              <a:lnSpc>
                <a:spcPct val="100000"/>
              </a:lnSpc>
              <a:spcBef>
                <a:spcPts val="3319"/>
              </a:spcBef>
              <a:buAutoNum type="arabicPeriod"/>
              <a:tabLst>
                <a:tab pos="672465" algn="l"/>
                <a:tab pos="673100" algn="l"/>
              </a:tabLst>
            </a:pPr>
            <a:r>
              <a:rPr lang="en-IN" sz="3400" spc="125" dirty="0">
                <a:latin typeface="Arial"/>
                <a:cs typeface="Arial"/>
              </a:rPr>
              <a:t>EDA</a:t>
            </a:r>
          </a:p>
          <a:p>
            <a:pPr marL="673100" indent="-660400">
              <a:lnSpc>
                <a:spcPct val="100000"/>
              </a:lnSpc>
              <a:spcBef>
                <a:spcPts val="3319"/>
              </a:spcBef>
              <a:buAutoNum type="arabicPeriod"/>
              <a:tabLst>
                <a:tab pos="672465" algn="l"/>
                <a:tab pos="673100" algn="l"/>
              </a:tabLst>
            </a:pPr>
            <a:r>
              <a:rPr lang="en-IN" sz="3400" dirty="0">
                <a:latin typeface="Arial"/>
                <a:cs typeface="Arial"/>
              </a:rPr>
              <a:t>Feature Transformation</a:t>
            </a:r>
            <a:endParaRPr sz="3400" dirty="0">
              <a:latin typeface="Arial"/>
              <a:cs typeface="Arial"/>
            </a:endParaRPr>
          </a:p>
          <a:p>
            <a:pPr marL="673100" indent="-660400">
              <a:lnSpc>
                <a:spcPct val="100000"/>
              </a:lnSpc>
              <a:spcBef>
                <a:spcPts val="3319"/>
              </a:spcBef>
              <a:buAutoNum type="arabicPeriod"/>
              <a:tabLst>
                <a:tab pos="672465" algn="l"/>
                <a:tab pos="673100" algn="l"/>
              </a:tabLst>
            </a:pPr>
            <a:r>
              <a:rPr lang="en-IN" sz="3400" spc="60" dirty="0">
                <a:latin typeface="Arial"/>
                <a:cs typeface="Arial"/>
              </a:rPr>
              <a:t>Machine Learning Models</a:t>
            </a:r>
            <a:endParaRPr sz="3400" dirty="0">
              <a:latin typeface="Arial"/>
              <a:cs typeface="Arial"/>
            </a:endParaRPr>
          </a:p>
          <a:p>
            <a:pPr marL="673100" indent="-660400">
              <a:lnSpc>
                <a:spcPct val="100000"/>
              </a:lnSpc>
              <a:spcBef>
                <a:spcPts val="3319"/>
              </a:spcBef>
              <a:buAutoNum type="arabicPeriod"/>
              <a:tabLst>
                <a:tab pos="672465" algn="l"/>
                <a:tab pos="673100" algn="l"/>
              </a:tabLst>
            </a:pPr>
            <a:r>
              <a:rPr sz="3400" spc="55" dirty="0">
                <a:latin typeface="Arial"/>
                <a:cs typeface="Arial"/>
              </a:rPr>
              <a:t>Conclusion</a:t>
            </a:r>
            <a:endParaRPr lang="en-IN" sz="3400" spc="55"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4" name="object 4"/>
          <p:cNvSpPr txBox="1"/>
          <p:nvPr/>
        </p:nvSpPr>
        <p:spPr>
          <a:xfrm>
            <a:off x="521652" y="3644537"/>
            <a:ext cx="11961495" cy="4699363"/>
          </a:xfrm>
          <a:prstGeom prst="rect">
            <a:avLst/>
          </a:prstGeom>
        </p:spPr>
        <p:txBody>
          <a:bodyPr vert="horz" wrap="square" lIns="0" tIns="15875" rIns="0" bIns="0" rtlCol="0">
            <a:spAutoFit/>
          </a:bodyPr>
          <a:lstStyle/>
          <a:p>
            <a:pPr algn="just"/>
            <a:r>
              <a:rPr sz="3600" spc="-52" baseline="-2314" dirty="0">
                <a:solidFill>
                  <a:srgbClr val="34A5DA"/>
                </a:solidFill>
                <a:latin typeface="Bahnschrift SemiBold" panose="020B0502040204020203" pitchFamily="34" charset="0"/>
                <a:cs typeface="Lucida Sans Unicode"/>
              </a:rPr>
              <a:t>▸</a:t>
            </a:r>
            <a:r>
              <a:rPr sz="3600" spc="487" baseline="-2314" dirty="0">
                <a:solidFill>
                  <a:srgbClr val="34A5DA"/>
                </a:solidFill>
                <a:latin typeface="Bahnschrift SemiBold" panose="020B0502040204020203" pitchFamily="34" charset="0"/>
                <a:cs typeface="Lucida Sans Unicode"/>
              </a:rPr>
              <a:t> </a:t>
            </a:r>
            <a:r>
              <a:rPr lang="en-IN" sz="2400" b="1" i="0" dirty="0">
                <a:effectLst/>
                <a:latin typeface="Bahnschrift SemiBold" panose="020B0502040204020203" pitchFamily="34" charset="0"/>
              </a:rPr>
              <a:t>Problem Statement:</a:t>
            </a:r>
            <a:endParaRPr lang="en-IN" sz="2400" b="0" i="0" dirty="0">
              <a:effectLst/>
              <a:latin typeface="Bahnschrift SemiBold" panose="020B0502040204020203" pitchFamily="34" charset="0"/>
            </a:endParaRPr>
          </a:p>
          <a:p>
            <a:pPr marL="762000" indent="-304800" algn="just">
              <a:lnSpc>
                <a:spcPct val="100000"/>
              </a:lnSpc>
              <a:spcBef>
                <a:spcPts val="2220"/>
              </a:spcBef>
              <a:buClr>
                <a:srgbClr val="34A5DA"/>
              </a:buClr>
              <a:buSzPct val="104347"/>
              <a:buChar char="•"/>
              <a:tabLst>
                <a:tab pos="761365" algn="l"/>
                <a:tab pos="762000" algn="l"/>
              </a:tabLst>
            </a:pPr>
            <a:r>
              <a:rPr lang="en-US" sz="2300" spc="45" dirty="0">
                <a:solidFill>
                  <a:srgbClr val="838787"/>
                </a:solidFill>
                <a:latin typeface="Bahnschrift SemiBold" panose="020B0502040204020203" pitchFamily="34" charset="0"/>
                <a:cs typeface="Arial"/>
              </a:rPr>
              <a:t>Predicting Customer Churn (also known as Customer Attrition) represents an additional potential revenue source for any business. Customer Churn impacts the cost to the business. Higher Customer Churn leads to loss in revenue and the additional marketing costs involved with replacing those customers with new ones.</a:t>
            </a:r>
            <a:endParaRPr lang="en-US" sz="2300" dirty="0">
              <a:latin typeface="Bahnschrift SemiBold" panose="020B0502040204020203" pitchFamily="34" charset="0"/>
              <a:cs typeface="Arial"/>
            </a:endParaRPr>
          </a:p>
          <a:p>
            <a:pPr marL="317500" indent="-304800">
              <a:lnSpc>
                <a:spcPct val="100000"/>
              </a:lnSpc>
              <a:spcBef>
                <a:spcPts val="2240"/>
              </a:spcBef>
              <a:buClr>
                <a:srgbClr val="34A5DA"/>
              </a:buClr>
              <a:buSzPct val="104347"/>
              <a:buFont typeface="Lucida Sans Unicode"/>
              <a:buChar char="‣"/>
              <a:tabLst>
                <a:tab pos="316865" algn="l"/>
                <a:tab pos="317500" algn="l"/>
              </a:tabLst>
            </a:pPr>
            <a:r>
              <a:rPr lang="en-IN" sz="2300" b="1" spc="50" dirty="0">
                <a:latin typeface="Bahnschrift SemiBold" panose="020B0502040204020203" pitchFamily="34" charset="0"/>
                <a:cs typeface="Arial"/>
              </a:rPr>
              <a:t>Objective:</a:t>
            </a:r>
            <a:endParaRPr lang="en-IN" sz="2300" b="1" dirty="0">
              <a:latin typeface="Bahnschrift SemiBold" panose="020B0502040204020203" pitchFamily="34" charset="0"/>
              <a:cs typeface="Arial"/>
            </a:endParaRPr>
          </a:p>
          <a:p>
            <a:pPr marL="762000" lvl="1" indent="-304800">
              <a:lnSpc>
                <a:spcPct val="100000"/>
              </a:lnSpc>
              <a:spcBef>
                <a:spcPts val="2240"/>
              </a:spcBef>
              <a:buClr>
                <a:srgbClr val="34A5DA"/>
              </a:buClr>
              <a:buSzPct val="104347"/>
              <a:buChar char="•"/>
              <a:tabLst>
                <a:tab pos="761365" algn="l"/>
                <a:tab pos="762000" algn="l"/>
              </a:tabLst>
            </a:pPr>
            <a:r>
              <a:rPr lang="en-US" sz="2300" spc="30" dirty="0">
                <a:solidFill>
                  <a:srgbClr val="838787"/>
                </a:solidFill>
                <a:latin typeface="Bahnschrift SemiBold" panose="020B0502040204020203" pitchFamily="34" charset="0"/>
                <a:cs typeface="Arial"/>
              </a:rPr>
              <a:t>Our objective is to build a machine learning model to predict whether the customer will churn or not in the next six months.</a:t>
            </a:r>
            <a:endParaRPr lang="en-US" sz="2300" dirty="0">
              <a:latin typeface="Bahnschrift SemiBold" panose="020B0502040204020203" pitchFamily="34" charset="0"/>
              <a:cs typeface="Arial"/>
            </a:endParaRPr>
          </a:p>
          <a:p>
            <a:pPr marL="317500" indent="-304800">
              <a:lnSpc>
                <a:spcPct val="100000"/>
              </a:lnSpc>
              <a:spcBef>
                <a:spcPts val="2240"/>
              </a:spcBef>
              <a:buClr>
                <a:srgbClr val="34A5DA"/>
              </a:buClr>
              <a:buSzPct val="104347"/>
              <a:buFont typeface="Lucida Sans Unicode"/>
              <a:buChar char="‣"/>
              <a:tabLst>
                <a:tab pos="316865" algn="l"/>
                <a:tab pos="317500" algn="l"/>
                <a:tab pos="1409700" algn="l"/>
              </a:tabLst>
            </a:pPr>
            <a:r>
              <a:rPr sz="2300" spc="75" dirty="0">
                <a:latin typeface="Bahnschrift SemiBold" panose="020B0502040204020203" pitchFamily="34" charset="0"/>
                <a:cs typeface="Arial"/>
              </a:rPr>
              <a:t>Metric</a:t>
            </a:r>
            <a:r>
              <a:rPr lang="en-IN" sz="2300" spc="75" dirty="0">
                <a:latin typeface="Bahnschrift SemiBold" panose="020B0502040204020203" pitchFamily="34" charset="0"/>
                <a:cs typeface="Arial"/>
              </a:rPr>
              <a:t> </a:t>
            </a:r>
            <a:r>
              <a:rPr sz="2300" spc="75" dirty="0">
                <a:solidFill>
                  <a:srgbClr val="838787"/>
                </a:solidFill>
                <a:latin typeface="Bahnschrift SemiBold" panose="020B0502040204020203" pitchFamily="34" charset="0"/>
                <a:cs typeface="Arial"/>
              </a:rPr>
              <a:t>:	</a:t>
            </a:r>
            <a:r>
              <a:rPr lang="en-IN" sz="2300" spc="-15" dirty="0">
                <a:solidFill>
                  <a:srgbClr val="838787"/>
                </a:solidFill>
                <a:latin typeface="Bahnschrift SemiBold" panose="020B0502040204020203" pitchFamily="34" charset="0"/>
                <a:cs typeface="Arial"/>
              </a:rPr>
              <a:t>Macro f1 score</a:t>
            </a:r>
            <a:endParaRPr sz="2300" dirty="0">
              <a:latin typeface="Bahnschrift SemiBold" panose="020B0502040204020203" pitchFamily="34" charset="0"/>
              <a:cs typeface="Arial"/>
            </a:endParaRPr>
          </a:p>
        </p:txBody>
      </p:sp>
      <p:sp>
        <p:nvSpPr>
          <p:cNvPr id="6" name="object 6"/>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Trebuchet MS"/>
                <a:cs typeface="Trebuchet MS"/>
              </a:rPr>
              <a:t>3</a:t>
            </a:r>
            <a:endParaRPr sz="2400">
              <a:latin typeface="Trebuchet MS"/>
              <a:cs typeface="Trebuchet MS"/>
            </a:endParaRPr>
          </a:p>
        </p:txBody>
      </p:sp>
      <p:sp>
        <p:nvSpPr>
          <p:cNvPr id="9" name="object 4">
            <a:extLst>
              <a:ext uri="{FF2B5EF4-FFF2-40B4-BE49-F238E27FC236}">
                <a16:creationId xmlns:a16="http://schemas.microsoft.com/office/drawing/2014/main" id="{3DA7C90A-62C4-452B-AA26-C7FF64F1E353}"/>
              </a:ext>
            </a:extLst>
          </p:cNvPr>
          <p:cNvSpPr txBox="1">
            <a:spLocks/>
          </p:cNvSpPr>
          <p:nvPr/>
        </p:nvSpPr>
        <p:spPr>
          <a:xfrm>
            <a:off x="444499" y="1409700"/>
            <a:ext cx="7429501" cy="1120820"/>
          </a:xfrm>
          <a:prstGeom prst="rect">
            <a:avLst/>
          </a:prstGeom>
        </p:spPr>
        <p:txBody>
          <a:bodyPr vert="horz" wrap="square" lIns="0" tIns="12700" rIns="0" bIns="0" rtlCol="0">
            <a:spAutoFit/>
          </a:bodyPr>
          <a:lstStyle>
            <a:lvl1pPr>
              <a:defRPr sz="2400" b="1" i="0">
                <a:solidFill>
                  <a:srgbClr val="838787"/>
                </a:solidFill>
                <a:latin typeface="Trebuchet MS"/>
                <a:ea typeface="+mj-ea"/>
                <a:cs typeface="Trebuchet MS"/>
              </a:defRPr>
            </a:lvl1pPr>
          </a:lstStyle>
          <a:p>
            <a:r>
              <a:rPr lang="en-IN" sz="7200" kern="0" dirty="0">
                <a:solidFill>
                  <a:schemeClr val="tx2">
                    <a:lumMod val="60000"/>
                    <a:lumOff val="40000"/>
                  </a:schemeClr>
                </a:solidFill>
                <a:latin typeface="Bahnschrift SemiBold" panose="020B0502040204020203" pitchFamily="34" charset="0"/>
              </a:rPr>
              <a:t>1. 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5" name="object 5"/>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Trebuchet MS"/>
                <a:cs typeface="Trebuchet MS"/>
              </a:rPr>
              <a:t>5</a:t>
            </a:r>
            <a:endParaRPr sz="2400">
              <a:latin typeface="Trebuchet MS"/>
              <a:cs typeface="Trebuchet MS"/>
            </a:endParaRPr>
          </a:p>
        </p:txBody>
      </p:sp>
      <p:sp>
        <p:nvSpPr>
          <p:cNvPr id="6" name="object 4">
            <a:extLst>
              <a:ext uri="{FF2B5EF4-FFF2-40B4-BE49-F238E27FC236}">
                <a16:creationId xmlns:a16="http://schemas.microsoft.com/office/drawing/2014/main" id="{39876498-FD35-47E0-81DB-36338DC257FC}"/>
              </a:ext>
            </a:extLst>
          </p:cNvPr>
          <p:cNvSpPr txBox="1">
            <a:spLocks/>
          </p:cNvSpPr>
          <p:nvPr/>
        </p:nvSpPr>
        <p:spPr>
          <a:xfrm>
            <a:off x="444499" y="1409700"/>
            <a:ext cx="6453507" cy="751488"/>
          </a:xfrm>
          <a:prstGeom prst="rect">
            <a:avLst/>
          </a:prstGeom>
        </p:spPr>
        <p:txBody>
          <a:bodyPr vert="horz" wrap="square" lIns="0" tIns="12700" rIns="0" bIns="0" rtlCol="0">
            <a:spAutoFit/>
          </a:bodyPr>
          <a:lstStyle>
            <a:lvl1pPr>
              <a:defRPr sz="2400" b="1" i="0">
                <a:solidFill>
                  <a:srgbClr val="838787"/>
                </a:solidFill>
                <a:latin typeface="Trebuchet MS"/>
                <a:ea typeface="+mj-ea"/>
                <a:cs typeface="Trebuchet MS"/>
              </a:defRPr>
            </a:lvl1pPr>
          </a:lstStyle>
          <a:p>
            <a:r>
              <a:rPr lang="en-IN" sz="4800" kern="0" dirty="0">
                <a:solidFill>
                  <a:schemeClr val="tx2">
                    <a:lumMod val="60000"/>
                    <a:lumOff val="40000"/>
                  </a:schemeClr>
                </a:solidFill>
                <a:latin typeface="Bahnschrift SemiBold" panose="020B0502040204020203" pitchFamily="34" charset="0"/>
              </a:rPr>
              <a:t>Data Overview</a:t>
            </a:r>
          </a:p>
        </p:txBody>
      </p:sp>
      <p:pic>
        <p:nvPicPr>
          <p:cNvPr id="8" name="Picture 7">
            <a:extLst>
              <a:ext uri="{FF2B5EF4-FFF2-40B4-BE49-F238E27FC236}">
                <a16:creationId xmlns:a16="http://schemas.microsoft.com/office/drawing/2014/main" id="{1859F671-B71E-42E3-8EB7-FE0BAAABA2E3}"/>
              </a:ext>
            </a:extLst>
          </p:cNvPr>
          <p:cNvPicPr>
            <a:picLocks noChangeAspect="1"/>
          </p:cNvPicPr>
          <p:nvPr/>
        </p:nvPicPr>
        <p:blipFill>
          <a:blip r:embed="rId2"/>
          <a:stretch>
            <a:fillRect/>
          </a:stretch>
        </p:blipFill>
        <p:spPr>
          <a:xfrm>
            <a:off x="444499" y="3276600"/>
            <a:ext cx="12111306" cy="31203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4" name="object 4"/>
          <p:cNvSpPr txBox="1"/>
          <p:nvPr/>
        </p:nvSpPr>
        <p:spPr>
          <a:xfrm>
            <a:off x="444500" y="2764167"/>
            <a:ext cx="12108815" cy="2481064"/>
          </a:xfrm>
          <a:prstGeom prst="rect">
            <a:avLst/>
          </a:prstGeom>
        </p:spPr>
        <p:txBody>
          <a:bodyPr vert="horz" wrap="square" lIns="0" tIns="17145" rIns="0" bIns="0" rtlCol="0">
            <a:spAutoFit/>
          </a:bodyPr>
          <a:lstStyle/>
          <a:p>
            <a:pPr marL="12700">
              <a:lnSpc>
                <a:spcPct val="100000"/>
              </a:lnSpc>
              <a:spcBef>
                <a:spcPts val="135"/>
              </a:spcBef>
            </a:pPr>
            <a:r>
              <a:rPr sz="3000" spc="-37" baseline="-5555" dirty="0">
                <a:solidFill>
                  <a:srgbClr val="34A5DA"/>
                </a:solidFill>
                <a:latin typeface="Lucida Sans Unicode"/>
                <a:cs typeface="Lucida Sans Unicode"/>
              </a:rPr>
              <a:t>▸</a:t>
            </a:r>
            <a:r>
              <a:rPr sz="3000" spc="419" baseline="-5555" dirty="0">
                <a:solidFill>
                  <a:srgbClr val="34A5DA"/>
                </a:solidFill>
                <a:latin typeface="Lucida Sans Unicode"/>
                <a:cs typeface="Lucida Sans Unicode"/>
              </a:rPr>
              <a:t> </a:t>
            </a:r>
            <a:r>
              <a:rPr lang="en-IN" sz="1900" spc="55" dirty="0">
                <a:solidFill>
                  <a:srgbClr val="838787"/>
                </a:solidFill>
                <a:latin typeface="Arial"/>
                <a:cs typeface="Arial"/>
              </a:rPr>
              <a:t>Total 6650 training data with 9 features + 1 target feature.</a:t>
            </a:r>
            <a:endParaRPr sz="1900" dirty="0">
              <a:latin typeface="Arial"/>
              <a:cs typeface="Arial"/>
            </a:endParaRPr>
          </a:p>
          <a:p>
            <a:pPr marL="12700">
              <a:lnSpc>
                <a:spcPct val="100000"/>
              </a:lnSpc>
              <a:spcBef>
                <a:spcPts val="1800"/>
              </a:spcBef>
            </a:pPr>
            <a:r>
              <a:rPr sz="3000" spc="-37" baseline="-5555" dirty="0">
                <a:solidFill>
                  <a:srgbClr val="34A5DA"/>
                </a:solidFill>
                <a:latin typeface="Lucida Sans Unicode"/>
                <a:cs typeface="Lucida Sans Unicode"/>
              </a:rPr>
              <a:t>▸</a:t>
            </a:r>
            <a:r>
              <a:rPr sz="3000" spc="427" baseline="-5555" dirty="0">
                <a:solidFill>
                  <a:srgbClr val="34A5DA"/>
                </a:solidFill>
                <a:latin typeface="Lucida Sans Unicode"/>
                <a:cs typeface="Lucida Sans Unicode"/>
              </a:rPr>
              <a:t> </a:t>
            </a:r>
            <a:r>
              <a:rPr lang="en-US" sz="1900" spc="105" dirty="0">
                <a:solidFill>
                  <a:srgbClr val="838787"/>
                </a:solidFill>
                <a:latin typeface="Arial"/>
                <a:cs typeface="Arial"/>
              </a:rPr>
              <a:t>It’s a binary classification problem with class 0 and 1.</a:t>
            </a:r>
            <a:endParaRPr lang="en-US" sz="1900" dirty="0">
              <a:latin typeface="Arial"/>
              <a:cs typeface="Arial"/>
            </a:endParaRPr>
          </a:p>
          <a:p>
            <a:pPr marL="266700" marR="5080" indent="-254000">
              <a:lnSpc>
                <a:spcPct val="112500"/>
              </a:lnSpc>
              <a:spcBef>
                <a:spcPts val="1500"/>
              </a:spcBef>
            </a:pPr>
            <a:r>
              <a:rPr lang="en-US" sz="3000" spc="-37" baseline="-5555" dirty="0">
                <a:solidFill>
                  <a:srgbClr val="34A5DA"/>
                </a:solidFill>
                <a:latin typeface="Lucida Sans Unicode"/>
                <a:cs typeface="Lucida Sans Unicode"/>
              </a:rPr>
              <a:t>▸</a:t>
            </a:r>
            <a:r>
              <a:rPr lang="en-US" sz="3000" spc="442" baseline="-5555" dirty="0">
                <a:solidFill>
                  <a:srgbClr val="34A5DA"/>
                </a:solidFill>
                <a:latin typeface="Lucida Sans Unicode"/>
                <a:cs typeface="Lucida Sans Unicode"/>
              </a:rPr>
              <a:t> </a:t>
            </a:r>
            <a:r>
              <a:rPr lang="en-US" sz="1900" spc="90" dirty="0">
                <a:solidFill>
                  <a:srgbClr val="838787"/>
                </a:solidFill>
                <a:latin typeface="Arial"/>
                <a:cs typeface="Arial"/>
              </a:rPr>
              <a:t>Data has no missing values as well as no duplication.</a:t>
            </a:r>
            <a:endParaRPr lang="en-US" sz="1900" dirty="0">
              <a:latin typeface="Arial"/>
              <a:cs typeface="Arial"/>
            </a:endParaRPr>
          </a:p>
          <a:p>
            <a:pPr marL="12700">
              <a:lnSpc>
                <a:spcPct val="100000"/>
              </a:lnSpc>
              <a:spcBef>
                <a:spcPts val="1820"/>
              </a:spcBef>
            </a:pPr>
            <a:r>
              <a:rPr sz="3000" spc="-37" baseline="-5555" dirty="0">
                <a:solidFill>
                  <a:srgbClr val="34A5DA"/>
                </a:solidFill>
                <a:latin typeface="Lucida Sans Unicode"/>
                <a:cs typeface="Lucida Sans Unicode"/>
              </a:rPr>
              <a:t>▸</a:t>
            </a:r>
            <a:r>
              <a:rPr sz="3000" spc="412" baseline="-5555" dirty="0">
                <a:solidFill>
                  <a:srgbClr val="34A5DA"/>
                </a:solidFill>
                <a:latin typeface="Lucida Sans Unicode"/>
                <a:cs typeface="Lucida Sans Unicode"/>
              </a:rPr>
              <a:t> </a:t>
            </a:r>
            <a:r>
              <a:rPr lang="en-US" sz="1900" spc="105" dirty="0">
                <a:solidFill>
                  <a:srgbClr val="838787"/>
                </a:solidFill>
                <a:latin typeface="Arial"/>
                <a:cs typeface="Arial"/>
              </a:rPr>
              <a:t>There are 5113 values belonging to class 0 and 1537 belonging to class 1.</a:t>
            </a:r>
            <a:endParaRPr lang="en-US" sz="1900" dirty="0">
              <a:latin typeface="Arial"/>
              <a:cs typeface="Arial"/>
            </a:endParaRPr>
          </a:p>
          <a:p>
            <a:pPr marL="12700">
              <a:lnSpc>
                <a:spcPct val="100000"/>
              </a:lnSpc>
              <a:spcBef>
                <a:spcPts val="1800"/>
              </a:spcBef>
            </a:pPr>
            <a:r>
              <a:rPr lang="en-US" sz="3000" spc="-37" baseline="-5555" dirty="0">
                <a:solidFill>
                  <a:srgbClr val="34A5DA"/>
                </a:solidFill>
                <a:latin typeface="Lucida Sans Unicode"/>
                <a:cs typeface="Lucida Sans Unicode"/>
              </a:rPr>
              <a:t>▸</a:t>
            </a:r>
            <a:r>
              <a:rPr lang="en-US" sz="3000" spc="434" baseline="-5555" dirty="0">
                <a:solidFill>
                  <a:srgbClr val="34A5DA"/>
                </a:solidFill>
                <a:latin typeface="Lucida Sans Unicode"/>
                <a:cs typeface="Lucida Sans Unicode"/>
              </a:rPr>
              <a:t> </a:t>
            </a:r>
            <a:r>
              <a:rPr lang="en-US" sz="1900" spc="105" dirty="0">
                <a:solidFill>
                  <a:srgbClr val="838787"/>
                </a:solidFill>
                <a:latin typeface="Arial"/>
                <a:cs typeface="Arial"/>
              </a:rPr>
              <a:t>Data is highly imbalance. ( will be using class weight = balanced for oversampling, smote failed)</a:t>
            </a:r>
            <a:endParaRPr lang="en-US" sz="1900" dirty="0">
              <a:latin typeface="Arial"/>
              <a:cs typeface="Arial"/>
            </a:endParaRPr>
          </a:p>
        </p:txBody>
      </p:sp>
      <p:sp>
        <p:nvSpPr>
          <p:cNvPr id="11" name="object 11"/>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Trebuchet MS"/>
                <a:cs typeface="Trebuchet MS"/>
              </a:rPr>
              <a:t>7</a:t>
            </a:r>
            <a:endParaRPr sz="2400">
              <a:latin typeface="Trebuchet MS"/>
              <a:cs typeface="Trebuchet MS"/>
            </a:endParaRPr>
          </a:p>
        </p:txBody>
      </p:sp>
      <p:sp>
        <p:nvSpPr>
          <p:cNvPr id="12" name="object 4">
            <a:extLst>
              <a:ext uri="{FF2B5EF4-FFF2-40B4-BE49-F238E27FC236}">
                <a16:creationId xmlns:a16="http://schemas.microsoft.com/office/drawing/2014/main" id="{1FB237F9-61BC-46D7-B7F4-0393ACFE04F7}"/>
              </a:ext>
            </a:extLst>
          </p:cNvPr>
          <p:cNvSpPr txBox="1">
            <a:spLocks/>
          </p:cNvSpPr>
          <p:nvPr/>
        </p:nvSpPr>
        <p:spPr>
          <a:xfrm>
            <a:off x="444499" y="1409700"/>
            <a:ext cx="6453507" cy="751488"/>
          </a:xfrm>
          <a:prstGeom prst="rect">
            <a:avLst/>
          </a:prstGeom>
        </p:spPr>
        <p:txBody>
          <a:bodyPr vert="horz" wrap="square" lIns="0" tIns="12700" rIns="0" bIns="0" rtlCol="0">
            <a:spAutoFit/>
          </a:bodyPr>
          <a:lstStyle>
            <a:lvl1pPr>
              <a:defRPr sz="2400" b="1" i="0">
                <a:solidFill>
                  <a:srgbClr val="838787"/>
                </a:solidFill>
                <a:latin typeface="Trebuchet MS"/>
                <a:ea typeface="+mj-ea"/>
                <a:cs typeface="Trebuchet MS"/>
              </a:defRPr>
            </a:lvl1pPr>
          </a:lstStyle>
          <a:p>
            <a:r>
              <a:rPr lang="en-IN" sz="4800" kern="0" dirty="0">
                <a:solidFill>
                  <a:schemeClr val="tx2">
                    <a:lumMod val="60000"/>
                    <a:lumOff val="40000"/>
                  </a:schemeClr>
                </a:solidFill>
                <a:latin typeface="Bahnschrift SemiBold" panose="020B0502040204020203" pitchFamily="34" charset="0"/>
              </a:rPr>
              <a:t>Data Overview</a:t>
            </a:r>
          </a:p>
        </p:txBody>
      </p:sp>
      <p:pic>
        <p:nvPicPr>
          <p:cNvPr id="14" name="Picture 13">
            <a:extLst>
              <a:ext uri="{FF2B5EF4-FFF2-40B4-BE49-F238E27FC236}">
                <a16:creationId xmlns:a16="http://schemas.microsoft.com/office/drawing/2014/main" id="{14056069-0FB4-4C63-AAFA-8BFB32E92323}"/>
              </a:ext>
            </a:extLst>
          </p:cNvPr>
          <p:cNvPicPr>
            <a:picLocks noChangeAspect="1"/>
          </p:cNvPicPr>
          <p:nvPr/>
        </p:nvPicPr>
        <p:blipFill>
          <a:blip r:embed="rId2"/>
          <a:stretch>
            <a:fillRect/>
          </a:stretch>
        </p:blipFill>
        <p:spPr>
          <a:xfrm>
            <a:off x="6173420" y="5822810"/>
            <a:ext cx="6210300" cy="3648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6" name="object 6"/>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Trebuchet MS"/>
                <a:cs typeface="Trebuchet MS"/>
              </a:rPr>
              <a:t>3</a:t>
            </a:r>
            <a:endParaRPr sz="2400">
              <a:latin typeface="Trebuchet MS"/>
              <a:cs typeface="Trebuchet MS"/>
            </a:endParaRPr>
          </a:p>
        </p:txBody>
      </p:sp>
      <p:sp>
        <p:nvSpPr>
          <p:cNvPr id="9" name="object 4">
            <a:extLst>
              <a:ext uri="{FF2B5EF4-FFF2-40B4-BE49-F238E27FC236}">
                <a16:creationId xmlns:a16="http://schemas.microsoft.com/office/drawing/2014/main" id="{3DA7C90A-62C4-452B-AA26-C7FF64F1E353}"/>
              </a:ext>
            </a:extLst>
          </p:cNvPr>
          <p:cNvSpPr txBox="1">
            <a:spLocks/>
          </p:cNvSpPr>
          <p:nvPr/>
        </p:nvSpPr>
        <p:spPr>
          <a:xfrm>
            <a:off x="444500" y="1240450"/>
            <a:ext cx="7048501" cy="1120820"/>
          </a:xfrm>
          <a:prstGeom prst="rect">
            <a:avLst/>
          </a:prstGeom>
        </p:spPr>
        <p:txBody>
          <a:bodyPr vert="horz" wrap="square" lIns="0" tIns="12700" rIns="0" bIns="0" rtlCol="0">
            <a:spAutoFit/>
          </a:bodyPr>
          <a:lstStyle>
            <a:lvl1pPr>
              <a:defRPr sz="2400" b="1" i="0">
                <a:solidFill>
                  <a:srgbClr val="838787"/>
                </a:solidFill>
                <a:latin typeface="Trebuchet MS"/>
                <a:ea typeface="+mj-ea"/>
                <a:cs typeface="Trebuchet MS"/>
              </a:defRPr>
            </a:lvl1pPr>
          </a:lstStyle>
          <a:p>
            <a:r>
              <a:rPr lang="en-IN" sz="7200" kern="0" dirty="0">
                <a:solidFill>
                  <a:schemeClr val="tx2">
                    <a:lumMod val="60000"/>
                    <a:lumOff val="40000"/>
                  </a:schemeClr>
                </a:solidFill>
                <a:latin typeface="Bahnschrift SemiBold" panose="020B0502040204020203" pitchFamily="34" charset="0"/>
              </a:rPr>
              <a:t>2. EDA</a:t>
            </a:r>
          </a:p>
        </p:txBody>
      </p:sp>
      <p:sp>
        <p:nvSpPr>
          <p:cNvPr id="7" name="object 4">
            <a:extLst>
              <a:ext uri="{FF2B5EF4-FFF2-40B4-BE49-F238E27FC236}">
                <a16:creationId xmlns:a16="http://schemas.microsoft.com/office/drawing/2014/main" id="{70F78065-C109-4B6A-A3DB-C184966B9D1A}"/>
              </a:ext>
            </a:extLst>
          </p:cNvPr>
          <p:cNvSpPr txBox="1">
            <a:spLocks/>
          </p:cNvSpPr>
          <p:nvPr/>
        </p:nvSpPr>
        <p:spPr>
          <a:xfrm>
            <a:off x="444500" y="2727960"/>
            <a:ext cx="6453507" cy="505267"/>
          </a:xfrm>
          <a:prstGeom prst="rect">
            <a:avLst/>
          </a:prstGeom>
        </p:spPr>
        <p:txBody>
          <a:bodyPr vert="horz" wrap="square" lIns="0" tIns="12700" rIns="0" bIns="0" rtlCol="0">
            <a:spAutoFit/>
          </a:bodyPr>
          <a:lstStyle>
            <a:lvl1pPr>
              <a:defRPr sz="2400" b="1" i="0">
                <a:solidFill>
                  <a:srgbClr val="838787"/>
                </a:solidFill>
                <a:latin typeface="Trebuchet MS"/>
                <a:ea typeface="+mj-ea"/>
                <a:cs typeface="Trebuchet MS"/>
              </a:defRPr>
            </a:lvl1pPr>
          </a:lstStyle>
          <a:p>
            <a:r>
              <a:rPr lang="en-IN" sz="3200" kern="0" dirty="0">
                <a:solidFill>
                  <a:schemeClr val="tx2">
                    <a:lumMod val="60000"/>
                    <a:lumOff val="40000"/>
                  </a:schemeClr>
                </a:solidFill>
                <a:latin typeface="Bahnschrift SemiBold" panose="020B0502040204020203" pitchFamily="34" charset="0"/>
              </a:rPr>
              <a:t>EDA of numerical data</a:t>
            </a:r>
          </a:p>
        </p:txBody>
      </p:sp>
      <p:pic>
        <p:nvPicPr>
          <p:cNvPr id="5" name="Picture 4">
            <a:extLst>
              <a:ext uri="{FF2B5EF4-FFF2-40B4-BE49-F238E27FC236}">
                <a16:creationId xmlns:a16="http://schemas.microsoft.com/office/drawing/2014/main" id="{6EAC3722-FB0B-4F91-A28B-FCCEE082E159}"/>
              </a:ext>
            </a:extLst>
          </p:cNvPr>
          <p:cNvPicPr>
            <a:picLocks noChangeAspect="1"/>
          </p:cNvPicPr>
          <p:nvPr/>
        </p:nvPicPr>
        <p:blipFill>
          <a:blip r:embed="rId2"/>
          <a:stretch>
            <a:fillRect/>
          </a:stretch>
        </p:blipFill>
        <p:spPr>
          <a:xfrm>
            <a:off x="651828" y="3561817"/>
            <a:ext cx="6038850" cy="3895725"/>
          </a:xfrm>
          <a:prstGeom prst="rect">
            <a:avLst/>
          </a:prstGeom>
        </p:spPr>
      </p:pic>
      <p:pic>
        <p:nvPicPr>
          <p:cNvPr id="10" name="Picture 9">
            <a:extLst>
              <a:ext uri="{FF2B5EF4-FFF2-40B4-BE49-F238E27FC236}">
                <a16:creationId xmlns:a16="http://schemas.microsoft.com/office/drawing/2014/main" id="{35F0C24A-C3A4-44C2-838C-EB43BCDF3DE3}"/>
              </a:ext>
            </a:extLst>
          </p:cNvPr>
          <p:cNvPicPr>
            <a:picLocks noChangeAspect="1"/>
          </p:cNvPicPr>
          <p:nvPr/>
        </p:nvPicPr>
        <p:blipFill>
          <a:blip r:embed="rId3"/>
          <a:stretch>
            <a:fillRect/>
          </a:stretch>
        </p:blipFill>
        <p:spPr>
          <a:xfrm>
            <a:off x="7035800" y="3709198"/>
            <a:ext cx="5221833" cy="3600962"/>
          </a:xfrm>
          <a:prstGeom prst="rect">
            <a:avLst/>
          </a:prstGeom>
        </p:spPr>
      </p:pic>
      <p:sp>
        <p:nvSpPr>
          <p:cNvPr id="12" name="TextBox 11">
            <a:extLst>
              <a:ext uri="{FF2B5EF4-FFF2-40B4-BE49-F238E27FC236}">
                <a16:creationId xmlns:a16="http://schemas.microsoft.com/office/drawing/2014/main" id="{24A72B69-FF86-4552-8E1F-D9F4B8AC7201}"/>
              </a:ext>
            </a:extLst>
          </p:cNvPr>
          <p:cNvSpPr txBox="1"/>
          <p:nvPr/>
        </p:nvSpPr>
        <p:spPr>
          <a:xfrm>
            <a:off x="787400" y="8304145"/>
            <a:ext cx="9601200" cy="707886"/>
          </a:xfrm>
          <a:prstGeom prst="rect">
            <a:avLst/>
          </a:prstGeom>
          <a:noFill/>
        </p:spPr>
        <p:txBody>
          <a:bodyPr wrap="square" rtlCol="0">
            <a:spAutoFit/>
          </a:bodyPr>
          <a:lstStyle/>
          <a:p>
            <a:r>
              <a:rPr lang="en-IN" sz="2000" dirty="0">
                <a:latin typeface="Bahnschrift SemiBold" panose="020B0502040204020203" pitchFamily="34" charset="0"/>
              </a:rPr>
              <a:t>Observation: From the age graph ,we can conclude that customers at the age of 40-50 are churning more.</a:t>
            </a:r>
          </a:p>
        </p:txBody>
      </p:sp>
    </p:spTree>
    <p:extLst>
      <p:ext uri="{BB962C8B-B14F-4D97-AF65-F5344CB8AC3E}">
        <p14:creationId xmlns:p14="http://schemas.microsoft.com/office/powerpoint/2010/main" val="343412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6" name="object 6"/>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Trebuchet MS"/>
                <a:cs typeface="Trebuchet MS"/>
              </a:rPr>
              <a:t>3</a:t>
            </a:r>
            <a:endParaRPr sz="2400">
              <a:latin typeface="Trebuchet MS"/>
              <a:cs typeface="Trebuchet MS"/>
            </a:endParaRPr>
          </a:p>
        </p:txBody>
      </p:sp>
      <p:sp>
        <p:nvSpPr>
          <p:cNvPr id="7" name="object 4">
            <a:extLst>
              <a:ext uri="{FF2B5EF4-FFF2-40B4-BE49-F238E27FC236}">
                <a16:creationId xmlns:a16="http://schemas.microsoft.com/office/drawing/2014/main" id="{70F78065-C109-4B6A-A3DB-C184966B9D1A}"/>
              </a:ext>
            </a:extLst>
          </p:cNvPr>
          <p:cNvSpPr txBox="1">
            <a:spLocks/>
          </p:cNvSpPr>
          <p:nvPr/>
        </p:nvSpPr>
        <p:spPr>
          <a:xfrm>
            <a:off x="444500" y="1218027"/>
            <a:ext cx="7581900" cy="505267"/>
          </a:xfrm>
          <a:prstGeom prst="rect">
            <a:avLst/>
          </a:prstGeom>
        </p:spPr>
        <p:txBody>
          <a:bodyPr vert="horz" wrap="square" lIns="0" tIns="12700" rIns="0" bIns="0" rtlCol="0">
            <a:spAutoFit/>
          </a:bodyPr>
          <a:lstStyle>
            <a:lvl1pPr>
              <a:defRPr sz="2400" b="1" i="0">
                <a:solidFill>
                  <a:srgbClr val="838787"/>
                </a:solidFill>
                <a:latin typeface="Trebuchet MS"/>
                <a:ea typeface="+mj-ea"/>
                <a:cs typeface="Trebuchet MS"/>
              </a:defRPr>
            </a:lvl1pPr>
          </a:lstStyle>
          <a:p>
            <a:r>
              <a:rPr lang="en-IN" sz="3200" kern="0" dirty="0">
                <a:solidFill>
                  <a:schemeClr val="tx2">
                    <a:lumMod val="60000"/>
                    <a:lumOff val="40000"/>
                  </a:schemeClr>
                </a:solidFill>
                <a:latin typeface="Bahnschrift SemiBold" panose="020B0502040204020203" pitchFamily="34" charset="0"/>
              </a:rPr>
              <a:t>EDA of Categorical and nominal data</a:t>
            </a:r>
          </a:p>
        </p:txBody>
      </p:sp>
      <p:pic>
        <p:nvPicPr>
          <p:cNvPr id="4" name="Picture 3">
            <a:extLst>
              <a:ext uri="{FF2B5EF4-FFF2-40B4-BE49-F238E27FC236}">
                <a16:creationId xmlns:a16="http://schemas.microsoft.com/office/drawing/2014/main" id="{D8A0F8BF-EF7E-4501-8E1B-D19912A65480}"/>
              </a:ext>
            </a:extLst>
          </p:cNvPr>
          <p:cNvPicPr>
            <a:picLocks noChangeAspect="1"/>
          </p:cNvPicPr>
          <p:nvPr/>
        </p:nvPicPr>
        <p:blipFill>
          <a:blip r:embed="rId2"/>
          <a:stretch>
            <a:fillRect/>
          </a:stretch>
        </p:blipFill>
        <p:spPr>
          <a:xfrm>
            <a:off x="0" y="2067561"/>
            <a:ext cx="4372841" cy="2782717"/>
          </a:xfrm>
          <a:prstGeom prst="rect">
            <a:avLst/>
          </a:prstGeom>
        </p:spPr>
      </p:pic>
      <p:pic>
        <p:nvPicPr>
          <p:cNvPr id="11" name="Picture 10">
            <a:extLst>
              <a:ext uri="{FF2B5EF4-FFF2-40B4-BE49-F238E27FC236}">
                <a16:creationId xmlns:a16="http://schemas.microsoft.com/office/drawing/2014/main" id="{E8F6E221-F679-46A2-AFD1-C4485C5C6B36}"/>
              </a:ext>
            </a:extLst>
          </p:cNvPr>
          <p:cNvPicPr>
            <a:picLocks noChangeAspect="1"/>
          </p:cNvPicPr>
          <p:nvPr/>
        </p:nvPicPr>
        <p:blipFill>
          <a:blip r:embed="rId3"/>
          <a:stretch>
            <a:fillRect/>
          </a:stretch>
        </p:blipFill>
        <p:spPr>
          <a:xfrm>
            <a:off x="4312159" y="1982945"/>
            <a:ext cx="4372841" cy="2920378"/>
          </a:xfrm>
          <a:prstGeom prst="rect">
            <a:avLst/>
          </a:prstGeom>
        </p:spPr>
      </p:pic>
      <p:pic>
        <p:nvPicPr>
          <p:cNvPr id="14" name="Picture 13">
            <a:extLst>
              <a:ext uri="{FF2B5EF4-FFF2-40B4-BE49-F238E27FC236}">
                <a16:creationId xmlns:a16="http://schemas.microsoft.com/office/drawing/2014/main" id="{CB8629CE-8267-42EA-A028-4706D16B3D99}"/>
              </a:ext>
            </a:extLst>
          </p:cNvPr>
          <p:cNvPicPr>
            <a:picLocks noChangeAspect="1"/>
          </p:cNvPicPr>
          <p:nvPr/>
        </p:nvPicPr>
        <p:blipFill>
          <a:blip r:embed="rId4"/>
          <a:stretch>
            <a:fillRect/>
          </a:stretch>
        </p:blipFill>
        <p:spPr>
          <a:xfrm>
            <a:off x="1" y="5489501"/>
            <a:ext cx="4350258" cy="2892499"/>
          </a:xfrm>
          <a:prstGeom prst="rect">
            <a:avLst/>
          </a:prstGeom>
        </p:spPr>
      </p:pic>
      <p:pic>
        <p:nvPicPr>
          <p:cNvPr id="16" name="Picture 15">
            <a:extLst>
              <a:ext uri="{FF2B5EF4-FFF2-40B4-BE49-F238E27FC236}">
                <a16:creationId xmlns:a16="http://schemas.microsoft.com/office/drawing/2014/main" id="{697BFFA1-2012-4DAD-9DC8-D19718B5BDE9}"/>
              </a:ext>
            </a:extLst>
          </p:cNvPr>
          <p:cNvPicPr>
            <a:picLocks noChangeAspect="1"/>
          </p:cNvPicPr>
          <p:nvPr/>
        </p:nvPicPr>
        <p:blipFill>
          <a:blip r:embed="rId5"/>
          <a:stretch>
            <a:fillRect/>
          </a:stretch>
        </p:blipFill>
        <p:spPr>
          <a:xfrm>
            <a:off x="8742929" y="1956422"/>
            <a:ext cx="4142021" cy="2920378"/>
          </a:xfrm>
          <a:prstGeom prst="rect">
            <a:avLst/>
          </a:prstGeom>
        </p:spPr>
      </p:pic>
      <p:pic>
        <p:nvPicPr>
          <p:cNvPr id="18" name="Picture 17">
            <a:extLst>
              <a:ext uri="{FF2B5EF4-FFF2-40B4-BE49-F238E27FC236}">
                <a16:creationId xmlns:a16="http://schemas.microsoft.com/office/drawing/2014/main" id="{0DE9243B-DEF1-4CEE-BE96-234E503FE215}"/>
              </a:ext>
            </a:extLst>
          </p:cNvPr>
          <p:cNvPicPr>
            <a:picLocks noChangeAspect="1"/>
          </p:cNvPicPr>
          <p:nvPr/>
        </p:nvPicPr>
        <p:blipFill>
          <a:blip r:embed="rId6"/>
          <a:stretch>
            <a:fillRect/>
          </a:stretch>
        </p:blipFill>
        <p:spPr>
          <a:xfrm>
            <a:off x="4449931" y="5464101"/>
            <a:ext cx="4260899" cy="3020673"/>
          </a:xfrm>
          <a:prstGeom prst="rect">
            <a:avLst/>
          </a:prstGeom>
        </p:spPr>
      </p:pic>
      <p:pic>
        <p:nvPicPr>
          <p:cNvPr id="20" name="Picture 19">
            <a:extLst>
              <a:ext uri="{FF2B5EF4-FFF2-40B4-BE49-F238E27FC236}">
                <a16:creationId xmlns:a16="http://schemas.microsoft.com/office/drawing/2014/main" id="{8EDB7766-1245-4C3E-8A8D-430EF1190A82}"/>
              </a:ext>
            </a:extLst>
          </p:cNvPr>
          <p:cNvPicPr>
            <a:picLocks noChangeAspect="1"/>
          </p:cNvPicPr>
          <p:nvPr/>
        </p:nvPicPr>
        <p:blipFill>
          <a:blip r:embed="rId7"/>
          <a:stretch>
            <a:fillRect/>
          </a:stretch>
        </p:blipFill>
        <p:spPr>
          <a:xfrm>
            <a:off x="8710830" y="5572018"/>
            <a:ext cx="4260899" cy="2804837"/>
          </a:xfrm>
          <a:prstGeom prst="rect">
            <a:avLst/>
          </a:prstGeom>
        </p:spPr>
      </p:pic>
      <p:sp>
        <p:nvSpPr>
          <p:cNvPr id="21" name="TextBox 20">
            <a:extLst>
              <a:ext uri="{FF2B5EF4-FFF2-40B4-BE49-F238E27FC236}">
                <a16:creationId xmlns:a16="http://schemas.microsoft.com/office/drawing/2014/main" id="{A65960CE-6E46-4F97-A181-F90A9EE7F258}"/>
              </a:ext>
            </a:extLst>
          </p:cNvPr>
          <p:cNvSpPr txBox="1"/>
          <p:nvPr/>
        </p:nvSpPr>
        <p:spPr>
          <a:xfrm>
            <a:off x="635000" y="8686800"/>
            <a:ext cx="11353800" cy="646331"/>
          </a:xfrm>
          <a:prstGeom prst="rect">
            <a:avLst/>
          </a:prstGeom>
          <a:noFill/>
        </p:spPr>
        <p:txBody>
          <a:bodyPr wrap="square" rtlCol="0">
            <a:spAutoFit/>
          </a:bodyPr>
          <a:lstStyle/>
          <a:p>
            <a:r>
              <a:rPr lang="en-IN" b="1" dirty="0">
                <a:latin typeface="Bahnschrift SemiBold" panose="020B0502040204020203" pitchFamily="34" charset="0"/>
              </a:rPr>
              <a:t>Observation: All data distribution across both classes seems in good balance. Feature </a:t>
            </a:r>
            <a:r>
              <a:rPr lang="en-IN" b="1" dirty="0" err="1">
                <a:latin typeface="Bahnschrift SemiBold" panose="020B0502040204020203" pitchFamily="34" charset="0"/>
              </a:rPr>
              <a:t>Credit_card</a:t>
            </a:r>
            <a:r>
              <a:rPr lang="en-IN" b="1" dirty="0">
                <a:latin typeface="Bahnschrift SemiBold" panose="020B0502040204020203" pitchFamily="34" charset="0"/>
              </a:rPr>
              <a:t> has not been taken here because in later section we will know that it is not adding any value in prediction</a:t>
            </a:r>
          </a:p>
        </p:txBody>
      </p:sp>
    </p:spTree>
    <p:extLst>
      <p:ext uri="{BB962C8B-B14F-4D97-AF65-F5344CB8AC3E}">
        <p14:creationId xmlns:p14="http://schemas.microsoft.com/office/powerpoint/2010/main" val="346638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4" name="object 4"/>
          <p:cNvSpPr txBox="1"/>
          <p:nvPr/>
        </p:nvSpPr>
        <p:spPr>
          <a:xfrm>
            <a:off x="521652" y="3644537"/>
            <a:ext cx="12034153" cy="3386183"/>
          </a:xfrm>
          <a:prstGeom prst="rect">
            <a:avLst/>
          </a:prstGeom>
        </p:spPr>
        <p:txBody>
          <a:bodyPr vert="horz" wrap="square" lIns="0" tIns="15875" rIns="0" bIns="0" rtlCol="0">
            <a:spAutoFit/>
          </a:bodyPr>
          <a:lstStyle/>
          <a:p>
            <a:pPr marL="342900" indent="-342900" algn="just">
              <a:buFont typeface="Arial" panose="020B0604020202020204" pitchFamily="34" charset="0"/>
              <a:buChar char="•"/>
            </a:pPr>
            <a:r>
              <a:rPr lang="en-IN" sz="2800" dirty="0">
                <a:latin typeface="Bahnschrift SemiBold" panose="020B0502040204020203" pitchFamily="34" charset="0"/>
                <a:cs typeface="Arial"/>
              </a:rPr>
              <a:t>I have tried with both One hot encoding and Label Encoding. Label Encoding is working better than One hot encoding.</a:t>
            </a:r>
          </a:p>
          <a:p>
            <a:pPr marL="342900" indent="-342900" algn="just">
              <a:buFont typeface="Arial" panose="020B0604020202020204" pitchFamily="34" charset="0"/>
              <a:buChar char="•"/>
            </a:pPr>
            <a:endParaRPr lang="en-IN" sz="2800" dirty="0">
              <a:latin typeface="Bahnschrift SemiBold" panose="020B0502040204020203" pitchFamily="34" charset="0"/>
              <a:cs typeface="Arial"/>
            </a:endParaRPr>
          </a:p>
          <a:p>
            <a:pPr marL="342900" indent="-342900" algn="just">
              <a:buFont typeface="Arial" panose="020B0604020202020204" pitchFamily="34" charset="0"/>
              <a:buChar char="•"/>
            </a:pPr>
            <a:r>
              <a:rPr lang="en-US" sz="2800" dirty="0">
                <a:latin typeface="Bahnschrift SemiBold" panose="020B0502040204020203" pitchFamily="34" charset="0"/>
                <a:cs typeface="Arial"/>
              </a:rPr>
              <a:t>For standardization of data I have used </a:t>
            </a:r>
            <a:r>
              <a:rPr lang="en-US" sz="2800" dirty="0" err="1">
                <a:latin typeface="Bahnschrift SemiBold" panose="020B0502040204020203" pitchFamily="34" charset="0"/>
                <a:cs typeface="Arial"/>
              </a:rPr>
              <a:t>StandardScale</a:t>
            </a:r>
            <a:r>
              <a:rPr lang="en-US" sz="2800" dirty="0">
                <a:latin typeface="Bahnschrift SemiBold" panose="020B0502040204020203" pitchFamily="34" charset="0"/>
                <a:cs typeface="Arial"/>
              </a:rPr>
              <a:t> and </a:t>
            </a:r>
            <a:r>
              <a:rPr lang="en-US" sz="2800" dirty="0" err="1">
                <a:latin typeface="Bahnschrift SemiBold" panose="020B0502040204020203" pitchFamily="34" charset="0"/>
                <a:cs typeface="Arial"/>
              </a:rPr>
              <a:t>MinMax</a:t>
            </a:r>
            <a:r>
              <a:rPr lang="en-US" sz="2800" dirty="0">
                <a:latin typeface="Bahnschrift SemiBold" panose="020B0502040204020203" pitchFamily="34" charset="0"/>
                <a:cs typeface="Arial"/>
              </a:rPr>
              <a:t> Scaler. Standard Scaler is working better than </a:t>
            </a:r>
            <a:r>
              <a:rPr lang="en-US" sz="2800" dirty="0" err="1">
                <a:latin typeface="Bahnschrift SemiBold" panose="020B0502040204020203" pitchFamily="34" charset="0"/>
                <a:cs typeface="Arial"/>
              </a:rPr>
              <a:t>MinMax</a:t>
            </a:r>
            <a:r>
              <a:rPr lang="en-US" sz="2800" dirty="0">
                <a:latin typeface="Bahnschrift SemiBold" panose="020B0502040204020203" pitchFamily="34" charset="0"/>
                <a:cs typeface="Arial"/>
              </a:rPr>
              <a:t> Scaler but in final model I have not used any scaling metric because raw data was giving better F1 Score.</a:t>
            </a:r>
          </a:p>
          <a:p>
            <a:pPr marL="342900" indent="-342900" algn="just">
              <a:buFont typeface="Arial" panose="020B0604020202020204" pitchFamily="34" charset="0"/>
              <a:buChar char="•"/>
            </a:pPr>
            <a:endParaRPr sz="2300" dirty="0">
              <a:latin typeface="Bahnschrift SemiBold" panose="020B0502040204020203" pitchFamily="34" charset="0"/>
              <a:cs typeface="Arial"/>
            </a:endParaRPr>
          </a:p>
        </p:txBody>
      </p:sp>
      <p:sp>
        <p:nvSpPr>
          <p:cNvPr id="6" name="object 6"/>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Bahnschrift SemiBold" panose="020B0502040204020203" pitchFamily="34" charset="0"/>
                <a:cs typeface="Trebuchet MS"/>
              </a:rPr>
              <a:t>3</a:t>
            </a:r>
            <a:endParaRPr sz="2400">
              <a:latin typeface="Bahnschrift SemiBold" panose="020B0502040204020203" pitchFamily="34" charset="0"/>
              <a:cs typeface="Trebuchet MS"/>
            </a:endParaRPr>
          </a:p>
        </p:txBody>
      </p:sp>
      <p:sp>
        <p:nvSpPr>
          <p:cNvPr id="9" name="object 4">
            <a:extLst>
              <a:ext uri="{FF2B5EF4-FFF2-40B4-BE49-F238E27FC236}">
                <a16:creationId xmlns:a16="http://schemas.microsoft.com/office/drawing/2014/main" id="{3DA7C90A-62C4-452B-AA26-C7FF64F1E353}"/>
              </a:ext>
            </a:extLst>
          </p:cNvPr>
          <p:cNvSpPr txBox="1">
            <a:spLocks/>
          </p:cNvSpPr>
          <p:nvPr/>
        </p:nvSpPr>
        <p:spPr>
          <a:xfrm>
            <a:off x="444499" y="1409700"/>
            <a:ext cx="11315701" cy="1028487"/>
          </a:xfrm>
          <a:prstGeom prst="rect">
            <a:avLst/>
          </a:prstGeom>
        </p:spPr>
        <p:txBody>
          <a:bodyPr vert="horz" wrap="square" lIns="0" tIns="12700" rIns="0" bIns="0" rtlCol="0">
            <a:spAutoFit/>
          </a:bodyPr>
          <a:lstStyle>
            <a:lvl1pPr>
              <a:defRPr sz="2400" b="1" i="0">
                <a:solidFill>
                  <a:srgbClr val="838787"/>
                </a:solidFill>
                <a:latin typeface="Trebuchet MS"/>
                <a:ea typeface="+mj-ea"/>
                <a:cs typeface="Trebuchet MS"/>
              </a:defRPr>
            </a:lvl1pPr>
          </a:lstStyle>
          <a:p>
            <a:r>
              <a:rPr lang="en-IN" sz="6600" kern="0" dirty="0">
                <a:solidFill>
                  <a:schemeClr val="tx2">
                    <a:lumMod val="60000"/>
                    <a:lumOff val="40000"/>
                  </a:schemeClr>
                </a:solidFill>
                <a:latin typeface="Bahnschrift SemiBold" panose="020B0502040204020203" pitchFamily="34" charset="0"/>
              </a:rPr>
              <a:t>3. Feature Transformation</a:t>
            </a:r>
          </a:p>
        </p:txBody>
      </p:sp>
    </p:spTree>
    <p:extLst>
      <p:ext uri="{BB962C8B-B14F-4D97-AF65-F5344CB8AC3E}">
        <p14:creationId xmlns:p14="http://schemas.microsoft.com/office/powerpoint/2010/main" val="107087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82600"/>
            <a:ext cx="5501640" cy="391160"/>
          </a:xfrm>
          <a:prstGeom prst="rect">
            <a:avLst/>
          </a:prstGeom>
        </p:spPr>
        <p:txBody>
          <a:bodyPr vert="horz" wrap="square" lIns="0" tIns="12700" rIns="0" bIns="0" rtlCol="0">
            <a:spAutoFit/>
          </a:bodyPr>
          <a:lstStyle/>
          <a:p>
            <a:r>
              <a:rPr lang="en-IN" sz="2400" b="0" i="0" dirty="0">
                <a:solidFill>
                  <a:schemeClr val="tx2">
                    <a:lumMod val="60000"/>
                    <a:lumOff val="40000"/>
                  </a:schemeClr>
                </a:solidFill>
                <a:effectLst/>
                <a:latin typeface="Bahnschrift SemiBold" panose="020B0502040204020203" pitchFamily="34" charset="0"/>
              </a:rPr>
              <a:t>Predicting Customer Churn</a:t>
            </a:r>
            <a:endParaRPr lang="en-IN" sz="2400" dirty="0">
              <a:solidFill>
                <a:schemeClr val="tx2">
                  <a:lumMod val="60000"/>
                  <a:lumOff val="40000"/>
                </a:schemeClr>
              </a:solidFill>
              <a:latin typeface="Bahnschrift SemiBold" panose="020B0502040204020203" pitchFamily="34" charset="0"/>
            </a:endParaRPr>
          </a:p>
        </p:txBody>
      </p:sp>
      <p:sp>
        <p:nvSpPr>
          <p:cNvPr id="4" name="object 4"/>
          <p:cNvSpPr txBox="1"/>
          <p:nvPr/>
        </p:nvSpPr>
        <p:spPr>
          <a:xfrm>
            <a:off x="521652" y="3644537"/>
            <a:ext cx="11961495" cy="4617290"/>
          </a:xfrm>
          <a:prstGeom prst="rect">
            <a:avLst/>
          </a:prstGeom>
        </p:spPr>
        <p:txBody>
          <a:bodyPr vert="horz" wrap="square" lIns="0" tIns="15875" rIns="0" bIns="0" rtlCol="0">
            <a:spAutoFit/>
          </a:bodyPr>
          <a:lstStyle/>
          <a:p>
            <a:pPr algn="just"/>
            <a:r>
              <a:rPr lang="en-IN" sz="2300" dirty="0">
                <a:latin typeface="Bahnschrift SemiBold" panose="020B0502040204020203" pitchFamily="34" charset="0"/>
                <a:cs typeface="Arial"/>
              </a:rPr>
              <a:t>There are total 6 models are used in this hackathon </a:t>
            </a:r>
          </a:p>
          <a:p>
            <a:pPr algn="just"/>
            <a:endParaRPr lang="en-IN" sz="2300" dirty="0">
              <a:latin typeface="Bahnschrift SemiBold" panose="020B0502040204020203" pitchFamily="34" charset="0"/>
              <a:cs typeface="Arial"/>
            </a:endParaRPr>
          </a:p>
          <a:p>
            <a:pPr marL="457200" indent="-457200" algn="just">
              <a:buFont typeface="+mj-lt"/>
              <a:buAutoNum type="arabicPeriod"/>
            </a:pPr>
            <a:r>
              <a:rPr lang="en-IN" sz="2300" dirty="0">
                <a:latin typeface="Bahnschrift SemiBold" panose="020B0502040204020203" pitchFamily="34" charset="0"/>
                <a:cs typeface="Arial"/>
              </a:rPr>
              <a:t>Logistic Regression</a:t>
            </a:r>
          </a:p>
          <a:p>
            <a:pPr marL="457200" indent="-457200" algn="just">
              <a:buFont typeface="+mj-lt"/>
              <a:buAutoNum type="arabicPeriod"/>
            </a:pPr>
            <a:endParaRPr lang="en-IN" sz="2300" dirty="0">
              <a:latin typeface="Bahnschrift SemiBold" panose="020B0502040204020203" pitchFamily="34" charset="0"/>
              <a:cs typeface="Arial"/>
            </a:endParaRPr>
          </a:p>
          <a:p>
            <a:pPr marL="457200" indent="-457200" algn="just">
              <a:buFont typeface="+mj-lt"/>
              <a:buAutoNum type="arabicPeriod"/>
            </a:pPr>
            <a:r>
              <a:rPr lang="en-IN" sz="2300" dirty="0">
                <a:latin typeface="Bahnschrift SemiBold" panose="020B0502040204020203" pitchFamily="34" charset="0"/>
                <a:cs typeface="Arial"/>
              </a:rPr>
              <a:t>Naïve Bayes</a:t>
            </a:r>
          </a:p>
          <a:p>
            <a:pPr marL="457200" indent="-457200" algn="just">
              <a:buFont typeface="+mj-lt"/>
              <a:buAutoNum type="arabicPeriod"/>
            </a:pPr>
            <a:endParaRPr lang="en-IN" sz="2300" dirty="0">
              <a:latin typeface="Bahnschrift SemiBold" panose="020B0502040204020203" pitchFamily="34" charset="0"/>
              <a:cs typeface="Arial"/>
            </a:endParaRPr>
          </a:p>
          <a:p>
            <a:pPr marL="457200" indent="-457200" algn="just">
              <a:buFont typeface="+mj-lt"/>
              <a:buAutoNum type="arabicPeriod"/>
            </a:pPr>
            <a:r>
              <a:rPr lang="en-IN" sz="2300" dirty="0">
                <a:latin typeface="Bahnschrift SemiBold" panose="020B0502040204020203" pitchFamily="34" charset="0"/>
                <a:cs typeface="Arial"/>
              </a:rPr>
              <a:t>Random Forest</a:t>
            </a:r>
          </a:p>
          <a:p>
            <a:pPr marL="457200" indent="-457200" algn="just">
              <a:buFont typeface="+mj-lt"/>
              <a:buAutoNum type="arabicPeriod"/>
            </a:pPr>
            <a:endParaRPr lang="en-IN" sz="2300" dirty="0">
              <a:latin typeface="Bahnschrift SemiBold" panose="020B0502040204020203" pitchFamily="34" charset="0"/>
              <a:cs typeface="Arial"/>
            </a:endParaRPr>
          </a:p>
          <a:p>
            <a:pPr marL="457200" indent="-457200" algn="just">
              <a:buFont typeface="+mj-lt"/>
              <a:buAutoNum type="arabicPeriod"/>
            </a:pPr>
            <a:r>
              <a:rPr lang="en-IN" sz="2300" dirty="0">
                <a:latin typeface="Bahnschrift SemiBold" panose="020B0502040204020203" pitchFamily="34" charset="0"/>
                <a:cs typeface="Arial"/>
              </a:rPr>
              <a:t>Light GBM</a:t>
            </a:r>
          </a:p>
          <a:p>
            <a:pPr marL="457200" indent="-457200" algn="just">
              <a:buFont typeface="+mj-lt"/>
              <a:buAutoNum type="arabicPeriod"/>
            </a:pPr>
            <a:endParaRPr lang="en-IN" sz="2300" dirty="0">
              <a:latin typeface="Bahnschrift SemiBold" panose="020B0502040204020203" pitchFamily="34" charset="0"/>
              <a:cs typeface="Arial"/>
            </a:endParaRPr>
          </a:p>
          <a:p>
            <a:pPr marL="457200" indent="-457200" algn="just">
              <a:buFont typeface="+mj-lt"/>
              <a:buAutoNum type="arabicPeriod"/>
            </a:pPr>
            <a:r>
              <a:rPr lang="en-IN" sz="2300" dirty="0">
                <a:latin typeface="Bahnschrift SemiBold" panose="020B0502040204020203" pitchFamily="34" charset="0"/>
                <a:cs typeface="Arial"/>
              </a:rPr>
              <a:t>Stacking</a:t>
            </a:r>
          </a:p>
          <a:p>
            <a:pPr marL="457200" indent="-457200" algn="just">
              <a:buFont typeface="+mj-lt"/>
              <a:buAutoNum type="arabicPeriod"/>
            </a:pPr>
            <a:endParaRPr lang="en-IN" sz="2300" dirty="0">
              <a:latin typeface="Bahnschrift SemiBold" panose="020B0502040204020203" pitchFamily="34" charset="0"/>
              <a:cs typeface="Arial"/>
            </a:endParaRPr>
          </a:p>
          <a:p>
            <a:pPr marL="457200" indent="-457200" algn="just">
              <a:buFont typeface="+mj-lt"/>
              <a:buAutoNum type="arabicPeriod"/>
            </a:pPr>
            <a:r>
              <a:rPr lang="en-IN" sz="2300" dirty="0">
                <a:latin typeface="Bahnschrift SemiBold" panose="020B0502040204020203" pitchFamily="34" charset="0"/>
                <a:cs typeface="Arial"/>
              </a:rPr>
              <a:t>Final Model with feature selection</a:t>
            </a:r>
          </a:p>
        </p:txBody>
      </p:sp>
      <p:sp>
        <p:nvSpPr>
          <p:cNvPr id="6" name="object 6"/>
          <p:cNvSpPr txBox="1"/>
          <p:nvPr/>
        </p:nvSpPr>
        <p:spPr>
          <a:xfrm>
            <a:off x="12383720" y="451792"/>
            <a:ext cx="172085" cy="391160"/>
          </a:xfrm>
          <a:prstGeom prst="rect">
            <a:avLst/>
          </a:prstGeom>
        </p:spPr>
        <p:txBody>
          <a:bodyPr vert="horz" wrap="square" lIns="0" tIns="12700" rIns="0" bIns="0" rtlCol="0">
            <a:spAutoFit/>
          </a:bodyPr>
          <a:lstStyle/>
          <a:p>
            <a:pPr marL="12700">
              <a:lnSpc>
                <a:spcPct val="100000"/>
              </a:lnSpc>
              <a:spcBef>
                <a:spcPts val="100"/>
              </a:spcBef>
            </a:pPr>
            <a:r>
              <a:rPr sz="2400" b="1" spc="-254" dirty="0">
                <a:solidFill>
                  <a:srgbClr val="838787"/>
                </a:solidFill>
                <a:latin typeface="Trebuchet MS"/>
                <a:cs typeface="Trebuchet MS"/>
              </a:rPr>
              <a:t>3</a:t>
            </a:r>
            <a:endParaRPr sz="2400">
              <a:latin typeface="Trebuchet MS"/>
              <a:cs typeface="Trebuchet MS"/>
            </a:endParaRPr>
          </a:p>
        </p:txBody>
      </p:sp>
      <p:sp>
        <p:nvSpPr>
          <p:cNvPr id="9" name="object 4">
            <a:extLst>
              <a:ext uri="{FF2B5EF4-FFF2-40B4-BE49-F238E27FC236}">
                <a16:creationId xmlns:a16="http://schemas.microsoft.com/office/drawing/2014/main" id="{3DA7C90A-62C4-452B-AA26-C7FF64F1E353}"/>
              </a:ext>
            </a:extLst>
          </p:cNvPr>
          <p:cNvSpPr txBox="1">
            <a:spLocks/>
          </p:cNvSpPr>
          <p:nvPr/>
        </p:nvSpPr>
        <p:spPr>
          <a:xfrm>
            <a:off x="444499" y="1409700"/>
            <a:ext cx="11315701" cy="1028487"/>
          </a:xfrm>
          <a:prstGeom prst="rect">
            <a:avLst/>
          </a:prstGeom>
        </p:spPr>
        <p:txBody>
          <a:bodyPr vert="horz" wrap="square" lIns="0" tIns="12700" rIns="0" bIns="0" rtlCol="0">
            <a:spAutoFit/>
          </a:bodyPr>
          <a:lstStyle>
            <a:lvl1pPr>
              <a:defRPr sz="2400" b="1" i="0">
                <a:solidFill>
                  <a:srgbClr val="838787"/>
                </a:solidFill>
                <a:latin typeface="Trebuchet MS"/>
                <a:ea typeface="+mj-ea"/>
                <a:cs typeface="Trebuchet MS"/>
              </a:defRPr>
            </a:lvl1pPr>
          </a:lstStyle>
          <a:p>
            <a:r>
              <a:rPr lang="en-IN" sz="6600" kern="0" dirty="0">
                <a:solidFill>
                  <a:schemeClr val="tx2">
                    <a:lumMod val="60000"/>
                    <a:lumOff val="40000"/>
                  </a:schemeClr>
                </a:solidFill>
                <a:latin typeface="Bahnschrift SemiBold" panose="020B0502040204020203" pitchFamily="34" charset="0"/>
              </a:rPr>
              <a:t>4. Machine Learning Models</a:t>
            </a:r>
          </a:p>
        </p:txBody>
      </p:sp>
      <p:sp>
        <p:nvSpPr>
          <p:cNvPr id="3" name="TextBox 2">
            <a:extLst>
              <a:ext uri="{FF2B5EF4-FFF2-40B4-BE49-F238E27FC236}">
                <a16:creationId xmlns:a16="http://schemas.microsoft.com/office/drawing/2014/main" id="{38CC425E-8139-41C0-A250-6318099FDCD1}"/>
              </a:ext>
            </a:extLst>
          </p:cNvPr>
          <p:cNvSpPr txBox="1"/>
          <p:nvPr/>
        </p:nvSpPr>
        <p:spPr>
          <a:xfrm>
            <a:off x="787400" y="8763000"/>
            <a:ext cx="11695747" cy="523220"/>
          </a:xfrm>
          <a:prstGeom prst="rect">
            <a:avLst/>
          </a:prstGeom>
          <a:noFill/>
        </p:spPr>
        <p:txBody>
          <a:bodyPr wrap="square" rtlCol="0">
            <a:spAutoFit/>
          </a:bodyPr>
          <a:lstStyle/>
          <a:p>
            <a:r>
              <a:rPr lang="en-IN" sz="2800" dirty="0">
                <a:latin typeface="Bahnschrift SemiBold" panose="020B0502040204020203" pitchFamily="34" charset="0"/>
              </a:rPr>
              <a:t>All models have been </a:t>
            </a:r>
            <a:r>
              <a:rPr lang="en-IN" sz="2800" dirty="0" err="1">
                <a:latin typeface="Bahnschrift SemiBold" panose="020B0502040204020203" pitchFamily="34" charset="0"/>
              </a:rPr>
              <a:t>hypertuned</a:t>
            </a:r>
            <a:r>
              <a:rPr lang="en-IN" sz="2800" dirty="0">
                <a:latin typeface="Bahnschrift SemiBold" panose="020B0502040204020203" pitchFamily="34" charset="0"/>
              </a:rPr>
              <a:t> with wide range of parameters.</a:t>
            </a:r>
          </a:p>
        </p:txBody>
      </p:sp>
    </p:spTree>
    <p:extLst>
      <p:ext uri="{BB962C8B-B14F-4D97-AF65-F5344CB8AC3E}">
        <p14:creationId xmlns:p14="http://schemas.microsoft.com/office/powerpoint/2010/main" val="1610010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668</Words>
  <Application>Microsoft Office PowerPoint</Application>
  <PresentationFormat>Custom</PresentationFormat>
  <Paragraphs>99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 SemiBold</vt:lpstr>
      <vt:lpstr>Calibri</vt:lpstr>
      <vt:lpstr>Lucida Sans Unicode</vt:lpstr>
      <vt:lpstr>Trebuchet MS</vt:lpstr>
      <vt:lpstr>Office Theme</vt:lpstr>
      <vt:lpstr>PowerPoint Presentation</vt:lpstr>
      <vt:lpstr>Summary</vt:lpstr>
      <vt:lpstr>PowerPoint Presentation</vt:lpstr>
      <vt:lpstr>PowerPoint Presentation</vt:lpstr>
      <vt:lpstr>Predicting Customer Churn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Shubendu  Biswas [MCA - 2021]</cp:lastModifiedBy>
  <cp:revision>10</cp:revision>
  <dcterms:created xsi:type="dcterms:W3CDTF">2022-03-13T16:54:30Z</dcterms:created>
  <dcterms:modified xsi:type="dcterms:W3CDTF">2022-03-13T18:11:45Z</dcterms:modified>
</cp:coreProperties>
</file>