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61" r:id="rId6"/>
    <p:sldId id="300" r:id="rId7"/>
    <p:sldId id="262" r:id="rId8"/>
    <p:sldId id="263" r:id="rId9"/>
    <p:sldId id="264" r:id="rId10"/>
    <p:sldId id="265" r:id="rId11"/>
    <p:sldId id="266" r:id="rId12"/>
    <p:sldId id="302" r:id="rId13"/>
    <p:sldId id="301" r:id="rId14"/>
    <p:sldId id="267" r:id="rId15"/>
    <p:sldId id="276" r:id="rId16"/>
    <p:sldId id="274" r:id="rId17"/>
    <p:sldId id="273" r:id="rId18"/>
    <p:sldId id="275" r:id="rId19"/>
    <p:sldId id="278" r:id="rId20"/>
    <p:sldId id="279" r:id="rId21"/>
    <p:sldId id="280" r:id="rId22"/>
    <p:sldId id="269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84" r:id="rId32"/>
    <p:sldId id="290" r:id="rId33"/>
    <p:sldId id="291" r:id="rId34"/>
    <p:sldId id="292" r:id="rId35"/>
    <p:sldId id="293" r:id="rId36"/>
    <p:sldId id="270" r:id="rId37"/>
    <p:sldId id="294" r:id="rId38"/>
    <p:sldId id="295" r:id="rId39"/>
    <p:sldId id="296" r:id="rId40"/>
    <p:sldId id="297" r:id="rId41"/>
    <p:sldId id="298" r:id="rId42"/>
    <p:sldId id="30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4379A39-7C69-49B9-9DC3-B4F57B26601E}" type="datetimeFigureOut">
              <a:rPr lang="en-IN" smtClean="0"/>
              <a:t>30-05-2020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6E36045-8450-48EA-A3B2-A19296D4885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iedaicourse.com/" TargetMode="External"/><Relationship Id="rId2" Type="http://schemas.openxmlformats.org/officeDocument/2006/relationships/hyperlink" Target="https://towardsdatascience.com/data-driven-growth-with-python-part-2-customer-segmentation-5c019d150444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e8Yw4alG16Q&amp;t=1043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Mahindra First Choice Services (MFCS)</a:t>
            </a:r>
            <a:r>
              <a:rPr lang="en-IN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4077072"/>
            <a:ext cx="19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Shubendu</a:t>
            </a:r>
            <a:r>
              <a:rPr lang="en-IN" dirty="0"/>
              <a:t> Biswas</a:t>
            </a:r>
          </a:p>
        </p:txBody>
      </p:sp>
    </p:spTree>
    <p:extLst>
      <p:ext uri="{BB962C8B-B14F-4D97-AF65-F5344CB8AC3E}">
        <p14:creationId xmlns:p14="http://schemas.microsoft.com/office/powerpoint/2010/main" val="157547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the distribution of order 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 descr="C:\Users\hp\Desktop\img\Capt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79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type Of order has the most revenue in top 6 region?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146" name="Picture 2" descr="C:\Users\hp\Desktop\img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" y="1484784"/>
            <a:ext cx="9095440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2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4FE0-AB9B-443E-A02D-3AAADF77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Segmentation: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836B6-1697-43DD-A38F-989C97E3DE77}"/>
              </a:ext>
            </a:extLst>
          </p:cNvPr>
          <p:cNvSpPr txBox="1"/>
          <p:nvPr/>
        </p:nvSpPr>
        <p:spPr>
          <a:xfrm>
            <a:off x="830248" y="1700808"/>
            <a:ext cx="76064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sz="3200" b="1" dirty="0">
                <a:solidFill>
                  <a:srgbClr val="434342"/>
                </a:solidFill>
                <a:latin typeface="Arial Rounded MT Bold" panose="020F0704030504030204" pitchFamily="34" charset="0"/>
              </a:rPr>
              <a:t>Times Series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Arial Rounded MT Bold" panose="020F0704030504030204" pitchFamily="34" charset="0"/>
              </a:rPr>
              <a:t>Customer Lifetime value prediction</a:t>
            </a:r>
          </a:p>
        </p:txBody>
      </p:sp>
    </p:spTree>
    <p:extLst>
      <p:ext uri="{BB962C8B-B14F-4D97-AF65-F5344CB8AC3E}">
        <p14:creationId xmlns:p14="http://schemas.microsoft.com/office/powerpoint/2010/main" val="236876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FC1C-94AE-4C8F-B5AF-C097FBF25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Arima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2C74F-D313-43FB-B6F7-F67A0A0DC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sz="1600" b="1" cap="none" spc="0" dirty="0">
                <a:solidFill>
                  <a:srgbClr val="434342"/>
                </a:solidFill>
                <a:ea typeface="+mn-ea"/>
                <a:cs typeface="+mn-cs"/>
              </a:rPr>
              <a:t>Revenue Forecast</a:t>
            </a:r>
            <a:r>
              <a:rPr lang="en" b="1" cap="none" spc="0" dirty="0">
                <a:solidFill>
                  <a:srgbClr val="434342"/>
                </a:solidFill>
                <a:ea typeface="+mn-ea"/>
                <a:cs typeface="+mn-cs"/>
              </a:rPr>
              <a:t> - Times Series Analysis with ARIMA</a:t>
            </a:r>
            <a:endParaRPr lang="en-IN" b="1" cap="none" spc="0" dirty="0">
              <a:solidFill>
                <a:srgbClr val="434342"/>
              </a:solidFill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105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Stationarity??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28ED8E-CB8D-4772-8BCC-1AA1DF799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91" y="836712"/>
            <a:ext cx="8193678" cy="41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2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476672"/>
            <a:ext cx="7520940" cy="548640"/>
          </a:xfrm>
        </p:spPr>
        <p:txBody>
          <a:bodyPr/>
          <a:lstStyle/>
          <a:p>
            <a:r>
              <a:rPr lang="en-IN" b="1" dirty="0"/>
              <a:t>1st transformation : weighted </a:t>
            </a:r>
            <a:r>
              <a:rPr lang="en-IN" b="1" dirty="0" err="1"/>
              <a:t>avg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6D5BD-D98D-4AB9-9398-C352A224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CE8DF-3C0B-4FAE-8405-F56151FD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1009774"/>
            <a:ext cx="9132570" cy="45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2nd transformation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7AB93-5C97-427A-86D9-AE1E19F7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2F36C-D798-479B-82A3-1E636FFC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431"/>
            <a:ext cx="9144000" cy="57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1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Dickey-Fuller Test AND Rolling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FC29B-8D55-43F4-9F59-708BE222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01B1F-D921-486B-A8C2-4DD454AB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402"/>
            <a:ext cx="9144000" cy="586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7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of AR + 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CC07-AB25-4441-9379-9AABAF58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AF135-3572-4B60-ACC9-FEAF6E5C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31" y="923522"/>
            <a:ext cx="9144000" cy="46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5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Plotting </a:t>
            </a:r>
            <a:r>
              <a:rPr lang="en-IN" dirty="0" err="1"/>
              <a:t>arima</a:t>
            </a:r>
            <a:r>
              <a:rPr lang="en-IN" dirty="0"/>
              <a:t> model with order(2,1,2)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ECC07-AB25-4441-9379-9AABAF58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6107F-A3D5-42CE-99F0-55929D20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1015494"/>
            <a:ext cx="9144000" cy="48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4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916832"/>
            <a:ext cx="7520940" cy="548640"/>
          </a:xfrm>
        </p:spPr>
        <p:txBody>
          <a:bodyPr/>
          <a:lstStyle/>
          <a:p>
            <a:r>
              <a:rPr lang="en-IN" dirty="0"/>
              <a:t>Problem Statement-1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B5D98-F13E-4165-943A-696E715570FF}"/>
              </a:ext>
            </a:extLst>
          </p:cNvPr>
          <p:cNvSpPr txBox="1"/>
          <p:nvPr/>
        </p:nvSpPr>
        <p:spPr>
          <a:xfrm>
            <a:off x="816864" y="2780928"/>
            <a:ext cx="736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the ownership pattern of cars throughout the</a:t>
            </a:r>
          </a:p>
          <a:p>
            <a:r>
              <a:rPr lang="en-US" dirty="0"/>
              <a:t>country. This also captures the problem wherein information regarding the</a:t>
            </a:r>
          </a:p>
          <a:p>
            <a:r>
              <a:rPr lang="en-US" dirty="0"/>
              <a:t>spending patterns can be identified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F9DF-3257-4556-949B-5FBC7D9CB4FD}"/>
              </a:ext>
            </a:extLst>
          </p:cNvPr>
          <p:cNvSpPr/>
          <p:nvPr/>
        </p:nvSpPr>
        <p:spPr>
          <a:xfrm>
            <a:off x="816864" y="524158"/>
            <a:ext cx="7520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Arial-BoldMT"/>
              </a:rPr>
              <a:t>Geolocation Based Customer Analysis: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1538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424936" cy="144016"/>
          </a:xfrm>
        </p:spPr>
        <p:txBody>
          <a:bodyPr/>
          <a:lstStyle/>
          <a:p>
            <a:r>
              <a:rPr lang="en-IN" sz="2400" dirty="0"/>
              <a:t>Forecasting with </a:t>
            </a:r>
            <a:r>
              <a:rPr lang="en-IN" sz="2400" dirty="0" err="1"/>
              <a:t>arima</a:t>
            </a:r>
            <a:r>
              <a:rPr lang="en-IN" sz="2400" dirty="0"/>
              <a:t> model (period = 12months)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DACA4-371B-45C1-ACF5-C4367FB8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176"/>
            <a:ext cx="9144000" cy="45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6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945D-B1C1-4F81-9D7C-2A04693A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64D0-65DF-4AB0-8B65-C73326CFE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b="1" dirty="0"/>
              <a:t>RECENCY | FREQUENCY | MONETARY VALUE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31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Uptrend 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A5577-6604-45E9-B0EE-745C3588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504"/>
            <a:ext cx="9144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50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Growth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FB17C-2902-4B40-ABC8-E03378E5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0768"/>
            <a:ext cx="9144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3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Active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163B9-13C7-4576-B866-93049B7F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744"/>
            <a:ext cx="91440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8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1B628-D6F8-47A0-AABF-E155F3D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1" dirty="0"/>
              <a:t>Existing customers are showing a positive trend and tell us that our customer base is growing</a:t>
            </a:r>
            <a:br>
              <a:rPr lang="en-US" sz="1400" b="1" dirty="0"/>
            </a:b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40F3D-71B3-4FC8-A9AC-5B57F67C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1556792"/>
            <a:ext cx="9144000" cy="48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36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1B628-D6F8-47A0-AABF-E155F3D0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792128"/>
            <a:ext cx="7520940" cy="548640"/>
          </a:xfrm>
        </p:spPr>
        <p:txBody>
          <a:bodyPr/>
          <a:lstStyle/>
          <a:p>
            <a:r>
              <a:rPr lang="en-US" sz="1800" dirty="0"/>
              <a:t>we are losing our existing customers or unable to attract new ones???</a:t>
            </a:r>
            <a:br>
              <a:rPr lang="en-US" sz="1800" b="1" dirty="0"/>
            </a:br>
            <a:br>
              <a:rPr lang="en-US" sz="1800" b="1" dirty="0"/>
            </a:b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69AD4-6250-4BC1-BB0C-58B7AD71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4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1B628-D6F8-47A0-AABF-E155F3D0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" y="624849"/>
            <a:ext cx="7520940" cy="548640"/>
          </a:xfrm>
        </p:spPr>
        <p:txBody>
          <a:bodyPr/>
          <a:lstStyle/>
          <a:p>
            <a:r>
              <a:rPr lang="en-US" dirty="0"/>
              <a:t>how sticky is your service and how well your product fits the market???</a:t>
            </a:r>
            <a:br>
              <a:rPr lang="en-US" sz="1400" b="1" dirty="0"/>
            </a:br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B17A3-E97A-423B-90A2-C8F5646E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9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1B628-D6F8-47A0-AABF-E155F3D0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" y="692696"/>
            <a:ext cx="7520940" cy="548640"/>
          </a:xfrm>
        </p:spPr>
        <p:txBody>
          <a:bodyPr/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Recency</a:t>
            </a:r>
            <a:br>
              <a:rPr lang="en-US" sz="1400" b="1" dirty="0"/>
            </a:br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F87DD-EFE3-462B-A948-DB0E7511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3" y="1412776"/>
            <a:ext cx="9128987" cy="4615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63E555-00BD-46CB-82D3-4EED98E6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988840"/>
            <a:ext cx="14954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21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1B628-D6F8-47A0-AABF-E155F3D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Applying K-means clustering to assign a recency score</a:t>
            </a:r>
            <a:br>
              <a:rPr lang="en-US" b="1" dirty="0"/>
            </a:br>
            <a:br>
              <a:rPr lang="en-US" sz="1400" b="1" dirty="0"/>
            </a:br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7D5804-1F0D-4DD8-B2E4-21C63B33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14400"/>
            <a:ext cx="4439568" cy="3084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63C9D7-F85D-4825-8A22-59127C0F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56769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30 cars which are generating highest revenue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6" name="Picture 2" descr="C:\Users\hp\Desktop\img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6814"/>
            <a:ext cx="9135426" cy="505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64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D1B628-D6F8-47A0-AABF-E155F3D0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575360"/>
            <a:ext cx="7520940" cy="548640"/>
          </a:xfrm>
        </p:spPr>
        <p:txBody>
          <a:bodyPr/>
          <a:lstStyle/>
          <a:p>
            <a:r>
              <a:rPr lang="en-US" sz="4000" b="1" dirty="0"/>
              <a:t>Frequency</a:t>
            </a:r>
            <a:br>
              <a:rPr lang="en-US" sz="1400" b="1" dirty="0"/>
            </a:br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3CBCEA-0C96-4B5A-8E81-57900610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6817728" cy="34011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7820C5-54C7-4EAF-AE4D-05D39C6C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87265"/>
            <a:ext cx="5705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39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301448"/>
            <a:ext cx="7520940" cy="548640"/>
          </a:xfrm>
        </p:spPr>
        <p:txBody>
          <a:bodyPr/>
          <a:lstStyle/>
          <a:p>
            <a:r>
              <a:rPr lang="en-IN" sz="4000" b="1" dirty="0"/>
              <a:t>monetary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7D94B-458E-4026-B132-4F3BE3102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2" y="836712"/>
            <a:ext cx="9144000" cy="4581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696CA-C808-4A56-A64E-3440CDBF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418158"/>
            <a:ext cx="7553325" cy="14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9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520940" cy="548640"/>
          </a:xfrm>
        </p:spPr>
        <p:txBody>
          <a:bodyPr/>
          <a:lstStyle/>
          <a:p>
            <a:r>
              <a:rPr lang="en-IN" dirty="0"/>
              <a:t>Overall 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E45E-AA62-4887-A53D-FD8DC591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73033"/>
            <a:ext cx="3371850" cy="2847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0D757-AC78-46B6-9C6B-943CFB50FE0A}"/>
              </a:ext>
            </a:extLst>
          </p:cNvPr>
          <p:cNvSpPr txBox="1"/>
          <p:nvPr/>
        </p:nvSpPr>
        <p:spPr>
          <a:xfrm>
            <a:off x="4572000" y="1196752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with score 8 is our best customers whereas 0 is the worst.</a:t>
            </a:r>
          </a:p>
          <a:p>
            <a:r>
              <a:rPr lang="en-US" dirty="0"/>
              <a:t>Categorizing the whole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to 2: Low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to 4: Mid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5+: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8DDD4A-B25E-4772-A277-DC9C1D19E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6" y="4653136"/>
            <a:ext cx="3533807" cy="1250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34ABC3-C90C-4B32-9E22-C06226C70B66}"/>
              </a:ext>
            </a:extLst>
          </p:cNvPr>
          <p:cNvSpPr txBox="1"/>
          <p:nvPr/>
        </p:nvSpPr>
        <p:spPr>
          <a:xfrm>
            <a:off x="4156006" y="4005064"/>
            <a:ext cx="326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Total value counts of customers</a:t>
            </a:r>
          </a:p>
        </p:txBody>
      </p:sp>
    </p:spTree>
    <p:extLst>
      <p:ext uri="{BB962C8B-B14F-4D97-AF65-F5344CB8AC3E}">
        <p14:creationId xmlns:p14="http://schemas.microsoft.com/office/powerpoint/2010/main" val="601587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vs frequency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2860E-260D-430B-AE17-A4E04E03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276"/>
            <a:ext cx="9144000" cy="46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04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vs recency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65A5B-0BE4-477E-92E9-FB2F2F31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" y="1268760"/>
            <a:ext cx="9144000" cy="46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80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vs recency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0EC3B-C230-4420-8B45-B7048060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75C1B6-F77D-4217-8415-5A2C761D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E804F-A015-447B-A140-C1A98FAF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28800"/>
            <a:ext cx="7943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0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93CFE-6AF4-4BA2-9DD9-237E2A881840}"/>
              </a:ext>
            </a:extLst>
          </p:cNvPr>
          <p:cNvSpPr txBox="1"/>
          <p:nvPr/>
        </p:nvSpPr>
        <p:spPr>
          <a:xfrm>
            <a:off x="1043608" y="1556792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can start taking actions with this segmentation. The main strategies are quite clear: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 Value: Improve Retention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Mid Value: Improve Retention + Increase Frequency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Low Value: Increase Frequency</a:t>
            </a:r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04C641-87D4-4E21-9D8E-4A280F0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suggestions</a:t>
            </a:r>
          </a:p>
        </p:txBody>
      </p:sp>
    </p:spTree>
    <p:extLst>
      <p:ext uri="{BB962C8B-B14F-4D97-AF65-F5344CB8AC3E}">
        <p14:creationId xmlns:p14="http://schemas.microsoft.com/office/powerpoint/2010/main" val="2913273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dirty="0"/>
              <a:t>We are going to build a simple machine learning model that predicts our customers lifetime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Define an appropriate time frame for Customer Lifetime Value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Identify the features we are going to use to predict future and create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Calculate lifetime value (LTV) for training the machine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Build and run the machine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Check if the model is useful</a:t>
            </a:r>
          </a:p>
          <a:p>
            <a:pPr algn="just"/>
            <a:r>
              <a:rPr lang="en-US" dirty="0"/>
              <a:t>	RFM scores for each customer ID are the perfect candidates for feature set. To implement it correctly, we need to split our dataset. We will take 3 months of data, calculate RFM and use it for predicting next 6 months. So we need to create two </a:t>
            </a:r>
            <a:r>
              <a:rPr lang="en-US" dirty="0" err="1"/>
              <a:t>dataframes</a:t>
            </a:r>
            <a:r>
              <a:rPr lang="en-US" dirty="0"/>
              <a:t> first and append RFM scores to them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DC9F39-9FE5-471D-925A-D5E92616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Customer Lifetime Value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Lifetime Value: Total Gross Revenue - Total Cost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82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month customer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F67E6-2829-4512-879E-CE87FC23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247775"/>
            <a:ext cx="5305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1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Regions has the highest part sales revenue?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2050" name="Picture 2" descr="C:\Users\hp\Desktop\img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612188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467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6months LTV vs RFM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7714C-76E7-49DC-96E7-3635F53D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56" y="1412776"/>
            <a:ext cx="6796088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64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EAEC0D-F020-465B-82CD-7FD4DFF6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8" y="2708920"/>
            <a:ext cx="4629150" cy="22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08667C-0DF9-462F-AF96-162398876626}"/>
              </a:ext>
            </a:extLst>
          </p:cNvPr>
          <p:cNvSpPr txBox="1"/>
          <p:nvPr/>
        </p:nvSpPr>
        <p:spPr>
          <a:xfrm>
            <a:off x="323528" y="332656"/>
            <a:ext cx="897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Predicting our customer LTV using clustering technique on Logistic regression and </a:t>
            </a:r>
            <a:r>
              <a:rPr lang="en-IN" dirty="0" err="1"/>
              <a:t>Xgboost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037C1-29DC-4A63-9C3C-8D1B4B1D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96" y="2708920"/>
            <a:ext cx="4572000" cy="1562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F63659-02BD-4872-A695-401212176AB6}"/>
              </a:ext>
            </a:extLst>
          </p:cNvPr>
          <p:cNvSpPr txBox="1"/>
          <p:nvPr/>
        </p:nvSpPr>
        <p:spPr>
          <a:xfrm>
            <a:off x="683568" y="1484784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err="1"/>
              <a:t>XGBoost</a:t>
            </a:r>
            <a:endParaRPr lang="en-IN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18D9F-8651-4887-A0BA-2E94F4F94EA0}"/>
              </a:ext>
            </a:extLst>
          </p:cNvPr>
          <p:cNvSpPr txBox="1"/>
          <p:nvPr/>
        </p:nvSpPr>
        <p:spPr>
          <a:xfrm>
            <a:off x="5705872" y="1248740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572203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A41-D550-4876-BC73-7E7FE11F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Refrences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EDCEA-5B6D-4B61-A3F2-BFDEF0C27E01}"/>
              </a:ext>
            </a:extLst>
          </p:cNvPr>
          <p:cNvSpPr txBox="1"/>
          <p:nvPr/>
        </p:nvSpPr>
        <p:spPr>
          <a:xfrm>
            <a:off x="971600" y="1556792"/>
            <a:ext cx="7056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https://towardsdatascience.com/data-driven-growth-with-python-part-2-customer-segmentation-5c019d150444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https://www.appliedaicourse.com/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https://www.youtube.com/watch?v=e8Yw4alG16Q&amp;t=1043s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11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Regions have the highest revenue?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/>
              <a:t> </a:t>
            </a:r>
          </a:p>
        </p:txBody>
      </p:sp>
      <p:pic>
        <p:nvPicPr>
          <p:cNvPr id="3074" name="Picture 2" descr="C:\Users\hp\Desktop\img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2" y="1310775"/>
            <a:ext cx="847883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01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Statement-2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B5D98-F13E-4165-943A-696E715570FF}"/>
              </a:ext>
            </a:extLst>
          </p:cNvPr>
          <p:cNvSpPr txBox="1"/>
          <p:nvPr/>
        </p:nvSpPr>
        <p:spPr>
          <a:xfrm>
            <a:off x="822960" y="1124744"/>
            <a:ext cx="752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the type of order each state receives and present it </a:t>
            </a:r>
            <a:r>
              <a:rPr lang="en-IN" dirty="0"/>
              <a:t>as an interactive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53017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985" y="332656"/>
            <a:ext cx="7520940" cy="548640"/>
          </a:xfrm>
        </p:spPr>
        <p:txBody>
          <a:bodyPr/>
          <a:lstStyle/>
          <a:p>
            <a:r>
              <a:rPr lang="en-IN" dirty="0"/>
              <a:t> Which car company has the highest revenue in Top 6 region?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098" name="Picture 2" descr="C:\Users\hp\Desktop\img\Captur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7141"/>
            <a:ext cx="8497887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17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Which cars has the highest revenue in Top 6 region?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122" name="Picture 2" descr="C:\Users\hp\Desktop\img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6792"/>
            <a:ext cx="9135426" cy="430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6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Revenue Generated by various order types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170" name="Picture 2" descr="C:\Users\hp\Desktop\img\Capt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4338"/>
            <a:ext cx="9141784" cy="47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4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159</TotalTime>
  <Words>570</Words>
  <Application>Microsoft Office PowerPoint</Application>
  <PresentationFormat>On-screen Show (4:3)</PresentationFormat>
  <Paragraphs>88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Rounded MT Bold</vt:lpstr>
      <vt:lpstr>Arial-BoldMT</vt:lpstr>
      <vt:lpstr>Courier New</vt:lpstr>
      <vt:lpstr>Franklin Gothic Book</vt:lpstr>
      <vt:lpstr>Franklin Gothic Medium</vt:lpstr>
      <vt:lpstr>Helvetica Neue</vt:lpstr>
      <vt:lpstr>Wingdings</vt:lpstr>
      <vt:lpstr>Angles</vt:lpstr>
      <vt:lpstr>Mahindra First Choice Services (MFCS) </vt:lpstr>
      <vt:lpstr>Problem Statement-1 </vt:lpstr>
      <vt:lpstr>Top 30 cars which are generating highest revenue </vt:lpstr>
      <vt:lpstr>Which Regions has the highest part sales revenue? </vt:lpstr>
      <vt:lpstr>Which Regions have the highest revenue? </vt:lpstr>
      <vt:lpstr>Problem Statement-2 </vt:lpstr>
      <vt:lpstr> Which car company has the highest revenue in Top 6 region?</vt:lpstr>
      <vt:lpstr>Which cars has the highest revenue in Top 6 region? </vt:lpstr>
      <vt:lpstr>Revenue Generated by various order types </vt:lpstr>
      <vt:lpstr>What is the distribution of order types?</vt:lpstr>
      <vt:lpstr>Which type Of order has the most revenue in top 6 region? </vt:lpstr>
      <vt:lpstr>Market Segmentation:</vt:lpstr>
      <vt:lpstr>Arima model</vt:lpstr>
      <vt:lpstr>Stationarity??</vt:lpstr>
      <vt:lpstr>1st transformation : weighted avg </vt:lpstr>
      <vt:lpstr>2nd transformation :</vt:lpstr>
      <vt:lpstr>Dickey-Fuller Test AND Rolling Test</vt:lpstr>
      <vt:lpstr>Values of AR + MA</vt:lpstr>
      <vt:lpstr>Plotting arima model with order(2,1,2)</vt:lpstr>
      <vt:lpstr>Forecasting with arima model (period = 12months)</vt:lpstr>
      <vt:lpstr>RFM</vt:lpstr>
      <vt:lpstr>Uptrend !!</vt:lpstr>
      <vt:lpstr>Monthly Growth rate</vt:lpstr>
      <vt:lpstr>Monthly Active Customers</vt:lpstr>
      <vt:lpstr>Existing customers are showing a positive trend and tell us that our customer base is growing </vt:lpstr>
      <vt:lpstr>we are losing our existing customers or unable to attract new ones???  </vt:lpstr>
      <vt:lpstr>how sticky is your service and how well your product fits the market??? </vt:lpstr>
      <vt:lpstr>Recency </vt:lpstr>
      <vt:lpstr>Applying K-means clustering to assign a recency score  </vt:lpstr>
      <vt:lpstr>Frequency </vt:lpstr>
      <vt:lpstr>monetary</vt:lpstr>
      <vt:lpstr>Overall score</vt:lpstr>
      <vt:lpstr>Revenue vs frequency</vt:lpstr>
      <vt:lpstr>Revenue vs recency</vt:lpstr>
      <vt:lpstr>Frequency vs recency</vt:lpstr>
      <vt:lpstr>Best customers</vt:lpstr>
      <vt:lpstr>Some suggestions</vt:lpstr>
      <vt:lpstr>Customer Lifetime Value Prediction Lifetime Value: Total Gross Revenue - Total Cost </vt:lpstr>
      <vt:lpstr>6 month customer review</vt:lpstr>
      <vt:lpstr>6months LTV vs RFM</vt:lpstr>
      <vt:lpstr>PowerPoint Presentation</vt:lpstr>
      <vt:lpstr>Refrences</vt:lpstr>
    </vt:vector>
  </TitlesOfParts>
  <Company>YOYO swaggy bois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Mahindra</dc:title>
  <dc:creator>Anurodh Raina</dc:creator>
  <cp:lastModifiedBy>snake</cp:lastModifiedBy>
  <cp:revision>30</cp:revision>
  <dcterms:created xsi:type="dcterms:W3CDTF">2020-04-12T00:46:18Z</dcterms:created>
  <dcterms:modified xsi:type="dcterms:W3CDTF">2020-05-30T08:52:21Z</dcterms:modified>
</cp:coreProperties>
</file>