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887E-CA28-B1DC-080E-48C693665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FACF-F60D-1787-7252-2656857F8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A43E-46A1-2E1F-3183-F2BC9476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DDD6-53CB-0EAA-3869-16633940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88FA-9C2C-97DB-F13E-15A7B2BE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8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F632-9757-FF84-72EE-6A0E42DC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92ECF-F50A-74DB-FD07-52C07CA70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60F7-9AD3-A13F-8022-B2C2FE6E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1C2DC-2344-C2C4-02F5-25442062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E23F2-3A45-4FA7-E8D0-7FE2D48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73FED-1F46-F729-090A-5ABCCC091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263C9-205D-7638-B85D-ECA9CE53B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543D5-2794-E61A-F87E-33C20EDE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6B1E-3EC8-04C5-2211-516EFB32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C534-FD71-FD56-0342-CE9B2B9D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32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3772-57FE-BEA0-7667-972AD103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1B8EB-8F1B-738A-7F11-8CF60C8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4696-7F05-C7DE-F805-8728229E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A788E-CF6A-A697-3423-CD580986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55E8-FFE3-2A64-22D9-D2762C5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5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E95F-5804-4105-C0EB-31524D62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4F952-CEC1-2DE7-A57A-E18EA0C1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9AFD-2CA9-C8E1-F628-665FC92E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1576-3B64-49D7-12BF-3767C34D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0C0F-AFE1-697C-B029-89DE2A1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51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2CB0-F9EC-50F5-143C-605B5A05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4C34B-6E7F-238A-991C-69737ACBF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5B370-857C-2F1E-EE53-D92441D3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71EBB-5834-85D9-74F4-77C7B66C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1994-50E1-6E4F-5981-16CF74A9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D70B2-486F-8C42-2A08-40689659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2FC1-5233-6E3A-F895-91431CD4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DA581-C2D9-6E86-FCD4-AB6B36383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6999-8B10-62CE-5299-DD010A28E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976B0-0D12-335F-AF82-583DE7A33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16653-3330-B1A3-816B-1695D2235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3FBA5-5335-BF74-0466-27720E0D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A81A6-5A8D-7DC2-5C57-EC4EDC77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D0037-04AC-D390-C1C5-5537977A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3FE3-5EAC-95A3-375E-D68D076F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A15BF-6088-F077-B555-DAFFCF8C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6913D-7B50-1578-EAB1-CD90BE51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307D5-B58F-B3AA-283F-DC2847F5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0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280F8-C729-08F2-1150-F251372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9D717-7C6B-6CC5-37FC-4E8EE328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0248-5107-F4AE-12F1-9EEA88E3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21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3A7A-1042-5F3D-4B91-2F19BAEE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56B0-098C-7F59-FA3C-A53C88BF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AD72-B977-E20D-1FE4-FFB5ED78B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8D90E-ED9C-EC01-3CAF-AD779DEA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19C5-83C3-9F3F-0479-8D9C8650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F5C6B-D437-3685-5615-72F85EF1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1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184F-E12F-28B6-6BB5-E0D4A976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D91C0-8CB4-736C-E486-01DC58228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3296E-CCDA-2BAD-2D1D-A7AA38BE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5D31-7552-9C9E-180A-DE02F1E5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F0A3-90E3-7D63-1FBC-F900C6A8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D11E0-5F9C-2EB2-3242-AE09597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25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7BD17-333E-EE77-F262-4A3320E4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3EC6B-FBBB-242D-6C44-9812D2DD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9EF9-A85D-1ED1-65BD-3D94E46D0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DD0D4-D176-4B70-8A74-B5681BB6BC5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366E4-90D5-6BB7-C871-9EC895A6A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22B9-FDE3-1767-8931-430732D31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7B098-B07D-4DB6-91FA-D8593BE63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0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23BC42-7B2A-5292-9375-648AF6B22E7C}"/>
              </a:ext>
            </a:extLst>
          </p:cNvPr>
          <p:cNvSpPr txBox="1"/>
          <p:nvPr/>
        </p:nvSpPr>
        <p:spPr>
          <a:xfrm>
            <a:off x="2320413" y="462116"/>
            <a:ext cx="7551174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TELECOM CHURN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F1652-4F0C-8A3C-2419-750768F44AD6}"/>
              </a:ext>
            </a:extLst>
          </p:cNvPr>
          <p:cNvSpPr txBox="1"/>
          <p:nvPr/>
        </p:nvSpPr>
        <p:spPr>
          <a:xfrm>
            <a:off x="678425" y="1615854"/>
            <a:ext cx="936031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Customer Churn and Deriving Data-Driven Retention Strategies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ELI5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E7805-0941-7B1D-9A84-59DD65A5486D}"/>
              </a:ext>
            </a:extLst>
          </p:cNvPr>
          <p:cNvSpPr txBox="1"/>
          <p:nvPr/>
        </p:nvSpPr>
        <p:spPr>
          <a:xfrm>
            <a:off x="9667568" y="4955063"/>
            <a:ext cx="2170471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Shubham S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 Labs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5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77130E-DE47-FC9C-0DFB-DB7C49537FA8}"/>
              </a:ext>
            </a:extLst>
          </p:cNvPr>
          <p:cNvSpPr txBox="1"/>
          <p:nvPr/>
        </p:nvSpPr>
        <p:spPr>
          <a:xfrm>
            <a:off x="2873611" y="2418736"/>
            <a:ext cx="64447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644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19367A-B90A-6BE4-7825-01A7A0BBCDCE}"/>
              </a:ext>
            </a:extLst>
          </p:cNvPr>
          <p:cNvSpPr txBox="1"/>
          <p:nvPr/>
        </p:nvSpPr>
        <p:spPr>
          <a:xfrm>
            <a:off x="3716594" y="38560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CFE09-931E-63D6-DB71-BCB61695ACC3}"/>
              </a:ext>
            </a:extLst>
          </p:cNvPr>
          <p:cNvSpPr txBox="1"/>
          <p:nvPr/>
        </p:nvSpPr>
        <p:spPr>
          <a:xfrm>
            <a:off x="865239" y="1280846"/>
            <a:ext cx="9389805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which telecom customers are likely to churn and derive actionable strategies to improve customer retention in a competitive environment.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churn-prone customers using machine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churn drivers using model explainability tools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 into strategic groups for marketing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Tools &amp; Techniques: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aggregation from telecom database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for binary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 and ELI5 for feature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14468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58354B-F74B-FABD-8C30-490BDB211E06}"/>
              </a:ext>
            </a:extLst>
          </p:cNvPr>
          <p:cNvSpPr txBox="1"/>
          <p:nvPr/>
        </p:nvSpPr>
        <p:spPr>
          <a:xfrm>
            <a:off x="3657600" y="228289"/>
            <a:ext cx="6096000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1D0E03-ABA3-509F-9DB9-BE2B9A78C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41" y="1449104"/>
            <a:ext cx="6695768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telecom_customers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 from internal SQL database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200 unique customer entries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Age, Gender, Region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Call duration, Internet usage, Recharges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Complaints, Tickets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Monthly charges, Plan type, Contract type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churn_flag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 (Churned), 0 (Retained)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Rate: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 / 200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40%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1EE6C-2A9F-5484-4D0A-126251FF5A41}"/>
              </a:ext>
            </a:extLst>
          </p:cNvPr>
          <p:cNvSpPr txBox="1"/>
          <p:nvPr/>
        </p:nvSpPr>
        <p:spPr>
          <a:xfrm>
            <a:off x="6508955" y="1133345"/>
            <a:ext cx="6096000" cy="5244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 1: Load Data</a:t>
            </a:r>
          </a:p>
          <a:p>
            <a:pPr>
              <a:lnSpc>
                <a:spcPct val="150000"/>
              </a:lnSpc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('telecom_customers.csv')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Convert 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last_recharge_date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to datetime and create recency feature</a:t>
            </a:r>
          </a:p>
          <a:p>
            <a:pPr>
              <a:lnSpc>
                <a:spcPct val="150000"/>
              </a:lnSpc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last_recharge_date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last_recharge_date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'], errors='coerce')</a:t>
            </a:r>
          </a:p>
          <a:p>
            <a:pPr>
              <a:lnSpc>
                <a:spcPct val="150000"/>
              </a:lnSpc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recency_days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 = 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pd.Timestamp.today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last_recharge_date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']).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dt.days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recency_days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recency_days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'].median(),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print("Data Sample:")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nData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Info:")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print(df.info())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print("\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nChurn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distribution:")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churn_flag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value_counts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43055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F2A60-CEC8-382B-7D22-D6D56A6A2AA7}"/>
              </a:ext>
            </a:extLst>
          </p:cNvPr>
          <p:cNvSpPr txBox="1"/>
          <p:nvPr/>
        </p:nvSpPr>
        <p:spPr>
          <a:xfrm>
            <a:off x="294968" y="110302"/>
            <a:ext cx="136570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&amp; FEATURE ENGINEERING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65DCD5-5D4C-C1D5-1CCD-FAF0F595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9" y="1004298"/>
            <a:ext cx="4965290" cy="4849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Numeric: filled using median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Categorical: filled using mode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Label Encoding for Gender, Region, Plan Type, and Contract Type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recency_days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Days since last recharge (derived 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last_recharge_date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total_recharges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num_complaints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internet_usage_GB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included as predictive factors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Feature Set: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independent variables used for modeling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706BA-0B25-2119-2348-1479CCD2DE74}"/>
              </a:ext>
            </a:extLst>
          </p:cNvPr>
          <p:cNvSpPr txBox="1"/>
          <p:nvPr/>
        </p:nvSpPr>
        <p:spPr>
          <a:xfrm>
            <a:off x="5216014" y="1004298"/>
            <a:ext cx="69759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 2: Data Preprocessing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numeric_cols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['age',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monthly_charges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recency_days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calls_made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call_duration_total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num_complaints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internet_usage_GB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support_tickets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total_recharges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col in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numeric_cols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col in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[col].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[col].median(),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categorical_cols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['gender', 'region',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plan_type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contract_type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col in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categorical_cols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col in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[col].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[col].mode()[0],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le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le.fit_transform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[col] = le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Features and target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df.drop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(columns=['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churn_flag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last_recharge_date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'churn'], errors='ignore')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churn_flag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Train-test split with stratification</a:t>
            </a:r>
          </a:p>
          <a:p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X, y,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=42, stratify=y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76899A-DB16-969E-AE7A-B103CC4CFB9A}"/>
              </a:ext>
            </a:extLst>
          </p:cNvPr>
          <p:cNvSpPr txBox="1"/>
          <p:nvPr/>
        </p:nvSpPr>
        <p:spPr>
          <a:xfrm>
            <a:off x="1696064" y="147483"/>
            <a:ext cx="10667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1B0BDC-785D-E43F-3EC6-BDE13A181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5" y="1537969"/>
            <a:ext cx="6744929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Classifier (100 Trees)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80:20 with Stratified Sampling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80%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for Churners: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81%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 for Churners: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72%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AUC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0.8958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performs well in identifying customers likely to churn, with a strong balance between precision and recall.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42DC-DFE3-D321-2E6F-62213428948C}"/>
              </a:ext>
            </a:extLst>
          </p:cNvPr>
          <p:cNvSpPr txBox="1"/>
          <p:nvPr/>
        </p:nvSpPr>
        <p:spPr>
          <a:xfrm>
            <a:off x="7130846" y="1674673"/>
            <a:ext cx="6179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Step 3: Model Training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clf.fit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50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CEFF1-16DC-D892-88D1-54BF3ACE6638}"/>
              </a:ext>
            </a:extLst>
          </p:cNvPr>
          <p:cNvSpPr txBox="1"/>
          <p:nvPr/>
        </p:nvSpPr>
        <p:spPr>
          <a:xfrm>
            <a:off x="658760" y="0"/>
            <a:ext cx="11533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&amp; EXPLAINABILITY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57F73-A16B-DDA2-A567-0FBE3088AA64}"/>
              </a:ext>
            </a:extLst>
          </p:cNvPr>
          <p:cNvSpPr txBox="1"/>
          <p:nvPr/>
        </p:nvSpPr>
        <p:spPr>
          <a:xfrm>
            <a:off x="757084" y="819359"/>
            <a:ext cx="8308257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ELI5: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Permutation importance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SHapley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Additive Explanations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Influential Features: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Charges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Recency Days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Usage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Duration Total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Complaints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charges and longer time since last recharge increase churn probability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usage and more complaints also correlate with churn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A544F-0A37-F449-3A11-971EA3CBE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6" y="615001"/>
            <a:ext cx="3045143" cy="508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4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216DD-0C2A-001F-10A2-43721A631C7D}"/>
              </a:ext>
            </a:extLst>
          </p:cNvPr>
          <p:cNvSpPr txBox="1"/>
          <p:nvPr/>
        </p:nvSpPr>
        <p:spPr>
          <a:xfrm>
            <a:off x="2831690" y="0"/>
            <a:ext cx="75806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D65649-EB18-A303-8478-49E68FDFB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1647865"/>
            <a:ext cx="7118555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Segmenting customers based on churn probability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y_proba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Segments Created: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Risk: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&gt; 0.7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Dormant: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0.3 ≤ Probability ≤ 0.7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Loyal: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&lt; 0.3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Distribution: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marketing focus offers on high-risk customers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loyalty rewards for low-risk customers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Dormant users may need nudges to stay engaged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C901E-652F-01C0-130D-2F818018B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97" y="2475267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2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0A1412-460C-48B8-BFB6-FD45AC9BB858}"/>
              </a:ext>
            </a:extLst>
          </p:cNvPr>
          <p:cNvSpPr txBox="1"/>
          <p:nvPr/>
        </p:nvSpPr>
        <p:spPr>
          <a:xfrm>
            <a:off x="3628104" y="10325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06DDB1-744E-FEFE-D7E7-31CEE0B6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1245376"/>
            <a:ext cx="4542503" cy="461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Churn rates calculated per region after decoding label-encoded region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regions (e.g., Delhi or Chennai) show higher churn rates than others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regions may require localized retention campaigns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support improvements and personalized plans in high-churn regions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6A72AF-EEE6-0D23-3FEC-DA1707A8A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63" y="1877346"/>
            <a:ext cx="5358589" cy="334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3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82154-1E3E-4F37-634A-D8D1AB5779B8}"/>
              </a:ext>
            </a:extLst>
          </p:cNvPr>
          <p:cNvSpPr txBox="1"/>
          <p:nvPr/>
        </p:nvSpPr>
        <p:spPr>
          <a:xfrm>
            <a:off x="2448232" y="129967"/>
            <a:ext cx="7708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2110B-C3C4-C29F-08FA-8FD3DC89D468}"/>
              </a:ext>
            </a:extLst>
          </p:cNvPr>
          <p:cNvSpPr txBox="1"/>
          <p:nvPr/>
        </p:nvSpPr>
        <p:spPr>
          <a:xfrm>
            <a:off x="1710814" y="1369336"/>
            <a:ext cx="609600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Target High-Risk Customers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retention offers, recharge bonuses, or loyalty discounts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Reduce Complaint Volume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support experience for customers with high ticket counts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Reward Loyal Customers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a loyalty program or special renewal benefits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Monitor Dormant Users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engagement campaigns to revive potentially inactive users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Regional Strategy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budget to high-churn regions for personalized offers and better service</a:t>
            </a:r>
          </a:p>
        </p:txBody>
      </p:sp>
    </p:spTree>
    <p:extLst>
      <p:ext uri="{BB962C8B-B14F-4D97-AF65-F5344CB8AC3E}">
        <p14:creationId xmlns:p14="http://schemas.microsoft.com/office/powerpoint/2010/main" val="11032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1030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 us</dc:creator>
  <cp:lastModifiedBy>hell us</cp:lastModifiedBy>
  <cp:revision>1</cp:revision>
  <dcterms:created xsi:type="dcterms:W3CDTF">2025-06-27T09:03:52Z</dcterms:created>
  <dcterms:modified xsi:type="dcterms:W3CDTF">2025-06-27T09:26:19Z</dcterms:modified>
</cp:coreProperties>
</file>