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21336000" cy="12001500"/>
  <p:notesSz cx="6858000" cy="9144000"/>
  <p:embeddedFontLst>
    <p:embeddedFont>
      <p:font typeface="Anton" charset="1" panose="00000500000000000000"/>
      <p:regular r:id="rId19"/>
    </p:embeddedFont>
    <p:embeddedFont>
      <p:font typeface="Canva Sans Bold" charset="1" panose="020B0803030501040103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96541" y="943346"/>
            <a:ext cx="8847311" cy="10861654"/>
          </a:xfrm>
          <a:custGeom>
            <a:avLst/>
            <a:gdLst/>
            <a:ahLst/>
            <a:cxnLst/>
            <a:rect r="r" b="b" t="t" l="l"/>
            <a:pathLst>
              <a:path h="10861654" w="8847311">
                <a:moveTo>
                  <a:pt x="0" y="0"/>
                </a:moveTo>
                <a:lnTo>
                  <a:pt x="8847311" y="0"/>
                </a:lnTo>
                <a:lnTo>
                  <a:pt x="8847311" y="10861653"/>
                </a:lnTo>
                <a:lnTo>
                  <a:pt x="0" y="108616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400779" y="4888804"/>
            <a:ext cx="3267221" cy="1894988"/>
          </a:xfrm>
          <a:custGeom>
            <a:avLst/>
            <a:gdLst/>
            <a:ahLst/>
            <a:cxnLst/>
            <a:rect r="r" b="b" t="t" l="l"/>
            <a:pathLst>
              <a:path h="1894988" w="3267221">
                <a:moveTo>
                  <a:pt x="0" y="0"/>
                </a:moveTo>
                <a:lnTo>
                  <a:pt x="3267221" y="0"/>
                </a:lnTo>
                <a:lnTo>
                  <a:pt x="3267221" y="1894988"/>
                </a:lnTo>
                <a:lnTo>
                  <a:pt x="0" y="18949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40375" y="1209675"/>
            <a:ext cx="12580989" cy="5574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00"/>
              </a:lnSpc>
            </a:pPr>
            <a:r>
              <a:rPr lang="en-US" sz="12034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TELECOM COMPANY</a:t>
            </a:r>
          </a:p>
          <a:p>
            <a:pPr algn="l">
              <a:lnSpc>
                <a:spcPts val="15380"/>
              </a:lnSpc>
            </a:pPr>
            <a:r>
              <a:rPr lang="en-US" sz="13034">
                <a:solidFill>
                  <a:srgbClr val="FF3131"/>
                </a:solidFill>
                <a:latin typeface="Anton"/>
                <a:ea typeface="Anton"/>
                <a:cs typeface="Anton"/>
                <a:sym typeface="Anton"/>
              </a:rPr>
              <a:t>CUSTOMER CHURN </a:t>
            </a:r>
          </a:p>
          <a:p>
            <a:pPr algn="l">
              <a:lnSpc>
                <a:spcPts val="14200"/>
              </a:lnSpc>
            </a:pPr>
            <a:r>
              <a:rPr lang="en-US" sz="12034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ANALYSIS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0150" y="8697652"/>
            <a:ext cx="9467850" cy="76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  <a:spcBef>
                <a:spcPct val="0"/>
              </a:spcBef>
            </a:pPr>
            <a:r>
              <a:rPr lang="en-US" b="true" sz="4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 :  SHUBHAM SONI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5861" y="2239052"/>
            <a:ext cx="19119989" cy="82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Internet Service: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ustomers with optical fiber Internet have the highest churn rate (42%).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Clients without internet service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have the lowest churn rate (7%).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Payment Method: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Among customers with optical fiber Internet, most use electronic receipts as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payment method.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Support: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77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.4% of churned customers did not have the tech support option enabled.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Churn Reasons: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Divided into two categories: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Internal: Product/service quality, pricing issues.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External: Competitor offerings, network reliability.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15861" y="3086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WHAT WE DISCOVERED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5861" y="3086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STRATEGIES TO REDUCE CHURN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7783" y="2103585"/>
            <a:ext cx="19820434" cy="9290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 Long-Term Contracts: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Offer discounts and perks for one-year and two-year contracts.</a:t>
            </a:r>
          </a:p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Enhance Onboarding: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Focus on customer retention within the first 10 months through follow-ups and resources.</a:t>
            </a:r>
          </a:p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 Fiber Internet: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Address performance issues and offer guarantees for fiber Internet users.</a:t>
            </a:r>
          </a:p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Promote Tech Support: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Bundle tech support with plans and provide free trials for new customers.</a:t>
            </a:r>
          </a:p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Personalized Retention Offers: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Target high-risk customers with tailored discounts and rewards.</a:t>
            </a:r>
          </a:p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Address Internal Churn Reasons: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Conduct surveys and resolve dissatisfaction with services or pricing.</a:t>
            </a:r>
          </a:p>
          <a:p>
            <a:pPr algn="l" marL="712470" indent="-356235" lvl="1">
              <a:lnSpc>
                <a:spcPts val="5280"/>
              </a:lnSpc>
              <a:buAutoNum type="arabicPeriod" startAt="1"/>
            </a:pPr>
            <a:r>
              <a:rPr lang="en-US" b="true" sz="33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Competitor Trends: </a:t>
            </a:r>
            <a:r>
              <a:rPr lang="en-US" sz="3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Stay competitive in pricing and network reliability to reduce external churn.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5861" y="3086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5642" y="2359030"/>
            <a:ext cx="18836998" cy="2663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Analysis reveals clea</a:t>
            </a: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 patterns and factors driving churn.</a:t>
            </a:r>
          </a:p>
          <a:p>
            <a:pPr algn="l" marL="863599" indent="-431800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Strategic interventions can improve customer retention and revenue.</a:t>
            </a:r>
          </a:p>
          <a:p>
            <a:pPr algn="l" marL="863599" indent="-431800" lvl="1">
              <a:lnSpc>
                <a:spcPts val="5599"/>
              </a:lnSpc>
              <a:spcBef>
                <a:spcPct val="0"/>
              </a:spcBef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Continuous monitoring of churn metrics is essential for sustained growth</a:t>
            </a:r>
            <a:r>
              <a:rPr lang="en-US" b="true" sz="39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5861" y="51092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0" y="2353554"/>
            <a:ext cx="21336000" cy="8782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511299" indent="-755650" lvl="1">
              <a:lnSpc>
                <a:spcPts val="9799"/>
              </a:lnSpc>
              <a:spcBef>
                <a:spcPct val="0"/>
              </a:spcBef>
              <a:buFont typeface="Arial"/>
              <a:buChar char="•"/>
            </a:pP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 understand the key factors driving customer churn.</a:t>
            </a:r>
          </a:p>
          <a:p>
            <a:pPr algn="ctr" marL="1511299" indent="-755650" lvl="1">
              <a:lnSpc>
                <a:spcPts val="9799"/>
              </a:lnSpc>
              <a:spcBef>
                <a:spcPct val="0"/>
              </a:spcBef>
              <a:buFont typeface="Arial"/>
              <a:buChar char="•"/>
            </a:pP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identify patterns and trends in customer behaviour.</a:t>
            </a:r>
          </a:p>
          <a:p>
            <a:pPr algn="ctr" marL="1511299" indent="-755650" lvl="1">
              <a:lnSpc>
                <a:spcPts val="9799"/>
              </a:lnSpc>
              <a:spcBef>
                <a:spcPct val="0"/>
              </a:spcBef>
              <a:buFont typeface="Arial"/>
              <a:buChar char="•"/>
            </a:pPr>
            <a:r>
              <a:rPr lang="en-US" sz="69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provide actionable insights to reduce churn and improve customer retention.</a:t>
            </a:r>
          </a:p>
          <a:p>
            <a:pPr algn="ctr">
              <a:lnSpc>
                <a:spcPts val="1111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961730" y="308610"/>
            <a:ext cx="15412541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OBJECTIVE OF ANALYSIS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4962000" y="308610"/>
            <a:ext cx="11412000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DATASET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6449" y="2044065"/>
            <a:ext cx="20313450" cy="976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</a:t>
            </a: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otal Records and Features: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dataset contains 7,043 records and 33 columns.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 includes both numerical and categorical variables.</a:t>
            </a:r>
          </a:p>
          <a:p>
            <a:pPr algn="l">
              <a:lnSpc>
                <a:spcPts val="3541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Completeness: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 columns except Churn Reason and Total Charges are fully populated.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Churn Reason column has 1,869 non-null values, representing about 26.5% of the dataset.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Variables: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Customer Information: Includes CustomerID, Gender, Senior Citizen, Partner, Dependents, and location details (Country, State, City, Zip Code).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Types of services: Phone Service, Internet Service, Streaming TV, Streaming Movies, etc.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Contract details: Contract, Paperless Billing, and Payment Method.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Billing Details: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Monthly Charges: Range from $18.25 to $118.75 (mean: $64.76, standard deviation: $30.09).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Total Charges: Contains inconsistent data, requiring preprocessing to handle as numeric.</a:t>
            </a:r>
          </a:p>
          <a:p>
            <a:pPr algn="l">
              <a:lnSpc>
                <a:spcPts val="354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00150" y="4903255"/>
            <a:ext cx="18935700" cy="6830643"/>
          </a:xfrm>
          <a:custGeom>
            <a:avLst/>
            <a:gdLst/>
            <a:ahLst/>
            <a:cxnLst/>
            <a:rect r="r" b="b" t="t" l="l"/>
            <a:pathLst>
              <a:path h="6830643" w="18935700">
                <a:moveTo>
                  <a:pt x="0" y="0"/>
                </a:moveTo>
                <a:lnTo>
                  <a:pt x="18935700" y="0"/>
                </a:lnTo>
                <a:lnTo>
                  <a:pt x="18935700" y="6830643"/>
                </a:lnTo>
                <a:lnTo>
                  <a:pt x="0" y="6830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670" r="0" b="-602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15861" y="3086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DATA CLEANING AND PREPARATION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5861" y="2053590"/>
            <a:ext cx="19304278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Converted Total Charges to numeric for accurate calculations.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Handled missing values using: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(monthly charges)*(tenure) as total charges to fill the missing values. 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Most of the values for diff_in_charges are centered around 0, indicating that for the majority of entries, the calculated total charges closely match the recorded total charges.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25890" y="8190483"/>
            <a:ext cx="15652668" cy="3543416"/>
          </a:xfrm>
          <a:custGeom>
            <a:avLst/>
            <a:gdLst/>
            <a:ahLst/>
            <a:cxnLst/>
            <a:rect r="r" b="b" t="t" l="l"/>
            <a:pathLst>
              <a:path h="3543416" w="15652668">
                <a:moveTo>
                  <a:pt x="0" y="0"/>
                </a:moveTo>
                <a:lnTo>
                  <a:pt x="15652668" y="0"/>
                </a:lnTo>
                <a:lnTo>
                  <a:pt x="15652668" y="3543415"/>
                </a:lnTo>
                <a:lnTo>
                  <a:pt x="0" y="35434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358" r="0" b="-935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5890" y="3196524"/>
            <a:ext cx="15652668" cy="3543416"/>
          </a:xfrm>
          <a:custGeom>
            <a:avLst/>
            <a:gdLst/>
            <a:ahLst/>
            <a:cxnLst/>
            <a:rect r="r" b="b" t="t" l="l"/>
            <a:pathLst>
              <a:path h="3543416" w="15652668">
                <a:moveTo>
                  <a:pt x="0" y="0"/>
                </a:moveTo>
                <a:lnTo>
                  <a:pt x="15652668" y="0"/>
                </a:lnTo>
                <a:lnTo>
                  <a:pt x="15652668" y="3543415"/>
                </a:lnTo>
                <a:lnTo>
                  <a:pt x="0" y="35434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358" r="0" b="-935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46227" y="6911389"/>
            <a:ext cx="20309343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Churn rate is 43% for month-to-month contracts, 11% for one-year contracts, and 3% for two-year contracts.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5861" y="3086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KEY INSIGHTS FROM EDA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6227" y="2053590"/>
            <a:ext cx="885860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Reasons for customers leaving the company: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00150" y="1767803"/>
            <a:ext cx="15678646" cy="3543416"/>
          </a:xfrm>
          <a:custGeom>
            <a:avLst/>
            <a:gdLst/>
            <a:ahLst/>
            <a:cxnLst/>
            <a:rect r="r" b="b" t="t" l="l"/>
            <a:pathLst>
              <a:path h="3543416" w="15678646">
                <a:moveTo>
                  <a:pt x="0" y="0"/>
                </a:moveTo>
                <a:lnTo>
                  <a:pt x="15678646" y="0"/>
                </a:lnTo>
                <a:lnTo>
                  <a:pt x="15678646" y="3543416"/>
                </a:lnTo>
                <a:lnTo>
                  <a:pt x="0" y="35434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457" r="0" b="-9457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0150" y="7647597"/>
            <a:ext cx="15678646" cy="3543416"/>
          </a:xfrm>
          <a:custGeom>
            <a:avLst/>
            <a:gdLst/>
            <a:ahLst/>
            <a:cxnLst/>
            <a:rect r="r" b="b" t="t" l="l"/>
            <a:pathLst>
              <a:path h="3543416" w="15678646">
                <a:moveTo>
                  <a:pt x="0" y="0"/>
                </a:moveTo>
                <a:lnTo>
                  <a:pt x="15678646" y="0"/>
                </a:lnTo>
                <a:lnTo>
                  <a:pt x="15678646" y="3543416"/>
                </a:lnTo>
                <a:lnTo>
                  <a:pt x="0" y="35434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457" r="0" b="-9457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76300" y="685800"/>
            <a:ext cx="1708058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number of clients in the churn ceases to decline by 61% after 5 months in the service.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7596" y="5821722"/>
            <a:ext cx="2040080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88.7% of customers who left the service had a Month-to-month contract type and only 2.57% of customers who left the service had a two-year contract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737621" y="7071889"/>
            <a:ext cx="15548758" cy="3729461"/>
          </a:xfrm>
          <a:custGeom>
            <a:avLst/>
            <a:gdLst/>
            <a:ahLst/>
            <a:cxnLst/>
            <a:rect r="r" b="b" t="t" l="l"/>
            <a:pathLst>
              <a:path h="3729461" w="15548758">
                <a:moveTo>
                  <a:pt x="0" y="0"/>
                </a:moveTo>
                <a:lnTo>
                  <a:pt x="15548758" y="0"/>
                </a:lnTo>
                <a:lnTo>
                  <a:pt x="15548758" y="3729461"/>
                </a:lnTo>
                <a:lnTo>
                  <a:pt x="0" y="37294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8517" r="0" b="-352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37621" y="1602993"/>
            <a:ext cx="15548758" cy="3881124"/>
          </a:xfrm>
          <a:custGeom>
            <a:avLst/>
            <a:gdLst/>
            <a:ahLst/>
            <a:cxnLst/>
            <a:rect r="r" b="b" t="t" l="l"/>
            <a:pathLst>
              <a:path h="3881124" w="15548758">
                <a:moveTo>
                  <a:pt x="0" y="0"/>
                </a:moveTo>
                <a:lnTo>
                  <a:pt x="15548758" y="0"/>
                </a:lnTo>
                <a:lnTo>
                  <a:pt x="15548758" y="3881124"/>
                </a:lnTo>
                <a:lnTo>
                  <a:pt x="0" y="38811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2278" t="-8557" r="-2278" b="-4015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0150" y="370035"/>
            <a:ext cx="196471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77.4% of the customers who left the service did not have the tech support option enabled.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0150" y="5859822"/>
            <a:ext cx="1592401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69 percent of those who left the service were connected to the fiber optic Internet.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200150" y="1699012"/>
            <a:ext cx="15964398" cy="3751236"/>
          </a:xfrm>
          <a:custGeom>
            <a:avLst/>
            <a:gdLst/>
            <a:ahLst/>
            <a:cxnLst/>
            <a:rect r="r" b="b" t="t" l="l"/>
            <a:pathLst>
              <a:path h="3751236" w="15964398">
                <a:moveTo>
                  <a:pt x="0" y="0"/>
                </a:moveTo>
                <a:lnTo>
                  <a:pt x="15964398" y="0"/>
                </a:lnTo>
                <a:lnTo>
                  <a:pt x="15964398" y="3751235"/>
                </a:lnTo>
                <a:lnTo>
                  <a:pt x="0" y="37512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42" t="-7954" r="0" b="-7954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00150" y="7377763"/>
            <a:ext cx="16501869" cy="3751236"/>
          </a:xfrm>
          <a:custGeom>
            <a:avLst/>
            <a:gdLst/>
            <a:ahLst/>
            <a:cxnLst/>
            <a:rect r="r" b="b" t="t" l="l"/>
            <a:pathLst>
              <a:path h="3751236" w="16501869">
                <a:moveTo>
                  <a:pt x="0" y="0"/>
                </a:moveTo>
                <a:lnTo>
                  <a:pt x="16501869" y="0"/>
                </a:lnTo>
                <a:lnTo>
                  <a:pt x="16501869" y="3751236"/>
                </a:lnTo>
                <a:lnTo>
                  <a:pt x="0" y="3751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975" r="0" b="-6248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200150" y="370035"/>
            <a:ext cx="1964710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50% of customers churned within the first 10 months.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0150" y="5859822"/>
            <a:ext cx="1948641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churn rate among senior citizens is almost twice as high as among non-senior citizens. However, there are also much fewer such customers.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36000" cy="12001500"/>
          </a:xfrm>
          <a:custGeom>
            <a:avLst/>
            <a:gdLst/>
            <a:ahLst/>
            <a:cxnLst/>
            <a:rect r="r" b="b" t="t" l="l"/>
            <a:pathLst>
              <a:path h="12001500" w="21336000">
                <a:moveTo>
                  <a:pt x="0" y="0"/>
                </a:moveTo>
                <a:lnTo>
                  <a:pt x="21336000" y="0"/>
                </a:lnTo>
                <a:lnTo>
                  <a:pt x="21336000" y="12001500"/>
                </a:lnTo>
                <a:lnTo>
                  <a:pt x="0" y="1200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97" t="0" r="-1559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92689" y="-785778"/>
            <a:ext cx="14319902" cy="14319902"/>
          </a:xfrm>
          <a:custGeom>
            <a:avLst/>
            <a:gdLst/>
            <a:ahLst/>
            <a:cxnLst/>
            <a:rect r="r" b="b" t="t" l="l"/>
            <a:pathLst>
              <a:path h="14319902" w="14319902">
                <a:moveTo>
                  <a:pt x="0" y="0"/>
                </a:moveTo>
                <a:lnTo>
                  <a:pt x="14319901" y="0"/>
                </a:lnTo>
                <a:lnTo>
                  <a:pt x="14319901" y="14319901"/>
                </a:lnTo>
                <a:lnTo>
                  <a:pt x="0" y="143199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689896" y="-1373040"/>
            <a:ext cx="3600450" cy="36004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9255344" y="9933673"/>
            <a:ext cx="3600450" cy="360045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rnd">
              <a:gradFill>
                <a:gsLst>
                  <a:gs pos="0">
                    <a:srgbClr val="5DE0E6">
                      <a:alpha val="100000"/>
                    </a:srgbClr>
                  </a:gs>
                  <a:gs pos="100000">
                    <a:srgbClr val="004AAD">
                      <a:alpha val="100000"/>
                    </a:srgbClr>
                  </a:gs>
                </a:gsLst>
                <a:lin ang="0"/>
              </a:gra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15861" y="308610"/>
            <a:ext cx="19304278" cy="1802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160"/>
              </a:lnSpc>
            </a:pPr>
            <a:r>
              <a:rPr lang="en-US" sz="12000">
                <a:solidFill>
                  <a:srgbClr val="FFDE59"/>
                </a:solidFill>
                <a:latin typeface="Anton"/>
                <a:ea typeface="Anton"/>
                <a:cs typeface="Anton"/>
                <a:sym typeface="Anton"/>
              </a:rPr>
              <a:t>WHAT WE DISCOVERED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5861" y="2400033"/>
            <a:ext cx="19119989" cy="905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b="true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Churn Overview: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Churn Rate: 26.5%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 customers have stopped using the company's services.</a:t>
            </a:r>
          </a:p>
          <a:p>
            <a:pPr algn="l" marL="647700" indent="-323850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Timing of Churn: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50% of customers churned within the first 10 months.</a:t>
            </a:r>
          </a:p>
          <a:p>
            <a:pPr algn="l" marL="1295400" indent="-431800" lvl="2">
              <a:lnSpc>
                <a:spcPts val="4200"/>
              </a:lnSpc>
              <a:spcBef>
                <a:spcPct val="0"/>
              </a:spcBef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Churn declines significantly (by 61%) after 5 months of service.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Demographic Analysis: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 customers are from the USA, primarily California.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Cities with the highest customer counts: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Los Angeles: 305 customers &amp; San Diego: 150 customers.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Gender: No significant relationship between gender and churn.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900"/>
              </a:lnSpc>
            </a:pPr>
            <a:r>
              <a:rPr lang="en-US" b="true" sz="3500">
                <a:solidFill>
                  <a:srgbClr val="FFDE59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Contract Type: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Month-to-month contracts have the highest churn rate (43%):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88.7% of churned customers were on month-to-month contracts.</a:t>
            </a:r>
          </a:p>
          <a:p>
            <a:pPr algn="l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Churn rate decreases significantly for one-year (11%) and two-year (3%) contracts.</a:t>
            </a:r>
          </a:p>
          <a:p>
            <a:pPr algn="ctr">
              <a:lnSpc>
                <a:spcPts val="322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DAGcM-PjBII</dc:identifier>
  <dcterms:modified xsi:type="dcterms:W3CDTF">2011-08-01T06:04:30Z</dcterms:modified>
  <cp:revision>1</cp:revision>
  <dc:title>Blue and Yellow Minimalist Modern Social Media Marketing Blog Banner</dc:title>
</cp:coreProperties>
</file>