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9" r:id="rId9"/>
    <p:sldId id="275" r:id="rId10"/>
    <p:sldId id="276" r:id="rId11"/>
    <p:sldId id="277" r:id="rId12"/>
    <p:sldId id="278" r:id="rId13"/>
    <p:sldId id="274" r:id="rId14"/>
    <p:sldId id="273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3679" y="207487"/>
            <a:ext cx="863664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405" y="2204045"/>
            <a:ext cx="5252989" cy="329599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8759" y="10699"/>
            <a:ext cx="923883" cy="93083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905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50799">
            <a:solidFill>
              <a:srgbClr val="36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45275"/>
            <a:ext cx="9144000" cy="222250"/>
          </a:xfrm>
          <a:custGeom>
            <a:avLst/>
            <a:gdLst/>
            <a:ahLst/>
            <a:cxnLst/>
            <a:rect l="l" t="t" r="r" b="b"/>
            <a:pathLst>
              <a:path w="9144000" h="222250">
                <a:moveTo>
                  <a:pt x="0" y="0"/>
                </a:moveTo>
                <a:lnTo>
                  <a:pt x="9143999" y="0"/>
                </a:lnTo>
                <a:lnTo>
                  <a:pt x="9143999" y="222249"/>
                </a:lnTo>
                <a:lnTo>
                  <a:pt x="0" y="222249"/>
                </a:ln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197" y="6447291"/>
            <a:ext cx="1666874" cy="19843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8466" y="4098479"/>
            <a:ext cx="3686141" cy="238684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492" y="1613043"/>
            <a:ext cx="3416670" cy="248543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492" y="4186989"/>
            <a:ext cx="3591184" cy="23144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95523" y="3619534"/>
            <a:ext cx="2009775" cy="0"/>
          </a:xfrm>
          <a:custGeom>
            <a:avLst/>
            <a:gdLst/>
            <a:ahLst/>
            <a:cxnLst/>
            <a:rect l="l" t="t" r="r" b="b"/>
            <a:pathLst>
              <a:path w="2009775">
                <a:moveTo>
                  <a:pt x="0" y="0"/>
                </a:moveTo>
                <a:lnTo>
                  <a:pt x="2009553" y="0"/>
                </a:lnTo>
              </a:path>
            </a:pathLst>
          </a:custGeom>
          <a:ln w="50799">
            <a:solidFill>
              <a:srgbClr val="36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8759" y="10699"/>
            <a:ext cx="923883" cy="9308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905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50799">
            <a:solidFill>
              <a:srgbClr val="36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45275"/>
            <a:ext cx="9144000" cy="222250"/>
          </a:xfrm>
          <a:custGeom>
            <a:avLst/>
            <a:gdLst/>
            <a:ahLst/>
            <a:cxnLst/>
            <a:rect l="l" t="t" r="r" b="b"/>
            <a:pathLst>
              <a:path w="9144000" h="222250">
                <a:moveTo>
                  <a:pt x="0" y="0"/>
                </a:moveTo>
                <a:lnTo>
                  <a:pt x="9143999" y="0"/>
                </a:lnTo>
                <a:lnTo>
                  <a:pt x="9143999" y="222249"/>
                </a:lnTo>
                <a:lnTo>
                  <a:pt x="0" y="222249"/>
                </a:ln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4197" y="6447291"/>
            <a:ext cx="1666874" cy="1984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7405" y="2204045"/>
            <a:ext cx="5252989" cy="3295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0319" y="2978913"/>
            <a:ext cx="140336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155" y="1150616"/>
            <a:ext cx="8575689" cy="169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0045" y="6670366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362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51282" y="209131"/>
            <a:ext cx="465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ROORKEE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7895" y="0"/>
            <a:ext cx="755827" cy="7308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006150"/>
            <a:ext cx="9133727" cy="1851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2686" y="1826450"/>
            <a:ext cx="73872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960" marR="5080" indent="-1699895" algn="l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Pairs</a:t>
            </a:r>
            <a:r>
              <a:rPr sz="2800" spc="-20" dirty="0"/>
              <a:t> </a:t>
            </a:r>
            <a:r>
              <a:rPr sz="2800" spc="-35" dirty="0"/>
              <a:t>Trading</a:t>
            </a:r>
            <a:r>
              <a:rPr sz="2800" spc="-10" dirty="0"/>
              <a:t> Algorithm </a:t>
            </a:r>
            <a:r>
              <a:rPr sz="2800" spc="-5" dirty="0"/>
              <a:t>and</a:t>
            </a:r>
            <a:r>
              <a:rPr lang="en-US" sz="2800" spc="-5" dirty="0"/>
              <a:t> </a:t>
            </a:r>
            <a:r>
              <a:rPr sz="2800" spc="-20" dirty="0"/>
              <a:t>Cointegration</a:t>
            </a:r>
            <a:r>
              <a:rPr sz="2800" spc="-10" dirty="0"/>
              <a:t> </a:t>
            </a:r>
            <a:r>
              <a:rPr sz="2800" spc="-75" dirty="0"/>
              <a:t>Test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3477847" y="3115111"/>
            <a:ext cx="2428240" cy="92138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b="1" spc="-5" dirty="0">
                <a:latin typeface="Calibri"/>
                <a:cs typeface="Calibri"/>
              </a:rPr>
              <a:t>Name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lang="en-US" sz="2000" b="1" i="1" spc="-10" dirty="0">
                <a:latin typeface="Calibri"/>
                <a:cs typeface="Calibri"/>
              </a:rPr>
              <a:t>Shubh Garg</a:t>
            </a:r>
            <a:endParaRPr sz="2000" i="1" dirty="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1185"/>
              </a:spcBef>
            </a:pPr>
            <a:r>
              <a:rPr sz="1800" i="1" spc="-10" dirty="0">
                <a:latin typeface="Calibri"/>
                <a:cs typeface="Calibri"/>
              </a:rPr>
              <a:t>Enrollment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No: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lang="en-US" i="1" spc="-5" dirty="0">
                <a:latin typeface="Calibri"/>
                <a:cs typeface="Calibri"/>
              </a:rPr>
              <a:t>23124035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9368" y="1187191"/>
            <a:ext cx="843534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Win Rate:</a:t>
            </a:r>
            <a:r>
              <a:rPr lang="en-US" sz="1700" dirty="0"/>
              <a:t> 89.66%</a:t>
            </a:r>
          </a:p>
          <a:p>
            <a:r>
              <a:rPr lang="en-US" sz="1700" dirty="0"/>
              <a:t>The Win Rate reflects the percentage of trades that were profitable out of the total number of trades. A higher Win Rate suggests a more successful trading strategy, and 89.66% indicates a very high proportion of profitable trades.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Average Winning Trade:</a:t>
            </a:r>
            <a:r>
              <a:rPr lang="en-US" sz="1700" dirty="0"/>
              <a:t> ₹ 15,488.41</a:t>
            </a:r>
          </a:p>
          <a:p>
            <a:r>
              <a:rPr lang="en-US" sz="1700" dirty="0"/>
              <a:t>This value represents the average profit earned on winning trades.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Average Losing Trade:</a:t>
            </a:r>
            <a:r>
              <a:rPr lang="en-US" sz="1700" dirty="0"/>
              <a:t> ₹ -7,785.07</a:t>
            </a:r>
          </a:p>
          <a:p>
            <a:r>
              <a:rPr lang="en-US" sz="1700" dirty="0"/>
              <a:t>This metric shows the average loss incurred on losing trades.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Largest Winning Trade:</a:t>
            </a:r>
            <a:r>
              <a:rPr lang="en-US" sz="1700" dirty="0"/>
              <a:t> ₹ 37,455.83</a:t>
            </a:r>
          </a:p>
          <a:p>
            <a:r>
              <a:rPr lang="en-US" sz="1700" dirty="0"/>
              <a:t>This signifies the single most profitable trade executed by the strategy during the </a:t>
            </a:r>
            <a:r>
              <a:rPr lang="en-US" sz="1700" dirty="0" err="1"/>
              <a:t>backtesting</a:t>
            </a:r>
            <a:r>
              <a:rPr lang="en-US" sz="1700" dirty="0"/>
              <a:t>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Largest Losing Trade:</a:t>
            </a:r>
            <a:r>
              <a:rPr lang="en-US" sz="1700" dirty="0"/>
              <a:t> ₹ -12,008.40</a:t>
            </a:r>
          </a:p>
          <a:p>
            <a:r>
              <a:rPr lang="en-US" sz="1700" dirty="0"/>
              <a:t>This represents the single largest loss experienced on a trade.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Average Holding Duration:</a:t>
            </a:r>
            <a:r>
              <a:rPr lang="en-US" sz="1700" dirty="0"/>
              <a:t> 56 (days/units as defined by strategy)</a:t>
            </a:r>
          </a:p>
          <a:p>
            <a:r>
              <a:rPr lang="en-US" sz="1700" dirty="0"/>
              <a:t>This metric reflects the average length of time a trade is held before being closed. Here, 56 represents the average holding duration in the units defined by your strategy (e.g., days, weeks,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Cumulative Return (%):</a:t>
            </a:r>
            <a:r>
              <a:rPr lang="en-US" sz="1700" dirty="0"/>
              <a:t> 379.34%</a:t>
            </a:r>
          </a:p>
          <a:p>
            <a:r>
              <a:rPr lang="en-US" sz="1700" dirty="0"/>
              <a:t>This metric shows the total percentage return achieved by the strategy over the </a:t>
            </a:r>
            <a:r>
              <a:rPr lang="en-US" sz="1700" dirty="0" err="1"/>
              <a:t>backtesting</a:t>
            </a:r>
            <a:r>
              <a:rPr lang="en-US" sz="1700" dirty="0"/>
              <a:t> period.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3DD71-4233-37D0-A9A1-0690BA2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3902081" cy="1661993"/>
          </a:xfrm>
        </p:spPr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4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3DD71-4233-37D0-A9A1-0690BA2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3902081" cy="553998"/>
          </a:xfrm>
        </p:spPr>
        <p:txBody>
          <a:bodyPr/>
          <a:lstStyle/>
          <a:p>
            <a:r>
              <a:rPr lang="en-US" dirty="0"/>
              <a:t>Equity Curve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F9D4C-84B7-B55A-C44E-28A58D05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219200"/>
            <a:ext cx="8508575" cy="4832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3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3DD71-4233-37D0-A9A1-0690BA2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3902081" cy="553998"/>
          </a:xfrm>
        </p:spPr>
        <p:txBody>
          <a:bodyPr/>
          <a:lstStyle/>
          <a:p>
            <a:r>
              <a:rPr lang="en-US" dirty="0"/>
              <a:t>Buy- Sell Points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FFC02-8560-2CE0-ACE3-3CE22D27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229600" cy="5183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47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1584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Code</a:t>
            </a:r>
            <a:r>
              <a:rPr sz="3200" spc="-90" dirty="0"/>
              <a:t> </a:t>
            </a:r>
            <a:r>
              <a:rPr sz="3200" spc="-5" dirty="0"/>
              <a:t>link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9368" y="1187191"/>
            <a:ext cx="843534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 MT"/>
                <a:cs typeface="Arial MT"/>
              </a:rPr>
              <a:t>Code Link </a:t>
            </a:r>
            <a:r>
              <a:rPr sz="2400" dirty="0">
                <a:latin typeface="Arial MT"/>
                <a:cs typeface="Arial MT"/>
              </a:rPr>
              <a:t>:</a:t>
            </a:r>
            <a:endParaRPr lang="en-US" sz="2400" dirty="0">
              <a:latin typeface="Arial MT"/>
              <a:cs typeface="Arial MT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09245" algn="l"/>
                <a:tab pos="310515" algn="l"/>
              </a:tabLst>
            </a:pPr>
            <a:r>
              <a:rPr lang="en-US" sz="2400" dirty="0">
                <a:latin typeface="Arial MT"/>
                <a:cs typeface="Arial MT"/>
              </a:rPr>
              <a:t>https://colab.research.google.com/drive/1N04cbpbhQzpCVWdP1GLb1ZM7rUGOPqUA#scrollTo=d3NuwUGTnxDg</a:t>
            </a:r>
          </a:p>
        </p:txBody>
      </p:sp>
    </p:spTree>
    <p:extLst>
      <p:ext uri="{BB962C8B-B14F-4D97-AF65-F5344CB8AC3E}">
        <p14:creationId xmlns:p14="http://schemas.microsoft.com/office/powerpoint/2010/main" val="4026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</a:t>
            </a:r>
            <a:r>
              <a:rPr spc="-30" dirty="0"/>
              <a:t>k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269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INTRODUCTION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3677" y="1191255"/>
            <a:ext cx="853757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8760" indent="-3124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Objective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of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the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project</a:t>
            </a:r>
            <a:r>
              <a:rPr sz="1600" spc="-5" dirty="0">
                <a:latin typeface="Roboto"/>
                <a:cs typeface="Roboto"/>
              </a:rPr>
              <a:t>: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understand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Cointegration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method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and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OPTICS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clustering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Algorithm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with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help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trading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35" dirty="0">
                <a:latin typeface="Roboto"/>
                <a:cs typeface="Roboto"/>
              </a:rPr>
              <a:t>strategy.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Roboto"/>
                <a:cs typeface="Roboto"/>
              </a:rPr>
              <a:t>What</a:t>
            </a:r>
            <a:r>
              <a:rPr sz="1600" b="1" spc="-10" dirty="0">
                <a:latin typeface="Roboto"/>
                <a:cs typeface="Roboto"/>
              </a:rPr>
              <a:t> is </a:t>
            </a:r>
            <a:r>
              <a:rPr sz="1600" b="1" dirty="0">
                <a:latin typeface="Roboto"/>
                <a:cs typeface="Roboto"/>
              </a:rPr>
              <a:t>Pairs</a:t>
            </a:r>
            <a:r>
              <a:rPr sz="1600" b="1" spc="-55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Trading</a:t>
            </a:r>
            <a:r>
              <a:rPr sz="1600" b="1" spc="-10" dirty="0">
                <a:latin typeface="Roboto"/>
                <a:cs typeface="Roboto"/>
              </a:rPr>
              <a:t> strategy?</a:t>
            </a:r>
            <a:endParaRPr sz="1600">
              <a:latin typeface="Roboto"/>
              <a:cs typeface="Roboto"/>
            </a:endParaRPr>
          </a:p>
          <a:p>
            <a:pPr marL="12700" marR="686435">
              <a:lnSpc>
                <a:spcPct val="100000"/>
              </a:lnSpc>
              <a:spcBef>
                <a:spcPts val="320"/>
              </a:spcBef>
            </a:pP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Trading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45" dirty="0">
                <a:latin typeface="Roboto"/>
                <a:cs typeface="Roboto"/>
              </a:rPr>
              <a:t>well-known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investment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strategy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developed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1980s.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strategy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comprises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two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steps.</a:t>
            </a:r>
            <a:endParaRPr sz="1600">
              <a:latin typeface="Roboto"/>
              <a:cs typeface="Roboto"/>
            </a:endParaRPr>
          </a:p>
          <a:p>
            <a:pPr marL="355600" marR="174625" indent="-3124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Roboto"/>
                <a:cs typeface="Roboto"/>
              </a:rPr>
              <a:t>It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requires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identiﬁcation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two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securities,</a:t>
            </a:r>
            <a:r>
              <a:rPr sz="1600" dirty="0">
                <a:latin typeface="Roboto"/>
                <a:cs typeface="Roboto"/>
              </a:rPr>
              <a:t> for </a:t>
            </a:r>
            <a:r>
              <a:rPr sz="1600" spc="-10" dirty="0">
                <a:latin typeface="Roboto"/>
                <a:cs typeface="Roboto"/>
              </a:rPr>
              <a:t>example,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two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stocks,</a:t>
            </a:r>
            <a:r>
              <a:rPr sz="1600" dirty="0">
                <a:latin typeface="Roboto"/>
                <a:cs typeface="Roboto"/>
              </a:rPr>
              <a:t> for </a:t>
            </a:r>
            <a:r>
              <a:rPr sz="1600" spc="-20" dirty="0">
                <a:latin typeface="Roboto"/>
                <a:cs typeface="Roboto"/>
              </a:rPr>
              <a:t>which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the 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corresponding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price</a:t>
            </a:r>
            <a:r>
              <a:rPr sz="1600" strike="sngStrike" spc="-10" dirty="0">
                <a:latin typeface="Roboto"/>
                <a:cs typeface="Roboto"/>
              </a:rPr>
              <a:t>s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series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5" dirty="0">
                <a:latin typeface="Roboto"/>
                <a:cs typeface="Roboto"/>
              </a:rPr>
              <a:t>display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similar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behaviour</a:t>
            </a:r>
            <a:r>
              <a:rPr sz="1600" strike="noStrike" spc="10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or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5" dirty="0">
                <a:latin typeface="Roboto"/>
                <a:cs typeface="Roboto"/>
              </a:rPr>
              <a:t>simply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5" dirty="0">
                <a:latin typeface="Roboto"/>
                <a:cs typeface="Roboto"/>
              </a:rPr>
              <a:t>seem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to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5" dirty="0">
                <a:latin typeface="Roboto"/>
                <a:cs typeface="Roboto"/>
              </a:rPr>
              <a:t>be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linked</a:t>
            </a:r>
            <a:r>
              <a:rPr sz="1600" strike="noStrike" spc="10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to</a:t>
            </a:r>
            <a:r>
              <a:rPr sz="1600" strike="noStrike" spc="5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each </a:t>
            </a:r>
            <a:r>
              <a:rPr sz="1600" strike="noStrike" spc="-385" dirty="0">
                <a:latin typeface="Roboto"/>
                <a:cs typeface="Roboto"/>
              </a:rPr>
              <a:t> </a:t>
            </a:r>
            <a:r>
              <a:rPr sz="1600" strike="noStrike" spc="-30" dirty="0">
                <a:latin typeface="Roboto"/>
                <a:cs typeface="Roboto"/>
              </a:rPr>
              <a:t>other.</a:t>
            </a:r>
            <a:r>
              <a:rPr sz="1600" strike="noStrike" spc="-3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This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indicates</a:t>
            </a:r>
            <a:r>
              <a:rPr sz="1600" strike="noStrike" dirty="0">
                <a:latin typeface="Roboto"/>
                <a:cs typeface="Roboto"/>
              </a:rPr>
              <a:t> </a:t>
            </a:r>
            <a:r>
              <a:rPr sz="1600" strike="noStrike" spc="-25" dirty="0">
                <a:latin typeface="Roboto"/>
                <a:cs typeface="Roboto"/>
              </a:rPr>
              <a:t>that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both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securities</a:t>
            </a:r>
            <a:r>
              <a:rPr sz="1600" strike="noStrike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are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10" dirty="0">
                <a:latin typeface="Roboto"/>
                <a:cs typeface="Roboto"/>
              </a:rPr>
              <a:t>exposed</a:t>
            </a:r>
            <a:r>
              <a:rPr sz="1600" strike="noStrike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to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related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risk</a:t>
            </a:r>
            <a:r>
              <a:rPr sz="1600" strike="noStrike" dirty="0">
                <a:latin typeface="Roboto"/>
                <a:cs typeface="Roboto"/>
              </a:rPr>
              <a:t> </a:t>
            </a:r>
            <a:r>
              <a:rPr sz="1600" strike="noStrike" spc="-10" dirty="0">
                <a:latin typeface="Roboto"/>
                <a:cs typeface="Roboto"/>
              </a:rPr>
              <a:t>factors</a:t>
            </a:r>
            <a:r>
              <a:rPr sz="1600" strike="noStrike" spc="-5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and</a:t>
            </a:r>
            <a:r>
              <a:rPr sz="1600" strike="noStrike" spc="-10" dirty="0">
                <a:latin typeface="Roboto"/>
                <a:cs typeface="Roboto"/>
              </a:rPr>
              <a:t> </a:t>
            </a:r>
            <a:r>
              <a:rPr sz="1600" strike="noStrike" spc="-15" dirty="0">
                <a:latin typeface="Roboto"/>
                <a:cs typeface="Roboto"/>
              </a:rPr>
              <a:t>tend</a:t>
            </a:r>
            <a:r>
              <a:rPr sz="1600" strike="noStrike" dirty="0">
                <a:latin typeface="Roboto"/>
                <a:cs typeface="Roboto"/>
              </a:rPr>
              <a:t> </a:t>
            </a:r>
            <a:r>
              <a:rPr sz="1600" strike="noStrike" spc="-20" dirty="0">
                <a:latin typeface="Roboto"/>
                <a:cs typeface="Roboto"/>
              </a:rPr>
              <a:t>to </a:t>
            </a:r>
            <a:r>
              <a:rPr sz="1600" strike="noStrike" spc="-15" dirty="0">
                <a:latin typeface="Roboto"/>
                <a:cs typeface="Roboto"/>
              </a:rPr>
              <a:t> react</a:t>
            </a:r>
            <a:r>
              <a:rPr sz="1600" strike="noStrike" spc="-10" dirty="0">
                <a:latin typeface="Roboto"/>
                <a:cs typeface="Roboto"/>
              </a:rPr>
              <a:t> </a:t>
            </a:r>
            <a:r>
              <a:rPr sz="1600" strike="noStrike" spc="-25" dirty="0">
                <a:latin typeface="Roboto"/>
                <a:cs typeface="Roboto"/>
              </a:rPr>
              <a:t>identically.</a:t>
            </a:r>
            <a:endParaRPr sz="1600">
              <a:latin typeface="Roboto"/>
              <a:cs typeface="Roboto"/>
            </a:endParaRPr>
          </a:p>
          <a:p>
            <a:pPr marL="355600" marR="5080" indent="-3124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Roboto"/>
                <a:cs typeface="Roboto"/>
              </a:rPr>
              <a:t>After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identifying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stocks,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we </a:t>
            </a:r>
            <a:r>
              <a:rPr sz="1600" spc="-25" dirty="0">
                <a:latin typeface="Roboto"/>
                <a:cs typeface="Roboto"/>
              </a:rPr>
              <a:t>have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up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trade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points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which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we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have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execute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trade.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Roboto"/>
                <a:cs typeface="Roboto"/>
              </a:rPr>
              <a:t>Problems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in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ﬁnding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the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pairs</a:t>
            </a:r>
            <a:endParaRPr sz="1600">
              <a:latin typeface="Roboto"/>
              <a:cs typeface="Roboto"/>
            </a:endParaRPr>
          </a:p>
          <a:p>
            <a:pPr marL="12700" marR="319405">
              <a:lnSpc>
                <a:spcPct val="100000"/>
              </a:lnSpc>
              <a:spcBef>
                <a:spcPts val="320"/>
              </a:spcBef>
            </a:pPr>
            <a:r>
              <a:rPr sz="1600" spc="5" dirty="0">
                <a:latin typeface="Roboto"/>
                <a:cs typeface="Roboto"/>
              </a:rPr>
              <a:t>As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popularity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trading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strategy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grows,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becomes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harder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ﬁnd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rewarding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pairs.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Scarcity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such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rewarding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forces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search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expansion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broader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group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securities, 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expecting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likelihood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ﬁnding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good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will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increase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35" dirty="0">
                <a:latin typeface="Roboto"/>
                <a:cs typeface="Roboto"/>
              </a:rPr>
              <a:t>by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considering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20" dirty="0">
                <a:latin typeface="Roboto"/>
                <a:cs typeface="Roboto"/>
              </a:rPr>
              <a:t>larger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group.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269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INTRODUCTION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1030" y="1150616"/>
            <a:ext cx="8602345" cy="4729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20"/>
              </a:spcBef>
            </a:pPr>
            <a:r>
              <a:rPr sz="1600" spc="-25" dirty="0">
                <a:latin typeface="Roboto"/>
                <a:cs typeface="Roboto"/>
              </a:rPr>
              <a:t>But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taking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larger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group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securities,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two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problem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arises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60" dirty="0">
                <a:latin typeface="Roboto"/>
                <a:cs typeface="Roboto"/>
              </a:rPr>
              <a:t>–</a:t>
            </a:r>
            <a:endParaRPr sz="1600">
              <a:latin typeface="Roboto"/>
              <a:cs typeface="Roboto"/>
            </a:endParaRPr>
          </a:p>
          <a:p>
            <a:pPr marL="407670" marR="710565" indent="-3124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computational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cost</a:t>
            </a:r>
            <a:r>
              <a:rPr sz="1600" spc="10" dirty="0">
                <a:latin typeface="Roboto"/>
                <a:cs typeface="Roboto"/>
              </a:rPr>
              <a:t> of </a:t>
            </a:r>
            <a:r>
              <a:rPr sz="1600" spc="-20" dirty="0">
                <a:latin typeface="Roboto"/>
                <a:cs typeface="Roboto"/>
              </a:rPr>
              <a:t>testing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mean-reversion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all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possible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combinations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increases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drastically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as</a:t>
            </a:r>
            <a:r>
              <a:rPr sz="1600" spc="-10" dirty="0">
                <a:latin typeface="Roboto"/>
                <a:cs typeface="Roboto"/>
              </a:rPr>
              <a:t> more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data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taken.</a:t>
            </a:r>
            <a:endParaRPr sz="1600">
              <a:latin typeface="Roboto"/>
              <a:cs typeface="Roboto"/>
            </a:endParaRPr>
          </a:p>
          <a:p>
            <a:pPr marL="407670" marR="120014" indent="-3124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1600" spc="-15" dirty="0">
                <a:latin typeface="Roboto"/>
                <a:cs typeface="Roboto"/>
              </a:rPr>
              <a:t>Emerging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problem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frequent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when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performing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multiple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hypothesis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tests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once,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referred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multiple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comparisons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problem.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Roboto"/>
              <a:cs typeface="Roboto"/>
            </a:endParaRPr>
          </a:p>
          <a:p>
            <a:pPr marL="64769" marR="16002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Roboto"/>
                <a:cs typeface="Roboto"/>
              </a:rPr>
              <a:t>For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this,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application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unsupervised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learning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algorithm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used,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so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that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can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give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meaningful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clusters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data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from </a:t>
            </a:r>
            <a:r>
              <a:rPr sz="1600" spc="-20" dirty="0">
                <a:latin typeface="Roboto"/>
                <a:cs typeface="Roboto"/>
              </a:rPr>
              <a:t>which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select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Roboto"/>
              <a:cs typeface="Roboto"/>
            </a:endParaRPr>
          </a:p>
          <a:p>
            <a:pPr marL="407034">
              <a:lnSpc>
                <a:spcPct val="100000"/>
              </a:lnSpc>
            </a:pPr>
            <a:r>
              <a:rPr sz="1600" spc="-15" dirty="0">
                <a:latin typeface="Roboto"/>
                <a:cs typeface="Roboto"/>
              </a:rPr>
              <a:t>Methodology</a:t>
            </a:r>
            <a:r>
              <a:rPr sz="1600" spc="-10" dirty="0">
                <a:latin typeface="Roboto"/>
                <a:cs typeface="Roboto"/>
              </a:rPr>
              <a:t> encompasses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three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following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step</a:t>
            </a:r>
            <a:endParaRPr sz="1600">
              <a:latin typeface="Roboto"/>
              <a:cs typeface="Roboto"/>
            </a:endParaRPr>
          </a:p>
          <a:p>
            <a:pPr marL="407034" indent="-394970">
              <a:lnSpc>
                <a:spcPct val="100000"/>
              </a:lnSpc>
              <a:spcBef>
                <a:spcPts val="430"/>
              </a:spcBef>
              <a:buFont typeface="Calibri"/>
              <a:buAutoNum type="arabicPeriod"/>
              <a:tabLst>
                <a:tab pos="407034" algn="l"/>
                <a:tab pos="407670" algn="l"/>
              </a:tabLst>
            </a:pPr>
            <a:r>
              <a:rPr sz="1600" spc="-20" dirty="0">
                <a:latin typeface="Roboto"/>
                <a:cs typeface="Roboto"/>
              </a:rPr>
              <a:t>Dimensionality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reduction—ﬁnd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compact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representation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each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security.</a:t>
            </a:r>
            <a:endParaRPr sz="1600">
              <a:latin typeface="Roboto"/>
              <a:cs typeface="Roboto"/>
            </a:endParaRPr>
          </a:p>
          <a:p>
            <a:pPr marL="407034" indent="-394970">
              <a:lnSpc>
                <a:spcPct val="100000"/>
              </a:lnSpc>
              <a:spcBef>
                <a:spcPts val="434"/>
              </a:spcBef>
              <a:buFont typeface="Calibri"/>
              <a:buAutoNum type="arabicPeriod"/>
              <a:tabLst>
                <a:tab pos="407034" algn="l"/>
                <a:tab pos="407670" algn="l"/>
              </a:tabLst>
            </a:pPr>
            <a:r>
              <a:rPr sz="1600" spc="-20" dirty="0">
                <a:latin typeface="Roboto"/>
                <a:cs typeface="Roboto"/>
              </a:rPr>
              <a:t>Unsupervised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Learning—applying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an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appropriate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clustering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algorithm,</a:t>
            </a:r>
            <a:r>
              <a:rPr sz="1600" dirty="0">
                <a:latin typeface="Roboto"/>
                <a:cs typeface="Roboto"/>
              </a:rPr>
              <a:t> for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45" dirty="0">
                <a:latin typeface="Roboto"/>
                <a:cs typeface="Roboto"/>
              </a:rPr>
              <a:t>example-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OPTICS</a:t>
            </a:r>
            <a:endParaRPr sz="1600">
              <a:latin typeface="Roboto"/>
              <a:cs typeface="Roboto"/>
            </a:endParaRPr>
          </a:p>
          <a:p>
            <a:pPr marL="407034" marR="5080" indent="-394970">
              <a:lnSpc>
                <a:spcPct val="100000"/>
              </a:lnSpc>
              <a:spcBef>
                <a:spcPts val="430"/>
              </a:spcBef>
              <a:buFont typeface="Calibri"/>
              <a:buAutoNum type="arabicPeriod"/>
              <a:tabLst>
                <a:tab pos="407034" algn="l"/>
                <a:tab pos="407670" algn="l"/>
              </a:tabLst>
            </a:pPr>
            <a:r>
              <a:rPr sz="1600" spc="-15" dirty="0">
                <a:latin typeface="Roboto"/>
                <a:cs typeface="Roboto"/>
              </a:rPr>
              <a:t>Select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pairs—deﬁne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rules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select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dirty="0">
                <a:latin typeface="Roboto"/>
                <a:cs typeface="Roboto"/>
              </a:rPr>
              <a:t> for </a:t>
            </a:r>
            <a:r>
              <a:rPr sz="1600" spc="-25" dirty="0">
                <a:latin typeface="Roboto"/>
                <a:cs typeface="Roboto"/>
              </a:rPr>
              <a:t>trading.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For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example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80" dirty="0">
                <a:latin typeface="Roboto"/>
                <a:cs typeface="Roboto"/>
              </a:rPr>
              <a:t>-</a:t>
            </a:r>
            <a:r>
              <a:rPr sz="1600" spc="-23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cointegration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Roboto"/>
              <a:cs typeface="Roboto"/>
            </a:endParaRPr>
          </a:p>
          <a:p>
            <a:pPr marL="64769" marR="24130">
              <a:lnSpc>
                <a:spcPct val="100000"/>
              </a:lnSpc>
            </a:pPr>
            <a:r>
              <a:rPr sz="1600" b="1" spc="-5" dirty="0">
                <a:latin typeface="Roboto"/>
                <a:cs typeface="Roboto"/>
              </a:rPr>
              <a:t>Note:</a:t>
            </a:r>
            <a:r>
              <a:rPr sz="1600" b="1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this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project,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will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be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focusing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selection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criteria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not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trading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setting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up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trade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points.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33991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Order</a:t>
            </a:r>
            <a:r>
              <a:rPr sz="3200" spc="-40" dirty="0"/>
              <a:t> </a:t>
            </a:r>
            <a:r>
              <a:rPr sz="3200" spc="-5" dirty="0"/>
              <a:t>of</a:t>
            </a:r>
            <a:r>
              <a:rPr sz="3200" spc="-40" dirty="0"/>
              <a:t> </a:t>
            </a:r>
            <a:r>
              <a:rPr sz="3200" spc="-20" dirty="0"/>
              <a:t>Integration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3677" y="1191255"/>
            <a:ext cx="851090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order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integration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summary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statistic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which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reports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minimum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number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 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differences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required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obtain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series(whose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statistical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property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35" dirty="0">
                <a:latin typeface="Roboto"/>
                <a:cs typeface="Roboto"/>
              </a:rPr>
              <a:t>doesn’t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depend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on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time).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Roboto"/>
                <a:cs typeface="Roboto"/>
              </a:rPr>
              <a:t>Mathematical</a:t>
            </a:r>
            <a:r>
              <a:rPr sz="1600" b="1" spc="-4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Form: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30" dirty="0">
                <a:latin typeface="Roboto"/>
                <a:cs typeface="Roboto"/>
              </a:rPr>
              <a:t>A</a:t>
            </a:r>
            <a:r>
              <a:rPr sz="1600" spc="-10" dirty="0">
                <a:latin typeface="Roboto"/>
                <a:cs typeface="Roboto"/>
              </a:rPr>
              <a:t> time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integrated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order</a:t>
            </a:r>
            <a:r>
              <a:rPr sz="1600" spc="-10" dirty="0">
                <a:latin typeface="Roboto"/>
                <a:cs typeface="Roboto"/>
              </a:rPr>
              <a:t> d </a:t>
            </a:r>
            <a:r>
              <a:rPr sz="1600" dirty="0">
                <a:latin typeface="Roboto"/>
                <a:cs typeface="Roboto"/>
              </a:rPr>
              <a:t>if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10" dirty="0">
                <a:latin typeface="Roboto"/>
                <a:cs typeface="Roboto"/>
              </a:rPr>
              <a:t> 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process,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where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lag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operator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and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1-L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ﬁrst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difference,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i.e.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600" spc="-25" dirty="0">
                <a:solidFill>
                  <a:srgbClr val="202122"/>
                </a:solidFill>
                <a:latin typeface="Roboto"/>
                <a:cs typeface="Roboto"/>
              </a:rPr>
              <a:t>In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other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words,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a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process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integrated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order</a:t>
            </a:r>
            <a:r>
              <a:rPr sz="1600" spc="6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i="1" spc="-30" dirty="0">
                <a:solidFill>
                  <a:srgbClr val="202122"/>
                </a:solidFill>
                <a:latin typeface="Roboto"/>
                <a:cs typeface="Roboto"/>
              </a:rPr>
              <a:t>d</a:t>
            </a:r>
            <a:r>
              <a:rPr sz="1600" i="1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if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taking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repeated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differences</a:t>
            </a:r>
            <a:r>
              <a:rPr sz="1600" spc="5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i="1" spc="-30" dirty="0">
                <a:solidFill>
                  <a:srgbClr val="202122"/>
                </a:solidFill>
                <a:latin typeface="Roboto"/>
                <a:cs typeface="Roboto"/>
              </a:rPr>
              <a:t>d</a:t>
            </a:r>
            <a:r>
              <a:rPr sz="1600" i="1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times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yields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a </a:t>
            </a:r>
            <a:r>
              <a:rPr sz="1600" spc="-38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stationary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process.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744210" algn="l"/>
              </a:tabLst>
            </a:pPr>
            <a:r>
              <a:rPr sz="1600" spc="-25" dirty="0">
                <a:solidFill>
                  <a:srgbClr val="202122"/>
                </a:solidFill>
                <a:latin typeface="Roboto"/>
                <a:cs typeface="Roboto"/>
              </a:rPr>
              <a:t>In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122"/>
                </a:solidFill>
                <a:latin typeface="Roboto"/>
                <a:cs typeface="Roboto"/>
              </a:rPr>
              <a:t>particular,</a:t>
            </a:r>
            <a:r>
              <a:rPr sz="1600" spc="1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if</a:t>
            </a:r>
            <a:r>
              <a:rPr sz="1600" spc="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122"/>
                </a:solidFill>
                <a:latin typeface="Roboto"/>
                <a:cs typeface="Roboto"/>
              </a:rPr>
              <a:t>a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series</a:t>
            </a:r>
            <a:r>
              <a:rPr sz="1600" spc="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is</a:t>
            </a:r>
            <a:r>
              <a:rPr sz="1600" spc="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integrated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122"/>
                </a:solidFill>
                <a:latin typeface="Roboto"/>
                <a:cs typeface="Roboto"/>
              </a:rPr>
              <a:t>of</a:t>
            </a:r>
            <a:r>
              <a:rPr sz="1600" spc="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122"/>
                </a:solidFill>
                <a:latin typeface="Roboto"/>
                <a:cs typeface="Roboto"/>
              </a:rPr>
              <a:t>order</a:t>
            </a:r>
            <a:r>
              <a:rPr sz="1600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122"/>
                </a:solidFill>
                <a:latin typeface="Roboto"/>
                <a:cs typeface="Roboto"/>
              </a:rPr>
              <a:t>0,</a:t>
            </a:r>
            <a:r>
              <a:rPr sz="1600" spc="5" dirty="0">
                <a:solidFill>
                  <a:srgbClr val="202122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122"/>
                </a:solidFill>
                <a:latin typeface="Roboto"/>
                <a:cs typeface="Roboto"/>
              </a:rPr>
              <a:t>then	is</a:t>
            </a:r>
            <a:r>
              <a:rPr sz="1600" spc="-30" dirty="0">
                <a:solidFill>
                  <a:srgbClr val="202122"/>
                </a:solidFill>
                <a:latin typeface="Roboto"/>
                <a:cs typeface="Roboto"/>
              </a:rPr>
              <a:t> stationary.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05542" y="2794854"/>
            <a:ext cx="2918460" cy="1151255"/>
            <a:chOff x="3105542" y="2794854"/>
            <a:chExt cx="2918460" cy="1151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795" y="2794854"/>
              <a:ext cx="1008408" cy="328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542" y="3617092"/>
              <a:ext cx="2918357" cy="3288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0443" y="4611940"/>
            <a:ext cx="1421887" cy="2652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5593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Stationarity</a:t>
            </a:r>
            <a:r>
              <a:rPr sz="3200" spc="-35" dirty="0"/>
              <a:t> </a:t>
            </a:r>
            <a:r>
              <a:rPr sz="3200" spc="-5" dirty="0"/>
              <a:t>and</a:t>
            </a:r>
            <a:r>
              <a:rPr sz="3200" spc="-30" dirty="0"/>
              <a:t> </a:t>
            </a:r>
            <a:r>
              <a:rPr sz="3200" spc="-5" dirty="0"/>
              <a:t>Non</a:t>
            </a:r>
            <a:r>
              <a:rPr sz="3200" spc="-30" dirty="0"/>
              <a:t> </a:t>
            </a:r>
            <a:r>
              <a:rPr sz="3200" spc="-10" dirty="0"/>
              <a:t>Stationarity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3677" y="1191255"/>
            <a:ext cx="858329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concept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 </a:t>
            </a:r>
            <a:r>
              <a:rPr sz="1600" spc="-25" dirty="0">
                <a:latin typeface="Roboto"/>
                <a:cs typeface="Roboto"/>
              </a:rPr>
              <a:t>stationarity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can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be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visualized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form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statistical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equilibrium.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statistical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properties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such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as</a:t>
            </a:r>
            <a:r>
              <a:rPr sz="1600" spc="-10" dirty="0">
                <a:latin typeface="Roboto"/>
                <a:cs typeface="Roboto"/>
              </a:rPr>
              <a:t> mean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and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variance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process</a:t>
            </a:r>
            <a:r>
              <a:rPr sz="1600" spc="-5" dirty="0">
                <a:latin typeface="Roboto"/>
                <a:cs typeface="Roboto"/>
              </a:rPr>
              <a:t> do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not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depend </a:t>
            </a:r>
            <a:r>
              <a:rPr sz="1600" spc="-20" dirty="0">
                <a:latin typeface="Roboto"/>
                <a:cs typeface="Roboto"/>
              </a:rPr>
              <a:t>upon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time.</a:t>
            </a:r>
            <a:endParaRPr sz="1600">
              <a:latin typeface="Roboto"/>
              <a:cs typeface="Roboto"/>
            </a:endParaRPr>
          </a:p>
          <a:p>
            <a:pPr marL="12700" marR="24130">
              <a:lnSpc>
                <a:spcPct val="100000"/>
              </a:lnSpc>
              <a:spcBef>
                <a:spcPts val="320"/>
              </a:spcBef>
            </a:pPr>
            <a:r>
              <a:rPr sz="1600" spc="30" dirty="0">
                <a:latin typeface="Roboto"/>
                <a:cs typeface="Roboto"/>
              </a:rPr>
              <a:t>A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process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can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also</a:t>
            </a:r>
            <a:r>
              <a:rPr sz="1600" spc="-5" dirty="0">
                <a:latin typeface="Roboto"/>
                <a:cs typeface="Roboto"/>
              </a:rPr>
              <a:t> be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referred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with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respect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order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integration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I(d), </a:t>
            </a:r>
            <a:r>
              <a:rPr sz="1600" spc="-25" dirty="0">
                <a:latin typeface="Roboto"/>
                <a:cs typeface="Roboto"/>
              </a:rPr>
              <a:t>in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which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case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time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said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spc="-5" dirty="0">
                <a:latin typeface="Roboto"/>
                <a:cs typeface="Roboto"/>
              </a:rPr>
              <a:t> be </a:t>
            </a:r>
            <a:r>
              <a:rPr sz="1600" spc="-25" dirty="0">
                <a:latin typeface="Roboto"/>
                <a:cs typeface="Roboto"/>
              </a:rPr>
              <a:t>an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I(0)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process.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8080" y="2627696"/>
            <a:ext cx="3465919" cy="34659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8235" y="2922489"/>
            <a:ext cx="5332095" cy="2829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b="1" spc="-15" dirty="0">
                <a:latin typeface="Roboto"/>
                <a:cs typeface="Roboto"/>
              </a:rPr>
              <a:t>Use</a:t>
            </a:r>
            <a:r>
              <a:rPr sz="1600" b="1" spc="-30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in</a:t>
            </a:r>
            <a:r>
              <a:rPr sz="1600" b="1" spc="-30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Finance?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Roboto"/>
                <a:cs typeface="Roboto"/>
              </a:rPr>
              <a:t>Stationary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are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particularly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interesting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 </a:t>
            </a:r>
            <a:r>
              <a:rPr sz="1600" spc="-20" dirty="0">
                <a:latin typeface="Roboto"/>
                <a:cs typeface="Roboto"/>
              </a:rPr>
              <a:t>ﬁnancial 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traders</a:t>
            </a:r>
            <a:r>
              <a:rPr sz="1600" spc="-15" dirty="0">
                <a:latin typeface="Roboto"/>
                <a:cs typeface="Roboto"/>
              </a:rPr>
              <a:t> who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take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advantage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property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35" dirty="0">
                <a:latin typeface="Roboto"/>
                <a:cs typeface="Roboto"/>
              </a:rPr>
              <a:t>by 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placing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orders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when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price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25" dirty="0">
                <a:latin typeface="Roboto"/>
                <a:cs typeface="Roboto"/>
              </a:rPr>
              <a:t>security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deviates 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considerably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from </a:t>
            </a:r>
            <a:r>
              <a:rPr sz="1600" spc="-20" dirty="0">
                <a:latin typeface="Roboto"/>
                <a:cs typeface="Roboto"/>
              </a:rPr>
              <a:t>its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historical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mean,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considering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price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will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revert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back.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However,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they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are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rarely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found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set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 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ﬁnancial</a:t>
            </a:r>
            <a:r>
              <a:rPr sz="1600" spc="-10" dirty="0">
                <a:latin typeface="Roboto"/>
                <a:cs typeface="Roboto"/>
              </a:rPr>
              <a:t> time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series.</a:t>
            </a:r>
            <a:endParaRPr sz="1600">
              <a:latin typeface="Roboto"/>
              <a:cs typeface="Roboto"/>
            </a:endParaRPr>
          </a:p>
          <a:p>
            <a:pPr marL="12700" marR="35687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Roboto"/>
                <a:cs typeface="Roboto"/>
              </a:rPr>
              <a:t>In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Pairs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Trading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particularly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interesting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because </a:t>
            </a:r>
            <a:r>
              <a:rPr sz="1600" spc="-25" dirty="0">
                <a:latin typeface="Roboto"/>
                <a:cs typeface="Roboto"/>
              </a:rPr>
              <a:t>it </a:t>
            </a:r>
            <a:r>
              <a:rPr sz="1600" spc="-20" dirty="0">
                <a:latin typeface="Roboto"/>
                <a:cs typeface="Roboto"/>
              </a:rPr>
              <a:t> provides</a:t>
            </a:r>
            <a:r>
              <a:rPr sz="1600" spc="-10" dirty="0">
                <a:latin typeface="Roboto"/>
                <a:cs typeface="Roboto"/>
              </a:rPr>
              <a:t> a </a:t>
            </a:r>
            <a:r>
              <a:rPr sz="1600" spc="-30" dirty="0">
                <a:latin typeface="Roboto"/>
                <a:cs typeface="Roboto"/>
              </a:rPr>
              <a:t>way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obtaining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an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artiﬁcial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stationary</a:t>
            </a:r>
            <a:r>
              <a:rPr sz="1600" spc="-10" dirty="0">
                <a:latin typeface="Roboto"/>
                <a:cs typeface="Roboto"/>
              </a:rPr>
              <a:t> time 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from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combination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two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non-stationary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time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79" y="207487"/>
            <a:ext cx="4982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Augmented</a:t>
            </a:r>
            <a:r>
              <a:rPr sz="3200" spc="-20" dirty="0"/>
              <a:t> </a:t>
            </a:r>
            <a:r>
              <a:rPr sz="3200" spc="-25" dirty="0"/>
              <a:t>Dickey</a:t>
            </a:r>
            <a:r>
              <a:rPr sz="3200" spc="-15" dirty="0"/>
              <a:t> </a:t>
            </a:r>
            <a:r>
              <a:rPr sz="3200" spc="-10" dirty="0"/>
              <a:t>Fuller</a:t>
            </a:r>
            <a:r>
              <a:rPr sz="3200" spc="-25" dirty="0"/>
              <a:t> </a:t>
            </a:r>
            <a:r>
              <a:rPr sz="3200" spc="-85" dirty="0"/>
              <a:t>Test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4155" y="1191255"/>
            <a:ext cx="851090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Augmented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45" dirty="0">
                <a:latin typeface="Roboto"/>
                <a:cs typeface="Roboto"/>
              </a:rPr>
              <a:t>Dickey-Fuller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type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statistical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called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unit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root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test.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 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intuition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behind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unit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root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that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determines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how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strongly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time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series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deﬁned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35" dirty="0">
                <a:latin typeface="Roboto"/>
                <a:cs typeface="Roboto"/>
              </a:rPr>
              <a:t>by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trend.</a:t>
            </a:r>
            <a:endParaRPr sz="1600">
              <a:latin typeface="Roboto"/>
              <a:cs typeface="Roboto"/>
            </a:endParaRPr>
          </a:p>
          <a:p>
            <a:pPr marL="325120" marR="152400" indent="-3124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1600" spc="-15" dirty="0">
                <a:latin typeface="Roboto"/>
                <a:cs typeface="Roboto"/>
              </a:rPr>
              <a:t>There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are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20" dirty="0">
                <a:latin typeface="Roboto"/>
                <a:cs typeface="Roboto"/>
              </a:rPr>
              <a:t>number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unit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root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tests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and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Augmented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45" dirty="0">
                <a:latin typeface="Roboto"/>
                <a:cs typeface="Roboto"/>
              </a:rPr>
              <a:t>Dickey-Fuller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may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be </a:t>
            </a:r>
            <a:r>
              <a:rPr sz="1600" spc="-10" dirty="0">
                <a:latin typeface="Roboto"/>
                <a:cs typeface="Roboto"/>
              </a:rPr>
              <a:t>one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of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the 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more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widely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used.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uses</a:t>
            </a:r>
            <a:r>
              <a:rPr sz="1600" spc="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an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autoregressive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model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and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optimizes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an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information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criterion </a:t>
            </a:r>
            <a:r>
              <a:rPr sz="1600" spc="-38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across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multiple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different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lag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values.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55" y="3873495"/>
            <a:ext cx="8547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5120" algn="l"/>
              </a:tabLst>
            </a:pPr>
            <a:r>
              <a:rPr sz="1600" spc="10" dirty="0">
                <a:latin typeface="Roboto"/>
                <a:cs typeface="Roboto"/>
              </a:rPr>
              <a:t>We </a:t>
            </a:r>
            <a:r>
              <a:rPr sz="1600" spc="-20" dirty="0">
                <a:latin typeface="Roboto"/>
                <a:cs typeface="Roboto"/>
              </a:rPr>
              <a:t>interpret </a:t>
            </a:r>
            <a:r>
              <a:rPr sz="1600" spc="-25" dirty="0">
                <a:latin typeface="Roboto"/>
                <a:cs typeface="Roboto"/>
              </a:rPr>
              <a:t>this </a:t>
            </a:r>
            <a:r>
              <a:rPr sz="1600" spc="-20" dirty="0">
                <a:latin typeface="Roboto"/>
                <a:cs typeface="Roboto"/>
              </a:rPr>
              <a:t>result </a:t>
            </a:r>
            <a:r>
              <a:rPr sz="1600" spc="-25" dirty="0">
                <a:latin typeface="Roboto"/>
                <a:cs typeface="Roboto"/>
              </a:rPr>
              <a:t>using </a:t>
            </a:r>
            <a:r>
              <a:rPr sz="1600" spc="-15" dirty="0">
                <a:latin typeface="Roboto"/>
                <a:cs typeface="Roboto"/>
              </a:rPr>
              <a:t>the </a:t>
            </a:r>
            <a:r>
              <a:rPr sz="1600" spc="-60" dirty="0">
                <a:latin typeface="Roboto"/>
                <a:cs typeface="Roboto"/>
              </a:rPr>
              <a:t>p-value </a:t>
            </a:r>
            <a:r>
              <a:rPr sz="1600" spc="-5" dirty="0">
                <a:latin typeface="Roboto"/>
                <a:cs typeface="Roboto"/>
              </a:rPr>
              <a:t>from </a:t>
            </a:r>
            <a:r>
              <a:rPr sz="1600" spc="-15" dirty="0">
                <a:latin typeface="Roboto"/>
                <a:cs typeface="Roboto"/>
              </a:rPr>
              <a:t>the test. </a:t>
            </a:r>
            <a:r>
              <a:rPr sz="1600" spc="30" dirty="0">
                <a:latin typeface="Roboto"/>
                <a:cs typeface="Roboto"/>
              </a:rPr>
              <a:t>A </a:t>
            </a:r>
            <a:r>
              <a:rPr sz="1600" spc="-60" dirty="0">
                <a:latin typeface="Roboto"/>
                <a:cs typeface="Roboto"/>
              </a:rPr>
              <a:t>p-value </a:t>
            </a:r>
            <a:r>
              <a:rPr sz="1600" spc="-10" dirty="0">
                <a:latin typeface="Roboto"/>
                <a:cs typeface="Roboto"/>
              </a:rPr>
              <a:t>below a </a:t>
            </a:r>
            <a:r>
              <a:rPr sz="1600" spc="-20" dirty="0">
                <a:latin typeface="Roboto"/>
                <a:cs typeface="Roboto"/>
              </a:rPr>
              <a:t>threshold </a:t>
            </a:r>
            <a:r>
              <a:rPr sz="1600" spc="-15" dirty="0">
                <a:latin typeface="Roboto"/>
                <a:cs typeface="Roboto"/>
              </a:rPr>
              <a:t>(such </a:t>
            </a:r>
            <a:r>
              <a:rPr sz="1600" spc="-20" dirty="0">
                <a:latin typeface="Roboto"/>
                <a:cs typeface="Roboto"/>
              </a:rPr>
              <a:t>as 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5% </a:t>
            </a:r>
            <a:r>
              <a:rPr sz="1600" spc="-15" dirty="0">
                <a:latin typeface="Roboto"/>
                <a:cs typeface="Roboto"/>
              </a:rPr>
              <a:t>or </a:t>
            </a:r>
            <a:r>
              <a:rPr sz="1600" dirty="0">
                <a:latin typeface="Roboto"/>
                <a:cs typeface="Roboto"/>
              </a:rPr>
              <a:t>1%) </a:t>
            </a:r>
            <a:r>
              <a:rPr sz="1600" spc="-20" dirty="0">
                <a:latin typeface="Roboto"/>
                <a:cs typeface="Roboto"/>
              </a:rPr>
              <a:t>suggests </a:t>
            </a:r>
            <a:r>
              <a:rPr sz="1600" spc="-5" dirty="0">
                <a:latin typeface="Roboto"/>
                <a:cs typeface="Roboto"/>
              </a:rPr>
              <a:t>we </a:t>
            </a:r>
            <a:r>
              <a:rPr sz="1600" spc="-15" dirty="0">
                <a:latin typeface="Roboto"/>
                <a:cs typeface="Roboto"/>
              </a:rPr>
              <a:t>reject the </a:t>
            </a:r>
            <a:r>
              <a:rPr sz="1600" spc="-25" dirty="0">
                <a:latin typeface="Roboto"/>
                <a:cs typeface="Roboto"/>
              </a:rPr>
              <a:t>null hypothesis </a:t>
            </a:r>
            <a:r>
              <a:rPr sz="1600" spc="-15" dirty="0">
                <a:latin typeface="Roboto"/>
                <a:cs typeface="Roboto"/>
              </a:rPr>
              <a:t>(stationary), otherwise </a:t>
            </a:r>
            <a:r>
              <a:rPr sz="1600" spc="-10" dirty="0">
                <a:latin typeface="Roboto"/>
                <a:cs typeface="Roboto"/>
              </a:rPr>
              <a:t>a </a:t>
            </a:r>
            <a:r>
              <a:rPr sz="1600" spc="-60" dirty="0">
                <a:latin typeface="Roboto"/>
                <a:cs typeface="Roboto"/>
              </a:rPr>
              <a:t>p-value </a:t>
            </a:r>
            <a:r>
              <a:rPr sz="1600" spc="-20" dirty="0">
                <a:latin typeface="Roboto"/>
                <a:cs typeface="Roboto"/>
              </a:rPr>
              <a:t>above the 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threshold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suggests</a:t>
            </a:r>
            <a:r>
              <a:rPr sz="1600" spc="-5" dirty="0">
                <a:latin typeface="Roboto"/>
                <a:cs typeface="Roboto"/>
              </a:rPr>
              <a:t> we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fail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to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reject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null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hypothesis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(nonstationary).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817" y="2750516"/>
            <a:ext cx="7112365" cy="10351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52" y="1173983"/>
            <a:ext cx="8768136" cy="5223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3679" y="207487"/>
            <a:ext cx="2314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/>
                <a:cs typeface="Calibri"/>
              </a:rPr>
              <a:t>Cointegration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368" y="1187191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390" y="3105133"/>
            <a:ext cx="2114658" cy="3238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3DD71-4233-37D0-A9A1-0690BA2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5410200" cy="1107996"/>
          </a:xfrm>
        </p:spPr>
        <p:txBody>
          <a:bodyPr/>
          <a:lstStyle/>
          <a:p>
            <a:r>
              <a:rPr lang="en-US" dirty="0"/>
              <a:t>Some Visualization Plots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91273-5232-6A0C-31F2-CE358233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3810000" cy="2451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66035-02EF-3002-5DDD-FF91BAA7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43000"/>
            <a:ext cx="3962400" cy="2452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8AD8E-6BF9-82F5-5C5B-4E76A555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988482"/>
            <a:ext cx="3810000" cy="234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4A57DA-854F-3D39-215A-B61386860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988481"/>
            <a:ext cx="3962400" cy="2343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486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9368" y="1187191"/>
            <a:ext cx="8435340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Total Profit (Net Profit):</a:t>
            </a:r>
            <a:r>
              <a:rPr lang="en-US" sz="1700" dirty="0"/>
              <a:t> ₹ 379,343.52</a:t>
            </a:r>
          </a:p>
          <a:p>
            <a:r>
              <a:rPr lang="en-US" sz="1700" dirty="0"/>
              <a:t>This metric reflects the overall profit generated by the trading strategy after accounting for any transaction costs or fees associated with the trades.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Gross Profit:</a:t>
            </a:r>
            <a:r>
              <a:rPr lang="en-US" sz="1700" dirty="0"/>
              <a:t> ₹ 402,698.71</a:t>
            </a:r>
          </a:p>
          <a:p>
            <a:r>
              <a:rPr lang="en-US" sz="1700" dirty="0"/>
              <a:t>This represents the total profit before factoring in any fees or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Net Profit (vs. Buy &amp; Hold):</a:t>
            </a:r>
            <a:r>
              <a:rPr lang="en-US" sz="1700" dirty="0"/>
              <a:t> ₹ 6,171.30 (Net Profit - Buy &amp; Hold Return)</a:t>
            </a:r>
          </a:p>
          <a:p>
            <a:r>
              <a:rPr lang="en-US" sz="1700" dirty="0"/>
              <a:t>This value highlights the additional profit generated by the strategy compared to a simple buy-and-hold approach over the </a:t>
            </a:r>
            <a:r>
              <a:rPr lang="en-US" sz="1700" dirty="0" err="1"/>
              <a:t>backtesting</a:t>
            </a:r>
            <a:r>
              <a:rPr lang="en-US" sz="1700" dirty="0"/>
              <a:t> period. It essentially shows how much better your strategy performed compared to just holding the asset.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Sharpe Ratio:</a:t>
            </a:r>
            <a:r>
              <a:rPr lang="en-US" sz="1700" dirty="0"/>
              <a:t> 14.6791</a:t>
            </a:r>
          </a:p>
          <a:p>
            <a:r>
              <a:rPr lang="en-US" sz="1700" dirty="0"/>
              <a:t>The Sharpe Ratio is a measure of risk-adjusted return. A higher Sharpe Ratio indicates better performance when considering both profitability and risk (volatility) involved in the strategy. A value of 14.6791 is quite high and suggests strong risk-adjusted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Max Drawdown:</a:t>
            </a:r>
            <a:r>
              <a:rPr lang="en-US" sz="1700" dirty="0"/>
              <a:t> -4.20%</a:t>
            </a:r>
          </a:p>
          <a:p>
            <a:r>
              <a:rPr lang="en-US" sz="1700" dirty="0"/>
              <a:t>This metric measures the largest peak-to-trough decline experienced by the portfolio during the </a:t>
            </a:r>
            <a:r>
              <a:rPr lang="en-US" sz="1700" dirty="0" err="1"/>
              <a:t>backtesting</a:t>
            </a:r>
            <a:r>
              <a:rPr lang="en-US" sz="1700" dirty="0"/>
              <a:t> period before reaching a new peak. A lower Max Drawdown is preferable as it indicates a smaller potential loss. Here, -4.20% signifies a relatively small maximum drawdown.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Total Closed Trades:</a:t>
            </a:r>
            <a:r>
              <a:rPr lang="en-US" sz="1700" dirty="0"/>
              <a:t> 290</a:t>
            </a:r>
          </a:p>
          <a:p>
            <a:r>
              <a:rPr lang="en-US" sz="1700" dirty="0"/>
              <a:t>This represents the total number of trades executed by the strategy during the </a:t>
            </a:r>
            <a:r>
              <a:rPr lang="en-US" sz="1700" dirty="0" err="1"/>
              <a:t>backtesting</a:t>
            </a:r>
            <a:r>
              <a:rPr lang="en-US" sz="1700" dirty="0"/>
              <a:t> period.</a:t>
            </a:r>
          </a:p>
          <a:p>
            <a:endParaRPr lang="en-US" sz="17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3DD71-4233-37D0-A9A1-0690BA2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3902081" cy="1661993"/>
          </a:xfrm>
        </p:spPr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3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1214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Roboto</vt:lpstr>
      <vt:lpstr>Trebuchet MS</vt:lpstr>
      <vt:lpstr>Office Theme</vt:lpstr>
      <vt:lpstr>Pairs Trading Algorithm and Cointegration Test</vt:lpstr>
      <vt:lpstr>INTRODUCTION</vt:lpstr>
      <vt:lpstr>INTRODUCTION</vt:lpstr>
      <vt:lpstr>Order of Integration</vt:lpstr>
      <vt:lpstr>Stationarity and Non Stationarity</vt:lpstr>
      <vt:lpstr>Augmented Dickey Fuller Test</vt:lpstr>
      <vt:lpstr>PowerPoint Presentation</vt:lpstr>
      <vt:lpstr>Some Visualization Plots</vt:lpstr>
      <vt:lpstr>Backtesting Results</vt:lpstr>
      <vt:lpstr>Backtesting Results</vt:lpstr>
      <vt:lpstr>Equity Curve</vt:lpstr>
      <vt:lpstr>Buy- Sell Points</vt:lpstr>
      <vt:lpstr>Code link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 GARG</cp:lastModifiedBy>
  <cp:revision>3</cp:revision>
  <dcterms:created xsi:type="dcterms:W3CDTF">2024-06-20T10:53:17Z</dcterms:created>
  <dcterms:modified xsi:type="dcterms:W3CDTF">2024-06-24T17:16:26Z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Creator">
    <vt:lpwstr>PDFium</vt:lpwstr>
  </property>
  <property fmtid="{D5CDD505-2E9C-101B-9397-08002B2CF9AE}" pid="4" name="LastSaved">
    <vt:filetime>2024-06-20T00:00:00Z</vt:filetime>
  </property>
</Properties>
</file>