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</p:sldIdLst>
  <p:sldSz cx="14630400" cy="8229600"/>
  <p:notesSz cx="8229600" cy="14630400"/>
  <p:embeddedFontLst>
    <p:embeddedFont>
      <p:font typeface="Century Gothic" panose="020B0502020202020204" pitchFamily="34" charset="0"/>
      <p:regular r:id="rId11"/>
      <p:bold r:id="rId12"/>
      <p:italic r:id="rId13"/>
      <p:boldItalic r:id="rId14"/>
    </p:embeddedFont>
    <p:embeddedFont>
      <p:font typeface="Instrument Sans Medium" panose="020B0604020202020204" charset="0"/>
      <p:regular r:id="rId15"/>
    </p:embeddedFont>
    <p:embeddedFont>
      <p:font typeface="Inter" panose="020B0604020202020204" charset="0"/>
      <p:regular r:id="rId16"/>
    </p:embeddedFont>
    <p:embeddedFont>
      <p:font typeface="Wingdings 3" panose="05040102010807070707" pitchFamily="18" charset="2"/>
      <p:regular r:id="rId1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624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946" y="1737361"/>
            <a:ext cx="10590790" cy="3995497"/>
          </a:xfrm>
        </p:spPr>
        <p:txBody>
          <a:bodyPr anchor="b"/>
          <a:lstStyle>
            <a:lvl1pPr>
              <a:defRPr sz="8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5946" y="5732856"/>
            <a:ext cx="10590790" cy="1033704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5982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8" y="5760704"/>
            <a:ext cx="10590788" cy="680086"/>
          </a:xfrm>
        </p:spPr>
        <p:txBody>
          <a:bodyPr anchor="b">
            <a:normAutofit/>
          </a:bodyPr>
          <a:lstStyle>
            <a:lvl1pPr algn="l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85946" y="822960"/>
            <a:ext cx="10590790" cy="436879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7" y="6440790"/>
            <a:ext cx="10590787" cy="592454"/>
          </a:xfrm>
        </p:spPr>
        <p:txBody>
          <a:bodyPr>
            <a:normAutofit/>
          </a:bodyPr>
          <a:lstStyle>
            <a:lvl1pPr marL="0" indent="0">
              <a:buNone/>
              <a:defRPr sz="144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68491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5" y="1737360"/>
            <a:ext cx="10590791" cy="2377440"/>
          </a:xfrm>
        </p:spPr>
        <p:txBody>
          <a:bodyPr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5" y="4389120"/>
            <a:ext cx="10590791" cy="2834640"/>
          </a:xfrm>
        </p:spPr>
        <p:txBody>
          <a:bodyPr anchor="ctr">
            <a:normAutofit/>
          </a:bodyPr>
          <a:lstStyle>
            <a:lvl1pPr marL="0" indent="0">
              <a:buNone/>
              <a:defRPr sz="216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26038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762" y="1737360"/>
            <a:ext cx="9599178" cy="2788049"/>
          </a:xfrm>
        </p:spPr>
        <p:txBody>
          <a:bodyPr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2316481" y="4525409"/>
            <a:ext cx="8735579" cy="410609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68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5" y="5220788"/>
            <a:ext cx="10590791" cy="2011680"/>
          </a:xfrm>
        </p:spPr>
        <p:txBody>
          <a:bodyPr anchor="ctr">
            <a:normAutofit/>
          </a:bodyPr>
          <a:lstStyle>
            <a:lvl1pPr marL="0" indent="0">
              <a:buNone/>
              <a:defRPr sz="216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77954" y="1165504"/>
            <a:ext cx="962294" cy="234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464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96588" y="3136545"/>
            <a:ext cx="962294" cy="234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464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065073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5" y="3749041"/>
            <a:ext cx="10590792" cy="1983816"/>
          </a:xfrm>
        </p:spPr>
        <p:txBody>
          <a:bodyPr anchor="b"/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45" y="5732857"/>
            <a:ext cx="10590791" cy="1032480"/>
          </a:xfrm>
        </p:spPr>
        <p:txBody>
          <a:bodyPr anchor="t"/>
          <a:lstStyle>
            <a:lvl1pPr marL="0" indent="0" algn="l">
              <a:buNone/>
              <a:defRPr sz="24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31591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9537" y="2377440"/>
            <a:ext cx="3536239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782956" y="3200400"/>
            <a:ext cx="3512820" cy="4307206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0392" y="2377440"/>
            <a:ext cx="3523489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647727" y="3200400"/>
            <a:ext cx="3536153" cy="4307206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49640" y="2377440"/>
            <a:ext cx="3518536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8549640" y="3200400"/>
            <a:ext cx="3518536" cy="4307206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71370" y="2560320"/>
            <a:ext cx="0" cy="475488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354672" y="2560320"/>
            <a:ext cx="0" cy="4760258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9471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956" y="5101139"/>
            <a:ext cx="3528060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82956" y="2651760"/>
            <a:ext cx="3528060" cy="18288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782956" y="5792654"/>
            <a:ext cx="3528060" cy="791027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7251" y="5101139"/>
            <a:ext cx="3516630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667249" y="2651760"/>
            <a:ext cx="3516630" cy="18288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665627" y="5792653"/>
            <a:ext cx="3521287" cy="791027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49640" y="5101139"/>
            <a:ext cx="3518536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549639" y="2651760"/>
            <a:ext cx="3518536" cy="18288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8549491" y="5792650"/>
            <a:ext cx="3523196" cy="791027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471370" y="2560320"/>
            <a:ext cx="0" cy="475488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354672" y="2560320"/>
            <a:ext cx="0" cy="4760258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30000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73610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65055" y="516256"/>
            <a:ext cx="2103121" cy="699135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2956" y="1064897"/>
            <a:ext cx="8907779" cy="64427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4632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99312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5103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15576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53744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76318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74268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57428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8961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8" y="3434080"/>
            <a:ext cx="10590788" cy="2298776"/>
          </a:xfrm>
        </p:spPr>
        <p:txBody>
          <a:bodyPr anchor="b"/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46" y="5732857"/>
            <a:ext cx="10590790" cy="1032480"/>
          </a:xfrm>
        </p:spPr>
        <p:txBody>
          <a:bodyPr anchor="t"/>
          <a:lstStyle>
            <a:lvl1pPr marL="0" indent="0" algn="l">
              <a:buNone/>
              <a:defRPr sz="24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54599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23975" y="2472690"/>
            <a:ext cx="5275607" cy="5034916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5392" y="2467311"/>
            <a:ext cx="5275609" cy="5040294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3782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3975" y="2286000"/>
            <a:ext cx="5275606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3975" y="3017520"/>
            <a:ext cx="5275607" cy="4490086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5395" y="2286000"/>
            <a:ext cx="5275607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5395" y="3017520"/>
            <a:ext cx="5275607" cy="4490086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98524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44188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10056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4" y="1737360"/>
            <a:ext cx="4081277" cy="1737360"/>
          </a:xfrm>
        </p:spPr>
        <p:txBody>
          <a:bodyPr anchor="b"/>
          <a:lstStyle>
            <a:lvl1pPr algn="l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1540" y="1737360"/>
            <a:ext cx="6235196" cy="5486400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4" y="3755137"/>
            <a:ext cx="4081276" cy="3474719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50079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689" y="2225030"/>
            <a:ext cx="6111487" cy="1889770"/>
          </a:xfrm>
        </p:spPr>
        <p:txBody>
          <a:bodyPr anchor="b">
            <a:normAutofit/>
          </a:bodyPr>
          <a:lstStyle>
            <a:lvl1pPr algn="l">
              <a:defRPr sz="432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39455" y="1371600"/>
            <a:ext cx="3840480" cy="548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5" y="4389120"/>
            <a:ext cx="6101975" cy="1645920"/>
          </a:xfrm>
        </p:spPr>
        <p:txBody>
          <a:bodyPr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7091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3203623"/>
            <a:ext cx="4844414" cy="50259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3470817"/>
            <a:ext cx="1826894" cy="2838544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0330814" y="2011680"/>
            <a:ext cx="3383280" cy="33832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9599295" y="1"/>
            <a:ext cx="1924064" cy="13696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10327054" y="7315200"/>
            <a:ext cx="1192481" cy="9144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5334" y="543262"/>
            <a:ext cx="11285668" cy="16806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3975" y="2463502"/>
            <a:ext cx="10735849" cy="503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2186767" y="2148842"/>
            <a:ext cx="1188719" cy="3657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32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10741888" y="3870357"/>
            <a:ext cx="4631754" cy="3657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32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2423049" y="354876"/>
            <a:ext cx="1005839" cy="92122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36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6250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7" r:id="rId24"/>
  </p:sldLayoutIdLst>
  <p:hf sldNum="0" hdr="0" ftr="0" dt="0"/>
  <p:txStyles>
    <p:titleStyle>
      <a:lvl1pPr algn="l" defTabSz="548640" rtl="0" eaLnBrk="1" latinLnBrk="0" hangingPunct="1">
        <a:spcBef>
          <a:spcPct val="0"/>
        </a:spcBef>
        <a:buNone/>
        <a:defRPr sz="504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11480" indent="-41148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4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891540" indent="-34290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6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3716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2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9202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8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46888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8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30072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8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356616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8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41148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8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46634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8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638889"/>
            <a:ext cx="7556421" cy="28351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Loan Default Prediction: Using Classification Algorithms and Decision Trees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814167"/>
            <a:ext cx="7556421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</a:t>
            </a:r>
            <a:r>
              <a:rPr lang="en-US" sz="1750" b="1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Welcome to our presentation on Loan Default Prediction using Classification Algorithms.</a:t>
            </a: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
We are a team of five students — </a:t>
            </a:r>
            <a:r>
              <a:rPr lang="en-US" sz="1750" b="1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Vidisha Goel, Saumya Gupta, Saumya Dubey, Sumedha Saxena and Shubham Kumar</a:t>
            </a: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— from </a:t>
            </a:r>
            <a:r>
              <a:rPr lang="en-US" sz="1750" b="1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KIET Group of Institutions</a:t>
            </a: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5883831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6501884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We'll walk you through how we used a </a:t>
            </a:r>
            <a:r>
              <a:rPr lang="en-US" sz="1750" b="1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Kaggle dataset</a:t>
            </a: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to build predictive models using </a:t>
            </a:r>
            <a:r>
              <a:rPr lang="en-US" sz="1750" b="1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Decision Trees </a:t>
            </a: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along with data preprocessing and performance evaluation.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78700"/>
            <a:ext cx="1166610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Problem Statement: Predicting Loan Default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25445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Objective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835598"/>
            <a:ext cx="6244709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Our primary objective is to develop a robust predictive model that can accurately determine whether a loan applicant is likely to default on their loan based on a set of input features. This early identification of high-risk applicants is crucial for financial institutions to mitigate potential losses and make informed lending decisions.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25445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Project Goals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383559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Build a classification model capable of predicting loan default.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471284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Visualize the importance of various features in predicting loan default.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754380"/>
            <a:ext cx="7556421" cy="12049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700"/>
              </a:lnSpc>
              <a:buNone/>
            </a:pPr>
            <a:r>
              <a:rPr lang="en-US" sz="37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Dataset Overview: Loan Prediction Problem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793790" y="2248495"/>
            <a:ext cx="7556421" cy="3468052"/>
          </a:xfrm>
          <a:prstGeom prst="roundRect">
            <a:avLst>
              <a:gd name="adj" fmla="val 834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801410" y="2256115"/>
            <a:ext cx="7541181" cy="55483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994172" y="2379345"/>
            <a:ext cx="3381256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Dataset File</a:t>
            </a:r>
            <a:endParaRPr lang="en-US" sz="1500" dirty="0"/>
          </a:p>
        </p:txBody>
      </p:sp>
      <p:sp>
        <p:nvSpPr>
          <p:cNvPr id="7" name="Text 4"/>
          <p:cNvSpPr/>
          <p:nvPr/>
        </p:nvSpPr>
        <p:spPr>
          <a:xfrm>
            <a:off x="4768572" y="2379345"/>
            <a:ext cx="3381256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train_u6lujuX_CVtuZ9i.csv</a:t>
            </a:r>
            <a:endParaRPr lang="en-US" sz="1500" dirty="0"/>
          </a:p>
        </p:txBody>
      </p:sp>
      <p:sp>
        <p:nvSpPr>
          <p:cNvPr id="8" name="Shape 5"/>
          <p:cNvSpPr/>
          <p:nvPr/>
        </p:nvSpPr>
        <p:spPr>
          <a:xfrm>
            <a:off x="801410" y="2810947"/>
            <a:ext cx="7541181" cy="55483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6"/>
          <p:cNvSpPr/>
          <p:nvPr/>
        </p:nvSpPr>
        <p:spPr>
          <a:xfrm>
            <a:off x="994172" y="2934176"/>
            <a:ext cx="3381256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Number of Records</a:t>
            </a:r>
            <a:endParaRPr lang="en-US" sz="1500" dirty="0"/>
          </a:p>
        </p:txBody>
      </p:sp>
      <p:sp>
        <p:nvSpPr>
          <p:cNvPr id="10" name="Text 7"/>
          <p:cNvSpPr/>
          <p:nvPr/>
        </p:nvSpPr>
        <p:spPr>
          <a:xfrm>
            <a:off x="4768572" y="2934176"/>
            <a:ext cx="3381256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Approximately 614</a:t>
            </a:r>
            <a:endParaRPr lang="en-US" sz="1500" dirty="0"/>
          </a:p>
        </p:txBody>
      </p:sp>
      <p:sp>
        <p:nvSpPr>
          <p:cNvPr id="11" name="Shape 8"/>
          <p:cNvSpPr/>
          <p:nvPr/>
        </p:nvSpPr>
        <p:spPr>
          <a:xfrm>
            <a:off x="801410" y="3365778"/>
            <a:ext cx="7541181" cy="55483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2" name="Text 9"/>
          <p:cNvSpPr/>
          <p:nvPr/>
        </p:nvSpPr>
        <p:spPr>
          <a:xfrm>
            <a:off x="994172" y="3489008"/>
            <a:ext cx="3381256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Target Variable</a:t>
            </a:r>
            <a:endParaRPr lang="en-US" sz="1500" dirty="0"/>
          </a:p>
        </p:txBody>
      </p:sp>
      <p:sp>
        <p:nvSpPr>
          <p:cNvPr id="13" name="Text 10"/>
          <p:cNvSpPr/>
          <p:nvPr/>
        </p:nvSpPr>
        <p:spPr>
          <a:xfrm>
            <a:off x="4768572" y="3489008"/>
            <a:ext cx="3381256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Loan_Status (Y/N)</a:t>
            </a:r>
            <a:endParaRPr lang="en-US" sz="1500" dirty="0"/>
          </a:p>
        </p:txBody>
      </p:sp>
      <p:sp>
        <p:nvSpPr>
          <p:cNvPr id="14" name="Shape 11"/>
          <p:cNvSpPr/>
          <p:nvPr/>
        </p:nvSpPr>
        <p:spPr>
          <a:xfrm>
            <a:off x="801410" y="3920609"/>
            <a:ext cx="7541181" cy="1788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5" name="Text 12"/>
          <p:cNvSpPr/>
          <p:nvPr/>
        </p:nvSpPr>
        <p:spPr>
          <a:xfrm>
            <a:off x="994172" y="4043839"/>
            <a:ext cx="3381256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Key Features</a:t>
            </a:r>
            <a:endParaRPr lang="en-US" sz="1500" dirty="0"/>
          </a:p>
        </p:txBody>
      </p:sp>
      <p:sp>
        <p:nvSpPr>
          <p:cNvPr id="16" name="Text 13"/>
          <p:cNvSpPr/>
          <p:nvPr/>
        </p:nvSpPr>
        <p:spPr>
          <a:xfrm>
            <a:off x="4768572" y="4043839"/>
            <a:ext cx="3381256" cy="15418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Gender, Marital Status, Education, Self-Employed, Applicant Income, Coapplicant Income, Loan Amount, Loan Amount Term, Credit History, Property Area</a:t>
            </a:r>
            <a:endParaRPr lang="en-US" sz="1500" dirty="0"/>
          </a:p>
        </p:txBody>
      </p:sp>
      <p:sp>
        <p:nvSpPr>
          <p:cNvPr id="17" name="Text 14"/>
          <p:cNvSpPr/>
          <p:nvPr/>
        </p:nvSpPr>
        <p:spPr>
          <a:xfrm>
            <a:off x="793790" y="5933361"/>
            <a:ext cx="7556421" cy="15418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dataset is comprehensive, providing a wide array of demographic and financial information for each applicant. Understanding these features is critical, as they will serve as the foundation for our predictive models. The 'Loan_Status' column acts as our target variable, indicating whether the loan was approved ('Y') or rejected ('N'), which directly translates to our default prediction.</a:t>
            </a:r>
            <a:endParaRPr lang="en-US"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812721"/>
            <a:ext cx="5240655" cy="531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150"/>
              </a:lnSpc>
              <a:buNone/>
            </a:pPr>
            <a:r>
              <a:rPr lang="en-US" sz="330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Tools and Libraries Utilized</a:t>
            </a:r>
            <a:endParaRPr lang="en-US" sz="33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1629251"/>
            <a:ext cx="425291" cy="42529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389102" y="1700451"/>
            <a:ext cx="1781651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Python</a:t>
            </a:r>
            <a:endParaRPr lang="en-US" sz="1650" dirty="0"/>
          </a:p>
        </p:txBody>
      </p:sp>
      <p:sp>
        <p:nvSpPr>
          <p:cNvPr id="6" name="Text 2"/>
          <p:cNvSpPr/>
          <p:nvPr/>
        </p:nvSpPr>
        <p:spPr>
          <a:xfrm>
            <a:off x="1389102" y="2068235"/>
            <a:ext cx="1781651" cy="16330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core programming language chosen for its extensive data science ecosystem and ease of use.</a:t>
            </a:r>
            <a:endParaRPr lang="en-US" sz="13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399" y="1629251"/>
            <a:ext cx="425291" cy="425291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3978712" y="1700451"/>
            <a:ext cx="1781770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NumPy &amp; Pandas</a:t>
            </a:r>
            <a:endParaRPr lang="en-US" sz="1650" dirty="0"/>
          </a:p>
        </p:txBody>
      </p:sp>
      <p:sp>
        <p:nvSpPr>
          <p:cNvPr id="9" name="Text 4"/>
          <p:cNvSpPr/>
          <p:nvPr/>
        </p:nvSpPr>
        <p:spPr>
          <a:xfrm>
            <a:off x="3978712" y="2068235"/>
            <a:ext cx="1781770" cy="13608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Essential libraries for efficient numerical operations and robust data manipulation and analysis.</a:t>
            </a:r>
            <a:endParaRPr lang="en-US" sz="13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3128" y="1629251"/>
            <a:ext cx="425291" cy="42529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568440" y="1700451"/>
            <a:ext cx="1781651" cy="5314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Matplotlib &amp; Seaborn</a:t>
            </a:r>
            <a:endParaRPr lang="en-US" sz="1650" dirty="0"/>
          </a:p>
        </p:txBody>
      </p:sp>
      <p:sp>
        <p:nvSpPr>
          <p:cNvPr id="12" name="Text 6"/>
          <p:cNvSpPr/>
          <p:nvPr/>
        </p:nvSpPr>
        <p:spPr>
          <a:xfrm>
            <a:off x="6568440" y="2333982"/>
            <a:ext cx="1781651" cy="16330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Powerful tools for creating static, interactive, and animated visualizations in Python.</a:t>
            </a:r>
            <a:endParaRPr lang="en-US" sz="13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790" y="4336971"/>
            <a:ext cx="425291" cy="425291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389102" y="4408170"/>
            <a:ext cx="1781651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Scikit-learn</a:t>
            </a:r>
            <a:endParaRPr lang="en-US" sz="1650" dirty="0"/>
          </a:p>
        </p:txBody>
      </p:sp>
      <p:sp>
        <p:nvSpPr>
          <p:cNvPr id="15" name="Text 8"/>
          <p:cNvSpPr/>
          <p:nvPr/>
        </p:nvSpPr>
        <p:spPr>
          <a:xfrm>
            <a:off x="1389102" y="4775954"/>
            <a:ext cx="1781651" cy="16330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comprehensive machine learning library providing various classification, regression, and clustering algorithms.</a:t>
            </a:r>
            <a:endParaRPr lang="en-US" sz="1300" dirty="0"/>
          </a:p>
        </p:txBody>
      </p:sp>
      <p:sp>
        <p:nvSpPr>
          <p:cNvPr id="16" name="Text 9"/>
          <p:cNvSpPr/>
          <p:nvPr/>
        </p:nvSpPr>
        <p:spPr>
          <a:xfrm>
            <a:off x="793790" y="6600349"/>
            <a:ext cx="7556421" cy="8165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Our development environment was Google Colab, offering a cloud-based Jupyter notebook experience, which facilitated collaborative work and access to necessary computational resources for model training and evaluation.</a:t>
            </a:r>
            <a:endParaRPr lang="en-US" sz="13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77823"/>
            <a:ext cx="11096030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Data Preprocessing: Preparing the Data for Modeling</a:t>
            </a:r>
            <a:endParaRPr lang="en-US" sz="35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1607701"/>
            <a:ext cx="907256" cy="10887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973223" y="1789152"/>
            <a:ext cx="226826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Remove Loan_ID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1973223" y="2181463"/>
            <a:ext cx="11863387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unique identifier 'Loan_ID' was removed as it does not contribute to the predictive power of the model.</a:t>
            </a:r>
            <a:endParaRPr lang="en-US" sz="14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2696408"/>
            <a:ext cx="907256" cy="1399222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973223" y="2877860"/>
            <a:ext cx="2358152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Handle Missing Values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1973223" y="3270171"/>
            <a:ext cx="11863387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Categorical features: Imputed with the mode (most frequent value).</a:t>
            </a:r>
            <a:endParaRPr lang="en-US" sz="1400" dirty="0"/>
          </a:p>
        </p:txBody>
      </p:sp>
      <p:sp>
        <p:nvSpPr>
          <p:cNvPr id="9" name="Text 5"/>
          <p:cNvSpPr/>
          <p:nvPr/>
        </p:nvSpPr>
        <p:spPr>
          <a:xfrm>
            <a:off x="1973223" y="3623905"/>
            <a:ext cx="11863387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Numerical features: Imputed with the median to avoid skew from outliers.</a:t>
            </a:r>
            <a:endParaRPr lang="en-US" sz="140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4095631"/>
            <a:ext cx="907256" cy="1335762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1973223" y="4277082"/>
            <a:ext cx="3030498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Encode Categorical Features</a:t>
            </a:r>
            <a:endParaRPr lang="en-US" sz="1750" dirty="0"/>
          </a:p>
        </p:txBody>
      </p:sp>
      <p:sp>
        <p:nvSpPr>
          <p:cNvPr id="12" name="Text 7"/>
          <p:cNvSpPr/>
          <p:nvPr/>
        </p:nvSpPr>
        <p:spPr>
          <a:xfrm>
            <a:off x="1973223" y="4669393"/>
            <a:ext cx="11863387" cy="580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All categorical features were converted into numerical representations using Label Encoding, making them suitable for machine learning algorithms.</a:t>
            </a:r>
            <a:endParaRPr lang="en-US" sz="140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5431393"/>
            <a:ext cx="907256" cy="1335762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973223" y="5612844"/>
            <a:ext cx="226826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Data Split</a:t>
            </a:r>
            <a:endParaRPr lang="en-US" sz="1750" dirty="0"/>
          </a:p>
        </p:txBody>
      </p:sp>
      <p:sp>
        <p:nvSpPr>
          <p:cNvPr id="15" name="Text 9"/>
          <p:cNvSpPr/>
          <p:nvPr/>
        </p:nvSpPr>
        <p:spPr>
          <a:xfrm>
            <a:off x="1973223" y="6005155"/>
            <a:ext cx="11863387" cy="580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dataset was partitioned into an 80% training set for model development and a 20% testing set for unbiased evaluation of model performance.</a:t>
            </a:r>
            <a:endParaRPr lang="en-US" sz="1400" dirty="0"/>
          </a:p>
        </p:txBody>
      </p:sp>
      <p:sp>
        <p:nvSpPr>
          <p:cNvPr id="16" name="Text 10"/>
          <p:cNvSpPr/>
          <p:nvPr/>
        </p:nvSpPr>
        <p:spPr>
          <a:xfrm>
            <a:off x="793790" y="6971228"/>
            <a:ext cx="13042821" cy="580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These preprocessing steps are crucial for ensuring the quality and usability of the data, which directly impacts the performance and reliability of the machine learning models. Clean and well-structured data is the foundation for accurate predictions.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53408"/>
            <a:ext cx="938807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Algorithm : Decision Tree Classifier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82916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Model Description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410307"/>
            <a:ext cx="6244709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Decision Tree is a non-parametric supervised learning method used for classification and regression. It partitions the data into subsets based on feature values, forming a tree-like structure of decisions. Each internal node represents a test on a feature, each branch represents the outcome of the test, and each leaf node represents a class label.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615469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Model Used: </a:t>
            </a:r>
            <a:r>
              <a:rPr lang="en-US" sz="1750" b="1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DecisionTreeClassifier</a:t>
            </a: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from Scikit-learn.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2829163"/>
            <a:ext cx="405312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Performance &amp; Characteristics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599521" y="3410307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Our Decision Tree model achieved an accuracy of approximately </a:t>
            </a:r>
            <a:r>
              <a:rPr lang="en-US" sz="1750" b="1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70%</a:t>
            </a: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on the test set. While this provides a reasonable baseline, it highlights certain trade-offs.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470308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Pros:</a:t>
            </a: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Highly interpretable, easy to understand and visualize, and requires little data preparation.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5508188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Cons:</a:t>
            </a: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Prone to overfitting, especially with complex trees, and can be unstable due to small variations in data.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05721"/>
            <a:ext cx="6970276" cy="602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700"/>
              </a:lnSpc>
              <a:buNone/>
            </a:pPr>
            <a:r>
              <a:rPr lang="en-US" sz="37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Conclusion &amp; Future Directions</a:t>
            </a:r>
            <a:endParaRPr lang="en-US" sz="3750" dirty="0"/>
          </a:p>
        </p:txBody>
      </p:sp>
      <p:sp>
        <p:nvSpPr>
          <p:cNvPr id="3" name="Shape 1"/>
          <p:cNvSpPr/>
          <p:nvPr/>
        </p:nvSpPr>
        <p:spPr>
          <a:xfrm>
            <a:off x="793790" y="1993702"/>
            <a:ext cx="4219099" cy="4396621"/>
          </a:xfrm>
          <a:prstGeom prst="roundRect">
            <a:avLst>
              <a:gd name="adj" fmla="val 685"/>
            </a:avLst>
          </a:prstGeom>
          <a:solidFill>
            <a:srgbClr val="434348"/>
          </a:solidFill>
          <a:ln/>
        </p:spPr>
      </p:sp>
      <p:sp>
        <p:nvSpPr>
          <p:cNvPr id="4" name="Text 2"/>
          <p:cNvSpPr/>
          <p:nvPr/>
        </p:nvSpPr>
        <p:spPr>
          <a:xfrm>
            <a:off x="986552" y="2186464"/>
            <a:ext cx="2409944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Key Achievements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986552" y="2603302"/>
            <a:ext cx="3833574" cy="9251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Successfully predicted loan approval outcomes using machine learning classification.</a:t>
            </a:r>
            <a:endParaRPr lang="en-US" sz="1500" dirty="0"/>
          </a:p>
        </p:txBody>
      </p:sp>
      <p:sp>
        <p:nvSpPr>
          <p:cNvPr id="7" name="Text 5"/>
          <p:cNvSpPr/>
          <p:nvPr/>
        </p:nvSpPr>
        <p:spPr>
          <a:xfrm>
            <a:off x="986552" y="4588312"/>
            <a:ext cx="3833574" cy="9251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Implemented comprehensive data preprocessing techniques to handle missing values and encode features.</a:t>
            </a:r>
            <a:endParaRPr lang="en-US" sz="1500" dirty="0"/>
          </a:p>
        </p:txBody>
      </p:sp>
      <p:sp>
        <p:nvSpPr>
          <p:cNvPr id="8" name="Text 6"/>
          <p:cNvSpPr/>
          <p:nvPr/>
        </p:nvSpPr>
        <p:spPr>
          <a:xfrm>
            <a:off x="986552" y="3682689"/>
            <a:ext cx="3833574" cy="6167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Visualized the most important features influencing loan default predictions.</a:t>
            </a:r>
            <a:endParaRPr lang="en-US" sz="1500" dirty="0"/>
          </a:p>
        </p:txBody>
      </p:sp>
      <p:sp>
        <p:nvSpPr>
          <p:cNvPr id="9" name="Shape 7"/>
          <p:cNvSpPr/>
          <p:nvPr/>
        </p:nvSpPr>
        <p:spPr>
          <a:xfrm>
            <a:off x="5205651" y="1993702"/>
            <a:ext cx="4219099" cy="4396621"/>
          </a:xfrm>
          <a:prstGeom prst="roundRect">
            <a:avLst>
              <a:gd name="adj" fmla="val 685"/>
            </a:avLst>
          </a:prstGeom>
          <a:solidFill>
            <a:srgbClr val="434348"/>
          </a:solidFill>
          <a:ln/>
        </p:spPr>
      </p:sp>
      <p:sp>
        <p:nvSpPr>
          <p:cNvPr id="10" name="Text 8"/>
          <p:cNvSpPr/>
          <p:nvPr/>
        </p:nvSpPr>
        <p:spPr>
          <a:xfrm>
            <a:off x="5398413" y="2186464"/>
            <a:ext cx="2409944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Impact &amp; Application</a:t>
            </a:r>
            <a:endParaRPr lang="en-US" sz="1850" dirty="0"/>
          </a:p>
        </p:txBody>
      </p:sp>
      <p:sp>
        <p:nvSpPr>
          <p:cNvPr id="11" name="Text 9"/>
          <p:cNvSpPr/>
          <p:nvPr/>
        </p:nvSpPr>
        <p:spPr>
          <a:xfrm>
            <a:off x="5398413" y="2603302"/>
            <a:ext cx="3833574" cy="18502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project provides valuable insights for financial institutions, enabling them to make more accurate and informed lending decisions, thereby reducing financial risk and improving portfolio health.</a:t>
            </a:r>
            <a:endParaRPr lang="en-US" sz="1500" dirty="0"/>
          </a:p>
        </p:txBody>
      </p:sp>
      <p:sp>
        <p:nvSpPr>
          <p:cNvPr id="12" name="Shape 10"/>
          <p:cNvSpPr/>
          <p:nvPr/>
        </p:nvSpPr>
        <p:spPr>
          <a:xfrm>
            <a:off x="9617512" y="1993702"/>
            <a:ext cx="4219099" cy="4396621"/>
          </a:xfrm>
          <a:prstGeom prst="roundRect">
            <a:avLst>
              <a:gd name="adj" fmla="val 685"/>
            </a:avLst>
          </a:prstGeom>
          <a:solidFill>
            <a:srgbClr val="434348"/>
          </a:solidFill>
          <a:ln/>
        </p:spPr>
      </p:sp>
      <p:sp>
        <p:nvSpPr>
          <p:cNvPr id="13" name="Text 11"/>
          <p:cNvSpPr/>
          <p:nvPr/>
        </p:nvSpPr>
        <p:spPr>
          <a:xfrm>
            <a:off x="9810274" y="2186464"/>
            <a:ext cx="2485072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Future Enhancements</a:t>
            </a:r>
            <a:endParaRPr lang="en-US" sz="1850" dirty="0"/>
          </a:p>
        </p:txBody>
      </p:sp>
      <p:sp>
        <p:nvSpPr>
          <p:cNvPr id="14" name="Text 12"/>
          <p:cNvSpPr/>
          <p:nvPr/>
        </p:nvSpPr>
        <p:spPr>
          <a:xfrm>
            <a:off x="9810274" y="2603302"/>
            <a:ext cx="3833574" cy="21586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Further improvements could involve exploring advanced ensemble methods like Gradient Boosting, experimenting with more sophisticated feature engineering techniques, or integrating real-time data streams for dynamic prediction capabilities.</a:t>
            </a:r>
            <a:endParaRPr lang="en-US" sz="1500" dirty="0"/>
          </a:p>
        </p:txBody>
      </p:sp>
      <p:sp>
        <p:nvSpPr>
          <p:cNvPr id="15" name="Text 13"/>
          <p:cNvSpPr/>
          <p:nvPr/>
        </p:nvSpPr>
        <p:spPr>
          <a:xfrm>
            <a:off x="793790" y="6607135"/>
            <a:ext cx="13042821" cy="6167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Thank you for your attention. I hope this presentation has provided a clear understanding of the loan default prediction process and the power of classification algorithms in this domain.</a:t>
            </a:r>
            <a:endParaRPr lang="en-US" sz="1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61FB92-2186-DBA9-B3C3-2113ADBD7F8F}"/>
              </a:ext>
            </a:extLst>
          </p:cNvPr>
          <p:cNvSpPr txBox="1"/>
          <p:nvPr/>
        </p:nvSpPr>
        <p:spPr>
          <a:xfrm>
            <a:off x="4081346" y="2475571"/>
            <a:ext cx="64454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Thank you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31113002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</TotalTime>
  <Words>833</Words>
  <Application>Microsoft Office PowerPoint</Application>
  <PresentationFormat>Custom</PresentationFormat>
  <Paragraphs>67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Century Gothic</vt:lpstr>
      <vt:lpstr>Inter</vt:lpstr>
      <vt:lpstr>Instrument Sans Medium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SAUMYA DUBEY</cp:lastModifiedBy>
  <cp:revision>3</cp:revision>
  <dcterms:created xsi:type="dcterms:W3CDTF">2025-05-27T05:23:00Z</dcterms:created>
  <dcterms:modified xsi:type="dcterms:W3CDTF">2025-05-27T05:41:48Z</dcterms:modified>
</cp:coreProperties>
</file>