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Libre Franklin"/>
      <p:regular r:id="rId23"/>
      <p:bold r:id="rId24"/>
      <p:italic r:id="rId25"/>
      <p:boldItalic r:id="rId26"/>
    </p:embeddedFont>
    <p:embeddedFont>
      <p:font typeface="Franklin Gothic"/>
      <p:bold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RobotoMono-regular.fntdata"/><Relationship Id="rId27" Type="http://schemas.openxmlformats.org/officeDocument/2006/relationships/font" Target="fonts/FranklinGoth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9fdc71a26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79fdc71a2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9fdc71a26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79fdc71a26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9fdc71a26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279fdc71a26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9fdc71a26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79fdc71a2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arxiv.org/abs/1603.02754" TargetMode="External"/><Relationship Id="rId4" Type="http://schemas.openxmlformats.org/officeDocument/2006/relationships/hyperlink" Target="https://www.researchgate.net/publication/220723618_Evaluation_Metrics_for_Classification_Problem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IN">
                <a:solidFill>
                  <a:schemeClr val="accent1"/>
                </a:solidFill>
                <a:latin typeface="Arial"/>
                <a:ea typeface="Arial"/>
                <a:cs typeface="Arial"/>
                <a:sym typeface="Arial"/>
              </a:rPr>
              <a:t>Predicting Holiday Purchase Intent in the Airline Industry</a:t>
            </a:r>
            <a:endParaRPr/>
          </a:p>
        </p:txBody>
      </p:sp>
      <p:sp>
        <p:nvSpPr>
          <p:cNvPr id="97" name="Google Shape;97;p13"/>
          <p:cNvSpPr txBox="1"/>
          <p:nvPr/>
        </p:nvSpPr>
        <p:spPr>
          <a:xfrm>
            <a:off x="-329782" y="1034321"/>
            <a:ext cx="127266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000" u="none" cap="none" strike="noStrike">
                <a:solidFill>
                  <a:srgbClr val="1482AB"/>
                </a:solidFill>
                <a:latin typeface="Arial"/>
                <a:ea typeface="Arial"/>
                <a:cs typeface="Arial"/>
                <a:sym typeface="Arial"/>
              </a:rPr>
              <a:t>CAPSTONE PROJECT</a:t>
            </a:r>
            <a:endParaRPr sz="3000"/>
          </a:p>
        </p:txBody>
      </p:sp>
      <p:sp>
        <p:nvSpPr>
          <p:cNvPr id="98" name="Google Shape;98;p13"/>
          <p:cNvSpPr txBox="1"/>
          <p:nvPr/>
        </p:nvSpPr>
        <p:spPr>
          <a:xfrm>
            <a:off x="1670275" y="4267401"/>
            <a:ext cx="8916900" cy="1262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300" u="none" cap="none" strike="noStrike">
                <a:solidFill>
                  <a:srgbClr val="1482AB"/>
                </a:solidFill>
                <a:latin typeface="Arial"/>
                <a:ea typeface="Arial"/>
                <a:cs typeface="Arial"/>
                <a:sym typeface="Arial"/>
              </a:rPr>
              <a:t>Presented By</a:t>
            </a:r>
            <a:endParaRPr sz="2300"/>
          </a:p>
          <a:p>
            <a:pPr indent="0" lvl="0" marL="0" marR="0" rtl="0" algn="ctr">
              <a:spcBef>
                <a:spcPts val="0"/>
              </a:spcBef>
              <a:spcAft>
                <a:spcPts val="0"/>
              </a:spcAft>
              <a:buNone/>
            </a:pPr>
            <a:r>
              <a:rPr b="1" lang="en-IN" sz="2300">
                <a:solidFill>
                  <a:srgbClr val="1482AB"/>
                </a:solidFill>
              </a:rPr>
              <a:t>Shubh Sharma </a:t>
            </a:r>
            <a:r>
              <a:rPr b="1" lang="en-IN" sz="2300">
                <a:solidFill>
                  <a:srgbClr val="1482AB"/>
                </a:solidFill>
                <a:latin typeface="Arial"/>
                <a:ea typeface="Arial"/>
                <a:cs typeface="Arial"/>
                <a:sym typeface="Arial"/>
              </a:rPr>
              <a:t>- </a:t>
            </a:r>
            <a:r>
              <a:rPr b="1" lang="en-IN" sz="2300">
                <a:solidFill>
                  <a:srgbClr val="1482AB"/>
                </a:solidFill>
              </a:rPr>
              <a:t>University of Delhi </a:t>
            </a:r>
            <a:r>
              <a:rPr b="1" lang="en-IN" sz="2300">
                <a:solidFill>
                  <a:srgbClr val="1482AB"/>
                </a:solidFill>
                <a:latin typeface="Arial"/>
                <a:ea typeface="Arial"/>
                <a:cs typeface="Arial"/>
                <a:sym typeface="Arial"/>
              </a:rPr>
              <a:t>- </a:t>
            </a:r>
            <a:r>
              <a:rPr b="1" lang="en-IN" sz="2300">
                <a:solidFill>
                  <a:srgbClr val="1482AB"/>
                </a:solidFill>
              </a:rPr>
              <a:t>Computer Science(Hons)</a:t>
            </a:r>
            <a:endParaRPr b="1" sz="2300">
              <a:solidFill>
                <a:srgbClr val="1482AB"/>
              </a:solidFill>
            </a:endParaRPr>
          </a:p>
          <a:p>
            <a:pPr indent="0" lvl="0" marL="0" marR="0" rtl="0" algn="ctr">
              <a:spcBef>
                <a:spcPts val="0"/>
              </a:spcBef>
              <a:spcAft>
                <a:spcPts val="0"/>
              </a:spcAft>
              <a:buNone/>
            </a:pPr>
            <a:r>
              <a:rPr b="1" lang="en-IN" sz="1500">
                <a:solidFill>
                  <a:srgbClr val="1482AB"/>
                </a:solidFill>
              </a:rPr>
              <a:t>AICTE id - STU652aa1569c9d31697292630</a:t>
            </a:r>
            <a:endParaRPr b="1" sz="1500">
              <a:solidFill>
                <a:srgbClr val="1482AB"/>
              </a:solidFill>
            </a:endParaRPr>
          </a:p>
          <a:p>
            <a:pPr indent="0" lvl="0" marL="0" marR="0" rtl="0" algn="ctr">
              <a:spcBef>
                <a:spcPts val="0"/>
              </a:spcBef>
              <a:spcAft>
                <a:spcPts val="0"/>
              </a:spcAft>
              <a:buNone/>
            </a:pPr>
            <a:r>
              <a:rPr b="1" lang="en-IN" sz="1500">
                <a:solidFill>
                  <a:srgbClr val="1482AB"/>
                </a:solidFill>
              </a:rPr>
              <a:t>Internship Id - INTERNSHIP_1715245742663c92ae54e15</a:t>
            </a:r>
            <a:endParaRPr b="1" sz="1500">
              <a:solidFill>
                <a:srgbClr val="1482A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000">
                <a:solidFill>
                  <a:schemeClr val="accent1"/>
                </a:solidFill>
                <a:latin typeface="Arial"/>
                <a:ea typeface="Arial"/>
                <a:cs typeface="Arial"/>
                <a:sym typeface="Arial"/>
              </a:rPr>
              <a:t>RESULT</a:t>
            </a:r>
            <a:endParaRPr sz="3000"/>
          </a:p>
        </p:txBody>
      </p:sp>
      <p:pic>
        <p:nvPicPr>
          <p:cNvPr id="152" name="Google Shape;152;p22"/>
          <p:cNvPicPr preferRelativeResize="0"/>
          <p:nvPr/>
        </p:nvPicPr>
        <p:blipFill>
          <a:blip r:embed="rId3">
            <a:alphaModFix/>
          </a:blip>
          <a:stretch>
            <a:fillRect/>
          </a:stretch>
        </p:blipFill>
        <p:spPr>
          <a:xfrm>
            <a:off x="581300" y="1354200"/>
            <a:ext cx="11029501" cy="4944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000">
                <a:solidFill>
                  <a:schemeClr val="accent1"/>
                </a:solidFill>
                <a:latin typeface="Arial"/>
                <a:ea typeface="Arial"/>
                <a:cs typeface="Arial"/>
                <a:sym typeface="Arial"/>
              </a:rPr>
              <a:t>CONCLUSION</a:t>
            </a:r>
            <a:endParaRPr sz="3000"/>
          </a:p>
        </p:txBody>
      </p:sp>
      <p:sp>
        <p:nvSpPr>
          <p:cNvPr id="158" name="Google Shape;158;p23"/>
          <p:cNvSpPr txBox="1"/>
          <p:nvPr>
            <p:ph idx="1" type="body"/>
          </p:nvPr>
        </p:nvSpPr>
        <p:spPr>
          <a:xfrm>
            <a:off x="581250" y="1171550"/>
            <a:ext cx="11029500" cy="4053900"/>
          </a:xfrm>
          <a:prstGeom prst="rect">
            <a:avLst/>
          </a:prstGeom>
          <a:noFill/>
          <a:ln>
            <a:noFill/>
          </a:ln>
        </p:spPr>
        <p:txBody>
          <a:bodyPr anchorCtr="0" anchor="ctr" bIns="45700" lIns="91425" spcFirstLastPara="1" rIns="91425" wrap="square" tIns="45700">
            <a:normAutofit/>
          </a:bodyPr>
          <a:lstStyle/>
          <a:p>
            <a:pPr indent="0" lvl="0" marL="0" rtl="0" algn="just">
              <a:lnSpc>
                <a:spcPct val="115000"/>
              </a:lnSpc>
              <a:spcBef>
                <a:spcPts val="1200"/>
              </a:spcBef>
              <a:spcAft>
                <a:spcPts val="0"/>
              </a:spcAft>
              <a:buClr>
                <a:schemeClr val="dk1"/>
              </a:buClr>
              <a:buSzPts val="1100"/>
              <a:buFont typeface="Arial"/>
              <a:buNone/>
            </a:pPr>
            <a:r>
              <a:rPr lang="en-IN" sz="1500">
                <a:solidFill>
                  <a:schemeClr val="dk1"/>
                </a:solidFill>
                <a:latin typeface="Arial"/>
                <a:ea typeface="Arial"/>
                <a:cs typeface="Arial"/>
                <a:sym typeface="Arial"/>
              </a:rPr>
              <a:t>In conclusion, the project effectively demonstrated the power of leveraging IBM Watson Studio’s AutoAI and the XGBoost algorithm for predicting customer booking behavior. By focusing on key features such as </a:t>
            </a:r>
            <a:r>
              <a:rPr lang="en-IN" sz="1500">
                <a:solidFill>
                  <a:srgbClr val="188038"/>
                </a:solidFill>
                <a:latin typeface="Roboto Mono"/>
                <a:ea typeface="Roboto Mono"/>
                <a:cs typeface="Roboto Mono"/>
                <a:sym typeface="Roboto Mono"/>
              </a:rPr>
              <a:t>booking_origin</a:t>
            </a:r>
            <a:r>
              <a:rPr lang="en-IN" sz="1500">
                <a:solidFill>
                  <a:schemeClr val="dk1"/>
                </a:solidFill>
                <a:latin typeface="Arial"/>
                <a:ea typeface="Arial"/>
                <a:cs typeface="Arial"/>
                <a:sym typeface="Arial"/>
              </a:rPr>
              <a:t> and </a:t>
            </a:r>
            <a:r>
              <a:rPr lang="en-IN" sz="1500">
                <a:solidFill>
                  <a:srgbClr val="188038"/>
                </a:solidFill>
                <a:latin typeface="Roboto Mono"/>
                <a:ea typeface="Roboto Mono"/>
                <a:cs typeface="Roboto Mono"/>
                <a:sym typeface="Roboto Mono"/>
              </a:rPr>
              <a:t>sales_channel</a:t>
            </a:r>
            <a:r>
              <a:rPr lang="en-IN" sz="1500">
                <a:solidFill>
                  <a:schemeClr val="dk1"/>
                </a:solidFill>
                <a:latin typeface="Arial"/>
                <a:ea typeface="Arial"/>
                <a:cs typeface="Arial"/>
                <a:sym typeface="Arial"/>
              </a:rPr>
              <a:t>, the model achieved a commendable overall accuracy of 85.0%, facilitating proactive customer engagement and optimized marketing strategies.</a:t>
            </a:r>
            <a:endParaRPr sz="15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en-IN" sz="1500">
                <a:solidFill>
                  <a:schemeClr val="dk1"/>
                </a:solidFill>
                <a:latin typeface="Arial"/>
                <a:ea typeface="Arial"/>
                <a:cs typeface="Arial"/>
                <a:sym typeface="Arial"/>
              </a:rPr>
              <a:t>However, challenges such as handling missing data, balancing precision and recall, and feature selection were encountered. Addressing these challenges through enhanced feature engineering, model tuning, and real-time data integration will further improve the model's performance and predictive accuracy.The importance of accurate predictions extends beyond marketing insights; it is critical for ensuring a stable supply of rental bikes in urban areas. Effective prediction of bike demand will enhance user satisfaction by reducing wait times, optimizing resource allocation, and improving the overall service experience.</a:t>
            </a:r>
            <a:endParaRPr sz="15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en-IN" sz="1500">
                <a:solidFill>
                  <a:schemeClr val="dk1"/>
                </a:solidFill>
                <a:latin typeface="Arial"/>
                <a:ea typeface="Arial"/>
                <a:cs typeface="Arial"/>
                <a:sym typeface="Arial"/>
              </a:rPr>
              <a:t>Overall, the successful implementation of this predictive model underscores the value of advanced machine learning techniques and cloud-based solutions in addressing complex business problems and enhancing operational efficiency.</a:t>
            </a:r>
            <a:endParaRPr sz="1500">
              <a:solidFill>
                <a:schemeClr val="dk1"/>
              </a:solidFill>
              <a:latin typeface="Arial"/>
              <a:ea typeface="Arial"/>
              <a:cs typeface="Arial"/>
              <a:sym typeface="Arial"/>
            </a:endParaRPr>
          </a:p>
          <a:p>
            <a:pPr indent="0" lvl="0" marL="306000" rtl="0" algn="just">
              <a:lnSpc>
                <a:spcPct val="110000"/>
              </a:lnSpc>
              <a:spcBef>
                <a:spcPts val="1200"/>
              </a:spcBef>
              <a:spcAft>
                <a:spcPts val="0"/>
              </a:spcAft>
              <a:buNone/>
            </a:pPr>
            <a:r>
              <a:t/>
            </a:r>
            <a:endParaRPr sz="1500">
              <a:solidFill>
                <a:srgbClr val="0F0F0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idx="1" type="body"/>
          </p:nvPr>
        </p:nvSpPr>
        <p:spPr>
          <a:xfrm>
            <a:off x="581242" y="1664526"/>
            <a:ext cx="11029500" cy="46734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IN" sz="1500">
                <a:solidFill>
                  <a:schemeClr val="dk1"/>
                </a:solidFill>
                <a:latin typeface="Arial"/>
                <a:ea typeface="Arial"/>
                <a:cs typeface="Arial"/>
                <a:sym typeface="Arial"/>
              </a:rPr>
              <a:t>1. Incorporating Additional Data Sources</a:t>
            </a:r>
            <a:endParaRPr b="1" sz="1500">
              <a:solidFill>
                <a:schemeClr val="dk1"/>
              </a:solidFill>
              <a:latin typeface="Arial"/>
              <a:ea typeface="Arial"/>
              <a:cs typeface="Arial"/>
              <a:sym typeface="Arial"/>
            </a:endParaRPr>
          </a:p>
          <a:p>
            <a:pPr indent="-323850" lvl="0" marL="457200" rtl="0" algn="just">
              <a:lnSpc>
                <a:spcPct val="115000"/>
              </a:lnSpc>
              <a:spcBef>
                <a:spcPts val="1200"/>
              </a:spcBef>
              <a:spcAft>
                <a:spcPts val="0"/>
              </a:spcAft>
              <a:buClr>
                <a:schemeClr val="dk1"/>
              </a:buClr>
              <a:buSzPts val="1500"/>
              <a:buFont typeface="Arial"/>
              <a:buChar char="●"/>
            </a:pPr>
            <a:r>
              <a:rPr b="1" lang="en-IN" sz="1500">
                <a:solidFill>
                  <a:schemeClr val="dk1"/>
                </a:solidFill>
                <a:latin typeface="Arial"/>
                <a:ea typeface="Arial"/>
                <a:cs typeface="Arial"/>
                <a:sym typeface="Arial"/>
              </a:rPr>
              <a:t>External Data Integration</a:t>
            </a:r>
            <a:r>
              <a:rPr lang="en-IN" sz="1500">
                <a:solidFill>
                  <a:schemeClr val="dk1"/>
                </a:solidFill>
                <a:latin typeface="Arial"/>
                <a:ea typeface="Arial"/>
                <a:cs typeface="Arial"/>
                <a:sym typeface="Arial"/>
              </a:rPr>
              <a:t>: Integrate additional external data sources such as local events, traffic conditions, and social media trends to enhance prediction accuracy. This can provide more context and dynamic factors influencing bike demand.</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b="1" lang="en-IN" sz="1500">
                <a:solidFill>
                  <a:schemeClr val="dk1"/>
                </a:solidFill>
                <a:latin typeface="Arial"/>
                <a:ea typeface="Arial"/>
                <a:cs typeface="Arial"/>
                <a:sym typeface="Arial"/>
              </a:rPr>
              <a:t>User Behavior Data</a:t>
            </a:r>
            <a:r>
              <a:rPr lang="en-IN" sz="1500">
                <a:solidFill>
                  <a:schemeClr val="dk1"/>
                </a:solidFill>
                <a:latin typeface="Arial"/>
                <a:ea typeface="Arial"/>
                <a:cs typeface="Arial"/>
                <a:sym typeface="Arial"/>
              </a:rPr>
              <a:t>: Incorporate data on user behavior and preferences, including historical usage patterns and feedback, to refine predictions and improve personalization.</a:t>
            </a:r>
            <a:endParaRPr sz="15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IN" sz="1500">
                <a:solidFill>
                  <a:schemeClr val="dk1"/>
                </a:solidFill>
                <a:latin typeface="Arial"/>
                <a:ea typeface="Arial"/>
                <a:cs typeface="Arial"/>
                <a:sym typeface="Arial"/>
              </a:rPr>
              <a:t>2. Optimizing the Algorithm</a:t>
            </a:r>
            <a:endParaRPr b="1" sz="1500">
              <a:solidFill>
                <a:schemeClr val="dk1"/>
              </a:solidFill>
              <a:latin typeface="Arial"/>
              <a:ea typeface="Arial"/>
              <a:cs typeface="Arial"/>
              <a:sym typeface="Arial"/>
            </a:endParaRPr>
          </a:p>
          <a:p>
            <a:pPr indent="-323850" lvl="0" marL="457200" rtl="0" algn="just">
              <a:lnSpc>
                <a:spcPct val="115000"/>
              </a:lnSpc>
              <a:spcBef>
                <a:spcPts val="1200"/>
              </a:spcBef>
              <a:spcAft>
                <a:spcPts val="0"/>
              </a:spcAft>
              <a:buClr>
                <a:schemeClr val="dk1"/>
              </a:buClr>
              <a:buSzPts val="1500"/>
              <a:buFont typeface="Arial"/>
              <a:buChar char="●"/>
            </a:pPr>
            <a:r>
              <a:rPr b="1" lang="en-IN" sz="1500">
                <a:solidFill>
                  <a:schemeClr val="dk1"/>
                </a:solidFill>
                <a:latin typeface="Arial"/>
                <a:ea typeface="Arial"/>
                <a:cs typeface="Arial"/>
                <a:sym typeface="Arial"/>
              </a:rPr>
              <a:t>Algorithm Enhancement</a:t>
            </a:r>
            <a:r>
              <a:rPr lang="en-IN" sz="1500">
                <a:solidFill>
                  <a:schemeClr val="dk1"/>
                </a:solidFill>
                <a:latin typeface="Arial"/>
                <a:ea typeface="Arial"/>
                <a:cs typeface="Arial"/>
                <a:sym typeface="Arial"/>
              </a:rPr>
              <a:t>: Explore advanced algorithms and ensemble methods, such as XGBoost with LightGBM or CatBoost, to improve predictive performance. Conduct hyperparameter optimization to fine-tune the model further.</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b="1" lang="en-IN" sz="1500">
                <a:solidFill>
                  <a:schemeClr val="dk1"/>
                </a:solidFill>
                <a:latin typeface="Arial"/>
                <a:ea typeface="Arial"/>
                <a:cs typeface="Arial"/>
                <a:sym typeface="Arial"/>
              </a:rPr>
              <a:t>Model Ensembling</a:t>
            </a:r>
            <a:r>
              <a:rPr lang="en-IN" sz="1500">
                <a:solidFill>
                  <a:schemeClr val="dk1"/>
                </a:solidFill>
                <a:latin typeface="Arial"/>
                <a:ea typeface="Arial"/>
                <a:cs typeface="Arial"/>
                <a:sym typeface="Arial"/>
              </a:rPr>
              <a:t>: Combine multiple models using techniques like stacking or blending to leverage the strengths of different algorithms and achieve better predictive accuracy.</a:t>
            </a:r>
            <a:endParaRPr sz="15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IN" sz="1500">
                <a:solidFill>
                  <a:schemeClr val="dk1"/>
                </a:solidFill>
                <a:latin typeface="Arial"/>
                <a:ea typeface="Arial"/>
                <a:cs typeface="Arial"/>
                <a:sym typeface="Arial"/>
              </a:rPr>
              <a:t>3. Expanding the System</a:t>
            </a:r>
            <a:endParaRPr b="1" sz="1500">
              <a:solidFill>
                <a:schemeClr val="dk1"/>
              </a:solidFill>
              <a:latin typeface="Arial"/>
              <a:ea typeface="Arial"/>
              <a:cs typeface="Arial"/>
              <a:sym typeface="Arial"/>
            </a:endParaRPr>
          </a:p>
          <a:p>
            <a:pPr indent="-323850" lvl="0" marL="457200" rtl="0" algn="just">
              <a:lnSpc>
                <a:spcPct val="115000"/>
              </a:lnSpc>
              <a:spcBef>
                <a:spcPts val="1200"/>
              </a:spcBef>
              <a:spcAft>
                <a:spcPts val="0"/>
              </a:spcAft>
              <a:buClr>
                <a:schemeClr val="dk1"/>
              </a:buClr>
              <a:buSzPts val="1500"/>
              <a:buFont typeface="Arial"/>
              <a:buChar char="●"/>
            </a:pPr>
            <a:r>
              <a:rPr b="1" lang="en-IN" sz="1500">
                <a:solidFill>
                  <a:schemeClr val="dk1"/>
                </a:solidFill>
                <a:latin typeface="Arial"/>
                <a:ea typeface="Arial"/>
                <a:cs typeface="Arial"/>
                <a:sym typeface="Arial"/>
              </a:rPr>
              <a:t>Multi-City/Region Coverage</a:t>
            </a:r>
            <a:r>
              <a:rPr lang="en-IN" sz="1500">
                <a:solidFill>
                  <a:schemeClr val="dk1"/>
                </a:solidFill>
                <a:latin typeface="Arial"/>
                <a:ea typeface="Arial"/>
                <a:cs typeface="Arial"/>
                <a:sym typeface="Arial"/>
              </a:rPr>
              <a:t>: Extend the system to cover multiple cities or regions, adapting the model to local patterns and variations. Implement a scalable architecture to handle increased data volume and complexity.</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b="1" lang="en-IN" sz="1500">
                <a:solidFill>
                  <a:schemeClr val="dk1"/>
                </a:solidFill>
                <a:latin typeface="Arial"/>
                <a:ea typeface="Arial"/>
                <a:cs typeface="Arial"/>
                <a:sym typeface="Arial"/>
              </a:rPr>
              <a:t>Regional Customization</a:t>
            </a:r>
            <a:r>
              <a:rPr lang="en-IN" sz="1500">
                <a:solidFill>
                  <a:schemeClr val="dk1"/>
                </a:solidFill>
                <a:latin typeface="Arial"/>
                <a:ea typeface="Arial"/>
                <a:cs typeface="Arial"/>
                <a:sym typeface="Arial"/>
              </a:rPr>
              <a:t>: Customize the model for different regions based on local data and specific demand patterns, improving accuracy and relevance.</a:t>
            </a:r>
            <a:endParaRPr sz="1500">
              <a:solidFill>
                <a:schemeClr val="dk1"/>
              </a:solidFill>
              <a:latin typeface="Arial"/>
              <a:ea typeface="Arial"/>
              <a:cs typeface="Arial"/>
              <a:sym typeface="Arial"/>
            </a:endParaRPr>
          </a:p>
          <a:p>
            <a:pPr indent="-206121" lvl="0" marL="305435" rtl="0" algn="just">
              <a:lnSpc>
                <a:spcPct val="110000"/>
              </a:lnSpc>
              <a:spcBef>
                <a:spcPts val="1200"/>
              </a:spcBef>
              <a:spcAft>
                <a:spcPts val="0"/>
              </a:spcAft>
              <a:buSzPts val="1564"/>
              <a:buNone/>
            </a:pPr>
            <a:r>
              <a:t/>
            </a:r>
            <a:endParaRPr b="1" sz="1500">
              <a:solidFill>
                <a:schemeClr val="dk1"/>
              </a:solidFill>
              <a:latin typeface="Arial"/>
              <a:ea typeface="Arial"/>
              <a:cs typeface="Arial"/>
              <a:sym typeface="Arial"/>
            </a:endParaRPr>
          </a:p>
        </p:txBody>
      </p:sp>
      <p:sp>
        <p:nvSpPr>
          <p:cNvPr id="164" name="Google Shape;164;p24"/>
          <p:cNvSpPr txBox="1"/>
          <p:nvPr/>
        </p:nvSpPr>
        <p:spPr>
          <a:xfrm>
            <a:off x="535670" y="844659"/>
            <a:ext cx="11029500" cy="530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4400"/>
              <a:buFont typeface="Arial"/>
              <a:buNone/>
            </a:pPr>
            <a:r>
              <a:rPr b="1" lang="en-IN" sz="3000" cap="none">
                <a:solidFill>
                  <a:schemeClr val="accent1"/>
                </a:solidFill>
                <a:latin typeface="Arial"/>
                <a:ea typeface="Arial"/>
                <a:cs typeface="Arial"/>
                <a:sym typeface="Arial"/>
              </a:rPr>
              <a:t>FUTURE SCOPE</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idx="1" type="body"/>
          </p:nvPr>
        </p:nvSpPr>
        <p:spPr>
          <a:xfrm>
            <a:off x="581242" y="1092301"/>
            <a:ext cx="11029500" cy="46734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IN" sz="1500">
                <a:solidFill>
                  <a:schemeClr val="dk1"/>
                </a:solidFill>
                <a:latin typeface="Arial"/>
                <a:ea typeface="Arial"/>
                <a:cs typeface="Arial"/>
                <a:sym typeface="Arial"/>
              </a:rPr>
              <a:t>4. Integration of Emerging Technologies</a:t>
            </a:r>
            <a:endParaRPr b="1" sz="1500">
              <a:solidFill>
                <a:schemeClr val="dk1"/>
              </a:solidFill>
              <a:latin typeface="Arial"/>
              <a:ea typeface="Arial"/>
              <a:cs typeface="Arial"/>
              <a:sym typeface="Arial"/>
            </a:endParaRPr>
          </a:p>
          <a:p>
            <a:pPr indent="-323850" lvl="0" marL="457200" rtl="0" algn="just">
              <a:lnSpc>
                <a:spcPct val="115000"/>
              </a:lnSpc>
              <a:spcBef>
                <a:spcPts val="1200"/>
              </a:spcBef>
              <a:spcAft>
                <a:spcPts val="0"/>
              </a:spcAft>
              <a:buClr>
                <a:schemeClr val="dk1"/>
              </a:buClr>
              <a:buSzPts val="1500"/>
              <a:buFont typeface="Arial"/>
              <a:buChar char="●"/>
            </a:pPr>
            <a:r>
              <a:rPr b="1" lang="en-IN" sz="1500">
                <a:solidFill>
                  <a:schemeClr val="dk1"/>
                </a:solidFill>
                <a:latin typeface="Arial"/>
                <a:ea typeface="Arial"/>
                <a:cs typeface="Arial"/>
                <a:sym typeface="Arial"/>
              </a:rPr>
              <a:t>Edge Computing</a:t>
            </a:r>
            <a:r>
              <a:rPr lang="en-IN" sz="1500">
                <a:solidFill>
                  <a:schemeClr val="dk1"/>
                </a:solidFill>
                <a:latin typeface="Arial"/>
                <a:ea typeface="Arial"/>
                <a:cs typeface="Arial"/>
                <a:sym typeface="Arial"/>
              </a:rPr>
              <a:t>: Implement edge computing to process data locally at bike stations. This can reduce latency, improve real-time predictions, and allow for immediate adjustments based on local conditions.</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b="1" lang="en-IN" sz="1500">
                <a:solidFill>
                  <a:schemeClr val="dk1"/>
                </a:solidFill>
                <a:latin typeface="Arial"/>
                <a:ea typeface="Arial"/>
                <a:cs typeface="Arial"/>
                <a:sym typeface="Arial"/>
              </a:rPr>
              <a:t>Advanced Machine Learning Techniques</a:t>
            </a:r>
            <a:r>
              <a:rPr lang="en-IN" sz="1500">
                <a:solidFill>
                  <a:schemeClr val="dk1"/>
                </a:solidFill>
                <a:latin typeface="Arial"/>
                <a:ea typeface="Arial"/>
                <a:cs typeface="Arial"/>
                <a:sym typeface="Arial"/>
              </a:rPr>
              <a:t>: Explore deep learning methods such as Long Short-Term Memory (LSTM) networks or Transformer models to capture complex temporal patterns and enhance forecasting accuracy.</a:t>
            </a:r>
            <a:endParaRPr sz="15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IN" sz="1500">
                <a:solidFill>
                  <a:schemeClr val="dk1"/>
                </a:solidFill>
                <a:latin typeface="Arial"/>
                <a:ea typeface="Arial"/>
                <a:cs typeface="Arial"/>
                <a:sym typeface="Arial"/>
              </a:rPr>
              <a:t>5. Enhanced Visualization and Reporting</a:t>
            </a:r>
            <a:endParaRPr b="1" sz="1500">
              <a:solidFill>
                <a:schemeClr val="dk1"/>
              </a:solidFill>
              <a:latin typeface="Arial"/>
              <a:ea typeface="Arial"/>
              <a:cs typeface="Arial"/>
              <a:sym typeface="Arial"/>
            </a:endParaRPr>
          </a:p>
          <a:p>
            <a:pPr indent="-323850" lvl="0" marL="457200" rtl="0" algn="just">
              <a:lnSpc>
                <a:spcPct val="115000"/>
              </a:lnSpc>
              <a:spcBef>
                <a:spcPts val="1200"/>
              </a:spcBef>
              <a:spcAft>
                <a:spcPts val="0"/>
              </a:spcAft>
              <a:buClr>
                <a:schemeClr val="dk1"/>
              </a:buClr>
              <a:buSzPts val="1500"/>
              <a:buFont typeface="Arial"/>
              <a:buChar char="●"/>
            </a:pPr>
            <a:r>
              <a:rPr b="1" lang="en-IN" sz="1500">
                <a:solidFill>
                  <a:schemeClr val="dk1"/>
                </a:solidFill>
                <a:latin typeface="Arial"/>
                <a:ea typeface="Arial"/>
                <a:cs typeface="Arial"/>
                <a:sym typeface="Arial"/>
              </a:rPr>
              <a:t>Interactive Dashboards</a:t>
            </a:r>
            <a:r>
              <a:rPr lang="en-IN" sz="1500">
                <a:solidFill>
                  <a:schemeClr val="dk1"/>
                </a:solidFill>
                <a:latin typeface="Arial"/>
                <a:ea typeface="Arial"/>
                <a:cs typeface="Arial"/>
                <a:sym typeface="Arial"/>
              </a:rPr>
              <a:t>: Develop more sophisticated and interactive dashboards for real-time monitoring and analysis. This can provide insights into current demand, predictive accuracy, and operational efficiency.</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b="1" lang="en-IN" sz="1500">
                <a:solidFill>
                  <a:schemeClr val="dk1"/>
                </a:solidFill>
                <a:latin typeface="Arial"/>
                <a:ea typeface="Arial"/>
                <a:cs typeface="Arial"/>
                <a:sym typeface="Arial"/>
              </a:rPr>
              <a:t>Automated Reporting</a:t>
            </a:r>
            <a:r>
              <a:rPr lang="en-IN" sz="1500">
                <a:solidFill>
                  <a:schemeClr val="dk1"/>
                </a:solidFill>
                <a:latin typeface="Arial"/>
                <a:ea typeface="Arial"/>
                <a:cs typeface="Arial"/>
                <a:sym typeface="Arial"/>
              </a:rPr>
              <a:t>: Implement automated reporting features to generate regular performance summaries and actionable insights for decision-makers.</a:t>
            </a:r>
            <a:endParaRPr sz="1500">
              <a:solidFill>
                <a:schemeClr val="dk1"/>
              </a:solidFill>
              <a:latin typeface="Arial"/>
              <a:ea typeface="Arial"/>
              <a:cs typeface="Arial"/>
              <a:sym typeface="Arial"/>
            </a:endParaRPr>
          </a:p>
          <a:p>
            <a:pPr indent="0" lvl="0" marL="0" rtl="0" algn="just">
              <a:lnSpc>
                <a:spcPct val="115000"/>
              </a:lnSpc>
              <a:spcBef>
                <a:spcPts val="1200"/>
              </a:spcBef>
              <a:spcAft>
                <a:spcPts val="1200"/>
              </a:spcAft>
              <a:buSzPts val="1100"/>
              <a:buNone/>
            </a:pPr>
            <a:r>
              <a:rPr lang="en-IN" sz="1500">
                <a:solidFill>
                  <a:schemeClr val="dk1"/>
                </a:solidFill>
                <a:latin typeface="Arial"/>
                <a:ea typeface="Arial"/>
                <a:cs typeface="Arial"/>
                <a:sym typeface="Arial"/>
              </a:rPr>
              <a:t>By exploring these enhancements and expansions, the system can evolve to offer even greater precision in predictions, broader coverage, and more advanced functionalities, ultimately contributing to improved urban mobility solutions and enhanced user experiences.</a:t>
            </a:r>
            <a:endParaRPr b="1" sz="1500">
              <a:solidFill>
                <a:schemeClr val="dk1"/>
              </a:solidFill>
              <a:latin typeface="Arial"/>
              <a:ea typeface="Arial"/>
              <a:cs typeface="Arial"/>
              <a:sym typeface="Arial"/>
            </a:endParaRPr>
          </a:p>
        </p:txBody>
      </p:sp>
      <p:sp>
        <p:nvSpPr>
          <p:cNvPr id="170" name="Google Shape;170;p25"/>
          <p:cNvSpPr txBox="1"/>
          <p:nvPr/>
        </p:nvSpPr>
        <p:spPr>
          <a:xfrm>
            <a:off x="535670" y="844659"/>
            <a:ext cx="11029500" cy="530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4400"/>
              <a:buFont typeface="Arial"/>
              <a:buNone/>
            </a:pPr>
            <a:r>
              <a:rPr b="1" lang="en-IN" sz="3000" cap="none">
                <a:solidFill>
                  <a:schemeClr val="accent1"/>
                </a:solidFill>
                <a:latin typeface="Arial"/>
                <a:ea typeface="Arial"/>
                <a:cs typeface="Arial"/>
                <a:sym typeface="Arial"/>
              </a:rPr>
              <a:t>FUTURE SCOPE</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000">
                <a:solidFill>
                  <a:schemeClr val="accent1"/>
                </a:solidFill>
                <a:latin typeface="Arial"/>
                <a:ea typeface="Arial"/>
                <a:cs typeface="Arial"/>
                <a:sym typeface="Arial"/>
              </a:rPr>
              <a:t>REFERENCES</a:t>
            </a:r>
            <a:endParaRPr sz="3000"/>
          </a:p>
        </p:txBody>
      </p:sp>
      <p:sp>
        <p:nvSpPr>
          <p:cNvPr id="176" name="Google Shape;176;p26"/>
          <p:cNvSpPr txBox="1"/>
          <p:nvPr>
            <p:ph idx="1" type="body"/>
          </p:nvPr>
        </p:nvSpPr>
        <p:spPr>
          <a:xfrm>
            <a:off x="581192" y="1232551"/>
            <a:ext cx="11029500" cy="4673400"/>
          </a:xfrm>
          <a:prstGeom prst="rect">
            <a:avLst/>
          </a:prstGeom>
          <a:noFill/>
          <a:ln>
            <a:noFill/>
          </a:ln>
        </p:spPr>
        <p:txBody>
          <a:bodyPr anchorCtr="0" anchor="ctr" bIns="45700" lIns="91425" spcFirstLastPara="1" rIns="91425" wrap="square" tIns="45700">
            <a:noAutofit/>
          </a:bodyPr>
          <a:lstStyle/>
          <a:p>
            <a:pPr indent="-323850" lvl="0" marL="457200" rtl="0" algn="just">
              <a:lnSpc>
                <a:spcPct val="115000"/>
              </a:lnSpc>
              <a:spcBef>
                <a:spcPts val="1200"/>
              </a:spcBef>
              <a:spcAft>
                <a:spcPts val="0"/>
              </a:spcAft>
              <a:buClr>
                <a:schemeClr val="dk1"/>
              </a:buClr>
              <a:buSzPts val="1500"/>
              <a:buFont typeface="Arial"/>
              <a:buAutoNum type="arabicPeriod"/>
            </a:pPr>
            <a:r>
              <a:rPr b="1" lang="en-IN" sz="1500">
                <a:solidFill>
                  <a:schemeClr val="dk1"/>
                </a:solidFill>
                <a:latin typeface="Arial"/>
                <a:ea typeface="Arial"/>
                <a:cs typeface="Arial"/>
                <a:sym typeface="Arial"/>
              </a:rPr>
              <a:t>XGBoost Algorithm</a:t>
            </a:r>
            <a:endParaRPr b="1" sz="1500">
              <a:solidFill>
                <a:schemeClr val="dk1"/>
              </a:solidFill>
              <a:latin typeface="Arial"/>
              <a:ea typeface="Arial"/>
              <a:cs typeface="Arial"/>
              <a:sym typeface="Arial"/>
            </a:endParaRPr>
          </a:p>
          <a:p>
            <a:pPr indent="-323850" lvl="1" marL="914400" rtl="0" algn="just">
              <a:lnSpc>
                <a:spcPct val="115000"/>
              </a:lnSpc>
              <a:spcBef>
                <a:spcPts val="0"/>
              </a:spcBef>
              <a:spcAft>
                <a:spcPts val="0"/>
              </a:spcAft>
              <a:buClr>
                <a:schemeClr val="dk1"/>
              </a:buClr>
              <a:buSzPts val="1500"/>
              <a:buFont typeface="Arial"/>
              <a:buChar char="○"/>
            </a:pPr>
            <a:r>
              <a:rPr lang="en-IN" sz="1500">
                <a:solidFill>
                  <a:schemeClr val="dk1"/>
                </a:solidFill>
                <a:latin typeface="Arial"/>
                <a:ea typeface="Arial"/>
                <a:cs typeface="Arial"/>
                <a:sym typeface="Arial"/>
              </a:rPr>
              <a:t>Chen, T., &amp; Guestrin, C. (2016). </a:t>
            </a:r>
            <a:r>
              <a:rPr i="1" lang="en-IN" sz="1500">
                <a:solidFill>
                  <a:schemeClr val="dk1"/>
                </a:solidFill>
                <a:latin typeface="Arial"/>
                <a:ea typeface="Arial"/>
                <a:cs typeface="Arial"/>
                <a:sym typeface="Arial"/>
              </a:rPr>
              <a:t>XGBoost: A Scalable Tree Boosting System</a:t>
            </a:r>
            <a:r>
              <a:rPr lang="en-IN" sz="1500">
                <a:solidFill>
                  <a:schemeClr val="dk1"/>
                </a:solidFill>
                <a:latin typeface="Arial"/>
                <a:ea typeface="Arial"/>
                <a:cs typeface="Arial"/>
                <a:sym typeface="Arial"/>
              </a:rPr>
              <a:t>.</a:t>
            </a:r>
            <a:br>
              <a:rPr lang="en-IN" sz="1500">
                <a:solidFill>
                  <a:schemeClr val="dk1"/>
                </a:solidFill>
                <a:latin typeface="Arial"/>
                <a:ea typeface="Arial"/>
                <a:cs typeface="Arial"/>
                <a:sym typeface="Arial"/>
              </a:rPr>
            </a:br>
            <a:r>
              <a:rPr lang="en-IN" sz="1500">
                <a:solidFill>
                  <a:schemeClr val="dk1"/>
                </a:solidFill>
                <a:latin typeface="Arial"/>
                <a:ea typeface="Arial"/>
                <a:cs typeface="Arial"/>
                <a:sym typeface="Arial"/>
              </a:rPr>
              <a:t>This paper provides an in-depth explanation of the XGBoost algorithm, highlighting its efficiency and effectiveness for predictive modeling.</a:t>
            </a:r>
            <a:br>
              <a:rPr lang="en-IN" sz="1500">
                <a:solidFill>
                  <a:schemeClr val="dk1"/>
                </a:solidFill>
                <a:latin typeface="Arial"/>
                <a:ea typeface="Arial"/>
                <a:cs typeface="Arial"/>
                <a:sym typeface="Arial"/>
              </a:rPr>
            </a:br>
            <a:r>
              <a:rPr lang="en-IN" sz="1500" u="sng">
                <a:solidFill>
                  <a:schemeClr val="hlink"/>
                </a:solidFill>
                <a:latin typeface="Arial"/>
                <a:ea typeface="Arial"/>
                <a:cs typeface="Arial"/>
                <a:sym typeface="Arial"/>
                <a:hlinkClick r:id="rId3"/>
              </a:rPr>
              <a:t>Read the paper</a:t>
            </a:r>
            <a:endParaRPr sz="1500" u="sng">
              <a:solidFill>
                <a:schemeClr val="hlink"/>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AutoNum type="arabicPeriod"/>
            </a:pPr>
            <a:r>
              <a:rPr b="1" lang="en-IN" sz="1500">
                <a:solidFill>
                  <a:schemeClr val="dk1"/>
                </a:solidFill>
                <a:latin typeface="Arial"/>
                <a:ea typeface="Arial"/>
                <a:cs typeface="Arial"/>
                <a:sym typeface="Arial"/>
              </a:rPr>
              <a:t>Handling Missing Data</a:t>
            </a:r>
            <a:endParaRPr b="1" sz="1500">
              <a:solidFill>
                <a:schemeClr val="dk1"/>
              </a:solidFill>
              <a:latin typeface="Arial"/>
              <a:ea typeface="Arial"/>
              <a:cs typeface="Arial"/>
              <a:sym typeface="Arial"/>
            </a:endParaRPr>
          </a:p>
          <a:p>
            <a:pPr indent="-323850" lvl="1" marL="914400" rtl="0" algn="just">
              <a:lnSpc>
                <a:spcPct val="115000"/>
              </a:lnSpc>
              <a:spcBef>
                <a:spcPts val="0"/>
              </a:spcBef>
              <a:spcAft>
                <a:spcPts val="0"/>
              </a:spcAft>
              <a:buClr>
                <a:schemeClr val="dk1"/>
              </a:buClr>
              <a:buSzPts val="1500"/>
              <a:buFont typeface="Arial"/>
              <a:buChar char="○"/>
            </a:pPr>
            <a:r>
              <a:rPr lang="en-IN" sz="1500">
                <a:solidFill>
                  <a:schemeClr val="dk1"/>
                </a:solidFill>
                <a:latin typeface="Arial"/>
                <a:ea typeface="Arial"/>
                <a:cs typeface="Arial"/>
                <a:sym typeface="Arial"/>
              </a:rPr>
              <a:t>Little, R.J.A., &amp; Rubin, D.B. (2019). </a:t>
            </a:r>
            <a:r>
              <a:rPr i="1" lang="en-IN" sz="1500">
                <a:solidFill>
                  <a:schemeClr val="dk1"/>
                </a:solidFill>
                <a:latin typeface="Arial"/>
                <a:ea typeface="Arial"/>
                <a:cs typeface="Arial"/>
                <a:sym typeface="Arial"/>
              </a:rPr>
              <a:t>Handling Missing Data: Methods and Applications</a:t>
            </a:r>
            <a:r>
              <a:rPr lang="en-IN" sz="1500">
                <a:solidFill>
                  <a:schemeClr val="dk1"/>
                </a:solidFill>
                <a:latin typeface="Arial"/>
                <a:ea typeface="Arial"/>
                <a:cs typeface="Arial"/>
                <a:sym typeface="Arial"/>
              </a:rPr>
              <a:t>.</a:t>
            </a:r>
            <a:br>
              <a:rPr lang="en-IN" sz="1500">
                <a:solidFill>
                  <a:schemeClr val="dk1"/>
                </a:solidFill>
                <a:latin typeface="Arial"/>
                <a:ea typeface="Arial"/>
                <a:cs typeface="Arial"/>
                <a:sym typeface="Arial"/>
              </a:rPr>
            </a:br>
            <a:r>
              <a:rPr lang="en-IN" sz="1500">
                <a:solidFill>
                  <a:schemeClr val="dk1"/>
                </a:solidFill>
                <a:latin typeface="Arial"/>
                <a:ea typeface="Arial"/>
                <a:cs typeface="Arial"/>
                <a:sym typeface="Arial"/>
              </a:rPr>
              <a:t>This paper discusses various methods for addressing missing data, essential for data preprocessing in our project.</a:t>
            </a:r>
            <a:br>
              <a:rPr lang="en-IN" sz="1500">
                <a:solidFill>
                  <a:schemeClr val="dk1"/>
                </a:solidFill>
                <a:latin typeface="Arial"/>
                <a:ea typeface="Arial"/>
                <a:cs typeface="Arial"/>
                <a:sym typeface="Arial"/>
              </a:rPr>
            </a:br>
            <a:r>
              <a:rPr lang="en-IN" sz="1500">
                <a:solidFill>
                  <a:schemeClr val="dk1"/>
                </a:solidFill>
                <a:latin typeface="Arial"/>
                <a:ea typeface="Arial"/>
                <a:cs typeface="Arial"/>
                <a:sym typeface="Arial"/>
              </a:rPr>
              <a:t>Read the paper</a:t>
            </a:r>
            <a:endParaRPr sz="1500" u="sng">
              <a:solidFill>
                <a:schemeClr val="hlink"/>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AutoNum type="arabicPeriod"/>
            </a:pPr>
            <a:r>
              <a:rPr b="1" lang="en-IN" sz="1500">
                <a:solidFill>
                  <a:schemeClr val="dk1"/>
                </a:solidFill>
                <a:latin typeface="Arial"/>
                <a:ea typeface="Arial"/>
                <a:cs typeface="Arial"/>
                <a:sym typeface="Arial"/>
              </a:rPr>
              <a:t>Model Evaluation</a:t>
            </a:r>
            <a:endParaRPr b="1" sz="1500">
              <a:solidFill>
                <a:schemeClr val="dk1"/>
              </a:solidFill>
              <a:latin typeface="Arial"/>
              <a:ea typeface="Arial"/>
              <a:cs typeface="Arial"/>
              <a:sym typeface="Arial"/>
            </a:endParaRPr>
          </a:p>
          <a:p>
            <a:pPr indent="-323850" lvl="1" marL="914400" rtl="0" algn="just">
              <a:lnSpc>
                <a:spcPct val="115000"/>
              </a:lnSpc>
              <a:spcBef>
                <a:spcPts val="0"/>
              </a:spcBef>
              <a:spcAft>
                <a:spcPts val="0"/>
              </a:spcAft>
              <a:buClr>
                <a:schemeClr val="dk1"/>
              </a:buClr>
              <a:buSzPts val="1500"/>
              <a:buFont typeface="Arial"/>
              <a:buChar char="○"/>
            </a:pPr>
            <a:r>
              <a:rPr lang="en-IN" sz="1500">
                <a:solidFill>
                  <a:schemeClr val="dk1"/>
                </a:solidFill>
                <a:latin typeface="Arial"/>
                <a:ea typeface="Arial"/>
                <a:cs typeface="Arial"/>
                <a:sym typeface="Arial"/>
              </a:rPr>
              <a:t>Powers, D. M. W. (2011). </a:t>
            </a:r>
            <a:r>
              <a:rPr i="1" lang="en-IN" sz="1500">
                <a:solidFill>
                  <a:schemeClr val="dk1"/>
                </a:solidFill>
                <a:latin typeface="Arial"/>
                <a:ea typeface="Arial"/>
                <a:cs typeface="Arial"/>
                <a:sym typeface="Arial"/>
              </a:rPr>
              <a:t>Evaluation Metrics for Classification Problems</a:t>
            </a:r>
            <a:r>
              <a:rPr lang="en-IN" sz="1500">
                <a:solidFill>
                  <a:schemeClr val="dk1"/>
                </a:solidFill>
                <a:latin typeface="Arial"/>
                <a:ea typeface="Arial"/>
                <a:cs typeface="Arial"/>
                <a:sym typeface="Arial"/>
              </a:rPr>
              <a:t>.</a:t>
            </a:r>
            <a:br>
              <a:rPr lang="en-IN" sz="1500">
                <a:solidFill>
                  <a:schemeClr val="dk1"/>
                </a:solidFill>
                <a:latin typeface="Arial"/>
                <a:ea typeface="Arial"/>
                <a:cs typeface="Arial"/>
                <a:sym typeface="Arial"/>
              </a:rPr>
            </a:br>
            <a:r>
              <a:rPr lang="en-IN" sz="1500">
                <a:solidFill>
                  <a:schemeClr val="dk1"/>
                </a:solidFill>
                <a:latin typeface="Arial"/>
                <a:ea typeface="Arial"/>
                <a:cs typeface="Arial"/>
                <a:sym typeface="Arial"/>
              </a:rPr>
              <a:t>Offers an overview of evaluation metrics such as accuracy and precision, used to assess the performance of our predictive model.</a:t>
            </a:r>
            <a:br>
              <a:rPr lang="en-IN" sz="1500">
                <a:solidFill>
                  <a:schemeClr val="dk1"/>
                </a:solidFill>
                <a:latin typeface="Arial"/>
                <a:ea typeface="Arial"/>
                <a:cs typeface="Arial"/>
                <a:sym typeface="Arial"/>
              </a:rPr>
            </a:br>
            <a:r>
              <a:rPr lang="en-IN" sz="1500" u="sng">
                <a:solidFill>
                  <a:schemeClr val="hlink"/>
                </a:solidFill>
                <a:latin typeface="Arial"/>
                <a:ea typeface="Arial"/>
                <a:cs typeface="Arial"/>
                <a:sym typeface="Arial"/>
                <a:hlinkClick r:id="rId4"/>
              </a:rPr>
              <a:t>Read the paper</a:t>
            </a:r>
            <a:endParaRPr sz="1500" u="sng">
              <a:solidFill>
                <a:schemeClr val="hlink"/>
              </a:solidFill>
              <a:latin typeface="Arial"/>
              <a:ea typeface="Arial"/>
              <a:cs typeface="Arial"/>
              <a:sym typeface="Arial"/>
            </a:endParaRPr>
          </a:p>
          <a:p>
            <a:pPr indent="0" lvl="0" marL="0" rtl="0" algn="just">
              <a:lnSpc>
                <a:spcPct val="115000"/>
              </a:lnSpc>
              <a:spcBef>
                <a:spcPts val="1200"/>
              </a:spcBef>
              <a:spcAft>
                <a:spcPts val="1200"/>
              </a:spcAft>
              <a:buNone/>
            </a:pPr>
            <a:r>
              <a:rPr lang="en-IN" sz="1500">
                <a:solidFill>
                  <a:schemeClr val="dk1"/>
                </a:solidFill>
                <a:latin typeface="Arial"/>
                <a:ea typeface="Arial"/>
                <a:cs typeface="Arial"/>
                <a:sym typeface="Arial"/>
              </a:rPr>
              <a:t>These references provide foundational knowledge and methodologies that were crucial for developing and evaluating the predictive model in our project</a:t>
            </a:r>
            <a:endParaRPr sz="1500">
              <a:solidFill>
                <a:srgbClr val="0F0F0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B0F0"/>
              </a:buClr>
              <a:buSzPts val="3200"/>
              <a:buFont typeface="Arial"/>
              <a:buNone/>
            </a:pPr>
            <a:r>
              <a:rPr b="1" lang="en-IN" sz="3000">
                <a:solidFill>
                  <a:srgbClr val="00B0F0"/>
                </a:solidFill>
                <a:latin typeface="Arial"/>
                <a:ea typeface="Arial"/>
                <a:cs typeface="Arial"/>
                <a:sym typeface="Arial"/>
              </a:rPr>
              <a:t>COURSE CERTIFICATE 1 </a:t>
            </a:r>
            <a:endParaRPr sz="3000"/>
          </a:p>
        </p:txBody>
      </p:sp>
      <p:pic>
        <p:nvPicPr>
          <p:cNvPr id="182" name="Google Shape;182;p27"/>
          <p:cNvPicPr preferRelativeResize="0"/>
          <p:nvPr/>
        </p:nvPicPr>
        <p:blipFill>
          <a:blip r:embed="rId3">
            <a:alphaModFix/>
          </a:blip>
          <a:stretch>
            <a:fillRect/>
          </a:stretch>
        </p:blipFill>
        <p:spPr>
          <a:xfrm>
            <a:off x="2663938" y="1537252"/>
            <a:ext cx="6864116" cy="53207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B0F0"/>
              </a:buClr>
              <a:buSzPts val="3200"/>
              <a:buFont typeface="Arial"/>
              <a:buNone/>
            </a:pPr>
            <a:r>
              <a:rPr b="1" lang="en-IN" sz="3000">
                <a:solidFill>
                  <a:srgbClr val="00B0F0"/>
                </a:solidFill>
                <a:latin typeface="Arial"/>
                <a:ea typeface="Arial"/>
                <a:cs typeface="Arial"/>
                <a:sym typeface="Arial"/>
              </a:rPr>
              <a:t>COURSE CERTIFICATE 2 </a:t>
            </a:r>
            <a:endParaRPr b="1" sz="3000">
              <a:solidFill>
                <a:srgbClr val="00B0F0"/>
              </a:solidFill>
              <a:latin typeface="Arial"/>
              <a:ea typeface="Arial"/>
              <a:cs typeface="Arial"/>
              <a:sym typeface="Arial"/>
            </a:endParaRPr>
          </a:p>
        </p:txBody>
      </p:sp>
      <p:pic>
        <p:nvPicPr>
          <p:cNvPr id="188" name="Google Shape;188;p28"/>
          <p:cNvPicPr preferRelativeResize="0"/>
          <p:nvPr/>
        </p:nvPicPr>
        <p:blipFill>
          <a:blip r:embed="rId3">
            <a:alphaModFix/>
          </a:blip>
          <a:stretch>
            <a:fillRect/>
          </a:stretch>
        </p:blipFill>
        <p:spPr>
          <a:xfrm>
            <a:off x="2661575" y="1537252"/>
            <a:ext cx="6868856" cy="53207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sz="3000">
                <a:solidFill>
                  <a:schemeClr val="accent1"/>
                </a:solidFill>
                <a:latin typeface="Arial"/>
                <a:ea typeface="Arial"/>
                <a:cs typeface="Arial"/>
                <a:sym typeface="Arial"/>
              </a:rPr>
              <a:t>THANK YOU</a:t>
            </a:r>
            <a:endParaRPr sz="30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38200" y="799278"/>
            <a:ext cx="10515600" cy="674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sz="3000">
                <a:solidFill>
                  <a:schemeClr val="accent1"/>
                </a:solidFill>
                <a:latin typeface="Arial"/>
                <a:ea typeface="Arial"/>
                <a:cs typeface="Arial"/>
                <a:sym typeface="Arial"/>
              </a:rPr>
              <a:t>OUTLINE</a:t>
            </a:r>
            <a:endParaRPr sz="3000">
              <a:solidFill>
                <a:schemeClr val="accent1"/>
              </a:solidFill>
            </a:endParaRPr>
          </a:p>
        </p:txBody>
      </p:sp>
      <p:sp>
        <p:nvSpPr>
          <p:cNvPr id="104" name="Google Shape;104;p14"/>
          <p:cNvSpPr txBox="1"/>
          <p:nvPr>
            <p:ph idx="1" type="body"/>
          </p:nvPr>
        </p:nvSpPr>
        <p:spPr>
          <a:xfrm>
            <a:off x="838200" y="1300500"/>
            <a:ext cx="11019000" cy="4257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Problem Statement</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Result</a:t>
            </a:r>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686" lvl="0" marL="306000"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242" y="73720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000">
                <a:solidFill>
                  <a:schemeClr val="accent1"/>
                </a:solidFill>
                <a:latin typeface="Arial"/>
                <a:ea typeface="Arial"/>
                <a:cs typeface="Arial"/>
                <a:sym typeface="Arial"/>
              </a:rPr>
              <a:t>PROBLEM STATEMENT</a:t>
            </a:r>
            <a:endParaRPr sz="3000"/>
          </a:p>
        </p:txBody>
      </p:sp>
      <p:sp>
        <p:nvSpPr>
          <p:cNvPr id="110" name="Google Shape;110;p15"/>
          <p:cNvSpPr txBox="1"/>
          <p:nvPr>
            <p:ph idx="1" type="body"/>
          </p:nvPr>
        </p:nvSpPr>
        <p:spPr>
          <a:xfrm>
            <a:off x="455100" y="1180225"/>
            <a:ext cx="11281800" cy="25542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1200"/>
              </a:spcBef>
              <a:spcAft>
                <a:spcPts val="1200"/>
              </a:spcAft>
              <a:buSzPts val="935"/>
              <a:buNone/>
            </a:pPr>
            <a:r>
              <a:rPr lang="en-IN" sz="1800">
                <a:solidFill>
                  <a:srgbClr val="0F0F0F"/>
                </a:solidFill>
              </a:rPr>
              <a:t>With customers having easy access to information, the traditional reactive approach in the travel industry is no longer effective. Airlines need to proactively target customers with holiday offers before they arrive at the airport. Our goal is to develop a predictive model using customer booking data to forecast the likelihood of customers purchasing holidays. This model will help airlines optimize marketing strategies, reduce missed opportunities, and improve customer satisfaction by providing timely and personalized promotions. The project's success depends on data quality and the ability to interpret the factors influencing customer decisions, ultimately enhancing conversion rates and maximizing revenue.</a:t>
            </a:r>
            <a:endParaRPr sz="180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idx="1" type="body"/>
          </p:nvPr>
        </p:nvSpPr>
        <p:spPr>
          <a:xfrm>
            <a:off x="441675" y="1293900"/>
            <a:ext cx="11479200" cy="55641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IN" sz="1500">
                <a:solidFill>
                  <a:schemeClr val="dk1"/>
                </a:solidFill>
                <a:latin typeface="Arial"/>
                <a:ea typeface="Arial"/>
                <a:cs typeface="Arial"/>
                <a:sym typeface="Arial"/>
              </a:rPr>
              <a:t>The proposed system aims to predict customer intent to purchase holiday packages and flights, allowing airlines to proactively engage potential buyers before they arrive at the airport. Leveraging data analytics and machine learning techniques, the solution will accurately forecast customer behavior based on historical booking data. The system comprises the following components:</a:t>
            </a:r>
            <a:endParaRPr sz="1500">
              <a:solidFill>
                <a:schemeClr val="dk1"/>
              </a:solidFill>
              <a:latin typeface="Arial"/>
              <a:ea typeface="Arial"/>
              <a:cs typeface="Arial"/>
              <a:sym typeface="Arial"/>
            </a:endParaRPr>
          </a:p>
          <a:p>
            <a:pPr indent="0" lvl="0" marL="0" rtl="0" algn="just">
              <a:lnSpc>
                <a:spcPct val="115000"/>
              </a:lnSpc>
              <a:spcBef>
                <a:spcPts val="1400"/>
              </a:spcBef>
              <a:spcAft>
                <a:spcPts val="0"/>
              </a:spcAft>
              <a:buClr>
                <a:schemeClr val="dk1"/>
              </a:buClr>
              <a:buSzPts val="1100"/>
              <a:buFont typeface="Arial"/>
              <a:buNone/>
            </a:pPr>
            <a:r>
              <a:rPr b="1" lang="en-IN" sz="1500">
                <a:solidFill>
                  <a:schemeClr val="dk1"/>
                </a:solidFill>
                <a:latin typeface="Arial"/>
                <a:ea typeface="Arial"/>
                <a:cs typeface="Arial"/>
                <a:sym typeface="Arial"/>
              </a:rPr>
              <a:t>1. Data Collection:</a:t>
            </a:r>
            <a:endParaRPr b="1" sz="1500">
              <a:solidFill>
                <a:schemeClr val="dk1"/>
              </a:solidFill>
              <a:latin typeface="Arial"/>
              <a:ea typeface="Arial"/>
              <a:cs typeface="Arial"/>
              <a:sym typeface="Arial"/>
            </a:endParaRPr>
          </a:p>
          <a:p>
            <a:pPr indent="-323850" lvl="0" marL="457200" rtl="0" algn="just">
              <a:lnSpc>
                <a:spcPct val="115000"/>
              </a:lnSpc>
              <a:spcBef>
                <a:spcPts val="1200"/>
              </a:spcBef>
              <a:spcAft>
                <a:spcPts val="0"/>
              </a:spcAft>
              <a:buClr>
                <a:schemeClr val="dk1"/>
              </a:buClr>
              <a:buSzPts val="1500"/>
              <a:buFont typeface="Arial"/>
              <a:buChar char="●"/>
            </a:pPr>
            <a:r>
              <a:rPr lang="en-IN" sz="1500">
                <a:solidFill>
                  <a:schemeClr val="dk1"/>
                </a:solidFill>
                <a:latin typeface="Arial"/>
                <a:ea typeface="Arial"/>
                <a:cs typeface="Arial"/>
                <a:sym typeface="Arial"/>
              </a:rPr>
              <a:t>Gather historical booking data, including details such as the number of passengers, sales channel, trip type, purchase lead time, length of stay, flight schedule (hour and day), flight route, and booking origin.</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lang="en-IN" sz="1500">
                <a:solidFill>
                  <a:schemeClr val="dk1"/>
                </a:solidFill>
                <a:latin typeface="Arial"/>
                <a:ea typeface="Arial"/>
                <a:cs typeface="Arial"/>
                <a:sym typeface="Arial"/>
              </a:rPr>
              <a:t>Incorporate additional data on customer preferences, including requests for extra baggage, preferred seats, and in-flight meals.</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lang="en-IN" sz="1500">
                <a:solidFill>
                  <a:schemeClr val="dk1"/>
                </a:solidFill>
                <a:latin typeface="Arial"/>
                <a:ea typeface="Arial"/>
                <a:cs typeface="Arial"/>
                <a:sym typeface="Arial"/>
              </a:rPr>
              <a:t>Utilize real-time data sources, such as market trends, promotional events, and seasonal factors, to enhance prediction accuracy.</a:t>
            </a:r>
            <a:endParaRPr sz="1500">
              <a:solidFill>
                <a:schemeClr val="dk1"/>
              </a:solidFill>
              <a:latin typeface="Arial"/>
              <a:ea typeface="Arial"/>
              <a:cs typeface="Arial"/>
              <a:sym typeface="Arial"/>
            </a:endParaRPr>
          </a:p>
          <a:p>
            <a:pPr indent="0" lvl="0" marL="0" rtl="0" algn="just">
              <a:lnSpc>
                <a:spcPct val="115000"/>
              </a:lnSpc>
              <a:spcBef>
                <a:spcPts val="1400"/>
              </a:spcBef>
              <a:spcAft>
                <a:spcPts val="0"/>
              </a:spcAft>
              <a:buClr>
                <a:schemeClr val="dk1"/>
              </a:buClr>
              <a:buSzPts val="1100"/>
              <a:buFont typeface="Arial"/>
              <a:buNone/>
            </a:pPr>
            <a:r>
              <a:rPr b="1" lang="en-IN" sz="1500">
                <a:solidFill>
                  <a:schemeClr val="dk1"/>
                </a:solidFill>
                <a:latin typeface="Arial"/>
                <a:ea typeface="Arial"/>
                <a:cs typeface="Arial"/>
                <a:sym typeface="Arial"/>
              </a:rPr>
              <a:t>2. Data Preprocessing:</a:t>
            </a:r>
            <a:endParaRPr b="1" sz="1500">
              <a:solidFill>
                <a:schemeClr val="dk1"/>
              </a:solidFill>
              <a:latin typeface="Arial"/>
              <a:ea typeface="Arial"/>
              <a:cs typeface="Arial"/>
              <a:sym typeface="Arial"/>
            </a:endParaRPr>
          </a:p>
          <a:p>
            <a:pPr indent="-323850" lvl="0" marL="457200" rtl="0" algn="just">
              <a:lnSpc>
                <a:spcPct val="115000"/>
              </a:lnSpc>
              <a:spcBef>
                <a:spcPts val="1200"/>
              </a:spcBef>
              <a:spcAft>
                <a:spcPts val="0"/>
              </a:spcAft>
              <a:buClr>
                <a:schemeClr val="dk1"/>
              </a:buClr>
              <a:buSzPts val="1500"/>
              <a:buFont typeface="Arial"/>
              <a:buChar char="●"/>
            </a:pPr>
            <a:r>
              <a:rPr lang="en-IN" sz="1500">
                <a:solidFill>
                  <a:schemeClr val="dk1"/>
                </a:solidFill>
                <a:latin typeface="Arial"/>
                <a:ea typeface="Arial"/>
                <a:cs typeface="Arial"/>
                <a:sym typeface="Arial"/>
              </a:rPr>
              <a:t>Clean and preprocess the collected data to address missing values, outliers, and inconsistencies.</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lang="en-IN" sz="1500">
                <a:solidFill>
                  <a:schemeClr val="dk1"/>
                </a:solidFill>
                <a:latin typeface="Arial"/>
                <a:ea typeface="Arial"/>
                <a:cs typeface="Arial"/>
                <a:sym typeface="Arial"/>
              </a:rPr>
              <a:t>Perform feature engineering to extract relevant features from the data, such as the number of days between booking and travel, flight duration, and customer service preferences.</a:t>
            </a:r>
            <a:endParaRPr sz="1500">
              <a:solidFill>
                <a:schemeClr val="dk1"/>
              </a:solidFill>
              <a:latin typeface="Arial"/>
              <a:ea typeface="Arial"/>
              <a:cs typeface="Arial"/>
              <a:sym typeface="Arial"/>
            </a:endParaRPr>
          </a:p>
          <a:p>
            <a:pPr indent="0" lvl="0" marL="0" rtl="0" algn="just">
              <a:lnSpc>
                <a:spcPct val="115000"/>
              </a:lnSpc>
              <a:spcBef>
                <a:spcPts val="1400"/>
              </a:spcBef>
              <a:spcAft>
                <a:spcPts val="0"/>
              </a:spcAft>
              <a:buClr>
                <a:schemeClr val="dk1"/>
              </a:buClr>
              <a:buSzPts val="1100"/>
              <a:buFont typeface="Arial"/>
              <a:buNone/>
            </a:pPr>
            <a:r>
              <a:rPr b="1" lang="en-IN" sz="1500">
                <a:solidFill>
                  <a:schemeClr val="dk1"/>
                </a:solidFill>
                <a:latin typeface="Arial"/>
                <a:ea typeface="Arial"/>
                <a:cs typeface="Arial"/>
                <a:sym typeface="Arial"/>
              </a:rPr>
              <a:t>3. Machine Learning Algorithm:</a:t>
            </a:r>
            <a:endParaRPr b="1" sz="1500">
              <a:solidFill>
                <a:schemeClr val="dk1"/>
              </a:solidFill>
              <a:latin typeface="Arial"/>
              <a:ea typeface="Arial"/>
              <a:cs typeface="Arial"/>
              <a:sym typeface="Arial"/>
            </a:endParaRPr>
          </a:p>
          <a:p>
            <a:pPr indent="-323850" lvl="0" marL="457200" rtl="0" algn="just">
              <a:lnSpc>
                <a:spcPct val="115000"/>
              </a:lnSpc>
              <a:spcBef>
                <a:spcPts val="1200"/>
              </a:spcBef>
              <a:spcAft>
                <a:spcPts val="0"/>
              </a:spcAft>
              <a:buClr>
                <a:schemeClr val="dk1"/>
              </a:buClr>
              <a:buSzPts val="1500"/>
              <a:buFont typeface="Arial"/>
              <a:buChar char="●"/>
            </a:pPr>
            <a:r>
              <a:rPr lang="en-IN" sz="1500">
                <a:solidFill>
                  <a:schemeClr val="dk1"/>
                </a:solidFill>
                <a:latin typeface="Arial"/>
                <a:ea typeface="Arial"/>
                <a:cs typeface="Arial"/>
                <a:sym typeface="Arial"/>
              </a:rPr>
              <a:t>Implement a machine learning model, such as classification algorithms (e.g., Logistic Regression, Random Forest, Gradient Boosting), to predict the likelihood of customers completing their bookings.</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lang="en-IN" sz="1500">
                <a:solidFill>
                  <a:schemeClr val="dk1"/>
                </a:solidFill>
                <a:latin typeface="Arial"/>
                <a:ea typeface="Arial"/>
                <a:cs typeface="Arial"/>
                <a:sym typeface="Arial"/>
              </a:rPr>
              <a:t>Incorporate additional factors like market trends, day of the week, and flight hour to refine prediction accuracy.</a:t>
            </a:r>
            <a:endParaRPr sz="1500">
              <a:solidFill>
                <a:schemeClr val="dk1"/>
              </a:solidFill>
              <a:latin typeface="Arial"/>
              <a:ea typeface="Arial"/>
              <a:cs typeface="Arial"/>
              <a:sym typeface="Arial"/>
            </a:endParaRPr>
          </a:p>
          <a:p>
            <a:pPr indent="0" lvl="0" marL="457200" rtl="0" algn="just">
              <a:lnSpc>
                <a:spcPct val="115000"/>
              </a:lnSpc>
              <a:spcBef>
                <a:spcPts val="1200"/>
              </a:spcBef>
              <a:spcAft>
                <a:spcPts val="1200"/>
              </a:spcAft>
              <a:buNone/>
            </a:pPr>
            <a:r>
              <a:t/>
            </a:r>
            <a:endParaRPr sz="1500">
              <a:solidFill>
                <a:schemeClr val="dk1"/>
              </a:solidFill>
              <a:latin typeface="Arial"/>
              <a:ea typeface="Arial"/>
              <a:cs typeface="Arial"/>
              <a:sym typeface="Arial"/>
            </a:endParaRPr>
          </a:p>
        </p:txBody>
      </p:sp>
      <p:sp>
        <p:nvSpPr>
          <p:cNvPr id="116" name="Google Shape;116;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000">
                <a:solidFill>
                  <a:schemeClr val="accent1"/>
                </a:solidFill>
                <a:latin typeface="Arial"/>
                <a:ea typeface="Arial"/>
                <a:cs typeface="Arial"/>
                <a:sym typeface="Arial"/>
              </a:rPr>
              <a:t>PROPOSED SOLUTION</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000">
                <a:solidFill>
                  <a:schemeClr val="accent1"/>
                </a:solidFill>
                <a:latin typeface="Arial"/>
                <a:ea typeface="Arial"/>
                <a:cs typeface="Arial"/>
                <a:sym typeface="Arial"/>
              </a:rPr>
              <a:t>PROPOSED SOLUTION</a:t>
            </a:r>
            <a:endParaRPr sz="3000"/>
          </a:p>
        </p:txBody>
      </p:sp>
      <p:sp>
        <p:nvSpPr>
          <p:cNvPr id="122" name="Google Shape;122;p17"/>
          <p:cNvSpPr txBox="1"/>
          <p:nvPr>
            <p:ph idx="1" type="body"/>
          </p:nvPr>
        </p:nvSpPr>
        <p:spPr>
          <a:xfrm>
            <a:off x="581200" y="1522350"/>
            <a:ext cx="11296200" cy="47760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1400"/>
              </a:spcBef>
              <a:spcAft>
                <a:spcPts val="0"/>
              </a:spcAft>
              <a:buClr>
                <a:schemeClr val="dk1"/>
              </a:buClr>
              <a:buSzPts val="1100"/>
              <a:buFont typeface="Arial"/>
              <a:buNone/>
            </a:pPr>
            <a:r>
              <a:rPr b="1" lang="en-IN" sz="1500">
                <a:solidFill>
                  <a:schemeClr val="dk1"/>
                </a:solidFill>
                <a:latin typeface="Arial"/>
                <a:ea typeface="Arial"/>
                <a:cs typeface="Arial"/>
                <a:sym typeface="Arial"/>
              </a:rPr>
              <a:t>4. Deployment:</a:t>
            </a:r>
            <a:endParaRPr b="1" sz="1500">
              <a:solidFill>
                <a:schemeClr val="dk1"/>
              </a:solidFill>
              <a:latin typeface="Arial"/>
              <a:ea typeface="Arial"/>
              <a:cs typeface="Arial"/>
              <a:sym typeface="Arial"/>
            </a:endParaRPr>
          </a:p>
          <a:p>
            <a:pPr indent="-323850" lvl="0" marL="457200" rtl="0" algn="just">
              <a:lnSpc>
                <a:spcPct val="115000"/>
              </a:lnSpc>
              <a:spcBef>
                <a:spcPts val="1200"/>
              </a:spcBef>
              <a:spcAft>
                <a:spcPts val="0"/>
              </a:spcAft>
              <a:buClr>
                <a:schemeClr val="dk1"/>
              </a:buClr>
              <a:buSzPts val="1500"/>
              <a:buFont typeface="Arial"/>
              <a:buChar char="●"/>
            </a:pPr>
            <a:r>
              <a:rPr lang="en-IN" sz="1500">
                <a:solidFill>
                  <a:schemeClr val="dk1"/>
                </a:solidFill>
                <a:latin typeface="Arial"/>
                <a:ea typeface="Arial"/>
                <a:cs typeface="Arial"/>
                <a:sym typeface="Arial"/>
              </a:rPr>
              <a:t>Develop a user-friendly interface or application that provides real-time predictions of customer intent, enabling marketing teams to target potential buyers with personalized offers and promotions.</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lang="en-IN" sz="1500">
                <a:solidFill>
                  <a:schemeClr val="dk1"/>
                </a:solidFill>
                <a:latin typeface="Arial"/>
                <a:ea typeface="Arial"/>
                <a:cs typeface="Arial"/>
                <a:sym typeface="Arial"/>
              </a:rPr>
              <a:t>Deploy the solution on a scalable and reliable platform, ensuring robust server infrastructure, quick response times, and easy user accessibility.</a:t>
            </a:r>
            <a:endParaRPr sz="1500">
              <a:solidFill>
                <a:schemeClr val="dk1"/>
              </a:solidFill>
              <a:latin typeface="Arial"/>
              <a:ea typeface="Arial"/>
              <a:cs typeface="Arial"/>
              <a:sym typeface="Arial"/>
            </a:endParaRPr>
          </a:p>
          <a:p>
            <a:pPr indent="0" lvl="0" marL="0" rtl="0" algn="just">
              <a:lnSpc>
                <a:spcPct val="115000"/>
              </a:lnSpc>
              <a:spcBef>
                <a:spcPts val="1400"/>
              </a:spcBef>
              <a:spcAft>
                <a:spcPts val="0"/>
              </a:spcAft>
              <a:buClr>
                <a:schemeClr val="dk1"/>
              </a:buClr>
              <a:buSzPts val="1100"/>
              <a:buFont typeface="Arial"/>
              <a:buNone/>
            </a:pPr>
            <a:r>
              <a:rPr b="1" lang="en-IN" sz="1500">
                <a:solidFill>
                  <a:schemeClr val="dk1"/>
                </a:solidFill>
                <a:latin typeface="Arial"/>
                <a:ea typeface="Arial"/>
                <a:cs typeface="Arial"/>
                <a:sym typeface="Arial"/>
              </a:rPr>
              <a:t>5. Evaluation:</a:t>
            </a:r>
            <a:endParaRPr b="1" sz="1500">
              <a:solidFill>
                <a:schemeClr val="dk1"/>
              </a:solidFill>
              <a:latin typeface="Arial"/>
              <a:ea typeface="Arial"/>
              <a:cs typeface="Arial"/>
              <a:sym typeface="Arial"/>
            </a:endParaRPr>
          </a:p>
          <a:p>
            <a:pPr indent="-323850" lvl="0" marL="457200" rtl="0" algn="just">
              <a:lnSpc>
                <a:spcPct val="115000"/>
              </a:lnSpc>
              <a:spcBef>
                <a:spcPts val="1200"/>
              </a:spcBef>
              <a:spcAft>
                <a:spcPts val="0"/>
              </a:spcAft>
              <a:buClr>
                <a:schemeClr val="dk1"/>
              </a:buClr>
              <a:buSzPts val="1500"/>
              <a:buFont typeface="Arial"/>
              <a:buChar char="●"/>
            </a:pPr>
            <a:r>
              <a:rPr lang="en-IN" sz="1500">
                <a:solidFill>
                  <a:schemeClr val="dk1"/>
                </a:solidFill>
                <a:latin typeface="Arial"/>
                <a:ea typeface="Arial"/>
                <a:cs typeface="Arial"/>
                <a:sym typeface="Arial"/>
              </a:rPr>
              <a:t>Evaluate the model's performance using appropriate metrics such as accuracy, precision, recall, F1 score, and others as needed.</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lang="en-IN" sz="1500">
                <a:solidFill>
                  <a:schemeClr val="dk1"/>
                </a:solidFill>
                <a:latin typeface="Arial"/>
                <a:ea typeface="Arial"/>
                <a:cs typeface="Arial"/>
                <a:sym typeface="Arial"/>
              </a:rPr>
              <a:t>Continuously monitor and fine-tune the model based on feedback and real-world performance to maintain and improve prediction accuracy.</a:t>
            </a:r>
            <a:endParaRPr sz="15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IN" sz="1500">
                <a:solidFill>
                  <a:schemeClr val="dk1"/>
                </a:solidFill>
                <a:latin typeface="Arial"/>
                <a:ea typeface="Arial"/>
                <a:cs typeface="Arial"/>
                <a:sym typeface="Arial"/>
              </a:rPr>
              <a:t>Result:</a:t>
            </a:r>
            <a:endParaRPr b="1" sz="15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en-IN" sz="1500">
                <a:solidFill>
                  <a:schemeClr val="dk1"/>
                </a:solidFill>
                <a:latin typeface="Arial"/>
                <a:ea typeface="Arial"/>
                <a:cs typeface="Arial"/>
                <a:sym typeface="Arial"/>
              </a:rPr>
              <a:t>By accurately predicting customer intent to purchase holidays, the solution will enable airlines to optimize marketing efforts, reduce missed opportunities, and enhance overall customer satisfaction. This proactive approach is expected to increase conversion rates, maximize revenue, and provide a more personalized customer experience.</a:t>
            </a:r>
            <a:endParaRPr sz="1500">
              <a:solidFill>
                <a:schemeClr val="dk1"/>
              </a:solidFill>
              <a:latin typeface="Arial"/>
              <a:ea typeface="Arial"/>
              <a:cs typeface="Arial"/>
              <a:sym typeface="Arial"/>
            </a:endParaRPr>
          </a:p>
          <a:p>
            <a:pPr indent="0" lvl="0" marL="0" rtl="0" algn="just">
              <a:spcBef>
                <a:spcPts val="1200"/>
              </a:spcBef>
              <a:spcAft>
                <a:spcPts val="0"/>
              </a:spcAft>
              <a:buClr>
                <a:schemeClr val="dk1"/>
              </a:buClr>
              <a:buSzPts val="1564"/>
              <a:buFont typeface="Arial"/>
              <a:buNone/>
            </a:pPr>
            <a:r>
              <a:t/>
            </a:r>
            <a:endParaRPr b="1" sz="1500">
              <a:latin typeface="Calibri"/>
              <a:ea typeface="Calibri"/>
              <a:cs typeface="Calibri"/>
              <a:sym typeface="Calibri"/>
            </a:endParaRPr>
          </a:p>
          <a:p>
            <a:pPr indent="0" lvl="0" marL="0" rtl="0" algn="just">
              <a:lnSpc>
                <a:spcPct val="110000"/>
              </a:lnSpc>
              <a:spcBef>
                <a:spcPts val="940"/>
              </a:spcBef>
              <a:spcAft>
                <a:spcPts val="0"/>
              </a:spcAft>
              <a:buSzPts val="1564"/>
              <a:buNone/>
            </a:pPr>
            <a:r>
              <a:t/>
            </a:r>
            <a:endParaRPr sz="15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000">
                <a:solidFill>
                  <a:schemeClr val="accent1"/>
                </a:solidFill>
                <a:latin typeface="Arial"/>
                <a:ea typeface="Arial"/>
                <a:cs typeface="Arial"/>
                <a:sym typeface="Arial"/>
              </a:rPr>
              <a:t>SYSTEM  APPROACH</a:t>
            </a:r>
            <a:endParaRPr sz="3000">
              <a:solidFill>
                <a:schemeClr val="accent1"/>
              </a:solidFill>
              <a:latin typeface="Calibri"/>
              <a:ea typeface="Calibri"/>
              <a:cs typeface="Calibri"/>
              <a:sym typeface="Calibri"/>
            </a:endParaRPr>
          </a:p>
        </p:txBody>
      </p:sp>
      <p:sp>
        <p:nvSpPr>
          <p:cNvPr id="128" name="Google Shape;128;p18"/>
          <p:cNvSpPr txBox="1"/>
          <p:nvPr>
            <p:ph idx="1" type="body"/>
          </p:nvPr>
        </p:nvSpPr>
        <p:spPr>
          <a:xfrm>
            <a:off x="581200" y="1192875"/>
            <a:ext cx="11267400" cy="54969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1400"/>
              </a:spcBef>
              <a:spcAft>
                <a:spcPts val="0"/>
              </a:spcAft>
              <a:buNone/>
            </a:pPr>
            <a:r>
              <a:rPr b="1" lang="en-IN" sz="1500">
                <a:solidFill>
                  <a:schemeClr val="dk1"/>
                </a:solidFill>
                <a:latin typeface="Arial"/>
                <a:ea typeface="Arial"/>
                <a:cs typeface="Arial"/>
                <a:sym typeface="Arial"/>
              </a:rPr>
              <a:t>1. System Requirements</a:t>
            </a:r>
            <a:endParaRPr b="1" sz="1500">
              <a:solidFill>
                <a:schemeClr val="dk1"/>
              </a:solidFill>
              <a:latin typeface="Arial"/>
              <a:ea typeface="Arial"/>
              <a:cs typeface="Arial"/>
              <a:sym typeface="Arial"/>
            </a:endParaRPr>
          </a:p>
          <a:p>
            <a:pPr indent="-323850" lvl="0" marL="457200" rtl="0" algn="just">
              <a:lnSpc>
                <a:spcPct val="115000"/>
              </a:lnSpc>
              <a:spcBef>
                <a:spcPts val="1200"/>
              </a:spcBef>
              <a:spcAft>
                <a:spcPts val="0"/>
              </a:spcAft>
              <a:buClr>
                <a:schemeClr val="dk1"/>
              </a:buClr>
              <a:buSzPts val="1500"/>
              <a:buFont typeface="Arial"/>
              <a:buChar char="●"/>
            </a:pPr>
            <a:r>
              <a:rPr b="1" lang="en-IN" sz="1500">
                <a:solidFill>
                  <a:schemeClr val="dk1"/>
                </a:solidFill>
                <a:latin typeface="Arial"/>
                <a:ea typeface="Arial"/>
                <a:cs typeface="Arial"/>
                <a:sym typeface="Arial"/>
              </a:rPr>
              <a:t>Infrastructure</a:t>
            </a:r>
            <a:r>
              <a:rPr lang="en-IN" sz="1500">
                <a:solidFill>
                  <a:schemeClr val="dk1"/>
                </a:solidFill>
                <a:latin typeface="Arial"/>
                <a:ea typeface="Arial"/>
                <a:cs typeface="Arial"/>
                <a:sym typeface="Arial"/>
              </a:rPr>
              <a:t>: Utilizing IBM Cloud's robust infrastructure ensures scalability and reliable data handling for large datasets, facilitating real-time predictions and analysis.</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b="1" lang="en-IN" sz="1500">
                <a:solidFill>
                  <a:schemeClr val="dk1"/>
                </a:solidFill>
                <a:latin typeface="Arial"/>
                <a:ea typeface="Arial"/>
                <a:cs typeface="Arial"/>
                <a:sym typeface="Arial"/>
              </a:rPr>
              <a:t>User Interface</a:t>
            </a:r>
            <a:r>
              <a:rPr lang="en-IN" sz="1500">
                <a:solidFill>
                  <a:schemeClr val="dk1"/>
                </a:solidFill>
                <a:latin typeface="Arial"/>
                <a:ea typeface="Arial"/>
                <a:cs typeface="Arial"/>
                <a:sym typeface="Arial"/>
              </a:rPr>
              <a:t>: Development of a user-friendly interface or dashboard, leveraging Watson Studio's deployment features, for seamless access to predictive insights by marketing teams.</a:t>
            </a:r>
            <a:endParaRPr sz="1500">
              <a:solidFill>
                <a:schemeClr val="dk1"/>
              </a:solidFill>
              <a:latin typeface="Arial"/>
              <a:ea typeface="Arial"/>
              <a:cs typeface="Arial"/>
              <a:sym typeface="Arial"/>
            </a:endParaRPr>
          </a:p>
          <a:p>
            <a:pPr indent="0" lvl="0" marL="0" rtl="0" algn="just">
              <a:lnSpc>
                <a:spcPct val="115000"/>
              </a:lnSpc>
              <a:spcBef>
                <a:spcPts val="1400"/>
              </a:spcBef>
              <a:spcAft>
                <a:spcPts val="0"/>
              </a:spcAft>
              <a:buNone/>
            </a:pPr>
            <a:r>
              <a:rPr b="1" lang="en-IN" sz="1500">
                <a:solidFill>
                  <a:schemeClr val="dk1"/>
                </a:solidFill>
                <a:latin typeface="Arial"/>
                <a:ea typeface="Arial"/>
                <a:cs typeface="Arial"/>
                <a:sym typeface="Arial"/>
              </a:rPr>
              <a:t>2. IBM Watson Studio Features and Tools</a:t>
            </a:r>
            <a:endParaRPr b="1" sz="1500">
              <a:solidFill>
                <a:schemeClr val="dk1"/>
              </a:solidFill>
              <a:latin typeface="Arial"/>
              <a:ea typeface="Arial"/>
              <a:cs typeface="Arial"/>
              <a:sym typeface="Arial"/>
            </a:endParaRPr>
          </a:p>
          <a:p>
            <a:pPr indent="-323850" lvl="0" marL="457200" rtl="0" algn="just">
              <a:lnSpc>
                <a:spcPct val="115000"/>
              </a:lnSpc>
              <a:spcBef>
                <a:spcPts val="1200"/>
              </a:spcBef>
              <a:spcAft>
                <a:spcPts val="0"/>
              </a:spcAft>
              <a:buClr>
                <a:schemeClr val="dk1"/>
              </a:buClr>
              <a:buSzPts val="1500"/>
              <a:buFont typeface="Arial"/>
              <a:buChar char="●"/>
            </a:pPr>
            <a:r>
              <a:rPr b="1" lang="en-IN" sz="1500">
                <a:solidFill>
                  <a:schemeClr val="dk1"/>
                </a:solidFill>
                <a:latin typeface="Arial"/>
                <a:ea typeface="Arial"/>
                <a:cs typeface="Arial"/>
                <a:sym typeface="Arial"/>
              </a:rPr>
              <a:t>AutoAI</a:t>
            </a:r>
            <a:r>
              <a:rPr lang="en-IN" sz="1500">
                <a:solidFill>
                  <a:schemeClr val="dk1"/>
                </a:solidFill>
                <a:latin typeface="Arial"/>
                <a:ea typeface="Arial"/>
                <a:cs typeface="Arial"/>
                <a:sym typeface="Arial"/>
              </a:rPr>
              <a:t>: Utilizes IBM Watson Studio's AutoAI capabilities to automate model building, including data preprocessing, feature engineering, and hyperparameter optimization. AutoAI efficiently handles big data, building multiple pipelines simultaneously and selecting the best-performing models.</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b="1" lang="en-IN" sz="1500">
                <a:solidFill>
                  <a:schemeClr val="dk1"/>
                </a:solidFill>
                <a:latin typeface="Arial"/>
                <a:ea typeface="Arial"/>
                <a:cs typeface="Arial"/>
                <a:sym typeface="Arial"/>
              </a:rPr>
              <a:t>Data Cleaning and Visualization</a:t>
            </a:r>
            <a:r>
              <a:rPr lang="en-IN" sz="1500">
                <a:solidFill>
                  <a:schemeClr val="dk1"/>
                </a:solidFill>
                <a:latin typeface="Arial"/>
                <a:ea typeface="Arial"/>
                <a:cs typeface="Arial"/>
                <a:sym typeface="Arial"/>
              </a:rPr>
              <a:t>: Employs Watson Studio's intuitive data cleaning and visualization tools, which streamline data preparation without the need for coding. This accelerates the data preparation process and allows for quick identification of data patterns and trends.</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b="1" lang="en-IN" sz="1500">
                <a:solidFill>
                  <a:schemeClr val="dk1"/>
                </a:solidFill>
                <a:latin typeface="Arial"/>
                <a:ea typeface="Arial"/>
                <a:cs typeface="Arial"/>
                <a:sym typeface="Arial"/>
              </a:rPr>
              <a:t>Model Evaluation and Metrics</a:t>
            </a:r>
            <a:r>
              <a:rPr lang="en-IN" sz="1500">
                <a:solidFill>
                  <a:schemeClr val="dk1"/>
                </a:solidFill>
                <a:latin typeface="Arial"/>
                <a:ea typeface="Arial"/>
                <a:cs typeface="Arial"/>
                <a:sym typeface="Arial"/>
              </a:rPr>
              <a:t>: Watson Studio provides comprehensive evaluation metrics for each pipeline, including accuracy, precision, recall, F1 score, and others. This thorough analysis ensures the selection of the most accurate and reliable model.</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b="1" lang="en-IN" sz="1500">
                <a:solidFill>
                  <a:schemeClr val="dk1"/>
                </a:solidFill>
                <a:latin typeface="Arial"/>
                <a:ea typeface="Arial"/>
                <a:cs typeface="Arial"/>
                <a:sym typeface="Arial"/>
              </a:rPr>
              <a:t>Deployment and Code Export</a:t>
            </a:r>
            <a:r>
              <a:rPr lang="en-IN" sz="1500">
                <a:solidFill>
                  <a:schemeClr val="dk1"/>
                </a:solidFill>
                <a:latin typeface="Arial"/>
                <a:ea typeface="Arial"/>
                <a:cs typeface="Arial"/>
                <a:sym typeface="Arial"/>
              </a:rPr>
              <a:t>: Offers seamless model deployment on IBM Cloud, along with the ability to save the complete workflow as a notebook for further customization or analysis.</a:t>
            </a:r>
            <a:endParaRPr sz="1500">
              <a:solidFill>
                <a:schemeClr val="dk1"/>
              </a:solidFill>
              <a:latin typeface="Arial"/>
              <a:ea typeface="Arial"/>
              <a:cs typeface="Arial"/>
              <a:sym typeface="Arial"/>
            </a:endParaRPr>
          </a:p>
          <a:p>
            <a:pPr indent="0" lvl="0" marL="306000" rtl="0" algn="just">
              <a:lnSpc>
                <a:spcPct val="110000"/>
              </a:lnSpc>
              <a:spcBef>
                <a:spcPts val="1200"/>
              </a:spcBef>
              <a:spcAft>
                <a:spcPts val="0"/>
              </a:spcAft>
              <a:buNone/>
            </a:pPr>
            <a:r>
              <a:t/>
            </a:r>
            <a:endParaRPr b="1" sz="150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idx="1" type="body"/>
          </p:nvPr>
        </p:nvSpPr>
        <p:spPr>
          <a:xfrm>
            <a:off x="653750" y="1325225"/>
            <a:ext cx="11029500" cy="49548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IN" sz="1500">
                <a:solidFill>
                  <a:schemeClr val="dk1"/>
                </a:solidFill>
                <a:latin typeface="Arial"/>
                <a:ea typeface="Arial"/>
                <a:cs typeface="Arial"/>
                <a:sym typeface="Arial"/>
              </a:rPr>
              <a:t>Algorithm Selection</a:t>
            </a:r>
            <a:r>
              <a:rPr lang="en-IN" sz="1500">
                <a:solidFill>
                  <a:schemeClr val="dk1"/>
                </a:solidFill>
                <a:latin typeface="Arial"/>
                <a:ea typeface="Arial"/>
                <a:cs typeface="Arial"/>
                <a:sym typeface="Arial"/>
              </a:rPr>
              <a:t> In our project, IBM Watson Studio's AutoAI feature was utilized to automate the machine learning workflow. After running multiple pipelines, the AutoAI identified the XGBoost (XGB) classifier as the most effective algorithm for predicting customer intent in holiday and flight bookings. XGBoost was chosen due to its efficiency in handling large datasets, capability to manage missing values, and its strong predictive performance with complex data structures.</a:t>
            </a:r>
            <a:endParaRPr sz="15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IN" sz="1500">
                <a:solidFill>
                  <a:schemeClr val="dk1"/>
                </a:solidFill>
                <a:latin typeface="Arial"/>
                <a:ea typeface="Arial"/>
                <a:cs typeface="Arial"/>
                <a:sym typeface="Arial"/>
              </a:rPr>
              <a:t>Feature Importance</a:t>
            </a:r>
            <a:r>
              <a:rPr lang="en-IN" sz="1500">
                <a:solidFill>
                  <a:schemeClr val="dk1"/>
                </a:solidFill>
                <a:latin typeface="Arial"/>
                <a:ea typeface="Arial"/>
                <a:cs typeface="Arial"/>
                <a:sym typeface="Arial"/>
              </a:rPr>
              <a:t> The model evaluated various features, identifying the following as the most significant predictors:</a:t>
            </a:r>
            <a:endParaRPr sz="1500">
              <a:solidFill>
                <a:schemeClr val="dk1"/>
              </a:solidFill>
              <a:latin typeface="Arial"/>
              <a:ea typeface="Arial"/>
              <a:cs typeface="Arial"/>
              <a:sym typeface="Arial"/>
            </a:endParaRPr>
          </a:p>
          <a:p>
            <a:pPr indent="-323850" lvl="0" marL="457200" rtl="0" algn="just">
              <a:lnSpc>
                <a:spcPct val="115000"/>
              </a:lnSpc>
              <a:spcBef>
                <a:spcPts val="1200"/>
              </a:spcBef>
              <a:spcAft>
                <a:spcPts val="0"/>
              </a:spcAft>
              <a:buClr>
                <a:schemeClr val="dk1"/>
              </a:buClr>
              <a:buSzPts val="1500"/>
              <a:buFont typeface="Arial"/>
              <a:buChar char="●"/>
            </a:pPr>
            <a:r>
              <a:rPr b="1" lang="en-IN" sz="1500">
                <a:solidFill>
                  <a:schemeClr val="dk1"/>
                </a:solidFill>
                <a:latin typeface="Arial"/>
                <a:ea typeface="Arial"/>
                <a:cs typeface="Arial"/>
                <a:sym typeface="Arial"/>
              </a:rPr>
              <a:t>booking_origin</a:t>
            </a:r>
            <a:r>
              <a:rPr lang="en-IN" sz="1500">
                <a:solidFill>
                  <a:schemeClr val="dk1"/>
                </a:solidFill>
                <a:latin typeface="Arial"/>
                <a:ea typeface="Arial"/>
                <a:cs typeface="Arial"/>
                <a:sym typeface="Arial"/>
              </a:rPr>
              <a:t> (28.42%): The country from where the booking was made.</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b="1" lang="en-IN" sz="1500">
                <a:solidFill>
                  <a:schemeClr val="dk1"/>
                </a:solidFill>
                <a:latin typeface="Arial"/>
                <a:ea typeface="Arial"/>
                <a:cs typeface="Arial"/>
                <a:sym typeface="Arial"/>
              </a:rPr>
              <a:t>wants_extra_baggage</a:t>
            </a:r>
            <a:r>
              <a:rPr lang="en-IN" sz="1500">
                <a:solidFill>
                  <a:schemeClr val="dk1"/>
                </a:solidFill>
                <a:latin typeface="Arial"/>
                <a:ea typeface="Arial"/>
                <a:cs typeface="Arial"/>
                <a:sym typeface="Arial"/>
              </a:rPr>
              <a:t> (9.63%): Indicator if the customer wanted extra baggage.</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b="1" lang="en-IN" sz="1500">
                <a:solidFill>
                  <a:schemeClr val="dk1"/>
                </a:solidFill>
                <a:latin typeface="Arial"/>
                <a:ea typeface="Arial"/>
                <a:cs typeface="Arial"/>
                <a:sym typeface="Arial"/>
              </a:rPr>
              <a:t>sales_channel</a:t>
            </a:r>
            <a:r>
              <a:rPr lang="en-IN" sz="1500">
                <a:solidFill>
                  <a:schemeClr val="dk1"/>
                </a:solidFill>
                <a:latin typeface="Arial"/>
                <a:ea typeface="Arial"/>
                <a:cs typeface="Arial"/>
                <a:sym typeface="Arial"/>
              </a:rPr>
              <a:t> (8.11%): The platform or channel through which the booking was made.</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b="1" lang="en-IN" sz="1500">
                <a:solidFill>
                  <a:schemeClr val="dk1"/>
                </a:solidFill>
                <a:latin typeface="Arial"/>
                <a:ea typeface="Arial"/>
                <a:cs typeface="Arial"/>
                <a:sym typeface="Arial"/>
              </a:rPr>
              <a:t>wants_preferred_seat</a:t>
            </a:r>
            <a:r>
              <a:rPr lang="en-IN" sz="1500">
                <a:solidFill>
                  <a:schemeClr val="dk1"/>
                </a:solidFill>
                <a:latin typeface="Arial"/>
                <a:ea typeface="Arial"/>
                <a:cs typeface="Arial"/>
                <a:sym typeface="Arial"/>
              </a:rPr>
              <a:t> (7.75%): Indicator if the customer wanted a preferred seat.</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b="1" lang="en-IN" sz="1500">
                <a:solidFill>
                  <a:schemeClr val="dk1"/>
                </a:solidFill>
                <a:latin typeface="Arial"/>
                <a:ea typeface="Arial"/>
                <a:cs typeface="Arial"/>
                <a:sym typeface="Arial"/>
              </a:rPr>
              <a:t>flight_duration</a:t>
            </a:r>
            <a:r>
              <a:rPr lang="en-IN" sz="1500">
                <a:solidFill>
                  <a:schemeClr val="dk1"/>
                </a:solidFill>
                <a:latin typeface="Arial"/>
                <a:ea typeface="Arial"/>
                <a:cs typeface="Arial"/>
                <a:sym typeface="Arial"/>
              </a:rPr>
              <a:t> (7.03%): The total duration of the flight.</a:t>
            </a:r>
            <a:endParaRPr sz="1500">
              <a:solidFill>
                <a:schemeClr val="dk1"/>
              </a:solidFill>
              <a:latin typeface="Arial"/>
              <a:ea typeface="Arial"/>
              <a:cs typeface="Arial"/>
              <a:sym typeface="Arial"/>
            </a:endParaRPr>
          </a:p>
          <a:p>
            <a:pPr indent="0" lvl="0" marL="0" rtl="0" algn="just">
              <a:lnSpc>
                <a:spcPct val="115000"/>
              </a:lnSpc>
              <a:spcBef>
                <a:spcPts val="1200"/>
              </a:spcBef>
              <a:spcAft>
                <a:spcPts val="0"/>
              </a:spcAft>
              <a:buSzPts val="1100"/>
              <a:buNone/>
            </a:pPr>
            <a:r>
              <a:rPr lang="en-IN" sz="1500">
                <a:solidFill>
                  <a:schemeClr val="dk1"/>
                </a:solidFill>
                <a:latin typeface="Arial"/>
                <a:ea typeface="Arial"/>
                <a:cs typeface="Arial"/>
                <a:sym typeface="Arial"/>
              </a:rPr>
              <a:t>These features, among others, were instrumental in training the model, highlighting key customer preferences and behaviors.</a:t>
            </a:r>
            <a:endParaRPr sz="1500">
              <a:solidFill>
                <a:schemeClr val="dk1"/>
              </a:solidFill>
              <a:latin typeface="Arial"/>
              <a:ea typeface="Arial"/>
              <a:cs typeface="Arial"/>
              <a:sym typeface="Arial"/>
            </a:endParaRPr>
          </a:p>
          <a:p>
            <a:pPr indent="0" lvl="0" marL="0" rtl="0" algn="just">
              <a:lnSpc>
                <a:spcPct val="115000"/>
              </a:lnSpc>
              <a:spcBef>
                <a:spcPts val="1200"/>
              </a:spcBef>
              <a:spcAft>
                <a:spcPts val="0"/>
              </a:spcAft>
              <a:buSzPts val="1100"/>
              <a:buNone/>
            </a:pPr>
            <a:r>
              <a:rPr b="1" lang="en-IN" sz="1500">
                <a:solidFill>
                  <a:schemeClr val="dk1"/>
                </a:solidFill>
                <a:latin typeface="Arial"/>
                <a:ea typeface="Arial"/>
                <a:cs typeface="Arial"/>
                <a:sym typeface="Arial"/>
              </a:rPr>
              <a:t>Confusion Matrix Analysis</a:t>
            </a:r>
            <a:r>
              <a:rPr lang="en-IN" sz="1500">
                <a:solidFill>
                  <a:schemeClr val="dk1"/>
                </a:solidFill>
                <a:latin typeface="Arial"/>
                <a:ea typeface="Arial"/>
                <a:cs typeface="Arial"/>
                <a:sym typeface="Arial"/>
              </a:rPr>
              <a:t> The confusion matrix from the XGB classifier revealed the following:</a:t>
            </a:r>
            <a:endParaRPr sz="1500">
              <a:solidFill>
                <a:schemeClr val="dk1"/>
              </a:solidFill>
              <a:latin typeface="Arial"/>
              <a:ea typeface="Arial"/>
              <a:cs typeface="Arial"/>
              <a:sym typeface="Arial"/>
            </a:endParaRPr>
          </a:p>
          <a:p>
            <a:pPr indent="-323850" lvl="0" marL="457200" rtl="0" algn="just">
              <a:lnSpc>
                <a:spcPct val="115000"/>
              </a:lnSpc>
              <a:spcBef>
                <a:spcPts val="1200"/>
              </a:spcBef>
              <a:spcAft>
                <a:spcPts val="0"/>
              </a:spcAft>
              <a:buClr>
                <a:schemeClr val="dk1"/>
              </a:buClr>
              <a:buSzPts val="1500"/>
              <a:buFont typeface="Arial"/>
              <a:buChar char="●"/>
            </a:pPr>
            <a:r>
              <a:rPr b="1" lang="en-IN" sz="1500">
                <a:solidFill>
                  <a:schemeClr val="dk1"/>
                </a:solidFill>
                <a:latin typeface="Arial"/>
                <a:ea typeface="Arial"/>
                <a:cs typeface="Arial"/>
                <a:sym typeface="Arial"/>
              </a:rPr>
              <a:t>True Positive (1 Predicted, 1 Actual)</a:t>
            </a:r>
            <a:r>
              <a:rPr lang="en-IN" sz="1500">
                <a:solidFill>
                  <a:schemeClr val="dk1"/>
                </a:solidFill>
                <a:latin typeface="Arial"/>
                <a:ea typeface="Arial"/>
                <a:cs typeface="Arial"/>
                <a:sym typeface="Arial"/>
              </a:rPr>
              <a:t>: 27 instances, representing 3.7% accuracy in identifying positive cases.</a:t>
            </a:r>
            <a:endParaRPr sz="1500">
              <a:solidFill>
                <a:schemeClr val="dk1"/>
              </a:solidFill>
              <a:latin typeface="Arial"/>
              <a:ea typeface="Arial"/>
              <a:cs typeface="Arial"/>
              <a:sym typeface="Arial"/>
            </a:endParaRPr>
          </a:p>
          <a:p>
            <a:pPr indent="-323850" lvl="0" marL="457200" rtl="0" algn="just">
              <a:lnSpc>
                <a:spcPct val="115000"/>
              </a:lnSpc>
              <a:spcBef>
                <a:spcPts val="0"/>
              </a:spcBef>
              <a:spcAft>
                <a:spcPts val="0"/>
              </a:spcAft>
              <a:buClr>
                <a:schemeClr val="dk1"/>
              </a:buClr>
              <a:buSzPts val="1500"/>
              <a:buFont typeface="Arial"/>
              <a:buChar char="●"/>
            </a:pPr>
            <a:r>
              <a:rPr b="1" lang="en-IN" sz="1500">
                <a:solidFill>
                  <a:schemeClr val="dk1"/>
                </a:solidFill>
                <a:latin typeface="Arial"/>
                <a:ea typeface="Arial"/>
                <a:cs typeface="Arial"/>
                <a:sym typeface="Arial"/>
              </a:rPr>
              <a:t>True Negative (0 Predicted, 0 Actual)</a:t>
            </a:r>
            <a:r>
              <a:rPr lang="en-IN" sz="1500">
                <a:solidFill>
                  <a:schemeClr val="dk1"/>
                </a:solidFill>
                <a:latin typeface="Arial"/>
                <a:ea typeface="Arial"/>
                <a:cs typeface="Arial"/>
                <a:sym typeface="Arial"/>
              </a:rPr>
              <a:t>: 4165 instances, representing a 99.4% accuracy in identifying negative cases.</a:t>
            </a:r>
            <a:endParaRPr sz="1500">
              <a:solidFill>
                <a:schemeClr val="dk1"/>
              </a:solidFill>
              <a:latin typeface="Arial"/>
              <a:ea typeface="Arial"/>
              <a:cs typeface="Arial"/>
              <a:sym typeface="Arial"/>
            </a:endParaRPr>
          </a:p>
          <a:p>
            <a:pPr indent="0" lvl="0" marL="0" rtl="0" algn="just">
              <a:lnSpc>
                <a:spcPct val="115000"/>
              </a:lnSpc>
              <a:spcBef>
                <a:spcPts val="1200"/>
              </a:spcBef>
              <a:spcAft>
                <a:spcPts val="1200"/>
              </a:spcAft>
              <a:buSzPts val="1100"/>
              <a:buNone/>
            </a:pPr>
            <a:r>
              <a:t/>
            </a:r>
            <a:endParaRPr sz="1500">
              <a:solidFill>
                <a:schemeClr val="dk1"/>
              </a:solidFill>
              <a:latin typeface="Arial"/>
              <a:ea typeface="Arial"/>
              <a:cs typeface="Arial"/>
              <a:sym typeface="Arial"/>
            </a:endParaRPr>
          </a:p>
        </p:txBody>
      </p:sp>
      <p:sp>
        <p:nvSpPr>
          <p:cNvPr id="134" name="Google Shape;134;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000">
                <a:solidFill>
                  <a:schemeClr val="accent1"/>
                </a:solidFill>
                <a:latin typeface="Arial"/>
                <a:ea typeface="Arial"/>
                <a:cs typeface="Arial"/>
                <a:sym typeface="Arial"/>
              </a:rPr>
              <a:t>ALGORITHM &amp; DEPLOYMENT</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idx="1" type="body"/>
          </p:nvPr>
        </p:nvSpPr>
        <p:spPr>
          <a:xfrm>
            <a:off x="653750" y="1325225"/>
            <a:ext cx="11029500" cy="37698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100"/>
              <a:buNone/>
            </a:pPr>
            <a:r>
              <a:rPr lang="en-IN" sz="1500">
                <a:solidFill>
                  <a:schemeClr val="dk1"/>
                </a:solidFill>
                <a:latin typeface="Arial"/>
                <a:ea typeface="Arial"/>
                <a:cs typeface="Arial"/>
                <a:sym typeface="Arial"/>
              </a:rPr>
              <a:t>Overall, the model achieved a </a:t>
            </a:r>
            <a:r>
              <a:rPr b="1" lang="en-IN" sz="1500">
                <a:solidFill>
                  <a:schemeClr val="dk1"/>
                </a:solidFill>
                <a:latin typeface="Arial"/>
                <a:ea typeface="Arial"/>
                <a:cs typeface="Arial"/>
                <a:sym typeface="Arial"/>
              </a:rPr>
              <a:t>total accuracy of 85.0%</a:t>
            </a:r>
            <a:r>
              <a:rPr lang="en-IN" sz="1500">
                <a:solidFill>
                  <a:schemeClr val="dk1"/>
                </a:solidFill>
                <a:latin typeface="Arial"/>
                <a:ea typeface="Arial"/>
                <a:cs typeface="Arial"/>
                <a:sym typeface="Arial"/>
              </a:rPr>
              <a:t>, with a correct prediction rate of 51.9% for positive cases and 85.4% for negative cases.</a:t>
            </a:r>
            <a:endParaRPr sz="1500">
              <a:solidFill>
                <a:schemeClr val="dk1"/>
              </a:solidFill>
              <a:latin typeface="Arial"/>
              <a:ea typeface="Arial"/>
              <a:cs typeface="Arial"/>
              <a:sym typeface="Arial"/>
            </a:endParaRPr>
          </a:p>
          <a:p>
            <a:pPr indent="0" lvl="0" marL="0" rtl="0" algn="l">
              <a:lnSpc>
                <a:spcPct val="115000"/>
              </a:lnSpc>
              <a:spcBef>
                <a:spcPts val="1200"/>
              </a:spcBef>
              <a:spcAft>
                <a:spcPts val="0"/>
              </a:spcAft>
              <a:buSzPts val="1100"/>
              <a:buNone/>
            </a:pPr>
            <a:r>
              <a:rPr b="1" lang="en-IN" sz="1500">
                <a:solidFill>
                  <a:schemeClr val="dk1"/>
                </a:solidFill>
                <a:latin typeface="Arial"/>
                <a:ea typeface="Arial"/>
                <a:cs typeface="Arial"/>
                <a:sym typeface="Arial"/>
              </a:rPr>
              <a:t>Deployment</a:t>
            </a:r>
            <a:r>
              <a:rPr lang="en-IN" sz="1500">
                <a:solidFill>
                  <a:schemeClr val="dk1"/>
                </a:solidFill>
                <a:latin typeface="Arial"/>
                <a:ea typeface="Arial"/>
                <a:cs typeface="Arial"/>
                <a:sym typeface="Arial"/>
              </a:rPr>
              <a:t> The XGBoost model was deployed using IBM Cloud's robust infrastructure, leveraging Watson Studio's built-in deployment capabilities. This allows for real-time predictions and seamless integration into a user-friendly interface for marketing and customer service teams. The deployment process ensures scalability, quick response times, and the ability to handle a large volume of predictions efficiently.</a:t>
            </a:r>
            <a:endParaRPr sz="1500">
              <a:solidFill>
                <a:schemeClr val="dk1"/>
              </a:solidFill>
              <a:latin typeface="Arial"/>
              <a:ea typeface="Arial"/>
              <a:cs typeface="Arial"/>
              <a:sym typeface="Arial"/>
            </a:endParaRPr>
          </a:p>
          <a:p>
            <a:pPr indent="0" lvl="0" marL="0" rtl="0" algn="l">
              <a:lnSpc>
                <a:spcPct val="115000"/>
              </a:lnSpc>
              <a:spcBef>
                <a:spcPts val="1200"/>
              </a:spcBef>
              <a:spcAft>
                <a:spcPts val="0"/>
              </a:spcAft>
              <a:buSzPts val="1100"/>
              <a:buNone/>
            </a:pPr>
            <a:r>
              <a:rPr lang="en-IN" sz="1500">
                <a:solidFill>
                  <a:schemeClr val="dk1"/>
                </a:solidFill>
                <a:latin typeface="Arial"/>
                <a:ea typeface="Arial"/>
                <a:cs typeface="Arial"/>
                <a:sym typeface="Arial"/>
              </a:rPr>
              <a:t>In summary, the use of AutoAI and the selection of XGBoost as the best-performing algorithm provided a streamlined and effective approach to predicting customer booking behaviors, enabling proactive engagement and personalized marketing strategies.</a:t>
            </a:r>
            <a:endParaRPr sz="1500"/>
          </a:p>
          <a:p>
            <a:pPr indent="0" lvl="0" marL="0" rtl="0" algn="l">
              <a:lnSpc>
                <a:spcPct val="115000"/>
              </a:lnSpc>
              <a:spcBef>
                <a:spcPts val="1200"/>
              </a:spcBef>
              <a:spcAft>
                <a:spcPts val="0"/>
              </a:spcAft>
              <a:buSzPts val="1100"/>
              <a:buNone/>
            </a:pPr>
            <a:r>
              <a:t/>
            </a:r>
            <a:endParaRPr sz="1500">
              <a:solidFill>
                <a:schemeClr val="dk1"/>
              </a:solidFill>
              <a:latin typeface="Arial"/>
              <a:ea typeface="Arial"/>
              <a:cs typeface="Arial"/>
              <a:sym typeface="Arial"/>
            </a:endParaRPr>
          </a:p>
          <a:p>
            <a:pPr indent="0" lvl="0" marL="0" rtl="0" algn="just">
              <a:lnSpc>
                <a:spcPct val="115000"/>
              </a:lnSpc>
              <a:spcBef>
                <a:spcPts val="1200"/>
              </a:spcBef>
              <a:spcAft>
                <a:spcPts val="1200"/>
              </a:spcAft>
              <a:buSzPts val="1100"/>
              <a:buNone/>
            </a:pPr>
            <a:r>
              <a:t/>
            </a:r>
            <a:endParaRPr b="1" sz="1500">
              <a:solidFill>
                <a:schemeClr val="dk1"/>
              </a:solidFill>
              <a:latin typeface="Arial"/>
              <a:ea typeface="Arial"/>
              <a:cs typeface="Arial"/>
              <a:sym typeface="Arial"/>
            </a:endParaRPr>
          </a:p>
        </p:txBody>
      </p:sp>
      <p:sp>
        <p:nvSpPr>
          <p:cNvPr id="140" name="Google Shape;14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000">
                <a:solidFill>
                  <a:schemeClr val="accent1"/>
                </a:solidFill>
                <a:latin typeface="Arial"/>
                <a:ea typeface="Arial"/>
                <a:cs typeface="Arial"/>
                <a:sym typeface="Arial"/>
              </a:rPr>
              <a:t>ALGORITHM &amp; DEPLOYMENT</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000">
                <a:solidFill>
                  <a:schemeClr val="accent1"/>
                </a:solidFill>
                <a:latin typeface="Arial"/>
                <a:ea typeface="Arial"/>
                <a:cs typeface="Arial"/>
                <a:sym typeface="Arial"/>
              </a:rPr>
              <a:t>RESULT</a:t>
            </a:r>
            <a:endParaRPr sz="3000"/>
          </a:p>
        </p:txBody>
      </p:sp>
      <p:pic>
        <p:nvPicPr>
          <p:cNvPr id="146" name="Google Shape;146;p21"/>
          <p:cNvPicPr preferRelativeResize="0"/>
          <p:nvPr/>
        </p:nvPicPr>
        <p:blipFill>
          <a:blip r:embed="rId3">
            <a:alphaModFix/>
          </a:blip>
          <a:stretch>
            <a:fillRect/>
          </a:stretch>
        </p:blipFill>
        <p:spPr>
          <a:xfrm>
            <a:off x="581200" y="1327100"/>
            <a:ext cx="11184700" cy="4918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