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6858000" cx="12192000"/>
  <p:notesSz cx="6858000" cy="9144000"/>
  <p:embeddedFontLst>
    <p:embeddedFont>
      <p:font typeface="IBM Plex Sans"/>
      <p:regular r:id="rId6"/>
      <p:bold r:id="rId7"/>
      <p:italic r:id="rId8"/>
      <p:boldItalic r:id="rId9"/>
    </p:embeddedFont>
    <p:embeddedFont>
      <p:font typeface="Roboto Mon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Mono-bold.fntdata"/><Relationship Id="rId10" Type="http://schemas.openxmlformats.org/officeDocument/2006/relationships/font" Target="fonts/RobotoMono-regular.fntdata"/><Relationship Id="rId13" Type="http://schemas.openxmlformats.org/officeDocument/2006/relationships/font" Target="fonts/RobotoMono-boldItalic.fntdata"/><Relationship Id="rId12"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IBMPlexSans-boldItalic.fntdata"/><Relationship Id="rId5" Type="http://schemas.openxmlformats.org/officeDocument/2006/relationships/slide" Target="slides/slide1.xml"/><Relationship Id="rId6" Type="http://schemas.openxmlformats.org/officeDocument/2006/relationships/font" Target="fonts/IBMPlexSans-regular.fntdata"/><Relationship Id="rId7" Type="http://schemas.openxmlformats.org/officeDocument/2006/relationships/font" Target="fonts/IBMPlexSans-bold.fntdata"/><Relationship Id="rId8" Type="http://schemas.openxmlformats.org/officeDocument/2006/relationships/font" Target="fonts/IBMPlex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7748690" y="426198"/>
            <a:ext cx="3895800" cy="664800"/>
          </a:xfrm>
          <a:prstGeom prst="roundRect">
            <a:avLst>
              <a:gd fmla="val 44176" name="adj"/>
            </a:avLst>
          </a:prstGeom>
          <a:solidFill>
            <a:srgbClr val="2336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Predicting Holiday Purchase Intent in the Airline Industry</a:t>
            </a:r>
            <a:endParaRPr/>
          </a:p>
        </p:txBody>
      </p:sp>
      <p:sp>
        <p:nvSpPr>
          <p:cNvPr id="90" name="Google Shape;90;p13"/>
          <p:cNvSpPr/>
          <p:nvPr/>
        </p:nvSpPr>
        <p:spPr>
          <a:xfrm flipH="1" rot="-5400000">
            <a:off x="-1144187" y="2139954"/>
            <a:ext cx="6200014" cy="2895984"/>
          </a:xfrm>
          <a:custGeom>
            <a:rect b="b" l="l" r="r" t="t"/>
            <a:pathLst>
              <a:path extrusionOk="0" h="3724738" w="8211939">
                <a:moveTo>
                  <a:pt x="8211939" y="0"/>
                </a:moveTo>
                <a:lnTo>
                  <a:pt x="0" y="0"/>
                </a:lnTo>
                <a:lnTo>
                  <a:pt x="0" y="3724738"/>
                </a:lnTo>
                <a:lnTo>
                  <a:pt x="8211939" y="3724738"/>
                </a:lnTo>
                <a:lnTo>
                  <a:pt x="8211939"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nvGrpSpPr>
          <p:cNvPr id="91" name="Google Shape;91;p13"/>
          <p:cNvGrpSpPr/>
          <p:nvPr/>
        </p:nvGrpSpPr>
        <p:grpSpPr>
          <a:xfrm>
            <a:off x="91349" y="1211441"/>
            <a:ext cx="2829873" cy="3247621"/>
            <a:chOff x="0" y="-38100"/>
            <a:chExt cx="1164653" cy="1279296"/>
          </a:xfrm>
        </p:grpSpPr>
        <p:sp>
          <p:nvSpPr>
            <p:cNvPr id="92" name="Google Shape;92;p13"/>
            <p:cNvSpPr/>
            <p:nvPr/>
          </p:nvSpPr>
          <p:spPr>
            <a:xfrm>
              <a:off x="106810" y="-38097"/>
              <a:ext cx="1057843" cy="1279293"/>
            </a:xfrm>
            <a:custGeom>
              <a:rect b="b" l="l" r="r" t="t"/>
              <a:pathLst>
                <a:path extrusionOk="0" h="1260387" w="1356209">
                  <a:moveTo>
                    <a:pt x="0" y="0"/>
                  </a:moveTo>
                  <a:lnTo>
                    <a:pt x="1356209" y="0"/>
                  </a:lnTo>
                  <a:lnTo>
                    <a:pt x="1356209" y="1260387"/>
                  </a:lnTo>
                  <a:lnTo>
                    <a:pt x="0" y="1260387"/>
                  </a:lnTo>
                  <a:close/>
                </a:path>
              </a:pathLst>
            </a:custGeom>
            <a:solidFill>
              <a:srgbClr val="243666"/>
            </a:solidFill>
            <a:ln cap="flat" cmpd="sng" w="1809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93" name="Google Shape;93;p13"/>
            <p:cNvSpPr txBox="1"/>
            <p:nvPr/>
          </p:nvSpPr>
          <p:spPr>
            <a:xfrm>
              <a:off x="0" y="-38100"/>
              <a:ext cx="812800" cy="850900"/>
            </a:xfrm>
            <a:prstGeom prst="rect">
              <a:avLst/>
            </a:prstGeom>
            <a:noFill/>
            <a:ln>
              <a:noFill/>
            </a:ln>
          </p:spPr>
          <p:txBody>
            <a:bodyPr anchorCtr="0" anchor="ctr" bIns="33850" lIns="33850" spcFirstLastPara="1" rIns="33850" wrap="square" tIns="33850">
              <a:noAutofit/>
            </a:bodyPr>
            <a:lstStyle/>
            <a:p>
              <a:pPr indent="0" lvl="0" marL="0" marR="0" rtl="0" algn="just">
                <a:lnSpc>
                  <a:spcPct val="147750"/>
                </a:lnSpc>
                <a:spcBef>
                  <a:spcPts val="0"/>
                </a:spcBef>
                <a:spcAft>
                  <a:spcPts val="0"/>
                </a:spcAft>
                <a:buNone/>
              </a:pPr>
              <a:r>
                <a:t/>
              </a:r>
              <a:endParaRPr sz="1200">
                <a:solidFill>
                  <a:schemeClr val="dk1"/>
                </a:solidFill>
                <a:latin typeface="Arial"/>
                <a:ea typeface="Arial"/>
                <a:cs typeface="Arial"/>
                <a:sym typeface="Arial"/>
              </a:endParaRPr>
            </a:p>
          </p:txBody>
        </p:sp>
      </p:grpSp>
      <p:grpSp>
        <p:nvGrpSpPr>
          <p:cNvPr id="94" name="Google Shape;94;p13"/>
          <p:cNvGrpSpPr/>
          <p:nvPr/>
        </p:nvGrpSpPr>
        <p:grpSpPr>
          <a:xfrm>
            <a:off x="-18250" y="4420277"/>
            <a:ext cx="3428884" cy="2267544"/>
            <a:chOff x="18533" y="7252454"/>
            <a:chExt cx="6007155" cy="4138609"/>
          </a:xfrm>
        </p:grpSpPr>
        <p:grpSp>
          <p:nvGrpSpPr>
            <p:cNvPr id="95" name="Google Shape;95;p13"/>
            <p:cNvGrpSpPr/>
            <p:nvPr/>
          </p:nvGrpSpPr>
          <p:grpSpPr>
            <a:xfrm>
              <a:off x="152181" y="7252454"/>
              <a:ext cx="5843771" cy="3230757"/>
              <a:chOff x="0" y="-38100"/>
              <a:chExt cx="1055136" cy="850900"/>
            </a:xfrm>
          </p:grpSpPr>
          <p:sp>
            <p:nvSpPr>
              <p:cNvPr id="96" name="Google Shape;96;p13"/>
              <p:cNvSpPr/>
              <p:nvPr/>
            </p:nvSpPr>
            <p:spPr>
              <a:xfrm>
                <a:off x="0" y="0"/>
                <a:ext cx="1055136" cy="174888"/>
              </a:xfrm>
              <a:custGeom>
                <a:rect b="b" l="l" r="r" t="t"/>
                <a:pathLst>
                  <a:path extrusionOk="0" h="174888" w="1055136">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A7A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7" name="Google Shape;97;p13"/>
              <p:cNvSpPr txBox="1"/>
              <p:nvPr/>
            </p:nvSpPr>
            <p:spPr>
              <a:xfrm>
                <a:off x="0" y="-38100"/>
                <a:ext cx="812800" cy="850900"/>
              </a:xfrm>
              <a:prstGeom prst="rect">
                <a:avLst/>
              </a:prstGeom>
              <a:noFill/>
              <a:ln>
                <a:noFill/>
              </a:ln>
            </p:spPr>
            <p:txBody>
              <a:bodyPr anchorCtr="0" anchor="ctr" bIns="33850" lIns="33850" spcFirstLastPara="1" rIns="33850" wrap="square" tIns="33850">
                <a:noAutofit/>
              </a:bodyPr>
              <a:lstStyle/>
              <a:p>
                <a:pPr indent="0" lvl="0" marL="0" marR="0" rtl="0" algn="ctr">
                  <a:lnSpc>
                    <a:spcPct val="126642"/>
                  </a:lnSpc>
                  <a:spcBef>
                    <a:spcPts val="0"/>
                  </a:spcBef>
                  <a:spcAft>
                    <a:spcPts val="0"/>
                  </a:spcAft>
                  <a:buNone/>
                </a:pPr>
                <a:r>
                  <a:t/>
                </a:r>
                <a:endParaRPr sz="1400">
                  <a:solidFill>
                    <a:schemeClr val="dk1"/>
                  </a:solidFill>
                  <a:latin typeface="Arial"/>
                  <a:ea typeface="Arial"/>
                  <a:cs typeface="Arial"/>
                  <a:sym typeface="Arial"/>
                </a:endParaRPr>
              </a:p>
            </p:txBody>
          </p:sp>
        </p:grpSp>
        <p:grpSp>
          <p:nvGrpSpPr>
            <p:cNvPr id="98" name="Google Shape;98;p13"/>
            <p:cNvGrpSpPr/>
            <p:nvPr/>
          </p:nvGrpSpPr>
          <p:grpSpPr>
            <a:xfrm>
              <a:off x="18533" y="8160306"/>
              <a:ext cx="6007155" cy="3230757"/>
              <a:chOff x="-33623" y="-38100"/>
              <a:chExt cx="1084636" cy="850900"/>
            </a:xfrm>
          </p:grpSpPr>
          <p:sp>
            <p:nvSpPr>
              <p:cNvPr id="99" name="Google Shape;99;p13"/>
              <p:cNvSpPr/>
              <p:nvPr/>
            </p:nvSpPr>
            <p:spPr>
              <a:xfrm>
                <a:off x="-13615" y="10388"/>
                <a:ext cx="1064628" cy="174888"/>
              </a:xfrm>
              <a:custGeom>
                <a:rect b="b" l="l" r="r" t="t"/>
                <a:pathLst>
                  <a:path extrusionOk="0" h="174888" w="1055136">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0" name="Google Shape;100;p13"/>
              <p:cNvSpPr txBox="1"/>
              <p:nvPr/>
            </p:nvSpPr>
            <p:spPr>
              <a:xfrm>
                <a:off x="0" y="-38100"/>
                <a:ext cx="812800" cy="850900"/>
              </a:xfrm>
              <a:prstGeom prst="rect">
                <a:avLst/>
              </a:prstGeom>
              <a:noFill/>
              <a:ln>
                <a:noFill/>
              </a:ln>
            </p:spPr>
            <p:txBody>
              <a:bodyPr anchorCtr="0" anchor="ctr" bIns="33850" lIns="33850" spcFirstLastPara="1" rIns="33850" wrap="square" tIns="33850">
                <a:noAutofit/>
              </a:bodyPr>
              <a:lstStyle/>
              <a:p>
                <a:pPr indent="0" lvl="0" marL="0" marR="0" rtl="0" algn="ctr">
                  <a:lnSpc>
                    <a:spcPct val="126642"/>
                  </a:lnSpc>
                  <a:spcBef>
                    <a:spcPts val="0"/>
                  </a:spcBef>
                  <a:spcAft>
                    <a:spcPts val="0"/>
                  </a:spcAft>
                  <a:buNone/>
                </a:pPr>
                <a:r>
                  <a:t/>
                </a:r>
                <a:endParaRPr sz="1400">
                  <a:solidFill>
                    <a:schemeClr val="dk1"/>
                  </a:solidFill>
                  <a:latin typeface="Arial"/>
                  <a:ea typeface="Arial"/>
                  <a:cs typeface="Arial"/>
                  <a:sym typeface="Arial"/>
                </a:endParaRPr>
              </a:p>
            </p:txBody>
          </p:sp>
          <p:sp>
            <p:nvSpPr>
              <p:cNvPr id="101" name="Google Shape;101;p13"/>
              <p:cNvSpPr/>
              <p:nvPr/>
            </p:nvSpPr>
            <p:spPr>
              <a:xfrm>
                <a:off x="-33623" y="289469"/>
                <a:ext cx="1084636" cy="329462"/>
              </a:xfrm>
              <a:custGeom>
                <a:rect b="b" l="l" r="r" t="t"/>
                <a:pathLst>
                  <a:path extrusionOk="0" h="174888" w="1055136">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sp>
          <p:nvSpPr>
            <p:cNvPr id="102" name="Google Shape;102;p13"/>
            <p:cNvSpPr txBox="1"/>
            <p:nvPr/>
          </p:nvSpPr>
          <p:spPr>
            <a:xfrm>
              <a:off x="2057401" y="7473728"/>
              <a:ext cx="2459700" cy="393300"/>
            </a:xfrm>
            <a:prstGeom prst="rect">
              <a:avLst/>
            </a:prstGeom>
            <a:noFill/>
            <a:ln>
              <a:noFill/>
            </a:ln>
          </p:spPr>
          <p:txBody>
            <a:bodyPr anchorCtr="0" anchor="ctr" bIns="0" lIns="0" spcFirstLastPara="1" rIns="0" wrap="square" tIns="0">
              <a:spAutoFit/>
            </a:bodyPr>
            <a:lstStyle/>
            <a:p>
              <a:pPr indent="0" lvl="0" marL="0" marR="0" rtl="0" algn="ctr">
                <a:lnSpc>
                  <a:spcPct val="168928"/>
                </a:lnSpc>
                <a:spcBef>
                  <a:spcPts val="0"/>
                </a:spcBef>
                <a:spcAft>
                  <a:spcPts val="0"/>
                </a:spcAft>
                <a:buNone/>
              </a:pPr>
              <a:r>
                <a:t/>
              </a:r>
              <a:endParaRPr sz="1400">
                <a:solidFill>
                  <a:srgbClr val="FFFFFF"/>
                </a:solidFill>
                <a:latin typeface="IBM Plex Sans"/>
                <a:ea typeface="IBM Plex Sans"/>
                <a:cs typeface="IBM Plex Sans"/>
                <a:sym typeface="IBM Plex Sans"/>
              </a:endParaRPr>
            </a:p>
          </p:txBody>
        </p:sp>
        <p:sp>
          <p:nvSpPr>
            <p:cNvPr id="103" name="Google Shape;103;p13"/>
            <p:cNvSpPr txBox="1"/>
            <p:nvPr/>
          </p:nvSpPr>
          <p:spPr>
            <a:xfrm>
              <a:off x="1782118" y="8443632"/>
              <a:ext cx="2459700" cy="393300"/>
            </a:xfrm>
            <a:prstGeom prst="rect">
              <a:avLst/>
            </a:prstGeom>
            <a:noFill/>
            <a:ln>
              <a:noFill/>
            </a:ln>
          </p:spPr>
          <p:txBody>
            <a:bodyPr anchorCtr="0" anchor="ctr" bIns="0" lIns="0" spcFirstLastPara="1" rIns="0" wrap="square" tIns="0">
              <a:spAutoFit/>
            </a:bodyPr>
            <a:lstStyle/>
            <a:p>
              <a:pPr indent="0" lvl="0" marL="0" marR="0" rtl="0" algn="ctr">
                <a:lnSpc>
                  <a:spcPct val="168928"/>
                </a:lnSpc>
                <a:spcBef>
                  <a:spcPts val="0"/>
                </a:spcBef>
                <a:spcAft>
                  <a:spcPts val="0"/>
                </a:spcAft>
                <a:buNone/>
              </a:pPr>
              <a:r>
                <a:t/>
              </a:r>
              <a:endParaRPr sz="1400">
                <a:solidFill>
                  <a:srgbClr val="FFFFFF"/>
                </a:solidFill>
                <a:latin typeface="IBM Plex Sans"/>
                <a:ea typeface="IBM Plex Sans"/>
                <a:cs typeface="IBM Plex Sans"/>
                <a:sym typeface="IBM Plex Sans"/>
              </a:endParaRPr>
            </a:p>
          </p:txBody>
        </p:sp>
        <p:sp>
          <p:nvSpPr>
            <p:cNvPr id="104" name="Google Shape;104;p13"/>
            <p:cNvSpPr txBox="1"/>
            <p:nvPr/>
          </p:nvSpPr>
          <p:spPr>
            <a:xfrm>
              <a:off x="288055" y="9641543"/>
              <a:ext cx="5447700" cy="674100"/>
            </a:xfrm>
            <a:prstGeom prst="rect">
              <a:avLst/>
            </a:prstGeom>
            <a:noFill/>
            <a:ln>
              <a:noFill/>
            </a:ln>
          </p:spPr>
          <p:txBody>
            <a:bodyPr anchorCtr="0" anchor="ctr" bIns="0" lIns="0" spcFirstLastPara="1" rIns="0" wrap="square" tIns="0">
              <a:spAutoFit/>
            </a:bodyPr>
            <a:lstStyle/>
            <a:p>
              <a:pPr indent="0" lvl="0" marL="0" marR="0" rtl="0" algn="ctr">
                <a:lnSpc>
                  <a:spcPct val="197083"/>
                </a:lnSpc>
                <a:spcBef>
                  <a:spcPts val="0"/>
                </a:spcBef>
                <a:spcAft>
                  <a:spcPts val="0"/>
                </a:spcAft>
                <a:buNone/>
              </a:pPr>
              <a:r>
                <a:rPr b="1" lang="en-US" sz="2400">
                  <a:solidFill>
                    <a:schemeClr val="lt1"/>
                  </a:solidFill>
                </a:rPr>
                <a:t>University of Delhi</a:t>
              </a:r>
              <a:endParaRPr sz="2600"/>
            </a:p>
          </p:txBody>
        </p:sp>
      </p:grpSp>
      <p:sp>
        <p:nvSpPr>
          <p:cNvPr id="105" name="Google Shape;105;p13"/>
          <p:cNvSpPr txBox="1"/>
          <p:nvPr/>
        </p:nvSpPr>
        <p:spPr>
          <a:xfrm>
            <a:off x="3661672" y="1986844"/>
            <a:ext cx="3895800" cy="2665200"/>
          </a:xfrm>
          <a:prstGeom prst="rect">
            <a:avLst/>
          </a:prstGeom>
          <a:noFill/>
          <a:ln cap="flat" cmpd="sng" w="381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40022"/>
              </a:lnSpc>
              <a:spcBef>
                <a:spcPts val="0"/>
              </a:spcBef>
              <a:spcAft>
                <a:spcPts val="0"/>
              </a:spcAft>
              <a:buNone/>
            </a:pPr>
            <a:r>
              <a:t/>
            </a:r>
            <a:endParaRPr sz="1804">
              <a:solidFill>
                <a:srgbClr val="243666"/>
              </a:solidFill>
              <a:latin typeface="Arial"/>
              <a:ea typeface="Arial"/>
              <a:cs typeface="Arial"/>
              <a:sym typeface="Arial"/>
            </a:endParaRPr>
          </a:p>
        </p:txBody>
      </p:sp>
      <p:pic>
        <p:nvPicPr>
          <p:cNvPr descr="A blue and red text on a black background&#10;&#10;Description automatically generated" id="106" name="Google Shape;106;p13"/>
          <p:cNvPicPr preferRelativeResize="0"/>
          <p:nvPr/>
        </p:nvPicPr>
        <p:blipFill rotWithShape="1">
          <a:blip r:embed="rId4">
            <a:alphaModFix/>
          </a:blip>
          <a:srcRect b="0" l="0" r="0" t="0"/>
          <a:stretch/>
        </p:blipFill>
        <p:spPr>
          <a:xfrm>
            <a:off x="4263472" y="399376"/>
            <a:ext cx="2215204" cy="718444"/>
          </a:xfrm>
          <a:prstGeom prst="rect">
            <a:avLst/>
          </a:prstGeom>
          <a:noFill/>
          <a:ln>
            <a:noFill/>
          </a:ln>
        </p:spPr>
      </p:pic>
      <p:sp>
        <p:nvSpPr>
          <p:cNvPr id="107" name="Google Shape;107;p13"/>
          <p:cNvSpPr txBox="1"/>
          <p:nvPr/>
        </p:nvSpPr>
        <p:spPr>
          <a:xfrm>
            <a:off x="9207007" y="5987303"/>
            <a:ext cx="3251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IBM Plex Sans"/>
                <a:ea typeface="IBM Plex Sans"/>
                <a:cs typeface="IBM Plex Sans"/>
                <a:sym typeface="IBM Plex Sans"/>
              </a:rPr>
              <a:t>#skillsbuild</a:t>
            </a:r>
            <a:endParaRPr b="1" sz="2400">
              <a:solidFill>
                <a:schemeClr val="dk1"/>
              </a:solidFill>
              <a:latin typeface="IBM Plex Sans"/>
              <a:ea typeface="IBM Plex Sans"/>
              <a:cs typeface="IBM Plex Sans"/>
              <a:sym typeface="IBM Plex Sans"/>
            </a:endParaRPr>
          </a:p>
        </p:txBody>
      </p:sp>
      <p:sp>
        <p:nvSpPr>
          <p:cNvPr id="108" name="Google Shape;108;p13"/>
          <p:cNvSpPr txBox="1"/>
          <p:nvPr/>
        </p:nvSpPr>
        <p:spPr>
          <a:xfrm>
            <a:off x="7815600" y="1265623"/>
            <a:ext cx="3828900" cy="379800"/>
          </a:xfrm>
          <a:prstGeom prst="rect">
            <a:avLst/>
          </a:prstGeom>
          <a:noFill/>
          <a:ln cap="flat" cmpd="sng" w="381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40022"/>
              </a:lnSpc>
              <a:spcBef>
                <a:spcPts val="0"/>
              </a:spcBef>
              <a:spcAft>
                <a:spcPts val="0"/>
              </a:spcAft>
              <a:buNone/>
            </a:pPr>
            <a:r>
              <a:rPr lang="en-US" sz="1850">
                <a:solidFill>
                  <a:srgbClr val="243666"/>
                </a:solidFill>
                <a:latin typeface="Arial"/>
                <a:ea typeface="Arial"/>
                <a:cs typeface="Arial"/>
                <a:sym typeface="Arial"/>
              </a:rPr>
              <a:t>Project Short Summary</a:t>
            </a:r>
            <a:endParaRPr sz="1850"/>
          </a:p>
        </p:txBody>
      </p:sp>
      <p:sp>
        <p:nvSpPr>
          <p:cNvPr id="109" name="Google Shape;109;p13"/>
          <p:cNvSpPr txBox="1"/>
          <p:nvPr/>
        </p:nvSpPr>
        <p:spPr>
          <a:xfrm>
            <a:off x="432726" y="4494429"/>
            <a:ext cx="24033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7000"/>
              </a:lnSpc>
              <a:spcBef>
                <a:spcPts val="0"/>
              </a:spcBef>
              <a:spcAft>
                <a:spcPts val="0"/>
              </a:spcAft>
              <a:buNone/>
            </a:pPr>
            <a:r>
              <a:rPr b="1" lang="en-US" sz="2000">
                <a:solidFill>
                  <a:schemeClr val="lt1"/>
                </a:solidFill>
              </a:rPr>
              <a:t>SHUBH SHARMA</a:t>
            </a:r>
            <a:endParaRPr sz="2300"/>
          </a:p>
        </p:txBody>
      </p:sp>
      <p:sp>
        <p:nvSpPr>
          <p:cNvPr id="110" name="Google Shape;110;p13"/>
          <p:cNvSpPr txBox="1"/>
          <p:nvPr/>
        </p:nvSpPr>
        <p:spPr>
          <a:xfrm>
            <a:off x="297250" y="5139375"/>
            <a:ext cx="3040500" cy="323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500">
                <a:solidFill>
                  <a:schemeClr val="lt1"/>
                </a:solidFill>
              </a:rPr>
              <a:t>sharma.shubh0401@gmail.com</a:t>
            </a:r>
            <a:endParaRPr sz="1700"/>
          </a:p>
        </p:txBody>
      </p:sp>
      <p:sp>
        <p:nvSpPr>
          <p:cNvPr id="111" name="Google Shape;111;p13"/>
          <p:cNvSpPr txBox="1"/>
          <p:nvPr/>
        </p:nvSpPr>
        <p:spPr>
          <a:xfrm>
            <a:off x="8086799" y="1651202"/>
            <a:ext cx="3557700" cy="3555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chemeClr val="dk1"/>
                </a:solidFill>
              </a:rPr>
              <a:t>The project aimed to predict customer booking behavior for a travel agency using IBM Watson Studio’s AutoAI. By leveraging advanced machine learning techniques and analyzing key features</a:t>
            </a:r>
            <a:r>
              <a:rPr lang="en-US" sz="1500">
                <a:solidFill>
                  <a:schemeClr val="dk1"/>
                </a:solidFill>
              </a:rPr>
              <a:t> such as </a:t>
            </a:r>
            <a:r>
              <a:rPr lang="en-US" sz="1500">
                <a:solidFill>
                  <a:srgbClr val="188038"/>
                </a:solidFill>
                <a:latin typeface="Roboto Mono"/>
                <a:ea typeface="Roboto Mono"/>
                <a:cs typeface="Roboto Mono"/>
                <a:sym typeface="Roboto Mono"/>
              </a:rPr>
              <a:t>booking_origin</a:t>
            </a:r>
            <a:r>
              <a:rPr lang="en-US" sz="1500">
                <a:solidFill>
                  <a:schemeClr val="dk1"/>
                </a:solidFill>
              </a:rPr>
              <a:t> and </a:t>
            </a:r>
            <a:r>
              <a:rPr lang="en-US" sz="1500">
                <a:solidFill>
                  <a:srgbClr val="188038"/>
                </a:solidFill>
                <a:latin typeface="Roboto Mono"/>
                <a:ea typeface="Roboto Mono"/>
                <a:cs typeface="Roboto Mono"/>
                <a:sym typeface="Roboto Mono"/>
              </a:rPr>
              <a:t>sales_channel</a:t>
            </a:r>
            <a:r>
              <a:rPr lang="en-US" sz="1500">
                <a:solidFill>
                  <a:schemeClr val="dk1"/>
                </a:solidFill>
              </a:rPr>
              <a:t>, </a:t>
            </a:r>
            <a:r>
              <a:rPr lang="en-US" sz="1500">
                <a:solidFill>
                  <a:schemeClr val="dk1"/>
                </a:solidFill>
              </a:rPr>
              <a:t>we developed a highly accurate predictive model. The solution not only improved marketing strategies but also optimized resource allocation. The use of AutoAI streamlined the process, allowing for efficient model training and deployment, and demonstrated the power of modern, code-free data science tools.</a:t>
            </a:r>
            <a:endParaRPr sz="1500">
              <a:solidFill>
                <a:schemeClr val="dk1"/>
              </a:solidFill>
              <a:latin typeface="Arial"/>
              <a:ea typeface="Arial"/>
              <a:cs typeface="Arial"/>
              <a:sym typeface="Arial"/>
            </a:endParaRPr>
          </a:p>
        </p:txBody>
      </p:sp>
      <p:sp>
        <p:nvSpPr>
          <p:cNvPr id="112" name="Google Shape;112;p13"/>
          <p:cNvSpPr txBox="1"/>
          <p:nvPr/>
        </p:nvSpPr>
        <p:spPr>
          <a:xfrm>
            <a:off x="2174433" y="1265628"/>
            <a:ext cx="6393300" cy="379800"/>
          </a:xfrm>
          <a:prstGeom prst="rect">
            <a:avLst/>
          </a:prstGeom>
          <a:noFill/>
          <a:ln>
            <a:noFill/>
          </a:ln>
        </p:spPr>
        <p:txBody>
          <a:bodyPr anchorCtr="0" anchor="t" bIns="45700" lIns="91425" spcFirstLastPara="1" rIns="91425" wrap="square" tIns="45700">
            <a:spAutoFit/>
          </a:bodyPr>
          <a:lstStyle/>
          <a:p>
            <a:pPr indent="0" lvl="0" marL="0" marR="0" rtl="0" algn="ctr">
              <a:lnSpc>
                <a:spcPct val="135297"/>
              </a:lnSpc>
              <a:spcBef>
                <a:spcPts val="0"/>
              </a:spcBef>
              <a:spcAft>
                <a:spcPts val="0"/>
              </a:spcAft>
              <a:buNone/>
            </a:pPr>
            <a:r>
              <a:rPr lang="en-US" sz="1867">
                <a:solidFill>
                  <a:srgbClr val="243666"/>
                </a:solidFill>
                <a:latin typeface="Arial"/>
                <a:ea typeface="Arial"/>
                <a:cs typeface="Arial"/>
                <a:sym typeface="Arial"/>
              </a:rPr>
              <a:t>Program Feedback</a:t>
            </a:r>
            <a:endParaRPr/>
          </a:p>
        </p:txBody>
      </p:sp>
      <p:pic>
        <p:nvPicPr>
          <p:cNvPr id="113" name="Google Shape;113;p13"/>
          <p:cNvPicPr preferRelativeResize="0"/>
          <p:nvPr/>
        </p:nvPicPr>
        <p:blipFill rotWithShape="1">
          <a:blip r:embed="rId5">
            <a:alphaModFix/>
          </a:blip>
          <a:srcRect b="0" l="0" r="0" t="10746"/>
          <a:stretch/>
        </p:blipFill>
        <p:spPr>
          <a:xfrm>
            <a:off x="574650" y="1427425"/>
            <a:ext cx="2119376" cy="2836050"/>
          </a:xfrm>
          <a:prstGeom prst="rect">
            <a:avLst/>
          </a:prstGeom>
          <a:noFill/>
          <a:ln>
            <a:noFill/>
          </a:ln>
        </p:spPr>
      </p:pic>
      <p:pic>
        <p:nvPicPr>
          <p:cNvPr id="114" name="Google Shape;114;p13"/>
          <p:cNvPicPr preferRelativeResize="0"/>
          <p:nvPr/>
        </p:nvPicPr>
        <p:blipFill>
          <a:blip r:embed="rId6">
            <a:alphaModFix/>
          </a:blip>
          <a:stretch>
            <a:fillRect/>
          </a:stretch>
        </p:blipFill>
        <p:spPr>
          <a:xfrm>
            <a:off x="3553775" y="4420275"/>
            <a:ext cx="4111599" cy="2096174"/>
          </a:xfrm>
          <a:prstGeom prst="rect">
            <a:avLst/>
          </a:prstGeom>
          <a:noFill/>
          <a:ln>
            <a:noFill/>
          </a:ln>
        </p:spPr>
      </p:pic>
      <p:sp>
        <p:nvSpPr>
          <p:cNvPr id="115" name="Google Shape;115;p13"/>
          <p:cNvSpPr txBox="1"/>
          <p:nvPr/>
        </p:nvSpPr>
        <p:spPr>
          <a:xfrm>
            <a:off x="3410600" y="1645413"/>
            <a:ext cx="4398000" cy="2401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chemeClr val="dk1"/>
                </a:solidFill>
                <a:latin typeface="Arial"/>
                <a:ea typeface="Arial"/>
                <a:cs typeface="Arial"/>
                <a:sym typeface="Arial"/>
              </a:rPr>
              <a:t>The IBM SkillBuild Edunet program offered exceptional resources and training that greatly enhanced my skills in data science and machine learning. The structured learning path, hands-on projects, and real-world scenarios provided a comprehensive understanding of the latest technologies and best practices. The program's focus on practical applications, especially with tools like IBM Watson Studio, was invaluable for my professional growth.</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