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embeddedFontLst>
    <p:embeddedFont>
      <p:font typeface="Gill Sans"/>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iDABtz1Djyq/4z3MjEDT70ZXSF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F1B50D3-131F-4D33-8FFF-7FDE97712DF4}">
  <a:tblStyle styleId="{BF1B50D3-131F-4D33-8FFF-7FDE97712DF4}"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GillSans-regular.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GillSans-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4a81e09059f8c78f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4a81e09059f8c78f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4a81e09059f8c78f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4a81e09059f8c78f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4a81e09059f8c78f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4a81e09059f8c78f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4a81e09059f8c78f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4a81e09059f8c78f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0" name="Google Shape;26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e25967eca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11e25967eca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4a81e09059f8c78f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4a81e09059f8c78f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6" name="Google Shape;286;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36aad9ee8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136aad9ee8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e25967eca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11e25967eca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4a81e09059f8c78f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4a81e09059f8c78f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4a81e09059f8c78f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4a81e09059f8c78f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4a81e09059f8c78f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4a81e09059f8c78f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4a81e09059f8c78f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4a81e09059f8c78f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4a81e09059f8c78f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4a81e09059f8c78f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28"/>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8"/>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18" name="Google Shape;18;p2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8"/>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37"/>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7"/>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22072" lvl="1" marL="914400" algn="l">
              <a:lnSpc>
                <a:spcPct val="100000"/>
              </a:lnSpc>
              <a:spcBef>
                <a:spcPts val="600"/>
              </a:spcBef>
              <a:spcAft>
                <a:spcPts val="0"/>
              </a:spcAft>
              <a:buSzPts val="1472"/>
              <a:buChar char="◼"/>
              <a:defRPr/>
            </a:lvl2pPr>
            <a:lvl3pPr indent="-310388" lvl="2" marL="1371600" algn="l">
              <a:lnSpc>
                <a:spcPct val="100000"/>
              </a:lnSpc>
              <a:spcBef>
                <a:spcPts val="600"/>
              </a:spcBef>
              <a:spcAft>
                <a:spcPts val="0"/>
              </a:spcAft>
              <a:buSzPts val="1288"/>
              <a:buChar char="◼"/>
              <a:defRPr/>
            </a:lvl3pPr>
            <a:lvl4pPr indent="-298703" lvl="3" marL="1828800" algn="l">
              <a:lnSpc>
                <a:spcPct val="100000"/>
              </a:lnSpc>
              <a:spcBef>
                <a:spcPts val="600"/>
              </a:spcBef>
              <a:spcAft>
                <a:spcPts val="0"/>
              </a:spcAft>
              <a:buSzPts val="1104"/>
              <a:buChar char="◼"/>
              <a:defRPr/>
            </a:lvl4pPr>
            <a:lvl5pPr indent="-298704" lvl="4" marL="2286000" algn="l">
              <a:lnSpc>
                <a:spcPct val="100000"/>
              </a:lnSpc>
              <a:spcBef>
                <a:spcPts val="600"/>
              </a:spcBef>
              <a:spcAft>
                <a:spcPts val="0"/>
              </a:spcAft>
              <a:buSzPts val="1104"/>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2" name="Google Shape;82;p3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38"/>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8"/>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8"/>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9" name="Google Shape;89;p38"/>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9F276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8"/>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8"/>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9"/>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9"/>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Gill Sans"/>
              <a:buNone/>
              <a:defRPr sz="36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9"/>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00000"/>
              </a:lnSpc>
              <a:spcBef>
                <a:spcPts val="320"/>
              </a:spcBef>
              <a:spcAft>
                <a:spcPts val="0"/>
              </a:spcAft>
              <a:buSzPts val="1472"/>
              <a:buNone/>
              <a:defRPr sz="1600" cap="none">
                <a:solidFill>
                  <a:schemeClr val="accent2"/>
                </a:solidFill>
              </a:defRPr>
            </a:lvl1pPr>
            <a:lvl2pPr lvl="1" algn="ctr">
              <a:lnSpc>
                <a:spcPct val="100000"/>
              </a:lnSpc>
              <a:spcBef>
                <a:spcPts val="600"/>
              </a:spcBef>
              <a:spcAft>
                <a:spcPts val="0"/>
              </a:spcAft>
              <a:buSzPts val="1472"/>
              <a:buNone/>
              <a:defRPr>
                <a:solidFill>
                  <a:srgbClr val="888888"/>
                </a:solidFill>
              </a:defRPr>
            </a:lvl2pPr>
            <a:lvl3pPr lvl="2" algn="ctr">
              <a:lnSpc>
                <a:spcPct val="100000"/>
              </a:lnSpc>
              <a:spcBef>
                <a:spcPts val="600"/>
              </a:spcBef>
              <a:spcAft>
                <a:spcPts val="0"/>
              </a:spcAft>
              <a:buSzPts val="1288"/>
              <a:buNone/>
              <a:defRPr>
                <a:solidFill>
                  <a:srgbClr val="888888"/>
                </a:solidFill>
              </a:defRPr>
            </a:lvl3pPr>
            <a:lvl4pPr lvl="3" algn="ctr">
              <a:lnSpc>
                <a:spcPct val="100000"/>
              </a:lnSpc>
              <a:spcBef>
                <a:spcPts val="600"/>
              </a:spcBef>
              <a:spcAft>
                <a:spcPts val="0"/>
              </a:spcAft>
              <a:buSzPts val="1104"/>
              <a:buNone/>
              <a:defRPr>
                <a:solidFill>
                  <a:srgbClr val="888888"/>
                </a:solidFill>
              </a:defRPr>
            </a:lvl4pPr>
            <a:lvl5pPr lvl="4" algn="ctr">
              <a:lnSpc>
                <a:spcPct val="100000"/>
              </a:lnSpc>
              <a:spcBef>
                <a:spcPts val="600"/>
              </a:spcBef>
              <a:spcAft>
                <a:spcPts val="0"/>
              </a:spcAft>
              <a:buSzPts val="1104"/>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5" name="Google Shape;25;p29"/>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9F276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9F276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9"/>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0"/>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0"/>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Gill Sans"/>
              <a:buNone/>
              <a:defRPr b="0" sz="3600" cap="none">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0"/>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656"/>
              <a:buNone/>
              <a:defRPr sz="1800" cap="none">
                <a:solidFill>
                  <a:schemeClr val="accent2"/>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32" name="Google Shape;32;p3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9F276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9F276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31"/>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1"/>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1"/>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39" name="Google Shape;39;p31"/>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0" name="Google Shape;40;p3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32"/>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2"/>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2"/>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40"/>
              </a:spcBef>
              <a:spcAft>
                <a:spcPts val="0"/>
              </a:spcAft>
              <a:buSzPts val="2024"/>
              <a:buNone/>
              <a:defRPr b="0" sz="2200">
                <a:solidFill>
                  <a:schemeClr val="accent2"/>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47" name="Google Shape;47;p32"/>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8" name="Google Shape;48;p32"/>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40"/>
              </a:spcBef>
              <a:spcAft>
                <a:spcPts val="0"/>
              </a:spcAft>
              <a:buSzPts val="2024"/>
              <a:buNone/>
              <a:defRPr b="0" sz="2200">
                <a:solidFill>
                  <a:schemeClr val="accent2"/>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49" name="Google Shape;49;p32"/>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0" name="Google Shape;50;p32"/>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2"/>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3"/>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3"/>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3"/>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3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35"/>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5"/>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9F276A"/>
              </a:buClr>
              <a:buSzPts val="2000"/>
              <a:buFont typeface="Gill Sans"/>
              <a:buNone/>
              <a:defRPr b="0" sz="2000">
                <a:solidFill>
                  <a:srgbClr val="9F276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5"/>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lnSpc>
                <a:spcPct val="10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67" name="Google Shape;67;p35"/>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lnSpc>
                <a:spcPct val="100000"/>
              </a:lnSpc>
              <a:spcBef>
                <a:spcPts val="220"/>
              </a:spcBef>
              <a:spcAft>
                <a:spcPts val="0"/>
              </a:spcAft>
              <a:buSzPts val="1012"/>
              <a:buNone/>
              <a:defRPr sz="1100">
                <a:solidFill>
                  <a:schemeClr val="lt1"/>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68" name="Google Shape;68;p3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9F276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9F276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36"/>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Gill Sans"/>
              <a:buNone/>
              <a:defRPr b="0" sz="2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6"/>
          <p:cNvSpPr/>
          <p:nvPr>
            <p:ph idx="2" type="pic"/>
          </p:nvPr>
        </p:nvSpPr>
        <p:spPr>
          <a:xfrm>
            <a:off x="447817" y="599725"/>
            <a:ext cx="11290859" cy="3557252"/>
          </a:xfrm>
          <a:prstGeom prst="rect">
            <a:avLst/>
          </a:prstGeom>
          <a:noFill/>
          <a:ln>
            <a:noFill/>
          </a:ln>
        </p:spPr>
      </p:sp>
      <p:sp>
        <p:nvSpPr>
          <p:cNvPr id="74" name="Google Shape;74;p36"/>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240"/>
              </a:spcBef>
              <a:spcAft>
                <a:spcPts val="0"/>
              </a:spcAft>
              <a:buSzPts val="1104"/>
              <a:buNone/>
              <a:defRPr sz="12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5" name="Google Shape;75;p3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7" name="Google Shape;7;p27"/>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lnSpc>
                <a:spcPct val="100000"/>
              </a:lnSpc>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lnSpc>
                <a:spcPct val="100000"/>
              </a:lnSpc>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lnSpc>
                <a:spcPct val="100000"/>
              </a:lnSpc>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8" name="Google Shape;8;p2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chemeClr val="accent2"/>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9" name="Google Shape;9;p2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chemeClr val="accent2"/>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0" name="Google Shape;10;p2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27"/>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7"/>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7"/>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arxiv.org/pdf/1603.07285.pdf" TargetMode="External"/><Relationship Id="rId5" Type="http://schemas.openxmlformats.org/officeDocument/2006/relationships/hyperlink" Target="https://arxiv.org/pdf/1603.07285.pdf" TargetMode="External"/><Relationship Id="rId6" Type="http://schemas.openxmlformats.org/officeDocument/2006/relationships/hyperlink" Target="https://arxiv.org/pdf/1603.07285.pdf"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github.com/christianversloot/machine-learning-articles/blob/main/what-is-padding-in-a-neural-network.md" TargetMode="Externa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21.png"/><Relationship Id="rId5" Type="http://schemas.openxmlformats.org/officeDocument/2006/relationships/image" Target="../media/image1.png"/><Relationship Id="rId6" Type="http://schemas.openxmlformats.org/officeDocument/2006/relationships/hyperlink" Target="https://cs231n.github.io/convolutional-networks/#con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Gill Sans"/>
              <a:buNone/>
            </a:pPr>
            <a:r>
              <a:rPr b="1" lang="en-US" sz="4800"/>
              <a:t>Today</a:t>
            </a:r>
            <a:endParaRPr sz="4800"/>
          </a:p>
        </p:txBody>
      </p:sp>
      <p:sp>
        <p:nvSpPr>
          <p:cNvPr id="97" name="Google Shape;97;p1"/>
          <p:cNvSpPr txBox="1"/>
          <p:nvPr>
            <p:ph idx="1" type="body"/>
          </p:nvPr>
        </p:nvSpPr>
        <p:spPr>
          <a:xfrm>
            <a:off x="581192" y="2180496"/>
            <a:ext cx="11029500" cy="3678300"/>
          </a:xfrm>
          <a:prstGeom prst="rect">
            <a:avLst/>
          </a:prstGeom>
          <a:noFill/>
          <a:ln>
            <a:noFill/>
          </a:ln>
        </p:spPr>
        <p:txBody>
          <a:bodyPr anchorCtr="0" anchor="ctr" bIns="45700" lIns="91425" spcFirstLastPara="1" rIns="91425" wrap="square" tIns="45700">
            <a:normAutofit/>
          </a:bodyPr>
          <a:lstStyle/>
          <a:p>
            <a:pPr indent="-200844" lvl="0" marL="306000" rtl="0" algn="l">
              <a:lnSpc>
                <a:spcPct val="100000"/>
              </a:lnSpc>
              <a:spcBef>
                <a:spcPts val="960"/>
              </a:spcBef>
              <a:spcAft>
                <a:spcPts val="0"/>
              </a:spcAft>
              <a:buSzPts val="1656"/>
              <a:buNone/>
            </a:pPr>
            <a:r>
              <a:rPr lang="en-US"/>
              <a:t>B</a:t>
            </a:r>
            <a:r>
              <a:rPr lang="en-US"/>
              <a:t>uilding a Convolutional NN and image data preprocessing</a:t>
            </a:r>
            <a:endParaRPr/>
          </a:p>
          <a:p>
            <a:pPr indent="-200844" lvl="0" marL="306000" rtl="0" algn="l">
              <a:lnSpc>
                <a:spcPct val="100000"/>
              </a:lnSpc>
              <a:spcBef>
                <a:spcPts val="960"/>
              </a:spcBef>
              <a:spcAft>
                <a:spcPts val="0"/>
              </a:spcAft>
              <a:buSzPts val="1656"/>
              <a:buNone/>
            </a:pPr>
            <a:r>
              <a:t/>
            </a:r>
            <a:endParaRPr/>
          </a:p>
          <a:p>
            <a:pPr indent="-200844" lvl="0" marL="306000" rtl="0" algn="l">
              <a:lnSpc>
                <a:spcPct val="100000"/>
              </a:lnSpc>
              <a:spcBef>
                <a:spcPts val="960"/>
              </a:spcBef>
              <a:spcAft>
                <a:spcPts val="0"/>
              </a:spcAft>
              <a:buSzPts val="1656"/>
              <a:buNone/>
            </a:pPr>
            <a:r>
              <a:t/>
            </a:r>
            <a:endParaRPr/>
          </a:p>
          <a:p>
            <a:pPr indent="-200844" lvl="0" marL="306000" rtl="0" algn="l">
              <a:lnSpc>
                <a:spcPct val="100000"/>
              </a:lnSpc>
              <a:spcBef>
                <a:spcPts val="960"/>
              </a:spcBef>
              <a:spcAft>
                <a:spcPts val="0"/>
              </a:spcAft>
              <a:buSzPts val="1656"/>
              <a:buNone/>
            </a:pPr>
            <a:r>
              <a:rPr lang="en-US"/>
              <a:t>In the upcoming week you will next learn the concepts that changed the whole course of Machine Learning.</a:t>
            </a:r>
            <a:endParaRPr/>
          </a:p>
          <a:p>
            <a:pPr indent="-200844" lvl="0" marL="306000" rtl="0" algn="l">
              <a:lnSpc>
                <a:spcPct val="100000"/>
              </a:lnSpc>
              <a:spcBef>
                <a:spcPts val="960"/>
              </a:spcBef>
              <a:spcAft>
                <a:spcPts val="0"/>
              </a:spcAft>
              <a:buSzPts val="1656"/>
              <a:buNone/>
            </a:pPr>
            <a:r>
              <a:t/>
            </a:r>
            <a:endParaRPr/>
          </a:p>
          <a:p>
            <a:pPr indent="0" lvl="0" marL="105156" rtl="0" algn="l">
              <a:lnSpc>
                <a:spcPct val="100000"/>
              </a:lnSpc>
              <a:spcBef>
                <a:spcPts val="960"/>
              </a:spcBef>
              <a:spcAft>
                <a:spcPts val="0"/>
              </a:spcAft>
              <a:buClr>
                <a:srgbClr val="000000"/>
              </a:buClr>
              <a:buSzPts val="1656"/>
              <a:buFont typeface="Arial"/>
              <a:buNone/>
            </a:pPr>
            <a:r>
              <a:rPr b="1" i="1" lang="en-US" sz="2300"/>
              <a:t>Convolutional Neural Networks</a:t>
            </a:r>
            <a:r>
              <a:rPr lang="en-US"/>
              <a:t>, these can detect almost anything from Images and are the most interesting concepts in Deep Learning.</a:t>
            </a:r>
            <a:endParaRPr/>
          </a:p>
        </p:txBody>
      </p:sp>
      <p:sp>
        <p:nvSpPr>
          <p:cNvPr id="98" name="Google Shape;98;p1"/>
          <p:cNvSpPr/>
          <p:nvPr/>
        </p:nvSpPr>
        <p:spPr>
          <a:xfrm>
            <a:off x="479400" y="6395297"/>
            <a:ext cx="11233200" cy="444000"/>
          </a:xfrm>
          <a:prstGeom prst="rect">
            <a:avLst/>
          </a:prstGeom>
          <a:solidFill>
            <a:srgbClr val="4D1434">
              <a:alpha val="0"/>
            </a:srgbClr>
          </a:solidFill>
          <a:ln cap="rnd" cmpd="sng" w="22225">
            <a:solidFill>
              <a:srgbClr val="380E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6C244A"/>
                </a:solidFill>
                <a:latin typeface="Arial Rounded"/>
                <a:ea typeface="Arial Rounded"/>
                <a:cs typeface="Arial Rounded"/>
                <a:sym typeface="Arial Rounded"/>
              </a:rPr>
              <a:t>AI4L</a:t>
            </a:r>
            <a:r>
              <a:rPr b="1" lang="en-US" sz="1800">
                <a:solidFill>
                  <a:srgbClr val="6C244A"/>
                </a:solidFill>
                <a:latin typeface="Arial Rounded"/>
                <a:ea typeface="Arial Rounded"/>
                <a:cs typeface="Arial Rounded"/>
                <a:sym typeface="Arial Rounded"/>
              </a:rPr>
              <a:t>E</a:t>
            </a:r>
            <a:r>
              <a:rPr b="1" i="0" lang="en-US" sz="1800" u="none" cap="none" strike="noStrike">
                <a:solidFill>
                  <a:srgbClr val="6C244A"/>
                </a:solidFill>
                <a:latin typeface="Arial Rounded"/>
                <a:ea typeface="Arial Rounded"/>
                <a:cs typeface="Arial Rounded"/>
                <a:sym typeface="Arial Rounded"/>
              </a:rPr>
              <a:t> 			                                  Week 4. Session </a:t>
            </a:r>
            <a:r>
              <a:rPr b="1" lang="en-US" sz="1800">
                <a:solidFill>
                  <a:srgbClr val="6C244A"/>
                </a:solidFill>
                <a:latin typeface="Arial Rounded"/>
                <a:ea typeface="Arial Rounded"/>
                <a:cs typeface="Arial Rounded"/>
                <a:sym typeface="Arial Rounded"/>
              </a:rPr>
              <a:t>3</a:t>
            </a:r>
            <a:endParaRPr b="1" i="0" sz="1800" u="none" cap="none" strike="noStrike">
              <a:solidFill>
                <a:srgbClr val="6C244A"/>
              </a:solidFill>
              <a:latin typeface="Arial Rounded"/>
              <a:ea typeface="Arial Rounded"/>
              <a:cs typeface="Arial Rounded"/>
              <a:sym typeface="Arial Rounded"/>
            </a:endParaRPr>
          </a:p>
        </p:txBody>
      </p:sp>
      <p:pic>
        <p:nvPicPr>
          <p:cNvPr id="99" name="Google Shape;99;p1"/>
          <p:cNvPicPr preferRelativeResize="0"/>
          <p:nvPr/>
        </p:nvPicPr>
        <p:blipFill rotWithShape="1">
          <a:blip r:embed="rId3">
            <a:alphaModFix/>
          </a:blip>
          <a:srcRect b="0" l="0" r="0" t="0"/>
          <a:stretch/>
        </p:blipFill>
        <p:spPr>
          <a:xfrm>
            <a:off x="9579178" y="6430813"/>
            <a:ext cx="2031621" cy="372975"/>
          </a:xfrm>
          <a:prstGeom prst="rect">
            <a:avLst/>
          </a:prstGeom>
          <a:noFill/>
          <a:ln>
            <a:noFill/>
          </a:ln>
        </p:spPr>
      </p:pic>
      <p:sp>
        <p:nvSpPr>
          <p:cNvPr id="100" name="Google Shape;100;p1"/>
          <p:cNvSpPr txBox="1"/>
          <p:nvPr/>
        </p:nvSpPr>
        <p:spPr>
          <a:xfrm>
            <a:off x="7058900" y="5806025"/>
            <a:ext cx="4551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sng" cap="none" strike="noStrike">
                <a:solidFill>
                  <a:srgbClr val="3D85C6"/>
                </a:solidFill>
                <a:latin typeface="Arial"/>
                <a:ea typeface="Arial"/>
                <a:cs typeface="Arial"/>
                <a:sym typeface="Arial"/>
                <a:hlinkClick r:id="rId4">
                  <a:extLst>
                    <a:ext uri="{A12FA001-AC4F-418D-AE19-62706E023703}">
                      <ahyp:hlinkClr val="tx"/>
                    </a:ext>
                  </a:extLst>
                </a:hlinkClick>
              </a:rPr>
              <a:t>A guide to convolution arithmetic for deep</a:t>
            </a:r>
            <a:r>
              <a:rPr b="0" i="0" lang="en-US" sz="1400" u="none" cap="none" strike="noStrike">
                <a:solidFill>
                  <a:srgbClr val="3D85C6"/>
                </a:solidFill>
                <a:uFill>
                  <a:noFill/>
                </a:uFill>
                <a:latin typeface="Arial"/>
                <a:ea typeface="Arial"/>
                <a:cs typeface="Arial"/>
                <a:sym typeface="Arial"/>
                <a:hlinkClick r:id="rId5">
                  <a:extLst>
                    <a:ext uri="{A12FA001-AC4F-418D-AE19-62706E023703}">
                      <ahyp:hlinkClr val="tx"/>
                    </a:ext>
                  </a:extLst>
                </a:hlinkClick>
              </a:rPr>
              <a:t> </a:t>
            </a:r>
            <a:r>
              <a:rPr b="0" i="0" lang="en-US" sz="1400" u="sng" cap="none" strike="noStrike">
                <a:solidFill>
                  <a:srgbClr val="3D85C6"/>
                </a:solidFill>
                <a:latin typeface="Arial"/>
                <a:ea typeface="Arial"/>
                <a:cs typeface="Arial"/>
                <a:sym typeface="Arial"/>
                <a:hlinkClick r:id="rId6">
                  <a:extLst>
                    <a:ext uri="{A12FA001-AC4F-418D-AE19-62706E023703}">
                      <ahyp:hlinkClr val="tx"/>
                    </a:ext>
                  </a:extLst>
                </a:hlinkClick>
              </a:rPr>
              <a:t>learning </a:t>
            </a:r>
            <a:r>
              <a:rPr b="0" i="0" lang="en-US" sz="1400" u="none" cap="none" strike="noStrike">
                <a:solidFill>
                  <a:srgbClr val="3D85C6"/>
                </a:solidFill>
                <a:latin typeface="Gill Sans"/>
                <a:ea typeface="Gill Sans"/>
                <a:cs typeface="Gill Sans"/>
                <a:sym typeface="Gill Sans"/>
              </a:rPr>
              <a:t>(HIGHLY Recommended)</a:t>
            </a:r>
            <a:endParaRPr b="0" i="0" sz="1400" u="none" cap="none" strike="noStrike">
              <a:solidFill>
                <a:srgbClr val="3D85C6"/>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Gill Sans"/>
              <a:buNone/>
            </a:pPr>
            <a:r>
              <a:rPr b="1" lang="en-US" sz="4800"/>
              <a:t>CONVOLUTION OPERATION</a:t>
            </a:r>
            <a:endParaRPr/>
          </a:p>
        </p:txBody>
      </p:sp>
      <p:pic>
        <p:nvPicPr>
          <p:cNvPr id="175" name="Google Shape;175;p3"/>
          <p:cNvPicPr preferRelativeResize="0"/>
          <p:nvPr/>
        </p:nvPicPr>
        <p:blipFill rotWithShape="1">
          <a:blip r:embed="rId3">
            <a:alphaModFix/>
          </a:blip>
          <a:srcRect b="0" l="0" r="0" t="0"/>
          <a:stretch/>
        </p:blipFill>
        <p:spPr>
          <a:xfrm>
            <a:off x="388125" y="2757795"/>
            <a:ext cx="11415749" cy="2537680"/>
          </a:xfrm>
          <a:prstGeom prst="rect">
            <a:avLst/>
          </a:prstGeom>
          <a:noFill/>
          <a:ln>
            <a:noFill/>
          </a:ln>
        </p:spPr>
      </p:pic>
      <p:sp>
        <p:nvSpPr>
          <p:cNvPr id="176" name="Google Shape;176;p3"/>
          <p:cNvSpPr/>
          <p:nvPr/>
        </p:nvSpPr>
        <p:spPr>
          <a:xfrm>
            <a:off x="464325" y="6337322"/>
            <a:ext cx="11233200" cy="444000"/>
          </a:xfrm>
          <a:prstGeom prst="rect">
            <a:avLst/>
          </a:prstGeom>
          <a:solidFill>
            <a:srgbClr val="4D1434">
              <a:alpha val="0"/>
            </a:srgbClr>
          </a:solidFill>
          <a:ln cap="rnd" cmpd="sng" w="22225">
            <a:solidFill>
              <a:srgbClr val="380E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6C244A"/>
                </a:solidFill>
                <a:latin typeface="Arial Rounded"/>
                <a:ea typeface="Arial Rounded"/>
                <a:cs typeface="Arial Rounded"/>
                <a:sym typeface="Arial Rounded"/>
              </a:rPr>
              <a:t>AI4L</a:t>
            </a:r>
            <a:r>
              <a:rPr b="1" lang="en-US" sz="1800">
                <a:solidFill>
                  <a:srgbClr val="6C244A"/>
                </a:solidFill>
                <a:latin typeface="Arial Rounded"/>
                <a:ea typeface="Arial Rounded"/>
                <a:cs typeface="Arial Rounded"/>
                <a:sym typeface="Arial Rounded"/>
              </a:rPr>
              <a:t>E</a:t>
            </a:r>
            <a:r>
              <a:rPr b="1" i="0" lang="en-US" sz="1800" u="none" cap="none" strike="noStrike">
                <a:solidFill>
                  <a:srgbClr val="6C244A"/>
                </a:solidFill>
                <a:latin typeface="Arial Rounded"/>
                <a:ea typeface="Arial Rounded"/>
                <a:cs typeface="Arial Rounded"/>
                <a:sym typeface="Arial Rounded"/>
              </a:rPr>
              <a:t> 			                                  Week 4. Session </a:t>
            </a:r>
            <a:r>
              <a:rPr b="1" lang="en-US" sz="1800">
                <a:solidFill>
                  <a:srgbClr val="6C244A"/>
                </a:solidFill>
                <a:latin typeface="Arial Rounded"/>
                <a:ea typeface="Arial Rounded"/>
                <a:cs typeface="Arial Rounded"/>
                <a:sym typeface="Arial Rounded"/>
              </a:rPr>
              <a:t>3</a:t>
            </a:r>
            <a:endParaRPr b="1" i="0" sz="1800" u="none" cap="none" strike="noStrike">
              <a:solidFill>
                <a:srgbClr val="6C244A"/>
              </a:solidFill>
              <a:latin typeface="Arial Rounded"/>
              <a:ea typeface="Arial Rounded"/>
              <a:cs typeface="Arial Rounded"/>
              <a:sym typeface="Arial Rounded"/>
            </a:endParaRPr>
          </a:p>
        </p:txBody>
      </p:sp>
      <p:pic>
        <p:nvPicPr>
          <p:cNvPr id="177" name="Google Shape;177;p3"/>
          <p:cNvPicPr preferRelativeResize="0"/>
          <p:nvPr/>
        </p:nvPicPr>
        <p:blipFill rotWithShape="1">
          <a:blip r:embed="rId4">
            <a:alphaModFix/>
          </a:blip>
          <a:srcRect b="0" l="0" r="0" t="0"/>
          <a:stretch/>
        </p:blipFill>
        <p:spPr>
          <a:xfrm>
            <a:off x="9553178" y="6372825"/>
            <a:ext cx="2031621" cy="372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lt1"/>
              </a:buClr>
              <a:buSzPct val="100000"/>
              <a:buFont typeface="Gill Sans"/>
              <a:buNone/>
            </a:pPr>
            <a:r>
              <a:rPr b="1" lang="en-US" sz="4800"/>
              <a:t>EDGE DETECTION using convolution</a:t>
            </a:r>
            <a:endParaRPr/>
          </a:p>
        </p:txBody>
      </p:sp>
      <p:pic>
        <p:nvPicPr>
          <p:cNvPr id="183" name="Google Shape;183;p4"/>
          <p:cNvPicPr preferRelativeResize="0"/>
          <p:nvPr/>
        </p:nvPicPr>
        <p:blipFill rotWithShape="1">
          <a:blip r:embed="rId3">
            <a:alphaModFix/>
          </a:blip>
          <a:srcRect b="0" l="0" r="0" t="0"/>
          <a:stretch/>
        </p:blipFill>
        <p:spPr>
          <a:xfrm>
            <a:off x="688475" y="2639600"/>
            <a:ext cx="2865368" cy="2690093"/>
          </a:xfrm>
          <a:prstGeom prst="rect">
            <a:avLst/>
          </a:prstGeom>
          <a:noFill/>
          <a:ln>
            <a:noFill/>
          </a:ln>
        </p:spPr>
      </p:pic>
      <p:graphicFrame>
        <p:nvGraphicFramePr>
          <p:cNvPr id="184" name="Google Shape;184;p4"/>
          <p:cNvGraphicFramePr/>
          <p:nvPr/>
        </p:nvGraphicFramePr>
        <p:xfrm>
          <a:off x="4506687" y="3361829"/>
          <a:ext cx="3000000" cy="3000000"/>
        </p:xfrm>
        <a:graphic>
          <a:graphicData uri="http://schemas.openxmlformats.org/drawingml/2006/table">
            <a:tbl>
              <a:tblPr>
                <a:noFill/>
                <a:tableStyleId>{BF1B50D3-131F-4D33-8FFF-7FDE97712DF4}</a:tableStyleId>
              </a:tblPr>
              <a:tblGrid>
                <a:gridCol w="556725"/>
                <a:gridCol w="556725"/>
                <a:gridCol w="556725"/>
              </a:tblGrid>
              <a:tr h="415200">
                <a:tc>
                  <a:txBody>
                    <a:bodyPr/>
                    <a:lstStyle/>
                    <a:p>
                      <a:pPr indent="0" lvl="0" marL="0" marR="0" rtl="0" algn="l">
                        <a:lnSpc>
                          <a:spcPct val="107000"/>
                        </a:lnSpc>
                        <a:spcBef>
                          <a:spcPts val="0"/>
                        </a:spcBef>
                        <a:spcAft>
                          <a:spcPts val="0"/>
                        </a:spcAft>
                        <a:buClr>
                          <a:srgbClr val="000000"/>
                        </a:buClr>
                        <a:buSzPts val="2400"/>
                        <a:buFont typeface="Arial"/>
                        <a:buNone/>
                      </a:pPr>
                      <a:r>
                        <a:rPr lang="en-US" sz="2400" u="none" cap="none" strike="noStrike">
                          <a:latin typeface="Calibri"/>
                          <a:ea typeface="Calibri"/>
                          <a:cs typeface="Calibri"/>
                          <a:sym typeface="Calibri"/>
                        </a:rPr>
                        <a:t>1</a:t>
                      </a:r>
                      <a:endParaRPr sz="2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400"/>
                        <a:buFont typeface="Arial"/>
                        <a:buNone/>
                      </a:pPr>
                      <a:r>
                        <a:rPr lang="en-US" sz="2400" u="none" cap="none" strike="noStrike">
                          <a:latin typeface="Calibri"/>
                          <a:ea typeface="Calibri"/>
                          <a:cs typeface="Calibri"/>
                          <a:sym typeface="Calibri"/>
                        </a:rPr>
                        <a:t>0</a:t>
                      </a:r>
                      <a:endParaRPr sz="2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400"/>
                        <a:buFont typeface="Arial"/>
                        <a:buNone/>
                      </a:pPr>
                      <a:r>
                        <a:rPr lang="en-US" sz="2400" u="none" cap="none" strike="noStrike">
                          <a:latin typeface="Calibri"/>
                          <a:ea typeface="Calibri"/>
                          <a:cs typeface="Calibri"/>
                          <a:sym typeface="Calibri"/>
                        </a:rPr>
                        <a:t>-1</a:t>
                      </a:r>
                      <a:endParaRPr sz="2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5200">
                <a:tc>
                  <a:txBody>
                    <a:bodyPr/>
                    <a:lstStyle/>
                    <a:p>
                      <a:pPr indent="0" lvl="0" marL="0" marR="0" rtl="0" algn="l">
                        <a:lnSpc>
                          <a:spcPct val="107000"/>
                        </a:lnSpc>
                        <a:spcBef>
                          <a:spcPts val="0"/>
                        </a:spcBef>
                        <a:spcAft>
                          <a:spcPts val="0"/>
                        </a:spcAft>
                        <a:buClr>
                          <a:srgbClr val="000000"/>
                        </a:buClr>
                        <a:buSzPts val="2400"/>
                        <a:buFont typeface="Arial"/>
                        <a:buNone/>
                      </a:pPr>
                      <a:r>
                        <a:rPr lang="en-US" sz="2400" u="none" cap="none" strike="noStrike">
                          <a:latin typeface="Calibri"/>
                          <a:ea typeface="Calibri"/>
                          <a:cs typeface="Calibri"/>
                          <a:sym typeface="Calibri"/>
                        </a:rPr>
                        <a:t>1</a:t>
                      </a:r>
                      <a:endParaRPr sz="2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400"/>
                        <a:buFont typeface="Arial"/>
                        <a:buNone/>
                      </a:pPr>
                      <a:r>
                        <a:rPr lang="en-US" sz="2400" u="none" cap="none" strike="noStrike">
                          <a:latin typeface="Calibri"/>
                          <a:ea typeface="Calibri"/>
                          <a:cs typeface="Calibri"/>
                          <a:sym typeface="Calibri"/>
                        </a:rPr>
                        <a:t>0</a:t>
                      </a:r>
                      <a:endParaRPr sz="2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400"/>
                        <a:buFont typeface="Arial"/>
                        <a:buNone/>
                      </a:pPr>
                      <a:r>
                        <a:rPr lang="en-US" sz="2400" u="none" cap="none" strike="noStrike">
                          <a:latin typeface="Calibri"/>
                          <a:ea typeface="Calibri"/>
                          <a:cs typeface="Calibri"/>
                          <a:sym typeface="Calibri"/>
                        </a:rPr>
                        <a:t>-1</a:t>
                      </a:r>
                      <a:endParaRPr sz="2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5200">
                <a:tc>
                  <a:txBody>
                    <a:bodyPr/>
                    <a:lstStyle/>
                    <a:p>
                      <a:pPr indent="0" lvl="0" marL="0" marR="0" rtl="0" algn="l">
                        <a:lnSpc>
                          <a:spcPct val="107000"/>
                        </a:lnSpc>
                        <a:spcBef>
                          <a:spcPts val="0"/>
                        </a:spcBef>
                        <a:spcAft>
                          <a:spcPts val="0"/>
                        </a:spcAft>
                        <a:buClr>
                          <a:srgbClr val="000000"/>
                        </a:buClr>
                        <a:buSzPts val="2400"/>
                        <a:buFont typeface="Arial"/>
                        <a:buNone/>
                      </a:pPr>
                      <a:r>
                        <a:rPr lang="en-US" sz="2400" u="none" cap="none" strike="noStrike">
                          <a:latin typeface="Calibri"/>
                          <a:ea typeface="Calibri"/>
                          <a:cs typeface="Calibri"/>
                          <a:sym typeface="Calibri"/>
                        </a:rPr>
                        <a:t>1</a:t>
                      </a:r>
                      <a:endParaRPr sz="2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400"/>
                        <a:buFont typeface="Arial"/>
                        <a:buNone/>
                      </a:pPr>
                      <a:r>
                        <a:rPr lang="en-US" sz="2400" u="none" cap="none" strike="noStrike">
                          <a:latin typeface="Calibri"/>
                          <a:ea typeface="Calibri"/>
                          <a:cs typeface="Calibri"/>
                          <a:sym typeface="Calibri"/>
                        </a:rPr>
                        <a:t>0</a:t>
                      </a:r>
                      <a:endParaRPr sz="2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400"/>
                        <a:buFont typeface="Arial"/>
                        <a:buNone/>
                      </a:pPr>
                      <a:r>
                        <a:rPr lang="en-US" sz="2400" u="none" cap="none" strike="noStrike">
                          <a:latin typeface="Calibri"/>
                          <a:ea typeface="Calibri"/>
                          <a:cs typeface="Calibri"/>
                          <a:sym typeface="Calibri"/>
                        </a:rPr>
                        <a:t>-1</a:t>
                      </a:r>
                      <a:endParaRPr sz="2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85" name="Google Shape;185;p4"/>
          <p:cNvSpPr txBox="1"/>
          <p:nvPr/>
        </p:nvSpPr>
        <p:spPr>
          <a:xfrm>
            <a:off x="3749419" y="3854018"/>
            <a:ext cx="28084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a:t>
            </a:r>
            <a:endParaRPr b="0" i="0" sz="1800" u="none" cap="none" strike="noStrike">
              <a:solidFill>
                <a:schemeClr val="dk1"/>
              </a:solidFill>
              <a:latin typeface="Gill Sans"/>
              <a:ea typeface="Gill Sans"/>
              <a:cs typeface="Gill Sans"/>
              <a:sym typeface="Gill Sans"/>
            </a:endParaRPr>
          </a:p>
        </p:txBody>
      </p:sp>
      <p:sp>
        <p:nvSpPr>
          <p:cNvPr id="186" name="Google Shape;186;p4"/>
          <p:cNvSpPr txBox="1"/>
          <p:nvPr/>
        </p:nvSpPr>
        <p:spPr>
          <a:xfrm>
            <a:off x="6848866" y="3863823"/>
            <a:ext cx="31931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a:t>
            </a:r>
            <a:endParaRPr b="0" i="0" sz="1800" u="none" cap="none" strike="noStrike">
              <a:solidFill>
                <a:schemeClr val="dk1"/>
              </a:solidFill>
              <a:latin typeface="Gill Sans"/>
              <a:ea typeface="Gill Sans"/>
              <a:cs typeface="Gill Sans"/>
              <a:sym typeface="Gill Sans"/>
            </a:endParaRPr>
          </a:p>
        </p:txBody>
      </p:sp>
      <p:sp>
        <p:nvSpPr>
          <p:cNvPr id="187" name="Google Shape;187;p4"/>
          <p:cNvSpPr txBox="1"/>
          <p:nvPr/>
        </p:nvSpPr>
        <p:spPr>
          <a:xfrm>
            <a:off x="6019213" y="1861657"/>
            <a:ext cx="5655715"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 3*1 + 1*1 + 2*1 + 0*0 + 5*0 + 7*0 + 1*-1 + 8*-1 + 2*-1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 3 + 1+ 2 - 1 - 8 - 2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 -5</a:t>
            </a:r>
            <a:endParaRPr b="0" i="0" sz="1800" u="none" cap="none" strike="noStrike">
              <a:solidFill>
                <a:schemeClr val="dk1"/>
              </a:solidFill>
              <a:latin typeface="Gill Sans"/>
              <a:ea typeface="Gill Sans"/>
              <a:cs typeface="Gill Sans"/>
              <a:sym typeface="Gill Sans"/>
            </a:endParaRPr>
          </a:p>
        </p:txBody>
      </p:sp>
      <p:graphicFrame>
        <p:nvGraphicFramePr>
          <p:cNvPr id="188" name="Google Shape;188;p4"/>
          <p:cNvGraphicFramePr/>
          <p:nvPr/>
        </p:nvGraphicFramePr>
        <p:xfrm>
          <a:off x="7975596" y="2994118"/>
          <a:ext cx="3000000" cy="3000000"/>
        </p:xfrm>
        <a:graphic>
          <a:graphicData uri="http://schemas.openxmlformats.org/drawingml/2006/table">
            <a:tbl>
              <a:tblPr>
                <a:noFill/>
                <a:tableStyleId>{BF1B50D3-131F-4D33-8FFF-7FDE97712DF4}</a:tableStyleId>
              </a:tblPr>
              <a:tblGrid>
                <a:gridCol w="661800"/>
                <a:gridCol w="641625"/>
                <a:gridCol w="641625"/>
                <a:gridCol w="641625"/>
              </a:tblGrid>
              <a:tr h="503125">
                <a:tc>
                  <a:txBody>
                    <a:bodyPr/>
                    <a:lstStyle/>
                    <a:p>
                      <a:pPr indent="0" lvl="0" marL="0" marR="0" rtl="0" algn="l">
                        <a:lnSpc>
                          <a:spcPct val="107000"/>
                        </a:lnSpc>
                        <a:spcBef>
                          <a:spcPts val="0"/>
                        </a:spcBef>
                        <a:spcAft>
                          <a:spcPts val="0"/>
                        </a:spcAft>
                        <a:buClr>
                          <a:srgbClr val="000000"/>
                        </a:buClr>
                        <a:buSzPts val="2400"/>
                        <a:buFont typeface="Arial"/>
                        <a:buNone/>
                      </a:pPr>
                      <a:r>
                        <a:rPr lang="en-US" sz="2400" u="none" cap="none" strike="noStrike">
                          <a:latin typeface="Calibri"/>
                          <a:ea typeface="Calibri"/>
                          <a:cs typeface="Calibri"/>
                          <a:sym typeface="Calibri"/>
                        </a:rPr>
                        <a:t>-5</a:t>
                      </a:r>
                      <a:endParaRPr sz="2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400"/>
                        <a:buFont typeface="Arial"/>
                        <a:buNone/>
                      </a:pPr>
                      <a:r>
                        <a:rPr lang="en-US" sz="2400" u="none" cap="none" strike="noStrike">
                          <a:latin typeface="Calibri"/>
                          <a:ea typeface="Calibri"/>
                          <a:cs typeface="Calibri"/>
                          <a:sym typeface="Calibri"/>
                        </a:rPr>
                        <a:t>-4</a:t>
                      </a:r>
                      <a:endParaRPr sz="2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400"/>
                        <a:buFont typeface="Arial"/>
                        <a:buNone/>
                      </a:pPr>
                      <a:r>
                        <a:rPr lang="en-US" sz="2400" u="none" cap="none" strike="noStrike">
                          <a:latin typeface="Calibri"/>
                          <a:ea typeface="Calibri"/>
                          <a:cs typeface="Calibri"/>
                          <a:sym typeface="Calibri"/>
                        </a:rPr>
                        <a:t>0</a:t>
                      </a:r>
                      <a:endParaRPr sz="2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400"/>
                        <a:buFont typeface="Arial"/>
                        <a:buNone/>
                      </a:pPr>
                      <a:r>
                        <a:rPr lang="en-US" sz="2400" u="none" cap="none" strike="noStrike">
                          <a:latin typeface="Calibri"/>
                          <a:ea typeface="Calibri"/>
                          <a:cs typeface="Calibri"/>
                          <a:sym typeface="Calibri"/>
                        </a:rPr>
                        <a:t>8</a:t>
                      </a:r>
                      <a:endParaRPr sz="2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03125">
                <a:tc>
                  <a:txBody>
                    <a:bodyPr/>
                    <a:lstStyle/>
                    <a:p>
                      <a:pPr indent="0" lvl="0" marL="0" marR="0" rtl="0" algn="l">
                        <a:lnSpc>
                          <a:spcPct val="107000"/>
                        </a:lnSpc>
                        <a:spcBef>
                          <a:spcPts val="0"/>
                        </a:spcBef>
                        <a:spcAft>
                          <a:spcPts val="0"/>
                        </a:spcAft>
                        <a:buClr>
                          <a:srgbClr val="000000"/>
                        </a:buClr>
                        <a:buSzPts val="2400"/>
                        <a:buFont typeface="Arial"/>
                        <a:buNone/>
                      </a:pPr>
                      <a:r>
                        <a:rPr lang="en-US" sz="2400" u="none" cap="none" strike="noStrike">
                          <a:latin typeface="Calibri"/>
                          <a:ea typeface="Calibri"/>
                          <a:cs typeface="Calibri"/>
                          <a:sym typeface="Calibri"/>
                        </a:rPr>
                        <a:t>-10</a:t>
                      </a:r>
                      <a:endParaRPr sz="2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400"/>
                        <a:buFont typeface="Arial"/>
                        <a:buNone/>
                      </a:pPr>
                      <a:r>
                        <a:rPr lang="en-US" sz="2400" u="none" cap="none" strike="noStrike">
                          <a:latin typeface="Calibri"/>
                          <a:ea typeface="Calibri"/>
                          <a:cs typeface="Calibri"/>
                          <a:sym typeface="Calibri"/>
                        </a:rPr>
                        <a:t>-2</a:t>
                      </a:r>
                      <a:endParaRPr sz="2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400"/>
                        <a:buFont typeface="Arial"/>
                        <a:buNone/>
                      </a:pPr>
                      <a:r>
                        <a:rPr lang="en-US" sz="2400" u="none" cap="none" strike="noStrike">
                          <a:latin typeface="Calibri"/>
                          <a:ea typeface="Calibri"/>
                          <a:cs typeface="Calibri"/>
                          <a:sym typeface="Calibri"/>
                        </a:rPr>
                        <a:t>2</a:t>
                      </a:r>
                      <a:endParaRPr sz="2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400"/>
                        <a:buFont typeface="Arial"/>
                        <a:buNone/>
                      </a:pPr>
                      <a:r>
                        <a:rPr lang="en-US" sz="2400" u="none" cap="none" strike="noStrike">
                          <a:latin typeface="Calibri"/>
                          <a:ea typeface="Calibri"/>
                          <a:cs typeface="Calibri"/>
                          <a:sym typeface="Calibri"/>
                        </a:rPr>
                        <a:t>3</a:t>
                      </a:r>
                      <a:endParaRPr sz="2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03125">
                <a:tc>
                  <a:txBody>
                    <a:bodyPr/>
                    <a:lstStyle/>
                    <a:p>
                      <a:pPr indent="0" lvl="0" marL="0" marR="0" rtl="0" algn="l">
                        <a:lnSpc>
                          <a:spcPct val="107000"/>
                        </a:lnSpc>
                        <a:spcBef>
                          <a:spcPts val="0"/>
                        </a:spcBef>
                        <a:spcAft>
                          <a:spcPts val="0"/>
                        </a:spcAft>
                        <a:buClr>
                          <a:srgbClr val="000000"/>
                        </a:buClr>
                        <a:buSzPts val="2400"/>
                        <a:buFont typeface="Arial"/>
                        <a:buNone/>
                      </a:pPr>
                      <a:r>
                        <a:rPr lang="en-US" sz="2400" u="none" cap="none" strike="noStrike">
                          <a:latin typeface="Calibri"/>
                          <a:ea typeface="Calibri"/>
                          <a:cs typeface="Calibri"/>
                          <a:sym typeface="Calibri"/>
                        </a:rPr>
                        <a:t>0</a:t>
                      </a:r>
                      <a:endParaRPr sz="2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400"/>
                        <a:buFont typeface="Arial"/>
                        <a:buNone/>
                      </a:pPr>
                      <a:r>
                        <a:rPr lang="en-US" sz="2400" u="none" cap="none" strike="noStrike">
                          <a:latin typeface="Calibri"/>
                          <a:ea typeface="Calibri"/>
                          <a:cs typeface="Calibri"/>
                          <a:sym typeface="Calibri"/>
                        </a:rPr>
                        <a:t>-2</a:t>
                      </a:r>
                      <a:endParaRPr sz="2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400"/>
                        <a:buFont typeface="Arial"/>
                        <a:buNone/>
                      </a:pPr>
                      <a:r>
                        <a:rPr lang="en-US" sz="2400" u="none" cap="none" strike="noStrike">
                          <a:latin typeface="Calibri"/>
                          <a:ea typeface="Calibri"/>
                          <a:cs typeface="Calibri"/>
                          <a:sym typeface="Calibri"/>
                        </a:rPr>
                        <a:t>-4</a:t>
                      </a:r>
                      <a:endParaRPr sz="2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400"/>
                        <a:buFont typeface="Arial"/>
                        <a:buNone/>
                      </a:pPr>
                      <a:r>
                        <a:rPr lang="en-US" sz="2400" u="none" cap="none" strike="noStrike">
                          <a:latin typeface="Calibri"/>
                          <a:ea typeface="Calibri"/>
                          <a:cs typeface="Calibri"/>
                          <a:sym typeface="Calibri"/>
                        </a:rPr>
                        <a:t>-7</a:t>
                      </a:r>
                      <a:endParaRPr sz="2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03125">
                <a:tc>
                  <a:txBody>
                    <a:bodyPr/>
                    <a:lstStyle/>
                    <a:p>
                      <a:pPr indent="0" lvl="0" marL="0" marR="0" rtl="0" algn="l">
                        <a:lnSpc>
                          <a:spcPct val="107000"/>
                        </a:lnSpc>
                        <a:spcBef>
                          <a:spcPts val="0"/>
                        </a:spcBef>
                        <a:spcAft>
                          <a:spcPts val="0"/>
                        </a:spcAft>
                        <a:buClr>
                          <a:srgbClr val="000000"/>
                        </a:buClr>
                        <a:buSzPts val="2400"/>
                        <a:buFont typeface="Arial"/>
                        <a:buNone/>
                      </a:pPr>
                      <a:r>
                        <a:rPr lang="en-US" sz="2400" u="none" cap="none" strike="noStrike">
                          <a:latin typeface="Calibri"/>
                          <a:ea typeface="Calibri"/>
                          <a:cs typeface="Calibri"/>
                          <a:sym typeface="Calibri"/>
                        </a:rPr>
                        <a:t>-3</a:t>
                      </a:r>
                      <a:endParaRPr sz="2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400"/>
                        <a:buFont typeface="Arial"/>
                        <a:buNone/>
                      </a:pPr>
                      <a:r>
                        <a:rPr lang="en-US" sz="2400" u="none" cap="none" strike="noStrike">
                          <a:latin typeface="Calibri"/>
                          <a:ea typeface="Calibri"/>
                          <a:cs typeface="Calibri"/>
                          <a:sym typeface="Calibri"/>
                        </a:rPr>
                        <a:t>-2</a:t>
                      </a:r>
                      <a:endParaRPr sz="2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400"/>
                        <a:buFont typeface="Arial"/>
                        <a:buNone/>
                      </a:pPr>
                      <a:r>
                        <a:rPr lang="en-US" sz="2400" u="none" cap="none" strike="noStrike">
                          <a:latin typeface="Calibri"/>
                          <a:ea typeface="Calibri"/>
                          <a:cs typeface="Calibri"/>
                          <a:sym typeface="Calibri"/>
                        </a:rPr>
                        <a:t>-3</a:t>
                      </a:r>
                      <a:endParaRPr sz="2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400"/>
                        <a:buFont typeface="Arial"/>
                        <a:buNone/>
                      </a:pPr>
                      <a:r>
                        <a:rPr lang="en-US" sz="2400" u="none" cap="none" strike="noStrike">
                          <a:latin typeface="Calibri"/>
                          <a:ea typeface="Calibri"/>
                          <a:cs typeface="Calibri"/>
                          <a:sym typeface="Calibri"/>
                        </a:rPr>
                        <a:t>-16</a:t>
                      </a:r>
                      <a:endParaRPr sz="2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cxnSp>
        <p:nvCxnSpPr>
          <p:cNvPr id="189" name="Google Shape;189;p4"/>
          <p:cNvCxnSpPr/>
          <p:nvPr/>
        </p:nvCxnSpPr>
        <p:spPr>
          <a:xfrm>
            <a:off x="6419461" y="2784987"/>
            <a:ext cx="0" cy="396752"/>
          </a:xfrm>
          <a:prstGeom prst="straightConnector1">
            <a:avLst/>
          </a:prstGeom>
          <a:noFill/>
          <a:ln cap="rnd" cmpd="sng" w="12700">
            <a:solidFill>
              <a:schemeClr val="dk1"/>
            </a:solidFill>
            <a:prstDash val="solid"/>
            <a:round/>
            <a:headEnd len="sm" w="sm" type="none"/>
            <a:tailEnd len="sm" w="sm" type="none"/>
          </a:ln>
        </p:spPr>
      </p:cxnSp>
      <p:cxnSp>
        <p:nvCxnSpPr>
          <p:cNvPr id="190" name="Google Shape;190;p4"/>
          <p:cNvCxnSpPr/>
          <p:nvPr/>
        </p:nvCxnSpPr>
        <p:spPr>
          <a:xfrm>
            <a:off x="6428792" y="3172408"/>
            <a:ext cx="1278294" cy="0"/>
          </a:xfrm>
          <a:prstGeom prst="straightConnector1">
            <a:avLst/>
          </a:prstGeom>
          <a:noFill/>
          <a:ln cap="rnd" cmpd="sng" w="12700">
            <a:solidFill>
              <a:schemeClr val="dk1"/>
            </a:solidFill>
            <a:prstDash val="solid"/>
            <a:round/>
            <a:headEnd len="sm" w="sm" type="none"/>
            <a:tailEnd len="med" w="med" type="triangle"/>
          </a:ln>
        </p:spPr>
      </p:cxnSp>
      <p:sp>
        <p:nvSpPr>
          <p:cNvPr id="191" name="Google Shape;191;p4"/>
          <p:cNvSpPr txBox="1"/>
          <p:nvPr/>
        </p:nvSpPr>
        <p:spPr>
          <a:xfrm>
            <a:off x="2803289" y="1944222"/>
            <a:ext cx="245395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Convolution Operation</a:t>
            </a:r>
            <a:endParaRPr b="0" i="0" sz="1800" u="none" cap="none" strike="noStrike">
              <a:solidFill>
                <a:schemeClr val="dk1"/>
              </a:solidFill>
              <a:latin typeface="Gill Sans"/>
              <a:ea typeface="Gill Sans"/>
              <a:cs typeface="Gill Sans"/>
              <a:sym typeface="Gill Sans"/>
            </a:endParaRPr>
          </a:p>
        </p:txBody>
      </p:sp>
      <p:cxnSp>
        <p:nvCxnSpPr>
          <p:cNvPr id="192" name="Google Shape;192;p4"/>
          <p:cNvCxnSpPr>
            <a:endCxn id="185" idx="0"/>
          </p:cNvCxnSpPr>
          <p:nvPr/>
        </p:nvCxnSpPr>
        <p:spPr>
          <a:xfrm>
            <a:off x="3889842" y="2354318"/>
            <a:ext cx="0" cy="1499700"/>
          </a:xfrm>
          <a:prstGeom prst="straightConnector1">
            <a:avLst/>
          </a:prstGeom>
          <a:noFill/>
          <a:ln cap="rnd" cmpd="sng" w="12700">
            <a:solidFill>
              <a:srgbClr val="45112E"/>
            </a:solidFill>
            <a:prstDash val="solid"/>
            <a:round/>
            <a:headEnd len="sm" w="sm" type="none"/>
            <a:tailEnd len="med" w="med" type="triangle"/>
          </a:ln>
        </p:spPr>
      </p:cxnSp>
      <p:sp>
        <p:nvSpPr>
          <p:cNvPr id="193" name="Google Shape;193;p4"/>
          <p:cNvSpPr txBox="1"/>
          <p:nvPr/>
        </p:nvSpPr>
        <p:spPr>
          <a:xfrm>
            <a:off x="1070038" y="5438992"/>
            <a:ext cx="210224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6x6 Grayscale Image</a:t>
            </a:r>
            <a:endParaRPr b="0" i="0" sz="1800" u="none" cap="none" strike="noStrike">
              <a:solidFill>
                <a:schemeClr val="dk1"/>
              </a:solidFill>
              <a:latin typeface="Gill Sans"/>
              <a:ea typeface="Gill Sans"/>
              <a:cs typeface="Gill Sans"/>
              <a:sym typeface="Gill Sans"/>
            </a:endParaRPr>
          </a:p>
        </p:txBody>
      </p:sp>
      <p:sp>
        <p:nvSpPr>
          <p:cNvPr id="194" name="Google Shape;194;p4"/>
          <p:cNvSpPr txBox="1"/>
          <p:nvPr/>
        </p:nvSpPr>
        <p:spPr>
          <a:xfrm>
            <a:off x="4799000" y="4787555"/>
            <a:ext cx="108555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3x3 Filter</a:t>
            </a:r>
            <a:endParaRPr b="0" i="0" sz="1800" u="none" cap="none" strike="noStrike">
              <a:solidFill>
                <a:schemeClr val="dk1"/>
              </a:solidFill>
              <a:latin typeface="Gill Sans"/>
              <a:ea typeface="Gill Sans"/>
              <a:cs typeface="Gill Sans"/>
              <a:sym typeface="Gill Sans"/>
            </a:endParaRPr>
          </a:p>
        </p:txBody>
      </p:sp>
      <p:sp>
        <p:nvSpPr>
          <p:cNvPr id="195" name="Google Shape;195;p4"/>
          <p:cNvSpPr txBox="1"/>
          <p:nvPr/>
        </p:nvSpPr>
        <p:spPr>
          <a:xfrm>
            <a:off x="8528175" y="5184307"/>
            <a:ext cx="148149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Output Image</a:t>
            </a:r>
            <a:endParaRPr b="0" i="0" sz="1800" u="none" cap="none" strike="noStrike">
              <a:solidFill>
                <a:schemeClr val="dk1"/>
              </a:solidFill>
              <a:latin typeface="Gill Sans"/>
              <a:ea typeface="Gill Sans"/>
              <a:cs typeface="Gill Sans"/>
              <a:sym typeface="Gill Sans"/>
            </a:endParaRPr>
          </a:p>
        </p:txBody>
      </p:sp>
      <p:sp>
        <p:nvSpPr>
          <p:cNvPr id="196" name="Google Shape;196;p4"/>
          <p:cNvSpPr/>
          <p:nvPr/>
        </p:nvSpPr>
        <p:spPr>
          <a:xfrm>
            <a:off x="581200" y="6381035"/>
            <a:ext cx="11233200" cy="444000"/>
          </a:xfrm>
          <a:prstGeom prst="rect">
            <a:avLst/>
          </a:prstGeom>
          <a:solidFill>
            <a:srgbClr val="4D1434">
              <a:alpha val="0"/>
            </a:srgbClr>
          </a:solidFill>
          <a:ln cap="rnd" cmpd="sng" w="22225">
            <a:solidFill>
              <a:srgbClr val="380E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6C244A"/>
                </a:solidFill>
                <a:latin typeface="Arial Rounded"/>
                <a:ea typeface="Arial Rounded"/>
                <a:cs typeface="Arial Rounded"/>
                <a:sym typeface="Arial Rounded"/>
              </a:rPr>
              <a:t>AI4L</a:t>
            </a:r>
            <a:r>
              <a:rPr b="1" lang="en-US" sz="1800">
                <a:solidFill>
                  <a:srgbClr val="6C244A"/>
                </a:solidFill>
                <a:latin typeface="Arial Rounded"/>
                <a:ea typeface="Arial Rounded"/>
                <a:cs typeface="Arial Rounded"/>
                <a:sym typeface="Arial Rounded"/>
              </a:rPr>
              <a:t>E</a:t>
            </a:r>
            <a:r>
              <a:rPr b="1" i="0" lang="en-US" sz="1800" u="none" cap="none" strike="noStrike">
                <a:solidFill>
                  <a:srgbClr val="6C244A"/>
                </a:solidFill>
                <a:latin typeface="Arial Rounded"/>
                <a:ea typeface="Arial Rounded"/>
                <a:cs typeface="Arial Rounded"/>
                <a:sym typeface="Arial Rounded"/>
              </a:rPr>
              <a:t> 			                                  Week 4. Session </a:t>
            </a:r>
            <a:r>
              <a:rPr b="1" lang="en-US" sz="1800">
                <a:solidFill>
                  <a:srgbClr val="6C244A"/>
                </a:solidFill>
                <a:latin typeface="Arial Rounded"/>
                <a:ea typeface="Arial Rounded"/>
                <a:cs typeface="Arial Rounded"/>
                <a:sym typeface="Arial Rounded"/>
              </a:rPr>
              <a:t>3</a:t>
            </a:r>
            <a:endParaRPr b="1" i="0" sz="1800" u="none" cap="none" strike="noStrike">
              <a:solidFill>
                <a:srgbClr val="6C244A"/>
              </a:solidFill>
              <a:latin typeface="Arial Rounded"/>
              <a:ea typeface="Arial Rounded"/>
              <a:cs typeface="Arial Rounded"/>
              <a:sym typeface="Arial Rounded"/>
            </a:endParaRPr>
          </a:p>
        </p:txBody>
      </p:sp>
      <p:pic>
        <p:nvPicPr>
          <p:cNvPr id="197" name="Google Shape;197;p4"/>
          <p:cNvPicPr preferRelativeResize="0"/>
          <p:nvPr/>
        </p:nvPicPr>
        <p:blipFill rotWithShape="1">
          <a:blip r:embed="rId4">
            <a:alphaModFix/>
          </a:blip>
          <a:srcRect b="0" l="0" r="0" t="0"/>
          <a:stretch/>
        </p:blipFill>
        <p:spPr>
          <a:xfrm>
            <a:off x="9658903" y="6416525"/>
            <a:ext cx="2031621" cy="372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Gill Sans"/>
              <a:buNone/>
            </a:pPr>
            <a:r>
              <a:rPr b="1" lang="en-US" sz="4800"/>
              <a:t>CONVOLUTION OPERATION</a:t>
            </a:r>
            <a:endParaRPr/>
          </a:p>
        </p:txBody>
      </p:sp>
      <p:pic>
        <p:nvPicPr>
          <p:cNvPr id="203" name="Google Shape;203;p5"/>
          <p:cNvPicPr preferRelativeResize="0"/>
          <p:nvPr/>
        </p:nvPicPr>
        <p:blipFill rotWithShape="1">
          <a:blip r:embed="rId3">
            <a:alphaModFix/>
          </a:blip>
          <a:srcRect b="0" l="0" r="0" t="0"/>
          <a:stretch/>
        </p:blipFill>
        <p:spPr>
          <a:xfrm>
            <a:off x="479394" y="2473902"/>
            <a:ext cx="11233213" cy="3338732"/>
          </a:xfrm>
          <a:prstGeom prst="rect">
            <a:avLst/>
          </a:prstGeom>
          <a:noFill/>
          <a:ln>
            <a:noFill/>
          </a:ln>
        </p:spPr>
      </p:pic>
      <p:sp>
        <p:nvSpPr>
          <p:cNvPr id="204" name="Google Shape;204;p5"/>
          <p:cNvSpPr/>
          <p:nvPr/>
        </p:nvSpPr>
        <p:spPr>
          <a:xfrm>
            <a:off x="479400" y="6395297"/>
            <a:ext cx="11233200" cy="444000"/>
          </a:xfrm>
          <a:prstGeom prst="rect">
            <a:avLst/>
          </a:prstGeom>
          <a:solidFill>
            <a:srgbClr val="4D1434">
              <a:alpha val="0"/>
            </a:srgbClr>
          </a:solidFill>
          <a:ln cap="rnd" cmpd="sng" w="22225">
            <a:solidFill>
              <a:srgbClr val="380E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6C244A"/>
                </a:solidFill>
                <a:latin typeface="Arial Rounded"/>
                <a:ea typeface="Arial Rounded"/>
                <a:cs typeface="Arial Rounded"/>
                <a:sym typeface="Arial Rounded"/>
              </a:rPr>
              <a:t>AI4L</a:t>
            </a:r>
            <a:r>
              <a:rPr b="1" lang="en-US" sz="1800">
                <a:solidFill>
                  <a:srgbClr val="6C244A"/>
                </a:solidFill>
                <a:latin typeface="Arial Rounded"/>
                <a:ea typeface="Arial Rounded"/>
                <a:cs typeface="Arial Rounded"/>
                <a:sym typeface="Arial Rounded"/>
              </a:rPr>
              <a:t>E</a:t>
            </a:r>
            <a:r>
              <a:rPr b="1" i="0" lang="en-US" sz="1800" u="none" cap="none" strike="noStrike">
                <a:solidFill>
                  <a:srgbClr val="6C244A"/>
                </a:solidFill>
                <a:latin typeface="Arial Rounded"/>
                <a:ea typeface="Arial Rounded"/>
                <a:cs typeface="Arial Rounded"/>
                <a:sym typeface="Arial Rounded"/>
              </a:rPr>
              <a:t> 			                                  Week 4. Session </a:t>
            </a:r>
            <a:r>
              <a:rPr b="1" lang="en-US" sz="1800">
                <a:solidFill>
                  <a:srgbClr val="6C244A"/>
                </a:solidFill>
                <a:latin typeface="Arial Rounded"/>
                <a:ea typeface="Arial Rounded"/>
                <a:cs typeface="Arial Rounded"/>
                <a:sym typeface="Arial Rounded"/>
              </a:rPr>
              <a:t>3</a:t>
            </a:r>
            <a:endParaRPr b="1" i="0" sz="1800" u="none" cap="none" strike="noStrike">
              <a:solidFill>
                <a:srgbClr val="6C244A"/>
              </a:solidFill>
              <a:latin typeface="Arial Rounded"/>
              <a:ea typeface="Arial Rounded"/>
              <a:cs typeface="Arial Rounded"/>
              <a:sym typeface="Arial Rounded"/>
            </a:endParaRPr>
          </a:p>
        </p:txBody>
      </p:sp>
      <p:pic>
        <p:nvPicPr>
          <p:cNvPr id="205" name="Google Shape;205;p5"/>
          <p:cNvPicPr preferRelativeResize="0"/>
          <p:nvPr/>
        </p:nvPicPr>
        <p:blipFill rotWithShape="1">
          <a:blip r:embed="rId4">
            <a:alphaModFix/>
          </a:blip>
          <a:srcRect b="0" l="0" r="0" t="0"/>
          <a:stretch/>
        </p:blipFill>
        <p:spPr>
          <a:xfrm>
            <a:off x="9579178" y="6430813"/>
            <a:ext cx="2031621" cy="372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4a81e09059f8c78f_43"/>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lang="en-US"/>
              <a:t>What is Padding in Machine Learning / convolution ?</a:t>
            </a:r>
            <a:endParaRPr/>
          </a:p>
        </p:txBody>
      </p:sp>
      <p:pic>
        <p:nvPicPr>
          <p:cNvPr id="211" name="Google Shape;211;g4a81e09059f8c78f_43"/>
          <p:cNvPicPr preferRelativeResize="0"/>
          <p:nvPr/>
        </p:nvPicPr>
        <p:blipFill rotWithShape="1">
          <a:blip r:embed="rId3">
            <a:alphaModFix/>
          </a:blip>
          <a:srcRect b="-2685" l="0" r="0" t="-15086"/>
          <a:stretch/>
        </p:blipFill>
        <p:spPr>
          <a:xfrm>
            <a:off x="2924175" y="3795175"/>
            <a:ext cx="6343650" cy="2497950"/>
          </a:xfrm>
          <a:prstGeom prst="rect">
            <a:avLst/>
          </a:prstGeom>
          <a:noFill/>
          <a:ln>
            <a:noFill/>
          </a:ln>
        </p:spPr>
      </p:pic>
      <p:sp>
        <p:nvSpPr>
          <p:cNvPr id="212" name="Google Shape;212;g4a81e09059f8c78f_43"/>
          <p:cNvSpPr txBox="1"/>
          <p:nvPr>
            <p:ph idx="1" type="body"/>
          </p:nvPr>
        </p:nvSpPr>
        <p:spPr>
          <a:xfrm>
            <a:off x="479400" y="1388049"/>
            <a:ext cx="11029500" cy="3183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360"/>
              </a:spcBef>
              <a:spcAft>
                <a:spcPts val="0"/>
              </a:spcAft>
              <a:buSzPts val="1656"/>
              <a:buNone/>
            </a:pPr>
            <a:r>
              <a:rPr lang="en-US"/>
              <a:t>Padding is a term relevant to convolutional neural networks </a:t>
            </a:r>
            <a:endParaRPr/>
          </a:p>
          <a:p>
            <a:pPr indent="0" lvl="0" marL="0" rtl="0" algn="l">
              <a:lnSpc>
                <a:spcPct val="100000"/>
              </a:lnSpc>
              <a:spcBef>
                <a:spcPts val="600"/>
              </a:spcBef>
              <a:spcAft>
                <a:spcPts val="0"/>
              </a:spcAft>
              <a:buSzPts val="1656"/>
              <a:buNone/>
            </a:pPr>
            <a:r>
              <a:rPr lang="en-US"/>
              <a:t>It refers to the amount of pixels added to an image when it is being processed by the kernel of a CNN</a:t>
            </a:r>
            <a:endParaRPr/>
          </a:p>
          <a:p>
            <a:pPr indent="0" lvl="0" marL="0" rtl="0" algn="l">
              <a:lnSpc>
                <a:spcPct val="100000"/>
              </a:lnSpc>
              <a:spcBef>
                <a:spcPts val="600"/>
              </a:spcBef>
              <a:spcAft>
                <a:spcPts val="0"/>
              </a:spcAft>
              <a:buSzPts val="1656"/>
              <a:buNone/>
            </a:pPr>
            <a:r>
              <a:rPr lang="en-US"/>
              <a:t>For example, if the padding in a CNN is set to zero, then every pixel value that is added will be of value zero</a:t>
            </a:r>
            <a:endParaRPr/>
          </a:p>
          <a:p>
            <a:pPr indent="0" lvl="0" marL="0" rtl="0" algn="l">
              <a:lnSpc>
                <a:spcPct val="100000"/>
              </a:lnSpc>
              <a:spcBef>
                <a:spcPts val="600"/>
              </a:spcBef>
              <a:spcAft>
                <a:spcPts val="0"/>
              </a:spcAft>
              <a:buSzPts val="1656"/>
              <a:buNone/>
            </a:pPr>
            <a:r>
              <a:rPr lang="en-US"/>
              <a:t> If, however, the zero padding is set to one, there will be a one pixel border added to the image with a pixel value of zero</a:t>
            </a:r>
            <a:endParaRPr/>
          </a:p>
          <a:p>
            <a:pPr indent="0" lvl="0" marL="0" rtl="0" algn="l">
              <a:lnSpc>
                <a:spcPct val="100000"/>
              </a:lnSpc>
              <a:spcBef>
                <a:spcPts val="600"/>
              </a:spcBef>
              <a:spcAft>
                <a:spcPts val="600"/>
              </a:spcAft>
              <a:buSzPts val="1656"/>
              <a:buNone/>
            </a:pPr>
            <a:r>
              <a:rPr lang="en-US"/>
              <a:t>It extends the area of an image in which a convolutional neural network processes. </a:t>
            </a:r>
            <a:endParaRPr/>
          </a:p>
        </p:txBody>
      </p:sp>
      <p:sp>
        <p:nvSpPr>
          <p:cNvPr id="213" name="Google Shape;213;g4a81e09059f8c78f_43"/>
          <p:cNvSpPr/>
          <p:nvPr/>
        </p:nvSpPr>
        <p:spPr>
          <a:xfrm>
            <a:off x="479400" y="6395297"/>
            <a:ext cx="11233200" cy="444000"/>
          </a:xfrm>
          <a:prstGeom prst="rect">
            <a:avLst/>
          </a:prstGeom>
          <a:solidFill>
            <a:srgbClr val="4D1434">
              <a:alpha val="0"/>
            </a:srgbClr>
          </a:solidFill>
          <a:ln cap="rnd" cmpd="sng" w="22225">
            <a:solidFill>
              <a:srgbClr val="380E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6C244A"/>
                </a:solidFill>
                <a:latin typeface="Arial Rounded"/>
                <a:ea typeface="Arial Rounded"/>
                <a:cs typeface="Arial Rounded"/>
                <a:sym typeface="Arial Rounded"/>
              </a:rPr>
              <a:t>AI4L</a:t>
            </a:r>
            <a:r>
              <a:rPr b="1" lang="en-US" sz="1800">
                <a:solidFill>
                  <a:srgbClr val="6C244A"/>
                </a:solidFill>
                <a:latin typeface="Arial Rounded"/>
                <a:ea typeface="Arial Rounded"/>
                <a:cs typeface="Arial Rounded"/>
                <a:sym typeface="Arial Rounded"/>
              </a:rPr>
              <a:t>E</a:t>
            </a:r>
            <a:r>
              <a:rPr b="1" i="0" lang="en-US" sz="1800" u="none" cap="none" strike="noStrike">
                <a:solidFill>
                  <a:srgbClr val="6C244A"/>
                </a:solidFill>
                <a:latin typeface="Arial Rounded"/>
                <a:ea typeface="Arial Rounded"/>
                <a:cs typeface="Arial Rounded"/>
                <a:sym typeface="Arial Rounded"/>
              </a:rPr>
              <a:t> 			                                  Week 4. Session </a:t>
            </a:r>
            <a:r>
              <a:rPr b="1" lang="en-US" sz="1800">
                <a:solidFill>
                  <a:srgbClr val="6C244A"/>
                </a:solidFill>
                <a:latin typeface="Arial Rounded"/>
                <a:ea typeface="Arial Rounded"/>
                <a:cs typeface="Arial Rounded"/>
                <a:sym typeface="Arial Rounded"/>
              </a:rPr>
              <a:t>3</a:t>
            </a:r>
            <a:endParaRPr b="1" i="0" sz="1800" u="none" cap="none" strike="noStrike">
              <a:solidFill>
                <a:srgbClr val="6C244A"/>
              </a:solidFill>
              <a:latin typeface="Arial Rounded"/>
              <a:ea typeface="Arial Rounded"/>
              <a:cs typeface="Arial Rounded"/>
              <a:sym typeface="Arial Rounded"/>
            </a:endParaRPr>
          </a:p>
        </p:txBody>
      </p:sp>
      <p:pic>
        <p:nvPicPr>
          <p:cNvPr id="214" name="Google Shape;214;g4a81e09059f8c78f_43"/>
          <p:cNvPicPr preferRelativeResize="0"/>
          <p:nvPr/>
        </p:nvPicPr>
        <p:blipFill rotWithShape="1">
          <a:blip r:embed="rId4">
            <a:alphaModFix/>
          </a:blip>
          <a:srcRect b="0" l="0" r="0" t="0"/>
          <a:stretch/>
        </p:blipFill>
        <p:spPr>
          <a:xfrm>
            <a:off x="9579178" y="6430813"/>
            <a:ext cx="2031621" cy="372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Gill Sans"/>
              <a:buNone/>
            </a:pPr>
            <a:r>
              <a:rPr b="1" lang="en-US" sz="4800"/>
              <a:t>PADDING</a:t>
            </a:r>
            <a:endParaRPr/>
          </a:p>
        </p:txBody>
      </p:sp>
      <p:pic>
        <p:nvPicPr>
          <p:cNvPr id="220" name="Google Shape;220;p6"/>
          <p:cNvPicPr preferRelativeResize="0"/>
          <p:nvPr/>
        </p:nvPicPr>
        <p:blipFill rotWithShape="1">
          <a:blip r:embed="rId3">
            <a:alphaModFix/>
          </a:blip>
          <a:srcRect b="0" l="0" r="0" t="0"/>
          <a:stretch/>
        </p:blipFill>
        <p:spPr>
          <a:xfrm>
            <a:off x="479394" y="2473902"/>
            <a:ext cx="11233213" cy="2359355"/>
          </a:xfrm>
          <a:prstGeom prst="rect">
            <a:avLst/>
          </a:prstGeom>
          <a:noFill/>
          <a:ln>
            <a:noFill/>
          </a:ln>
        </p:spPr>
      </p:pic>
      <p:sp>
        <p:nvSpPr>
          <p:cNvPr id="221" name="Google Shape;221;p6"/>
          <p:cNvSpPr txBox="1"/>
          <p:nvPr/>
        </p:nvSpPr>
        <p:spPr>
          <a:xfrm>
            <a:off x="5298233" y="5406537"/>
            <a:ext cx="159553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n + 2*p – f + 1</a:t>
            </a:r>
            <a:endParaRPr b="0" i="0" sz="1800" u="none" cap="none" strike="noStrike">
              <a:solidFill>
                <a:schemeClr val="dk1"/>
              </a:solidFill>
              <a:latin typeface="Gill Sans"/>
              <a:ea typeface="Gill Sans"/>
              <a:cs typeface="Gill Sans"/>
              <a:sym typeface="Gill Sans"/>
            </a:endParaRPr>
          </a:p>
        </p:txBody>
      </p:sp>
      <p:sp>
        <p:nvSpPr>
          <p:cNvPr id="222" name="Google Shape;222;p6"/>
          <p:cNvSpPr/>
          <p:nvPr/>
        </p:nvSpPr>
        <p:spPr>
          <a:xfrm>
            <a:off x="479400" y="6395297"/>
            <a:ext cx="11233200" cy="444000"/>
          </a:xfrm>
          <a:prstGeom prst="rect">
            <a:avLst/>
          </a:prstGeom>
          <a:solidFill>
            <a:srgbClr val="4D1434">
              <a:alpha val="0"/>
            </a:srgbClr>
          </a:solidFill>
          <a:ln cap="rnd" cmpd="sng" w="22225">
            <a:solidFill>
              <a:srgbClr val="380E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6C244A"/>
                </a:solidFill>
                <a:latin typeface="Arial Rounded"/>
                <a:ea typeface="Arial Rounded"/>
                <a:cs typeface="Arial Rounded"/>
                <a:sym typeface="Arial Rounded"/>
              </a:rPr>
              <a:t>AI4L</a:t>
            </a:r>
            <a:r>
              <a:rPr b="1" lang="en-US" sz="1800">
                <a:solidFill>
                  <a:srgbClr val="6C244A"/>
                </a:solidFill>
                <a:latin typeface="Arial Rounded"/>
                <a:ea typeface="Arial Rounded"/>
                <a:cs typeface="Arial Rounded"/>
                <a:sym typeface="Arial Rounded"/>
              </a:rPr>
              <a:t>E</a:t>
            </a:r>
            <a:r>
              <a:rPr b="1" i="0" lang="en-US" sz="1800" u="none" cap="none" strike="noStrike">
                <a:solidFill>
                  <a:srgbClr val="6C244A"/>
                </a:solidFill>
                <a:latin typeface="Arial Rounded"/>
                <a:ea typeface="Arial Rounded"/>
                <a:cs typeface="Arial Rounded"/>
                <a:sym typeface="Arial Rounded"/>
              </a:rPr>
              <a:t> 			                                  Week 4. Session </a:t>
            </a:r>
            <a:r>
              <a:rPr b="1" lang="en-US" sz="1800">
                <a:solidFill>
                  <a:srgbClr val="6C244A"/>
                </a:solidFill>
                <a:latin typeface="Arial Rounded"/>
                <a:ea typeface="Arial Rounded"/>
                <a:cs typeface="Arial Rounded"/>
                <a:sym typeface="Arial Rounded"/>
              </a:rPr>
              <a:t>3</a:t>
            </a:r>
            <a:endParaRPr b="1" i="0" sz="1800" u="none" cap="none" strike="noStrike">
              <a:solidFill>
                <a:srgbClr val="6C244A"/>
              </a:solidFill>
              <a:latin typeface="Arial Rounded"/>
              <a:ea typeface="Arial Rounded"/>
              <a:cs typeface="Arial Rounded"/>
              <a:sym typeface="Arial Rounded"/>
            </a:endParaRPr>
          </a:p>
        </p:txBody>
      </p:sp>
      <p:pic>
        <p:nvPicPr>
          <p:cNvPr id="223" name="Google Shape;223;p6"/>
          <p:cNvPicPr preferRelativeResize="0"/>
          <p:nvPr/>
        </p:nvPicPr>
        <p:blipFill rotWithShape="1">
          <a:blip r:embed="rId4">
            <a:alphaModFix/>
          </a:blip>
          <a:srcRect b="0" l="0" r="0" t="0"/>
          <a:stretch/>
        </p:blipFill>
        <p:spPr>
          <a:xfrm>
            <a:off x="9579178" y="6430813"/>
            <a:ext cx="2031621" cy="372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4a81e09059f8c78f_87"/>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lang="en-US"/>
              <a:t>Code example</a:t>
            </a:r>
            <a:endParaRPr/>
          </a:p>
        </p:txBody>
      </p:sp>
      <p:sp>
        <p:nvSpPr>
          <p:cNvPr id="229" name="Google Shape;229;g4a81e09059f8c78f_87"/>
          <p:cNvSpPr txBox="1"/>
          <p:nvPr>
            <p:ph idx="1" type="body"/>
          </p:nvPr>
        </p:nvSpPr>
        <p:spPr>
          <a:xfrm>
            <a:off x="581192" y="2180496"/>
            <a:ext cx="11029500" cy="36783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360"/>
              </a:spcBef>
              <a:spcAft>
                <a:spcPts val="0"/>
              </a:spcAft>
              <a:buClr>
                <a:schemeClr val="dk1"/>
              </a:buClr>
              <a:buSzPts val="1100"/>
              <a:buFont typeface="Arial"/>
              <a:buNone/>
            </a:pPr>
            <a:r>
              <a:rPr lang="en-US"/>
              <a:t>Types of Padding</a:t>
            </a:r>
            <a:endParaRPr/>
          </a:p>
          <a:p>
            <a:pPr indent="0" lvl="0" marL="0" rtl="0" algn="l">
              <a:lnSpc>
                <a:spcPct val="100000"/>
              </a:lnSpc>
              <a:spcBef>
                <a:spcPts val="600"/>
              </a:spcBef>
              <a:spcAft>
                <a:spcPts val="0"/>
              </a:spcAft>
              <a:buClr>
                <a:schemeClr val="dk1"/>
              </a:buClr>
              <a:buSzPts val="1100"/>
              <a:buFont typeface="Arial"/>
              <a:buNone/>
            </a:pPr>
            <a:r>
              <a:rPr lang="en-US"/>
              <a:t> There are three types of padding:</a:t>
            </a:r>
            <a:endParaRPr/>
          </a:p>
          <a:p>
            <a:pPr indent="0" lvl="0" marL="0" rtl="0" algn="l">
              <a:lnSpc>
                <a:spcPct val="100000"/>
              </a:lnSpc>
              <a:spcBef>
                <a:spcPts val="600"/>
              </a:spcBef>
              <a:spcAft>
                <a:spcPts val="0"/>
              </a:spcAft>
              <a:buClr>
                <a:schemeClr val="dk1"/>
              </a:buClr>
              <a:buSzPts val="1100"/>
              <a:buFont typeface="Arial"/>
              <a:buNone/>
            </a:pPr>
            <a:r>
              <a:t/>
            </a:r>
            <a:endParaRPr/>
          </a:p>
          <a:p>
            <a:pPr indent="0" lvl="0" marL="0" rtl="0" algn="l">
              <a:lnSpc>
                <a:spcPct val="100000"/>
              </a:lnSpc>
              <a:spcBef>
                <a:spcPts val="600"/>
              </a:spcBef>
              <a:spcAft>
                <a:spcPts val="0"/>
              </a:spcAft>
              <a:buClr>
                <a:schemeClr val="dk1"/>
              </a:buClr>
              <a:buSzPts val="1100"/>
              <a:buFont typeface="Arial"/>
              <a:buNone/>
            </a:pPr>
            <a:r>
              <a:rPr lang="en-US"/>
              <a:t>Same padding: input_shape=(28, 28, 1))), padding='same'))</a:t>
            </a:r>
            <a:endParaRPr/>
          </a:p>
          <a:p>
            <a:pPr indent="0" lvl="0" marL="0" rtl="0" algn="l">
              <a:lnSpc>
                <a:spcPct val="100000"/>
              </a:lnSpc>
              <a:spcBef>
                <a:spcPts val="600"/>
              </a:spcBef>
              <a:spcAft>
                <a:spcPts val="0"/>
              </a:spcAft>
              <a:buClr>
                <a:schemeClr val="dk1"/>
              </a:buClr>
              <a:buSzPts val="1100"/>
              <a:buFont typeface="Arial"/>
              <a:buNone/>
            </a:pPr>
            <a:r>
              <a:rPr lang="en-US"/>
              <a:t>Causal padding</a:t>
            </a:r>
            <a:endParaRPr/>
          </a:p>
          <a:p>
            <a:pPr indent="0" lvl="0" marL="0" rtl="0" algn="l">
              <a:lnSpc>
                <a:spcPct val="100000"/>
              </a:lnSpc>
              <a:spcBef>
                <a:spcPts val="600"/>
              </a:spcBef>
              <a:spcAft>
                <a:spcPts val="0"/>
              </a:spcAft>
              <a:buClr>
                <a:schemeClr val="dk1"/>
              </a:buClr>
              <a:buSzPts val="1100"/>
              <a:buFont typeface="Arial"/>
              <a:buNone/>
            </a:pPr>
            <a:r>
              <a:rPr lang="en-US"/>
              <a:t>Valid padding</a:t>
            </a:r>
            <a:endParaRPr/>
          </a:p>
          <a:p>
            <a:pPr indent="0" lvl="0" marL="0" rtl="0" algn="l">
              <a:lnSpc>
                <a:spcPct val="100000"/>
              </a:lnSpc>
              <a:spcBef>
                <a:spcPts val="600"/>
              </a:spcBef>
              <a:spcAft>
                <a:spcPts val="0"/>
              </a:spcAft>
              <a:buSzPts val="1656"/>
              <a:buNone/>
            </a:pPr>
            <a:r>
              <a:t/>
            </a:r>
            <a:endParaRPr/>
          </a:p>
          <a:p>
            <a:pPr indent="0" lvl="0" marL="0" rtl="0" algn="l">
              <a:lnSpc>
                <a:spcPct val="100000"/>
              </a:lnSpc>
              <a:spcBef>
                <a:spcPts val="600"/>
              </a:spcBef>
              <a:spcAft>
                <a:spcPts val="600"/>
              </a:spcAft>
              <a:buSzPts val="1656"/>
              <a:buNone/>
            </a:pPr>
            <a:r>
              <a:rPr lang="en-US"/>
              <a:t>Ref: </a:t>
            </a:r>
            <a:r>
              <a:rPr lang="en-US" u="sng">
                <a:solidFill>
                  <a:schemeClr val="hlink"/>
                </a:solidFill>
                <a:hlinkClick r:id="rId3"/>
              </a:rPr>
              <a:t>https://github.com/christianversloot/machine-learning-articles/blob/main/what-is-padding-in-a-neural-network.md</a:t>
            </a:r>
            <a:r>
              <a:rPr lang="en-US"/>
              <a:t> </a:t>
            </a:r>
            <a:endParaRPr/>
          </a:p>
        </p:txBody>
      </p:sp>
      <p:sp>
        <p:nvSpPr>
          <p:cNvPr id="230" name="Google Shape;230;g4a81e09059f8c78f_87"/>
          <p:cNvSpPr/>
          <p:nvPr/>
        </p:nvSpPr>
        <p:spPr>
          <a:xfrm>
            <a:off x="479400" y="6395297"/>
            <a:ext cx="11233200" cy="444000"/>
          </a:xfrm>
          <a:prstGeom prst="rect">
            <a:avLst/>
          </a:prstGeom>
          <a:solidFill>
            <a:srgbClr val="4D1434">
              <a:alpha val="0"/>
            </a:srgbClr>
          </a:solidFill>
          <a:ln cap="rnd" cmpd="sng" w="22225">
            <a:solidFill>
              <a:srgbClr val="380E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6C244A"/>
                </a:solidFill>
                <a:latin typeface="Arial Rounded"/>
                <a:ea typeface="Arial Rounded"/>
                <a:cs typeface="Arial Rounded"/>
                <a:sym typeface="Arial Rounded"/>
              </a:rPr>
              <a:t>AI4L</a:t>
            </a:r>
            <a:r>
              <a:rPr b="1" lang="en-US" sz="1800">
                <a:solidFill>
                  <a:srgbClr val="6C244A"/>
                </a:solidFill>
                <a:latin typeface="Arial Rounded"/>
                <a:ea typeface="Arial Rounded"/>
                <a:cs typeface="Arial Rounded"/>
                <a:sym typeface="Arial Rounded"/>
              </a:rPr>
              <a:t>E</a:t>
            </a:r>
            <a:r>
              <a:rPr b="1" i="0" lang="en-US" sz="1800" u="none" cap="none" strike="noStrike">
                <a:solidFill>
                  <a:srgbClr val="6C244A"/>
                </a:solidFill>
                <a:latin typeface="Arial Rounded"/>
                <a:ea typeface="Arial Rounded"/>
                <a:cs typeface="Arial Rounded"/>
                <a:sym typeface="Arial Rounded"/>
              </a:rPr>
              <a:t> 			                                  Week 4. Session </a:t>
            </a:r>
            <a:r>
              <a:rPr b="1" lang="en-US" sz="1800">
                <a:solidFill>
                  <a:srgbClr val="6C244A"/>
                </a:solidFill>
                <a:latin typeface="Arial Rounded"/>
                <a:ea typeface="Arial Rounded"/>
                <a:cs typeface="Arial Rounded"/>
                <a:sym typeface="Arial Rounded"/>
              </a:rPr>
              <a:t>3</a:t>
            </a:r>
            <a:endParaRPr b="1" i="0" sz="1800" u="none" cap="none" strike="noStrike">
              <a:solidFill>
                <a:srgbClr val="6C244A"/>
              </a:solidFill>
              <a:latin typeface="Arial Rounded"/>
              <a:ea typeface="Arial Rounded"/>
              <a:cs typeface="Arial Rounded"/>
              <a:sym typeface="Arial Rounded"/>
            </a:endParaRPr>
          </a:p>
        </p:txBody>
      </p:sp>
      <p:pic>
        <p:nvPicPr>
          <p:cNvPr id="231" name="Google Shape;231;g4a81e09059f8c78f_87"/>
          <p:cNvPicPr preferRelativeResize="0"/>
          <p:nvPr/>
        </p:nvPicPr>
        <p:blipFill rotWithShape="1">
          <a:blip r:embed="rId4">
            <a:alphaModFix/>
          </a:blip>
          <a:srcRect b="0" l="0" r="0" t="0"/>
          <a:stretch/>
        </p:blipFill>
        <p:spPr>
          <a:xfrm>
            <a:off x="9579178" y="6430813"/>
            <a:ext cx="2031621" cy="372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Gill Sans"/>
              <a:buNone/>
            </a:pPr>
            <a:r>
              <a:rPr b="1" lang="en-US" sz="4800"/>
              <a:t>STRIDE CONVOLUTION</a:t>
            </a:r>
            <a:endParaRPr/>
          </a:p>
        </p:txBody>
      </p:sp>
      <p:sp>
        <p:nvSpPr>
          <p:cNvPr id="237" name="Google Shape;237;p7"/>
          <p:cNvSpPr txBox="1"/>
          <p:nvPr/>
        </p:nvSpPr>
        <p:spPr>
          <a:xfrm>
            <a:off x="4710405" y="5472138"/>
            <a:ext cx="2289822" cy="618952"/>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Gill Sans"/>
                <a:ea typeface="Gill Sans"/>
                <a:cs typeface="Gill Sans"/>
                <a:sym typeface="Gill Sans"/>
              </a:rPr>
              <a:t> </a:t>
            </a:r>
            <a:endParaRPr b="0" i="0" sz="1400" u="none" cap="none" strike="noStrike">
              <a:solidFill>
                <a:srgbClr val="000000"/>
              </a:solidFill>
              <a:latin typeface="Arial"/>
              <a:ea typeface="Arial"/>
              <a:cs typeface="Arial"/>
              <a:sym typeface="Arial"/>
            </a:endParaRPr>
          </a:p>
        </p:txBody>
      </p:sp>
      <p:pic>
        <p:nvPicPr>
          <p:cNvPr id="238" name="Google Shape;238;p7"/>
          <p:cNvPicPr preferRelativeResize="0"/>
          <p:nvPr/>
        </p:nvPicPr>
        <p:blipFill rotWithShape="1">
          <a:blip r:embed="rId4">
            <a:alphaModFix/>
          </a:blip>
          <a:srcRect b="0" l="0" r="0" t="0"/>
          <a:stretch/>
        </p:blipFill>
        <p:spPr>
          <a:xfrm>
            <a:off x="709125" y="2193425"/>
            <a:ext cx="5731265" cy="3110720"/>
          </a:xfrm>
          <a:prstGeom prst="rect">
            <a:avLst/>
          </a:prstGeom>
          <a:noFill/>
          <a:ln>
            <a:noFill/>
          </a:ln>
        </p:spPr>
      </p:pic>
      <p:graphicFrame>
        <p:nvGraphicFramePr>
          <p:cNvPr id="239" name="Google Shape;239;p7"/>
          <p:cNvGraphicFramePr/>
          <p:nvPr/>
        </p:nvGraphicFramePr>
        <p:xfrm>
          <a:off x="7522742" y="3039403"/>
          <a:ext cx="3000000" cy="3000000"/>
        </p:xfrm>
        <a:graphic>
          <a:graphicData uri="http://schemas.openxmlformats.org/drawingml/2006/table">
            <a:tbl>
              <a:tblPr>
                <a:noFill/>
                <a:tableStyleId>{BF1B50D3-131F-4D33-8FFF-7FDE97712DF4}</a:tableStyleId>
              </a:tblPr>
              <a:tblGrid>
                <a:gridCol w="683425"/>
                <a:gridCol w="746275"/>
                <a:gridCol w="620775"/>
              </a:tblGrid>
              <a:tr h="390475">
                <a:tc>
                  <a:txBody>
                    <a:bodyPr/>
                    <a:lstStyle/>
                    <a:p>
                      <a:pPr indent="0" lvl="0" marL="0" marR="0" rtl="0" algn="l">
                        <a:lnSpc>
                          <a:spcPct val="107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 91</a:t>
                      </a:r>
                      <a:endParaRPr sz="20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100</a:t>
                      </a:r>
                      <a:endParaRPr sz="20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83</a:t>
                      </a:r>
                      <a:endParaRPr sz="20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0475">
                <a:tc>
                  <a:txBody>
                    <a:bodyPr/>
                    <a:lstStyle/>
                    <a:p>
                      <a:pPr indent="0" lvl="0" marL="0" marR="0" rtl="0" algn="l">
                        <a:lnSpc>
                          <a:spcPct val="107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69</a:t>
                      </a:r>
                      <a:endParaRPr sz="20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91</a:t>
                      </a:r>
                      <a:endParaRPr sz="20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127</a:t>
                      </a:r>
                      <a:endParaRPr sz="20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0475">
                <a:tc>
                  <a:txBody>
                    <a:bodyPr/>
                    <a:lstStyle/>
                    <a:p>
                      <a:pPr indent="0" lvl="0" marL="0" marR="0" rtl="0" algn="l">
                        <a:lnSpc>
                          <a:spcPct val="107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44</a:t>
                      </a:r>
                      <a:endParaRPr sz="20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72</a:t>
                      </a:r>
                      <a:endParaRPr sz="20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74</a:t>
                      </a:r>
                      <a:endParaRPr sz="20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40" name="Google Shape;240;p7"/>
          <p:cNvSpPr/>
          <p:nvPr/>
        </p:nvSpPr>
        <p:spPr>
          <a:xfrm>
            <a:off x="479400" y="6395297"/>
            <a:ext cx="11233200" cy="444000"/>
          </a:xfrm>
          <a:prstGeom prst="rect">
            <a:avLst/>
          </a:prstGeom>
          <a:solidFill>
            <a:srgbClr val="4D1434">
              <a:alpha val="0"/>
            </a:srgbClr>
          </a:solidFill>
          <a:ln cap="rnd" cmpd="sng" w="22225">
            <a:solidFill>
              <a:srgbClr val="380E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6C244A"/>
                </a:solidFill>
                <a:latin typeface="Arial Rounded"/>
                <a:ea typeface="Arial Rounded"/>
                <a:cs typeface="Arial Rounded"/>
                <a:sym typeface="Arial Rounded"/>
              </a:rPr>
              <a:t>AI4L</a:t>
            </a:r>
            <a:r>
              <a:rPr b="1" lang="en-US" sz="1800">
                <a:solidFill>
                  <a:srgbClr val="6C244A"/>
                </a:solidFill>
                <a:latin typeface="Arial Rounded"/>
                <a:ea typeface="Arial Rounded"/>
                <a:cs typeface="Arial Rounded"/>
                <a:sym typeface="Arial Rounded"/>
              </a:rPr>
              <a:t>E</a:t>
            </a:r>
            <a:r>
              <a:rPr b="1" i="0" lang="en-US" sz="1800" u="none" cap="none" strike="noStrike">
                <a:solidFill>
                  <a:srgbClr val="6C244A"/>
                </a:solidFill>
                <a:latin typeface="Arial Rounded"/>
                <a:ea typeface="Arial Rounded"/>
                <a:cs typeface="Arial Rounded"/>
                <a:sym typeface="Arial Rounded"/>
              </a:rPr>
              <a:t> 			                                  Week 4. Session </a:t>
            </a:r>
            <a:r>
              <a:rPr b="1" lang="en-US" sz="1800">
                <a:solidFill>
                  <a:srgbClr val="6C244A"/>
                </a:solidFill>
                <a:latin typeface="Arial Rounded"/>
                <a:ea typeface="Arial Rounded"/>
                <a:cs typeface="Arial Rounded"/>
                <a:sym typeface="Arial Rounded"/>
              </a:rPr>
              <a:t>3</a:t>
            </a:r>
            <a:endParaRPr b="1" i="0" sz="1800" u="none" cap="none" strike="noStrike">
              <a:solidFill>
                <a:srgbClr val="6C244A"/>
              </a:solidFill>
              <a:latin typeface="Arial Rounded"/>
              <a:ea typeface="Arial Rounded"/>
              <a:cs typeface="Arial Rounded"/>
              <a:sym typeface="Arial Rounded"/>
            </a:endParaRPr>
          </a:p>
        </p:txBody>
      </p:sp>
      <p:pic>
        <p:nvPicPr>
          <p:cNvPr id="241" name="Google Shape;241;p7"/>
          <p:cNvPicPr preferRelativeResize="0"/>
          <p:nvPr/>
        </p:nvPicPr>
        <p:blipFill rotWithShape="1">
          <a:blip r:embed="rId5">
            <a:alphaModFix/>
          </a:blip>
          <a:srcRect b="0" l="0" r="0" t="0"/>
          <a:stretch/>
        </p:blipFill>
        <p:spPr>
          <a:xfrm>
            <a:off x="9579178" y="6430813"/>
            <a:ext cx="2031621" cy="372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4a81e09059f8c78f_6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lang="en-US"/>
              <a:t>Stride</a:t>
            </a:r>
            <a:endParaRPr/>
          </a:p>
        </p:txBody>
      </p:sp>
      <p:sp>
        <p:nvSpPr>
          <p:cNvPr id="247" name="Google Shape;247;g4a81e09059f8c78f_61"/>
          <p:cNvSpPr txBox="1"/>
          <p:nvPr>
            <p:ph idx="1" type="body"/>
          </p:nvPr>
        </p:nvSpPr>
        <p:spPr>
          <a:xfrm>
            <a:off x="581192" y="2180496"/>
            <a:ext cx="11029500" cy="36783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360"/>
              </a:spcBef>
              <a:spcAft>
                <a:spcPts val="0"/>
              </a:spcAft>
              <a:buSzPts val="1656"/>
              <a:buNone/>
            </a:pPr>
            <a:r>
              <a:rPr lang="en-US"/>
              <a:t>Stride is the number of pixels shifts over the input matrix. </a:t>
            </a:r>
            <a:endParaRPr/>
          </a:p>
          <a:p>
            <a:pPr indent="0" lvl="0" marL="0" rtl="0" algn="l">
              <a:lnSpc>
                <a:spcPct val="100000"/>
              </a:lnSpc>
              <a:spcBef>
                <a:spcPts val="600"/>
              </a:spcBef>
              <a:spcAft>
                <a:spcPts val="0"/>
              </a:spcAft>
              <a:buSzPts val="1656"/>
              <a:buNone/>
            </a:pPr>
            <a:r>
              <a:rPr lang="en-US"/>
              <a:t>When the stride is 1 then we move the filters to 1 pixel at a time. </a:t>
            </a:r>
            <a:endParaRPr/>
          </a:p>
          <a:p>
            <a:pPr indent="0" lvl="0" marL="0" rtl="0" algn="l">
              <a:lnSpc>
                <a:spcPct val="100000"/>
              </a:lnSpc>
              <a:spcBef>
                <a:spcPts val="600"/>
              </a:spcBef>
              <a:spcAft>
                <a:spcPts val="0"/>
              </a:spcAft>
              <a:buSzPts val="1656"/>
              <a:buNone/>
            </a:pPr>
            <a:r>
              <a:rPr lang="en-US"/>
              <a:t>When the stride is 2 then we move the filters to 2 pixels at a time and so on.</a:t>
            </a:r>
            <a:endParaRPr/>
          </a:p>
          <a:p>
            <a:pPr indent="0" lvl="0" marL="0" rtl="0" algn="l">
              <a:lnSpc>
                <a:spcPct val="100000"/>
              </a:lnSpc>
              <a:spcBef>
                <a:spcPts val="600"/>
              </a:spcBef>
              <a:spcAft>
                <a:spcPts val="0"/>
              </a:spcAft>
              <a:buSzPts val="1656"/>
              <a:buNone/>
            </a:pPr>
            <a:r>
              <a:t/>
            </a:r>
            <a:endParaRPr/>
          </a:p>
          <a:p>
            <a:pPr indent="0" lvl="0" marL="0" rtl="0" algn="l">
              <a:lnSpc>
                <a:spcPct val="100000"/>
              </a:lnSpc>
              <a:spcBef>
                <a:spcPts val="600"/>
              </a:spcBef>
              <a:spcAft>
                <a:spcPts val="0"/>
              </a:spcAft>
              <a:buSzPts val="1656"/>
              <a:buNone/>
            </a:pPr>
            <a:r>
              <a:rPr lang="en-US"/>
              <a:t>Code example:</a:t>
            </a:r>
            <a:endParaRPr/>
          </a:p>
          <a:p>
            <a:pPr indent="0" lvl="0" marL="0" rtl="0" algn="l">
              <a:lnSpc>
                <a:spcPct val="100000"/>
              </a:lnSpc>
              <a:spcBef>
                <a:spcPts val="600"/>
              </a:spcBef>
              <a:spcAft>
                <a:spcPts val="0"/>
              </a:spcAft>
              <a:buSzPts val="1656"/>
              <a:buNone/>
            </a:pPr>
            <a:r>
              <a:rPr lang="en-US"/>
              <a:t>model.add(Conv2D(1, (3,3), strides=(2, 2), input_shape=(8, 8, 1)))</a:t>
            </a:r>
            <a:endParaRPr/>
          </a:p>
          <a:p>
            <a:pPr indent="0" lvl="0" marL="0" rtl="0" algn="l">
              <a:lnSpc>
                <a:spcPct val="100000"/>
              </a:lnSpc>
              <a:spcBef>
                <a:spcPts val="600"/>
              </a:spcBef>
              <a:spcAft>
                <a:spcPts val="600"/>
              </a:spcAft>
              <a:buSzPts val="1656"/>
              <a:buNone/>
            </a:pPr>
            <a:r>
              <a:t/>
            </a:r>
            <a:endParaRPr/>
          </a:p>
        </p:txBody>
      </p:sp>
      <p:sp>
        <p:nvSpPr>
          <p:cNvPr id="248" name="Google Shape;248;g4a81e09059f8c78f_61"/>
          <p:cNvSpPr/>
          <p:nvPr/>
        </p:nvSpPr>
        <p:spPr>
          <a:xfrm>
            <a:off x="479400" y="6395297"/>
            <a:ext cx="11233200" cy="444000"/>
          </a:xfrm>
          <a:prstGeom prst="rect">
            <a:avLst/>
          </a:prstGeom>
          <a:solidFill>
            <a:srgbClr val="4D1434">
              <a:alpha val="0"/>
            </a:srgbClr>
          </a:solidFill>
          <a:ln cap="rnd" cmpd="sng" w="22225">
            <a:solidFill>
              <a:srgbClr val="380E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6C244A"/>
                </a:solidFill>
                <a:latin typeface="Arial Rounded"/>
                <a:ea typeface="Arial Rounded"/>
                <a:cs typeface="Arial Rounded"/>
                <a:sym typeface="Arial Rounded"/>
              </a:rPr>
              <a:t>AI4L</a:t>
            </a:r>
            <a:r>
              <a:rPr b="1" lang="en-US" sz="1800">
                <a:solidFill>
                  <a:srgbClr val="6C244A"/>
                </a:solidFill>
                <a:latin typeface="Arial Rounded"/>
                <a:ea typeface="Arial Rounded"/>
                <a:cs typeface="Arial Rounded"/>
                <a:sym typeface="Arial Rounded"/>
              </a:rPr>
              <a:t>E</a:t>
            </a:r>
            <a:r>
              <a:rPr b="1" i="0" lang="en-US" sz="1800" u="none" cap="none" strike="noStrike">
                <a:solidFill>
                  <a:srgbClr val="6C244A"/>
                </a:solidFill>
                <a:latin typeface="Arial Rounded"/>
                <a:ea typeface="Arial Rounded"/>
                <a:cs typeface="Arial Rounded"/>
                <a:sym typeface="Arial Rounded"/>
              </a:rPr>
              <a:t> 			                                  Week 4. Session </a:t>
            </a:r>
            <a:r>
              <a:rPr b="1" lang="en-US" sz="1800">
                <a:solidFill>
                  <a:srgbClr val="6C244A"/>
                </a:solidFill>
                <a:latin typeface="Arial Rounded"/>
                <a:ea typeface="Arial Rounded"/>
                <a:cs typeface="Arial Rounded"/>
                <a:sym typeface="Arial Rounded"/>
              </a:rPr>
              <a:t>3</a:t>
            </a:r>
            <a:endParaRPr b="1" i="0" sz="1800" u="none" cap="none" strike="noStrike">
              <a:solidFill>
                <a:srgbClr val="6C244A"/>
              </a:solidFill>
              <a:latin typeface="Arial Rounded"/>
              <a:ea typeface="Arial Rounded"/>
              <a:cs typeface="Arial Rounded"/>
              <a:sym typeface="Arial Rounded"/>
            </a:endParaRPr>
          </a:p>
        </p:txBody>
      </p:sp>
      <p:pic>
        <p:nvPicPr>
          <p:cNvPr id="249" name="Google Shape;249;g4a81e09059f8c78f_61"/>
          <p:cNvPicPr preferRelativeResize="0"/>
          <p:nvPr/>
        </p:nvPicPr>
        <p:blipFill rotWithShape="1">
          <a:blip r:embed="rId3">
            <a:alphaModFix/>
          </a:blip>
          <a:srcRect b="0" l="0" r="0" t="0"/>
          <a:stretch/>
        </p:blipFill>
        <p:spPr>
          <a:xfrm>
            <a:off x="9579178" y="6430813"/>
            <a:ext cx="2031621" cy="372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4a81e09059f8c78f_67"/>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lang="en-US"/>
              <a:t>The below figure shows convolution would work with a stride of 2.</a:t>
            </a:r>
            <a:endParaRPr/>
          </a:p>
        </p:txBody>
      </p:sp>
      <p:pic>
        <p:nvPicPr>
          <p:cNvPr id="255" name="Google Shape;255;g4a81e09059f8c78f_67"/>
          <p:cNvPicPr preferRelativeResize="0"/>
          <p:nvPr/>
        </p:nvPicPr>
        <p:blipFill rotWithShape="1">
          <a:blip r:embed="rId3">
            <a:alphaModFix/>
          </a:blip>
          <a:srcRect b="0" l="0" r="0" t="0"/>
          <a:stretch/>
        </p:blipFill>
        <p:spPr>
          <a:xfrm>
            <a:off x="2031038" y="2987875"/>
            <a:ext cx="6619875" cy="2895600"/>
          </a:xfrm>
          <a:prstGeom prst="rect">
            <a:avLst/>
          </a:prstGeom>
          <a:noFill/>
          <a:ln>
            <a:noFill/>
          </a:ln>
        </p:spPr>
      </p:pic>
      <p:sp>
        <p:nvSpPr>
          <p:cNvPr id="256" name="Google Shape;256;g4a81e09059f8c78f_67"/>
          <p:cNvSpPr/>
          <p:nvPr/>
        </p:nvSpPr>
        <p:spPr>
          <a:xfrm>
            <a:off x="479400" y="6395297"/>
            <a:ext cx="11233200" cy="444000"/>
          </a:xfrm>
          <a:prstGeom prst="rect">
            <a:avLst/>
          </a:prstGeom>
          <a:solidFill>
            <a:srgbClr val="4D1434">
              <a:alpha val="0"/>
            </a:srgbClr>
          </a:solidFill>
          <a:ln cap="rnd" cmpd="sng" w="22225">
            <a:solidFill>
              <a:srgbClr val="380E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6C244A"/>
                </a:solidFill>
                <a:latin typeface="Arial Rounded"/>
                <a:ea typeface="Arial Rounded"/>
                <a:cs typeface="Arial Rounded"/>
                <a:sym typeface="Arial Rounded"/>
              </a:rPr>
              <a:t>AI4L</a:t>
            </a:r>
            <a:r>
              <a:rPr b="1" lang="en-US" sz="1800">
                <a:solidFill>
                  <a:srgbClr val="6C244A"/>
                </a:solidFill>
                <a:latin typeface="Arial Rounded"/>
                <a:ea typeface="Arial Rounded"/>
                <a:cs typeface="Arial Rounded"/>
                <a:sym typeface="Arial Rounded"/>
              </a:rPr>
              <a:t>E</a:t>
            </a:r>
            <a:r>
              <a:rPr b="1" i="0" lang="en-US" sz="1800" u="none" cap="none" strike="noStrike">
                <a:solidFill>
                  <a:srgbClr val="6C244A"/>
                </a:solidFill>
                <a:latin typeface="Arial Rounded"/>
                <a:ea typeface="Arial Rounded"/>
                <a:cs typeface="Arial Rounded"/>
                <a:sym typeface="Arial Rounded"/>
              </a:rPr>
              <a:t> 			                                  Week 4. Session </a:t>
            </a:r>
            <a:r>
              <a:rPr b="1" lang="en-US" sz="1800">
                <a:solidFill>
                  <a:srgbClr val="6C244A"/>
                </a:solidFill>
                <a:latin typeface="Arial Rounded"/>
                <a:ea typeface="Arial Rounded"/>
                <a:cs typeface="Arial Rounded"/>
                <a:sym typeface="Arial Rounded"/>
              </a:rPr>
              <a:t>3</a:t>
            </a:r>
            <a:endParaRPr b="1" i="0" sz="1800" u="none" cap="none" strike="noStrike">
              <a:solidFill>
                <a:srgbClr val="6C244A"/>
              </a:solidFill>
              <a:latin typeface="Arial Rounded"/>
              <a:ea typeface="Arial Rounded"/>
              <a:cs typeface="Arial Rounded"/>
              <a:sym typeface="Arial Rounded"/>
            </a:endParaRPr>
          </a:p>
        </p:txBody>
      </p:sp>
      <p:pic>
        <p:nvPicPr>
          <p:cNvPr id="257" name="Google Shape;257;g4a81e09059f8c78f_67"/>
          <p:cNvPicPr preferRelativeResize="0"/>
          <p:nvPr/>
        </p:nvPicPr>
        <p:blipFill rotWithShape="1">
          <a:blip r:embed="rId4">
            <a:alphaModFix/>
          </a:blip>
          <a:srcRect b="0" l="0" r="0" t="0"/>
          <a:stretch/>
        </p:blipFill>
        <p:spPr>
          <a:xfrm>
            <a:off x="9579178" y="6430813"/>
            <a:ext cx="2031621" cy="372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Gill Sans"/>
              <a:buNone/>
            </a:pPr>
            <a:r>
              <a:rPr b="1" lang="en-US" sz="4800"/>
              <a:t>CONVOLUTION ON RGB</a:t>
            </a:r>
            <a:endParaRPr/>
          </a:p>
        </p:txBody>
      </p:sp>
      <p:sp>
        <p:nvSpPr>
          <p:cNvPr id="263" name="Google Shape;263;p8"/>
          <p:cNvSpPr txBox="1"/>
          <p:nvPr/>
        </p:nvSpPr>
        <p:spPr>
          <a:xfrm>
            <a:off x="4767555" y="5000638"/>
            <a:ext cx="2289900" cy="618900"/>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Gill Sans"/>
                <a:ea typeface="Gill Sans"/>
                <a:cs typeface="Gill Sans"/>
                <a:sym typeface="Gill Sans"/>
              </a:rPr>
              <a:t> </a:t>
            </a:r>
            <a:endParaRPr b="0" i="0" sz="1400" u="none" cap="none" strike="noStrike">
              <a:solidFill>
                <a:srgbClr val="000000"/>
              </a:solidFill>
              <a:latin typeface="Arial"/>
              <a:ea typeface="Arial"/>
              <a:cs typeface="Arial"/>
              <a:sym typeface="Arial"/>
            </a:endParaRPr>
          </a:p>
        </p:txBody>
      </p:sp>
      <p:pic>
        <p:nvPicPr>
          <p:cNvPr id="264" name="Google Shape;264;p8"/>
          <p:cNvPicPr preferRelativeResize="0"/>
          <p:nvPr/>
        </p:nvPicPr>
        <p:blipFill rotWithShape="1">
          <a:blip r:embed="rId4">
            <a:alphaModFix/>
          </a:blip>
          <a:srcRect b="0" l="0" r="0" t="0"/>
          <a:stretch/>
        </p:blipFill>
        <p:spPr>
          <a:xfrm>
            <a:off x="479394" y="2089812"/>
            <a:ext cx="11233212" cy="2678376"/>
          </a:xfrm>
          <a:prstGeom prst="rect">
            <a:avLst/>
          </a:prstGeom>
          <a:noFill/>
          <a:ln>
            <a:noFill/>
          </a:ln>
        </p:spPr>
      </p:pic>
      <p:sp>
        <p:nvSpPr>
          <p:cNvPr id="265" name="Google Shape;265;p8"/>
          <p:cNvSpPr/>
          <p:nvPr/>
        </p:nvSpPr>
        <p:spPr>
          <a:xfrm>
            <a:off x="479400" y="6395297"/>
            <a:ext cx="11233200" cy="444000"/>
          </a:xfrm>
          <a:prstGeom prst="rect">
            <a:avLst/>
          </a:prstGeom>
          <a:solidFill>
            <a:srgbClr val="4D1434">
              <a:alpha val="0"/>
            </a:srgbClr>
          </a:solidFill>
          <a:ln cap="rnd" cmpd="sng" w="22225">
            <a:solidFill>
              <a:srgbClr val="380E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6C244A"/>
                </a:solidFill>
                <a:latin typeface="Arial Rounded"/>
                <a:ea typeface="Arial Rounded"/>
                <a:cs typeface="Arial Rounded"/>
                <a:sym typeface="Arial Rounded"/>
              </a:rPr>
              <a:t>AI4L</a:t>
            </a:r>
            <a:r>
              <a:rPr b="1" lang="en-US" sz="1800">
                <a:solidFill>
                  <a:srgbClr val="6C244A"/>
                </a:solidFill>
                <a:latin typeface="Arial Rounded"/>
                <a:ea typeface="Arial Rounded"/>
                <a:cs typeface="Arial Rounded"/>
                <a:sym typeface="Arial Rounded"/>
              </a:rPr>
              <a:t>E</a:t>
            </a:r>
            <a:r>
              <a:rPr b="1" i="0" lang="en-US" sz="1800" u="none" cap="none" strike="noStrike">
                <a:solidFill>
                  <a:srgbClr val="6C244A"/>
                </a:solidFill>
                <a:latin typeface="Arial Rounded"/>
                <a:ea typeface="Arial Rounded"/>
                <a:cs typeface="Arial Rounded"/>
                <a:sym typeface="Arial Rounded"/>
              </a:rPr>
              <a:t> 			                                  Week 4. Session </a:t>
            </a:r>
            <a:r>
              <a:rPr b="1" lang="en-US" sz="1800">
                <a:solidFill>
                  <a:srgbClr val="6C244A"/>
                </a:solidFill>
                <a:latin typeface="Arial Rounded"/>
                <a:ea typeface="Arial Rounded"/>
                <a:cs typeface="Arial Rounded"/>
                <a:sym typeface="Arial Rounded"/>
              </a:rPr>
              <a:t>3</a:t>
            </a:r>
            <a:endParaRPr b="1" i="0" sz="1800" u="none" cap="none" strike="noStrike">
              <a:solidFill>
                <a:srgbClr val="6C244A"/>
              </a:solidFill>
              <a:latin typeface="Arial Rounded"/>
              <a:ea typeface="Arial Rounded"/>
              <a:cs typeface="Arial Rounded"/>
              <a:sym typeface="Arial Rounded"/>
            </a:endParaRPr>
          </a:p>
        </p:txBody>
      </p:sp>
      <p:pic>
        <p:nvPicPr>
          <p:cNvPr id="266" name="Google Shape;266;p8"/>
          <p:cNvPicPr preferRelativeResize="0"/>
          <p:nvPr/>
        </p:nvPicPr>
        <p:blipFill rotWithShape="1">
          <a:blip r:embed="rId5">
            <a:alphaModFix/>
          </a:blip>
          <a:srcRect b="0" l="0" r="0" t="0"/>
          <a:stretch/>
        </p:blipFill>
        <p:spPr>
          <a:xfrm>
            <a:off x="9579178" y="6430813"/>
            <a:ext cx="2031621" cy="372975"/>
          </a:xfrm>
          <a:prstGeom prst="rect">
            <a:avLst/>
          </a:prstGeom>
          <a:noFill/>
          <a:ln>
            <a:noFill/>
          </a:ln>
        </p:spPr>
      </p:pic>
      <p:sp>
        <p:nvSpPr>
          <p:cNvPr id="267" name="Google Shape;267;p8"/>
          <p:cNvSpPr txBox="1"/>
          <p:nvPr/>
        </p:nvSpPr>
        <p:spPr>
          <a:xfrm>
            <a:off x="3103075" y="5698875"/>
            <a:ext cx="6476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Gill Sans"/>
                <a:ea typeface="Gill Sans"/>
                <a:cs typeface="Gill Sans"/>
                <a:sym typeface="Gill Sans"/>
              </a:rPr>
              <a:t>Ref: </a:t>
            </a:r>
            <a:r>
              <a:rPr b="1" i="0" lang="en-US" sz="1800" u="sng" cap="none" strike="noStrike">
                <a:solidFill>
                  <a:schemeClr val="hlink"/>
                </a:solidFill>
                <a:latin typeface="Gill Sans"/>
                <a:ea typeface="Gill Sans"/>
                <a:cs typeface="Gill Sans"/>
                <a:sym typeface="Gill Sans"/>
                <a:hlinkClick r:id="rId6"/>
              </a:rPr>
              <a:t>https://cs231n.github.io/convolutional-networks/#conv</a:t>
            </a:r>
            <a:r>
              <a:rPr b="1" i="0" lang="en-US" sz="1800" u="none" cap="none" strike="noStrike">
                <a:solidFill>
                  <a:srgbClr val="000000"/>
                </a:solidFill>
                <a:latin typeface="Gill Sans"/>
                <a:ea typeface="Gill Sans"/>
                <a:cs typeface="Gill Sans"/>
                <a:sym typeface="Gill Sans"/>
              </a:rPr>
              <a:t> </a:t>
            </a:r>
            <a:endParaRPr b="1" i="0" sz="1800" u="none" cap="none" strike="noStrike">
              <a:solidFill>
                <a:srgbClr val="000000"/>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11e25967eca_0_3"/>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lang="en-US"/>
              <a:t>Today we will learn</a:t>
            </a:r>
            <a:endParaRPr/>
          </a:p>
        </p:txBody>
      </p:sp>
      <p:sp>
        <p:nvSpPr>
          <p:cNvPr id="106" name="Google Shape;106;g11e25967eca_0_3"/>
          <p:cNvSpPr txBox="1"/>
          <p:nvPr>
            <p:ph idx="1" type="body"/>
          </p:nvPr>
        </p:nvSpPr>
        <p:spPr>
          <a:xfrm>
            <a:off x="581192" y="2180496"/>
            <a:ext cx="11029500" cy="36783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360"/>
              </a:spcBef>
              <a:spcAft>
                <a:spcPts val="0"/>
              </a:spcAft>
              <a:buClr>
                <a:schemeClr val="dk1"/>
              </a:buClr>
              <a:buSzPts val="1100"/>
              <a:buFont typeface="Arial"/>
              <a:buNone/>
            </a:pPr>
            <a:r>
              <a:rPr lang="en-US"/>
              <a:t>Introduction to computer vision</a:t>
            </a:r>
            <a:endParaRPr/>
          </a:p>
          <a:p>
            <a:pPr indent="0" lvl="0" marL="0" rtl="0" algn="l">
              <a:lnSpc>
                <a:spcPct val="100000"/>
              </a:lnSpc>
              <a:spcBef>
                <a:spcPts val="600"/>
              </a:spcBef>
              <a:spcAft>
                <a:spcPts val="0"/>
              </a:spcAft>
              <a:buClr>
                <a:schemeClr val="dk1"/>
              </a:buClr>
              <a:buSzPts val="1100"/>
              <a:buFont typeface="Arial"/>
              <a:buNone/>
            </a:pPr>
            <a:r>
              <a:rPr lang="en-US"/>
              <a:t>Convolution Operation</a:t>
            </a:r>
            <a:endParaRPr/>
          </a:p>
          <a:p>
            <a:pPr indent="0" lvl="0" marL="0" rtl="0" algn="l">
              <a:lnSpc>
                <a:spcPct val="100000"/>
              </a:lnSpc>
              <a:spcBef>
                <a:spcPts val="600"/>
              </a:spcBef>
              <a:spcAft>
                <a:spcPts val="0"/>
              </a:spcAft>
              <a:buClr>
                <a:schemeClr val="dk1"/>
              </a:buClr>
              <a:buSzPts val="1100"/>
              <a:buFont typeface="Arial"/>
              <a:buNone/>
            </a:pPr>
            <a:r>
              <a:rPr lang="en-US"/>
              <a:t>Padding </a:t>
            </a:r>
            <a:endParaRPr/>
          </a:p>
          <a:p>
            <a:pPr indent="0" lvl="0" marL="0" rtl="0" algn="l">
              <a:lnSpc>
                <a:spcPct val="100000"/>
              </a:lnSpc>
              <a:spcBef>
                <a:spcPts val="600"/>
              </a:spcBef>
              <a:spcAft>
                <a:spcPts val="0"/>
              </a:spcAft>
              <a:buClr>
                <a:schemeClr val="dk1"/>
              </a:buClr>
              <a:buSzPts val="1100"/>
              <a:buFont typeface="Arial"/>
              <a:buNone/>
            </a:pPr>
            <a:r>
              <a:rPr lang="en-US"/>
              <a:t>Stride Convolution </a:t>
            </a:r>
            <a:endParaRPr/>
          </a:p>
          <a:p>
            <a:pPr indent="0" lvl="0" marL="0" rtl="0" algn="l">
              <a:lnSpc>
                <a:spcPct val="100000"/>
              </a:lnSpc>
              <a:spcBef>
                <a:spcPts val="600"/>
              </a:spcBef>
              <a:spcAft>
                <a:spcPts val="0"/>
              </a:spcAft>
              <a:buClr>
                <a:schemeClr val="dk1"/>
              </a:buClr>
              <a:buSzPts val="1100"/>
              <a:buFont typeface="Arial"/>
              <a:buNone/>
            </a:pPr>
            <a:r>
              <a:rPr lang="en-US"/>
              <a:t>Convolution on RGB</a:t>
            </a:r>
            <a:endParaRPr/>
          </a:p>
          <a:p>
            <a:pPr indent="0" lvl="0" marL="0" rtl="0" algn="l">
              <a:lnSpc>
                <a:spcPct val="100000"/>
              </a:lnSpc>
              <a:spcBef>
                <a:spcPts val="600"/>
              </a:spcBef>
              <a:spcAft>
                <a:spcPts val="0"/>
              </a:spcAft>
              <a:buClr>
                <a:schemeClr val="dk1"/>
              </a:buClr>
              <a:buSzPts val="1100"/>
              <a:buFont typeface="Arial"/>
              <a:buNone/>
            </a:pPr>
            <a:r>
              <a:t/>
            </a:r>
            <a:endParaRPr/>
          </a:p>
          <a:p>
            <a:pPr indent="0" lvl="0" marL="0" rtl="0" algn="l">
              <a:lnSpc>
                <a:spcPct val="100000"/>
              </a:lnSpc>
              <a:spcBef>
                <a:spcPts val="600"/>
              </a:spcBef>
              <a:spcAft>
                <a:spcPts val="600"/>
              </a:spcAft>
              <a:buSzPts val="1656"/>
              <a:buNone/>
            </a:pPr>
            <a:r>
              <a:t/>
            </a:r>
            <a:endParaRPr/>
          </a:p>
        </p:txBody>
      </p:sp>
      <p:sp>
        <p:nvSpPr>
          <p:cNvPr id="107" name="Google Shape;107;g11e25967eca_0_3"/>
          <p:cNvSpPr/>
          <p:nvPr/>
        </p:nvSpPr>
        <p:spPr>
          <a:xfrm>
            <a:off x="479400" y="6395297"/>
            <a:ext cx="11233200" cy="444000"/>
          </a:xfrm>
          <a:prstGeom prst="rect">
            <a:avLst/>
          </a:prstGeom>
          <a:solidFill>
            <a:srgbClr val="4D1434">
              <a:alpha val="0"/>
            </a:srgbClr>
          </a:solidFill>
          <a:ln cap="rnd" cmpd="sng" w="22225">
            <a:solidFill>
              <a:srgbClr val="380E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6C244A"/>
                </a:solidFill>
                <a:latin typeface="Arial Rounded"/>
                <a:ea typeface="Arial Rounded"/>
                <a:cs typeface="Arial Rounded"/>
                <a:sym typeface="Arial Rounded"/>
              </a:rPr>
              <a:t>AI4L</a:t>
            </a:r>
            <a:r>
              <a:rPr b="1" lang="en-US" sz="1800">
                <a:solidFill>
                  <a:srgbClr val="6C244A"/>
                </a:solidFill>
                <a:latin typeface="Arial Rounded"/>
                <a:ea typeface="Arial Rounded"/>
                <a:cs typeface="Arial Rounded"/>
                <a:sym typeface="Arial Rounded"/>
              </a:rPr>
              <a:t>E	 </a:t>
            </a:r>
            <a:r>
              <a:rPr b="1" i="0" lang="en-US" sz="1800" u="none" cap="none" strike="noStrike">
                <a:solidFill>
                  <a:srgbClr val="6C244A"/>
                </a:solidFill>
                <a:latin typeface="Arial Rounded"/>
                <a:ea typeface="Arial Rounded"/>
                <a:cs typeface="Arial Rounded"/>
                <a:sym typeface="Arial Rounded"/>
              </a:rPr>
              <a:t>		                                  Week 4. Session </a:t>
            </a:r>
            <a:r>
              <a:rPr b="1" lang="en-US" sz="1800">
                <a:solidFill>
                  <a:srgbClr val="6C244A"/>
                </a:solidFill>
                <a:latin typeface="Arial Rounded"/>
                <a:ea typeface="Arial Rounded"/>
                <a:cs typeface="Arial Rounded"/>
                <a:sym typeface="Arial Rounded"/>
              </a:rPr>
              <a:t>3</a:t>
            </a:r>
            <a:endParaRPr b="1" i="0" sz="1800" u="none" cap="none" strike="noStrike">
              <a:solidFill>
                <a:srgbClr val="6C244A"/>
              </a:solidFill>
              <a:latin typeface="Arial Rounded"/>
              <a:ea typeface="Arial Rounded"/>
              <a:cs typeface="Arial Rounded"/>
              <a:sym typeface="Arial Rounded"/>
            </a:endParaRPr>
          </a:p>
        </p:txBody>
      </p:sp>
      <p:pic>
        <p:nvPicPr>
          <p:cNvPr id="108" name="Google Shape;108;g11e25967eca_0_3"/>
          <p:cNvPicPr preferRelativeResize="0"/>
          <p:nvPr/>
        </p:nvPicPr>
        <p:blipFill rotWithShape="1">
          <a:blip r:embed="rId3">
            <a:alphaModFix/>
          </a:blip>
          <a:srcRect b="0" l="0" r="0" t="0"/>
          <a:stretch/>
        </p:blipFill>
        <p:spPr>
          <a:xfrm>
            <a:off x="9579178" y="6430813"/>
            <a:ext cx="2031621" cy="3729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Gill Sans"/>
              <a:buNone/>
            </a:pPr>
            <a:r>
              <a:rPr b="1" lang="en-US" sz="4800"/>
              <a:t>CONVOLUTION ON RGB</a:t>
            </a:r>
            <a:endParaRPr/>
          </a:p>
        </p:txBody>
      </p:sp>
      <p:pic>
        <p:nvPicPr>
          <p:cNvPr id="273" name="Google Shape;273;p9"/>
          <p:cNvPicPr preferRelativeResize="0"/>
          <p:nvPr/>
        </p:nvPicPr>
        <p:blipFill rotWithShape="1">
          <a:blip r:embed="rId3">
            <a:alphaModFix/>
          </a:blip>
          <a:srcRect b="0" l="0" r="0" t="0"/>
          <a:stretch/>
        </p:blipFill>
        <p:spPr>
          <a:xfrm>
            <a:off x="479394" y="2073959"/>
            <a:ext cx="11029616" cy="3821376"/>
          </a:xfrm>
          <a:prstGeom prst="rect">
            <a:avLst/>
          </a:prstGeom>
          <a:noFill/>
          <a:ln>
            <a:noFill/>
          </a:ln>
        </p:spPr>
      </p:pic>
      <p:sp>
        <p:nvSpPr>
          <p:cNvPr id="274" name="Google Shape;274;p9"/>
          <p:cNvSpPr/>
          <p:nvPr/>
        </p:nvSpPr>
        <p:spPr>
          <a:xfrm>
            <a:off x="479400" y="6395297"/>
            <a:ext cx="11233200" cy="444000"/>
          </a:xfrm>
          <a:prstGeom prst="rect">
            <a:avLst/>
          </a:prstGeom>
          <a:solidFill>
            <a:srgbClr val="4D1434">
              <a:alpha val="0"/>
            </a:srgbClr>
          </a:solidFill>
          <a:ln cap="rnd" cmpd="sng" w="22225">
            <a:solidFill>
              <a:srgbClr val="380E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6C244A"/>
                </a:solidFill>
                <a:latin typeface="Arial Rounded"/>
                <a:ea typeface="Arial Rounded"/>
                <a:cs typeface="Arial Rounded"/>
                <a:sym typeface="Arial Rounded"/>
              </a:rPr>
              <a:t>AI4L</a:t>
            </a:r>
            <a:r>
              <a:rPr b="1" lang="en-US" sz="1800">
                <a:solidFill>
                  <a:srgbClr val="6C244A"/>
                </a:solidFill>
                <a:latin typeface="Arial Rounded"/>
                <a:ea typeface="Arial Rounded"/>
                <a:cs typeface="Arial Rounded"/>
                <a:sym typeface="Arial Rounded"/>
              </a:rPr>
              <a:t>E</a:t>
            </a:r>
            <a:r>
              <a:rPr b="1" i="0" lang="en-US" sz="1800" u="none" cap="none" strike="noStrike">
                <a:solidFill>
                  <a:srgbClr val="6C244A"/>
                </a:solidFill>
                <a:latin typeface="Arial Rounded"/>
                <a:ea typeface="Arial Rounded"/>
                <a:cs typeface="Arial Rounded"/>
                <a:sym typeface="Arial Rounded"/>
              </a:rPr>
              <a:t> 			                                  Week 4. Session </a:t>
            </a:r>
            <a:r>
              <a:rPr b="1" lang="en-US" sz="1800">
                <a:solidFill>
                  <a:srgbClr val="6C244A"/>
                </a:solidFill>
                <a:latin typeface="Arial Rounded"/>
                <a:ea typeface="Arial Rounded"/>
                <a:cs typeface="Arial Rounded"/>
                <a:sym typeface="Arial Rounded"/>
              </a:rPr>
              <a:t>3</a:t>
            </a:r>
            <a:endParaRPr b="1" i="0" sz="1800" u="none" cap="none" strike="noStrike">
              <a:solidFill>
                <a:srgbClr val="6C244A"/>
              </a:solidFill>
              <a:latin typeface="Arial Rounded"/>
              <a:ea typeface="Arial Rounded"/>
              <a:cs typeface="Arial Rounded"/>
              <a:sym typeface="Arial Rounded"/>
            </a:endParaRPr>
          </a:p>
        </p:txBody>
      </p:sp>
      <p:pic>
        <p:nvPicPr>
          <p:cNvPr id="275" name="Google Shape;275;p9"/>
          <p:cNvPicPr preferRelativeResize="0"/>
          <p:nvPr/>
        </p:nvPicPr>
        <p:blipFill rotWithShape="1">
          <a:blip r:embed="rId4">
            <a:alphaModFix/>
          </a:blip>
          <a:srcRect b="0" l="0" r="0" t="0"/>
          <a:stretch/>
        </p:blipFill>
        <p:spPr>
          <a:xfrm>
            <a:off x="9579178" y="6430813"/>
            <a:ext cx="2031621" cy="372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4a81e09059f8c78f_8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lang="en-US"/>
              <a:t>Example</a:t>
            </a:r>
            <a:endParaRPr/>
          </a:p>
        </p:txBody>
      </p:sp>
      <p:pic>
        <p:nvPicPr>
          <p:cNvPr id="281" name="Google Shape;281;g4a81e09059f8c78f_81"/>
          <p:cNvPicPr preferRelativeResize="0"/>
          <p:nvPr/>
        </p:nvPicPr>
        <p:blipFill rotWithShape="1">
          <a:blip r:embed="rId3">
            <a:alphaModFix/>
          </a:blip>
          <a:srcRect b="0" l="0" r="0" t="0"/>
          <a:stretch/>
        </p:blipFill>
        <p:spPr>
          <a:xfrm>
            <a:off x="1433513" y="1998088"/>
            <a:ext cx="9324975" cy="4150500"/>
          </a:xfrm>
          <a:prstGeom prst="rect">
            <a:avLst/>
          </a:prstGeom>
          <a:noFill/>
          <a:ln>
            <a:noFill/>
          </a:ln>
        </p:spPr>
      </p:pic>
      <p:sp>
        <p:nvSpPr>
          <p:cNvPr id="282" name="Google Shape;282;g4a81e09059f8c78f_81"/>
          <p:cNvSpPr/>
          <p:nvPr/>
        </p:nvSpPr>
        <p:spPr>
          <a:xfrm>
            <a:off x="479400" y="6395297"/>
            <a:ext cx="11233200" cy="444000"/>
          </a:xfrm>
          <a:prstGeom prst="rect">
            <a:avLst/>
          </a:prstGeom>
          <a:solidFill>
            <a:srgbClr val="4D1434">
              <a:alpha val="0"/>
            </a:srgbClr>
          </a:solidFill>
          <a:ln cap="rnd" cmpd="sng" w="22225">
            <a:solidFill>
              <a:srgbClr val="380E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6C244A"/>
                </a:solidFill>
                <a:latin typeface="Arial Rounded"/>
                <a:ea typeface="Arial Rounded"/>
                <a:cs typeface="Arial Rounded"/>
                <a:sym typeface="Arial Rounded"/>
              </a:rPr>
              <a:t>AI4L</a:t>
            </a:r>
            <a:r>
              <a:rPr b="1" lang="en-US" sz="1800">
                <a:solidFill>
                  <a:srgbClr val="6C244A"/>
                </a:solidFill>
                <a:latin typeface="Arial Rounded"/>
                <a:ea typeface="Arial Rounded"/>
                <a:cs typeface="Arial Rounded"/>
                <a:sym typeface="Arial Rounded"/>
              </a:rPr>
              <a:t>E</a:t>
            </a:r>
            <a:r>
              <a:rPr b="1" i="0" lang="en-US" sz="1800" u="none" cap="none" strike="noStrike">
                <a:solidFill>
                  <a:srgbClr val="6C244A"/>
                </a:solidFill>
                <a:latin typeface="Arial Rounded"/>
                <a:ea typeface="Arial Rounded"/>
                <a:cs typeface="Arial Rounded"/>
                <a:sym typeface="Arial Rounded"/>
              </a:rPr>
              <a:t> 			                                  Week 4. Session </a:t>
            </a:r>
            <a:r>
              <a:rPr b="1" lang="en-US" sz="1800">
                <a:solidFill>
                  <a:srgbClr val="6C244A"/>
                </a:solidFill>
                <a:latin typeface="Arial Rounded"/>
                <a:ea typeface="Arial Rounded"/>
                <a:cs typeface="Arial Rounded"/>
                <a:sym typeface="Arial Rounded"/>
              </a:rPr>
              <a:t>3</a:t>
            </a:r>
            <a:endParaRPr b="1" i="0" sz="1800" u="none" cap="none" strike="noStrike">
              <a:solidFill>
                <a:srgbClr val="6C244A"/>
              </a:solidFill>
              <a:latin typeface="Arial Rounded"/>
              <a:ea typeface="Arial Rounded"/>
              <a:cs typeface="Arial Rounded"/>
              <a:sym typeface="Arial Rounded"/>
            </a:endParaRPr>
          </a:p>
        </p:txBody>
      </p:sp>
      <p:pic>
        <p:nvPicPr>
          <p:cNvPr id="283" name="Google Shape;283;g4a81e09059f8c78f_81"/>
          <p:cNvPicPr preferRelativeResize="0"/>
          <p:nvPr/>
        </p:nvPicPr>
        <p:blipFill rotWithShape="1">
          <a:blip r:embed="rId4">
            <a:alphaModFix/>
          </a:blip>
          <a:srcRect b="0" l="0" r="0" t="0"/>
          <a:stretch/>
        </p:blipFill>
        <p:spPr>
          <a:xfrm>
            <a:off x="9579178" y="6430813"/>
            <a:ext cx="2031621" cy="372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2"/>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Gill Sans"/>
              <a:buNone/>
            </a:pPr>
            <a:r>
              <a:rPr b="1" lang="en-US" sz="4800"/>
              <a:t>Next session - </a:t>
            </a:r>
            <a:endParaRPr/>
          </a:p>
        </p:txBody>
      </p:sp>
      <p:sp>
        <p:nvSpPr>
          <p:cNvPr id="289" name="Google Shape;289;p12"/>
          <p:cNvSpPr/>
          <p:nvPr/>
        </p:nvSpPr>
        <p:spPr>
          <a:xfrm>
            <a:off x="479400" y="6395297"/>
            <a:ext cx="11233200" cy="444000"/>
          </a:xfrm>
          <a:prstGeom prst="rect">
            <a:avLst/>
          </a:prstGeom>
          <a:solidFill>
            <a:srgbClr val="4D1434">
              <a:alpha val="0"/>
            </a:srgbClr>
          </a:solidFill>
          <a:ln cap="rnd" cmpd="sng" w="22225">
            <a:solidFill>
              <a:srgbClr val="380E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6C244A"/>
                </a:solidFill>
                <a:latin typeface="Arial Rounded"/>
                <a:ea typeface="Arial Rounded"/>
                <a:cs typeface="Arial Rounded"/>
                <a:sym typeface="Arial Rounded"/>
              </a:rPr>
              <a:t>AI4L</a:t>
            </a:r>
            <a:r>
              <a:rPr b="1" lang="en-US" sz="1800">
                <a:solidFill>
                  <a:srgbClr val="6C244A"/>
                </a:solidFill>
                <a:latin typeface="Arial Rounded"/>
                <a:ea typeface="Arial Rounded"/>
                <a:cs typeface="Arial Rounded"/>
                <a:sym typeface="Arial Rounded"/>
              </a:rPr>
              <a:t>E</a:t>
            </a:r>
            <a:r>
              <a:rPr b="1" i="0" lang="en-US" sz="1800" u="none" cap="none" strike="noStrike">
                <a:solidFill>
                  <a:srgbClr val="6C244A"/>
                </a:solidFill>
                <a:latin typeface="Arial Rounded"/>
                <a:ea typeface="Arial Rounded"/>
                <a:cs typeface="Arial Rounded"/>
                <a:sym typeface="Arial Rounded"/>
              </a:rPr>
              <a:t> 			                                  Week 4. Session </a:t>
            </a:r>
            <a:r>
              <a:rPr b="1" lang="en-US" sz="1800">
                <a:solidFill>
                  <a:srgbClr val="6C244A"/>
                </a:solidFill>
                <a:latin typeface="Arial Rounded"/>
                <a:ea typeface="Arial Rounded"/>
                <a:cs typeface="Arial Rounded"/>
                <a:sym typeface="Arial Rounded"/>
              </a:rPr>
              <a:t>3</a:t>
            </a:r>
            <a:endParaRPr b="1" i="0" sz="1800" u="none" cap="none" strike="noStrike">
              <a:solidFill>
                <a:srgbClr val="6C244A"/>
              </a:solidFill>
              <a:latin typeface="Arial Rounded"/>
              <a:ea typeface="Arial Rounded"/>
              <a:cs typeface="Arial Rounded"/>
              <a:sym typeface="Arial Rounded"/>
            </a:endParaRPr>
          </a:p>
        </p:txBody>
      </p:sp>
      <p:pic>
        <p:nvPicPr>
          <p:cNvPr id="290" name="Google Shape;290;p12"/>
          <p:cNvPicPr preferRelativeResize="0"/>
          <p:nvPr/>
        </p:nvPicPr>
        <p:blipFill rotWithShape="1">
          <a:blip r:embed="rId3">
            <a:alphaModFix/>
          </a:blip>
          <a:srcRect b="0" l="0" r="0" t="0"/>
          <a:stretch/>
        </p:blipFill>
        <p:spPr>
          <a:xfrm>
            <a:off x="9579178" y="6430813"/>
            <a:ext cx="2031621" cy="372975"/>
          </a:xfrm>
          <a:prstGeom prst="rect">
            <a:avLst/>
          </a:prstGeom>
          <a:noFill/>
          <a:ln>
            <a:noFill/>
          </a:ln>
        </p:spPr>
      </p:pic>
      <p:sp>
        <p:nvSpPr>
          <p:cNvPr id="291" name="Google Shape;291;p12"/>
          <p:cNvSpPr txBox="1"/>
          <p:nvPr/>
        </p:nvSpPr>
        <p:spPr>
          <a:xfrm>
            <a:off x="920650" y="2489425"/>
            <a:ext cx="4360200" cy="1847100"/>
          </a:xfrm>
          <a:prstGeom prst="rect">
            <a:avLst/>
          </a:prstGeom>
          <a:noFill/>
          <a:ln>
            <a:noFill/>
          </a:ln>
        </p:spPr>
        <p:txBody>
          <a:bodyPr anchorCtr="0" anchor="t" bIns="91425" lIns="91425" spcFirstLastPara="1" rIns="91425" wrap="square" tIns="91425">
            <a:spAutoFit/>
          </a:bodyPr>
          <a:lstStyle/>
          <a:p>
            <a:pPr indent="-400050" lvl="0" marL="914400" marR="0" rtl="0" algn="l">
              <a:lnSpc>
                <a:spcPct val="100000"/>
              </a:lnSpc>
              <a:spcBef>
                <a:spcPts val="0"/>
              </a:spcBef>
              <a:spcAft>
                <a:spcPts val="0"/>
              </a:spcAft>
              <a:buClr>
                <a:schemeClr val="dk1"/>
              </a:buClr>
              <a:buSzPts val="2700"/>
              <a:buFont typeface="Arial"/>
              <a:buChar char="●"/>
            </a:pPr>
            <a:r>
              <a:rPr b="0" i="0" lang="en-US" sz="2700" u="none" cap="none" strike="noStrike">
                <a:solidFill>
                  <a:schemeClr val="dk1"/>
                </a:solidFill>
                <a:latin typeface="Arial"/>
                <a:ea typeface="Arial"/>
                <a:cs typeface="Arial"/>
                <a:sym typeface="Arial"/>
              </a:rPr>
              <a:t>Pooling</a:t>
            </a:r>
            <a:endParaRPr b="0" i="0" sz="2700" u="none" cap="none" strike="noStrike">
              <a:solidFill>
                <a:schemeClr val="dk1"/>
              </a:solidFill>
              <a:latin typeface="Arial"/>
              <a:ea typeface="Arial"/>
              <a:cs typeface="Arial"/>
              <a:sym typeface="Arial"/>
            </a:endParaRPr>
          </a:p>
          <a:p>
            <a:pPr indent="-400050" lvl="0" marL="914400" marR="0" rtl="0" algn="l">
              <a:lnSpc>
                <a:spcPct val="100000"/>
              </a:lnSpc>
              <a:spcBef>
                <a:spcPts val="0"/>
              </a:spcBef>
              <a:spcAft>
                <a:spcPts val="0"/>
              </a:spcAft>
              <a:buClr>
                <a:schemeClr val="dk1"/>
              </a:buClr>
              <a:buSzPts val="2700"/>
              <a:buFont typeface="Arial"/>
              <a:buChar char="●"/>
            </a:pPr>
            <a:r>
              <a:rPr b="0" i="0" lang="en-US" sz="2700" u="none" cap="none" strike="noStrike">
                <a:solidFill>
                  <a:schemeClr val="dk1"/>
                </a:solidFill>
                <a:latin typeface="Arial"/>
                <a:ea typeface="Arial"/>
                <a:cs typeface="Arial"/>
                <a:sym typeface="Arial"/>
              </a:rPr>
              <a:t>Dropout</a:t>
            </a:r>
            <a:endParaRPr b="0" i="0" sz="2700" u="none" cap="none" strike="noStrike">
              <a:solidFill>
                <a:schemeClr val="dk1"/>
              </a:solidFill>
              <a:latin typeface="Arial"/>
              <a:ea typeface="Arial"/>
              <a:cs typeface="Arial"/>
              <a:sym typeface="Arial"/>
            </a:endParaRPr>
          </a:p>
          <a:p>
            <a:pPr indent="-400050" lvl="0" marL="914400" marR="0" rtl="0" algn="l">
              <a:lnSpc>
                <a:spcPct val="100000"/>
              </a:lnSpc>
              <a:spcBef>
                <a:spcPts val="0"/>
              </a:spcBef>
              <a:spcAft>
                <a:spcPts val="0"/>
              </a:spcAft>
              <a:buClr>
                <a:schemeClr val="dk1"/>
              </a:buClr>
              <a:buSzPts val="2700"/>
              <a:buFont typeface="Arial"/>
              <a:buChar char="●"/>
            </a:pPr>
            <a:r>
              <a:rPr b="0" i="0" lang="en-US" sz="2700" u="none" cap="none" strike="noStrike">
                <a:solidFill>
                  <a:schemeClr val="dk1"/>
                </a:solidFill>
                <a:latin typeface="Arial"/>
                <a:ea typeface="Arial"/>
                <a:cs typeface="Arial"/>
                <a:sym typeface="Arial"/>
              </a:rPr>
              <a:t>Batch Normalisation</a:t>
            </a:r>
            <a:endParaRPr b="0" i="0" sz="2700" u="none" cap="none" strike="noStrike">
              <a:solidFill>
                <a:schemeClr val="dk1"/>
              </a:solidFill>
              <a:latin typeface="Arial"/>
              <a:ea typeface="Arial"/>
              <a:cs typeface="Arial"/>
              <a:sym typeface="Arial"/>
            </a:endParaRPr>
          </a:p>
          <a:p>
            <a:pPr indent="-400050" lvl="0" marL="914400" marR="0" rtl="0" algn="l">
              <a:lnSpc>
                <a:spcPct val="100000"/>
              </a:lnSpc>
              <a:spcBef>
                <a:spcPts val="0"/>
              </a:spcBef>
              <a:spcAft>
                <a:spcPts val="0"/>
              </a:spcAft>
              <a:buClr>
                <a:schemeClr val="dk1"/>
              </a:buClr>
              <a:buSzPts val="2700"/>
              <a:buFont typeface="Arial"/>
              <a:buChar char="●"/>
            </a:pPr>
            <a:r>
              <a:rPr b="0" i="0" lang="en-US" sz="2700" u="none" cap="none" strike="noStrike">
                <a:solidFill>
                  <a:schemeClr val="dk1"/>
                </a:solidFill>
                <a:latin typeface="Arial"/>
                <a:ea typeface="Arial"/>
                <a:cs typeface="Arial"/>
                <a:sym typeface="Arial"/>
              </a:rPr>
              <a:t>Data Augmentation</a:t>
            </a:r>
            <a:endParaRPr b="0" i="0" sz="3000" u="none" cap="none" strike="noStrike">
              <a:solidFill>
                <a:srgbClr val="000000"/>
              </a:solidFill>
              <a:latin typeface="Gill Sans"/>
              <a:ea typeface="Gill Sans"/>
              <a:cs typeface="Gill Sans"/>
              <a:sym typeface="Gill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136aad9ee8b_0_0"/>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lang="en-US" sz="4800"/>
              <a:t>Time to practice some questions!</a:t>
            </a:r>
            <a:endParaRPr sz="4800"/>
          </a:p>
        </p:txBody>
      </p:sp>
      <p:sp>
        <p:nvSpPr>
          <p:cNvPr id="297" name="Google Shape;297;g136aad9ee8b_0_0"/>
          <p:cNvSpPr txBox="1"/>
          <p:nvPr>
            <p:ph idx="1" type="body"/>
          </p:nvPr>
        </p:nvSpPr>
        <p:spPr>
          <a:xfrm>
            <a:off x="581192" y="2312696"/>
            <a:ext cx="11029500" cy="36783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360"/>
              </a:spcBef>
              <a:spcAft>
                <a:spcPts val="0"/>
              </a:spcAft>
              <a:buClr>
                <a:schemeClr val="dk1"/>
              </a:buClr>
              <a:buSzPts val="1100"/>
              <a:buFont typeface="Arial"/>
              <a:buNone/>
            </a:pPr>
            <a:r>
              <a:rPr lang="en-US" sz="2200"/>
              <a:t>Q-1 what do you understand by computer vision and is it same as deep neural network? Also,write some applications of CV.</a:t>
            </a:r>
            <a:endParaRPr sz="2200"/>
          </a:p>
          <a:p>
            <a:pPr indent="0" lvl="0" marL="0" rtl="0" algn="l">
              <a:lnSpc>
                <a:spcPct val="100000"/>
              </a:lnSpc>
              <a:spcBef>
                <a:spcPts val="600"/>
              </a:spcBef>
              <a:spcAft>
                <a:spcPts val="0"/>
              </a:spcAft>
              <a:buClr>
                <a:schemeClr val="dk1"/>
              </a:buClr>
              <a:buSzPts val="1100"/>
              <a:buFont typeface="Arial"/>
              <a:buNone/>
            </a:pPr>
            <a:r>
              <a:t/>
            </a:r>
            <a:endParaRPr sz="2200"/>
          </a:p>
          <a:p>
            <a:pPr indent="0" lvl="0" marL="0" rtl="0" algn="l">
              <a:lnSpc>
                <a:spcPct val="100000"/>
              </a:lnSpc>
              <a:spcBef>
                <a:spcPts val="600"/>
              </a:spcBef>
              <a:spcAft>
                <a:spcPts val="0"/>
              </a:spcAft>
              <a:buClr>
                <a:schemeClr val="dk1"/>
              </a:buClr>
              <a:buSzPts val="1100"/>
              <a:buFont typeface="Arial"/>
              <a:buNone/>
            </a:pPr>
            <a:r>
              <a:rPr lang="en-US" sz="2200"/>
              <a:t>Q-2 What is convolution in CV?</a:t>
            </a:r>
            <a:endParaRPr sz="2200"/>
          </a:p>
          <a:p>
            <a:pPr indent="0" lvl="0" marL="0" rtl="0" algn="l">
              <a:lnSpc>
                <a:spcPct val="100000"/>
              </a:lnSpc>
              <a:spcBef>
                <a:spcPts val="600"/>
              </a:spcBef>
              <a:spcAft>
                <a:spcPts val="0"/>
              </a:spcAft>
              <a:buClr>
                <a:schemeClr val="dk1"/>
              </a:buClr>
              <a:buSzPts val="1100"/>
              <a:buFont typeface="Arial"/>
              <a:buNone/>
            </a:pPr>
            <a:r>
              <a:t/>
            </a:r>
            <a:endParaRPr sz="2200"/>
          </a:p>
          <a:p>
            <a:pPr indent="0" lvl="0" marL="0" rtl="0" algn="l">
              <a:lnSpc>
                <a:spcPct val="100000"/>
              </a:lnSpc>
              <a:spcBef>
                <a:spcPts val="600"/>
              </a:spcBef>
              <a:spcAft>
                <a:spcPts val="0"/>
              </a:spcAft>
              <a:buClr>
                <a:schemeClr val="dk1"/>
              </a:buClr>
              <a:buSzPts val="1100"/>
              <a:buFont typeface="Arial"/>
              <a:buNone/>
            </a:pPr>
            <a:r>
              <a:rPr lang="en-US" sz="2200"/>
              <a:t>Q-3 What do you mean by the term Padding and Stride? Why do we use padding and stride in convolution of an image? Also write the equation for padding and stride to find dimensions of an output image.</a:t>
            </a:r>
            <a:endParaRPr sz="2200"/>
          </a:p>
          <a:p>
            <a:pPr indent="0" lvl="0" marL="0" rtl="0" algn="l">
              <a:lnSpc>
                <a:spcPct val="100000"/>
              </a:lnSpc>
              <a:spcBef>
                <a:spcPts val="600"/>
              </a:spcBef>
              <a:spcAft>
                <a:spcPts val="600"/>
              </a:spcAft>
              <a:buSzPts val="1656"/>
              <a:buNone/>
            </a:pPr>
            <a:r>
              <a:t/>
            </a:r>
            <a:endParaRPr sz="2200"/>
          </a:p>
        </p:txBody>
      </p:sp>
      <p:sp>
        <p:nvSpPr>
          <p:cNvPr id="298" name="Google Shape;298;g136aad9ee8b_0_0"/>
          <p:cNvSpPr/>
          <p:nvPr/>
        </p:nvSpPr>
        <p:spPr>
          <a:xfrm>
            <a:off x="479400" y="6395297"/>
            <a:ext cx="11233200" cy="444000"/>
          </a:xfrm>
          <a:prstGeom prst="rect">
            <a:avLst/>
          </a:prstGeom>
          <a:solidFill>
            <a:srgbClr val="4D1434">
              <a:alpha val="0"/>
            </a:srgbClr>
          </a:solidFill>
          <a:ln cap="rnd" cmpd="sng" w="22225">
            <a:solidFill>
              <a:srgbClr val="380E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6C244A"/>
                </a:solidFill>
                <a:latin typeface="Arial Rounded"/>
                <a:ea typeface="Arial Rounded"/>
                <a:cs typeface="Arial Rounded"/>
                <a:sym typeface="Arial Rounded"/>
              </a:rPr>
              <a:t>AI4L</a:t>
            </a:r>
            <a:r>
              <a:rPr b="1" lang="en-US" sz="1800">
                <a:solidFill>
                  <a:srgbClr val="6C244A"/>
                </a:solidFill>
                <a:latin typeface="Arial Rounded"/>
                <a:ea typeface="Arial Rounded"/>
                <a:cs typeface="Arial Rounded"/>
                <a:sym typeface="Arial Rounded"/>
              </a:rPr>
              <a:t>E</a:t>
            </a:r>
            <a:r>
              <a:rPr b="1" i="0" lang="en-US" sz="1800" u="none" cap="none" strike="noStrike">
                <a:solidFill>
                  <a:srgbClr val="6C244A"/>
                </a:solidFill>
                <a:latin typeface="Arial Rounded"/>
                <a:ea typeface="Arial Rounded"/>
                <a:cs typeface="Arial Rounded"/>
                <a:sym typeface="Arial Rounded"/>
              </a:rPr>
              <a:t> 			                                  Week 4. Session </a:t>
            </a:r>
            <a:r>
              <a:rPr b="1" lang="en-US" sz="1800">
                <a:solidFill>
                  <a:srgbClr val="6C244A"/>
                </a:solidFill>
                <a:latin typeface="Arial Rounded"/>
                <a:ea typeface="Arial Rounded"/>
                <a:cs typeface="Arial Rounded"/>
                <a:sym typeface="Arial Rounded"/>
              </a:rPr>
              <a:t>3</a:t>
            </a:r>
            <a:endParaRPr b="1" i="0" sz="1800" u="none" cap="none" strike="noStrike">
              <a:solidFill>
                <a:srgbClr val="6C244A"/>
              </a:solidFill>
              <a:latin typeface="Arial Rounded"/>
              <a:ea typeface="Arial Rounded"/>
              <a:cs typeface="Arial Rounded"/>
              <a:sym typeface="Arial Rounded"/>
            </a:endParaRPr>
          </a:p>
        </p:txBody>
      </p:sp>
      <p:pic>
        <p:nvPicPr>
          <p:cNvPr id="299" name="Google Shape;299;g136aad9ee8b_0_0"/>
          <p:cNvPicPr preferRelativeResize="0"/>
          <p:nvPr/>
        </p:nvPicPr>
        <p:blipFill rotWithShape="1">
          <a:blip r:embed="rId3">
            <a:alphaModFix/>
          </a:blip>
          <a:srcRect b="0" l="0" r="0" t="0"/>
          <a:stretch/>
        </p:blipFill>
        <p:spPr>
          <a:xfrm>
            <a:off x="9579178" y="6430813"/>
            <a:ext cx="2031619" cy="372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1e25967eca_0_9"/>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lang="en-US"/>
              <a:t>What is computer vision</a:t>
            </a:r>
            <a:endParaRPr/>
          </a:p>
        </p:txBody>
      </p:sp>
      <p:sp>
        <p:nvSpPr>
          <p:cNvPr id="114" name="Google Shape;114;g11e25967eca_0_9"/>
          <p:cNvSpPr txBox="1"/>
          <p:nvPr>
            <p:ph idx="1" type="body"/>
          </p:nvPr>
        </p:nvSpPr>
        <p:spPr>
          <a:xfrm>
            <a:off x="581192" y="2180496"/>
            <a:ext cx="11029500" cy="36783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360"/>
              </a:spcBef>
              <a:spcAft>
                <a:spcPts val="600"/>
              </a:spcAft>
              <a:buSzPts val="1656"/>
              <a:buNone/>
            </a:pPr>
            <a:r>
              <a:rPr lang="en-US" sz="2500"/>
              <a:t>Computer Vision, often abbreviated as CV, is defined as a field of study that seeks to develop techniques to help computers “see” and understand the content of digital images such as photographs and videos</a:t>
            </a:r>
            <a:endParaRPr sz="2500"/>
          </a:p>
        </p:txBody>
      </p:sp>
      <p:sp>
        <p:nvSpPr>
          <p:cNvPr id="115" name="Google Shape;115;g11e25967eca_0_9"/>
          <p:cNvSpPr/>
          <p:nvPr/>
        </p:nvSpPr>
        <p:spPr>
          <a:xfrm>
            <a:off x="479400" y="6395297"/>
            <a:ext cx="11233200" cy="444000"/>
          </a:xfrm>
          <a:prstGeom prst="rect">
            <a:avLst/>
          </a:prstGeom>
          <a:solidFill>
            <a:srgbClr val="4D1434">
              <a:alpha val="0"/>
            </a:srgbClr>
          </a:solidFill>
          <a:ln cap="rnd" cmpd="sng" w="22225">
            <a:solidFill>
              <a:srgbClr val="380E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6C244A"/>
                </a:solidFill>
                <a:latin typeface="Arial Rounded"/>
                <a:ea typeface="Arial Rounded"/>
                <a:cs typeface="Arial Rounded"/>
                <a:sym typeface="Arial Rounded"/>
              </a:rPr>
              <a:t>AI4L</a:t>
            </a:r>
            <a:r>
              <a:rPr b="1" lang="en-US" sz="1800">
                <a:solidFill>
                  <a:srgbClr val="6C244A"/>
                </a:solidFill>
                <a:latin typeface="Arial Rounded"/>
                <a:ea typeface="Arial Rounded"/>
                <a:cs typeface="Arial Rounded"/>
                <a:sym typeface="Arial Rounded"/>
              </a:rPr>
              <a:t>E</a:t>
            </a:r>
            <a:r>
              <a:rPr b="1" i="0" lang="en-US" sz="1800" u="none" cap="none" strike="noStrike">
                <a:solidFill>
                  <a:srgbClr val="6C244A"/>
                </a:solidFill>
                <a:latin typeface="Arial Rounded"/>
                <a:ea typeface="Arial Rounded"/>
                <a:cs typeface="Arial Rounded"/>
                <a:sym typeface="Arial Rounded"/>
              </a:rPr>
              <a:t> 			                                  Week 4. Session </a:t>
            </a:r>
            <a:r>
              <a:rPr b="1" lang="en-US" sz="1800">
                <a:solidFill>
                  <a:srgbClr val="6C244A"/>
                </a:solidFill>
                <a:latin typeface="Arial Rounded"/>
                <a:ea typeface="Arial Rounded"/>
                <a:cs typeface="Arial Rounded"/>
                <a:sym typeface="Arial Rounded"/>
              </a:rPr>
              <a:t>3</a:t>
            </a:r>
            <a:endParaRPr b="1" i="0" sz="1800" u="none" cap="none" strike="noStrike">
              <a:solidFill>
                <a:srgbClr val="6C244A"/>
              </a:solidFill>
              <a:latin typeface="Arial Rounded"/>
              <a:ea typeface="Arial Rounded"/>
              <a:cs typeface="Arial Rounded"/>
              <a:sym typeface="Arial Rounded"/>
            </a:endParaRPr>
          </a:p>
        </p:txBody>
      </p:sp>
      <p:pic>
        <p:nvPicPr>
          <p:cNvPr id="116" name="Google Shape;116;g11e25967eca_0_9"/>
          <p:cNvPicPr preferRelativeResize="0"/>
          <p:nvPr/>
        </p:nvPicPr>
        <p:blipFill rotWithShape="1">
          <a:blip r:embed="rId3">
            <a:alphaModFix/>
          </a:blip>
          <a:srcRect b="0" l="0" r="0" t="0"/>
          <a:stretch/>
        </p:blipFill>
        <p:spPr>
          <a:xfrm>
            <a:off x="9579178" y="6430813"/>
            <a:ext cx="2031621" cy="372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4a81e09059f8c78f_8"/>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lang="en-US"/>
              <a:t>Computer vision</a:t>
            </a:r>
            <a:endParaRPr/>
          </a:p>
        </p:txBody>
      </p:sp>
      <p:sp>
        <p:nvSpPr>
          <p:cNvPr id="122" name="Google Shape;122;g4a81e09059f8c78f_8"/>
          <p:cNvSpPr txBox="1"/>
          <p:nvPr>
            <p:ph idx="1" type="body"/>
          </p:nvPr>
        </p:nvSpPr>
        <p:spPr>
          <a:xfrm>
            <a:off x="581192" y="2180496"/>
            <a:ext cx="11029500" cy="3678300"/>
          </a:xfrm>
          <a:prstGeom prst="rect">
            <a:avLst/>
          </a:prstGeom>
          <a:noFill/>
          <a:ln>
            <a:noFill/>
          </a:ln>
        </p:spPr>
        <p:txBody>
          <a:bodyPr anchorCtr="0" anchor="ctr" bIns="45700" lIns="91425" spcFirstLastPara="1" rIns="91425" wrap="square" tIns="45700">
            <a:normAutofit/>
          </a:bodyPr>
          <a:lstStyle/>
          <a:p>
            <a:pPr indent="-333756" lvl="0" marL="457200" rtl="0" algn="l">
              <a:lnSpc>
                <a:spcPct val="100000"/>
              </a:lnSpc>
              <a:spcBef>
                <a:spcPts val="360"/>
              </a:spcBef>
              <a:spcAft>
                <a:spcPts val="0"/>
              </a:spcAft>
              <a:buSzPts val="1656"/>
              <a:buChar char="◼"/>
            </a:pPr>
            <a:r>
              <a:rPr lang="en-US"/>
              <a:t>it is a multidisciplinary field </a:t>
            </a:r>
            <a:endParaRPr/>
          </a:p>
          <a:p>
            <a:pPr indent="0" lvl="0" marL="457200" rtl="0" algn="l">
              <a:lnSpc>
                <a:spcPct val="100000"/>
              </a:lnSpc>
              <a:spcBef>
                <a:spcPts val="600"/>
              </a:spcBef>
              <a:spcAft>
                <a:spcPts val="0"/>
              </a:spcAft>
              <a:buSzPts val="1656"/>
              <a:buNone/>
            </a:pPr>
            <a:r>
              <a:t/>
            </a:r>
            <a:endParaRPr/>
          </a:p>
          <a:p>
            <a:pPr indent="-333756" lvl="0" marL="457200" rtl="0" algn="l">
              <a:lnSpc>
                <a:spcPct val="100000"/>
              </a:lnSpc>
              <a:spcBef>
                <a:spcPts val="600"/>
              </a:spcBef>
              <a:spcAft>
                <a:spcPts val="0"/>
              </a:spcAft>
              <a:buSzPts val="1656"/>
              <a:buChar char="◼"/>
            </a:pPr>
            <a:r>
              <a:rPr lang="en-US"/>
              <a:t>subfield of artificial intelligence and machine learning</a:t>
            </a:r>
            <a:endParaRPr/>
          </a:p>
          <a:p>
            <a:pPr indent="0" lvl="0" marL="457200" rtl="0" algn="l">
              <a:lnSpc>
                <a:spcPct val="100000"/>
              </a:lnSpc>
              <a:spcBef>
                <a:spcPts val="600"/>
              </a:spcBef>
              <a:spcAft>
                <a:spcPts val="0"/>
              </a:spcAft>
              <a:buSzPts val="1656"/>
              <a:buNone/>
            </a:pPr>
            <a:r>
              <a:t/>
            </a:r>
            <a:endParaRPr/>
          </a:p>
          <a:p>
            <a:pPr indent="-333756" lvl="0" marL="457200" rtl="0" algn="l">
              <a:lnSpc>
                <a:spcPct val="100000"/>
              </a:lnSpc>
              <a:spcBef>
                <a:spcPts val="600"/>
              </a:spcBef>
              <a:spcAft>
                <a:spcPts val="0"/>
              </a:spcAft>
              <a:buSzPts val="1656"/>
              <a:buChar char="◼"/>
            </a:pPr>
            <a:r>
              <a:rPr lang="en-US"/>
              <a:t>involve the use of specialized methods and make use of general learning algorithms</a:t>
            </a:r>
            <a:endParaRPr/>
          </a:p>
        </p:txBody>
      </p:sp>
      <p:pic>
        <p:nvPicPr>
          <p:cNvPr id="123" name="Google Shape;123;g4a81e09059f8c78f_8"/>
          <p:cNvPicPr preferRelativeResize="0"/>
          <p:nvPr/>
        </p:nvPicPr>
        <p:blipFill rotWithShape="1">
          <a:blip r:embed="rId3">
            <a:alphaModFix/>
          </a:blip>
          <a:srcRect b="0" l="0" r="0" t="0"/>
          <a:stretch/>
        </p:blipFill>
        <p:spPr>
          <a:xfrm>
            <a:off x="8384388" y="2833875"/>
            <a:ext cx="3476625" cy="3257550"/>
          </a:xfrm>
          <a:prstGeom prst="rect">
            <a:avLst/>
          </a:prstGeom>
          <a:noFill/>
          <a:ln>
            <a:noFill/>
          </a:ln>
        </p:spPr>
      </p:pic>
      <p:sp>
        <p:nvSpPr>
          <p:cNvPr id="124" name="Google Shape;124;g4a81e09059f8c78f_8"/>
          <p:cNvSpPr/>
          <p:nvPr/>
        </p:nvSpPr>
        <p:spPr>
          <a:xfrm>
            <a:off x="479400" y="6395297"/>
            <a:ext cx="11233200" cy="444000"/>
          </a:xfrm>
          <a:prstGeom prst="rect">
            <a:avLst/>
          </a:prstGeom>
          <a:solidFill>
            <a:srgbClr val="4D1434">
              <a:alpha val="0"/>
            </a:srgbClr>
          </a:solidFill>
          <a:ln cap="rnd" cmpd="sng" w="22225">
            <a:solidFill>
              <a:srgbClr val="380E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6C244A"/>
                </a:solidFill>
                <a:latin typeface="Arial Rounded"/>
                <a:ea typeface="Arial Rounded"/>
                <a:cs typeface="Arial Rounded"/>
                <a:sym typeface="Arial Rounded"/>
              </a:rPr>
              <a:t>AI4L</a:t>
            </a:r>
            <a:r>
              <a:rPr b="1" lang="en-US" sz="1800">
                <a:solidFill>
                  <a:srgbClr val="6C244A"/>
                </a:solidFill>
                <a:latin typeface="Arial Rounded"/>
                <a:ea typeface="Arial Rounded"/>
                <a:cs typeface="Arial Rounded"/>
                <a:sym typeface="Arial Rounded"/>
              </a:rPr>
              <a:t>E</a:t>
            </a:r>
            <a:r>
              <a:rPr b="1" i="0" lang="en-US" sz="1800" u="none" cap="none" strike="noStrike">
                <a:solidFill>
                  <a:srgbClr val="6C244A"/>
                </a:solidFill>
                <a:latin typeface="Arial Rounded"/>
                <a:ea typeface="Arial Rounded"/>
                <a:cs typeface="Arial Rounded"/>
                <a:sym typeface="Arial Rounded"/>
              </a:rPr>
              <a:t> 			                                  Week 4. Session </a:t>
            </a:r>
            <a:r>
              <a:rPr b="1" lang="en-US" sz="1800">
                <a:solidFill>
                  <a:srgbClr val="6C244A"/>
                </a:solidFill>
                <a:latin typeface="Arial Rounded"/>
                <a:ea typeface="Arial Rounded"/>
                <a:cs typeface="Arial Rounded"/>
                <a:sym typeface="Arial Rounded"/>
              </a:rPr>
              <a:t>3</a:t>
            </a:r>
            <a:endParaRPr b="1" i="0" sz="1800" u="none" cap="none" strike="noStrike">
              <a:solidFill>
                <a:srgbClr val="6C244A"/>
              </a:solidFill>
              <a:latin typeface="Arial Rounded"/>
              <a:ea typeface="Arial Rounded"/>
              <a:cs typeface="Arial Rounded"/>
              <a:sym typeface="Arial Rounded"/>
            </a:endParaRPr>
          </a:p>
        </p:txBody>
      </p:sp>
      <p:pic>
        <p:nvPicPr>
          <p:cNvPr id="125" name="Google Shape;125;g4a81e09059f8c78f_8"/>
          <p:cNvPicPr preferRelativeResize="0"/>
          <p:nvPr/>
        </p:nvPicPr>
        <p:blipFill rotWithShape="1">
          <a:blip r:embed="rId4">
            <a:alphaModFix/>
          </a:blip>
          <a:srcRect b="0" l="0" r="0" t="0"/>
          <a:stretch/>
        </p:blipFill>
        <p:spPr>
          <a:xfrm>
            <a:off x="9579178" y="6430813"/>
            <a:ext cx="2031621" cy="372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4a81e09059f8c78f_15"/>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lang="en-US"/>
              <a:t> Computer vision - applications</a:t>
            </a:r>
            <a:endParaRPr/>
          </a:p>
        </p:txBody>
      </p:sp>
      <p:sp>
        <p:nvSpPr>
          <p:cNvPr id="131" name="Google Shape;131;g4a81e09059f8c78f_15"/>
          <p:cNvSpPr txBox="1"/>
          <p:nvPr>
            <p:ph idx="1" type="body"/>
          </p:nvPr>
        </p:nvSpPr>
        <p:spPr>
          <a:xfrm>
            <a:off x="581192" y="2180496"/>
            <a:ext cx="11029500" cy="36783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360"/>
              </a:spcBef>
              <a:spcAft>
                <a:spcPts val="0"/>
              </a:spcAft>
              <a:buSzPts val="1656"/>
              <a:buNone/>
            </a:pPr>
            <a:r>
              <a:t/>
            </a:r>
            <a:endParaRPr/>
          </a:p>
          <a:p>
            <a:pPr indent="-333756" lvl="0" marL="457200" rtl="0" algn="l">
              <a:lnSpc>
                <a:spcPct val="100000"/>
              </a:lnSpc>
              <a:spcBef>
                <a:spcPts val="600"/>
              </a:spcBef>
              <a:spcAft>
                <a:spcPts val="0"/>
              </a:spcAft>
              <a:buSzPts val="1656"/>
              <a:buChar char="●"/>
            </a:pPr>
            <a:r>
              <a:rPr lang="en-US"/>
              <a:t>Optical character recognition (OCR)</a:t>
            </a:r>
            <a:endParaRPr/>
          </a:p>
          <a:p>
            <a:pPr indent="-333756" lvl="0" marL="457200" rtl="0" algn="l">
              <a:lnSpc>
                <a:spcPct val="100000"/>
              </a:lnSpc>
              <a:spcBef>
                <a:spcPts val="0"/>
              </a:spcBef>
              <a:spcAft>
                <a:spcPts val="0"/>
              </a:spcAft>
              <a:buSzPts val="1656"/>
              <a:buChar char="●"/>
            </a:pPr>
            <a:r>
              <a:rPr lang="en-US"/>
              <a:t>Machine inspection</a:t>
            </a:r>
            <a:endParaRPr/>
          </a:p>
          <a:p>
            <a:pPr indent="-333756" lvl="0" marL="457200" rtl="0" algn="l">
              <a:lnSpc>
                <a:spcPct val="100000"/>
              </a:lnSpc>
              <a:spcBef>
                <a:spcPts val="0"/>
              </a:spcBef>
              <a:spcAft>
                <a:spcPts val="0"/>
              </a:spcAft>
              <a:buSzPts val="1656"/>
              <a:buChar char="●"/>
            </a:pPr>
            <a:r>
              <a:rPr lang="en-US"/>
              <a:t>Retail (e.g. automated checkouts)</a:t>
            </a:r>
            <a:endParaRPr/>
          </a:p>
          <a:p>
            <a:pPr indent="-333756" lvl="0" marL="457200" rtl="0" algn="l">
              <a:lnSpc>
                <a:spcPct val="100000"/>
              </a:lnSpc>
              <a:spcBef>
                <a:spcPts val="0"/>
              </a:spcBef>
              <a:spcAft>
                <a:spcPts val="0"/>
              </a:spcAft>
              <a:buSzPts val="1656"/>
              <a:buChar char="●"/>
            </a:pPr>
            <a:r>
              <a:rPr lang="en-US"/>
              <a:t>3D model building (photogrammetry)</a:t>
            </a:r>
            <a:endParaRPr/>
          </a:p>
          <a:p>
            <a:pPr indent="-333756" lvl="0" marL="457200" rtl="0" algn="l">
              <a:lnSpc>
                <a:spcPct val="100000"/>
              </a:lnSpc>
              <a:spcBef>
                <a:spcPts val="0"/>
              </a:spcBef>
              <a:spcAft>
                <a:spcPts val="0"/>
              </a:spcAft>
              <a:buSzPts val="1656"/>
              <a:buChar char="●"/>
            </a:pPr>
            <a:r>
              <a:rPr lang="en-US"/>
              <a:t>Medical imaging</a:t>
            </a:r>
            <a:endParaRPr/>
          </a:p>
          <a:p>
            <a:pPr indent="-333756" lvl="0" marL="457200" rtl="0" algn="l">
              <a:lnSpc>
                <a:spcPct val="100000"/>
              </a:lnSpc>
              <a:spcBef>
                <a:spcPts val="0"/>
              </a:spcBef>
              <a:spcAft>
                <a:spcPts val="0"/>
              </a:spcAft>
              <a:buSzPts val="1656"/>
              <a:buChar char="●"/>
            </a:pPr>
            <a:r>
              <a:rPr lang="en-US"/>
              <a:t>Automotive safety</a:t>
            </a:r>
            <a:endParaRPr/>
          </a:p>
          <a:p>
            <a:pPr indent="-333756" lvl="0" marL="457200" rtl="0" algn="l">
              <a:lnSpc>
                <a:spcPct val="100000"/>
              </a:lnSpc>
              <a:spcBef>
                <a:spcPts val="0"/>
              </a:spcBef>
              <a:spcAft>
                <a:spcPts val="0"/>
              </a:spcAft>
              <a:buSzPts val="1656"/>
              <a:buChar char="●"/>
            </a:pPr>
            <a:r>
              <a:rPr lang="en-US"/>
              <a:t>Match move (e.g. merging CGI with live actors in movies)</a:t>
            </a:r>
            <a:endParaRPr/>
          </a:p>
          <a:p>
            <a:pPr indent="-333756" lvl="0" marL="457200" rtl="0" algn="l">
              <a:lnSpc>
                <a:spcPct val="100000"/>
              </a:lnSpc>
              <a:spcBef>
                <a:spcPts val="0"/>
              </a:spcBef>
              <a:spcAft>
                <a:spcPts val="0"/>
              </a:spcAft>
              <a:buSzPts val="1656"/>
              <a:buChar char="●"/>
            </a:pPr>
            <a:r>
              <a:rPr lang="en-US"/>
              <a:t>Motion capture (mocap)</a:t>
            </a:r>
            <a:endParaRPr/>
          </a:p>
          <a:p>
            <a:pPr indent="-333756" lvl="0" marL="457200" rtl="0" algn="l">
              <a:lnSpc>
                <a:spcPct val="100000"/>
              </a:lnSpc>
              <a:spcBef>
                <a:spcPts val="0"/>
              </a:spcBef>
              <a:spcAft>
                <a:spcPts val="0"/>
              </a:spcAft>
              <a:buSzPts val="1656"/>
              <a:buChar char="●"/>
            </a:pPr>
            <a:r>
              <a:rPr lang="en-US"/>
              <a:t>Surveillance</a:t>
            </a:r>
            <a:endParaRPr/>
          </a:p>
          <a:p>
            <a:pPr indent="-333756" lvl="0" marL="457200" rtl="0" algn="l">
              <a:lnSpc>
                <a:spcPct val="100000"/>
              </a:lnSpc>
              <a:spcBef>
                <a:spcPts val="0"/>
              </a:spcBef>
              <a:spcAft>
                <a:spcPts val="0"/>
              </a:spcAft>
              <a:buSzPts val="1656"/>
              <a:buChar char="●"/>
            </a:pPr>
            <a:r>
              <a:rPr lang="en-US"/>
              <a:t>Fingerprint recognition and biometrics</a:t>
            </a:r>
            <a:endParaRPr/>
          </a:p>
          <a:p>
            <a:pPr indent="0" lvl="0" marL="0" rtl="0" algn="l">
              <a:lnSpc>
                <a:spcPct val="100000"/>
              </a:lnSpc>
              <a:spcBef>
                <a:spcPts val="600"/>
              </a:spcBef>
              <a:spcAft>
                <a:spcPts val="600"/>
              </a:spcAft>
              <a:buSzPts val="1656"/>
              <a:buNone/>
            </a:pPr>
            <a:r>
              <a:t/>
            </a:r>
            <a:endParaRPr/>
          </a:p>
        </p:txBody>
      </p:sp>
      <p:sp>
        <p:nvSpPr>
          <p:cNvPr id="132" name="Google Shape;132;g4a81e09059f8c78f_15"/>
          <p:cNvSpPr/>
          <p:nvPr/>
        </p:nvSpPr>
        <p:spPr>
          <a:xfrm>
            <a:off x="479400" y="6395297"/>
            <a:ext cx="11233200" cy="444000"/>
          </a:xfrm>
          <a:prstGeom prst="rect">
            <a:avLst/>
          </a:prstGeom>
          <a:solidFill>
            <a:srgbClr val="4D1434">
              <a:alpha val="0"/>
            </a:srgbClr>
          </a:solidFill>
          <a:ln cap="rnd" cmpd="sng" w="22225">
            <a:solidFill>
              <a:srgbClr val="380E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6C244A"/>
                </a:solidFill>
                <a:latin typeface="Arial Rounded"/>
                <a:ea typeface="Arial Rounded"/>
                <a:cs typeface="Arial Rounded"/>
                <a:sym typeface="Arial Rounded"/>
              </a:rPr>
              <a:t>AI4L</a:t>
            </a:r>
            <a:r>
              <a:rPr b="1" lang="en-US" sz="1800">
                <a:solidFill>
                  <a:srgbClr val="6C244A"/>
                </a:solidFill>
                <a:latin typeface="Arial Rounded"/>
                <a:ea typeface="Arial Rounded"/>
                <a:cs typeface="Arial Rounded"/>
                <a:sym typeface="Arial Rounded"/>
              </a:rPr>
              <a:t>E</a:t>
            </a:r>
            <a:r>
              <a:rPr b="1" i="0" lang="en-US" sz="1800" u="none" cap="none" strike="noStrike">
                <a:solidFill>
                  <a:srgbClr val="6C244A"/>
                </a:solidFill>
                <a:latin typeface="Arial Rounded"/>
                <a:ea typeface="Arial Rounded"/>
                <a:cs typeface="Arial Rounded"/>
                <a:sym typeface="Arial Rounded"/>
              </a:rPr>
              <a:t> 			                                  Week 4. Session </a:t>
            </a:r>
            <a:r>
              <a:rPr b="1" lang="en-US" sz="1800">
                <a:solidFill>
                  <a:srgbClr val="6C244A"/>
                </a:solidFill>
                <a:latin typeface="Arial Rounded"/>
                <a:ea typeface="Arial Rounded"/>
                <a:cs typeface="Arial Rounded"/>
                <a:sym typeface="Arial Rounded"/>
              </a:rPr>
              <a:t>3</a:t>
            </a:r>
            <a:endParaRPr b="1" i="0" sz="1800" u="none" cap="none" strike="noStrike">
              <a:solidFill>
                <a:srgbClr val="6C244A"/>
              </a:solidFill>
              <a:latin typeface="Arial Rounded"/>
              <a:ea typeface="Arial Rounded"/>
              <a:cs typeface="Arial Rounded"/>
              <a:sym typeface="Arial Rounded"/>
            </a:endParaRPr>
          </a:p>
        </p:txBody>
      </p:sp>
      <p:pic>
        <p:nvPicPr>
          <p:cNvPr id="133" name="Google Shape;133;g4a81e09059f8c78f_15"/>
          <p:cNvPicPr preferRelativeResize="0"/>
          <p:nvPr/>
        </p:nvPicPr>
        <p:blipFill rotWithShape="1">
          <a:blip r:embed="rId3">
            <a:alphaModFix/>
          </a:blip>
          <a:srcRect b="0" l="0" r="0" t="0"/>
          <a:stretch/>
        </p:blipFill>
        <p:spPr>
          <a:xfrm>
            <a:off x="9579178" y="6430813"/>
            <a:ext cx="2031621" cy="372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Gill Sans"/>
              <a:buNone/>
            </a:pPr>
            <a:r>
              <a:rPr b="1" lang="en-US" sz="4800"/>
              <a:t>COMPUTER VISION</a:t>
            </a:r>
            <a:endParaRPr/>
          </a:p>
        </p:txBody>
      </p:sp>
      <p:pic>
        <p:nvPicPr>
          <p:cNvPr id="139" name="Google Shape;139;p2"/>
          <p:cNvPicPr preferRelativeResize="0"/>
          <p:nvPr/>
        </p:nvPicPr>
        <p:blipFill rotWithShape="1">
          <a:blip r:embed="rId3">
            <a:alphaModFix/>
          </a:blip>
          <a:srcRect b="0" l="0" r="0" t="0"/>
          <a:stretch/>
        </p:blipFill>
        <p:spPr>
          <a:xfrm>
            <a:off x="6509170" y="2612570"/>
            <a:ext cx="4682551" cy="3316035"/>
          </a:xfrm>
          <a:prstGeom prst="rect">
            <a:avLst/>
          </a:prstGeom>
          <a:noFill/>
          <a:ln>
            <a:noFill/>
          </a:ln>
        </p:spPr>
      </p:pic>
      <p:pic>
        <p:nvPicPr>
          <p:cNvPr id="140" name="Google Shape;140;p2"/>
          <p:cNvPicPr preferRelativeResize="0"/>
          <p:nvPr>
            <p:ph idx="1" type="body"/>
          </p:nvPr>
        </p:nvPicPr>
        <p:blipFill rotWithShape="1">
          <a:blip r:embed="rId4">
            <a:alphaModFix/>
          </a:blip>
          <a:srcRect b="0" l="0" r="0" t="0"/>
          <a:stretch/>
        </p:blipFill>
        <p:spPr>
          <a:xfrm>
            <a:off x="790371" y="2145528"/>
            <a:ext cx="4378410" cy="3678238"/>
          </a:xfrm>
          <a:prstGeom prst="rect">
            <a:avLst/>
          </a:prstGeom>
          <a:noFill/>
          <a:ln>
            <a:noFill/>
          </a:ln>
        </p:spPr>
      </p:pic>
      <p:sp>
        <p:nvSpPr>
          <p:cNvPr id="141" name="Google Shape;141;p2"/>
          <p:cNvSpPr txBox="1"/>
          <p:nvPr/>
        </p:nvSpPr>
        <p:spPr>
          <a:xfrm>
            <a:off x="6509170" y="2219371"/>
            <a:ext cx="27190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Image Segmentation</a:t>
            </a:r>
            <a:endParaRPr b="0" i="0" sz="2400" u="none" cap="none" strike="noStrike">
              <a:solidFill>
                <a:schemeClr val="dk1"/>
              </a:solidFill>
              <a:latin typeface="Times New Roman"/>
              <a:ea typeface="Times New Roman"/>
              <a:cs typeface="Times New Roman"/>
              <a:sym typeface="Times New Roman"/>
            </a:endParaRPr>
          </a:p>
        </p:txBody>
      </p:sp>
      <p:sp>
        <p:nvSpPr>
          <p:cNvPr id="142" name="Google Shape;142;p2"/>
          <p:cNvSpPr/>
          <p:nvPr/>
        </p:nvSpPr>
        <p:spPr>
          <a:xfrm>
            <a:off x="479400" y="6395297"/>
            <a:ext cx="11233200" cy="444000"/>
          </a:xfrm>
          <a:prstGeom prst="rect">
            <a:avLst/>
          </a:prstGeom>
          <a:solidFill>
            <a:srgbClr val="4D1434">
              <a:alpha val="0"/>
            </a:srgbClr>
          </a:solidFill>
          <a:ln cap="rnd" cmpd="sng" w="22225">
            <a:solidFill>
              <a:srgbClr val="380E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6C244A"/>
                </a:solidFill>
                <a:latin typeface="Arial Rounded"/>
                <a:ea typeface="Arial Rounded"/>
                <a:cs typeface="Arial Rounded"/>
                <a:sym typeface="Arial Rounded"/>
              </a:rPr>
              <a:t>AI4L</a:t>
            </a:r>
            <a:r>
              <a:rPr b="1" lang="en-US" sz="1800">
                <a:solidFill>
                  <a:srgbClr val="6C244A"/>
                </a:solidFill>
                <a:latin typeface="Arial Rounded"/>
                <a:ea typeface="Arial Rounded"/>
                <a:cs typeface="Arial Rounded"/>
                <a:sym typeface="Arial Rounded"/>
              </a:rPr>
              <a:t>E </a:t>
            </a:r>
            <a:r>
              <a:rPr b="1" i="0" lang="en-US" sz="1800" u="none" cap="none" strike="noStrike">
                <a:solidFill>
                  <a:srgbClr val="6C244A"/>
                </a:solidFill>
                <a:latin typeface="Arial Rounded"/>
                <a:ea typeface="Arial Rounded"/>
                <a:cs typeface="Arial Rounded"/>
                <a:sym typeface="Arial Rounded"/>
              </a:rPr>
              <a:t>			                                  Week 4. Session </a:t>
            </a:r>
            <a:r>
              <a:rPr b="1" lang="en-US" sz="1800">
                <a:solidFill>
                  <a:srgbClr val="6C244A"/>
                </a:solidFill>
                <a:latin typeface="Arial Rounded"/>
                <a:ea typeface="Arial Rounded"/>
                <a:cs typeface="Arial Rounded"/>
                <a:sym typeface="Arial Rounded"/>
              </a:rPr>
              <a:t>3</a:t>
            </a:r>
            <a:endParaRPr b="1" i="0" sz="1800" u="none" cap="none" strike="noStrike">
              <a:solidFill>
                <a:srgbClr val="6C244A"/>
              </a:solidFill>
              <a:latin typeface="Arial Rounded"/>
              <a:ea typeface="Arial Rounded"/>
              <a:cs typeface="Arial Rounded"/>
              <a:sym typeface="Arial Rounded"/>
            </a:endParaRPr>
          </a:p>
        </p:txBody>
      </p:sp>
      <p:pic>
        <p:nvPicPr>
          <p:cNvPr id="143" name="Google Shape;143;p2"/>
          <p:cNvPicPr preferRelativeResize="0"/>
          <p:nvPr/>
        </p:nvPicPr>
        <p:blipFill rotWithShape="1">
          <a:blip r:embed="rId5">
            <a:alphaModFix/>
          </a:blip>
          <a:srcRect b="0" l="0" r="0" t="0"/>
          <a:stretch/>
        </p:blipFill>
        <p:spPr>
          <a:xfrm>
            <a:off x="9579178" y="6430813"/>
            <a:ext cx="2031621" cy="372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4a81e09059f8c78f_22"/>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lang="en-US"/>
              <a:t>What is convolution ?</a:t>
            </a:r>
            <a:endParaRPr/>
          </a:p>
        </p:txBody>
      </p:sp>
      <p:sp>
        <p:nvSpPr>
          <p:cNvPr id="149" name="Google Shape;149;g4a81e09059f8c78f_22"/>
          <p:cNvSpPr txBox="1"/>
          <p:nvPr>
            <p:ph idx="1" type="body"/>
          </p:nvPr>
        </p:nvSpPr>
        <p:spPr>
          <a:xfrm>
            <a:off x="581192" y="2180496"/>
            <a:ext cx="11029500" cy="36783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360"/>
              </a:spcBef>
              <a:spcAft>
                <a:spcPts val="0"/>
              </a:spcAft>
              <a:buSzPts val="1656"/>
              <a:buNone/>
            </a:pPr>
            <a:r>
              <a:rPr lang="en-US"/>
              <a:t>In mathematics (in particular, functional analysis), </a:t>
            </a:r>
            <a:endParaRPr/>
          </a:p>
          <a:p>
            <a:pPr indent="0" lvl="0" marL="0" rtl="0" algn="l">
              <a:lnSpc>
                <a:spcPct val="100000"/>
              </a:lnSpc>
              <a:spcBef>
                <a:spcPts val="600"/>
              </a:spcBef>
              <a:spcAft>
                <a:spcPts val="0"/>
              </a:spcAft>
              <a:buSzPts val="1656"/>
              <a:buNone/>
            </a:pPr>
            <a:r>
              <a:t/>
            </a:r>
            <a:endParaRPr/>
          </a:p>
          <a:p>
            <a:pPr indent="0" lvl="0" marL="0" rtl="0" algn="l">
              <a:lnSpc>
                <a:spcPct val="100000"/>
              </a:lnSpc>
              <a:spcBef>
                <a:spcPts val="600"/>
              </a:spcBef>
              <a:spcAft>
                <a:spcPts val="0"/>
              </a:spcAft>
              <a:buSzPts val="1656"/>
              <a:buNone/>
            </a:pPr>
            <a:r>
              <a:rPr b="1" i="1" lang="en-US"/>
              <a:t>convolution is a mathematical operation on two functions (f and g)</a:t>
            </a:r>
            <a:r>
              <a:rPr lang="en-US"/>
              <a:t> </a:t>
            </a:r>
            <a:endParaRPr/>
          </a:p>
          <a:p>
            <a:pPr indent="0" lvl="0" marL="0" rtl="0" algn="l">
              <a:lnSpc>
                <a:spcPct val="100000"/>
              </a:lnSpc>
              <a:spcBef>
                <a:spcPts val="600"/>
              </a:spcBef>
              <a:spcAft>
                <a:spcPts val="0"/>
              </a:spcAft>
              <a:buSzPts val="1656"/>
              <a:buNone/>
            </a:pPr>
            <a:r>
              <a:t/>
            </a:r>
            <a:endParaRPr/>
          </a:p>
          <a:p>
            <a:pPr indent="0" lvl="0" marL="0" rtl="0" algn="l">
              <a:lnSpc>
                <a:spcPct val="100000"/>
              </a:lnSpc>
              <a:spcBef>
                <a:spcPts val="600"/>
              </a:spcBef>
              <a:spcAft>
                <a:spcPts val="600"/>
              </a:spcAft>
              <a:buSzPts val="1656"/>
              <a:buNone/>
            </a:pPr>
            <a:r>
              <a:rPr lang="en-US"/>
              <a:t>that produces a third function that expresses how the shape of one is modified by the other</a:t>
            </a:r>
            <a:endParaRPr/>
          </a:p>
        </p:txBody>
      </p:sp>
      <p:sp>
        <p:nvSpPr>
          <p:cNvPr id="150" name="Google Shape;150;g4a81e09059f8c78f_22"/>
          <p:cNvSpPr/>
          <p:nvPr/>
        </p:nvSpPr>
        <p:spPr>
          <a:xfrm>
            <a:off x="479400" y="6395297"/>
            <a:ext cx="11233200" cy="444000"/>
          </a:xfrm>
          <a:prstGeom prst="rect">
            <a:avLst/>
          </a:prstGeom>
          <a:solidFill>
            <a:srgbClr val="4D1434">
              <a:alpha val="0"/>
            </a:srgbClr>
          </a:solidFill>
          <a:ln cap="rnd" cmpd="sng" w="22225">
            <a:solidFill>
              <a:srgbClr val="380E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6C244A"/>
                </a:solidFill>
                <a:latin typeface="Arial Rounded"/>
                <a:ea typeface="Arial Rounded"/>
                <a:cs typeface="Arial Rounded"/>
                <a:sym typeface="Arial Rounded"/>
              </a:rPr>
              <a:t>AI4L</a:t>
            </a:r>
            <a:r>
              <a:rPr b="1" lang="en-US" sz="1800">
                <a:solidFill>
                  <a:srgbClr val="6C244A"/>
                </a:solidFill>
                <a:latin typeface="Arial Rounded"/>
                <a:ea typeface="Arial Rounded"/>
                <a:cs typeface="Arial Rounded"/>
                <a:sym typeface="Arial Rounded"/>
              </a:rPr>
              <a:t>E</a:t>
            </a:r>
            <a:r>
              <a:rPr b="1" i="0" lang="en-US" sz="1800" u="none" cap="none" strike="noStrike">
                <a:solidFill>
                  <a:srgbClr val="6C244A"/>
                </a:solidFill>
                <a:latin typeface="Arial Rounded"/>
                <a:ea typeface="Arial Rounded"/>
                <a:cs typeface="Arial Rounded"/>
                <a:sym typeface="Arial Rounded"/>
              </a:rPr>
              <a:t> 			                                  Week 4. Session </a:t>
            </a:r>
            <a:r>
              <a:rPr b="1" lang="en-US" sz="1800">
                <a:solidFill>
                  <a:srgbClr val="6C244A"/>
                </a:solidFill>
                <a:latin typeface="Arial Rounded"/>
                <a:ea typeface="Arial Rounded"/>
                <a:cs typeface="Arial Rounded"/>
                <a:sym typeface="Arial Rounded"/>
              </a:rPr>
              <a:t>3</a:t>
            </a:r>
            <a:endParaRPr b="1" i="0" sz="1800" u="none" cap="none" strike="noStrike">
              <a:solidFill>
                <a:srgbClr val="6C244A"/>
              </a:solidFill>
              <a:latin typeface="Arial Rounded"/>
              <a:ea typeface="Arial Rounded"/>
              <a:cs typeface="Arial Rounded"/>
              <a:sym typeface="Arial Rounded"/>
            </a:endParaRPr>
          </a:p>
        </p:txBody>
      </p:sp>
      <p:pic>
        <p:nvPicPr>
          <p:cNvPr id="151" name="Google Shape;151;g4a81e09059f8c78f_22"/>
          <p:cNvPicPr preferRelativeResize="0"/>
          <p:nvPr/>
        </p:nvPicPr>
        <p:blipFill rotWithShape="1">
          <a:blip r:embed="rId3">
            <a:alphaModFix/>
          </a:blip>
          <a:srcRect b="0" l="0" r="0" t="0"/>
          <a:stretch/>
        </p:blipFill>
        <p:spPr>
          <a:xfrm>
            <a:off x="9579178" y="6430813"/>
            <a:ext cx="2031621" cy="372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4a81e09059f8c78f_28"/>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lang="en-US"/>
              <a:t>Example</a:t>
            </a:r>
            <a:endParaRPr/>
          </a:p>
        </p:txBody>
      </p:sp>
      <p:pic>
        <p:nvPicPr>
          <p:cNvPr id="157" name="Google Shape;157;g4a81e09059f8c78f_28"/>
          <p:cNvPicPr preferRelativeResize="0"/>
          <p:nvPr/>
        </p:nvPicPr>
        <p:blipFill rotWithShape="1">
          <a:blip r:embed="rId3">
            <a:alphaModFix/>
          </a:blip>
          <a:srcRect b="0" l="0" r="0" t="0"/>
          <a:stretch/>
        </p:blipFill>
        <p:spPr>
          <a:xfrm>
            <a:off x="1215850" y="1868250"/>
            <a:ext cx="4016175" cy="1223467"/>
          </a:xfrm>
          <a:prstGeom prst="rect">
            <a:avLst/>
          </a:prstGeom>
          <a:noFill/>
          <a:ln>
            <a:noFill/>
          </a:ln>
        </p:spPr>
      </p:pic>
      <p:pic>
        <p:nvPicPr>
          <p:cNvPr id="158" name="Google Shape;158;g4a81e09059f8c78f_28"/>
          <p:cNvPicPr preferRelativeResize="0"/>
          <p:nvPr/>
        </p:nvPicPr>
        <p:blipFill rotWithShape="1">
          <a:blip r:embed="rId4">
            <a:alphaModFix/>
          </a:blip>
          <a:srcRect b="0" l="0" r="0" t="0"/>
          <a:stretch/>
        </p:blipFill>
        <p:spPr>
          <a:xfrm>
            <a:off x="3329416" y="3224884"/>
            <a:ext cx="4376601" cy="1439863"/>
          </a:xfrm>
          <a:prstGeom prst="rect">
            <a:avLst/>
          </a:prstGeom>
          <a:noFill/>
          <a:ln>
            <a:noFill/>
          </a:ln>
        </p:spPr>
      </p:pic>
      <p:pic>
        <p:nvPicPr>
          <p:cNvPr id="159" name="Google Shape;159;g4a81e09059f8c78f_28"/>
          <p:cNvPicPr preferRelativeResize="0"/>
          <p:nvPr/>
        </p:nvPicPr>
        <p:blipFill rotWithShape="1">
          <a:blip r:embed="rId5">
            <a:alphaModFix/>
          </a:blip>
          <a:srcRect b="0" l="0" r="0" t="0"/>
          <a:stretch/>
        </p:blipFill>
        <p:spPr>
          <a:xfrm>
            <a:off x="6806799" y="4852526"/>
            <a:ext cx="4082327" cy="1375749"/>
          </a:xfrm>
          <a:prstGeom prst="rect">
            <a:avLst/>
          </a:prstGeom>
          <a:noFill/>
          <a:ln>
            <a:noFill/>
          </a:ln>
        </p:spPr>
      </p:pic>
      <p:sp>
        <p:nvSpPr>
          <p:cNvPr id="160" name="Google Shape;160;g4a81e09059f8c78f_28"/>
          <p:cNvSpPr/>
          <p:nvPr/>
        </p:nvSpPr>
        <p:spPr>
          <a:xfrm>
            <a:off x="479400" y="6395297"/>
            <a:ext cx="11233200" cy="444000"/>
          </a:xfrm>
          <a:prstGeom prst="rect">
            <a:avLst/>
          </a:prstGeom>
          <a:solidFill>
            <a:srgbClr val="4D1434">
              <a:alpha val="0"/>
            </a:srgbClr>
          </a:solidFill>
          <a:ln cap="rnd" cmpd="sng" w="22225">
            <a:solidFill>
              <a:srgbClr val="380E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6C244A"/>
                </a:solidFill>
                <a:latin typeface="Arial Rounded"/>
                <a:ea typeface="Arial Rounded"/>
                <a:cs typeface="Arial Rounded"/>
                <a:sym typeface="Arial Rounded"/>
              </a:rPr>
              <a:t>AI4L</a:t>
            </a:r>
            <a:r>
              <a:rPr b="1" lang="en-US" sz="1800">
                <a:solidFill>
                  <a:srgbClr val="6C244A"/>
                </a:solidFill>
                <a:latin typeface="Arial Rounded"/>
                <a:ea typeface="Arial Rounded"/>
                <a:cs typeface="Arial Rounded"/>
                <a:sym typeface="Arial Rounded"/>
              </a:rPr>
              <a:t>E</a:t>
            </a:r>
            <a:r>
              <a:rPr b="1" i="0" lang="en-US" sz="1800" u="none" cap="none" strike="noStrike">
                <a:solidFill>
                  <a:srgbClr val="6C244A"/>
                </a:solidFill>
                <a:latin typeface="Arial Rounded"/>
                <a:ea typeface="Arial Rounded"/>
                <a:cs typeface="Arial Rounded"/>
                <a:sym typeface="Arial Rounded"/>
              </a:rPr>
              <a:t> 			                                  Week 4. Session </a:t>
            </a:r>
            <a:r>
              <a:rPr b="1" lang="en-US" sz="1800">
                <a:solidFill>
                  <a:srgbClr val="6C244A"/>
                </a:solidFill>
                <a:latin typeface="Arial Rounded"/>
                <a:ea typeface="Arial Rounded"/>
                <a:cs typeface="Arial Rounded"/>
                <a:sym typeface="Arial Rounded"/>
              </a:rPr>
              <a:t>3</a:t>
            </a:r>
            <a:endParaRPr b="1" i="0" sz="1800" u="none" cap="none" strike="noStrike">
              <a:solidFill>
                <a:srgbClr val="6C244A"/>
              </a:solidFill>
              <a:latin typeface="Arial Rounded"/>
              <a:ea typeface="Arial Rounded"/>
              <a:cs typeface="Arial Rounded"/>
              <a:sym typeface="Arial Rounded"/>
            </a:endParaRPr>
          </a:p>
        </p:txBody>
      </p:sp>
      <p:pic>
        <p:nvPicPr>
          <p:cNvPr id="161" name="Google Shape;161;g4a81e09059f8c78f_28"/>
          <p:cNvPicPr preferRelativeResize="0"/>
          <p:nvPr/>
        </p:nvPicPr>
        <p:blipFill rotWithShape="1">
          <a:blip r:embed="rId6">
            <a:alphaModFix/>
          </a:blip>
          <a:srcRect b="0" l="0" r="0" t="0"/>
          <a:stretch/>
        </p:blipFill>
        <p:spPr>
          <a:xfrm>
            <a:off x="9579178" y="6430813"/>
            <a:ext cx="2031621" cy="372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4a81e09059f8c78f_37"/>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lang="en-US"/>
              <a:t>Example</a:t>
            </a:r>
            <a:endParaRPr/>
          </a:p>
        </p:txBody>
      </p:sp>
      <p:pic>
        <p:nvPicPr>
          <p:cNvPr id="167" name="Google Shape;167;g4a81e09059f8c78f_37"/>
          <p:cNvPicPr preferRelativeResize="0"/>
          <p:nvPr/>
        </p:nvPicPr>
        <p:blipFill rotWithShape="1">
          <a:blip r:embed="rId3">
            <a:alphaModFix/>
          </a:blip>
          <a:srcRect b="0" l="0" r="0" t="0"/>
          <a:stretch/>
        </p:blipFill>
        <p:spPr>
          <a:xfrm>
            <a:off x="2778538" y="2653950"/>
            <a:ext cx="6886575" cy="3581400"/>
          </a:xfrm>
          <a:prstGeom prst="rect">
            <a:avLst/>
          </a:prstGeom>
          <a:noFill/>
          <a:ln>
            <a:noFill/>
          </a:ln>
        </p:spPr>
      </p:pic>
      <p:sp>
        <p:nvSpPr>
          <p:cNvPr id="168" name="Google Shape;168;g4a81e09059f8c78f_37"/>
          <p:cNvSpPr/>
          <p:nvPr/>
        </p:nvSpPr>
        <p:spPr>
          <a:xfrm>
            <a:off x="479400" y="6395297"/>
            <a:ext cx="11233200" cy="444000"/>
          </a:xfrm>
          <a:prstGeom prst="rect">
            <a:avLst/>
          </a:prstGeom>
          <a:solidFill>
            <a:srgbClr val="4D1434">
              <a:alpha val="0"/>
            </a:srgbClr>
          </a:solidFill>
          <a:ln cap="rnd" cmpd="sng" w="22225">
            <a:solidFill>
              <a:srgbClr val="380E2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6C244A"/>
                </a:solidFill>
                <a:latin typeface="Arial Rounded"/>
                <a:ea typeface="Arial Rounded"/>
                <a:cs typeface="Arial Rounded"/>
                <a:sym typeface="Arial Rounded"/>
              </a:rPr>
              <a:t>AI4L</a:t>
            </a:r>
            <a:r>
              <a:rPr b="1" lang="en-US" sz="1800">
                <a:solidFill>
                  <a:srgbClr val="6C244A"/>
                </a:solidFill>
                <a:latin typeface="Arial Rounded"/>
                <a:ea typeface="Arial Rounded"/>
                <a:cs typeface="Arial Rounded"/>
                <a:sym typeface="Arial Rounded"/>
              </a:rPr>
              <a:t>E</a:t>
            </a:r>
            <a:r>
              <a:rPr b="1" i="0" lang="en-US" sz="1800" u="none" cap="none" strike="noStrike">
                <a:solidFill>
                  <a:srgbClr val="6C244A"/>
                </a:solidFill>
                <a:latin typeface="Arial Rounded"/>
                <a:ea typeface="Arial Rounded"/>
                <a:cs typeface="Arial Rounded"/>
                <a:sym typeface="Arial Rounded"/>
              </a:rPr>
              <a:t> 			                                  Week 4. Session </a:t>
            </a:r>
            <a:r>
              <a:rPr b="1" lang="en-US" sz="1800">
                <a:solidFill>
                  <a:srgbClr val="6C244A"/>
                </a:solidFill>
                <a:latin typeface="Arial Rounded"/>
                <a:ea typeface="Arial Rounded"/>
                <a:cs typeface="Arial Rounded"/>
                <a:sym typeface="Arial Rounded"/>
              </a:rPr>
              <a:t>3</a:t>
            </a:r>
            <a:endParaRPr b="1" i="0" sz="1800" u="none" cap="none" strike="noStrike">
              <a:solidFill>
                <a:srgbClr val="6C244A"/>
              </a:solidFill>
              <a:latin typeface="Arial Rounded"/>
              <a:ea typeface="Arial Rounded"/>
              <a:cs typeface="Arial Rounded"/>
              <a:sym typeface="Arial Rounded"/>
            </a:endParaRPr>
          </a:p>
        </p:txBody>
      </p:sp>
      <p:pic>
        <p:nvPicPr>
          <p:cNvPr id="169" name="Google Shape;169;g4a81e09059f8c78f_37"/>
          <p:cNvPicPr preferRelativeResize="0"/>
          <p:nvPr/>
        </p:nvPicPr>
        <p:blipFill rotWithShape="1">
          <a:blip r:embed="rId4">
            <a:alphaModFix/>
          </a:blip>
          <a:srcRect b="0" l="0" r="0" t="0"/>
          <a:stretch/>
        </p:blipFill>
        <p:spPr>
          <a:xfrm>
            <a:off x="9579178" y="6430813"/>
            <a:ext cx="2031621" cy="372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2021-09-11T06:52:32Z</dcterms:created>
  <dc:creator>Mohit Sethi</dc:creator>
</cp:coreProperties>
</file>