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9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1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3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8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0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419F8A-CE46-4072-B160-9A45AB0EE7FA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78A565-EDB7-45A4-9A43-0157ED6931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F81D-E1C7-4847-A90F-F563C891A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Credit Card Portfolio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4737A-35A5-48BC-8B74-649E493B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Presented by –</a:t>
            </a:r>
          </a:p>
          <a:p>
            <a:pPr algn="ctr"/>
            <a:r>
              <a:rPr lang="en-GB" dirty="0" err="1"/>
              <a:t>Shubhangi</a:t>
            </a:r>
            <a:r>
              <a:rPr lang="en-GB" dirty="0"/>
              <a:t> P. </a:t>
            </a:r>
            <a:r>
              <a:rPr lang="en-GB" dirty="0" err="1"/>
              <a:t>Gangurde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9560D7C-81A6-49C4-BB71-A73E958C7E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4239" y="4455620"/>
            <a:ext cx="3099222" cy="1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7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3160-EDFD-4046-90F5-23E4FBA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Insights- Week 53 (31</a:t>
            </a:r>
            <a:r>
              <a:rPr lang="en-GB" baseline="30000" dirty="0"/>
              <a:t>st</a:t>
            </a:r>
            <a:r>
              <a:rPr lang="en-GB" dirty="0"/>
              <a:t>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55BD-F168-4EF6-9920-8401A9EF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b="1" dirty="0"/>
              <a:t>WoW change:</a:t>
            </a:r>
          </a:p>
          <a:p>
            <a:r>
              <a:rPr lang="en-GB" dirty="0"/>
              <a:t>Revenue increased by 28.8%,</a:t>
            </a:r>
          </a:p>
          <a:p>
            <a:r>
              <a:rPr lang="en-GB" dirty="0"/>
              <a:t>Total Transaction Amt &amp; Count increased by xx% &amp; xx%</a:t>
            </a:r>
          </a:p>
          <a:p>
            <a:r>
              <a:rPr lang="en-GB" dirty="0"/>
              <a:t>Customer count increased by xx%</a:t>
            </a:r>
          </a:p>
          <a:p>
            <a:endParaRPr lang="en-IN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934BA52-A776-4A47-B78D-F72FBB76F43F}"/>
              </a:ext>
            </a:extLst>
          </p:cNvPr>
          <p:cNvGrpSpPr/>
          <p:nvPr/>
        </p:nvGrpSpPr>
        <p:grpSpPr>
          <a:xfrm>
            <a:off x="8030157" y="2019300"/>
            <a:ext cx="3538854" cy="4409440"/>
            <a:chOff x="8427719" y="2019300"/>
            <a:chExt cx="3538854" cy="440944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6836873A-183F-4768-B94F-9CB0792AF1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8EE936B0-9CA4-4B11-8637-A3C85ABB2F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66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3160-EDFD-4046-90F5-23E4FBA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Insights- Week 53 (31</a:t>
            </a:r>
            <a:r>
              <a:rPr lang="en-GB" baseline="30000" dirty="0"/>
              <a:t>st</a:t>
            </a:r>
            <a:r>
              <a:rPr lang="en-GB" dirty="0"/>
              <a:t>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55BD-F168-4EF6-9920-8401A9EF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Overview YTD:</a:t>
            </a:r>
          </a:p>
          <a:p>
            <a:pPr marL="0" indent="0">
              <a:buNone/>
            </a:pPr>
            <a:r>
              <a:rPr lang="en-GB" dirty="0"/>
              <a:t>Overall revenue is 57M</a:t>
            </a:r>
          </a:p>
          <a:p>
            <a:pPr marL="0" indent="0">
              <a:buNone/>
            </a:pPr>
            <a:r>
              <a:rPr lang="en-GB" dirty="0"/>
              <a:t>Total interest is 8M</a:t>
            </a:r>
          </a:p>
          <a:p>
            <a:pPr marL="0" indent="0">
              <a:buNone/>
            </a:pPr>
            <a:r>
              <a:rPr lang="en-GB" dirty="0"/>
              <a:t>Total transaction amount is 46M</a:t>
            </a:r>
          </a:p>
          <a:p>
            <a:pPr marL="0" indent="0">
              <a:buNone/>
            </a:pPr>
            <a:r>
              <a:rPr lang="en-GB" dirty="0"/>
              <a:t>Male customers are contributing more in revenue 31M, female 26M</a:t>
            </a:r>
          </a:p>
          <a:p>
            <a:pPr marL="0" indent="0">
              <a:buNone/>
            </a:pPr>
            <a:r>
              <a:rPr lang="en-GB" dirty="0"/>
              <a:t>Blue &amp; Silver credit card are contributing to 93% of overall  transactions</a:t>
            </a:r>
          </a:p>
          <a:p>
            <a:pPr marL="0" indent="0">
              <a:buNone/>
            </a:pPr>
            <a:r>
              <a:rPr lang="en-GB" dirty="0"/>
              <a:t>TX, NY &amp; CA is contributing to 68%</a:t>
            </a:r>
          </a:p>
          <a:p>
            <a:pPr marL="0" indent="0">
              <a:buNone/>
            </a:pPr>
            <a:r>
              <a:rPr lang="en-GB" dirty="0"/>
              <a:t>Overall Activation rate is 57.5%</a:t>
            </a:r>
          </a:p>
          <a:p>
            <a:pPr marL="0" indent="0">
              <a:buNone/>
            </a:pPr>
            <a:r>
              <a:rPr lang="en-GB" dirty="0"/>
              <a:t>Overall Delinquent rate is 6.06%</a:t>
            </a:r>
            <a:endParaRPr lang="en-IN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934BA52-A776-4A47-B78D-F72FBB76F43F}"/>
              </a:ext>
            </a:extLst>
          </p:cNvPr>
          <p:cNvGrpSpPr/>
          <p:nvPr/>
        </p:nvGrpSpPr>
        <p:grpSpPr>
          <a:xfrm>
            <a:off x="8480733" y="2019300"/>
            <a:ext cx="3538854" cy="4409440"/>
            <a:chOff x="8427719" y="2019300"/>
            <a:chExt cx="3538854" cy="440944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6836873A-183F-4768-B94F-9CB0792AF1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8EE936B0-9CA4-4B11-8637-A3C85ABB2F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44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69F5-0D9F-4E71-9D64-F2D22CF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03303"/>
            <a:ext cx="10058400" cy="145075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7200" b="1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IN" sz="7200" b="1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47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553B-969D-4A67-B56D-E804939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D4AD-F073-45D6-B163-800F4928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Project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from 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processing &amp; DAX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Dashboard &amp; insights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035FA48-C771-4570-BCCB-434DC3EB68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7018" y="2275332"/>
            <a:ext cx="4401311" cy="38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D69F-2E0F-4125-B71F-F1565FA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8D2F-068A-4D96-8CBB-0CD34145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To develop a comprehensive credit card </a:t>
            </a:r>
          </a:p>
          <a:p>
            <a:pPr marL="0" indent="0">
              <a:buNone/>
            </a:pPr>
            <a:r>
              <a:rPr lang="en-GB" sz="2800" dirty="0"/>
              <a:t>weekly Analysis dashboard that provides </a:t>
            </a:r>
          </a:p>
          <a:p>
            <a:pPr marL="0" indent="0">
              <a:buNone/>
            </a:pPr>
            <a:r>
              <a:rPr lang="en-GB" sz="2800" dirty="0"/>
              <a:t>real-time insights into key performance metrics </a:t>
            </a:r>
          </a:p>
          <a:p>
            <a:pPr marL="0" indent="0">
              <a:buNone/>
            </a:pPr>
            <a:r>
              <a:rPr lang="en-GB" sz="2800" dirty="0"/>
              <a:t>and trends,  enabling stakeholders to monitor </a:t>
            </a:r>
          </a:p>
          <a:p>
            <a:pPr marL="0" indent="0">
              <a:buNone/>
            </a:pPr>
            <a:r>
              <a:rPr lang="en-GB" sz="2800" dirty="0"/>
              <a:t>and </a:t>
            </a:r>
            <a:r>
              <a:rPr lang="en-GB" sz="2800" dirty="0" err="1"/>
              <a:t>analyze</a:t>
            </a:r>
            <a:r>
              <a:rPr lang="en-GB" sz="2800" dirty="0"/>
              <a:t> credit card operations  effectively.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24A598E7-65D0-43C6-BC8B-7DB82E4E75F0}"/>
              </a:ext>
            </a:extLst>
          </p:cNvPr>
          <p:cNvGrpSpPr/>
          <p:nvPr/>
        </p:nvGrpSpPr>
        <p:grpSpPr>
          <a:xfrm>
            <a:off x="8020880" y="2067337"/>
            <a:ext cx="3773804" cy="4487439"/>
            <a:chOff x="8153400" y="1548383"/>
            <a:chExt cx="3773804" cy="491363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7B94D18D-F1B7-427F-8FD9-52746B25CDF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5DFD1A5-2133-41E4-A2A8-4E614F23A43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77925D0F-D680-4B25-9654-5AA090E04AE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0DA607A5-8461-49BE-84D9-F69F7FC42DE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923FD573-7E35-4505-A16E-9F196AB5AD0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7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111B-35FC-489B-9637-98CA8FEF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0BFF-BAF3-4775-8142-0A2EA3710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Prepare csv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Create tables in 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import csv file into SQL</a:t>
            </a:r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9E5303-88EA-41C2-8A46-767947404E80}"/>
              </a:ext>
            </a:extLst>
          </p:cNvPr>
          <p:cNvGrpSpPr/>
          <p:nvPr/>
        </p:nvGrpSpPr>
        <p:grpSpPr>
          <a:xfrm>
            <a:off x="6006582" y="2235974"/>
            <a:ext cx="4923663" cy="3872102"/>
            <a:chOff x="6390894" y="1546860"/>
            <a:chExt cx="4923663" cy="3872102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D16092BD-E75F-41F6-BCFC-0BEB129FFB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2052" y="3268979"/>
              <a:ext cx="900683" cy="818388"/>
            </a:xfrm>
            <a:prstGeom prst="rect">
              <a:avLst/>
            </a:prstGeom>
          </p:spPr>
        </p:pic>
        <p:grpSp>
          <p:nvGrpSpPr>
            <p:cNvPr id="7" name="object 5">
              <a:extLst>
                <a:ext uri="{FF2B5EF4-FFF2-40B4-BE49-F238E27FC236}">
                  <a16:creationId xmlns:a16="http://schemas.microsoft.com/office/drawing/2014/main" id="{E9CBEFDD-F8A6-442A-8F7A-113E0C562786}"/>
                </a:ext>
              </a:extLst>
            </p:cNvPr>
            <p:cNvGrpSpPr/>
            <p:nvPr/>
          </p:nvGrpSpPr>
          <p:grpSpPr>
            <a:xfrm>
              <a:off x="6390894" y="4258817"/>
              <a:ext cx="3529965" cy="1160145"/>
              <a:chOff x="6390894" y="4258817"/>
              <a:chExt cx="3529965" cy="1160145"/>
            </a:xfrm>
          </p:grpSpPr>
          <p:pic>
            <p:nvPicPr>
              <p:cNvPr id="14" name="object 6">
                <a:extLst>
                  <a:ext uri="{FF2B5EF4-FFF2-40B4-BE49-F238E27FC236}">
                    <a16:creationId xmlns:a16="http://schemas.microsoft.com/office/drawing/2014/main" id="{551E5CCF-3FB7-4124-9658-429B61B99D4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09944" y="4277867"/>
                <a:ext cx="3491484" cy="1121664"/>
              </a:xfrm>
              <a:prstGeom prst="rect">
                <a:avLst/>
              </a:prstGeom>
            </p:spPr>
          </p:pic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2ABB549F-B58D-4D39-B059-E719DB131776}"/>
                  </a:ext>
                </a:extLst>
              </p:cNvPr>
              <p:cNvSpPr/>
              <p:nvPr/>
            </p:nvSpPr>
            <p:spPr>
              <a:xfrm>
                <a:off x="6400419" y="4268342"/>
                <a:ext cx="3510915" cy="1141095"/>
              </a:xfrm>
              <a:custGeom>
                <a:avLst/>
                <a:gdLst/>
                <a:ahLst/>
                <a:cxnLst/>
                <a:rect l="l" t="t" r="r" b="b"/>
                <a:pathLst>
                  <a:path w="3510915" h="1141095">
                    <a:moveTo>
                      <a:pt x="0" y="1140713"/>
                    </a:moveTo>
                    <a:lnTo>
                      <a:pt x="3510534" y="1140713"/>
                    </a:lnTo>
                    <a:lnTo>
                      <a:pt x="3510534" y="0"/>
                    </a:lnTo>
                    <a:lnTo>
                      <a:pt x="0" y="0"/>
                    </a:lnTo>
                    <a:lnTo>
                      <a:pt x="0" y="1140713"/>
                    </a:lnTo>
                    <a:close/>
                  </a:path>
                </a:pathLst>
              </a:custGeom>
              <a:ln w="19050">
                <a:solidFill>
                  <a:srgbClr val="5B9BD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9BB8E42E-4DF3-4588-85DB-53918DEFB9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2200" y="4216908"/>
              <a:ext cx="899922" cy="758189"/>
            </a:xfrm>
            <a:prstGeom prst="rect">
              <a:avLst/>
            </a:prstGeom>
          </p:spPr>
        </p:pic>
        <p:grpSp>
          <p:nvGrpSpPr>
            <p:cNvPr id="9" name="object 9">
              <a:extLst>
                <a:ext uri="{FF2B5EF4-FFF2-40B4-BE49-F238E27FC236}">
                  <a16:creationId xmlns:a16="http://schemas.microsoft.com/office/drawing/2014/main" id="{BEE8D0C7-BF4E-4E47-8197-31DE98EE6ED7}"/>
                </a:ext>
              </a:extLst>
            </p:cNvPr>
            <p:cNvGrpSpPr/>
            <p:nvPr/>
          </p:nvGrpSpPr>
          <p:grpSpPr>
            <a:xfrm>
              <a:off x="10207752" y="1546860"/>
              <a:ext cx="1106805" cy="1619250"/>
              <a:chOff x="10207752" y="1546860"/>
              <a:chExt cx="1106805" cy="1619250"/>
            </a:xfrm>
          </p:grpSpPr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B2AF48F4-45EA-4CCF-B344-D4EB17FE66AC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07752" y="1546860"/>
                <a:ext cx="1106424" cy="1100327"/>
              </a:xfrm>
              <a:prstGeom prst="rect">
                <a:avLst/>
              </a:prstGeom>
            </p:spPr>
          </p:pic>
          <p:pic>
            <p:nvPicPr>
              <p:cNvPr id="11" name="object 11">
                <a:extLst>
                  <a:ext uri="{FF2B5EF4-FFF2-40B4-BE49-F238E27FC236}">
                    <a16:creationId xmlns:a16="http://schemas.microsoft.com/office/drawing/2014/main" id="{4F6F8971-5BC2-4CA8-9420-5324C3B7598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707624" y="2674620"/>
                <a:ext cx="180594" cy="386334"/>
              </a:xfrm>
              <a:prstGeom prst="rect">
                <a:avLst/>
              </a:prstGeom>
            </p:spPr>
          </p:pic>
          <p:pic>
            <p:nvPicPr>
              <p:cNvPr id="12" name="object 12">
                <a:extLst>
                  <a:ext uri="{FF2B5EF4-FFF2-40B4-BE49-F238E27FC236}">
                    <a16:creationId xmlns:a16="http://schemas.microsoft.com/office/drawing/2014/main" id="{35CDC457-079E-4F94-BA00-6A11951CC6B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19232" y="2816352"/>
                <a:ext cx="227838" cy="349758"/>
              </a:xfrm>
              <a:prstGeom prst="rect">
                <a:avLst/>
              </a:prstGeom>
            </p:spPr>
          </p:pic>
          <p:pic>
            <p:nvPicPr>
              <p:cNvPr id="13" name="object 13">
                <a:extLst>
                  <a:ext uri="{FF2B5EF4-FFF2-40B4-BE49-F238E27FC236}">
                    <a16:creationId xmlns:a16="http://schemas.microsoft.com/office/drawing/2014/main" id="{BA0C0732-F17B-4F1E-8AF9-3BBAF85C3D3B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692384" y="2823972"/>
                <a:ext cx="290322" cy="3421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378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5BF1-CDB9-45F9-9BA7-26449B9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DEE6-42E1-4236-A3D5-DDC39F1C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20285" cy="4023360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AgeGroup</a:t>
            </a:r>
            <a:r>
              <a:rPr lang="en-IN" b="1" dirty="0"/>
              <a:t> = </a:t>
            </a:r>
            <a:r>
              <a:rPr lang="en-IN" dirty="0"/>
              <a:t>SWITCH(</a:t>
            </a:r>
          </a:p>
          <a:p>
            <a:r>
              <a:rPr lang="en-IN" dirty="0"/>
              <a:t>TRUE(),</a:t>
            </a:r>
          </a:p>
          <a:p>
            <a:r>
              <a:rPr lang="en-IN" dirty="0"/>
              <a:t>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30, "20-30",</a:t>
            </a:r>
          </a:p>
          <a:p>
            <a:r>
              <a:rPr lang="en-IN" dirty="0"/>
              <a:t>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30 &amp;&amp;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40, "30-40", 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40 &amp;&amp;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50, "40-50", 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50 &amp;&amp;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60, "50-60", 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60, "60+",</a:t>
            </a:r>
          </a:p>
          <a:p>
            <a:r>
              <a:rPr lang="en-IN" dirty="0"/>
              <a:t>"unknown"</a:t>
            </a:r>
          </a:p>
          <a:p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570D9B9-D820-4178-8C51-00A992FD69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3004" y="3473196"/>
            <a:ext cx="4344924" cy="25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5BF1-CDB9-45F9-9BA7-26449B9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DEE6-42E1-4236-A3D5-DDC39F1C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20285" cy="4023360"/>
          </a:xfrm>
        </p:spPr>
        <p:txBody>
          <a:bodyPr>
            <a:normAutofit/>
          </a:bodyPr>
          <a:lstStyle/>
          <a:p>
            <a:r>
              <a:rPr lang="en-GB" b="1" dirty="0" err="1"/>
              <a:t>IncomeGroup</a:t>
            </a:r>
            <a:r>
              <a:rPr lang="en-GB" dirty="0"/>
              <a:t> = SWITCH(  TRUE(),</a:t>
            </a:r>
          </a:p>
          <a:p>
            <a:r>
              <a:rPr lang="en-GB" dirty="0"/>
              <a:t>'public </a:t>
            </a:r>
            <a:r>
              <a:rPr lang="en-GB" dirty="0" err="1"/>
              <a:t>cust_detail</a:t>
            </a:r>
            <a:r>
              <a:rPr lang="en-GB" dirty="0"/>
              <a:t>'[income] &lt; 35000, "Low",</a:t>
            </a:r>
          </a:p>
          <a:p>
            <a:r>
              <a:rPr lang="en-GB" dirty="0"/>
              <a:t>'public </a:t>
            </a:r>
            <a:r>
              <a:rPr lang="en-GB" dirty="0" err="1"/>
              <a:t>cust_detail</a:t>
            </a:r>
            <a:r>
              <a:rPr lang="en-GB" dirty="0"/>
              <a:t>'[income] &gt;= 35000 &amp;&amp; 'public </a:t>
            </a:r>
            <a:r>
              <a:rPr lang="en-GB" dirty="0" err="1"/>
              <a:t>cust_detail</a:t>
            </a:r>
            <a:r>
              <a:rPr lang="en-GB" dirty="0"/>
              <a:t>'[income] &lt;70000, "Med",  'public </a:t>
            </a:r>
            <a:r>
              <a:rPr lang="en-GB" dirty="0" err="1"/>
              <a:t>cust_detail</a:t>
            </a:r>
            <a:r>
              <a:rPr lang="en-GB" dirty="0"/>
              <a:t>'[income] &gt;= 70000, "High",</a:t>
            </a:r>
          </a:p>
          <a:p>
            <a:r>
              <a:rPr lang="en-GB" dirty="0"/>
              <a:t>"unknown"</a:t>
            </a:r>
          </a:p>
          <a:p>
            <a:r>
              <a:rPr lang="en-GB" dirty="0"/>
              <a:t>)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570D9B9-D820-4178-8C51-00A992FD69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3004" y="3473196"/>
            <a:ext cx="4344924" cy="25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5BF1-CDB9-45F9-9BA7-26449B9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DEE6-42E1-4236-A3D5-DDC39F1C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715416" cy="414511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week_num2 </a:t>
            </a:r>
            <a:r>
              <a:rPr lang="en-IN" dirty="0"/>
              <a:t>= WEEKNUM('public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week_start_date</a:t>
            </a:r>
            <a:r>
              <a:rPr lang="en-IN" dirty="0"/>
              <a:t>])</a:t>
            </a:r>
          </a:p>
          <a:p>
            <a:endParaRPr lang="en-IN" dirty="0"/>
          </a:p>
          <a:p>
            <a:r>
              <a:rPr lang="en-IN" b="1" dirty="0"/>
              <a:t>Revenue</a:t>
            </a:r>
            <a:r>
              <a:rPr lang="en-IN" dirty="0"/>
              <a:t> =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annual_fees</a:t>
            </a:r>
            <a:r>
              <a:rPr lang="en-IN" dirty="0"/>
              <a:t>] +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total_trans_amt</a:t>
            </a:r>
            <a:r>
              <a:rPr lang="en-IN" dirty="0"/>
              <a:t>] +             'public </a:t>
            </a:r>
            <a:r>
              <a:rPr lang="en-IN" dirty="0" err="1"/>
              <a:t>cc_detail</a:t>
            </a:r>
            <a:r>
              <a:rPr lang="en-IN" dirty="0"/>
              <a:t>'[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err="1"/>
              <a:t>Current_week_Reveneue</a:t>
            </a:r>
            <a:r>
              <a:rPr lang="en-IN" b="1" dirty="0"/>
              <a:t> </a:t>
            </a:r>
            <a:r>
              <a:rPr lang="en-IN" dirty="0"/>
              <a:t>= CALCULATE(  SUM('public </a:t>
            </a:r>
            <a:r>
              <a:rPr lang="en-IN" dirty="0" err="1"/>
              <a:t>cc_detail</a:t>
            </a:r>
            <a:r>
              <a:rPr lang="en-IN" dirty="0"/>
              <a:t>'[Revenue]),  FILTER(</a:t>
            </a:r>
          </a:p>
          <a:p>
            <a:r>
              <a:rPr lang="en-IN" dirty="0"/>
              <a:t>              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              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'[week_num2])))</a:t>
            </a:r>
          </a:p>
          <a:p>
            <a:r>
              <a:rPr lang="en-IN" b="1" dirty="0" err="1"/>
              <a:t>Previous_week_Reveneue</a:t>
            </a:r>
            <a:r>
              <a:rPr lang="en-IN" b="1" dirty="0"/>
              <a:t> </a:t>
            </a:r>
            <a:r>
              <a:rPr lang="en-IN" dirty="0"/>
              <a:t>= CALCULATE(  SUM('public </a:t>
            </a:r>
            <a:r>
              <a:rPr lang="en-IN" dirty="0" err="1"/>
              <a:t>cc_detail</a:t>
            </a:r>
            <a:r>
              <a:rPr lang="en-IN" dirty="0"/>
              <a:t>'[Revenue]),  FILTER(</a:t>
            </a:r>
          </a:p>
          <a:p>
            <a:r>
              <a:rPr lang="en-IN" dirty="0"/>
              <a:t>               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              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'[week_num2])-1))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570D9B9-D820-4178-8C51-00A992FD69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3004" y="3473196"/>
            <a:ext cx="4344924" cy="25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D79E-C01B-447E-A74D-0EDAD74B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: </a:t>
            </a:r>
            <a:r>
              <a:rPr lang="en-GB" sz="3600" dirty="0">
                <a:solidFill>
                  <a:schemeClr val="accent1"/>
                </a:solidFill>
              </a:rPr>
              <a:t>Transactional Insights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DB29C-2432-4909-AECB-C05CCA39B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408763"/>
          </a:xfrm>
        </p:spPr>
      </p:pic>
    </p:spTree>
    <p:extLst>
      <p:ext uri="{BB962C8B-B14F-4D97-AF65-F5344CB8AC3E}">
        <p14:creationId xmlns:p14="http://schemas.microsoft.com/office/powerpoint/2010/main" val="285722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D79E-C01B-447E-A74D-0EDAD74B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: </a:t>
            </a:r>
            <a:r>
              <a:rPr lang="en-GB" sz="3600" dirty="0">
                <a:solidFill>
                  <a:schemeClr val="accent1"/>
                </a:solidFill>
              </a:rPr>
              <a:t>Customer Insights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38E7E4-6CC1-4BE1-BD2D-E9F959363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193572" cy="4382259"/>
          </a:xfrm>
        </p:spPr>
      </p:pic>
    </p:spTree>
    <p:extLst>
      <p:ext uri="{BB962C8B-B14F-4D97-AF65-F5344CB8AC3E}">
        <p14:creationId xmlns:p14="http://schemas.microsoft.com/office/powerpoint/2010/main" val="277048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525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Credit Card Portfolio Analysis</vt:lpstr>
      <vt:lpstr>Content</vt:lpstr>
      <vt:lpstr>Project Objective</vt:lpstr>
      <vt:lpstr>Import data to SQL database</vt:lpstr>
      <vt:lpstr>DAX Queries</vt:lpstr>
      <vt:lpstr>DAX Queries</vt:lpstr>
      <vt:lpstr>DAX Queries</vt:lpstr>
      <vt:lpstr>Dashboard : Transactional Insights</vt:lpstr>
      <vt:lpstr>Dashboard : Customer Insights</vt:lpstr>
      <vt:lpstr>Project Insights- Week 53 (31st Dec)</vt:lpstr>
      <vt:lpstr>Project Insights- Week 53 (31st Dec)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Portfolio Analysis</dc:title>
  <dc:creator>Admin</dc:creator>
  <cp:lastModifiedBy>Admin</cp:lastModifiedBy>
  <cp:revision>6</cp:revision>
  <dcterms:created xsi:type="dcterms:W3CDTF">2024-10-05T16:51:02Z</dcterms:created>
  <dcterms:modified xsi:type="dcterms:W3CDTF">2024-10-05T17:30:09Z</dcterms:modified>
</cp:coreProperties>
</file>