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53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3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39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43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9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5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7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42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42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0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271C-8C25-49FC-812A-602CA141E78B}" type="datetimeFigureOut">
              <a:rPr lang="de-DE" smtClean="0"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8737C-221C-4EAF-9BDC-1AC7F8899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0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45604" y="949982"/>
            <a:ext cx="904415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IR_System</a:t>
            </a:r>
            <a:endParaRPr lang="en-US" sz="11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171662" y="1214899"/>
            <a:ext cx="354584" cy="314454"/>
            <a:chOff x="3353320" y="1530370"/>
            <a:chExt cx="354584" cy="314454"/>
          </a:xfrm>
        </p:grpSpPr>
        <p:cxnSp>
          <p:nvCxnSpPr>
            <p:cNvPr id="9" name="Gerade Verbindung mit Pfeil 8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3353320" y="1556792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045103" y="6051485"/>
            <a:ext cx="354584" cy="314454"/>
            <a:chOff x="5729584" y="188640"/>
            <a:chExt cx="354584" cy="314454"/>
          </a:xfrm>
        </p:grpSpPr>
        <p:cxnSp>
          <p:nvCxnSpPr>
            <p:cNvPr id="13" name="Gerade Verbindung mit Pfeil 12"/>
            <p:cNvCxnSpPr/>
            <p:nvPr/>
          </p:nvCxnSpPr>
          <p:spPr>
            <a:xfrm>
              <a:off x="5741081" y="18864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5729584" y="23045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355145" y="6077907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“includes” relationship</a:t>
            </a:r>
            <a:endParaRPr lang="en-US" sz="1100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7051144" y="6498922"/>
            <a:ext cx="0" cy="314454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49689" y="6525344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“inherits from” relationship</a:t>
            </a:r>
            <a:endParaRPr lang="en-US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5032863" y="1513964"/>
            <a:ext cx="1627369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WIR_SystemComponent</a:t>
            </a:r>
            <a:endParaRPr lang="en-US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3309132" y="1511206"/>
            <a:ext cx="126188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WIR_TaskManager</a:t>
            </a:r>
            <a:endParaRPr lang="en-US" sz="1100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4788024" y="1211592"/>
            <a:ext cx="354584" cy="853612"/>
            <a:chOff x="3353320" y="991212"/>
            <a:chExt cx="354584" cy="853612"/>
          </a:xfrm>
        </p:grpSpPr>
        <p:cxnSp>
          <p:nvCxnSpPr>
            <p:cNvPr id="32" name="Gerade Verbindung mit Pfeil 31"/>
            <p:cNvCxnSpPr>
              <a:stCxn id="7" idx="2"/>
              <a:endCxn id="34" idx="0"/>
            </p:cNvCxnSpPr>
            <p:nvPr/>
          </p:nvCxnSpPr>
          <p:spPr>
            <a:xfrm>
              <a:off x="3363108" y="991212"/>
              <a:ext cx="1" cy="85361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353320" y="157218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084316" y="2065204"/>
            <a:ext cx="142699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IR_CompilationUnit</a:t>
            </a:r>
            <a:endParaRPr lang="en-US" sz="1100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4788024" y="2326814"/>
            <a:ext cx="354584" cy="314454"/>
            <a:chOff x="3353320" y="1530370"/>
            <a:chExt cx="354584" cy="314454"/>
          </a:xfrm>
        </p:grpSpPr>
        <p:cxnSp>
          <p:nvCxnSpPr>
            <p:cNvPr id="36" name="Gerade Verbindung mit Pfeil 35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>
            <a:xfrm>
              <a:off x="3353320" y="157218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0</a:t>
              </a:r>
              <a:r>
                <a:rPr lang="en-US" sz="1000" i="1" dirty="0" smtClean="0">
                  <a:solidFill>
                    <a:srgbClr val="00B050"/>
                  </a:solidFill>
                </a:rPr>
                <a:t>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03126" y="2641268"/>
            <a:ext cx="989373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IR_Function</a:t>
            </a:r>
            <a:endParaRPr lang="en-US" sz="1100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4790810" y="2902878"/>
            <a:ext cx="354584" cy="314454"/>
            <a:chOff x="3353320" y="1530370"/>
            <a:chExt cx="354584" cy="314454"/>
          </a:xfrm>
        </p:grpSpPr>
        <p:cxnSp>
          <p:nvCxnSpPr>
            <p:cNvPr id="40" name="Gerade Verbindung mit Pfeil 39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>
            <a:xfrm>
              <a:off x="3353320" y="157218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0</a:t>
              </a:r>
              <a:r>
                <a:rPr lang="en-US" sz="1000" i="1" dirty="0" smtClean="0">
                  <a:solidFill>
                    <a:srgbClr val="00B050"/>
                  </a:solidFill>
                </a:rPr>
                <a:t>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4256220" y="3217332"/>
            <a:ext cx="1088760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IR_BasicBlock</a:t>
            </a:r>
            <a:endParaRPr lang="en-US" sz="1100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4790810" y="3478942"/>
            <a:ext cx="354584" cy="314454"/>
            <a:chOff x="3353320" y="1530370"/>
            <a:chExt cx="354584" cy="314454"/>
          </a:xfrm>
        </p:grpSpPr>
        <p:cxnSp>
          <p:nvCxnSpPr>
            <p:cNvPr id="44" name="Gerade Verbindung mit Pfeil 43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3353320" y="157218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0</a:t>
              </a:r>
              <a:r>
                <a:rPr lang="en-US" sz="1000" i="1" dirty="0" smtClean="0">
                  <a:solidFill>
                    <a:srgbClr val="00B050"/>
                  </a:solidFill>
                </a:rPr>
                <a:t>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4245001" y="3793396"/>
            <a:ext cx="1111202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IR_Instruction</a:t>
            </a:r>
            <a:endParaRPr lang="en-US" sz="1100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4790810" y="4055006"/>
            <a:ext cx="354584" cy="314454"/>
            <a:chOff x="3353320" y="1530370"/>
            <a:chExt cx="354584" cy="314454"/>
          </a:xfrm>
        </p:grpSpPr>
        <p:cxnSp>
          <p:nvCxnSpPr>
            <p:cNvPr id="48" name="Gerade Verbindung mit Pfeil 47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3353320" y="157218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0</a:t>
              </a:r>
              <a:r>
                <a:rPr lang="en-US" sz="1000" i="1" dirty="0" smtClean="0">
                  <a:solidFill>
                    <a:srgbClr val="00B050"/>
                  </a:solidFill>
                </a:rPr>
                <a:t>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0" name="Textfeld 49"/>
          <p:cNvSpPr txBox="1"/>
          <p:nvPr/>
        </p:nvSpPr>
        <p:spPr>
          <a:xfrm>
            <a:off x="4264237" y="4369460"/>
            <a:ext cx="1072730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IR_Operation</a:t>
            </a:r>
            <a:endParaRPr lang="en-US" sz="1100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4790810" y="4631070"/>
            <a:ext cx="354584" cy="314454"/>
            <a:chOff x="3353320" y="1530370"/>
            <a:chExt cx="354584" cy="314454"/>
          </a:xfrm>
        </p:grpSpPr>
        <p:cxnSp>
          <p:nvCxnSpPr>
            <p:cNvPr id="52" name="Gerade Verbindung mit Pfeil 51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353320" y="157218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0</a:t>
              </a:r>
              <a:r>
                <a:rPr lang="en-US" sz="1000" i="1" dirty="0" smtClean="0">
                  <a:solidFill>
                    <a:srgbClr val="00B050"/>
                  </a:solidFill>
                </a:rPr>
                <a:t>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feld 53"/>
          <p:cNvSpPr txBox="1"/>
          <p:nvPr/>
        </p:nvSpPr>
        <p:spPr>
          <a:xfrm>
            <a:off x="4251413" y="4945524"/>
            <a:ext cx="109837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IR_Parameter</a:t>
            </a:r>
            <a:endParaRPr lang="en-US" sz="1100" dirty="0"/>
          </a:p>
        </p:txBody>
      </p:sp>
      <p:sp>
        <p:nvSpPr>
          <p:cNvPr id="59" name="Textfeld 58"/>
          <p:cNvSpPr txBox="1"/>
          <p:nvPr/>
        </p:nvSpPr>
        <p:spPr>
          <a:xfrm>
            <a:off x="6935538" y="942562"/>
            <a:ext cx="1225015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IR_SymbolTable</a:t>
            </a:r>
            <a:endParaRPr lang="en-US" sz="1100" dirty="0"/>
          </a:p>
        </p:txBody>
      </p:sp>
      <p:sp>
        <p:nvSpPr>
          <p:cNvPr id="71" name="Textfeld 70"/>
          <p:cNvSpPr txBox="1"/>
          <p:nvPr/>
        </p:nvSpPr>
        <p:spPr>
          <a:xfrm>
            <a:off x="8244408" y="95053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global ST</a:t>
            </a:r>
            <a:endParaRPr lang="en-US" sz="1000" i="1" dirty="0"/>
          </a:p>
        </p:txBody>
      </p:sp>
      <p:sp>
        <p:nvSpPr>
          <p:cNvPr id="73" name="Textfeld 72"/>
          <p:cNvSpPr txBox="1"/>
          <p:nvPr/>
        </p:nvSpPr>
        <p:spPr>
          <a:xfrm>
            <a:off x="6732240" y="1340768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Generic system</a:t>
            </a:r>
          </a:p>
          <a:p>
            <a:r>
              <a:rPr lang="en-US" sz="1000" i="1" dirty="0" smtClean="0"/>
              <a:t>architecture</a:t>
            </a:r>
          </a:p>
          <a:p>
            <a:r>
              <a:rPr lang="en-US" sz="1000" i="1" dirty="0" smtClean="0"/>
              <a:t>description</a:t>
            </a:r>
            <a:endParaRPr lang="en-US" sz="1000" i="1" dirty="0"/>
          </a:p>
        </p:txBody>
      </p:sp>
      <p:sp>
        <p:nvSpPr>
          <p:cNvPr id="74" name="Geschweifte Klammer links 73"/>
          <p:cNvSpPr/>
          <p:nvPr/>
        </p:nvSpPr>
        <p:spPr>
          <a:xfrm>
            <a:off x="6732240" y="1372125"/>
            <a:ext cx="72008" cy="4936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3131840" y="260648"/>
            <a:ext cx="3312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Models a complete system consisting of hardware (featuring</a:t>
            </a:r>
          </a:p>
          <a:p>
            <a:r>
              <a:rPr lang="en-US" sz="1000" i="1" dirty="0" smtClean="0"/>
              <a:t>heterogeneous multi-cores and shared resources), code and</a:t>
            </a:r>
          </a:p>
          <a:p>
            <a:r>
              <a:rPr lang="en-US" sz="1000" i="1" dirty="0" smtClean="0"/>
              <a:t>parallel </a:t>
            </a:r>
            <a:r>
              <a:rPr lang="en-US" sz="1000" i="1" dirty="0" smtClean="0"/>
              <a:t>tasks, including the global physical memory layout.</a:t>
            </a:r>
            <a:endParaRPr lang="en-US" sz="1000" i="1" dirty="0" smtClean="0"/>
          </a:p>
        </p:txBody>
      </p:sp>
      <p:sp>
        <p:nvSpPr>
          <p:cNvPr id="77" name="Geschweifte Klammer links 76"/>
          <p:cNvSpPr/>
          <p:nvPr/>
        </p:nvSpPr>
        <p:spPr>
          <a:xfrm rot="16200000">
            <a:off x="4751777" y="-783469"/>
            <a:ext cx="72009" cy="31683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Geschweifte Klammer links 77"/>
          <p:cNvSpPr/>
          <p:nvPr/>
        </p:nvSpPr>
        <p:spPr>
          <a:xfrm flipH="1">
            <a:off x="3192588" y="1268760"/>
            <a:ext cx="72008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1608412" y="1196752"/>
            <a:ext cx="1667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Models tasks (aka. entry-</a:t>
            </a:r>
          </a:p>
          <a:p>
            <a:r>
              <a:rPr lang="en-US" sz="1000" i="1" dirty="0" smtClean="0"/>
              <a:t>points), inter-task depen-</a:t>
            </a:r>
          </a:p>
          <a:p>
            <a:r>
              <a:rPr lang="en-US" sz="1000" i="1" dirty="0" smtClean="0"/>
              <a:t>dencies and communication,</a:t>
            </a:r>
          </a:p>
          <a:p>
            <a:r>
              <a:rPr lang="en-US" sz="1000" i="1" dirty="0" smtClean="0"/>
              <a:t>deadlines, periods, task/core</a:t>
            </a:r>
          </a:p>
          <a:p>
            <a:r>
              <a:rPr lang="en-US" sz="1000" i="1" dirty="0" smtClean="0"/>
              <a:t>mapping, ...</a:t>
            </a:r>
            <a:endParaRPr lang="en-US" sz="1000" i="1" dirty="0"/>
          </a:p>
        </p:txBody>
      </p:sp>
      <p:sp>
        <p:nvSpPr>
          <p:cNvPr id="80" name="Textfeld 79"/>
          <p:cNvSpPr txBox="1"/>
          <p:nvPr/>
        </p:nvSpPr>
        <p:spPr>
          <a:xfrm>
            <a:off x="1259632" y="2641268"/>
            <a:ext cx="105509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WIR_Container</a:t>
            </a:r>
            <a:endParaRPr lang="en-US" sz="1100" dirty="0"/>
          </a:p>
        </p:txBody>
      </p:sp>
      <p:sp>
        <p:nvSpPr>
          <p:cNvPr id="83" name="Geschweifte Klammer links 82"/>
          <p:cNvSpPr/>
          <p:nvPr/>
        </p:nvSpPr>
        <p:spPr>
          <a:xfrm flipH="1">
            <a:off x="1112740" y="2641268"/>
            <a:ext cx="72008" cy="26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feld 83"/>
          <p:cNvSpPr txBox="1"/>
          <p:nvPr/>
        </p:nvSpPr>
        <p:spPr>
          <a:xfrm>
            <a:off x="77986" y="257477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Generic container</a:t>
            </a:r>
          </a:p>
          <a:p>
            <a:r>
              <a:rPr lang="en-US" sz="1000" i="1" dirty="0" smtClean="0"/>
              <a:t>for meta-data</a:t>
            </a:r>
            <a:endParaRPr lang="en-US" sz="1000" i="1" dirty="0"/>
          </a:p>
        </p:txBody>
      </p:sp>
      <p:sp>
        <p:nvSpPr>
          <p:cNvPr id="110" name="Freihandform 109"/>
          <p:cNvSpPr/>
          <p:nvPr/>
        </p:nvSpPr>
        <p:spPr>
          <a:xfrm>
            <a:off x="2051720" y="2215853"/>
            <a:ext cx="2036703" cy="422031"/>
          </a:xfrm>
          <a:custGeom>
            <a:avLst/>
            <a:gdLst>
              <a:gd name="connsiteX0" fmla="*/ 1441938 w 1441938"/>
              <a:gd name="connsiteY0" fmla="*/ 0 h 422031"/>
              <a:gd name="connsiteX1" fmla="*/ 0 w 1441938"/>
              <a:gd name="connsiteY1" fmla="*/ 0 h 422031"/>
              <a:gd name="connsiteX2" fmla="*/ 0 w 1441938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938" h="422031">
                <a:moveTo>
                  <a:pt x="1441938" y="0"/>
                </a:moveTo>
                <a:lnTo>
                  <a:pt x="0" y="0"/>
                </a:lnTo>
                <a:lnTo>
                  <a:pt x="0" y="422031"/>
                </a:lnTo>
              </a:path>
            </a:pathLst>
          </a:custGeom>
          <a:noFill/>
          <a:ln w="158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feld 110"/>
          <p:cNvSpPr txBox="1"/>
          <p:nvPr/>
        </p:nvSpPr>
        <p:spPr>
          <a:xfrm>
            <a:off x="2051720" y="236862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0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1913443" y="3217332"/>
            <a:ext cx="92685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IR_Pragma</a:t>
            </a:r>
            <a:endParaRPr lang="en-US" sz="11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1702403" y="3793396"/>
            <a:ext cx="1000595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IR_FlowFact</a:t>
            </a:r>
            <a:endParaRPr lang="en-US" sz="11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1472450" y="4369460"/>
            <a:ext cx="83067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IR_WCET</a:t>
            </a:r>
            <a:endParaRPr lang="en-US" sz="11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1256426" y="4945524"/>
            <a:ext cx="885179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IR_Energy</a:t>
            </a:r>
            <a:endParaRPr lang="en-US" sz="1100" dirty="0"/>
          </a:p>
        </p:txBody>
      </p:sp>
      <p:cxnSp>
        <p:nvCxnSpPr>
          <p:cNvPr id="121" name="Gerade Verbindung mit Pfeil 120"/>
          <p:cNvCxnSpPr/>
          <p:nvPr/>
        </p:nvCxnSpPr>
        <p:spPr>
          <a:xfrm>
            <a:off x="1979712" y="2902878"/>
            <a:ext cx="0" cy="314454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/>
          <p:nvPr/>
        </p:nvCxnSpPr>
        <p:spPr>
          <a:xfrm>
            <a:off x="1763688" y="2902878"/>
            <a:ext cx="0" cy="890518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>
            <a:off x="1547664" y="2902878"/>
            <a:ext cx="0" cy="1466582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>
            <a:off x="1331640" y="2902878"/>
            <a:ext cx="0" cy="2042646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971600" y="5423158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•••</a:t>
            </a:r>
            <a:endParaRPr lang="en-US" sz="1100" dirty="0"/>
          </a:p>
        </p:txBody>
      </p:sp>
      <p:sp>
        <p:nvSpPr>
          <p:cNvPr id="129" name="Rechteck 128"/>
          <p:cNvSpPr/>
          <p:nvPr/>
        </p:nvSpPr>
        <p:spPr>
          <a:xfrm>
            <a:off x="6912768" y="5904656"/>
            <a:ext cx="2267744" cy="980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2314730" y="2708920"/>
            <a:ext cx="1988396" cy="0"/>
          </a:xfrm>
          <a:prstGeom prst="straightConnector1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2483768" y="249289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0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3563888" y="296675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0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3456000" y="354281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0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55" name="Freihandform 54"/>
          <p:cNvSpPr/>
          <p:nvPr/>
        </p:nvSpPr>
        <p:spPr>
          <a:xfrm>
            <a:off x="2258827" y="2909354"/>
            <a:ext cx="2005524" cy="1585734"/>
          </a:xfrm>
          <a:custGeom>
            <a:avLst/>
            <a:gdLst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62384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136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2501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453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2501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453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30112 w 1530112"/>
              <a:gd name="connsiteY0" fmla="*/ 1580972 h 1580972"/>
              <a:gd name="connsiteX1" fmla="*/ 641350 w 1530112"/>
              <a:gd name="connsiteY1" fmla="*/ 1580972 h 1580972"/>
              <a:gd name="connsiteX2" fmla="*/ 0 w 1530112"/>
              <a:gd name="connsiteY2" fmla="*/ 1277537 h 1580972"/>
              <a:gd name="connsiteX3" fmla="*/ 17507 w 1530112"/>
              <a:gd name="connsiteY3" fmla="*/ 128187 h 1580972"/>
              <a:gd name="connsiteX4" fmla="*/ 17507 w 1530112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589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515893 w 1512605"/>
              <a:gd name="connsiteY1" fmla="*/ 1580972 h 1580972"/>
              <a:gd name="connsiteX2" fmla="*/ 51589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492919 w 2005524"/>
              <a:gd name="connsiteY3" fmla="*/ 132949 h 1585734"/>
              <a:gd name="connsiteX4" fmla="*/ 0 w 2005524"/>
              <a:gd name="connsiteY4" fmla="*/ 0 h 1585734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0 w 2005524"/>
              <a:gd name="connsiteY3" fmla="*/ 130567 h 1585734"/>
              <a:gd name="connsiteX4" fmla="*/ 0 w 2005524"/>
              <a:gd name="connsiteY4" fmla="*/ 0 h 15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524" h="1585734">
                <a:moveTo>
                  <a:pt x="2005524" y="1585734"/>
                </a:moveTo>
                <a:lnTo>
                  <a:pt x="1008812" y="1585734"/>
                </a:lnTo>
                <a:lnTo>
                  <a:pt x="1008812" y="132949"/>
                </a:lnTo>
                <a:lnTo>
                  <a:pt x="0" y="13056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/>
          <p:cNvSpPr txBox="1"/>
          <p:nvPr/>
        </p:nvSpPr>
        <p:spPr>
          <a:xfrm>
            <a:off x="3275856" y="411888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0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57" name="Freihandform 56"/>
          <p:cNvSpPr/>
          <p:nvPr/>
        </p:nvSpPr>
        <p:spPr>
          <a:xfrm>
            <a:off x="2107862" y="2914116"/>
            <a:ext cx="2147944" cy="2170632"/>
          </a:xfrm>
          <a:custGeom>
            <a:avLst/>
            <a:gdLst>
              <a:gd name="connsiteX0" fmla="*/ 1700613 w 1700613"/>
              <a:gd name="connsiteY0" fmla="*/ 2170632 h 2170632"/>
              <a:gd name="connsiteX1" fmla="*/ 581114 w 1700613"/>
              <a:gd name="connsiteY1" fmla="*/ 2170632 h 2170632"/>
              <a:gd name="connsiteX2" fmla="*/ 581114 w 1700613"/>
              <a:gd name="connsiteY2" fmla="*/ 213645 h 2170632"/>
              <a:gd name="connsiteX3" fmla="*/ 0 w 1700613"/>
              <a:gd name="connsiteY3" fmla="*/ 213645 h 2170632"/>
              <a:gd name="connsiteX4" fmla="*/ 0 w 1700613"/>
              <a:gd name="connsiteY4" fmla="*/ 0 h 2170632"/>
              <a:gd name="connsiteX0" fmla="*/ 2146840 w 2146840"/>
              <a:gd name="connsiteY0" fmla="*/ 2170632 h 2170632"/>
              <a:gd name="connsiteX1" fmla="*/ 1027341 w 2146840"/>
              <a:gd name="connsiteY1" fmla="*/ 2170632 h 2170632"/>
              <a:gd name="connsiteX2" fmla="*/ 1027341 w 2146840"/>
              <a:gd name="connsiteY2" fmla="*/ 213645 h 2170632"/>
              <a:gd name="connsiteX3" fmla="*/ 446227 w 2146840"/>
              <a:gd name="connsiteY3" fmla="*/ 213645 h 2170632"/>
              <a:gd name="connsiteX4" fmla="*/ 0 w 2146840"/>
              <a:gd name="connsiteY4" fmla="*/ 0 h 2170632"/>
              <a:gd name="connsiteX0" fmla="*/ 2146840 w 2146840"/>
              <a:gd name="connsiteY0" fmla="*/ 2170632 h 2170632"/>
              <a:gd name="connsiteX1" fmla="*/ 1027341 w 2146840"/>
              <a:gd name="connsiteY1" fmla="*/ 2170632 h 2170632"/>
              <a:gd name="connsiteX2" fmla="*/ 1027341 w 2146840"/>
              <a:gd name="connsiteY2" fmla="*/ 213645 h 2170632"/>
              <a:gd name="connsiteX3" fmla="*/ 3658 w 2146840"/>
              <a:gd name="connsiteY3" fmla="*/ 209987 h 2170632"/>
              <a:gd name="connsiteX4" fmla="*/ 0 w 2146840"/>
              <a:gd name="connsiteY4" fmla="*/ 0 h 2170632"/>
              <a:gd name="connsiteX0" fmla="*/ 2152707 w 2152707"/>
              <a:gd name="connsiteY0" fmla="*/ 2170632 h 2170632"/>
              <a:gd name="connsiteX1" fmla="*/ 1033208 w 2152707"/>
              <a:gd name="connsiteY1" fmla="*/ 2170632 h 2170632"/>
              <a:gd name="connsiteX2" fmla="*/ 1033208 w 2152707"/>
              <a:gd name="connsiteY2" fmla="*/ 213645 h 2170632"/>
              <a:gd name="connsiteX3" fmla="*/ 0 w 2152707"/>
              <a:gd name="connsiteY3" fmla="*/ 259993 h 2170632"/>
              <a:gd name="connsiteX4" fmla="*/ 5867 w 2152707"/>
              <a:gd name="connsiteY4" fmla="*/ 0 h 2170632"/>
              <a:gd name="connsiteX0" fmla="*/ 2147944 w 2147944"/>
              <a:gd name="connsiteY0" fmla="*/ 2170632 h 2170632"/>
              <a:gd name="connsiteX1" fmla="*/ 1028445 w 2147944"/>
              <a:gd name="connsiteY1" fmla="*/ 2170632 h 2170632"/>
              <a:gd name="connsiteX2" fmla="*/ 1028445 w 2147944"/>
              <a:gd name="connsiteY2" fmla="*/ 213645 h 2170632"/>
              <a:gd name="connsiteX3" fmla="*/ 0 w 2147944"/>
              <a:gd name="connsiteY3" fmla="*/ 212368 h 2170632"/>
              <a:gd name="connsiteX4" fmla="*/ 1104 w 2147944"/>
              <a:gd name="connsiteY4" fmla="*/ 0 h 217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944" h="2170632">
                <a:moveTo>
                  <a:pt x="2147944" y="2170632"/>
                </a:moveTo>
                <a:lnTo>
                  <a:pt x="1028445" y="2170632"/>
                </a:lnTo>
                <a:lnTo>
                  <a:pt x="1028445" y="213645"/>
                </a:lnTo>
                <a:lnTo>
                  <a:pt x="0" y="212368"/>
                </a:lnTo>
                <a:cubicBezTo>
                  <a:pt x="0" y="141153"/>
                  <a:pt x="1104" y="71215"/>
                  <a:pt x="1104" y="0"/>
                </a:cubicBezTo>
              </a:path>
            </a:pathLst>
          </a:custGeom>
          <a:noFill/>
          <a:ln w="158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0" name="Textfeld 119"/>
          <p:cNvSpPr txBox="1"/>
          <p:nvPr/>
        </p:nvSpPr>
        <p:spPr>
          <a:xfrm>
            <a:off x="3131840" y="476695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0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125" name="Textfeld 124"/>
          <p:cNvSpPr txBox="1"/>
          <p:nvPr/>
        </p:nvSpPr>
        <p:spPr>
          <a:xfrm>
            <a:off x="32290" y="4370400"/>
            <a:ext cx="93968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IR_Context</a:t>
            </a:r>
            <a:endParaRPr lang="en-US" sz="1100" dirty="0"/>
          </a:p>
        </p:txBody>
      </p:sp>
      <p:cxnSp>
        <p:nvCxnSpPr>
          <p:cNvPr id="61" name="Gerade Verbindung mit Pfeil 60"/>
          <p:cNvCxnSpPr>
            <a:stCxn id="117" idx="1"/>
            <a:endCxn id="125" idx="3"/>
          </p:cNvCxnSpPr>
          <p:nvPr/>
        </p:nvCxnSpPr>
        <p:spPr>
          <a:xfrm flipH="1">
            <a:off x="971971" y="4500265"/>
            <a:ext cx="500479" cy="940"/>
          </a:xfrm>
          <a:prstGeom prst="straightConnector1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116" idx="1"/>
            <a:endCxn id="125" idx="0"/>
          </p:cNvCxnSpPr>
          <p:nvPr/>
        </p:nvCxnSpPr>
        <p:spPr>
          <a:xfrm rot="10800000" flipV="1">
            <a:off x="502131" y="3924200"/>
            <a:ext cx="1200272" cy="446199"/>
          </a:xfrm>
          <a:prstGeom prst="bentConnector2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118" idx="1"/>
            <a:endCxn id="125" idx="2"/>
          </p:cNvCxnSpPr>
          <p:nvPr/>
        </p:nvCxnSpPr>
        <p:spPr>
          <a:xfrm rot="10800000">
            <a:off x="502132" y="4632011"/>
            <a:ext cx="754295" cy="444319"/>
          </a:xfrm>
          <a:prstGeom prst="bentConnector2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467544" y="411888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B050"/>
                </a:solidFill>
              </a:rPr>
              <a:t>1-n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467544" y="465313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B050"/>
                </a:solidFill>
              </a:rPr>
              <a:t>1-n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977056" y="426289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B050"/>
                </a:solidFill>
              </a:rPr>
              <a:t>1-n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177594" y="1214899"/>
            <a:ext cx="250390" cy="314454"/>
            <a:chOff x="4177594" y="1214899"/>
            <a:chExt cx="250390" cy="314454"/>
          </a:xfrm>
        </p:grpSpPr>
        <p:cxnSp>
          <p:nvCxnSpPr>
            <p:cNvPr id="137" name="Gerade Verbindung mit Pfeil 136"/>
            <p:cNvCxnSpPr/>
            <p:nvPr/>
          </p:nvCxnSpPr>
          <p:spPr>
            <a:xfrm>
              <a:off x="4403497" y="1214899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/>
            <p:cNvSpPr txBox="1"/>
            <p:nvPr/>
          </p:nvSpPr>
          <p:spPr>
            <a:xfrm>
              <a:off x="4177594" y="124132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1254885" y="1080786"/>
            <a:ext cx="3090720" cy="1560481"/>
            <a:chOff x="2191689" y="1080786"/>
            <a:chExt cx="2153918" cy="1560481"/>
          </a:xfrm>
        </p:grpSpPr>
        <p:sp>
          <p:nvSpPr>
            <p:cNvPr id="114" name="Textfeld 113"/>
            <p:cNvSpPr txBox="1"/>
            <p:nvPr/>
          </p:nvSpPr>
          <p:spPr>
            <a:xfrm>
              <a:off x="2191689" y="234888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0</a:t>
              </a:r>
              <a:r>
                <a:rPr lang="en-US" sz="1000" i="1" dirty="0" smtClean="0">
                  <a:solidFill>
                    <a:srgbClr val="00B050"/>
                  </a:solidFill>
                </a:rPr>
                <a:t>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87" name="Gewinkelte Verbindung 86"/>
            <p:cNvCxnSpPr>
              <a:stCxn id="7" idx="1"/>
              <a:endCxn id="80" idx="0"/>
            </p:cNvCxnSpPr>
            <p:nvPr/>
          </p:nvCxnSpPr>
          <p:spPr>
            <a:xfrm rot="10800000" flipV="1">
              <a:off x="2398428" y="1080786"/>
              <a:ext cx="1947179" cy="1560481"/>
            </a:xfrm>
            <a:prstGeom prst="bentConnector2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ihandform 103"/>
          <p:cNvSpPr/>
          <p:nvPr/>
        </p:nvSpPr>
        <p:spPr>
          <a:xfrm>
            <a:off x="2314730" y="2780928"/>
            <a:ext cx="1941490" cy="567209"/>
          </a:xfrm>
          <a:custGeom>
            <a:avLst/>
            <a:gdLst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62384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136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2501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453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2501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453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30112 w 1530112"/>
              <a:gd name="connsiteY0" fmla="*/ 1580972 h 1580972"/>
              <a:gd name="connsiteX1" fmla="*/ 641350 w 1530112"/>
              <a:gd name="connsiteY1" fmla="*/ 1580972 h 1580972"/>
              <a:gd name="connsiteX2" fmla="*/ 0 w 1530112"/>
              <a:gd name="connsiteY2" fmla="*/ 1277537 h 1580972"/>
              <a:gd name="connsiteX3" fmla="*/ 17507 w 1530112"/>
              <a:gd name="connsiteY3" fmla="*/ 128187 h 1580972"/>
              <a:gd name="connsiteX4" fmla="*/ 17507 w 1530112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589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515893 w 1512605"/>
              <a:gd name="connsiteY1" fmla="*/ 1580972 h 1580972"/>
              <a:gd name="connsiteX2" fmla="*/ 51589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492919 w 2005524"/>
              <a:gd name="connsiteY3" fmla="*/ 132949 h 1585734"/>
              <a:gd name="connsiteX4" fmla="*/ 0 w 2005524"/>
              <a:gd name="connsiteY4" fmla="*/ 0 h 1585734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0 w 2005524"/>
              <a:gd name="connsiteY3" fmla="*/ 130567 h 1585734"/>
              <a:gd name="connsiteX4" fmla="*/ 0 w 2005524"/>
              <a:gd name="connsiteY4" fmla="*/ 0 h 1585734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0 w 2005524"/>
              <a:gd name="connsiteY3" fmla="*/ 0 h 1585734"/>
              <a:gd name="connsiteX0" fmla="*/ 2012668 w 2012668"/>
              <a:gd name="connsiteY0" fmla="*/ 1452785 h 1452785"/>
              <a:gd name="connsiteX1" fmla="*/ 1015956 w 2012668"/>
              <a:gd name="connsiteY1" fmla="*/ 1452785 h 1452785"/>
              <a:gd name="connsiteX2" fmla="*/ 1015956 w 2012668"/>
              <a:gd name="connsiteY2" fmla="*/ 0 h 1452785"/>
              <a:gd name="connsiteX3" fmla="*/ 0 w 2012668"/>
              <a:gd name="connsiteY3" fmla="*/ 401 h 1452785"/>
              <a:gd name="connsiteX0" fmla="*/ 2012668 w 2012668"/>
              <a:gd name="connsiteY0" fmla="*/ 1452785 h 1452785"/>
              <a:gd name="connsiteX1" fmla="*/ 1015956 w 2012668"/>
              <a:gd name="connsiteY1" fmla="*/ 1452785 h 1452785"/>
              <a:gd name="connsiteX2" fmla="*/ 1354147 w 2012668"/>
              <a:gd name="connsiteY2" fmla="*/ 0 h 1452785"/>
              <a:gd name="connsiteX3" fmla="*/ 0 w 2012668"/>
              <a:gd name="connsiteY3" fmla="*/ 401 h 1452785"/>
              <a:gd name="connsiteX0" fmla="*/ 2012668 w 2012668"/>
              <a:gd name="connsiteY0" fmla="*/ 1452785 h 1452785"/>
              <a:gd name="connsiteX1" fmla="*/ 1359085 w 2012668"/>
              <a:gd name="connsiteY1" fmla="*/ 1452785 h 1452785"/>
              <a:gd name="connsiteX2" fmla="*/ 1354147 w 2012668"/>
              <a:gd name="connsiteY2" fmla="*/ 0 h 1452785"/>
              <a:gd name="connsiteX3" fmla="*/ 0 w 2012668"/>
              <a:gd name="connsiteY3" fmla="*/ 401 h 145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668" h="1452785">
                <a:moveTo>
                  <a:pt x="2012668" y="1452785"/>
                </a:moveTo>
                <a:lnTo>
                  <a:pt x="1359085" y="1452785"/>
                </a:lnTo>
                <a:lnTo>
                  <a:pt x="1354147" y="0"/>
                </a:lnTo>
                <a:lnTo>
                  <a:pt x="0" y="401"/>
                </a:lnTo>
              </a:path>
            </a:pathLst>
          </a:custGeom>
          <a:noFill/>
          <a:ln w="158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Freihandform 104"/>
          <p:cNvSpPr/>
          <p:nvPr/>
        </p:nvSpPr>
        <p:spPr>
          <a:xfrm>
            <a:off x="2314730" y="2854591"/>
            <a:ext cx="1930271" cy="1069611"/>
          </a:xfrm>
          <a:custGeom>
            <a:avLst/>
            <a:gdLst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62384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136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2501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453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25012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9068 w 1512605"/>
              <a:gd name="connsiteY2" fmla="*/ 13453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30112 w 1530112"/>
              <a:gd name="connsiteY0" fmla="*/ 1580972 h 1580972"/>
              <a:gd name="connsiteX1" fmla="*/ 641350 w 1530112"/>
              <a:gd name="connsiteY1" fmla="*/ 1580972 h 1580972"/>
              <a:gd name="connsiteX2" fmla="*/ 0 w 1530112"/>
              <a:gd name="connsiteY2" fmla="*/ 1277537 h 1580972"/>
              <a:gd name="connsiteX3" fmla="*/ 17507 w 1530112"/>
              <a:gd name="connsiteY3" fmla="*/ 128187 h 1580972"/>
              <a:gd name="connsiteX4" fmla="*/ 17507 w 1530112"/>
              <a:gd name="connsiteY4" fmla="*/ 0 h 1580972"/>
              <a:gd name="connsiteX0" fmla="*/ 1512605 w 1512605"/>
              <a:gd name="connsiteY0" fmla="*/ 1580972 h 1580972"/>
              <a:gd name="connsiteX1" fmla="*/ 623843 w 1512605"/>
              <a:gd name="connsiteY1" fmla="*/ 1580972 h 1580972"/>
              <a:gd name="connsiteX2" fmla="*/ 51589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1512605 w 1512605"/>
              <a:gd name="connsiteY0" fmla="*/ 1580972 h 1580972"/>
              <a:gd name="connsiteX1" fmla="*/ 515893 w 1512605"/>
              <a:gd name="connsiteY1" fmla="*/ 1580972 h 1580972"/>
              <a:gd name="connsiteX2" fmla="*/ 515893 w 1512605"/>
              <a:gd name="connsiteY2" fmla="*/ 128187 h 1580972"/>
              <a:gd name="connsiteX3" fmla="*/ 0 w 1512605"/>
              <a:gd name="connsiteY3" fmla="*/ 128187 h 1580972"/>
              <a:gd name="connsiteX4" fmla="*/ 0 w 1512605"/>
              <a:gd name="connsiteY4" fmla="*/ 0 h 1580972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492919 w 2005524"/>
              <a:gd name="connsiteY3" fmla="*/ 132949 h 1585734"/>
              <a:gd name="connsiteX4" fmla="*/ 0 w 2005524"/>
              <a:gd name="connsiteY4" fmla="*/ 0 h 1585734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0 w 2005524"/>
              <a:gd name="connsiteY3" fmla="*/ 130567 h 1585734"/>
              <a:gd name="connsiteX4" fmla="*/ 0 w 2005524"/>
              <a:gd name="connsiteY4" fmla="*/ 0 h 1585734"/>
              <a:gd name="connsiteX0" fmla="*/ 2005524 w 2005524"/>
              <a:gd name="connsiteY0" fmla="*/ 1585734 h 1585734"/>
              <a:gd name="connsiteX1" fmla="*/ 1008812 w 2005524"/>
              <a:gd name="connsiteY1" fmla="*/ 1585734 h 1585734"/>
              <a:gd name="connsiteX2" fmla="*/ 1008812 w 2005524"/>
              <a:gd name="connsiteY2" fmla="*/ 132949 h 1585734"/>
              <a:gd name="connsiteX3" fmla="*/ 0 w 2005524"/>
              <a:gd name="connsiteY3" fmla="*/ 0 h 1585734"/>
              <a:gd name="connsiteX0" fmla="*/ 2012668 w 2012668"/>
              <a:gd name="connsiteY0" fmla="*/ 1452785 h 1452785"/>
              <a:gd name="connsiteX1" fmla="*/ 1015956 w 2012668"/>
              <a:gd name="connsiteY1" fmla="*/ 1452785 h 1452785"/>
              <a:gd name="connsiteX2" fmla="*/ 1015956 w 2012668"/>
              <a:gd name="connsiteY2" fmla="*/ 0 h 1452785"/>
              <a:gd name="connsiteX3" fmla="*/ 0 w 2012668"/>
              <a:gd name="connsiteY3" fmla="*/ 401 h 1452785"/>
              <a:gd name="connsiteX0" fmla="*/ 2012668 w 2012668"/>
              <a:gd name="connsiteY0" fmla="*/ 1452785 h 1452785"/>
              <a:gd name="connsiteX1" fmla="*/ 1015956 w 2012668"/>
              <a:gd name="connsiteY1" fmla="*/ 1452785 h 1452785"/>
              <a:gd name="connsiteX2" fmla="*/ 1354147 w 2012668"/>
              <a:gd name="connsiteY2" fmla="*/ 0 h 1452785"/>
              <a:gd name="connsiteX3" fmla="*/ 0 w 2012668"/>
              <a:gd name="connsiteY3" fmla="*/ 401 h 1452785"/>
              <a:gd name="connsiteX0" fmla="*/ 2012668 w 2012668"/>
              <a:gd name="connsiteY0" fmla="*/ 1452785 h 1452785"/>
              <a:gd name="connsiteX1" fmla="*/ 1359085 w 2012668"/>
              <a:gd name="connsiteY1" fmla="*/ 1452785 h 1452785"/>
              <a:gd name="connsiteX2" fmla="*/ 1354147 w 2012668"/>
              <a:gd name="connsiteY2" fmla="*/ 0 h 1452785"/>
              <a:gd name="connsiteX3" fmla="*/ 0 w 2012668"/>
              <a:gd name="connsiteY3" fmla="*/ 401 h 1452785"/>
              <a:gd name="connsiteX0" fmla="*/ 2012668 w 2012668"/>
              <a:gd name="connsiteY0" fmla="*/ 1452384 h 1452384"/>
              <a:gd name="connsiteX1" fmla="*/ 1359085 w 2012668"/>
              <a:gd name="connsiteY1" fmla="*/ 1452384 h 1452384"/>
              <a:gd name="connsiteX2" fmla="*/ 1227520 w 2012668"/>
              <a:gd name="connsiteY2" fmla="*/ 2832 h 1452384"/>
              <a:gd name="connsiteX3" fmla="*/ 0 w 2012668"/>
              <a:gd name="connsiteY3" fmla="*/ 0 h 1452384"/>
              <a:gd name="connsiteX0" fmla="*/ 2012668 w 2012668"/>
              <a:gd name="connsiteY0" fmla="*/ 1452384 h 1452384"/>
              <a:gd name="connsiteX1" fmla="*/ 1222526 w 2012668"/>
              <a:gd name="connsiteY1" fmla="*/ 1452384 h 1452384"/>
              <a:gd name="connsiteX2" fmla="*/ 1227520 w 2012668"/>
              <a:gd name="connsiteY2" fmla="*/ 2832 h 1452384"/>
              <a:gd name="connsiteX3" fmla="*/ 0 w 2012668"/>
              <a:gd name="connsiteY3" fmla="*/ 0 h 14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668" h="1452384">
                <a:moveTo>
                  <a:pt x="2012668" y="1452384"/>
                </a:moveTo>
                <a:lnTo>
                  <a:pt x="1222526" y="1452384"/>
                </a:lnTo>
                <a:cubicBezTo>
                  <a:pt x="1224191" y="969200"/>
                  <a:pt x="1225855" y="486016"/>
                  <a:pt x="1227520" y="2832"/>
                </a:cubicBezTo>
                <a:lnTo>
                  <a:pt x="0" y="0"/>
                </a:lnTo>
              </a:path>
            </a:pathLst>
          </a:custGeom>
          <a:noFill/>
          <a:ln w="158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1" name="Gerade Verbindung mit Pfeil 100"/>
          <p:cNvCxnSpPr>
            <a:stCxn id="7" idx="3"/>
            <a:endCxn id="59" idx="1"/>
          </p:cNvCxnSpPr>
          <p:nvPr/>
        </p:nvCxnSpPr>
        <p:spPr>
          <a:xfrm flipV="1">
            <a:off x="5250019" y="1073367"/>
            <a:ext cx="1685519" cy="7420"/>
          </a:xfrm>
          <a:prstGeom prst="straightConnector1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eschweifte Klammer links 107"/>
          <p:cNvSpPr/>
          <p:nvPr/>
        </p:nvSpPr>
        <p:spPr>
          <a:xfrm>
            <a:off x="8238930" y="942562"/>
            <a:ext cx="72008" cy="26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929314" y="1969676"/>
            <a:ext cx="105028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IR_Processor</a:t>
            </a:r>
            <a:endParaRPr lang="en-US" sz="1100" dirty="0"/>
          </a:p>
        </p:txBody>
      </p:sp>
      <p:sp>
        <p:nvSpPr>
          <p:cNvPr id="13" name="Geschweifte Klammer links 12"/>
          <p:cNvSpPr/>
          <p:nvPr/>
        </p:nvSpPr>
        <p:spPr>
          <a:xfrm flipH="1">
            <a:off x="788504" y="1872981"/>
            <a:ext cx="72008" cy="405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6512" y="1821304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/>
              <a:t>Generic</a:t>
            </a:r>
          </a:p>
          <a:p>
            <a:pPr algn="r"/>
            <a:r>
              <a:rPr lang="en-US" sz="1000" i="1" dirty="0" smtClean="0"/>
              <a:t>processor ISA</a:t>
            </a:r>
          </a:p>
          <a:p>
            <a:pPr algn="r"/>
            <a:r>
              <a:rPr lang="en-US" sz="1000" i="1" dirty="0" smtClean="0"/>
              <a:t>description</a:t>
            </a:r>
            <a:endParaRPr lang="en-US" sz="1000" i="1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795406" y="2231286"/>
            <a:ext cx="354584" cy="314454"/>
            <a:chOff x="3353320" y="1530370"/>
            <a:chExt cx="354584" cy="314454"/>
          </a:xfrm>
        </p:grpSpPr>
        <p:cxnSp>
          <p:nvCxnSpPr>
            <p:cNvPr id="16" name="Gerade Verbindung mit Pfeil 15"/>
            <p:cNvCxnSpPr/>
            <p:nvPr/>
          </p:nvCxnSpPr>
          <p:spPr>
            <a:xfrm>
              <a:off x="3364817" y="153037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353320" y="1556792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1698335" y="2530351"/>
            <a:ext cx="95891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IR_Register</a:t>
            </a:r>
            <a:endParaRPr lang="en-US" sz="1100" dirty="0"/>
          </a:p>
        </p:txBody>
      </p:sp>
      <p:sp>
        <p:nvSpPr>
          <p:cNvPr id="21" name="Textfeld 20"/>
          <p:cNvSpPr txBox="1"/>
          <p:nvPr/>
        </p:nvSpPr>
        <p:spPr>
          <a:xfrm>
            <a:off x="1557525" y="3121804"/>
            <a:ext cx="64472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OpCode</a:t>
            </a:r>
            <a:endParaRPr lang="en-US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1387108" y="3697868"/>
            <a:ext cx="1178529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OperationFormat</a:t>
            </a:r>
            <a:endParaRPr lang="en-US" sz="1100" dirty="0"/>
          </a:p>
        </p:txBody>
      </p:sp>
      <p:sp>
        <p:nvSpPr>
          <p:cNvPr id="25" name="Textfeld 24"/>
          <p:cNvSpPr txBox="1"/>
          <p:nvPr/>
        </p:nvSpPr>
        <p:spPr>
          <a:xfrm>
            <a:off x="1196732" y="4273932"/>
            <a:ext cx="115288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AddressingMode</a:t>
            </a:r>
            <a:endParaRPr lang="en-US" sz="11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1629533" y="2231286"/>
            <a:ext cx="354584" cy="890518"/>
            <a:chOff x="1979712" y="620688"/>
            <a:chExt cx="354584" cy="890518"/>
          </a:xfrm>
        </p:grpSpPr>
        <p:cxnSp>
          <p:nvCxnSpPr>
            <p:cNvPr id="22" name="Gerade Verbindung mit Pfeil 21"/>
            <p:cNvCxnSpPr/>
            <p:nvPr/>
          </p:nvCxnSpPr>
          <p:spPr>
            <a:xfrm>
              <a:off x="1979712" y="620688"/>
              <a:ext cx="0" cy="890518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1979712" y="1238563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449821" y="2231286"/>
            <a:ext cx="354584" cy="1466582"/>
            <a:chOff x="1800000" y="620688"/>
            <a:chExt cx="354584" cy="1466582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803519" y="620688"/>
              <a:ext cx="0" cy="146658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1800000" y="1814627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6" name="Gerade Verbindung mit Pfeil 25"/>
          <p:cNvCxnSpPr/>
          <p:nvPr/>
        </p:nvCxnSpPr>
        <p:spPr>
          <a:xfrm>
            <a:off x="1269493" y="2231286"/>
            <a:ext cx="0" cy="2042646"/>
          </a:xfrm>
          <a:prstGeom prst="straightConnector1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269493" y="400128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B050"/>
                </a:solidFill>
              </a:rPr>
              <a:t>1-n</a:t>
            </a:r>
            <a:endParaRPr lang="en-US" sz="1000" i="1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972819" y="1969676"/>
            <a:ext cx="606256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</a:t>
            </a:r>
            <a:endParaRPr lang="en-US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3677994" y="2532198"/>
            <a:ext cx="1143262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TC179x_Register</a:t>
            </a:r>
            <a:endParaRPr lang="en-US" sz="1100" dirty="0"/>
          </a:p>
        </p:txBody>
      </p:sp>
      <p:sp>
        <p:nvSpPr>
          <p:cNvPr id="35" name="Textfeld 34"/>
          <p:cNvSpPr txBox="1"/>
          <p:nvPr/>
        </p:nvSpPr>
        <p:spPr>
          <a:xfrm>
            <a:off x="5242933" y="1526153"/>
            <a:ext cx="994183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TC179x_AREG</a:t>
            </a:r>
            <a:endParaRPr lang="en-US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5243061" y="2016667"/>
            <a:ext cx="99899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TC179x_DREG</a:t>
            </a:r>
            <a:endParaRPr lang="en-US" sz="1100" dirty="0"/>
          </a:p>
        </p:txBody>
      </p:sp>
      <p:sp>
        <p:nvSpPr>
          <p:cNvPr id="37" name="Textfeld 36"/>
          <p:cNvSpPr txBox="1"/>
          <p:nvPr/>
        </p:nvSpPr>
        <p:spPr>
          <a:xfrm>
            <a:off x="5249473" y="2534265"/>
            <a:ext cx="981359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TC179x_EREG</a:t>
            </a:r>
            <a:endParaRPr lang="en-US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6609433" y="1526153"/>
            <a:ext cx="83067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TC179x_A1</a:t>
            </a:r>
            <a:endParaRPr lang="en-US" sz="1100" dirty="0"/>
          </a:p>
        </p:txBody>
      </p:sp>
      <p:sp>
        <p:nvSpPr>
          <p:cNvPr id="40" name="Textfeld 39"/>
          <p:cNvSpPr txBox="1"/>
          <p:nvPr/>
        </p:nvSpPr>
        <p:spPr>
          <a:xfrm>
            <a:off x="6599688" y="1211699"/>
            <a:ext cx="83067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TC179x_A0</a:t>
            </a:r>
            <a:endParaRPr lang="en-US" sz="1100" dirty="0"/>
          </a:p>
        </p:txBody>
      </p:sp>
      <p:sp>
        <p:nvSpPr>
          <p:cNvPr id="41" name="Textfeld 40"/>
          <p:cNvSpPr txBox="1"/>
          <p:nvPr/>
        </p:nvSpPr>
        <p:spPr>
          <a:xfrm>
            <a:off x="6599688" y="2016667"/>
            <a:ext cx="835485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TC179x_D0</a:t>
            </a:r>
            <a:endParaRPr lang="en-US" sz="1100" dirty="0"/>
          </a:p>
        </p:txBody>
      </p:sp>
      <p:sp>
        <p:nvSpPr>
          <p:cNvPr id="42" name="Textfeld 41"/>
          <p:cNvSpPr txBox="1"/>
          <p:nvPr/>
        </p:nvSpPr>
        <p:spPr>
          <a:xfrm>
            <a:off x="6608504" y="2534265"/>
            <a:ext cx="817853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TC179x_E0</a:t>
            </a:r>
            <a:endParaRPr lang="en-US" sz="1100" dirty="0"/>
          </a:p>
        </p:txBody>
      </p:sp>
      <p:sp>
        <p:nvSpPr>
          <p:cNvPr id="43" name="Textfeld 42"/>
          <p:cNvSpPr txBox="1"/>
          <p:nvPr/>
        </p:nvSpPr>
        <p:spPr>
          <a:xfrm>
            <a:off x="6851498" y="174217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•••</a:t>
            </a:r>
            <a:endParaRPr lang="de-DE" sz="1100" dirty="0"/>
          </a:p>
        </p:txBody>
      </p:sp>
      <p:sp>
        <p:nvSpPr>
          <p:cNvPr id="44" name="Textfeld 43"/>
          <p:cNvSpPr txBox="1"/>
          <p:nvPr/>
        </p:nvSpPr>
        <p:spPr>
          <a:xfrm>
            <a:off x="6851498" y="2246233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•••</a:t>
            </a:r>
            <a:endParaRPr lang="de-DE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6851498" y="2750289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•••</a:t>
            </a:r>
            <a:endParaRPr lang="de-DE" sz="1100" dirty="0"/>
          </a:p>
        </p:txBody>
      </p:sp>
      <p:cxnSp>
        <p:nvCxnSpPr>
          <p:cNvPr id="47" name="Gerade Verbindung mit Pfeil 46"/>
          <p:cNvCxnSpPr>
            <a:stCxn id="35" idx="3"/>
            <a:endCxn id="38" idx="1"/>
          </p:cNvCxnSpPr>
          <p:nvPr/>
        </p:nvCxnSpPr>
        <p:spPr>
          <a:xfrm>
            <a:off x="6237116" y="1656958"/>
            <a:ext cx="372317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36" idx="3"/>
            <a:endCxn id="41" idx="1"/>
          </p:cNvCxnSpPr>
          <p:nvPr/>
        </p:nvCxnSpPr>
        <p:spPr>
          <a:xfrm>
            <a:off x="6242052" y="2147472"/>
            <a:ext cx="357636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7" idx="3"/>
            <a:endCxn id="42" idx="1"/>
          </p:cNvCxnSpPr>
          <p:nvPr/>
        </p:nvCxnSpPr>
        <p:spPr>
          <a:xfrm>
            <a:off x="6230832" y="2665070"/>
            <a:ext cx="377672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ihandform 51"/>
          <p:cNvSpPr/>
          <p:nvPr/>
        </p:nvSpPr>
        <p:spPr>
          <a:xfrm>
            <a:off x="6368418" y="1351587"/>
            <a:ext cx="239283" cy="299103"/>
          </a:xfrm>
          <a:custGeom>
            <a:avLst/>
            <a:gdLst>
              <a:gd name="connsiteX0" fmla="*/ 0 w 239283"/>
              <a:gd name="connsiteY0" fmla="*/ 299103 h 299103"/>
              <a:gd name="connsiteX1" fmla="*/ 0 w 239283"/>
              <a:gd name="connsiteY1" fmla="*/ 0 h 299103"/>
              <a:gd name="connsiteX2" fmla="*/ 239283 w 239283"/>
              <a:gd name="connsiteY2" fmla="*/ 0 h 29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83" h="299103">
                <a:moveTo>
                  <a:pt x="0" y="299103"/>
                </a:moveTo>
                <a:lnTo>
                  <a:pt x="0" y="0"/>
                </a:lnTo>
                <a:lnTo>
                  <a:pt x="239283" y="0"/>
                </a:lnTo>
              </a:path>
            </a:pathLst>
          </a:custGeom>
          <a:noFill/>
          <a:ln w="158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Freihandform 55"/>
          <p:cNvSpPr/>
          <p:nvPr/>
        </p:nvSpPr>
        <p:spPr>
          <a:xfrm flipV="1">
            <a:off x="5014575" y="1643436"/>
            <a:ext cx="245158" cy="1033108"/>
          </a:xfrm>
          <a:custGeom>
            <a:avLst/>
            <a:gdLst>
              <a:gd name="connsiteX0" fmla="*/ 0 w 239283"/>
              <a:gd name="connsiteY0" fmla="*/ 0 h 692210"/>
              <a:gd name="connsiteX1" fmla="*/ 0 w 239283"/>
              <a:gd name="connsiteY1" fmla="*/ 692210 h 692210"/>
              <a:gd name="connsiteX2" fmla="*/ 239283 w 239283"/>
              <a:gd name="connsiteY2" fmla="*/ 692210 h 69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83" h="692210">
                <a:moveTo>
                  <a:pt x="0" y="0"/>
                </a:moveTo>
                <a:lnTo>
                  <a:pt x="0" y="692210"/>
                </a:lnTo>
                <a:lnTo>
                  <a:pt x="239283" y="692210"/>
                </a:lnTo>
              </a:path>
            </a:pathLst>
          </a:custGeom>
          <a:noFill/>
          <a:ln w="158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8" name="Gerade Verbindung mit Pfeil 57"/>
          <p:cNvCxnSpPr>
            <a:stCxn id="11" idx="3"/>
          </p:cNvCxnSpPr>
          <p:nvPr/>
        </p:nvCxnSpPr>
        <p:spPr>
          <a:xfrm>
            <a:off x="1979602" y="2100481"/>
            <a:ext cx="1993217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18" idx="3"/>
            <a:endCxn id="34" idx="1"/>
          </p:cNvCxnSpPr>
          <p:nvPr/>
        </p:nvCxnSpPr>
        <p:spPr>
          <a:xfrm>
            <a:off x="2657252" y="2661156"/>
            <a:ext cx="1020742" cy="1847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34" idx="3"/>
            <a:endCxn id="37" idx="1"/>
          </p:cNvCxnSpPr>
          <p:nvPr/>
        </p:nvCxnSpPr>
        <p:spPr>
          <a:xfrm>
            <a:off x="4821256" y="2663003"/>
            <a:ext cx="428217" cy="2067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07504" y="260648"/>
            <a:ext cx="1577676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WIR_SystemComponent</a:t>
            </a:r>
            <a:endParaRPr lang="en-US" sz="1100" dirty="0"/>
          </a:p>
        </p:txBody>
      </p:sp>
      <p:sp>
        <p:nvSpPr>
          <p:cNvPr id="82" name="Textfeld 81"/>
          <p:cNvSpPr txBox="1"/>
          <p:nvPr/>
        </p:nvSpPr>
        <p:spPr>
          <a:xfrm>
            <a:off x="1785863" y="116632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Generic system</a:t>
            </a:r>
          </a:p>
          <a:p>
            <a:r>
              <a:rPr lang="en-US" sz="1000" i="1" dirty="0" smtClean="0"/>
              <a:t>architecture</a:t>
            </a:r>
          </a:p>
          <a:p>
            <a:r>
              <a:rPr lang="en-US" sz="1000" i="1" dirty="0" smtClean="0"/>
              <a:t>description</a:t>
            </a:r>
            <a:endParaRPr lang="en-US" sz="1000" i="1" dirty="0"/>
          </a:p>
        </p:txBody>
      </p:sp>
      <p:sp>
        <p:nvSpPr>
          <p:cNvPr id="91" name="Geschweifte Klammer links 90"/>
          <p:cNvSpPr/>
          <p:nvPr/>
        </p:nvSpPr>
        <p:spPr>
          <a:xfrm>
            <a:off x="1785863" y="147989"/>
            <a:ext cx="72008" cy="4936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feld 91"/>
          <p:cNvSpPr txBox="1"/>
          <p:nvPr/>
        </p:nvSpPr>
        <p:spPr>
          <a:xfrm>
            <a:off x="107504" y="836712"/>
            <a:ext cx="69762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WIR_Bus</a:t>
            </a:r>
            <a:endParaRPr lang="en-US" sz="1100" dirty="0"/>
          </a:p>
        </p:txBody>
      </p:sp>
      <p:sp>
        <p:nvSpPr>
          <p:cNvPr id="97" name="Textfeld 96"/>
          <p:cNvSpPr txBox="1"/>
          <p:nvPr/>
        </p:nvSpPr>
        <p:spPr>
          <a:xfrm>
            <a:off x="107504" y="1417628"/>
            <a:ext cx="83869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WIR_Cache</a:t>
            </a:r>
            <a:endParaRPr lang="en-US" sz="1100" dirty="0"/>
          </a:p>
        </p:txBody>
      </p:sp>
      <p:sp>
        <p:nvSpPr>
          <p:cNvPr id="98" name="Textfeld 97"/>
          <p:cNvSpPr txBox="1"/>
          <p:nvPr/>
        </p:nvSpPr>
        <p:spPr>
          <a:xfrm>
            <a:off x="1187624" y="836712"/>
            <a:ext cx="1375698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IR_MemoryRegion</a:t>
            </a:r>
            <a:endParaRPr lang="en-US" sz="1100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191009" y="522258"/>
            <a:ext cx="0" cy="314454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857452" y="534421"/>
            <a:ext cx="0" cy="890518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>
            <a:off x="1105720" y="522258"/>
            <a:ext cx="0" cy="1466582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1266815" y="504693"/>
            <a:ext cx="0" cy="314454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627784" y="76470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Start address, length,</a:t>
            </a:r>
          </a:p>
          <a:p>
            <a:r>
              <a:rPr lang="en-US" sz="1000" i="1" dirty="0" smtClean="0"/>
              <a:t>access latency, ...</a:t>
            </a:r>
            <a:endParaRPr lang="en-US" sz="1000" i="1" dirty="0"/>
          </a:p>
        </p:txBody>
      </p:sp>
      <p:sp>
        <p:nvSpPr>
          <p:cNvPr id="113" name="Geschweifte Klammer links 112"/>
          <p:cNvSpPr/>
          <p:nvPr/>
        </p:nvSpPr>
        <p:spPr>
          <a:xfrm>
            <a:off x="2627784" y="833954"/>
            <a:ext cx="72008" cy="26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4" name="Gerade Verbindung mit Pfeil 113"/>
          <p:cNvCxnSpPr/>
          <p:nvPr/>
        </p:nvCxnSpPr>
        <p:spPr>
          <a:xfrm>
            <a:off x="5014575" y="2147472"/>
            <a:ext cx="245158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/>
          <p:cNvSpPr txBox="1"/>
          <p:nvPr/>
        </p:nvSpPr>
        <p:spPr>
          <a:xfrm>
            <a:off x="7759690" y="3121804"/>
            <a:ext cx="899606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TC179x_ABS</a:t>
            </a:r>
            <a:endParaRPr lang="en-US" sz="11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7754652" y="3436258"/>
            <a:ext cx="931665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TC179x_ADD</a:t>
            </a:r>
            <a:endParaRPr lang="en-US" sz="1100" dirty="0"/>
          </a:p>
        </p:txBody>
      </p:sp>
      <p:cxnSp>
        <p:nvCxnSpPr>
          <p:cNvPr id="117" name="Gerade Verbindung mit Pfeil 116"/>
          <p:cNvCxnSpPr>
            <a:stCxn id="21" idx="3"/>
            <a:endCxn id="115" idx="1"/>
          </p:cNvCxnSpPr>
          <p:nvPr/>
        </p:nvCxnSpPr>
        <p:spPr>
          <a:xfrm>
            <a:off x="2202253" y="3252609"/>
            <a:ext cx="5557437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ihandform 117"/>
          <p:cNvSpPr/>
          <p:nvPr/>
        </p:nvSpPr>
        <p:spPr>
          <a:xfrm flipV="1">
            <a:off x="7515369" y="3252609"/>
            <a:ext cx="239283" cy="299103"/>
          </a:xfrm>
          <a:custGeom>
            <a:avLst/>
            <a:gdLst>
              <a:gd name="connsiteX0" fmla="*/ 0 w 239283"/>
              <a:gd name="connsiteY0" fmla="*/ 299103 h 299103"/>
              <a:gd name="connsiteX1" fmla="*/ 0 w 239283"/>
              <a:gd name="connsiteY1" fmla="*/ 0 h 299103"/>
              <a:gd name="connsiteX2" fmla="*/ 239283 w 239283"/>
              <a:gd name="connsiteY2" fmla="*/ 0 h 29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83" h="299103">
                <a:moveTo>
                  <a:pt x="0" y="299103"/>
                </a:moveTo>
                <a:lnTo>
                  <a:pt x="0" y="0"/>
                </a:lnTo>
                <a:lnTo>
                  <a:pt x="239283" y="0"/>
                </a:lnTo>
              </a:path>
            </a:pathLst>
          </a:custGeom>
          <a:noFill/>
          <a:ln w="158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/>
          <p:cNvSpPr txBox="1"/>
          <p:nvPr/>
        </p:nvSpPr>
        <p:spPr>
          <a:xfrm>
            <a:off x="8041958" y="3671446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•••</a:t>
            </a:r>
            <a:endParaRPr lang="de-DE" sz="1100" dirty="0"/>
          </a:p>
        </p:txBody>
      </p:sp>
      <p:cxnSp>
        <p:nvCxnSpPr>
          <p:cNvPr id="122" name="Gerade Verbindung mit Pfeil 121"/>
          <p:cNvCxnSpPr>
            <a:stCxn id="23" idx="3"/>
            <a:endCxn id="120" idx="1"/>
          </p:cNvCxnSpPr>
          <p:nvPr/>
        </p:nvCxnSpPr>
        <p:spPr>
          <a:xfrm>
            <a:off x="2565637" y="3828673"/>
            <a:ext cx="4055676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393824" y="3697868"/>
            <a:ext cx="1068357" cy="811252"/>
            <a:chOff x="7988852" y="3913892"/>
            <a:chExt cx="1068357" cy="811252"/>
          </a:xfrm>
        </p:grpSpPr>
        <p:sp>
          <p:nvSpPr>
            <p:cNvPr id="120" name="Textfeld 119"/>
            <p:cNvSpPr txBox="1"/>
            <p:nvPr/>
          </p:nvSpPr>
          <p:spPr>
            <a:xfrm>
              <a:off x="8216341" y="3913892"/>
              <a:ext cx="830677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TC179x_RR</a:t>
              </a:r>
              <a:endParaRPr lang="en-US" sz="1100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8228135" y="4228346"/>
              <a:ext cx="829074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TC179x_RC</a:t>
              </a:r>
              <a:endParaRPr lang="en-US" sz="1100" dirty="0"/>
            </a:p>
          </p:txBody>
        </p:sp>
        <p:sp>
          <p:nvSpPr>
            <p:cNvPr id="123" name="Freihandform 122"/>
            <p:cNvSpPr/>
            <p:nvPr/>
          </p:nvSpPr>
          <p:spPr>
            <a:xfrm flipV="1">
              <a:off x="7988852" y="4037857"/>
              <a:ext cx="239283" cy="299103"/>
            </a:xfrm>
            <a:custGeom>
              <a:avLst/>
              <a:gdLst>
                <a:gd name="connsiteX0" fmla="*/ 0 w 239283"/>
                <a:gd name="connsiteY0" fmla="*/ 299103 h 299103"/>
                <a:gd name="connsiteX1" fmla="*/ 0 w 239283"/>
                <a:gd name="connsiteY1" fmla="*/ 0 h 299103"/>
                <a:gd name="connsiteX2" fmla="*/ 239283 w 239283"/>
                <a:gd name="connsiteY2" fmla="*/ 0 h 29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283" h="299103">
                  <a:moveTo>
                    <a:pt x="0" y="299103"/>
                  </a:moveTo>
                  <a:lnTo>
                    <a:pt x="0" y="0"/>
                  </a:lnTo>
                  <a:lnTo>
                    <a:pt x="239283" y="0"/>
                  </a:lnTo>
                </a:path>
              </a:pathLst>
            </a:custGeom>
            <a:noFill/>
            <a:ln w="15875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8464145" y="446353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•••</a:t>
              </a:r>
              <a:endParaRPr lang="de-DE" sz="1100" dirty="0"/>
            </a:p>
          </p:txBody>
        </p:sp>
      </p:grpSp>
      <p:cxnSp>
        <p:nvCxnSpPr>
          <p:cNvPr id="125" name="Gerade Verbindung mit Pfeil 124"/>
          <p:cNvCxnSpPr>
            <a:stCxn id="25" idx="3"/>
            <a:endCxn id="127" idx="1"/>
          </p:cNvCxnSpPr>
          <p:nvPr/>
        </p:nvCxnSpPr>
        <p:spPr>
          <a:xfrm>
            <a:off x="2349613" y="4404737"/>
            <a:ext cx="2980373" cy="0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/>
          <p:cNvGrpSpPr/>
          <p:nvPr/>
        </p:nvGrpSpPr>
        <p:grpSpPr>
          <a:xfrm>
            <a:off x="5085917" y="4273932"/>
            <a:ext cx="1367865" cy="811252"/>
            <a:chOff x="7844836" y="3913892"/>
            <a:chExt cx="1367865" cy="811252"/>
          </a:xfrm>
        </p:grpSpPr>
        <p:sp>
          <p:nvSpPr>
            <p:cNvPr id="127" name="Textfeld 126"/>
            <p:cNvSpPr txBox="1"/>
            <p:nvPr/>
          </p:nvSpPr>
          <p:spPr>
            <a:xfrm>
              <a:off x="8088905" y="3913892"/>
              <a:ext cx="1085554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TC179x_preincr</a:t>
              </a:r>
              <a:endParaRPr lang="en-US" sz="1100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8072645" y="4228346"/>
              <a:ext cx="1140056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TC179x_postincr</a:t>
              </a:r>
              <a:endParaRPr lang="en-US" sz="1100" dirty="0"/>
            </a:p>
          </p:txBody>
        </p:sp>
        <p:sp>
          <p:nvSpPr>
            <p:cNvPr id="129" name="Freihandform 128"/>
            <p:cNvSpPr/>
            <p:nvPr/>
          </p:nvSpPr>
          <p:spPr>
            <a:xfrm flipV="1">
              <a:off x="7844836" y="4037857"/>
              <a:ext cx="239283" cy="299103"/>
            </a:xfrm>
            <a:custGeom>
              <a:avLst/>
              <a:gdLst>
                <a:gd name="connsiteX0" fmla="*/ 0 w 239283"/>
                <a:gd name="connsiteY0" fmla="*/ 299103 h 299103"/>
                <a:gd name="connsiteX1" fmla="*/ 0 w 239283"/>
                <a:gd name="connsiteY1" fmla="*/ 0 h 299103"/>
                <a:gd name="connsiteX2" fmla="*/ 239283 w 239283"/>
                <a:gd name="connsiteY2" fmla="*/ 0 h 29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283" h="299103">
                  <a:moveTo>
                    <a:pt x="0" y="299103"/>
                  </a:moveTo>
                  <a:lnTo>
                    <a:pt x="0" y="0"/>
                  </a:lnTo>
                  <a:lnTo>
                    <a:pt x="239283" y="0"/>
                  </a:lnTo>
                </a:path>
              </a:pathLst>
            </a:custGeom>
            <a:noFill/>
            <a:ln w="15875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8464145" y="4463534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•••</a:t>
              </a:r>
              <a:endParaRPr lang="de-DE" sz="1100" dirty="0"/>
            </a:p>
          </p:txBody>
        </p:sp>
      </p:grpSp>
      <p:grpSp>
        <p:nvGrpSpPr>
          <p:cNvPr id="131" name="Gruppieren 130"/>
          <p:cNvGrpSpPr/>
          <p:nvPr/>
        </p:nvGrpSpPr>
        <p:grpSpPr>
          <a:xfrm>
            <a:off x="7045103" y="6051485"/>
            <a:ext cx="354584" cy="314454"/>
            <a:chOff x="5729584" y="188640"/>
            <a:chExt cx="354584" cy="314454"/>
          </a:xfrm>
        </p:grpSpPr>
        <p:cxnSp>
          <p:nvCxnSpPr>
            <p:cNvPr id="132" name="Gerade Verbindung mit Pfeil 131"/>
            <p:cNvCxnSpPr/>
            <p:nvPr/>
          </p:nvCxnSpPr>
          <p:spPr>
            <a:xfrm>
              <a:off x="5741081" y="188640"/>
              <a:ext cx="0" cy="31445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feld 132"/>
            <p:cNvSpPr txBox="1"/>
            <p:nvPr/>
          </p:nvSpPr>
          <p:spPr>
            <a:xfrm>
              <a:off x="5729584" y="230451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rgbClr val="00B050"/>
                  </a:solidFill>
                </a:rPr>
                <a:t>1-n</a:t>
              </a:r>
              <a:endParaRPr 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34" name="Textfeld 133"/>
          <p:cNvSpPr txBox="1"/>
          <p:nvPr/>
        </p:nvSpPr>
        <p:spPr>
          <a:xfrm>
            <a:off x="7355145" y="6077907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“includes” relationship</a:t>
            </a:r>
            <a:endParaRPr lang="en-US" sz="1100" dirty="0"/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7051144" y="6498922"/>
            <a:ext cx="0" cy="314454"/>
          </a:xfrm>
          <a:prstGeom prst="straightConnector1">
            <a:avLst/>
          </a:prstGeom>
          <a:ln w="15875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/>
          <p:nvPr/>
        </p:nvSpPr>
        <p:spPr>
          <a:xfrm>
            <a:off x="7349689" y="6525344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“inherits from” relationship</a:t>
            </a:r>
            <a:endParaRPr lang="en-US" sz="1100" dirty="0"/>
          </a:p>
        </p:txBody>
      </p:sp>
      <p:sp>
        <p:nvSpPr>
          <p:cNvPr id="137" name="Rechteck 136"/>
          <p:cNvSpPr/>
          <p:nvPr/>
        </p:nvSpPr>
        <p:spPr>
          <a:xfrm>
            <a:off x="6912768" y="5904656"/>
            <a:ext cx="2267744" cy="980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938434" y="4823574"/>
            <a:ext cx="912430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</a:t>
            </a:r>
            <a:r>
              <a:rPr lang="en-US" sz="1100" dirty="0" smtClean="0"/>
              <a:t>IR_Section</a:t>
            </a:r>
            <a:endParaRPr lang="en-US" sz="1100" dirty="0"/>
          </a:p>
        </p:txBody>
      </p:sp>
      <p:sp>
        <p:nvSpPr>
          <p:cNvPr id="79" name="Geschweifte Klammer links 78"/>
          <p:cNvSpPr/>
          <p:nvPr/>
        </p:nvSpPr>
        <p:spPr>
          <a:xfrm>
            <a:off x="1907704" y="4820816"/>
            <a:ext cx="72008" cy="26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1946392" y="4757082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Generic representation</a:t>
            </a:r>
          </a:p>
          <a:p>
            <a:r>
              <a:rPr lang="en-US" sz="1000" i="1" dirty="0" smtClean="0"/>
              <a:t>of </a:t>
            </a:r>
            <a:r>
              <a:rPr lang="en-US" sz="1000" i="1" dirty="0"/>
              <a:t>E</a:t>
            </a:r>
            <a:r>
              <a:rPr lang="en-US" sz="1000" i="1" dirty="0" smtClean="0"/>
              <a:t>LF object </a:t>
            </a:r>
            <a:r>
              <a:rPr lang="en-US" sz="1000" i="1" dirty="0" smtClean="0"/>
              <a:t>file sections</a:t>
            </a:r>
            <a:endParaRPr lang="en-US" sz="1000" i="1" dirty="0"/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1043608" y="2246233"/>
            <a:ext cx="0" cy="2603763"/>
          </a:xfrm>
          <a:prstGeom prst="straightConnector1">
            <a:avLst/>
          </a:prstGeom>
          <a:ln w="158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049064" y="458112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B050"/>
                </a:solidFill>
              </a:rPr>
              <a:t>4</a:t>
            </a:r>
            <a:r>
              <a:rPr lang="en-US" sz="1000" i="1" dirty="0" smtClean="0">
                <a:solidFill>
                  <a:srgbClr val="00B050"/>
                </a:solidFill>
              </a:rPr>
              <a:t>-n</a:t>
            </a:r>
            <a:endParaRPr lang="en-US" sz="1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332656"/>
            <a:ext cx="40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Open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What </a:t>
            </a:r>
            <a:r>
              <a:rPr lang="en-US" sz="1000" i="1" dirty="0" smtClean="0"/>
              <a:t>about other aiT/CRL-specific things beyond </a:t>
            </a:r>
            <a:r>
              <a:rPr lang="en-US" sz="1000" i="1" dirty="0" err="1"/>
              <a:t>W</a:t>
            </a:r>
            <a:r>
              <a:rPr lang="en-US" sz="1000" i="1" dirty="0" err="1" smtClean="0"/>
              <a:t>IR_Context</a:t>
            </a:r>
            <a:r>
              <a:rPr lang="en-US" sz="1000" i="1" dirty="0" smtClean="0"/>
              <a:t>?</a:t>
            </a:r>
            <a:endParaRPr lang="en-US" sz="1000" i="1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690484" y="332656"/>
            <a:ext cx="4057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Details omitted here for the sake of simplicity of the diagrams: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Bus arbitration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Distinction between loop-bounds and flow-restrictions below WIR_FlowFact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All core classes (i.e., from WIR_System down to WIR_Parameter) inherit from one base class so that all WIRs, functions, BBs, etc. obtain a unique numerical identifier that can be queried. This numerical identifier should then be used to implement sets of operations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Solely use of STL containers, Boost serialization, maybe Boost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Proper copy constructors right from the beginning. Beware: copying must preserve the order/monotonicity of the numerical IDs mentioned above in order to keep copied STL sets in exactly the same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Simple and clean API with minimized exposure of pointers to WIR objects. C++ references shall be used wherever possible. 64bit-safe design right from the beginning!</a:t>
            </a:r>
            <a:r>
              <a:rPr lang="en-US" sz="1000" i="1" dirty="0"/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i="1" dirty="0" smtClean="0"/>
              <a:t>ness of methods and arguments shall be annotated wherever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Testbench featuring unit tests so that classes and their methods are explicitly tested.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i="1" dirty="0" smtClean="0"/>
              <a:t>ASM code parsers for different processor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41060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4"/>
  <p:tag name="TPOS" val="2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Bildschirmpräsentation (4:3)</PresentationFormat>
  <Paragraphs>112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Ulm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hfalk</dc:creator>
  <cp:lastModifiedBy>hfalk</cp:lastModifiedBy>
  <cp:revision>194</cp:revision>
  <dcterms:created xsi:type="dcterms:W3CDTF">2015-12-07T09:46:29Z</dcterms:created>
  <dcterms:modified xsi:type="dcterms:W3CDTF">2017-03-15T09:49:14Z</dcterms:modified>
</cp:coreProperties>
</file>