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3" r:id="rId9"/>
    <p:sldId id="275" r:id="rId10"/>
    <p:sldId id="262" r:id="rId11"/>
    <p:sldId id="270" r:id="rId12"/>
    <p:sldId id="264" r:id="rId13"/>
    <p:sldId id="267" r:id="rId14"/>
    <p:sldId id="268" r:id="rId15"/>
    <p:sldId id="269" r:id="rId16"/>
    <p:sldId id="266" r:id="rId17"/>
    <p:sldId id="276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7D09C-4A0C-4F38-9CA7-F41D9DA84BF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3C31D-CD6C-4BEB-922C-426B90D91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84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3C31D-CD6C-4BEB-922C-426B90D915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4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76AF-C837-4DCE-BC0E-A193D1E15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D29E9-C1F6-41CB-8572-200DBBC2F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8678D-784F-4437-B752-85E1EF79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953-8D50-40C2-9002-014C3241F98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1AD3E-9432-4532-B554-642F3B45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03416-A78E-4A82-B725-FD01DBD9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205C-9677-4B16-948C-86023EE4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B636-A43C-4EE3-B3E8-ED57812D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92CE2-F825-4441-8A43-E9CFE0341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49C28-796F-45E8-994D-6CACFDC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953-8D50-40C2-9002-014C3241F98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CB58A-D322-47E5-B98C-522D6D1F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5F6F-58EB-4689-A6E2-75BF15EC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205C-9677-4B16-948C-86023EE4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9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DD4344-3AF0-4CF6-8EB8-3EF6C770F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B3F50-7A2C-44C0-B5C5-E937B8511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AB5D0-E37E-4B7F-8D66-24ED6B3F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953-8D50-40C2-9002-014C3241F98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83FC5-0D1C-4D87-B6A9-C2E1AE29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85BF8-F586-4C78-817E-DF49924B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205C-9677-4B16-948C-86023EE4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A7B7-CF54-452D-81F6-FF25434D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38CE-528B-4D52-BA7F-3D031C7C6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E010C-881C-4B97-A31F-53BD2640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953-8D50-40C2-9002-014C3241F98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1B701-715D-47F5-90CF-2896EE87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C7B2-3327-427E-94A6-9CB6169C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205C-9677-4B16-948C-86023EE4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4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0254-55D4-4A72-9879-560F3A7D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B5CBD-D2FE-4E09-809A-7139B40A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CDEA7-D83B-41F0-B32D-66A7450A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953-8D50-40C2-9002-014C3241F98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A9DC-3DCC-4407-BC59-81293CBA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C594B-0CB8-4446-9FBF-24FF4F14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205C-9677-4B16-948C-86023EE4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6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97D6-02CD-4772-A758-30BFD34B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1503-93E4-45E0-A496-7A0CEFB6D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C7C61-2243-416B-88DA-5C44826C6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628B-BF43-450C-A32A-3FCF00AD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953-8D50-40C2-9002-014C3241F98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992DB-D737-4AF4-8476-5DC4D146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45210-4A0A-45B4-9812-E85B2702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205C-9677-4B16-948C-86023EE4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2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3D1D-0AB5-4602-B632-9DF283F9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243BD-9DA9-4DC4-98B0-2B7463268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BCF04-7DA1-415B-B2C5-C1C94C81C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DBC7F-9093-4CE0-B9CD-1A5EA54BD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E9B64-2357-4BFA-A1F8-A7D659BE3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505666-B1C8-4F0D-81F1-D06DF871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953-8D50-40C2-9002-014C3241F98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FA0AF-F300-41B8-837C-EC1396C3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B0FA9-78E8-4ADF-9AA4-915AAC670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205C-9677-4B16-948C-86023EE4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8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5A44-C3DF-4158-ABC1-63DDFF1E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4C0EE-D7E6-4C4C-B1D4-F7B96C65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953-8D50-40C2-9002-014C3241F98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3E1F4-20DB-4515-A662-23A4B0E1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B311A-8FEC-41D6-87F8-F9902D52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205C-9677-4B16-948C-86023EE4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3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F0702-68EF-49CD-9721-A9A8CBD9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953-8D50-40C2-9002-014C3241F98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E1FBD-A339-4C4D-B59F-208E636A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F0975-70F9-4C58-931C-D9AB374E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205C-9677-4B16-948C-86023EE4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8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FD7E-B4CC-4016-B073-B3AE77691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9860-A1C5-4628-97A3-92BF1D9A4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0B56B-D8BB-4C2D-9CD9-D0955C633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5D6ED-FFC9-43E2-BB96-DF0235A5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953-8D50-40C2-9002-014C3241F98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7B60C-0567-4C8F-8145-C1C94869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D193-236A-4F29-A908-9F32FAD1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205C-9677-4B16-948C-86023EE4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8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FA81-CF76-4BDA-B52E-F33D5B550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647DB-223E-4BFE-8FA5-8B7FB04BE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785B-DF2E-4536-A3D4-ACC8A9EE5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70B0E-E7FE-4F93-BAF8-7BC6D340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2953-8D50-40C2-9002-014C3241F98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37A87-BA3F-4467-AA84-F6D45F37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118FF-FF06-4610-B0C0-AED9A441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3205C-9677-4B16-948C-86023EE4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3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6A784-0471-4698-BF35-7801C934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31984-9F35-483F-8EAF-67CAC69EC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80AD3-AFBC-4765-A9BD-584DA853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2953-8D50-40C2-9002-014C3241F984}" type="datetimeFigureOut">
              <a:rPr lang="en-US" smtClean="0"/>
              <a:t>12/6/2019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6A3C-F7C8-4859-B7F7-60EC4B36D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1770E-FBBD-4421-B75E-2175A220C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05C-9677-4B16-948C-86023EE4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8419-3C84-499F-9C3F-36837A61A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Validation of </a:t>
            </a:r>
            <a:r>
              <a:rPr lang="en-US" dirty="0" err="1"/>
              <a:t>P4</a:t>
            </a:r>
            <a:r>
              <a:rPr lang="en-US" dirty="0"/>
              <a:t> tools using Test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C3F41-A2A0-41EC-9820-31C66485A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 Intel Technologies India Pvt. Ltd.</a:t>
            </a:r>
          </a:p>
          <a:p>
            <a:r>
              <a:rPr lang="en-US" dirty="0"/>
              <a:t>By Shubham Pandey </a:t>
            </a:r>
          </a:p>
        </p:txBody>
      </p:sp>
    </p:spTree>
    <p:extLst>
      <p:ext uri="{BB962C8B-B14F-4D97-AF65-F5344CB8AC3E}">
        <p14:creationId xmlns:p14="http://schemas.microsoft.com/office/powerpoint/2010/main" val="271934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0A58-61BC-4E2E-8048-5EDD6F41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ii) Programming Protocol-Independent Packet Processors(</a:t>
            </a:r>
            <a:r>
              <a:rPr lang="en-IN" dirty="0" err="1"/>
              <a:t>P4</a:t>
            </a:r>
            <a:r>
              <a:rPr lang="en-IN" dirty="0"/>
              <a:t>) </a:t>
            </a:r>
            <a:r>
              <a:rPr lang="en-US" dirty="0"/>
              <a:t>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FBF00-848F-4F13-BC03-609992C76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Distributed as Open Source and Developed in  2013 by </a:t>
            </a:r>
            <a:r>
              <a:rPr lang="en-US" dirty="0" err="1"/>
              <a:t>P4</a:t>
            </a:r>
            <a:r>
              <a:rPr lang="en-US" dirty="0"/>
              <a:t> </a:t>
            </a:r>
            <a:r>
              <a:rPr lang="en-US" dirty="0" err="1"/>
              <a:t>Laguage</a:t>
            </a:r>
            <a:r>
              <a:rPr lang="en-US" dirty="0"/>
              <a:t> Consortium.</a:t>
            </a:r>
          </a:p>
          <a:p>
            <a:r>
              <a:rPr lang="en-US" dirty="0" err="1"/>
              <a:t>P4</a:t>
            </a:r>
            <a:r>
              <a:rPr lang="en-US" dirty="0"/>
              <a:t> is a programming language for controlling packet forwarding planes in networking devices, such as routers and switches</a:t>
            </a:r>
          </a:p>
          <a:p>
            <a:r>
              <a:rPr lang="en-US" dirty="0"/>
              <a:t>In a traditional switch the manufacturer defines the data-plane functionality.</a:t>
            </a:r>
          </a:p>
          <a:p>
            <a:r>
              <a:rPr lang="en-US" dirty="0"/>
              <a:t>A </a:t>
            </a:r>
            <a:r>
              <a:rPr lang="en-US" dirty="0" err="1"/>
              <a:t>P4</a:t>
            </a:r>
            <a:r>
              <a:rPr lang="en-US" dirty="0"/>
              <a:t>-programmable switch differs from a traditional switch. The data plane functionality is not fixed in advance but is defined by the a </a:t>
            </a:r>
            <a:r>
              <a:rPr lang="en-US" dirty="0" err="1"/>
              <a:t>P4</a:t>
            </a:r>
            <a:r>
              <a:rPr lang="en-US" dirty="0"/>
              <a:t> program.[5]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10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40851A-AD1B-4F34-95C0-44120D766D45}"/>
              </a:ext>
            </a:extLst>
          </p:cNvPr>
          <p:cNvSpPr/>
          <p:nvPr/>
        </p:nvSpPr>
        <p:spPr>
          <a:xfrm>
            <a:off x="1069145" y="4994030"/>
            <a:ext cx="872197" cy="942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0A61D7-30D1-4AD9-B295-46011C32C51F}"/>
              </a:ext>
            </a:extLst>
          </p:cNvPr>
          <p:cNvSpPr/>
          <p:nvPr/>
        </p:nvSpPr>
        <p:spPr>
          <a:xfrm>
            <a:off x="3235569" y="4994030"/>
            <a:ext cx="2715065" cy="942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2D7E6-A09D-4F9A-93EF-D65B249D6414}"/>
              </a:ext>
            </a:extLst>
          </p:cNvPr>
          <p:cNvSpPr/>
          <p:nvPr/>
        </p:nvSpPr>
        <p:spPr>
          <a:xfrm>
            <a:off x="7244861" y="4994030"/>
            <a:ext cx="914400" cy="9425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74AF3AD-6235-4FFA-9649-0804D3A7BE96}"/>
              </a:ext>
            </a:extLst>
          </p:cNvPr>
          <p:cNvSpPr/>
          <p:nvPr/>
        </p:nvSpPr>
        <p:spPr>
          <a:xfrm>
            <a:off x="98474" y="5299120"/>
            <a:ext cx="872197" cy="32795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0A42A64-3BE5-4292-B22B-457BE585FF4B}"/>
              </a:ext>
            </a:extLst>
          </p:cNvPr>
          <p:cNvSpPr/>
          <p:nvPr/>
        </p:nvSpPr>
        <p:spPr>
          <a:xfrm>
            <a:off x="2067951" y="5331655"/>
            <a:ext cx="1026941" cy="36927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87CA531-E109-4089-A679-1B039242BCA6}"/>
              </a:ext>
            </a:extLst>
          </p:cNvPr>
          <p:cNvSpPr/>
          <p:nvPr/>
        </p:nvSpPr>
        <p:spPr>
          <a:xfrm>
            <a:off x="6133513" y="5331654"/>
            <a:ext cx="1026941" cy="36927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F46AB6-5B11-4478-9B0E-52D6B9CDDAFA}"/>
              </a:ext>
            </a:extLst>
          </p:cNvPr>
          <p:cNvSpPr/>
          <p:nvPr/>
        </p:nvSpPr>
        <p:spPr>
          <a:xfrm>
            <a:off x="2250831" y="4698610"/>
            <a:ext cx="140677" cy="1688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178BC-277F-479C-9BFD-6F4BAEA53053}"/>
              </a:ext>
            </a:extLst>
          </p:cNvPr>
          <p:cNvSpPr/>
          <p:nvPr/>
        </p:nvSpPr>
        <p:spPr>
          <a:xfrm>
            <a:off x="2250831" y="4994030"/>
            <a:ext cx="140677" cy="1688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BA15E8-58CB-47FC-A3EC-DD7FD93A63CF}"/>
              </a:ext>
            </a:extLst>
          </p:cNvPr>
          <p:cNvSpPr/>
          <p:nvPr/>
        </p:nvSpPr>
        <p:spPr>
          <a:xfrm>
            <a:off x="2250830" y="5264832"/>
            <a:ext cx="140677" cy="16881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24FA5B-5F94-4B75-B307-3D556522F996}"/>
              </a:ext>
            </a:extLst>
          </p:cNvPr>
          <p:cNvSpPr/>
          <p:nvPr/>
        </p:nvSpPr>
        <p:spPr>
          <a:xfrm>
            <a:off x="2250829" y="5627075"/>
            <a:ext cx="140677" cy="1688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96EE60-8183-47A4-8AA0-115E464F42D0}"/>
              </a:ext>
            </a:extLst>
          </p:cNvPr>
          <p:cNvSpPr/>
          <p:nvPr/>
        </p:nvSpPr>
        <p:spPr>
          <a:xfrm>
            <a:off x="2250829" y="5869745"/>
            <a:ext cx="140677" cy="1688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614135-10CE-4A51-973B-EBED52916A30}"/>
              </a:ext>
            </a:extLst>
          </p:cNvPr>
          <p:cNvSpPr/>
          <p:nvPr/>
        </p:nvSpPr>
        <p:spPr>
          <a:xfrm>
            <a:off x="2250828" y="6165165"/>
            <a:ext cx="140677" cy="1688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0E8B48-43C7-4E7F-B258-9C4B91EC0184}"/>
              </a:ext>
            </a:extLst>
          </p:cNvPr>
          <p:cNvSpPr/>
          <p:nvPr/>
        </p:nvSpPr>
        <p:spPr>
          <a:xfrm>
            <a:off x="98474" y="4994030"/>
            <a:ext cx="787792" cy="16881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EB874F-B369-4BB5-89FB-FA1A3F2B22F2}"/>
              </a:ext>
            </a:extLst>
          </p:cNvPr>
          <p:cNvSpPr/>
          <p:nvPr/>
        </p:nvSpPr>
        <p:spPr>
          <a:xfrm>
            <a:off x="6457070" y="4951825"/>
            <a:ext cx="140677" cy="16881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B1BAE8-5BAD-4249-BAA0-DEE24BC64CA4}"/>
              </a:ext>
            </a:extLst>
          </p:cNvPr>
          <p:cNvSpPr/>
          <p:nvPr/>
        </p:nvSpPr>
        <p:spPr>
          <a:xfrm>
            <a:off x="6457070" y="5219112"/>
            <a:ext cx="140677" cy="16881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0A52C2-B3C3-4445-97DA-F96D52CB7AF7}"/>
              </a:ext>
            </a:extLst>
          </p:cNvPr>
          <p:cNvSpPr/>
          <p:nvPr/>
        </p:nvSpPr>
        <p:spPr>
          <a:xfrm>
            <a:off x="6457069" y="5644661"/>
            <a:ext cx="140677" cy="1688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4710A0-2ECC-4015-B49A-AA4E997C8D65}"/>
              </a:ext>
            </a:extLst>
          </p:cNvPr>
          <p:cNvSpPr/>
          <p:nvPr/>
        </p:nvSpPr>
        <p:spPr>
          <a:xfrm>
            <a:off x="6457068" y="5901398"/>
            <a:ext cx="140677" cy="1688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E8542A-44C6-466F-B731-8756D6E6AFA3}"/>
              </a:ext>
            </a:extLst>
          </p:cNvPr>
          <p:cNvSpPr/>
          <p:nvPr/>
        </p:nvSpPr>
        <p:spPr>
          <a:xfrm>
            <a:off x="8398412" y="5134706"/>
            <a:ext cx="815926" cy="1301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78FE3F7-6AC4-42B4-9DA0-15F260DB8BA1}"/>
              </a:ext>
            </a:extLst>
          </p:cNvPr>
          <p:cNvSpPr/>
          <p:nvPr/>
        </p:nvSpPr>
        <p:spPr>
          <a:xfrm>
            <a:off x="8398412" y="5331654"/>
            <a:ext cx="914400" cy="369277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640D08-171A-4372-B0B7-2ABC36B44285}"/>
              </a:ext>
            </a:extLst>
          </p:cNvPr>
          <p:cNvSpPr/>
          <p:nvPr/>
        </p:nvSpPr>
        <p:spPr>
          <a:xfrm>
            <a:off x="970671" y="4101026"/>
            <a:ext cx="7634067" cy="2270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0B1BCF-0A83-44A7-9FC4-1848AF0D0B83}"/>
              </a:ext>
            </a:extLst>
          </p:cNvPr>
          <p:cNvSpPr/>
          <p:nvPr/>
        </p:nvSpPr>
        <p:spPr>
          <a:xfrm>
            <a:off x="576775" y="211017"/>
            <a:ext cx="2996419" cy="2658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CA2D392D-8C1C-4702-BC3F-BB1E1D440A39}"/>
              </a:ext>
            </a:extLst>
          </p:cNvPr>
          <p:cNvSpPr/>
          <p:nvPr/>
        </p:nvSpPr>
        <p:spPr>
          <a:xfrm>
            <a:off x="2264896" y="3050053"/>
            <a:ext cx="351693" cy="8880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5CBA2D-097A-45B5-A6D8-98F681544CB0}"/>
              </a:ext>
            </a:extLst>
          </p:cNvPr>
          <p:cNvSpPr/>
          <p:nvPr/>
        </p:nvSpPr>
        <p:spPr>
          <a:xfrm>
            <a:off x="4975272" y="225086"/>
            <a:ext cx="5453577" cy="3590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8E6363-3307-4BB7-B217-5A3CDB9613E5}"/>
              </a:ext>
            </a:extLst>
          </p:cNvPr>
          <p:cNvSpPr/>
          <p:nvPr/>
        </p:nvSpPr>
        <p:spPr>
          <a:xfrm>
            <a:off x="5598942" y="858129"/>
            <a:ext cx="3924886" cy="735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B53AEA-F57F-4857-A759-D5B7475D1788}"/>
              </a:ext>
            </a:extLst>
          </p:cNvPr>
          <p:cNvSpPr/>
          <p:nvPr/>
        </p:nvSpPr>
        <p:spPr>
          <a:xfrm>
            <a:off x="5537981" y="2460090"/>
            <a:ext cx="3924886" cy="735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42E12954-1229-42D2-AD49-B9319703D5C9}"/>
              </a:ext>
            </a:extLst>
          </p:cNvPr>
          <p:cNvSpPr/>
          <p:nvPr/>
        </p:nvSpPr>
        <p:spPr>
          <a:xfrm>
            <a:off x="8285871" y="1716259"/>
            <a:ext cx="351692" cy="6559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62291C-47E6-4FA3-849C-5669FB878FDA}"/>
              </a:ext>
            </a:extLst>
          </p:cNvPr>
          <p:cNvCxnSpPr/>
          <p:nvPr/>
        </p:nvCxnSpPr>
        <p:spPr>
          <a:xfrm>
            <a:off x="3573194" y="1132921"/>
            <a:ext cx="1814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3CDE5B-5535-4614-8623-617A6BA5FAC1}"/>
              </a:ext>
            </a:extLst>
          </p:cNvPr>
          <p:cNvCxnSpPr/>
          <p:nvPr/>
        </p:nvCxnSpPr>
        <p:spPr>
          <a:xfrm>
            <a:off x="3580228" y="2670174"/>
            <a:ext cx="1814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1E98186-C362-4BA0-80ED-C1CBBB7AEB3D}"/>
              </a:ext>
            </a:extLst>
          </p:cNvPr>
          <p:cNvSpPr/>
          <p:nvPr/>
        </p:nvSpPr>
        <p:spPr>
          <a:xfrm>
            <a:off x="3910818" y="182881"/>
            <a:ext cx="675250" cy="844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8D62FA-6630-4886-BB3D-87FDF2C28068}"/>
              </a:ext>
            </a:extLst>
          </p:cNvPr>
          <p:cNvSpPr txBox="1"/>
          <p:nvPr/>
        </p:nvSpPr>
        <p:spPr>
          <a:xfrm>
            <a:off x="6096000" y="1026943"/>
            <a:ext cx="280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7C7C49-6BEE-4B82-97D1-BB771CEEBDD9}"/>
              </a:ext>
            </a:extLst>
          </p:cNvPr>
          <p:cNvSpPr txBox="1"/>
          <p:nvPr/>
        </p:nvSpPr>
        <p:spPr>
          <a:xfrm>
            <a:off x="6339839" y="2670174"/>
            <a:ext cx="226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Plane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174B33-D1BE-47F7-8C4F-4FC77F3579A4}"/>
              </a:ext>
            </a:extLst>
          </p:cNvPr>
          <p:cNvSpPr txBox="1"/>
          <p:nvPr/>
        </p:nvSpPr>
        <p:spPr>
          <a:xfrm>
            <a:off x="6646982" y="408325"/>
            <a:ext cx="220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 / Switch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F7E284-7F54-4100-A7E5-ECE6438F6BEA}"/>
              </a:ext>
            </a:extLst>
          </p:cNvPr>
          <p:cNvSpPr txBox="1"/>
          <p:nvPr/>
        </p:nvSpPr>
        <p:spPr>
          <a:xfrm>
            <a:off x="3910818" y="408325"/>
            <a:ext cx="67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CDA8E3-1244-4D2D-8AB2-3518658A67AD}"/>
              </a:ext>
            </a:extLst>
          </p:cNvPr>
          <p:cNvSpPr txBox="1"/>
          <p:nvPr/>
        </p:nvSpPr>
        <p:spPr>
          <a:xfrm>
            <a:off x="970671" y="777657"/>
            <a:ext cx="156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P4</a:t>
            </a:r>
            <a:r>
              <a:rPr lang="en-US" dirty="0"/>
              <a:t> Compiler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E0394A-1569-485C-ABE3-EC50479888A6}"/>
              </a:ext>
            </a:extLst>
          </p:cNvPr>
          <p:cNvSpPr txBox="1"/>
          <p:nvPr/>
        </p:nvSpPr>
        <p:spPr>
          <a:xfrm>
            <a:off x="684627" y="3149704"/>
            <a:ext cx="1383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P4</a:t>
            </a:r>
            <a:r>
              <a:rPr lang="en-US" dirty="0"/>
              <a:t> program, an input to </a:t>
            </a:r>
            <a:r>
              <a:rPr lang="en-US" dirty="0" err="1"/>
              <a:t>P4</a:t>
            </a:r>
            <a:r>
              <a:rPr lang="en-US" dirty="0"/>
              <a:t> Compiler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46A0DB-14B7-47A8-80A5-9555BAA79CB5}"/>
              </a:ext>
            </a:extLst>
          </p:cNvPr>
          <p:cNvSpPr txBox="1"/>
          <p:nvPr/>
        </p:nvSpPr>
        <p:spPr>
          <a:xfrm>
            <a:off x="3910818" y="4127108"/>
            <a:ext cx="296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P4</a:t>
            </a:r>
            <a:r>
              <a:rPr lang="en-US" dirty="0"/>
              <a:t> Program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92546A-20A7-4E7D-B7DB-D5E7070EE5B8}"/>
              </a:ext>
            </a:extLst>
          </p:cNvPr>
          <p:cNvSpPr txBox="1"/>
          <p:nvPr/>
        </p:nvSpPr>
        <p:spPr>
          <a:xfrm>
            <a:off x="98474" y="5729067"/>
            <a:ext cx="970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Packet 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35D4DC-7BBB-47C3-ABAE-B4D941587F76}"/>
              </a:ext>
            </a:extLst>
          </p:cNvPr>
          <p:cNvSpPr txBox="1"/>
          <p:nvPr/>
        </p:nvSpPr>
        <p:spPr>
          <a:xfrm>
            <a:off x="1097280" y="5275384"/>
            <a:ext cx="858129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04E462-0505-4BB4-BB0F-3FC40C36FB01}"/>
              </a:ext>
            </a:extLst>
          </p:cNvPr>
          <p:cNvSpPr txBox="1"/>
          <p:nvPr/>
        </p:nvSpPr>
        <p:spPr>
          <a:xfrm>
            <a:off x="1505243" y="4396520"/>
            <a:ext cx="2034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Extracted Headers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062537-DAC0-46F9-80F0-E7737454FAD3}"/>
              </a:ext>
            </a:extLst>
          </p:cNvPr>
          <p:cNvSpPr txBox="1"/>
          <p:nvPr/>
        </p:nvSpPr>
        <p:spPr>
          <a:xfrm>
            <a:off x="3629465" y="5275384"/>
            <a:ext cx="1941340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+ Actions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556153-2D68-4350-99B6-543F3015F55A}"/>
              </a:ext>
            </a:extLst>
          </p:cNvPr>
          <p:cNvSpPr txBox="1"/>
          <p:nvPr/>
        </p:nvSpPr>
        <p:spPr>
          <a:xfrm>
            <a:off x="7249551" y="5292037"/>
            <a:ext cx="1148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Deparser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664EB0-5B39-4962-8FEC-7EC3F3F5551C}"/>
              </a:ext>
            </a:extLst>
          </p:cNvPr>
          <p:cNvSpPr txBox="1"/>
          <p:nvPr/>
        </p:nvSpPr>
        <p:spPr>
          <a:xfrm>
            <a:off x="8398412" y="5813473"/>
            <a:ext cx="1125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Packet out</a:t>
            </a:r>
          </a:p>
        </p:txBody>
      </p:sp>
    </p:spTree>
    <p:extLst>
      <p:ext uri="{BB962C8B-B14F-4D97-AF65-F5344CB8AC3E}">
        <p14:creationId xmlns:p14="http://schemas.microsoft.com/office/powerpoint/2010/main" val="1304988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0044-C0C8-4490-94FD-054C6BDC0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Core abstractions provided by </a:t>
            </a:r>
            <a:r>
              <a:rPr lang="en-US" sz="4200" dirty="0" err="1"/>
              <a:t>P4</a:t>
            </a:r>
            <a:r>
              <a:rPr lang="en-US" sz="4200" dirty="0"/>
              <a:t> Language[2].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8378-65FC-4E2A-9D34-9E7FD3AE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Headers </a:t>
            </a:r>
          </a:p>
          <a:p>
            <a:pPr marL="0" indent="0">
              <a:buNone/>
            </a:pPr>
            <a:r>
              <a:rPr lang="en-IN" dirty="0"/>
              <a:t>Specified as an  ordered list of field names together with their widths.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header ethernet{</a:t>
            </a:r>
          </a:p>
          <a:p>
            <a:pPr marL="0" indent="0">
              <a:buNone/>
            </a:pPr>
            <a:r>
              <a:rPr lang="en-IN" dirty="0"/>
              <a:t>	fields{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dst_Addr</a:t>
            </a:r>
            <a:r>
              <a:rPr lang="en-IN" dirty="0"/>
              <a:t> : 48;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src_Adrr</a:t>
            </a:r>
            <a:r>
              <a:rPr lang="en-IN" dirty="0"/>
              <a:t> : 48;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ethertype</a:t>
            </a:r>
            <a:r>
              <a:rPr lang="en-IN" dirty="0"/>
              <a:t> : 16;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94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7894-C8BD-4C46-B7D0-9E9E4320B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1204"/>
            <a:ext cx="10515600" cy="580961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Packet Parser</a:t>
            </a:r>
          </a:p>
          <a:p>
            <a:pPr marL="0" indent="0">
              <a:buNone/>
            </a:pPr>
            <a:r>
              <a:rPr lang="en-IN" dirty="0"/>
              <a:t>A state machine that traverses packet headers from start to finish, extracting field values as it goes.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States can be user defined. Three fixed states Start, Accept and Reject. Extracted values sent to next Match Action.</a:t>
            </a:r>
          </a:p>
          <a:p>
            <a:pPr marL="0" indent="0">
              <a:buNone/>
            </a:pPr>
            <a:r>
              <a:rPr lang="en-US" dirty="0"/>
              <a:t>Each transition is triggered by values in current header.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Parser start{ ethernet; }</a:t>
            </a:r>
          </a:p>
          <a:p>
            <a:pPr marL="0" indent="0">
              <a:buNone/>
            </a:pPr>
            <a:r>
              <a:rPr lang="en-US" dirty="0"/>
              <a:t>Parser ethernet { switch(</a:t>
            </a:r>
            <a:r>
              <a:rPr lang="en-US" dirty="0" err="1"/>
              <a:t>ethertype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case </a:t>
            </a:r>
            <a:r>
              <a:rPr lang="en-US" dirty="0" err="1"/>
              <a:t>0x8</a:t>
            </a:r>
            <a:r>
              <a:rPr lang="en-US" dirty="0"/>
              <a:t> : </a:t>
            </a:r>
            <a:r>
              <a:rPr lang="en-US" dirty="0" err="1"/>
              <a:t>ipv4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default : reject;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498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61A6D-179E-425A-B673-6B4EA798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164"/>
            <a:ext cx="10515600" cy="6175375"/>
          </a:xfrm>
        </p:spPr>
        <p:txBody>
          <a:bodyPr/>
          <a:lstStyle/>
          <a:p>
            <a:r>
              <a:rPr lang="en-US" b="1" dirty="0"/>
              <a:t>Action Specification</a:t>
            </a:r>
          </a:p>
          <a:p>
            <a:pPr marL="0" indent="0">
              <a:buNone/>
            </a:pPr>
            <a:r>
              <a:rPr lang="en-US" dirty="0"/>
              <a:t>Tells what to do when any match occurs in Match + action tables.</a:t>
            </a:r>
          </a:p>
          <a:p>
            <a:pPr marL="0" indent="0">
              <a:buNone/>
            </a:pPr>
            <a:r>
              <a:rPr lang="en-US" dirty="0"/>
              <a:t>Can be primitive action or User defined actions.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Set_field</a:t>
            </a:r>
            <a:r>
              <a:rPr lang="en-US" dirty="0"/>
              <a:t>(</a:t>
            </a:r>
            <a:r>
              <a:rPr lang="en-US" dirty="0" err="1"/>
              <a:t>ethernet.ethetype</a:t>
            </a:r>
            <a:r>
              <a:rPr lang="en-US" dirty="0"/>
              <a:t>, 2);	// primitive actions</a:t>
            </a:r>
          </a:p>
          <a:p>
            <a:pPr marL="0" indent="0">
              <a:buNone/>
            </a:pPr>
            <a:r>
              <a:rPr lang="en-US" dirty="0"/>
              <a:t>Increment(</a:t>
            </a:r>
            <a:r>
              <a:rPr lang="en-US" dirty="0" err="1"/>
              <a:t>ethernet.ethetype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Action </a:t>
            </a:r>
            <a:r>
              <a:rPr lang="en-US" dirty="0" err="1"/>
              <a:t>user_defined</a:t>
            </a:r>
            <a:r>
              <a:rPr lang="en-US" dirty="0"/>
              <a:t> _action(){		// user defined action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Set_field</a:t>
            </a:r>
            <a:r>
              <a:rPr lang="en-US" dirty="0"/>
              <a:t>(</a:t>
            </a:r>
            <a:r>
              <a:rPr lang="en-US" dirty="0" err="1"/>
              <a:t>ethernet.ethetype</a:t>
            </a:r>
            <a:r>
              <a:rPr lang="en-US" dirty="0"/>
              <a:t>, 2);</a:t>
            </a:r>
          </a:p>
          <a:p>
            <a:pPr marL="0" indent="0">
              <a:buNone/>
            </a:pPr>
            <a:r>
              <a:rPr lang="en-US" dirty="0"/>
              <a:t>	Increment(</a:t>
            </a:r>
            <a:r>
              <a:rPr lang="en-US" dirty="0" err="1"/>
              <a:t>ethernet.ethetype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509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075BD-E79D-455D-8604-AB40DEE4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604"/>
            <a:ext cx="10515600" cy="59467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Table Specification</a:t>
            </a:r>
          </a:p>
          <a:p>
            <a:pPr marL="0" indent="0">
              <a:buNone/>
            </a:pPr>
            <a:r>
              <a:rPr lang="en-IN" dirty="0"/>
              <a:t>How the defined header fields are to be matched in the </a:t>
            </a:r>
            <a:r>
              <a:rPr lang="en-IN" dirty="0" err="1"/>
              <a:t>match+action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The reads attribute declares which fields to match.</a:t>
            </a:r>
          </a:p>
          <a:p>
            <a:pPr marL="0" indent="0">
              <a:buNone/>
            </a:pPr>
            <a:r>
              <a:rPr lang="en-IN" dirty="0"/>
              <a:t>Actions attribute lists the possible actions.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table </a:t>
            </a:r>
            <a:r>
              <a:rPr lang="en-IN" dirty="0" err="1"/>
              <a:t>ipv4_table</a:t>
            </a:r>
            <a:r>
              <a:rPr lang="en-IN" dirty="0"/>
              <a:t>{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reads{  </a:t>
            </a:r>
            <a:r>
              <a:rPr lang="en-IN" dirty="0" err="1"/>
              <a:t>ethernet.dst_Addr</a:t>
            </a:r>
            <a:r>
              <a:rPr lang="en-IN" dirty="0"/>
              <a:t>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ipv4.checksum</a:t>
            </a:r>
            <a:r>
              <a:rPr lang="en-IN" dirty="0"/>
              <a:t>; }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max_size</a:t>
            </a:r>
            <a:r>
              <a:rPr lang="en-IN" dirty="0"/>
              <a:t> :  2000;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Actions{	</a:t>
            </a:r>
            <a:r>
              <a:rPr lang="en-IN" dirty="0" err="1"/>
              <a:t>X1</a:t>
            </a:r>
            <a:r>
              <a:rPr lang="en-IN" dirty="0"/>
              <a:t>, </a:t>
            </a:r>
            <a:r>
              <a:rPr lang="en-IN" dirty="0" err="1"/>
              <a:t>Y1</a:t>
            </a:r>
            <a:r>
              <a:rPr lang="en-IN" dirty="0"/>
              <a:t> : </a:t>
            </a:r>
            <a:r>
              <a:rPr lang="en-IN" dirty="0" err="1"/>
              <a:t>some_action</a:t>
            </a:r>
            <a:r>
              <a:rPr lang="en-IN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X2</a:t>
            </a:r>
            <a:r>
              <a:rPr lang="en-IN" dirty="0"/>
              <a:t>, </a:t>
            </a:r>
            <a:r>
              <a:rPr lang="en-IN" dirty="0" err="1"/>
              <a:t>Y2</a:t>
            </a:r>
            <a:r>
              <a:rPr lang="en-IN" dirty="0"/>
              <a:t> : </a:t>
            </a:r>
            <a:r>
              <a:rPr lang="en-IN" dirty="0" err="1"/>
              <a:t>some_action</a:t>
            </a:r>
            <a:r>
              <a:rPr lang="en-IN" dirty="0"/>
              <a:t>();	}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92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50B6-F5E4-455B-B8CC-AEDEDDDE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iii) Validation of </a:t>
            </a:r>
            <a:r>
              <a:rPr lang="en-US" dirty="0" err="1"/>
              <a:t>P4</a:t>
            </a:r>
            <a:r>
              <a:rPr lang="en-US" dirty="0"/>
              <a:t> 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0260F-86A9-4C2C-ACB8-1B9416F2B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61" y="1344527"/>
            <a:ext cx="9782184" cy="4759787"/>
          </a:xfrm>
        </p:spPr>
      </p:pic>
    </p:spTree>
    <p:extLst>
      <p:ext uri="{BB962C8B-B14F-4D97-AF65-F5344CB8AC3E}">
        <p14:creationId xmlns:p14="http://schemas.microsoft.com/office/powerpoint/2010/main" val="410639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A45342-599B-45D3-BAAD-B9520B6FFB2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75250" y="461059"/>
            <a:ext cx="10515600" cy="59116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test different parameters of the hardware, error-checking, and code coverage of the compiler.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than a thousand test cases are developed via a test framework written in python.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framework takes </a:t>
            </a:r>
            <a:r>
              <a:rPr lang="en-US" dirty="0" err="1"/>
              <a:t>P4</a:t>
            </a:r>
            <a:r>
              <a:rPr lang="en-US" dirty="0"/>
              <a:t> files and compiles them to create Assembly files.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Assembly files are converted to Package files via Intel Assembler, which is then fed into Intel’s Simulator Tool.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Simulator initializes the registers from the Package file. The resultant output shows the success/failure of test cases.</a:t>
            </a:r>
          </a:p>
        </p:txBody>
      </p:sp>
    </p:spTree>
    <p:extLst>
      <p:ext uri="{BB962C8B-B14F-4D97-AF65-F5344CB8AC3E}">
        <p14:creationId xmlns:p14="http://schemas.microsoft.com/office/powerpoint/2010/main" val="369133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74C0-908D-452A-8B2D-5D0FC06F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1BE3-AB32-4B64-811C-F952D759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. End-to-end explanation of packet processing in a Simple Switch/NIC using </a:t>
            </a:r>
            <a:r>
              <a:rPr lang="en-US" dirty="0" err="1"/>
              <a:t>P4</a:t>
            </a:r>
            <a:r>
              <a:rPr lang="en-US" dirty="0"/>
              <a:t> Programmable blocks.</a:t>
            </a:r>
          </a:p>
          <a:p>
            <a:pPr marL="0" indent="0">
              <a:buNone/>
            </a:pPr>
            <a:r>
              <a:rPr lang="en-US" dirty="0"/>
              <a:t>ii. Test case development for other programmable Blocks/Tools.</a:t>
            </a:r>
          </a:p>
          <a:p>
            <a:pPr marL="0" indent="0">
              <a:buNone/>
            </a:pPr>
            <a:r>
              <a:rPr lang="en-US" dirty="0"/>
              <a:t>iii. Involvement into Compiler Block Development and Bug fixes.</a:t>
            </a:r>
          </a:p>
        </p:txBody>
      </p:sp>
    </p:spTree>
    <p:extLst>
      <p:ext uri="{BB962C8B-B14F-4D97-AF65-F5344CB8AC3E}">
        <p14:creationId xmlns:p14="http://schemas.microsoft.com/office/powerpoint/2010/main" val="48055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4A0A96-8E0A-4058-BB00-CCCA964DD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87DD57-4F31-47D5-B951-1C8D30178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57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dirty="0" err="1"/>
              <a:t>Tausanovitch</a:t>
            </a:r>
            <a:r>
              <a:rPr lang="en-US" dirty="0"/>
              <a:t>, N., 2016. What makes a </a:t>
            </a:r>
            <a:r>
              <a:rPr lang="en-US" dirty="0" err="1"/>
              <a:t>nic</a:t>
            </a:r>
            <a:r>
              <a:rPr lang="en-US" dirty="0"/>
              <a:t> a </a:t>
            </a:r>
            <a:r>
              <a:rPr lang="en-US" dirty="0" err="1"/>
              <a:t>smartnic</a:t>
            </a:r>
            <a:r>
              <a:rPr lang="en-US" dirty="0"/>
              <a:t>, and why is it needed? </a:t>
            </a:r>
            <a:r>
              <a:rPr lang="en-US" dirty="0" err="1"/>
              <a:t>Netronome</a:t>
            </a:r>
            <a:r>
              <a:rPr lang="en-US" dirty="0"/>
              <a:t>, https://</a:t>
            </a:r>
            <a:r>
              <a:rPr lang="en-US" dirty="0" err="1"/>
              <a:t>www.netronome.com</a:t>
            </a:r>
            <a:r>
              <a:rPr lang="en-US" dirty="0"/>
              <a:t>/blog/what-makes-a-</a:t>
            </a:r>
            <a:r>
              <a:rPr lang="en-US" dirty="0" err="1"/>
              <a:t>nic</a:t>
            </a:r>
            <a:r>
              <a:rPr lang="en-US" dirty="0"/>
              <a:t>-a-</a:t>
            </a:r>
            <a:r>
              <a:rPr lang="en-US" dirty="0" err="1"/>
              <a:t>smartnic</a:t>
            </a:r>
            <a:r>
              <a:rPr lang="en-US" dirty="0"/>
              <a:t>-and-why-is-it-needed/.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[2] Consortium, T. P. L., 2017. </a:t>
            </a:r>
            <a:r>
              <a:rPr lang="en-US" dirty="0" err="1"/>
              <a:t>P416</a:t>
            </a:r>
            <a:r>
              <a:rPr lang="en-US" dirty="0"/>
              <a:t> language specification. </a:t>
            </a:r>
            <a:r>
              <a:rPr lang="en-US" dirty="0" err="1"/>
              <a:t>P4.org</a:t>
            </a:r>
            <a:r>
              <a:rPr lang="en-US" dirty="0"/>
              <a:t>, https://</a:t>
            </a:r>
            <a:r>
              <a:rPr lang="en-US" dirty="0" err="1"/>
              <a:t>p4.org</a:t>
            </a:r>
            <a:r>
              <a:rPr lang="en-US" dirty="0"/>
              <a:t>/</a:t>
            </a:r>
            <a:r>
              <a:rPr lang="en-US" dirty="0" err="1"/>
              <a:t>p4</a:t>
            </a:r>
            <a:r>
              <a:rPr lang="en-US" dirty="0"/>
              <a:t>-spec/docs/</a:t>
            </a:r>
            <a:r>
              <a:rPr lang="en-US" dirty="0" err="1"/>
              <a:t>P4</a:t>
            </a:r>
            <a:r>
              <a:rPr lang="en-US" dirty="0"/>
              <a:t>-16-</a:t>
            </a:r>
            <a:r>
              <a:rPr lang="en-US" dirty="0" err="1"/>
              <a:t>v1.0.0</a:t>
            </a:r>
            <a:r>
              <a:rPr lang="en-US" dirty="0"/>
              <a:t>-</a:t>
            </a:r>
            <a:r>
              <a:rPr lang="en-US" dirty="0" err="1"/>
              <a:t>spec.html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[3] Stephens, B., 2016. Your programmable </a:t>
            </a:r>
            <a:r>
              <a:rPr lang="en-US" dirty="0" err="1"/>
              <a:t>nic</a:t>
            </a:r>
            <a:r>
              <a:rPr lang="en-US" dirty="0"/>
              <a:t> should be a programmable switch. Programmable </a:t>
            </a:r>
            <a:r>
              <a:rPr lang="en-US" dirty="0" err="1"/>
              <a:t>NICs</a:t>
            </a:r>
            <a:r>
              <a:rPr lang="en-US" dirty="0"/>
              <a:t>, https://</a:t>
            </a:r>
            <a:r>
              <a:rPr lang="en-US" dirty="0" err="1"/>
              <a:t>www.cs.uic.edu</a:t>
            </a:r>
            <a:r>
              <a:rPr lang="en-US" dirty="0"/>
              <a:t>/~</a:t>
            </a:r>
            <a:r>
              <a:rPr lang="en-US" dirty="0" err="1"/>
              <a:t>brents</a:t>
            </a:r>
            <a:r>
              <a:rPr lang="en-US" dirty="0"/>
              <a:t>/docs/</a:t>
            </a:r>
            <a:r>
              <a:rPr lang="en-US" dirty="0" err="1"/>
              <a:t>panic.hotnets18.pdf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[4] </a:t>
            </a:r>
            <a:r>
              <a:rPr lang="en-US" dirty="0" err="1"/>
              <a:t>Deierling</a:t>
            </a:r>
            <a:r>
              <a:rPr lang="en-US" dirty="0"/>
              <a:t>, K., 2018. Defining the </a:t>
            </a:r>
            <a:r>
              <a:rPr lang="en-US" dirty="0" err="1"/>
              <a:t>smartnic</a:t>
            </a:r>
            <a:r>
              <a:rPr lang="en-US" dirty="0"/>
              <a:t>: What is a </a:t>
            </a:r>
            <a:r>
              <a:rPr lang="en-US" dirty="0" err="1"/>
              <a:t>smartnic</a:t>
            </a:r>
            <a:r>
              <a:rPr lang="en-US" dirty="0"/>
              <a:t> and how to choose the best one. Mellanox, https://</a:t>
            </a:r>
            <a:r>
              <a:rPr lang="en-US" dirty="0" err="1"/>
              <a:t>blog.mellanox.com</a:t>
            </a:r>
            <a:r>
              <a:rPr lang="en-US" dirty="0"/>
              <a:t>/2018/08/defining-</a:t>
            </a:r>
            <a:r>
              <a:rPr lang="en-US" dirty="0" err="1"/>
              <a:t>smartnic</a:t>
            </a:r>
            <a:r>
              <a:rPr lang="en-US" dirty="0"/>
              <a:t>/.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[5] McKeown, N., 2014. “</a:t>
            </a:r>
            <a:r>
              <a:rPr lang="en-US" dirty="0" err="1"/>
              <a:t>P4</a:t>
            </a:r>
            <a:r>
              <a:rPr lang="en-US" dirty="0"/>
              <a:t>: Programming protocol-independent packet processors”. </a:t>
            </a:r>
            <a:r>
              <a:rPr lang="en-US" i="1" dirty="0" err="1"/>
              <a:t>ACMSIGCOMM</a:t>
            </a:r>
            <a:r>
              <a:rPr lang="en-US" i="1" dirty="0"/>
              <a:t> Computer Communication Review, </a:t>
            </a:r>
            <a:r>
              <a:rPr lang="en-US" b="1" dirty="0"/>
              <a:t>44</a:t>
            </a:r>
            <a:r>
              <a:rPr lang="en-US" dirty="0"/>
              <a:t>(3), July, pp. 88 – 95.</a:t>
            </a:r>
          </a:p>
        </p:txBody>
      </p:sp>
    </p:spTree>
    <p:extLst>
      <p:ext uri="{BB962C8B-B14F-4D97-AF65-F5344CB8AC3E}">
        <p14:creationId xmlns:p14="http://schemas.microsoft.com/office/powerpoint/2010/main" val="278673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D0A9-2930-4335-A5FE-7C381468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9416-4488-441B-9F1D-B74559732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 Study (Simple NIC)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My Contribution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Automation of Testcase Generation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 err="1"/>
              <a:t>P4</a:t>
            </a:r>
            <a:r>
              <a:rPr lang="en-US" dirty="0"/>
              <a:t> for programming the data plane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Validation of </a:t>
            </a:r>
            <a:r>
              <a:rPr lang="en-US" dirty="0" err="1"/>
              <a:t>P4</a:t>
            </a:r>
            <a:r>
              <a:rPr lang="en-US" dirty="0"/>
              <a:t> tools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Future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19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35FB-4645-4E1C-BC19-0A014A80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useful terms used in simple switch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C117-EEFF-4E53-B57B-66D9193D7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Plane :  Group of algorithm is known as a plane.</a:t>
            </a:r>
          </a:p>
          <a:p>
            <a:r>
              <a:rPr lang="en-US" dirty="0"/>
              <a:t>Data Plane - How to process the data packet ?</a:t>
            </a:r>
          </a:p>
          <a:p>
            <a:r>
              <a:rPr lang="en-US" dirty="0"/>
              <a:t>Control Plane – How to use information to fill the routing table.</a:t>
            </a:r>
          </a:p>
          <a:p>
            <a:endParaRPr lang="en-US" dirty="0"/>
          </a:p>
          <a:p>
            <a:r>
              <a:rPr lang="en-US" dirty="0"/>
              <a:t>Both Data Plane and Control Plane interact with each other. </a:t>
            </a:r>
          </a:p>
        </p:txBody>
      </p:sp>
    </p:spTree>
    <p:extLst>
      <p:ext uri="{BB962C8B-B14F-4D97-AF65-F5344CB8AC3E}">
        <p14:creationId xmlns:p14="http://schemas.microsoft.com/office/powerpoint/2010/main" val="386935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19BB3B-DB2A-463D-8A4C-12D2958A99A8}"/>
              </a:ext>
            </a:extLst>
          </p:cNvPr>
          <p:cNvSpPr/>
          <p:nvPr/>
        </p:nvSpPr>
        <p:spPr>
          <a:xfrm>
            <a:off x="3538025" y="938676"/>
            <a:ext cx="4656406" cy="46423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2948F9-F193-44C7-8303-5831D31687C7}"/>
              </a:ext>
            </a:extLst>
          </p:cNvPr>
          <p:cNvSpPr/>
          <p:nvPr/>
        </p:nvSpPr>
        <p:spPr>
          <a:xfrm>
            <a:off x="3938954" y="1941342"/>
            <a:ext cx="3854548" cy="801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547A0-84E4-4AE9-AFEC-84B6A054CA63}"/>
              </a:ext>
            </a:extLst>
          </p:cNvPr>
          <p:cNvSpPr/>
          <p:nvPr/>
        </p:nvSpPr>
        <p:spPr>
          <a:xfrm>
            <a:off x="3938954" y="3686370"/>
            <a:ext cx="3854548" cy="1209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C58B833B-7B03-4CA5-B8FC-E0DB86F48B34}"/>
              </a:ext>
            </a:extLst>
          </p:cNvPr>
          <p:cNvSpPr/>
          <p:nvPr/>
        </p:nvSpPr>
        <p:spPr>
          <a:xfrm>
            <a:off x="5683348" y="2858917"/>
            <a:ext cx="412652" cy="801858"/>
          </a:xfrm>
          <a:prstGeom prst="up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BBCD04-7539-4BE1-8A40-04D1AB6FF7A5}"/>
              </a:ext>
            </a:extLst>
          </p:cNvPr>
          <p:cNvSpPr txBox="1"/>
          <p:nvPr/>
        </p:nvSpPr>
        <p:spPr>
          <a:xfrm>
            <a:off x="4740812" y="2222695"/>
            <a:ext cx="251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Plane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B7813-46A5-4869-8D6F-AEF747994EA8}"/>
              </a:ext>
            </a:extLst>
          </p:cNvPr>
          <p:cNvSpPr txBox="1"/>
          <p:nvPr/>
        </p:nvSpPr>
        <p:spPr>
          <a:xfrm>
            <a:off x="4839286" y="4093699"/>
            <a:ext cx="1491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5B496-7852-4BA6-8A7F-C74B72B1E40D}"/>
              </a:ext>
            </a:extLst>
          </p:cNvPr>
          <p:cNvSpPr txBox="1"/>
          <p:nvPr/>
        </p:nvSpPr>
        <p:spPr>
          <a:xfrm>
            <a:off x="5282419" y="1420837"/>
            <a:ext cx="2152357" cy="38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674F04-6BD0-4E74-AE7D-4AA2C28CEC95}"/>
              </a:ext>
            </a:extLst>
          </p:cNvPr>
          <p:cNvCxnSpPr>
            <a:cxnSpLocks/>
          </p:cNvCxnSpPr>
          <p:nvPr/>
        </p:nvCxnSpPr>
        <p:spPr>
          <a:xfrm flipV="1">
            <a:off x="7258929" y="2394969"/>
            <a:ext cx="1322363" cy="1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60B36A-411E-45DC-88B0-643E672EDC97}"/>
              </a:ext>
            </a:extLst>
          </p:cNvPr>
          <p:cNvCxnSpPr>
            <a:cxnSpLocks/>
          </p:cNvCxnSpPr>
          <p:nvPr/>
        </p:nvCxnSpPr>
        <p:spPr>
          <a:xfrm>
            <a:off x="7258929" y="4278365"/>
            <a:ext cx="1322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7F5D4B-4B3C-421A-ACFB-EA5E763E20D6}"/>
              </a:ext>
            </a:extLst>
          </p:cNvPr>
          <p:cNvSpPr txBox="1"/>
          <p:nvPr/>
        </p:nvSpPr>
        <p:spPr>
          <a:xfrm>
            <a:off x="8721969" y="2210303"/>
            <a:ext cx="2968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 uses the information to fill the Routing 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B5778-2271-4373-9BEC-9F02740027D9}"/>
              </a:ext>
            </a:extLst>
          </p:cNvPr>
          <p:cNvSpPr txBox="1"/>
          <p:nvPr/>
        </p:nvSpPr>
        <p:spPr>
          <a:xfrm>
            <a:off x="8721969" y="3981157"/>
            <a:ext cx="2968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are processed in the data plane.  </a:t>
            </a:r>
          </a:p>
          <a:p>
            <a:endParaRPr lang="en-US" dirty="0"/>
          </a:p>
          <a:p>
            <a:r>
              <a:rPr lang="en-US" dirty="0"/>
              <a:t>In simple NIC, data plane cannot be programmed.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CBBEAE-2EBF-4FC6-8653-50ADC0B1AB09}"/>
              </a:ext>
            </a:extLst>
          </p:cNvPr>
          <p:cNvSpPr txBox="1"/>
          <p:nvPr/>
        </p:nvSpPr>
        <p:spPr>
          <a:xfrm>
            <a:off x="4839286" y="5919324"/>
            <a:ext cx="26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1. Networking Planes</a:t>
            </a:r>
          </a:p>
        </p:txBody>
      </p:sp>
    </p:spTree>
    <p:extLst>
      <p:ext uri="{BB962C8B-B14F-4D97-AF65-F5344CB8AC3E}">
        <p14:creationId xmlns:p14="http://schemas.microsoft.com/office/powerpoint/2010/main" val="278421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36DAC6-547B-49C9-8492-5CEE12987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Background Study (Simple NIC)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F3651-E602-4AAD-8E4F-287D83B43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NIC card (Network Interface Card) circuit board installed in a computer that provides a dedicated network connection. It is component without which a computer cannot be connected over a network.[1]</a:t>
            </a:r>
          </a:p>
          <a:p>
            <a:endParaRPr lang="en-US" dirty="0"/>
          </a:p>
          <a:p>
            <a:r>
              <a:rPr lang="en-US" dirty="0"/>
              <a:t>Data Plane algorithms were rigid and cannot be manipulated. To make packet processing faster it was kept as hardware restricted [4].</a:t>
            </a:r>
          </a:p>
          <a:p>
            <a:endParaRPr lang="en-US" dirty="0"/>
          </a:p>
          <a:p>
            <a:r>
              <a:rPr lang="en-US" dirty="0"/>
              <a:t>If we want to change the way packet is processed we need to go to the vendor of hardware and those people will change the packet processing and that may take 3-4 months</a:t>
            </a:r>
          </a:p>
        </p:txBody>
      </p:sp>
    </p:spTree>
    <p:extLst>
      <p:ext uri="{BB962C8B-B14F-4D97-AF65-F5344CB8AC3E}">
        <p14:creationId xmlns:p14="http://schemas.microsoft.com/office/powerpoint/2010/main" val="133187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1FCF-B671-4F20-839C-C8BD16E3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SmartNIC</a:t>
            </a:r>
            <a:r>
              <a:rPr lang="en-US" dirty="0"/>
              <a:t>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F94B-07D2-4DC1-B8ED-EF3402152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SmartNIC</a:t>
            </a:r>
            <a:r>
              <a:rPr lang="en-US" dirty="0"/>
              <a:t> offers reprogrammable data plane. </a:t>
            </a:r>
          </a:p>
          <a:p>
            <a:r>
              <a:rPr lang="en-US" dirty="0"/>
              <a:t>It reduces the burden of the CPU by offloading the packet processing. The processing on </a:t>
            </a:r>
            <a:r>
              <a:rPr lang="en-US" dirty="0" err="1"/>
              <a:t>SmartNIC</a:t>
            </a:r>
            <a:r>
              <a:rPr lang="en-US" dirty="0"/>
              <a:t> itself is as fast as on CPU.[1]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Advantages</a:t>
            </a:r>
          </a:p>
          <a:p>
            <a:pPr lvl="1"/>
            <a:r>
              <a:rPr lang="en-US" dirty="0"/>
              <a:t>Increases the performance.</a:t>
            </a:r>
          </a:p>
          <a:p>
            <a:pPr lvl="1"/>
            <a:r>
              <a:rPr lang="en-US" dirty="0"/>
              <a:t>Helps in renting out more cores.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To program the packet processing </a:t>
            </a:r>
            <a:r>
              <a:rPr lang="en-US" dirty="0" err="1"/>
              <a:t>P4</a:t>
            </a:r>
            <a:r>
              <a:rPr lang="en-US" dirty="0"/>
              <a:t> language was created.</a:t>
            </a:r>
          </a:p>
        </p:txBody>
      </p:sp>
    </p:spTree>
    <p:extLst>
      <p:ext uri="{BB962C8B-B14F-4D97-AF65-F5344CB8AC3E}">
        <p14:creationId xmlns:p14="http://schemas.microsoft.com/office/powerpoint/2010/main" val="351997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2261-C061-4E3A-B625-39879F07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My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0F60-3296-43F6-9652-03479D307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Automation of Testcase Generation using Python scripting.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err="1"/>
              <a:t>P4</a:t>
            </a:r>
            <a:r>
              <a:rPr lang="en-US" dirty="0"/>
              <a:t> for programming the data plane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Validation of </a:t>
            </a:r>
            <a:r>
              <a:rPr lang="en-US" dirty="0" err="1"/>
              <a:t>P4</a:t>
            </a:r>
            <a:r>
              <a:rPr lang="en-US" dirty="0"/>
              <a:t> tools.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495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EB0542-76C6-40C2-991A-3BDB1F4F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i</a:t>
            </a:r>
            <a:r>
              <a:rPr lang="en-US" dirty="0"/>
              <a:t>) Automation of Testcase Generation.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F28CDA-B3EC-4FED-B6AB-3CD545064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6"/>
          <a:stretch/>
        </p:blipFill>
        <p:spPr>
          <a:xfrm>
            <a:off x="542778" y="1690689"/>
            <a:ext cx="4546367" cy="4802186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21CF74C-4EED-4A4D-AB30-F7FFEB6480F5}"/>
              </a:ext>
            </a:extLst>
          </p:cNvPr>
          <p:cNvSpPr txBox="1"/>
          <p:nvPr/>
        </p:nvSpPr>
        <p:spPr>
          <a:xfrm>
            <a:off x="6893168" y="2413337"/>
            <a:ext cx="44606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Inputs : </a:t>
            </a:r>
          </a:p>
          <a:p>
            <a:r>
              <a:rPr lang="en-US" sz="2000" dirty="0"/>
              <a:t>	Input Matrix</a:t>
            </a:r>
          </a:p>
          <a:p>
            <a:r>
              <a:rPr lang="en-US" sz="2000" dirty="0"/>
              <a:t>	Base Testcases</a:t>
            </a:r>
          </a:p>
          <a:p>
            <a:endParaRPr lang="en-US" sz="2000" dirty="0"/>
          </a:p>
          <a:p>
            <a:r>
              <a:rPr lang="en-US" sz="2000" b="1" dirty="0"/>
              <a:t>Output : </a:t>
            </a:r>
          </a:p>
          <a:p>
            <a:r>
              <a:rPr lang="en-US" sz="2000" dirty="0"/>
              <a:t>	Generated Testcases</a:t>
            </a:r>
          </a:p>
          <a:p>
            <a:r>
              <a:rPr lang="en-US" sz="2000" dirty="0"/>
              <a:t>	Compilation Report </a:t>
            </a:r>
          </a:p>
        </p:txBody>
      </p:sp>
    </p:spTree>
    <p:extLst>
      <p:ext uri="{BB962C8B-B14F-4D97-AF65-F5344CB8AC3E}">
        <p14:creationId xmlns:p14="http://schemas.microsoft.com/office/powerpoint/2010/main" val="387285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AFC-B6A0-4A5F-9607-3B0B0FF3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Automation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F347D-7965-48AB-AA6D-9810C4971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Days of work is reduced to hours of work.</a:t>
            </a:r>
          </a:p>
          <a:p>
            <a:r>
              <a:rPr lang="en-US" dirty="0"/>
              <a:t>Script can be easily handled by single person.</a:t>
            </a:r>
          </a:p>
          <a:p>
            <a:r>
              <a:rPr lang="en-US" dirty="0"/>
              <a:t>No. of testcases generated is equal to no. rows in input matrix.</a:t>
            </a:r>
          </a:p>
          <a:p>
            <a:r>
              <a:rPr lang="en-US" dirty="0"/>
              <a:t>Compilation Report is also generated.</a:t>
            </a:r>
          </a:p>
        </p:txBody>
      </p:sp>
    </p:spTree>
    <p:extLst>
      <p:ext uri="{BB962C8B-B14F-4D97-AF65-F5344CB8AC3E}">
        <p14:creationId xmlns:p14="http://schemas.microsoft.com/office/powerpoint/2010/main" val="329904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983</Words>
  <Application>Microsoft Office PowerPoint</Application>
  <PresentationFormat>Widescreen</PresentationFormat>
  <Paragraphs>148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Validation of P4 tools using Test Framework</vt:lpstr>
      <vt:lpstr>Table of Content</vt:lpstr>
      <vt:lpstr>Few useful terms used in simple switch architecture </vt:lpstr>
      <vt:lpstr>PowerPoint Presentation</vt:lpstr>
      <vt:lpstr>1. Background Study (Simple NIC)</vt:lpstr>
      <vt:lpstr>SmartNIC concept</vt:lpstr>
      <vt:lpstr>2. My Contribution</vt:lpstr>
      <vt:lpstr>2. i) Automation of Testcase Generation.</vt:lpstr>
      <vt:lpstr>Advantages of Automation script</vt:lpstr>
      <vt:lpstr>2. ii) Programming Protocol-Independent Packet Processors(P4) Language</vt:lpstr>
      <vt:lpstr>PowerPoint Presentation</vt:lpstr>
      <vt:lpstr>Core abstractions provided by P4 Language[2].</vt:lpstr>
      <vt:lpstr>PowerPoint Presentation</vt:lpstr>
      <vt:lpstr>PowerPoint Presentation</vt:lpstr>
      <vt:lpstr>PowerPoint Presentation</vt:lpstr>
      <vt:lpstr>2. iii) Validation of P4 tools</vt:lpstr>
      <vt:lpstr>PowerPoint Presentation</vt:lpstr>
      <vt:lpstr>3. Future Work</vt:lpstr>
      <vt:lpstr>4.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of P4 tools using Test Framework</dc:title>
  <dc:creator>Pandey, Shubham1</dc:creator>
  <cp:keywords>CTPClassification=CTP_NT</cp:keywords>
  <cp:lastModifiedBy>Pandey, Shubham1</cp:lastModifiedBy>
  <cp:revision>61</cp:revision>
  <dcterms:created xsi:type="dcterms:W3CDTF">2019-12-03T18:24:12Z</dcterms:created>
  <dcterms:modified xsi:type="dcterms:W3CDTF">2019-12-05T21:53:16Z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1da890b4-70b7-444c-a662-0fd084de084d</vt:lpwstr>
  </property>
  <property fmtid="{D5CDD505-2E9C-101B-9397-08002B2CF9AE}" pid="3" name="CTP_TimeStamp">
    <vt:lpwstr>2019-12-05 21:53:16Z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