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7"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 id="443" r:id="rId118"/>
    <p:sldId id="444" r:id="rId119"/>
    <p:sldId id="445" r:id="rId120"/>
    <p:sldId id="446" r:id="rId121"/>
    <p:sldId id="447"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23.5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47,'0'400,"0"-397,0 6,0 0,0 0,1 1,-1-1,4 10,-4-17,1 0,0 1,-1-1,1 0,0 0,1 0,-2 0,2 0,-2 0,2 0,0 0,-2-1,2 1,-1-1,1 1,-1-1,1 0,0 1,0-1,-1 0,0-1,2 1,-2 0,4 0,5 1,1-1,0 0,0-1,0-1,0 0,14-4,64-26,-58 19,23-8,143-49,-160 58,0 3,0 2,52 0,661 8,-739-3,0-1,20-5,-23 4,-1 1,2 0,-2 1,1 0,0 1,0 0,14 3,27 12,40 10,-78-22,0-2,1 0,-1-1,0-1,21-4,-20 1,-1-1,0-1,0 0,10-8,-11 7,1 0,-1 1,1 0,16-4,14-3,-24 7,1 1,30-3,-44 8,0-1,-1 1,1-1,0 0,0 0,0 0,-1-1,5-2,-7 3,1-1,-1 1,1-1,-1 1,1-1,-1 0,0 1,1-1,-2 0,2 0,-2 0,1 0,0-1,0 1,0 0,-1 0,1-1,-1 1,1-4,1-17,0 1,-2-1,-2-41,0 10,2 48,-1 1,1-1,-1 0,1 1,-1-1,-1 1,-1-11,2 15,0 0,1 0,-1 0,0 0,1 0,0 0,-1 0,0 0,1 1,-1-1,0 0,0 0,0 1,1-1,-1 1,0-1,1 1,-1-1,0 1,-1 0,2-1,-1 1,0 0,1 0,-2 0,1 0,0 0,1 0,-2 0,2 0,-1 1,0-1,0 0,0 1,0-1,0 1,1-1,-1 1,0 0,0-1,0 1,0 1,-39 34,21-18,-25 19,36-32,1-1,-1 0,1 0,-1-1,0 0,0-1,-12 1,14-2,0 0,-1-1,1-1,-1 1,1-2,0 1,0-1,0 0,0 0,0-1,0-1,0 1,-6-6,4 3,0 2,0-1,0 1,-1 1,0 0,1 0,-1 1,-9 0,-74 3,43 1,-830-1,448-1,409-2,0-1,-35-11,39 9,2-1,3-1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26.5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82,'1230'0,"-1110"-14,-25 2,-16-2,-55 8,37-3,34-4,-61 7,35 0,-24 5,88 3,-101 8,-20-5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694376"/>
            <a:ext cx="6858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23C5AF2-37A5-47F5-AD34-DBFC43A031E6}"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
        <p:nvSpPr>
          <p:cNvPr id="9" name="TextBox 8"/>
          <p:cNvSpPr txBox="1"/>
          <p:nvPr/>
        </p:nvSpPr>
        <p:spPr>
          <a:xfrm>
            <a:off x="833283"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23C5AF2-37A5-47F5-AD34-DBFC43A031E6}"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23C5AF2-37A5-47F5-AD34-DBFC43A031E6}"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693675"/>
            <a:ext cx="6858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3C5AF2-37A5-47F5-AD34-DBFC43A031E6}"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3C5AF2-37A5-47F5-AD34-DBFC43A031E6}"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C5AF2-37A5-47F5-AD34-DBFC43A031E6}"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23C5AF2-37A5-47F5-AD34-DBFC43A031E6}" type="datetimeFigureOut">
              <a:rPr lang="en-US" smtClean="0"/>
              <a:t>1/21/2023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2A4C87D-9191-431F-AEB7-EB80D26F6E8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30.png"/><Relationship Id="rId4" Type="http://schemas.openxmlformats.org/officeDocument/2006/relationships/customXml" Target="../ink/ink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7" Type="http://schemas.openxmlformats.org/officeDocument/2006/relationships/image" Target="../media/image40.png"/><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7" Type="http://schemas.openxmlformats.org/officeDocument/2006/relationships/image" Target="../media/image40.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7" Type="http://schemas.openxmlformats.org/officeDocument/2006/relationships/image" Target="../media/image40.png"/><Relationship Id="rId2" Type="http://schemas.openxmlformats.org/officeDocument/2006/relationships/customXml" Target="../ink/ink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normAutofit fontScale="90000"/>
          </a:bodyPr>
          <a:lstStyle/>
          <a:p>
            <a:r>
              <a:rPr lang="en-US" dirty="0"/>
              <a:t>JAVA</a:t>
            </a:r>
            <a:br>
              <a:rPr lang="en-US" dirty="0"/>
            </a:b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65254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lstStyle/>
          <a:p>
            <a:r>
              <a:rPr lang="en-US" dirty="0"/>
              <a:t>Operators</a:t>
            </a: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654091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071687" y="122634"/>
            <a:ext cx="3360897" cy="553642"/>
          </a:xfrm>
        </p:spPr>
        <p:txBody>
          <a:bodyPr>
            <a:normAutofit/>
          </a:bodyPr>
          <a:lstStyle/>
          <a:p>
            <a:r>
              <a:rPr lang="en-US" dirty="0"/>
              <a:t>What is Thread.</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752475"/>
            <a:ext cx="8715375" cy="7232749"/>
          </a:xfrm>
          <a:prstGeom prst="rect">
            <a:avLst/>
          </a:prstGeom>
          <a:noFill/>
        </p:spPr>
        <p:txBody>
          <a:bodyPr wrap="square" rtlCol="0">
            <a:spAutoFit/>
          </a:bodyPr>
          <a:lstStyle/>
          <a:p>
            <a:r>
              <a:rPr lang="en-US" sz="2400" dirty="0"/>
              <a:t>A thread is a lightweight subprocess, the smallest unit of processing. It is a separate path of execution.</a:t>
            </a:r>
          </a:p>
          <a:p>
            <a:endParaRPr lang="en-US" sz="2400" dirty="0"/>
          </a:p>
          <a:p>
            <a:r>
              <a:rPr lang="en-US" sz="2400" dirty="0"/>
              <a:t>Threads are independent. If there occurs exception in one thread, it doesn't affect other threads. It uses a shared memory area.</a:t>
            </a:r>
          </a:p>
          <a:p>
            <a:endParaRPr lang="en-US" sz="2400" dirty="0"/>
          </a:p>
          <a:p>
            <a:r>
              <a:rPr lang="en-US" sz="2800" b="1" dirty="0"/>
              <a:t>Life cycle of a Thread-:</a:t>
            </a:r>
          </a:p>
          <a:p>
            <a:endParaRPr lang="en-US" sz="2800" b="1" dirty="0"/>
          </a:p>
          <a:p>
            <a:pPr marL="457200" indent="-457200">
              <a:buFont typeface="+mj-lt"/>
              <a:buAutoNum type="arabicPeriod"/>
            </a:pPr>
            <a:r>
              <a:rPr lang="en-US" sz="2400" b="1" dirty="0"/>
              <a:t>New</a:t>
            </a:r>
            <a:r>
              <a:rPr lang="en-US" sz="2400" dirty="0"/>
              <a:t> - The thread is in new state if you create an instance of Thread class but before the invocation of start() method.</a:t>
            </a:r>
          </a:p>
          <a:p>
            <a:pPr marL="457200" indent="-457200">
              <a:buFont typeface="+mj-lt"/>
              <a:buAutoNum type="arabicPeriod"/>
            </a:pPr>
            <a:r>
              <a:rPr lang="en-US" sz="2400" b="1" dirty="0"/>
              <a:t>Runnable-</a:t>
            </a:r>
            <a:r>
              <a:rPr lang="en-US" sz="2400" dirty="0"/>
              <a:t> The thread is in runnable state after invocation of start() method, but the thread scheduler has not selected it to be the running thread.</a:t>
            </a:r>
          </a:p>
          <a:p>
            <a:pPr marL="457200" indent="-457200">
              <a:buFont typeface="+mj-lt"/>
              <a:buAutoNum type="arabicPeriod"/>
            </a:pPr>
            <a:r>
              <a:rPr lang="en-US" sz="2400" b="1" dirty="0"/>
              <a:t>Running</a:t>
            </a:r>
            <a:r>
              <a:rPr lang="en-US" sz="2400" dirty="0"/>
              <a:t> - The thread is in running state if the thread scheduler has selected it.</a:t>
            </a:r>
          </a:p>
          <a:p>
            <a:pPr marL="457200" indent="-457200">
              <a:buFont typeface="+mj-lt"/>
              <a:buAutoNum type="arabicPeriod"/>
            </a:pPr>
            <a:r>
              <a:rPr lang="en-US" sz="2400" b="1" dirty="0"/>
              <a:t>Non-Runnable</a:t>
            </a:r>
            <a:r>
              <a:rPr lang="en-US" sz="2400" dirty="0"/>
              <a:t> - This is the state when the thread is still alive but is currently not eligible to run.</a:t>
            </a:r>
          </a:p>
          <a:p>
            <a:pPr marL="457200" indent="-457200">
              <a:buFont typeface="+mj-lt"/>
              <a:buAutoNum type="arabicPeriod"/>
            </a:pPr>
            <a:r>
              <a:rPr lang="en-US" sz="2400" b="1" dirty="0"/>
              <a:t>Terminated</a:t>
            </a:r>
            <a:r>
              <a:rPr lang="en-US" sz="2400" dirty="0"/>
              <a:t> - A thread is in terminated or dead state when its run() method exits.</a:t>
            </a:r>
            <a:endParaRPr lang="en-IN" sz="2400" dirty="0"/>
          </a:p>
        </p:txBody>
      </p:sp>
    </p:spTree>
    <p:extLst>
      <p:ext uri="{BB962C8B-B14F-4D97-AF65-F5344CB8AC3E}">
        <p14:creationId xmlns:p14="http://schemas.microsoft.com/office/powerpoint/2010/main" val="265082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barn(inVertical)">
                                      <p:cBhvr>
                                        <p:cTn id="22" dur="500"/>
                                        <p:tgtEl>
                                          <p:spTgt spid="4">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arn(inVertical)">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071687" y="122634"/>
            <a:ext cx="3360897" cy="553642"/>
          </a:xfrm>
        </p:spPr>
        <p:txBody>
          <a:bodyPr>
            <a:normAutofit/>
          </a:bodyPr>
          <a:lstStyle/>
          <a:p>
            <a:r>
              <a:rPr lang="en-US" dirty="0"/>
              <a:t>Thread Life Cycle</a:t>
            </a:r>
            <a:endParaRPr lang="en-IN" dirty="0"/>
          </a:p>
        </p:txBody>
      </p:sp>
      <p:pic>
        <p:nvPicPr>
          <p:cNvPr id="1026" name="Picture 2" descr="Life cycle of a thread in Java - javatpoint">
            <a:extLst>
              <a:ext uri="{FF2B5EF4-FFF2-40B4-BE49-F238E27FC236}">
                <a16:creationId xmlns:a16="http://schemas.microsoft.com/office/drawing/2014/main" xmlns="" id="{5A5429A2-ADAC-46B4-8D05-B3D85DBCB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281" y="1209675"/>
            <a:ext cx="7211274" cy="5353050"/>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32821134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How to create Threads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657227"/>
            <a:ext cx="8715375" cy="7478970"/>
          </a:xfrm>
          <a:prstGeom prst="rect">
            <a:avLst/>
          </a:prstGeom>
          <a:noFill/>
        </p:spPr>
        <p:txBody>
          <a:bodyPr wrap="square" rtlCol="0">
            <a:spAutoFit/>
          </a:bodyPr>
          <a:lstStyle/>
          <a:p>
            <a:r>
              <a:rPr lang="en-US" sz="2400" dirty="0"/>
              <a:t>There are two ways to create a thread:</a:t>
            </a:r>
          </a:p>
          <a:p>
            <a:pPr marL="457200" indent="-457200">
              <a:buFont typeface="+mj-lt"/>
              <a:buAutoNum type="arabicPeriod"/>
            </a:pPr>
            <a:endParaRPr lang="en-US" sz="2400" b="1" dirty="0"/>
          </a:p>
          <a:p>
            <a:pPr marL="457200" indent="-457200">
              <a:buFont typeface="+mj-lt"/>
              <a:buAutoNum type="arabicPeriod"/>
            </a:pPr>
            <a:r>
              <a:rPr lang="en-US" sz="2400" b="1" dirty="0"/>
              <a:t>By extending Thread class </a:t>
            </a:r>
            <a:r>
              <a:rPr lang="en-US" sz="2400" dirty="0"/>
              <a:t>– </a:t>
            </a:r>
          </a:p>
          <a:p>
            <a:r>
              <a:rPr lang="en-US" sz="2400" dirty="0"/>
              <a:t>In this way, we are extending Thread class (Predefined Class). Thread class provide constructors and methods to create and perform operations on a thread.</a:t>
            </a:r>
          </a:p>
          <a:p>
            <a:endParaRPr lang="en-US" sz="2400" dirty="0"/>
          </a:p>
          <a:p>
            <a:pPr marL="457200" indent="-457200">
              <a:buAutoNum type="arabicPeriod" startAt="2"/>
            </a:pPr>
            <a:r>
              <a:rPr lang="en-US" sz="2400" b="1" dirty="0"/>
              <a:t>By Implementing Runnable Interface </a:t>
            </a:r>
            <a:r>
              <a:rPr lang="en-US" sz="2400" dirty="0"/>
              <a:t>– </a:t>
            </a:r>
          </a:p>
          <a:p>
            <a:r>
              <a:rPr lang="en-US" sz="2400" dirty="0"/>
              <a:t>The Runnable interface should be implemented by any class whose instances are intended to be executed by a thread. Runnable interface have only one method named run().</a:t>
            </a:r>
          </a:p>
          <a:p>
            <a:endParaRPr lang="en-US" sz="2400" dirty="0"/>
          </a:p>
          <a:p>
            <a:r>
              <a:rPr lang="en-US" sz="2400" dirty="0"/>
              <a:t>In both way, we need to override run() method. And call start method of Thread class.</a:t>
            </a:r>
          </a:p>
          <a:p>
            <a:r>
              <a:rPr lang="en-US" sz="2400" b="1" dirty="0"/>
              <a:t>start</a:t>
            </a:r>
            <a:r>
              <a:rPr lang="en-US" sz="2400" dirty="0"/>
              <a:t>() method of Thread class is used to start a newly created thread. It performs following tasks:</a:t>
            </a:r>
          </a:p>
          <a:p>
            <a:pPr marL="342900" indent="-342900">
              <a:buFont typeface="Arial" panose="020B0604020202020204" pitchFamily="34" charset="0"/>
              <a:buChar char="•"/>
            </a:pPr>
            <a:r>
              <a:rPr lang="en-US" sz="2400" dirty="0"/>
              <a:t>A new thread starts(with new </a:t>
            </a:r>
            <a:r>
              <a:rPr lang="en-US" sz="2400" dirty="0" err="1"/>
              <a:t>callstack</a:t>
            </a:r>
            <a:r>
              <a:rPr lang="en-US" sz="2400" dirty="0"/>
              <a:t>).</a:t>
            </a:r>
          </a:p>
          <a:p>
            <a:pPr marL="342900" indent="-342900">
              <a:buFont typeface="Arial" panose="020B0604020202020204" pitchFamily="34" charset="0"/>
              <a:buChar char="•"/>
            </a:pPr>
            <a:r>
              <a:rPr lang="en-US" sz="2400" dirty="0"/>
              <a:t>The thread moves from New state to the Runnable state.</a:t>
            </a:r>
          </a:p>
          <a:p>
            <a:pPr marL="342900" indent="-342900">
              <a:buFont typeface="Arial" panose="020B0604020202020204" pitchFamily="34" charset="0"/>
              <a:buChar char="•"/>
            </a:pPr>
            <a:r>
              <a:rPr lang="en-US" sz="2400" dirty="0"/>
              <a:t>When the thread gets a chance to execute, its target run() method will run.</a:t>
            </a:r>
          </a:p>
        </p:txBody>
      </p:sp>
    </p:spTree>
    <p:extLst>
      <p:ext uri="{BB962C8B-B14F-4D97-AF65-F5344CB8AC3E}">
        <p14:creationId xmlns:p14="http://schemas.microsoft.com/office/powerpoint/2010/main" val="241890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arn(inVertical)">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arn(inVertical)">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barn(inVertical)">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barn(inVertical)">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barn(inVertical)">
                                      <p:cBhvr>
                                        <p:cTn id="5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Thread Scheduler</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657226"/>
            <a:ext cx="8715375" cy="6124754"/>
          </a:xfrm>
          <a:prstGeom prst="rect">
            <a:avLst/>
          </a:prstGeom>
          <a:noFill/>
        </p:spPr>
        <p:txBody>
          <a:bodyPr wrap="square" rtlCol="0">
            <a:spAutoFit/>
          </a:bodyPr>
          <a:lstStyle/>
          <a:p>
            <a:r>
              <a:rPr lang="en-US" sz="2400" dirty="0"/>
              <a:t>Thread scheduler in java is the part of the JVM that decides which thread should run.</a:t>
            </a:r>
          </a:p>
          <a:p>
            <a:r>
              <a:rPr lang="en-US" sz="2400" dirty="0"/>
              <a:t>There is no guarantee that which runnable thread will be chosen to run by the thread scheduler.</a:t>
            </a:r>
          </a:p>
          <a:p>
            <a:r>
              <a:rPr lang="en-US" sz="2400" dirty="0"/>
              <a:t>Only one thread at a time can run in a single process.</a:t>
            </a:r>
          </a:p>
          <a:p>
            <a:r>
              <a:rPr lang="en-US" sz="2400" dirty="0"/>
              <a:t>The thread scheduler mainly uses preemptive or time slicing scheduling to schedule the threads.</a:t>
            </a:r>
          </a:p>
          <a:p>
            <a:endParaRPr lang="en-US" sz="2400" dirty="0"/>
          </a:p>
          <a:p>
            <a:r>
              <a:rPr lang="en-US" sz="2800" b="1" dirty="0"/>
              <a:t>Preemptive scheduling v/s  Time slicing</a:t>
            </a:r>
          </a:p>
          <a:p>
            <a:endParaRPr lang="en-US" sz="2800" b="1" dirty="0"/>
          </a:p>
          <a:p>
            <a:r>
              <a:rPr lang="en-US" sz="2400" dirty="0"/>
              <a:t>Under preemptive scheduling, the highest priority task executes until it enters the waiting or dead states or a higher priority task comes into existence. Under time slicing, a task executes for a predefined slice of time and then reenters the pool of ready tasks. The scheduler then determines which task should execute next, based on priority and other factors.</a:t>
            </a:r>
          </a:p>
        </p:txBody>
      </p:sp>
    </p:spTree>
    <p:extLst>
      <p:ext uri="{BB962C8B-B14F-4D97-AF65-F5344CB8AC3E}">
        <p14:creationId xmlns:p14="http://schemas.microsoft.com/office/powerpoint/2010/main" val="35719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378868" y="0"/>
            <a:ext cx="3360897" cy="553642"/>
          </a:xfrm>
        </p:spPr>
        <p:txBody>
          <a:bodyPr>
            <a:normAutofit/>
          </a:bodyPr>
          <a:lstStyle/>
          <a:p>
            <a:r>
              <a:rPr lang="en-US" dirty="0"/>
              <a:t>Some key Points </a:t>
            </a:r>
            <a:endParaRPr lang="en-IN" dirty="0"/>
          </a:p>
        </p:txBody>
      </p:sp>
      <p:sp>
        <p:nvSpPr>
          <p:cNvPr id="4" name="TextBox 3">
            <a:extLst>
              <a:ext uri="{FF2B5EF4-FFF2-40B4-BE49-F238E27FC236}">
                <a16:creationId xmlns:a16="http://schemas.microsoft.com/office/drawing/2014/main" xmlns="" id="{9322829A-F694-4ED3-8607-405ACF61BF67}"/>
              </a:ext>
            </a:extLst>
          </p:cNvPr>
          <p:cNvSpPr txBox="1"/>
          <p:nvPr/>
        </p:nvSpPr>
        <p:spPr>
          <a:xfrm>
            <a:off x="214313" y="657227"/>
            <a:ext cx="8715375"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t>Thread scheduler in java is the part of the JVM that decides which thread should run.  There is no guarantee that which runnable thread will be chosen to run by the thread scheduler.</a:t>
            </a:r>
          </a:p>
          <a:p>
            <a:pPr marL="342900" indent="-342900">
              <a:buFont typeface="Arial" panose="020B0604020202020204" pitchFamily="34" charset="0"/>
              <a:buChar char="•"/>
            </a:pPr>
            <a:r>
              <a:rPr lang="en-US" sz="2400" dirty="0"/>
              <a:t>Under preemptive scheduling, the highest priority task executes until it enters the waiting or dead states or a higher priority task comes into existence. Under time slicing, a task executes for a predefined slice of time and then reenters the pool of ready tasks. The scheduler then determines which task should execute next, based on priority and other factors.</a:t>
            </a:r>
          </a:p>
          <a:p>
            <a:pPr marL="342900" indent="-342900">
              <a:buFont typeface="Arial" panose="020B0604020202020204" pitchFamily="34" charset="0"/>
              <a:buChar char="•"/>
            </a:pPr>
            <a:r>
              <a:rPr lang="en-US" sz="2400" dirty="0"/>
              <a:t>The sleep() method of Thread class is used to sleep a thread for the specified amount of time.</a:t>
            </a:r>
          </a:p>
          <a:p>
            <a:pPr marL="342900" indent="-342900">
              <a:buFont typeface="Arial" panose="020B0604020202020204" pitchFamily="34" charset="0"/>
              <a:buChar char="•"/>
            </a:pPr>
            <a:r>
              <a:rPr lang="en-US" sz="2400" dirty="0"/>
              <a:t>After starting a thread, it can never be started again. If we does so, an </a:t>
            </a:r>
            <a:r>
              <a:rPr lang="en-US" sz="2400" dirty="0" err="1"/>
              <a:t>IllegalThreadStateException</a:t>
            </a:r>
            <a:r>
              <a:rPr lang="en-US" sz="2400" dirty="0"/>
              <a:t> is thrown.</a:t>
            </a:r>
          </a:p>
          <a:p>
            <a:pPr marL="342900" indent="-342900">
              <a:buFont typeface="Arial" panose="020B0604020202020204" pitchFamily="34" charset="0"/>
              <a:buChar char="•"/>
            </a:pPr>
            <a:r>
              <a:rPr lang="en-US" sz="2400" dirty="0"/>
              <a:t>Invoking the run() method from main thread, the run() method goes onto the current call stack rather than at the beginning of a new call stack.</a:t>
            </a:r>
          </a:p>
          <a:p>
            <a:pPr marL="342900" indent="-342900">
              <a:buFont typeface="Arial" panose="020B0604020202020204" pitchFamily="34" charset="0"/>
              <a:buChar char="•"/>
            </a:pPr>
            <a:r>
              <a:rPr lang="en-US" sz="2400" dirty="0"/>
              <a:t>The join() method waits for a thread to die. In other words, it causes the currently running threads to stop executing until the thread it joins with completes its task.</a:t>
            </a:r>
          </a:p>
        </p:txBody>
      </p:sp>
    </p:spTree>
    <p:extLst>
      <p:ext uri="{BB962C8B-B14F-4D97-AF65-F5344CB8AC3E}">
        <p14:creationId xmlns:p14="http://schemas.microsoft.com/office/powerpoint/2010/main" val="22658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378868" y="0"/>
            <a:ext cx="3360897" cy="553642"/>
          </a:xfrm>
        </p:spPr>
        <p:txBody>
          <a:bodyPr>
            <a:normAutofit/>
          </a:bodyPr>
          <a:lstStyle/>
          <a:p>
            <a:r>
              <a:rPr lang="en-US" dirty="0"/>
              <a:t>Some key Points </a:t>
            </a:r>
            <a:endParaRPr lang="en-IN" dirty="0"/>
          </a:p>
        </p:txBody>
      </p:sp>
      <p:sp>
        <p:nvSpPr>
          <p:cNvPr id="4" name="TextBox 3">
            <a:extLst>
              <a:ext uri="{FF2B5EF4-FFF2-40B4-BE49-F238E27FC236}">
                <a16:creationId xmlns:a16="http://schemas.microsoft.com/office/drawing/2014/main" xmlns="" id="{9322829A-F694-4ED3-8607-405ACF61BF67}"/>
              </a:ext>
            </a:extLst>
          </p:cNvPr>
          <p:cNvSpPr txBox="1"/>
          <p:nvPr/>
        </p:nvSpPr>
        <p:spPr>
          <a:xfrm>
            <a:off x="214313" y="657227"/>
            <a:ext cx="8715375" cy="821763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Thread class provides methods to change and get the name of a thread. By default, each thread has a name i.e. thread-0, thread-1 and so on.</a:t>
            </a:r>
          </a:p>
          <a:p>
            <a:pPr marL="342900" indent="-342900">
              <a:buFont typeface="Arial" panose="020B0604020202020204" pitchFamily="34" charset="0"/>
              <a:buChar char="•"/>
            </a:pPr>
            <a:r>
              <a:rPr lang="en-US" sz="2400" dirty="0"/>
              <a:t>The </a:t>
            </a:r>
            <a:r>
              <a:rPr lang="en-US" sz="2400" b="1" dirty="0" err="1"/>
              <a:t>currentThread</a:t>
            </a:r>
            <a:r>
              <a:rPr lang="en-US" sz="2400" dirty="0"/>
              <a:t>() method returns a reference of currently executing thread.</a:t>
            </a:r>
          </a:p>
          <a:p>
            <a:pPr marL="342900" indent="-342900">
              <a:buFont typeface="Arial" panose="020B0604020202020204" pitchFamily="34" charset="0"/>
              <a:buChar char="•"/>
            </a:pPr>
            <a:r>
              <a:rPr lang="en-US" sz="2400" dirty="0"/>
              <a:t>Each thread have a priority. Priorities are represented by a number between 1 and 10. In most cases, thread schedular schedules the threads according to their priority.</a:t>
            </a:r>
          </a:p>
          <a:p>
            <a:pPr marL="342900" indent="-342900">
              <a:buFont typeface="Arial" panose="020B0604020202020204" pitchFamily="34" charset="0"/>
              <a:buChar char="•"/>
            </a:pPr>
            <a:r>
              <a:rPr lang="en-US" sz="2400" b="1" dirty="0"/>
              <a:t>Daemon thread </a:t>
            </a:r>
            <a:r>
              <a:rPr lang="en-US" sz="2400" dirty="0"/>
              <a:t>in java is a service provider thread that provides services to the user thread. Its life depend on the mercy of user threads i.e. when all the user threads dies, JVM terminates this thread automatically.</a:t>
            </a:r>
          </a:p>
          <a:p>
            <a:pPr marL="342900" indent="-342900">
              <a:buFont typeface="Arial" panose="020B0604020202020204" pitchFamily="34" charset="0"/>
              <a:buChar char="•"/>
            </a:pPr>
            <a:r>
              <a:rPr lang="en-US" sz="2400" dirty="0"/>
              <a:t>The shutdown hook can be used to perform cleanup resource or save the state when JVM shuts down normally or abruptly. Performing clean resource means closing log file, sending some alerts or something else. So if you want to execute some code before JVM shuts down, use shutdown hook.</a:t>
            </a:r>
          </a:p>
          <a:p>
            <a:pPr marL="342900" indent="-342900">
              <a:buFont typeface="Arial" panose="020B0604020202020204" pitchFamily="34" charset="0"/>
              <a:buChar char="•"/>
            </a:pPr>
            <a:r>
              <a:rPr lang="en-US" sz="2400" dirty="0"/>
              <a:t>Java provides a convenient way to group multiple threads in a single object. In such way, we can suspend, resume or interrupt group of threads by a single method call.</a:t>
            </a:r>
          </a:p>
          <a:p>
            <a:pPr marL="1257300" lvl="2" indent="-342900">
              <a:buFont typeface="Wingdings" panose="05000000000000000000" pitchFamily="2" charset="2"/>
              <a:buChar char="§"/>
            </a:pPr>
            <a:r>
              <a:rPr lang="en-US" sz="2400" dirty="0" err="1"/>
              <a:t>ThreadGroup</a:t>
            </a:r>
            <a:r>
              <a:rPr lang="en-US" sz="2400" dirty="0"/>
              <a:t> tg1 = new </a:t>
            </a:r>
            <a:r>
              <a:rPr lang="en-US" sz="2400" dirty="0" err="1"/>
              <a:t>ThreadGroup</a:t>
            </a:r>
            <a:r>
              <a:rPr lang="en-US" sz="2400" dirty="0"/>
              <a:t>("Group A");   </a:t>
            </a:r>
          </a:p>
          <a:p>
            <a:pPr lvl="2"/>
            <a:r>
              <a:rPr lang="en-US" sz="2400" dirty="0"/>
              <a:t>      Thread t1 = new Thread(tg1,new </a:t>
            </a:r>
            <a:r>
              <a:rPr lang="en-US" sz="2400" dirty="0" err="1"/>
              <a:t>MyRunnable</a:t>
            </a:r>
            <a:r>
              <a:rPr lang="en-US" sz="2400" dirty="0"/>
              <a:t>(),"one");</a:t>
            </a:r>
          </a:p>
        </p:txBody>
      </p:sp>
    </p:spTree>
    <p:extLst>
      <p:ext uri="{BB962C8B-B14F-4D97-AF65-F5344CB8AC3E}">
        <p14:creationId xmlns:p14="http://schemas.microsoft.com/office/powerpoint/2010/main" val="120999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arn(inVertical)">
                                      <p:cBhvr>
                                        <p:cTn id="4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64494" y="4016353"/>
            <a:ext cx="6858000" cy="1641490"/>
          </a:xfrm>
        </p:spPr>
        <p:txBody>
          <a:bodyPr>
            <a:normAutofit/>
          </a:bodyPr>
          <a:lstStyle/>
          <a:p>
            <a:r>
              <a:rPr lang="en-US" dirty="0"/>
              <a:t>Collections </a:t>
            </a:r>
            <a:endParaRPr lang="en-IN" dirty="0"/>
          </a:p>
        </p:txBody>
      </p:sp>
    </p:spTree>
    <p:extLst>
      <p:ext uri="{BB962C8B-B14F-4D97-AF65-F5344CB8AC3E}">
        <p14:creationId xmlns:p14="http://schemas.microsoft.com/office/powerpoint/2010/main" val="14457213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964407" y="1"/>
            <a:ext cx="6858000" cy="710381"/>
          </a:xfrm>
        </p:spPr>
        <p:txBody>
          <a:bodyPr/>
          <a:lstStyle/>
          <a:p>
            <a:r>
              <a:rPr lang="en-IN" dirty="0"/>
              <a:t>What is Collections </a:t>
            </a:r>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001643"/>
          </a:xfrm>
          <a:prstGeom prst="rect">
            <a:avLst/>
          </a:prstGeom>
          <a:noFill/>
        </p:spPr>
        <p:txBody>
          <a:bodyPr wrap="square" rtlCol="0">
            <a:spAutoFit/>
          </a:bodyPr>
          <a:lstStyle/>
          <a:p>
            <a:pPr lvl="0"/>
            <a:r>
              <a:rPr lang="en-US" sz="2400" dirty="0">
                <a:solidFill>
                  <a:prstClr val="white"/>
                </a:solidFill>
              </a:rPr>
              <a:t>The Collection in Java is a framework that provides an architecture to store and manipulate the group of objects.</a:t>
            </a:r>
          </a:p>
          <a:p>
            <a:pPr lvl="0"/>
            <a:endParaRPr lang="en-US" sz="2400" dirty="0">
              <a:solidFill>
                <a:prstClr val="white"/>
              </a:solidFill>
            </a:endParaRPr>
          </a:p>
          <a:p>
            <a:pPr lvl="0"/>
            <a:r>
              <a:rPr lang="en-US" sz="2400" dirty="0">
                <a:solidFill>
                  <a:prstClr val="white"/>
                </a:solidFill>
              </a:rPr>
              <a:t>Java Collections can achieve all the operations that you perform on a data such as searching, sorting, insertion, manipulation, and deletion.</a:t>
            </a:r>
          </a:p>
          <a:p>
            <a:pPr lvl="0"/>
            <a:endParaRPr lang="en-US" sz="2400" dirty="0">
              <a:solidFill>
                <a:prstClr val="white"/>
              </a:solidFill>
            </a:endParaRPr>
          </a:p>
          <a:p>
            <a:pPr lvl="0"/>
            <a:r>
              <a:rPr lang="en-US" sz="2400" dirty="0">
                <a:solidFill>
                  <a:prstClr val="white"/>
                </a:solidFill>
              </a:rPr>
              <a:t>Java Collection means a single unit of objects. Java Collection framework provides many interfaces (Set, List, Queue, Deque) and classes (</a:t>
            </a:r>
            <a:r>
              <a:rPr lang="en-US" sz="2400" dirty="0" err="1">
                <a:solidFill>
                  <a:prstClr val="white"/>
                </a:solidFill>
              </a:rPr>
              <a:t>ArrayList</a:t>
            </a:r>
            <a:r>
              <a:rPr lang="en-US" sz="2400" dirty="0">
                <a:solidFill>
                  <a:prstClr val="white"/>
                </a:solidFill>
              </a:rPr>
              <a:t>, Vector, LinkedList, </a:t>
            </a:r>
            <a:r>
              <a:rPr lang="en-US" sz="2400" dirty="0" err="1">
                <a:solidFill>
                  <a:prstClr val="white"/>
                </a:solidFill>
              </a:rPr>
              <a:t>PriorityQueue</a:t>
            </a:r>
            <a:r>
              <a:rPr lang="en-US" sz="2400" dirty="0">
                <a:solidFill>
                  <a:prstClr val="white"/>
                </a:solidFill>
              </a:rPr>
              <a:t>, HashSet, </a:t>
            </a:r>
            <a:r>
              <a:rPr lang="en-US" sz="2400" dirty="0" err="1">
                <a:solidFill>
                  <a:prstClr val="white"/>
                </a:solidFill>
              </a:rPr>
              <a:t>LinkedHashSet</a:t>
            </a:r>
            <a:r>
              <a:rPr lang="en-US" sz="2400" dirty="0">
                <a:solidFill>
                  <a:prstClr val="white"/>
                </a:solidFill>
              </a:rPr>
              <a:t>, </a:t>
            </a:r>
            <a:r>
              <a:rPr lang="en-US" sz="2400" dirty="0" err="1">
                <a:solidFill>
                  <a:prstClr val="white"/>
                </a:solidFill>
              </a:rPr>
              <a:t>TreeSet</a:t>
            </a:r>
            <a:r>
              <a:rPr lang="en-US" sz="2400" dirty="0">
                <a:solidFill>
                  <a:prstClr val="white"/>
                </a:solidFill>
              </a:rPr>
              <a:t>).</a:t>
            </a:r>
          </a:p>
          <a:p>
            <a:pPr lvl="0"/>
            <a:endParaRPr lang="en-US" sz="2400" dirty="0">
              <a:solidFill>
                <a:prstClr val="white"/>
              </a:solidFill>
            </a:endParaRPr>
          </a:p>
          <a:p>
            <a:pPr lvl="0"/>
            <a:r>
              <a:rPr lang="en-US" sz="2400" dirty="0">
                <a:solidFill>
                  <a:prstClr val="white"/>
                </a:solidFill>
              </a:rPr>
              <a:t>The Collection framework represents a unified architecture for storing and manipulating a group of objects. It has:</a:t>
            </a:r>
          </a:p>
          <a:p>
            <a:pPr lvl="0"/>
            <a:endParaRPr lang="en-US" sz="2400" dirty="0">
              <a:solidFill>
                <a:prstClr val="white"/>
              </a:solidFill>
            </a:endParaRPr>
          </a:p>
          <a:p>
            <a:pPr marL="457200" lvl="0" indent="-457200">
              <a:buFont typeface="+mj-lt"/>
              <a:buAutoNum type="arabicPeriod"/>
            </a:pPr>
            <a:r>
              <a:rPr lang="en-US" sz="2400" dirty="0">
                <a:solidFill>
                  <a:prstClr val="white"/>
                </a:solidFill>
              </a:rPr>
              <a:t>Interfaces and its implementations, i.e., classes</a:t>
            </a:r>
          </a:p>
          <a:p>
            <a:pPr marL="457200" lvl="0" indent="-457200">
              <a:buFont typeface="+mj-lt"/>
              <a:buAutoNum type="arabicPeriod"/>
            </a:pPr>
            <a:r>
              <a:rPr lang="en-US" sz="2400" dirty="0">
                <a:solidFill>
                  <a:prstClr val="white"/>
                </a:solidFill>
              </a:rPr>
              <a:t>Algorithm</a:t>
            </a:r>
          </a:p>
        </p:txBody>
      </p:sp>
    </p:spTree>
    <p:extLst>
      <p:ext uri="{BB962C8B-B14F-4D97-AF65-F5344CB8AC3E}">
        <p14:creationId xmlns:p14="http://schemas.microsoft.com/office/powerpoint/2010/main" val="317418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93106" y="122336"/>
            <a:ext cx="4864893" cy="754025"/>
          </a:xfrm>
        </p:spPr>
        <p:txBody>
          <a:bodyPr>
            <a:normAutofit/>
          </a:bodyPr>
          <a:lstStyle/>
          <a:p>
            <a:r>
              <a:rPr lang="en-US" dirty="0"/>
              <a:t>Hierarchy of Collection Framework</a:t>
            </a:r>
            <a:endParaRPr lang="en-IN" dirty="0"/>
          </a:p>
        </p:txBody>
      </p:sp>
      <p:pic>
        <p:nvPicPr>
          <p:cNvPr id="1026" name="Picture 2" descr="Hierarchy of Java Collection framework">
            <a:extLst>
              <a:ext uri="{FF2B5EF4-FFF2-40B4-BE49-F238E27FC236}">
                <a16:creationId xmlns:a16="http://schemas.microsoft.com/office/drawing/2014/main" xmlns="" id="{244CBEE4-2790-4555-B49E-3D57E256C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37" y="956310"/>
            <a:ext cx="6229032" cy="5596890"/>
          </a:xfrm>
          <a:prstGeom prst="rect">
            <a:avLst/>
          </a:prstGeom>
          <a:solidFill>
            <a:schemeClr val="tx2"/>
          </a:solidFill>
        </p:spPr>
      </p:pic>
      <p:sp>
        <p:nvSpPr>
          <p:cNvPr id="6" name="Rectangle 5">
            <a:extLst>
              <a:ext uri="{FF2B5EF4-FFF2-40B4-BE49-F238E27FC236}">
                <a16:creationId xmlns:a16="http://schemas.microsoft.com/office/drawing/2014/main" xmlns="" id="{3598357F-4B7B-4DDC-9B54-8617B8CC82BF}"/>
              </a:ext>
            </a:extLst>
          </p:cNvPr>
          <p:cNvSpPr/>
          <p:nvPr/>
        </p:nvSpPr>
        <p:spPr>
          <a:xfrm>
            <a:off x="5779294" y="956311"/>
            <a:ext cx="1578769" cy="1339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801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100262" y="0"/>
            <a:ext cx="3360897" cy="553642"/>
          </a:xfrm>
        </p:spPr>
        <p:txBody>
          <a:bodyPr>
            <a:normAutofit/>
          </a:bodyPr>
          <a:lstStyle/>
          <a:p>
            <a:r>
              <a:rPr lang="en-US" dirty="0"/>
              <a:t>Java Iterator</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553643"/>
            <a:ext cx="8715375" cy="7848302"/>
          </a:xfrm>
          <a:prstGeom prst="rect">
            <a:avLst/>
          </a:prstGeom>
          <a:noFill/>
        </p:spPr>
        <p:txBody>
          <a:bodyPr wrap="square" rtlCol="0">
            <a:spAutoFit/>
          </a:bodyPr>
          <a:lstStyle/>
          <a:p>
            <a:r>
              <a:rPr lang="en-US" sz="2400" dirty="0"/>
              <a:t>The Java Iterator interface represents an object capable of iterating through a collection of Java objects, one object at a time. The Iterator interface is one of the oldest mechanisms in Java for iterating collections of objects.</a:t>
            </a:r>
          </a:p>
          <a:p>
            <a:endParaRPr lang="en-US" sz="2400" dirty="0"/>
          </a:p>
          <a:p>
            <a:r>
              <a:rPr lang="en-US" sz="2400" dirty="0"/>
              <a:t>To use a Java Iterator you will have to obtain an Iterator instance from the collection of objects you want to iterate over. The obtained Iterator keeps track of the elements in the underlying collection to make sure you iterate through all of them. </a:t>
            </a:r>
          </a:p>
          <a:p>
            <a:endParaRPr lang="en-US" sz="2400" dirty="0"/>
          </a:p>
          <a:p>
            <a:r>
              <a:rPr lang="en-US" sz="2400" dirty="0"/>
              <a:t>Some collections do not allow you to modify the collection while you are iterating it via an Iterator. In that case you will get a </a:t>
            </a:r>
            <a:r>
              <a:rPr lang="en-US" sz="2400" dirty="0" err="1"/>
              <a:t>ConcurrentModificationException</a:t>
            </a:r>
            <a:r>
              <a:rPr lang="en-US" sz="2400" dirty="0"/>
              <a:t> the next time you call the Iterator next() method.</a:t>
            </a:r>
          </a:p>
          <a:p>
            <a:endParaRPr lang="en-US" sz="2400" dirty="0"/>
          </a:p>
          <a:p>
            <a:r>
              <a:rPr lang="en-US" sz="2400" dirty="0"/>
              <a:t>The Java </a:t>
            </a:r>
            <a:r>
              <a:rPr lang="en-US" sz="2400" dirty="0" err="1"/>
              <a:t>Iterable</a:t>
            </a:r>
            <a:r>
              <a:rPr lang="en-US" sz="2400" dirty="0"/>
              <a:t> interface represents a collection of objects which is </a:t>
            </a:r>
            <a:r>
              <a:rPr lang="en-US" sz="2400" dirty="0" err="1"/>
              <a:t>iterable</a:t>
            </a:r>
            <a:r>
              <a:rPr lang="en-US" sz="2400" dirty="0"/>
              <a:t> - meaning which can be iterated. This means, that a class that implements the Java </a:t>
            </a:r>
            <a:r>
              <a:rPr lang="en-US" sz="2400" dirty="0" err="1"/>
              <a:t>Iterable</a:t>
            </a:r>
            <a:r>
              <a:rPr lang="en-US" sz="2400" dirty="0"/>
              <a:t> interface can have its elements iterated. You can iterate the objects of a Java </a:t>
            </a:r>
            <a:r>
              <a:rPr lang="en-US" sz="2400" dirty="0" err="1"/>
              <a:t>Iterable</a:t>
            </a:r>
            <a:r>
              <a:rPr lang="en-US" sz="2400" dirty="0"/>
              <a:t> in three ways: Via the , by obtaining a Java Iterator from the </a:t>
            </a:r>
            <a:r>
              <a:rPr lang="en-US" sz="2400" dirty="0" err="1"/>
              <a:t>Iterable</a:t>
            </a:r>
            <a:r>
              <a:rPr lang="en-US" sz="2400" dirty="0"/>
              <a:t>, or by calling the Java </a:t>
            </a:r>
            <a:r>
              <a:rPr lang="en-US" sz="2400" dirty="0" err="1"/>
              <a:t>Iterable</a:t>
            </a:r>
            <a:r>
              <a:rPr lang="en-US" sz="2400" dirty="0"/>
              <a:t> </a:t>
            </a:r>
            <a:r>
              <a:rPr lang="en-US" sz="2400" dirty="0" err="1"/>
              <a:t>forEach</a:t>
            </a:r>
            <a:r>
              <a:rPr lang="en-US" sz="2400" dirty="0"/>
              <a:t>() method. </a:t>
            </a:r>
            <a:endParaRPr lang="en-IN" sz="2400" dirty="0"/>
          </a:p>
        </p:txBody>
      </p:sp>
    </p:spTree>
    <p:extLst>
      <p:ext uri="{BB962C8B-B14F-4D97-AF65-F5344CB8AC3E}">
        <p14:creationId xmlns:p14="http://schemas.microsoft.com/office/powerpoint/2010/main" val="155724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Operators</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954107"/>
          </a:xfrm>
          <a:prstGeom prst="rect">
            <a:avLst/>
          </a:prstGeom>
          <a:noFill/>
        </p:spPr>
        <p:txBody>
          <a:bodyPr wrap="square" rtlCol="0">
            <a:spAutoFit/>
          </a:bodyPr>
          <a:lstStyle/>
          <a:p>
            <a:pPr algn="l"/>
            <a:r>
              <a:rPr lang="en-US" sz="2800" b="0" i="0">
                <a:effectLst/>
                <a:latin typeface="verdana" panose="020B0604030504040204" pitchFamily="34" charset="0"/>
              </a:rPr>
              <a:t>Operator in Java is a symbol which is used to perform operations. For example: +, -, *, / etc.</a:t>
            </a:r>
            <a:endParaRPr lang="en-US" sz="2800" b="0" i="0" dirty="0">
              <a:effectLst/>
              <a:latin typeface="verdana" panose="020B0604030504040204" pitchFamily="34" charset="0"/>
            </a:endParaRPr>
          </a:p>
        </p:txBody>
      </p:sp>
    </p:spTree>
    <p:extLst>
      <p:ext uri="{BB962C8B-B14F-4D97-AF65-F5344CB8AC3E}">
        <p14:creationId xmlns:p14="http://schemas.microsoft.com/office/powerpoint/2010/main" val="27740657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Java Generic Collections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657227"/>
            <a:ext cx="8715375" cy="7478970"/>
          </a:xfrm>
          <a:prstGeom prst="rect">
            <a:avLst/>
          </a:prstGeom>
          <a:noFill/>
        </p:spPr>
        <p:txBody>
          <a:bodyPr wrap="square" rtlCol="0">
            <a:spAutoFit/>
          </a:bodyPr>
          <a:lstStyle/>
          <a:p>
            <a:r>
              <a:rPr lang="en-US" sz="2400" dirty="0"/>
              <a:t>The Java Generics features were added to the Java language from Java 5. Generics add a way to specify concrete types to general purpose classes and methods that operated on Object before. </a:t>
            </a:r>
          </a:p>
          <a:p>
            <a:endParaRPr lang="en-US" sz="2400" dirty="0"/>
          </a:p>
          <a:p>
            <a:r>
              <a:rPr lang="en-US" sz="2400" dirty="0"/>
              <a:t>Note: Java generics can be used with other classes than the collection classes, but it is easiest to show the basics of Java generics using collections.</a:t>
            </a:r>
          </a:p>
          <a:p>
            <a:endParaRPr lang="en-US" sz="2400" dirty="0"/>
          </a:p>
          <a:p>
            <a:r>
              <a:rPr lang="en-US" sz="2400" dirty="0"/>
              <a:t>Example - : The List interface represents a list of Object instances. This means that we could put any object into a List. Because any object could be added, you would also have to cast any objects obtained from these objects. Very often you only use a single type with a collection. For instance, you only keep String's or something else in the collection, and not mixed types. With the Java Generics features you can set the type of the collection to limit what kind of objects can be inserted into the collection. Additionally, you don't have to cast the values you obtain from the collection.</a:t>
            </a:r>
          </a:p>
          <a:p>
            <a:r>
              <a:rPr lang="en-US" sz="2400" dirty="0"/>
              <a:t>		</a:t>
            </a:r>
          </a:p>
          <a:p>
            <a:r>
              <a:rPr lang="en-US" sz="2400" dirty="0"/>
              <a:t>			List&lt;String&gt; strings = new </a:t>
            </a:r>
            <a:r>
              <a:rPr lang="en-US" sz="2400" dirty="0" err="1"/>
              <a:t>ArrayList</a:t>
            </a:r>
            <a:r>
              <a:rPr lang="en-US" sz="2400" dirty="0"/>
              <a:t>&lt;String&gt;();</a:t>
            </a:r>
          </a:p>
        </p:txBody>
      </p:sp>
    </p:spTree>
    <p:extLst>
      <p:ext uri="{BB962C8B-B14F-4D97-AF65-F5344CB8AC3E}">
        <p14:creationId xmlns:p14="http://schemas.microsoft.com/office/powerpoint/2010/main" val="34709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64494" y="4016353"/>
            <a:ext cx="6858000" cy="1641490"/>
          </a:xfrm>
        </p:spPr>
        <p:txBody>
          <a:bodyPr>
            <a:normAutofit/>
          </a:bodyPr>
          <a:lstStyle/>
          <a:p>
            <a:r>
              <a:rPr lang="en-US" dirty="0"/>
              <a:t>LIST </a:t>
            </a:r>
            <a:endParaRPr lang="en-IN" dirty="0"/>
          </a:p>
        </p:txBody>
      </p:sp>
    </p:spTree>
    <p:extLst>
      <p:ext uri="{BB962C8B-B14F-4D97-AF65-F5344CB8AC3E}">
        <p14:creationId xmlns:p14="http://schemas.microsoft.com/office/powerpoint/2010/main" val="11750062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964407" y="1"/>
            <a:ext cx="6858000" cy="710381"/>
          </a:xfrm>
        </p:spPr>
        <p:txBody>
          <a:bodyPr/>
          <a:lstStyle/>
          <a:p>
            <a:r>
              <a:rPr lang="en-IN" dirty="0"/>
              <a:t>What is LIST </a:t>
            </a:r>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370975"/>
          </a:xfrm>
          <a:prstGeom prst="rect">
            <a:avLst/>
          </a:prstGeom>
          <a:noFill/>
        </p:spPr>
        <p:txBody>
          <a:bodyPr wrap="square" rtlCol="0">
            <a:spAutoFit/>
          </a:bodyPr>
          <a:lstStyle/>
          <a:p>
            <a:pPr lvl="0"/>
            <a:r>
              <a:rPr lang="en-US" sz="2400" dirty="0">
                <a:solidFill>
                  <a:prstClr val="white"/>
                </a:solidFill>
              </a:rPr>
              <a:t>The Java List interface, </a:t>
            </a:r>
            <a:r>
              <a:rPr lang="en-US" sz="2400" dirty="0" err="1">
                <a:solidFill>
                  <a:prstClr val="white"/>
                </a:solidFill>
              </a:rPr>
              <a:t>java.util.List</a:t>
            </a:r>
            <a:r>
              <a:rPr lang="en-US" sz="2400" dirty="0">
                <a:solidFill>
                  <a:prstClr val="white"/>
                </a:solidFill>
              </a:rPr>
              <a:t>, represents an ordered sequence of objects. The elements contained in a Java List can be inserted, accessed, iterated and removed according to the order in which they appear internally in the Java List. The ordering of the elements is why this data structure is called a List.</a:t>
            </a:r>
          </a:p>
          <a:p>
            <a:pPr lvl="0"/>
            <a:endParaRPr lang="en-US" sz="2400" dirty="0">
              <a:solidFill>
                <a:prstClr val="white"/>
              </a:solidFill>
            </a:endParaRPr>
          </a:p>
          <a:p>
            <a:pPr lvl="0"/>
            <a:r>
              <a:rPr lang="en-US" sz="2400" dirty="0">
                <a:solidFill>
                  <a:prstClr val="white"/>
                </a:solidFill>
              </a:rPr>
              <a:t>Each element in a Java List has an index. The first element in the List has index 0, the second element has index 1 etc. The index means "how many elements away from the beginning of the list". The first element is thus 0 elements away from the beginning of the list - because it is at the beginning of the list.</a:t>
            </a:r>
          </a:p>
          <a:p>
            <a:pPr lvl="0"/>
            <a:endParaRPr lang="en-US" sz="2400" dirty="0">
              <a:solidFill>
                <a:prstClr val="white"/>
              </a:solidFill>
            </a:endParaRPr>
          </a:p>
          <a:p>
            <a:pPr lvl="0"/>
            <a:r>
              <a:rPr lang="en-US" sz="2400" dirty="0">
                <a:solidFill>
                  <a:prstClr val="white"/>
                </a:solidFill>
              </a:rPr>
              <a:t>You can add any Java object to a List. If the List is not typed, using Java Generics, then you can even mix objects of different types (classes) in the same List. Mixing objects of different types in the same List is not often done in practice.</a:t>
            </a:r>
          </a:p>
          <a:p>
            <a:pPr lvl="0"/>
            <a:endParaRPr lang="en-US" sz="2400" dirty="0">
              <a:solidFill>
                <a:prstClr val="white"/>
              </a:solidFill>
            </a:endParaRPr>
          </a:p>
        </p:txBody>
      </p:sp>
    </p:spTree>
    <p:extLst>
      <p:ext uri="{BB962C8B-B14F-4D97-AF65-F5344CB8AC3E}">
        <p14:creationId xmlns:p14="http://schemas.microsoft.com/office/powerpoint/2010/main" val="6476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564731" y="0"/>
            <a:ext cx="1521618" cy="495300"/>
          </a:xfrm>
        </p:spPr>
        <p:txBody>
          <a:bodyPr>
            <a:normAutofit lnSpcReduction="10000"/>
          </a:bodyPr>
          <a:lstStyle/>
          <a:p>
            <a:r>
              <a:rPr lang="en-US" dirty="0" err="1"/>
              <a:t>ArrayList</a:t>
            </a:r>
            <a:endParaRPr lang="en-IN" dirty="0"/>
          </a:p>
        </p:txBody>
      </p:sp>
      <p:sp>
        <p:nvSpPr>
          <p:cNvPr id="8" name="TextBox 7">
            <a:extLst>
              <a:ext uri="{FF2B5EF4-FFF2-40B4-BE49-F238E27FC236}">
                <a16:creationId xmlns:a16="http://schemas.microsoft.com/office/drawing/2014/main" xmlns="" id="{B332197C-8315-47F1-A8B9-C36D75592781}"/>
              </a:ext>
            </a:extLst>
          </p:cNvPr>
          <p:cNvSpPr txBox="1"/>
          <p:nvPr/>
        </p:nvSpPr>
        <p:spPr>
          <a:xfrm>
            <a:off x="178594" y="592605"/>
            <a:ext cx="8786813" cy="747897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Java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class uses a dynamic array for storing the elements. It is like an array, but there is no size limit. We can add or remove elements anytime. So, it is much more flexible than the traditional array. It is found in the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java.util</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package. It is like the Vector in 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The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in Java can have the duplicate elements also. It implements the List interface so we can use all the methods of List interface here. The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maintains the insertion order internally.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It inherits the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AbstractList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class and implements List interface.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The important points about Java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class are: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Java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class can contain duplicate elements.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Java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class maintains insertion order.</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Java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class is non synchronized.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Java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allows random access because array works at the index basis.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In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manipulation is little bit slower than the LinkedList in Java because a lot of shifting needs to occur if any element is removed from the array list.</a:t>
            </a:r>
          </a:p>
        </p:txBody>
      </p:sp>
    </p:spTree>
    <p:extLst>
      <p:ext uri="{BB962C8B-B14F-4D97-AF65-F5344CB8AC3E}">
        <p14:creationId xmlns:p14="http://schemas.microsoft.com/office/powerpoint/2010/main" val="42221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barn(inVertical)">
                                      <p:cBhvr>
                                        <p:cTn id="32" dur="500"/>
                                        <p:tgtEl>
                                          <p:spTgt spid="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barn(inVertical)">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barn(inVertical)">
                                      <p:cBhvr>
                                        <p:cTn id="42" dur="500"/>
                                        <p:tgtEl>
                                          <p:spTgt spid="8">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barn(inVertical)">
                                      <p:cBhvr>
                                        <p:cTn id="47"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08E2B2A-6F93-433C-934C-41587A716981}"/>
              </a:ext>
            </a:extLst>
          </p:cNvPr>
          <p:cNvSpPr txBox="1"/>
          <p:nvPr/>
        </p:nvSpPr>
        <p:spPr>
          <a:xfrm>
            <a:off x="214313" y="553643"/>
            <a:ext cx="8715375" cy="6186309"/>
          </a:xfrm>
          <a:prstGeom prst="rect">
            <a:avLst/>
          </a:prstGeom>
          <a:noFill/>
        </p:spPr>
        <p:txBody>
          <a:bodyPr wrap="square" rtlCol="0">
            <a:spAutoFit/>
          </a:bodyPr>
          <a:lstStyle/>
          <a:p>
            <a:r>
              <a:rPr lang="en-IN" sz="2800" b="1" dirty="0"/>
              <a:t>Declaration of </a:t>
            </a:r>
            <a:r>
              <a:rPr lang="en-IN" sz="2800" b="1" dirty="0" err="1"/>
              <a:t>ArrayList</a:t>
            </a:r>
            <a:r>
              <a:rPr lang="en-IN" sz="2800" b="1" dirty="0"/>
              <a:t> - :</a:t>
            </a:r>
          </a:p>
          <a:p>
            <a:endParaRPr lang="en-IN" sz="2400" dirty="0"/>
          </a:p>
          <a:p>
            <a:r>
              <a:rPr lang="en-IN" sz="2400" dirty="0"/>
              <a:t>public class </a:t>
            </a:r>
            <a:r>
              <a:rPr lang="en-IN" sz="2400" dirty="0" err="1"/>
              <a:t>ArrayList</a:t>
            </a:r>
            <a:r>
              <a:rPr lang="en-IN" sz="2400" dirty="0"/>
              <a:t>&lt;E&gt; extends </a:t>
            </a:r>
            <a:r>
              <a:rPr lang="en-IN" sz="2400" dirty="0" err="1"/>
              <a:t>AbstractList</a:t>
            </a:r>
            <a:r>
              <a:rPr lang="en-IN" sz="2400" dirty="0"/>
              <a:t>&lt;E&gt; implements List&lt;E&gt;, </a:t>
            </a:r>
            <a:r>
              <a:rPr lang="en-IN" sz="2400" dirty="0" err="1"/>
              <a:t>RandomAccess</a:t>
            </a:r>
            <a:r>
              <a:rPr lang="en-IN" sz="2400" dirty="0"/>
              <a:t>, Cloneable, Serializable</a:t>
            </a:r>
          </a:p>
          <a:p>
            <a:endParaRPr lang="en-IN" sz="2400" dirty="0"/>
          </a:p>
          <a:p>
            <a:r>
              <a:rPr lang="en-IN" sz="2800" b="1" dirty="0"/>
              <a:t>Java Non-generic Vs. Generic Collection – </a:t>
            </a:r>
          </a:p>
          <a:p>
            <a:endParaRPr lang="en-IN" sz="2800" b="1" dirty="0"/>
          </a:p>
          <a:p>
            <a:r>
              <a:rPr lang="en-US" sz="2400" dirty="0"/>
              <a:t>		</a:t>
            </a:r>
          </a:p>
          <a:p>
            <a:endParaRPr lang="en-US" sz="2400" dirty="0"/>
          </a:p>
          <a:p>
            <a:endParaRPr lang="en-US" sz="2400" dirty="0"/>
          </a:p>
          <a:p>
            <a:endParaRPr lang="en-US" sz="2400" dirty="0"/>
          </a:p>
          <a:p>
            <a:endParaRPr lang="en-US" sz="2400" dirty="0"/>
          </a:p>
          <a:p>
            <a:endParaRPr lang="en-US" sz="2400" dirty="0"/>
          </a:p>
          <a:p>
            <a:r>
              <a:rPr lang="en-US" sz="2400" dirty="0"/>
              <a:t>In a generic collection, we specify the type in angular braces. Now </a:t>
            </a:r>
            <a:r>
              <a:rPr lang="en-US" sz="2400" dirty="0" err="1"/>
              <a:t>ArrayList</a:t>
            </a:r>
            <a:r>
              <a:rPr lang="en-US" sz="2400" dirty="0"/>
              <a:t> is forced to have the only specified type of objects in it. If you try to add another type of object, it gives compile time error.</a:t>
            </a:r>
            <a:endParaRPr lang="en-IN" sz="2400" dirty="0"/>
          </a:p>
        </p:txBody>
      </p:sp>
      <p:sp>
        <p:nvSpPr>
          <p:cNvPr id="7" name="Rectangle 6">
            <a:extLst>
              <a:ext uri="{FF2B5EF4-FFF2-40B4-BE49-F238E27FC236}">
                <a16:creationId xmlns:a16="http://schemas.microsoft.com/office/drawing/2014/main" xmlns="" id="{ED232209-B02A-48D8-9DD3-8234BA15BEE9}"/>
              </a:ext>
            </a:extLst>
          </p:cNvPr>
          <p:cNvSpPr/>
          <p:nvPr/>
        </p:nvSpPr>
        <p:spPr>
          <a:xfrm>
            <a:off x="271463" y="3224213"/>
            <a:ext cx="8443912" cy="447675"/>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list=new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      //creating old non-generic </a:t>
            </a:r>
            <a:r>
              <a:rPr kumimoji="0" lang="en-US" sz="2400" b="0" i="0" u="none" strike="noStrike" kern="1200" cap="none" spc="0" normalizeH="0" baseline="0" noProof="0" dirty="0" err="1">
                <a:ln>
                  <a:noFill/>
                </a:ln>
                <a:solidFill>
                  <a:prstClr val="white"/>
                </a:solidFill>
                <a:effectLst/>
                <a:uLnTx/>
                <a:uFillTx/>
                <a:latin typeface="Corbel" panose="020B0503020204020204"/>
                <a:ea typeface="+mn-ea"/>
                <a:cs typeface="+mn-cs"/>
              </a:rPr>
              <a:t>arraylist</a:t>
            </a:r>
            <a:endParaRPr lang="en-IN" dirty="0"/>
          </a:p>
        </p:txBody>
      </p:sp>
      <p:sp>
        <p:nvSpPr>
          <p:cNvPr id="8" name="Rectangle 7">
            <a:extLst>
              <a:ext uri="{FF2B5EF4-FFF2-40B4-BE49-F238E27FC236}">
                <a16:creationId xmlns:a16="http://schemas.microsoft.com/office/drawing/2014/main" xmlns="" id="{5E300A24-FC3D-48B2-A61F-886EBC2DE853}"/>
              </a:ext>
            </a:extLst>
          </p:cNvPr>
          <p:cNvSpPr/>
          <p:nvPr/>
        </p:nvSpPr>
        <p:spPr>
          <a:xfrm>
            <a:off x="271463" y="4445618"/>
            <a:ext cx="8443912" cy="447675"/>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400" b="0" i="0" u="none" strike="noStrike" kern="1200" cap="none" spc="0" normalizeH="0" baseline="0" noProof="0">
                <a:ln>
                  <a:noFill/>
                </a:ln>
                <a:solidFill>
                  <a:prstClr val="white"/>
                </a:solidFill>
                <a:effectLst/>
                <a:uLnTx/>
                <a:uFillTx/>
                <a:latin typeface="Corbel" panose="020B0503020204020204"/>
                <a:ea typeface="+mn-ea"/>
                <a:cs typeface="+mn-cs"/>
              </a:rPr>
              <a:t>ArrayList&lt;String&gt; list=new ArrayList&lt;String&gt;();//creating new generic arraylist </a:t>
            </a:r>
            <a:endParaRPr lang="en-IN" dirty="0"/>
          </a:p>
        </p:txBody>
      </p:sp>
    </p:spTree>
    <p:extLst>
      <p:ext uri="{BB962C8B-B14F-4D97-AF65-F5344CB8AC3E}">
        <p14:creationId xmlns:p14="http://schemas.microsoft.com/office/powerpoint/2010/main" val="180919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12" end="12"/>
                                            </p:txEl>
                                          </p:spTgt>
                                        </p:tgtEl>
                                        <p:attrNameLst>
                                          <p:attrName>style.visibility</p:attrName>
                                        </p:attrNameLst>
                                      </p:cBhvr>
                                      <p:to>
                                        <p:strVal val="visible"/>
                                      </p:to>
                                    </p:set>
                                    <p:animEffect transition="in" filter="barn(inVertical)">
                                      <p:cBhvr>
                                        <p:cTn id="3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Java LinkedList class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809626"/>
            <a:ext cx="8715375" cy="6494085"/>
          </a:xfrm>
          <a:prstGeom prst="rect">
            <a:avLst/>
          </a:prstGeom>
          <a:noFill/>
        </p:spPr>
        <p:txBody>
          <a:bodyPr wrap="square" rtlCol="0">
            <a:spAutoFit/>
          </a:bodyPr>
          <a:lstStyle/>
          <a:p>
            <a:r>
              <a:rPr lang="en-US" sz="2400" dirty="0"/>
              <a:t>Java LinkedList class uses a doubly linked list to store the elements. It provides a linked-list data structure. It inherits the </a:t>
            </a:r>
            <a:r>
              <a:rPr lang="en-US" sz="2400" dirty="0" err="1"/>
              <a:t>AbstractList</a:t>
            </a:r>
            <a:r>
              <a:rPr lang="en-US" sz="2400" dirty="0"/>
              <a:t> class and implements List and Deque interfaces.</a:t>
            </a:r>
          </a:p>
          <a:p>
            <a:endParaRPr lang="en-US" sz="2400" dirty="0"/>
          </a:p>
          <a:p>
            <a:r>
              <a:rPr lang="en-US" sz="2400" dirty="0"/>
              <a:t>The important points about Java LinkedList are:</a:t>
            </a:r>
          </a:p>
          <a:p>
            <a:endParaRPr lang="en-US" sz="2400" dirty="0"/>
          </a:p>
          <a:p>
            <a:pPr marL="342900" indent="-342900">
              <a:buFont typeface="Arial" panose="020B0604020202020204" pitchFamily="34" charset="0"/>
              <a:buChar char="•"/>
            </a:pPr>
            <a:r>
              <a:rPr lang="en-US" sz="2400" dirty="0"/>
              <a:t>Java LinkedList class can contain duplicate elements.</a:t>
            </a:r>
          </a:p>
          <a:p>
            <a:pPr marL="342900" indent="-342900">
              <a:buFont typeface="Arial" panose="020B0604020202020204" pitchFamily="34" charset="0"/>
              <a:buChar char="•"/>
            </a:pPr>
            <a:r>
              <a:rPr lang="en-US" sz="2400" dirty="0"/>
              <a:t>Java LinkedList class maintains insertion order.</a:t>
            </a:r>
          </a:p>
          <a:p>
            <a:pPr marL="342900" indent="-342900">
              <a:buFont typeface="Arial" panose="020B0604020202020204" pitchFamily="34" charset="0"/>
              <a:buChar char="•"/>
            </a:pPr>
            <a:r>
              <a:rPr lang="en-US" sz="2400" dirty="0"/>
              <a:t>Java LinkedList class is non synchronized.</a:t>
            </a:r>
          </a:p>
          <a:p>
            <a:pPr marL="342900" indent="-342900">
              <a:buFont typeface="Arial" panose="020B0604020202020204" pitchFamily="34" charset="0"/>
              <a:buChar char="•"/>
            </a:pPr>
            <a:r>
              <a:rPr lang="en-US" sz="2400" dirty="0"/>
              <a:t>In Java LinkedList class, manipulation is fast because no shifting needs to occur.</a:t>
            </a:r>
          </a:p>
          <a:p>
            <a:pPr marL="342900" indent="-342900">
              <a:buFont typeface="Arial" panose="020B0604020202020204" pitchFamily="34" charset="0"/>
              <a:buChar char="•"/>
            </a:pPr>
            <a:r>
              <a:rPr lang="en-US" sz="2400" dirty="0"/>
              <a:t>Java LinkedList class can be used as a list, stack or queue.</a:t>
            </a:r>
          </a:p>
          <a:p>
            <a:pPr marL="342900" indent="-342900">
              <a:buFont typeface="Arial" panose="020B0604020202020204" pitchFamily="34" charset="0"/>
              <a:buChar char="•"/>
            </a:pPr>
            <a:endParaRPr lang="en-US" sz="2400" dirty="0"/>
          </a:p>
          <a:p>
            <a:r>
              <a:rPr lang="en-US" sz="2800" b="1" dirty="0"/>
              <a:t>LinkedList class declaration -:</a:t>
            </a:r>
          </a:p>
          <a:p>
            <a:endParaRPr lang="en-US" sz="2800" b="1" dirty="0"/>
          </a:p>
          <a:p>
            <a:r>
              <a:rPr lang="en-US" sz="2400" dirty="0"/>
              <a:t>public class LinkedList&lt;E&gt; extends </a:t>
            </a:r>
            <a:r>
              <a:rPr lang="en-US" sz="2400" dirty="0" err="1"/>
              <a:t>AbstractSequentialList</a:t>
            </a:r>
            <a:r>
              <a:rPr lang="en-US" sz="2400" dirty="0"/>
              <a:t>&lt;E&gt; implements List&lt;E&gt;, Deque&lt;E&gt;, Cloneable, Serializable</a:t>
            </a:r>
          </a:p>
        </p:txBody>
      </p:sp>
    </p:spTree>
    <p:extLst>
      <p:ext uri="{BB962C8B-B14F-4D97-AF65-F5344CB8AC3E}">
        <p14:creationId xmlns:p14="http://schemas.microsoft.com/office/powerpoint/2010/main" val="115911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barn(inVertical)">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barn(inVertical)">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err="1"/>
              <a:t>ArrayList</a:t>
            </a:r>
            <a:r>
              <a:rPr lang="en-US" dirty="0"/>
              <a:t> V/S LinkedList</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809626"/>
            <a:ext cx="8715375" cy="1569660"/>
          </a:xfrm>
          <a:prstGeom prst="rect">
            <a:avLst/>
          </a:prstGeom>
          <a:noFill/>
        </p:spPr>
        <p:txBody>
          <a:bodyPr wrap="square" rtlCol="0">
            <a:spAutoFit/>
          </a:bodyPr>
          <a:lstStyle/>
          <a:p>
            <a:r>
              <a:rPr lang="en-US" sz="2400" dirty="0" err="1"/>
              <a:t>ArrayList</a:t>
            </a:r>
            <a:r>
              <a:rPr lang="en-US" sz="2400" dirty="0"/>
              <a:t> and LinkedList both implements List interface and maintains insertion order. Both are non synchronized classes.</a:t>
            </a:r>
          </a:p>
          <a:p>
            <a:endParaRPr lang="en-US" sz="2400" dirty="0"/>
          </a:p>
          <a:p>
            <a:endParaRPr lang="en-US" sz="2400" dirty="0"/>
          </a:p>
        </p:txBody>
      </p:sp>
      <p:graphicFrame>
        <p:nvGraphicFramePr>
          <p:cNvPr id="2" name="Table 1">
            <a:extLst>
              <a:ext uri="{FF2B5EF4-FFF2-40B4-BE49-F238E27FC236}">
                <a16:creationId xmlns:a16="http://schemas.microsoft.com/office/drawing/2014/main" xmlns="" id="{6E4C6B1E-34BF-4CDE-91FA-671339904E50}"/>
              </a:ext>
            </a:extLst>
          </p:cNvPr>
          <p:cNvGraphicFramePr>
            <a:graphicFrameLocks noGrp="1"/>
          </p:cNvGraphicFramePr>
          <p:nvPr>
            <p:extLst>
              <p:ext uri="{D42A27DB-BD31-4B8C-83A1-F6EECF244321}">
                <p14:modId xmlns:p14="http://schemas.microsoft.com/office/powerpoint/2010/main" val="4040361745"/>
              </p:ext>
            </p:extLst>
          </p:nvPr>
        </p:nvGraphicFramePr>
        <p:xfrm>
          <a:off x="157163" y="1657353"/>
          <a:ext cx="8772525" cy="5053769"/>
        </p:xfrm>
        <a:graphic>
          <a:graphicData uri="http://schemas.openxmlformats.org/drawingml/2006/table">
            <a:tbl>
              <a:tblPr/>
              <a:tblGrid>
                <a:gridCol w="4386263">
                  <a:extLst>
                    <a:ext uri="{9D8B030D-6E8A-4147-A177-3AD203B41FA5}">
                      <a16:colId xmlns:a16="http://schemas.microsoft.com/office/drawing/2014/main" xmlns="" val="600699181"/>
                    </a:ext>
                  </a:extLst>
                </a:gridCol>
                <a:gridCol w="4386263">
                  <a:extLst>
                    <a:ext uri="{9D8B030D-6E8A-4147-A177-3AD203B41FA5}">
                      <a16:colId xmlns:a16="http://schemas.microsoft.com/office/drawing/2014/main" xmlns="" val="2846036811"/>
                    </a:ext>
                  </a:extLst>
                </a:gridCol>
              </a:tblGrid>
              <a:tr h="459460">
                <a:tc>
                  <a:txBody>
                    <a:bodyPr/>
                    <a:lstStyle/>
                    <a:p>
                      <a:pPr algn="ctr" fontAlgn="t"/>
                      <a:r>
                        <a:rPr lang="en-IN" sz="2800" b="1" dirty="0" err="1">
                          <a:solidFill>
                            <a:srgbClr val="000000"/>
                          </a:solidFill>
                          <a:effectLst/>
                          <a:latin typeface="times new roman" panose="02020603050405020304" pitchFamily="18" charset="0"/>
                        </a:rPr>
                        <a:t>ArrayList</a:t>
                      </a:r>
                      <a:endParaRPr lang="en-IN" sz="2800" b="1" dirty="0">
                        <a:solidFill>
                          <a:srgbClr val="000000"/>
                        </a:solidFill>
                        <a:effectLst/>
                        <a:latin typeface="times new roman" panose="02020603050405020304" pitchFamily="18" charset="0"/>
                      </a:endParaRPr>
                    </a:p>
                  </a:txBody>
                  <a:tcPr marL="39351" marR="39351" marT="52468" marB="52468">
                    <a:lnL w="6350" cap="flat" cmpd="sng" algn="ctr">
                      <a:solidFill>
                        <a:srgbClr val="98179E"/>
                      </a:solidFill>
                      <a:prstDash val="solid"/>
                      <a:round/>
                      <a:headEnd type="none" w="med" len="med"/>
                      <a:tailEnd type="none" w="med" len="med"/>
                    </a:lnL>
                    <a:lnR w="6350" cap="flat" cmpd="sng" algn="ctr">
                      <a:solidFill>
                        <a:srgbClr val="98179E"/>
                      </a:solidFill>
                      <a:prstDash val="solid"/>
                      <a:round/>
                      <a:headEnd type="none" w="med" len="med"/>
                      <a:tailEnd type="none" w="med" len="med"/>
                    </a:lnR>
                    <a:lnT w="6350" cap="flat" cmpd="sng" algn="ctr">
                      <a:solidFill>
                        <a:srgbClr val="98179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800" b="1" dirty="0">
                          <a:solidFill>
                            <a:srgbClr val="000000"/>
                          </a:solidFill>
                          <a:effectLst/>
                          <a:latin typeface="times new roman" panose="02020603050405020304" pitchFamily="18" charset="0"/>
                        </a:rPr>
                        <a:t>LinkedList</a:t>
                      </a:r>
                    </a:p>
                  </a:txBody>
                  <a:tcPr marL="39351" marR="39351" marT="52468" marB="52468">
                    <a:lnL w="6350" cap="flat" cmpd="sng" algn="ctr">
                      <a:solidFill>
                        <a:srgbClr val="98179E"/>
                      </a:solidFill>
                      <a:prstDash val="solid"/>
                      <a:round/>
                      <a:headEnd type="none" w="med" len="med"/>
                      <a:tailEnd type="none" w="med" len="med"/>
                    </a:lnL>
                    <a:lnR w="6350" cap="flat" cmpd="sng" algn="ctr">
                      <a:solidFill>
                        <a:srgbClr val="98179E"/>
                      </a:solidFill>
                      <a:prstDash val="solid"/>
                      <a:round/>
                      <a:headEnd type="none" w="med" len="med"/>
                      <a:tailEnd type="none" w="med" len="med"/>
                    </a:lnR>
                    <a:lnT w="6350" cap="flat" cmpd="sng" algn="ctr">
                      <a:solidFill>
                        <a:srgbClr val="98179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64589233"/>
                  </a:ext>
                </a:extLst>
              </a:tr>
              <a:tr h="912724">
                <a:tc>
                  <a:txBody>
                    <a:bodyPr/>
                    <a:lstStyle/>
                    <a:p>
                      <a:pPr algn="l" fontAlgn="t"/>
                      <a:r>
                        <a:rPr lang="en-US" sz="2000" dirty="0">
                          <a:solidFill>
                            <a:srgbClr val="000000"/>
                          </a:solidFill>
                          <a:effectLst/>
                          <a:latin typeface="verdana" panose="020B0604030504040204" pitchFamily="34" charset="0"/>
                        </a:rPr>
                        <a:t>1) </a:t>
                      </a:r>
                      <a:r>
                        <a:rPr lang="en-US" sz="2000" dirty="0" err="1">
                          <a:solidFill>
                            <a:srgbClr val="000000"/>
                          </a:solidFill>
                          <a:effectLst/>
                          <a:latin typeface="verdana" panose="020B0604030504040204" pitchFamily="34" charset="0"/>
                        </a:rPr>
                        <a:t>ArrayList</a:t>
                      </a:r>
                      <a:r>
                        <a:rPr lang="en-US" sz="2000" dirty="0">
                          <a:solidFill>
                            <a:srgbClr val="000000"/>
                          </a:solidFill>
                          <a:effectLst/>
                          <a:latin typeface="verdana" panose="020B0604030504040204" pitchFamily="34" charset="0"/>
                        </a:rPr>
                        <a:t> internally uses a </a:t>
                      </a:r>
                      <a:r>
                        <a:rPr lang="en-US" sz="2000" b="1" dirty="0">
                          <a:solidFill>
                            <a:srgbClr val="000000"/>
                          </a:solidFill>
                          <a:effectLst/>
                          <a:latin typeface="verdana" panose="020B0604030504040204" pitchFamily="34" charset="0"/>
                        </a:rPr>
                        <a:t>dynamic array</a:t>
                      </a:r>
                      <a:r>
                        <a:rPr lang="en-US" sz="2000" dirty="0">
                          <a:solidFill>
                            <a:srgbClr val="000000"/>
                          </a:solidFill>
                          <a:effectLst/>
                          <a:latin typeface="verdana" panose="020B0604030504040204" pitchFamily="34" charset="0"/>
                        </a:rPr>
                        <a:t> to store the elements.</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LinkedList internally uses a </a:t>
                      </a:r>
                      <a:r>
                        <a:rPr lang="en-US" sz="2000" b="1" dirty="0">
                          <a:solidFill>
                            <a:srgbClr val="000000"/>
                          </a:solidFill>
                          <a:effectLst/>
                          <a:latin typeface="verdana" panose="020B0604030504040204" pitchFamily="34" charset="0"/>
                        </a:rPr>
                        <a:t>doubly linked list</a:t>
                      </a:r>
                      <a:r>
                        <a:rPr lang="en-US" sz="2000" dirty="0">
                          <a:solidFill>
                            <a:srgbClr val="000000"/>
                          </a:solidFill>
                          <a:effectLst/>
                          <a:latin typeface="verdana" panose="020B0604030504040204" pitchFamily="34" charset="0"/>
                        </a:rPr>
                        <a:t> to store the elements.</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798870338"/>
                  </a:ext>
                </a:extLst>
              </a:tr>
              <a:tr h="1748095">
                <a:tc>
                  <a:txBody>
                    <a:bodyPr/>
                    <a:lstStyle/>
                    <a:p>
                      <a:pPr algn="l" fontAlgn="t"/>
                      <a:r>
                        <a:rPr lang="en-US" sz="2000" dirty="0">
                          <a:solidFill>
                            <a:srgbClr val="000000"/>
                          </a:solidFill>
                          <a:effectLst/>
                          <a:latin typeface="verdana" panose="020B0604030504040204" pitchFamily="34" charset="0"/>
                        </a:rPr>
                        <a:t>2) Manipulation with </a:t>
                      </a:r>
                      <a:r>
                        <a:rPr lang="en-US" sz="2000" dirty="0" err="1">
                          <a:solidFill>
                            <a:srgbClr val="000000"/>
                          </a:solidFill>
                          <a:effectLst/>
                          <a:latin typeface="verdana" panose="020B0604030504040204" pitchFamily="34" charset="0"/>
                        </a:rPr>
                        <a:t>ArrayList</a:t>
                      </a:r>
                      <a:r>
                        <a:rPr lang="en-US" sz="2000" dirty="0">
                          <a:solidFill>
                            <a:srgbClr val="000000"/>
                          </a:solidFill>
                          <a:effectLst/>
                          <a:latin typeface="verdana" panose="020B0604030504040204" pitchFamily="34" charset="0"/>
                        </a:rPr>
                        <a:t> is </a:t>
                      </a:r>
                      <a:r>
                        <a:rPr lang="en-US" sz="2000" b="1" dirty="0">
                          <a:solidFill>
                            <a:srgbClr val="000000"/>
                          </a:solidFill>
                          <a:effectLst/>
                          <a:latin typeface="verdana" panose="020B0604030504040204" pitchFamily="34" charset="0"/>
                        </a:rPr>
                        <a:t>slow</a:t>
                      </a:r>
                      <a:r>
                        <a:rPr lang="en-US" sz="2000" dirty="0">
                          <a:solidFill>
                            <a:srgbClr val="000000"/>
                          </a:solidFill>
                          <a:effectLst/>
                          <a:latin typeface="verdana" panose="020B0604030504040204" pitchFamily="34" charset="0"/>
                        </a:rPr>
                        <a:t> because it internally uses an array. If any element is removed from the array, all the bits are shifted in memory.</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Manipulation with LinkedList is </a:t>
                      </a:r>
                      <a:r>
                        <a:rPr lang="en-US" sz="2000" b="1">
                          <a:solidFill>
                            <a:srgbClr val="000000"/>
                          </a:solidFill>
                          <a:effectLst/>
                          <a:latin typeface="verdana" panose="020B0604030504040204" pitchFamily="34" charset="0"/>
                        </a:rPr>
                        <a:t>faster</a:t>
                      </a:r>
                      <a:r>
                        <a:rPr lang="en-US" sz="2000">
                          <a:solidFill>
                            <a:srgbClr val="000000"/>
                          </a:solidFill>
                          <a:effectLst/>
                          <a:latin typeface="verdana" panose="020B0604030504040204" pitchFamily="34" charset="0"/>
                        </a:rPr>
                        <a:t> than ArrayList because it uses a doubly linked list, so no bit shifting is required in memory.</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756252671"/>
                  </a:ext>
                </a:extLst>
              </a:tr>
              <a:tr h="1121564">
                <a:tc>
                  <a:txBody>
                    <a:bodyPr/>
                    <a:lstStyle/>
                    <a:p>
                      <a:pPr algn="l" fontAlgn="t"/>
                      <a:r>
                        <a:rPr lang="en-US" sz="2000">
                          <a:solidFill>
                            <a:srgbClr val="000000"/>
                          </a:solidFill>
                          <a:effectLst/>
                          <a:latin typeface="verdana" panose="020B0604030504040204" pitchFamily="34" charset="0"/>
                        </a:rPr>
                        <a:t>3) An ArrayList class can </a:t>
                      </a:r>
                      <a:r>
                        <a:rPr lang="en-US" sz="2000" b="1">
                          <a:solidFill>
                            <a:srgbClr val="000000"/>
                          </a:solidFill>
                          <a:effectLst/>
                          <a:latin typeface="verdana" panose="020B0604030504040204" pitchFamily="34" charset="0"/>
                        </a:rPr>
                        <a:t>act as a list</a:t>
                      </a:r>
                      <a:r>
                        <a:rPr lang="en-US" sz="2000">
                          <a:solidFill>
                            <a:srgbClr val="000000"/>
                          </a:solidFill>
                          <a:effectLst/>
                          <a:latin typeface="verdana" panose="020B0604030504040204" pitchFamily="34" charset="0"/>
                        </a:rPr>
                        <a:t> only because it implements List only.</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LinkedList class can </a:t>
                      </a:r>
                      <a:r>
                        <a:rPr lang="en-US" sz="2000" b="1">
                          <a:solidFill>
                            <a:srgbClr val="000000"/>
                          </a:solidFill>
                          <a:effectLst/>
                          <a:latin typeface="verdana" panose="020B0604030504040204" pitchFamily="34" charset="0"/>
                        </a:rPr>
                        <a:t>act as a list and queue</a:t>
                      </a:r>
                      <a:r>
                        <a:rPr lang="en-US" sz="2000">
                          <a:solidFill>
                            <a:srgbClr val="000000"/>
                          </a:solidFill>
                          <a:effectLst/>
                          <a:latin typeface="verdana" panose="020B0604030504040204" pitchFamily="34" charset="0"/>
                        </a:rPr>
                        <a:t> both because it implements List and Deque interfaces.</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327694327"/>
                  </a:ext>
                </a:extLst>
              </a:tr>
              <a:tr h="739730">
                <a:tc>
                  <a:txBody>
                    <a:bodyPr/>
                    <a:lstStyle/>
                    <a:p>
                      <a:pPr algn="l" fontAlgn="t"/>
                      <a:r>
                        <a:rPr lang="en-US" sz="2000">
                          <a:solidFill>
                            <a:srgbClr val="000000"/>
                          </a:solidFill>
                          <a:effectLst/>
                          <a:latin typeface="verdana" panose="020B0604030504040204" pitchFamily="34" charset="0"/>
                        </a:rPr>
                        <a:t>4) ArrayList is </a:t>
                      </a:r>
                      <a:r>
                        <a:rPr lang="en-US" sz="2000" b="1">
                          <a:solidFill>
                            <a:srgbClr val="000000"/>
                          </a:solidFill>
                          <a:effectLst/>
                          <a:latin typeface="verdana" panose="020B0604030504040204" pitchFamily="34" charset="0"/>
                        </a:rPr>
                        <a:t>better for storing and accessing</a:t>
                      </a:r>
                      <a:r>
                        <a:rPr lang="en-US" sz="2000">
                          <a:solidFill>
                            <a:srgbClr val="000000"/>
                          </a:solidFill>
                          <a:effectLst/>
                          <a:latin typeface="verdana" panose="020B0604030504040204" pitchFamily="34" charset="0"/>
                        </a:rPr>
                        <a:t> data.</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000000"/>
                          </a:solidFill>
                          <a:effectLst/>
                          <a:latin typeface="verdana" panose="020B0604030504040204" pitchFamily="34" charset="0"/>
                        </a:rPr>
                        <a:t>LinkedList is </a:t>
                      </a:r>
                      <a:r>
                        <a:rPr lang="en-IN" sz="2000" b="1" dirty="0">
                          <a:solidFill>
                            <a:srgbClr val="000000"/>
                          </a:solidFill>
                          <a:effectLst/>
                          <a:latin typeface="verdana" panose="020B0604030504040204" pitchFamily="34" charset="0"/>
                        </a:rPr>
                        <a:t>better for manipulating</a:t>
                      </a:r>
                      <a:r>
                        <a:rPr lang="en-IN" sz="2000" dirty="0">
                          <a:solidFill>
                            <a:srgbClr val="000000"/>
                          </a:solidFill>
                          <a:effectLst/>
                          <a:latin typeface="verdana" panose="020B0604030504040204" pitchFamily="34" charset="0"/>
                        </a:rPr>
                        <a:t> data.</a:t>
                      </a:r>
                    </a:p>
                  </a:txBody>
                  <a:tcPr marL="26234" marR="26234" marT="34979" marB="3497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510003679"/>
                  </a:ext>
                </a:extLst>
              </a:tr>
            </a:tbl>
          </a:graphicData>
        </a:graphic>
      </p:graphicFrame>
    </p:spTree>
    <p:extLst>
      <p:ext uri="{BB962C8B-B14F-4D97-AF65-F5344CB8AC3E}">
        <p14:creationId xmlns:p14="http://schemas.microsoft.com/office/powerpoint/2010/main" val="9214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Doubly Linked List</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809627"/>
            <a:ext cx="8715375" cy="830997"/>
          </a:xfrm>
          <a:prstGeom prst="rect">
            <a:avLst/>
          </a:prstGeom>
          <a:noFill/>
        </p:spPr>
        <p:txBody>
          <a:bodyPr wrap="square" rtlCol="0">
            <a:spAutoFit/>
          </a:bodyPr>
          <a:lstStyle/>
          <a:p>
            <a:endParaRPr lang="en-US" sz="2400" dirty="0"/>
          </a:p>
          <a:p>
            <a:endParaRPr lang="en-US" sz="2400" dirty="0"/>
          </a:p>
        </p:txBody>
      </p:sp>
      <p:pic>
        <p:nvPicPr>
          <p:cNvPr id="7" name="Picture 6" descr="A screenshot of a computer&#10;&#10;Description automatically generated with low confidence">
            <a:extLst>
              <a:ext uri="{FF2B5EF4-FFF2-40B4-BE49-F238E27FC236}">
                <a16:creationId xmlns:a16="http://schemas.microsoft.com/office/drawing/2014/main" xmlns="" id="{686589C7-75E0-483E-88F2-40B024DC8069}"/>
              </a:ext>
            </a:extLst>
          </p:cNvPr>
          <p:cNvPicPr>
            <a:picLocks noChangeAspect="1"/>
          </p:cNvPicPr>
          <p:nvPr/>
        </p:nvPicPr>
        <p:blipFill>
          <a:blip r:embed="rId2"/>
          <a:stretch>
            <a:fillRect/>
          </a:stretch>
        </p:blipFill>
        <p:spPr>
          <a:xfrm>
            <a:off x="2321524" y="1640624"/>
            <a:ext cx="5022758" cy="1924319"/>
          </a:xfrm>
          <a:prstGeom prst="rect">
            <a:avLst/>
          </a:prstGeom>
        </p:spPr>
      </p:pic>
    </p:spTree>
    <p:extLst>
      <p:ext uri="{BB962C8B-B14F-4D97-AF65-F5344CB8AC3E}">
        <p14:creationId xmlns:p14="http://schemas.microsoft.com/office/powerpoint/2010/main" val="382760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64494" y="4016353"/>
            <a:ext cx="6858000" cy="1641490"/>
          </a:xfrm>
        </p:spPr>
        <p:txBody>
          <a:bodyPr>
            <a:normAutofit/>
          </a:bodyPr>
          <a:lstStyle/>
          <a:p>
            <a:r>
              <a:rPr lang="en-US" dirty="0"/>
              <a:t>SET </a:t>
            </a:r>
            <a:endParaRPr lang="en-IN" dirty="0"/>
          </a:p>
        </p:txBody>
      </p:sp>
    </p:spTree>
    <p:extLst>
      <p:ext uri="{BB962C8B-B14F-4D97-AF65-F5344CB8AC3E}">
        <p14:creationId xmlns:p14="http://schemas.microsoft.com/office/powerpoint/2010/main" val="5888279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964407" y="1"/>
            <a:ext cx="6858000" cy="710381"/>
          </a:xfrm>
        </p:spPr>
        <p:txBody>
          <a:bodyPr/>
          <a:lstStyle/>
          <a:p>
            <a:r>
              <a:rPr lang="en-IN" dirty="0"/>
              <a:t>What is HashSet </a:t>
            </a:r>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740307"/>
          </a:xfrm>
          <a:prstGeom prst="rect">
            <a:avLst/>
          </a:prstGeom>
          <a:noFill/>
        </p:spPr>
        <p:txBody>
          <a:bodyPr wrap="square" rtlCol="0">
            <a:spAutoFit/>
          </a:bodyPr>
          <a:lstStyle/>
          <a:p>
            <a:pPr lvl="0"/>
            <a:r>
              <a:rPr lang="en-US" sz="2400" dirty="0">
                <a:solidFill>
                  <a:prstClr val="white"/>
                </a:solidFill>
              </a:rPr>
              <a:t>Java HashSet class is used to create a collection that uses a hash table for storage. It inherits the </a:t>
            </a:r>
            <a:r>
              <a:rPr lang="en-US" sz="2400" dirty="0" err="1">
                <a:solidFill>
                  <a:prstClr val="white"/>
                </a:solidFill>
              </a:rPr>
              <a:t>AbstractSet</a:t>
            </a:r>
            <a:r>
              <a:rPr lang="en-US" sz="2400" dirty="0">
                <a:solidFill>
                  <a:prstClr val="white"/>
                </a:solidFill>
              </a:rPr>
              <a:t> class and implements Set interface.</a:t>
            </a:r>
          </a:p>
          <a:p>
            <a:pPr lvl="0"/>
            <a:endParaRPr lang="en-US" sz="2400" dirty="0">
              <a:solidFill>
                <a:prstClr val="white"/>
              </a:solidFill>
            </a:endParaRPr>
          </a:p>
          <a:p>
            <a:pPr lvl="0"/>
            <a:r>
              <a:rPr lang="en-US" sz="2400" dirty="0">
                <a:solidFill>
                  <a:prstClr val="white"/>
                </a:solidFill>
              </a:rPr>
              <a:t>The important points about Java HashSet class are:</a:t>
            </a:r>
          </a:p>
          <a:p>
            <a:pPr lvl="0"/>
            <a:endParaRPr lang="en-US" sz="2400" dirty="0">
              <a:solidFill>
                <a:prstClr val="white"/>
              </a:solidFill>
            </a:endParaRPr>
          </a:p>
          <a:p>
            <a:pPr marL="342900" lvl="0" indent="-342900">
              <a:buFont typeface="Arial" panose="020B0604020202020204" pitchFamily="34" charset="0"/>
              <a:buChar char="•"/>
            </a:pPr>
            <a:r>
              <a:rPr lang="en-US" sz="2400" dirty="0">
                <a:solidFill>
                  <a:prstClr val="white"/>
                </a:solidFill>
              </a:rPr>
              <a:t>HashSet stores the elements by using a mechanism called hashing.</a:t>
            </a:r>
          </a:p>
          <a:p>
            <a:pPr marL="342900" lvl="0" indent="-342900">
              <a:buFont typeface="Arial" panose="020B0604020202020204" pitchFamily="34" charset="0"/>
              <a:buChar char="•"/>
            </a:pPr>
            <a:r>
              <a:rPr lang="en-US" sz="2400" dirty="0">
                <a:solidFill>
                  <a:prstClr val="white"/>
                </a:solidFill>
              </a:rPr>
              <a:t>HashSet contains unique elements only.</a:t>
            </a:r>
          </a:p>
          <a:p>
            <a:pPr marL="342900" lvl="0" indent="-342900">
              <a:buFont typeface="Arial" panose="020B0604020202020204" pitchFamily="34" charset="0"/>
              <a:buChar char="•"/>
            </a:pPr>
            <a:r>
              <a:rPr lang="en-US" sz="2400" dirty="0">
                <a:solidFill>
                  <a:prstClr val="white"/>
                </a:solidFill>
              </a:rPr>
              <a:t>HashSet allows null value.</a:t>
            </a:r>
          </a:p>
          <a:p>
            <a:pPr marL="342900" lvl="0" indent="-342900">
              <a:buFont typeface="Arial" panose="020B0604020202020204" pitchFamily="34" charset="0"/>
              <a:buChar char="•"/>
            </a:pPr>
            <a:r>
              <a:rPr lang="en-US" sz="2400" dirty="0">
                <a:solidFill>
                  <a:prstClr val="white"/>
                </a:solidFill>
              </a:rPr>
              <a:t>HashSet class is non synchronized.</a:t>
            </a:r>
          </a:p>
          <a:p>
            <a:pPr marL="342900" lvl="0" indent="-342900">
              <a:buFont typeface="Arial" panose="020B0604020202020204" pitchFamily="34" charset="0"/>
              <a:buChar char="•"/>
            </a:pPr>
            <a:r>
              <a:rPr lang="en-US" sz="2400" dirty="0">
                <a:solidFill>
                  <a:prstClr val="white"/>
                </a:solidFill>
              </a:rPr>
              <a:t>HashSet doesn't maintain the insertion order. Here, elements are inserted on the basis of their </a:t>
            </a:r>
            <a:r>
              <a:rPr lang="en-US" sz="2400" dirty="0" err="1">
                <a:solidFill>
                  <a:prstClr val="white"/>
                </a:solidFill>
              </a:rPr>
              <a:t>hashcode</a:t>
            </a:r>
            <a:r>
              <a:rPr lang="en-US" sz="2400" dirty="0">
                <a:solidFill>
                  <a:prstClr val="white"/>
                </a:solidFill>
              </a:rPr>
              <a:t>.</a:t>
            </a:r>
          </a:p>
          <a:p>
            <a:pPr marL="342900" lvl="0" indent="-342900">
              <a:buFont typeface="Arial" panose="020B0604020202020204" pitchFamily="34" charset="0"/>
              <a:buChar char="•"/>
            </a:pPr>
            <a:r>
              <a:rPr lang="en-US" sz="2400" dirty="0">
                <a:solidFill>
                  <a:prstClr val="white"/>
                </a:solidFill>
              </a:rPr>
              <a:t>HashSet is the best approach for search operations.</a:t>
            </a:r>
          </a:p>
          <a:p>
            <a:pPr marL="342900" lvl="0" indent="-342900">
              <a:buFont typeface="Arial" panose="020B0604020202020204" pitchFamily="34" charset="0"/>
              <a:buChar char="•"/>
            </a:pPr>
            <a:r>
              <a:rPr lang="en-US" sz="2400" dirty="0">
                <a:solidFill>
                  <a:prstClr val="white"/>
                </a:solidFill>
              </a:rPr>
              <a:t>The initial default capacity of HashSet is 16, and the load factor is 0.75.</a:t>
            </a:r>
          </a:p>
          <a:p>
            <a:pPr lvl="0"/>
            <a:r>
              <a:rPr lang="en-US" sz="2400" dirty="0">
                <a:solidFill>
                  <a:prstClr val="white"/>
                </a:solidFill>
              </a:rPr>
              <a:t>	</a:t>
            </a:r>
          </a:p>
          <a:p>
            <a:pPr lvl="0"/>
            <a:r>
              <a:rPr lang="en-US" sz="2400" dirty="0">
                <a:solidFill>
                  <a:prstClr val="white"/>
                </a:solidFill>
              </a:rPr>
              <a:t>	** A list can contain duplicate elements whereas Set contains unique elements only.</a:t>
            </a:r>
          </a:p>
        </p:txBody>
      </p:sp>
    </p:spTree>
    <p:extLst>
      <p:ext uri="{BB962C8B-B14F-4D97-AF65-F5344CB8AC3E}">
        <p14:creationId xmlns:p14="http://schemas.microsoft.com/office/powerpoint/2010/main" val="49139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arn(inVertic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arn(inVertical)">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arn(inVertical)">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barn(inVertical)">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barn(inVertical)">
                                      <p:cBhvr>
                                        <p:cTn id="52" dur="500"/>
                                        <p:tgtEl>
                                          <p:spTgt spid="6">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animEffect transition="in" filter="barn(inVertical)">
                                      <p:cBhvr>
                                        <p:cTn id="5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268130" y="-177240"/>
            <a:ext cx="6858000" cy="754025"/>
          </a:xfrm>
        </p:spPr>
        <p:txBody>
          <a:bodyPr/>
          <a:lstStyle/>
          <a:p>
            <a:r>
              <a:rPr lang="en-IN" dirty="0"/>
              <a:t>Java Operator Precedence</a:t>
            </a:r>
          </a:p>
        </p:txBody>
      </p:sp>
      <p:graphicFrame>
        <p:nvGraphicFramePr>
          <p:cNvPr id="2" name="Table 1">
            <a:extLst>
              <a:ext uri="{FF2B5EF4-FFF2-40B4-BE49-F238E27FC236}">
                <a16:creationId xmlns="" xmlns:a16="http://schemas.microsoft.com/office/drawing/2014/main" id="{C591F569-B8B7-44DB-B752-DCA171F1D8CD}"/>
              </a:ext>
            </a:extLst>
          </p:cNvPr>
          <p:cNvGraphicFramePr>
            <a:graphicFrameLocks noGrp="1"/>
          </p:cNvGraphicFramePr>
          <p:nvPr>
            <p:extLst>
              <p:ext uri="{D42A27DB-BD31-4B8C-83A1-F6EECF244321}">
                <p14:modId xmlns:p14="http://schemas.microsoft.com/office/powerpoint/2010/main" val="546121042"/>
              </p:ext>
            </p:extLst>
          </p:nvPr>
        </p:nvGraphicFramePr>
        <p:xfrm>
          <a:off x="200025" y="676277"/>
          <a:ext cx="8558214" cy="6090287"/>
        </p:xfrm>
        <a:graphic>
          <a:graphicData uri="http://schemas.openxmlformats.org/drawingml/2006/table">
            <a:tbl>
              <a:tblPr/>
              <a:tblGrid>
                <a:gridCol w="2852738">
                  <a:extLst>
                    <a:ext uri="{9D8B030D-6E8A-4147-A177-3AD203B41FA5}">
                      <a16:colId xmlns="" xmlns:a16="http://schemas.microsoft.com/office/drawing/2014/main" val="673139366"/>
                    </a:ext>
                  </a:extLst>
                </a:gridCol>
                <a:gridCol w="2852738">
                  <a:extLst>
                    <a:ext uri="{9D8B030D-6E8A-4147-A177-3AD203B41FA5}">
                      <a16:colId xmlns="" xmlns:a16="http://schemas.microsoft.com/office/drawing/2014/main" val="3592980063"/>
                    </a:ext>
                  </a:extLst>
                </a:gridCol>
                <a:gridCol w="2852738">
                  <a:extLst>
                    <a:ext uri="{9D8B030D-6E8A-4147-A177-3AD203B41FA5}">
                      <a16:colId xmlns="" xmlns:a16="http://schemas.microsoft.com/office/drawing/2014/main" val="1779344296"/>
                    </a:ext>
                  </a:extLst>
                </a:gridCol>
              </a:tblGrid>
              <a:tr h="330269">
                <a:tc>
                  <a:txBody>
                    <a:bodyPr/>
                    <a:lstStyle/>
                    <a:p>
                      <a:pPr algn="l" fontAlgn="t"/>
                      <a:r>
                        <a:rPr lang="en-IN" sz="1000">
                          <a:solidFill>
                            <a:srgbClr val="000000"/>
                          </a:solidFill>
                          <a:effectLst/>
                          <a:latin typeface="times new roman" panose="02020603050405020304" pitchFamily="18" charset="0"/>
                        </a:rPr>
                        <a:t>Operator Type</a:t>
                      </a:r>
                    </a:p>
                  </a:txBody>
                  <a:tcPr marL="31541" marR="31541" marT="42055" marB="42055">
                    <a:lnL w="6350" cap="flat" cmpd="sng" algn="ctr">
                      <a:solidFill>
                        <a:srgbClr val="E0B8A0"/>
                      </a:solidFill>
                      <a:prstDash val="solid"/>
                      <a:round/>
                      <a:headEnd type="none" w="med" len="med"/>
                      <a:tailEnd type="none" w="med" len="med"/>
                    </a:lnL>
                    <a:lnR w="6350" cap="flat" cmpd="sng" algn="ctr">
                      <a:solidFill>
                        <a:srgbClr val="E0B8A0"/>
                      </a:solidFill>
                      <a:prstDash val="solid"/>
                      <a:round/>
                      <a:headEnd type="none" w="med" len="med"/>
                      <a:tailEnd type="none" w="med" len="med"/>
                    </a:lnR>
                    <a:lnT w="6350" cap="flat" cmpd="sng" algn="ctr">
                      <a:solidFill>
                        <a:srgbClr val="E0B8A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Category</a:t>
                      </a:r>
                    </a:p>
                  </a:txBody>
                  <a:tcPr marL="31541" marR="31541" marT="42055" marB="42055">
                    <a:lnL w="6350" cap="flat" cmpd="sng" algn="ctr">
                      <a:solidFill>
                        <a:srgbClr val="E0B8A0"/>
                      </a:solidFill>
                      <a:prstDash val="solid"/>
                      <a:round/>
                      <a:headEnd type="none" w="med" len="med"/>
                      <a:tailEnd type="none" w="med" len="med"/>
                    </a:lnL>
                    <a:lnR w="6350" cap="flat" cmpd="sng" algn="ctr">
                      <a:solidFill>
                        <a:srgbClr val="E0B8A0"/>
                      </a:solidFill>
                      <a:prstDash val="solid"/>
                      <a:round/>
                      <a:headEnd type="none" w="med" len="med"/>
                      <a:tailEnd type="none" w="med" len="med"/>
                    </a:lnR>
                    <a:lnT w="6350" cap="flat" cmpd="sng" algn="ctr">
                      <a:solidFill>
                        <a:srgbClr val="E0B8A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Precedence</a:t>
                      </a:r>
                    </a:p>
                  </a:txBody>
                  <a:tcPr marL="31541" marR="31541" marT="42055" marB="42055">
                    <a:lnL w="6350" cap="flat" cmpd="sng" algn="ctr">
                      <a:solidFill>
                        <a:srgbClr val="E0B8A0"/>
                      </a:solidFill>
                      <a:prstDash val="solid"/>
                      <a:round/>
                      <a:headEnd type="none" w="med" len="med"/>
                      <a:tailEnd type="none" w="med" len="med"/>
                    </a:lnL>
                    <a:lnR w="6350" cap="flat" cmpd="sng" algn="ctr">
                      <a:solidFill>
                        <a:srgbClr val="E0B8A0"/>
                      </a:solidFill>
                      <a:prstDash val="solid"/>
                      <a:round/>
                      <a:headEnd type="none" w="med" len="med"/>
                      <a:tailEnd type="none" w="med" len="med"/>
                    </a:lnR>
                    <a:lnT w="6350" cap="flat" cmpd="sng" algn="ctr">
                      <a:solidFill>
                        <a:srgbClr val="E0B8A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105087044"/>
                  </a:ext>
                </a:extLst>
              </a:tr>
              <a:tr h="291118">
                <a:tc rowSpan="2">
                  <a:txBody>
                    <a:bodyPr/>
                    <a:lstStyle/>
                    <a:p>
                      <a:pPr algn="l" fontAlgn="t"/>
                      <a:r>
                        <a:rPr lang="en-IN" sz="1000">
                          <a:solidFill>
                            <a:srgbClr val="000000"/>
                          </a:solidFill>
                          <a:effectLst/>
                          <a:latin typeface="verdana" panose="020B0604030504040204" pitchFamily="34" charset="0"/>
                        </a:rPr>
                        <a:t>Unary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postfix</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75939420"/>
                  </a:ext>
                </a:extLst>
              </a:tr>
              <a:tr h="712558">
                <a:tc vMerge="1">
                  <a:txBody>
                    <a:bodyPr/>
                    <a:lstStyle/>
                    <a:p>
                      <a:endParaRPr lang="en-IN"/>
                    </a:p>
                  </a:txBody>
                  <a:tcPr/>
                </a:tc>
                <a:tc>
                  <a:txBody>
                    <a:bodyPr/>
                    <a:lstStyle/>
                    <a:p>
                      <a:pPr algn="l" fontAlgn="t"/>
                      <a:r>
                        <a:rPr lang="en-IN" sz="1000" dirty="0">
                          <a:solidFill>
                            <a:srgbClr val="000000"/>
                          </a:solidFill>
                          <a:effectLst/>
                          <a:latin typeface="verdana" panose="020B0604030504040204" pitchFamily="34" charset="0"/>
                        </a:rPr>
                        <a:t>prefix</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22253083"/>
                  </a:ext>
                </a:extLst>
              </a:tr>
              <a:tr h="291118">
                <a:tc rowSpan="2">
                  <a:txBody>
                    <a:bodyPr/>
                    <a:lstStyle/>
                    <a:p>
                      <a:pPr algn="l" fontAlgn="t"/>
                      <a:r>
                        <a:rPr lang="en-IN" sz="1000">
                          <a:solidFill>
                            <a:srgbClr val="000000"/>
                          </a:solidFill>
                          <a:effectLst/>
                          <a:latin typeface="verdana" panose="020B0604030504040204" pitchFamily="34" charset="0"/>
                        </a:rPr>
                        <a:t>Arithmetic</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multiplicative</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 /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987388963"/>
                  </a:ext>
                </a:extLst>
              </a:tr>
              <a:tr h="291118">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additive</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56589924"/>
                  </a:ext>
                </a:extLst>
              </a:tr>
              <a:tr h="291118">
                <a:tc>
                  <a:txBody>
                    <a:bodyPr/>
                    <a:lstStyle/>
                    <a:p>
                      <a:pPr algn="l" fontAlgn="t"/>
                      <a:r>
                        <a:rPr lang="en-IN" sz="1000">
                          <a:solidFill>
                            <a:srgbClr val="000000"/>
                          </a:solidFill>
                          <a:effectLst/>
                          <a:latin typeface="verdana" panose="020B0604030504040204" pitchFamily="34" charset="0"/>
                        </a:rPr>
                        <a:t>Shift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shift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&lt;&lt; &gt;&gt; &gt;&gt;&gt;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156097561"/>
                  </a:ext>
                </a:extLst>
              </a:tr>
              <a:tr h="501140">
                <a:tc rowSpan="2">
                  <a:txBody>
                    <a:bodyPr/>
                    <a:lstStyle/>
                    <a:p>
                      <a:pPr algn="l" fontAlgn="t"/>
                      <a:r>
                        <a:rPr lang="en-IN" sz="1000">
                          <a:solidFill>
                            <a:srgbClr val="000000"/>
                          </a:solidFill>
                          <a:effectLst/>
                          <a:latin typeface="verdana" panose="020B0604030504040204" pitchFamily="34" charset="0"/>
                        </a:rPr>
                        <a:t>Relational</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comparison</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&lt; &gt; &lt;= &gt;= instanceof</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768580763"/>
                  </a:ext>
                </a:extLst>
              </a:tr>
              <a:tr h="291118">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equality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513479730"/>
                  </a:ext>
                </a:extLst>
              </a:tr>
              <a:tr h="291118">
                <a:tc rowSpan="3">
                  <a:txBody>
                    <a:bodyPr/>
                    <a:lstStyle/>
                    <a:p>
                      <a:pPr algn="l" fontAlgn="t"/>
                      <a:r>
                        <a:rPr lang="en-IN" sz="1000">
                          <a:solidFill>
                            <a:srgbClr val="000000"/>
                          </a:solidFill>
                          <a:effectLst/>
                          <a:latin typeface="verdana" panose="020B0604030504040204" pitchFamily="34" charset="0"/>
                        </a:rPr>
                        <a:t>Bitwise</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bitwise AND</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&amp;</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34592979"/>
                  </a:ext>
                </a:extLst>
              </a:tr>
              <a:tr h="501140">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bitwise exclusive OR</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75156235"/>
                  </a:ext>
                </a:extLst>
              </a:tr>
              <a:tr h="501140">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bitwise inclusive OR</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34559503"/>
                  </a:ext>
                </a:extLst>
              </a:tr>
              <a:tr h="291118">
                <a:tc rowSpan="2">
                  <a:txBody>
                    <a:bodyPr/>
                    <a:lstStyle/>
                    <a:p>
                      <a:pPr algn="l" fontAlgn="t"/>
                      <a:r>
                        <a:rPr lang="en-IN" sz="1000">
                          <a:solidFill>
                            <a:srgbClr val="000000"/>
                          </a:solidFill>
                          <a:effectLst/>
                          <a:latin typeface="verdana" panose="020B0604030504040204" pitchFamily="34" charset="0"/>
                        </a:rPr>
                        <a:t>Logical</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logical AND</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&amp;&amp;</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43793935"/>
                  </a:ext>
                </a:extLst>
              </a:tr>
              <a:tr h="291118">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logical OR</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113637260"/>
                  </a:ext>
                </a:extLst>
              </a:tr>
              <a:tr h="291118">
                <a:tc>
                  <a:txBody>
                    <a:bodyPr/>
                    <a:lstStyle/>
                    <a:p>
                      <a:pPr algn="l" fontAlgn="t"/>
                      <a:r>
                        <a:rPr lang="en-IN" sz="1000">
                          <a:solidFill>
                            <a:srgbClr val="000000"/>
                          </a:solidFill>
                          <a:effectLst/>
                          <a:latin typeface="verdana" panose="020B0604030504040204" pitchFamily="34" charset="0"/>
                        </a:rPr>
                        <a:t>Ternary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ternary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66911957"/>
                  </a:ext>
                </a:extLst>
              </a:tr>
              <a:tr h="923978">
                <a:tc>
                  <a:txBody>
                    <a:bodyPr/>
                    <a:lstStyle/>
                    <a:p>
                      <a:pPr algn="l" fontAlgn="t"/>
                      <a:r>
                        <a:rPr lang="en-IN" sz="1000">
                          <a:solidFill>
                            <a:srgbClr val="000000"/>
                          </a:solidFill>
                          <a:effectLst/>
                          <a:latin typeface="verdana" panose="020B0604030504040204" pitchFamily="34" charset="0"/>
                        </a:rPr>
                        <a:t>Assignment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assignment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dirty="0">
                          <a:solidFill>
                            <a:srgbClr val="000000"/>
                          </a:solidFill>
                          <a:effectLst/>
                          <a:latin typeface="verdana" panose="020B0604030504040204" pitchFamily="34" charset="0"/>
                        </a:rPr>
                        <a:t>= += -= *= /= %= &amp;= ^= |= &lt;&lt;= &gt;&gt;= &gt;&gt;&gt;=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467510825"/>
                  </a:ext>
                </a:extLst>
              </a:tr>
            </a:tbl>
          </a:graphicData>
        </a:graphic>
      </p:graphicFrame>
    </p:spTree>
    <p:extLst>
      <p:ext uri="{BB962C8B-B14F-4D97-AF65-F5344CB8AC3E}">
        <p14:creationId xmlns:p14="http://schemas.microsoft.com/office/powerpoint/2010/main" val="21455676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243263" y="0"/>
            <a:ext cx="2357437" cy="592604"/>
          </a:xfrm>
        </p:spPr>
        <p:txBody>
          <a:bodyPr>
            <a:normAutofit/>
          </a:bodyPr>
          <a:lstStyle/>
          <a:p>
            <a:r>
              <a:rPr lang="en-IN" dirty="0" err="1"/>
              <a:t>LinkedHashSet</a:t>
            </a:r>
            <a:r>
              <a:rPr lang="en-IN" dirty="0"/>
              <a:t> </a:t>
            </a:r>
          </a:p>
        </p:txBody>
      </p:sp>
      <p:sp>
        <p:nvSpPr>
          <p:cNvPr id="8" name="TextBox 7">
            <a:extLst>
              <a:ext uri="{FF2B5EF4-FFF2-40B4-BE49-F238E27FC236}">
                <a16:creationId xmlns:a16="http://schemas.microsoft.com/office/drawing/2014/main" xmlns="" id="{B332197C-8315-47F1-A8B9-C36D75592781}"/>
              </a:ext>
            </a:extLst>
          </p:cNvPr>
          <p:cNvSpPr txBox="1"/>
          <p:nvPr/>
        </p:nvSpPr>
        <p:spPr>
          <a:xfrm>
            <a:off x="178594" y="592604"/>
            <a:ext cx="8786813" cy="5632311"/>
          </a:xfrm>
          <a:prstGeom prst="rect">
            <a:avLst/>
          </a:prstGeom>
          <a:noFill/>
        </p:spPr>
        <p:txBody>
          <a:bodyPr wrap="square">
            <a:spAutoFit/>
          </a:bodyPr>
          <a:lstStyle/>
          <a:p>
            <a:pPr lvl="0">
              <a:defRPr/>
            </a:pPr>
            <a:r>
              <a:rPr lang="en-US" sz="2400" dirty="0">
                <a:solidFill>
                  <a:prstClr val="white"/>
                </a:solidFill>
              </a:rPr>
              <a:t>Java </a:t>
            </a:r>
            <a:r>
              <a:rPr lang="en-US" sz="2400" dirty="0" err="1">
                <a:solidFill>
                  <a:prstClr val="white"/>
                </a:solidFill>
              </a:rPr>
              <a:t>LinkedHashSet</a:t>
            </a:r>
            <a:r>
              <a:rPr lang="en-US" sz="2400" dirty="0">
                <a:solidFill>
                  <a:prstClr val="white"/>
                </a:solidFill>
              </a:rPr>
              <a:t> class is a </a:t>
            </a:r>
            <a:r>
              <a:rPr lang="en-US" sz="2400" dirty="0" err="1">
                <a:solidFill>
                  <a:prstClr val="white"/>
                </a:solidFill>
              </a:rPr>
              <a:t>Hashtable</a:t>
            </a:r>
            <a:r>
              <a:rPr lang="en-US" sz="2400" dirty="0">
                <a:solidFill>
                  <a:prstClr val="white"/>
                </a:solidFill>
              </a:rPr>
              <a:t> and Linked list implementation of the set interface. It inherits HashSet class and implements Set interface.</a:t>
            </a:r>
          </a:p>
          <a:p>
            <a:pPr lvl="0">
              <a:defRPr/>
            </a:pPr>
            <a:r>
              <a:rPr lang="en-US" sz="2400" dirty="0">
                <a:solidFill>
                  <a:prstClr val="white"/>
                </a:solidFill>
              </a:rPr>
              <a:t>The </a:t>
            </a:r>
            <a:r>
              <a:rPr lang="en-US" sz="2400" dirty="0" err="1">
                <a:solidFill>
                  <a:prstClr val="white"/>
                </a:solidFill>
              </a:rPr>
              <a:t>LinkedHashSet</a:t>
            </a:r>
            <a:r>
              <a:rPr lang="en-US" sz="2400" dirty="0">
                <a:solidFill>
                  <a:prstClr val="white"/>
                </a:solidFill>
              </a:rPr>
              <a:t> class extends HashSet class which implements Set interface. The Set interface inherits Collection and </a:t>
            </a:r>
            <a:r>
              <a:rPr lang="en-US" sz="2400" dirty="0" err="1">
                <a:solidFill>
                  <a:prstClr val="white"/>
                </a:solidFill>
              </a:rPr>
              <a:t>Iterable</a:t>
            </a:r>
            <a:r>
              <a:rPr lang="en-US" sz="2400" dirty="0">
                <a:solidFill>
                  <a:prstClr val="white"/>
                </a:solidFill>
              </a:rPr>
              <a:t> interfaces in hierarchical order.</a:t>
            </a:r>
          </a:p>
          <a:p>
            <a:pPr lvl="0">
              <a:defRPr/>
            </a:pPr>
            <a:endParaRPr lang="en-US" sz="2400" dirty="0">
              <a:solidFill>
                <a:prstClr val="white"/>
              </a:solidFill>
            </a:endParaRPr>
          </a:p>
          <a:p>
            <a:pPr lvl="0">
              <a:defRPr/>
            </a:pPr>
            <a:r>
              <a:rPr lang="en-US" sz="2400" dirty="0">
                <a:solidFill>
                  <a:prstClr val="white"/>
                </a:solidFill>
              </a:rPr>
              <a:t>The important points about Java </a:t>
            </a:r>
            <a:r>
              <a:rPr lang="en-US" sz="2400" dirty="0" err="1">
                <a:solidFill>
                  <a:prstClr val="white"/>
                </a:solidFill>
              </a:rPr>
              <a:t>LinkedHashSet</a:t>
            </a:r>
            <a:r>
              <a:rPr lang="en-US" sz="2400" dirty="0">
                <a:solidFill>
                  <a:prstClr val="white"/>
                </a:solidFill>
              </a:rPr>
              <a:t> class are:</a:t>
            </a:r>
          </a:p>
          <a:p>
            <a:pPr lvl="0">
              <a:defRPr/>
            </a:pPr>
            <a:endParaRPr lang="en-US" sz="2400" dirty="0">
              <a:solidFill>
                <a:prstClr val="white"/>
              </a:solidFill>
            </a:endParaRPr>
          </a:p>
          <a:p>
            <a:pPr marL="342900" lvl="0" indent="-342900">
              <a:buFont typeface="Arial" panose="020B0604020202020204" pitchFamily="34" charset="0"/>
              <a:buChar char="•"/>
              <a:defRPr/>
            </a:pPr>
            <a:r>
              <a:rPr lang="en-US" sz="2400" dirty="0">
                <a:solidFill>
                  <a:prstClr val="white"/>
                </a:solidFill>
              </a:rPr>
              <a:t>Java </a:t>
            </a:r>
            <a:r>
              <a:rPr lang="en-US" sz="2400" dirty="0" err="1">
                <a:solidFill>
                  <a:prstClr val="white"/>
                </a:solidFill>
              </a:rPr>
              <a:t>LinkedHashSet</a:t>
            </a:r>
            <a:r>
              <a:rPr lang="en-US" sz="2400" dirty="0">
                <a:solidFill>
                  <a:prstClr val="white"/>
                </a:solidFill>
              </a:rPr>
              <a:t> class contains unique elements only like HashSet.</a:t>
            </a:r>
          </a:p>
          <a:p>
            <a:pPr marL="342900" lvl="0" indent="-342900">
              <a:buFont typeface="Arial" panose="020B0604020202020204" pitchFamily="34" charset="0"/>
              <a:buChar char="•"/>
              <a:defRPr/>
            </a:pPr>
            <a:r>
              <a:rPr lang="en-US" sz="2400" dirty="0">
                <a:solidFill>
                  <a:prstClr val="white"/>
                </a:solidFill>
              </a:rPr>
              <a:t>Java </a:t>
            </a:r>
            <a:r>
              <a:rPr lang="en-US" sz="2400" dirty="0" err="1">
                <a:solidFill>
                  <a:prstClr val="white"/>
                </a:solidFill>
              </a:rPr>
              <a:t>LinkedHashSet</a:t>
            </a:r>
            <a:r>
              <a:rPr lang="en-US" sz="2400" dirty="0">
                <a:solidFill>
                  <a:prstClr val="white"/>
                </a:solidFill>
              </a:rPr>
              <a:t> class provides all optional set operation and permits null elements.</a:t>
            </a:r>
          </a:p>
          <a:p>
            <a:pPr marL="342900" lvl="0" indent="-342900">
              <a:buFont typeface="Arial" panose="020B0604020202020204" pitchFamily="34" charset="0"/>
              <a:buChar char="•"/>
              <a:defRPr/>
            </a:pPr>
            <a:r>
              <a:rPr lang="en-US" sz="2400" dirty="0">
                <a:solidFill>
                  <a:prstClr val="white"/>
                </a:solidFill>
              </a:rPr>
              <a:t>Java </a:t>
            </a:r>
            <a:r>
              <a:rPr lang="en-US" sz="2400" dirty="0" err="1">
                <a:solidFill>
                  <a:prstClr val="white"/>
                </a:solidFill>
              </a:rPr>
              <a:t>LinkedHashSet</a:t>
            </a:r>
            <a:r>
              <a:rPr lang="en-US" sz="2400" dirty="0">
                <a:solidFill>
                  <a:prstClr val="white"/>
                </a:solidFill>
              </a:rPr>
              <a:t> class is non synchronized.</a:t>
            </a:r>
          </a:p>
          <a:p>
            <a:pPr marL="342900" lvl="0" indent="-342900">
              <a:buFont typeface="Arial" panose="020B0604020202020204" pitchFamily="34" charset="0"/>
              <a:buChar char="•"/>
              <a:defRPr/>
            </a:pPr>
            <a:r>
              <a:rPr lang="en-US" sz="2400" dirty="0">
                <a:solidFill>
                  <a:prstClr val="white"/>
                </a:solidFill>
              </a:rPr>
              <a:t>Java </a:t>
            </a:r>
            <a:r>
              <a:rPr lang="en-US" sz="2400" dirty="0" err="1">
                <a:solidFill>
                  <a:prstClr val="white"/>
                </a:solidFill>
              </a:rPr>
              <a:t>LinkedHashSet</a:t>
            </a:r>
            <a:r>
              <a:rPr lang="en-US" sz="2400" dirty="0">
                <a:solidFill>
                  <a:prstClr val="white"/>
                </a:solidFill>
              </a:rPr>
              <a:t> class maintains insertion order.</a:t>
            </a: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69858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arn(inVertic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arn(inVertical)">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barn(inVertical)">
                                      <p:cBhvr>
                                        <p:cTn id="3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08E2B2A-6F93-433C-934C-41587A716981}"/>
              </a:ext>
            </a:extLst>
          </p:cNvPr>
          <p:cNvSpPr txBox="1"/>
          <p:nvPr/>
        </p:nvSpPr>
        <p:spPr>
          <a:xfrm>
            <a:off x="214313" y="553642"/>
            <a:ext cx="8715375" cy="6124754"/>
          </a:xfrm>
          <a:prstGeom prst="rect">
            <a:avLst/>
          </a:prstGeom>
          <a:noFill/>
        </p:spPr>
        <p:txBody>
          <a:bodyPr wrap="square" rtlCol="0">
            <a:spAutoFit/>
          </a:bodyPr>
          <a:lstStyle/>
          <a:p>
            <a:r>
              <a:rPr lang="en-US" sz="2800" dirty="0"/>
              <a:t>Java </a:t>
            </a:r>
            <a:r>
              <a:rPr lang="en-US" sz="2800" dirty="0" err="1"/>
              <a:t>TreeSet</a:t>
            </a:r>
            <a:r>
              <a:rPr lang="en-US" sz="2800" dirty="0"/>
              <a:t> class implements the Set interface that uses a tree for storage. It inherits </a:t>
            </a:r>
            <a:r>
              <a:rPr lang="en-US" sz="2800" dirty="0" err="1"/>
              <a:t>AbstractSet</a:t>
            </a:r>
            <a:r>
              <a:rPr lang="en-US" sz="2800" dirty="0"/>
              <a:t> class and implements the </a:t>
            </a:r>
            <a:r>
              <a:rPr lang="en-US" sz="2800" dirty="0" err="1"/>
              <a:t>NavigableSet</a:t>
            </a:r>
            <a:r>
              <a:rPr lang="en-US" sz="2800" dirty="0"/>
              <a:t> interface. The objects of the </a:t>
            </a:r>
            <a:r>
              <a:rPr lang="en-US" sz="2800" dirty="0" err="1"/>
              <a:t>TreeSet</a:t>
            </a:r>
            <a:r>
              <a:rPr lang="en-US" sz="2800" dirty="0"/>
              <a:t> class are stored in ascending order.</a:t>
            </a:r>
          </a:p>
          <a:p>
            <a:endParaRPr lang="en-US" sz="2800" dirty="0"/>
          </a:p>
          <a:p>
            <a:r>
              <a:rPr lang="en-US" sz="2800" dirty="0"/>
              <a:t>The important points about Java </a:t>
            </a:r>
            <a:r>
              <a:rPr lang="en-US" sz="2800" dirty="0" err="1"/>
              <a:t>TreeSet</a:t>
            </a:r>
            <a:r>
              <a:rPr lang="en-US" sz="2800" dirty="0"/>
              <a:t> class are:</a:t>
            </a:r>
          </a:p>
          <a:p>
            <a:endParaRPr lang="en-US" sz="2800" dirty="0"/>
          </a:p>
          <a:p>
            <a:pPr marL="457200" indent="-457200">
              <a:buFont typeface="Arial" panose="020B0604020202020204" pitchFamily="34" charset="0"/>
              <a:buChar char="•"/>
            </a:pPr>
            <a:r>
              <a:rPr lang="en-US" sz="2800" dirty="0"/>
              <a:t>Java </a:t>
            </a:r>
            <a:r>
              <a:rPr lang="en-US" sz="2800" dirty="0" err="1"/>
              <a:t>TreeSet</a:t>
            </a:r>
            <a:r>
              <a:rPr lang="en-US" sz="2800" dirty="0"/>
              <a:t> class contains unique elements only like HashSet.</a:t>
            </a:r>
          </a:p>
          <a:p>
            <a:pPr marL="457200" indent="-457200">
              <a:buFont typeface="Arial" panose="020B0604020202020204" pitchFamily="34" charset="0"/>
              <a:buChar char="•"/>
            </a:pPr>
            <a:r>
              <a:rPr lang="en-US" sz="2800" dirty="0"/>
              <a:t>Java </a:t>
            </a:r>
            <a:r>
              <a:rPr lang="en-US" sz="2800" dirty="0" err="1"/>
              <a:t>TreeSet</a:t>
            </a:r>
            <a:r>
              <a:rPr lang="en-US" sz="2800" dirty="0"/>
              <a:t> class access and retrieval times are quiet fast.</a:t>
            </a:r>
          </a:p>
          <a:p>
            <a:pPr marL="457200" indent="-457200">
              <a:buFont typeface="Arial" panose="020B0604020202020204" pitchFamily="34" charset="0"/>
              <a:buChar char="•"/>
            </a:pPr>
            <a:r>
              <a:rPr lang="en-US" sz="2800" dirty="0"/>
              <a:t>Java </a:t>
            </a:r>
            <a:r>
              <a:rPr lang="en-US" sz="2800" dirty="0" err="1"/>
              <a:t>TreeSet</a:t>
            </a:r>
            <a:r>
              <a:rPr lang="en-US" sz="2800" dirty="0"/>
              <a:t> class doesn't allow null element.</a:t>
            </a:r>
          </a:p>
          <a:p>
            <a:pPr marL="457200" indent="-457200">
              <a:buFont typeface="Arial" panose="020B0604020202020204" pitchFamily="34" charset="0"/>
              <a:buChar char="•"/>
            </a:pPr>
            <a:r>
              <a:rPr lang="en-US" sz="2800" dirty="0"/>
              <a:t>Java </a:t>
            </a:r>
            <a:r>
              <a:rPr lang="en-US" sz="2800" dirty="0" err="1"/>
              <a:t>TreeSet</a:t>
            </a:r>
            <a:r>
              <a:rPr lang="en-US" sz="2800" dirty="0"/>
              <a:t> class is non synchronized.</a:t>
            </a:r>
          </a:p>
          <a:p>
            <a:pPr marL="457200" indent="-457200">
              <a:buFont typeface="Arial" panose="020B0604020202020204" pitchFamily="34" charset="0"/>
              <a:buChar char="•"/>
            </a:pPr>
            <a:r>
              <a:rPr lang="en-US" sz="2800" dirty="0"/>
              <a:t>Java </a:t>
            </a:r>
            <a:r>
              <a:rPr lang="en-US" sz="2800" dirty="0" err="1"/>
              <a:t>TreeSet</a:t>
            </a:r>
            <a:r>
              <a:rPr lang="en-US" sz="2800" dirty="0"/>
              <a:t> class maintains ascending order.</a:t>
            </a:r>
            <a:endParaRPr lang="en-IN" sz="2400" dirty="0"/>
          </a:p>
        </p:txBody>
      </p:sp>
      <p:sp>
        <p:nvSpPr>
          <p:cNvPr id="5" name="Subtitle 2">
            <a:extLst>
              <a:ext uri="{FF2B5EF4-FFF2-40B4-BE49-F238E27FC236}">
                <a16:creationId xmlns:a16="http://schemas.microsoft.com/office/drawing/2014/main" xmlns="" id="{838EB2AD-7AED-45E3-8397-4CD5562E6BD7}"/>
              </a:ext>
            </a:extLst>
          </p:cNvPr>
          <p:cNvSpPr>
            <a:spLocks noGrp="1"/>
          </p:cNvSpPr>
          <p:nvPr>
            <p:ph type="subTitle" idx="1"/>
          </p:nvPr>
        </p:nvSpPr>
        <p:spPr>
          <a:xfrm>
            <a:off x="2728913" y="0"/>
            <a:ext cx="2357437" cy="592604"/>
          </a:xfrm>
        </p:spPr>
        <p:txBody>
          <a:bodyPr>
            <a:normAutofit/>
          </a:bodyPr>
          <a:lstStyle/>
          <a:p>
            <a:r>
              <a:rPr lang="en-IN" dirty="0" err="1"/>
              <a:t>TreeSet</a:t>
            </a:r>
            <a:r>
              <a:rPr lang="en-IN" dirty="0"/>
              <a:t> </a:t>
            </a:r>
          </a:p>
        </p:txBody>
      </p:sp>
    </p:spTree>
    <p:extLst>
      <p:ext uri="{BB962C8B-B14F-4D97-AF65-F5344CB8AC3E}">
        <p14:creationId xmlns:p14="http://schemas.microsoft.com/office/powerpoint/2010/main" val="98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64494" y="4016353"/>
            <a:ext cx="6858000" cy="1641490"/>
          </a:xfrm>
        </p:spPr>
        <p:txBody>
          <a:bodyPr>
            <a:normAutofit/>
          </a:bodyPr>
          <a:lstStyle/>
          <a:p>
            <a:r>
              <a:rPr lang="en-US" dirty="0"/>
              <a:t>MAP </a:t>
            </a:r>
            <a:endParaRPr lang="en-IN" dirty="0"/>
          </a:p>
        </p:txBody>
      </p:sp>
    </p:spTree>
    <p:extLst>
      <p:ext uri="{BB962C8B-B14F-4D97-AF65-F5344CB8AC3E}">
        <p14:creationId xmlns:p14="http://schemas.microsoft.com/office/powerpoint/2010/main" val="7756726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964407" y="1"/>
            <a:ext cx="6858000" cy="710381"/>
          </a:xfrm>
        </p:spPr>
        <p:txBody>
          <a:bodyPr/>
          <a:lstStyle/>
          <a:p>
            <a:r>
              <a:rPr lang="en-IN" dirty="0"/>
              <a:t>What is MAP </a:t>
            </a:r>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7109639"/>
          </a:xfrm>
          <a:prstGeom prst="rect">
            <a:avLst/>
          </a:prstGeom>
          <a:noFill/>
        </p:spPr>
        <p:txBody>
          <a:bodyPr wrap="square" rtlCol="0">
            <a:spAutoFit/>
          </a:bodyPr>
          <a:lstStyle/>
          <a:p>
            <a:pPr lvl="0"/>
            <a:r>
              <a:rPr lang="en-US" sz="2400" dirty="0">
                <a:solidFill>
                  <a:prstClr val="white"/>
                </a:solidFill>
              </a:rPr>
              <a:t>A map contains values on the basis of key, i.e. key and value pair. Each key and value pair is known as an entry. A Map contains unique keys.</a:t>
            </a:r>
          </a:p>
          <a:p>
            <a:pPr lvl="0"/>
            <a:endParaRPr lang="en-US" sz="2400" dirty="0">
              <a:solidFill>
                <a:prstClr val="white"/>
              </a:solidFill>
            </a:endParaRPr>
          </a:p>
          <a:p>
            <a:pPr lvl="0"/>
            <a:r>
              <a:rPr lang="en-US" sz="2400" dirty="0">
                <a:solidFill>
                  <a:prstClr val="white"/>
                </a:solidFill>
              </a:rPr>
              <a:t>A Map is useful if you have to search, update or delete elements on the basis of a key.</a:t>
            </a:r>
          </a:p>
          <a:p>
            <a:pPr lvl="0"/>
            <a:endParaRPr lang="en-US" sz="2400" dirty="0">
              <a:solidFill>
                <a:prstClr val="white"/>
              </a:solidFill>
            </a:endParaRPr>
          </a:p>
          <a:p>
            <a:pPr lvl="0"/>
            <a:r>
              <a:rPr lang="en-US" sz="2400" dirty="0">
                <a:solidFill>
                  <a:prstClr val="white"/>
                </a:solidFill>
              </a:rPr>
              <a:t>There are two interfaces for implementing Map in java: Map and </a:t>
            </a:r>
            <a:r>
              <a:rPr lang="en-US" sz="2400" dirty="0" err="1">
                <a:solidFill>
                  <a:prstClr val="white"/>
                </a:solidFill>
              </a:rPr>
              <a:t>SortedMap</a:t>
            </a:r>
            <a:r>
              <a:rPr lang="en-US" sz="2400" dirty="0">
                <a:solidFill>
                  <a:prstClr val="white"/>
                </a:solidFill>
              </a:rPr>
              <a:t>, and three classes: HashMap, </a:t>
            </a:r>
            <a:r>
              <a:rPr lang="en-US" sz="2400" dirty="0" err="1">
                <a:solidFill>
                  <a:prstClr val="white"/>
                </a:solidFill>
              </a:rPr>
              <a:t>LinkedHashMap</a:t>
            </a:r>
            <a:r>
              <a:rPr lang="en-US" sz="2400" dirty="0">
                <a:solidFill>
                  <a:prstClr val="white"/>
                </a:solidFill>
              </a:rPr>
              <a:t>, and </a:t>
            </a:r>
            <a:r>
              <a:rPr lang="en-US" sz="2400" dirty="0" err="1">
                <a:solidFill>
                  <a:prstClr val="white"/>
                </a:solidFill>
              </a:rPr>
              <a:t>TreeMap</a:t>
            </a:r>
            <a:r>
              <a:rPr lang="en-US" sz="2400" dirty="0">
                <a:solidFill>
                  <a:prstClr val="white"/>
                </a:solidFill>
              </a:rPr>
              <a:t>.</a:t>
            </a:r>
          </a:p>
          <a:p>
            <a:pPr lvl="0"/>
            <a:endParaRPr lang="en-US" sz="2400" dirty="0">
              <a:solidFill>
                <a:prstClr val="white"/>
              </a:solidFill>
            </a:endParaRPr>
          </a:p>
          <a:p>
            <a:pPr lvl="0"/>
            <a:r>
              <a:rPr lang="en-US" sz="2400" dirty="0">
                <a:solidFill>
                  <a:prstClr val="white"/>
                </a:solidFill>
              </a:rPr>
              <a:t>A Map doesn't allow duplicate keys, but you can have duplicate values. HashMap and </a:t>
            </a:r>
            <a:r>
              <a:rPr lang="en-US" sz="2400" dirty="0" err="1">
                <a:solidFill>
                  <a:prstClr val="white"/>
                </a:solidFill>
              </a:rPr>
              <a:t>LinkedHashMap</a:t>
            </a:r>
            <a:r>
              <a:rPr lang="en-US" sz="2400" dirty="0">
                <a:solidFill>
                  <a:prstClr val="white"/>
                </a:solidFill>
              </a:rPr>
              <a:t> allow null keys and values, but </a:t>
            </a:r>
            <a:r>
              <a:rPr lang="en-US" sz="2400" dirty="0" err="1">
                <a:solidFill>
                  <a:prstClr val="white"/>
                </a:solidFill>
              </a:rPr>
              <a:t>TreeMap</a:t>
            </a:r>
            <a:r>
              <a:rPr lang="en-US" sz="2400" dirty="0">
                <a:solidFill>
                  <a:prstClr val="white"/>
                </a:solidFill>
              </a:rPr>
              <a:t> doesn't allow any null key or value.</a:t>
            </a:r>
          </a:p>
          <a:p>
            <a:pPr lvl="0"/>
            <a:endParaRPr lang="en-US" sz="2400" dirty="0">
              <a:solidFill>
                <a:prstClr val="white"/>
              </a:solidFill>
            </a:endParaRPr>
          </a:p>
          <a:p>
            <a:pPr lvl="0"/>
            <a:r>
              <a:rPr lang="en-US" sz="2400" dirty="0">
                <a:solidFill>
                  <a:prstClr val="white"/>
                </a:solidFill>
              </a:rPr>
              <a:t>A Map can't be traversed, so you need to convert it into Set using </a:t>
            </a:r>
            <a:r>
              <a:rPr lang="en-US" sz="2400" dirty="0" err="1">
                <a:solidFill>
                  <a:prstClr val="white"/>
                </a:solidFill>
              </a:rPr>
              <a:t>keySet</a:t>
            </a:r>
            <a:r>
              <a:rPr lang="en-US" sz="2400" dirty="0">
                <a:solidFill>
                  <a:prstClr val="white"/>
                </a:solidFill>
              </a:rPr>
              <a:t>() or </a:t>
            </a:r>
            <a:r>
              <a:rPr lang="en-US" sz="2400" dirty="0" err="1">
                <a:solidFill>
                  <a:prstClr val="white"/>
                </a:solidFill>
              </a:rPr>
              <a:t>entrySet</a:t>
            </a:r>
            <a:r>
              <a:rPr lang="en-US" sz="2400" dirty="0">
                <a:solidFill>
                  <a:prstClr val="white"/>
                </a:solidFill>
              </a:rPr>
              <a:t>() method.</a:t>
            </a:r>
          </a:p>
          <a:p>
            <a:pPr lvl="0"/>
            <a:r>
              <a:rPr lang="en-US" sz="2400" dirty="0">
                <a:solidFill>
                  <a:prstClr val="white"/>
                </a:solidFill>
              </a:rPr>
              <a:t>Entry is the </a:t>
            </a:r>
            <a:r>
              <a:rPr lang="en-US" sz="2400" dirty="0" err="1">
                <a:solidFill>
                  <a:prstClr val="white"/>
                </a:solidFill>
              </a:rPr>
              <a:t>subinterface</a:t>
            </a:r>
            <a:r>
              <a:rPr lang="en-US" sz="2400" dirty="0">
                <a:solidFill>
                  <a:prstClr val="white"/>
                </a:solidFill>
              </a:rPr>
              <a:t> of Map. So we will be accessed it by </a:t>
            </a:r>
            <a:r>
              <a:rPr lang="en-US" sz="2400" dirty="0" err="1">
                <a:solidFill>
                  <a:prstClr val="white"/>
                </a:solidFill>
              </a:rPr>
              <a:t>Map.Entry</a:t>
            </a:r>
            <a:r>
              <a:rPr lang="en-US" sz="2400" dirty="0">
                <a:solidFill>
                  <a:prstClr val="white"/>
                </a:solidFill>
              </a:rPr>
              <a:t> name. It returns a collection-view of the map, whose elements are of this class. It provides methods to get key and value.</a:t>
            </a:r>
          </a:p>
        </p:txBody>
      </p:sp>
    </p:spTree>
    <p:extLst>
      <p:ext uri="{BB962C8B-B14F-4D97-AF65-F5344CB8AC3E}">
        <p14:creationId xmlns:p14="http://schemas.microsoft.com/office/powerpoint/2010/main" val="308575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243263" y="0"/>
            <a:ext cx="2357437" cy="592604"/>
          </a:xfrm>
        </p:spPr>
        <p:txBody>
          <a:bodyPr>
            <a:normAutofit/>
          </a:bodyPr>
          <a:lstStyle/>
          <a:p>
            <a:r>
              <a:rPr lang="en-IN" dirty="0"/>
              <a:t>HashMap</a:t>
            </a:r>
          </a:p>
        </p:txBody>
      </p:sp>
      <p:sp>
        <p:nvSpPr>
          <p:cNvPr id="8" name="TextBox 7">
            <a:extLst>
              <a:ext uri="{FF2B5EF4-FFF2-40B4-BE49-F238E27FC236}">
                <a16:creationId xmlns:a16="http://schemas.microsoft.com/office/drawing/2014/main" xmlns="" id="{B332197C-8315-47F1-A8B9-C36D75592781}"/>
              </a:ext>
            </a:extLst>
          </p:cNvPr>
          <p:cNvSpPr txBox="1"/>
          <p:nvPr/>
        </p:nvSpPr>
        <p:spPr>
          <a:xfrm>
            <a:off x="178594" y="592604"/>
            <a:ext cx="8786813" cy="7602081"/>
          </a:xfrm>
          <a:prstGeom prst="rect">
            <a:avLst/>
          </a:prstGeom>
          <a:noFill/>
        </p:spPr>
        <p:txBody>
          <a:bodyPr wrap="square">
            <a:spAutoFit/>
          </a:bodyPr>
          <a:lstStyle/>
          <a:p>
            <a:pPr lvl="0">
              <a:defRPr/>
            </a:pPr>
            <a:r>
              <a:rPr lang="en-US" sz="2400" dirty="0">
                <a:solidFill>
                  <a:prstClr val="white"/>
                </a:solidFill>
              </a:rPr>
              <a:t>Java HashMap class implements the Map interface which allows us to store key and value pair, where keys should be unique. If you try to insert the duplicate key, it will replace the element of the corresponding key. It is easy to perform operations using the key index like </a:t>
            </a:r>
            <a:r>
              <a:rPr lang="en-US" sz="2400" dirty="0" err="1">
                <a:solidFill>
                  <a:prstClr val="white"/>
                </a:solidFill>
              </a:rPr>
              <a:t>updation</a:t>
            </a:r>
            <a:r>
              <a:rPr lang="en-US" sz="2400" dirty="0">
                <a:solidFill>
                  <a:prstClr val="white"/>
                </a:solidFill>
              </a:rPr>
              <a:t>, deletion, etc. HashMap class is found in the </a:t>
            </a:r>
            <a:r>
              <a:rPr lang="en-US" sz="2400" dirty="0" err="1">
                <a:solidFill>
                  <a:prstClr val="white"/>
                </a:solidFill>
              </a:rPr>
              <a:t>java.util</a:t>
            </a:r>
            <a:r>
              <a:rPr lang="en-US" sz="2400" dirty="0">
                <a:solidFill>
                  <a:prstClr val="white"/>
                </a:solidFill>
              </a:rPr>
              <a:t> package.</a:t>
            </a:r>
          </a:p>
          <a:p>
            <a:pPr lvl="0">
              <a:defRPr/>
            </a:pPr>
            <a:endParaRPr lang="en-US" sz="2400" dirty="0">
              <a:solidFill>
                <a:prstClr val="white"/>
              </a:solidFill>
            </a:endParaRPr>
          </a:p>
          <a:p>
            <a:pPr lvl="0">
              <a:defRPr/>
            </a:pPr>
            <a:r>
              <a:rPr lang="en-US" sz="2400" dirty="0">
                <a:solidFill>
                  <a:prstClr val="white"/>
                </a:solidFill>
              </a:rPr>
              <a:t>HashMap in Java is like the legacy </a:t>
            </a:r>
            <a:r>
              <a:rPr lang="en-US" sz="2400" dirty="0" err="1">
                <a:solidFill>
                  <a:prstClr val="white"/>
                </a:solidFill>
              </a:rPr>
              <a:t>Hashtable</a:t>
            </a:r>
            <a:r>
              <a:rPr lang="en-US" sz="2400" dirty="0">
                <a:solidFill>
                  <a:prstClr val="white"/>
                </a:solidFill>
              </a:rPr>
              <a:t> class, but it is not synchronized. It allows us to store the null elements as well, but there should be only one null key. Since Java 5, it is denoted as HashMap&lt;K,V&gt;, where K stands for key and V for value. It inherits the </a:t>
            </a:r>
            <a:r>
              <a:rPr lang="en-US" sz="2400" dirty="0" err="1">
                <a:solidFill>
                  <a:prstClr val="white"/>
                </a:solidFill>
              </a:rPr>
              <a:t>AbstractMap</a:t>
            </a:r>
            <a:r>
              <a:rPr lang="en-US" sz="2400" dirty="0">
                <a:solidFill>
                  <a:prstClr val="white"/>
                </a:solidFill>
              </a:rPr>
              <a:t> class and implements the Map interface.</a:t>
            </a:r>
          </a:p>
          <a:p>
            <a:pPr lvl="0">
              <a:defRPr/>
            </a:pPr>
            <a:r>
              <a:rPr lang="en-US" sz="3200" b="1" dirty="0">
                <a:solidFill>
                  <a:prstClr val="white"/>
                </a:solidFill>
              </a:rPr>
              <a:t>Points to remember</a:t>
            </a:r>
          </a:p>
          <a:p>
            <a:pPr marL="342900" lvl="0" indent="-342900">
              <a:buFont typeface="Arial" panose="020B0604020202020204" pitchFamily="34" charset="0"/>
              <a:buChar char="•"/>
              <a:defRPr/>
            </a:pPr>
            <a:r>
              <a:rPr lang="en-US" sz="2400" dirty="0">
                <a:solidFill>
                  <a:prstClr val="white"/>
                </a:solidFill>
              </a:rPr>
              <a:t>Java HashMap contains values based on the key.</a:t>
            </a:r>
          </a:p>
          <a:p>
            <a:pPr marL="342900" lvl="0" indent="-342900">
              <a:buFont typeface="Arial" panose="020B0604020202020204" pitchFamily="34" charset="0"/>
              <a:buChar char="•"/>
              <a:defRPr/>
            </a:pPr>
            <a:r>
              <a:rPr lang="en-US" sz="2400" dirty="0">
                <a:solidFill>
                  <a:prstClr val="white"/>
                </a:solidFill>
              </a:rPr>
              <a:t>Java HashMap contains only unique keys.</a:t>
            </a:r>
          </a:p>
          <a:p>
            <a:pPr marL="342900" lvl="0" indent="-342900">
              <a:buFont typeface="Arial" panose="020B0604020202020204" pitchFamily="34" charset="0"/>
              <a:buChar char="•"/>
              <a:defRPr/>
            </a:pPr>
            <a:r>
              <a:rPr lang="en-US" sz="2400" dirty="0">
                <a:solidFill>
                  <a:prstClr val="white"/>
                </a:solidFill>
              </a:rPr>
              <a:t>Java HashMap may have one null key and multiple null values.</a:t>
            </a:r>
          </a:p>
          <a:p>
            <a:pPr marL="342900" lvl="0" indent="-342900">
              <a:buFont typeface="Arial" panose="020B0604020202020204" pitchFamily="34" charset="0"/>
              <a:buChar char="•"/>
              <a:defRPr/>
            </a:pPr>
            <a:r>
              <a:rPr lang="en-US" sz="2400" dirty="0">
                <a:solidFill>
                  <a:prstClr val="white"/>
                </a:solidFill>
              </a:rPr>
              <a:t>Java HashMap is non synchronized.</a:t>
            </a:r>
          </a:p>
          <a:p>
            <a:pPr marL="342900" lvl="0" indent="-342900">
              <a:buFont typeface="Arial" panose="020B0604020202020204" pitchFamily="34" charset="0"/>
              <a:buChar char="•"/>
              <a:defRPr/>
            </a:pPr>
            <a:r>
              <a:rPr lang="en-US" sz="2400" dirty="0">
                <a:solidFill>
                  <a:prstClr val="white"/>
                </a:solidFill>
              </a:rPr>
              <a:t>Java HashMap maintains no order.</a:t>
            </a:r>
          </a:p>
          <a:p>
            <a:pPr marL="342900" lvl="0" indent="-342900">
              <a:buFont typeface="Arial" panose="020B0604020202020204" pitchFamily="34" charset="0"/>
              <a:buChar char="•"/>
              <a:defRPr/>
            </a:pPr>
            <a:r>
              <a:rPr lang="en-US" sz="2400" dirty="0">
                <a:solidFill>
                  <a:prstClr val="white"/>
                </a:solidFill>
              </a:rPr>
              <a:t>The initial default capacity of Java HashMap class is 16 with a load factor of 0.75.</a:t>
            </a: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1388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arn(inVertic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arn(inVertical)">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barn(inVertical)">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barn(inVertical)">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barn(inVertical)">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barn(inVertical)">
                                      <p:cBhvr>
                                        <p:cTn id="4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08E2B2A-6F93-433C-934C-41587A716981}"/>
              </a:ext>
            </a:extLst>
          </p:cNvPr>
          <p:cNvSpPr txBox="1"/>
          <p:nvPr/>
        </p:nvSpPr>
        <p:spPr>
          <a:xfrm>
            <a:off x="214313" y="553642"/>
            <a:ext cx="8715375" cy="523220"/>
          </a:xfrm>
          <a:prstGeom prst="rect">
            <a:avLst/>
          </a:prstGeom>
          <a:noFill/>
        </p:spPr>
        <p:txBody>
          <a:bodyPr wrap="square" rtlCol="0">
            <a:spAutoFit/>
          </a:bodyPr>
          <a:lstStyle/>
          <a:p>
            <a:r>
              <a:rPr lang="en-US" sz="2800" b="1" dirty="0"/>
              <a:t>Declaration of HashMap – </a:t>
            </a:r>
            <a:endParaRPr lang="en-US" sz="2400" dirty="0"/>
          </a:p>
        </p:txBody>
      </p:sp>
      <p:sp>
        <p:nvSpPr>
          <p:cNvPr id="5" name="Subtitle 2">
            <a:extLst>
              <a:ext uri="{FF2B5EF4-FFF2-40B4-BE49-F238E27FC236}">
                <a16:creationId xmlns:a16="http://schemas.microsoft.com/office/drawing/2014/main" xmlns=""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2" name="Rectangle 1">
            <a:extLst>
              <a:ext uri="{FF2B5EF4-FFF2-40B4-BE49-F238E27FC236}">
                <a16:creationId xmlns:a16="http://schemas.microsoft.com/office/drawing/2014/main" xmlns="" id="{06C5DA4A-7475-43CF-B5D1-C141595D9983}"/>
              </a:ext>
            </a:extLst>
          </p:cNvPr>
          <p:cNvSpPr/>
          <p:nvPr/>
        </p:nvSpPr>
        <p:spPr>
          <a:xfrm>
            <a:off x="214312" y="1375501"/>
            <a:ext cx="8472488" cy="73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public class HashMap&lt;K,V&gt; extends </a:t>
            </a:r>
            <a:r>
              <a:rPr lang="en-US" sz="2400" b="1" dirty="0" err="1"/>
              <a:t>AbstractMap</a:t>
            </a:r>
            <a:r>
              <a:rPr lang="en-US" sz="2400" b="1" dirty="0"/>
              <a:t>&lt;K,V&gt; implements Map&lt;K,V&gt;, Cloneable, Serializable</a:t>
            </a:r>
          </a:p>
        </p:txBody>
      </p:sp>
      <p:sp>
        <p:nvSpPr>
          <p:cNvPr id="6" name="TextBox 5">
            <a:extLst>
              <a:ext uri="{FF2B5EF4-FFF2-40B4-BE49-F238E27FC236}">
                <a16:creationId xmlns:a16="http://schemas.microsoft.com/office/drawing/2014/main" xmlns="" id="{345E2EF3-C224-4F22-B8C0-0DF9BA24979D}"/>
              </a:ext>
            </a:extLst>
          </p:cNvPr>
          <p:cNvSpPr txBox="1"/>
          <p:nvPr/>
        </p:nvSpPr>
        <p:spPr>
          <a:xfrm>
            <a:off x="271462" y="2404319"/>
            <a:ext cx="8443913" cy="1631216"/>
          </a:xfrm>
          <a:prstGeom prst="rect">
            <a:avLst/>
          </a:prstGeom>
          <a:noFill/>
        </p:spPr>
        <p:txBody>
          <a:bodyPr wrap="square">
            <a:spAutoFit/>
          </a:bodyPr>
          <a:lstStyle/>
          <a:p>
            <a:r>
              <a:rPr lang="en-IN" sz="2800" b="1" dirty="0"/>
              <a:t>HashMap class Parameters –</a:t>
            </a:r>
          </a:p>
          <a:p>
            <a:endParaRPr lang="en-US" sz="2400" dirty="0"/>
          </a:p>
          <a:p>
            <a:pPr marL="342900" indent="-342900">
              <a:buFont typeface="Wingdings" panose="05000000000000000000" pitchFamily="2" charset="2"/>
              <a:buChar char="§"/>
            </a:pPr>
            <a:r>
              <a:rPr lang="en-US" sz="2400" i="1" dirty="0"/>
              <a:t>K: It is the type of keys maintained by this map.</a:t>
            </a:r>
          </a:p>
          <a:p>
            <a:pPr marL="342900" indent="-342900">
              <a:buFont typeface="Wingdings" panose="05000000000000000000" pitchFamily="2" charset="2"/>
              <a:buChar char="§"/>
            </a:pPr>
            <a:r>
              <a:rPr lang="en-US" sz="2400" i="1" dirty="0"/>
              <a:t>V: It is the type of mapped values.</a:t>
            </a:r>
            <a:endParaRPr lang="en-IN" sz="2400" i="1" dirty="0"/>
          </a:p>
        </p:txBody>
      </p:sp>
    </p:spTree>
    <p:extLst>
      <p:ext uri="{BB962C8B-B14F-4D97-AF65-F5344CB8AC3E}">
        <p14:creationId xmlns:p14="http://schemas.microsoft.com/office/powerpoint/2010/main" val="17047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barn(inVertical)">
                                      <p:cBhvr>
                                        <p:cTn id="2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6" name="TextBox 5">
            <a:extLst>
              <a:ext uri="{FF2B5EF4-FFF2-40B4-BE49-F238E27FC236}">
                <a16:creationId xmlns:a16="http://schemas.microsoft.com/office/drawing/2014/main" xmlns="" id="{345E2EF3-C224-4F22-B8C0-0DF9BA24979D}"/>
              </a:ext>
            </a:extLst>
          </p:cNvPr>
          <p:cNvSpPr txBox="1"/>
          <p:nvPr/>
        </p:nvSpPr>
        <p:spPr>
          <a:xfrm>
            <a:off x="135731" y="753342"/>
            <a:ext cx="8886825" cy="6001643"/>
          </a:xfrm>
          <a:prstGeom prst="rect">
            <a:avLst/>
          </a:prstGeom>
          <a:noFill/>
        </p:spPr>
        <p:txBody>
          <a:bodyPr wrap="square">
            <a:spAutoFit/>
          </a:bodyPr>
          <a:lstStyle/>
          <a:p>
            <a:r>
              <a:rPr lang="en-US" sz="2400" dirty="0"/>
              <a:t>Before this, first learn Hashing. It is the process of converting an object into an integer value. The integer value helps in indexing and faster searches.</a:t>
            </a:r>
          </a:p>
          <a:p>
            <a:endParaRPr lang="en-US" sz="2400" dirty="0"/>
          </a:p>
          <a:p>
            <a:pPr marL="342900" indent="-342900">
              <a:buFont typeface="Arial" panose="020B0604020202020204" pitchFamily="34" charset="0"/>
              <a:buChar char="•"/>
            </a:pPr>
            <a:r>
              <a:rPr lang="en-US" sz="2400" b="1" dirty="0"/>
              <a:t>equals</a:t>
            </a:r>
            <a:r>
              <a:rPr lang="en-US" sz="2400" dirty="0"/>
              <a:t>(): It checks the equality of two objects. It compares the Key, whether they are equal or not. It is a method of the Object class. It can be overridden. If you override the equals() method, then it is mandatory to override the </a:t>
            </a:r>
            <a:r>
              <a:rPr lang="en-US" sz="2400" dirty="0" err="1"/>
              <a:t>hashCode</a:t>
            </a:r>
            <a:r>
              <a:rPr lang="en-US" sz="2400" dirty="0"/>
              <a:t>() method.</a:t>
            </a:r>
          </a:p>
          <a:p>
            <a:pPr marL="342900" indent="-342900">
              <a:buFont typeface="Arial" panose="020B0604020202020204" pitchFamily="34" charset="0"/>
              <a:buChar char="•"/>
            </a:pPr>
            <a:r>
              <a:rPr lang="en-US" sz="2400" b="1" dirty="0" err="1"/>
              <a:t>hashCode</a:t>
            </a:r>
            <a:r>
              <a:rPr lang="en-US" sz="2400" dirty="0"/>
              <a:t>(): This is the method of the object class. It returns the memory reference of the object in integer form. The value received from the method is used as the bucket number. The bucket number is the address of the element inside the map. Hash code of null Key is 0.</a:t>
            </a:r>
          </a:p>
          <a:p>
            <a:pPr marL="342900" indent="-342900">
              <a:buFont typeface="Arial" panose="020B0604020202020204" pitchFamily="34" charset="0"/>
              <a:buChar char="•"/>
            </a:pPr>
            <a:r>
              <a:rPr lang="en-US" sz="2400" b="1" dirty="0"/>
              <a:t>Buckets</a:t>
            </a:r>
            <a:r>
              <a:rPr lang="en-US" sz="2400" dirty="0"/>
              <a:t>: Array of the node is called buckets. Each node has a data structure like a LinkedList. More than one node can share the same bucket. It may be different in capacity.</a:t>
            </a:r>
            <a:endParaRPr lang="en-IN" sz="2400" dirty="0"/>
          </a:p>
        </p:txBody>
      </p:sp>
      <p:sp>
        <p:nvSpPr>
          <p:cNvPr id="7" name="Subtitle 2">
            <a:extLst>
              <a:ext uri="{FF2B5EF4-FFF2-40B4-BE49-F238E27FC236}">
                <a16:creationId xmlns:a16="http://schemas.microsoft.com/office/drawing/2014/main" xmlns="" id="{47EE7AD9-BF35-4064-B70F-DC2ACD9C3030}"/>
              </a:ext>
            </a:extLst>
          </p:cNvPr>
          <p:cNvSpPr txBox="1">
            <a:spLocks/>
          </p:cNvSpPr>
          <p:nvPr/>
        </p:nvSpPr>
        <p:spPr>
          <a:xfrm>
            <a:off x="3243263" y="0"/>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Working of HashMap</a:t>
            </a:r>
          </a:p>
        </p:txBody>
      </p:sp>
    </p:spTree>
    <p:extLst>
      <p:ext uri="{BB962C8B-B14F-4D97-AF65-F5344CB8AC3E}">
        <p14:creationId xmlns:p14="http://schemas.microsoft.com/office/powerpoint/2010/main" val="285172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6" name="TextBox 5">
            <a:extLst>
              <a:ext uri="{FF2B5EF4-FFF2-40B4-BE49-F238E27FC236}">
                <a16:creationId xmlns:a16="http://schemas.microsoft.com/office/drawing/2014/main" xmlns="" id="{345E2EF3-C224-4F22-B8C0-0DF9BA24979D}"/>
              </a:ext>
            </a:extLst>
          </p:cNvPr>
          <p:cNvSpPr txBox="1"/>
          <p:nvPr/>
        </p:nvSpPr>
        <p:spPr>
          <a:xfrm>
            <a:off x="135731" y="753341"/>
            <a:ext cx="8886825" cy="7232749"/>
          </a:xfrm>
          <a:prstGeom prst="rect">
            <a:avLst/>
          </a:prstGeom>
          <a:noFill/>
        </p:spPr>
        <p:txBody>
          <a:bodyPr wrap="square">
            <a:spAutoFit/>
          </a:bodyPr>
          <a:lstStyle/>
          <a:p>
            <a:r>
              <a:rPr lang="en-US" sz="2800" b="1" dirty="0"/>
              <a:t>Steps to store elements in HashMap –</a:t>
            </a:r>
          </a:p>
          <a:p>
            <a:endParaRPr lang="en-US" sz="2800" b="1" dirty="0"/>
          </a:p>
          <a:p>
            <a:pPr marL="342900" indent="-342900">
              <a:buFont typeface="Arial" panose="020B0604020202020204" pitchFamily="34" charset="0"/>
              <a:buChar char="•"/>
            </a:pPr>
            <a:r>
              <a:rPr lang="en-US" sz="2400" dirty="0"/>
              <a:t>First, we check the key object is null. If the key is null, the value is stored in </a:t>
            </a:r>
            <a:r>
              <a:rPr lang="en-US" sz="2400" dirty="0" err="1"/>
              <a:t>hashTable</a:t>
            </a:r>
            <a:r>
              <a:rPr lang="en-US" sz="2400" dirty="0"/>
              <a:t>[0] position. Because </a:t>
            </a:r>
            <a:r>
              <a:rPr lang="en-US" sz="2400" dirty="0" err="1"/>
              <a:t>hashcode</a:t>
            </a:r>
            <a:r>
              <a:rPr lang="en-US" sz="2400" dirty="0"/>
              <a:t> for null is always 0.</a:t>
            </a:r>
          </a:p>
          <a:p>
            <a:pPr marL="342900" indent="-342900">
              <a:buFont typeface="Arial" panose="020B0604020202020204" pitchFamily="34" charset="0"/>
              <a:buChar char="•"/>
            </a:pPr>
            <a:r>
              <a:rPr lang="en-US" sz="2400" dirty="0"/>
              <a:t>Then on next step, a hash value is calculated using the key’s hash code by calling its </a:t>
            </a:r>
            <a:r>
              <a:rPr lang="en-US" sz="2400" dirty="0" err="1"/>
              <a:t>hashCode</a:t>
            </a:r>
            <a:r>
              <a:rPr lang="en-US" sz="2400" dirty="0"/>
              <a:t>() method. This hash value is used to calculate the index in the array for storing Entry object. </a:t>
            </a:r>
          </a:p>
          <a:p>
            <a:pPr marL="342900" indent="-342900">
              <a:buFont typeface="Arial" panose="020B0604020202020204" pitchFamily="34" charset="0"/>
              <a:buChar char="•"/>
            </a:pPr>
            <a:r>
              <a:rPr lang="en-US" sz="2400" dirty="0"/>
              <a:t>Now </a:t>
            </a:r>
            <a:r>
              <a:rPr lang="en-US" sz="2400" dirty="0" err="1"/>
              <a:t>indexFor</a:t>
            </a:r>
            <a:r>
              <a:rPr lang="en-US" sz="2400" dirty="0"/>
              <a:t>(hash, </a:t>
            </a:r>
            <a:r>
              <a:rPr lang="en-US" sz="2400" dirty="0" err="1"/>
              <a:t>table.length</a:t>
            </a:r>
            <a:r>
              <a:rPr lang="en-US" sz="2400" dirty="0"/>
              <a:t>) function is called to calculate exact index position for storing the Entry object.</a:t>
            </a:r>
          </a:p>
          <a:p>
            <a:pPr marL="342900" indent="-342900">
              <a:buFont typeface="Arial" panose="020B0604020202020204" pitchFamily="34" charset="0"/>
              <a:buChar char="•"/>
            </a:pPr>
            <a:r>
              <a:rPr lang="en-IN" sz="2400" dirty="0"/>
              <a:t>If two objects have same </a:t>
            </a:r>
            <a:r>
              <a:rPr lang="en-IN" sz="2400" dirty="0" err="1"/>
              <a:t>hashcode</a:t>
            </a:r>
            <a:r>
              <a:rPr lang="en-IN" sz="2400" dirty="0"/>
              <a:t> function and key are not equal, then we can use </a:t>
            </a:r>
            <a:r>
              <a:rPr lang="en-IN" sz="2400" dirty="0" err="1"/>
              <a:t>linkedlist</a:t>
            </a:r>
            <a:r>
              <a:rPr lang="en-IN" sz="2400" dirty="0"/>
              <a:t> in this case.</a:t>
            </a:r>
          </a:p>
          <a:p>
            <a:pPr marL="342900" indent="-342900">
              <a:buFont typeface="Arial" panose="020B0604020202020204" pitchFamily="34" charset="0"/>
              <a:buChar char="•"/>
            </a:pPr>
            <a:r>
              <a:rPr lang="en-US" sz="2400" dirty="0"/>
              <a:t>When an Entry object needs to be stored in particular index, HashMap checks whether there is already an entry?? If there is no entry already present, the entry object is stored in this location. If there is already an object sitting on calculated index, its next attribute is checked. If it is null, and current entry object becomes next node in </a:t>
            </a:r>
            <a:r>
              <a:rPr lang="en-US" sz="2400" dirty="0" err="1"/>
              <a:t>linkedlist</a:t>
            </a:r>
            <a:r>
              <a:rPr lang="en-US" sz="2400" dirty="0"/>
              <a:t>. If next variable is not null, procedure is followed until next is evaluated as null.</a:t>
            </a:r>
            <a:r>
              <a:rPr lang="en-IN" sz="2400" dirty="0"/>
              <a:t> </a:t>
            </a:r>
          </a:p>
        </p:txBody>
      </p:sp>
      <p:sp>
        <p:nvSpPr>
          <p:cNvPr id="7" name="Subtitle 2">
            <a:extLst>
              <a:ext uri="{FF2B5EF4-FFF2-40B4-BE49-F238E27FC236}">
                <a16:creationId xmlns:a16="http://schemas.microsoft.com/office/drawing/2014/main" xmlns="" id="{47EE7AD9-BF35-4064-B70F-DC2ACD9C3030}"/>
              </a:ext>
            </a:extLst>
          </p:cNvPr>
          <p:cNvSpPr txBox="1">
            <a:spLocks/>
          </p:cNvSpPr>
          <p:nvPr/>
        </p:nvSpPr>
        <p:spPr>
          <a:xfrm>
            <a:off x="3243263" y="0"/>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Working of HashMap</a:t>
            </a:r>
          </a:p>
        </p:txBody>
      </p:sp>
    </p:spTree>
    <p:extLst>
      <p:ext uri="{BB962C8B-B14F-4D97-AF65-F5344CB8AC3E}">
        <p14:creationId xmlns:p14="http://schemas.microsoft.com/office/powerpoint/2010/main" val="25057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6" name="TextBox 5">
            <a:extLst>
              <a:ext uri="{FF2B5EF4-FFF2-40B4-BE49-F238E27FC236}">
                <a16:creationId xmlns:a16="http://schemas.microsoft.com/office/drawing/2014/main" xmlns="" id="{345E2EF3-C224-4F22-B8C0-0DF9BA24979D}"/>
              </a:ext>
            </a:extLst>
          </p:cNvPr>
          <p:cNvSpPr txBox="1"/>
          <p:nvPr/>
        </p:nvSpPr>
        <p:spPr>
          <a:xfrm>
            <a:off x="135731" y="753342"/>
            <a:ext cx="8886825" cy="5324535"/>
          </a:xfrm>
          <a:prstGeom prst="rect">
            <a:avLst/>
          </a:prstGeom>
          <a:noFill/>
        </p:spPr>
        <p:txBody>
          <a:bodyPr wrap="square">
            <a:spAutoFit/>
          </a:bodyPr>
          <a:lstStyle/>
          <a:p>
            <a:r>
              <a:rPr lang="en-US" sz="2400" dirty="0"/>
              <a:t>Java </a:t>
            </a:r>
            <a:r>
              <a:rPr lang="en-US" sz="2400" dirty="0" err="1"/>
              <a:t>LinkedHashMap</a:t>
            </a:r>
            <a:r>
              <a:rPr lang="en-US" sz="2400" dirty="0"/>
              <a:t> class is </a:t>
            </a:r>
            <a:r>
              <a:rPr lang="en-US" sz="2400" dirty="0" err="1"/>
              <a:t>Hashtable</a:t>
            </a:r>
            <a:r>
              <a:rPr lang="en-US" sz="2400" dirty="0"/>
              <a:t> and Linked list implementation of the Map interface, with predictable iteration order. It inherits HashMap class and implements the Map interface.</a:t>
            </a:r>
          </a:p>
          <a:p>
            <a:endParaRPr lang="en-US" sz="2400" dirty="0"/>
          </a:p>
          <a:p>
            <a:r>
              <a:rPr lang="en-US" sz="2800" b="1" dirty="0"/>
              <a:t>Points to remember -</a:t>
            </a:r>
          </a:p>
          <a:p>
            <a:endParaRPr lang="en-US" sz="2400" dirty="0"/>
          </a:p>
          <a:p>
            <a:pPr marL="342900" indent="-342900">
              <a:buFont typeface="Arial" panose="020B0604020202020204" pitchFamily="34" charset="0"/>
              <a:buChar char="•"/>
            </a:pPr>
            <a:r>
              <a:rPr lang="en-US" sz="2400" dirty="0"/>
              <a:t>Java </a:t>
            </a:r>
            <a:r>
              <a:rPr lang="en-US" sz="2400" dirty="0" err="1"/>
              <a:t>LinkedHashMap</a:t>
            </a:r>
            <a:r>
              <a:rPr lang="en-US" sz="2400" dirty="0"/>
              <a:t> contains values based on the key.</a:t>
            </a:r>
          </a:p>
          <a:p>
            <a:pPr marL="342900" indent="-342900">
              <a:buFont typeface="Arial" panose="020B0604020202020204" pitchFamily="34" charset="0"/>
              <a:buChar char="•"/>
            </a:pPr>
            <a:r>
              <a:rPr lang="en-US" sz="2400" dirty="0"/>
              <a:t>Java </a:t>
            </a:r>
            <a:r>
              <a:rPr lang="en-US" sz="2400" dirty="0" err="1"/>
              <a:t>LinkedHashMap</a:t>
            </a:r>
            <a:r>
              <a:rPr lang="en-US" sz="2400" dirty="0"/>
              <a:t> contains unique elements.</a:t>
            </a:r>
          </a:p>
          <a:p>
            <a:pPr marL="342900" indent="-342900">
              <a:buFont typeface="Arial" panose="020B0604020202020204" pitchFamily="34" charset="0"/>
              <a:buChar char="•"/>
            </a:pPr>
            <a:r>
              <a:rPr lang="en-US" sz="2400" dirty="0"/>
              <a:t>Java </a:t>
            </a:r>
            <a:r>
              <a:rPr lang="en-US" sz="2400" dirty="0" err="1"/>
              <a:t>LinkedHashMap</a:t>
            </a:r>
            <a:r>
              <a:rPr lang="en-US" sz="2400" dirty="0"/>
              <a:t> may have one null key and multiple null values.</a:t>
            </a:r>
          </a:p>
          <a:p>
            <a:pPr marL="342900" indent="-342900">
              <a:buFont typeface="Arial" panose="020B0604020202020204" pitchFamily="34" charset="0"/>
              <a:buChar char="•"/>
            </a:pPr>
            <a:r>
              <a:rPr lang="en-US" sz="2400" dirty="0"/>
              <a:t>Java </a:t>
            </a:r>
            <a:r>
              <a:rPr lang="en-US" sz="2400" dirty="0" err="1"/>
              <a:t>LinkedHashMap</a:t>
            </a:r>
            <a:r>
              <a:rPr lang="en-US" sz="2400" dirty="0"/>
              <a:t> is non synchronized.</a:t>
            </a:r>
          </a:p>
          <a:p>
            <a:pPr marL="342900" indent="-342900">
              <a:buFont typeface="Arial" panose="020B0604020202020204" pitchFamily="34" charset="0"/>
              <a:buChar char="•"/>
            </a:pPr>
            <a:r>
              <a:rPr lang="en-US" sz="2400" dirty="0"/>
              <a:t>Java </a:t>
            </a:r>
            <a:r>
              <a:rPr lang="en-US" sz="2400" dirty="0" err="1"/>
              <a:t>LinkedHashMap</a:t>
            </a:r>
            <a:r>
              <a:rPr lang="en-US" sz="2400" dirty="0"/>
              <a:t> maintains insertion order.</a:t>
            </a:r>
          </a:p>
          <a:p>
            <a:pPr marL="342900" indent="-342900">
              <a:buFont typeface="Arial" panose="020B0604020202020204" pitchFamily="34" charset="0"/>
              <a:buChar char="•"/>
            </a:pPr>
            <a:r>
              <a:rPr lang="en-US" sz="2400" dirty="0"/>
              <a:t>The initial default capacity of Java HashMap class is 16 with a load factor of 0.75.</a:t>
            </a:r>
            <a:endParaRPr lang="en-IN" sz="2400" dirty="0"/>
          </a:p>
        </p:txBody>
      </p:sp>
      <p:sp>
        <p:nvSpPr>
          <p:cNvPr id="7" name="Subtitle 2">
            <a:extLst>
              <a:ext uri="{FF2B5EF4-FFF2-40B4-BE49-F238E27FC236}">
                <a16:creationId xmlns:a16="http://schemas.microsoft.com/office/drawing/2014/main" xmlns="" id="{47EE7AD9-BF35-4064-B70F-DC2ACD9C3030}"/>
              </a:ext>
            </a:extLst>
          </p:cNvPr>
          <p:cNvSpPr txBox="1">
            <a:spLocks/>
          </p:cNvSpPr>
          <p:nvPr/>
        </p:nvSpPr>
        <p:spPr>
          <a:xfrm>
            <a:off x="3243263" y="0"/>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err="1"/>
              <a:t>LinkedHashMap</a:t>
            </a:r>
            <a:endParaRPr lang="en-IN" dirty="0"/>
          </a:p>
        </p:txBody>
      </p:sp>
    </p:spTree>
    <p:extLst>
      <p:ext uri="{BB962C8B-B14F-4D97-AF65-F5344CB8AC3E}">
        <p14:creationId xmlns:p14="http://schemas.microsoft.com/office/powerpoint/2010/main" val="361766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arn(inVertic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arn(inVertical)">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arn(inVertical)">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6" name="TextBox 5">
            <a:extLst>
              <a:ext uri="{FF2B5EF4-FFF2-40B4-BE49-F238E27FC236}">
                <a16:creationId xmlns:a16="http://schemas.microsoft.com/office/drawing/2014/main" xmlns="" id="{345E2EF3-C224-4F22-B8C0-0DF9BA24979D}"/>
              </a:ext>
            </a:extLst>
          </p:cNvPr>
          <p:cNvSpPr txBox="1"/>
          <p:nvPr/>
        </p:nvSpPr>
        <p:spPr>
          <a:xfrm>
            <a:off x="135731" y="753342"/>
            <a:ext cx="8886825" cy="4585871"/>
          </a:xfrm>
          <a:prstGeom prst="rect">
            <a:avLst/>
          </a:prstGeom>
          <a:noFill/>
        </p:spPr>
        <p:txBody>
          <a:bodyPr wrap="square">
            <a:spAutoFit/>
          </a:bodyPr>
          <a:lstStyle/>
          <a:p>
            <a:r>
              <a:rPr lang="en-US" sz="2400" dirty="0"/>
              <a:t>Java </a:t>
            </a:r>
            <a:r>
              <a:rPr lang="en-US" sz="2400" dirty="0" err="1"/>
              <a:t>TreeMap</a:t>
            </a:r>
            <a:r>
              <a:rPr lang="en-US" sz="2400" dirty="0"/>
              <a:t> class is a red-black tree based implementation. It provides an efficient means of storing key-value pairs in sorted order.</a:t>
            </a:r>
          </a:p>
          <a:p>
            <a:endParaRPr lang="en-US" sz="2400" dirty="0"/>
          </a:p>
          <a:p>
            <a:r>
              <a:rPr lang="en-US" sz="2800" b="1" dirty="0"/>
              <a:t>The important points about Java </a:t>
            </a:r>
            <a:r>
              <a:rPr lang="en-US" sz="2800" b="1" dirty="0" err="1"/>
              <a:t>TreeMap</a:t>
            </a:r>
            <a:r>
              <a:rPr lang="en-US" sz="2800" b="1" dirty="0"/>
              <a:t> class are:</a:t>
            </a:r>
          </a:p>
          <a:p>
            <a:endParaRPr lang="en-US" sz="2400" dirty="0"/>
          </a:p>
          <a:p>
            <a:pPr marL="342900" indent="-342900">
              <a:buFont typeface="Arial" panose="020B0604020202020204" pitchFamily="34" charset="0"/>
              <a:buChar char="•"/>
            </a:pPr>
            <a:r>
              <a:rPr lang="en-US" sz="2400" dirty="0"/>
              <a:t>Java </a:t>
            </a:r>
            <a:r>
              <a:rPr lang="en-US" sz="2400" dirty="0" err="1"/>
              <a:t>TreeMap</a:t>
            </a:r>
            <a:r>
              <a:rPr lang="en-US" sz="2400" dirty="0"/>
              <a:t> contains values based on the key. It implements the </a:t>
            </a:r>
            <a:r>
              <a:rPr lang="en-US" sz="2400" dirty="0" err="1"/>
              <a:t>NavigableMap</a:t>
            </a:r>
            <a:r>
              <a:rPr lang="en-US" sz="2400" dirty="0"/>
              <a:t> interface and extends </a:t>
            </a:r>
            <a:r>
              <a:rPr lang="en-US" sz="2400" dirty="0" err="1"/>
              <a:t>AbstractMap</a:t>
            </a:r>
            <a:r>
              <a:rPr lang="en-US" sz="2400" dirty="0"/>
              <a:t> class.</a:t>
            </a:r>
          </a:p>
          <a:p>
            <a:pPr marL="342900" indent="-342900">
              <a:buFont typeface="Arial" panose="020B0604020202020204" pitchFamily="34" charset="0"/>
              <a:buChar char="•"/>
            </a:pPr>
            <a:r>
              <a:rPr lang="en-US" sz="2400" dirty="0"/>
              <a:t>Java </a:t>
            </a:r>
            <a:r>
              <a:rPr lang="en-US" sz="2400" dirty="0" err="1"/>
              <a:t>TreeMap</a:t>
            </a:r>
            <a:r>
              <a:rPr lang="en-US" sz="2400" dirty="0"/>
              <a:t> contains only unique elements.</a:t>
            </a:r>
          </a:p>
          <a:p>
            <a:pPr marL="342900" indent="-342900">
              <a:buFont typeface="Arial" panose="020B0604020202020204" pitchFamily="34" charset="0"/>
              <a:buChar char="•"/>
            </a:pPr>
            <a:r>
              <a:rPr lang="en-US" sz="2400" dirty="0"/>
              <a:t>Java </a:t>
            </a:r>
            <a:r>
              <a:rPr lang="en-US" sz="2400" dirty="0" err="1"/>
              <a:t>TreeMap</a:t>
            </a:r>
            <a:r>
              <a:rPr lang="en-US" sz="2400" dirty="0"/>
              <a:t> cannot have a null key but can have multiple null values.</a:t>
            </a:r>
          </a:p>
          <a:p>
            <a:pPr marL="342900" indent="-342900">
              <a:buFont typeface="Arial" panose="020B0604020202020204" pitchFamily="34" charset="0"/>
              <a:buChar char="•"/>
            </a:pPr>
            <a:r>
              <a:rPr lang="en-US" sz="2400" dirty="0"/>
              <a:t>Java </a:t>
            </a:r>
            <a:r>
              <a:rPr lang="en-US" sz="2400" dirty="0" err="1"/>
              <a:t>TreeMap</a:t>
            </a:r>
            <a:r>
              <a:rPr lang="en-US" sz="2400" dirty="0"/>
              <a:t> is non synchronized.</a:t>
            </a:r>
          </a:p>
          <a:p>
            <a:pPr marL="342900" indent="-342900">
              <a:buFont typeface="Arial" panose="020B0604020202020204" pitchFamily="34" charset="0"/>
              <a:buChar char="•"/>
            </a:pPr>
            <a:r>
              <a:rPr lang="en-US" sz="2400" dirty="0"/>
              <a:t>Java </a:t>
            </a:r>
            <a:r>
              <a:rPr lang="en-US" sz="2400" dirty="0" err="1"/>
              <a:t>TreeMap</a:t>
            </a:r>
            <a:r>
              <a:rPr lang="en-US" sz="2400" dirty="0"/>
              <a:t> maintains ascending order.</a:t>
            </a:r>
            <a:endParaRPr lang="en-IN" sz="2400" dirty="0"/>
          </a:p>
        </p:txBody>
      </p:sp>
      <p:sp>
        <p:nvSpPr>
          <p:cNvPr id="7" name="Subtitle 2">
            <a:extLst>
              <a:ext uri="{FF2B5EF4-FFF2-40B4-BE49-F238E27FC236}">
                <a16:creationId xmlns:a16="http://schemas.microsoft.com/office/drawing/2014/main" xmlns="" id="{47EE7AD9-BF35-4064-B70F-DC2ACD9C3030}"/>
              </a:ext>
            </a:extLst>
          </p:cNvPr>
          <p:cNvSpPr txBox="1">
            <a:spLocks/>
          </p:cNvSpPr>
          <p:nvPr/>
        </p:nvSpPr>
        <p:spPr>
          <a:xfrm>
            <a:off x="2475309" y="-19050"/>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err="1"/>
              <a:t>TreeMap</a:t>
            </a:r>
            <a:endParaRPr lang="en-IN" dirty="0"/>
          </a:p>
        </p:txBody>
      </p:sp>
    </p:spTree>
    <p:extLst>
      <p:ext uri="{BB962C8B-B14F-4D97-AF65-F5344CB8AC3E}">
        <p14:creationId xmlns:p14="http://schemas.microsoft.com/office/powerpoint/2010/main" val="74285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arn(inVertic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arn(inVertical)">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57349" y="3694600"/>
            <a:ext cx="6858000" cy="1641490"/>
          </a:xfrm>
        </p:spPr>
        <p:txBody>
          <a:bodyPr>
            <a:normAutofit fontScale="90000"/>
          </a:bodyPr>
          <a:lstStyle/>
          <a:p>
            <a:r>
              <a:rPr lang="en-US" dirty="0"/>
              <a:t>Conditional </a:t>
            </a:r>
            <a:br>
              <a:rPr lang="en-US" dirty="0"/>
            </a:br>
            <a:r>
              <a:rPr lang="en-US" dirty="0"/>
              <a:t>Statements</a:t>
            </a:r>
            <a:endParaRPr lang="en-IN" dirty="0"/>
          </a:p>
        </p:txBody>
      </p:sp>
    </p:spTree>
    <p:extLst>
      <p:ext uri="{BB962C8B-B14F-4D97-AF65-F5344CB8AC3E}">
        <p14:creationId xmlns:p14="http://schemas.microsoft.com/office/powerpoint/2010/main" val="349700981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a:xfrm>
            <a:off x="1664494" y="4016353"/>
            <a:ext cx="6858000" cy="1641490"/>
          </a:xfrm>
        </p:spPr>
        <p:txBody>
          <a:bodyPr>
            <a:normAutofit/>
          </a:bodyPr>
          <a:lstStyle/>
          <a:p>
            <a:r>
              <a:rPr lang="en-US" dirty="0" smtClean="0"/>
              <a:t>JAVA 8 FEATURES</a:t>
            </a:r>
            <a:endParaRPr lang="en-IN" dirty="0"/>
          </a:p>
        </p:txBody>
      </p:sp>
    </p:spTree>
    <p:extLst>
      <p:ext uri="{BB962C8B-B14F-4D97-AF65-F5344CB8AC3E}">
        <p14:creationId xmlns:p14="http://schemas.microsoft.com/office/powerpoint/2010/main" val="392558424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213789" y="83129"/>
            <a:ext cx="6858000" cy="710381"/>
          </a:xfrm>
        </p:spPr>
        <p:txBody>
          <a:bodyPr/>
          <a:lstStyle/>
          <a:p>
            <a:r>
              <a:rPr lang="en-IN" dirty="0" smtClean="0"/>
              <a:t> Java 8 Features    </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5663089"/>
          </a:xfrm>
          <a:prstGeom prst="rect">
            <a:avLst/>
          </a:prstGeom>
          <a:noFill/>
        </p:spPr>
        <p:txBody>
          <a:bodyPr wrap="square" rtlCol="0">
            <a:spAutoFit/>
          </a:bodyPr>
          <a:lstStyle/>
          <a:p>
            <a:pPr lvl="0"/>
            <a:r>
              <a:rPr lang="en-US" sz="2400" dirty="0">
                <a:solidFill>
                  <a:prstClr val="white"/>
                </a:solidFill>
              </a:rPr>
              <a:t>Java 8 provides following features for Java </a:t>
            </a:r>
            <a:r>
              <a:rPr lang="en-US" sz="2400" dirty="0" smtClean="0">
                <a:solidFill>
                  <a:prstClr val="white"/>
                </a:solidFill>
              </a:rPr>
              <a:t>Programming:-</a:t>
            </a:r>
          </a:p>
          <a:p>
            <a:pPr lvl="0"/>
            <a:endParaRPr lang="en-US" sz="2400" dirty="0">
              <a:solidFill>
                <a:prstClr val="white"/>
              </a:solidFill>
            </a:endParaRPr>
          </a:p>
          <a:p>
            <a:pPr marL="342900" lvl="0" indent="-342900">
              <a:buFont typeface="Arial" pitchFamily="34" charset="0"/>
              <a:buChar char="•"/>
            </a:pPr>
            <a:r>
              <a:rPr lang="en-US" sz="2400" b="1" dirty="0">
                <a:solidFill>
                  <a:prstClr val="white"/>
                </a:solidFill>
              </a:rPr>
              <a:t>Lambda </a:t>
            </a:r>
            <a:r>
              <a:rPr lang="en-US" sz="2400" b="1" dirty="0" smtClean="0">
                <a:solidFill>
                  <a:prstClr val="white"/>
                </a:solidFill>
              </a:rPr>
              <a:t>expressions</a:t>
            </a:r>
          </a:p>
          <a:p>
            <a:pPr lvl="0"/>
            <a:endParaRPr lang="en-US" sz="1400" dirty="0">
              <a:solidFill>
                <a:prstClr val="white"/>
              </a:solidFill>
            </a:endParaRPr>
          </a:p>
          <a:p>
            <a:pPr marL="342900" lvl="0" indent="-342900">
              <a:buFont typeface="Arial" pitchFamily="34" charset="0"/>
              <a:buChar char="•"/>
            </a:pPr>
            <a:r>
              <a:rPr lang="en-US" sz="2400" b="1" dirty="0">
                <a:solidFill>
                  <a:prstClr val="white"/>
                </a:solidFill>
              </a:rPr>
              <a:t>Method </a:t>
            </a:r>
            <a:r>
              <a:rPr lang="en-US" sz="2400" b="1" dirty="0" smtClean="0">
                <a:solidFill>
                  <a:prstClr val="white"/>
                </a:solidFill>
              </a:rPr>
              <a:t>references</a:t>
            </a:r>
          </a:p>
          <a:p>
            <a:pPr lvl="0"/>
            <a:endParaRPr lang="en-US" sz="1400" dirty="0">
              <a:solidFill>
                <a:prstClr val="white"/>
              </a:solidFill>
            </a:endParaRPr>
          </a:p>
          <a:p>
            <a:pPr marL="342900" lvl="0" indent="-342900">
              <a:buFont typeface="Arial" pitchFamily="34" charset="0"/>
              <a:buChar char="•"/>
            </a:pPr>
            <a:r>
              <a:rPr lang="en-US" sz="2400" b="1" dirty="0" smtClean="0">
                <a:solidFill>
                  <a:prstClr val="white"/>
                </a:solidFill>
              </a:rPr>
              <a:t>Functional interfaces</a:t>
            </a:r>
          </a:p>
          <a:p>
            <a:pPr lvl="0"/>
            <a:endParaRPr lang="en-US" sz="1400" dirty="0" smtClean="0">
              <a:solidFill>
                <a:prstClr val="white"/>
              </a:solidFill>
            </a:endParaRPr>
          </a:p>
          <a:p>
            <a:pPr marL="342900" lvl="0" indent="-342900">
              <a:buFont typeface="Arial" pitchFamily="34" charset="0"/>
              <a:buChar char="•"/>
            </a:pPr>
            <a:r>
              <a:rPr lang="en-US" sz="2400" b="1" dirty="0" smtClean="0">
                <a:solidFill>
                  <a:prstClr val="white"/>
                </a:solidFill>
              </a:rPr>
              <a:t>Stream API</a:t>
            </a:r>
          </a:p>
          <a:p>
            <a:pPr lvl="0"/>
            <a:endParaRPr lang="en-US" sz="1400" dirty="0">
              <a:solidFill>
                <a:prstClr val="white"/>
              </a:solidFill>
            </a:endParaRPr>
          </a:p>
          <a:p>
            <a:pPr marL="342900" lvl="0" indent="-342900">
              <a:buFont typeface="Arial" pitchFamily="34" charset="0"/>
              <a:buChar char="•"/>
            </a:pPr>
            <a:r>
              <a:rPr lang="en-US" sz="2400" dirty="0">
                <a:solidFill>
                  <a:prstClr val="white"/>
                </a:solidFill>
              </a:rPr>
              <a:t>Default </a:t>
            </a:r>
            <a:r>
              <a:rPr lang="en-US" sz="2400" dirty="0" smtClean="0">
                <a:solidFill>
                  <a:prstClr val="white"/>
                </a:solidFill>
              </a:rPr>
              <a:t>methods</a:t>
            </a:r>
          </a:p>
          <a:p>
            <a:pPr marL="342900" lvl="0" indent="-342900">
              <a:buFont typeface="Arial" pitchFamily="34" charset="0"/>
              <a:buChar char="•"/>
            </a:pPr>
            <a:endParaRPr lang="en-US" sz="2400" dirty="0">
              <a:solidFill>
                <a:prstClr val="white"/>
              </a:solidFill>
            </a:endParaRPr>
          </a:p>
          <a:p>
            <a:pPr marL="342900" lvl="0" indent="-342900">
              <a:buFont typeface="Arial" pitchFamily="34" charset="0"/>
              <a:buChar char="•"/>
            </a:pPr>
            <a:r>
              <a:rPr lang="en-US" sz="2400" dirty="0" smtClean="0">
                <a:solidFill>
                  <a:prstClr val="white"/>
                </a:solidFill>
              </a:rPr>
              <a:t>Static Method</a:t>
            </a:r>
          </a:p>
          <a:p>
            <a:pPr lvl="0"/>
            <a:endParaRPr lang="en-US" sz="1400" dirty="0" smtClean="0">
              <a:solidFill>
                <a:prstClr val="white"/>
              </a:solidFill>
            </a:endParaRPr>
          </a:p>
          <a:p>
            <a:pPr marL="342900" indent="-342900">
              <a:buFont typeface="Arial" pitchFamily="34" charset="0"/>
              <a:buChar char="•"/>
            </a:pPr>
            <a:r>
              <a:rPr lang="en-US" sz="2400" b="1" dirty="0"/>
              <a:t>Optional </a:t>
            </a:r>
            <a:r>
              <a:rPr lang="en-US" sz="2400" b="1" dirty="0" smtClean="0"/>
              <a:t>class</a:t>
            </a:r>
          </a:p>
          <a:p>
            <a:endParaRPr lang="en-US" sz="1400" dirty="0"/>
          </a:p>
          <a:p>
            <a:pPr marL="342900" indent="-342900">
              <a:buFont typeface="Arial" pitchFamily="34" charset="0"/>
              <a:buChar char="•"/>
            </a:pPr>
            <a:r>
              <a:rPr lang="en-US" sz="2400" dirty="0"/>
              <a:t>Collectors </a:t>
            </a:r>
            <a:r>
              <a:rPr lang="en-US" sz="2400" dirty="0" smtClean="0"/>
              <a:t>class</a:t>
            </a:r>
          </a:p>
          <a:p>
            <a:endParaRPr lang="en-US" sz="1400" dirty="0"/>
          </a:p>
        </p:txBody>
      </p:sp>
    </p:spTree>
    <p:extLst>
      <p:ext uri="{BB962C8B-B14F-4D97-AF65-F5344CB8AC3E}">
        <p14:creationId xmlns:p14="http://schemas.microsoft.com/office/powerpoint/2010/main" val="18415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 calcmode="lin" valueType="num">
                                      <p:cBhvr additive="base">
                                        <p:cTn id="4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 calcmode="lin" valueType="num">
                                      <p:cBhvr additive="base">
                                        <p:cTn id="55"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3243263" y="0"/>
            <a:ext cx="2357437" cy="592604"/>
          </a:xfrm>
        </p:spPr>
        <p:txBody>
          <a:bodyPr>
            <a:normAutofit fontScale="85000" lnSpcReduction="10000"/>
          </a:bodyPr>
          <a:lstStyle/>
          <a:p>
            <a:r>
              <a:rPr lang="en-IN" dirty="0"/>
              <a:t>Lambda Expressions</a:t>
            </a:r>
          </a:p>
        </p:txBody>
      </p:sp>
      <p:sp>
        <p:nvSpPr>
          <p:cNvPr id="8" name="TextBox 7">
            <a:extLst>
              <a:ext uri="{FF2B5EF4-FFF2-40B4-BE49-F238E27FC236}">
                <a16:creationId xmlns="" xmlns:a16="http://schemas.microsoft.com/office/drawing/2014/main" id="{B332197C-8315-47F1-A8B9-C36D75592781}"/>
              </a:ext>
            </a:extLst>
          </p:cNvPr>
          <p:cNvSpPr txBox="1"/>
          <p:nvPr/>
        </p:nvSpPr>
        <p:spPr>
          <a:xfrm>
            <a:off x="178594" y="592605"/>
            <a:ext cx="8786813" cy="7478970"/>
          </a:xfrm>
          <a:prstGeom prst="rect">
            <a:avLst/>
          </a:prstGeom>
          <a:noFill/>
        </p:spPr>
        <p:txBody>
          <a:bodyPr wrap="square">
            <a:spAutoFit/>
          </a:bodyPr>
          <a:lstStyle/>
          <a:p>
            <a:pPr lvl="0">
              <a:defRPr/>
            </a:pPr>
            <a:r>
              <a:rPr lang="en-US" sz="2400" dirty="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a:t>
            </a:r>
            <a:r>
              <a:rPr lang="en-US" sz="2400" dirty="0" smtClean="0"/>
              <a:t>.</a:t>
            </a:r>
          </a:p>
          <a:p>
            <a:pPr lvl="0">
              <a:defRPr/>
            </a:pP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r>
              <a:rPr lang="en-US" sz="2400" dirty="0"/>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r>
              <a:rPr lang="en-US" sz="2400" dirty="0"/>
              <a:t>Java lambda expression is treated as a function, so compiler does not create .class file.</a:t>
            </a:r>
          </a:p>
          <a:p>
            <a:pPr lvl="0">
              <a:defRPr/>
            </a:pPr>
            <a:endParaRPr kumimoji="0" lang="en-US" sz="2400" b="0" i="0" u="none" strike="noStrike" kern="1200" cap="none" spc="0" normalizeH="0" baseline="0" noProof="0" dirty="0" smtClean="0">
              <a:ln>
                <a:noFill/>
              </a:ln>
              <a:solidFill>
                <a:prstClr val="white"/>
              </a:solidFill>
              <a:effectLst/>
              <a:uLnTx/>
              <a:uFillTx/>
              <a:latin typeface="Corbel" panose="020B0503020204020204"/>
              <a:ea typeface="+mn-ea"/>
              <a:cs typeface="+mn-cs"/>
            </a:endParaRPr>
          </a:p>
          <a:p>
            <a:pPr lvl="0">
              <a:defRPr/>
            </a:pPr>
            <a:r>
              <a:rPr lang="en-US" sz="2400" dirty="0"/>
              <a:t>Lambda expression provides implementation of </a:t>
            </a:r>
            <a:r>
              <a:rPr lang="en-US" sz="2400" i="1" dirty="0"/>
              <a:t>functional interface</a:t>
            </a:r>
            <a:r>
              <a:rPr lang="en-US" sz="2400" dirty="0"/>
              <a:t>. An interface which has only one abstract method is called functional interface. Java provides an </a:t>
            </a:r>
            <a:r>
              <a:rPr lang="en-US" sz="2400" dirty="0" err="1"/>
              <a:t>anotation</a:t>
            </a:r>
            <a:r>
              <a:rPr lang="en-US" sz="2400" dirty="0"/>
              <a:t> @</a:t>
            </a:r>
            <a:r>
              <a:rPr lang="en-US" sz="2400" i="1" dirty="0" err="1"/>
              <a:t>FunctionalInterface</a:t>
            </a:r>
            <a:r>
              <a:rPr lang="en-US" sz="2400" dirty="0"/>
              <a:t>, which is used to declare an interface as functional interface</a:t>
            </a:r>
            <a:r>
              <a:rPr lang="en-US" sz="2400" dirty="0" smtClean="0"/>
              <a:t>.</a:t>
            </a:r>
          </a:p>
          <a:p>
            <a:pPr lvl="0">
              <a:defRPr/>
            </a:pP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a:defRPr/>
            </a:pPr>
            <a:r>
              <a:rPr lang="en-US" sz="2400" dirty="0"/>
              <a:t>(argument-list) -&gt; {body}  </a:t>
            </a:r>
          </a:p>
        </p:txBody>
      </p:sp>
    </p:spTree>
    <p:extLst>
      <p:ext uri="{BB962C8B-B14F-4D97-AF65-F5344CB8AC3E}">
        <p14:creationId xmlns:p14="http://schemas.microsoft.com/office/powerpoint/2010/main" val="33437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08E2B2A-6F93-433C-934C-41587A716981}"/>
              </a:ext>
            </a:extLst>
          </p:cNvPr>
          <p:cNvSpPr txBox="1"/>
          <p:nvPr/>
        </p:nvSpPr>
        <p:spPr>
          <a:xfrm>
            <a:off x="214313" y="124764"/>
            <a:ext cx="8715375" cy="954107"/>
          </a:xfrm>
          <a:prstGeom prst="rect">
            <a:avLst/>
          </a:prstGeom>
          <a:noFill/>
        </p:spPr>
        <p:txBody>
          <a:bodyPr wrap="square" rtlCol="0">
            <a:spAutoFit/>
          </a:bodyPr>
          <a:lstStyle/>
          <a:p>
            <a:r>
              <a:rPr lang="en-US" sz="2800" dirty="0" smtClean="0"/>
              <a:t>								Java </a:t>
            </a:r>
            <a:r>
              <a:rPr lang="en-US" sz="2800" dirty="0"/>
              <a:t>Method References</a:t>
            </a:r>
          </a:p>
        </p:txBody>
      </p:sp>
      <p:sp>
        <p:nvSpPr>
          <p:cNvPr id="5" name="Subtitle 2">
            <a:extLst>
              <a:ext uri="{FF2B5EF4-FFF2-40B4-BE49-F238E27FC236}">
                <a16:creationId xmlns="" xmlns:a16="http://schemas.microsoft.com/office/drawing/2014/main"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6" name="TextBox 5">
            <a:extLst>
              <a:ext uri="{FF2B5EF4-FFF2-40B4-BE49-F238E27FC236}">
                <a16:creationId xmlns="" xmlns:a16="http://schemas.microsoft.com/office/drawing/2014/main" id="{345E2EF3-C224-4F22-B8C0-0DF9BA24979D}"/>
              </a:ext>
            </a:extLst>
          </p:cNvPr>
          <p:cNvSpPr txBox="1"/>
          <p:nvPr/>
        </p:nvSpPr>
        <p:spPr>
          <a:xfrm>
            <a:off x="214312" y="779228"/>
            <a:ext cx="8443913" cy="5693866"/>
          </a:xfrm>
          <a:prstGeom prst="rect">
            <a:avLst/>
          </a:prstGeom>
          <a:noFill/>
        </p:spPr>
        <p:txBody>
          <a:bodyPr wrap="square">
            <a:spAutoFit/>
          </a:bodyPr>
          <a:lstStyle/>
          <a:p>
            <a:r>
              <a:rPr lang="en-US" sz="2800" dirty="0"/>
              <a:t>Java provides a new feature called method reference in Java 8. Method reference is used to refer method of functional interface. It is compact and easy form of lambda expression. Each time when you are using lambda expression to just referring a method, you can replace your lambda expression with method reference</a:t>
            </a:r>
            <a:r>
              <a:rPr lang="en-US" sz="2800" dirty="0" smtClean="0"/>
              <a:t>.</a:t>
            </a:r>
          </a:p>
          <a:p>
            <a:endParaRPr lang="en-US" sz="2800" i="1" dirty="0"/>
          </a:p>
          <a:p>
            <a:r>
              <a:rPr lang="en-US" sz="2400" dirty="0"/>
              <a:t>There are following types of method references in java:</a:t>
            </a:r>
          </a:p>
          <a:p>
            <a:endParaRPr lang="en-US" sz="2400" dirty="0" smtClean="0"/>
          </a:p>
          <a:p>
            <a:r>
              <a:rPr lang="en-US" sz="2400" dirty="0" smtClean="0"/>
              <a:t>1. Reference </a:t>
            </a:r>
            <a:r>
              <a:rPr lang="en-US" sz="2400" dirty="0"/>
              <a:t>to a static method.</a:t>
            </a:r>
          </a:p>
          <a:p>
            <a:r>
              <a:rPr lang="en-US" sz="2400" dirty="0" smtClean="0"/>
              <a:t>2. Reference </a:t>
            </a:r>
            <a:r>
              <a:rPr lang="en-US" sz="2400" dirty="0"/>
              <a:t>to an instance method.</a:t>
            </a:r>
          </a:p>
          <a:p>
            <a:r>
              <a:rPr lang="en-US" sz="2400" dirty="0" smtClean="0"/>
              <a:t>3. Reference </a:t>
            </a:r>
            <a:r>
              <a:rPr lang="en-US" sz="2400" dirty="0"/>
              <a:t>to a constructor.</a:t>
            </a:r>
          </a:p>
          <a:p>
            <a:r>
              <a:rPr lang="en-US" sz="2400" dirty="0"/>
              <a:t/>
            </a:r>
            <a:br>
              <a:rPr lang="en-US" sz="2400" dirty="0"/>
            </a:br>
            <a:endParaRPr lang="en-IN" sz="2400" i="1" dirty="0"/>
          </a:p>
        </p:txBody>
      </p:sp>
    </p:spTree>
    <p:extLst>
      <p:ext uri="{BB962C8B-B14F-4D97-AF65-F5344CB8AC3E}">
        <p14:creationId xmlns:p14="http://schemas.microsoft.com/office/powerpoint/2010/main" val="239379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arn(inVertical)">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arn(inVertic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arn(inVertic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arn(inVertic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arn(inVertic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6" name="TextBox 5">
            <a:extLst>
              <a:ext uri="{FF2B5EF4-FFF2-40B4-BE49-F238E27FC236}">
                <a16:creationId xmlns="" xmlns:a16="http://schemas.microsoft.com/office/drawing/2014/main" id="{345E2EF3-C224-4F22-B8C0-0DF9BA24979D}"/>
              </a:ext>
            </a:extLst>
          </p:cNvPr>
          <p:cNvSpPr txBox="1"/>
          <p:nvPr/>
        </p:nvSpPr>
        <p:spPr>
          <a:xfrm>
            <a:off x="135731" y="753341"/>
            <a:ext cx="8886825" cy="4893647"/>
          </a:xfrm>
          <a:prstGeom prst="rect">
            <a:avLst/>
          </a:prstGeom>
          <a:noFill/>
        </p:spPr>
        <p:txBody>
          <a:bodyPr wrap="square">
            <a:spAutoFit/>
          </a:bodyPr>
          <a:lstStyle/>
          <a:p>
            <a:r>
              <a:rPr lang="en-IN" sz="2400" dirty="0" smtClean="0"/>
              <a:t>We have following features add in interface in Java 8 – </a:t>
            </a:r>
            <a:br>
              <a:rPr lang="en-IN" sz="2400" dirty="0" smtClean="0"/>
            </a:br>
            <a:r>
              <a:rPr lang="en-IN" sz="2400" dirty="0" smtClean="0"/>
              <a:t/>
            </a:r>
            <a:br>
              <a:rPr lang="en-IN" sz="2400" dirty="0" smtClean="0"/>
            </a:br>
            <a:r>
              <a:rPr lang="en-IN" sz="2400" dirty="0" smtClean="0"/>
              <a:t>1. Functional Interface – If any interface has only one abstract method then it is called functional interface. We can annotate @</a:t>
            </a:r>
            <a:r>
              <a:rPr lang="en-US" sz="2400" i="1" dirty="0" err="1" smtClean="0"/>
              <a:t>FunctionalInterface</a:t>
            </a:r>
            <a:r>
              <a:rPr lang="en-US" sz="2400" i="1" dirty="0" smtClean="0"/>
              <a:t> </a:t>
            </a:r>
            <a:r>
              <a:rPr lang="en-US" sz="2400" dirty="0" smtClean="0"/>
              <a:t>to declare functional interface.</a:t>
            </a:r>
          </a:p>
          <a:p>
            <a:endParaRPr lang="en-US" sz="2400" dirty="0"/>
          </a:p>
          <a:p>
            <a:r>
              <a:rPr lang="en-US" sz="2400" dirty="0" smtClean="0"/>
              <a:t>2. Default Method – Before Java8 , Interface has only abstract method but Java8 introduce facility to add default method in Interface. Default keyword is used to declare any method as default inside interface and it must have implementation</a:t>
            </a:r>
            <a:r>
              <a:rPr lang="en-US" sz="2400" dirty="0"/>
              <a:t> </a:t>
            </a:r>
            <a:r>
              <a:rPr lang="en-US" sz="2400" dirty="0" smtClean="0"/>
              <a:t>or method body.</a:t>
            </a:r>
          </a:p>
          <a:p>
            <a:endParaRPr lang="en-US" sz="2400" dirty="0"/>
          </a:p>
          <a:p>
            <a:r>
              <a:rPr lang="en-US" sz="2400" dirty="0" smtClean="0"/>
              <a:t>3. Static Method – Similarly like default method , we can also add static method in interface with help of static keyword.</a:t>
            </a:r>
            <a:endParaRPr lang="en-IN" sz="2400" dirty="0"/>
          </a:p>
        </p:txBody>
      </p:sp>
      <p:sp>
        <p:nvSpPr>
          <p:cNvPr id="7" name="Subtitle 2">
            <a:extLst>
              <a:ext uri="{FF2B5EF4-FFF2-40B4-BE49-F238E27FC236}">
                <a16:creationId xmlns="" xmlns:a16="http://schemas.microsoft.com/office/drawing/2014/main" id="{47EE7AD9-BF35-4064-B70F-DC2ACD9C3030}"/>
              </a:ext>
            </a:extLst>
          </p:cNvPr>
          <p:cNvSpPr txBox="1">
            <a:spLocks/>
          </p:cNvSpPr>
          <p:nvPr/>
        </p:nvSpPr>
        <p:spPr>
          <a:xfrm>
            <a:off x="2597544" y="0"/>
            <a:ext cx="3510363" cy="592604"/>
          </a:xfrm>
          <a:prstGeom prst="rect">
            <a:avLst/>
          </a:prstGeom>
        </p:spPr>
        <p:txBody>
          <a:bodyPr vert="horz" lIns="91440" tIns="45720" rIns="91440" bIns="45720" rtlCol="0" anchor="b">
            <a:normAutofit fontScale="70000" lnSpcReduction="20000"/>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t>New Features in Interfaces in Java 8</a:t>
            </a:r>
            <a:endParaRPr lang="en-IN" dirty="0"/>
          </a:p>
        </p:txBody>
      </p:sp>
    </p:spTree>
    <p:extLst>
      <p:ext uri="{BB962C8B-B14F-4D97-AF65-F5344CB8AC3E}">
        <p14:creationId xmlns:p14="http://schemas.microsoft.com/office/powerpoint/2010/main" val="112481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838EB2AD-7AED-45E3-8397-4CD5562E6BD7}"/>
              </a:ext>
            </a:extLst>
          </p:cNvPr>
          <p:cNvSpPr>
            <a:spLocks noGrp="1"/>
          </p:cNvSpPr>
          <p:nvPr>
            <p:ph type="subTitle" idx="1"/>
          </p:nvPr>
        </p:nvSpPr>
        <p:spPr>
          <a:xfrm>
            <a:off x="2345521" y="-8092"/>
            <a:ext cx="2357437" cy="592604"/>
          </a:xfrm>
        </p:spPr>
        <p:txBody>
          <a:bodyPr>
            <a:normAutofit/>
          </a:bodyPr>
          <a:lstStyle/>
          <a:p>
            <a:r>
              <a:rPr lang="en-IN" dirty="0"/>
              <a:t> </a:t>
            </a:r>
          </a:p>
        </p:txBody>
      </p:sp>
      <p:sp>
        <p:nvSpPr>
          <p:cNvPr id="6" name="TextBox 5">
            <a:extLst>
              <a:ext uri="{FF2B5EF4-FFF2-40B4-BE49-F238E27FC236}">
                <a16:creationId xmlns="" xmlns:a16="http://schemas.microsoft.com/office/drawing/2014/main" id="{345E2EF3-C224-4F22-B8C0-0DF9BA24979D}"/>
              </a:ext>
            </a:extLst>
          </p:cNvPr>
          <p:cNvSpPr txBox="1"/>
          <p:nvPr/>
        </p:nvSpPr>
        <p:spPr>
          <a:xfrm>
            <a:off x="135731" y="753342"/>
            <a:ext cx="8886825" cy="7109639"/>
          </a:xfrm>
          <a:prstGeom prst="rect">
            <a:avLst/>
          </a:prstGeom>
          <a:noFill/>
        </p:spPr>
        <p:txBody>
          <a:bodyPr wrap="square">
            <a:spAutoFit/>
          </a:bodyPr>
          <a:lstStyle/>
          <a:p>
            <a:r>
              <a:rPr lang="en-US" sz="2400" dirty="0"/>
              <a:t>Java introduced a new class Optional in jdk8. It is a public final class and used to deal with </a:t>
            </a:r>
            <a:r>
              <a:rPr lang="en-US" sz="2400" dirty="0" err="1"/>
              <a:t>NullPointerException</a:t>
            </a:r>
            <a:r>
              <a:rPr lang="en-US" sz="2400" dirty="0"/>
              <a:t> in Java application</a:t>
            </a:r>
            <a:r>
              <a:rPr lang="en-US" sz="2400" dirty="0" smtClean="0"/>
              <a:t>.</a:t>
            </a:r>
          </a:p>
          <a:p>
            <a:endParaRPr lang="en-US" sz="2400" dirty="0"/>
          </a:p>
          <a:p>
            <a:r>
              <a:rPr lang="en-US" sz="2400" dirty="0" smtClean="0"/>
              <a:t>Important Method of Optional Class – </a:t>
            </a:r>
            <a:endParaRPr lang="en-US" sz="1400" dirty="0" smtClean="0"/>
          </a:p>
          <a:p>
            <a:r>
              <a:rPr lang="en-US" sz="2400" dirty="0" smtClean="0"/>
              <a:t/>
            </a:r>
            <a:br>
              <a:rPr lang="en-US" sz="2400" dirty="0" smtClean="0"/>
            </a:br>
            <a:r>
              <a:rPr lang="en-US" sz="2400" dirty="0" smtClean="0"/>
              <a:t>empty() – which returns empty optional object.</a:t>
            </a:r>
            <a:br>
              <a:rPr lang="en-US" sz="2400" dirty="0" smtClean="0"/>
            </a:br>
            <a:r>
              <a:rPr lang="en-US" sz="2400" dirty="0" smtClean="0"/>
              <a:t/>
            </a:r>
            <a:br>
              <a:rPr lang="en-US" sz="2400" dirty="0" smtClean="0"/>
            </a:br>
            <a:r>
              <a:rPr lang="en-US" sz="2400" dirty="0" smtClean="0"/>
              <a:t>Of(T value) – which return Optional Object with specified non null value.</a:t>
            </a:r>
          </a:p>
          <a:p>
            <a:endParaRPr lang="en-US" sz="2400" dirty="0"/>
          </a:p>
          <a:p>
            <a:r>
              <a:rPr lang="en-US" sz="2400" dirty="0" err="1" smtClean="0"/>
              <a:t>OfNullable</a:t>
            </a:r>
            <a:r>
              <a:rPr lang="en-US" sz="2400" dirty="0" smtClean="0"/>
              <a:t>(T value) – which return Optional with value if value is not null otherwise return      						empty Optional object.</a:t>
            </a:r>
          </a:p>
          <a:p>
            <a:endParaRPr lang="en-US" sz="2400" dirty="0"/>
          </a:p>
          <a:p>
            <a:r>
              <a:rPr lang="en-US" sz="2400" dirty="0" smtClean="0"/>
              <a:t>Get() – If Optional has value it return value otherwise throws </a:t>
            </a:r>
            <a:r>
              <a:rPr lang="en-US" sz="2400" dirty="0" err="1"/>
              <a:t>NoSuchElementException</a:t>
            </a:r>
            <a:r>
              <a:rPr lang="en-US" sz="2400" dirty="0" smtClean="0"/>
              <a:t>.</a:t>
            </a:r>
          </a:p>
          <a:p>
            <a:endParaRPr lang="en-US" sz="2400" dirty="0"/>
          </a:p>
          <a:p>
            <a:r>
              <a:rPr lang="en-US" sz="2400" dirty="0" err="1"/>
              <a:t>isPresent</a:t>
            </a:r>
            <a:r>
              <a:rPr lang="en-US" sz="2400" dirty="0" smtClean="0"/>
              <a:t>() – It returns true if optional object is not empty and return false if optional object is 			    empty.</a:t>
            </a:r>
            <a:endParaRPr lang="en-IN" sz="2400" dirty="0"/>
          </a:p>
        </p:txBody>
      </p:sp>
      <p:sp>
        <p:nvSpPr>
          <p:cNvPr id="7" name="Subtitle 2">
            <a:extLst>
              <a:ext uri="{FF2B5EF4-FFF2-40B4-BE49-F238E27FC236}">
                <a16:creationId xmlns="" xmlns:a16="http://schemas.microsoft.com/office/drawing/2014/main" id="{47EE7AD9-BF35-4064-B70F-DC2ACD9C3030}"/>
              </a:ext>
            </a:extLst>
          </p:cNvPr>
          <p:cNvSpPr txBox="1">
            <a:spLocks/>
          </p:cNvSpPr>
          <p:nvPr/>
        </p:nvSpPr>
        <p:spPr>
          <a:xfrm>
            <a:off x="2788086" y="-8092"/>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t>Optional Class</a:t>
            </a:r>
            <a:endParaRPr lang="en-IN" dirty="0"/>
          </a:p>
        </p:txBody>
      </p:sp>
    </p:spTree>
    <p:extLst>
      <p:ext uri="{BB962C8B-B14F-4D97-AF65-F5344CB8AC3E}">
        <p14:creationId xmlns:p14="http://schemas.microsoft.com/office/powerpoint/2010/main" val="46740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barn(inVertical)">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7" name="Subtitle 2">
            <a:extLst>
              <a:ext uri="{FF2B5EF4-FFF2-40B4-BE49-F238E27FC236}">
                <a16:creationId xmlns="" xmlns:a16="http://schemas.microsoft.com/office/drawing/2014/main" id="{47EE7AD9-BF35-4064-B70F-DC2ACD9C3030}"/>
              </a:ext>
            </a:extLst>
          </p:cNvPr>
          <p:cNvSpPr txBox="1">
            <a:spLocks/>
          </p:cNvSpPr>
          <p:nvPr/>
        </p:nvSpPr>
        <p:spPr>
          <a:xfrm>
            <a:off x="2448220" y="0"/>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t>Stream </a:t>
            </a:r>
            <a:r>
              <a:rPr lang="en-IN" dirty="0" err="1" smtClean="0"/>
              <a:t>Api</a:t>
            </a:r>
            <a:endParaRPr lang="en-IN" dirty="0"/>
          </a:p>
        </p:txBody>
      </p:sp>
      <p:sp>
        <p:nvSpPr>
          <p:cNvPr id="2" name="Rectangle 1"/>
          <p:cNvSpPr/>
          <p:nvPr/>
        </p:nvSpPr>
        <p:spPr>
          <a:xfrm>
            <a:off x="109243" y="724446"/>
            <a:ext cx="8927538" cy="7848302"/>
          </a:xfrm>
          <a:prstGeom prst="rect">
            <a:avLst/>
          </a:prstGeom>
        </p:spPr>
        <p:txBody>
          <a:bodyPr wrap="square">
            <a:spAutoFit/>
          </a:bodyPr>
          <a:lstStyle/>
          <a:p>
            <a:r>
              <a:rPr lang="en-US" sz="2400" dirty="0"/>
              <a:t>Java provides a new additional package in Java 8 called </a:t>
            </a:r>
            <a:r>
              <a:rPr lang="en-US" sz="2400" dirty="0" err="1"/>
              <a:t>java.util.stream</a:t>
            </a:r>
            <a:r>
              <a:rPr lang="en-US" sz="2400" dirty="0"/>
              <a:t>. This package consists of classes, interfaces and </a:t>
            </a:r>
            <a:r>
              <a:rPr lang="en-US" sz="2400" dirty="0" err="1"/>
              <a:t>enum</a:t>
            </a:r>
            <a:r>
              <a:rPr lang="en-US" sz="2400" dirty="0"/>
              <a:t> to allows functional-style operations on the elements. You can use stream by importing </a:t>
            </a:r>
            <a:r>
              <a:rPr lang="en-US" sz="2400" dirty="0" err="1"/>
              <a:t>java.util.stream</a:t>
            </a:r>
            <a:r>
              <a:rPr lang="en-US" sz="2400" dirty="0"/>
              <a:t> </a:t>
            </a:r>
            <a:r>
              <a:rPr lang="en-US" sz="2400" dirty="0" smtClean="0"/>
              <a:t>package.</a:t>
            </a:r>
            <a:endParaRPr lang="en-US" sz="2400" dirty="0"/>
          </a:p>
          <a:p>
            <a:endParaRPr lang="en-US" sz="2400" dirty="0"/>
          </a:p>
          <a:p>
            <a:r>
              <a:rPr lang="en-US" sz="2400" b="1" dirty="0"/>
              <a:t>The important points about </a:t>
            </a:r>
            <a:r>
              <a:rPr lang="en-US" sz="2400" b="1" dirty="0" smtClean="0"/>
              <a:t>Stream </a:t>
            </a:r>
            <a:r>
              <a:rPr lang="en-US" sz="2400" b="1" dirty="0" err="1" smtClean="0"/>
              <a:t>Api</a:t>
            </a:r>
            <a:r>
              <a:rPr lang="en-US" sz="2400" b="1" dirty="0" smtClean="0"/>
              <a:t> are</a:t>
            </a:r>
            <a:r>
              <a:rPr lang="en-US" sz="2400" b="1" dirty="0"/>
              <a:t>:</a:t>
            </a:r>
          </a:p>
          <a:p>
            <a:endParaRPr lang="en-US" sz="2400" dirty="0"/>
          </a:p>
          <a:p>
            <a:pPr marL="342900" indent="-342900">
              <a:buFont typeface="Arial" panose="020B0604020202020204" pitchFamily="34" charset="0"/>
              <a:buChar char="•"/>
            </a:pPr>
            <a:r>
              <a:rPr lang="en-US" sz="2400" dirty="0"/>
              <a:t>Stream does not store elements. It simply conveys elements from a source such as a data structure, an array, or an I/O channel, through a pipeline of computational operations.</a:t>
            </a:r>
          </a:p>
          <a:p>
            <a:pPr marL="342900" indent="-342900">
              <a:buFont typeface="Arial" panose="020B0604020202020204" pitchFamily="34" charset="0"/>
              <a:buChar char="•"/>
            </a:pPr>
            <a:r>
              <a:rPr lang="en-US" sz="2400"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pPr marL="342900" indent="-342900">
              <a:buFont typeface="Arial" panose="020B0604020202020204" pitchFamily="34" charset="0"/>
              <a:buChar char="•"/>
            </a:pPr>
            <a:r>
              <a:rPr lang="en-US" sz="2400" dirty="0"/>
              <a:t>Stream is lazy and evaluates code only when required.</a:t>
            </a:r>
          </a:p>
          <a:p>
            <a:pPr marL="342900" indent="-342900">
              <a:buFont typeface="Arial" panose="020B0604020202020204" pitchFamily="34" charset="0"/>
              <a:buChar char="•"/>
            </a:pPr>
            <a:r>
              <a:rPr lang="en-US" sz="2400" dirty="0"/>
              <a:t>The elements of a stream are only visited once during the life of a stream. Like an Iterator, a new stream must be generated to revisit the same elements of the source</a:t>
            </a:r>
            <a:r>
              <a:rPr lang="en-US" sz="2400" dirty="0" smtClean="0"/>
              <a:t>.</a:t>
            </a:r>
          </a:p>
          <a:p>
            <a:pPr marL="342900" indent="-342900">
              <a:buFont typeface="Arial" panose="020B0604020202020204" pitchFamily="34" charset="0"/>
              <a:buChar char="•"/>
            </a:pPr>
            <a:r>
              <a:rPr lang="en-US" sz="2400" dirty="0"/>
              <a:t>You can use stream to filter, collect, print, and convert from one data structure to other</a:t>
            </a:r>
            <a:endParaRPr lang="en-IN" sz="2400" dirty="0"/>
          </a:p>
        </p:txBody>
      </p:sp>
    </p:spTree>
    <p:extLst>
      <p:ext uri="{BB962C8B-B14F-4D97-AF65-F5344CB8AC3E}">
        <p14:creationId xmlns:p14="http://schemas.microsoft.com/office/powerpoint/2010/main" val="17257826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838EB2AD-7AED-45E3-8397-4CD5562E6BD7}"/>
              </a:ext>
            </a:extLst>
          </p:cNvPr>
          <p:cNvSpPr>
            <a:spLocks noGrp="1"/>
          </p:cNvSpPr>
          <p:nvPr>
            <p:ph type="subTitle" idx="1"/>
          </p:nvPr>
        </p:nvSpPr>
        <p:spPr>
          <a:xfrm>
            <a:off x="2728913" y="0"/>
            <a:ext cx="2357437" cy="592604"/>
          </a:xfrm>
        </p:spPr>
        <p:txBody>
          <a:bodyPr>
            <a:normAutofit/>
          </a:bodyPr>
          <a:lstStyle/>
          <a:p>
            <a:r>
              <a:rPr lang="en-IN" dirty="0"/>
              <a:t> </a:t>
            </a:r>
          </a:p>
        </p:txBody>
      </p:sp>
      <p:sp>
        <p:nvSpPr>
          <p:cNvPr id="7" name="Subtitle 2">
            <a:extLst>
              <a:ext uri="{FF2B5EF4-FFF2-40B4-BE49-F238E27FC236}">
                <a16:creationId xmlns="" xmlns:a16="http://schemas.microsoft.com/office/drawing/2014/main" id="{47EE7AD9-BF35-4064-B70F-DC2ACD9C3030}"/>
              </a:ext>
            </a:extLst>
          </p:cNvPr>
          <p:cNvSpPr txBox="1">
            <a:spLocks/>
          </p:cNvSpPr>
          <p:nvPr/>
        </p:nvSpPr>
        <p:spPr>
          <a:xfrm>
            <a:off x="2448220" y="0"/>
            <a:ext cx="2864644" cy="592604"/>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t>Stream </a:t>
            </a:r>
            <a:r>
              <a:rPr lang="en-IN" dirty="0" err="1" smtClean="0"/>
              <a:t>Api</a:t>
            </a:r>
            <a:endParaRPr lang="en-IN" dirty="0"/>
          </a:p>
        </p:txBody>
      </p:sp>
      <p:sp>
        <p:nvSpPr>
          <p:cNvPr id="2" name="Rectangle 1"/>
          <p:cNvSpPr/>
          <p:nvPr/>
        </p:nvSpPr>
        <p:spPr>
          <a:xfrm>
            <a:off x="109243" y="724447"/>
            <a:ext cx="8927538" cy="6001643"/>
          </a:xfrm>
          <a:prstGeom prst="rect">
            <a:avLst/>
          </a:prstGeom>
        </p:spPr>
        <p:txBody>
          <a:bodyPr wrap="square">
            <a:spAutoFit/>
          </a:bodyPr>
          <a:lstStyle/>
          <a:p>
            <a:pPr marL="457200" indent="-457200">
              <a:buAutoNum type="arabicPeriod"/>
            </a:pPr>
            <a:r>
              <a:rPr lang="en-IN" sz="2400" dirty="0" smtClean="0"/>
              <a:t>Of(array)</a:t>
            </a:r>
          </a:p>
          <a:p>
            <a:pPr marL="457200" indent="-457200">
              <a:buAutoNum type="arabicPeriod"/>
            </a:pPr>
            <a:r>
              <a:rPr lang="en-IN" sz="2400" dirty="0" smtClean="0"/>
              <a:t>Boolean </a:t>
            </a:r>
            <a:r>
              <a:rPr lang="en-US" sz="2400" dirty="0" err="1" smtClean="0"/>
              <a:t>allMatch</a:t>
            </a:r>
            <a:endParaRPr lang="en-US" sz="2400" dirty="0" smtClean="0"/>
          </a:p>
          <a:p>
            <a:pPr marL="457200" indent="-457200">
              <a:buAutoNum type="arabicPeriod"/>
            </a:pPr>
            <a:r>
              <a:rPr lang="en-US" sz="2400" dirty="0" smtClean="0"/>
              <a:t>Boolean </a:t>
            </a:r>
            <a:r>
              <a:rPr lang="en-US" sz="2400" dirty="0" err="1" smtClean="0"/>
              <a:t>anyMatch</a:t>
            </a:r>
            <a:endParaRPr lang="en-US" sz="2400" dirty="0" smtClean="0"/>
          </a:p>
          <a:p>
            <a:pPr marL="457200" indent="-457200">
              <a:buAutoNum type="arabicPeriod"/>
            </a:pPr>
            <a:r>
              <a:rPr lang="en-US" sz="2400" dirty="0" smtClean="0"/>
              <a:t>Collect</a:t>
            </a:r>
          </a:p>
          <a:p>
            <a:pPr marL="457200" indent="-457200">
              <a:buAutoNum type="arabicPeriod"/>
            </a:pPr>
            <a:r>
              <a:rPr lang="en-US" sz="2400" dirty="0" smtClean="0"/>
              <a:t>Count</a:t>
            </a:r>
          </a:p>
          <a:p>
            <a:pPr marL="457200" indent="-457200">
              <a:buAutoNum type="arabicPeriod"/>
            </a:pPr>
            <a:r>
              <a:rPr lang="en-US" sz="2400" dirty="0" smtClean="0"/>
              <a:t>Distinct</a:t>
            </a:r>
          </a:p>
          <a:p>
            <a:pPr marL="457200" indent="-457200">
              <a:buAutoNum type="arabicPeriod"/>
            </a:pPr>
            <a:r>
              <a:rPr lang="en-US" sz="2400" dirty="0" err="1" smtClean="0"/>
              <a:t>findAny</a:t>
            </a:r>
            <a:endParaRPr lang="en-US" sz="2400" dirty="0" smtClean="0"/>
          </a:p>
          <a:p>
            <a:pPr marL="457200" indent="-457200">
              <a:buAutoNum type="arabicPeriod"/>
            </a:pPr>
            <a:r>
              <a:rPr lang="en-US" sz="2400" dirty="0" err="1" smtClean="0"/>
              <a:t>findFirst</a:t>
            </a:r>
            <a:endParaRPr lang="en-US" sz="2400" dirty="0" smtClean="0"/>
          </a:p>
          <a:p>
            <a:pPr marL="457200" indent="-457200">
              <a:buAutoNum type="arabicPeriod"/>
            </a:pPr>
            <a:r>
              <a:rPr lang="en-US" sz="2400" dirty="0" err="1" smtClean="0"/>
              <a:t>forEach</a:t>
            </a:r>
            <a:endParaRPr lang="en-US" sz="2400" dirty="0" smtClean="0"/>
          </a:p>
          <a:p>
            <a:pPr marL="457200" indent="-457200">
              <a:buAutoNum type="arabicPeriod"/>
            </a:pPr>
            <a:r>
              <a:rPr lang="en-US" sz="2400" dirty="0" smtClean="0"/>
              <a:t>Limit</a:t>
            </a:r>
          </a:p>
          <a:p>
            <a:pPr marL="457200" indent="-457200">
              <a:buAutoNum type="arabicPeriod"/>
            </a:pPr>
            <a:r>
              <a:rPr lang="en-US" sz="2400" dirty="0" smtClean="0"/>
              <a:t>Filter</a:t>
            </a:r>
          </a:p>
          <a:p>
            <a:pPr marL="457200" indent="-457200">
              <a:buAutoNum type="arabicPeriod"/>
            </a:pPr>
            <a:r>
              <a:rPr lang="en-IN" sz="2400" dirty="0" err="1" smtClean="0"/>
              <a:t>toArray</a:t>
            </a:r>
            <a:endParaRPr lang="en-IN" sz="2400" dirty="0"/>
          </a:p>
          <a:p>
            <a:pPr marL="457200" indent="-457200">
              <a:buAutoNum type="arabicPeriod"/>
            </a:pPr>
            <a:r>
              <a:rPr lang="en-IN" sz="2400" dirty="0" smtClean="0"/>
              <a:t>Map</a:t>
            </a:r>
          </a:p>
          <a:p>
            <a:pPr marL="457200" indent="-457200">
              <a:buAutoNum type="arabicPeriod"/>
            </a:pPr>
            <a:r>
              <a:rPr lang="en-IN" sz="2400" dirty="0" smtClean="0"/>
              <a:t>sorted</a:t>
            </a:r>
          </a:p>
          <a:p>
            <a:pPr marL="457200" indent="-457200">
              <a:buAutoNum type="arabicPeriod"/>
            </a:pPr>
            <a:r>
              <a:rPr lang="en-IN" sz="2400" dirty="0" smtClean="0"/>
              <a:t>max</a:t>
            </a:r>
          </a:p>
          <a:p>
            <a:pPr marL="457200" indent="-457200">
              <a:buAutoNum type="arabicPeriod"/>
            </a:pPr>
            <a:r>
              <a:rPr lang="en-IN" sz="2400" dirty="0" smtClean="0"/>
              <a:t>min</a:t>
            </a:r>
            <a:endParaRPr lang="en-IN" sz="2400" dirty="0"/>
          </a:p>
        </p:txBody>
      </p:sp>
    </p:spTree>
    <p:extLst>
      <p:ext uri="{BB962C8B-B14F-4D97-AF65-F5344CB8AC3E}">
        <p14:creationId xmlns:p14="http://schemas.microsoft.com/office/powerpoint/2010/main" val="3915676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Conditional Statements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4401205"/>
          </a:xfrm>
          <a:prstGeom prst="rect">
            <a:avLst/>
          </a:prstGeom>
          <a:noFill/>
        </p:spPr>
        <p:txBody>
          <a:bodyPr wrap="square" rtlCol="0">
            <a:spAutoFit/>
          </a:bodyPr>
          <a:lstStyle/>
          <a:p>
            <a:pPr algn="l"/>
            <a:r>
              <a:rPr lang="en-US" sz="2800" dirty="0"/>
              <a:t>    It means execute particular statement only when particular condition is satisfied. </a:t>
            </a:r>
            <a:br>
              <a:rPr lang="en-US" sz="2800" dirty="0"/>
            </a:br>
            <a:r>
              <a:rPr lang="en-US" sz="2800" dirty="0"/>
              <a:t>For Ex-   Particular Citizens are eligible for voting only when their age is 18 or above so for that scenario, we can use condition statement to avoid all other citizens to vote.</a:t>
            </a:r>
          </a:p>
          <a:p>
            <a:pPr algn="l"/>
            <a:endParaRPr lang="en-US" sz="2800" dirty="0"/>
          </a:p>
          <a:p>
            <a:pPr algn="l"/>
            <a:r>
              <a:rPr lang="en-US" sz="2800" dirty="0"/>
              <a:t>In Java we have two types of condition statement- </a:t>
            </a:r>
            <a:br>
              <a:rPr lang="en-US" sz="2800" dirty="0"/>
            </a:br>
            <a:r>
              <a:rPr lang="en-US" sz="2800" dirty="0"/>
              <a:t/>
            </a:r>
            <a:br>
              <a:rPr lang="en-US" sz="2800" dirty="0"/>
            </a:br>
            <a:r>
              <a:rPr lang="en-US" sz="2800" dirty="0"/>
              <a:t>1. if-else blocks </a:t>
            </a:r>
          </a:p>
          <a:p>
            <a:pPr algn="l"/>
            <a:r>
              <a:rPr lang="en-US" sz="2800" dirty="0"/>
              <a:t>2. Switch-Case blocks.</a:t>
            </a:r>
            <a:endParaRPr lang="en-IN" sz="2800" dirty="0"/>
          </a:p>
        </p:txBody>
      </p:sp>
    </p:spTree>
    <p:extLst>
      <p:ext uri="{BB962C8B-B14F-4D97-AF65-F5344CB8AC3E}">
        <p14:creationId xmlns:p14="http://schemas.microsoft.com/office/powerpoint/2010/main" val="7689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664495" y="303476"/>
            <a:ext cx="6858000" cy="754025"/>
          </a:xfrm>
        </p:spPr>
        <p:txBody>
          <a:bodyPr/>
          <a:lstStyle/>
          <a:p>
            <a:r>
              <a:rPr lang="en-US" dirty="0"/>
              <a:t>Java If –else </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5"/>
            <a:ext cx="8715375" cy="1200329"/>
          </a:xfrm>
          <a:prstGeom prst="rect">
            <a:avLst/>
          </a:prstGeom>
          <a:noFill/>
        </p:spPr>
        <p:txBody>
          <a:bodyPr wrap="square" rtlCol="0">
            <a:spAutoFit/>
          </a:bodyPr>
          <a:lstStyle/>
          <a:p>
            <a:r>
              <a:rPr lang="en-US" sz="2400" dirty="0"/>
              <a:t>Java if statement checks if required condition is true or false. If it is true then running set of instructions otherwise pass the control to else blocks.</a:t>
            </a:r>
            <a:endParaRPr lang="en-IN" sz="2400" dirty="0"/>
          </a:p>
        </p:txBody>
      </p:sp>
      <p:pic>
        <p:nvPicPr>
          <p:cNvPr id="6" name="Picture 5" descr="Diagram&#10;&#10;Description automatically generated">
            <a:extLst>
              <a:ext uri="{FF2B5EF4-FFF2-40B4-BE49-F238E27FC236}">
                <a16:creationId xmlns:a16="http://schemas.microsoft.com/office/drawing/2014/main" xmlns="" id="{2A3BE6C2-D794-470E-8485-1B4FBFC6B6A9}"/>
              </a:ext>
            </a:extLst>
          </p:cNvPr>
          <p:cNvPicPr>
            <a:picLocks noChangeAspect="1"/>
          </p:cNvPicPr>
          <p:nvPr/>
        </p:nvPicPr>
        <p:blipFill>
          <a:blip r:embed="rId2"/>
          <a:stretch>
            <a:fillRect/>
          </a:stretch>
        </p:blipFill>
        <p:spPr>
          <a:xfrm>
            <a:off x="2942998" y="2297786"/>
            <a:ext cx="3457802" cy="4428134"/>
          </a:xfrm>
          <a:prstGeom prst="rect">
            <a:avLst/>
          </a:prstGeom>
        </p:spPr>
      </p:pic>
    </p:spTree>
    <p:extLst>
      <p:ext uri="{BB962C8B-B14F-4D97-AF65-F5344CB8AC3E}">
        <p14:creationId xmlns:p14="http://schemas.microsoft.com/office/powerpoint/2010/main" val="50438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07646" y="195526"/>
            <a:ext cx="6858000" cy="754025"/>
          </a:xfrm>
        </p:spPr>
        <p:txBody>
          <a:bodyPr/>
          <a:lstStyle/>
          <a:p>
            <a:r>
              <a:rPr lang="en-US" dirty="0"/>
              <a:t>Switch-Case Statement</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10728" y="949550"/>
            <a:ext cx="8922544" cy="1938992"/>
          </a:xfrm>
          <a:prstGeom prst="rect">
            <a:avLst/>
          </a:prstGeom>
          <a:noFill/>
        </p:spPr>
        <p:txBody>
          <a:bodyPr wrap="square" rtlCol="0">
            <a:spAutoFit/>
          </a:bodyPr>
          <a:lstStyle/>
          <a:p>
            <a:r>
              <a:rPr lang="en-US" sz="2400" dirty="0"/>
              <a:t>The Java switch statement executes one statement from multiple conditions. It is like if-else-if ladder statement. The switch statement works with byte, short, int, long, </a:t>
            </a:r>
            <a:r>
              <a:rPr lang="en-US" sz="2400" dirty="0" err="1"/>
              <a:t>enum</a:t>
            </a:r>
            <a:r>
              <a:rPr lang="en-US" sz="2400" dirty="0"/>
              <a:t> types, String and some wrapper types like Byte, Short, Int, and Long. Since Java 7, you can use strings in the switch statement.</a:t>
            </a:r>
            <a:endParaRPr lang="en-IN" sz="2400" dirty="0"/>
          </a:p>
        </p:txBody>
      </p:sp>
      <p:pic>
        <p:nvPicPr>
          <p:cNvPr id="4" name="Picture 3" descr="Diagram&#10;&#10;Description automatically generated">
            <a:extLst>
              <a:ext uri="{FF2B5EF4-FFF2-40B4-BE49-F238E27FC236}">
                <a16:creationId xmlns:a16="http://schemas.microsoft.com/office/drawing/2014/main" xmlns="" id="{2BB2EC29-5F7B-47F7-89A0-146F1DB7C8DA}"/>
              </a:ext>
            </a:extLst>
          </p:cNvPr>
          <p:cNvPicPr>
            <a:picLocks noChangeAspect="1"/>
          </p:cNvPicPr>
          <p:nvPr/>
        </p:nvPicPr>
        <p:blipFill>
          <a:blip r:embed="rId2"/>
          <a:stretch>
            <a:fillRect/>
          </a:stretch>
        </p:blipFill>
        <p:spPr>
          <a:xfrm>
            <a:off x="1505250" y="2519210"/>
            <a:ext cx="5901390" cy="4237190"/>
          </a:xfrm>
          <a:prstGeom prst="rect">
            <a:avLst/>
          </a:prstGeom>
        </p:spPr>
      </p:pic>
    </p:spTree>
    <p:extLst>
      <p:ext uri="{BB962C8B-B14F-4D97-AF65-F5344CB8AC3E}">
        <p14:creationId xmlns:p14="http://schemas.microsoft.com/office/powerpoint/2010/main" val="41839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normAutofit fontScale="90000"/>
          </a:bodyPr>
          <a:lstStyle/>
          <a:p>
            <a:r>
              <a:rPr lang="en-US" dirty="0"/>
              <a:t>Loops</a:t>
            </a:r>
            <a:br>
              <a:rPr lang="en-US" dirty="0"/>
            </a:b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84431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Loops</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3585" y="619125"/>
            <a:ext cx="8936831" cy="6124754"/>
          </a:xfrm>
          <a:prstGeom prst="rect">
            <a:avLst/>
          </a:prstGeom>
          <a:noFill/>
        </p:spPr>
        <p:txBody>
          <a:bodyPr wrap="square" rtlCol="0">
            <a:spAutoFit/>
          </a:bodyPr>
          <a:lstStyle/>
          <a:p>
            <a:r>
              <a:rPr lang="en-US" sz="2800" dirty="0"/>
              <a:t>In programming languages, loops are used to execute a set of instructions/functions repeatedly when some conditions become true. There are three types of loops in Java.</a:t>
            </a:r>
          </a:p>
          <a:p>
            <a:endParaRPr lang="en-US" sz="2800" dirty="0"/>
          </a:p>
          <a:p>
            <a:r>
              <a:rPr lang="en-US" sz="2800" dirty="0"/>
              <a:t>1. for loop</a:t>
            </a:r>
          </a:p>
          <a:p>
            <a:r>
              <a:rPr lang="en-US" sz="2800" dirty="0"/>
              <a:t>	for(</a:t>
            </a:r>
            <a:r>
              <a:rPr lang="en-US" sz="2800" dirty="0" err="1"/>
              <a:t>init;condition;incr</a:t>
            </a:r>
            <a:r>
              <a:rPr lang="en-US" sz="2800" dirty="0"/>
              <a:t>/</a:t>
            </a:r>
            <a:r>
              <a:rPr lang="en-US" sz="2800" dirty="0" err="1"/>
              <a:t>decr</a:t>
            </a:r>
            <a:r>
              <a:rPr lang="en-US" sz="2800" dirty="0"/>
              <a:t>){  </a:t>
            </a:r>
          </a:p>
          <a:p>
            <a:r>
              <a:rPr lang="en-US" sz="2800" dirty="0"/>
              <a:t>		// code to be executed }</a:t>
            </a:r>
          </a:p>
          <a:p>
            <a:r>
              <a:rPr lang="en-US" sz="2800" dirty="0"/>
              <a:t>2. while loop</a:t>
            </a:r>
          </a:p>
          <a:p>
            <a:r>
              <a:rPr lang="en-US" sz="2800" dirty="0"/>
              <a:t>	while(condition){  </a:t>
            </a:r>
          </a:p>
          <a:p>
            <a:r>
              <a:rPr lang="en-US" sz="2800" dirty="0"/>
              <a:t>		//code to be executed }</a:t>
            </a:r>
          </a:p>
          <a:p>
            <a:r>
              <a:rPr lang="en-US" sz="2800" dirty="0"/>
              <a:t>3. do-while loop</a:t>
            </a:r>
          </a:p>
          <a:p>
            <a:r>
              <a:rPr lang="en-US" sz="2800" dirty="0"/>
              <a:t>do{  </a:t>
            </a:r>
          </a:p>
          <a:p>
            <a:r>
              <a:rPr lang="en-US" sz="2800" dirty="0"/>
              <a:t>//code to be executed  </a:t>
            </a:r>
          </a:p>
          <a:p>
            <a:r>
              <a:rPr lang="en-US" sz="2800" dirty="0"/>
              <a:t>}while(condition); </a:t>
            </a:r>
            <a:endParaRPr lang="en-IN" sz="2800" dirty="0"/>
          </a:p>
        </p:txBody>
      </p:sp>
    </p:spTree>
    <p:extLst>
      <p:ext uri="{BB962C8B-B14F-4D97-AF65-F5344CB8AC3E}">
        <p14:creationId xmlns:p14="http://schemas.microsoft.com/office/powerpoint/2010/main" val="1315504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lstStyle/>
          <a:p>
            <a:r>
              <a:rPr lang="en-US" dirty="0"/>
              <a:t>Method</a:t>
            </a: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96175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Java</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3970318"/>
          </a:xfrm>
          <a:prstGeom prst="rect">
            <a:avLst/>
          </a:prstGeom>
          <a:noFill/>
        </p:spPr>
        <p:txBody>
          <a:bodyPr wrap="square" rtlCol="0">
            <a:spAutoFit/>
          </a:bodyPr>
          <a:lstStyle/>
          <a:p>
            <a:pPr algn="l"/>
            <a:r>
              <a:rPr lang="en-US" sz="2800" dirty="0"/>
              <a:t>    </a:t>
            </a:r>
            <a:r>
              <a:rPr lang="en-US" sz="2800" b="1" i="0" dirty="0">
                <a:effectLst/>
                <a:latin typeface="verdana" panose="020B0604030504040204" pitchFamily="34" charset="0"/>
              </a:rPr>
              <a:t>Java is a programming language and a platform. Java is a high level, robust, object-oriented and secure programming language.</a:t>
            </a:r>
          </a:p>
          <a:p>
            <a:pPr algn="l"/>
            <a:endParaRPr lang="en-US" sz="2800" b="1" i="0" dirty="0">
              <a:effectLst/>
              <a:latin typeface="verdana" panose="020B0604030504040204" pitchFamily="34" charset="0"/>
            </a:endParaRPr>
          </a:p>
          <a:p>
            <a:pPr algn="l"/>
            <a:r>
              <a:rPr lang="en-US" sz="2800" b="1" i="0" dirty="0">
                <a:effectLst/>
                <a:latin typeface="verdana" panose="020B0604030504040204" pitchFamily="34" charset="0"/>
              </a:rPr>
              <a:t>Java was developed by Sun Microsystems (which is now the subsidiary of Oracle) in the year 1995. James Gosling is known as the father of Java</a:t>
            </a:r>
            <a:r>
              <a:rPr lang="en-US" sz="2800" b="1" i="0">
                <a:effectLst/>
                <a:latin typeface="verdana" panose="020B0604030504040204" pitchFamily="34" charset="0"/>
              </a:rPr>
              <a:t>. </a:t>
            </a:r>
            <a:endParaRPr lang="en-IN" sz="2800" dirty="0"/>
          </a:p>
        </p:txBody>
      </p:sp>
    </p:spTree>
    <p:extLst>
      <p:ext uri="{BB962C8B-B14F-4D97-AF65-F5344CB8AC3E}">
        <p14:creationId xmlns:p14="http://schemas.microsoft.com/office/powerpoint/2010/main" val="529701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Method</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1815882"/>
          </a:xfrm>
          <a:prstGeom prst="rect">
            <a:avLst/>
          </a:prstGeom>
          <a:noFill/>
        </p:spPr>
        <p:txBody>
          <a:bodyPr wrap="square" rtlCol="0">
            <a:spAutoFit/>
          </a:bodyPr>
          <a:lstStyle/>
          <a:p>
            <a:pPr algn="l"/>
            <a:r>
              <a:rPr lang="en-US" sz="2800" dirty="0"/>
              <a:t>In general, a method is a way to perform some task. Similarly, the method in Java is a collection of instructions that performs a specific task. It provides the reusability of code. We can also easily modify code using methods.</a:t>
            </a:r>
            <a:endParaRPr lang="en-IN" sz="2800" dirty="0"/>
          </a:p>
        </p:txBody>
      </p:sp>
    </p:spTree>
    <p:extLst>
      <p:ext uri="{BB962C8B-B14F-4D97-AF65-F5344CB8AC3E}">
        <p14:creationId xmlns:p14="http://schemas.microsoft.com/office/powerpoint/2010/main" val="1565917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1144430" y="142186"/>
            <a:ext cx="6858000" cy="754025"/>
          </a:xfrm>
        </p:spPr>
        <p:txBody>
          <a:bodyPr/>
          <a:lstStyle/>
          <a:p>
            <a:r>
              <a:rPr lang="en-US" dirty="0"/>
              <a:t>Method Declaration</a:t>
            </a:r>
            <a:endParaRPr lang="en-IN" dirty="0"/>
          </a:p>
        </p:txBody>
      </p:sp>
      <p:pic>
        <p:nvPicPr>
          <p:cNvPr id="10" name="Picture 9" descr="A picture containing chart&#10;&#10;Description automatically generated">
            <a:extLst>
              <a:ext uri="{FF2B5EF4-FFF2-40B4-BE49-F238E27FC236}">
                <a16:creationId xmlns="" xmlns:a16="http://schemas.microsoft.com/office/drawing/2014/main" id="{736CCB45-ECC0-4FBD-A446-39786506B342}"/>
              </a:ext>
            </a:extLst>
          </p:cNvPr>
          <p:cNvPicPr>
            <a:picLocks noChangeAspect="1"/>
          </p:cNvPicPr>
          <p:nvPr/>
        </p:nvPicPr>
        <p:blipFill>
          <a:blip r:embed="rId2"/>
          <a:stretch>
            <a:fillRect/>
          </a:stretch>
        </p:blipFill>
        <p:spPr>
          <a:xfrm>
            <a:off x="1356360" y="1713230"/>
            <a:ext cx="6690360" cy="3122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8848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OOPS Concepts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05318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OOPS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4832092"/>
          </a:xfrm>
          <a:prstGeom prst="rect">
            <a:avLst/>
          </a:prstGeom>
          <a:noFill/>
        </p:spPr>
        <p:txBody>
          <a:bodyPr wrap="square" rtlCol="0">
            <a:spAutoFit/>
          </a:bodyPr>
          <a:lstStyle/>
          <a:p>
            <a:pPr algn="l"/>
            <a:r>
              <a:rPr lang="en-US" sz="2800" dirty="0"/>
              <a:t> Object-Oriented Programming is a paradigm that provides many concepts, such as inheritance, data binding, polymorphism, etc.</a:t>
            </a:r>
          </a:p>
          <a:p>
            <a:pPr algn="l"/>
            <a:r>
              <a:rPr lang="en-US" sz="2800" dirty="0"/>
              <a:t>It simplifies software development and maintenance by providing some concepts:</a:t>
            </a:r>
          </a:p>
          <a:p>
            <a:pPr algn="l"/>
            <a:r>
              <a:rPr lang="en-IN" sz="2800" dirty="0"/>
              <a:t>1. Object</a:t>
            </a:r>
          </a:p>
          <a:p>
            <a:pPr algn="l"/>
            <a:r>
              <a:rPr lang="en-IN" sz="2800" dirty="0"/>
              <a:t>2. Class</a:t>
            </a:r>
          </a:p>
          <a:p>
            <a:pPr algn="l"/>
            <a:r>
              <a:rPr lang="en-IN" sz="2800" dirty="0"/>
              <a:t>3. Inheritance</a:t>
            </a:r>
          </a:p>
          <a:p>
            <a:pPr algn="l"/>
            <a:r>
              <a:rPr lang="en-IN" sz="2800" dirty="0"/>
              <a:t>4. Polymorphism</a:t>
            </a:r>
          </a:p>
          <a:p>
            <a:pPr algn="l"/>
            <a:r>
              <a:rPr lang="en-IN" sz="2800" dirty="0"/>
              <a:t>5. Abstraction</a:t>
            </a:r>
          </a:p>
          <a:p>
            <a:pPr algn="l"/>
            <a:r>
              <a:rPr lang="en-IN" sz="2800" dirty="0"/>
              <a:t>6. Encapsulation</a:t>
            </a:r>
          </a:p>
        </p:txBody>
      </p:sp>
    </p:spTree>
    <p:extLst>
      <p:ext uri="{BB962C8B-B14F-4D97-AF65-F5344CB8AC3E}">
        <p14:creationId xmlns:p14="http://schemas.microsoft.com/office/powerpoint/2010/main" val="348358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Objects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43988" cy="61247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An entity that has state and behavior is known as an object e.g., chair, bike, marker, pen, table, car, etc. It can be physical or logical (tangible and intangible).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An object has three characteristics: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strike="noStrike" kern="1200" cap="none" spc="0" normalizeH="0" baseline="0" noProof="0" dirty="0">
                <a:ln>
                  <a:noFill/>
                </a:ln>
                <a:solidFill>
                  <a:prstClr val="white"/>
                </a:solidFill>
                <a:effectLst/>
                <a:uLnTx/>
                <a:uFillTx/>
                <a:latin typeface="Corbel" panose="020B0503020204020204"/>
                <a:ea typeface="+mn-ea"/>
                <a:cs typeface="+mn-cs"/>
              </a:rPr>
              <a:t>1. </a:t>
            </a:r>
            <a:r>
              <a:rPr kumimoji="0" lang="en-US" sz="2800" b="0" i="0" u="sng" strike="noStrike" kern="1200" cap="none" spc="0" normalizeH="0" baseline="0" noProof="0" dirty="0">
                <a:ln>
                  <a:noFill/>
                </a:ln>
                <a:solidFill>
                  <a:prstClr val="white"/>
                </a:solidFill>
                <a:effectLst/>
                <a:uLnTx/>
                <a:uFillTx/>
                <a:latin typeface="Corbel" panose="020B0503020204020204"/>
                <a:ea typeface="+mn-ea"/>
                <a:cs typeface="+mn-cs"/>
              </a:rPr>
              <a:t>State</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represents the data (value) of an object.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strike="noStrike" kern="1200" cap="none" spc="0" normalizeH="0" baseline="0" noProof="0" dirty="0">
                <a:ln>
                  <a:noFill/>
                </a:ln>
                <a:solidFill>
                  <a:prstClr val="white"/>
                </a:solidFill>
                <a:effectLst/>
                <a:uLnTx/>
                <a:uFillTx/>
                <a:latin typeface="Corbel" panose="020B0503020204020204"/>
                <a:ea typeface="+mn-ea"/>
                <a:cs typeface="+mn-cs"/>
              </a:rPr>
              <a:t>2. </a:t>
            </a:r>
            <a:r>
              <a:rPr kumimoji="0" lang="en-US" sz="2800" b="0" i="0" u="sng" strike="noStrike" kern="1200" cap="none" spc="0" normalizeH="0" baseline="0" noProof="0" dirty="0">
                <a:ln>
                  <a:noFill/>
                </a:ln>
                <a:solidFill>
                  <a:prstClr val="white"/>
                </a:solidFill>
                <a:effectLst/>
                <a:uLnTx/>
                <a:uFillTx/>
                <a:latin typeface="Corbel" panose="020B0503020204020204"/>
                <a:ea typeface="+mn-ea"/>
                <a:cs typeface="+mn-cs"/>
              </a:rPr>
              <a:t>Behavior</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represents the behavior (functionality) of an object such as deposit, withdraw, etc.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strike="noStrike" kern="1200" cap="none" spc="0" normalizeH="0" baseline="0" noProof="0" dirty="0">
                <a:ln>
                  <a:noFill/>
                </a:ln>
                <a:solidFill>
                  <a:prstClr val="white"/>
                </a:solidFill>
                <a:effectLst/>
                <a:uLnTx/>
                <a:uFillTx/>
                <a:latin typeface="Corbel" panose="020B0503020204020204"/>
                <a:ea typeface="+mn-ea"/>
                <a:cs typeface="+mn-cs"/>
              </a:rPr>
              <a:t>3. </a:t>
            </a:r>
            <a:r>
              <a:rPr kumimoji="0" lang="en-US" sz="2800" b="0" i="0" u="sng" strike="noStrike" kern="1200" cap="none" spc="0" normalizeH="0" baseline="0" noProof="0" dirty="0">
                <a:ln>
                  <a:noFill/>
                </a:ln>
                <a:solidFill>
                  <a:prstClr val="white"/>
                </a:solidFill>
                <a:effectLst/>
                <a:uLnTx/>
                <a:uFillTx/>
                <a:latin typeface="Corbel" panose="020B0503020204020204"/>
                <a:ea typeface="+mn-ea"/>
                <a:cs typeface="+mn-cs"/>
              </a:rPr>
              <a:t>Identity</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An object identity is typically implemented via a unique ID. The value of the ID is not visible to the external user. However, it is used internally by the JVM to identify each object uniquely.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i="0" dirty="0">
                <a:effectLst/>
                <a:latin typeface="verdana" panose="020B0604030504040204" pitchFamily="34" charset="0"/>
              </a:rPr>
              <a:t>              An object is an instance of a class.</a:t>
            </a:r>
            <a:endParaRPr kumimoji="0" lang="en-IN"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251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CLASSES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43988" cy="483209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 class is a group of objects which have common properties. It is a template or blueprint from which objects are created. It is a logical entity. It can't be physical.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 class in Java can contain: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Fields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Methods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Constructors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Blocks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Nested class and interface</a:t>
            </a:r>
            <a:endParaRPr kumimoji="0" lang="en-IN"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71839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Constructors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48690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Constructors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69865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A</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constructor is a block of codes (same as the method). It is called when an instance of the class is created. At the time of calling constructor, memory for the object is allocated in the memory.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Every time an object is created using the new() keyword, at least one constructor is called.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There are two rules defined for the constructor.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1. Constructor name must be the same as its class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2. A Constructor must have no explicit return type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A Java constructor cannot be abstract, static, final, and synchronized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&lt;</a:t>
            </a:r>
            <a:r>
              <a:rPr lang="en-US" sz="2800" dirty="0" err="1">
                <a:solidFill>
                  <a:prstClr val="white"/>
                </a:solidFill>
                <a:latin typeface="Corbel" panose="020B0503020204020204"/>
              </a:rPr>
              <a:t>class_name</a:t>
            </a:r>
            <a:r>
              <a:rPr lang="en-US" sz="2800" dirty="0">
                <a:solidFill>
                  <a:prstClr val="white"/>
                </a:solidFill>
                <a:latin typeface="Corbel" panose="020B0503020204020204"/>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   //Code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24737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730092" y="1"/>
            <a:ext cx="6858000" cy="754025"/>
          </a:xfrm>
        </p:spPr>
        <p:txBody>
          <a:bodyPr/>
          <a:lstStyle/>
          <a:p>
            <a:r>
              <a:rPr lang="en-US" dirty="0"/>
              <a:t>Types Of Constructors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569386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There are two types of constructors -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Default constructor (no-</a:t>
            </a:r>
            <a:r>
              <a:rPr kumimoji="0" lang="en-US" sz="2800" b="0" i="0" u="none" strike="noStrike" kern="1200" cap="none" spc="0" normalizeH="0" baseline="0" noProof="0" dirty="0" err="1">
                <a:ln>
                  <a:noFill/>
                </a:ln>
                <a:solidFill>
                  <a:prstClr val="white"/>
                </a:solidFill>
                <a:effectLst/>
                <a:uLnTx/>
                <a:uFillTx/>
                <a:latin typeface="Corbel" panose="020B0503020204020204"/>
                <a:ea typeface="+mn-ea"/>
                <a:cs typeface="+mn-cs"/>
              </a:rPr>
              <a:t>arg</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constructor)</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&lt;</a:t>
            </a:r>
            <a:r>
              <a:rPr lang="en-US" sz="2800" dirty="0" err="1">
                <a:solidFill>
                  <a:prstClr val="white"/>
                </a:solidFill>
                <a:latin typeface="Corbel" panose="020B0503020204020204"/>
              </a:rPr>
              <a:t>class_name</a:t>
            </a:r>
            <a:r>
              <a:rPr lang="en-US" sz="2800" dirty="0">
                <a:solidFill>
                  <a:prstClr val="white"/>
                </a:solidFill>
                <a:latin typeface="Corbel" panose="020B0503020204020204"/>
              </a:rPr>
              <a:t>&gt;(){</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//Code</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 </a:t>
            </a:r>
          </a:p>
          <a:p>
            <a:pPr marR="0" lvl="0" algn="l" defTabSz="4572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2. Parameterized constructor </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&lt;</a:t>
            </a:r>
            <a:r>
              <a:rPr lang="en-US" sz="2800" dirty="0" err="1">
                <a:solidFill>
                  <a:prstClr val="white"/>
                </a:solidFill>
                <a:latin typeface="Corbel" panose="020B0503020204020204"/>
              </a:rPr>
              <a:t>class_name</a:t>
            </a:r>
            <a:r>
              <a:rPr lang="en-US" sz="2800" dirty="0">
                <a:solidFill>
                  <a:prstClr val="white"/>
                </a:solidFill>
                <a:latin typeface="Corbel" panose="020B0503020204020204"/>
              </a:rPr>
              <a:t>&gt;(some Parameters){</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//Code</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531283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479006" y="103226"/>
            <a:ext cx="1020126" cy="754025"/>
          </a:xfrm>
        </p:spPr>
        <p:txBody>
          <a:bodyPr/>
          <a:lstStyle/>
          <a:p>
            <a:r>
              <a:rPr lang="en-US" dirty="0"/>
              <a:t>IIB</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834074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Instance Initializer block (IIB) is used to initialize the instance data member. It run each time when object of the class is created.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Suppose in our class we have three constructors and for all constructors we have some steps are same so instead of repeat it in each constructor we can declare that statements in IIB, so compiler copy content of IIB in the starting of each constructors.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There are mainly three rules for the instance initializer block. They are as follows: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1. The instance initializer block is created when instance of the class is created.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2. The instance initializer block is invoked after the parent class constructor is invoked (i.e. after super() constructor call).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3. The instance initializer block comes in the order in which they appear.</a:t>
            </a:r>
          </a:p>
        </p:txBody>
      </p:sp>
    </p:spTree>
    <p:extLst>
      <p:ext uri="{BB962C8B-B14F-4D97-AF65-F5344CB8AC3E}">
        <p14:creationId xmlns:p14="http://schemas.microsoft.com/office/powerpoint/2010/main" val="1585508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1514476" y="97884"/>
            <a:ext cx="6858000" cy="754025"/>
          </a:xfrm>
        </p:spPr>
        <p:txBody>
          <a:bodyPr/>
          <a:lstStyle/>
          <a:p>
            <a:r>
              <a:rPr lang="en-US" dirty="0"/>
              <a:t>Features of Java</a:t>
            </a:r>
            <a:endParaRPr lang="en-IN" dirty="0"/>
          </a:p>
        </p:txBody>
      </p:sp>
      <p:pic>
        <p:nvPicPr>
          <p:cNvPr id="1026" name="Picture 2" descr="Java Features">
            <a:extLst>
              <a:ext uri="{FF2B5EF4-FFF2-40B4-BE49-F238E27FC236}">
                <a16:creationId xmlns="" xmlns:a16="http://schemas.microsoft.com/office/drawing/2014/main" id="{2C1ABD4F-FDE2-4A22-B564-3DC8C8D74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423" y="1038451"/>
            <a:ext cx="4996020" cy="572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92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436144" y="274676"/>
            <a:ext cx="1020126" cy="754025"/>
          </a:xfrm>
        </p:spPr>
        <p:txBody>
          <a:bodyPr/>
          <a:lstStyle/>
          <a:p>
            <a:r>
              <a:rPr lang="en-US" dirty="0"/>
              <a:t>SIB</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267765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Static Instance Initializer block (SIB) is used to initialize the static data member.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When we use static keyword before IIB then it becomes SIB and SIB runs before main method and it runs once when program comes in active state.</a:t>
            </a:r>
            <a:endParaRPr lang="en-US" sz="1600" dirty="0">
              <a:solidFill>
                <a:prstClr val="white"/>
              </a:solidFill>
              <a:latin typeface="Corbel" panose="020B0503020204020204"/>
            </a:endParaRPr>
          </a:p>
        </p:txBody>
      </p:sp>
    </p:spTree>
    <p:extLst>
      <p:ext uri="{BB962C8B-B14F-4D97-AF65-F5344CB8AC3E}">
        <p14:creationId xmlns:p14="http://schemas.microsoft.com/office/powerpoint/2010/main" val="1968191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585913" y="3429000"/>
            <a:ext cx="6858000" cy="1641490"/>
          </a:xfrm>
        </p:spPr>
        <p:txBody>
          <a:bodyPr>
            <a:normAutofit fontScale="90000"/>
          </a:bodyPr>
          <a:lstStyle/>
          <a:p>
            <a:r>
              <a:rPr lang="en-US" dirty="0"/>
              <a:t>Static &amp; </a:t>
            </a:r>
            <a:br>
              <a:rPr lang="en-US" dirty="0"/>
            </a:br>
            <a:r>
              <a:rPr lang="en-US" dirty="0"/>
              <a:t>Non-Static</a:t>
            </a:r>
            <a:endParaRPr lang="en-IN" dirty="0"/>
          </a:p>
        </p:txBody>
      </p:sp>
    </p:spTree>
    <p:extLst>
      <p:ext uri="{BB962C8B-B14F-4D97-AF65-F5344CB8AC3E}">
        <p14:creationId xmlns:p14="http://schemas.microsoft.com/office/powerpoint/2010/main" val="2303973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Static</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15413" cy="526297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Static is the keyword to make that member static.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1. Static means anything which is binding to class. </a:t>
            </a:r>
            <a:br>
              <a:rPr lang="en-US" sz="2800" dirty="0">
                <a:solidFill>
                  <a:prstClr val="white"/>
                </a:solidFill>
                <a:latin typeface="Corbel" panose="020B0503020204020204"/>
              </a:rPr>
            </a:b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2. It is shared among all instance of that class.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3. We don</a:t>
            </a:r>
            <a:r>
              <a:rPr lang="en-US" sz="2800" dirty="0">
                <a:solidFill>
                  <a:prstClr val="white"/>
                </a:solidFill>
                <a:latin typeface="Corbel" panose="020B0503020204020204"/>
              </a:rPr>
              <a:t>’t need to create instance to access it.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4. Static member </a:t>
            </a:r>
            <a:r>
              <a:rPr lang="en-US" sz="2800" dirty="0">
                <a:solidFill>
                  <a:prstClr val="white"/>
                </a:solidFill>
                <a:latin typeface="Corbel" panose="020B0503020204020204"/>
              </a:rPr>
              <a:t>created when class is created by JVM so it means it comes into memory when program start.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Static can be variable ,method ,blocks and Nested class.</a:t>
            </a: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493307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730092" y="1"/>
            <a:ext cx="6858000" cy="754025"/>
          </a:xfrm>
        </p:spPr>
        <p:txBody>
          <a:bodyPr/>
          <a:lstStyle/>
          <a:p>
            <a:r>
              <a:rPr lang="en-US" dirty="0"/>
              <a:t>Non-Static</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15413" cy="35394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Non-static members which is binding to instance of that class.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It is different for all the instance.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It is allocated to memory when instance of class is created.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We need instance of class to access non-static member.</a:t>
            </a:r>
          </a:p>
        </p:txBody>
      </p:sp>
    </p:spTree>
    <p:extLst>
      <p:ext uri="{BB962C8B-B14F-4D97-AF65-F5344CB8AC3E}">
        <p14:creationId xmlns:p14="http://schemas.microsoft.com/office/powerpoint/2010/main" val="344887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INHERITANCE</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93649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Inheritance</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555641"/>
          </a:xfrm>
          <a:prstGeom prst="rect">
            <a:avLst/>
          </a:prstGeom>
          <a:noFill/>
        </p:spPr>
        <p:txBody>
          <a:bodyPr wrap="square" rtlCol="0">
            <a:spAutoFit/>
          </a:bodyPr>
          <a:lstStyle/>
          <a:p>
            <a:pPr algn="l"/>
            <a:r>
              <a:rPr lang="en-US" sz="2800" dirty="0"/>
              <a:t>    </a:t>
            </a:r>
            <a:r>
              <a:rPr lang="en-US" sz="2800" b="1" i="0" dirty="0">
                <a:effectLst/>
                <a:latin typeface="verdana" panose="020B0604030504040204" pitchFamily="34" charset="0"/>
              </a:rPr>
              <a:t>Inheritance in Java</a:t>
            </a:r>
            <a:r>
              <a:rPr lang="en-US" sz="2800" b="0" i="0" dirty="0">
                <a:effectLst/>
                <a:latin typeface="verdana" panose="020B0604030504040204" pitchFamily="34" charset="0"/>
              </a:rPr>
              <a:t> is a mechanism in which one object acquires all the properties and behaviors of a parent object. It is an important part of OOP</a:t>
            </a:r>
            <a:r>
              <a:rPr lang="en-US" sz="2800" dirty="0">
                <a:latin typeface="verdana" panose="020B0604030504040204" pitchFamily="34" charset="0"/>
              </a:rPr>
              <a:t>s</a:t>
            </a:r>
            <a:r>
              <a:rPr lang="en-US" sz="2800" b="0" i="0" dirty="0">
                <a:effectLst/>
                <a:latin typeface="verdana" panose="020B0604030504040204" pitchFamily="34" charset="0"/>
              </a:rPr>
              <a:t> (Object Oriented programming system).</a:t>
            </a:r>
          </a:p>
          <a:p>
            <a:pPr algn="l"/>
            <a:r>
              <a:rPr lang="en-US" sz="2800" b="0" i="0" dirty="0">
                <a:effectLst/>
                <a:latin typeface="verdana" panose="020B0604030504040204" pitchFamily="34" charset="0"/>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pPr algn="l"/>
            <a:r>
              <a:rPr lang="en-US" sz="2800" b="0" i="0" dirty="0">
                <a:effectLst/>
                <a:latin typeface="verdana" panose="020B0604030504040204" pitchFamily="34" charset="0"/>
              </a:rPr>
              <a:t>Inheritance represents the </a:t>
            </a:r>
            <a:r>
              <a:rPr lang="en-US" sz="2800" b="1" i="0" dirty="0">
                <a:effectLst/>
                <a:latin typeface="verdana" panose="020B0604030504040204" pitchFamily="34" charset="0"/>
              </a:rPr>
              <a:t>IS-A relationship</a:t>
            </a:r>
            <a:r>
              <a:rPr lang="en-US" sz="2800" b="0" i="0" dirty="0">
                <a:effectLst/>
                <a:latin typeface="verdana" panose="020B0604030504040204" pitchFamily="34" charset="0"/>
              </a:rPr>
              <a:t> which is also known as a </a:t>
            </a:r>
            <a:r>
              <a:rPr lang="en-US" sz="2800" b="0" i="1" dirty="0">
                <a:effectLst/>
                <a:latin typeface="verdana" panose="020B0604030504040204" pitchFamily="34" charset="0"/>
              </a:rPr>
              <a:t>parent-child</a:t>
            </a:r>
            <a:r>
              <a:rPr lang="en-US" sz="2800" b="0" i="0" dirty="0">
                <a:effectLst/>
                <a:latin typeface="verdana" panose="020B0604030504040204" pitchFamily="34" charset="0"/>
              </a:rPr>
              <a:t> relationship.</a:t>
            </a:r>
          </a:p>
          <a:p>
            <a:endParaRPr lang="en-IN" sz="2800" dirty="0"/>
          </a:p>
        </p:txBody>
      </p:sp>
    </p:spTree>
    <p:extLst>
      <p:ext uri="{BB962C8B-B14F-4D97-AF65-F5344CB8AC3E}">
        <p14:creationId xmlns:p14="http://schemas.microsoft.com/office/powerpoint/2010/main" val="712088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21470" y="284426"/>
            <a:ext cx="6858000" cy="754025"/>
          </a:xfrm>
        </p:spPr>
        <p:txBody>
          <a:bodyPr/>
          <a:lstStyle/>
          <a:p>
            <a:r>
              <a:rPr lang="en-US" dirty="0"/>
              <a:t>Important Terms of Inheritance</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6"/>
            <a:ext cx="8715375" cy="6740307"/>
          </a:xfrm>
          <a:prstGeom prst="rect">
            <a:avLst/>
          </a:prstGeom>
          <a:noFill/>
        </p:spPr>
        <p:txBody>
          <a:bodyPr wrap="square" rtlCol="0">
            <a:spAutoFit/>
          </a:bodyPr>
          <a:lstStyle/>
          <a:p>
            <a:pPr algn="l">
              <a:buFont typeface="Arial" panose="020B0604020202020204" pitchFamily="34" charset="0"/>
              <a:buChar char="•"/>
            </a:pPr>
            <a:r>
              <a:rPr lang="en-US" sz="2400" b="1" dirty="0">
                <a:effectLst/>
                <a:latin typeface="verdana" panose="020B0604030504040204" pitchFamily="34" charset="0"/>
              </a:rPr>
              <a:t>Class:</a:t>
            </a:r>
            <a:r>
              <a:rPr lang="en-US" sz="2400" b="0" dirty="0">
                <a:effectLst/>
                <a:latin typeface="verdana" panose="020B0604030504040204" pitchFamily="34" charset="0"/>
              </a:rPr>
              <a:t> A class is a group of objects which have common properties. It is a template or blueprint from which objects are created.</a:t>
            </a:r>
          </a:p>
          <a:p>
            <a:pPr algn="l"/>
            <a:endParaRPr lang="en-US" sz="2400" b="0" dirty="0">
              <a:effectLst/>
              <a:latin typeface="verdana" panose="020B0604030504040204" pitchFamily="34" charset="0"/>
            </a:endParaRPr>
          </a:p>
          <a:p>
            <a:pPr algn="l">
              <a:buFont typeface="Arial" panose="020B0604020202020204" pitchFamily="34" charset="0"/>
              <a:buChar char="•"/>
            </a:pPr>
            <a:r>
              <a:rPr lang="en-US" sz="2400" b="1" dirty="0">
                <a:effectLst/>
                <a:latin typeface="verdana" panose="020B0604030504040204" pitchFamily="34" charset="0"/>
              </a:rPr>
              <a:t>Sub Class/Child Class:</a:t>
            </a:r>
            <a:r>
              <a:rPr lang="en-US" sz="2400" b="0" dirty="0">
                <a:effectLst/>
                <a:latin typeface="verdana" panose="020B0604030504040204" pitchFamily="34" charset="0"/>
              </a:rPr>
              <a:t> Subclass is a class which inherits the other class. It is also called a derived class, extended class, or child class.</a:t>
            </a:r>
          </a:p>
          <a:p>
            <a:pPr algn="l"/>
            <a:endParaRPr lang="en-US" sz="2400" b="0" dirty="0">
              <a:effectLst/>
              <a:latin typeface="verdana" panose="020B0604030504040204" pitchFamily="34" charset="0"/>
            </a:endParaRPr>
          </a:p>
          <a:p>
            <a:pPr algn="l">
              <a:buFont typeface="Arial" panose="020B0604020202020204" pitchFamily="34" charset="0"/>
              <a:buChar char="•"/>
            </a:pPr>
            <a:r>
              <a:rPr lang="en-US" sz="2400" b="1" dirty="0">
                <a:effectLst/>
                <a:latin typeface="verdana" panose="020B0604030504040204" pitchFamily="34" charset="0"/>
              </a:rPr>
              <a:t>Super Class/Parent Class:</a:t>
            </a:r>
            <a:r>
              <a:rPr lang="en-US" sz="2400" b="0" dirty="0">
                <a:effectLst/>
                <a:latin typeface="verdana" panose="020B0604030504040204" pitchFamily="34" charset="0"/>
              </a:rPr>
              <a:t> Superclass is the class from where a subclass inherits the features. It is also called a base class or a parent class.</a:t>
            </a:r>
          </a:p>
          <a:p>
            <a:pPr algn="l"/>
            <a:endParaRPr lang="en-US" sz="2400" b="0" dirty="0">
              <a:effectLst/>
              <a:latin typeface="verdana" panose="020B0604030504040204" pitchFamily="34" charset="0"/>
            </a:endParaRPr>
          </a:p>
          <a:p>
            <a:pPr algn="l">
              <a:buFont typeface="Arial" panose="020B0604020202020204" pitchFamily="34" charset="0"/>
              <a:buChar char="•"/>
            </a:pPr>
            <a:r>
              <a:rPr lang="en-US" sz="2400" b="1" dirty="0">
                <a:effectLst/>
                <a:latin typeface="verdana" panose="020B0604030504040204" pitchFamily="34" charset="0"/>
              </a:rPr>
              <a:t>Reusability:</a:t>
            </a:r>
            <a:r>
              <a:rPr lang="en-US" sz="2400" b="0" dirty="0">
                <a:effectLst/>
                <a:latin typeface="verdana" panose="020B0604030504040204" pitchFamily="34" charset="0"/>
              </a:rPr>
              <a:t> As the name specifies, reusability is a mechanism which facilitates you to reuse the fields and methods of the existing class when you create a new class. You can use the same fields and methods already defined in the previous class.</a:t>
            </a:r>
          </a:p>
          <a:p>
            <a:endParaRPr lang="en-IN" sz="2400" dirty="0"/>
          </a:p>
        </p:txBody>
      </p:sp>
    </p:spTree>
    <p:extLst>
      <p:ext uri="{BB962C8B-B14F-4D97-AF65-F5344CB8AC3E}">
        <p14:creationId xmlns:p14="http://schemas.microsoft.com/office/powerpoint/2010/main" val="343503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4278094"/>
          </a:xfrm>
          <a:prstGeom prst="rect">
            <a:avLst/>
          </a:prstGeom>
          <a:noFill/>
        </p:spPr>
        <p:txBody>
          <a:bodyPr wrap="square" rtlCol="0">
            <a:spAutoFit/>
          </a:bodyPr>
          <a:lstStyle/>
          <a:p>
            <a:pPr marL="457200" indent="-457200">
              <a:buAutoNum type="arabicPeriod"/>
            </a:pPr>
            <a:r>
              <a:rPr lang="en-US" sz="2400" dirty="0"/>
              <a:t>Single Inheritance -</a:t>
            </a:r>
          </a:p>
          <a:p>
            <a:endParaRPr lang="en-US" sz="2400" dirty="0"/>
          </a:p>
          <a:p>
            <a:r>
              <a:rPr lang="en-US" sz="2000" b="0" i="0" dirty="0">
                <a:effectLst/>
                <a:latin typeface="verdana" panose="020B0604030504040204" pitchFamily="34" charset="0"/>
              </a:rPr>
              <a:t>When a class inherits another class, it is known as a </a:t>
            </a:r>
            <a:r>
              <a:rPr lang="en-US" sz="2000" b="0" i="1" dirty="0">
                <a:effectLst/>
                <a:latin typeface="verdana" panose="020B0604030504040204" pitchFamily="34" charset="0"/>
              </a:rPr>
              <a:t>single inheritance</a:t>
            </a:r>
            <a:r>
              <a:rPr lang="en-US" sz="2000" b="0" i="0" dirty="0">
                <a:effectLst/>
                <a:latin typeface="verdana" panose="020B0604030504040204" pitchFamily="34" charset="0"/>
              </a:rPr>
              <a:t>. In the example given below, Dog class inherits the Animal class, so there is the single inheritance.</a:t>
            </a:r>
          </a:p>
          <a:p>
            <a:endParaRPr lang="en-US" sz="2000" dirty="0">
              <a:latin typeface="verdana" panose="020B0604030504040204" pitchFamily="34" charset="0"/>
            </a:endParaRPr>
          </a:p>
          <a:p>
            <a:pPr algn="l"/>
            <a:r>
              <a:rPr lang="en-IN" sz="2000" b="1" i="0" dirty="0">
                <a:solidFill>
                  <a:schemeClr val="tx2">
                    <a:lumMod val="60000"/>
                    <a:lumOff val="40000"/>
                  </a:schemeClr>
                </a:solidFill>
                <a:effectLst/>
                <a:latin typeface="verdana" panose="020B0604030504040204" pitchFamily="34" charset="0"/>
              </a:rPr>
              <a:t>class</a:t>
            </a:r>
            <a:r>
              <a:rPr lang="en-IN" sz="2000" b="0" i="0" dirty="0">
                <a:solidFill>
                  <a:schemeClr val="tx2">
                    <a:lumMod val="60000"/>
                    <a:lumOff val="40000"/>
                  </a:schemeClr>
                </a:solidFill>
                <a:effectLst/>
                <a:latin typeface="verdana" panose="020B0604030504040204" pitchFamily="34" charset="0"/>
              </a:rPr>
              <a:t> Animal{  </a:t>
            </a:r>
          </a:p>
          <a:p>
            <a:pPr algn="l"/>
            <a:r>
              <a:rPr lang="en-IN" sz="2000" b="1" i="0" dirty="0">
                <a:solidFill>
                  <a:schemeClr val="tx2">
                    <a:lumMod val="60000"/>
                    <a:lumOff val="40000"/>
                  </a:schemeClr>
                </a:solidFill>
                <a:effectLst/>
                <a:latin typeface="verdana" panose="020B0604030504040204" pitchFamily="34" charset="0"/>
              </a:rPr>
              <a:t>void</a:t>
            </a:r>
            <a:r>
              <a:rPr lang="en-IN" sz="2000" b="0" i="0" dirty="0">
                <a:solidFill>
                  <a:schemeClr val="tx2">
                    <a:lumMod val="60000"/>
                    <a:lumOff val="40000"/>
                  </a:schemeClr>
                </a:solidFill>
                <a:effectLst/>
                <a:latin typeface="verdana" panose="020B0604030504040204" pitchFamily="34" charset="0"/>
              </a:rPr>
              <a:t> eat(){</a:t>
            </a:r>
            <a:r>
              <a:rPr lang="en-IN" sz="2000" b="0" i="0" dirty="0" err="1">
                <a:solidFill>
                  <a:schemeClr val="tx2">
                    <a:lumMod val="60000"/>
                    <a:lumOff val="40000"/>
                  </a:schemeClr>
                </a:solidFill>
                <a:effectLst/>
                <a:latin typeface="verdana" panose="020B0604030504040204" pitchFamily="34" charset="0"/>
              </a:rPr>
              <a:t>System.out.println</a:t>
            </a:r>
            <a:r>
              <a:rPr lang="en-IN" sz="2000" b="0" i="0" dirty="0">
                <a:solidFill>
                  <a:schemeClr val="tx2">
                    <a:lumMod val="60000"/>
                    <a:lumOff val="40000"/>
                  </a:schemeClr>
                </a:solidFill>
                <a:effectLst/>
                <a:latin typeface="verdana" panose="020B0604030504040204" pitchFamily="34" charset="0"/>
              </a:rPr>
              <a:t>("eating...");}  </a:t>
            </a:r>
          </a:p>
          <a:p>
            <a:pPr algn="l"/>
            <a:r>
              <a:rPr lang="en-IN" sz="2000" b="0" i="0" dirty="0">
                <a:solidFill>
                  <a:schemeClr val="tx2">
                    <a:lumMod val="60000"/>
                    <a:lumOff val="40000"/>
                  </a:schemeClr>
                </a:solidFill>
                <a:effectLst/>
                <a:latin typeface="verdana" panose="020B0604030504040204" pitchFamily="34" charset="0"/>
              </a:rPr>
              <a:t>}  </a:t>
            </a:r>
          </a:p>
          <a:p>
            <a:pPr algn="l"/>
            <a:r>
              <a:rPr lang="en-IN" sz="2000" b="1" i="0" dirty="0">
                <a:solidFill>
                  <a:schemeClr val="tx2">
                    <a:lumMod val="60000"/>
                    <a:lumOff val="40000"/>
                  </a:schemeClr>
                </a:solidFill>
                <a:effectLst/>
                <a:latin typeface="verdana" panose="020B0604030504040204" pitchFamily="34" charset="0"/>
              </a:rPr>
              <a:t>class</a:t>
            </a:r>
            <a:r>
              <a:rPr lang="en-IN" sz="2000" b="0" i="0" dirty="0">
                <a:solidFill>
                  <a:schemeClr val="tx2">
                    <a:lumMod val="60000"/>
                    <a:lumOff val="40000"/>
                  </a:schemeClr>
                </a:solidFill>
                <a:effectLst/>
                <a:latin typeface="verdana" panose="020B0604030504040204" pitchFamily="34" charset="0"/>
              </a:rPr>
              <a:t> Dog </a:t>
            </a:r>
            <a:r>
              <a:rPr lang="en-IN" sz="2000" b="1" i="0" dirty="0">
                <a:solidFill>
                  <a:schemeClr val="tx2">
                    <a:lumMod val="60000"/>
                    <a:lumOff val="40000"/>
                  </a:schemeClr>
                </a:solidFill>
                <a:effectLst/>
                <a:latin typeface="verdana" panose="020B0604030504040204" pitchFamily="34" charset="0"/>
              </a:rPr>
              <a:t>extends</a:t>
            </a:r>
            <a:r>
              <a:rPr lang="en-IN" sz="2000" b="0" i="0" dirty="0">
                <a:solidFill>
                  <a:schemeClr val="tx2">
                    <a:lumMod val="60000"/>
                    <a:lumOff val="40000"/>
                  </a:schemeClr>
                </a:solidFill>
                <a:effectLst/>
                <a:latin typeface="verdana" panose="020B0604030504040204" pitchFamily="34" charset="0"/>
              </a:rPr>
              <a:t> Animal{  </a:t>
            </a:r>
          </a:p>
          <a:p>
            <a:pPr algn="l"/>
            <a:r>
              <a:rPr lang="en-IN" sz="2000" b="1" i="0" dirty="0">
                <a:solidFill>
                  <a:schemeClr val="tx2">
                    <a:lumMod val="60000"/>
                    <a:lumOff val="40000"/>
                  </a:schemeClr>
                </a:solidFill>
                <a:effectLst/>
                <a:latin typeface="verdana" panose="020B0604030504040204" pitchFamily="34" charset="0"/>
              </a:rPr>
              <a:t>void</a:t>
            </a:r>
            <a:r>
              <a:rPr lang="en-IN" sz="2000" b="0" i="0" dirty="0">
                <a:solidFill>
                  <a:schemeClr val="tx2">
                    <a:lumMod val="60000"/>
                    <a:lumOff val="40000"/>
                  </a:schemeClr>
                </a:solidFill>
                <a:effectLst/>
                <a:latin typeface="verdana" panose="020B0604030504040204" pitchFamily="34" charset="0"/>
              </a:rPr>
              <a:t> bark(){</a:t>
            </a:r>
            <a:r>
              <a:rPr lang="en-IN" sz="2000" b="0" i="0" dirty="0" err="1">
                <a:solidFill>
                  <a:schemeClr val="tx2">
                    <a:lumMod val="60000"/>
                    <a:lumOff val="40000"/>
                  </a:schemeClr>
                </a:solidFill>
                <a:effectLst/>
                <a:latin typeface="verdana" panose="020B0604030504040204" pitchFamily="34" charset="0"/>
              </a:rPr>
              <a:t>System.out.println</a:t>
            </a:r>
            <a:r>
              <a:rPr lang="en-IN" sz="2000" b="0" i="0" dirty="0">
                <a:solidFill>
                  <a:schemeClr val="tx2">
                    <a:lumMod val="60000"/>
                    <a:lumOff val="40000"/>
                  </a:schemeClr>
                </a:solidFill>
                <a:effectLst/>
                <a:latin typeface="verdana" panose="020B0604030504040204" pitchFamily="34" charset="0"/>
              </a:rPr>
              <a:t>("barking...");}  </a:t>
            </a:r>
          </a:p>
          <a:p>
            <a:pPr algn="l"/>
            <a:r>
              <a:rPr lang="en-IN" sz="2000" b="0" i="0" dirty="0">
                <a:solidFill>
                  <a:schemeClr val="tx2">
                    <a:lumMod val="60000"/>
                    <a:lumOff val="40000"/>
                  </a:schemeClr>
                </a:solidFill>
                <a:effectLst/>
                <a:latin typeface="verdana" panose="020B0604030504040204" pitchFamily="34" charset="0"/>
              </a:rPr>
              <a:t>}  </a:t>
            </a:r>
          </a:p>
          <a:p>
            <a:endParaRPr lang="en-IN" sz="2400" dirty="0"/>
          </a:p>
        </p:txBody>
      </p:sp>
    </p:spTree>
    <p:extLst>
      <p:ext uri="{BB962C8B-B14F-4D97-AF65-F5344CB8AC3E}">
        <p14:creationId xmlns:p14="http://schemas.microsoft.com/office/powerpoint/2010/main" val="4202544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5509200"/>
          </a:xfrm>
          <a:prstGeom prst="rect">
            <a:avLst/>
          </a:prstGeom>
          <a:noFill/>
        </p:spPr>
        <p:txBody>
          <a:bodyPr wrap="square" rtlCol="0">
            <a:spAutoFit/>
          </a:bodyPr>
          <a:lstStyle/>
          <a:p>
            <a:r>
              <a:rPr lang="en-US" sz="2200" dirty="0"/>
              <a:t>Multilevel Inheritance -</a:t>
            </a:r>
          </a:p>
          <a:p>
            <a:endParaRPr lang="en-US" sz="2200" dirty="0"/>
          </a:p>
          <a:p>
            <a:r>
              <a:rPr lang="en-US" sz="2200" b="0" i="0" dirty="0">
                <a:effectLst/>
                <a:latin typeface="verdana" panose="020B0604030504040204" pitchFamily="34" charset="0"/>
              </a:rPr>
              <a:t>When there is a chain of inheritance, it is known as multilevel inheritance. As you can see in the example given below, </a:t>
            </a:r>
            <a:r>
              <a:rPr lang="en-US" sz="2200" b="0" i="0" dirty="0" err="1">
                <a:effectLst/>
                <a:latin typeface="verdana" panose="020B0604030504040204" pitchFamily="34" charset="0"/>
              </a:rPr>
              <a:t>BabyDog</a:t>
            </a:r>
            <a:r>
              <a:rPr lang="en-US" sz="2200" b="0" i="0" dirty="0">
                <a:effectLst/>
                <a:latin typeface="verdana" panose="020B0604030504040204" pitchFamily="34" charset="0"/>
              </a:rPr>
              <a:t> class inherits the Dog class which again inherits the Animal class, so there is a multilevel inheritance.</a:t>
            </a:r>
          </a:p>
          <a:p>
            <a:endParaRPr lang="en-US" sz="2200" dirty="0">
              <a:latin typeface="verdana" panose="020B0604030504040204" pitchFamily="34" charset="0"/>
            </a:endParaRP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eat(){</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("eating...");}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Dog </a:t>
            </a:r>
            <a:r>
              <a:rPr lang="en-IN" sz="2200" b="1" i="0" dirty="0">
                <a:solidFill>
                  <a:schemeClr val="tx2">
                    <a:lumMod val="60000"/>
                    <a:lumOff val="40000"/>
                  </a:schemeClr>
                </a:solidFill>
                <a:effectLst/>
                <a:latin typeface="verdana" panose="020B0604030504040204" pitchFamily="34" charset="0"/>
              </a:rPr>
              <a:t>extends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bark(){</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("barking...");}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0" i="0" dirty="0">
                <a:solidFill>
                  <a:schemeClr val="tx2">
                    <a:lumMod val="60000"/>
                    <a:lumOff val="40000"/>
                  </a:schemeClr>
                </a:solidFill>
                <a:effectLst/>
                <a:latin typeface="verdana" panose="020B0604030504040204" pitchFamily="34" charset="0"/>
              </a:rPr>
              <a:t>class </a:t>
            </a:r>
            <a:r>
              <a:rPr lang="en-IN" sz="2200" b="0" i="0" dirty="0" err="1">
                <a:solidFill>
                  <a:schemeClr val="tx2">
                    <a:lumMod val="60000"/>
                    <a:lumOff val="40000"/>
                  </a:schemeClr>
                </a:solidFill>
                <a:effectLst/>
                <a:latin typeface="verdana" panose="020B0604030504040204" pitchFamily="34" charset="0"/>
              </a:rPr>
              <a:t>BabyDog</a:t>
            </a:r>
            <a:r>
              <a:rPr lang="en-IN" sz="2200" b="0" i="0" dirty="0">
                <a:solidFill>
                  <a:schemeClr val="tx2">
                    <a:lumMod val="60000"/>
                    <a:lumOff val="40000"/>
                  </a:schemeClr>
                </a:solidFill>
                <a:effectLst/>
                <a:latin typeface="verdana" panose="020B0604030504040204" pitchFamily="34" charset="0"/>
              </a:rPr>
              <a:t> extends Dog{  </a:t>
            </a:r>
          </a:p>
          <a:p>
            <a:pPr algn="l"/>
            <a:r>
              <a:rPr lang="en-IN" sz="2200" b="0" i="0" dirty="0">
                <a:solidFill>
                  <a:schemeClr val="tx2">
                    <a:lumMod val="60000"/>
                    <a:lumOff val="40000"/>
                  </a:schemeClr>
                </a:solidFill>
                <a:effectLst/>
                <a:latin typeface="verdana" panose="020B0604030504040204" pitchFamily="34" charset="0"/>
              </a:rPr>
              <a:t>void weep(){</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("weeping...");}  </a:t>
            </a:r>
          </a:p>
          <a:p>
            <a:pPr algn="l"/>
            <a:r>
              <a:rPr lang="en-IN" sz="2200" b="0" i="0" dirty="0">
                <a:solidFill>
                  <a:schemeClr val="tx2">
                    <a:lumMod val="60000"/>
                    <a:lumOff val="40000"/>
                  </a:schemeClr>
                </a:solidFill>
                <a:effectLst/>
                <a:latin typeface="verdana" panose="020B0604030504040204" pitchFamily="34" charset="0"/>
              </a:rPr>
              <a:t>} </a:t>
            </a:r>
          </a:p>
        </p:txBody>
      </p:sp>
    </p:spTree>
    <p:extLst>
      <p:ext uri="{BB962C8B-B14F-4D97-AF65-F5344CB8AC3E}">
        <p14:creationId xmlns:p14="http://schemas.microsoft.com/office/powerpoint/2010/main" val="1872222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5509200"/>
          </a:xfrm>
          <a:prstGeom prst="rect">
            <a:avLst/>
          </a:prstGeom>
          <a:noFill/>
        </p:spPr>
        <p:txBody>
          <a:bodyPr wrap="square" rtlCol="0">
            <a:spAutoFit/>
          </a:bodyPr>
          <a:lstStyle/>
          <a:p>
            <a:r>
              <a:rPr lang="en-US" sz="2200" dirty="0"/>
              <a:t>Hierarchical  Inheritance -</a:t>
            </a:r>
          </a:p>
          <a:p>
            <a:endParaRPr lang="en-US" sz="2200" dirty="0"/>
          </a:p>
          <a:p>
            <a:r>
              <a:rPr lang="en-US" sz="2200" b="0" i="0" dirty="0">
                <a:effectLst/>
                <a:latin typeface="verdana" panose="020B0604030504040204" pitchFamily="34" charset="0"/>
              </a:rPr>
              <a:t>When two or more classes inherits a single class, it is known as hierarchical inheritance. In the example given below, Dog and Cat classes inherits the Animal class, so there is hierarchical inheritance.</a:t>
            </a:r>
          </a:p>
          <a:p>
            <a:endParaRPr lang="en-US" sz="2200" dirty="0">
              <a:latin typeface="verdana" panose="020B0604030504040204" pitchFamily="34" charset="0"/>
            </a:endParaRP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eat(){</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("eating...");}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Dog </a:t>
            </a:r>
            <a:r>
              <a:rPr lang="en-IN" sz="2200" b="1" i="0" dirty="0">
                <a:solidFill>
                  <a:schemeClr val="tx2">
                    <a:lumMod val="60000"/>
                    <a:lumOff val="40000"/>
                  </a:schemeClr>
                </a:solidFill>
                <a:effectLst/>
                <a:latin typeface="verdana" panose="020B0604030504040204" pitchFamily="34" charset="0"/>
              </a:rPr>
              <a:t>extends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bark(){</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("barking...");}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0" i="0" dirty="0">
                <a:solidFill>
                  <a:schemeClr val="tx2">
                    <a:lumMod val="60000"/>
                    <a:lumOff val="40000"/>
                  </a:schemeClr>
                </a:solidFill>
                <a:effectLst/>
                <a:latin typeface="verdana" panose="020B0604030504040204" pitchFamily="34" charset="0"/>
              </a:rPr>
              <a:t>class Cat extends </a:t>
            </a:r>
            <a:r>
              <a:rPr lang="en-IN" sz="2200" dirty="0">
                <a:solidFill>
                  <a:schemeClr val="tx2">
                    <a:lumMod val="60000"/>
                    <a:lumOff val="40000"/>
                  </a:schemeClr>
                </a:solidFill>
                <a:latin typeface="verdana" panose="020B0604030504040204" pitchFamily="34" charset="0"/>
              </a:rPr>
              <a:t>Animal</a:t>
            </a:r>
            <a:r>
              <a:rPr lang="en-IN" sz="2200" b="0" i="0" dirty="0">
                <a:solidFill>
                  <a:schemeClr val="tx2">
                    <a:lumMod val="60000"/>
                    <a:lumOff val="40000"/>
                  </a:schemeClr>
                </a:solidFill>
                <a:effectLst/>
                <a:latin typeface="verdana" panose="020B0604030504040204" pitchFamily="34" charset="0"/>
              </a:rPr>
              <a:t>{  </a:t>
            </a:r>
          </a:p>
          <a:p>
            <a:pPr algn="l"/>
            <a:r>
              <a:rPr lang="en-IN" sz="2200" b="0" i="0" dirty="0">
                <a:solidFill>
                  <a:schemeClr val="tx2">
                    <a:lumMod val="60000"/>
                    <a:lumOff val="40000"/>
                  </a:schemeClr>
                </a:solidFill>
                <a:effectLst/>
                <a:latin typeface="verdana" panose="020B0604030504040204" pitchFamily="34" charset="0"/>
              </a:rPr>
              <a:t>void meow(){</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(“Meowing...");}  </a:t>
            </a:r>
          </a:p>
          <a:p>
            <a:pPr algn="l"/>
            <a:r>
              <a:rPr lang="en-IN" sz="2200" b="0" i="0" dirty="0">
                <a:solidFill>
                  <a:schemeClr val="tx2">
                    <a:lumMod val="60000"/>
                    <a:lumOff val="40000"/>
                  </a:schemeClr>
                </a:solidFill>
                <a:effectLst/>
                <a:latin typeface="verdana" panose="020B0604030504040204" pitchFamily="34" charset="0"/>
              </a:rPr>
              <a:t>} </a:t>
            </a:r>
          </a:p>
        </p:txBody>
      </p:sp>
    </p:spTree>
    <p:extLst>
      <p:ext uri="{BB962C8B-B14F-4D97-AF65-F5344CB8AC3E}">
        <p14:creationId xmlns:p14="http://schemas.microsoft.com/office/powerpoint/2010/main" val="3651032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5E546C3-4AA7-4333-ACF7-D1EB5C7D20B1}"/>
              </a:ext>
            </a:extLst>
          </p:cNvPr>
          <p:cNvSpPr>
            <a:spLocks noGrp="1"/>
          </p:cNvSpPr>
          <p:nvPr>
            <p:ph type="subTitle" idx="1"/>
          </p:nvPr>
        </p:nvSpPr>
        <p:spPr>
          <a:xfrm>
            <a:off x="-842963" y="198701"/>
            <a:ext cx="6858000" cy="754025"/>
          </a:xfrm>
        </p:spPr>
        <p:txBody>
          <a:bodyPr/>
          <a:lstStyle/>
          <a:p>
            <a:r>
              <a:rPr lang="en-US" dirty="0"/>
              <a:t>JDK,JRE and JVM</a:t>
            </a:r>
            <a:endParaRPr lang="en-IN" dirty="0"/>
          </a:p>
        </p:txBody>
      </p:sp>
      <p:sp>
        <p:nvSpPr>
          <p:cNvPr id="6" name="TextBox 5">
            <a:extLst>
              <a:ext uri="{FF2B5EF4-FFF2-40B4-BE49-F238E27FC236}">
                <a16:creationId xmlns="" xmlns:a16="http://schemas.microsoft.com/office/drawing/2014/main" id="{3C521505-CDA5-4D2D-8F30-98B383E263AD}"/>
              </a:ext>
            </a:extLst>
          </p:cNvPr>
          <p:cNvSpPr txBox="1"/>
          <p:nvPr/>
        </p:nvSpPr>
        <p:spPr>
          <a:xfrm>
            <a:off x="142875" y="1171576"/>
            <a:ext cx="8922544" cy="6370975"/>
          </a:xfrm>
          <a:prstGeom prst="rect">
            <a:avLst/>
          </a:prstGeom>
          <a:noFill/>
        </p:spPr>
        <p:txBody>
          <a:bodyPr wrap="square" rtlCol="0">
            <a:spAutoFit/>
          </a:bodyPr>
          <a:lstStyle/>
          <a:p>
            <a:r>
              <a:rPr lang="en-US" sz="2400"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endParaRPr lang="en-US" sz="2400" dirty="0"/>
          </a:p>
          <a:p>
            <a:r>
              <a:rPr lang="en-US" sz="2400"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endParaRPr lang="en-US" sz="2400" dirty="0"/>
          </a:p>
          <a:p>
            <a:r>
              <a:rPr lang="en-US" sz="2400" dirty="0"/>
              <a:t>JDK is an acronym for Java Development Kit. The Java Development Kit (JDK) is a software development environment which is used to develop Java applications and applets. It physically exists. It contains JRE + development tools.</a:t>
            </a:r>
            <a:endParaRPr lang="en-IN" sz="2400" dirty="0"/>
          </a:p>
        </p:txBody>
      </p:sp>
    </p:spTree>
    <p:extLst>
      <p:ext uri="{BB962C8B-B14F-4D97-AF65-F5344CB8AC3E}">
        <p14:creationId xmlns:p14="http://schemas.microsoft.com/office/powerpoint/2010/main" val="2838676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4832092"/>
          </a:xfrm>
          <a:prstGeom prst="rect">
            <a:avLst/>
          </a:prstGeom>
          <a:noFill/>
        </p:spPr>
        <p:txBody>
          <a:bodyPr wrap="square" rtlCol="0">
            <a:spAutoFit/>
          </a:bodyPr>
          <a:lstStyle/>
          <a:p>
            <a:r>
              <a:rPr lang="en-US" sz="2200" dirty="0"/>
              <a:t>Multiple  Inheritance -</a:t>
            </a:r>
          </a:p>
          <a:p>
            <a:endParaRPr lang="en-US" sz="2200" dirty="0"/>
          </a:p>
          <a:p>
            <a:r>
              <a:rPr lang="en-US" sz="2200" b="0" i="0" dirty="0">
                <a:effectLst/>
                <a:latin typeface="verdana" panose="020B0604030504040204" pitchFamily="34" charset="0"/>
              </a:rPr>
              <a:t>When one class inherits two or more classes, it is known as Multiple. Java </a:t>
            </a:r>
            <a:r>
              <a:rPr lang="en-US" sz="2200" b="0" i="0" dirty="0" err="1">
                <a:effectLst/>
                <a:latin typeface="verdana" panose="020B0604030504040204" pitchFamily="34" charset="0"/>
              </a:rPr>
              <a:t>doesnot</a:t>
            </a:r>
            <a:r>
              <a:rPr lang="en-US" sz="2200" b="0" i="0" dirty="0">
                <a:effectLst/>
                <a:latin typeface="verdana" panose="020B0604030504040204" pitchFamily="34" charset="0"/>
              </a:rPr>
              <a:t> support multiple inheritance.</a:t>
            </a:r>
          </a:p>
          <a:p>
            <a:endParaRPr lang="en-US" sz="2200" b="0" i="0" dirty="0">
              <a:solidFill>
                <a:schemeClr val="tx2">
                  <a:lumMod val="60000"/>
                  <a:lumOff val="40000"/>
                </a:schemeClr>
              </a:solidFill>
              <a:effectLst/>
              <a:latin typeface="verdana" panose="020B0604030504040204" pitchFamily="34" charset="0"/>
            </a:endParaRPr>
          </a:p>
          <a:p>
            <a:r>
              <a:rPr lang="en-US" sz="2200" b="0" i="0" dirty="0">
                <a:solidFill>
                  <a:schemeClr val="tx2">
                    <a:lumMod val="60000"/>
                    <a:lumOff val="40000"/>
                  </a:schemeClr>
                </a:solidFill>
                <a:effectLst/>
                <a:latin typeface="verdana" panose="020B0604030504040204" pitchFamily="34" charset="0"/>
              </a:rPr>
              <a:t>Consider a scenario where A, B, and C are three classes. The C class inherits A and B classes. If A and B classes have the same method and you call it from child class object, there will be ambiguity to call the method of A or B class.</a:t>
            </a:r>
          </a:p>
          <a:p>
            <a:endParaRPr lang="en-US" sz="2200" b="0" i="0" dirty="0">
              <a:solidFill>
                <a:schemeClr val="tx2">
                  <a:lumMod val="60000"/>
                  <a:lumOff val="40000"/>
                </a:schemeClr>
              </a:solidFill>
              <a:effectLst/>
              <a:latin typeface="verdana" panose="020B0604030504040204" pitchFamily="34" charset="0"/>
            </a:endParaRPr>
          </a:p>
          <a:p>
            <a:r>
              <a:rPr lang="en-US" sz="2200" b="0" i="0" dirty="0">
                <a:solidFill>
                  <a:schemeClr val="tx2">
                    <a:lumMod val="60000"/>
                    <a:lumOff val="40000"/>
                  </a:schemeClr>
                </a:solidFill>
                <a:effectLst/>
                <a:latin typeface="verdana" panose="020B0604030504040204" pitchFamily="34" charset="0"/>
              </a:rPr>
              <a:t>Since compile-time errors are better than runtime errors, Java renders compile-time error if you inherit 2 classes. So</a:t>
            </a:r>
            <a:r>
              <a:rPr lang="en-US" sz="2200" dirty="0">
                <a:solidFill>
                  <a:schemeClr val="tx2">
                    <a:lumMod val="60000"/>
                    <a:lumOff val="40000"/>
                  </a:schemeClr>
                </a:solidFill>
                <a:latin typeface="verdana" panose="020B0604030504040204" pitchFamily="34" charset="0"/>
              </a:rPr>
              <a:t>, </a:t>
            </a:r>
            <a:r>
              <a:rPr lang="en-US" sz="2200" b="0" i="0" dirty="0">
                <a:solidFill>
                  <a:schemeClr val="tx2">
                    <a:lumMod val="60000"/>
                    <a:lumOff val="40000"/>
                  </a:schemeClr>
                </a:solidFill>
                <a:effectLst/>
                <a:latin typeface="verdana" panose="020B0604030504040204" pitchFamily="34" charset="0"/>
              </a:rPr>
              <a:t>whether you have same method or different, there will be compile time error.</a:t>
            </a:r>
            <a:endParaRPr lang="en-IN" sz="2200" b="0" i="0" dirty="0">
              <a:solidFill>
                <a:schemeClr val="tx2">
                  <a:lumMod val="60000"/>
                  <a:lumOff val="40000"/>
                </a:schemeClr>
              </a:solidFill>
              <a:effectLst/>
              <a:latin typeface="verdana" panose="020B0604030504040204" pitchFamily="34" charset="0"/>
            </a:endParaRPr>
          </a:p>
        </p:txBody>
      </p:sp>
    </p:spTree>
    <p:extLst>
      <p:ext uri="{BB962C8B-B14F-4D97-AF65-F5344CB8AC3E}">
        <p14:creationId xmlns:p14="http://schemas.microsoft.com/office/powerpoint/2010/main" val="2490404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err="1"/>
              <a:t>PolyMorphism</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743214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t>
            </a:r>
            <a:r>
              <a:rPr lang="en-US" dirty="0" err="1"/>
              <a:t>PolyMorphism</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3970318"/>
          </a:xfrm>
          <a:prstGeom prst="rect">
            <a:avLst/>
          </a:prstGeom>
          <a:noFill/>
        </p:spPr>
        <p:txBody>
          <a:bodyPr wrap="square" rtlCol="0">
            <a:spAutoFit/>
          </a:bodyPr>
          <a:lstStyle/>
          <a:p>
            <a:pPr algn="l"/>
            <a:r>
              <a:rPr lang="en-US" sz="2800" b="1" i="0" dirty="0">
                <a:effectLst/>
                <a:latin typeface="verdana" panose="020B0604030504040204" pitchFamily="34" charset="0"/>
              </a:rPr>
              <a:t>Polymorphism means "many forms“.</a:t>
            </a:r>
          </a:p>
          <a:p>
            <a:pPr algn="l"/>
            <a:endParaRPr lang="en-US" sz="2800" b="0" i="0" dirty="0">
              <a:effectLst/>
              <a:latin typeface="verdana" panose="020B0604030504040204" pitchFamily="34" charset="0"/>
            </a:endParaRPr>
          </a:p>
          <a:p>
            <a:pPr algn="l"/>
            <a:r>
              <a:rPr lang="en-US" sz="2800" dirty="0">
                <a:latin typeface="verdana" panose="020B0604030504040204" pitchFamily="34" charset="0"/>
              </a:rPr>
              <a:t>There are two types of Polymorphism – </a:t>
            </a:r>
            <a:br>
              <a:rPr lang="en-US" sz="2800" dirty="0">
                <a:latin typeface="verdana" panose="020B0604030504040204" pitchFamily="34" charset="0"/>
              </a:rPr>
            </a:br>
            <a:r>
              <a:rPr lang="en-US" sz="2800" dirty="0">
                <a:latin typeface="verdana" panose="020B0604030504040204" pitchFamily="34" charset="0"/>
              </a:rPr>
              <a:t/>
            </a:r>
            <a:br>
              <a:rPr lang="en-US" sz="2800" dirty="0">
                <a:latin typeface="verdana" panose="020B0604030504040204" pitchFamily="34" charset="0"/>
              </a:rPr>
            </a:br>
            <a:r>
              <a:rPr lang="en-US" sz="2800" dirty="0">
                <a:latin typeface="verdana" panose="020B0604030504040204" pitchFamily="34" charset="0"/>
              </a:rPr>
              <a:t>1. Compile-Time Polymorphism</a:t>
            </a:r>
          </a:p>
          <a:p>
            <a:pPr algn="l"/>
            <a:r>
              <a:rPr lang="en-US" sz="2800" dirty="0">
                <a:latin typeface="verdana" panose="020B0604030504040204" pitchFamily="34" charset="0"/>
              </a:rPr>
              <a:t>			Examples - </a:t>
            </a:r>
            <a:r>
              <a:rPr lang="en-US" sz="2800" dirty="0" err="1">
                <a:latin typeface="verdana" panose="020B0604030504040204" pitchFamily="34" charset="0"/>
              </a:rPr>
              <a:t>OverLoading</a:t>
            </a:r>
            <a:endParaRPr lang="en-US" sz="2800" dirty="0">
              <a:latin typeface="verdana" panose="020B0604030504040204" pitchFamily="34" charset="0"/>
            </a:endParaRPr>
          </a:p>
          <a:p>
            <a:pPr algn="l"/>
            <a:r>
              <a:rPr lang="en-US" sz="2800" b="0" i="0" dirty="0">
                <a:effectLst/>
                <a:latin typeface="verdana" panose="020B0604030504040204" pitchFamily="34" charset="0"/>
              </a:rPr>
              <a:t>2. Run-</a:t>
            </a:r>
            <a:r>
              <a:rPr lang="en-US" sz="2800" dirty="0">
                <a:latin typeface="verdana" panose="020B0604030504040204" pitchFamily="34" charset="0"/>
              </a:rPr>
              <a:t>Time Polymorphism</a:t>
            </a:r>
          </a:p>
          <a:p>
            <a:pPr algn="l"/>
            <a:r>
              <a:rPr lang="en-US" sz="2800" b="0" i="0" dirty="0">
                <a:effectLst/>
                <a:latin typeface="verdana" panose="020B0604030504040204" pitchFamily="34" charset="0"/>
              </a:rPr>
              <a:t>			Examples - </a:t>
            </a:r>
            <a:r>
              <a:rPr lang="en-US" sz="2800" b="0" i="0" dirty="0" err="1">
                <a:effectLst/>
                <a:latin typeface="verdana" panose="020B0604030504040204" pitchFamily="34" charset="0"/>
              </a:rPr>
              <a:t>OverRiding</a:t>
            </a:r>
            <a:endParaRPr lang="en-US" sz="2800" b="0" i="0" dirty="0">
              <a:effectLst/>
              <a:latin typeface="verdana" panose="020B0604030504040204" pitchFamily="34" charset="0"/>
            </a:endParaRPr>
          </a:p>
          <a:p>
            <a:endParaRPr lang="en-IN" sz="2800" dirty="0"/>
          </a:p>
        </p:txBody>
      </p:sp>
    </p:spTree>
    <p:extLst>
      <p:ext uri="{BB962C8B-B14F-4D97-AF65-F5344CB8AC3E}">
        <p14:creationId xmlns:p14="http://schemas.microsoft.com/office/powerpoint/2010/main" val="190975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785812" y="265376"/>
            <a:ext cx="6858000" cy="754025"/>
          </a:xfrm>
        </p:spPr>
        <p:txBody>
          <a:bodyPr/>
          <a:lstStyle/>
          <a:p>
            <a:r>
              <a:rPr lang="en-US" dirty="0" err="1"/>
              <a:t>OverLoading</a:t>
            </a:r>
            <a:r>
              <a:rPr lang="en-US" dirty="0"/>
              <a:t> or Compile-Time Polymorphism</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6"/>
            <a:ext cx="8715375" cy="5632311"/>
          </a:xfrm>
          <a:prstGeom prst="rect">
            <a:avLst/>
          </a:prstGeom>
          <a:noFill/>
        </p:spPr>
        <p:txBody>
          <a:bodyPr wrap="square" rtlCol="0">
            <a:spAutoFit/>
          </a:bodyPr>
          <a:lstStyle/>
          <a:p>
            <a:pPr algn="l"/>
            <a:r>
              <a:rPr lang="en-US" sz="2400" b="0" dirty="0">
                <a:effectLst/>
                <a:latin typeface="verdana" panose="020B0604030504040204" pitchFamily="34" charset="0"/>
              </a:rPr>
              <a:t>If a class has multiple methods having same name but different in method Signatures, it is known as Method Overloading.</a:t>
            </a:r>
          </a:p>
          <a:p>
            <a:pPr algn="l"/>
            <a:endParaRPr lang="en-US" sz="2400" b="0" dirty="0">
              <a:effectLst/>
              <a:latin typeface="verdana" panose="020B0604030504040204" pitchFamily="34" charset="0"/>
            </a:endParaRPr>
          </a:p>
          <a:p>
            <a:pPr algn="l"/>
            <a:r>
              <a:rPr lang="en-US" sz="2400" dirty="0">
                <a:latin typeface="verdana" panose="020B0604030504040204" pitchFamily="34" charset="0"/>
              </a:rPr>
              <a:t>Method Signatures means number of parameters or data types of parameters passing to any method.</a:t>
            </a:r>
            <a:endParaRPr lang="en-US" sz="2400" b="0" dirty="0">
              <a:effectLst/>
              <a:latin typeface="verdana" panose="020B0604030504040204" pitchFamily="34" charset="0"/>
            </a:endParaRPr>
          </a:p>
          <a:p>
            <a:pPr algn="l"/>
            <a:endParaRPr lang="en-US" sz="2400" b="0" dirty="0">
              <a:effectLst/>
              <a:latin typeface="verdana" panose="020B0604030504040204" pitchFamily="34" charset="0"/>
            </a:endParaRPr>
          </a:p>
          <a:p>
            <a:pPr algn="l"/>
            <a:r>
              <a:rPr lang="en-US" sz="2400" b="0" dirty="0">
                <a:effectLst/>
                <a:latin typeface="verdana" panose="020B0604030504040204" pitchFamily="34" charset="0"/>
              </a:rPr>
              <a:t>Suppose you have to perform addition of the given numbers but there can be any number of arguments, if you write the method such as a(</a:t>
            </a:r>
            <a:r>
              <a:rPr lang="en-US" sz="2400" b="0" dirty="0" err="1">
                <a:effectLst/>
                <a:latin typeface="verdana" panose="020B0604030504040204" pitchFamily="34" charset="0"/>
              </a:rPr>
              <a:t>int,int</a:t>
            </a:r>
            <a:r>
              <a:rPr lang="en-US" sz="2400" b="0" dirty="0">
                <a:effectLst/>
                <a:latin typeface="verdana" panose="020B0604030504040204" pitchFamily="34" charset="0"/>
              </a:rPr>
              <a:t>) for two parameters, and b(</a:t>
            </a:r>
            <a:r>
              <a:rPr lang="en-US" sz="2400" b="0" dirty="0" err="1">
                <a:effectLst/>
                <a:latin typeface="verdana" panose="020B0604030504040204" pitchFamily="34" charset="0"/>
              </a:rPr>
              <a:t>int,int,int</a:t>
            </a:r>
            <a:r>
              <a:rPr lang="en-US" sz="2400" b="0" dirty="0">
                <a:effectLst/>
                <a:latin typeface="verdana" panose="020B0604030504040204" pitchFamily="34" charset="0"/>
              </a:rPr>
              <a:t>) for three parameters then it may be difficult for you as well as other programmers to understand the behavior of the method because its name differs.</a:t>
            </a:r>
          </a:p>
          <a:p>
            <a:endParaRPr lang="en-IN" sz="2400" dirty="0"/>
          </a:p>
        </p:txBody>
      </p:sp>
    </p:spTree>
    <p:extLst>
      <p:ext uri="{BB962C8B-B14F-4D97-AF65-F5344CB8AC3E}">
        <p14:creationId xmlns:p14="http://schemas.microsoft.com/office/powerpoint/2010/main" val="3827195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507207" y="160601"/>
            <a:ext cx="9122570" cy="754025"/>
          </a:xfrm>
        </p:spPr>
        <p:txBody>
          <a:bodyPr>
            <a:normAutofit/>
          </a:bodyPr>
          <a:lstStyle/>
          <a:p>
            <a:r>
              <a:rPr lang="en-US" dirty="0"/>
              <a:t>Method Overloading is possible when return type is different</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830997"/>
          </a:xfrm>
          <a:prstGeom prst="rect">
            <a:avLst/>
          </a:prstGeom>
          <a:noFill/>
        </p:spPr>
        <p:txBody>
          <a:bodyPr wrap="square" rtlCol="0">
            <a:spAutoFit/>
          </a:bodyPr>
          <a:lstStyle/>
          <a:p>
            <a:r>
              <a:rPr lang="en-US" sz="2400" dirty="0"/>
              <a:t>In java, method overloading is not possible by changing the return type of the method only because of ambiguity.</a:t>
            </a:r>
            <a:endParaRPr lang="en-IN" sz="2400" dirty="0"/>
          </a:p>
        </p:txBody>
      </p:sp>
    </p:spTree>
    <p:extLst>
      <p:ext uri="{BB962C8B-B14F-4D97-AF65-F5344CB8AC3E}">
        <p14:creationId xmlns:p14="http://schemas.microsoft.com/office/powerpoint/2010/main" val="3131414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err="1"/>
              <a:t>OverRiding</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11690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t>
            </a:r>
            <a:r>
              <a:rPr lang="en-US" dirty="0" err="1"/>
              <a:t>OverRiding</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4832092"/>
          </a:xfrm>
          <a:prstGeom prst="rect">
            <a:avLst/>
          </a:prstGeom>
          <a:noFill/>
        </p:spPr>
        <p:txBody>
          <a:bodyPr wrap="square" rtlCol="0">
            <a:spAutoFit/>
          </a:bodyPr>
          <a:lstStyle/>
          <a:p>
            <a:pPr algn="l"/>
            <a:r>
              <a:rPr lang="en-US" sz="2800" b="0" i="0" dirty="0">
                <a:effectLst/>
                <a:latin typeface="verdana" panose="020B0604030504040204" pitchFamily="34" charset="0"/>
              </a:rPr>
              <a:t>If subclass (child class) has the same method as declared in the parent class, it is known as method overriding in Java.</a:t>
            </a:r>
          </a:p>
          <a:p>
            <a:pPr algn="l"/>
            <a:endParaRPr lang="en-US" sz="2800" b="0" i="0" dirty="0">
              <a:effectLst/>
              <a:latin typeface="verdana" panose="020B0604030504040204" pitchFamily="34" charset="0"/>
            </a:endParaRPr>
          </a:p>
          <a:p>
            <a:r>
              <a:rPr lang="en-US" sz="2800" dirty="0"/>
              <a:t>Usage of Java Method Overriding-:</a:t>
            </a:r>
          </a:p>
          <a:p>
            <a:endParaRPr lang="en-US" sz="2800" dirty="0"/>
          </a:p>
          <a:p>
            <a:pPr marL="514350" indent="-514350">
              <a:buAutoNum type="arabicPeriod"/>
            </a:pPr>
            <a:r>
              <a:rPr lang="en-US" sz="2800" dirty="0"/>
              <a:t>Method overriding is used to provide the specific implementation of a method 	which is already provided by its superclass.</a:t>
            </a:r>
          </a:p>
          <a:p>
            <a:endParaRPr lang="en-US" sz="2800" dirty="0"/>
          </a:p>
          <a:p>
            <a:r>
              <a:rPr lang="en-US" sz="2800" dirty="0"/>
              <a:t>2.  Method overriding is used for runtime polymorphism</a:t>
            </a:r>
            <a:endParaRPr lang="en-IN" sz="2800" dirty="0"/>
          </a:p>
        </p:txBody>
      </p:sp>
    </p:spTree>
    <p:extLst>
      <p:ext uri="{BB962C8B-B14F-4D97-AF65-F5344CB8AC3E}">
        <p14:creationId xmlns:p14="http://schemas.microsoft.com/office/powerpoint/2010/main" val="153486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628651" y="246326"/>
            <a:ext cx="6858000" cy="754025"/>
          </a:xfrm>
        </p:spPr>
        <p:txBody>
          <a:bodyPr/>
          <a:lstStyle/>
          <a:p>
            <a:r>
              <a:rPr lang="en-US" dirty="0"/>
              <a:t>How to Achieve </a:t>
            </a:r>
            <a:r>
              <a:rPr lang="en-US" dirty="0" err="1"/>
              <a:t>OverRiding</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5"/>
            <a:ext cx="8715375" cy="4154984"/>
          </a:xfrm>
          <a:prstGeom prst="rect">
            <a:avLst/>
          </a:prstGeom>
          <a:noFill/>
        </p:spPr>
        <p:txBody>
          <a:bodyPr wrap="square" rtlCol="0">
            <a:spAutoFit/>
          </a:bodyPr>
          <a:lstStyle/>
          <a:p>
            <a:pPr marL="457200" indent="-457200">
              <a:buAutoNum type="arabicPeriod"/>
            </a:pPr>
            <a:r>
              <a:rPr lang="en-US" sz="2400" dirty="0"/>
              <a:t>The method must have the same name as in the parent class</a:t>
            </a:r>
          </a:p>
          <a:p>
            <a:endParaRPr lang="en-US" sz="2400" dirty="0"/>
          </a:p>
          <a:p>
            <a:endParaRPr lang="en-US" sz="2400" dirty="0"/>
          </a:p>
          <a:p>
            <a:pPr marL="457200" indent="-457200">
              <a:buAutoNum type="arabicPeriod" startAt="2"/>
            </a:pPr>
            <a:r>
              <a:rPr lang="en-US" sz="2400" dirty="0"/>
              <a:t>The method must have the same parameter as in the parent class.</a:t>
            </a:r>
          </a:p>
          <a:p>
            <a:pPr marL="457200" indent="-457200">
              <a:buAutoNum type="arabicPeriod" startAt="2"/>
            </a:pPr>
            <a:endParaRPr lang="en-US" sz="2400" dirty="0"/>
          </a:p>
          <a:p>
            <a:endParaRPr lang="en-US" sz="2400" dirty="0"/>
          </a:p>
          <a:p>
            <a:r>
              <a:rPr lang="en-US" sz="2400" dirty="0"/>
              <a:t>3.    There must be an IS-A relationship (inheritance).</a:t>
            </a:r>
          </a:p>
          <a:p>
            <a:endParaRPr lang="en-US" sz="2400" dirty="0"/>
          </a:p>
          <a:p>
            <a:endParaRPr lang="en-US" sz="2400" dirty="0"/>
          </a:p>
          <a:p>
            <a:endParaRPr lang="en-IN" sz="2400" dirty="0"/>
          </a:p>
        </p:txBody>
      </p:sp>
    </p:spTree>
    <p:extLst>
      <p:ext uri="{BB962C8B-B14F-4D97-AF65-F5344CB8AC3E}">
        <p14:creationId xmlns:p14="http://schemas.microsoft.com/office/powerpoint/2010/main" val="164373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arn(inVertical)">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671762" y="160601"/>
            <a:ext cx="3350420" cy="754025"/>
          </a:xfrm>
        </p:spPr>
        <p:txBody>
          <a:bodyPr>
            <a:normAutofit/>
          </a:bodyPr>
          <a:lstStyle/>
          <a:p>
            <a:r>
              <a:rPr lang="en-IN" dirty="0"/>
              <a:t>Covariant Return Type</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830997"/>
          </a:xfrm>
          <a:prstGeom prst="rect">
            <a:avLst/>
          </a:prstGeom>
          <a:noFill/>
        </p:spPr>
        <p:txBody>
          <a:bodyPr wrap="square" rtlCol="0">
            <a:spAutoFit/>
          </a:bodyPr>
          <a:lstStyle/>
          <a:p>
            <a:r>
              <a:rPr lang="en-US" sz="2400" dirty="0"/>
              <a:t>The covariant return type specifies that the return type may vary in the same direction as the subclass.</a:t>
            </a:r>
            <a:endParaRPr lang="en-IN" sz="2400" dirty="0"/>
          </a:p>
        </p:txBody>
      </p:sp>
    </p:spTree>
    <p:extLst>
      <p:ext uri="{BB962C8B-B14F-4D97-AF65-F5344CB8AC3E}">
        <p14:creationId xmlns:p14="http://schemas.microsoft.com/office/powerpoint/2010/main" val="24337387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485900" y="2854303"/>
            <a:ext cx="7122319" cy="2432072"/>
          </a:xfrm>
        </p:spPr>
        <p:txBody>
          <a:bodyPr>
            <a:normAutofit/>
          </a:bodyPr>
          <a:lstStyle/>
          <a:p>
            <a:r>
              <a:rPr lang="en-US" sz="8000" dirty="0"/>
              <a:t>Binding &amp;</a:t>
            </a:r>
            <a:br>
              <a:rPr lang="en-US" sz="8000" dirty="0"/>
            </a:br>
            <a:r>
              <a:rPr lang="en-US" sz="8000" dirty="0"/>
              <a:t>Casting</a:t>
            </a:r>
            <a:endParaRPr lang="en-IN" sz="8000" dirty="0"/>
          </a:p>
        </p:txBody>
      </p:sp>
    </p:spTree>
    <p:extLst>
      <p:ext uri="{BB962C8B-B14F-4D97-AF65-F5344CB8AC3E}">
        <p14:creationId xmlns:p14="http://schemas.microsoft.com/office/powerpoint/2010/main" val="2663744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00200" y="3940153"/>
            <a:ext cx="6858000" cy="1641490"/>
          </a:xfrm>
        </p:spPr>
        <p:txBody>
          <a:bodyPr>
            <a:normAutofit fontScale="90000"/>
          </a:bodyPr>
          <a:lstStyle/>
          <a:p>
            <a:r>
              <a:rPr lang="en-US" dirty="0"/>
              <a:t>Data Types </a:t>
            </a:r>
            <a:br>
              <a:rPr lang="en-US" dirty="0"/>
            </a:br>
            <a:r>
              <a:rPr lang="en-US" dirty="0"/>
              <a:t>And Variables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a:xfrm>
            <a:off x="1657350" y="3051988"/>
            <a:ext cx="6858000" cy="754025"/>
          </a:xfrm>
        </p:spPr>
        <p:txBody>
          <a:bodyPr/>
          <a:lstStyle/>
          <a:p>
            <a:endParaRPr lang="en-IN" dirty="0"/>
          </a:p>
        </p:txBody>
      </p:sp>
    </p:spTree>
    <p:extLst>
      <p:ext uri="{BB962C8B-B14F-4D97-AF65-F5344CB8AC3E}">
        <p14:creationId xmlns:p14="http://schemas.microsoft.com/office/powerpoint/2010/main" val="6601090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14600" y="111265"/>
            <a:ext cx="3414712" cy="516553"/>
          </a:xfrm>
        </p:spPr>
        <p:txBody>
          <a:bodyPr>
            <a:normAutofit lnSpcReduction="10000"/>
          </a:bodyPr>
          <a:lstStyle/>
          <a:p>
            <a:r>
              <a:rPr lang="en-US" dirty="0"/>
              <a:t>What is Type-Casting</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627818"/>
            <a:ext cx="8715375" cy="7278916"/>
          </a:xfrm>
          <a:prstGeom prst="rect">
            <a:avLst/>
          </a:prstGeom>
          <a:noFill/>
        </p:spPr>
        <p:txBody>
          <a:bodyPr wrap="square" rtlCol="0">
            <a:spAutoFit/>
          </a:bodyPr>
          <a:lstStyle/>
          <a:p>
            <a:r>
              <a:rPr lang="en-US" sz="2400" b="1" i="1" dirty="0">
                <a:latin typeface="verdana" panose="020B0604030504040204" pitchFamily="34" charset="0"/>
              </a:rPr>
              <a:t>Type-Casting</a:t>
            </a:r>
            <a:r>
              <a:rPr lang="en-US" sz="2400" dirty="0">
                <a:latin typeface="verdana" panose="020B0604030504040204" pitchFamily="34" charset="0"/>
              </a:rPr>
              <a:t> is a method or process that converts a data type into another data type in both ways manually and automatically. The automatic conversion is done by the compiler and manual conversion performed by the programmer.</a:t>
            </a:r>
            <a:endParaRPr lang="en-US" sz="2400" b="0" dirty="0">
              <a:effectLst/>
              <a:latin typeface="verdana" panose="020B0604030504040204" pitchFamily="34" charset="0"/>
            </a:endParaRPr>
          </a:p>
          <a:p>
            <a:pPr algn="l"/>
            <a:endParaRPr lang="en-US" sz="2400" dirty="0">
              <a:latin typeface="verdana" panose="020B0604030504040204" pitchFamily="34" charset="0"/>
            </a:endParaRPr>
          </a:p>
          <a:p>
            <a:r>
              <a:rPr lang="en-US" sz="2400" dirty="0">
                <a:latin typeface="verdana" panose="020B0604030504040204" pitchFamily="34" charset="0"/>
              </a:rPr>
              <a:t>There are two types of type casting:</a:t>
            </a:r>
          </a:p>
          <a:p>
            <a:endParaRPr lang="en-US" sz="2400" dirty="0">
              <a:latin typeface="verdana" panose="020B0604030504040204" pitchFamily="34" charset="0"/>
            </a:endParaRPr>
          </a:p>
          <a:p>
            <a:pPr marL="457200" indent="-457200">
              <a:buAutoNum type="arabicPeriod"/>
            </a:pPr>
            <a:r>
              <a:rPr lang="en-US" sz="2400" dirty="0">
                <a:latin typeface="verdana" panose="020B0604030504040204" pitchFamily="34" charset="0"/>
              </a:rPr>
              <a:t>Widening Type Casting - Converting a lower data type into a higher one is called widening type casting. It is also known as implicit conversion or casting down. It is done automatically. It is safe because there is no chance to lose data.</a:t>
            </a:r>
          </a:p>
          <a:p>
            <a:pPr marL="457200" indent="-457200">
              <a:buAutoNum type="arabicPeriod"/>
            </a:pPr>
            <a:endParaRPr lang="en-US" sz="1100" dirty="0">
              <a:latin typeface="verdana" panose="020B0604030504040204" pitchFamily="34" charset="0"/>
            </a:endParaRPr>
          </a:p>
          <a:p>
            <a:r>
              <a:rPr lang="en-US" sz="2400" dirty="0">
                <a:latin typeface="verdana" panose="020B0604030504040204" pitchFamily="34" charset="0"/>
              </a:rPr>
              <a:t>2. Narrowing Type Casting – Converting a higher data type into a lower 	one is called narrowing type casting. It is also known as explicit 	conversion or casting up. It is done manually by the programmer. If 	we do not perform casting then the compiler reports a compile-time 	error.</a:t>
            </a:r>
          </a:p>
        </p:txBody>
      </p:sp>
    </p:spTree>
    <p:extLst>
      <p:ext uri="{BB962C8B-B14F-4D97-AF65-F5344CB8AC3E}">
        <p14:creationId xmlns:p14="http://schemas.microsoft.com/office/powerpoint/2010/main" val="99081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arn(inVertical)">
                                      <p:cBhvr>
                                        <p:cTn id="16" dur="500"/>
                                        <p:tgtEl>
                                          <p:spTgt spid="4">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314575" y="160601"/>
            <a:ext cx="3028951" cy="687125"/>
          </a:xfrm>
        </p:spPr>
        <p:txBody>
          <a:bodyPr>
            <a:normAutofit/>
          </a:bodyPr>
          <a:lstStyle/>
          <a:p>
            <a:r>
              <a:rPr lang="en-US" dirty="0"/>
              <a:t>E</a:t>
            </a:r>
            <a:r>
              <a:rPr lang="en-IN" dirty="0" err="1"/>
              <a:t>xamples</a:t>
            </a:r>
            <a:r>
              <a:rPr lang="en-IN" dirty="0"/>
              <a:t> of Casting </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5386090"/>
          </a:xfrm>
          <a:prstGeom prst="rect">
            <a:avLst/>
          </a:prstGeom>
          <a:noFill/>
        </p:spPr>
        <p:txBody>
          <a:bodyPr wrap="square" rtlCol="0">
            <a:spAutoFit/>
          </a:bodyPr>
          <a:lstStyle/>
          <a:p>
            <a:r>
              <a:rPr lang="en-US" sz="2800" b="1" dirty="0"/>
              <a:t>Casting can be done only if both condition is satisfied – </a:t>
            </a:r>
            <a:br>
              <a:rPr lang="en-US" sz="2800" b="1" dirty="0"/>
            </a:br>
            <a:endParaRPr lang="en-US" sz="2800" b="1" dirty="0"/>
          </a:p>
          <a:p>
            <a:pPr marL="457200" indent="-457200">
              <a:buFont typeface="Arial" panose="020B0604020202020204" pitchFamily="34" charset="0"/>
              <a:buChar char="•"/>
            </a:pPr>
            <a:r>
              <a:rPr lang="en-US" sz="2800" b="1" dirty="0"/>
              <a:t>Both data types must be compatible with each other.</a:t>
            </a:r>
          </a:p>
          <a:p>
            <a:pPr marL="457200" indent="-457200">
              <a:buFont typeface="Arial" panose="020B0604020202020204" pitchFamily="34" charset="0"/>
              <a:buChar char="•"/>
            </a:pPr>
            <a:r>
              <a:rPr lang="en-US" sz="2800" b="1" dirty="0"/>
              <a:t>The target type must be larger than the source type.</a:t>
            </a:r>
          </a:p>
          <a:p>
            <a:endParaRPr lang="en-US" sz="2800" b="1" dirty="0"/>
          </a:p>
          <a:p>
            <a:r>
              <a:rPr lang="en-US" sz="2800" b="1" dirty="0"/>
              <a:t>byte -&gt; short -&gt; char -&gt; int -&gt; long -&gt; float -&gt; double    </a:t>
            </a:r>
            <a:endParaRPr lang="en-IN" sz="1600" b="1" dirty="0"/>
          </a:p>
          <a:p>
            <a:endParaRPr lang="en-IN" sz="1600" b="1" dirty="0"/>
          </a:p>
          <a:p>
            <a:r>
              <a:rPr lang="en-IN" sz="2400" b="1" dirty="0"/>
              <a:t>It is example of Widening Type Casting.</a:t>
            </a:r>
          </a:p>
          <a:p>
            <a:endParaRPr lang="en-IN" sz="2400" b="1" dirty="0"/>
          </a:p>
          <a:p>
            <a:r>
              <a:rPr lang="en-US" sz="2400" b="1" dirty="0"/>
              <a:t>double -&gt; float -&gt; long -&gt; int -&gt; char -&gt; short -&gt; byte</a:t>
            </a:r>
            <a:endParaRPr lang="en-IN" sz="1600" b="1" dirty="0"/>
          </a:p>
          <a:p>
            <a:endParaRPr lang="en-IN" sz="1600" b="1" dirty="0"/>
          </a:p>
          <a:p>
            <a:r>
              <a:rPr lang="en-IN" sz="2400" b="1" dirty="0"/>
              <a:t>It is example of Narrowing Type Casting.</a:t>
            </a:r>
          </a:p>
          <a:p>
            <a:endParaRPr lang="en-IN" sz="2400" b="1" dirty="0"/>
          </a:p>
          <a:p>
            <a:endParaRPr lang="en-IN" sz="2400" b="1" dirty="0"/>
          </a:p>
        </p:txBody>
      </p:sp>
    </p:spTree>
    <p:extLst>
      <p:ext uri="{BB962C8B-B14F-4D97-AF65-F5344CB8AC3E}">
        <p14:creationId xmlns:p14="http://schemas.microsoft.com/office/powerpoint/2010/main" val="175245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arn(inVertic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barn(inVertical)">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arn(inVertical)">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barn(inVertical)">
                                      <p:cBhvr>
                                        <p:cTn id="3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3700462" y="104776"/>
            <a:ext cx="1243012" cy="485775"/>
          </a:xfrm>
        </p:spPr>
        <p:txBody>
          <a:bodyPr>
            <a:normAutofit fontScale="92500" lnSpcReduction="10000"/>
          </a:bodyPr>
          <a:lstStyle/>
          <a:p>
            <a:r>
              <a:rPr lang="en-US" dirty="0"/>
              <a:t>Binding</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3585" y="590550"/>
            <a:ext cx="8936831" cy="7417415"/>
          </a:xfrm>
          <a:prstGeom prst="rect">
            <a:avLst/>
          </a:prstGeom>
          <a:noFill/>
        </p:spPr>
        <p:txBody>
          <a:bodyPr wrap="square" rtlCol="0">
            <a:spAutoFit/>
          </a:bodyPr>
          <a:lstStyle/>
          <a:p>
            <a:r>
              <a:rPr lang="en-US" sz="2800" dirty="0"/>
              <a:t>Connecting a method call to a method body is called binding.</a:t>
            </a:r>
          </a:p>
          <a:p>
            <a:endParaRPr lang="en-US" sz="2800" dirty="0"/>
          </a:p>
          <a:p>
            <a:r>
              <a:rPr lang="en-US" sz="2800" b="1" dirty="0">
                <a:latin typeface="verdana" panose="020B0604030504040204" pitchFamily="34" charset="0"/>
              </a:rPr>
              <a:t>Types Of Binding –</a:t>
            </a:r>
          </a:p>
          <a:p>
            <a:endParaRPr lang="en-US" sz="2800" dirty="0"/>
          </a:p>
          <a:p>
            <a:pPr marL="514350" indent="-514350">
              <a:buAutoNum type="arabicPeriod"/>
            </a:pPr>
            <a:r>
              <a:rPr lang="en-US" sz="2800" i="1" u="sng" dirty="0"/>
              <a:t>Static Binding or Early Binding</a:t>
            </a:r>
            <a:r>
              <a:rPr lang="en-US" sz="2800" dirty="0"/>
              <a:t> - The binding which can be resolved at compile time by compiler is known as static or early binding. The binding of static, private and final methods is compile-time. </a:t>
            </a:r>
            <a:r>
              <a:rPr lang="en-US" sz="2800" b="1" dirty="0"/>
              <a:t>Why</a:t>
            </a:r>
            <a:r>
              <a:rPr lang="en-US" sz="2800" dirty="0"/>
              <a:t>? The reason is that these method cannot be overridden and the type of the class is determined at the compile time. </a:t>
            </a:r>
          </a:p>
          <a:p>
            <a:pPr marL="514350" indent="-514350">
              <a:buAutoNum type="arabicPeriod"/>
            </a:pPr>
            <a:r>
              <a:rPr lang="en-US" sz="2800" i="1" u="sng" dirty="0"/>
              <a:t>Dynamic Binding or Late Binding</a:t>
            </a:r>
            <a:r>
              <a:rPr lang="en-US" sz="2800" dirty="0"/>
              <a:t> - When compiler is not able to resolve the call/binding at compile time, such binding is known as Dynamic or late Binding. Method Overriding is a perfect example of dynamic binding. Both Parents and Child has same method and Type of Object is determined at the run-time.</a:t>
            </a:r>
          </a:p>
        </p:txBody>
      </p:sp>
    </p:spTree>
    <p:extLst>
      <p:ext uri="{BB962C8B-B14F-4D97-AF65-F5344CB8AC3E}">
        <p14:creationId xmlns:p14="http://schemas.microsoft.com/office/powerpoint/2010/main" val="37290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Abstract Classes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71131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Abstraction</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6986528"/>
          </a:xfrm>
          <a:prstGeom prst="rect">
            <a:avLst/>
          </a:prstGeom>
          <a:noFill/>
        </p:spPr>
        <p:txBody>
          <a:bodyPr wrap="square" rtlCol="0">
            <a:spAutoFit/>
          </a:bodyPr>
          <a:lstStyle/>
          <a:p>
            <a:r>
              <a:rPr lang="en-US" sz="2800" dirty="0"/>
              <a:t>Before learning Abstract class , first let’s understand Abstraction.</a:t>
            </a:r>
          </a:p>
          <a:p>
            <a:r>
              <a:rPr lang="en-US" sz="2800" dirty="0"/>
              <a:t>Abstraction is a process of hiding the implementation details and showing only functionality to the user.</a:t>
            </a:r>
          </a:p>
          <a:p>
            <a:r>
              <a:rPr lang="en-US" sz="2800" dirty="0"/>
              <a:t>Another way, it shows only essential things to the user and hides the internal details, for example, sending SMS where you type the text and send the message. You don't know the internal processing about the message delivery.</a:t>
            </a:r>
          </a:p>
          <a:p>
            <a:endParaRPr lang="en-US" sz="2800" dirty="0"/>
          </a:p>
          <a:p>
            <a:r>
              <a:rPr lang="en-US" sz="2800" dirty="0"/>
              <a:t>Abstraction lets you focus on what the object does instead of how it does it.</a:t>
            </a:r>
          </a:p>
          <a:p>
            <a:endParaRPr lang="en-US" sz="2800" dirty="0"/>
          </a:p>
          <a:p>
            <a:r>
              <a:rPr lang="en-US" sz="2800" dirty="0"/>
              <a:t>There are two ways to achieve abstraction in java</a:t>
            </a:r>
          </a:p>
          <a:p>
            <a:endParaRPr lang="en-US" sz="2800" dirty="0"/>
          </a:p>
          <a:p>
            <a:r>
              <a:rPr lang="en-US" sz="2800" dirty="0"/>
              <a:t>Abstract class (0 to 100%)</a:t>
            </a:r>
          </a:p>
          <a:p>
            <a:r>
              <a:rPr lang="en-US" sz="2800" dirty="0"/>
              <a:t>Interface (100%)</a:t>
            </a:r>
          </a:p>
        </p:txBody>
      </p:sp>
    </p:spTree>
    <p:extLst>
      <p:ext uri="{BB962C8B-B14F-4D97-AF65-F5344CB8AC3E}">
        <p14:creationId xmlns:p14="http://schemas.microsoft.com/office/powerpoint/2010/main" val="42680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736056" y="141385"/>
            <a:ext cx="3414712" cy="754025"/>
          </a:xfrm>
        </p:spPr>
        <p:txBody>
          <a:bodyPr/>
          <a:lstStyle/>
          <a:p>
            <a:r>
              <a:rPr lang="en-US" dirty="0"/>
              <a:t>What is Abstract Classes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4893647"/>
          </a:xfrm>
          <a:prstGeom prst="rect">
            <a:avLst/>
          </a:prstGeom>
          <a:noFill/>
        </p:spPr>
        <p:txBody>
          <a:bodyPr wrap="square" rtlCol="0">
            <a:spAutoFit/>
          </a:bodyPr>
          <a:lstStyle/>
          <a:p>
            <a:pPr algn="l"/>
            <a:r>
              <a:rPr lang="en-US" sz="2400" b="0" dirty="0">
                <a:effectLst/>
                <a:latin typeface="verdana" panose="020B0604030504040204" pitchFamily="34" charset="0"/>
              </a:rPr>
              <a:t>A class which is declared as abstract is known as an abstract class. It can have abstract and non-abstract methods. It needs to be extended and its method implemented. It cannot be instantiated.</a:t>
            </a:r>
          </a:p>
          <a:p>
            <a:pPr algn="l"/>
            <a:endParaRPr lang="en-US" sz="2400" dirty="0">
              <a:latin typeface="verdana" panose="020B0604030504040204" pitchFamily="34" charset="0"/>
            </a:endParaRPr>
          </a:p>
          <a:p>
            <a:pPr algn="l"/>
            <a:r>
              <a:rPr lang="en-US" sz="2400" b="1" dirty="0">
                <a:latin typeface="verdana" panose="020B0604030504040204" pitchFamily="34" charset="0"/>
              </a:rPr>
              <a:t>Points to Remember -</a:t>
            </a:r>
          </a:p>
          <a:p>
            <a:pPr algn="l"/>
            <a:endParaRPr lang="en-US" sz="2400" b="0" dirty="0">
              <a:effectLst/>
              <a:latin typeface="verdana" panose="020B0604030504040204" pitchFamily="34" charset="0"/>
            </a:endParaRPr>
          </a:p>
          <a:p>
            <a:pPr marL="342900" indent="-342900">
              <a:buFont typeface="Arial" panose="020B0604020202020204" pitchFamily="34" charset="0"/>
              <a:buChar char="•"/>
            </a:pPr>
            <a:r>
              <a:rPr lang="en-US" sz="2400" dirty="0"/>
              <a:t>An abstract class must be declared with an abstract keyword.</a:t>
            </a:r>
          </a:p>
          <a:p>
            <a:pPr marL="342900" indent="-342900">
              <a:buFont typeface="Arial" panose="020B0604020202020204" pitchFamily="34" charset="0"/>
              <a:buChar char="•"/>
            </a:pPr>
            <a:r>
              <a:rPr lang="en-US" sz="2400" dirty="0"/>
              <a:t>It can have abstract and non-abstract methods.</a:t>
            </a:r>
          </a:p>
          <a:p>
            <a:pPr marL="342900" indent="-342900">
              <a:buFont typeface="Arial" panose="020B0604020202020204" pitchFamily="34" charset="0"/>
              <a:buChar char="•"/>
            </a:pPr>
            <a:r>
              <a:rPr lang="en-US" sz="2400" dirty="0"/>
              <a:t>It cannot be instantiated.</a:t>
            </a:r>
          </a:p>
          <a:p>
            <a:pPr marL="342900" indent="-342900">
              <a:buFont typeface="Arial" panose="020B0604020202020204" pitchFamily="34" charset="0"/>
              <a:buChar char="•"/>
            </a:pPr>
            <a:r>
              <a:rPr lang="en-US" sz="2400" dirty="0"/>
              <a:t>It can have constructors and static methods also.</a:t>
            </a:r>
          </a:p>
          <a:p>
            <a:pPr marL="342900" indent="-342900">
              <a:buFont typeface="Arial" panose="020B0604020202020204" pitchFamily="34" charset="0"/>
              <a:buChar char="•"/>
            </a:pPr>
            <a:r>
              <a:rPr lang="en-US" sz="2400" dirty="0"/>
              <a:t>It can have final methods which will force the subclass not to change the body of the method.</a:t>
            </a:r>
            <a:endParaRPr lang="en-IN" sz="2400" dirty="0"/>
          </a:p>
        </p:txBody>
      </p:sp>
    </p:spTree>
    <p:extLst>
      <p:ext uri="{BB962C8B-B14F-4D97-AF65-F5344CB8AC3E}">
        <p14:creationId xmlns:p14="http://schemas.microsoft.com/office/powerpoint/2010/main" val="235303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314575" y="160601"/>
            <a:ext cx="3028951" cy="687125"/>
          </a:xfrm>
        </p:spPr>
        <p:txBody>
          <a:bodyPr>
            <a:normAutofit/>
          </a:bodyPr>
          <a:lstStyle/>
          <a:p>
            <a:r>
              <a:rPr lang="en-IN" dirty="0"/>
              <a:t>Abstract Method</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1569660"/>
          </a:xfrm>
          <a:prstGeom prst="rect">
            <a:avLst/>
          </a:prstGeom>
          <a:noFill/>
        </p:spPr>
        <p:txBody>
          <a:bodyPr wrap="square" rtlCol="0">
            <a:spAutoFit/>
          </a:bodyPr>
          <a:lstStyle/>
          <a:p>
            <a:r>
              <a:rPr lang="en-US" sz="2400" dirty="0"/>
              <a:t>A method which is declared as abstract and does not have implementation is known as an abstract method.</a:t>
            </a:r>
          </a:p>
          <a:p>
            <a:endParaRPr lang="en-US" sz="2400" dirty="0"/>
          </a:p>
          <a:p>
            <a:r>
              <a:rPr lang="en-US" sz="2400" dirty="0"/>
              <a:t>abstract void </a:t>
            </a:r>
            <a:r>
              <a:rPr lang="en-US" sz="2400" dirty="0" err="1"/>
              <a:t>methodA</a:t>
            </a:r>
            <a:r>
              <a:rPr lang="en-US" sz="2400" dirty="0"/>
              <a:t> ();       //no method body and abstract </a:t>
            </a:r>
            <a:endParaRPr lang="en-IN" sz="24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F765C6D6-D062-4083-BE5C-6D3426F24AC4}"/>
                  </a:ext>
                </a:extLst>
              </p14:cNvPr>
              <p14:cNvContentPartPr/>
              <p14:nvPr/>
            </p14:nvContentPartPr>
            <p14:xfrm>
              <a:off x="220916" y="2335665"/>
              <a:ext cx="766800" cy="201240"/>
            </p14:xfrm>
          </p:contentPart>
        </mc:Choice>
        <mc:Fallback xmlns="">
          <p:pic>
            <p:nvPicPr>
              <p:cNvPr id="7" name="Ink 6">
                <a:extLst>
                  <a:ext uri="{FF2B5EF4-FFF2-40B4-BE49-F238E27FC236}">
                    <a16:creationId xmlns:a16="http://schemas.microsoft.com/office/drawing/2014/main" id="{F765C6D6-D062-4083-BE5C-6D3426F24AC4}"/>
                  </a:ext>
                </a:extLst>
              </p:cNvPr>
              <p:cNvPicPr/>
              <p:nvPr/>
            </p:nvPicPr>
            <p:blipFill>
              <a:blip r:embed="rId3"/>
              <a:stretch>
                <a:fillRect/>
              </a:stretch>
            </p:blipFill>
            <p:spPr>
              <a:xfrm>
                <a:off x="240915" y="2228025"/>
                <a:ext cx="11300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xmlns="" id="{6777B6C6-6520-4D6C-9651-52DF21E8CF2B}"/>
                  </a:ext>
                </a:extLst>
              </p14:cNvPr>
              <p14:cNvContentPartPr/>
              <p14:nvPr/>
            </p14:nvContentPartPr>
            <p14:xfrm>
              <a:off x="235496" y="2532585"/>
              <a:ext cx="730620" cy="29520"/>
            </p14:xfrm>
          </p:contentPart>
        </mc:Choice>
        <mc:Fallback xmlns="">
          <p:pic>
            <p:nvPicPr>
              <p:cNvPr id="8" name="Ink 7">
                <a:extLst>
                  <a:ext uri="{FF2B5EF4-FFF2-40B4-BE49-F238E27FC236}">
                    <a16:creationId xmlns:a16="http://schemas.microsoft.com/office/drawing/2014/main" id="{6777B6C6-6520-4D6C-9651-52DF21E8CF2B}"/>
                  </a:ext>
                </a:extLst>
              </p:cNvPr>
              <p:cNvPicPr/>
              <p:nvPr/>
            </p:nvPicPr>
            <p:blipFill>
              <a:blip r:embed="rId5"/>
              <a:stretch>
                <a:fillRect/>
              </a:stretch>
            </p:blipFill>
            <p:spPr>
              <a:xfrm>
                <a:off x="260355" y="2424945"/>
                <a:ext cx="10818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2837474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Interface</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97814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Abstraction</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6555641"/>
          </a:xfrm>
          <a:prstGeom prst="rect">
            <a:avLst/>
          </a:prstGeom>
          <a:noFill/>
        </p:spPr>
        <p:txBody>
          <a:bodyPr wrap="square" rtlCol="0">
            <a:spAutoFit/>
          </a:bodyPr>
          <a:lstStyle/>
          <a:p>
            <a:r>
              <a:rPr lang="en-US" sz="2800" dirty="0"/>
              <a:t>Before learning Interface , first let’s rewind Abstraction.</a:t>
            </a:r>
          </a:p>
          <a:p>
            <a:r>
              <a:rPr lang="en-US" sz="2800" dirty="0"/>
              <a:t>Abstraction is a process of hiding the implementation details and showing only functionality to the user.</a:t>
            </a:r>
          </a:p>
          <a:p>
            <a:r>
              <a:rPr lang="en-US" sz="2800" dirty="0"/>
              <a:t>Another way, it shows only essential things to the user and hides the internal details, for example, sending SMS where you type the text and send the message. You don't know the internal processing about the message delivery.</a:t>
            </a:r>
          </a:p>
          <a:p>
            <a:endParaRPr lang="en-US" sz="2800" dirty="0"/>
          </a:p>
          <a:p>
            <a:r>
              <a:rPr lang="en-US" sz="2800" dirty="0"/>
              <a:t>Abstraction lets you focus on what the object does instead of how it does it.</a:t>
            </a:r>
          </a:p>
          <a:p>
            <a:endParaRPr lang="en-US" sz="2800" dirty="0"/>
          </a:p>
          <a:p>
            <a:r>
              <a:rPr lang="en-US" sz="2800" dirty="0"/>
              <a:t>There are two ways to achieve abstraction in java</a:t>
            </a:r>
          </a:p>
          <a:p>
            <a:endParaRPr lang="en-US" sz="2800" dirty="0"/>
          </a:p>
          <a:p>
            <a:r>
              <a:rPr lang="en-US" sz="2800" dirty="0"/>
              <a:t>Abstract class (0 to 100%)</a:t>
            </a:r>
          </a:p>
          <a:p>
            <a:r>
              <a:rPr lang="en-US" sz="2800" dirty="0"/>
              <a:t>Interface (100%)</a:t>
            </a:r>
          </a:p>
        </p:txBody>
      </p:sp>
    </p:spTree>
    <p:extLst>
      <p:ext uri="{BB962C8B-B14F-4D97-AF65-F5344CB8AC3E}">
        <p14:creationId xmlns:p14="http://schemas.microsoft.com/office/powerpoint/2010/main" val="221226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43175" y="160436"/>
            <a:ext cx="3414712" cy="754025"/>
          </a:xfrm>
        </p:spPr>
        <p:txBody>
          <a:bodyPr/>
          <a:lstStyle/>
          <a:p>
            <a:r>
              <a:rPr lang="en-US" dirty="0"/>
              <a:t>What is Interface</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6924973"/>
          </a:xfrm>
          <a:prstGeom prst="rect">
            <a:avLst/>
          </a:prstGeom>
          <a:noFill/>
        </p:spPr>
        <p:txBody>
          <a:bodyPr wrap="square" rtlCol="0">
            <a:spAutoFit/>
          </a:bodyPr>
          <a:lstStyle/>
          <a:p>
            <a:r>
              <a:rPr lang="en-US" sz="2400" dirty="0">
                <a:latin typeface="verdana" panose="020B0604030504040204" pitchFamily="34" charset="0"/>
              </a:rPr>
              <a:t>Another way to achieve abstraction in Java, is with interfaces.</a:t>
            </a:r>
          </a:p>
          <a:p>
            <a:r>
              <a:rPr lang="en-US" sz="2400" dirty="0">
                <a:latin typeface="verdana" panose="020B0604030504040204" pitchFamily="34" charset="0"/>
              </a:rPr>
              <a:t>You can define </a:t>
            </a:r>
            <a:r>
              <a:rPr lang="en-US" sz="2400" b="1" dirty="0">
                <a:latin typeface="verdana" panose="020B0604030504040204" pitchFamily="34" charset="0"/>
              </a:rPr>
              <a:t>Interface </a:t>
            </a:r>
            <a:r>
              <a:rPr lang="en-US" sz="2400" dirty="0">
                <a:latin typeface="verdana" panose="020B0604030504040204" pitchFamily="34" charset="0"/>
              </a:rPr>
              <a:t>a 100% ‘Abstract Class’. It is type of class which is used to achieve 100% abstraction. It means It has only abstract method.</a:t>
            </a:r>
          </a:p>
          <a:p>
            <a:endParaRPr lang="en-US" sz="2400" b="1" dirty="0">
              <a:effectLst/>
              <a:latin typeface="verdana" panose="020B0604030504040204" pitchFamily="34" charset="0"/>
            </a:endParaRPr>
          </a:p>
          <a:p>
            <a:r>
              <a:rPr lang="en-US" b="1" dirty="0">
                <a:latin typeface="verdana" panose="020B0604030504040204" pitchFamily="34" charset="0"/>
              </a:rPr>
              <a:t>** Since Java 8, we can have default and static methods in an interface.</a:t>
            </a:r>
            <a:endParaRPr lang="en-US" b="1" dirty="0">
              <a:effectLst/>
              <a:latin typeface="verdana" panose="020B0604030504040204" pitchFamily="34" charset="0"/>
            </a:endParaRPr>
          </a:p>
          <a:p>
            <a:pPr algn="l"/>
            <a:endParaRPr lang="en-US" sz="2400" dirty="0">
              <a:latin typeface="verdana" panose="020B0604030504040204" pitchFamily="34" charset="0"/>
            </a:endParaRPr>
          </a:p>
          <a:p>
            <a:pPr algn="l"/>
            <a:r>
              <a:rPr lang="en-US" sz="2400" b="1" dirty="0">
                <a:latin typeface="verdana" panose="020B0604030504040204" pitchFamily="34" charset="0"/>
              </a:rPr>
              <a:t>Points to Remember -</a:t>
            </a:r>
          </a:p>
          <a:p>
            <a:pPr algn="l"/>
            <a:endParaRPr lang="en-US" sz="2400" b="0" dirty="0">
              <a:effectLst/>
              <a:latin typeface="verdana" panose="020B0604030504040204" pitchFamily="34" charset="0"/>
            </a:endParaRPr>
          </a:p>
          <a:p>
            <a:pPr marL="342900" indent="-342900">
              <a:buFont typeface="Arial" panose="020B0604020202020204" pitchFamily="34" charset="0"/>
              <a:buChar char="•"/>
            </a:pPr>
            <a:r>
              <a:rPr lang="en-US" sz="2400" dirty="0"/>
              <a:t>It is used to achieve abstraction.</a:t>
            </a:r>
          </a:p>
          <a:p>
            <a:pPr marL="342900" indent="-342900">
              <a:buFont typeface="Arial" panose="020B0604020202020204" pitchFamily="34" charset="0"/>
              <a:buChar char="•"/>
            </a:pPr>
            <a:r>
              <a:rPr lang="en-US" sz="2400" dirty="0"/>
              <a:t>By interface, we can support the functionality of multiple </a:t>
            </a:r>
            <a:r>
              <a:rPr lang="en-US" sz="2400" dirty="0" err="1"/>
              <a:t>inheritance,means</a:t>
            </a:r>
            <a:r>
              <a:rPr lang="en-US" sz="2400" dirty="0"/>
              <a:t> one class can implement multiple Interface at a time (which is not possible with classes).</a:t>
            </a:r>
          </a:p>
          <a:p>
            <a:pPr marL="342900" indent="-342900">
              <a:buFont typeface="Arial" panose="020B0604020202020204" pitchFamily="34" charset="0"/>
              <a:buChar char="•"/>
            </a:pPr>
            <a:r>
              <a:rPr lang="en-US" sz="2400" dirty="0"/>
              <a:t>It can be used to achieve loose coupling.</a:t>
            </a:r>
          </a:p>
          <a:p>
            <a:pPr marL="342900" indent="-342900">
              <a:buFont typeface="Arial" panose="020B0604020202020204" pitchFamily="34" charset="0"/>
              <a:buChar char="•"/>
            </a:pPr>
            <a:r>
              <a:rPr lang="en-US" sz="2400" dirty="0"/>
              <a:t> It can be declared same as we declare class just use keyword </a:t>
            </a:r>
            <a:r>
              <a:rPr lang="en-US" sz="2400" b="1" dirty="0"/>
              <a:t>Interface </a:t>
            </a:r>
            <a:r>
              <a:rPr lang="en-US" sz="2400" dirty="0"/>
              <a:t>in place of class.</a:t>
            </a:r>
          </a:p>
          <a:p>
            <a:r>
              <a:rPr lang="en-IN" sz="2400" dirty="0"/>
              <a:t> interface printable { }  </a:t>
            </a:r>
          </a:p>
        </p:txBody>
      </p:sp>
    </p:spTree>
    <p:extLst>
      <p:ext uri="{BB962C8B-B14F-4D97-AF65-F5344CB8AC3E}">
        <p14:creationId xmlns:p14="http://schemas.microsoft.com/office/powerpoint/2010/main" val="150316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arn(inVertic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arn(inVertical)">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arn(inVertical)">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barn(inVertical)">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barn(inVertical)">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arn(inVertical)">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barn(inVertical)">
                                      <p:cBhvr>
                                        <p:cTn id="4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Variables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2246769"/>
          </a:xfrm>
          <a:prstGeom prst="rect">
            <a:avLst/>
          </a:prstGeom>
          <a:noFill/>
        </p:spPr>
        <p:txBody>
          <a:bodyPr wrap="square" rtlCol="0">
            <a:spAutoFit/>
          </a:bodyPr>
          <a:lstStyle/>
          <a:p>
            <a:pPr algn="l"/>
            <a:r>
              <a:rPr lang="en-US" sz="2800" dirty="0"/>
              <a:t>A variable is a container which holds the value while the Java program is executed. A variable is assigned with a data type.</a:t>
            </a:r>
          </a:p>
          <a:p>
            <a:pPr algn="l"/>
            <a:endParaRPr lang="en-US" sz="2800" dirty="0"/>
          </a:p>
          <a:p>
            <a:pPr algn="l"/>
            <a:r>
              <a:rPr lang="en-US" sz="2800" dirty="0"/>
              <a:t>Variable is a name of memory location.</a:t>
            </a:r>
            <a:endParaRPr lang="en-IN" sz="2800" dirty="0"/>
          </a:p>
        </p:txBody>
      </p:sp>
    </p:spTree>
    <p:extLst>
      <p:ext uri="{BB962C8B-B14F-4D97-AF65-F5344CB8AC3E}">
        <p14:creationId xmlns:p14="http://schemas.microsoft.com/office/powerpoint/2010/main" val="20127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43175" y="160436"/>
            <a:ext cx="3414712" cy="754025"/>
          </a:xfrm>
        </p:spPr>
        <p:txBody>
          <a:bodyPr>
            <a:normAutofit/>
          </a:bodyPr>
          <a:lstStyle/>
          <a:p>
            <a:pPr algn="ct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416320"/>
          </a:xfrm>
          <a:prstGeom prst="rect">
            <a:avLst/>
          </a:prstGeom>
          <a:noFill/>
        </p:spPr>
        <p:txBody>
          <a:bodyPr wrap="square" rtlCol="0">
            <a:spAutoFit/>
          </a:bodyPr>
          <a:lstStyle/>
          <a:p>
            <a:r>
              <a:rPr lang="en-US" sz="2400" dirty="0"/>
              <a:t>As shown in the figure given below, a class extends another class, an interface extends another interface, but a class implements an interface.</a:t>
            </a:r>
          </a:p>
          <a:p>
            <a:endParaRPr lang="en-US" sz="2400" dirty="0"/>
          </a:p>
          <a:p>
            <a:endParaRPr lang="en-US" sz="2400" dirty="0"/>
          </a:p>
          <a:p>
            <a:endParaRPr lang="en-US" sz="2400" dirty="0"/>
          </a:p>
          <a:p>
            <a:endParaRPr lang="en-US" sz="2400" dirty="0"/>
          </a:p>
          <a:p>
            <a:endParaRPr lang="en-US" sz="2400" dirty="0"/>
          </a:p>
          <a:p>
            <a:endParaRPr lang="en-IN" sz="2400" dirty="0"/>
          </a:p>
        </p:txBody>
      </p:sp>
      <p:pic>
        <p:nvPicPr>
          <p:cNvPr id="1026" name="Picture 2" descr="The relationship between class and interface">
            <a:extLst>
              <a:ext uri="{FF2B5EF4-FFF2-40B4-BE49-F238E27FC236}">
                <a16:creationId xmlns:a16="http://schemas.microsoft.com/office/drawing/2014/main" xmlns="" id="{0FE7806A-95A7-49C6-9D08-5F71B38D8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46" y="2293069"/>
            <a:ext cx="4519061" cy="3501204"/>
          </a:xfrm>
          <a:prstGeom prst="rect">
            <a:avLst/>
          </a:prstGeom>
          <a:solidFill>
            <a:schemeClr val="bg1"/>
          </a:solidFill>
        </p:spPr>
      </p:pic>
    </p:spTree>
    <p:extLst>
      <p:ext uri="{BB962C8B-B14F-4D97-AF65-F5344CB8AC3E}">
        <p14:creationId xmlns:p14="http://schemas.microsoft.com/office/powerpoint/2010/main" val="37988662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43175" y="160436"/>
            <a:ext cx="3414712" cy="754025"/>
          </a:xfrm>
        </p:spPr>
        <p:txBody>
          <a:bodyPr>
            <a:normAutofit fontScale="92500" lnSpcReduction="20000"/>
          </a:bodyPr>
          <a:lstStyle/>
          <a:p>
            <a:pPr algn="ctr"/>
            <a:r>
              <a:rPr lang="en-US" dirty="0"/>
              <a:t>What is marker or tagged interface?</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785652"/>
          </a:xfrm>
          <a:prstGeom prst="rect">
            <a:avLst/>
          </a:prstGeom>
          <a:noFill/>
        </p:spPr>
        <p:txBody>
          <a:bodyPr wrap="square" rtlCol="0">
            <a:spAutoFit/>
          </a:bodyPr>
          <a:lstStyle/>
          <a:p>
            <a:r>
              <a:rPr lang="en-US" sz="2400" dirty="0"/>
              <a:t>An interface which has no member is known as a marker or tagged interface, for example, Serializable, Cloneable, Remote, etc. They are used to provide some essential information to the JVM so that JVM may perform some useful operation.</a:t>
            </a:r>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791623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Encapsulation</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12934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Encapsulation</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5262979"/>
          </a:xfrm>
          <a:prstGeom prst="rect">
            <a:avLst/>
          </a:prstGeom>
          <a:noFill/>
        </p:spPr>
        <p:txBody>
          <a:bodyPr wrap="square" rtlCol="0">
            <a:spAutoFit/>
          </a:bodyPr>
          <a:lstStyle/>
          <a:p>
            <a:r>
              <a:rPr lang="en-US" sz="2800" b="1" dirty="0"/>
              <a:t>Encapsulation in Java</a:t>
            </a:r>
            <a:r>
              <a:rPr lang="en-US" sz="2800" dirty="0"/>
              <a:t> is a process of wrapping code and data together into a single unit, for example, a capsule which is mixed of several medicines.</a:t>
            </a:r>
          </a:p>
          <a:p>
            <a:r>
              <a:rPr lang="en-US" sz="2800" dirty="0"/>
              <a:t>We can create a fully encapsulated class in Java by making all the data members of the class </a:t>
            </a:r>
            <a:r>
              <a:rPr lang="en-US" sz="2800" b="1" dirty="0"/>
              <a:t>private</a:t>
            </a:r>
            <a:r>
              <a:rPr lang="en-US" sz="2800" dirty="0"/>
              <a:t>. Now we can use setter and getter methods to set and get the data in it.</a:t>
            </a:r>
          </a:p>
          <a:p>
            <a:endParaRPr lang="en-US" sz="2800" dirty="0"/>
          </a:p>
          <a:p>
            <a:r>
              <a:rPr lang="en-US" sz="2800" dirty="0"/>
              <a:t>The </a:t>
            </a:r>
            <a:r>
              <a:rPr lang="en-US" sz="2800" b="1" dirty="0"/>
              <a:t>Java Bean </a:t>
            </a:r>
            <a:r>
              <a:rPr lang="en-US" sz="2800" dirty="0"/>
              <a:t>class is the example of a fully encapsulated class.</a:t>
            </a:r>
          </a:p>
          <a:p>
            <a:endParaRPr lang="en-US" sz="2800" dirty="0"/>
          </a:p>
          <a:p>
            <a:r>
              <a:rPr lang="en-US" sz="2800" dirty="0"/>
              <a:t>It is the process of hiding information details and protecting data and behavior of the object.</a:t>
            </a:r>
          </a:p>
        </p:txBody>
      </p:sp>
    </p:spTree>
    <p:extLst>
      <p:ext uri="{BB962C8B-B14F-4D97-AF65-F5344CB8AC3E}">
        <p14:creationId xmlns:p14="http://schemas.microsoft.com/office/powerpoint/2010/main" val="3040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a:bodyPr>
          <a:lstStyle/>
          <a:p>
            <a:r>
              <a:rPr lang="en-US" dirty="0"/>
              <a:t>Abstraction vs. Encapsulation</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046988"/>
          </a:xfrm>
          <a:prstGeom prst="rect">
            <a:avLst/>
          </a:prstGeom>
          <a:noFill/>
        </p:spPr>
        <p:txBody>
          <a:bodyPr wrap="square" rtlCol="0">
            <a:spAutoFit/>
          </a:bodyPr>
          <a:lstStyle/>
          <a:p>
            <a:r>
              <a:rPr lang="en-US" sz="2400" dirty="0"/>
              <a:t>1. Encapsulation is more about "How" to achieve a functionality</a:t>
            </a:r>
          </a:p>
          <a:p>
            <a:endParaRPr lang="en-US" sz="2400" dirty="0"/>
          </a:p>
          <a:p>
            <a:endParaRPr lang="en-US" sz="2400" dirty="0"/>
          </a:p>
          <a:p>
            <a:r>
              <a:rPr lang="en-US" sz="2400" dirty="0"/>
              <a:t>2. Abstraction is more about "What" a class can do.</a:t>
            </a:r>
          </a:p>
          <a:p>
            <a:endParaRPr lang="en-US" sz="2400" dirty="0"/>
          </a:p>
          <a:p>
            <a:r>
              <a:rPr lang="en-US" sz="2400" dirty="0"/>
              <a:t>A simple example to understand this difference is mobile phone. Where the complex logic in the circuit board is encapsulated in a touch screen, and the interface is provided to abstract it out.</a:t>
            </a:r>
            <a:endParaRPr lang="en-IN" sz="2400" dirty="0"/>
          </a:p>
        </p:txBody>
      </p:sp>
    </p:spTree>
    <p:extLst>
      <p:ext uri="{BB962C8B-B14F-4D97-AF65-F5344CB8AC3E}">
        <p14:creationId xmlns:p14="http://schemas.microsoft.com/office/powerpoint/2010/main" val="297545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arn(inVertical)">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IN" dirty="0"/>
              <a:t>Advantages of Encapsulation</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5632311"/>
          </a:xfrm>
          <a:prstGeom prst="rect">
            <a:avLst/>
          </a:prstGeom>
          <a:noFill/>
        </p:spPr>
        <p:txBody>
          <a:bodyPr wrap="square" rtlCol="0">
            <a:spAutoFit/>
          </a:bodyPr>
          <a:lstStyle/>
          <a:p>
            <a:pPr marL="457200" indent="-457200">
              <a:buAutoNum type="arabicPeriod"/>
            </a:pPr>
            <a:r>
              <a:rPr lang="en-US" sz="2400" dirty="0"/>
              <a:t>Encapsulation is binding the data with its related functionalities. Here functionalities mean "methods" and data means "variables“</a:t>
            </a:r>
          </a:p>
          <a:p>
            <a:pPr marL="457200" indent="-457200">
              <a:buAutoNum type="arabicPeriod" startAt="2"/>
            </a:pPr>
            <a:endParaRPr lang="en-US" sz="2400" dirty="0"/>
          </a:p>
          <a:p>
            <a:pPr marL="457200" indent="-457200">
              <a:buAutoNum type="arabicPeriod" startAt="2"/>
            </a:pPr>
            <a:r>
              <a:rPr lang="en-US" sz="2400" dirty="0"/>
              <a:t>So, we keep variable and methods in one place. That place is "class." Class is the base for encapsulation.</a:t>
            </a:r>
          </a:p>
          <a:p>
            <a:pPr marL="457200" indent="-457200">
              <a:buAutoNum type="arabicPeriod" startAt="2"/>
            </a:pPr>
            <a:endParaRPr lang="en-US" sz="2400" dirty="0"/>
          </a:p>
          <a:p>
            <a:pPr marL="457200" indent="-457200">
              <a:buAutoNum type="arabicPeriod" startAt="3"/>
            </a:pPr>
            <a:r>
              <a:rPr lang="en-US" sz="2400" dirty="0"/>
              <a:t>With Java Encapsulation, you can hide (restrict access) to critical data members in your code, which improves security.</a:t>
            </a:r>
          </a:p>
          <a:p>
            <a:endParaRPr lang="en-US" sz="2400" dirty="0"/>
          </a:p>
          <a:p>
            <a:pPr marL="457200" indent="-457200">
              <a:buAutoNum type="arabicPeriod" startAt="4"/>
            </a:pPr>
            <a:r>
              <a:rPr lang="en-US" sz="2400" dirty="0"/>
              <a:t>As we discussed earlier, if a data member is declared "private", then it can only be accessed within the same class. No outside class can access data member (variable) of other class.</a:t>
            </a:r>
          </a:p>
          <a:p>
            <a:endParaRPr lang="en-US" sz="2400" dirty="0"/>
          </a:p>
          <a:p>
            <a:pPr marL="457200" indent="-457200">
              <a:buAutoNum type="arabicPeriod" startAt="5"/>
            </a:pPr>
            <a:r>
              <a:rPr lang="en-US" sz="2400" dirty="0"/>
              <a:t>However, if you need to access these variables, you have to use public "getter" and "setter" methods.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30343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IN" dirty="0" smtClean="0"/>
              <a:t>Today’s Problem</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855692"/>
            <a:ext cx="8922544" cy="1200329"/>
          </a:xfrm>
          <a:prstGeom prst="rect">
            <a:avLst/>
          </a:prstGeom>
          <a:noFill/>
        </p:spPr>
        <p:txBody>
          <a:bodyPr wrap="square" rtlCol="0">
            <a:spAutoFit/>
          </a:bodyPr>
          <a:lstStyle/>
          <a:p>
            <a:pPr marL="457200" indent="-457200">
              <a:buAutoNum type="arabicPeriod"/>
            </a:pPr>
            <a:r>
              <a:rPr lang="en-US" sz="2400" dirty="0" smtClean="0"/>
              <a:t>Application to maintain Area of different geometrical shapes.</a:t>
            </a:r>
          </a:p>
          <a:p>
            <a:pPr marL="457200" indent="-457200">
              <a:buAutoNum type="arabicPeriod"/>
            </a:pPr>
            <a:endParaRPr lang="en-US" sz="2400" dirty="0"/>
          </a:p>
          <a:p>
            <a:pPr marL="457200" indent="-457200">
              <a:buAutoNum type="arabicPeriod"/>
            </a:pPr>
            <a:r>
              <a:rPr lang="en-US" sz="2400" dirty="0" smtClean="0"/>
              <a:t>Application to maintain student record.</a:t>
            </a:r>
            <a:endParaRPr lang="en-US" sz="24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11043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Packages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47941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Packages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5693866"/>
          </a:xfrm>
          <a:prstGeom prst="rect">
            <a:avLst/>
          </a:prstGeom>
          <a:noFill/>
        </p:spPr>
        <p:txBody>
          <a:bodyPr wrap="square" rtlCol="0">
            <a:spAutoFit/>
          </a:bodyPr>
          <a:lstStyle/>
          <a:p>
            <a:r>
              <a:rPr lang="en-US" sz="2800" b="1" dirty="0"/>
              <a:t>Package </a:t>
            </a:r>
            <a:r>
              <a:rPr lang="en-US" sz="2800" dirty="0"/>
              <a:t>in Java is a mechanism to encapsulate a group of classes, sub packages and interfaces.</a:t>
            </a:r>
          </a:p>
          <a:p>
            <a:endParaRPr lang="en-US" sz="2800" dirty="0"/>
          </a:p>
          <a:p>
            <a:r>
              <a:rPr lang="en-US" sz="2800" b="1" dirty="0"/>
              <a:t>Why Packages or Usage of Packages </a:t>
            </a:r>
            <a:r>
              <a:rPr lang="en-US" sz="2800" dirty="0"/>
              <a:t>– </a:t>
            </a:r>
          </a:p>
          <a:p>
            <a:endParaRPr lang="en-US" sz="2800" dirty="0"/>
          </a:p>
          <a:p>
            <a:pPr marL="457200" indent="-457200">
              <a:buFont typeface="Arial" panose="020B0604020202020204" pitchFamily="34" charset="0"/>
              <a:buChar char="•"/>
            </a:pPr>
            <a:r>
              <a:rPr lang="en-US" sz="2800" dirty="0"/>
              <a:t>Preventing naming conflicts.</a:t>
            </a:r>
          </a:p>
          <a:p>
            <a:endParaRPr lang="en-US" sz="2800" dirty="0"/>
          </a:p>
          <a:p>
            <a:pPr marL="457200" indent="-457200">
              <a:buFont typeface="Arial" panose="020B0604020202020204" pitchFamily="34" charset="0"/>
              <a:buChar char="•"/>
            </a:pPr>
            <a:r>
              <a:rPr lang="en-US" sz="2800" dirty="0"/>
              <a:t>Making searching/locating and usage of classes, interfaces, enumerations and annotations easier.</a:t>
            </a:r>
          </a:p>
          <a:p>
            <a:endParaRPr lang="en-US" sz="2800" dirty="0"/>
          </a:p>
          <a:p>
            <a:pPr marL="457200" indent="-457200">
              <a:buFont typeface="Arial" panose="020B0604020202020204" pitchFamily="34" charset="0"/>
              <a:buChar char="•"/>
            </a:pPr>
            <a:r>
              <a:rPr lang="en-US" sz="2800" dirty="0"/>
              <a:t>Providing controlled access.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Packages can be considered as data encapsulation</a:t>
            </a:r>
          </a:p>
        </p:txBody>
      </p:sp>
    </p:spTree>
    <p:extLst>
      <p:ext uri="{BB962C8B-B14F-4D97-AF65-F5344CB8AC3E}">
        <p14:creationId xmlns:p14="http://schemas.microsoft.com/office/powerpoint/2010/main" val="60863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barn(inVertical)">
                                      <p:cBhvr>
                                        <p:cTn id="3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a:bodyPr>
          <a:lstStyle/>
          <a:p>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785652"/>
          </a:xfrm>
          <a:prstGeom prst="rect">
            <a:avLst/>
          </a:prstGeom>
          <a:noFill/>
        </p:spPr>
        <p:txBody>
          <a:bodyPr wrap="square" rtlCol="0">
            <a:spAutoFit/>
          </a:bodyPr>
          <a:lstStyle/>
          <a:p>
            <a:r>
              <a:rPr lang="en-US" sz="2400" dirty="0"/>
              <a:t>Package in java can be categorized in two form, built-in package and user-defined package.</a:t>
            </a:r>
          </a:p>
          <a:p>
            <a:endParaRPr lang="en-US" sz="2400" dirty="0"/>
          </a:p>
          <a:p>
            <a:r>
              <a:rPr lang="en-US" sz="2400" dirty="0"/>
              <a:t>There are many built-in packages such as java, lang, </a:t>
            </a:r>
            <a:r>
              <a:rPr lang="en-US" sz="2400" dirty="0" err="1"/>
              <a:t>awt</a:t>
            </a:r>
            <a:r>
              <a:rPr lang="en-US" sz="2400" dirty="0"/>
              <a:t>, </a:t>
            </a:r>
            <a:r>
              <a:rPr lang="en-US" sz="2400" dirty="0" err="1"/>
              <a:t>javax</a:t>
            </a:r>
            <a:r>
              <a:rPr lang="en-US" sz="2400" dirty="0"/>
              <a:t>, swing, net, io, util, </a:t>
            </a:r>
            <a:r>
              <a:rPr lang="en-US" sz="2400" dirty="0" err="1"/>
              <a:t>sql</a:t>
            </a:r>
            <a:r>
              <a:rPr lang="en-US" sz="2400" dirty="0"/>
              <a:t> etc.</a:t>
            </a:r>
          </a:p>
          <a:p>
            <a:endParaRPr lang="en-US" sz="2400" dirty="0"/>
          </a:p>
          <a:p>
            <a:r>
              <a:rPr lang="en-US" sz="2400" dirty="0"/>
              <a:t>If we want to declare my own packages then,</a:t>
            </a:r>
          </a:p>
          <a:p>
            <a:r>
              <a:rPr lang="en-US" sz="2400" dirty="0"/>
              <a:t>The </a:t>
            </a:r>
            <a:r>
              <a:rPr lang="en-US" sz="2400" b="1" dirty="0"/>
              <a:t>package</a:t>
            </a:r>
            <a:r>
              <a:rPr lang="en-US" sz="2400" dirty="0"/>
              <a:t> keyword is used to create a package in java.</a:t>
            </a:r>
          </a:p>
          <a:p>
            <a:endParaRPr lang="en-US" sz="2400" dirty="0"/>
          </a:p>
          <a:p>
            <a:endParaRPr lang="en-IN" sz="2400" dirty="0"/>
          </a:p>
        </p:txBody>
      </p:sp>
    </p:spTree>
    <p:extLst>
      <p:ext uri="{BB962C8B-B14F-4D97-AF65-F5344CB8AC3E}">
        <p14:creationId xmlns:p14="http://schemas.microsoft.com/office/powerpoint/2010/main" val="4109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nodePh="1">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nodePh="1">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par>
                                <p:cTn id="18" presetID="16" presetClass="entr" presetSubtype="21" fill="hold" nodeType="withEffect" nodePh="1">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arn(inVertic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042988" y="1"/>
            <a:ext cx="6858000" cy="754025"/>
          </a:xfrm>
        </p:spPr>
        <p:txBody>
          <a:bodyPr/>
          <a:lstStyle/>
          <a:p>
            <a:r>
              <a:rPr lang="en-US" dirty="0"/>
              <a:t>Types of Variables </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920890"/>
            <a:ext cx="8715375" cy="6001643"/>
          </a:xfrm>
          <a:prstGeom prst="rect">
            <a:avLst/>
          </a:prstGeom>
          <a:noFill/>
        </p:spPr>
        <p:txBody>
          <a:bodyPr wrap="square" rtlCol="0">
            <a:spAutoFit/>
          </a:bodyPr>
          <a:lstStyle/>
          <a:p>
            <a:r>
              <a:rPr lang="en-US" sz="2400" dirty="0"/>
              <a:t>There are three types of variables in Java:</a:t>
            </a:r>
          </a:p>
          <a:p>
            <a:endParaRPr lang="en-US" sz="2400" dirty="0"/>
          </a:p>
          <a:p>
            <a:r>
              <a:rPr lang="en-US" sz="2400" dirty="0"/>
              <a:t>1. Local variable - A variable declared inside the body of the method is called local variable. You can use this variable only within that method and the other methods in the class aren't even aware that the variable </a:t>
            </a:r>
            <a:r>
              <a:rPr lang="en-US" sz="2400" dirty="0" err="1" smtClean="0"/>
              <a:t>exists.A</a:t>
            </a:r>
            <a:r>
              <a:rPr lang="en-US" sz="2400" dirty="0" smtClean="0"/>
              <a:t> </a:t>
            </a:r>
            <a:r>
              <a:rPr lang="en-US" sz="2400" dirty="0"/>
              <a:t>local variable cannot be defined with "static" keyword. </a:t>
            </a:r>
          </a:p>
          <a:p>
            <a:endParaRPr lang="en-US" sz="2400" dirty="0"/>
          </a:p>
          <a:p>
            <a:r>
              <a:rPr lang="en-US" sz="2400" dirty="0"/>
              <a:t>2. Instance variable - A variable declared inside the class but outside the body of the method, is called instance variable. It is not declared as </a:t>
            </a:r>
            <a:r>
              <a:rPr lang="en-US" sz="2400" dirty="0" err="1" smtClean="0"/>
              <a:t>static.It</a:t>
            </a:r>
            <a:r>
              <a:rPr lang="en-US" sz="2400" dirty="0" smtClean="0"/>
              <a:t> </a:t>
            </a:r>
            <a:r>
              <a:rPr lang="en-US" sz="2400" dirty="0"/>
              <a:t>is called instance variable because its value is instance specific and is not shared among instances.</a:t>
            </a:r>
          </a:p>
          <a:p>
            <a:endParaRPr lang="en-US" sz="2400" dirty="0"/>
          </a:p>
          <a:p>
            <a:r>
              <a:rPr lang="en-US" sz="2400" dirty="0"/>
              <a:t>3. Static variable - A variable which is declared as static is called static variable. It cannot be local. You can create a single copy of static variable and share among all the instances of the class</a:t>
            </a:r>
            <a:endParaRPr lang="en-IN" sz="2400" dirty="0"/>
          </a:p>
        </p:txBody>
      </p:sp>
    </p:spTree>
    <p:extLst>
      <p:ext uri="{BB962C8B-B14F-4D97-AF65-F5344CB8AC3E}">
        <p14:creationId xmlns:p14="http://schemas.microsoft.com/office/powerpoint/2010/main" val="384488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IN" dirty="0"/>
              <a:t>How to access package</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7048083"/>
          </a:xfrm>
          <a:prstGeom prst="rect">
            <a:avLst/>
          </a:prstGeom>
          <a:noFill/>
        </p:spPr>
        <p:txBody>
          <a:bodyPr wrap="square" rtlCol="0">
            <a:spAutoFit/>
          </a:bodyPr>
          <a:lstStyle/>
          <a:p>
            <a:r>
              <a:rPr lang="en-US" sz="2400" dirty="0"/>
              <a:t>There are three ways to access the package from outside the package-:</a:t>
            </a:r>
          </a:p>
          <a:p>
            <a:endParaRPr lang="en-US" sz="2400" dirty="0"/>
          </a:p>
          <a:p>
            <a:pPr marL="457200" indent="-457200">
              <a:buAutoNum type="arabicPeriod"/>
            </a:pPr>
            <a:r>
              <a:rPr lang="en-US" sz="2400" dirty="0"/>
              <a:t>import package.*; - </a:t>
            </a:r>
          </a:p>
          <a:p>
            <a:r>
              <a:rPr lang="en-US" sz="2400" dirty="0"/>
              <a:t>		If you use package.* then all the classes and interfaces of this package will be 			 accessible but not </a:t>
            </a:r>
            <a:r>
              <a:rPr lang="en-US" sz="2400" dirty="0" err="1"/>
              <a:t>subpackages</a:t>
            </a:r>
            <a:r>
              <a:rPr lang="en-US" sz="2400" dirty="0"/>
              <a:t>.</a:t>
            </a:r>
          </a:p>
          <a:p>
            <a:endParaRPr lang="en-US" sz="2400" dirty="0"/>
          </a:p>
          <a:p>
            <a:pPr marL="457200" indent="-457200">
              <a:buAutoNum type="arabicPeriod" startAt="2"/>
            </a:pPr>
            <a:r>
              <a:rPr lang="en-US" sz="2400" dirty="0"/>
              <a:t>import </a:t>
            </a:r>
            <a:r>
              <a:rPr lang="en-US" sz="2400" dirty="0" err="1"/>
              <a:t>package.classname</a:t>
            </a:r>
            <a:r>
              <a:rPr lang="en-US" sz="2400" dirty="0"/>
              <a:t>; - </a:t>
            </a:r>
          </a:p>
          <a:p>
            <a:r>
              <a:rPr lang="en-US" sz="2400" dirty="0"/>
              <a:t>		If you import </a:t>
            </a:r>
            <a:r>
              <a:rPr lang="en-US" sz="2400" dirty="0" err="1"/>
              <a:t>package.classname</a:t>
            </a:r>
            <a:r>
              <a:rPr lang="en-US" sz="2400" dirty="0"/>
              <a:t> then only declared class of this package will be 		accessible.</a:t>
            </a:r>
          </a:p>
          <a:p>
            <a:endParaRPr lang="en-US" sz="2400" dirty="0"/>
          </a:p>
          <a:p>
            <a:pPr marL="457200" indent="-457200">
              <a:buAutoNum type="arabicPeriod" startAt="3"/>
            </a:pPr>
            <a:r>
              <a:rPr lang="en-US" sz="2400" dirty="0"/>
              <a:t>fully qualified name – </a:t>
            </a:r>
          </a:p>
          <a:p>
            <a:r>
              <a:rPr lang="en-US" sz="2400" dirty="0"/>
              <a:t>		If you use fully qualified name then only declared class of this package will be 	accessible. Now there is no need to import. But you need to use fully qualified name every 	time when you are accessing the class or interface.</a:t>
            </a:r>
          </a:p>
          <a:p>
            <a:r>
              <a:rPr lang="en-US" sz="2000" dirty="0"/>
              <a:t>**It is generally used when two packages have same class name.</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45176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arn(inVertical)">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barn(inVertical)">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barn(inVertical)">
                                      <p:cBhvr>
                                        <p:cTn id="4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US" dirty="0"/>
              <a:t>Important key points</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6678751"/>
          </a:xfrm>
          <a:prstGeom prst="rect">
            <a:avLst/>
          </a:prstGeom>
          <a:noFill/>
        </p:spPr>
        <p:txBody>
          <a:bodyPr wrap="square" rtlCol="0">
            <a:spAutoFit/>
          </a:bodyPr>
          <a:lstStyle/>
          <a:p>
            <a:pPr marL="342900" indent="-342900">
              <a:buFont typeface="Arial" panose="020B0604020202020204" pitchFamily="34" charset="0"/>
              <a:buChar char="•"/>
            </a:pPr>
            <a:r>
              <a:rPr lang="en-US" sz="2400" dirty="0"/>
              <a:t> Order of program should be as given </a:t>
            </a:r>
            <a:r>
              <a:rPr lang="en-US" sz="2400"/>
              <a:t>in Image </a:t>
            </a:r>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Package inside the package is called the </a:t>
            </a:r>
            <a:r>
              <a:rPr lang="en-US" sz="2400" dirty="0" err="1"/>
              <a:t>subpackage</a:t>
            </a:r>
            <a:r>
              <a:rPr lang="en-US" sz="2400" dirty="0"/>
              <a:t>. It should be created to categorize the package further.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static import feature of Java 5 facilitate the java programmer to access any static member of a class directly. There is no need to qualify it by the class name.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0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3"/>
              <a:stretch>
                <a:fillRect/>
              </a:stretch>
            </p:blipFill>
            <p:spPr>
              <a:xfrm>
                <a:off x="-825765" y="-175335"/>
                <a:ext cx="108000" cy="216000"/>
              </a:xfrm>
              <a:prstGeom prst="rect">
                <a:avLst/>
              </a:prstGeom>
            </p:spPr>
          </p:pic>
        </mc:Fallback>
      </mc:AlternateContent>
      <p:pic>
        <p:nvPicPr>
          <p:cNvPr id="2" name="Picture 1">
            <a:extLst>
              <a:ext uri="{FF2B5EF4-FFF2-40B4-BE49-F238E27FC236}">
                <a16:creationId xmlns:a16="http://schemas.microsoft.com/office/drawing/2014/main" xmlns="" id="{B84B151C-9A88-4C90-B2F1-F49950577C67}"/>
              </a:ext>
            </a:extLst>
          </p:cNvPr>
          <p:cNvPicPr>
            <a:picLocks noChangeAspect="1"/>
          </p:cNvPicPr>
          <p:nvPr/>
        </p:nvPicPr>
        <p:blipFill>
          <a:blip r:embed="rId4"/>
          <a:stretch>
            <a:fillRect/>
          </a:stretch>
        </p:blipFill>
        <p:spPr>
          <a:xfrm>
            <a:off x="2921793" y="1809750"/>
            <a:ext cx="2408462" cy="2085975"/>
          </a:xfrm>
          <a:prstGeom prst="rect">
            <a:avLst/>
          </a:prstGeom>
        </p:spPr>
      </p:pic>
    </p:spTree>
    <p:extLst>
      <p:ext uri="{BB962C8B-B14F-4D97-AF65-F5344CB8AC3E}">
        <p14:creationId xmlns:p14="http://schemas.microsoft.com/office/powerpoint/2010/main" val="294300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barn(inVertical)">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animEffect transition="in" filter="barn(inVertical)">
                                      <p:cBhvr>
                                        <p:cTn id="17" dur="500"/>
                                        <p:tgtEl>
                                          <p:spTgt spid="6">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Objects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455964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t>
            </a:r>
            <a:r>
              <a:rPr lang="en-US" smtClean="0"/>
              <a:t>Objects class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4832092"/>
          </a:xfrm>
          <a:prstGeom prst="rect">
            <a:avLst/>
          </a:prstGeom>
          <a:noFill/>
        </p:spPr>
        <p:txBody>
          <a:bodyPr wrap="square" rtlCol="0">
            <a:spAutoFit/>
          </a:bodyPr>
          <a:lstStyle/>
          <a:p>
            <a:r>
              <a:rPr lang="en-US" sz="2800" dirty="0"/>
              <a:t>The</a:t>
            </a:r>
            <a:r>
              <a:rPr lang="en-US" sz="2800" b="1" dirty="0"/>
              <a:t> Object </a:t>
            </a:r>
            <a:r>
              <a:rPr lang="en-US" sz="2800" dirty="0"/>
              <a:t>class is the parent class of all the classes in java by default. In other words, it is the topmost class of java.</a:t>
            </a:r>
          </a:p>
          <a:p>
            <a:r>
              <a:rPr lang="en-US" sz="2800" dirty="0"/>
              <a:t>The Object class is beneficial if you want to refer any object whose type you don't know. Notice that parent class reference variable can refer the child class object, know as upcasting.</a:t>
            </a:r>
          </a:p>
          <a:p>
            <a:endParaRPr lang="en-US" sz="2800" dirty="0"/>
          </a:p>
          <a:p>
            <a:r>
              <a:rPr lang="en-US" sz="2800" dirty="0"/>
              <a:t>Let's take an example, there is </a:t>
            </a:r>
            <a:r>
              <a:rPr lang="en-US" sz="2800" dirty="0" err="1"/>
              <a:t>getObject</a:t>
            </a:r>
            <a:r>
              <a:rPr lang="en-US" sz="2800" dirty="0"/>
              <a:t>() method that returns an object but it can be of any type like Employee ,Student </a:t>
            </a:r>
            <a:r>
              <a:rPr lang="en-US" sz="2800" dirty="0" err="1"/>
              <a:t>etc</a:t>
            </a:r>
            <a:r>
              <a:rPr lang="en-US" sz="2800" dirty="0"/>
              <a:t> , we can use Object class reference to refer that object.</a:t>
            </a:r>
          </a:p>
        </p:txBody>
      </p:sp>
    </p:spTree>
    <p:extLst>
      <p:ext uri="{BB962C8B-B14F-4D97-AF65-F5344CB8AC3E}">
        <p14:creationId xmlns:p14="http://schemas.microsoft.com/office/powerpoint/2010/main" val="16193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a:bodyPr>
          <a:lstStyle/>
          <a:p>
            <a:r>
              <a:rPr lang="en-US" dirty="0"/>
              <a:t>Methods Of Object Classes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452431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public final Class </a:t>
            </a:r>
            <a:r>
              <a:rPr lang="en-IN" sz="2400" dirty="0" err="1"/>
              <a:t>getClass</a:t>
            </a:r>
            <a:r>
              <a:rPr lang="en-IN" sz="2400" dirty="0"/>
              <a:t>()</a:t>
            </a:r>
          </a:p>
          <a:p>
            <a:pPr marL="342900" indent="-342900">
              <a:buFont typeface="Wingdings" panose="05000000000000000000" pitchFamily="2" charset="2"/>
              <a:buChar char="q"/>
            </a:pPr>
            <a:r>
              <a:rPr lang="en-IN" sz="2400" dirty="0"/>
              <a:t>public int </a:t>
            </a:r>
            <a:r>
              <a:rPr lang="en-IN" sz="2400" dirty="0" err="1"/>
              <a:t>hashCode</a:t>
            </a:r>
            <a:r>
              <a:rPr lang="en-IN" sz="2400" dirty="0"/>
              <a:t>()</a:t>
            </a:r>
          </a:p>
          <a:p>
            <a:pPr marL="342900" indent="-342900">
              <a:buFont typeface="Wingdings" panose="05000000000000000000" pitchFamily="2" charset="2"/>
              <a:buChar char="q"/>
            </a:pPr>
            <a:r>
              <a:rPr lang="en-US" sz="2400" dirty="0"/>
              <a:t>public </a:t>
            </a:r>
            <a:r>
              <a:rPr lang="en-US" sz="2400" dirty="0" err="1"/>
              <a:t>boolean</a:t>
            </a:r>
            <a:r>
              <a:rPr lang="en-US" sz="2400" dirty="0"/>
              <a:t> equals(Object obj)</a:t>
            </a:r>
          </a:p>
          <a:p>
            <a:pPr marL="342900" indent="-342900">
              <a:buFont typeface="Wingdings" panose="05000000000000000000" pitchFamily="2" charset="2"/>
              <a:buChar char="q"/>
            </a:pPr>
            <a:r>
              <a:rPr lang="en-US" sz="2400" dirty="0"/>
              <a:t>protected Object clone() throws </a:t>
            </a:r>
            <a:r>
              <a:rPr lang="en-US" sz="2400" dirty="0" err="1"/>
              <a:t>CloneNotSupportedException</a:t>
            </a:r>
            <a:endParaRPr lang="en-US" sz="2400" dirty="0"/>
          </a:p>
          <a:p>
            <a:pPr marL="342900" indent="-342900">
              <a:buFont typeface="Wingdings" panose="05000000000000000000" pitchFamily="2" charset="2"/>
              <a:buChar char="q"/>
            </a:pPr>
            <a:r>
              <a:rPr lang="en-IN" sz="2400" dirty="0"/>
              <a:t>public String </a:t>
            </a:r>
            <a:r>
              <a:rPr lang="en-IN" sz="2400" dirty="0" err="1"/>
              <a:t>toString</a:t>
            </a:r>
            <a:r>
              <a:rPr lang="en-IN" sz="2400" dirty="0"/>
              <a:t>()</a:t>
            </a:r>
          </a:p>
          <a:p>
            <a:pPr marL="342900" indent="-342900">
              <a:buFont typeface="Wingdings" panose="05000000000000000000" pitchFamily="2" charset="2"/>
              <a:buChar char="q"/>
            </a:pPr>
            <a:r>
              <a:rPr lang="en-IN" sz="2400" dirty="0"/>
              <a:t>public final void notify()</a:t>
            </a:r>
          </a:p>
          <a:p>
            <a:pPr marL="342900" indent="-342900">
              <a:buFont typeface="Wingdings" panose="05000000000000000000" pitchFamily="2" charset="2"/>
              <a:buChar char="q"/>
            </a:pPr>
            <a:r>
              <a:rPr lang="en-IN" sz="2400" dirty="0"/>
              <a:t>public final void </a:t>
            </a:r>
            <a:r>
              <a:rPr lang="en-IN" sz="2400" dirty="0" err="1"/>
              <a:t>notifyAll</a:t>
            </a:r>
            <a:r>
              <a:rPr lang="en-IN" sz="2400" dirty="0"/>
              <a:t>()</a:t>
            </a:r>
          </a:p>
          <a:p>
            <a:pPr marL="342900" indent="-342900">
              <a:buFont typeface="Wingdings" panose="05000000000000000000" pitchFamily="2" charset="2"/>
              <a:buChar char="q"/>
            </a:pPr>
            <a:r>
              <a:rPr lang="en-US" sz="2400" dirty="0"/>
              <a:t>public final void wait(long timeout)throws </a:t>
            </a:r>
            <a:r>
              <a:rPr lang="en-US" sz="2400" dirty="0" err="1"/>
              <a:t>InterruptedException</a:t>
            </a:r>
            <a:endParaRPr lang="en-US" sz="2400" dirty="0"/>
          </a:p>
          <a:p>
            <a:pPr marL="342900" indent="-342900">
              <a:buFont typeface="Wingdings" panose="05000000000000000000" pitchFamily="2" charset="2"/>
              <a:buChar char="q"/>
            </a:pPr>
            <a:r>
              <a:rPr lang="en-US" sz="2400" dirty="0"/>
              <a:t>public final void wait(long </a:t>
            </a:r>
            <a:r>
              <a:rPr lang="en-US" sz="2400" dirty="0" err="1"/>
              <a:t>timeout,int</a:t>
            </a:r>
            <a:r>
              <a:rPr lang="en-US" sz="2400" dirty="0"/>
              <a:t> nanos)throws </a:t>
            </a:r>
            <a:r>
              <a:rPr lang="en-US" sz="2400" dirty="0" err="1"/>
              <a:t>InterruptedException</a:t>
            </a:r>
            <a:endParaRPr lang="en-US" sz="2400" dirty="0"/>
          </a:p>
          <a:p>
            <a:pPr marL="342900" indent="-342900">
              <a:buFont typeface="Wingdings" panose="05000000000000000000" pitchFamily="2" charset="2"/>
              <a:buChar char="q"/>
            </a:pPr>
            <a:r>
              <a:rPr lang="en-US" sz="2400" dirty="0"/>
              <a:t>public final void wait()throws </a:t>
            </a:r>
            <a:r>
              <a:rPr lang="en-US" sz="2400" dirty="0" err="1"/>
              <a:t>InterruptedException</a:t>
            </a:r>
            <a:endParaRPr lang="en-US" sz="2400" dirty="0"/>
          </a:p>
          <a:p>
            <a:pPr marL="342900" indent="-342900">
              <a:buFont typeface="Wingdings" panose="05000000000000000000" pitchFamily="2" charset="2"/>
              <a:buChar char="q"/>
            </a:pPr>
            <a:r>
              <a:rPr lang="en-US" sz="2400" dirty="0"/>
              <a:t>protected void finalize()throws Throwable</a:t>
            </a:r>
            <a:endParaRPr lang="en-IN" sz="2400" dirty="0"/>
          </a:p>
        </p:txBody>
      </p:sp>
    </p:spTree>
    <p:extLst>
      <p:ext uri="{BB962C8B-B14F-4D97-AF65-F5344CB8AC3E}">
        <p14:creationId xmlns:p14="http://schemas.microsoft.com/office/powerpoint/2010/main" val="332697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arn(inVertic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arn(inVertic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arn(inVertical)">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Strings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225903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String</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6986528"/>
          </a:xfrm>
          <a:prstGeom prst="rect">
            <a:avLst/>
          </a:prstGeom>
          <a:noFill/>
        </p:spPr>
        <p:txBody>
          <a:bodyPr wrap="square" rtlCol="0">
            <a:spAutoFit/>
          </a:bodyPr>
          <a:lstStyle/>
          <a:p>
            <a:r>
              <a:rPr lang="en-US" sz="2800" dirty="0"/>
              <a:t>In Java, </a:t>
            </a:r>
            <a:r>
              <a:rPr lang="en-US" sz="2800" b="1" dirty="0"/>
              <a:t>String</a:t>
            </a:r>
            <a:r>
              <a:rPr lang="en-US" sz="2800" dirty="0"/>
              <a:t> is basically an object that represents sequence of char values. An array of characters works same as Java string.</a:t>
            </a:r>
          </a:p>
          <a:p>
            <a:r>
              <a:rPr lang="en-US" sz="2800" dirty="0"/>
              <a:t>								</a:t>
            </a:r>
            <a:r>
              <a:rPr lang="en-US" sz="2800" b="1" dirty="0">
                <a:solidFill>
                  <a:schemeClr val="bg1"/>
                </a:solidFill>
                <a:highlight>
                  <a:srgbClr val="00FFFF"/>
                </a:highlight>
              </a:rPr>
              <a:t>String s=“Java";</a:t>
            </a:r>
          </a:p>
          <a:p>
            <a:r>
              <a:rPr lang="en-US" sz="2800" dirty="0"/>
              <a:t>Java String class provides a lot of methods to perform operations on strings such as compare(), </a:t>
            </a:r>
            <a:r>
              <a:rPr lang="en-US" sz="2800" dirty="0" err="1"/>
              <a:t>concat</a:t>
            </a:r>
            <a:r>
              <a:rPr lang="en-US" sz="2800" dirty="0"/>
              <a:t>(), equals(), split(), length(), replace(), </a:t>
            </a:r>
            <a:r>
              <a:rPr lang="en-US" sz="2800" dirty="0" err="1"/>
              <a:t>compareTo</a:t>
            </a:r>
            <a:r>
              <a:rPr lang="en-US" sz="2800" dirty="0"/>
              <a:t>(), intern(), substring() etc.</a:t>
            </a:r>
          </a:p>
          <a:p>
            <a:endParaRPr lang="en-US" sz="2800" dirty="0"/>
          </a:p>
          <a:p>
            <a:r>
              <a:rPr lang="en-US" sz="2800" dirty="0"/>
              <a:t>The </a:t>
            </a:r>
            <a:r>
              <a:rPr lang="en-US" sz="2800" dirty="0" err="1"/>
              <a:t>java.lang.String</a:t>
            </a:r>
            <a:r>
              <a:rPr lang="en-US" sz="2800" dirty="0"/>
              <a:t> class implements Serializable, Comparable and </a:t>
            </a:r>
            <a:r>
              <a:rPr lang="en-US" sz="2800" dirty="0" err="1"/>
              <a:t>CharSequence</a:t>
            </a:r>
            <a:r>
              <a:rPr lang="en-US" sz="2800" dirty="0"/>
              <a:t> interfaces.</a:t>
            </a:r>
          </a:p>
          <a:p>
            <a:endParaRPr lang="en-US" sz="2800" dirty="0"/>
          </a:p>
          <a:p>
            <a:r>
              <a:rPr lang="en-US" sz="2800" dirty="0"/>
              <a:t>** </a:t>
            </a:r>
            <a:r>
              <a:rPr lang="en-US" sz="2800" b="1" dirty="0"/>
              <a:t>String is Immutable Class, means you can’t change the string once it is 		created.</a:t>
            </a:r>
            <a:endParaRPr lang="en-US" sz="2800" dirty="0"/>
          </a:p>
          <a:p>
            <a:endParaRPr lang="en-US" sz="2800" dirty="0"/>
          </a:p>
        </p:txBody>
      </p:sp>
    </p:spTree>
    <p:extLst>
      <p:ext uri="{BB962C8B-B14F-4D97-AF65-F5344CB8AC3E}">
        <p14:creationId xmlns:p14="http://schemas.microsoft.com/office/powerpoint/2010/main" val="31622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arn(inVertical)">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a:bodyPr>
          <a:lstStyle/>
          <a:p>
            <a:r>
              <a:rPr lang="en-US" dirty="0"/>
              <a:t>Methods Of String Classes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6001643"/>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Length()</a:t>
            </a:r>
          </a:p>
          <a:p>
            <a:pPr marL="342900" indent="-342900">
              <a:buFont typeface="Wingdings" panose="05000000000000000000" pitchFamily="2" charset="2"/>
              <a:buChar char="q"/>
            </a:pPr>
            <a:r>
              <a:rPr lang="en-IN" sz="2400" dirty="0" err="1"/>
              <a:t>toUpperCase</a:t>
            </a:r>
            <a:endParaRPr lang="en-IN" sz="2400" dirty="0"/>
          </a:p>
          <a:p>
            <a:pPr marL="342900" indent="-342900">
              <a:buFont typeface="Wingdings" panose="05000000000000000000" pitchFamily="2" charset="2"/>
              <a:buChar char="q"/>
            </a:pPr>
            <a:r>
              <a:rPr lang="en-IN" sz="2400" dirty="0" err="1"/>
              <a:t>toLowerCase</a:t>
            </a:r>
            <a:endParaRPr lang="en-IN" sz="2400" dirty="0"/>
          </a:p>
          <a:p>
            <a:pPr marL="342900" indent="-342900">
              <a:buFont typeface="Wingdings" panose="05000000000000000000" pitchFamily="2" charset="2"/>
              <a:buChar char="q"/>
            </a:pPr>
            <a:r>
              <a:rPr lang="en-IN" sz="2400" dirty="0" err="1"/>
              <a:t>indexOf</a:t>
            </a:r>
            <a:endParaRPr lang="en-IN" sz="2400" dirty="0"/>
          </a:p>
          <a:p>
            <a:pPr marL="342900" indent="-342900">
              <a:buFont typeface="Wingdings" panose="05000000000000000000" pitchFamily="2" charset="2"/>
              <a:buChar char="q"/>
            </a:pPr>
            <a:r>
              <a:rPr lang="en-IN" sz="2400" dirty="0" err="1"/>
              <a:t>charAt</a:t>
            </a:r>
            <a:r>
              <a:rPr lang="en-IN" sz="2400" dirty="0"/>
              <a:t>()</a:t>
            </a:r>
          </a:p>
          <a:p>
            <a:pPr marL="342900" indent="-342900">
              <a:buFont typeface="Wingdings" panose="05000000000000000000" pitchFamily="2" charset="2"/>
              <a:buChar char="q"/>
            </a:pPr>
            <a:r>
              <a:rPr lang="en-IN" sz="2400" dirty="0" err="1"/>
              <a:t>compareTo</a:t>
            </a:r>
            <a:r>
              <a:rPr lang="en-IN" sz="2400" dirty="0"/>
              <a:t>()</a:t>
            </a:r>
          </a:p>
          <a:p>
            <a:pPr marL="342900" indent="-342900">
              <a:buFont typeface="Wingdings" panose="05000000000000000000" pitchFamily="2" charset="2"/>
              <a:buChar char="q"/>
            </a:pPr>
            <a:r>
              <a:rPr lang="en-IN" sz="2400" dirty="0" err="1"/>
              <a:t>concat</a:t>
            </a:r>
            <a:r>
              <a:rPr lang="en-IN" sz="2400" dirty="0"/>
              <a:t>()</a:t>
            </a:r>
          </a:p>
          <a:p>
            <a:pPr marL="342900" indent="-342900">
              <a:buFont typeface="Wingdings" panose="05000000000000000000" pitchFamily="2" charset="2"/>
              <a:buChar char="q"/>
            </a:pPr>
            <a:r>
              <a:rPr lang="en-IN" sz="2400" dirty="0"/>
              <a:t>contains()</a:t>
            </a:r>
          </a:p>
          <a:p>
            <a:pPr marL="342900" indent="-342900">
              <a:buFont typeface="Wingdings" panose="05000000000000000000" pitchFamily="2" charset="2"/>
              <a:buChar char="q"/>
            </a:pPr>
            <a:r>
              <a:rPr lang="en-IN" sz="2400" dirty="0"/>
              <a:t>equals()</a:t>
            </a:r>
          </a:p>
          <a:p>
            <a:pPr marL="342900" indent="-342900">
              <a:buFont typeface="Wingdings" panose="05000000000000000000" pitchFamily="2" charset="2"/>
              <a:buChar char="q"/>
            </a:pPr>
            <a:r>
              <a:rPr lang="en-IN" sz="2400" dirty="0" err="1"/>
              <a:t>equalsIgnoreCase</a:t>
            </a:r>
            <a:r>
              <a:rPr lang="en-IN" sz="2400" dirty="0"/>
              <a:t>()</a:t>
            </a:r>
          </a:p>
          <a:p>
            <a:pPr marL="342900" indent="-342900">
              <a:buFont typeface="Wingdings" panose="05000000000000000000" pitchFamily="2" charset="2"/>
              <a:buChar char="q"/>
            </a:pPr>
            <a:r>
              <a:rPr lang="en-IN" sz="2400" dirty="0" err="1"/>
              <a:t>toCharArray</a:t>
            </a:r>
            <a:r>
              <a:rPr lang="en-IN" sz="2400" dirty="0"/>
              <a:t>()</a:t>
            </a:r>
          </a:p>
          <a:p>
            <a:pPr marL="342900" indent="-342900">
              <a:buFont typeface="Wingdings" panose="05000000000000000000" pitchFamily="2" charset="2"/>
              <a:buChar char="q"/>
            </a:pPr>
            <a:r>
              <a:rPr lang="en-IN" sz="2400" dirty="0" err="1"/>
              <a:t>indexOf</a:t>
            </a:r>
            <a:r>
              <a:rPr lang="en-IN" sz="2400" dirty="0"/>
              <a:t>()</a:t>
            </a:r>
          </a:p>
          <a:p>
            <a:pPr marL="342900" indent="-342900">
              <a:buFont typeface="Wingdings" panose="05000000000000000000" pitchFamily="2" charset="2"/>
              <a:buChar char="q"/>
            </a:pPr>
            <a:r>
              <a:rPr lang="en-IN" sz="2400" dirty="0"/>
              <a:t>intern()</a:t>
            </a:r>
          </a:p>
          <a:p>
            <a:pPr marL="342900" indent="-342900">
              <a:buFont typeface="Wingdings" panose="05000000000000000000" pitchFamily="2" charset="2"/>
              <a:buChar char="q"/>
            </a:pPr>
            <a:r>
              <a:rPr lang="en-IN" sz="2400" dirty="0" err="1"/>
              <a:t>isEmpty</a:t>
            </a:r>
            <a:r>
              <a:rPr lang="en-IN" sz="2400" dirty="0"/>
              <a:t>()</a:t>
            </a:r>
          </a:p>
          <a:p>
            <a:pPr marL="342900" indent="-342900">
              <a:buFont typeface="Wingdings" panose="05000000000000000000" pitchFamily="2" charset="2"/>
              <a:buChar char="q"/>
            </a:pPr>
            <a:r>
              <a:rPr lang="en-IN" sz="2400" dirty="0"/>
              <a:t>split()</a:t>
            </a:r>
          </a:p>
          <a:p>
            <a:pPr marL="342900" indent="-342900">
              <a:buFont typeface="Wingdings" panose="05000000000000000000" pitchFamily="2" charset="2"/>
              <a:buChar char="q"/>
            </a:pPr>
            <a:endParaRPr lang="en-IN" sz="2400" dirty="0"/>
          </a:p>
        </p:txBody>
      </p:sp>
    </p:spTree>
    <p:extLst>
      <p:ext uri="{BB962C8B-B14F-4D97-AF65-F5344CB8AC3E}">
        <p14:creationId xmlns:p14="http://schemas.microsoft.com/office/powerpoint/2010/main" val="172628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arn(inVertic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arn(inVertic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arn(inVertic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arn(inVertic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barn(inVertical)">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barn(inVertical)">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barn(inVertical)">
                                      <p:cBhvr>
                                        <p:cTn id="7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8429626" cy="710381"/>
          </a:xfrm>
        </p:spPr>
        <p:txBody>
          <a:bodyPr/>
          <a:lstStyle/>
          <a:p>
            <a:r>
              <a:rPr lang="en-US" dirty="0"/>
              <a:t>What is String Builder or String Buffer</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555641"/>
          </a:xfrm>
          <a:prstGeom prst="rect">
            <a:avLst/>
          </a:prstGeom>
          <a:noFill/>
        </p:spPr>
        <p:txBody>
          <a:bodyPr wrap="square" rtlCol="0">
            <a:spAutoFit/>
          </a:bodyPr>
          <a:lstStyle/>
          <a:p>
            <a:r>
              <a:rPr lang="en-US" sz="2800" dirty="0"/>
              <a:t>Java </a:t>
            </a:r>
            <a:r>
              <a:rPr lang="en-US" sz="2800" dirty="0" err="1"/>
              <a:t>StringBuffer</a:t>
            </a:r>
            <a:r>
              <a:rPr lang="en-US" sz="2800" dirty="0"/>
              <a:t> /StringBuilder class is used to create mutable (modifiable) string. The </a:t>
            </a:r>
            <a:r>
              <a:rPr lang="en-US" sz="2800" dirty="0" err="1"/>
              <a:t>StringBuffer</a:t>
            </a:r>
            <a:r>
              <a:rPr lang="en-US" sz="2800" dirty="0"/>
              <a:t> /StringBuilder class in java is same as String class except it is mutable i.e. it can be changed.								</a:t>
            </a:r>
          </a:p>
          <a:p>
            <a:endParaRPr lang="en-US" sz="2800" b="1" dirty="0">
              <a:solidFill>
                <a:schemeClr val="bg1"/>
              </a:solidFill>
              <a:highlight>
                <a:srgbClr val="00FFFF"/>
              </a:highlight>
            </a:endParaRPr>
          </a:p>
          <a:p>
            <a:r>
              <a:rPr lang="en-US" sz="2800" b="1" dirty="0">
                <a:solidFill>
                  <a:schemeClr val="bg1"/>
                </a:solidFill>
                <a:highlight>
                  <a:srgbClr val="00FFFF"/>
                </a:highlight>
              </a:rPr>
              <a:t>StringBuilder string = new StringBuilder(“Hello”);</a:t>
            </a:r>
          </a:p>
          <a:p>
            <a:endParaRPr lang="en-US" sz="2800" b="1" dirty="0">
              <a:solidFill>
                <a:schemeClr val="bg1"/>
              </a:solidFill>
              <a:highlight>
                <a:srgbClr val="00FFFF"/>
              </a:highlight>
            </a:endParaRPr>
          </a:p>
          <a:p>
            <a:r>
              <a:rPr lang="en-US" sz="2800" b="1" dirty="0" err="1">
                <a:solidFill>
                  <a:schemeClr val="bg1"/>
                </a:solidFill>
                <a:highlight>
                  <a:srgbClr val="00FFFF"/>
                </a:highlight>
              </a:rPr>
              <a:t>StringBuffer</a:t>
            </a:r>
            <a:r>
              <a:rPr lang="en-US" sz="2800" b="1" dirty="0">
                <a:solidFill>
                  <a:schemeClr val="bg1"/>
                </a:solidFill>
                <a:highlight>
                  <a:srgbClr val="00FFFF"/>
                </a:highlight>
              </a:rPr>
              <a:t> string = new </a:t>
            </a:r>
            <a:r>
              <a:rPr lang="en-US" sz="2800" b="1" dirty="0" err="1">
                <a:solidFill>
                  <a:schemeClr val="bg1"/>
                </a:solidFill>
                <a:highlight>
                  <a:srgbClr val="00FFFF"/>
                </a:highlight>
              </a:rPr>
              <a:t>StringBuffer</a:t>
            </a:r>
            <a:r>
              <a:rPr lang="en-US" sz="2800" b="1" dirty="0">
                <a:solidFill>
                  <a:schemeClr val="bg1"/>
                </a:solidFill>
                <a:highlight>
                  <a:srgbClr val="00FFFF"/>
                </a:highlight>
              </a:rPr>
              <a:t>(“Hello”);</a:t>
            </a:r>
          </a:p>
          <a:p>
            <a:endParaRPr lang="en-US" sz="2800" b="1" dirty="0">
              <a:solidFill>
                <a:schemeClr val="bg1"/>
              </a:solidFill>
              <a:highlight>
                <a:srgbClr val="00FFFF"/>
              </a:highlight>
            </a:endParaRPr>
          </a:p>
          <a:p>
            <a:endParaRPr lang="en-US" sz="2800" b="1" dirty="0">
              <a:solidFill>
                <a:schemeClr val="bg1"/>
              </a:solidFill>
              <a:highlight>
                <a:srgbClr val="00FFFF"/>
              </a:highlight>
            </a:endParaRPr>
          </a:p>
          <a:p>
            <a:r>
              <a:rPr lang="en-US" sz="2800" dirty="0"/>
              <a:t>** </a:t>
            </a:r>
            <a:r>
              <a:rPr lang="en-US" sz="2800" b="1" dirty="0"/>
              <a:t>A string that can be modified or changed is known as mutable string. </a:t>
            </a:r>
            <a:r>
              <a:rPr lang="en-US" sz="2800" b="1" dirty="0" err="1"/>
              <a:t>StringBuffer</a:t>
            </a:r>
            <a:r>
              <a:rPr lang="en-US" sz="2800" b="1" dirty="0"/>
              <a:t> and StringBuilder classes are used for creating mutable string..</a:t>
            </a:r>
            <a:endParaRPr lang="en-US" sz="2800" dirty="0"/>
          </a:p>
          <a:p>
            <a:endParaRPr lang="en-US" sz="2800" dirty="0"/>
          </a:p>
        </p:txBody>
      </p:sp>
    </p:spTree>
    <p:extLst>
      <p:ext uri="{BB962C8B-B14F-4D97-AF65-F5344CB8AC3E}">
        <p14:creationId xmlns:p14="http://schemas.microsoft.com/office/powerpoint/2010/main" val="221099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barn(inVertical)">
                                      <p:cBhvr>
                                        <p:cTn id="2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992982" y="141385"/>
            <a:ext cx="7229474" cy="754025"/>
          </a:xfrm>
        </p:spPr>
        <p:txBody>
          <a:bodyPr>
            <a:normAutofit/>
          </a:bodyPr>
          <a:lstStyle/>
          <a:p>
            <a:r>
              <a:rPr lang="en-US" dirty="0"/>
              <a:t>Methods Of String Builder/String Buffer Classes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452431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append()</a:t>
            </a:r>
          </a:p>
          <a:p>
            <a:pPr marL="342900" indent="-342900">
              <a:buFont typeface="Wingdings" panose="05000000000000000000" pitchFamily="2" charset="2"/>
              <a:buChar char="q"/>
            </a:pPr>
            <a:r>
              <a:rPr lang="en-IN" sz="2400" dirty="0"/>
              <a:t>insert(int offset, String s)</a:t>
            </a:r>
          </a:p>
          <a:p>
            <a:pPr marL="342900" indent="-342900">
              <a:buFont typeface="Wingdings" panose="05000000000000000000" pitchFamily="2" charset="2"/>
              <a:buChar char="q"/>
            </a:pPr>
            <a:r>
              <a:rPr lang="en-IN" sz="2400" dirty="0"/>
              <a:t>replace(int </a:t>
            </a:r>
            <a:r>
              <a:rPr lang="en-IN" sz="2400" dirty="0" err="1"/>
              <a:t>startIndex</a:t>
            </a:r>
            <a:r>
              <a:rPr lang="en-IN" sz="2400" dirty="0"/>
              <a:t>, int </a:t>
            </a:r>
            <a:r>
              <a:rPr lang="en-IN" sz="2400" dirty="0" err="1"/>
              <a:t>endIndex</a:t>
            </a:r>
            <a:r>
              <a:rPr lang="en-IN" sz="2400" dirty="0"/>
              <a:t>, String str)</a:t>
            </a:r>
          </a:p>
          <a:p>
            <a:pPr marL="342900" indent="-342900">
              <a:buFont typeface="Wingdings" panose="05000000000000000000" pitchFamily="2" charset="2"/>
              <a:buChar char="q"/>
            </a:pPr>
            <a:r>
              <a:rPr lang="en-IN" sz="2400" dirty="0"/>
              <a:t>delete(int </a:t>
            </a:r>
            <a:r>
              <a:rPr lang="en-IN" sz="2400" dirty="0" err="1"/>
              <a:t>startIndex</a:t>
            </a:r>
            <a:r>
              <a:rPr lang="en-IN" sz="2400" dirty="0"/>
              <a:t>, int </a:t>
            </a:r>
            <a:r>
              <a:rPr lang="en-IN" sz="2400" dirty="0" err="1"/>
              <a:t>endIndex</a:t>
            </a:r>
            <a:r>
              <a:rPr lang="en-IN" sz="2400" dirty="0"/>
              <a:t>)</a:t>
            </a:r>
          </a:p>
          <a:p>
            <a:pPr marL="342900" indent="-342900">
              <a:buFont typeface="Wingdings" panose="05000000000000000000" pitchFamily="2" charset="2"/>
              <a:buChar char="q"/>
            </a:pPr>
            <a:r>
              <a:rPr lang="en-IN" sz="2400" dirty="0"/>
              <a:t>reverse()</a:t>
            </a:r>
          </a:p>
          <a:p>
            <a:pPr marL="342900" indent="-342900">
              <a:buFont typeface="Wingdings" panose="05000000000000000000" pitchFamily="2" charset="2"/>
              <a:buChar char="q"/>
            </a:pPr>
            <a:r>
              <a:rPr lang="en-IN" sz="2400" dirty="0"/>
              <a:t>capacity()</a:t>
            </a:r>
          </a:p>
          <a:p>
            <a:pPr marL="342900" indent="-342900">
              <a:buFont typeface="Wingdings" panose="05000000000000000000" pitchFamily="2" charset="2"/>
              <a:buChar char="q"/>
            </a:pPr>
            <a:r>
              <a:rPr lang="en-IN" sz="2400" dirty="0" err="1"/>
              <a:t>ensureCapacity</a:t>
            </a:r>
            <a:r>
              <a:rPr lang="en-IN" sz="2400" dirty="0"/>
              <a:t>(int </a:t>
            </a:r>
            <a:r>
              <a:rPr lang="en-IN" sz="2400" dirty="0" err="1"/>
              <a:t>minimumCapacity</a:t>
            </a:r>
            <a:r>
              <a:rPr lang="en-IN" sz="2400" dirty="0"/>
              <a:t>)	</a:t>
            </a:r>
          </a:p>
          <a:p>
            <a:pPr marL="342900" indent="-342900">
              <a:buFont typeface="Wingdings" panose="05000000000000000000" pitchFamily="2" charset="2"/>
              <a:buChar char="q"/>
            </a:pPr>
            <a:r>
              <a:rPr lang="en-IN" sz="2400" dirty="0" err="1"/>
              <a:t>charAt</a:t>
            </a:r>
            <a:r>
              <a:rPr lang="en-IN" sz="2400" dirty="0"/>
              <a:t>(int index)</a:t>
            </a:r>
          </a:p>
          <a:p>
            <a:pPr marL="342900" indent="-342900">
              <a:buFont typeface="Wingdings" panose="05000000000000000000" pitchFamily="2" charset="2"/>
              <a:buChar char="q"/>
            </a:pPr>
            <a:r>
              <a:rPr lang="en-IN" sz="2400" dirty="0"/>
              <a:t>length()</a:t>
            </a:r>
          </a:p>
          <a:p>
            <a:pPr marL="342900" indent="-342900">
              <a:buFont typeface="Wingdings" panose="05000000000000000000" pitchFamily="2" charset="2"/>
              <a:buChar char="q"/>
            </a:pPr>
            <a:r>
              <a:rPr lang="en-IN" sz="2400" dirty="0"/>
              <a:t>substring(int </a:t>
            </a:r>
            <a:r>
              <a:rPr lang="en-IN" sz="2400" dirty="0" err="1"/>
              <a:t>beginIndex</a:t>
            </a:r>
            <a:r>
              <a:rPr lang="en-IN" sz="2400" dirty="0"/>
              <a:t>)</a:t>
            </a:r>
          </a:p>
          <a:p>
            <a:pPr marL="342900" indent="-342900">
              <a:buFont typeface="Wingdings" panose="05000000000000000000" pitchFamily="2" charset="2"/>
              <a:buChar char="q"/>
            </a:pPr>
            <a:r>
              <a:rPr lang="en-IN" sz="2400" dirty="0"/>
              <a:t>substring(int </a:t>
            </a:r>
            <a:r>
              <a:rPr lang="en-IN" sz="2400" dirty="0" err="1"/>
              <a:t>beginIndex</a:t>
            </a:r>
            <a:r>
              <a:rPr lang="en-IN" sz="2400" dirty="0"/>
              <a:t>, int </a:t>
            </a:r>
            <a:r>
              <a:rPr lang="en-IN" sz="2400" dirty="0" err="1"/>
              <a:t>endIndex</a:t>
            </a:r>
            <a:r>
              <a:rPr lang="en-IN" sz="2400" dirty="0"/>
              <a:t>)</a:t>
            </a:r>
          </a:p>
          <a:p>
            <a:endParaRPr lang="en-IN" sz="2400" dirty="0"/>
          </a:p>
        </p:txBody>
      </p:sp>
    </p:spTree>
    <p:extLst>
      <p:ext uri="{BB962C8B-B14F-4D97-AF65-F5344CB8AC3E}">
        <p14:creationId xmlns:p14="http://schemas.microsoft.com/office/powerpoint/2010/main" val="298462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arn(inVertic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arn(inVertic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arn(inVertic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arn(inVertical)">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821657" y="141551"/>
            <a:ext cx="6858000" cy="754025"/>
          </a:xfrm>
        </p:spPr>
        <p:txBody>
          <a:bodyPr/>
          <a:lstStyle/>
          <a:p>
            <a:r>
              <a:rPr lang="en-US" dirty="0"/>
              <a:t>Data Types</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3046988"/>
          </a:xfrm>
          <a:prstGeom prst="rect">
            <a:avLst/>
          </a:prstGeom>
          <a:noFill/>
        </p:spPr>
        <p:txBody>
          <a:bodyPr wrap="square" rtlCol="0">
            <a:spAutoFit/>
          </a:bodyPr>
          <a:lstStyle/>
          <a:p>
            <a:r>
              <a:rPr lang="en-US" sz="2400" dirty="0"/>
              <a:t>Data types specify the different sizes and values that can be stored in the variable. There are two types of data types in Java:</a:t>
            </a:r>
          </a:p>
          <a:p>
            <a:endParaRPr lang="en-US" sz="2400" dirty="0"/>
          </a:p>
          <a:p>
            <a:r>
              <a:rPr lang="en-US" sz="2400" dirty="0"/>
              <a:t>1. Primitive data types: The primitive data types include </a:t>
            </a:r>
            <a:r>
              <a:rPr lang="en-US" sz="2400" dirty="0" err="1"/>
              <a:t>boolean</a:t>
            </a:r>
            <a:r>
              <a:rPr lang="en-US" sz="2400" dirty="0"/>
              <a:t>, char, byte, short, int, long, float and double.</a:t>
            </a:r>
          </a:p>
          <a:p>
            <a:endParaRPr lang="en-US" sz="2400" dirty="0"/>
          </a:p>
          <a:p>
            <a:r>
              <a:rPr lang="en-US" sz="2400" dirty="0" smtClean="0"/>
              <a:t>2</a:t>
            </a:r>
            <a:r>
              <a:rPr lang="en-US" sz="2400" dirty="0"/>
              <a:t>. Non-primitive data types: The non-primitive data types include Classes, Interfaces, and Arrays.</a:t>
            </a:r>
            <a:endParaRPr lang="en-IN" sz="2400" dirty="0"/>
          </a:p>
        </p:txBody>
      </p:sp>
    </p:spTree>
    <p:extLst>
      <p:ext uri="{BB962C8B-B14F-4D97-AF65-F5344CB8AC3E}">
        <p14:creationId xmlns:p14="http://schemas.microsoft.com/office/powerpoint/2010/main" val="148108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2881" y="141385"/>
            <a:ext cx="8029575" cy="754025"/>
          </a:xfrm>
        </p:spPr>
        <p:txBody>
          <a:bodyPr>
            <a:normAutofit/>
          </a:bodyPr>
          <a:lstStyle/>
          <a:p>
            <a:r>
              <a:rPr lang="en-US" dirty="0"/>
              <a:t>Difference between String Builder &amp; String Buffer</a:t>
            </a:r>
            <a:endParaRPr lang="en-IN" dirty="0"/>
          </a:p>
        </p:txBody>
      </p:sp>
      <p:graphicFrame>
        <p:nvGraphicFramePr>
          <p:cNvPr id="2" name="Table 1">
            <a:extLst>
              <a:ext uri="{FF2B5EF4-FFF2-40B4-BE49-F238E27FC236}">
                <a16:creationId xmlns:a16="http://schemas.microsoft.com/office/drawing/2014/main" xmlns="" id="{BA645D6A-D638-4E6B-9D48-F28AFBB1FFAA}"/>
              </a:ext>
            </a:extLst>
          </p:cNvPr>
          <p:cNvGraphicFramePr>
            <a:graphicFrameLocks noGrp="1"/>
          </p:cNvGraphicFramePr>
          <p:nvPr>
            <p:extLst>
              <p:ext uri="{D42A27DB-BD31-4B8C-83A1-F6EECF244321}">
                <p14:modId xmlns:p14="http://schemas.microsoft.com/office/powerpoint/2010/main" val="3648084296"/>
              </p:ext>
            </p:extLst>
          </p:nvPr>
        </p:nvGraphicFramePr>
        <p:xfrm>
          <a:off x="678657" y="1552575"/>
          <a:ext cx="8029575" cy="4019550"/>
        </p:xfrm>
        <a:graphic>
          <a:graphicData uri="http://schemas.openxmlformats.org/drawingml/2006/table">
            <a:tbl>
              <a:tblPr/>
              <a:tblGrid>
                <a:gridCol w="2676525">
                  <a:extLst>
                    <a:ext uri="{9D8B030D-6E8A-4147-A177-3AD203B41FA5}">
                      <a16:colId xmlns:a16="http://schemas.microsoft.com/office/drawing/2014/main" xmlns="" val="2851279616"/>
                    </a:ext>
                  </a:extLst>
                </a:gridCol>
                <a:gridCol w="2676525">
                  <a:extLst>
                    <a:ext uri="{9D8B030D-6E8A-4147-A177-3AD203B41FA5}">
                      <a16:colId xmlns:a16="http://schemas.microsoft.com/office/drawing/2014/main" xmlns="" val="3777215564"/>
                    </a:ext>
                  </a:extLst>
                </a:gridCol>
                <a:gridCol w="2676525">
                  <a:extLst>
                    <a:ext uri="{9D8B030D-6E8A-4147-A177-3AD203B41FA5}">
                      <a16:colId xmlns:a16="http://schemas.microsoft.com/office/drawing/2014/main" xmlns="" val="488101055"/>
                    </a:ext>
                  </a:extLst>
                </a:gridCol>
              </a:tblGrid>
              <a:tr h="430756">
                <a:tc>
                  <a:txBody>
                    <a:bodyPr/>
                    <a:lstStyle/>
                    <a:p>
                      <a:pPr algn="l" fontAlgn="t"/>
                      <a:r>
                        <a:rPr lang="en-IN" sz="1700" dirty="0">
                          <a:solidFill>
                            <a:srgbClr val="000000"/>
                          </a:solidFill>
                          <a:effectLst/>
                          <a:latin typeface="times new roman" panose="02020603050405020304" pitchFamily="18" charset="0"/>
                        </a:rPr>
                        <a:t>No.</a:t>
                      </a:r>
                    </a:p>
                  </a:txBody>
                  <a:tcPr marL="52412" marR="52412" marT="69882" marB="69882">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0897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StringBuffer</a:t>
                      </a:r>
                    </a:p>
                  </a:txBody>
                  <a:tcPr marL="52412" marR="52412" marT="69882" marB="69882">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0897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StringBuilder</a:t>
                      </a:r>
                    </a:p>
                  </a:txBody>
                  <a:tcPr marL="52412" marR="52412" marT="69882" marB="69882">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0897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055813027"/>
                  </a:ext>
                </a:extLst>
              </a:tr>
              <a:tr h="2592376">
                <a:tc>
                  <a:txBody>
                    <a:bodyPr/>
                    <a:lstStyle/>
                    <a:p>
                      <a:pPr algn="l" fontAlgn="t"/>
                      <a:r>
                        <a:rPr lang="en-IN" sz="1700">
                          <a:solidFill>
                            <a:srgbClr val="000000"/>
                          </a:solidFill>
                          <a:effectLst/>
                          <a:latin typeface="verdana" panose="020B0604030504040204" pitchFamily="34" charset="0"/>
                        </a:rPr>
                        <a:t>1)</a:t>
                      </a:r>
                    </a:p>
                  </a:txBody>
                  <a:tcPr marL="34941" marR="34941" marT="46588" marB="4658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dirty="0" err="1">
                          <a:solidFill>
                            <a:srgbClr val="000000"/>
                          </a:solidFill>
                          <a:effectLst/>
                          <a:latin typeface="verdana" panose="020B0604030504040204" pitchFamily="34" charset="0"/>
                        </a:rPr>
                        <a:t>StringBuffer</a:t>
                      </a:r>
                      <a:r>
                        <a:rPr lang="en-US" sz="1700" dirty="0">
                          <a:solidFill>
                            <a:srgbClr val="000000"/>
                          </a:solidFill>
                          <a:effectLst/>
                          <a:latin typeface="verdana" panose="020B0604030504040204" pitchFamily="34" charset="0"/>
                        </a:rPr>
                        <a:t> is </a:t>
                      </a:r>
                      <a:r>
                        <a:rPr lang="en-US" sz="1700" i="1" dirty="0">
                          <a:solidFill>
                            <a:srgbClr val="000000"/>
                          </a:solidFill>
                          <a:effectLst/>
                          <a:latin typeface="verdana" panose="020B0604030504040204" pitchFamily="34" charset="0"/>
                        </a:rPr>
                        <a:t>synchronized</a:t>
                      </a:r>
                      <a:r>
                        <a:rPr lang="en-US" sz="1700" dirty="0">
                          <a:solidFill>
                            <a:srgbClr val="000000"/>
                          </a:solidFill>
                          <a:effectLst/>
                          <a:latin typeface="verdana" panose="020B0604030504040204" pitchFamily="34" charset="0"/>
                        </a:rPr>
                        <a:t> i.e. thread safe. It means two threads can't call the methods of </a:t>
                      </a:r>
                      <a:r>
                        <a:rPr lang="en-US" sz="1700" dirty="0" err="1">
                          <a:solidFill>
                            <a:srgbClr val="000000"/>
                          </a:solidFill>
                          <a:effectLst/>
                          <a:latin typeface="verdana" panose="020B0604030504040204" pitchFamily="34" charset="0"/>
                        </a:rPr>
                        <a:t>StringBuffer</a:t>
                      </a:r>
                      <a:r>
                        <a:rPr lang="en-US" sz="1700" dirty="0">
                          <a:solidFill>
                            <a:srgbClr val="000000"/>
                          </a:solidFill>
                          <a:effectLst/>
                          <a:latin typeface="verdana" panose="020B0604030504040204" pitchFamily="34" charset="0"/>
                        </a:rPr>
                        <a:t> simultaneously.</a:t>
                      </a:r>
                    </a:p>
                  </a:txBody>
                  <a:tcPr marL="34941" marR="34941" marT="46588" marB="4658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StringBuilder is </a:t>
                      </a:r>
                      <a:r>
                        <a:rPr lang="en-US" sz="1700" i="1">
                          <a:solidFill>
                            <a:srgbClr val="000000"/>
                          </a:solidFill>
                          <a:effectLst/>
                          <a:latin typeface="verdana" panose="020B0604030504040204" pitchFamily="34" charset="0"/>
                        </a:rPr>
                        <a:t>non-synchronized</a:t>
                      </a:r>
                      <a:r>
                        <a:rPr lang="en-US" sz="1700">
                          <a:solidFill>
                            <a:srgbClr val="000000"/>
                          </a:solidFill>
                          <a:effectLst/>
                          <a:latin typeface="verdana" panose="020B0604030504040204" pitchFamily="34" charset="0"/>
                        </a:rPr>
                        <a:t> i.e. not thread safe. It means two threads can call the methods of StringBuilder simultaneously.</a:t>
                      </a:r>
                    </a:p>
                  </a:txBody>
                  <a:tcPr marL="34941" marR="34941" marT="46588" marB="4658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91880290"/>
                  </a:ext>
                </a:extLst>
              </a:tr>
              <a:tr h="996418">
                <a:tc>
                  <a:txBody>
                    <a:bodyPr/>
                    <a:lstStyle/>
                    <a:p>
                      <a:pPr algn="l" fontAlgn="t"/>
                      <a:r>
                        <a:rPr lang="en-IN" sz="1700">
                          <a:solidFill>
                            <a:srgbClr val="000000"/>
                          </a:solidFill>
                          <a:effectLst/>
                          <a:latin typeface="verdana" panose="020B0604030504040204" pitchFamily="34" charset="0"/>
                        </a:rPr>
                        <a:t>2)</a:t>
                      </a:r>
                    </a:p>
                  </a:txBody>
                  <a:tcPr marL="34941" marR="34941" marT="46588" marB="4658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StringBuffer is </a:t>
                      </a:r>
                      <a:r>
                        <a:rPr lang="en-US" sz="1700" i="1">
                          <a:solidFill>
                            <a:srgbClr val="000000"/>
                          </a:solidFill>
                          <a:effectLst/>
                          <a:latin typeface="verdana" panose="020B0604030504040204" pitchFamily="34" charset="0"/>
                        </a:rPr>
                        <a:t>less efficient</a:t>
                      </a:r>
                      <a:r>
                        <a:rPr lang="en-US" sz="1700">
                          <a:solidFill>
                            <a:srgbClr val="000000"/>
                          </a:solidFill>
                          <a:effectLst/>
                          <a:latin typeface="verdana" panose="020B0604030504040204" pitchFamily="34" charset="0"/>
                        </a:rPr>
                        <a:t> than StringBuilder.</a:t>
                      </a:r>
                    </a:p>
                  </a:txBody>
                  <a:tcPr marL="34941" marR="34941" marT="46588" marB="4658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dirty="0">
                          <a:solidFill>
                            <a:srgbClr val="000000"/>
                          </a:solidFill>
                          <a:effectLst/>
                          <a:latin typeface="verdana" panose="020B0604030504040204" pitchFamily="34" charset="0"/>
                        </a:rPr>
                        <a:t>StringBuilder is </a:t>
                      </a:r>
                      <a:r>
                        <a:rPr lang="en-US" sz="1700" i="1" dirty="0">
                          <a:solidFill>
                            <a:srgbClr val="000000"/>
                          </a:solidFill>
                          <a:effectLst/>
                          <a:latin typeface="verdana" panose="020B0604030504040204" pitchFamily="34" charset="0"/>
                        </a:rPr>
                        <a:t>more efficient</a:t>
                      </a:r>
                      <a:r>
                        <a:rPr lang="en-US" sz="1700" dirty="0">
                          <a:solidFill>
                            <a:srgbClr val="000000"/>
                          </a:solidFill>
                          <a:effectLst/>
                          <a:latin typeface="verdana" panose="020B0604030504040204" pitchFamily="34" charset="0"/>
                        </a:rPr>
                        <a:t> than </a:t>
                      </a:r>
                      <a:r>
                        <a:rPr lang="en-US" sz="1700" dirty="0" err="1">
                          <a:solidFill>
                            <a:srgbClr val="000000"/>
                          </a:solidFill>
                          <a:effectLst/>
                          <a:latin typeface="verdana" panose="020B0604030504040204" pitchFamily="34" charset="0"/>
                        </a:rPr>
                        <a:t>StringBuffer</a:t>
                      </a:r>
                      <a:r>
                        <a:rPr lang="en-US" sz="1700" dirty="0">
                          <a:solidFill>
                            <a:srgbClr val="000000"/>
                          </a:solidFill>
                          <a:effectLst/>
                          <a:latin typeface="verdana" panose="020B0604030504040204" pitchFamily="34" charset="0"/>
                        </a:rPr>
                        <a:t>.</a:t>
                      </a:r>
                    </a:p>
                  </a:txBody>
                  <a:tcPr marL="34941" marR="34941" marT="46588" marB="4658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365466532"/>
                  </a:ext>
                </a:extLst>
              </a:tr>
            </a:tbl>
          </a:graphicData>
        </a:graphic>
      </p:graphicFrame>
    </p:spTree>
    <p:extLst>
      <p:ext uri="{BB962C8B-B14F-4D97-AF65-F5344CB8AC3E}">
        <p14:creationId xmlns:p14="http://schemas.microsoft.com/office/powerpoint/2010/main" val="6228096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450056" y="150911"/>
            <a:ext cx="8029575" cy="754025"/>
          </a:xfrm>
        </p:spPr>
        <p:txBody>
          <a:bodyPr>
            <a:normAutofit/>
          </a:bodyPr>
          <a:lstStyle/>
          <a:p>
            <a:r>
              <a:rPr lang="en-US" dirty="0"/>
              <a:t>Difference between String &amp; String Buffer</a:t>
            </a:r>
            <a:endParaRPr lang="en-IN" dirty="0"/>
          </a:p>
        </p:txBody>
      </p:sp>
      <p:graphicFrame>
        <p:nvGraphicFramePr>
          <p:cNvPr id="2" name="Table 1">
            <a:extLst>
              <a:ext uri="{FF2B5EF4-FFF2-40B4-BE49-F238E27FC236}">
                <a16:creationId xmlns:a16="http://schemas.microsoft.com/office/drawing/2014/main" xmlns="" id="{BA645D6A-D638-4E6B-9D48-F28AFBB1FFAA}"/>
              </a:ext>
            </a:extLst>
          </p:cNvPr>
          <p:cNvGraphicFramePr>
            <a:graphicFrameLocks noGrp="1"/>
          </p:cNvGraphicFramePr>
          <p:nvPr>
            <p:extLst>
              <p:ext uri="{D42A27DB-BD31-4B8C-83A1-F6EECF244321}">
                <p14:modId xmlns:p14="http://schemas.microsoft.com/office/powerpoint/2010/main" val="1728980359"/>
              </p:ext>
            </p:extLst>
          </p:nvPr>
        </p:nvGraphicFramePr>
        <p:xfrm>
          <a:off x="678657" y="1552575"/>
          <a:ext cx="8029575" cy="4927088"/>
        </p:xfrm>
        <a:graphic>
          <a:graphicData uri="http://schemas.openxmlformats.org/drawingml/2006/table">
            <a:tbl>
              <a:tblPr/>
              <a:tblGrid>
                <a:gridCol w="2676525">
                  <a:extLst>
                    <a:ext uri="{9D8B030D-6E8A-4147-A177-3AD203B41FA5}">
                      <a16:colId xmlns:a16="http://schemas.microsoft.com/office/drawing/2014/main" xmlns="" val="2851279616"/>
                    </a:ext>
                  </a:extLst>
                </a:gridCol>
                <a:gridCol w="2676525">
                  <a:extLst>
                    <a:ext uri="{9D8B030D-6E8A-4147-A177-3AD203B41FA5}">
                      <a16:colId xmlns:a16="http://schemas.microsoft.com/office/drawing/2014/main" xmlns="" val="3777215564"/>
                    </a:ext>
                  </a:extLst>
                </a:gridCol>
                <a:gridCol w="2676525">
                  <a:extLst>
                    <a:ext uri="{9D8B030D-6E8A-4147-A177-3AD203B41FA5}">
                      <a16:colId xmlns:a16="http://schemas.microsoft.com/office/drawing/2014/main" xmlns="" val="488101055"/>
                    </a:ext>
                  </a:extLst>
                </a:gridCol>
              </a:tblGrid>
              <a:tr h="430756">
                <a:tc>
                  <a:txBody>
                    <a:bodyPr/>
                    <a:lstStyle/>
                    <a:p>
                      <a:pPr algn="l" fontAlgn="t"/>
                      <a:r>
                        <a:rPr lang="en-IN" dirty="0">
                          <a:solidFill>
                            <a:srgbClr val="000000"/>
                          </a:solidFill>
                          <a:effectLst/>
                          <a:latin typeface="times new roman" panose="02020603050405020304" pitchFamily="18" charset="0"/>
                        </a:rPr>
                        <a:t>No.</a:t>
                      </a:r>
                    </a:p>
                  </a:txBody>
                  <a:tcPr marL="57150" marR="57150" marT="76200" marB="76200">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0897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String</a:t>
                      </a:r>
                    </a:p>
                  </a:txBody>
                  <a:tcPr marL="57150" marR="57150" marT="76200" marB="76200">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0897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StringBuffer</a:t>
                      </a:r>
                    </a:p>
                  </a:txBody>
                  <a:tcPr marL="57150" marR="57150" marT="76200" marB="76200">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0897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055813027"/>
                  </a:ext>
                </a:extLst>
              </a:tr>
              <a:tr h="430756">
                <a:tc>
                  <a:txBody>
                    <a:bodyPr/>
                    <a:lstStyle/>
                    <a:p>
                      <a:pPr algn="l" fontAlgn="t"/>
                      <a:r>
                        <a:rPr lang="en-IN">
                          <a:solidFill>
                            <a:srgbClr val="000000"/>
                          </a:solidFill>
                          <a:effectLst/>
                          <a:latin typeface="verdana" panose="020B0604030504040204" pitchFamily="34" charset="0"/>
                        </a:rPr>
                        <a:t>1)</a:t>
                      </a:r>
                    </a:p>
                  </a:txBody>
                  <a:tcPr marL="38100" marR="38100" marT="50800" marB="50800">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verdana" panose="020B0604030504040204" pitchFamily="34" charset="0"/>
                        </a:rPr>
                        <a:t>String class is immutable.</a:t>
                      </a:r>
                    </a:p>
                  </a:txBody>
                  <a:tcPr marL="38100" marR="38100" marT="50800" marB="50800">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verdana" panose="020B0604030504040204" pitchFamily="34" charset="0"/>
                        </a:rPr>
                        <a:t>StringBuffer class is mutable.</a:t>
                      </a:r>
                    </a:p>
                  </a:txBody>
                  <a:tcPr marL="38100" marR="38100" marT="50800" marB="50800">
                    <a:lnL w="6350" cap="flat" cmpd="sng" algn="ctr">
                      <a:solidFill>
                        <a:srgbClr val="089784"/>
                      </a:solidFill>
                      <a:prstDash val="solid"/>
                      <a:round/>
                      <a:headEnd type="none" w="med" len="med"/>
                      <a:tailEnd type="none" w="med" len="med"/>
                    </a:lnL>
                    <a:lnR w="6350" cap="flat" cmpd="sng" algn="ctr">
                      <a:solidFill>
                        <a:srgbClr val="089784"/>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4256711312"/>
                  </a:ext>
                </a:extLst>
              </a:tr>
              <a:tr h="2592376">
                <a:tc>
                  <a:txBody>
                    <a:bodyPr/>
                    <a:lstStyle/>
                    <a:p>
                      <a:pPr algn="l" fontAlgn="t"/>
                      <a:r>
                        <a:rPr lang="en-IN">
                          <a:solidFill>
                            <a:srgbClr val="000000"/>
                          </a:solidFill>
                          <a:effectLst/>
                          <a:latin typeface="verdana" panose="020B0604030504040204" pitchFamily="34" charset="0"/>
                        </a:rPr>
                        <a:t>2)</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String is slow and consumes more memory when you concat too many strings because every time it creates new instance.</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StringBuffer is fast and consumes less memory when you cancat strings.</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91880290"/>
                  </a:ext>
                </a:extLst>
              </a:tr>
              <a:tr h="996418">
                <a:tc>
                  <a:txBody>
                    <a:bodyPr/>
                    <a:lstStyle/>
                    <a:p>
                      <a:pPr algn="l" fontAlgn="t"/>
                      <a:r>
                        <a:rPr lang="en-IN">
                          <a:solidFill>
                            <a:srgbClr val="000000"/>
                          </a:solidFill>
                          <a:effectLst/>
                          <a:latin typeface="verdana" panose="020B0604030504040204" pitchFamily="34" charset="0"/>
                        </a:rPr>
                        <a:t>3)</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String class overrides the equals() method of Object class. So you can compare the contents of two strings by equals() method.</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err="1">
                          <a:solidFill>
                            <a:srgbClr val="000000"/>
                          </a:solidFill>
                          <a:effectLst/>
                          <a:latin typeface="verdana" panose="020B0604030504040204" pitchFamily="34" charset="0"/>
                        </a:rPr>
                        <a:t>StringBuffer</a:t>
                      </a:r>
                      <a:r>
                        <a:rPr lang="en-US" dirty="0">
                          <a:solidFill>
                            <a:srgbClr val="000000"/>
                          </a:solidFill>
                          <a:effectLst/>
                          <a:latin typeface="verdana" panose="020B0604030504040204" pitchFamily="34" charset="0"/>
                        </a:rPr>
                        <a:t> class doesn't override the equals() method of Object class.</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365466532"/>
                  </a:ext>
                </a:extLst>
              </a:tr>
            </a:tbl>
          </a:graphicData>
        </a:graphic>
      </p:graphicFrame>
    </p:spTree>
    <p:extLst>
      <p:ext uri="{BB962C8B-B14F-4D97-AF65-F5344CB8AC3E}">
        <p14:creationId xmlns:p14="http://schemas.microsoft.com/office/powerpoint/2010/main" val="27319391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Wrappers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378582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Wrapper classes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4832092"/>
          </a:xfrm>
          <a:prstGeom prst="rect">
            <a:avLst/>
          </a:prstGeom>
          <a:noFill/>
        </p:spPr>
        <p:txBody>
          <a:bodyPr wrap="square" rtlCol="0">
            <a:spAutoFit/>
          </a:bodyPr>
          <a:lstStyle/>
          <a:p>
            <a:r>
              <a:rPr lang="en-US" sz="2800" dirty="0"/>
              <a:t>The wrapper class in Java provides the mechanism to convert primitive into object and object into primitive.</a:t>
            </a:r>
          </a:p>
          <a:p>
            <a:r>
              <a:rPr lang="en-US" sz="2800" dirty="0"/>
              <a:t>								</a:t>
            </a:r>
          </a:p>
          <a:p>
            <a:r>
              <a:rPr lang="en-US" sz="2800" dirty="0"/>
              <a:t>Since J2SE 5.0, autoboxing and unboxing feature convert primitives into objects and objects into primitives automatically. The automatic conversion of primitive into an object is known as autoboxing and vice-versa unboxing.</a:t>
            </a:r>
          </a:p>
          <a:p>
            <a:endParaRPr lang="en-US" sz="2800" dirty="0"/>
          </a:p>
          <a:p>
            <a:r>
              <a:rPr lang="en-US" sz="2800" dirty="0"/>
              <a:t>Integer </a:t>
            </a:r>
            <a:r>
              <a:rPr lang="en-US" sz="2800" dirty="0" err="1"/>
              <a:t>integer</a:t>
            </a:r>
            <a:r>
              <a:rPr lang="en-US" sz="2800" dirty="0"/>
              <a:t> = 5;  // autoboxing</a:t>
            </a:r>
          </a:p>
          <a:p>
            <a:endParaRPr lang="en-US" sz="2800" dirty="0"/>
          </a:p>
          <a:p>
            <a:r>
              <a:rPr lang="en-US" sz="2800" dirty="0"/>
              <a:t>int a = integer // </a:t>
            </a:r>
            <a:r>
              <a:rPr lang="en-US" sz="2800" dirty="0" err="1"/>
              <a:t>autounboxing</a:t>
            </a:r>
            <a:endParaRPr lang="en-US" sz="2800" dirty="0"/>
          </a:p>
        </p:txBody>
      </p:sp>
    </p:spTree>
    <p:extLst>
      <p:ext uri="{BB962C8B-B14F-4D97-AF65-F5344CB8AC3E}">
        <p14:creationId xmlns:p14="http://schemas.microsoft.com/office/powerpoint/2010/main" val="43067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fontScale="92500"/>
          </a:bodyPr>
          <a:lstStyle/>
          <a:p>
            <a:r>
              <a:rPr lang="en-US" dirty="0"/>
              <a:t>Use of Wrapper classes in Java</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7109639"/>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Change the value in Method</a:t>
            </a:r>
            <a:r>
              <a:rPr lang="en-US" sz="2400" dirty="0"/>
              <a:t>: Java supports only call by value. So, if we pass a primitive value, it will not change the original value. But, if we convert the primitive value in an object, it will change the original value.</a:t>
            </a:r>
          </a:p>
          <a:p>
            <a:endParaRPr lang="en-US" sz="2400" dirty="0"/>
          </a:p>
          <a:p>
            <a:pPr marL="342900" indent="-342900">
              <a:buFont typeface="Wingdings" panose="05000000000000000000" pitchFamily="2" charset="2"/>
              <a:buChar char="v"/>
            </a:pPr>
            <a:r>
              <a:rPr lang="en-US" sz="2400" b="1" dirty="0"/>
              <a:t>Serialization</a:t>
            </a:r>
            <a:r>
              <a:rPr lang="en-US" sz="2400" dirty="0"/>
              <a:t>: We need to convert the objects into streams to perform the serialization. If we have a primitive value, we can convert it in objects through the wrapper classes.</a:t>
            </a:r>
          </a:p>
          <a:p>
            <a:endParaRPr lang="en-US" sz="2400" dirty="0"/>
          </a:p>
          <a:p>
            <a:pPr marL="342900" indent="-342900">
              <a:buFont typeface="Wingdings" panose="05000000000000000000" pitchFamily="2" charset="2"/>
              <a:buChar char="v"/>
            </a:pPr>
            <a:r>
              <a:rPr lang="en-US" sz="2400" b="1" dirty="0"/>
              <a:t>Synchronization</a:t>
            </a:r>
            <a:r>
              <a:rPr lang="en-US" sz="2400" dirty="0"/>
              <a:t>: Java synchronization works with objects in Multithreading.</a:t>
            </a:r>
          </a:p>
          <a:p>
            <a:endParaRPr lang="en-US" sz="2400" dirty="0"/>
          </a:p>
          <a:p>
            <a:pPr marL="342900" indent="-342900">
              <a:buFont typeface="Wingdings" panose="05000000000000000000" pitchFamily="2" charset="2"/>
              <a:buChar char="v"/>
            </a:pPr>
            <a:r>
              <a:rPr lang="en-US" sz="2400" b="1" dirty="0" err="1"/>
              <a:t>java.util</a:t>
            </a:r>
            <a:r>
              <a:rPr lang="en-US" sz="2400" b="1" dirty="0"/>
              <a:t> package</a:t>
            </a:r>
            <a:r>
              <a:rPr lang="en-US" sz="2400" dirty="0"/>
              <a:t>: The </a:t>
            </a:r>
            <a:r>
              <a:rPr lang="en-US" sz="2400" dirty="0" err="1"/>
              <a:t>java.util</a:t>
            </a:r>
            <a:r>
              <a:rPr lang="en-US" sz="2400" dirty="0"/>
              <a:t> package provides the utility classes to deal with objects.</a:t>
            </a:r>
          </a:p>
          <a:p>
            <a:endParaRPr lang="en-US" sz="2400" dirty="0"/>
          </a:p>
          <a:p>
            <a:pPr marL="342900" indent="-342900">
              <a:buFont typeface="Wingdings" panose="05000000000000000000" pitchFamily="2" charset="2"/>
              <a:buChar char="v"/>
            </a:pPr>
            <a:r>
              <a:rPr lang="en-US" sz="2400" b="1" dirty="0"/>
              <a:t>Collection Framework</a:t>
            </a:r>
            <a:r>
              <a:rPr lang="en-US" sz="2400" dirty="0"/>
              <a:t>: Java collection framework works with objects only. All classes of the collection framework (</a:t>
            </a:r>
            <a:r>
              <a:rPr lang="en-US" sz="2400" dirty="0" err="1"/>
              <a:t>ArrayList</a:t>
            </a:r>
            <a:r>
              <a:rPr lang="en-US" sz="2400" dirty="0"/>
              <a:t>, LinkedList, Vector, HashSet, </a:t>
            </a:r>
            <a:r>
              <a:rPr lang="en-US" sz="2400" dirty="0" err="1"/>
              <a:t>LinkedHashSet</a:t>
            </a:r>
            <a:r>
              <a:rPr lang="en-US" sz="2400" dirty="0"/>
              <a:t>, </a:t>
            </a:r>
            <a:r>
              <a:rPr lang="en-US" sz="2400" dirty="0" err="1"/>
              <a:t>TreeSet</a:t>
            </a:r>
            <a:r>
              <a:rPr lang="en-US" sz="2400" dirty="0"/>
              <a:t>, </a:t>
            </a:r>
            <a:r>
              <a:rPr lang="en-US" sz="2400" dirty="0" err="1"/>
              <a:t>PriorityQueue</a:t>
            </a:r>
            <a:r>
              <a:rPr lang="en-US" sz="2400" dirty="0"/>
              <a:t>, </a:t>
            </a:r>
            <a:r>
              <a:rPr lang="en-US" sz="2400" dirty="0" err="1"/>
              <a:t>ArrayDeque</a:t>
            </a:r>
            <a:r>
              <a:rPr lang="en-US" sz="2400" dirty="0"/>
              <a:t>, etc.) deal with objects only.</a:t>
            </a:r>
            <a:endParaRPr lang="en-IN" sz="2400" dirty="0"/>
          </a:p>
        </p:txBody>
      </p:sp>
    </p:spTree>
    <p:extLst>
      <p:ext uri="{BB962C8B-B14F-4D97-AF65-F5344CB8AC3E}">
        <p14:creationId xmlns:p14="http://schemas.microsoft.com/office/powerpoint/2010/main" val="808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arn(inVertic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421481" y="111537"/>
            <a:ext cx="5872164" cy="710381"/>
          </a:xfrm>
        </p:spPr>
        <p:txBody>
          <a:bodyPr/>
          <a:lstStyle/>
          <a:p>
            <a:r>
              <a:rPr lang="en-US" dirty="0"/>
              <a:t>Types Of Wrapper Class</a:t>
            </a:r>
            <a:endParaRPr lang="en-IN" dirty="0"/>
          </a:p>
        </p:txBody>
      </p:sp>
      <p:graphicFrame>
        <p:nvGraphicFramePr>
          <p:cNvPr id="2" name="Table 1">
            <a:extLst>
              <a:ext uri="{FF2B5EF4-FFF2-40B4-BE49-F238E27FC236}">
                <a16:creationId xmlns:a16="http://schemas.microsoft.com/office/drawing/2014/main" xmlns="" id="{CACC0573-A78A-4B14-A933-386CA9384DDE}"/>
              </a:ext>
            </a:extLst>
          </p:cNvPr>
          <p:cNvGraphicFramePr>
            <a:graphicFrameLocks noGrp="1"/>
          </p:cNvGraphicFramePr>
          <p:nvPr>
            <p:extLst>
              <p:ext uri="{D42A27DB-BD31-4B8C-83A1-F6EECF244321}">
                <p14:modId xmlns:p14="http://schemas.microsoft.com/office/powerpoint/2010/main" val="2593982131"/>
              </p:ext>
            </p:extLst>
          </p:nvPr>
        </p:nvGraphicFramePr>
        <p:xfrm>
          <a:off x="857250" y="1143001"/>
          <a:ext cx="7272338" cy="5248273"/>
        </p:xfrm>
        <a:graphic>
          <a:graphicData uri="http://schemas.openxmlformats.org/drawingml/2006/table">
            <a:tbl>
              <a:tblPr/>
              <a:tblGrid>
                <a:gridCol w="3636169">
                  <a:extLst>
                    <a:ext uri="{9D8B030D-6E8A-4147-A177-3AD203B41FA5}">
                      <a16:colId xmlns:a16="http://schemas.microsoft.com/office/drawing/2014/main" xmlns="" val="3645637908"/>
                    </a:ext>
                  </a:extLst>
                </a:gridCol>
                <a:gridCol w="3636169">
                  <a:extLst>
                    <a:ext uri="{9D8B030D-6E8A-4147-A177-3AD203B41FA5}">
                      <a16:colId xmlns:a16="http://schemas.microsoft.com/office/drawing/2014/main" xmlns="" val="3238696758"/>
                    </a:ext>
                  </a:extLst>
                </a:gridCol>
              </a:tblGrid>
              <a:tr h="652153">
                <a:tc>
                  <a:txBody>
                    <a:bodyPr/>
                    <a:lstStyle/>
                    <a:p>
                      <a:pPr algn="l" fontAlgn="t"/>
                      <a:r>
                        <a:rPr lang="en-IN">
                          <a:solidFill>
                            <a:srgbClr val="000000"/>
                          </a:solidFill>
                          <a:effectLst/>
                          <a:latin typeface="times new roman" panose="02020603050405020304" pitchFamily="18" charset="0"/>
                        </a:rPr>
                        <a:t>Primitive Type</a:t>
                      </a:r>
                    </a:p>
                  </a:txBody>
                  <a:tcPr marL="57150" marR="57150" marT="76200" marB="76200">
                    <a:lnL w="6350" cap="flat" cmpd="sng" algn="ctr">
                      <a:solidFill>
                        <a:srgbClr val="10F88B"/>
                      </a:solidFill>
                      <a:prstDash val="solid"/>
                      <a:round/>
                      <a:headEnd type="none" w="med" len="med"/>
                      <a:tailEnd type="none" w="med" len="med"/>
                    </a:lnL>
                    <a:lnR w="6350" cap="flat" cmpd="sng" algn="ctr">
                      <a:solidFill>
                        <a:srgbClr val="10F88B"/>
                      </a:solidFill>
                      <a:prstDash val="solid"/>
                      <a:round/>
                      <a:headEnd type="none" w="med" len="med"/>
                      <a:tailEnd type="none" w="med" len="med"/>
                    </a:lnR>
                    <a:lnT w="6350" cap="flat" cmpd="sng" algn="ctr">
                      <a:solidFill>
                        <a:srgbClr val="10F88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Wrapper class</a:t>
                      </a:r>
                    </a:p>
                  </a:txBody>
                  <a:tcPr marL="57150" marR="57150" marT="76200" marB="76200">
                    <a:lnL w="6350" cap="flat" cmpd="sng" algn="ctr">
                      <a:solidFill>
                        <a:srgbClr val="10F88B"/>
                      </a:solidFill>
                      <a:prstDash val="solid"/>
                      <a:round/>
                      <a:headEnd type="none" w="med" len="med"/>
                      <a:tailEnd type="none" w="med" len="med"/>
                    </a:lnL>
                    <a:lnR w="6350" cap="flat" cmpd="sng" algn="ctr">
                      <a:solidFill>
                        <a:srgbClr val="10F88B"/>
                      </a:solidFill>
                      <a:prstDash val="solid"/>
                      <a:round/>
                      <a:headEnd type="none" w="med" len="med"/>
                      <a:tailEnd type="none" w="med" len="med"/>
                    </a:lnR>
                    <a:lnT w="6350" cap="flat" cmpd="sng" algn="ctr">
                      <a:solidFill>
                        <a:srgbClr val="10F88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909541875"/>
                  </a:ext>
                </a:extLst>
              </a:tr>
              <a:tr h="574515">
                <a:tc>
                  <a:txBody>
                    <a:bodyPr/>
                    <a:lstStyle/>
                    <a:p>
                      <a:pPr algn="l" fontAlgn="t"/>
                      <a:r>
                        <a:rPr lang="en-IN">
                          <a:solidFill>
                            <a:srgbClr val="000000"/>
                          </a:solidFill>
                          <a:effectLst/>
                          <a:latin typeface="verdana" panose="020B0604030504040204" pitchFamily="34" charset="0"/>
                        </a:rPr>
                        <a:t>boolean</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rgbClr val="008000"/>
                          </a:solidFill>
                          <a:effectLst/>
                          <a:latin typeface="verdana" panose="020B0604030504040204" pitchFamily="34" charset="0"/>
                        </a:rPr>
                        <a:t>Boolean</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11150205"/>
                  </a:ext>
                </a:extLst>
              </a:tr>
              <a:tr h="574515">
                <a:tc>
                  <a:txBody>
                    <a:bodyPr/>
                    <a:lstStyle/>
                    <a:p>
                      <a:pPr algn="l" fontAlgn="t"/>
                      <a:r>
                        <a:rPr lang="en-IN">
                          <a:solidFill>
                            <a:srgbClr val="000000"/>
                          </a:solidFill>
                          <a:effectLst/>
                          <a:latin typeface="verdana" panose="020B0604030504040204" pitchFamily="34" charset="0"/>
                        </a:rPr>
                        <a:t>char</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rgbClr val="008000"/>
                          </a:solidFill>
                          <a:effectLst/>
                          <a:latin typeface="verdana" panose="020B0604030504040204" pitchFamily="34" charset="0"/>
                        </a:rPr>
                        <a:t>Character</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299330002"/>
                  </a:ext>
                </a:extLst>
              </a:tr>
              <a:tr h="574515">
                <a:tc>
                  <a:txBody>
                    <a:bodyPr/>
                    <a:lstStyle/>
                    <a:p>
                      <a:pPr algn="l" fontAlgn="t"/>
                      <a:r>
                        <a:rPr lang="en-IN">
                          <a:solidFill>
                            <a:srgbClr val="000000"/>
                          </a:solidFill>
                          <a:effectLst/>
                          <a:latin typeface="verdana" panose="020B0604030504040204" pitchFamily="34" charset="0"/>
                        </a:rPr>
                        <a:t>byte</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rgbClr val="008000"/>
                          </a:solidFill>
                          <a:effectLst/>
                          <a:latin typeface="verdana" panose="020B0604030504040204" pitchFamily="34" charset="0"/>
                        </a:rPr>
                        <a:t>Byte</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685983631"/>
                  </a:ext>
                </a:extLst>
              </a:tr>
              <a:tr h="574515">
                <a:tc>
                  <a:txBody>
                    <a:bodyPr/>
                    <a:lstStyle/>
                    <a:p>
                      <a:pPr algn="l" fontAlgn="t"/>
                      <a:r>
                        <a:rPr lang="en-IN">
                          <a:solidFill>
                            <a:srgbClr val="000000"/>
                          </a:solidFill>
                          <a:effectLst/>
                          <a:latin typeface="verdana" panose="020B0604030504040204" pitchFamily="34" charset="0"/>
                        </a:rPr>
                        <a:t>short</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rgbClr val="008000"/>
                          </a:solidFill>
                          <a:effectLst/>
                          <a:latin typeface="verdana" panose="020B0604030504040204" pitchFamily="34" charset="0"/>
                        </a:rPr>
                        <a:t>Short</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96184417"/>
                  </a:ext>
                </a:extLst>
              </a:tr>
              <a:tr h="574515">
                <a:tc>
                  <a:txBody>
                    <a:bodyPr/>
                    <a:lstStyle/>
                    <a:p>
                      <a:pPr algn="l" fontAlgn="t"/>
                      <a:r>
                        <a:rPr lang="en-IN">
                          <a:solidFill>
                            <a:srgbClr val="000000"/>
                          </a:solidFill>
                          <a:effectLst/>
                          <a:latin typeface="verdana" panose="020B0604030504040204" pitchFamily="34" charset="0"/>
                        </a:rPr>
                        <a:t>int</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rgbClr val="008000"/>
                          </a:solidFill>
                          <a:effectLst/>
                          <a:latin typeface="verdana" panose="020B0604030504040204" pitchFamily="34" charset="0"/>
                        </a:rPr>
                        <a:t>Integer</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228668268"/>
                  </a:ext>
                </a:extLst>
              </a:tr>
              <a:tr h="574515">
                <a:tc>
                  <a:txBody>
                    <a:bodyPr/>
                    <a:lstStyle/>
                    <a:p>
                      <a:pPr algn="l" fontAlgn="t"/>
                      <a:r>
                        <a:rPr lang="en-IN">
                          <a:solidFill>
                            <a:srgbClr val="000000"/>
                          </a:solidFill>
                          <a:effectLst/>
                          <a:latin typeface="verdana" panose="020B0604030504040204" pitchFamily="34" charset="0"/>
                        </a:rPr>
                        <a:t>long</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rgbClr val="008000"/>
                          </a:solidFill>
                          <a:effectLst/>
                          <a:latin typeface="verdana" panose="020B0604030504040204" pitchFamily="34" charset="0"/>
                        </a:rPr>
                        <a:t>Long</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453298091"/>
                  </a:ext>
                </a:extLst>
              </a:tr>
              <a:tr h="574515">
                <a:tc>
                  <a:txBody>
                    <a:bodyPr/>
                    <a:lstStyle/>
                    <a:p>
                      <a:pPr algn="l" fontAlgn="t"/>
                      <a:r>
                        <a:rPr lang="en-IN">
                          <a:solidFill>
                            <a:srgbClr val="000000"/>
                          </a:solidFill>
                          <a:effectLst/>
                          <a:latin typeface="verdana" panose="020B0604030504040204" pitchFamily="34" charset="0"/>
                        </a:rPr>
                        <a:t>float</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dirty="0">
                          <a:solidFill>
                            <a:srgbClr val="008000"/>
                          </a:solidFill>
                          <a:effectLst/>
                          <a:latin typeface="verdana" panose="020B0604030504040204" pitchFamily="34" charset="0"/>
                        </a:rPr>
                        <a:t>Float</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378347271"/>
                  </a:ext>
                </a:extLst>
              </a:tr>
              <a:tr h="574515">
                <a:tc>
                  <a:txBody>
                    <a:bodyPr/>
                    <a:lstStyle/>
                    <a:p>
                      <a:pPr algn="l" fontAlgn="t"/>
                      <a:r>
                        <a:rPr lang="en-IN">
                          <a:solidFill>
                            <a:srgbClr val="000000"/>
                          </a:solidFill>
                          <a:effectLst/>
                          <a:latin typeface="verdana" panose="020B0604030504040204" pitchFamily="34" charset="0"/>
                        </a:rPr>
                        <a:t>double</a:t>
                      </a: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rgbClr val="008000"/>
                          </a:solidFill>
                          <a:effectLst/>
                          <a:latin typeface="verdana" panose="020B0604030504040204" pitchFamily="34" charset="0"/>
                        </a:rPr>
                        <a:t>Double</a:t>
                      </a:r>
                      <a:endParaRPr lang="en-IN" dirty="0">
                        <a:solidFill>
                          <a:srgbClr val="000000"/>
                        </a:solidFill>
                        <a:effectLst/>
                        <a:latin typeface="verdana" panose="020B0604030504040204" pitchFamily="34" charset="0"/>
                      </a:endParaRPr>
                    </a:p>
                  </a:txBody>
                  <a:tcPr marL="38100" marR="381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364611175"/>
                  </a:ext>
                </a:extLst>
              </a:tr>
            </a:tbl>
          </a:graphicData>
        </a:graphic>
      </p:graphicFrame>
    </p:spTree>
    <p:extLst>
      <p:ext uri="{BB962C8B-B14F-4D97-AF65-F5344CB8AC3E}">
        <p14:creationId xmlns:p14="http://schemas.microsoft.com/office/powerpoint/2010/main" val="3739191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650331" y="122336"/>
            <a:ext cx="4207668" cy="754025"/>
          </a:xfrm>
        </p:spPr>
        <p:txBody>
          <a:bodyPr>
            <a:normAutofit fontScale="92500"/>
          </a:bodyPr>
          <a:lstStyle/>
          <a:p>
            <a:r>
              <a:rPr lang="en-US" dirty="0"/>
              <a:t>Auto-Boxing and Auto Unboxing</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6124754"/>
          </a:xfrm>
          <a:prstGeom prst="rect">
            <a:avLst/>
          </a:prstGeom>
          <a:noFill/>
        </p:spPr>
        <p:txBody>
          <a:bodyPr wrap="square" rtlCol="0">
            <a:spAutoFit/>
          </a:bodyPr>
          <a:lstStyle/>
          <a:p>
            <a:r>
              <a:rPr lang="en-US" sz="2800" b="1" dirty="0"/>
              <a:t>Auto-Boxing :-</a:t>
            </a:r>
          </a:p>
          <a:p>
            <a:endParaRPr lang="en-US" sz="2400" dirty="0"/>
          </a:p>
          <a:p>
            <a:r>
              <a:rPr lang="en-US" sz="2400" dirty="0"/>
              <a:t>The automatic conversion of primitive data type into its corresponding wrapper class is known as autoboxing, for example, byte to Byte, char to Character, int to Integer, long to Long, float to Float, </a:t>
            </a:r>
            <a:r>
              <a:rPr lang="en-US" sz="2400" dirty="0" err="1"/>
              <a:t>boolean</a:t>
            </a:r>
            <a:r>
              <a:rPr lang="en-US" sz="2400" dirty="0"/>
              <a:t> to Boolean, double to Double, and short to Short.</a:t>
            </a:r>
          </a:p>
          <a:p>
            <a:endParaRPr lang="en-US" sz="2400" dirty="0"/>
          </a:p>
          <a:p>
            <a:endParaRPr lang="en-US" sz="2400" dirty="0"/>
          </a:p>
          <a:p>
            <a:r>
              <a:rPr lang="en-US" sz="2800" b="1" dirty="0"/>
              <a:t>Auto-Unboxing :-</a:t>
            </a:r>
          </a:p>
          <a:p>
            <a:endParaRPr lang="en-US" sz="2400" dirty="0"/>
          </a:p>
          <a:p>
            <a:r>
              <a:rPr lang="en-US" sz="2400" dirty="0"/>
              <a:t>The automatic conversion of wrapper type into its corresponding primitive type is known as unboxing. It is the reverse process of autoboxing. Since Java 5, we do not need to use the </a:t>
            </a:r>
            <a:r>
              <a:rPr lang="en-US" sz="2400" dirty="0" err="1"/>
              <a:t>intValue</a:t>
            </a:r>
            <a:r>
              <a:rPr lang="en-US" sz="2400" dirty="0"/>
              <a:t>() method of wrapper classes to convert the wrapper type into primitives.</a:t>
            </a:r>
            <a:endParaRPr lang="en-IN" sz="2400" dirty="0"/>
          </a:p>
          <a:p>
            <a:endParaRPr lang="en-IN" sz="2400" dirty="0"/>
          </a:p>
        </p:txBody>
      </p:sp>
    </p:spTree>
    <p:extLst>
      <p:ext uri="{BB962C8B-B14F-4D97-AF65-F5344CB8AC3E}">
        <p14:creationId xmlns:p14="http://schemas.microsoft.com/office/powerpoint/2010/main" val="13463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arn(inVertic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arn(inVertical)">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Arrays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52895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Arrays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6432530"/>
          </a:xfrm>
          <a:prstGeom prst="rect">
            <a:avLst/>
          </a:prstGeom>
          <a:noFill/>
        </p:spPr>
        <p:txBody>
          <a:bodyPr wrap="square" rtlCol="0">
            <a:spAutoFit/>
          </a:bodyPr>
          <a:lstStyle/>
          <a:p>
            <a:pPr lvl="0"/>
            <a:r>
              <a:rPr lang="en-US" sz="2400" dirty="0">
                <a:solidFill>
                  <a:prstClr val="white"/>
                </a:solidFill>
              </a:rPr>
              <a:t>Normally, an array is a collection of similar type of elements which has contiguous memory location.</a:t>
            </a:r>
          </a:p>
          <a:p>
            <a:pPr lvl="0"/>
            <a:r>
              <a:rPr lang="en-US" sz="2400" dirty="0">
                <a:solidFill>
                  <a:prstClr val="white"/>
                </a:solidFill>
              </a:rPr>
              <a:t>								</a:t>
            </a:r>
          </a:p>
          <a:p>
            <a:pPr lvl="0"/>
            <a:r>
              <a:rPr lang="en-US" sz="2400" dirty="0">
                <a:solidFill>
                  <a:prstClr val="white"/>
                </a:solidFill>
              </a:rPr>
              <a:t>Java array is an object which contains elements of a similar data type. Additionally, The elements of an array are stored in a contiguous memory location. It is a data structure where we store similar elements. We can store only a fixed set of elements in a Java array.</a:t>
            </a:r>
          </a:p>
          <a:p>
            <a:pPr lvl="0"/>
            <a:endParaRPr lang="en-US" sz="2400" dirty="0">
              <a:solidFill>
                <a:prstClr val="white"/>
              </a:solidFill>
            </a:endParaRPr>
          </a:p>
          <a:p>
            <a:pPr lvl="0"/>
            <a:r>
              <a:rPr lang="en-US" sz="2400" dirty="0">
                <a:solidFill>
                  <a:prstClr val="white"/>
                </a:solidFill>
              </a:rPr>
              <a:t>Array in Java is index-based, the first element of the array is stored at the 0th index, 2nd element is stored on 1st index and so on.</a:t>
            </a:r>
          </a:p>
          <a:p>
            <a:pPr lvl="0"/>
            <a:endParaRPr lang="en-US" sz="2400" dirty="0">
              <a:solidFill>
                <a:prstClr val="white"/>
              </a:solidFill>
            </a:endParaRPr>
          </a:p>
          <a:p>
            <a:pPr lvl="0"/>
            <a:r>
              <a:rPr lang="en-US" sz="2400" dirty="0">
                <a:solidFill>
                  <a:prstClr val="white"/>
                </a:solidFill>
              </a:rPr>
              <a:t>In Java, array is an object of a dynamically generated class. Java array inherits the Object class, and implements the Serializable as well as Cloneable interfaces. We can store primitive values or objects in an array in Java. Like C/C++, we can also create single </a:t>
            </a:r>
            <a:r>
              <a:rPr lang="en-US" sz="2400" dirty="0" err="1">
                <a:solidFill>
                  <a:prstClr val="white"/>
                </a:solidFill>
              </a:rPr>
              <a:t>dimentional</a:t>
            </a:r>
            <a:r>
              <a:rPr lang="en-US" sz="2400" dirty="0">
                <a:solidFill>
                  <a:prstClr val="white"/>
                </a:solidFill>
              </a:rPr>
              <a:t> or </a:t>
            </a:r>
            <a:r>
              <a:rPr lang="en-US" sz="2400" dirty="0" err="1">
                <a:solidFill>
                  <a:prstClr val="white"/>
                </a:solidFill>
              </a:rPr>
              <a:t>multidimentional</a:t>
            </a:r>
            <a:r>
              <a:rPr lang="en-US" sz="2400" dirty="0">
                <a:solidFill>
                  <a:prstClr val="white"/>
                </a:solidFill>
              </a:rPr>
              <a:t> arrays in Java.</a:t>
            </a:r>
          </a:p>
          <a:p>
            <a:endParaRPr lang="en-US" sz="2800" dirty="0"/>
          </a:p>
        </p:txBody>
      </p:sp>
    </p:spTree>
    <p:extLst>
      <p:ext uri="{BB962C8B-B14F-4D97-AF65-F5344CB8AC3E}">
        <p14:creationId xmlns:p14="http://schemas.microsoft.com/office/powerpoint/2010/main" val="24030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650331" y="122336"/>
            <a:ext cx="4207668" cy="754025"/>
          </a:xfrm>
        </p:spPr>
        <p:txBody>
          <a:bodyPr>
            <a:normAutofit/>
          </a:bodyPr>
          <a:lstStyle/>
          <a:p>
            <a:r>
              <a:rPr lang="en-US" dirty="0"/>
              <a:t>Advantages and </a:t>
            </a:r>
            <a:r>
              <a:rPr lang="en-US" dirty="0" err="1"/>
              <a:t>DisAdvantages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55092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orbel" panose="020B0503020204020204"/>
                <a:ea typeface="+mn-ea"/>
                <a:cs typeface="+mn-cs"/>
              </a:rPr>
              <a:t>Advantages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Corbel" panose="020B050302020402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orbel" panose="020B0503020204020204"/>
                <a:ea typeface="+mn-ea"/>
                <a:cs typeface="+mn-cs"/>
              </a:rPr>
              <a:t>Code Optimization: </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It makes the code optimized, we can retrieve or sort the data efficiently.</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orbel" panose="020B0503020204020204"/>
                <a:ea typeface="+mn-ea"/>
                <a:cs typeface="+mn-cs"/>
              </a:rPr>
              <a:t>Random access: </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We can get any data located at an index position.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orbel" panose="020B0503020204020204"/>
                <a:ea typeface="+mn-ea"/>
                <a:cs typeface="+mn-cs"/>
              </a:rPr>
              <a:t>Disadvantages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Corbel" panose="020B050302020402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solidFill>
                <a:effectLst/>
                <a:uLnTx/>
                <a:uFillTx/>
                <a:latin typeface="Corbel" panose="020B0503020204020204"/>
                <a:ea typeface="+mn-ea"/>
                <a:cs typeface="+mn-cs"/>
              </a:rPr>
              <a:t>Size Limit: </a:t>
            </a:r>
            <a:r>
              <a:rPr kumimoji="0" lang="en-US" sz="2400" b="0" i="0" u="none" strike="noStrike" kern="1200" cap="none" spc="0" normalizeH="0" baseline="0" noProof="0" dirty="0">
                <a:ln>
                  <a:noFill/>
                </a:ln>
                <a:solidFill>
                  <a:prstClr val="white"/>
                </a:solidFill>
                <a:effectLst/>
                <a:uLnTx/>
                <a:uFillTx/>
                <a:latin typeface="Corbel" panose="020B0503020204020204"/>
                <a:ea typeface="+mn-ea"/>
                <a:cs typeface="+mn-cs"/>
              </a:rPr>
              <a:t>We can store only the fixed size of elements in the array. It doesn't grow its size at runtime. To solve this problem, collection framework is used in Java which grows automatically.</a:t>
            </a:r>
            <a:endParaRPr kumimoji="0" lang="en-IN" sz="2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85651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Primitive Data Types</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3477875"/>
          </a:xfrm>
          <a:prstGeom prst="rect">
            <a:avLst/>
          </a:prstGeom>
          <a:noFill/>
        </p:spPr>
        <p:txBody>
          <a:bodyPr wrap="square" rtlCol="0">
            <a:spAutoFit/>
          </a:bodyPr>
          <a:lstStyle/>
          <a:p>
            <a:r>
              <a:rPr lang="en-IN" sz="2200" b="0" i="0" dirty="0">
                <a:solidFill>
                  <a:schemeClr val="tx2">
                    <a:lumMod val="60000"/>
                    <a:lumOff val="40000"/>
                  </a:schemeClr>
                </a:solidFill>
                <a:effectLst/>
                <a:latin typeface="verdana" panose="020B0604030504040204" pitchFamily="34" charset="0"/>
              </a:rPr>
              <a:t>There are 8 types of primitive data types:</a:t>
            </a:r>
          </a:p>
          <a:p>
            <a:endParaRPr lang="en-IN" sz="2200" b="0" i="0" dirty="0">
              <a:solidFill>
                <a:schemeClr val="tx2">
                  <a:lumMod val="60000"/>
                  <a:lumOff val="40000"/>
                </a:schemeClr>
              </a:solidFill>
              <a:effectLst/>
              <a:latin typeface="verdana" panose="020B0604030504040204" pitchFamily="34" charset="0"/>
            </a:endParaRPr>
          </a:p>
          <a:p>
            <a:pPr lvl="5"/>
            <a:r>
              <a:rPr lang="en-IN" sz="2200" b="0" i="0" dirty="0">
                <a:solidFill>
                  <a:schemeClr val="tx2">
                    <a:lumMod val="60000"/>
                    <a:lumOff val="40000"/>
                  </a:schemeClr>
                </a:solidFill>
                <a:effectLst/>
                <a:latin typeface="verdana" panose="020B0604030504040204" pitchFamily="34" charset="0"/>
              </a:rPr>
              <a:t>1. </a:t>
            </a:r>
            <a:r>
              <a:rPr lang="en-IN" sz="2200" b="0" i="0" dirty="0" err="1">
                <a:solidFill>
                  <a:schemeClr val="tx2">
                    <a:lumMod val="60000"/>
                    <a:lumOff val="40000"/>
                  </a:schemeClr>
                </a:solidFill>
                <a:effectLst/>
                <a:latin typeface="verdana" panose="020B0604030504040204" pitchFamily="34" charset="0"/>
              </a:rPr>
              <a:t>boolean</a:t>
            </a:r>
            <a:r>
              <a:rPr lang="en-IN" sz="2200" b="0" i="0" dirty="0">
                <a:solidFill>
                  <a:schemeClr val="tx2">
                    <a:lumMod val="60000"/>
                    <a:lumOff val="40000"/>
                  </a:schemeClr>
                </a:solidFill>
                <a:effectLst/>
                <a:latin typeface="verdana" panose="020B0604030504040204" pitchFamily="34" charset="0"/>
              </a:rPr>
              <a:t> data type</a:t>
            </a:r>
          </a:p>
          <a:p>
            <a:pPr lvl="5"/>
            <a:r>
              <a:rPr lang="en-IN" sz="2200" b="0" i="0" dirty="0">
                <a:solidFill>
                  <a:schemeClr val="tx2">
                    <a:lumMod val="60000"/>
                    <a:lumOff val="40000"/>
                  </a:schemeClr>
                </a:solidFill>
                <a:effectLst/>
                <a:latin typeface="verdana" panose="020B0604030504040204" pitchFamily="34" charset="0"/>
              </a:rPr>
              <a:t>2. byte data type</a:t>
            </a:r>
          </a:p>
          <a:p>
            <a:pPr lvl="5"/>
            <a:r>
              <a:rPr lang="en-IN" sz="2200" b="0" i="0" dirty="0">
                <a:solidFill>
                  <a:schemeClr val="tx2">
                    <a:lumMod val="60000"/>
                    <a:lumOff val="40000"/>
                  </a:schemeClr>
                </a:solidFill>
                <a:effectLst/>
                <a:latin typeface="verdana" panose="020B0604030504040204" pitchFamily="34" charset="0"/>
              </a:rPr>
              <a:t>3. char data type</a:t>
            </a:r>
          </a:p>
          <a:p>
            <a:pPr lvl="5"/>
            <a:r>
              <a:rPr lang="en-IN" sz="2200" b="0" i="0" dirty="0">
                <a:solidFill>
                  <a:schemeClr val="tx2">
                    <a:lumMod val="60000"/>
                    <a:lumOff val="40000"/>
                  </a:schemeClr>
                </a:solidFill>
                <a:effectLst/>
                <a:latin typeface="verdana" panose="020B0604030504040204" pitchFamily="34" charset="0"/>
              </a:rPr>
              <a:t>4. short data type</a:t>
            </a:r>
          </a:p>
          <a:p>
            <a:pPr lvl="5"/>
            <a:r>
              <a:rPr lang="en-IN" sz="2200" b="0" i="0" dirty="0">
                <a:solidFill>
                  <a:schemeClr val="tx2">
                    <a:lumMod val="60000"/>
                    <a:lumOff val="40000"/>
                  </a:schemeClr>
                </a:solidFill>
                <a:effectLst/>
                <a:latin typeface="verdana" panose="020B0604030504040204" pitchFamily="34" charset="0"/>
              </a:rPr>
              <a:t>5. int data type</a:t>
            </a:r>
          </a:p>
          <a:p>
            <a:pPr lvl="5"/>
            <a:r>
              <a:rPr lang="en-IN" sz="2200" b="0" i="0" dirty="0">
                <a:solidFill>
                  <a:schemeClr val="tx2">
                    <a:lumMod val="60000"/>
                    <a:lumOff val="40000"/>
                  </a:schemeClr>
                </a:solidFill>
                <a:effectLst/>
                <a:latin typeface="verdana" panose="020B0604030504040204" pitchFamily="34" charset="0"/>
              </a:rPr>
              <a:t>6. long data type</a:t>
            </a:r>
          </a:p>
          <a:p>
            <a:pPr lvl="5"/>
            <a:r>
              <a:rPr lang="en-IN" sz="2200" b="0" i="0" dirty="0">
                <a:solidFill>
                  <a:schemeClr val="tx2">
                    <a:lumMod val="60000"/>
                    <a:lumOff val="40000"/>
                  </a:schemeClr>
                </a:solidFill>
                <a:effectLst/>
                <a:latin typeface="verdana" panose="020B0604030504040204" pitchFamily="34" charset="0"/>
              </a:rPr>
              <a:t>7. float data type</a:t>
            </a:r>
          </a:p>
          <a:p>
            <a:pPr lvl="5"/>
            <a:r>
              <a:rPr lang="en-IN" sz="2200" b="0" i="0" dirty="0">
                <a:solidFill>
                  <a:schemeClr val="tx2">
                    <a:lumMod val="60000"/>
                    <a:lumOff val="40000"/>
                  </a:schemeClr>
                </a:solidFill>
                <a:effectLst/>
                <a:latin typeface="verdana" panose="020B0604030504040204" pitchFamily="34" charset="0"/>
              </a:rPr>
              <a:t>8. double data type</a:t>
            </a:r>
          </a:p>
        </p:txBody>
      </p:sp>
    </p:spTree>
    <p:extLst>
      <p:ext uri="{BB962C8B-B14F-4D97-AF65-F5344CB8AC3E}">
        <p14:creationId xmlns:p14="http://schemas.microsoft.com/office/powerpoint/2010/main" val="217070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193256" y="112810"/>
            <a:ext cx="1971674" cy="754025"/>
          </a:xfrm>
        </p:spPr>
        <p:txBody>
          <a:bodyPr>
            <a:normAutofit/>
          </a:bodyPr>
          <a:lstStyle/>
          <a:p>
            <a:r>
              <a:rPr lang="en-US" dirty="0"/>
              <a:t>Types of Array</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5262979"/>
          </a:xfrm>
          <a:prstGeom prst="rect">
            <a:avLst/>
          </a:prstGeom>
          <a:noFill/>
        </p:spPr>
        <p:txBody>
          <a:bodyPr wrap="square" rtlCol="0">
            <a:spAutoFit/>
          </a:bodyPr>
          <a:lstStyle/>
          <a:p>
            <a:r>
              <a:rPr lang="en-US" sz="2400" dirty="0"/>
              <a:t>There are two types of array.</a:t>
            </a:r>
          </a:p>
          <a:p>
            <a:endParaRPr lang="en-US" sz="2400" dirty="0"/>
          </a:p>
          <a:p>
            <a:pPr marL="342900" indent="-342900">
              <a:buFont typeface="Wingdings" panose="05000000000000000000" pitchFamily="2" charset="2"/>
              <a:buChar char="Ø"/>
            </a:pPr>
            <a:r>
              <a:rPr lang="en-US" sz="2400" b="1" dirty="0"/>
              <a:t>Single Dimensional Array</a:t>
            </a:r>
          </a:p>
          <a:p>
            <a:pPr lvl="2"/>
            <a:endParaRPr lang="en-US" sz="2400" dirty="0"/>
          </a:p>
          <a:p>
            <a:pPr lvl="2"/>
            <a:r>
              <a:rPr lang="en-US" sz="2400" dirty="0" err="1"/>
              <a:t>dataType</a:t>
            </a:r>
            <a:r>
              <a:rPr lang="en-US" sz="2400" dirty="0"/>
              <a:t>[] </a:t>
            </a:r>
            <a:r>
              <a:rPr lang="en-US" sz="2400" dirty="0" err="1"/>
              <a:t>arr</a:t>
            </a:r>
            <a:r>
              <a:rPr lang="en-US" sz="2400" dirty="0"/>
              <a:t>; </a:t>
            </a:r>
          </a:p>
          <a:p>
            <a:pPr lvl="2"/>
            <a:r>
              <a:rPr lang="en-US" sz="2400" dirty="0" err="1"/>
              <a:t>dataType</a:t>
            </a:r>
            <a:r>
              <a:rPr lang="en-US" sz="2400" dirty="0"/>
              <a:t> []</a:t>
            </a:r>
            <a:r>
              <a:rPr lang="en-US" sz="2400" dirty="0" err="1"/>
              <a:t>arr</a:t>
            </a:r>
            <a:r>
              <a:rPr lang="en-US" sz="2400" dirty="0"/>
              <a:t>; </a:t>
            </a:r>
          </a:p>
          <a:p>
            <a:pPr lvl="2"/>
            <a:r>
              <a:rPr lang="en-US" sz="2400" dirty="0" err="1"/>
              <a:t>dataType</a:t>
            </a:r>
            <a:r>
              <a:rPr lang="en-US" sz="2400" dirty="0"/>
              <a:t> </a:t>
            </a:r>
            <a:r>
              <a:rPr lang="en-US" sz="2400" dirty="0" err="1"/>
              <a:t>arr</a:t>
            </a:r>
            <a:r>
              <a:rPr lang="en-US" sz="2400" dirty="0"/>
              <a:t>[];</a:t>
            </a:r>
          </a:p>
          <a:p>
            <a:pPr lvl="2"/>
            <a:r>
              <a:rPr lang="en-US" sz="2400" dirty="0"/>
              <a:t> </a:t>
            </a:r>
          </a:p>
          <a:p>
            <a:pPr marL="342900" indent="-342900">
              <a:buFont typeface="Wingdings" panose="05000000000000000000" pitchFamily="2" charset="2"/>
              <a:buChar char="Ø"/>
            </a:pPr>
            <a:r>
              <a:rPr lang="en-US" sz="2400" b="1" dirty="0"/>
              <a:t>Multidimensional Array</a:t>
            </a:r>
          </a:p>
          <a:p>
            <a:pPr marL="342900" indent="-342900">
              <a:buFont typeface="Wingdings" panose="05000000000000000000" pitchFamily="2" charset="2"/>
              <a:buChar char="Ø"/>
            </a:pPr>
            <a:endParaRPr lang="en-US" sz="2400" dirty="0"/>
          </a:p>
          <a:p>
            <a:pPr lvl="2"/>
            <a:r>
              <a:rPr lang="en-IN" sz="2400" dirty="0" err="1"/>
              <a:t>dataType</a:t>
            </a:r>
            <a:r>
              <a:rPr lang="en-IN" sz="2400" dirty="0"/>
              <a:t>[][] </a:t>
            </a:r>
            <a:r>
              <a:rPr lang="en-IN" sz="2400" dirty="0" err="1"/>
              <a:t>arrayRefVar</a:t>
            </a:r>
            <a:r>
              <a:rPr lang="en-IN" sz="2400" dirty="0"/>
              <a:t>; </a:t>
            </a:r>
          </a:p>
          <a:p>
            <a:pPr lvl="2"/>
            <a:r>
              <a:rPr lang="en-IN" sz="2400" dirty="0" err="1"/>
              <a:t>dataType</a:t>
            </a:r>
            <a:r>
              <a:rPr lang="en-IN" sz="2400" dirty="0"/>
              <a:t> [][]</a:t>
            </a:r>
            <a:r>
              <a:rPr lang="en-IN" sz="2400" dirty="0" err="1"/>
              <a:t>arrayRefVar</a:t>
            </a:r>
            <a:r>
              <a:rPr lang="en-IN" sz="2400" dirty="0"/>
              <a:t>; </a:t>
            </a:r>
          </a:p>
          <a:p>
            <a:pPr lvl="2"/>
            <a:r>
              <a:rPr lang="en-IN" sz="2400" dirty="0" err="1"/>
              <a:t>dataType</a:t>
            </a:r>
            <a:r>
              <a:rPr lang="en-IN" sz="2400" dirty="0"/>
              <a:t> </a:t>
            </a:r>
            <a:r>
              <a:rPr lang="en-IN" sz="2400" dirty="0" err="1"/>
              <a:t>arrayRefVar</a:t>
            </a:r>
            <a:r>
              <a:rPr lang="en-IN" sz="2400" dirty="0"/>
              <a:t>[][]; </a:t>
            </a:r>
          </a:p>
          <a:p>
            <a:pPr lvl="2"/>
            <a:r>
              <a:rPr lang="en-IN" sz="2400" dirty="0" err="1"/>
              <a:t>dataType</a:t>
            </a:r>
            <a:r>
              <a:rPr lang="en-IN" sz="2400" dirty="0"/>
              <a:t> []</a:t>
            </a:r>
            <a:r>
              <a:rPr lang="en-IN" sz="2400" dirty="0" err="1"/>
              <a:t>arrayRefVar</a:t>
            </a:r>
            <a:r>
              <a:rPr lang="en-IN" sz="2400" dirty="0"/>
              <a:t>[]; </a:t>
            </a:r>
          </a:p>
        </p:txBody>
      </p:sp>
    </p:spTree>
    <p:extLst>
      <p:ext uri="{BB962C8B-B14F-4D97-AF65-F5344CB8AC3E}">
        <p14:creationId xmlns:p14="http://schemas.microsoft.com/office/powerpoint/2010/main" val="132237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arn(inVertical)">
                                      <p:cBhvr>
                                        <p:cTn id="20" dur="500"/>
                                        <p:tgtEl>
                                          <p:spTgt spid="4">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arn(inVertic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arn(inVertical)">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barn(inVertical)">
                                      <p:cBhvr>
                                        <p:cTn id="33" dur="500"/>
                                        <p:tgtEl>
                                          <p:spTgt spid="4">
                                            <p:txEl>
                                              <p:pRg st="10" end="10"/>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barn(inVertical)">
                                      <p:cBhvr>
                                        <p:cTn id="36" dur="500"/>
                                        <p:tgtEl>
                                          <p:spTgt spid="4">
                                            <p:txEl>
                                              <p:pRg st="11" end="11"/>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Effect transition="in" filter="barn(inVertical)">
                                      <p:cBhvr>
                                        <p:cTn id="39" dur="500"/>
                                        <p:tgtEl>
                                          <p:spTgt spid="4">
                                            <p:txEl>
                                              <p:pRg st="12" end="12"/>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4">
                                            <p:txEl>
                                              <p:pRg st="13" end="13"/>
                                            </p:txEl>
                                          </p:spTgt>
                                        </p:tgtEl>
                                        <p:attrNameLst>
                                          <p:attrName>style.visibility</p:attrName>
                                        </p:attrNameLst>
                                      </p:cBhvr>
                                      <p:to>
                                        <p:strVal val="visible"/>
                                      </p:to>
                                    </p:set>
                                    <p:animEffect transition="in" filter="barn(inVertical)">
                                      <p:cBhvr>
                                        <p:cTn id="4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64494" y="4016353"/>
            <a:ext cx="6858000" cy="1641490"/>
          </a:xfrm>
        </p:spPr>
        <p:txBody>
          <a:bodyPr>
            <a:normAutofit fontScale="90000"/>
          </a:bodyPr>
          <a:lstStyle/>
          <a:p>
            <a:r>
              <a:rPr lang="en-US" dirty="0"/>
              <a:t>Exception </a:t>
            </a:r>
            <a:br>
              <a:rPr lang="en-US" dirty="0"/>
            </a:br>
            <a:r>
              <a:rPr lang="en-US" dirty="0"/>
              <a:t>Handling</a:t>
            </a:r>
            <a:endParaRPr lang="en-IN" dirty="0"/>
          </a:p>
        </p:txBody>
      </p:sp>
    </p:spTree>
    <p:extLst>
      <p:ext uri="{BB962C8B-B14F-4D97-AF65-F5344CB8AC3E}">
        <p14:creationId xmlns:p14="http://schemas.microsoft.com/office/powerpoint/2010/main" val="29056594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964407" y="1"/>
            <a:ext cx="6858000" cy="710381"/>
          </a:xfrm>
        </p:spPr>
        <p:txBody>
          <a:bodyPr/>
          <a:lstStyle/>
          <a:p>
            <a:r>
              <a:rPr lang="en-IN" dirty="0"/>
              <a:t>What is Exception</a:t>
            </a:r>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740307"/>
          </a:xfrm>
          <a:prstGeom prst="rect">
            <a:avLst/>
          </a:prstGeom>
          <a:noFill/>
        </p:spPr>
        <p:txBody>
          <a:bodyPr wrap="square" rtlCol="0">
            <a:spAutoFit/>
          </a:bodyPr>
          <a:lstStyle/>
          <a:p>
            <a:pPr lvl="0"/>
            <a:r>
              <a:rPr lang="en-US" sz="2400" dirty="0">
                <a:solidFill>
                  <a:prstClr val="white"/>
                </a:solidFill>
              </a:rPr>
              <a:t>Before learning Exception Handling, lets understand Why we need Exception Handling. Sometimes , we encounter some issue in runtime which terminate program instantly. That  issues can be </a:t>
            </a:r>
            <a:r>
              <a:rPr lang="en-US" sz="2400" b="1" dirty="0">
                <a:solidFill>
                  <a:prstClr val="white"/>
                </a:solidFill>
              </a:rPr>
              <a:t>Error</a:t>
            </a:r>
            <a:r>
              <a:rPr lang="en-US" sz="2400" dirty="0">
                <a:solidFill>
                  <a:prstClr val="white"/>
                </a:solidFill>
              </a:rPr>
              <a:t> or </a:t>
            </a:r>
            <a:r>
              <a:rPr lang="en-US" sz="2400" b="1" dirty="0">
                <a:solidFill>
                  <a:prstClr val="white"/>
                </a:solidFill>
              </a:rPr>
              <a:t>Exception</a:t>
            </a:r>
            <a:r>
              <a:rPr lang="en-US" sz="2400" dirty="0">
                <a:solidFill>
                  <a:prstClr val="white"/>
                </a:solidFill>
              </a:rPr>
              <a:t>.</a:t>
            </a:r>
          </a:p>
          <a:p>
            <a:pPr lvl="0"/>
            <a:endParaRPr lang="en-US" sz="2400" dirty="0">
              <a:solidFill>
                <a:prstClr val="white"/>
              </a:solidFill>
            </a:endParaRPr>
          </a:p>
          <a:p>
            <a:pPr lvl="0"/>
            <a:r>
              <a:rPr lang="en-US" sz="2400" dirty="0">
                <a:solidFill>
                  <a:prstClr val="white"/>
                </a:solidFill>
              </a:rPr>
              <a:t>The </a:t>
            </a:r>
            <a:r>
              <a:rPr lang="en-US" sz="2400" b="1" dirty="0">
                <a:solidFill>
                  <a:prstClr val="white"/>
                </a:solidFill>
              </a:rPr>
              <a:t>Error</a:t>
            </a:r>
            <a:r>
              <a:rPr lang="en-US" sz="2400" dirty="0">
                <a:solidFill>
                  <a:prstClr val="white"/>
                </a:solidFill>
              </a:rPr>
              <a:t> indicates a problem that mainly occurs due to the lack of system resources and our application should not catch these types of problems. </a:t>
            </a:r>
          </a:p>
          <a:p>
            <a:pPr lvl="0"/>
            <a:endParaRPr lang="en-US" sz="2400" dirty="0">
              <a:solidFill>
                <a:prstClr val="white"/>
              </a:solidFill>
            </a:endParaRPr>
          </a:p>
          <a:p>
            <a:pPr lvl="0"/>
            <a:r>
              <a:rPr lang="en-US" sz="2400" dirty="0">
                <a:solidFill>
                  <a:prstClr val="white"/>
                </a:solidFill>
              </a:rPr>
              <a:t>Some of the examples of errors are system crash error and out of memory error.</a:t>
            </a:r>
          </a:p>
          <a:p>
            <a:pPr lvl="0"/>
            <a:endParaRPr lang="en-US" sz="2400" dirty="0">
              <a:solidFill>
                <a:prstClr val="white"/>
              </a:solidFill>
            </a:endParaRPr>
          </a:p>
          <a:p>
            <a:pPr lvl="0"/>
            <a:r>
              <a:rPr lang="en-US" sz="2400" b="1" dirty="0">
                <a:solidFill>
                  <a:prstClr val="white"/>
                </a:solidFill>
              </a:rPr>
              <a:t>Exceptions</a:t>
            </a:r>
            <a:r>
              <a:rPr lang="en-US" sz="2400" dirty="0">
                <a:solidFill>
                  <a:prstClr val="white"/>
                </a:solidFill>
              </a:rPr>
              <a:t> are the problems which can occur at runtime and compile time. It mainly occurs in the code written by the developers. </a:t>
            </a:r>
          </a:p>
          <a:p>
            <a:pPr lvl="0"/>
            <a:endParaRPr lang="en-US" sz="2400" dirty="0">
              <a:solidFill>
                <a:prstClr val="white"/>
              </a:solidFill>
            </a:endParaRPr>
          </a:p>
          <a:p>
            <a:pPr lvl="0"/>
            <a:r>
              <a:rPr lang="en-US" sz="2400" dirty="0">
                <a:solidFill>
                  <a:prstClr val="white"/>
                </a:solidFill>
              </a:rPr>
              <a:t>Exceptions are divided into two categories such as </a:t>
            </a:r>
            <a:r>
              <a:rPr lang="en-US" sz="2400" b="1" dirty="0">
                <a:solidFill>
                  <a:prstClr val="white"/>
                </a:solidFill>
              </a:rPr>
              <a:t>checked</a:t>
            </a:r>
            <a:r>
              <a:rPr lang="en-US" sz="2400" dirty="0">
                <a:solidFill>
                  <a:prstClr val="white"/>
                </a:solidFill>
              </a:rPr>
              <a:t> exceptions and </a:t>
            </a:r>
            <a:r>
              <a:rPr lang="en-US" sz="2400" b="1" dirty="0">
                <a:solidFill>
                  <a:prstClr val="white"/>
                </a:solidFill>
              </a:rPr>
              <a:t>unchecked</a:t>
            </a:r>
            <a:r>
              <a:rPr lang="en-US" sz="2400" dirty="0">
                <a:solidFill>
                  <a:prstClr val="white"/>
                </a:solidFill>
              </a:rPr>
              <a:t> exceptions. </a:t>
            </a:r>
          </a:p>
          <a:p>
            <a:pPr lvl="0"/>
            <a:endParaRPr lang="en-US" sz="2400" dirty="0">
              <a:solidFill>
                <a:prstClr val="white"/>
              </a:solidFill>
            </a:endParaRPr>
          </a:p>
        </p:txBody>
      </p:sp>
    </p:spTree>
    <p:extLst>
      <p:ext uri="{BB962C8B-B14F-4D97-AF65-F5344CB8AC3E}">
        <p14:creationId xmlns:p14="http://schemas.microsoft.com/office/powerpoint/2010/main" val="229620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650331" y="122336"/>
            <a:ext cx="4207668" cy="754025"/>
          </a:xfrm>
        </p:spPr>
        <p:txBody>
          <a:bodyPr>
            <a:normAutofit/>
          </a:bodyPr>
          <a:lstStyle/>
          <a:p>
            <a:r>
              <a:rPr lang="en-US" dirty="0"/>
              <a:t>Exception Handling in Java</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5447645"/>
          </a:xfrm>
          <a:prstGeom prst="rect">
            <a:avLst/>
          </a:prstGeom>
          <a:noFill/>
        </p:spPr>
        <p:txBody>
          <a:bodyPr wrap="square" rtlCol="0">
            <a:spAutoFit/>
          </a:bodyPr>
          <a:lstStyle/>
          <a:p>
            <a:pPr lvl="0">
              <a:defRPr/>
            </a:pPr>
            <a:r>
              <a:rPr lang="en-US" sz="2400" dirty="0">
                <a:solidFill>
                  <a:prstClr val="white"/>
                </a:solidFill>
              </a:rPr>
              <a:t>The </a:t>
            </a:r>
            <a:r>
              <a:rPr lang="en-US" sz="2400" b="1" dirty="0">
                <a:solidFill>
                  <a:prstClr val="white"/>
                </a:solidFill>
              </a:rPr>
              <a:t>Exception Handling </a:t>
            </a:r>
            <a:r>
              <a:rPr lang="en-US" sz="2400" dirty="0">
                <a:solidFill>
                  <a:prstClr val="white"/>
                </a:solidFill>
              </a:rPr>
              <a:t>in Java is one of the powerful mechanism to handle the runtime </a:t>
            </a:r>
            <a:r>
              <a:rPr lang="en-US" sz="2400" dirty="0" err="1" smtClean="0">
                <a:solidFill>
                  <a:prstClr val="white"/>
                </a:solidFill>
              </a:rPr>
              <a:t>unexected</a:t>
            </a:r>
            <a:r>
              <a:rPr lang="en-US" sz="2400" smtClean="0">
                <a:solidFill>
                  <a:prstClr val="white"/>
                </a:solidFill>
              </a:rPr>
              <a:t> situations so </a:t>
            </a:r>
            <a:r>
              <a:rPr lang="en-US" sz="2400" dirty="0">
                <a:solidFill>
                  <a:prstClr val="white"/>
                </a:solidFill>
              </a:rPr>
              <a:t>that normal flow of the application can be maintained.</a:t>
            </a:r>
          </a:p>
          <a:p>
            <a:pPr lvl="0">
              <a:defRPr/>
            </a:pPr>
            <a:endParaRPr lang="en-US" sz="2400" dirty="0">
              <a:solidFill>
                <a:prstClr val="white"/>
              </a:solidFill>
            </a:endParaRPr>
          </a:p>
          <a:p>
            <a:pPr lvl="0">
              <a:defRPr/>
            </a:pPr>
            <a:r>
              <a:rPr lang="en-US" sz="2400" dirty="0">
                <a:solidFill>
                  <a:prstClr val="white"/>
                </a:solidFill>
              </a:rPr>
              <a:t>Exception Handling is a mechanism to handle runtime errors such as </a:t>
            </a:r>
            <a:r>
              <a:rPr lang="en-US" sz="2400" dirty="0" err="1">
                <a:solidFill>
                  <a:prstClr val="white"/>
                </a:solidFill>
              </a:rPr>
              <a:t>ClassNotFoundException</a:t>
            </a:r>
            <a:r>
              <a:rPr lang="en-US" sz="2400" dirty="0">
                <a:solidFill>
                  <a:prstClr val="white"/>
                </a:solidFill>
              </a:rPr>
              <a:t>, </a:t>
            </a:r>
            <a:r>
              <a:rPr lang="en-US" sz="2400" dirty="0" err="1">
                <a:solidFill>
                  <a:prstClr val="white"/>
                </a:solidFill>
              </a:rPr>
              <a:t>IOException</a:t>
            </a:r>
            <a:r>
              <a:rPr lang="en-US" sz="2400" dirty="0">
                <a:solidFill>
                  <a:prstClr val="white"/>
                </a:solidFill>
              </a:rPr>
              <a:t>, </a:t>
            </a:r>
            <a:r>
              <a:rPr lang="en-US" sz="2400" dirty="0" err="1">
                <a:solidFill>
                  <a:prstClr val="white"/>
                </a:solidFill>
              </a:rPr>
              <a:t>SQLException</a:t>
            </a:r>
            <a:r>
              <a:rPr lang="en-US" sz="2400" dirty="0">
                <a:solidFill>
                  <a:prstClr val="white"/>
                </a:solidFill>
              </a:rPr>
              <a:t>, </a:t>
            </a:r>
            <a:r>
              <a:rPr lang="en-US" sz="2400" dirty="0" err="1">
                <a:solidFill>
                  <a:prstClr val="white"/>
                </a:solidFill>
              </a:rPr>
              <a:t>RemoteException</a:t>
            </a:r>
            <a:r>
              <a:rPr lang="en-US" sz="2400" dirty="0">
                <a:solidFill>
                  <a:prstClr val="white"/>
                </a:solidFill>
              </a:rPr>
              <a:t>, etc.</a:t>
            </a:r>
          </a:p>
          <a:p>
            <a:pPr lvl="0">
              <a:defRPr/>
            </a:pPr>
            <a:endParaRPr lang="en-US" sz="2400" dirty="0">
              <a:solidFill>
                <a:prstClr val="white"/>
              </a:solidFill>
            </a:endParaRPr>
          </a:p>
          <a:p>
            <a:pPr lvl="0">
              <a:defRPr/>
            </a:pPr>
            <a:endParaRPr lang="en-US" sz="2800" b="1" dirty="0">
              <a:solidFill>
                <a:prstClr val="white"/>
              </a:solidFill>
            </a:endParaRPr>
          </a:p>
          <a:p>
            <a:pPr lvl="0">
              <a:defRPr/>
            </a:pPr>
            <a:r>
              <a:rPr lang="en-US" sz="2800" b="1" dirty="0">
                <a:solidFill>
                  <a:prstClr val="white"/>
                </a:solidFill>
              </a:rPr>
              <a:t>Advantage of Exception – </a:t>
            </a:r>
          </a:p>
          <a:p>
            <a:pPr lvl="0">
              <a:defRPr/>
            </a:pPr>
            <a:endParaRPr lang="en-US" sz="2800" b="1" dirty="0">
              <a:solidFill>
                <a:prstClr val="white"/>
              </a:solidFill>
            </a:endParaRPr>
          </a:p>
          <a:p>
            <a:pPr lvl="0">
              <a:defRPr/>
            </a:pPr>
            <a:r>
              <a:rPr lang="en-US" sz="2400" dirty="0">
                <a:solidFill>
                  <a:prstClr val="white"/>
                </a:solidFill>
              </a:rPr>
              <a:t>The core advantage of exception handling is to maintain the normal flow of the application. An exception normally disrupts the normal flow of the application that is why we use exception handling.</a:t>
            </a:r>
          </a:p>
        </p:txBody>
      </p:sp>
    </p:spTree>
    <p:extLst>
      <p:ext uri="{BB962C8B-B14F-4D97-AF65-F5344CB8AC3E}">
        <p14:creationId xmlns:p14="http://schemas.microsoft.com/office/powerpoint/2010/main" val="273014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arn(inVertic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arn(inVertical)">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smtClean="0"/>
              <a:t>Hierarchy </a:t>
            </a:r>
            <a:r>
              <a:rPr lang="en-US" dirty="0"/>
              <a:t>Of Exception</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461665"/>
          </a:xfrm>
          <a:prstGeom prst="rect">
            <a:avLst/>
          </a:prstGeom>
          <a:noFill/>
        </p:spPr>
        <p:txBody>
          <a:bodyPr wrap="square" rtlCol="0">
            <a:spAutoFit/>
          </a:bodyPr>
          <a:lstStyle/>
          <a:p>
            <a:endParaRPr lang="en-IN" sz="2400" dirty="0"/>
          </a:p>
        </p:txBody>
      </p:sp>
      <p:pic>
        <p:nvPicPr>
          <p:cNvPr id="1026" name="Picture 2" descr="hierarchy of exception handling">
            <a:extLst>
              <a:ext uri="{FF2B5EF4-FFF2-40B4-BE49-F238E27FC236}">
                <a16:creationId xmlns:a16="http://schemas.microsoft.com/office/drawing/2014/main" xmlns="" id="{4CCD4102-006A-4022-857B-143CA2C18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796111"/>
            <a:ext cx="5114925" cy="5958305"/>
          </a:xfrm>
          <a:prstGeom prst="rect">
            <a:avLst/>
          </a:prstGeom>
          <a:solidFill>
            <a:schemeClr val="accent2"/>
          </a:solidFill>
        </p:spPr>
      </p:pic>
    </p:spTree>
    <p:extLst>
      <p:ext uri="{BB962C8B-B14F-4D97-AF65-F5344CB8AC3E}">
        <p14:creationId xmlns:p14="http://schemas.microsoft.com/office/powerpoint/2010/main" val="26742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Types of Java Exceptions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6740307"/>
          </a:xfrm>
          <a:prstGeom prst="rect">
            <a:avLst/>
          </a:prstGeom>
          <a:noFill/>
        </p:spPr>
        <p:txBody>
          <a:bodyPr wrap="square" rtlCol="0">
            <a:spAutoFit/>
          </a:bodyPr>
          <a:lstStyle/>
          <a:p>
            <a:r>
              <a:rPr lang="en-US" sz="2400" dirty="0"/>
              <a:t>There are three Exceptions – </a:t>
            </a:r>
          </a:p>
          <a:p>
            <a:endParaRPr lang="en-US" sz="2400" dirty="0"/>
          </a:p>
          <a:p>
            <a:pPr marL="457200" indent="-457200">
              <a:buFont typeface="+mj-lt"/>
              <a:buAutoNum type="arabicPeriod"/>
            </a:pPr>
            <a:r>
              <a:rPr lang="en-US" sz="2400" b="1" dirty="0"/>
              <a:t>Checked Exception- </a:t>
            </a:r>
          </a:p>
          <a:p>
            <a:r>
              <a:rPr lang="en-US" sz="2400" dirty="0"/>
              <a:t>The classes which directly inherit Throwable class except </a:t>
            </a:r>
            <a:r>
              <a:rPr lang="en-US" sz="2400" dirty="0" err="1"/>
              <a:t>RuntimeException</a:t>
            </a:r>
            <a:r>
              <a:rPr lang="en-US" sz="2400" dirty="0"/>
              <a:t> and Error are known as checked exceptions e.g.  </a:t>
            </a:r>
            <a:r>
              <a:rPr lang="en-US" sz="2400" dirty="0" err="1"/>
              <a:t>IOException</a:t>
            </a:r>
            <a:r>
              <a:rPr lang="en-US" sz="2400" dirty="0"/>
              <a:t>, </a:t>
            </a:r>
            <a:r>
              <a:rPr lang="en-US" sz="2400" dirty="0" err="1"/>
              <a:t>SQLException</a:t>
            </a:r>
            <a:r>
              <a:rPr lang="en-US" sz="2400" dirty="0"/>
              <a:t> etc. Checked exceptions are checked at compile-time.</a:t>
            </a:r>
          </a:p>
          <a:p>
            <a:endParaRPr lang="en-US" sz="2400" dirty="0"/>
          </a:p>
          <a:p>
            <a:pPr marL="457200" indent="-457200">
              <a:buAutoNum type="arabicPeriod" startAt="2"/>
            </a:pPr>
            <a:r>
              <a:rPr lang="en-US" sz="2400" b="1" dirty="0"/>
              <a:t>Unchecked Exception- </a:t>
            </a:r>
          </a:p>
          <a:p>
            <a:r>
              <a:rPr lang="en-US" sz="2400" dirty="0"/>
              <a:t>The classes which inherit </a:t>
            </a:r>
            <a:r>
              <a:rPr lang="en-US" sz="2400" dirty="0" err="1"/>
              <a:t>RuntimeException</a:t>
            </a:r>
            <a:r>
              <a:rPr lang="en-US" sz="2400" dirty="0"/>
              <a:t> are known as unchecked exceptions e.g. </a:t>
            </a:r>
            <a:r>
              <a:rPr lang="en-US" sz="2400" dirty="0" err="1"/>
              <a:t>ArithmeticException</a:t>
            </a:r>
            <a:r>
              <a:rPr lang="en-US" sz="2400" dirty="0"/>
              <a:t>, </a:t>
            </a:r>
            <a:r>
              <a:rPr lang="en-US" sz="2400" dirty="0" err="1"/>
              <a:t>NullPointerException</a:t>
            </a:r>
            <a:r>
              <a:rPr lang="en-US" sz="2400" dirty="0"/>
              <a:t>, </a:t>
            </a:r>
            <a:r>
              <a:rPr lang="en-US" sz="2400" dirty="0" err="1"/>
              <a:t>ArrayIndexOutOfBoundsException</a:t>
            </a:r>
            <a:r>
              <a:rPr lang="en-US" sz="2400" dirty="0"/>
              <a:t> etc. Unchecked exceptions are not checked at compile-time, but they are checked at runtime.</a:t>
            </a:r>
          </a:p>
          <a:p>
            <a:pPr marL="457200" indent="-457200">
              <a:buAutoNum type="arabicPeriod" startAt="2"/>
            </a:pPr>
            <a:endParaRPr lang="en-US" sz="2400" dirty="0"/>
          </a:p>
          <a:p>
            <a:pPr marL="457200" indent="-457200">
              <a:buFont typeface="+mj-lt"/>
              <a:buAutoNum type="arabicPeriod" startAt="3"/>
            </a:pPr>
            <a:r>
              <a:rPr lang="en-US" sz="2400" b="1" dirty="0"/>
              <a:t>Error – </a:t>
            </a:r>
          </a:p>
          <a:p>
            <a:r>
              <a:rPr lang="en-US" sz="2400" dirty="0"/>
              <a:t>Error is irrecoverable e.g.  </a:t>
            </a:r>
            <a:r>
              <a:rPr lang="en-US" sz="2400" dirty="0" err="1"/>
              <a:t>OutOfMemoryError</a:t>
            </a:r>
            <a:r>
              <a:rPr lang="en-US" sz="2400" dirty="0"/>
              <a:t>, </a:t>
            </a:r>
            <a:r>
              <a:rPr lang="en-US" sz="2400" dirty="0" err="1"/>
              <a:t>VirtualMachineError</a:t>
            </a:r>
            <a:r>
              <a:rPr lang="en-US" sz="2400" dirty="0"/>
              <a:t>, </a:t>
            </a:r>
            <a:r>
              <a:rPr lang="en-US" sz="2400" dirty="0" err="1"/>
              <a:t>AssertionError</a:t>
            </a:r>
            <a:r>
              <a:rPr lang="en-US" sz="2400" dirty="0"/>
              <a:t> etc.</a:t>
            </a:r>
          </a:p>
        </p:txBody>
      </p:sp>
    </p:spTree>
    <p:extLst>
      <p:ext uri="{BB962C8B-B14F-4D97-AF65-F5344CB8AC3E}">
        <p14:creationId xmlns:p14="http://schemas.microsoft.com/office/powerpoint/2010/main" val="266832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arn(inVertical)">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arn(inVertical)">
                                      <p:cBhvr>
                                        <p:cTn id="3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978943" y="103584"/>
            <a:ext cx="3360897" cy="553642"/>
          </a:xfrm>
        </p:spPr>
        <p:txBody>
          <a:bodyPr>
            <a:normAutofit/>
          </a:bodyPr>
          <a:lstStyle/>
          <a:p>
            <a:r>
              <a:rPr lang="en-US" dirty="0"/>
              <a:t>Java Exception Keywords</a:t>
            </a:r>
            <a:endParaRPr lang="en-IN" dirty="0"/>
          </a:p>
        </p:txBody>
      </p:sp>
      <p:graphicFrame>
        <p:nvGraphicFramePr>
          <p:cNvPr id="2" name="Table 1">
            <a:extLst>
              <a:ext uri="{FF2B5EF4-FFF2-40B4-BE49-F238E27FC236}">
                <a16:creationId xmlns:a16="http://schemas.microsoft.com/office/drawing/2014/main" xmlns="" id="{CB0F09C1-4830-4506-814F-E1E0E64CCF05}"/>
              </a:ext>
            </a:extLst>
          </p:cNvPr>
          <p:cNvGraphicFramePr>
            <a:graphicFrameLocks noGrp="1"/>
          </p:cNvGraphicFramePr>
          <p:nvPr>
            <p:extLst>
              <p:ext uri="{D42A27DB-BD31-4B8C-83A1-F6EECF244321}">
                <p14:modId xmlns:p14="http://schemas.microsoft.com/office/powerpoint/2010/main" val="3512385319"/>
              </p:ext>
            </p:extLst>
          </p:nvPr>
        </p:nvGraphicFramePr>
        <p:xfrm>
          <a:off x="664369" y="809626"/>
          <a:ext cx="7615238" cy="5755869"/>
        </p:xfrm>
        <a:graphic>
          <a:graphicData uri="http://schemas.openxmlformats.org/drawingml/2006/table">
            <a:tbl>
              <a:tblPr/>
              <a:tblGrid>
                <a:gridCol w="3807619">
                  <a:extLst>
                    <a:ext uri="{9D8B030D-6E8A-4147-A177-3AD203B41FA5}">
                      <a16:colId xmlns:a16="http://schemas.microsoft.com/office/drawing/2014/main" xmlns="" val="3215173952"/>
                    </a:ext>
                  </a:extLst>
                </a:gridCol>
                <a:gridCol w="3807619">
                  <a:extLst>
                    <a:ext uri="{9D8B030D-6E8A-4147-A177-3AD203B41FA5}">
                      <a16:colId xmlns:a16="http://schemas.microsoft.com/office/drawing/2014/main" xmlns="" val="3957824309"/>
                    </a:ext>
                  </a:extLst>
                </a:gridCol>
              </a:tblGrid>
              <a:tr h="217076">
                <a:tc>
                  <a:txBody>
                    <a:bodyPr/>
                    <a:lstStyle/>
                    <a:p>
                      <a:pPr algn="l" fontAlgn="t"/>
                      <a:r>
                        <a:rPr lang="en-IN" sz="1800" b="1" dirty="0">
                          <a:solidFill>
                            <a:srgbClr val="000000"/>
                          </a:solidFill>
                          <a:effectLst/>
                          <a:latin typeface="times new roman" panose="02020603050405020304" pitchFamily="18" charset="0"/>
                        </a:rPr>
                        <a:t>Keyword</a:t>
                      </a:r>
                    </a:p>
                  </a:txBody>
                  <a:tcPr marL="22435" marR="22435" marT="29913" marB="29913">
                    <a:lnL w="6350" cap="flat" cmpd="sng" algn="ctr">
                      <a:solidFill>
                        <a:srgbClr val="A8362A"/>
                      </a:solidFill>
                      <a:prstDash val="solid"/>
                      <a:round/>
                      <a:headEnd type="none" w="med" len="med"/>
                      <a:tailEnd type="none" w="med" len="med"/>
                    </a:lnL>
                    <a:lnR w="6350" cap="flat" cmpd="sng" algn="ctr">
                      <a:solidFill>
                        <a:srgbClr val="A8362A"/>
                      </a:solidFill>
                      <a:prstDash val="solid"/>
                      <a:round/>
                      <a:headEnd type="none" w="med" len="med"/>
                      <a:tailEnd type="none" w="med" len="med"/>
                    </a:lnR>
                    <a:lnT w="6350" cap="flat" cmpd="sng" algn="ctr">
                      <a:solidFill>
                        <a:srgbClr val="A8362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times new roman" panose="02020603050405020304" pitchFamily="18" charset="0"/>
                        </a:rPr>
                        <a:t>Description</a:t>
                      </a:r>
                    </a:p>
                  </a:txBody>
                  <a:tcPr marL="22435" marR="22435" marT="29913" marB="29913">
                    <a:lnL w="6350" cap="flat" cmpd="sng" algn="ctr">
                      <a:solidFill>
                        <a:srgbClr val="A8362A"/>
                      </a:solidFill>
                      <a:prstDash val="solid"/>
                      <a:round/>
                      <a:headEnd type="none" w="med" len="med"/>
                      <a:tailEnd type="none" w="med" len="med"/>
                    </a:lnL>
                    <a:lnR w="6350" cap="flat" cmpd="sng" algn="ctr">
                      <a:solidFill>
                        <a:srgbClr val="A8362A"/>
                      </a:solidFill>
                      <a:prstDash val="solid"/>
                      <a:round/>
                      <a:headEnd type="none" w="med" len="med"/>
                      <a:tailEnd type="none" w="med" len="med"/>
                    </a:lnR>
                    <a:lnT w="6350" cap="flat" cmpd="sng" algn="ctr">
                      <a:solidFill>
                        <a:srgbClr val="A8362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602135172"/>
                  </a:ext>
                </a:extLst>
              </a:tr>
              <a:tr h="1307623">
                <a:tc>
                  <a:txBody>
                    <a:bodyPr/>
                    <a:lstStyle/>
                    <a:p>
                      <a:pPr algn="l" fontAlgn="t"/>
                      <a:r>
                        <a:rPr lang="en-IN" sz="1400" b="1" dirty="0">
                          <a:solidFill>
                            <a:srgbClr val="000000"/>
                          </a:solidFill>
                          <a:effectLst/>
                          <a:latin typeface="verdana" panose="020B0604030504040204" pitchFamily="34" charset="0"/>
                        </a:rPr>
                        <a:t>try</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The "try" keyword is used to specify a block where we should place exception code. The try block must be followed by either catch or finally. It means, we can't use try block alone.</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856201466"/>
                  </a:ext>
                </a:extLst>
              </a:tr>
              <a:tr h="1168074">
                <a:tc>
                  <a:txBody>
                    <a:bodyPr/>
                    <a:lstStyle/>
                    <a:p>
                      <a:pPr algn="l" fontAlgn="t"/>
                      <a:r>
                        <a:rPr lang="en-IN" sz="1400" b="1" dirty="0">
                          <a:solidFill>
                            <a:srgbClr val="000000"/>
                          </a:solidFill>
                          <a:effectLst/>
                          <a:latin typeface="verdana" panose="020B0604030504040204" pitchFamily="34" charset="0"/>
                        </a:rPr>
                        <a:t>catch</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The "catch" block is used to handle the exception. It must be preceded by try block which means we can't use catch block alone. It can be followed by finally block later.</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667938024"/>
                  </a:ext>
                </a:extLst>
              </a:tr>
              <a:tr h="1028525">
                <a:tc>
                  <a:txBody>
                    <a:bodyPr/>
                    <a:lstStyle/>
                    <a:p>
                      <a:pPr algn="l" fontAlgn="t"/>
                      <a:r>
                        <a:rPr lang="en-IN" sz="1400" b="1" dirty="0">
                          <a:solidFill>
                            <a:srgbClr val="000000"/>
                          </a:solidFill>
                          <a:effectLst/>
                          <a:latin typeface="verdana" panose="020B0604030504040204" pitchFamily="34" charset="0"/>
                        </a:rPr>
                        <a:t>finally</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The "finally" block is used to execute the important code of the program. It is executed whether an exception is handled or not.</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492444509"/>
                  </a:ext>
                </a:extLst>
              </a:tr>
              <a:tr h="470330">
                <a:tc>
                  <a:txBody>
                    <a:bodyPr/>
                    <a:lstStyle/>
                    <a:p>
                      <a:pPr algn="l" fontAlgn="t"/>
                      <a:r>
                        <a:rPr lang="en-IN" sz="1400" b="1" dirty="0">
                          <a:solidFill>
                            <a:srgbClr val="000000"/>
                          </a:solidFill>
                          <a:effectLst/>
                          <a:latin typeface="verdana" panose="020B0604030504040204" pitchFamily="34" charset="0"/>
                        </a:rPr>
                        <a:t>throw</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The "throw" keyword is used to throw an exception.</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688535247"/>
                  </a:ext>
                </a:extLst>
              </a:tr>
              <a:tr h="1447171">
                <a:tc>
                  <a:txBody>
                    <a:bodyPr/>
                    <a:lstStyle/>
                    <a:p>
                      <a:pPr algn="l" fontAlgn="t"/>
                      <a:r>
                        <a:rPr lang="en-IN" sz="1400" b="1" dirty="0">
                          <a:solidFill>
                            <a:srgbClr val="000000"/>
                          </a:solidFill>
                          <a:effectLst/>
                          <a:latin typeface="verdana" panose="020B0604030504040204" pitchFamily="34" charset="0"/>
                        </a:rPr>
                        <a:t>throws</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The "throws" keyword is used to declare exceptions. It doesn't throw an exception. It specifies that there may occur an exception in the method. It is always used with method signature.</a:t>
                      </a:r>
                    </a:p>
                  </a:txBody>
                  <a:tcPr marL="14957" marR="14957"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915747721"/>
                  </a:ext>
                </a:extLst>
              </a:tr>
            </a:tbl>
          </a:graphicData>
        </a:graphic>
      </p:graphicFrame>
    </p:spTree>
    <p:extLst>
      <p:ext uri="{BB962C8B-B14F-4D97-AF65-F5344CB8AC3E}">
        <p14:creationId xmlns:p14="http://schemas.microsoft.com/office/powerpoint/2010/main" val="26038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64494" y="4016353"/>
            <a:ext cx="6858000" cy="1641490"/>
          </a:xfrm>
        </p:spPr>
        <p:txBody>
          <a:bodyPr>
            <a:normAutofit/>
          </a:bodyPr>
          <a:lstStyle/>
          <a:p>
            <a:r>
              <a:rPr lang="en-US" dirty="0"/>
              <a:t>Multithreading</a:t>
            </a:r>
            <a:endParaRPr lang="en-IN" dirty="0"/>
          </a:p>
        </p:txBody>
      </p:sp>
    </p:spTree>
    <p:extLst>
      <p:ext uri="{BB962C8B-B14F-4D97-AF65-F5344CB8AC3E}">
        <p14:creationId xmlns:p14="http://schemas.microsoft.com/office/powerpoint/2010/main" val="40966807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964407" y="1"/>
            <a:ext cx="6858000" cy="710381"/>
          </a:xfrm>
        </p:spPr>
        <p:txBody>
          <a:bodyPr/>
          <a:lstStyle/>
          <a:p>
            <a:r>
              <a:rPr lang="en-IN" dirty="0"/>
              <a:t>What is Multithreading </a:t>
            </a:r>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4893647"/>
          </a:xfrm>
          <a:prstGeom prst="rect">
            <a:avLst/>
          </a:prstGeom>
          <a:noFill/>
        </p:spPr>
        <p:txBody>
          <a:bodyPr wrap="square" rtlCol="0">
            <a:spAutoFit/>
          </a:bodyPr>
          <a:lstStyle/>
          <a:p>
            <a:pPr lvl="0"/>
            <a:r>
              <a:rPr lang="en-US" sz="2400" b="1" dirty="0">
                <a:solidFill>
                  <a:prstClr val="white"/>
                </a:solidFill>
              </a:rPr>
              <a:t>Multithreading</a:t>
            </a:r>
            <a:r>
              <a:rPr lang="en-US" sz="2400" dirty="0">
                <a:solidFill>
                  <a:prstClr val="white"/>
                </a:solidFill>
              </a:rPr>
              <a:t> in Java is a process of executing multiple threads simultaneously.</a:t>
            </a:r>
          </a:p>
          <a:p>
            <a:pPr lvl="0"/>
            <a:endParaRPr lang="en-US" sz="2400" dirty="0">
              <a:solidFill>
                <a:prstClr val="white"/>
              </a:solidFill>
            </a:endParaRPr>
          </a:p>
          <a:p>
            <a:pPr lvl="0"/>
            <a:r>
              <a:rPr lang="en-US" sz="2400" dirty="0">
                <a:solidFill>
                  <a:prstClr val="white"/>
                </a:solidFill>
              </a:rPr>
              <a:t>A thread is a lightweight sub-process, the smallest unit of processing. Multiprocessing and multithreading, both are used to achieve multitasking.</a:t>
            </a:r>
          </a:p>
          <a:p>
            <a:pPr lvl="0"/>
            <a:endParaRPr lang="en-US" sz="2400" dirty="0">
              <a:solidFill>
                <a:prstClr val="white"/>
              </a:solidFill>
            </a:endParaRPr>
          </a:p>
          <a:p>
            <a:pPr lvl="0"/>
            <a:r>
              <a:rPr lang="en-US" sz="2400" dirty="0">
                <a:solidFill>
                  <a:prstClr val="white"/>
                </a:solidFill>
              </a:rPr>
              <a:t>However, we use multithreading than multiprocessing because threads use a shared memory area. They don't allocate separate memory area so saves memory, and context-switching between the threads takes less time than process.</a:t>
            </a:r>
          </a:p>
          <a:p>
            <a:pPr lvl="0"/>
            <a:endParaRPr lang="en-US" sz="2400" dirty="0">
              <a:solidFill>
                <a:prstClr val="white"/>
              </a:solidFill>
            </a:endParaRPr>
          </a:p>
          <a:p>
            <a:pPr lvl="0"/>
            <a:r>
              <a:rPr lang="en-US" sz="2400" dirty="0">
                <a:solidFill>
                  <a:prstClr val="white"/>
                </a:solidFill>
              </a:rPr>
              <a:t>Java Multithreading is mostly used in games, animation, etc.</a:t>
            </a:r>
          </a:p>
        </p:txBody>
      </p:sp>
    </p:spTree>
    <p:extLst>
      <p:ext uri="{BB962C8B-B14F-4D97-AF65-F5344CB8AC3E}">
        <p14:creationId xmlns:p14="http://schemas.microsoft.com/office/powerpoint/2010/main" val="9327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93106" y="122336"/>
            <a:ext cx="4864893" cy="754025"/>
          </a:xfrm>
        </p:spPr>
        <p:txBody>
          <a:bodyPr>
            <a:normAutofit/>
          </a:bodyPr>
          <a:lstStyle/>
          <a:p>
            <a:r>
              <a:rPr lang="en-US" dirty="0"/>
              <a:t>Advantages of Java Multithreading</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2677656"/>
          </a:xfrm>
          <a:prstGeom prst="rect">
            <a:avLst/>
          </a:prstGeom>
          <a:noFill/>
        </p:spPr>
        <p:txBody>
          <a:bodyPr wrap="square" rtlCol="0">
            <a:spAutoFit/>
          </a:bodyPr>
          <a:lstStyle/>
          <a:p>
            <a:pPr lvl="0">
              <a:defRPr/>
            </a:pPr>
            <a:r>
              <a:rPr lang="en-US" sz="2400" dirty="0">
                <a:solidFill>
                  <a:prstClr val="white"/>
                </a:solidFill>
              </a:rPr>
              <a:t>1) It doesn't block the user because threads are independent and you can perform multiple operations at the same time.</a:t>
            </a:r>
          </a:p>
          <a:p>
            <a:pPr lvl="0">
              <a:defRPr/>
            </a:pPr>
            <a:endParaRPr lang="en-US" sz="2400" dirty="0">
              <a:solidFill>
                <a:prstClr val="white"/>
              </a:solidFill>
            </a:endParaRPr>
          </a:p>
          <a:p>
            <a:pPr lvl="0">
              <a:defRPr/>
            </a:pPr>
            <a:r>
              <a:rPr lang="en-US" sz="2400" dirty="0">
                <a:solidFill>
                  <a:prstClr val="white"/>
                </a:solidFill>
              </a:rPr>
              <a:t>2) You can perform many operations together, so it saves time.</a:t>
            </a:r>
          </a:p>
          <a:p>
            <a:pPr lvl="0">
              <a:defRPr/>
            </a:pPr>
            <a:endParaRPr lang="en-US" sz="2400" dirty="0">
              <a:solidFill>
                <a:prstClr val="white"/>
              </a:solidFill>
            </a:endParaRPr>
          </a:p>
          <a:p>
            <a:pPr lvl="0">
              <a:defRPr/>
            </a:pPr>
            <a:r>
              <a:rPr lang="en-US" sz="2400" dirty="0">
                <a:solidFill>
                  <a:prstClr val="white"/>
                </a:solidFill>
              </a:rPr>
              <a:t>3) Threads are independent, so it doesn't affect other threads if an exception occurs in a single thread.</a:t>
            </a:r>
          </a:p>
        </p:txBody>
      </p:sp>
    </p:spTree>
    <p:extLst>
      <p:ext uri="{BB962C8B-B14F-4D97-AF65-F5344CB8AC3E}">
        <p14:creationId xmlns:p14="http://schemas.microsoft.com/office/powerpoint/2010/main" val="18304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Theme1</Template>
  <TotalTime>4</TotalTime>
  <Words>8627</Words>
  <Application>Microsoft Office PowerPoint</Application>
  <PresentationFormat>On-screen Show (4:3)</PresentationFormat>
  <Paragraphs>1022</Paragraphs>
  <Slides>137</Slides>
  <Notes>0</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Theme1</vt:lpstr>
      <vt:lpstr>JAVA </vt:lpstr>
      <vt:lpstr>PowerPoint Presentation</vt:lpstr>
      <vt:lpstr>PowerPoint Presentation</vt:lpstr>
      <vt:lpstr>PowerPoint Presentation</vt:lpstr>
      <vt:lpstr>Data Types  And Variables</vt:lpstr>
      <vt:lpstr>PowerPoint Presentation</vt:lpstr>
      <vt:lpstr>PowerPoint Presentation</vt:lpstr>
      <vt:lpstr>PowerPoint Presentation</vt:lpstr>
      <vt:lpstr>PowerPoint Presentation</vt:lpstr>
      <vt:lpstr>Operators</vt:lpstr>
      <vt:lpstr>PowerPoint Presentation</vt:lpstr>
      <vt:lpstr>PowerPoint Presentation</vt:lpstr>
      <vt:lpstr>Conditional  Statements</vt:lpstr>
      <vt:lpstr>PowerPoint Presentation</vt:lpstr>
      <vt:lpstr>PowerPoint Presentation</vt:lpstr>
      <vt:lpstr>PowerPoint Presentation</vt:lpstr>
      <vt:lpstr>Loops </vt:lpstr>
      <vt:lpstr>PowerPoint Presentation</vt:lpstr>
      <vt:lpstr>Method</vt:lpstr>
      <vt:lpstr>PowerPoint Presentation</vt:lpstr>
      <vt:lpstr>PowerPoint Presentation</vt:lpstr>
      <vt:lpstr>OOPS Concepts</vt:lpstr>
      <vt:lpstr>PowerPoint Presentation</vt:lpstr>
      <vt:lpstr>PowerPoint Presentation</vt:lpstr>
      <vt:lpstr>PowerPoint Presentation</vt:lpstr>
      <vt:lpstr>Constructors</vt:lpstr>
      <vt:lpstr>PowerPoint Presentation</vt:lpstr>
      <vt:lpstr>PowerPoint Presentation</vt:lpstr>
      <vt:lpstr>PowerPoint Presentation</vt:lpstr>
      <vt:lpstr>PowerPoint Presentation</vt:lpstr>
      <vt:lpstr>Static &amp;  Non-Static</vt:lpstr>
      <vt:lpstr>PowerPoint Presentation</vt:lpstr>
      <vt:lpstr>PowerPoint Presentation</vt:lpstr>
      <vt:lpstr>INHERITANCE</vt:lpstr>
      <vt:lpstr>PowerPoint Presentation</vt:lpstr>
      <vt:lpstr>PowerPoint Presentation</vt:lpstr>
      <vt:lpstr>PowerPoint Presentation</vt:lpstr>
      <vt:lpstr>PowerPoint Presentation</vt:lpstr>
      <vt:lpstr>PowerPoint Presentation</vt:lpstr>
      <vt:lpstr>PowerPoint Presentation</vt:lpstr>
      <vt:lpstr>PolyMorphism</vt:lpstr>
      <vt:lpstr>PowerPoint Presentation</vt:lpstr>
      <vt:lpstr>PowerPoint Presentation</vt:lpstr>
      <vt:lpstr>PowerPoint Presentation</vt:lpstr>
      <vt:lpstr>OverRiding</vt:lpstr>
      <vt:lpstr>PowerPoint Presentation</vt:lpstr>
      <vt:lpstr>PowerPoint Presentation</vt:lpstr>
      <vt:lpstr>PowerPoint Presentation</vt:lpstr>
      <vt:lpstr>Binding &amp; Casting</vt:lpstr>
      <vt:lpstr>PowerPoint Presentation</vt:lpstr>
      <vt:lpstr>PowerPoint Presentation</vt:lpstr>
      <vt:lpstr>PowerPoint Presentation</vt:lpstr>
      <vt:lpstr>Abstract Classes</vt:lpstr>
      <vt:lpstr>PowerPoint Presentation</vt:lpstr>
      <vt:lpstr>PowerPoint Presentation</vt:lpstr>
      <vt:lpstr>PowerPoint Presentation</vt:lpstr>
      <vt:lpstr>Interface</vt:lpstr>
      <vt:lpstr>PowerPoint Presentation</vt:lpstr>
      <vt:lpstr>PowerPoint Presentation</vt:lpstr>
      <vt:lpstr>PowerPoint Presentation</vt:lpstr>
      <vt:lpstr>PowerPoint Presentation</vt:lpstr>
      <vt:lpstr>Encapsulation</vt:lpstr>
      <vt:lpstr>PowerPoint Presentation</vt:lpstr>
      <vt:lpstr>PowerPoint Presentation</vt:lpstr>
      <vt:lpstr>PowerPoint Presentation</vt:lpstr>
      <vt:lpstr>PowerPoint Presentation</vt:lpstr>
      <vt:lpstr>Packages</vt:lpstr>
      <vt:lpstr>PowerPoint Presentation</vt:lpstr>
      <vt:lpstr>PowerPoint Presentation</vt:lpstr>
      <vt:lpstr>PowerPoint Presentation</vt:lpstr>
      <vt:lpstr>PowerPoint Presentation</vt:lpstr>
      <vt:lpstr>Objects</vt:lpstr>
      <vt:lpstr>PowerPoint Presentation</vt:lpstr>
      <vt:lpstr>PowerPoint Presentation</vt:lpstr>
      <vt:lpstr>Strings</vt:lpstr>
      <vt:lpstr>PowerPoint Presentation</vt:lpstr>
      <vt:lpstr>PowerPoint Presentation</vt:lpstr>
      <vt:lpstr>PowerPoint Presentation</vt:lpstr>
      <vt:lpstr>PowerPoint Presentation</vt:lpstr>
      <vt:lpstr>PowerPoint Presentation</vt:lpstr>
      <vt:lpstr>PowerPoint Presentation</vt:lpstr>
      <vt:lpstr>Wrappers</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Exception  Handling</vt:lpstr>
      <vt:lpstr>PowerPoint Presentation</vt:lpstr>
      <vt:lpstr>PowerPoint Presentation</vt:lpstr>
      <vt:lpstr>PowerPoint Presentation</vt:lpstr>
      <vt:lpstr>PowerPoint Presentation</vt:lpstr>
      <vt:lpstr>PowerPoint Presentation</vt:lpstr>
      <vt:lpstr>Multithreading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Collections </vt:lpstr>
      <vt:lpstr>PowerPoint Presentation</vt:lpstr>
      <vt:lpstr>PowerPoint Presentation</vt:lpstr>
      <vt:lpstr>PowerPoint Presentation</vt:lpstr>
      <vt:lpstr>PowerPoint Presentation</vt:lpstr>
      <vt:lpstr>LIST </vt:lpstr>
      <vt:lpstr>PowerPoint Presentation</vt:lpstr>
      <vt:lpstr>PowerPoint Presentation</vt:lpstr>
      <vt:lpstr>PowerPoint Presentation</vt:lpstr>
      <vt:lpstr>PowerPoint Presentation</vt:lpstr>
      <vt:lpstr>PowerPoint Presentation</vt:lpstr>
      <vt:lpstr>PowerPoint Presentation</vt:lpstr>
      <vt:lpstr>SET </vt:lpstr>
      <vt:lpstr>PowerPoint Presentation</vt:lpstr>
      <vt:lpstr>PowerPoint Presentation</vt:lpstr>
      <vt:lpstr>PowerPoint Presentation</vt:lpstr>
      <vt:lpstr>MAP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8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Windows User</dc:creator>
  <cp:lastModifiedBy>Windows User</cp:lastModifiedBy>
  <cp:revision>2</cp:revision>
  <dcterms:created xsi:type="dcterms:W3CDTF">2023-01-15T04:22:49Z</dcterms:created>
  <dcterms:modified xsi:type="dcterms:W3CDTF">2023-01-21T05:07:49Z</dcterms:modified>
</cp:coreProperties>
</file>