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23.5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47,'0'400,"0"-397,0 6,0 0,0 0,1 1,-1-1,4 10,-4-17,1 0,0 1,-1-1,1 0,0 0,1 0,-2 0,2 0,-2 0,2 0,0 0,-2-1,2 1,-1-1,1 1,-1-1,1 0,0 1,0-1,-1 0,0-1,2 1,-2 0,4 0,5 1,1-1,0 0,0-1,0-1,0 0,14-4,64-26,-58 19,23-8,143-49,-160 58,0 3,0 2,52 0,661 8,-739-3,0-1,20-5,-23 4,-1 1,2 0,-2 1,1 0,0 1,0 0,14 3,27 12,40 10,-78-22,0-2,1 0,-1-1,0-1,21-4,-20 1,-1-1,0-1,0 0,10-8,-11 7,1 0,-1 1,1 0,16-4,14-3,-24 7,1 1,30-3,-44 8,0-1,-1 1,1-1,0 0,0 0,0 0,-1-1,5-2,-7 3,1-1,-1 1,1-1,-1 1,1-1,-1 0,0 1,1-1,-2 0,2 0,-2 0,1 0,0-1,0 1,0 0,-1 0,1-1,-1 1,1-4,1-17,0 1,-2-1,-2-41,0 10,2 48,-1 1,1-1,-1 0,1 1,-1-1,-1 1,-1-11,2 15,0 0,1 0,-1 0,0 0,1 0,0 0,-1 0,0 0,1 1,-1-1,0 0,0 0,0 1,1-1,-1 1,0-1,1 1,-1-1,0 1,-1 0,2-1,-1 1,0 0,1 0,-2 0,1 0,0 0,1 0,-2 0,2 0,-1 1,0-1,0 0,0 1,0-1,0 1,1-1,-1 1,0 0,0-1,0 1,0 1,-39 34,21-18,-25 19,36-32,1-1,-1 0,1 0,-1-1,0 0,0-1,-12 1,14-2,0 0,-1-1,1-1,-1 1,1-2,0 1,0-1,0 0,0 0,0-1,0-1,0 1,-6-6,4 3,0 2,0-1,0 1,-1 1,0 0,1 0,-1 1,-9 0,-74 3,43 1,-830-1,448-1,409-2,0-1,-35-11,39 9,2-1,3-1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26.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82,'1230'0,"-1110"-14,-25 2,-16-2,-55 8,37-3,34-4,-61 7,35 0,-24 5,88 3,-101 8,-20-5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14T11:44:45.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694376"/>
            <a:ext cx="6858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23C5AF2-37A5-47F5-AD34-DBFC43A031E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
        <p:nvSpPr>
          <p:cNvPr id="9" name="TextBox 8"/>
          <p:cNvSpPr txBox="1"/>
          <p:nvPr/>
        </p:nvSpPr>
        <p:spPr>
          <a:xfrm>
            <a:off x="833283"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23C5AF2-37A5-47F5-AD34-DBFC43A031E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23C5AF2-37A5-47F5-AD34-DBFC43A031E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693675"/>
            <a:ext cx="6858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3C5AF2-37A5-47F5-AD34-DBFC43A031E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3C5AF2-37A5-47F5-AD34-DBFC43A031E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3C5AF2-37A5-47F5-AD34-DBFC43A031E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C5AF2-37A5-47F5-AD34-DBFC43A031E6}"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C5AF2-37A5-47F5-AD34-DBFC43A031E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4C87D-9191-431F-AEB7-EB80D26F6E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23C5AF2-37A5-47F5-AD34-DBFC43A031E6}" type="datetimeFigureOut">
              <a:rPr lang="en-US" smtClean="0"/>
              <a:t>1/15/2023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2A4C87D-9191-431F-AEB7-EB80D26F6E8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30.png"/><Relationship Id="rId4" Type="http://schemas.openxmlformats.org/officeDocument/2006/relationships/customXml" Target="../ink/ink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7" Type="http://schemas.openxmlformats.org/officeDocument/2006/relationships/image" Target="../media/image40.png"/><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normAutofit fontScale="90000"/>
          </a:bodyPr>
          <a:lstStyle/>
          <a:p>
            <a:r>
              <a:rPr lang="en-US" dirty="0"/>
              <a:t>JAVA</a:t>
            </a:r>
            <a:br>
              <a:rPr lang="en-US" dirty="0"/>
            </a:b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171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lstStyle/>
          <a:p>
            <a:r>
              <a:rPr lang="en-US" dirty="0"/>
              <a:t>Operators</a:t>
            </a: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05478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Operators</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954107"/>
          </a:xfrm>
          <a:prstGeom prst="rect">
            <a:avLst/>
          </a:prstGeom>
          <a:noFill/>
        </p:spPr>
        <p:txBody>
          <a:bodyPr wrap="square" rtlCol="0">
            <a:spAutoFit/>
          </a:bodyPr>
          <a:lstStyle/>
          <a:p>
            <a:pPr algn="l"/>
            <a:r>
              <a:rPr lang="en-US" sz="2800" b="0" i="0">
                <a:effectLst/>
                <a:latin typeface="verdana" panose="020B0604030504040204" pitchFamily="34" charset="0"/>
              </a:rPr>
              <a:t>Operator in Java is a symbol which is used to perform operations. For example: +, -, *, / etc.</a:t>
            </a:r>
            <a:endParaRPr lang="en-US" sz="2800" b="0" i="0" dirty="0">
              <a:effectLst/>
              <a:latin typeface="verdana" panose="020B0604030504040204" pitchFamily="34" charset="0"/>
            </a:endParaRPr>
          </a:p>
        </p:txBody>
      </p:sp>
    </p:spTree>
    <p:extLst>
      <p:ext uri="{BB962C8B-B14F-4D97-AF65-F5344CB8AC3E}">
        <p14:creationId xmlns:p14="http://schemas.microsoft.com/office/powerpoint/2010/main" val="71488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268130" y="-177240"/>
            <a:ext cx="6858000" cy="754025"/>
          </a:xfrm>
        </p:spPr>
        <p:txBody>
          <a:bodyPr/>
          <a:lstStyle/>
          <a:p>
            <a:r>
              <a:rPr lang="en-IN" dirty="0"/>
              <a:t>Java Operator Precedence</a:t>
            </a:r>
          </a:p>
        </p:txBody>
      </p:sp>
      <p:graphicFrame>
        <p:nvGraphicFramePr>
          <p:cNvPr id="2" name="Table 1">
            <a:extLst>
              <a:ext uri="{FF2B5EF4-FFF2-40B4-BE49-F238E27FC236}">
                <a16:creationId xmlns="" xmlns:a16="http://schemas.microsoft.com/office/drawing/2014/main" id="{C591F569-B8B7-44DB-B752-DCA171F1D8CD}"/>
              </a:ext>
            </a:extLst>
          </p:cNvPr>
          <p:cNvGraphicFramePr>
            <a:graphicFrameLocks noGrp="1"/>
          </p:cNvGraphicFramePr>
          <p:nvPr>
            <p:extLst>
              <p:ext uri="{D42A27DB-BD31-4B8C-83A1-F6EECF244321}">
                <p14:modId xmlns:p14="http://schemas.microsoft.com/office/powerpoint/2010/main" val="3921638920"/>
              </p:ext>
            </p:extLst>
          </p:nvPr>
        </p:nvGraphicFramePr>
        <p:xfrm>
          <a:off x="200025" y="676277"/>
          <a:ext cx="8558214" cy="6090287"/>
        </p:xfrm>
        <a:graphic>
          <a:graphicData uri="http://schemas.openxmlformats.org/drawingml/2006/table">
            <a:tbl>
              <a:tblPr/>
              <a:tblGrid>
                <a:gridCol w="2852738">
                  <a:extLst>
                    <a:ext uri="{9D8B030D-6E8A-4147-A177-3AD203B41FA5}">
                      <a16:colId xmlns="" xmlns:a16="http://schemas.microsoft.com/office/drawing/2014/main" val="673139366"/>
                    </a:ext>
                  </a:extLst>
                </a:gridCol>
                <a:gridCol w="2852738">
                  <a:extLst>
                    <a:ext uri="{9D8B030D-6E8A-4147-A177-3AD203B41FA5}">
                      <a16:colId xmlns="" xmlns:a16="http://schemas.microsoft.com/office/drawing/2014/main" val="3592980063"/>
                    </a:ext>
                  </a:extLst>
                </a:gridCol>
                <a:gridCol w="2852738">
                  <a:extLst>
                    <a:ext uri="{9D8B030D-6E8A-4147-A177-3AD203B41FA5}">
                      <a16:colId xmlns="" xmlns:a16="http://schemas.microsoft.com/office/drawing/2014/main" val="1779344296"/>
                    </a:ext>
                  </a:extLst>
                </a:gridCol>
              </a:tblGrid>
              <a:tr h="330269">
                <a:tc>
                  <a:txBody>
                    <a:bodyPr/>
                    <a:lstStyle/>
                    <a:p>
                      <a:pPr algn="l" fontAlgn="t"/>
                      <a:r>
                        <a:rPr lang="en-IN" sz="1000">
                          <a:solidFill>
                            <a:srgbClr val="000000"/>
                          </a:solidFill>
                          <a:effectLst/>
                          <a:latin typeface="times new roman" panose="02020603050405020304" pitchFamily="18" charset="0"/>
                        </a:rPr>
                        <a:t>Operator Type</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Category</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Precedence</a:t>
                      </a:r>
                    </a:p>
                  </a:txBody>
                  <a:tcPr marL="31541" marR="31541" marT="42055" marB="42055">
                    <a:lnL w="6350" cap="flat" cmpd="sng" algn="ctr">
                      <a:solidFill>
                        <a:srgbClr val="E0B8A0"/>
                      </a:solidFill>
                      <a:prstDash val="solid"/>
                      <a:round/>
                      <a:headEnd type="none" w="med" len="med"/>
                      <a:tailEnd type="none" w="med" len="med"/>
                    </a:lnL>
                    <a:lnR w="6350" cap="flat" cmpd="sng" algn="ctr">
                      <a:solidFill>
                        <a:srgbClr val="E0B8A0"/>
                      </a:solidFill>
                      <a:prstDash val="solid"/>
                      <a:round/>
                      <a:headEnd type="none" w="med" len="med"/>
                      <a:tailEnd type="none" w="med" len="med"/>
                    </a:lnR>
                    <a:lnT w="6350" cap="flat" cmpd="sng" algn="ctr">
                      <a:solidFill>
                        <a:srgbClr val="E0B8A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105087044"/>
                  </a:ext>
                </a:extLst>
              </a:tr>
              <a:tr h="291118">
                <a:tc rowSpan="2">
                  <a:txBody>
                    <a:bodyPr/>
                    <a:lstStyle/>
                    <a:p>
                      <a:pPr algn="l" fontAlgn="t"/>
                      <a:r>
                        <a:rPr lang="en-IN" sz="1000">
                          <a:solidFill>
                            <a:srgbClr val="000000"/>
                          </a:solidFill>
                          <a:effectLst/>
                          <a:latin typeface="verdana" panose="020B0604030504040204" pitchFamily="34" charset="0"/>
                        </a:rPr>
                        <a:t>Unary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postfix</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75939420"/>
                  </a:ext>
                </a:extLst>
              </a:tr>
              <a:tr h="712558">
                <a:tc vMerge="1">
                  <a:txBody>
                    <a:bodyPr/>
                    <a:lstStyle/>
                    <a:p>
                      <a:endParaRPr lang="en-IN"/>
                    </a:p>
                  </a:txBody>
                  <a:tcPr/>
                </a:tc>
                <a:tc>
                  <a:txBody>
                    <a:bodyPr/>
                    <a:lstStyle/>
                    <a:p>
                      <a:pPr algn="l" fontAlgn="t"/>
                      <a:r>
                        <a:rPr lang="en-IN" sz="1000" dirty="0">
                          <a:solidFill>
                            <a:srgbClr val="000000"/>
                          </a:solidFill>
                          <a:effectLst/>
                          <a:latin typeface="verdana" panose="020B0604030504040204" pitchFamily="34" charset="0"/>
                        </a:rPr>
                        <a:t>prefix</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a:t>
                      </a:r>
                      <a:r>
                        <a:rPr lang="en-IN" sz="1000" i="1">
                          <a:solidFill>
                            <a:srgbClr val="000000"/>
                          </a:solidFill>
                          <a:effectLst/>
                          <a:latin typeface="verdana" panose="020B0604030504040204" pitchFamily="34" charset="0"/>
                        </a:rPr>
                        <a:t>expr</a:t>
                      </a:r>
                      <a:r>
                        <a:rPr lang="en-IN" sz="1000">
                          <a:solidFill>
                            <a:srgbClr val="000000"/>
                          </a:solidFill>
                          <a:effectLst/>
                          <a:latin typeface="verdana" panose="020B0604030504040204" pitchFamily="34" charset="0"/>
                        </a:rPr>
                        <a:t> ~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22253083"/>
                  </a:ext>
                </a:extLst>
              </a:tr>
              <a:tr h="291118">
                <a:tc rowSpan="2">
                  <a:txBody>
                    <a:bodyPr/>
                    <a:lstStyle/>
                    <a:p>
                      <a:pPr algn="l" fontAlgn="t"/>
                      <a:r>
                        <a:rPr lang="en-IN" sz="1000">
                          <a:solidFill>
                            <a:srgbClr val="000000"/>
                          </a:solidFill>
                          <a:effectLst/>
                          <a:latin typeface="verdana" panose="020B0604030504040204" pitchFamily="34" charset="0"/>
                        </a:rPr>
                        <a:t>Arithmetic</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multiplicative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987388963"/>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additive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56589924"/>
                  </a:ext>
                </a:extLst>
              </a:tr>
              <a:tr h="291118">
                <a:tc>
                  <a:txBody>
                    <a:bodyPr/>
                    <a:lstStyle/>
                    <a:p>
                      <a:pPr algn="l" fontAlgn="t"/>
                      <a:r>
                        <a:rPr lang="en-IN" sz="1000">
                          <a:solidFill>
                            <a:srgbClr val="000000"/>
                          </a:solidFill>
                          <a:effectLst/>
                          <a:latin typeface="verdana" panose="020B0604030504040204" pitchFamily="34" charset="0"/>
                        </a:rPr>
                        <a:t>Shift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shift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&lt;&lt; &gt;&gt; &gt;&gt;&gt;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56097561"/>
                  </a:ext>
                </a:extLst>
              </a:tr>
              <a:tr h="501140">
                <a:tc rowSpan="2">
                  <a:txBody>
                    <a:bodyPr/>
                    <a:lstStyle/>
                    <a:p>
                      <a:pPr algn="l" fontAlgn="t"/>
                      <a:r>
                        <a:rPr lang="en-IN" sz="1000">
                          <a:solidFill>
                            <a:srgbClr val="000000"/>
                          </a:solidFill>
                          <a:effectLst/>
                          <a:latin typeface="verdana" panose="020B0604030504040204" pitchFamily="34" charset="0"/>
                        </a:rPr>
                        <a:t>Relational</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comparison</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&lt; &gt; &lt;= &gt;= instanceof</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68580763"/>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equality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13479730"/>
                  </a:ext>
                </a:extLst>
              </a:tr>
              <a:tr h="291118">
                <a:tc rowSpan="3">
                  <a:txBody>
                    <a:bodyPr/>
                    <a:lstStyle/>
                    <a:p>
                      <a:pPr algn="l" fontAlgn="t"/>
                      <a:r>
                        <a:rPr lang="en-IN" sz="1000">
                          <a:solidFill>
                            <a:srgbClr val="000000"/>
                          </a:solidFill>
                          <a:effectLst/>
                          <a:latin typeface="verdana" panose="020B0604030504040204" pitchFamily="34" charset="0"/>
                        </a:rPr>
                        <a:t>Bitwise</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bitwise AND</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&amp;</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34592979"/>
                  </a:ext>
                </a:extLst>
              </a:tr>
              <a:tr h="501140">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bitwise exclusive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75156235"/>
                  </a:ext>
                </a:extLst>
              </a:tr>
              <a:tr h="501140">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bitwise inclusive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34559503"/>
                  </a:ext>
                </a:extLst>
              </a:tr>
              <a:tr h="291118">
                <a:tc rowSpan="2">
                  <a:txBody>
                    <a:bodyPr/>
                    <a:lstStyle/>
                    <a:p>
                      <a:pPr algn="l" fontAlgn="t"/>
                      <a:r>
                        <a:rPr lang="en-IN" sz="1000">
                          <a:solidFill>
                            <a:srgbClr val="000000"/>
                          </a:solidFill>
                          <a:effectLst/>
                          <a:latin typeface="verdana" panose="020B0604030504040204" pitchFamily="34" charset="0"/>
                        </a:rPr>
                        <a:t>Logical</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logical AND</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&amp;&amp;</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43793935"/>
                  </a:ext>
                </a:extLst>
              </a:tr>
              <a:tr h="291118">
                <a:tc vMerge="1">
                  <a:txBody>
                    <a:bodyPr/>
                    <a:lstStyle/>
                    <a:p>
                      <a:endParaRPr lang="en-IN"/>
                    </a:p>
                  </a:txBody>
                  <a:tcPr/>
                </a:tc>
                <a:tc>
                  <a:txBody>
                    <a:bodyPr/>
                    <a:lstStyle/>
                    <a:p>
                      <a:pPr algn="l" fontAlgn="t"/>
                      <a:r>
                        <a:rPr lang="en-IN" sz="1000">
                          <a:solidFill>
                            <a:srgbClr val="000000"/>
                          </a:solidFill>
                          <a:effectLst/>
                          <a:latin typeface="verdana" panose="020B0604030504040204" pitchFamily="34" charset="0"/>
                        </a:rPr>
                        <a:t>logical OR</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113637260"/>
                  </a:ext>
                </a:extLst>
              </a:tr>
              <a:tr h="291118">
                <a:tc>
                  <a:txBody>
                    <a:bodyPr/>
                    <a:lstStyle/>
                    <a:p>
                      <a:pPr algn="l" fontAlgn="t"/>
                      <a:r>
                        <a:rPr lang="en-IN" sz="1000">
                          <a:solidFill>
                            <a:srgbClr val="000000"/>
                          </a:solidFill>
                          <a:effectLst/>
                          <a:latin typeface="verdana" panose="020B0604030504040204" pitchFamily="34" charset="0"/>
                        </a:rPr>
                        <a:t>Ternary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ternary</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00">
                          <a:solidFill>
                            <a:srgbClr val="000000"/>
                          </a:solidFill>
                          <a:effectLst/>
                          <a:latin typeface="verdana" panose="020B0604030504040204" pitchFamily="34" charset="0"/>
                        </a:rPr>
                        <a:t>? :</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66911957"/>
                  </a:ext>
                </a:extLst>
              </a:tr>
              <a:tr h="923978">
                <a:tc>
                  <a:txBody>
                    <a:bodyPr/>
                    <a:lstStyle/>
                    <a:p>
                      <a:pPr algn="l" fontAlgn="t"/>
                      <a:r>
                        <a:rPr lang="en-IN" sz="1000">
                          <a:solidFill>
                            <a:srgbClr val="000000"/>
                          </a:solidFill>
                          <a:effectLst/>
                          <a:latin typeface="verdana" panose="020B0604030504040204" pitchFamily="34" charset="0"/>
                        </a:rPr>
                        <a:t>Assignment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a:solidFill>
                            <a:srgbClr val="000000"/>
                          </a:solidFill>
                          <a:effectLst/>
                          <a:latin typeface="verdana" panose="020B0604030504040204" pitchFamily="34" charset="0"/>
                        </a:rPr>
                        <a:t>assignment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00" dirty="0">
                          <a:solidFill>
                            <a:srgbClr val="000000"/>
                          </a:solidFill>
                          <a:effectLst/>
                          <a:latin typeface="verdana" panose="020B0604030504040204" pitchFamily="34" charset="0"/>
                        </a:rPr>
                        <a:t>= += -= *= /= %= &amp;= ^= |= &lt;&lt;= &gt;&gt;= &gt;&gt;&gt;=</a:t>
                      </a:r>
                    </a:p>
                  </a:txBody>
                  <a:tcPr marL="21028" marR="21028" marT="28037" marB="2803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467510825"/>
                  </a:ext>
                </a:extLst>
              </a:tr>
            </a:tbl>
          </a:graphicData>
        </a:graphic>
      </p:graphicFrame>
    </p:spTree>
    <p:extLst>
      <p:ext uri="{BB962C8B-B14F-4D97-AF65-F5344CB8AC3E}">
        <p14:creationId xmlns:p14="http://schemas.microsoft.com/office/powerpoint/2010/main" val="997510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57349" y="3694600"/>
            <a:ext cx="6858000" cy="1641490"/>
          </a:xfrm>
        </p:spPr>
        <p:txBody>
          <a:bodyPr>
            <a:normAutofit fontScale="90000"/>
          </a:bodyPr>
          <a:lstStyle/>
          <a:p>
            <a:r>
              <a:rPr lang="en-US" dirty="0"/>
              <a:t>Conditional </a:t>
            </a:r>
            <a:br>
              <a:rPr lang="en-US" dirty="0"/>
            </a:br>
            <a:r>
              <a:rPr lang="en-US" dirty="0"/>
              <a:t>Statements</a:t>
            </a:r>
            <a:endParaRPr lang="en-IN" dirty="0"/>
          </a:p>
        </p:txBody>
      </p:sp>
    </p:spTree>
    <p:extLst>
      <p:ext uri="{BB962C8B-B14F-4D97-AF65-F5344CB8AC3E}">
        <p14:creationId xmlns:p14="http://schemas.microsoft.com/office/powerpoint/2010/main" val="3253384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Conditional Statements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4401205"/>
          </a:xfrm>
          <a:prstGeom prst="rect">
            <a:avLst/>
          </a:prstGeom>
          <a:noFill/>
        </p:spPr>
        <p:txBody>
          <a:bodyPr wrap="square" rtlCol="0">
            <a:spAutoFit/>
          </a:bodyPr>
          <a:lstStyle/>
          <a:p>
            <a:pPr algn="l"/>
            <a:r>
              <a:rPr lang="en-US" sz="2800" dirty="0"/>
              <a:t>    It means execute particular statement only when particular condition is satisfied. </a:t>
            </a:r>
            <a:br>
              <a:rPr lang="en-US" sz="2800" dirty="0"/>
            </a:br>
            <a:r>
              <a:rPr lang="en-US" sz="2800" dirty="0"/>
              <a:t>For Ex-   Particular Citizens are eligible for voting only when their age is 18 or above so for that scenario, we can use condition statement to avoid all other citizens to vote.</a:t>
            </a:r>
          </a:p>
          <a:p>
            <a:pPr algn="l"/>
            <a:endParaRPr lang="en-US" sz="2800" dirty="0"/>
          </a:p>
          <a:p>
            <a:pPr algn="l"/>
            <a:r>
              <a:rPr lang="en-US" sz="2800" dirty="0"/>
              <a:t>In Java we have two types of condition statement- </a:t>
            </a:r>
            <a:br>
              <a:rPr lang="en-US" sz="2800" dirty="0"/>
            </a:br>
            <a:r>
              <a:rPr lang="en-US" sz="2800" dirty="0"/>
              <a:t/>
            </a:r>
            <a:br>
              <a:rPr lang="en-US" sz="2800" dirty="0"/>
            </a:br>
            <a:r>
              <a:rPr lang="en-US" sz="2800" dirty="0"/>
              <a:t>1. if-else blocks </a:t>
            </a:r>
          </a:p>
          <a:p>
            <a:pPr algn="l"/>
            <a:r>
              <a:rPr lang="en-US" sz="2800" dirty="0"/>
              <a:t>2. Switch-Case blocks.</a:t>
            </a:r>
            <a:endParaRPr lang="en-IN" sz="2800" dirty="0"/>
          </a:p>
        </p:txBody>
      </p:sp>
    </p:spTree>
    <p:extLst>
      <p:ext uri="{BB962C8B-B14F-4D97-AF65-F5344CB8AC3E}">
        <p14:creationId xmlns:p14="http://schemas.microsoft.com/office/powerpoint/2010/main" val="28023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664495" y="303476"/>
            <a:ext cx="6858000" cy="754025"/>
          </a:xfrm>
        </p:spPr>
        <p:txBody>
          <a:bodyPr/>
          <a:lstStyle/>
          <a:p>
            <a:r>
              <a:rPr lang="en-US" dirty="0"/>
              <a:t>Java If –else </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5"/>
            <a:ext cx="8715375" cy="1200329"/>
          </a:xfrm>
          <a:prstGeom prst="rect">
            <a:avLst/>
          </a:prstGeom>
          <a:noFill/>
        </p:spPr>
        <p:txBody>
          <a:bodyPr wrap="square" rtlCol="0">
            <a:spAutoFit/>
          </a:bodyPr>
          <a:lstStyle/>
          <a:p>
            <a:r>
              <a:rPr lang="en-US" sz="2400" dirty="0"/>
              <a:t>Java if statement checks if required condition is true or false. If it is true then running set of instructions otherwise pass the control to else blocks.</a:t>
            </a:r>
            <a:endParaRPr lang="en-IN" sz="2400" dirty="0"/>
          </a:p>
        </p:txBody>
      </p:sp>
      <p:pic>
        <p:nvPicPr>
          <p:cNvPr id="6" name="Picture 5" descr="Diagram&#10;&#10;Description automatically generated">
            <a:extLst>
              <a:ext uri="{FF2B5EF4-FFF2-40B4-BE49-F238E27FC236}">
                <a16:creationId xmlns:a16="http://schemas.microsoft.com/office/drawing/2014/main" xmlns="" id="{2A3BE6C2-D794-470E-8485-1B4FBFC6B6A9}"/>
              </a:ext>
            </a:extLst>
          </p:cNvPr>
          <p:cNvPicPr>
            <a:picLocks noChangeAspect="1"/>
          </p:cNvPicPr>
          <p:nvPr/>
        </p:nvPicPr>
        <p:blipFill>
          <a:blip r:embed="rId2"/>
          <a:stretch>
            <a:fillRect/>
          </a:stretch>
        </p:blipFill>
        <p:spPr>
          <a:xfrm>
            <a:off x="2942998" y="2297786"/>
            <a:ext cx="3457802" cy="4428134"/>
          </a:xfrm>
          <a:prstGeom prst="rect">
            <a:avLst/>
          </a:prstGeom>
        </p:spPr>
      </p:pic>
    </p:spTree>
    <p:extLst>
      <p:ext uri="{BB962C8B-B14F-4D97-AF65-F5344CB8AC3E}">
        <p14:creationId xmlns:p14="http://schemas.microsoft.com/office/powerpoint/2010/main" val="239787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07646" y="195526"/>
            <a:ext cx="6858000" cy="754025"/>
          </a:xfrm>
        </p:spPr>
        <p:txBody>
          <a:bodyPr/>
          <a:lstStyle/>
          <a:p>
            <a:r>
              <a:rPr lang="en-US" dirty="0"/>
              <a:t>Switch-Case Statement</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10728" y="949550"/>
            <a:ext cx="8922544" cy="1938992"/>
          </a:xfrm>
          <a:prstGeom prst="rect">
            <a:avLst/>
          </a:prstGeom>
          <a:noFill/>
        </p:spPr>
        <p:txBody>
          <a:bodyPr wrap="square" rtlCol="0">
            <a:spAutoFit/>
          </a:bodyPr>
          <a:lstStyle/>
          <a:p>
            <a:r>
              <a:rPr lang="en-US" sz="2400" dirty="0"/>
              <a:t>The Java switch statement executes one statement from multiple conditions. It is like if-else-if ladder statement. The switch statement works with byte, short, int, long, </a:t>
            </a:r>
            <a:r>
              <a:rPr lang="en-US" sz="2400" dirty="0" err="1"/>
              <a:t>enum</a:t>
            </a:r>
            <a:r>
              <a:rPr lang="en-US" sz="2400" dirty="0"/>
              <a:t> types, String and some wrapper types like Byte, Short, Int, and Long. Since Java 7, you can use strings in the switch statement.</a:t>
            </a:r>
            <a:endParaRPr lang="en-IN" sz="2400" dirty="0"/>
          </a:p>
        </p:txBody>
      </p:sp>
      <p:pic>
        <p:nvPicPr>
          <p:cNvPr id="4" name="Picture 3" descr="Diagram&#10;&#10;Description automatically generated">
            <a:extLst>
              <a:ext uri="{FF2B5EF4-FFF2-40B4-BE49-F238E27FC236}">
                <a16:creationId xmlns:a16="http://schemas.microsoft.com/office/drawing/2014/main" xmlns="" id="{2BB2EC29-5F7B-47F7-89A0-146F1DB7C8DA}"/>
              </a:ext>
            </a:extLst>
          </p:cNvPr>
          <p:cNvPicPr>
            <a:picLocks noChangeAspect="1"/>
          </p:cNvPicPr>
          <p:nvPr/>
        </p:nvPicPr>
        <p:blipFill>
          <a:blip r:embed="rId2"/>
          <a:stretch>
            <a:fillRect/>
          </a:stretch>
        </p:blipFill>
        <p:spPr>
          <a:xfrm>
            <a:off x="1505250" y="2519210"/>
            <a:ext cx="5901390" cy="4237190"/>
          </a:xfrm>
          <a:prstGeom prst="rect">
            <a:avLst/>
          </a:prstGeom>
        </p:spPr>
      </p:pic>
    </p:spTree>
    <p:extLst>
      <p:ext uri="{BB962C8B-B14F-4D97-AF65-F5344CB8AC3E}">
        <p14:creationId xmlns:p14="http://schemas.microsoft.com/office/powerpoint/2010/main" val="37706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normAutofit fontScale="90000"/>
          </a:bodyPr>
          <a:lstStyle/>
          <a:p>
            <a:r>
              <a:rPr lang="en-US" dirty="0"/>
              <a:t>Loops</a:t>
            </a:r>
            <a:br>
              <a:rPr lang="en-US" dirty="0"/>
            </a:b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9103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Loops</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3585" y="619125"/>
            <a:ext cx="8936831" cy="6124754"/>
          </a:xfrm>
          <a:prstGeom prst="rect">
            <a:avLst/>
          </a:prstGeom>
          <a:noFill/>
        </p:spPr>
        <p:txBody>
          <a:bodyPr wrap="square" rtlCol="0">
            <a:spAutoFit/>
          </a:bodyPr>
          <a:lstStyle/>
          <a:p>
            <a:r>
              <a:rPr lang="en-US" sz="2800" dirty="0"/>
              <a:t>In programming languages, loops are used to execute a set of instructions/functions repeatedly when some conditions become true. There are three types of loops in Java.</a:t>
            </a:r>
          </a:p>
          <a:p>
            <a:endParaRPr lang="en-US" sz="2800" dirty="0"/>
          </a:p>
          <a:p>
            <a:r>
              <a:rPr lang="en-US" sz="2800" dirty="0"/>
              <a:t>1. for loop</a:t>
            </a:r>
          </a:p>
          <a:p>
            <a:r>
              <a:rPr lang="en-US" sz="2800" dirty="0"/>
              <a:t>	for(</a:t>
            </a:r>
            <a:r>
              <a:rPr lang="en-US" sz="2800" dirty="0" err="1"/>
              <a:t>init;condition;incr</a:t>
            </a:r>
            <a:r>
              <a:rPr lang="en-US" sz="2800" dirty="0"/>
              <a:t>/</a:t>
            </a:r>
            <a:r>
              <a:rPr lang="en-US" sz="2800" dirty="0" err="1"/>
              <a:t>decr</a:t>
            </a:r>
            <a:r>
              <a:rPr lang="en-US" sz="2800" dirty="0"/>
              <a:t>){  </a:t>
            </a:r>
          </a:p>
          <a:p>
            <a:r>
              <a:rPr lang="en-US" sz="2800" dirty="0"/>
              <a:t>		// code to be executed }</a:t>
            </a:r>
          </a:p>
          <a:p>
            <a:r>
              <a:rPr lang="en-US" sz="2800" dirty="0"/>
              <a:t>2. while loop</a:t>
            </a:r>
          </a:p>
          <a:p>
            <a:r>
              <a:rPr lang="en-US" sz="2800" dirty="0"/>
              <a:t>	while(condition){  </a:t>
            </a:r>
          </a:p>
          <a:p>
            <a:r>
              <a:rPr lang="en-US" sz="2800" dirty="0"/>
              <a:t>		//code to be executed }</a:t>
            </a:r>
          </a:p>
          <a:p>
            <a:r>
              <a:rPr lang="en-US" sz="2800" dirty="0"/>
              <a:t>3. do-while loop</a:t>
            </a:r>
          </a:p>
          <a:p>
            <a:r>
              <a:rPr lang="en-US" sz="2800" dirty="0"/>
              <a:t>do{  </a:t>
            </a:r>
          </a:p>
          <a:p>
            <a:r>
              <a:rPr lang="en-US" sz="2800" dirty="0"/>
              <a:t>//code to be executed  </a:t>
            </a:r>
          </a:p>
          <a:p>
            <a:r>
              <a:rPr lang="en-US" sz="2800" dirty="0"/>
              <a:t>}while(condition); </a:t>
            </a:r>
            <a:endParaRPr lang="en-IN" sz="2800" dirty="0"/>
          </a:p>
        </p:txBody>
      </p:sp>
    </p:spTree>
    <p:extLst>
      <p:ext uri="{BB962C8B-B14F-4D97-AF65-F5344CB8AC3E}">
        <p14:creationId xmlns:p14="http://schemas.microsoft.com/office/powerpoint/2010/main" val="556639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7E655-2043-4B79-BB26-BCA9AFF72232}"/>
              </a:ext>
            </a:extLst>
          </p:cNvPr>
          <p:cNvSpPr>
            <a:spLocks noGrp="1"/>
          </p:cNvSpPr>
          <p:nvPr>
            <p:ph type="ctrTitle"/>
          </p:nvPr>
        </p:nvSpPr>
        <p:spPr/>
        <p:txBody>
          <a:bodyPr/>
          <a:lstStyle/>
          <a:p>
            <a:r>
              <a:rPr lang="en-US" dirty="0"/>
              <a:t>Method</a:t>
            </a:r>
            <a:endParaRPr lang="en-IN" dirty="0"/>
          </a:p>
        </p:txBody>
      </p:sp>
      <p:sp>
        <p:nvSpPr>
          <p:cNvPr id="3" name="Subtitle 2">
            <a:extLst>
              <a:ext uri="{FF2B5EF4-FFF2-40B4-BE49-F238E27FC236}">
                <a16:creationId xmlns="" xmlns:a16="http://schemas.microsoft.com/office/drawing/2014/main"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2474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Java</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3970318"/>
          </a:xfrm>
          <a:prstGeom prst="rect">
            <a:avLst/>
          </a:prstGeom>
          <a:noFill/>
        </p:spPr>
        <p:txBody>
          <a:bodyPr wrap="square" rtlCol="0">
            <a:spAutoFit/>
          </a:bodyPr>
          <a:lstStyle/>
          <a:p>
            <a:pPr algn="l"/>
            <a:r>
              <a:rPr lang="en-US" sz="2800" dirty="0"/>
              <a:t>    </a:t>
            </a:r>
            <a:r>
              <a:rPr lang="en-US" sz="2800" b="1" i="0" dirty="0">
                <a:effectLst/>
                <a:latin typeface="verdana" panose="020B0604030504040204" pitchFamily="34" charset="0"/>
              </a:rPr>
              <a:t>Java is a programming language and a platform. Java is a high level, robust, object-oriented and secure programming language.</a:t>
            </a:r>
          </a:p>
          <a:p>
            <a:pPr algn="l"/>
            <a:endParaRPr lang="en-US" sz="2800" b="1" i="0" dirty="0">
              <a:effectLst/>
              <a:latin typeface="verdana" panose="020B0604030504040204" pitchFamily="34" charset="0"/>
            </a:endParaRPr>
          </a:p>
          <a:p>
            <a:pPr algn="l"/>
            <a:r>
              <a:rPr lang="en-US" sz="2800" b="1" i="0" dirty="0">
                <a:effectLst/>
                <a:latin typeface="verdana" panose="020B0604030504040204" pitchFamily="34" charset="0"/>
              </a:rPr>
              <a:t>Java was developed by Sun Microsystems (which is now the subsidiary of Oracle) in the year 1995. James Gosling is known as the father of Java</a:t>
            </a:r>
            <a:r>
              <a:rPr lang="en-US" sz="2800" b="1" i="0">
                <a:effectLst/>
                <a:latin typeface="verdana" panose="020B0604030504040204" pitchFamily="34" charset="0"/>
              </a:rPr>
              <a:t>. </a:t>
            </a:r>
            <a:endParaRPr lang="en-IN" sz="2800" dirty="0"/>
          </a:p>
        </p:txBody>
      </p:sp>
    </p:spTree>
    <p:extLst>
      <p:ext uri="{BB962C8B-B14F-4D97-AF65-F5344CB8AC3E}">
        <p14:creationId xmlns:p14="http://schemas.microsoft.com/office/powerpoint/2010/main" val="63328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27A1EAC-0318-47CD-ADFE-101980450B75}"/>
              </a:ext>
            </a:extLst>
          </p:cNvPr>
          <p:cNvSpPr>
            <a:spLocks noGrp="1"/>
          </p:cNvSpPr>
          <p:nvPr>
            <p:ph type="subTitle" idx="1"/>
          </p:nvPr>
        </p:nvSpPr>
        <p:spPr>
          <a:xfrm>
            <a:off x="-1178720" y="1"/>
            <a:ext cx="6858000" cy="710381"/>
          </a:xfrm>
        </p:spPr>
        <p:txBody>
          <a:bodyPr/>
          <a:lstStyle/>
          <a:p>
            <a:r>
              <a:rPr lang="en-US" dirty="0"/>
              <a:t>What is Method</a:t>
            </a:r>
            <a:endParaRPr lang="en-IN" dirty="0"/>
          </a:p>
        </p:txBody>
      </p:sp>
      <p:sp>
        <p:nvSpPr>
          <p:cNvPr id="6" name="TextBox 5">
            <a:extLst>
              <a:ext uri="{FF2B5EF4-FFF2-40B4-BE49-F238E27FC236}">
                <a16:creationId xmlns="" xmlns:a16="http://schemas.microsoft.com/office/drawing/2014/main" id="{74EECCB2-2C12-4905-A5F7-FB46E492BD2F}"/>
              </a:ext>
            </a:extLst>
          </p:cNvPr>
          <p:cNvSpPr txBox="1"/>
          <p:nvPr/>
        </p:nvSpPr>
        <p:spPr>
          <a:xfrm>
            <a:off x="100013" y="914401"/>
            <a:ext cx="8936831" cy="1815882"/>
          </a:xfrm>
          <a:prstGeom prst="rect">
            <a:avLst/>
          </a:prstGeom>
          <a:noFill/>
        </p:spPr>
        <p:txBody>
          <a:bodyPr wrap="square" rtlCol="0">
            <a:spAutoFit/>
          </a:bodyPr>
          <a:lstStyle/>
          <a:p>
            <a:pPr algn="l"/>
            <a:r>
              <a:rPr lang="en-US" sz="2800" dirty="0"/>
              <a:t>In general, a method is a way to perform some task. Similarly, the method in Java is a collection of instructions that performs a specific task. It provides the reusability of code. We can also easily modify code using methods.</a:t>
            </a:r>
            <a:endParaRPr lang="en-IN" sz="2800" dirty="0"/>
          </a:p>
        </p:txBody>
      </p:sp>
    </p:spTree>
    <p:extLst>
      <p:ext uri="{BB962C8B-B14F-4D97-AF65-F5344CB8AC3E}">
        <p14:creationId xmlns:p14="http://schemas.microsoft.com/office/powerpoint/2010/main" val="2640239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1144430" y="142186"/>
            <a:ext cx="6858000" cy="754025"/>
          </a:xfrm>
        </p:spPr>
        <p:txBody>
          <a:bodyPr/>
          <a:lstStyle/>
          <a:p>
            <a:r>
              <a:rPr lang="en-US" dirty="0"/>
              <a:t>Method Declaration</a:t>
            </a:r>
            <a:endParaRPr lang="en-IN" dirty="0"/>
          </a:p>
        </p:txBody>
      </p:sp>
      <p:pic>
        <p:nvPicPr>
          <p:cNvPr id="10" name="Picture 9" descr="A picture containing chart&#10;&#10;Description automatically generated">
            <a:extLst>
              <a:ext uri="{FF2B5EF4-FFF2-40B4-BE49-F238E27FC236}">
                <a16:creationId xmlns="" xmlns:a16="http://schemas.microsoft.com/office/drawing/2014/main" id="{736CCB45-ECC0-4FBD-A446-39786506B342}"/>
              </a:ext>
            </a:extLst>
          </p:cNvPr>
          <p:cNvPicPr>
            <a:picLocks noChangeAspect="1"/>
          </p:cNvPicPr>
          <p:nvPr/>
        </p:nvPicPr>
        <p:blipFill>
          <a:blip r:embed="rId2"/>
          <a:stretch>
            <a:fillRect/>
          </a:stretch>
        </p:blipFill>
        <p:spPr>
          <a:xfrm>
            <a:off x="1356360" y="1713230"/>
            <a:ext cx="6690360" cy="3122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4963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OOPS Concepts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9872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OOPS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4832092"/>
          </a:xfrm>
          <a:prstGeom prst="rect">
            <a:avLst/>
          </a:prstGeom>
          <a:noFill/>
        </p:spPr>
        <p:txBody>
          <a:bodyPr wrap="square" rtlCol="0">
            <a:spAutoFit/>
          </a:bodyPr>
          <a:lstStyle/>
          <a:p>
            <a:pPr algn="l"/>
            <a:r>
              <a:rPr lang="en-US" sz="2800" dirty="0"/>
              <a:t> Object-Oriented Programming is a paradigm that provides many concepts, such as inheritance, data binding, polymorphism, etc.</a:t>
            </a:r>
          </a:p>
          <a:p>
            <a:pPr algn="l"/>
            <a:r>
              <a:rPr lang="en-US" sz="2800" dirty="0"/>
              <a:t>It simplifies software development and maintenance by providing some concepts:</a:t>
            </a:r>
          </a:p>
          <a:p>
            <a:pPr algn="l"/>
            <a:r>
              <a:rPr lang="en-IN" sz="2800" dirty="0"/>
              <a:t>1. Object</a:t>
            </a:r>
          </a:p>
          <a:p>
            <a:pPr algn="l"/>
            <a:r>
              <a:rPr lang="en-IN" sz="2800" dirty="0"/>
              <a:t>2. Class</a:t>
            </a:r>
          </a:p>
          <a:p>
            <a:pPr algn="l"/>
            <a:r>
              <a:rPr lang="en-IN" sz="2800" dirty="0"/>
              <a:t>3. Inheritance</a:t>
            </a:r>
          </a:p>
          <a:p>
            <a:pPr algn="l"/>
            <a:r>
              <a:rPr lang="en-IN" sz="2800" dirty="0"/>
              <a:t>4. Polymorphism</a:t>
            </a:r>
          </a:p>
          <a:p>
            <a:pPr algn="l"/>
            <a:r>
              <a:rPr lang="en-IN" sz="2800" dirty="0"/>
              <a:t>5. Abstraction</a:t>
            </a:r>
          </a:p>
          <a:p>
            <a:pPr algn="l"/>
            <a:r>
              <a:rPr lang="en-IN" sz="2800" dirty="0"/>
              <a:t>6. Encapsulation</a:t>
            </a:r>
          </a:p>
        </p:txBody>
      </p:sp>
    </p:spTree>
    <p:extLst>
      <p:ext uri="{BB962C8B-B14F-4D97-AF65-F5344CB8AC3E}">
        <p14:creationId xmlns:p14="http://schemas.microsoft.com/office/powerpoint/2010/main" val="17096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Objects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43988" cy="61247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An entity that has state and behavior is known as an object e.g., chair, bike, marker, pen, table, car, etc. It can be physical or logical (tangible and intangible).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An object has three characteristics: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1.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State</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represents the data (value) of an object.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2.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Behavior</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represents the behavior (functionality) of an object such as deposit, withdraw, etc.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strike="noStrike" kern="1200" cap="none" spc="0" normalizeH="0" baseline="0" noProof="0" dirty="0">
                <a:ln>
                  <a:noFill/>
                </a:ln>
                <a:solidFill>
                  <a:prstClr val="white"/>
                </a:solidFill>
                <a:effectLst/>
                <a:uLnTx/>
                <a:uFillTx/>
                <a:latin typeface="Corbel" panose="020B0503020204020204"/>
                <a:ea typeface="+mn-ea"/>
                <a:cs typeface="+mn-cs"/>
              </a:rPr>
              <a:t>3. </a:t>
            </a:r>
            <a:r>
              <a:rPr kumimoji="0" lang="en-US" sz="2800" b="0" i="0" u="sng" strike="noStrike" kern="1200" cap="none" spc="0" normalizeH="0" baseline="0" noProof="0" dirty="0">
                <a:ln>
                  <a:noFill/>
                </a:ln>
                <a:solidFill>
                  <a:prstClr val="white"/>
                </a:solidFill>
                <a:effectLst/>
                <a:uLnTx/>
                <a:uFillTx/>
                <a:latin typeface="Corbel" panose="020B0503020204020204"/>
                <a:ea typeface="+mn-ea"/>
                <a:cs typeface="+mn-cs"/>
              </a:rPr>
              <a:t>Identity</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An object identity is typically implemented via a unique ID. The value of the ID is not visible to the external user. However, it is used internally by the JVM to identify each object uniquely.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i="0" dirty="0">
                <a:effectLst/>
                <a:latin typeface="verdana" panose="020B0604030504040204" pitchFamily="34" charset="0"/>
              </a:rPr>
              <a:t>              An object is an instance of a class.</a:t>
            </a:r>
            <a:endParaRPr kumimoji="0" lang="en-IN"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684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CLASSES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43988" cy="483209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 class is a group of objects which have common properties. It is a template or blueprint from which objects are created. It is a logical entity. It can't be physical.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A class in Java can contain: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Fields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Methods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Constructors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Blocks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Nested class and interface</a:t>
            </a:r>
            <a:endParaRPr kumimoji="0" lang="en-IN"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9062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Constructors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04674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Constructors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69865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A</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constructor is a block of codes (same as the method). It is called when an instance of the class is created. At the time of calling constructor, memory for the object is allocated in the memory.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Every time an object is created using the new() keyword, at least one constructor is called.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There are two rules defined for the constructor.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1. Constructor name must be the same as its class 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2. A Constructor must have no explicit return type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A Java constructor cannot be abstract, static, final, and synchronized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   //Code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629722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30092" y="1"/>
            <a:ext cx="6858000" cy="754025"/>
          </a:xfrm>
        </p:spPr>
        <p:txBody>
          <a:bodyPr/>
          <a:lstStyle/>
          <a:p>
            <a:r>
              <a:rPr lang="en-US" dirty="0"/>
              <a:t>Types Of Constructors</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569386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There are two types of constructors -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Default constructor (no-</a:t>
            </a:r>
            <a:r>
              <a:rPr kumimoji="0" lang="en-US" sz="2800" b="0" i="0" u="none" strike="noStrike" kern="1200" cap="none" spc="0" normalizeH="0" baseline="0" noProof="0" dirty="0" err="1">
                <a:ln>
                  <a:noFill/>
                </a:ln>
                <a:solidFill>
                  <a:prstClr val="white"/>
                </a:solidFill>
                <a:effectLst/>
                <a:uLnTx/>
                <a:uFillTx/>
                <a:latin typeface="Corbel" panose="020B0503020204020204"/>
                <a:ea typeface="+mn-ea"/>
                <a:cs typeface="+mn-cs"/>
              </a:rPr>
              <a:t>arg</a:t>
            </a: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 constructor)</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//Code</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 </a:t>
            </a:r>
          </a:p>
          <a:p>
            <a:pPr marR="0" lvl="0" algn="l" defTabSz="4572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2. Parameterized constructor </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&lt;</a:t>
            </a:r>
            <a:r>
              <a:rPr lang="en-US" sz="2800" dirty="0" err="1">
                <a:solidFill>
                  <a:prstClr val="white"/>
                </a:solidFill>
                <a:latin typeface="Corbel" panose="020B0503020204020204"/>
              </a:rPr>
              <a:t>class_name</a:t>
            </a:r>
            <a:r>
              <a:rPr lang="en-US" sz="2800" dirty="0">
                <a:solidFill>
                  <a:prstClr val="white"/>
                </a:solidFill>
                <a:latin typeface="Corbel" panose="020B0503020204020204"/>
              </a:rPr>
              <a:t>&gt;(some Parameters){</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//Code</a:t>
            </a:r>
          </a:p>
          <a:p>
            <a:pPr marR="0" lvl="0" algn="l" defTabSz="457200" rtl="0" eaLnBrk="1" fontAlgn="auto" latinLnBrk="0" hangingPunct="1">
              <a:lnSpc>
                <a:spcPct val="100000"/>
              </a:lnSpc>
              <a:spcBef>
                <a:spcPts val="0"/>
              </a:spcBef>
              <a:spcAft>
                <a:spcPts val="0"/>
              </a:spcAft>
              <a:buClrTx/>
              <a:buSzTx/>
              <a:tabLst/>
              <a:defRPr/>
            </a:pPr>
            <a:r>
              <a:rPr lang="en-US" sz="2800" dirty="0">
                <a:solidFill>
                  <a:prstClr val="white"/>
                </a:solidFill>
                <a:latin typeface="Corbel" panose="020B0503020204020204"/>
              </a:rPr>
              <a:t>		}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282723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479006" y="103226"/>
            <a:ext cx="1020126" cy="754025"/>
          </a:xfrm>
        </p:spPr>
        <p:txBody>
          <a:bodyPr/>
          <a:lstStyle/>
          <a:p>
            <a:r>
              <a:rPr lang="en-US" dirty="0"/>
              <a:t>IIB</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834074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Instance Initializer block (IIB) is used to initialize the instance data member. It run each time when object of the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Suppose in our class we have three constructors and for all constructors we have some steps are same so instead of repeat it in each constructor we can declare that statements in IIB, so compiler copy content of IIB in the starting of each constructors.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There are mainly three rules for the instance initializer block. They are as follows: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1. The instance initializer block is created when instance of the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2. The instance initializer block is invoked after the parent class constructor is invoked (i.e. after super() constructor call).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3. The instance initializer block comes in the order in which they appear.</a:t>
            </a:r>
          </a:p>
        </p:txBody>
      </p:sp>
    </p:spTree>
    <p:extLst>
      <p:ext uri="{BB962C8B-B14F-4D97-AF65-F5344CB8AC3E}">
        <p14:creationId xmlns:p14="http://schemas.microsoft.com/office/powerpoint/2010/main" val="1340588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B53A840-86C9-4BC2-8F77-1DBBB28AD1FB}"/>
              </a:ext>
            </a:extLst>
          </p:cNvPr>
          <p:cNvSpPr>
            <a:spLocks noGrp="1"/>
          </p:cNvSpPr>
          <p:nvPr>
            <p:ph type="subTitle" idx="1"/>
          </p:nvPr>
        </p:nvSpPr>
        <p:spPr>
          <a:xfrm>
            <a:off x="-1514476" y="97884"/>
            <a:ext cx="6858000" cy="754025"/>
          </a:xfrm>
        </p:spPr>
        <p:txBody>
          <a:bodyPr/>
          <a:lstStyle/>
          <a:p>
            <a:r>
              <a:rPr lang="en-US" dirty="0"/>
              <a:t>Features of Java</a:t>
            </a:r>
            <a:endParaRPr lang="en-IN" dirty="0"/>
          </a:p>
        </p:txBody>
      </p:sp>
      <p:pic>
        <p:nvPicPr>
          <p:cNvPr id="1026" name="Picture 2" descr="Java Features">
            <a:extLst>
              <a:ext uri="{FF2B5EF4-FFF2-40B4-BE49-F238E27FC236}">
                <a16:creationId xmlns="" xmlns:a16="http://schemas.microsoft.com/office/drawing/2014/main" id="{2C1ABD4F-FDE2-4A22-B564-3DC8C8D74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423" y="1038451"/>
            <a:ext cx="4996020" cy="572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29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436144" y="274676"/>
            <a:ext cx="1020126" cy="754025"/>
          </a:xfrm>
        </p:spPr>
        <p:txBody>
          <a:bodyPr/>
          <a:lstStyle/>
          <a:p>
            <a:r>
              <a:rPr lang="en-US" dirty="0"/>
              <a:t>SIB</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0"/>
            <a:ext cx="9015413" cy="267765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Instance Initializer block (SIB) is used to initialize the static data member.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When we use static keyword before IIB then it becomes SIB and SIB runs before main method and it runs once when program comes in active state.</a:t>
            </a:r>
            <a:endParaRPr lang="en-US" sz="1600" dirty="0">
              <a:solidFill>
                <a:prstClr val="white"/>
              </a:solidFill>
              <a:latin typeface="Corbel" panose="020B0503020204020204"/>
            </a:endParaRPr>
          </a:p>
        </p:txBody>
      </p:sp>
    </p:spTree>
    <p:extLst>
      <p:ext uri="{BB962C8B-B14F-4D97-AF65-F5344CB8AC3E}">
        <p14:creationId xmlns:p14="http://schemas.microsoft.com/office/powerpoint/2010/main" val="3562287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585913" y="3429000"/>
            <a:ext cx="6858000" cy="1641490"/>
          </a:xfrm>
        </p:spPr>
        <p:txBody>
          <a:bodyPr>
            <a:normAutofit fontScale="90000"/>
          </a:bodyPr>
          <a:lstStyle/>
          <a:p>
            <a:r>
              <a:rPr lang="en-US" dirty="0"/>
              <a:t>Static &amp; </a:t>
            </a:r>
            <a:br>
              <a:rPr lang="en-US" dirty="0"/>
            </a:br>
            <a:r>
              <a:rPr lang="en-US" dirty="0"/>
              <a:t>Non-Static</a:t>
            </a:r>
            <a:endParaRPr lang="en-IN" dirty="0"/>
          </a:p>
        </p:txBody>
      </p:sp>
    </p:spTree>
    <p:extLst>
      <p:ext uri="{BB962C8B-B14F-4D97-AF65-F5344CB8AC3E}">
        <p14:creationId xmlns:p14="http://schemas.microsoft.com/office/powerpoint/2010/main" val="4218336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951673" y="151711"/>
            <a:ext cx="6858000" cy="754025"/>
          </a:xfrm>
        </p:spPr>
        <p:txBody>
          <a:bodyPr/>
          <a:lstStyle/>
          <a:p>
            <a:r>
              <a:rPr lang="en-US" dirty="0"/>
              <a:t>Static</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15413" cy="526297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is the keyword to make that member static.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1. Static means anything which is binding to class. </a:t>
            </a:r>
            <a:br>
              <a:rPr lang="en-US" sz="2800" dirty="0">
                <a:solidFill>
                  <a:prstClr val="white"/>
                </a:solidFill>
                <a:latin typeface="Corbel" panose="020B0503020204020204"/>
              </a:rPr>
            </a:b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2. It is shared among all instance of that class.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3. We don</a:t>
            </a:r>
            <a:r>
              <a:rPr lang="en-US" sz="2800" dirty="0">
                <a:solidFill>
                  <a:prstClr val="white"/>
                </a:solidFill>
                <a:latin typeface="Corbel" panose="020B0503020204020204"/>
              </a:rPr>
              <a:t>’t need to create instance to access it.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4. Static member </a:t>
            </a:r>
            <a:r>
              <a:rPr lang="en-US" sz="2800" dirty="0">
                <a:solidFill>
                  <a:prstClr val="white"/>
                </a:solidFill>
                <a:latin typeface="Corbel" panose="020B0503020204020204"/>
              </a:rPr>
              <a:t>created when class is created by JVM so it means it comes into memory when program start.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orbel" panose="020B0503020204020204"/>
              </a:rPr>
              <a:t>Static can be variable ,method ,blocks and Nested class.</a:t>
            </a: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17522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30092" y="1"/>
            <a:ext cx="6858000" cy="754025"/>
          </a:xfrm>
        </p:spPr>
        <p:txBody>
          <a:bodyPr/>
          <a:lstStyle/>
          <a:p>
            <a:r>
              <a:rPr lang="en-US" dirty="0"/>
              <a:t>Non-Static</a:t>
            </a:r>
            <a:endParaRPr lang="en-IN" dirty="0"/>
          </a:p>
        </p:txBody>
      </p:sp>
      <p:sp>
        <p:nvSpPr>
          <p:cNvPr id="5" name="TextBox 4">
            <a:extLst>
              <a:ext uri="{FF2B5EF4-FFF2-40B4-BE49-F238E27FC236}">
                <a16:creationId xmlns:a16="http://schemas.microsoft.com/office/drawing/2014/main" xmlns="" id="{4BDD2513-4E2F-4F4A-9C25-83798B8FAA86}"/>
              </a:ext>
            </a:extLst>
          </p:cNvPr>
          <p:cNvSpPr txBox="1"/>
          <p:nvPr/>
        </p:nvSpPr>
        <p:spPr>
          <a:xfrm>
            <a:off x="50006" y="1028701"/>
            <a:ext cx="9015413" cy="35394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Non-static members which is binding to instance of that class.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It is different for all the instance.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It is allocated to memory when instance of class is created.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orbel" panose="020B0503020204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We need instance of class to access non-static member.</a:t>
            </a:r>
          </a:p>
        </p:txBody>
      </p:sp>
    </p:spTree>
    <p:extLst>
      <p:ext uri="{BB962C8B-B14F-4D97-AF65-F5344CB8AC3E}">
        <p14:creationId xmlns:p14="http://schemas.microsoft.com/office/powerpoint/2010/main" val="2417625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INHERITANCE</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14358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Inheritance</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6555641"/>
          </a:xfrm>
          <a:prstGeom prst="rect">
            <a:avLst/>
          </a:prstGeom>
          <a:noFill/>
        </p:spPr>
        <p:txBody>
          <a:bodyPr wrap="square" rtlCol="0">
            <a:spAutoFit/>
          </a:bodyPr>
          <a:lstStyle/>
          <a:p>
            <a:pPr algn="l"/>
            <a:r>
              <a:rPr lang="en-US" sz="2800" dirty="0"/>
              <a:t>    </a:t>
            </a:r>
            <a:r>
              <a:rPr lang="en-US" sz="2800" b="1" i="0" dirty="0">
                <a:effectLst/>
                <a:latin typeface="verdana" panose="020B0604030504040204" pitchFamily="34" charset="0"/>
              </a:rPr>
              <a:t>Inheritance in Java</a:t>
            </a:r>
            <a:r>
              <a:rPr lang="en-US" sz="2800" b="0" i="0" dirty="0">
                <a:effectLst/>
                <a:latin typeface="verdana" panose="020B0604030504040204" pitchFamily="34" charset="0"/>
              </a:rPr>
              <a:t> is a mechanism in which one object acquires all the properties and behaviors of a parent object. It is an important part of OOP</a:t>
            </a:r>
            <a:r>
              <a:rPr lang="en-US" sz="2800" dirty="0">
                <a:latin typeface="verdana" panose="020B0604030504040204" pitchFamily="34" charset="0"/>
              </a:rPr>
              <a:t>s</a:t>
            </a:r>
            <a:r>
              <a:rPr lang="en-US" sz="2800" b="0" i="0" dirty="0">
                <a:effectLst/>
                <a:latin typeface="verdana" panose="020B0604030504040204" pitchFamily="34" charset="0"/>
              </a:rPr>
              <a:t> (Object Oriented programming system).</a:t>
            </a:r>
          </a:p>
          <a:p>
            <a:pPr algn="l"/>
            <a:r>
              <a:rPr lang="en-US" sz="2800" b="0" i="0" dirty="0">
                <a:effectLst/>
                <a:latin typeface="verdana" panose="020B0604030504040204" pitchFamily="34" charset="0"/>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pPr algn="l"/>
            <a:r>
              <a:rPr lang="en-US" sz="2800" b="0" i="0" dirty="0">
                <a:effectLst/>
                <a:latin typeface="verdana" panose="020B0604030504040204" pitchFamily="34" charset="0"/>
              </a:rPr>
              <a:t>Inheritance represents the </a:t>
            </a:r>
            <a:r>
              <a:rPr lang="en-US" sz="2800" b="1" i="0" dirty="0">
                <a:effectLst/>
                <a:latin typeface="verdana" panose="020B0604030504040204" pitchFamily="34" charset="0"/>
              </a:rPr>
              <a:t>IS-A relationship</a:t>
            </a:r>
            <a:r>
              <a:rPr lang="en-US" sz="2800" b="0" i="0" dirty="0">
                <a:effectLst/>
                <a:latin typeface="verdana" panose="020B0604030504040204" pitchFamily="34" charset="0"/>
              </a:rPr>
              <a:t> which is also known as a </a:t>
            </a:r>
            <a:r>
              <a:rPr lang="en-US" sz="2800" b="0" i="1" dirty="0">
                <a:effectLst/>
                <a:latin typeface="verdana" panose="020B0604030504040204" pitchFamily="34" charset="0"/>
              </a:rPr>
              <a:t>parent-child</a:t>
            </a:r>
            <a:r>
              <a:rPr lang="en-US" sz="2800" b="0" i="0" dirty="0">
                <a:effectLst/>
                <a:latin typeface="verdana" panose="020B0604030504040204" pitchFamily="34" charset="0"/>
              </a:rPr>
              <a:t> relationship.</a:t>
            </a:r>
          </a:p>
          <a:p>
            <a:endParaRPr lang="en-IN" sz="2800" dirty="0"/>
          </a:p>
        </p:txBody>
      </p:sp>
    </p:spTree>
    <p:extLst>
      <p:ext uri="{BB962C8B-B14F-4D97-AF65-F5344CB8AC3E}">
        <p14:creationId xmlns:p14="http://schemas.microsoft.com/office/powerpoint/2010/main" val="3403324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321470" y="284426"/>
            <a:ext cx="6858000" cy="754025"/>
          </a:xfrm>
        </p:spPr>
        <p:txBody>
          <a:bodyPr/>
          <a:lstStyle/>
          <a:p>
            <a:r>
              <a:rPr lang="en-US" dirty="0"/>
              <a:t>Important Terms of Inheritance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6"/>
            <a:ext cx="8715375" cy="6740307"/>
          </a:xfrm>
          <a:prstGeom prst="rect">
            <a:avLst/>
          </a:prstGeom>
          <a:noFill/>
        </p:spPr>
        <p:txBody>
          <a:bodyPr wrap="square" rtlCol="0">
            <a:spAutoFit/>
          </a:bodyPr>
          <a:lstStyle/>
          <a:p>
            <a:pPr algn="l">
              <a:buFont typeface="Arial" panose="020B0604020202020204" pitchFamily="34" charset="0"/>
              <a:buChar char="•"/>
            </a:pPr>
            <a:r>
              <a:rPr lang="en-US" sz="2400" b="1" dirty="0">
                <a:effectLst/>
                <a:latin typeface="verdana" panose="020B0604030504040204" pitchFamily="34" charset="0"/>
              </a:rPr>
              <a:t>Class:</a:t>
            </a:r>
            <a:r>
              <a:rPr lang="en-US" sz="2400" b="0" dirty="0">
                <a:effectLst/>
                <a:latin typeface="verdana" panose="020B0604030504040204" pitchFamily="34" charset="0"/>
              </a:rPr>
              <a:t> A class is a group of objects which have common properties. It is a template or blueprint from which objects are created.</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Sub Class/Child Class:</a:t>
            </a:r>
            <a:r>
              <a:rPr lang="en-US" sz="2400" b="0" dirty="0">
                <a:effectLst/>
                <a:latin typeface="verdana" panose="020B0604030504040204" pitchFamily="34" charset="0"/>
              </a:rPr>
              <a:t> Subclass is a class which inherits the other class. It is also called a derived class, extended class, or child class.</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Super Class/Parent Class:</a:t>
            </a:r>
            <a:r>
              <a:rPr lang="en-US" sz="2400" b="0" dirty="0">
                <a:effectLst/>
                <a:latin typeface="verdana" panose="020B0604030504040204" pitchFamily="34" charset="0"/>
              </a:rPr>
              <a:t> Superclass is the class from where a subclass inherits the features. It is also called a base class or a parent class.</a:t>
            </a:r>
          </a:p>
          <a:p>
            <a:pPr algn="l"/>
            <a:endParaRPr lang="en-US" sz="2400" b="0" dirty="0">
              <a:effectLst/>
              <a:latin typeface="verdana" panose="020B0604030504040204" pitchFamily="34" charset="0"/>
            </a:endParaRPr>
          </a:p>
          <a:p>
            <a:pPr algn="l">
              <a:buFont typeface="Arial" panose="020B0604020202020204" pitchFamily="34" charset="0"/>
              <a:buChar char="•"/>
            </a:pPr>
            <a:r>
              <a:rPr lang="en-US" sz="2400" b="1" dirty="0">
                <a:effectLst/>
                <a:latin typeface="verdana" panose="020B0604030504040204" pitchFamily="34" charset="0"/>
              </a:rPr>
              <a:t>Reusability:</a:t>
            </a:r>
            <a:r>
              <a:rPr lang="en-US" sz="2400" b="0" dirty="0">
                <a:effectLst/>
                <a:latin typeface="verdana" panose="020B0604030504040204" pitchFamily="34" charset="0"/>
              </a:rPr>
              <a:t> As the name specifies, reusability is a mechanism which facilitates you to reuse the fields and methods of the existing class when you create a new class. You can use the same fields and methods already defined in the previous class.</a:t>
            </a:r>
          </a:p>
          <a:p>
            <a:endParaRPr lang="en-IN" sz="2400" dirty="0"/>
          </a:p>
        </p:txBody>
      </p:sp>
    </p:spTree>
    <p:extLst>
      <p:ext uri="{BB962C8B-B14F-4D97-AF65-F5344CB8AC3E}">
        <p14:creationId xmlns:p14="http://schemas.microsoft.com/office/powerpoint/2010/main" val="2411593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4278094"/>
          </a:xfrm>
          <a:prstGeom prst="rect">
            <a:avLst/>
          </a:prstGeom>
          <a:noFill/>
        </p:spPr>
        <p:txBody>
          <a:bodyPr wrap="square" rtlCol="0">
            <a:spAutoFit/>
          </a:bodyPr>
          <a:lstStyle/>
          <a:p>
            <a:pPr marL="457200" indent="-457200">
              <a:buAutoNum type="arabicPeriod"/>
            </a:pPr>
            <a:r>
              <a:rPr lang="en-US" sz="2400" dirty="0"/>
              <a:t>Single Inheritance -</a:t>
            </a:r>
          </a:p>
          <a:p>
            <a:endParaRPr lang="en-US" sz="2400" dirty="0"/>
          </a:p>
          <a:p>
            <a:r>
              <a:rPr lang="en-US" sz="2000" b="0" i="0" dirty="0">
                <a:effectLst/>
                <a:latin typeface="verdana" panose="020B0604030504040204" pitchFamily="34" charset="0"/>
              </a:rPr>
              <a:t>When a class inherits another class, it is known as a </a:t>
            </a:r>
            <a:r>
              <a:rPr lang="en-US" sz="2000" b="0" i="1" dirty="0">
                <a:effectLst/>
                <a:latin typeface="verdana" panose="020B0604030504040204" pitchFamily="34" charset="0"/>
              </a:rPr>
              <a:t>single inheritance</a:t>
            </a:r>
            <a:r>
              <a:rPr lang="en-US" sz="2000" b="0" i="0" dirty="0">
                <a:effectLst/>
                <a:latin typeface="verdana" panose="020B0604030504040204" pitchFamily="34" charset="0"/>
              </a:rPr>
              <a:t>. In the example given below, Dog class inherits the Animal class, so there is the single inheritance.</a:t>
            </a:r>
          </a:p>
          <a:p>
            <a:endParaRPr lang="en-US" sz="2000" dirty="0">
              <a:latin typeface="verdana" panose="020B0604030504040204" pitchFamily="34" charset="0"/>
            </a:endParaRPr>
          </a:p>
          <a:p>
            <a:pPr algn="l"/>
            <a:r>
              <a:rPr lang="en-IN" sz="2000" b="1" i="0" dirty="0">
                <a:solidFill>
                  <a:schemeClr val="tx2">
                    <a:lumMod val="60000"/>
                    <a:lumOff val="40000"/>
                  </a:schemeClr>
                </a:solidFill>
                <a:effectLst/>
                <a:latin typeface="verdana" panose="020B0604030504040204" pitchFamily="34" charset="0"/>
              </a:rPr>
              <a:t>class</a:t>
            </a:r>
            <a:r>
              <a:rPr lang="en-IN" sz="2000" b="0" i="0" dirty="0">
                <a:solidFill>
                  <a:schemeClr val="tx2">
                    <a:lumMod val="60000"/>
                    <a:lumOff val="40000"/>
                  </a:schemeClr>
                </a:solidFill>
                <a:effectLst/>
                <a:latin typeface="verdana" panose="020B0604030504040204" pitchFamily="34" charset="0"/>
              </a:rPr>
              <a:t> Animal{  </a:t>
            </a:r>
          </a:p>
          <a:p>
            <a:pPr algn="l"/>
            <a:r>
              <a:rPr lang="en-IN" sz="2000" b="1" i="0" dirty="0">
                <a:solidFill>
                  <a:schemeClr val="tx2">
                    <a:lumMod val="60000"/>
                    <a:lumOff val="40000"/>
                  </a:schemeClr>
                </a:solidFill>
                <a:effectLst/>
                <a:latin typeface="verdana" panose="020B0604030504040204" pitchFamily="34" charset="0"/>
              </a:rPr>
              <a:t>void</a:t>
            </a:r>
            <a:r>
              <a:rPr lang="en-IN" sz="2000" b="0" i="0" dirty="0">
                <a:solidFill>
                  <a:schemeClr val="tx2">
                    <a:lumMod val="60000"/>
                    <a:lumOff val="40000"/>
                  </a:schemeClr>
                </a:solidFill>
                <a:effectLst/>
                <a:latin typeface="verdana" panose="020B0604030504040204" pitchFamily="34" charset="0"/>
              </a:rPr>
              <a:t> eat(){</a:t>
            </a:r>
            <a:r>
              <a:rPr lang="en-IN" sz="2000" b="0" i="0" dirty="0" err="1">
                <a:solidFill>
                  <a:schemeClr val="tx2">
                    <a:lumMod val="60000"/>
                    <a:lumOff val="40000"/>
                  </a:schemeClr>
                </a:solidFill>
                <a:effectLst/>
                <a:latin typeface="verdana" panose="020B0604030504040204" pitchFamily="34" charset="0"/>
              </a:rPr>
              <a:t>System.out.println</a:t>
            </a:r>
            <a:r>
              <a:rPr lang="en-IN" sz="2000" b="0" i="0" dirty="0">
                <a:solidFill>
                  <a:schemeClr val="tx2">
                    <a:lumMod val="60000"/>
                    <a:lumOff val="40000"/>
                  </a:schemeClr>
                </a:solidFill>
                <a:effectLst/>
                <a:latin typeface="verdana" panose="020B0604030504040204" pitchFamily="34" charset="0"/>
              </a:rPr>
              <a:t>("eating...");}  </a:t>
            </a:r>
          </a:p>
          <a:p>
            <a:pPr algn="l"/>
            <a:r>
              <a:rPr lang="en-IN" sz="2000" b="0" i="0" dirty="0">
                <a:solidFill>
                  <a:schemeClr val="tx2">
                    <a:lumMod val="60000"/>
                    <a:lumOff val="40000"/>
                  </a:schemeClr>
                </a:solidFill>
                <a:effectLst/>
                <a:latin typeface="verdana" panose="020B0604030504040204" pitchFamily="34" charset="0"/>
              </a:rPr>
              <a:t>}  </a:t>
            </a:r>
          </a:p>
          <a:p>
            <a:pPr algn="l"/>
            <a:r>
              <a:rPr lang="en-IN" sz="2000" b="1" i="0" dirty="0">
                <a:solidFill>
                  <a:schemeClr val="tx2">
                    <a:lumMod val="60000"/>
                    <a:lumOff val="40000"/>
                  </a:schemeClr>
                </a:solidFill>
                <a:effectLst/>
                <a:latin typeface="verdana" panose="020B0604030504040204" pitchFamily="34" charset="0"/>
              </a:rPr>
              <a:t>class</a:t>
            </a:r>
            <a:r>
              <a:rPr lang="en-IN" sz="2000" b="0" i="0" dirty="0">
                <a:solidFill>
                  <a:schemeClr val="tx2">
                    <a:lumMod val="60000"/>
                    <a:lumOff val="40000"/>
                  </a:schemeClr>
                </a:solidFill>
                <a:effectLst/>
                <a:latin typeface="verdana" panose="020B0604030504040204" pitchFamily="34" charset="0"/>
              </a:rPr>
              <a:t> Dog </a:t>
            </a:r>
            <a:r>
              <a:rPr lang="en-IN" sz="2000" b="1" i="0" dirty="0">
                <a:solidFill>
                  <a:schemeClr val="tx2">
                    <a:lumMod val="60000"/>
                    <a:lumOff val="40000"/>
                  </a:schemeClr>
                </a:solidFill>
                <a:effectLst/>
                <a:latin typeface="verdana" panose="020B0604030504040204" pitchFamily="34" charset="0"/>
              </a:rPr>
              <a:t>extends</a:t>
            </a:r>
            <a:r>
              <a:rPr lang="en-IN" sz="2000" b="0" i="0" dirty="0">
                <a:solidFill>
                  <a:schemeClr val="tx2">
                    <a:lumMod val="60000"/>
                    <a:lumOff val="40000"/>
                  </a:schemeClr>
                </a:solidFill>
                <a:effectLst/>
                <a:latin typeface="verdana" panose="020B0604030504040204" pitchFamily="34" charset="0"/>
              </a:rPr>
              <a:t> Animal{  </a:t>
            </a:r>
          </a:p>
          <a:p>
            <a:pPr algn="l"/>
            <a:r>
              <a:rPr lang="en-IN" sz="2000" b="1" i="0" dirty="0">
                <a:solidFill>
                  <a:schemeClr val="tx2">
                    <a:lumMod val="60000"/>
                    <a:lumOff val="40000"/>
                  </a:schemeClr>
                </a:solidFill>
                <a:effectLst/>
                <a:latin typeface="verdana" panose="020B0604030504040204" pitchFamily="34" charset="0"/>
              </a:rPr>
              <a:t>void</a:t>
            </a:r>
            <a:r>
              <a:rPr lang="en-IN" sz="2000" b="0" i="0" dirty="0">
                <a:solidFill>
                  <a:schemeClr val="tx2">
                    <a:lumMod val="60000"/>
                    <a:lumOff val="40000"/>
                  </a:schemeClr>
                </a:solidFill>
                <a:effectLst/>
                <a:latin typeface="verdana" panose="020B0604030504040204" pitchFamily="34" charset="0"/>
              </a:rPr>
              <a:t> bark(){</a:t>
            </a:r>
            <a:r>
              <a:rPr lang="en-IN" sz="2000" b="0" i="0" dirty="0" err="1">
                <a:solidFill>
                  <a:schemeClr val="tx2">
                    <a:lumMod val="60000"/>
                    <a:lumOff val="40000"/>
                  </a:schemeClr>
                </a:solidFill>
                <a:effectLst/>
                <a:latin typeface="verdana" panose="020B0604030504040204" pitchFamily="34" charset="0"/>
              </a:rPr>
              <a:t>System.out.println</a:t>
            </a:r>
            <a:r>
              <a:rPr lang="en-IN" sz="2000" b="0" i="0" dirty="0">
                <a:solidFill>
                  <a:schemeClr val="tx2">
                    <a:lumMod val="60000"/>
                    <a:lumOff val="40000"/>
                  </a:schemeClr>
                </a:solidFill>
                <a:effectLst/>
                <a:latin typeface="verdana" panose="020B0604030504040204" pitchFamily="34" charset="0"/>
              </a:rPr>
              <a:t>("barking...");}  </a:t>
            </a:r>
          </a:p>
          <a:p>
            <a:pPr algn="l"/>
            <a:r>
              <a:rPr lang="en-IN" sz="2000" b="0" i="0" dirty="0">
                <a:solidFill>
                  <a:schemeClr val="tx2">
                    <a:lumMod val="60000"/>
                    <a:lumOff val="40000"/>
                  </a:schemeClr>
                </a:solidFill>
                <a:effectLst/>
                <a:latin typeface="verdana" panose="020B0604030504040204" pitchFamily="34" charset="0"/>
              </a:rPr>
              <a:t>}  </a:t>
            </a:r>
          </a:p>
          <a:p>
            <a:endParaRPr lang="en-IN" sz="2400" dirty="0"/>
          </a:p>
        </p:txBody>
      </p:sp>
    </p:spTree>
    <p:extLst>
      <p:ext uri="{BB962C8B-B14F-4D97-AF65-F5344CB8AC3E}">
        <p14:creationId xmlns:p14="http://schemas.microsoft.com/office/powerpoint/2010/main" val="367685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509200"/>
          </a:xfrm>
          <a:prstGeom prst="rect">
            <a:avLst/>
          </a:prstGeom>
          <a:noFill/>
        </p:spPr>
        <p:txBody>
          <a:bodyPr wrap="square" rtlCol="0">
            <a:spAutoFit/>
          </a:bodyPr>
          <a:lstStyle/>
          <a:p>
            <a:r>
              <a:rPr lang="en-US" sz="2200" dirty="0"/>
              <a:t>Multilevel Inheritance -</a:t>
            </a:r>
          </a:p>
          <a:p>
            <a:endParaRPr lang="en-US" sz="2200" dirty="0"/>
          </a:p>
          <a:p>
            <a:r>
              <a:rPr lang="en-US" sz="2200" b="0" i="0" dirty="0">
                <a:effectLst/>
                <a:latin typeface="verdana" panose="020B0604030504040204" pitchFamily="34" charset="0"/>
              </a:rPr>
              <a:t>When there is a chain of inheritance, it is known as multilevel inheritance. As you can see in the example given below, </a:t>
            </a:r>
            <a:r>
              <a:rPr lang="en-US" sz="2200" b="0" i="0" dirty="0" err="1">
                <a:effectLst/>
                <a:latin typeface="verdana" panose="020B0604030504040204" pitchFamily="34" charset="0"/>
              </a:rPr>
              <a:t>BabyDog</a:t>
            </a:r>
            <a:r>
              <a:rPr lang="en-US" sz="2200" b="0" i="0" dirty="0">
                <a:effectLst/>
                <a:latin typeface="verdana" panose="020B0604030504040204" pitchFamily="34" charset="0"/>
              </a:rPr>
              <a:t> class inherits the Dog class which again inherits the Animal class, so there is a multilevel inheritance.</a:t>
            </a:r>
          </a:p>
          <a:p>
            <a:endParaRPr lang="en-US" sz="2200" dirty="0">
              <a:latin typeface="verdana" panose="020B0604030504040204" pitchFamily="34" charset="0"/>
            </a:endParaRP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eat(){</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("eating...");}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Dog </a:t>
            </a:r>
            <a:r>
              <a:rPr lang="en-IN" sz="2200" b="1" i="0" dirty="0">
                <a:solidFill>
                  <a:schemeClr val="tx2">
                    <a:lumMod val="60000"/>
                    <a:lumOff val="40000"/>
                  </a:schemeClr>
                </a:solidFill>
                <a:effectLst/>
                <a:latin typeface="verdana" panose="020B0604030504040204" pitchFamily="34" charset="0"/>
              </a:rPr>
              <a:t>extends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bark(){</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("barking...");}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class </a:t>
            </a:r>
            <a:r>
              <a:rPr lang="en-IN" sz="2200" b="0" i="0" dirty="0" err="1">
                <a:solidFill>
                  <a:schemeClr val="tx2">
                    <a:lumMod val="60000"/>
                    <a:lumOff val="40000"/>
                  </a:schemeClr>
                </a:solidFill>
                <a:effectLst/>
                <a:latin typeface="verdana" panose="020B0604030504040204" pitchFamily="34" charset="0"/>
              </a:rPr>
              <a:t>BabyDog</a:t>
            </a:r>
            <a:r>
              <a:rPr lang="en-IN" sz="2200" b="0" i="0" dirty="0">
                <a:solidFill>
                  <a:schemeClr val="tx2">
                    <a:lumMod val="60000"/>
                    <a:lumOff val="40000"/>
                  </a:schemeClr>
                </a:solidFill>
                <a:effectLst/>
                <a:latin typeface="verdana" panose="020B0604030504040204" pitchFamily="34" charset="0"/>
              </a:rPr>
              <a:t> extends Dog{  </a:t>
            </a:r>
          </a:p>
          <a:p>
            <a:pPr algn="l"/>
            <a:r>
              <a:rPr lang="en-IN" sz="2200" b="0" i="0" dirty="0">
                <a:solidFill>
                  <a:schemeClr val="tx2">
                    <a:lumMod val="60000"/>
                    <a:lumOff val="40000"/>
                  </a:schemeClr>
                </a:solidFill>
                <a:effectLst/>
                <a:latin typeface="verdana" panose="020B0604030504040204" pitchFamily="34" charset="0"/>
              </a:rPr>
              <a:t>void weep(){</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("weeping...");}  </a:t>
            </a:r>
          </a:p>
          <a:p>
            <a:pPr algn="l"/>
            <a:r>
              <a:rPr lang="en-IN" sz="2200" b="0" i="0" dirty="0">
                <a:solidFill>
                  <a:schemeClr val="tx2">
                    <a:lumMod val="60000"/>
                    <a:lumOff val="40000"/>
                  </a:schemeClr>
                </a:solidFill>
                <a:effectLst/>
                <a:latin typeface="verdana" panose="020B0604030504040204" pitchFamily="34" charset="0"/>
              </a:rPr>
              <a:t>} </a:t>
            </a:r>
          </a:p>
        </p:txBody>
      </p:sp>
    </p:spTree>
    <p:extLst>
      <p:ext uri="{BB962C8B-B14F-4D97-AF65-F5344CB8AC3E}">
        <p14:creationId xmlns:p14="http://schemas.microsoft.com/office/powerpoint/2010/main" val="2499652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509200"/>
          </a:xfrm>
          <a:prstGeom prst="rect">
            <a:avLst/>
          </a:prstGeom>
          <a:noFill/>
        </p:spPr>
        <p:txBody>
          <a:bodyPr wrap="square" rtlCol="0">
            <a:spAutoFit/>
          </a:bodyPr>
          <a:lstStyle/>
          <a:p>
            <a:r>
              <a:rPr lang="en-US" sz="2200" dirty="0"/>
              <a:t>Hierarchical  Inheritance -</a:t>
            </a:r>
          </a:p>
          <a:p>
            <a:endParaRPr lang="en-US" sz="2200" dirty="0"/>
          </a:p>
          <a:p>
            <a:r>
              <a:rPr lang="en-US" sz="2200" b="0" i="0" dirty="0">
                <a:effectLst/>
                <a:latin typeface="verdana" panose="020B0604030504040204" pitchFamily="34" charset="0"/>
              </a:rPr>
              <a:t>When two or more classes inherits a single class, it is known as hierarchical inheritance. In the example given below, Dog and Cat classes inherits the Animal class, so there is hierarchical inheritance.</a:t>
            </a:r>
          </a:p>
          <a:p>
            <a:endParaRPr lang="en-US" sz="2200" dirty="0">
              <a:latin typeface="verdana" panose="020B0604030504040204" pitchFamily="34" charset="0"/>
            </a:endParaRP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eat(){</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("eating...");}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1" i="0" dirty="0">
                <a:solidFill>
                  <a:schemeClr val="tx2">
                    <a:lumMod val="60000"/>
                    <a:lumOff val="40000"/>
                  </a:schemeClr>
                </a:solidFill>
                <a:effectLst/>
                <a:latin typeface="verdana" panose="020B0604030504040204" pitchFamily="34" charset="0"/>
              </a:rPr>
              <a:t>class</a:t>
            </a:r>
            <a:r>
              <a:rPr lang="en-IN" sz="2200" b="0" i="0" dirty="0">
                <a:solidFill>
                  <a:schemeClr val="tx2">
                    <a:lumMod val="60000"/>
                    <a:lumOff val="40000"/>
                  </a:schemeClr>
                </a:solidFill>
                <a:effectLst/>
                <a:latin typeface="verdana" panose="020B0604030504040204" pitchFamily="34" charset="0"/>
              </a:rPr>
              <a:t> Dog </a:t>
            </a:r>
            <a:r>
              <a:rPr lang="en-IN" sz="2200" b="1" i="0" dirty="0">
                <a:solidFill>
                  <a:schemeClr val="tx2">
                    <a:lumMod val="60000"/>
                    <a:lumOff val="40000"/>
                  </a:schemeClr>
                </a:solidFill>
                <a:effectLst/>
                <a:latin typeface="verdana" panose="020B0604030504040204" pitchFamily="34" charset="0"/>
              </a:rPr>
              <a:t>extends</a:t>
            </a:r>
            <a:r>
              <a:rPr lang="en-IN" sz="2200" b="0" i="0" dirty="0">
                <a:solidFill>
                  <a:schemeClr val="tx2">
                    <a:lumMod val="60000"/>
                    <a:lumOff val="40000"/>
                  </a:schemeClr>
                </a:solidFill>
                <a:effectLst/>
                <a:latin typeface="verdana" panose="020B0604030504040204" pitchFamily="34" charset="0"/>
              </a:rPr>
              <a:t> Animal{  </a:t>
            </a:r>
          </a:p>
          <a:p>
            <a:pPr algn="l"/>
            <a:r>
              <a:rPr lang="en-IN" sz="2200" b="1" i="0" dirty="0">
                <a:solidFill>
                  <a:schemeClr val="tx2">
                    <a:lumMod val="60000"/>
                    <a:lumOff val="40000"/>
                  </a:schemeClr>
                </a:solidFill>
                <a:effectLst/>
                <a:latin typeface="verdana" panose="020B0604030504040204" pitchFamily="34" charset="0"/>
              </a:rPr>
              <a:t>void</a:t>
            </a:r>
            <a:r>
              <a:rPr lang="en-IN" sz="2200" b="0" i="0" dirty="0">
                <a:solidFill>
                  <a:schemeClr val="tx2">
                    <a:lumMod val="60000"/>
                    <a:lumOff val="40000"/>
                  </a:schemeClr>
                </a:solidFill>
                <a:effectLst/>
                <a:latin typeface="verdana" panose="020B0604030504040204" pitchFamily="34" charset="0"/>
              </a:rPr>
              <a:t> bark(){</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("barking...");}  </a:t>
            </a:r>
          </a:p>
          <a:p>
            <a:pPr algn="l"/>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class Cat extends </a:t>
            </a:r>
            <a:r>
              <a:rPr lang="en-IN" sz="2200" dirty="0">
                <a:solidFill>
                  <a:schemeClr val="tx2">
                    <a:lumMod val="60000"/>
                    <a:lumOff val="40000"/>
                  </a:schemeClr>
                </a:solidFill>
                <a:latin typeface="verdana" panose="020B0604030504040204" pitchFamily="34" charset="0"/>
              </a:rPr>
              <a:t>Animal</a:t>
            </a:r>
            <a:r>
              <a:rPr lang="en-IN" sz="2200" b="0" i="0" dirty="0">
                <a:solidFill>
                  <a:schemeClr val="tx2">
                    <a:lumMod val="60000"/>
                    <a:lumOff val="40000"/>
                  </a:schemeClr>
                </a:solidFill>
                <a:effectLst/>
                <a:latin typeface="verdana" panose="020B0604030504040204" pitchFamily="34" charset="0"/>
              </a:rPr>
              <a:t>{  </a:t>
            </a:r>
          </a:p>
          <a:p>
            <a:pPr algn="l"/>
            <a:r>
              <a:rPr lang="en-IN" sz="2200" b="0" i="0" dirty="0">
                <a:solidFill>
                  <a:schemeClr val="tx2">
                    <a:lumMod val="60000"/>
                    <a:lumOff val="40000"/>
                  </a:schemeClr>
                </a:solidFill>
                <a:effectLst/>
                <a:latin typeface="verdana" panose="020B0604030504040204" pitchFamily="34" charset="0"/>
              </a:rPr>
              <a:t>void meow(){</a:t>
            </a:r>
            <a:r>
              <a:rPr lang="en-IN" sz="2200" b="0" i="0" dirty="0" err="1">
                <a:solidFill>
                  <a:schemeClr val="tx2">
                    <a:lumMod val="60000"/>
                    <a:lumOff val="40000"/>
                  </a:schemeClr>
                </a:solidFill>
                <a:effectLst/>
                <a:latin typeface="verdana" panose="020B0604030504040204" pitchFamily="34" charset="0"/>
              </a:rPr>
              <a:t>System.out.println</a:t>
            </a:r>
            <a:r>
              <a:rPr lang="en-IN" sz="2200" b="0" i="0" dirty="0">
                <a:solidFill>
                  <a:schemeClr val="tx2">
                    <a:lumMod val="60000"/>
                    <a:lumOff val="40000"/>
                  </a:schemeClr>
                </a:solidFill>
                <a:effectLst/>
                <a:latin typeface="verdana" panose="020B0604030504040204" pitchFamily="34" charset="0"/>
              </a:rPr>
              <a:t>(“Meowing...");}  </a:t>
            </a:r>
          </a:p>
          <a:p>
            <a:pPr algn="l"/>
            <a:r>
              <a:rPr lang="en-IN" sz="2200" b="0" i="0" dirty="0">
                <a:solidFill>
                  <a:schemeClr val="tx2">
                    <a:lumMod val="60000"/>
                    <a:lumOff val="40000"/>
                  </a:schemeClr>
                </a:solidFill>
                <a:effectLst/>
                <a:latin typeface="verdana" panose="020B0604030504040204" pitchFamily="34" charset="0"/>
              </a:rPr>
              <a:t>} </a:t>
            </a:r>
          </a:p>
        </p:txBody>
      </p:sp>
    </p:spTree>
    <p:extLst>
      <p:ext uri="{BB962C8B-B14F-4D97-AF65-F5344CB8AC3E}">
        <p14:creationId xmlns:p14="http://schemas.microsoft.com/office/powerpoint/2010/main" val="213969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5E546C3-4AA7-4333-ACF7-D1EB5C7D20B1}"/>
              </a:ext>
            </a:extLst>
          </p:cNvPr>
          <p:cNvSpPr>
            <a:spLocks noGrp="1"/>
          </p:cNvSpPr>
          <p:nvPr>
            <p:ph type="subTitle" idx="1"/>
          </p:nvPr>
        </p:nvSpPr>
        <p:spPr>
          <a:xfrm>
            <a:off x="-842963" y="198701"/>
            <a:ext cx="6858000" cy="754025"/>
          </a:xfrm>
        </p:spPr>
        <p:txBody>
          <a:bodyPr/>
          <a:lstStyle/>
          <a:p>
            <a:r>
              <a:rPr lang="en-US" dirty="0"/>
              <a:t>JDK,JRE and JVM</a:t>
            </a:r>
            <a:endParaRPr lang="en-IN" dirty="0"/>
          </a:p>
        </p:txBody>
      </p:sp>
      <p:sp>
        <p:nvSpPr>
          <p:cNvPr id="6" name="TextBox 5">
            <a:extLst>
              <a:ext uri="{FF2B5EF4-FFF2-40B4-BE49-F238E27FC236}">
                <a16:creationId xmlns="" xmlns:a16="http://schemas.microsoft.com/office/drawing/2014/main" id="{3C521505-CDA5-4D2D-8F30-98B383E263AD}"/>
              </a:ext>
            </a:extLst>
          </p:cNvPr>
          <p:cNvSpPr txBox="1"/>
          <p:nvPr/>
        </p:nvSpPr>
        <p:spPr>
          <a:xfrm>
            <a:off x="142875" y="1171576"/>
            <a:ext cx="8922544" cy="6370975"/>
          </a:xfrm>
          <a:prstGeom prst="rect">
            <a:avLst/>
          </a:prstGeom>
          <a:noFill/>
        </p:spPr>
        <p:txBody>
          <a:bodyPr wrap="square" rtlCol="0">
            <a:spAutoFit/>
          </a:bodyPr>
          <a:lstStyle/>
          <a:p>
            <a:r>
              <a:rPr lang="en-US" sz="2400"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endParaRPr lang="en-US" sz="2400" dirty="0"/>
          </a:p>
          <a:p>
            <a:r>
              <a:rPr lang="en-US" sz="2400"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endParaRPr lang="en-US" sz="2400" dirty="0"/>
          </a:p>
          <a:p>
            <a:r>
              <a:rPr lang="en-US" sz="2400" dirty="0"/>
              <a:t>JDK is an acronym for Java Development Kit. The Java Development Kit (JDK) is a software development environment which is used to develop Java applications and applets. It physically exists. It contains JRE + development tools.</a:t>
            </a:r>
            <a:endParaRPr lang="en-IN" sz="2400" dirty="0"/>
          </a:p>
        </p:txBody>
      </p:sp>
    </p:spTree>
    <p:extLst>
      <p:ext uri="{BB962C8B-B14F-4D97-AF65-F5344CB8AC3E}">
        <p14:creationId xmlns:p14="http://schemas.microsoft.com/office/powerpoint/2010/main" val="3096304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Types of Inheritance</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4832092"/>
          </a:xfrm>
          <a:prstGeom prst="rect">
            <a:avLst/>
          </a:prstGeom>
          <a:noFill/>
        </p:spPr>
        <p:txBody>
          <a:bodyPr wrap="square" rtlCol="0">
            <a:spAutoFit/>
          </a:bodyPr>
          <a:lstStyle/>
          <a:p>
            <a:r>
              <a:rPr lang="en-US" sz="2200" dirty="0"/>
              <a:t>Multiple  Inheritance -</a:t>
            </a:r>
          </a:p>
          <a:p>
            <a:endParaRPr lang="en-US" sz="2200" dirty="0"/>
          </a:p>
          <a:p>
            <a:r>
              <a:rPr lang="en-US" sz="2200" b="0" i="0" dirty="0">
                <a:effectLst/>
                <a:latin typeface="verdana" panose="020B0604030504040204" pitchFamily="34" charset="0"/>
              </a:rPr>
              <a:t>When one class inherits two or more classes, it is known as Multiple. Java </a:t>
            </a:r>
            <a:r>
              <a:rPr lang="en-US" sz="2200" b="0" i="0" dirty="0" err="1">
                <a:effectLst/>
                <a:latin typeface="verdana" panose="020B0604030504040204" pitchFamily="34" charset="0"/>
              </a:rPr>
              <a:t>doesnot</a:t>
            </a:r>
            <a:r>
              <a:rPr lang="en-US" sz="2200" b="0" i="0" dirty="0">
                <a:effectLst/>
                <a:latin typeface="verdana" panose="020B0604030504040204" pitchFamily="34" charset="0"/>
              </a:rPr>
              <a:t> support multiple inheritance.</a:t>
            </a:r>
          </a:p>
          <a:p>
            <a:endParaRPr lang="en-US" sz="2200" b="0" i="0" dirty="0">
              <a:solidFill>
                <a:schemeClr val="tx2">
                  <a:lumMod val="60000"/>
                  <a:lumOff val="40000"/>
                </a:schemeClr>
              </a:solidFill>
              <a:effectLst/>
              <a:latin typeface="verdana" panose="020B0604030504040204" pitchFamily="34" charset="0"/>
            </a:endParaRPr>
          </a:p>
          <a:p>
            <a:r>
              <a:rPr lang="en-US" sz="2200" b="0" i="0" dirty="0">
                <a:solidFill>
                  <a:schemeClr val="tx2">
                    <a:lumMod val="60000"/>
                    <a:lumOff val="40000"/>
                  </a:schemeClr>
                </a:solidFill>
                <a:effectLst/>
                <a:latin typeface="verdana" panose="020B0604030504040204" pitchFamily="34" charset="0"/>
              </a:rPr>
              <a:t>Consider a scenario where A, B, and C are three classes. The C class inherits A and B classes. If A and B classes have the same method and you call it from child class object, there will be ambiguity to call the method of A or B class.</a:t>
            </a:r>
          </a:p>
          <a:p>
            <a:endParaRPr lang="en-US" sz="2200" b="0" i="0" dirty="0">
              <a:solidFill>
                <a:schemeClr val="tx2">
                  <a:lumMod val="60000"/>
                  <a:lumOff val="40000"/>
                </a:schemeClr>
              </a:solidFill>
              <a:effectLst/>
              <a:latin typeface="verdana" panose="020B0604030504040204" pitchFamily="34" charset="0"/>
            </a:endParaRPr>
          </a:p>
          <a:p>
            <a:r>
              <a:rPr lang="en-US" sz="2200" b="0" i="0" dirty="0">
                <a:solidFill>
                  <a:schemeClr val="tx2">
                    <a:lumMod val="60000"/>
                    <a:lumOff val="40000"/>
                  </a:schemeClr>
                </a:solidFill>
                <a:effectLst/>
                <a:latin typeface="verdana" panose="020B0604030504040204" pitchFamily="34" charset="0"/>
              </a:rPr>
              <a:t>Since compile-time errors are better than runtime errors, Java renders compile-time error if you inherit 2 classes. So</a:t>
            </a:r>
            <a:r>
              <a:rPr lang="en-US" sz="2200" dirty="0">
                <a:solidFill>
                  <a:schemeClr val="tx2">
                    <a:lumMod val="60000"/>
                    <a:lumOff val="40000"/>
                  </a:schemeClr>
                </a:solidFill>
                <a:latin typeface="verdana" panose="020B0604030504040204" pitchFamily="34" charset="0"/>
              </a:rPr>
              <a:t>, </a:t>
            </a:r>
            <a:r>
              <a:rPr lang="en-US" sz="2200" b="0" i="0" dirty="0">
                <a:solidFill>
                  <a:schemeClr val="tx2">
                    <a:lumMod val="60000"/>
                    <a:lumOff val="40000"/>
                  </a:schemeClr>
                </a:solidFill>
                <a:effectLst/>
                <a:latin typeface="verdana" panose="020B0604030504040204" pitchFamily="34" charset="0"/>
              </a:rPr>
              <a:t>whether you have same method or different, there will be compile time error.</a:t>
            </a:r>
            <a:endParaRPr lang="en-IN" sz="2200" b="0" i="0" dirty="0">
              <a:solidFill>
                <a:schemeClr val="tx2">
                  <a:lumMod val="60000"/>
                  <a:lumOff val="40000"/>
                </a:schemeClr>
              </a:solidFill>
              <a:effectLst/>
              <a:latin typeface="verdana" panose="020B0604030504040204" pitchFamily="34" charset="0"/>
            </a:endParaRPr>
          </a:p>
        </p:txBody>
      </p:sp>
    </p:spTree>
    <p:extLst>
      <p:ext uri="{BB962C8B-B14F-4D97-AF65-F5344CB8AC3E}">
        <p14:creationId xmlns:p14="http://schemas.microsoft.com/office/powerpoint/2010/main" val="3181260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err="1"/>
              <a:t>PolyMorphism</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00714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t>
            </a:r>
            <a:r>
              <a:rPr lang="en-US" dirty="0" err="1"/>
              <a:t>PolyMorphism</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3970318"/>
          </a:xfrm>
          <a:prstGeom prst="rect">
            <a:avLst/>
          </a:prstGeom>
          <a:noFill/>
        </p:spPr>
        <p:txBody>
          <a:bodyPr wrap="square" rtlCol="0">
            <a:spAutoFit/>
          </a:bodyPr>
          <a:lstStyle/>
          <a:p>
            <a:pPr algn="l"/>
            <a:r>
              <a:rPr lang="en-US" sz="2800" b="1" i="0" dirty="0">
                <a:effectLst/>
                <a:latin typeface="verdana" panose="020B0604030504040204" pitchFamily="34" charset="0"/>
              </a:rPr>
              <a:t>Polymorphism means "many forms“.</a:t>
            </a:r>
          </a:p>
          <a:p>
            <a:pPr algn="l"/>
            <a:endParaRPr lang="en-US" sz="2800" b="0" i="0" dirty="0">
              <a:effectLst/>
              <a:latin typeface="verdana" panose="020B0604030504040204" pitchFamily="34" charset="0"/>
            </a:endParaRPr>
          </a:p>
          <a:p>
            <a:pPr algn="l"/>
            <a:r>
              <a:rPr lang="en-US" sz="2800" dirty="0">
                <a:latin typeface="verdana" panose="020B0604030504040204" pitchFamily="34" charset="0"/>
              </a:rPr>
              <a:t>There are two types of Polymorphism – </a:t>
            </a:r>
            <a:br>
              <a:rPr lang="en-US" sz="2800" dirty="0">
                <a:latin typeface="verdana" panose="020B0604030504040204" pitchFamily="34" charset="0"/>
              </a:rPr>
            </a:br>
            <a:r>
              <a:rPr lang="en-US" sz="2800" dirty="0">
                <a:latin typeface="verdana" panose="020B0604030504040204" pitchFamily="34" charset="0"/>
              </a:rPr>
              <a:t/>
            </a:r>
            <a:br>
              <a:rPr lang="en-US" sz="2800" dirty="0">
                <a:latin typeface="verdana" panose="020B0604030504040204" pitchFamily="34" charset="0"/>
              </a:rPr>
            </a:br>
            <a:r>
              <a:rPr lang="en-US" sz="2800" dirty="0">
                <a:latin typeface="verdana" panose="020B0604030504040204" pitchFamily="34" charset="0"/>
              </a:rPr>
              <a:t>1. Compile-Time Polymorphism</a:t>
            </a:r>
          </a:p>
          <a:p>
            <a:pPr algn="l"/>
            <a:r>
              <a:rPr lang="en-US" sz="2800" dirty="0">
                <a:latin typeface="verdana" panose="020B0604030504040204" pitchFamily="34" charset="0"/>
              </a:rPr>
              <a:t>			Examples - </a:t>
            </a:r>
            <a:r>
              <a:rPr lang="en-US" sz="2800" dirty="0" err="1">
                <a:latin typeface="verdana" panose="020B0604030504040204" pitchFamily="34" charset="0"/>
              </a:rPr>
              <a:t>OverLoading</a:t>
            </a:r>
            <a:endParaRPr lang="en-US" sz="2800" dirty="0">
              <a:latin typeface="verdana" panose="020B0604030504040204" pitchFamily="34" charset="0"/>
            </a:endParaRPr>
          </a:p>
          <a:p>
            <a:pPr algn="l"/>
            <a:r>
              <a:rPr lang="en-US" sz="2800" b="0" i="0" dirty="0">
                <a:effectLst/>
                <a:latin typeface="verdana" panose="020B0604030504040204" pitchFamily="34" charset="0"/>
              </a:rPr>
              <a:t>2. Run-</a:t>
            </a:r>
            <a:r>
              <a:rPr lang="en-US" sz="2800" dirty="0">
                <a:latin typeface="verdana" panose="020B0604030504040204" pitchFamily="34" charset="0"/>
              </a:rPr>
              <a:t>Time Polymorphism</a:t>
            </a:r>
          </a:p>
          <a:p>
            <a:pPr algn="l"/>
            <a:r>
              <a:rPr lang="en-US" sz="2800" b="0" i="0" dirty="0">
                <a:effectLst/>
                <a:latin typeface="verdana" panose="020B0604030504040204" pitchFamily="34" charset="0"/>
              </a:rPr>
              <a:t>			Examples - </a:t>
            </a:r>
            <a:r>
              <a:rPr lang="en-US" sz="2800" b="0" i="0" dirty="0" err="1">
                <a:effectLst/>
                <a:latin typeface="verdana" panose="020B0604030504040204" pitchFamily="34" charset="0"/>
              </a:rPr>
              <a:t>OverRiding</a:t>
            </a:r>
            <a:endParaRPr lang="en-US" sz="2800" b="0" i="0" dirty="0">
              <a:effectLst/>
              <a:latin typeface="verdana" panose="020B0604030504040204" pitchFamily="34" charset="0"/>
            </a:endParaRPr>
          </a:p>
          <a:p>
            <a:endParaRPr lang="en-IN" sz="2800" dirty="0"/>
          </a:p>
        </p:txBody>
      </p:sp>
    </p:spTree>
    <p:extLst>
      <p:ext uri="{BB962C8B-B14F-4D97-AF65-F5344CB8AC3E}">
        <p14:creationId xmlns:p14="http://schemas.microsoft.com/office/powerpoint/2010/main" val="1521163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785812" y="265376"/>
            <a:ext cx="6858000" cy="754025"/>
          </a:xfrm>
        </p:spPr>
        <p:txBody>
          <a:bodyPr>
            <a:normAutofit fontScale="92500" lnSpcReduction="20000"/>
          </a:bodyPr>
          <a:lstStyle/>
          <a:p>
            <a:r>
              <a:rPr lang="en-US" dirty="0" err="1"/>
              <a:t>OverLoading</a:t>
            </a:r>
            <a:r>
              <a:rPr lang="en-US" dirty="0"/>
              <a:t> or Compile-Time Polymorphism</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6"/>
            <a:ext cx="8715375" cy="5632311"/>
          </a:xfrm>
          <a:prstGeom prst="rect">
            <a:avLst/>
          </a:prstGeom>
          <a:noFill/>
        </p:spPr>
        <p:txBody>
          <a:bodyPr wrap="square" rtlCol="0">
            <a:spAutoFit/>
          </a:bodyPr>
          <a:lstStyle/>
          <a:p>
            <a:pPr algn="l"/>
            <a:r>
              <a:rPr lang="en-US" sz="2400" b="0" dirty="0">
                <a:effectLst/>
                <a:latin typeface="verdana" panose="020B0604030504040204" pitchFamily="34" charset="0"/>
              </a:rPr>
              <a:t>If a class has multiple methods having same name but different in method Signatures, it is known as Method Overloading.</a:t>
            </a:r>
          </a:p>
          <a:p>
            <a:pPr algn="l"/>
            <a:endParaRPr lang="en-US" sz="2400" b="0" dirty="0">
              <a:effectLst/>
              <a:latin typeface="verdana" panose="020B0604030504040204" pitchFamily="34" charset="0"/>
            </a:endParaRPr>
          </a:p>
          <a:p>
            <a:pPr algn="l"/>
            <a:r>
              <a:rPr lang="en-US" sz="2400" dirty="0">
                <a:latin typeface="verdana" panose="020B0604030504040204" pitchFamily="34" charset="0"/>
              </a:rPr>
              <a:t>Method Signatures means number of parameters or data types of parameters passing to any method.</a:t>
            </a:r>
            <a:endParaRPr lang="en-US" sz="2400" b="0" dirty="0">
              <a:effectLst/>
              <a:latin typeface="verdana" panose="020B0604030504040204" pitchFamily="34" charset="0"/>
            </a:endParaRPr>
          </a:p>
          <a:p>
            <a:pPr algn="l"/>
            <a:endParaRPr lang="en-US" sz="2400" b="0" dirty="0">
              <a:effectLst/>
              <a:latin typeface="verdana" panose="020B0604030504040204" pitchFamily="34" charset="0"/>
            </a:endParaRPr>
          </a:p>
          <a:p>
            <a:pPr algn="l"/>
            <a:r>
              <a:rPr lang="en-US" sz="2400" b="0" dirty="0">
                <a:effectLst/>
                <a:latin typeface="verdana" panose="020B0604030504040204" pitchFamily="34" charset="0"/>
              </a:rPr>
              <a:t>Suppose you have to perform addition of the given numbers but there can be any number of arguments, if you write the method such as a(</a:t>
            </a:r>
            <a:r>
              <a:rPr lang="en-US" sz="2400" b="0" dirty="0" err="1">
                <a:effectLst/>
                <a:latin typeface="verdana" panose="020B0604030504040204" pitchFamily="34" charset="0"/>
              </a:rPr>
              <a:t>int,int</a:t>
            </a:r>
            <a:r>
              <a:rPr lang="en-US" sz="2400" b="0" dirty="0">
                <a:effectLst/>
                <a:latin typeface="verdana" panose="020B0604030504040204" pitchFamily="34" charset="0"/>
              </a:rPr>
              <a:t>) for two parameters, and b(</a:t>
            </a:r>
            <a:r>
              <a:rPr lang="en-US" sz="2400" b="0" dirty="0" err="1">
                <a:effectLst/>
                <a:latin typeface="verdana" panose="020B0604030504040204" pitchFamily="34" charset="0"/>
              </a:rPr>
              <a:t>int,int,int</a:t>
            </a:r>
            <a:r>
              <a:rPr lang="en-US" sz="2400" b="0" dirty="0">
                <a:effectLst/>
                <a:latin typeface="verdana" panose="020B0604030504040204" pitchFamily="34" charset="0"/>
              </a:rPr>
              <a:t>) for three parameters then it may be difficult for you as well as other programmers to understand the behavior of the method because its name differs.</a:t>
            </a:r>
          </a:p>
          <a:p>
            <a:endParaRPr lang="en-IN" sz="2400" dirty="0"/>
          </a:p>
        </p:txBody>
      </p:sp>
    </p:spTree>
    <p:extLst>
      <p:ext uri="{BB962C8B-B14F-4D97-AF65-F5344CB8AC3E}">
        <p14:creationId xmlns:p14="http://schemas.microsoft.com/office/powerpoint/2010/main" val="2425421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507207" y="160601"/>
            <a:ext cx="9122570" cy="754025"/>
          </a:xfrm>
        </p:spPr>
        <p:txBody>
          <a:bodyPr>
            <a:normAutofit fontScale="92500" lnSpcReduction="20000"/>
          </a:bodyPr>
          <a:lstStyle/>
          <a:p>
            <a:r>
              <a:rPr lang="en-US" dirty="0"/>
              <a:t>Method Overloading is possible when return type is different</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830997"/>
          </a:xfrm>
          <a:prstGeom prst="rect">
            <a:avLst/>
          </a:prstGeom>
          <a:noFill/>
        </p:spPr>
        <p:txBody>
          <a:bodyPr wrap="square" rtlCol="0">
            <a:spAutoFit/>
          </a:bodyPr>
          <a:lstStyle/>
          <a:p>
            <a:r>
              <a:rPr lang="en-US" sz="2400" dirty="0"/>
              <a:t>In java, method overloading is not possible by changing the return type of the method only because of ambiguity.</a:t>
            </a:r>
            <a:endParaRPr lang="en-IN" sz="2400" dirty="0"/>
          </a:p>
        </p:txBody>
      </p:sp>
    </p:spTree>
    <p:extLst>
      <p:ext uri="{BB962C8B-B14F-4D97-AF65-F5344CB8AC3E}">
        <p14:creationId xmlns:p14="http://schemas.microsoft.com/office/powerpoint/2010/main" val="14746721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err="1"/>
              <a:t>OverRiding</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60330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t>
            </a:r>
            <a:r>
              <a:rPr lang="en-US" dirty="0" err="1"/>
              <a:t>OverRiding</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4832092"/>
          </a:xfrm>
          <a:prstGeom prst="rect">
            <a:avLst/>
          </a:prstGeom>
          <a:noFill/>
        </p:spPr>
        <p:txBody>
          <a:bodyPr wrap="square" rtlCol="0">
            <a:spAutoFit/>
          </a:bodyPr>
          <a:lstStyle/>
          <a:p>
            <a:pPr algn="l"/>
            <a:r>
              <a:rPr lang="en-US" sz="2800" b="0" i="0" dirty="0">
                <a:effectLst/>
                <a:latin typeface="verdana" panose="020B0604030504040204" pitchFamily="34" charset="0"/>
              </a:rPr>
              <a:t>If subclass (child class) has the same method as declared in the parent class, it is known as method overriding in Java.</a:t>
            </a:r>
          </a:p>
          <a:p>
            <a:pPr algn="l"/>
            <a:endParaRPr lang="en-US" sz="2800" b="0" i="0" dirty="0">
              <a:effectLst/>
              <a:latin typeface="verdana" panose="020B0604030504040204" pitchFamily="34" charset="0"/>
            </a:endParaRPr>
          </a:p>
          <a:p>
            <a:r>
              <a:rPr lang="en-US" sz="2800" dirty="0"/>
              <a:t>Usage of Java Method Overriding-:</a:t>
            </a:r>
          </a:p>
          <a:p>
            <a:endParaRPr lang="en-US" sz="2800" dirty="0"/>
          </a:p>
          <a:p>
            <a:pPr marL="514350" indent="-514350">
              <a:buAutoNum type="arabicPeriod"/>
            </a:pPr>
            <a:r>
              <a:rPr lang="en-US" sz="2800" dirty="0"/>
              <a:t>Method overriding is used to provide the specific implementation of a method 	which is already provided by its superclass.</a:t>
            </a:r>
          </a:p>
          <a:p>
            <a:endParaRPr lang="en-US" sz="2800" dirty="0"/>
          </a:p>
          <a:p>
            <a:r>
              <a:rPr lang="en-US" sz="2800" dirty="0"/>
              <a:t>2.  Method overriding is used for runtime polymorphism</a:t>
            </a:r>
            <a:endParaRPr lang="en-IN" sz="2800" dirty="0"/>
          </a:p>
        </p:txBody>
      </p:sp>
    </p:spTree>
    <p:extLst>
      <p:ext uri="{BB962C8B-B14F-4D97-AF65-F5344CB8AC3E}">
        <p14:creationId xmlns:p14="http://schemas.microsoft.com/office/powerpoint/2010/main" val="8506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628651" y="246326"/>
            <a:ext cx="6858000" cy="754025"/>
          </a:xfrm>
        </p:spPr>
        <p:txBody>
          <a:bodyPr/>
          <a:lstStyle/>
          <a:p>
            <a:r>
              <a:rPr lang="en-US" dirty="0"/>
              <a:t>How to Achieve </a:t>
            </a:r>
            <a:r>
              <a:rPr lang="en-US" dirty="0" err="1"/>
              <a:t>OverRiding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92894" y="1438275"/>
            <a:ext cx="8715375" cy="4154984"/>
          </a:xfrm>
          <a:prstGeom prst="rect">
            <a:avLst/>
          </a:prstGeom>
          <a:noFill/>
        </p:spPr>
        <p:txBody>
          <a:bodyPr wrap="square" rtlCol="0">
            <a:spAutoFit/>
          </a:bodyPr>
          <a:lstStyle/>
          <a:p>
            <a:pPr marL="457200" indent="-457200">
              <a:buAutoNum type="arabicPeriod"/>
            </a:pPr>
            <a:r>
              <a:rPr lang="en-US" sz="2400" dirty="0"/>
              <a:t>The method must have the same name as in the parent class</a:t>
            </a:r>
          </a:p>
          <a:p>
            <a:endParaRPr lang="en-US" sz="2400" dirty="0"/>
          </a:p>
          <a:p>
            <a:endParaRPr lang="en-US" sz="2400" dirty="0"/>
          </a:p>
          <a:p>
            <a:pPr marL="457200" indent="-457200">
              <a:buAutoNum type="arabicPeriod" startAt="2"/>
            </a:pPr>
            <a:r>
              <a:rPr lang="en-US" sz="2400" dirty="0"/>
              <a:t>The method must have the same parameter as in the parent class.</a:t>
            </a:r>
          </a:p>
          <a:p>
            <a:pPr marL="457200" indent="-457200">
              <a:buAutoNum type="arabicPeriod" startAt="2"/>
            </a:pPr>
            <a:endParaRPr lang="en-US" sz="2400" dirty="0"/>
          </a:p>
          <a:p>
            <a:endParaRPr lang="en-US" sz="2400" dirty="0"/>
          </a:p>
          <a:p>
            <a:r>
              <a:rPr lang="en-US" sz="2400" dirty="0"/>
              <a:t>3.    There must be an IS-A relationship (inheritance).</a:t>
            </a:r>
          </a:p>
          <a:p>
            <a:endParaRPr lang="en-US" sz="2400" dirty="0"/>
          </a:p>
          <a:p>
            <a:endParaRPr lang="en-US" sz="2400" dirty="0"/>
          </a:p>
          <a:p>
            <a:endParaRPr lang="en-IN" sz="2400" dirty="0"/>
          </a:p>
        </p:txBody>
      </p:sp>
    </p:spTree>
    <p:extLst>
      <p:ext uri="{BB962C8B-B14F-4D97-AF65-F5344CB8AC3E}">
        <p14:creationId xmlns:p14="http://schemas.microsoft.com/office/powerpoint/2010/main" val="348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arn(inVertical)">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671762" y="160601"/>
            <a:ext cx="3350420" cy="754025"/>
          </a:xfrm>
        </p:spPr>
        <p:txBody>
          <a:bodyPr>
            <a:normAutofit fontScale="92500" lnSpcReduction="20000"/>
          </a:bodyPr>
          <a:lstStyle/>
          <a:p>
            <a:r>
              <a:rPr lang="en-IN" dirty="0"/>
              <a:t>Covariant Return Type</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830997"/>
          </a:xfrm>
          <a:prstGeom prst="rect">
            <a:avLst/>
          </a:prstGeom>
          <a:noFill/>
        </p:spPr>
        <p:txBody>
          <a:bodyPr wrap="square" rtlCol="0">
            <a:spAutoFit/>
          </a:bodyPr>
          <a:lstStyle/>
          <a:p>
            <a:r>
              <a:rPr lang="en-US" sz="2400" dirty="0"/>
              <a:t>The covariant return type specifies that the return type may vary in the same direction as the subclass.</a:t>
            </a:r>
            <a:endParaRPr lang="en-IN" sz="2400" dirty="0"/>
          </a:p>
        </p:txBody>
      </p:sp>
    </p:spTree>
    <p:extLst>
      <p:ext uri="{BB962C8B-B14F-4D97-AF65-F5344CB8AC3E}">
        <p14:creationId xmlns:p14="http://schemas.microsoft.com/office/powerpoint/2010/main" val="5975774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485900" y="2854303"/>
            <a:ext cx="7122319" cy="2432072"/>
          </a:xfrm>
        </p:spPr>
        <p:txBody>
          <a:bodyPr>
            <a:normAutofit/>
          </a:bodyPr>
          <a:lstStyle/>
          <a:p>
            <a:r>
              <a:rPr lang="en-US" sz="8000" dirty="0"/>
              <a:t>Binding &amp;</a:t>
            </a:r>
            <a:br>
              <a:rPr lang="en-US" sz="8000" dirty="0"/>
            </a:br>
            <a:r>
              <a:rPr lang="en-US" sz="8000" dirty="0"/>
              <a:t>Casting</a:t>
            </a:r>
            <a:endParaRPr lang="en-IN" sz="8000" dirty="0"/>
          </a:p>
        </p:txBody>
      </p:sp>
    </p:spTree>
    <p:extLst>
      <p:ext uri="{BB962C8B-B14F-4D97-AF65-F5344CB8AC3E}">
        <p14:creationId xmlns:p14="http://schemas.microsoft.com/office/powerpoint/2010/main" val="535261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a:xfrm>
            <a:off x="1600200" y="3940153"/>
            <a:ext cx="6858000" cy="1641490"/>
          </a:xfrm>
        </p:spPr>
        <p:txBody>
          <a:bodyPr>
            <a:normAutofit fontScale="90000"/>
          </a:bodyPr>
          <a:lstStyle/>
          <a:p>
            <a:r>
              <a:rPr lang="en-US" dirty="0"/>
              <a:t>Data Types </a:t>
            </a:r>
            <a:br>
              <a:rPr lang="en-US" dirty="0"/>
            </a:br>
            <a:r>
              <a:rPr lang="en-US" dirty="0"/>
              <a:t>And Variables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a:xfrm>
            <a:off x="1657350" y="3051988"/>
            <a:ext cx="6858000" cy="754025"/>
          </a:xfrm>
        </p:spPr>
        <p:txBody>
          <a:bodyPr/>
          <a:lstStyle/>
          <a:p>
            <a:endParaRPr lang="en-IN" dirty="0"/>
          </a:p>
        </p:txBody>
      </p:sp>
    </p:spTree>
    <p:extLst>
      <p:ext uri="{BB962C8B-B14F-4D97-AF65-F5344CB8AC3E}">
        <p14:creationId xmlns:p14="http://schemas.microsoft.com/office/powerpoint/2010/main" val="1570847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14600" y="111265"/>
            <a:ext cx="3414712" cy="516553"/>
          </a:xfrm>
        </p:spPr>
        <p:txBody>
          <a:bodyPr>
            <a:normAutofit fontScale="85000" lnSpcReduction="10000"/>
          </a:bodyPr>
          <a:lstStyle/>
          <a:p>
            <a:r>
              <a:rPr lang="en-US" dirty="0"/>
              <a:t>What is Type-Casting</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627818"/>
            <a:ext cx="8715375" cy="7278916"/>
          </a:xfrm>
          <a:prstGeom prst="rect">
            <a:avLst/>
          </a:prstGeom>
          <a:noFill/>
        </p:spPr>
        <p:txBody>
          <a:bodyPr wrap="square" rtlCol="0">
            <a:spAutoFit/>
          </a:bodyPr>
          <a:lstStyle/>
          <a:p>
            <a:r>
              <a:rPr lang="en-US" sz="2400" b="1" i="1" dirty="0">
                <a:latin typeface="verdana" panose="020B0604030504040204" pitchFamily="34" charset="0"/>
              </a:rPr>
              <a:t>Type-Casting</a:t>
            </a:r>
            <a:r>
              <a:rPr lang="en-US" sz="2400" dirty="0">
                <a:latin typeface="verdana" panose="020B0604030504040204" pitchFamily="34" charset="0"/>
              </a:rPr>
              <a:t> is a method or process that converts a data type into another data type in both ways manually and automatically. The automatic conversion is done by the compiler and manual conversion performed by the programmer.</a:t>
            </a:r>
            <a:endParaRPr lang="en-US" sz="2400" b="0" dirty="0">
              <a:effectLst/>
              <a:latin typeface="verdana" panose="020B0604030504040204" pitchFamily="34" charset="0"/>
            </a:endParaRPr>
          </a:p>
          <a:p>
            <a:pPr algn="l"/>
            <a:endParaRPr lang="en-US" sz="2400" dirty="0">
              <a:latin typeface="verdana" panose="020B0604030504040204" pitchFamily="34" charset="0"/>
            </a:endParaRPr>
          </a:p>
          <a:p>
            <a:r>
              <a:rPr lang="en-US" sz="2400" dirty="0">
                <a:latin typeface="verdana" panose="020B0604030504040204" pitchFamily="34" charset="0"/>
              </a:rPr>
              <a:t>There are two types of type casting:</a:t>
            </a:r>
          </a:p>
          <a:p>
            <a:endParaRPr lang="en-US" sz="2400" dirty="0">
              <a:latin typeface="verdana" panose="020B0604030504040204" pitchFamily="34" charset="0"/>
            </a:endParaRPr>
          </a:p>
          <a:p>
            <a:pPr marL="457200" indent="-457200">
              <a:buAutoNum type="arabicPeriod"/>
            </a:pPr>
            <a:r>
              <a:rPr lang="en-US" sz="2400" dirty="0">
                <a:latin typeface="verdana" panose="020B0604030504040204" pitchFamily="34" charset="0"/>
              </a:rPr>
              <a:t>Widening Type Casting - Converting a lower data type into a higher one is called widening type casting. It is also known as implicit conversion or casting down. It is done automatically. It is safe because there is no chance to lose data.</a:t>
            </a:r>
          </a:p>
          <a:p>
            <a:pPr marL="457200" indent="-457200">
              <a:buAutoNum type="arabicPeriod"/>
            </a:pPr>
            <a:endParaRPr lang="en-US" sz="1100" dirty="0">
              <a:latin typeface="verdana" panose="020B0604030504040204" pitchFamily="34" charset="0"/>
            </a:endParaRPr>
          </a:p>
          <a:p>
            <a:r>
              <a:rPr lang="en-US" sz="2400" dirty="0">
                <a:latin typeface="verdana" panose="020B0604030504040204" pitchFamily="34" charset="0"/>
              </a:rPr>
              <a:t>2. Narrowing Type Casting – Converting a higher data type into a lower 	one is called narrowing type casting. It is also known as explicit 	conversion or casting up. It is done manually by the programmer. If 	we do not perform casting then the compiler reports a compile-time 	error.</a:t>
            </a:r>
          </a:p>
        </p:txBody>
      </p:sp>
    </p:spTree>
    <p:extLst>
      <p:ext uri="{BB962C8B-B14F-4D97-AF65-F5344CB8AC3E}">
        <p14:creationId xmlns:p14="http://schemas.microsoft.com/office/powerpoint/2010/main" val="311549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arn(inVertical)">
                                      <p:cBhvr>
                                        <p:cTn id="16" dur="500"/>
                                        <p:tgtEl>
                                          <p:spTgt spid="4">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314575" y="160601"/>
            <a:ext cx="3028951" cy="687125"/>
          </a:xfrm>
        </p:spPr>
        <p:txBody>
          <a:bodyPr>
            <a:normAutofit fontScale="85000" lnSpcReduction="20000"/>
          </a:bodyPr>
          <a:lstStyle/>
          <a:p>
            <a:r>
              <a:rPr lang="en-US" dirty="0"/>
              <a:t>E</a:t>
            </a:r>
            <a:r>
              <a:rPr lang="en-IN" dirty="0" err="1"/>
              <a:t>xamples</a:t>
            </a:r>
            <a:r>
              <a:rPr lang="en-IN" dirty="0"/>
              <a:t> of Casting </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5386090"/>
          </a:xfrm>
          <a:prstGeom prst="rect">
            <a:avLst/>
          </a:prstGeom>
          <a:noFill/>
        </p:spPr>
        <p:txBody>
          <a:bodyPr wrap="square" rtlCol="0">
            <a:spAutoFit/>
          </a:bodyPr>
          <a:lstStyle/>
          <a:p>
            <a:r>
              <a:rPr lang="en-US" sz="2800" b="1" dirty="0"/>
              <a:t>Casting can be done only if both condition is satisfied – </a:t>
            </a:r>
            <a:br>
              <a:rPr lang="en-US" sz="2800" b="1" dirty="0"/>
            </a:br>
            <a:endParaRPr lang="en-US" sz="2800" b="1" dirty="0"/>
          </a:p>
          <a:p>
            <a:pPr marL="457200" indent="-457200">
              <a:buFont typeface="Arial" panose="020B0604020202020204" pitchFamily="34" charset="0"/>
              <a:buChar char="•"/>
            </a:pPr>
            <a:r>
              <a:rPr lang="en-US" sz="2800" b="1" dirty="0"/>
              <a:t>Both data types must be compatible with each other.</a:t>
            </a:r>
          </a:p>
          <a:p>
            <a:pPr marL="457200" indent="-457200">
              <a:buFont typeface="Arial" panose="020B0604020202020204" pitchFamily="34" charset="0"/>
              <a:buChar char="•"/>
            </a:pPr>
            <a:r>
              <a:rPr lang="en-US" sz="2800" b="1" dirty="0"/>
              <a:t>The target type must be larger than the source type.</a:t>
            </a:r>
          </a:p>
          <a:p>
            <a:endParaRPr lang="en-US" sz="2800" b="1" dirty="0"/>
          </a:p>
          <a:p>
            <a:r>
              <a:rPr lang="en-US" sz="2800" b="1" dirty="0"/>
              <a:t>byte -&gt; short -&gt; char -&gt; int -&gt; long -&gt; float -&gt; double    </a:t>
            </a:r>
            <a:endParaRPr lang="en-IN" sz="1600" b="1" dirty="0"/>
          </a:p>
          <a:p>
            <a:endParaRPr lang="en-IN" sz="1600" b="1" dirty="0"/>
          </a:p>
          <a:p>
            <a:r>
              <a:rPr lang="en-IN" sz="2400" b="1" dirty="0"/>
              <a:t>It is example of Widening Type Casting.</a:t>
            </a:r>
          </a:p>
          <a:p>
            <a:endParaRPr lang="en-IN" sz="2400" b="1" dirty="0"/>
          </a:p>
          <a:p>
            <a:r>
              <a:rPr lang="en-US" sz="2400" b="1" dirty="0"/>
              <a:t>double -&gt; float -&gt; long -&gt; int -&gt; char -&gt; short -&gt; byte</a:t>
            </a:r>
            <a:endParaRPr lang="en-IN" sz="1600" b="1" dirty="0"/>
          </a:p>
          <a:p>
            <a:endParaRPr lang="en-IN" sz="1600" b="1" dirty="0"/>
          </a:p>
          <a:p>
            <a:r>
              <a:rPr lang="en-IN" sz="2400" b="1" dirty="0"/>
              <a:t>It is example of Narrowing Type Casting.</a:t>
            </a:r>
          </a:p>
          <a:p>
            <a:endParaRPr lang="en-IN" sz="2400" b="1" dirty="0"/>
          </a:p>
          <a:p>
            <a:endParaRPr lang="en-IN" sz="2400" b="1" dirty="0"/>
          </a:p>
        </p:txBody>
      </p:sp>
    </p:spTree>
    <p:extLst>
      <p:ext uri="{BB962C8B-B14F-4D97-AF65-F5344CB8AC3E}">
        <p14:creationId xmlns:p14="http://schemas.microsoft.com/office/powerpoint/2010/main" val="5108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arn(inVertic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arn(inVertical)">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arn(inVertic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barn(inVertical)">
                                      <p:cBhvr>
                                        <p:cTn id="3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3700462" y="104776"/>
            <a:ext cx="1243012" cy="485775"/>
          </a:xfrm>
        </p:spPr>
        <p:txBody>
          <a:bodyPr>
            <a:normAutofit fontScale="77500" lnSpcReduction="20000"/>
          </a:bodyPr>
          <a:lstStyle/>
          <a:p>
            <a:r>
              <a:rPr lang="en-US" dirty="0"/>
              <a:t>Binding</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3585" y="590550"/>
            <a:ext cx="8936831" cy="7417415"/>
          </a:xfrm>
          <a:prstGeom prst="rect">
            <a:avLst/>
          </a:prstGeom>
          <a:noFill/>
        </p:spPr>
        <p:txBody>
          <a:bodyPr wrap="square" rtlCol="0">
            <a:spAutoFit/>
          </a:bodyPr>
          <a:lstStyle/>
          <a:p>
            <a:r>
              <a:rPr lang="en-US" sz="2800" dirty="0"/>
              <a:t>Connecting a method call to a method body is called binding.</a:t>
            </a:r>
          </a:p>
          <a:p>
            <a:endParaRPr lang="en-US" sz="2800" dirty="0"/>
          </a:p>
          <a:p>
            <a:r>
              <a:rPr lang="en-US" sz="2800" b="1" dirty="0">
                <a:latin typeface="verdana" panose="020B0604030504040204" pitchFamily="34" charset="0"/>
              </a:rPr>
              <a:t>Types Of Binding –</a:t>
            </a:r>
          </a:p>
          <a:p>
            <a:endParaRPr lang="en-US" sz="2800" dirty="0"/>
          </a:p>
          <a:p>
            <a:pPr marL="514350" indent="-514350">
              <a:buAutoNum type="arabicPeriod"/>
            </a:pPr>
            <a:r>
              <a:rPr lang="en-US" sz="2800" i="1" u="sng" dirty="0"/>
              <a:t>Static Binding or Early Binding</a:t>
            </a:r>
            <a:r>
              <a:rPr lang="en-US" sz="2800" dirty="0"/>
              <a:t> - The binding which can be resolved at compile time by compiler is known as static or early binding. The binding of static, private and final methods is compile-time. </a:t>
            </a:r>
            <a:r>
              <a:rPr lang="en-US" sz="2800" b="1" dirty="0"/>
              <a:t>Why</a:t>
            </a:r>
            <a:r>
              <a:rPr lang="en-US" sz="2800" dirty="0"/>
              <a:t>? The reason is that these method cannot be overridden and the type of the class is determined at the compile time. </a:t>
            </a:r>
          </a:p>
          <a:p>
            <a:pPr marL="514350" indent="-514350">
              <a:buAutoNum type="arabicPeriod"/>
            </a:pPr>
            <a:r>
              <a:rPr lang="en-US" sz="2800" i="1" u="sng" dirty="0"/>
              <a:t>Dynamic Binding or Late Binding</a:t>
            </a:r>
            <a:r>
              <a:rPr lang="en-US" sz="2800" dirty="0"/>
              <a:t> - When compiler is not able to resolve the call/binding at compile time, such binding is known as Dynamic or late Binding. Method Overriding is a perfect example of dynamic binding. Both Parents and Child has same method and Type of Object is determined at the run-time.</a:t>
            </a:r>
          </a:p>
        </p:txBody>
      </p:sp>
    </p:spTree>
    <p:extLst>
      <p:ext uri="{BB962C8B-B14F-4D97-AF65-F5344CB8AC3E}">
        <p14:creationId xmlns:p14="http://schemas.microsoft.com/office/powerpoint/2010/main" val="425915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Abstract Classes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01305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Abstraction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986528"/>
          </a:xfrm>
          <a:prstGeom prst="rect">
            <a:avLst/>
          </a:prstGeom>
          <a:noFill/>
        </p:spPr>
        <p:txBody>
          <a:bodyPr wrap="square" rtlCol="0">
            <a:spAutoFit/>
          </a:bodyPr>
          <a:lstStyle/>
          <a:p>
            <a:r>
              <a:rPr lang="en-US" sz="2800" dirty="0"/>
              <a:t>Before learning Abstract class , first let’s understand Abstraction.</a:t>
            </a:r>
          </a:p>
          <a:p>
            <a:r>
              <a:rPr lang="en-US" sz="2800" dirty="0"/>
              <a:t>Abstraction is a process of hiding the implementation details and showing only functionality to the user.</a:t>
            </a:r>
          </a:p>
          <a:p>
            <a:r>
              <a:rPr lang="en-US" sz="2800" dirty="0"/>
              <a:t>Another way, it shows only essential things to the user and hides the internal details, for example, sending SMS where you type the text and send the message. You don't know the internal processing about the message delivery.</a:t>
            </a:r>
          </a:p>
          <a:p>
            <a:endParaRPr lang="en-US" sz="2800" dirty="0"/>
          </a:p>
          <a:p>
            <a:r>
              <a:rPr lang="en-US" sz="2800" dirty="0"/>
              <a:t>Abstraction lets you focus on what the object does instead of how it does it.</a:t>
            </a:r>
          </a:p>
          <a:p>
            <a:endParaRPr lang="en-US" sz="2800" dirty="0"/>
          </a:p>
          <a:p>
            <a:r>
              <a:rPr lang="en-US" sz="2800" dirty="0"/>
              <a:t>There are two ways to achieve abstraction in java</a:t>
            </a:r>
          </a:p>
          <a:p>
            <a:endParaRPr lang="en-US" sz="2800" dirty="0"/>
          </a:p>
          <a:p>
            <a:r>
              <a:rPr lang="en-US" sz="2800" dirty="0"/>
              <a:t>Abstract class (0 to 100%)</a:t>
            </a:r>
          </a:p>
          <a:p>
            <a:r>
              <a:rPr lang="en-US" sz="2800" dirty="0"/>
              <a:t>Interface (100%)</a:t>
            </a:r>
          </a:p>
        </p:txBody>
      </p:sp>
    </p:spTree>
    <p:extLst>
      <p:ext uri="{BB962C8B-B14F-4D97-AF65-F5344CB8AC3E}">
        <p14:creationId xmlns:p14="http://schemas.microsoft.com/office/powerpoint/2010/main" val="255515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736056" y="141385"/>
            <a:ext cx="3414712" cy="754025"/>
          </a:xfrm>
        </p:spPr>
        <p:txBody>
          <a:bodyPr/>
          <a:lstStyle/>
          <a:p>
            <a:r>
              <a:rPr lang="en-US" dirty="0"/>
              <a:t>What is Abstract Classes</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6"/>
            <a:ext cx="8715375" cy="4893647"/>
          </a:xfrm>
          <a:prstGeom prst="rect">
            <a:avLst/>
          </a:prstGeom>
          <a:noFill/>
        </p:spPr>
        <p:txBody>
          <a:bodyPr wrap="square" rtlCol="0">
            <a:spAutoFit/>
          </a:bodyPr>
          <a:lstStyle/>
          <a:p>
            <a:pPr algn="l"/>
            <a:r>
              <a:rPr lang="en-US" sz="2400" b="0" dirty="0">
                <a:effectLst/>
                <a:latin typeface="verdana" panose="020B0604030504040204" pitchFamily="34" charset="0"/>
              </a:rPr>
              <a:t>A class which is declared as abstract is known as an abstract class. It can have abstract and non-abstract methods. It needs to be extended and its method implemented. It cannot be instantiated.</a:t>
            </a:r>
          </a:p>
          <a:p>
            <a:pPr algn="l"/>
            <a:endParaRPr lang="en-US" sz="2400" dirty="0">
              <a:latin typeface="verdana" panose="020B0604030504040204" pitchFamily="34" charset="0"/>
            </a:endParaRPr>
          </a:p>
          <a:p>
            <a:pPr algn="l"/>
            <a:r>
              <a:rPr lang="en-US" sz="2400" b="1" dirty="0">
                <a:latin typeface="verdana" panose="020B0604030504040204" pitchFamily="34" charset="0"/>
              </a:rPr>
              <a:t>Points to Remember -</a:t>
            </a:r>
          </a:p>
          <a:p>
            <a:pPr algn="l"/>
            <a:endParaRPr lang="en-US" sz="2400" b="0" dirty="0">
              <a:effectLst/>
              <a:latin typeface="verdana" panose="020B0604030504040204" pitchFamily="34" charset="0"/>
            </a:endParaRPr>
          </a:p>
          <a:p>
            <a:pPr marL="342900" indent="-342900">
              <a:buFont typeface="Arial" panose="020B0604020202020204" pitchFamily="34" charset="0"/>
              <a:buChar char="•"/>
            </a:pPr>
            <a:r>
              <a:rPr lang="en-US" sz="2400" dirty="0"/>
              <a:t>An abstract class must be declared with an abstract keyword.</a:t>
            </a:r>
          </a:p>
          <a:p>
            <a:pPr marL="342900" indent="-342900">
              <a:buFont typeface="Arial" panose="020B0604020202020204" pitchFamily="34" charset="0"/>
              <a:buChar char="•"/>
            </a:pPr>
            <a:r>
              <a:rPr lang="en-US" sz="2400" dirty="0"/>
              <a:t>It can have abstract and non-abstract methods.</a:t>
            </a:r>
          </a:p>
          <a:p>
            <a:pPr marL="342900" indent="-342900">
              <a:buFont typeface="Arial" panose="020B0604020202020204" pitchFamily="34" charset="0"/>
              <a:buChar char="•"/>
            </a:pPr>
            <a:r>
              <a:rPr lang="en-US" sz="2400" dirty="0"/>
              <a:t>It cannot be instantiated.</a:t>
            </a:r>
          </a:p>
          <a:p>
            <a:pPr marL="342900" indent="-342900">
              <a:buFont typeface="Arial" panose="020B0604020202020204" pitchFamily="34" charset="0"/>
              <a:buChar char="•"/>
            </a:pPr>
            <a:r>
              <a:rPr lang="en-US" sz="2400" dirty="0"/>
              <a:t>It can have constructors and static methods also.</a:t>
            </a:r>
          </a:p>
          <a:p>
            <a:pPr marL="342900" indent="-342900">
              <a:buFont typeface="Arial" panose="020B0604020202020204" pitchFamily="34" charset="0"/>
              <a:buChar char="•"/>
            </a:pPr>
            <a:r>
              <a:rPr lang="en-US" sz="2400" dirty="0"/>
              <a:t>It can have final methods which will force the subclass not to change the body of the method.</a:t>
            </a:r>
            <a:endParaRPr lang="en-IN" sz="2400" dirty="0"/>
          </a:p>
        </p:txBody>
      </p:sp>
    </p:spTree>
    <p:extLst>
      <p:ext uri="{BB962C8B-B14F-4D97-AF65-F5344CB8AC3E}">
        <p14:creationId xmlns:p14="http://schemas.microsoft.com/office/powerpoint/2010/main" val="88572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2314575" y="160601"/>
            <a:ext cx="3028951" cy="687125"/>
          </a:xfrm>
        </p:spPr>
        <p:txBody>
          <a:bodyPr>
            <a:normAutofit/>
          </a:bodyPr>
          <a:lstStyle/>
          <a:p>
            <a:r>
              <a:rPr lang="en-IN" dirty="0"/>
              <a:t>Abstract Method</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1569660"/>
          </a:xfrm>
          <a:prstGeom prst="rect">
            <a:avLst/>
          </a:prstGeom>
          <a:noFill/>
        </p:spPr>
        <p:txBody>
          <a:bodyPr wrap="square" rtlCol="0">
            <a:spAutoFit/>
          </a:bodyPr>
          <a:lstStyle/>
          <a:p>
            <a:r>
              <a:rPr lang="en-US" sz="2400" dirty="0"/>
              <a:t>A method which is declared as abstract and does not have implementation is known as an abstract method.</a:t>
            </a:r>
          </a:p>
          <a:p>
            <a:endParaRPr lang="en-US" sz="2400" dirty="0"/>
          </a:p>
          <a:p>
            <a:r>
              <a:rPr lang="en-US" sz="2400" dirty="0"/>
              <a:t>abstract void </a:t>
            </a:r>
            <a:r>
              <a:rPr lang="en-US" sz="2400" dirty="0" err="1"/>
              <a:t>methodA</a:t>
            </a:r>
            <a:r>
              <a:rPr lang="en-US" sz="2400" dirty="0"/>
              <a:t> ();       //no method body and abstract </a:t>
            </a:r>
            <a:endParaRPr lang="en-IN" sz="24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F765C6D6-D062-4083-BE5C-6D3426F24AC4}"/>
                  </a:ext>
                </a:extLst>
              </p14:cNvPr>
              <p14:cNvContentPartPr/>
              <p14:nvPr/>
            </p14:nvContentPartPr>
            <p14:xfrm>
              <a:off x="220916" y="2335665"/>
              <a:ext cx="766800" cy="201240"/>
            </p14:xfrm>
          </p:contentPart>
        </mc:Choice>
        <mc:Fallback xmlns="">
          <p:pic>
            <p:nvPicPr>
              <p:cNvPr id="7" name="Ink 6">
                <a:extLst>
                  <a:ext uri="{FF2B5EF4-FFF2-40B4-BE49-F238E27FC236}">
                    <a16:creationId xmlns:a16="http://schemas.microsoft.com/office/drawing/2014/main" id="{F765C6D6-D062-4083-BE5C-6D3426F24AC4}"/>
                  </a:ext>
                </a:extLst>
              </p:cNvPr>
              <p:cNvPicPr/>
              <p:nvPr/>
            </p:nvPicPr>
            <p:blipFill>
              <a:blip r:embed="rId3"/>
              <a:stretch>
                <a:fillRect/>
              </a:stretch>
            </p:blipFill>
            <p:spPr>
              <a:xfrm>
                <a:off x="240915" y="2228025"/>
                <a:ext cx="11300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xmlns="" id="{6777B6C6-6520-4D6C-9651-52DF21E8CF2B}"/>
                  </a:ext>
                </a:extLst>
              </p14:cNvPr>
              <p14:cNvContentPartPr/>
              <p14:nvPr/>
            </p14:nvContentPartPr>
            <p14:xfrm>
              <a:off x="235496" y="2532585"/>
              <a:ext cx="730620" cy="29520"/>
            </p14:xfrm>
          </p:contentPart>
        </mc:Choice>
        <mc:Fallback xmlns="">
          <p:pic>
            <p:nvPicPr>
              <p:cNvPr id="8" name="Ink 7">
                <a:extLst>
                  <a:ext uri="{FF2B5EF4-FFF2-40B4-BE49-F238E27FC236}">
                    <a16:creationId xmlns:a16="http://schemas.microsoft.com/office/drawing/2014/main" id="{6777B6C6-6520-4D6C-9651-52DF21E8CF2B}"/>
                  </a:ext>
                </a:extLst>
              </p:cNvPr>
              <p:cNvPicPr/>
              <p:nvPr/>
            </p:nvPicPr>
            <p:blipFill>
              <a:blip r:embed="rId5"/>
              <a:stretch>
                <a:fillRect/>
              </a:stretch>
            </p:blipFill>
            <p:spPr>
              <a:xfrm>
                <a:off x="260355" y="2424945"/>
                <a:ext cx="1081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2713130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Interface</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5644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Abstraction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6555641"/>
          </a:xfrm>
          <a:prstGeom prst="rect">
            <a:avLst/>
          </a:prstGeom>
          <a:noFill/>
        </p:spPr>
        <p:txBody>
          <a:bodyPr wrap="square" rtlCol="0">
            <a:spAutoFit/>
          </a:bodyPr>
          <a:lstStyle/>
          <a:p>
            <a:r>
              <a:rPr lang="en-US" sz="2800" dirty="0"/>
              <a:t>Before learning Interface , first let’s rewind Abstraction.</a:t>
            </a:r>
          </a:p>
          <a:p>
            <a:r>
              <a:rPr lang="en-US" sz="2800" dirty="0"/>
              <a:t>Abstraction is a process of hiding the implementation details and showing only functionality to the user.</a:t>
            </a:r>
          </a:p>
          <a:p>
            <a:r>
              <a:rPr lang="en-US" sz="2800" dirty="0"/>
              <a:t>Another way, it shows only essential things to the user and hides the internal details, for example, sending SMS where you type the text and send the message. You don't know the internal processing about the message delivery.</a:t>
            </a:r>
          </a:p>
          <a:p>
            <a:endParaRPr lang="en-US" sz="2800" dirty="0"/>
          </a:p>
          <a:p>
            <a:r>
              <a:rPr lang="en-US" sz="2800" dirty="0"/>
              <a:t>Abstraction lets you focus on what the object does instead of how it does it.</a:t>
            </a:r>
          </a:p>
          <a:p>
            <a:endParaRPr lang="en-US" sz="2800" dirty="0"/>
          </a:p>
          <a:p>
            <a:r>
              <a:rPr lang="en-US" sz="2800" dirty="0"/>
              <a:t>There are two ways to achieve abstraction in java</a:t>
            </a:r>
          </a:p>
          <a:p>
            <a:endParaRPr lang="en-US" sz="2800" dirty="0"/>
          </a:p>
          <a:p>
            <a:r>
              <a:rPr lang="en-US" sz="2800" dirty="0"/>
              <a:t>Abstract class (0 to 100%)</a:t>
            </a:r>
          </a:p>
          <a:p>
            <a:r>
              <a:rPr lang="en-US" sz="2800" dirty="0"/>
              <a:t>Interface (100%)</a:t>
            </a:r>
          </a:p>
        </p:txBody>
      </p:sp>
    </p:spTree>
    <p:extLst>
      <p:ext uri="{BB962C8B-B14F-4D97-AF65-F5344CB8AC3E}">
        <p14:creationId xmlns:p14="http://schemas.microsoft.com/office/powerpoint/2010/main" val="125266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arn(inVertical)">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lstStyle/>
          <a:p>
            <a:r>
              <a:rPr lang="en-US" dirty="0"/>
              <a:t>What is Interface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6924973"/>
          </a:xfrm>
          <a:prstGeom prst="rect">
            <a:avLst/>
          </a:prstGeom>
          <a:noFill/>
        </p:spPr>
        <p:txBody>
          <a:bodyPr wrap="square" rtlCol="0">
            <a:spAutoFit/>
          </a:bodyPr>
          <a:lstStyle/>
          <a:p>
            <a:r>
              <a:rPr lang="en-US" sz="2400" dirty="0">
                <a:latin typeface="verdana" panose="020B0604030504040204" pitchFamily="34" charset="0"/>
              </a:rPr>
              <a:t>Another way to achieve abstraction in Java, is with interfaces.</a:t>
            </a:r>
          </a:p>
          <a:p>
            <a:r>
              <a:rPr lang="en-US" sz="2400" dirty="0">
                <a:latin typeface="verdana" panose="020B0604030504040204" pitchFamily="34" charset="0"/>
              </a:rPr>
              <a:t>You can define </a:t>
            </a:r>
            <a:r>
              <a:rPr lang="en-US" sz="2400" b="1" dirty="0">
                <a:latin typeface="verdana" panose="020B0604030504040204" pitchFamily="34" charset="0"/>
              </a:rPr>
              <a:t>Interface </a:t>
            </a:r>
            <a:r>
              <a:rPr lang="en-US" sz="2400" dirty="0">
                <a:latin typeface="verdana" panose="020B0604030504040204" pitchFamily="34" charset="0"/>
              </a:rPr>
              <a:t>a 100% ‘Abstract Class’. It is type of class which is used to achieve 100% abstraction. It means It has only abstract method.</a:t>
            </a:r>
          </a:p>
          <a:p>
            <a:endParaRPr lang="en-US" sz="2400" b="1" dirty="0">
              <a:effectLst/>
              <a:latin typeface="verdana" panose="020B0604030504040204" pitchFamily="34" charset="0"/>
            </a:endParaRPr>
          </a:p>
          <a:p>
            <a:r>
              <a:rPr lang="en-US" b="1" dirty="0">
                <a:latin typeface="verdana" panose="020B0604030504040204" pitchFamily="34" charset="0"/>
              </a:rPr>
              <a:t>** Since Java 8, we can have default and static methods in an interface.</a:t>
            </a:r>
            <a:endParaRPr lang="en-US" b="1" dirty="0">
              <a:effectLst/>
              <a:latin typeface="verdana" panose="020B0604030504040204" pitchFamily="34" charset="0"/>
            </a:endParaRPr>
          </a:p>
          <a:p>
            <a:pPr algn="l"/>
            <a:endParaRPr lang="en-US" sz="2400" dirty="0">
              <a:latin typeface="verdana" panose="020B0604030504040204" pitchFamily="34" charset="0"/>
            </a:endParaRPr>
          </a:p>
          <a:p>
            <a:pPr algn="l"/>
            <a:r>
              <a:rPr lang="en-US" sz="2400" b="1" dirty="0">
                <a:latin typeface="verdana" panose="020B0604030504040204" pitchFamily="34" charset="0"/>
              </a:rPr>
              <a:t>Points to Remember -</a:t>
            </a:r>
          </a:p>
          <a:p>
            <a:pPr algn="l"/>
            <a:endParaRPr lang="en-US" sz="2400" b="0" dirty="0">
              <a:effectLst/>
              <a:latin typeface="verdana" panose="020B0604030504040204" pitchFamily="34" charset="0"/>
            </a:endParaRPr>
          </a:p>
          <a:p>
            <a:pPr marL="342900" indent="-342900">
              <a:buFont typeface="Arial" panose="020B0604020202020204" pitchFamily="34" charset="0"/>
              <a:buChar char="•"/>
            </a:pPr>
            <a:r>
              <a:rPr lang="en-US" sz="2400" dirty="0"/>
              <a:t>It is used to achieve abstraction.</a:t>
            </a:r>
          </a:p>
          <a:p>
            <a:pPr marL="342900" indent="-342900">
              <a:buFont typeface="Arial" panose="020B0604020202020204" pitchFamily="34" charset="0"/>
              <a:buChar char="•"/>
            </a:pPr>
            <a:r>
              <a:rPr lang="en-US" sz="2400" dirty="0"/>
              <a:t>By interface, we can support the functionality of multiple </a:t>
            </a:r>
            <a:r>
              <a:rPr lang="en-US" sz="2400" dirty="0" err="1"/>
              <a:t>inheritance,means</a:t>
            </a:r>
            <a:r>
              <a:rPr lang="en-US" sz="2400" dirty="0"/>
              <a:t> one class can implement multiple Interface at a time (which is not possible with classes).</a:t>
            </a:r>
          </a:p>
          <a:p>
            <a:pPr marL="342900" indent="-342900">
              <a:buFont typeface="Arial" panose="020B0604020202020204" pitchFamily="34" charset="0"/>
              <a:buChar char="•"/>
            </a:pPr>
            <a:r>
              <a:rPr lang="en-US" sz="2400" dirty="0"/>
              <a:t>It can be used to achieve loose coupling.</a:t>
            </a:r>
          </a:p>
          <a:p>
            <a:pPr marL="342900" indent="-342900">
              <a:buFont typeface="Arial" panose="020B0604020202020204" pitchFamily="34" charset="0"/>
              <a:buChar char="•"/>
            </a:pPr>
            <a:r>
              <a:rPr lang="en-US" sz="2400" dirty="0"/>
              <a:t> It can be declared same as we declare class just use keyword </a:t>
            </a:r>
            <a:r>
              <a:rPr lang="en-US" sz="2400" b="1" dirty="0"/>
              <a:t>Interface </a:t>
            </a:r>
            <a:r>
              <a:rPr lang="en-US" sz="2400" dirty="0"/>
              <a:t>in place of class.</a:t>
            </a:r>
          </a:p>
          <a:p>
            <a:r>
              <a:rPr lang="en-IN" sz="2400" dirty="0"/>
              <a:t> interface printable { }  </a:t>
            </a:r>
          </a:p>
        </p:txBody>
      </p:sp>
    </p:spTree>
    <p:extLst>
      <p:ext uri="{BB962C8B-B14F-4D97-AF65-F5344CB8AC3E}">
        <p14:creationId xmlns:p14="http://schemas.microsoft.com/office/powerpoint/2010/main" val="164234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arn(inVertical)">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barn(inVertical)">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barn(inVertical)">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barn(inVertical)">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barn(inVertical)">
                                      <p:cBhvr>
                                        <p:cTn id="4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Variables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2246769"/>
          </a:xfrm>
          <a:prstGeom prst="rect">
            <a:avLst/>
          </a:prstGeom>
          <a:noFill/>
        </p:spPr>
        <p:txBody>
          <a:bodyPr wrap="square" rtlCol="0">
            <a:spAutoFit/>
          </a:bodyPr>
          <a:lstStyle/>
          <a:p>
            <a:pPr algn="l"/>
            <a:r>
              <a:rPr lang="en-US" sz="2800" dirty="0"/>
              <a:t>A variable is a container which holds the value while the Java program is executed. A variable is assigned with a data type.</a:t>
            </a:r>
          </a:p>
          <a:p>
            <a:pPr algn="l"/>
            <a:endParaRPr lang="en-US" sz="2800" dirty="0"/>
          </a:p>
          <a:p>
            <a:pPr algn="l"/>
            <a:r>
              <a:rPr lang="en-US" sz="2800" dirty="0"/>
              <a:t>Variable is a name of memory location.</a:t>
            </a:r>
            <a:endParaRPr lang="en-IN" sz="2800" dirty="0"/>
          </a:p>
        </p:txBody>
      </p:sp>
    </p:spTree>
    <p:extLst>
      <p:ext uri="{BB962C8B-B14F-4D97-AF65-F5344CB8AC3E}">
        <p14:creationId xmlns:p14="http://schemas.microsoft.com/office/powerpoint/2010/main" val="238310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normAutofit/>
          </a:bodyPr>
          <a:lstStyle/>
          <a:p>
            <a:pPr algn="ct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416320"/>
          </a:xfrm>
          <a:prstGeom prst="rect">
            <a:avLst/>
          </a:prstGeom>
          <a:noFill/>
        </p:spPr>
        <p:txBody>
          <a:bodyPr wrap="square" rtlCol="0">
            <a:spAutoFit/>
          </a:bodyPr>
          <a:lstStyle/>
          <a:p>
            <a:r>
              <a:rPr lang="en-US" sz="2400" dirty="0"/>
              <a:t>As shown in the figure given below, a class extends another class, an interface extends another interface, but a class implements an interface.</a:t>
            </a:r>
          </a:p>
          <a:p>
            <a:endParaRPr lang="en-US" sz="2400" dirty="0"/>
          </a:p>
          <a:p>
            <a:endParaRPr lang="en-US" sz="2400" dirty="0"/>
          </a:p>
          <a:p>
            <a:endParaRPr lang="en-US" sz="2400" dirty="0"/>
          </a:p>
          <a:p>
            <a:endParaRPr lang="en-US" sz="2400" dirty="0"/>
          </a:p>
          <a:p>
            <a:endParaRPr lang="en-US" sz="2400" dirty="0"/>
          </a:p>
          <a:p>
            <a:endParaRPr lang="en-IN" sz="2400" dirty="0"/>
          </a:p>
        </p:txBody>
      </p:sp>
      <p:pic>
        <p:nvPicPr>
          <p:cNvPr id="1026" name="Picture 2" descr="The relationship between class and interface">
            <a:extLst>
              <a:ext uri="{FF2B5EF4-FFF2-40B4-BE49-F238E27FC236}">
                <a16:creationId xmlns:a16="http://schemas.microsoft.com/office/drawing/2014/main" xmlns="" id="{0FE7806A-95A7-49C6-9D08-5F71B38D8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46" y="2293069"/>
            <a:ext cx="4519061" cy="3501204"/>
          </a:xfrm>
          <a:prstGeom prst="rect">
            <a:avLst/>
          </a:prstGeom>
          <a:solidFill>
            <a:schemeClr val="bg1"/>
          </a:solidFill>
        </p:spPr>
      </p:pic>
    </p:spTree>
    <p:extLst>
      <p:ext uri="{BB962C8B-B14F-4D97-AF65-F5344CB8AC3E}">
        <p14:creationId xmlns:p14="http://schemas.microsoft.com/office/powerpoint/2010/main" val="543073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543175" y="160436"/>
            <a:ext cx="3414712" cy="754025"/>
          </a:xfrm>
        </p:spPr>
        <p:txBody>
          <a:bodyPr>
            <a:normAutofit fontScale="92500" lnSpcReduction="20000"/>
          </a:bodyPr>
          <a:lstStyle/>
          <a:p>
            <a:pPr algn="ctr"/>
            <a:r>
              <a:rPr lang="en-US" dirty="0"/>
              <a:t>What is marker or tagged interface?</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785652"/>
          </a:xfrm>
          <a:prstGeom prst="rect">
            <a:avLst/>
          </a:prstGeom>
          <a:noFill/>
        </p:spPr>
        <p:txBody>
          <a:bodyPr wrap="square" rtlCol="0">
            <a:spAutoFit/>
          </a:bodyPr>
          <a:lstStyle/>
          <a:p>
            <a:r>
              <a:rPr lang="en-US" sz="2400" dirty="0"/>
              <a:t>An interface which has no member is known as a marker or tagged interface, for example, Serializable, Cloneable, Remote, etc. They are used to provide some essential information to the JVM so that JVM may perform some useful operation.</a:t>
            </a:r>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32634160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Encapsulation</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58618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Encapsulation</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1"/>
            <a:ext cx="8936831" cy="5262979"/>
          </a:xfrm>
          <a:prstGeom prst="rect">
            <a:avLst/>
          </a:prstGeom>
          <a:noFill/>
        </p:spPr>
        <p:txBody>
          <a:bodyPr wrap="square" rtlCol="0">
            <a:spAutoFit/>
          </a:bodyPr>
          <a:lstStyle/>
          <a:p>
            <a:r>
              <a:rPr lang="en-US" sz="2800" b="1" dirty="0"/>
              <a:t>Encapsulation in Java</a:t>
            </a:r>
            <a:r>
              <a:rPr lang="en-US" sz="2800" dirty="0"/>
              <a:t> is a process of wrapping code and data together into a single unit, for example, a capsule which is mixed of several medicines.</a:t>
            </a:r>
          </a:p>
          <a:p>
            <a:r>
              <a:rPr lang="en-US" sz="2800" dirty="0"/>
              <a:t>We can create a fully encapsulated class in Java by making all the data members of the class </a:t>
            </a:r>
            <a:r>
              <a:rPr lang="en-US" sz="2800" b="1" dirty="0"/>
              <a:t>private</a:t>
            </a:r>
            <a:r>
              <a:rPr lang="en-US" sz="2800" dirty="0"/>
              <a:t>. Now we can use setter and getter methods to set and get the data in it.</a:t>
            </a:r>
          </a:p>
          <a:p>
            <a:endParaRPr lang="en-US" sz="2800" dirty="0"/>
          </a:p>
          <a:p>
            <a:r>
              <a:rPr lang="en-US" sz="2800" dirty="0"/>
              <a:t>The </a:t>
            </a:r>
            <a:r>
              <a:rPr lang="en-US" sz="2800" b="1" dirty="0"/>
              <a:t>Java Bean </a:t>
            </a:r>
            <a:r>
              <a:rPr lang="en-US" sz="2800" dirty="0"/>
              <a:t>class is the example of a fully encapsulated class.</a:t>
            </a:r>
          </a:p>
          <a:p>
            <a:endParaRPr lang="en-US" sz="2800" dirty="0"/>
          </a:p>
          <a:p>
            <a:r>
              <a:rPr lang="en-US" sz="2800" dirty="0"/>
              <a:t>It is the process of hiding information details and protecting data and behavior of the object.</a:t>
            </a:r>
          </a:p>
        </p:txBody>
      </p:sp>
    </p:spTree>
    <p:extLst>
      <p:ext uri="{BB962C8B-B14F-4D97-AF65-F5344CB8AC3E}">
        <p14:creationId xmlns:p14="http://schemas.microsoft.com/office/powerpoint/2010/main" val="2446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r>
              <a:rPr lang="en-US" dirty="0"/>
              <a:t>Abstraction vs. Encapsulation</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046988"/>
          </a:xfrm>
          <a:prstGeom prst="rect">
            <a:avLst/>
          </a:prstGeom>
          <a:noFill/>
        </p:spPr>
        <p:txBody>
          <a:bodyPr wrap="square" rtlCol="0">
            <a:spAutoFit/>
          </a:bodyPr>
          <a:lstStyle/>
          <a:p>
            <a:r>
              <a:rPr lang="en-US" sz="2400" dirty="0"/>
              <a:t>1. Encapsulation is more about "How" to achieve a functionality</a:t>
            </a:r>
          </a:p>
          <a:p>
            <a:endParaRPr lang="en-US" sz="2400" dirty="0"/>
          </a:p>
          <a:p>
            <a:endParaRPr lang="en-US" sz="2400" dirty="0"/>
          </a:p>
          <a:p>
            <a:r>
              <a:rPr lang="en-US" sz="2400" dirty="0"/>
              <a:t>2. Abstraction is more about "What" a class can do.</a:t>
            </a:r>
          </a:p>
          <a:p>
            <a:endParaRPr lang="en-US" sz="2400" dirty="0"/>
          </a:p>
          <a:p>
            <a:r>
              <a:rPr lang="en-US" sz="2400" dirty="0"/>
              <a:t>A simple example to understand this difference is mobile phone. Where the complex logic in the circuit board is encapsulated in a touch screen, and the interface is provided to abstract it out.</a:t>
            </a:r>
            <a:endParaRPr lang="en-IN" sz="2400" dirty="0"/>
          </a:p>
        </p:txBody>
      </p:sp>
    </p:spTree>
    <p:extLst>
      <p:ext uri="{BB962C8B-B14F-4D97-AF65-F5344CB8AC3E}">
        <p14:creationId xmlns:p14="http://schemas.microsoft.com/office/powerpoint/2010/main" val="412434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arn(inVertical)">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a:t>Advantages of Encapsulation</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5632311"/>
          </a:xfrm>
          <a:prstGeom prst="rect">
            <a:avLst/>
          </a:prstGeom>
          <a:noFill/>
        </p:spPr>
        <p:txBody>
          <a:bodyPr wrap="square" rtlCol="0">
            <a:spAutoFit/>
          </a:bodyPr>
          <a:lstStyle/>
          <a:p>
            <a:pPr marL="457200" indent="-457200">
              <a:buAutoNum type="arabicPeriod"/>
            </a:pPr>
            <a:r>
              <a:rPr lang="en-US" sz="2400" dirty="0"/>
              <a:t>Encapsulation is binding the data with its related functionalities. Here functionalities mean "methods" and data means "variables“</a:t>
            </a:r>
          </a:p>
          <a:p>
            <a:pPr marL="457200" indent="-457200">
              <a:buAutoNum type="arabicPeriod" startAt="2"/>
            </a:pPr>
            <a:endParaRPr lang="en-US" sz="2400" dirty="0"/>
          </a:p>
          <a:p>
            <a:pPr marL="457200" indent="-457200">
              <a:buAutoNum type="arabicPeriod" startAt="2"/>
            </a:pPr>
            <a:r>
              <a:rPr lang="en-US" sz="2400" dirty="0"/>
              <a:t>So, we keep variable and methods in one place. That place is "class." Class is the base for encapsulation.</a:t>
            </a:r>
          </a:p>
          <a:p>
            <a:pPr marL="457200" indent="-457200">
              <a:buAutoNum type="arabicPeriod" startAt="2"/>
            </a:pPr>
            <a:endParaRPr lang="en-US" sz="2400" dirty="0"/>
          </a:p>
          <a:p>
            <a:pPr marL="457200" indent="-457200">
              <a:buAutoNum type="arabicPeriod" startAt="3"/>
            </a:pPr>
            <a:r>
              <a:rPr lang="en-US" sz="2400" dirty="0"/>
              <a:t>With Java Encapsulation, you can hide (restrict access) to critical data members in your code, which improves security.</a:t>
            </a:r>
          </a:p>
          <a:p>
            <a:endParaRPr lang="en-US" sz="2400" dirty="0"/>
          </a:p>
          <a:p>
            <a:pPr marL="457200" indent="-457200">
              <a:buAutoNum type="arabicPeriod" startAt="4"/>
            </a:pPr>
            <a:r>
              <a:rPr lang="en-US" sz="2400" dirty="0"/>
              <a:t>As we discussed earlier, if a data member is declared "private", then it can only be accessed within the same class. No outside class can access data member (variable) of other class.</a:t>
            </a:r>
          </a:p>
          <a:p>
            <a:endParaRPr lang="en-US" sz="2400" dirty="0"/>
          </a:p>
          <a:p>
            <a:pPr marL="457200" indent="-457200">
              <a:buAutoNum type="arabicPeriod" startAt="5"/>
            </a:pPr>
            <a:r>
              <a:rPr lang="en-US" sz="2400" dirty="0"/>
              <a:t>However, if you need to access these variables, you have to use public "getter" and "setter" methods.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168672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smtClean="0"/>
              <a:t>Today’s Problem</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855692"/>
            <a:ext cx="8922544" cy="1200329"/>
          </a:xfrm>
          <a:prstGeom prst="rect">
            <a:avLst/>
          </a:prstGeom>
          <a:noFill/>
        </p:spPr>
        <p:txBody>
          <a:bodyPr wrap="square" rtlCol="0">
            <a:spAutoFit/>
          </a:bodyPr>
          <a:lstStyle/>
          <a:p>
            <a:pPr marL="457200" indent="-457200">
              <a:buAutoNum type="arabicPeriod"/>
            </a:pPr>
            <a:r>
              <a:rPr lang="en-US" sz="2400" dirty="0" smtClean="0"/>
              <a:t>Application to maintain Area of different geometrical shapes.</a:t>
            </a:r>
          </a:p>
          <a:p>
            <a:pPr marL="457200" indent="-457200">
              <a:buAutoNum type="arabicPeriod"/>
            </a:pPr>
            <a:endParaRPr lang="en-US" sz="2400" dirty="0"/>
          </a:p>
          <a:p>
            <a:pPr marL="457200" indent="-457200">
              <a:buAutoNum type="arabicPeriod"/>
            </a:pPr>
            <a:r>
              <a:rPr lang="en-US" sz="2400" dirty="0" smtClean="0"/>
              <a:t>Application to maintain student record.</a:t>
            </a:r>
            <a:endParaRPr lang="en-US" sz="24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7950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E655-2043-4B79-BB26-BCA9AFF72232}"/>
              </a:ext>
            </a:extLst>
          </p:cNvPr>
          <p:cNvSpPr>
            <a:spLocks noGrp="1"/>
          </p:cNvSpPr>
          <p:nvPr>
            <p:ph type="ctrTitle"/>
          </p:nvPr>
        </p:nvSpPr>
        <p:spPr/>
        <p:txBody>
          <a:bodyPr/>
          <a:lstStyle/>
          <a:p>
            <a:r>
              <a:rPr lang="en-US" dirty="0"/>
              <a:t>Packages</a:t>
            </a:r>
            <a:endParaRPr lang="en-IN" dirty="0"/>
          </a:p>
        </p:txBody>
      </p:sp>
      <p:sp>
        <p:nvSpPr>
          <p:cNvPr id="3" name="Subtitle 2">
            <a:extLst>
              <a:ext uri="{FF2B5EF4-FFF2-40B4-BE49-F238E27FC236}">
                <a16:creationId xmlns:a16="http://schemas.microsoft.com/office/drawing/2014/main" xmlns="" id="{353C20A2-CBDD-4181-AA50-F4CDE22571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63522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27A1EAC-0318-47CD-ADFE-101980450B75}"/>
              </a:ext>
            </a:extLst>
          </p:cNvPr>
          <p:cNvSpPr>
            <a:spLocks noGrp="1"/>
          </p:cNvSpPr>
          <p:nvPr>
            <p:ph type="subTitle" idx="1"/>
          </p:nvPr>
        </p:nvSpPr>
        <p:spPr>
          <a:xfrm>
            <a:off x="-1178720" y="1"/>
            <a:ext cx="6858000" cy="710381"/>
          </a:xfrm>
        </p:spPr>
        <p:txBody>
          <a:bodyPr/>
          <a:lstStyle/>
          <a:p>
            <a:r>
              <a:rPr lang="en-US" dirty="0"/>
              <a:t>What is Packages</a:t>
            </a:r>
            <a:endParaRPr lang="en-IN" dirty="0"/>
          </a:p>
        </p:txBody>
      </p:sp>
      <p:sp>
        <p:nvSpPr>
          <p:cNvPr id="6" name="TextBox 5">
            <a:extLst>
              <a:ext uri="{FF2B5EF4-FFF2-40B4-BE49-F238E27FC236}">
                <a16:creationId xmlns:a16="http://schemas.microsoft.com/office/drawing/2014/main" xmlns="" id="{74EECCB2-2C12-4905-A5F7-FB46E492BD2F}"/>
              </a:ext>
            </a:extLst>
          </p:cNvPr>
          <p:cNvSpPr txBox="1"/>
          <p:nvPr/>
        </p:nvSpPr>
        <p:spPr>
          <a:xfrm>
            <a:off x="100013" y="914400"/>
            <a:ext cx="8936831" cy="5693866"/>
          </a:xfrm>
          <a:prstGeom prst="rect">
            <a:avLst/>
          </a:prstGeom>
          <a:noFill/>
        </p:spPr>
        <p:txBody>
          <a:bodyPr wrap="square" rtlCol="0">
            <a:spAutoFit/>
          </a:bodyPr>
          <a:lstStyle/>
          <a:p>
            <a:r>
              <a:rPr lang="en-US" sz="2800" b="1" dirty="0"/>
              <a:t>Package </a:t>
            </a:r>
            <a:r>
              <a:rPr lang="en-US" sz="2800" dirty="0"/>
              <a:t>in Java is a mechanism to encapsulate a group of classes, sub packages and interfaces.</a:t>
            </a:r>
          </a:p>
          <a:p>
            <a:endParaRPr lang="en-US" sz="2800" dirty="0"/>
          </a:p>
          <a:p>
            <a:r>
              <a:rPr lang="en-US" sz="2800" b="1" dirty="0"/>
              <a:t>Why Packages or Usage of Packages </a:t>
            </a:r>
            <a:r>
              <a:rPr lang="en-US" sz="2800" dirty="0"/>
              <a:t>– </a:t>
            </a:r>
          </a:p>
          <a:p>
            <a:endParaRPr lang="en-US" sz="2800" dirty="0"/>
          </a:p>
          <a:p>
            <a:pPr marL="457200" indent="-457200">
              <a:buFont typeface="Arial" panose="020B0604020202020204" pitchFamily="34" charset="0"/>
              <a:buChar char="•"/>
            </a:pPr>
            <a:r>
              <a:rPr lang="en-US" sz="2800" dirty="0"/>
              <a:t>Preventing naming conflicts.</a:t>
            </a:r>
          </a:p>
          <a:p>
            <a:endParaRPr lang="en-US" sz="2800" dirty="0"/>
          </a:p>
          <a:p>
            <a:pPr marL="457200" indent="-457200">
              <a:buFont typeface="Arial" panose="020B0604020202020204" pitchFamily="34" charset="0"/>
              <a:buChar char="•"/>
            </a:pPr>
            <a:r>
              <a:rPr lang="en-US" sz="2800" dirty="0"/>
              <a:t>Making searching/locating and usage of classes, interfaces, enumerations and annotations easier.</a:t>
            </a:r>
          </a:p>
          <a:p>
            <a:endParaRPr lang="en-US" sz="2800" dirty="0"/>
          </a:p>
          <a:p>
            <a:pPr marL="457200" indent="-457200">
              <a:buFont typeface="Arial" panose="020B0604020202020204" pitchFamily="34" charset="0"/>
              <a:buChar char="•"/>
            </a:pPr>
            <a:r>
              <a:rPr lang="en-US" sz="2800" dirty="0"/>
              <a:t>Providing controlled access.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Packages can be considered as data encapsulation</a:t>
            </a:r>
          </a:p>
        </p:txBody>
      </p:sp>
    </p:spTree>
    <p:extLst>
      <p:ext uri="{BB962C8B-B14F-4D97-AF65-F5344CB8AC3E}">
        <p14:creationId xmlns:p14="http://schemas.microsoft.com/office/powerpoint/2010/main" val="29865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barn(inVertical)">
                                      <p:cBhvr>
                                        <p:cTn id="3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2264569" y="141385"/>
            <a:ext cx="3886199" cy="754025"/>
          </a:xfrm>
        </p:spPr>
        <p:txBody>
          <a:bodyPr>
            <a:normAutofit/>
          </a:bodyPr>
          <a:lstStyle/>
          <a:p>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1114425"/>
            <a:ext cx="8715375" cy="3785652"/>
          </a:xfrm>
          <a:prstGeom prst="rect">
            <a:avLst/>
          </a:prstGeom>
          <a:noFill/>
        </p:spPr>
        <p:txBody>
          <a:bodyPr wrap="square" rtlCol="0">
            <a:spAutoFit/>
          </a:bodyPr>
          <a:lstStyle/>
          <a:p>
            <a:r>
              <a:rPr lang="en-US" sz="2400" dirty="0"/>
              <a:t>Package in java can be categorized in two form, built-in package and user-defined package.</a:t>
            </a:r>
          </a:p>
          <a:p>
            <a:endParaRPr lang="en-US" sz="2400" dirty="0"/>
          </a:p>
          <a:p>
            <a:r>
              <a:rPr lang="en-US" sz="2400" dirty="0"/>
              <a:t>There are many built-in packages such as java, lang, </a:t>
            </a:r>
            <a:r>
              <a:rPr lang="en-US" sz="2400" dirty="0" err="1"/>
              <a:t>awt</a:t>
            </a:r>
            <a:r>
              <a:rPr lang="en-US" sz="2400" dirty="0"/>
              <a:t>, </a:t>
            </a:r>
            <a:r>
              <a:rPr lang="en-US" sz="2400" dirty="0" err="1"/>
              <a:t>javax</a:t>
            </a:r>
            <a:r>
              <a:rPr lang="en-US" sz="2400" dirty="0"/>
              <a:t>, swing, net, io, util, </a:t>
            </a:r>
            <a:r>
              <a:rPr lang="en-US" sz="2400" dirty="0" err="1"/>
              <a:t>sql</a:t>
            </a:r>
            <a:r>
              <a:rPr lang="en-US" sz="2400" dirty="0"/>
              <a:t> etc.</a:t>
            </a:r>
          </a:p>
          <a:p>
            <a:endParaRPr lang="en-US" sz="2400" dirty="0"/>
          </a:p>
          <a:p>
            <a:r>
              <a:rPr lang="en-US" sz="2400" dirty="0"/>
              <a:t>If we want to declare my own packages then,</a:t>
            </a:r>
          </a:p>
          <a:p>
            <a:r>
              <a:rPr lang="en-US" sz="2400" dirty="0"/>
              <a:t>The </a:t>
            </a:r>
            <a:r>
              <a:rPr lang="en-US" sz="2400" b="1" dirty="0"/>
              <a:t>package</a:t>
            </a:r>
            <a:r>
              <a:rPr lang="en-US" sz="2400" dirty="0"/>
              <a:t> keyword is used to create a package in java.</a:t>
            </a:r>
          </a:p>
          <a:p>
            <a:endParaRPr lang="en-US" sz="2400" dirty="0"/>
          </a:p>
          <a:p>
            <a:endParaRPr lang="en-IN" sz="2400" dirty="0"/>
          </a:p>
        </p:txBody>
      </p:sp>
    </p:spTree>
    <p:extLst>
      <p:ext uri="{BB962C8B-B14F-4D97-AF65-F5344CB8AC3E}">
        <p14:creationId xmlns:p14="http://schemas.microsoft.com/office/powerpoint/2010/main" val="160233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nodePh="1">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par>
                                <p:cTn id="18" presetID="16" presetClass="entr" presetSubtype="21" fill="hold" nodeType="withEffect" nodePh="1">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arn(inVertic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B53A840-86C9-4BC2-8F77-1DBBB28AD1FB}"/>
              </a:ext>
            </a:extLst>
          </p:cNvPr>
          <p:cNvSpPr>
            <a:spLocks noGrp="1"/>
          </p:cNvSpPr>
          <p:nvPr>
            <p:ph type="subTitle" idx="1"/>
          </p:nvPr>
        </p:nvSpPr>
        <p:spPr>
          <a:xfrm>
            <a:off x="-1042988" y="1"/>
            <a:ext cx="6858000" cy="754025"/>
          </a:xfrm>
        </p:spPr>
        <p:txBody>
          <a:bodyPr/>
          <a:lstStyle/>
          <a:p>
            <a:r>
              <a:rPr lang="en-US" dirty="0"/>
              <a:t>Types of Variables </a:t>
            </a:r>
            <a:endParaRPr lang="en-IN" dirty="0"/>
          </a:p>
        </p:txBody>
      </p:sp>
      <p:sp>
        <p:nvSpPr>
          <p:cNvPr id="4" name="TextBox 3">
            <a:extLst>
              <a:ext uri="{FF2B5EF4-FFF2-40B4-BE49-F238E27FC236}">
                <a16:creationId xmlns:a16="http://schemas.microsoft.com/office/drawing/2014/main" xmlns="" id="{708E2B2A-6F93-433C-934C-41587A716981}"/>
              </a:ext>
            </a:extLst>
          </p:cNvPr>
          <p:cNvSpPr txBox="1"/>
          <p:nvPr/>
        </p:nvSpPr>
        <p:spPr>
          <a:xfrm>
            <a:off x="214313" y="920890"/>
            <a:ext cx="8715375" cy="6001643"/>
          </a:xfrm>
          <a:prstGeom prst="rect">
            <a:avLst/>
          </a:prstGeom>
          <a:noFill/>
        </p:spPr>
        <p:txBody>
          <a:bodyPr wrap="square" rtlCol="0">
            <a:spAutoFit/>
          </a:bodyPr>
          <a:lstStyle/>
          <a:p>
            <a:r>
              <a:rPr lang="en-US" sz="2400" dirty="0"/>
              <a:t>There are three types of variables in Java:</a:t>
            </a:r>
          </a:p>
          <a:p>
            <a:endParaRPr lang="en-US" sz="2400" dirty="0"/>
          </a:p>
          <a:p>
            <a:r>
              <a:rPr lang="en-US" sz="2400" dirty="0"/>
              <a:t>1. Local variable - A variable declared inside the body of the method is called local variable. You can use this variable only within that method and the other methods in the class aren't even aware that the variable </a:t>
            </a:r>
            <a:r>
              <a:rPr lang="en-US" sz="2400" dirty="0" err="1" smtClean="0"/>
              <a:t>exists.A</a:t>
            </a:r>
            <a:r>
              <a:rPr lang="en-US" sz="2400" dirty="0" smtClean="0"/>
              <a:t> </a:t>
            </a:r>
            <a:r>
              <a:rPr lang="en-US" sz="2400" dirty="0"/>
              <a:t>local variable cannot be defined with "static" keyword. </a:t>
            </a:r>
          </a:p>
          <a:p>
            <a:endParaRPr lang="en-US" sz="2400" dirty="0"/>
          </a:p>
          <a:p>
            <a:r>
              <a:rPr lang="en-US" sz="2400" dirty="0"/>
              <a:t>2. Instance variable - A variable declared inside the class but outside the body of the method, is called instance variable. It is not declared as </a:t>
            </a:r>
            <a:r>
              <a:rPr lang="en-US" sz="2400" dirty="0" err="1" smtClean="0"/>
              <a:t>static.It</a:t>
            </a:r>
            <a:r>
              <a:rPr lang="en-US" sz="2400" dirty="0" smtClean="0"/>
              <a:t> </a:t>
            </a:r>
            <a:r>
              <a:rPr lang="en-US" sz="2400" dirty="0"/>
              <a:t>is called instance variable because its value is instance specific and is not shared among instances.</a:t>
            </a:r>
          </a:p>
          <a:p>
            <a:endParaRPr lang="en-US" sz="2400" dirty="0"/>
          </a:p>
          <a:p>
            <a:r>
              <a:rPr lang="en-US" sz="2400" dirty="0"/>
              <a:t>3. Static variable - A variable which is declared as static is called static variable. It cannot be local. You can create a single copy of static variable and share among all the instances of the class</a:t>
            </a:r>
            <a:endParaRPr lang="en-IN" sz="2400" dirty="0"/>
          </a:p>
        </p:txBody>
      </p:sp>
    </p:spTree>
    <p:extLst>
      <p:ext uri="{BB962C8B-B14F-4D97-AF65-F5344CB8AC3E}">
        <p14:creationId xmlns:p14="http://schemas.microsoft.com/office/powerpoint/2010/main" val="66775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IN" dirty="0"/>
              <a:t>How to access package</a:t>
            </a:r>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6678751"/>
          </a:xfrm>
          <a:prstGeom prst="rect">
            <a:avLst/>
          </a:prstGeom>
          <a:noFill/>
        </p:spPr>
        <p:txBody>
          <a:bodyPr wrap="square" rtlCol="0">
            <a:spAutoFit/>
          </a:bodyPr>
          <a:lstStyle/>
          <a:p>
            <a:r>
              <a:rPr lang="en-US" sz="2400" dirty="0"/>
              <a:t>There are three ways to access the package from outside the package-:</a:t>
            </a:r>
          </a:p>
          <a:p>
            <a:endParaRPr lang="en-US" sz="2400" dirty="0"/>
          </a:p>
          <a:p>
            <a:pPr marL="457200" indent="-457200">
              <a:buAutoNum type="arabicPeriod"/>
            </a:pPr>
            <a:r>
              <a:rPr lang="en-US" sz="2400" dirty="0"/>
              <a:t>import package.*; - </a:t>
            </a:r>
          </a:p>
          <a:p>
            <a:r>
              <a:rPr lang="en-US" sz="2400" dirty="0"/>
              <a:t>		If you use package.* then all the classes and interfaces of this package will be 			 accessible but not </a:t>
            </a:r>
            <a:r>
              <a:rPr lang="en-US" sz="2400" dirty="0" err="1"/>
              <a:t>subpackages</a:t>
            </a:r>
            <a:r>
              <a:rPr lang="en-US" sz="2400" dirty="0"/>
              <a:t>.</a:t>
            </a:r>
          </a:p>
          <a:p>
            <a:endParaRPr lang="en-US" sz="2400" dirty="0"/>
          </a:p>
          <a:p>
            <a:pPr marL="457200" indent="-457200">
              <a:buAutoNum type="arabicPeriod" startAt="2"/>
            </a:pPr>
            <a:r>
              <a:rPr lang="en-US" sz="2400" dirty="0"/>
              <a:t>import </a:t>
            </a:r>
            <a:r>
              <a:rPr lang="en-US" sz="2400" dirty="0" err="1"/>
              <a:t>package.classname</a:t>
            </a:r>
            <a:r>
              <a:rPr lang="en-US" sz="2400" dirty="0"/>
              <a:t>; - </a:t>
            </a:r>
          </a:p>
          <a:p>
            <a:r>
              <a:rPr lang="en-US" sz="2400" dirty="0"/>
              <a:t>		If you import </a:t>
            </a:r>
            <a:r>
              <a:rPr lang="en-US" sz="2400" dirty="0" err="1"/>
              <a:t>package.classname</a:t>
            </a:r>
            <a:r>
              <a:rPr lang="en-US" sz="2400" dirty="0"/>
              <a:t> then only declared class of this package will be 		accessible.</a:t>
            </a:r>
          </a:p>
          <a:p>
            <a:endParaRPr lang="en-US" sz="2400" dirty="0"/>
          </a:p>
          <a:p>
            <a:pPr marL="457200" indent="-457200">
              <a:buAutoNum type="arabicPeriod" startAt="3"/>
            </a:pPr>
            <a:r>
              <a:rPr lang="en-US" sz="2400" dirty="0"/>
              <a:t>fully qualified name – </a:t>
            </a:r>
          </a:p>
          <a:p>
            <a:r>
              <a:rPr lang="en-US" sz="2400" dirty="0"/>
              <a:t>		If you use fully qualified name then only declared class of this package will be 	accessible. Now there is no need to import. But you need to use fully qualified name every 	time when you are accessing the class or interface.</a:t>
            </a:r>
          </a:p>
          <a:p>
            <a:r>
              <a:rPr lang="en-US" sz="2000" dirty="0"/>
              <a:t>**It is generally used when two packages have same class name.</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7"/>
              <a:stretch>
                <a:fillRect/>
              </a:stretch>
            </p:blipFill>
            <p:spPr>
              <a:xfrm>
                <a:off x="-825765" y="-175335"/>
                <a:ext cx="108000" cy="216000"/>
              </a:xfrm>
              <a:prstGeom prst="rect">
                <a:avLst/>
              </a:prstGeom>
            </p:spPr>
          </p:pic>
        </mc:Fallback>
      </mc:AlternateContent>
    </p:spTree>
    <p:extLst>
      <p:ext uri="{BB962C8B-B14F-4D97-AF65-F5344CB8AC3E}">
        <p14:creationId xmlns:p14="http://schemas.microsoft.com/office/powerpoint/2010/main" val="24169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arn(inVertic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arn(inVertical)">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arn(inVertical)">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barn(inVertical)">
                                      <p:cBhvr>
                                        <p:cTn id="4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935957" y="160601"/>
            <a:ext cx="3979069" cy="687125"/>
          </a:xfrm>
        </p:spPr>
        <p:txBody>
          <a:bodyPr>
            <a:normAutofit/>
          </a:bodyPr>
          <a:lstStyle/>
          <a:p>
            <a:r>
              <a:rPr lang="en-US" dirty="0"/>
              <a:t>Important key points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6678751"/>
          </a:xfrm>
          <a:prstGeom prst="rect">
            <a:avLst/>
          </a:prstGeom>
          <a:noFill/>
        </p:spPr>
        <p:txBody>
          <a:bodyPr wrap="square" rtlCol="0">
            <a:spAutoFit/>
          </a:bodyPr>
          <a:lstStyle/>
          <a:p>
            <a:pPr marL="342900" indent="-342900">
              <a:buFont typeface="Arial" panose="020B0604020202020204" pitchFamily="34" charset="0"/>
              <a:buChar char="•"/>
            </a:pPr>
            <a:r>
              <a:rPr lang="en-US" sz="2400" dirty="0"/>
              <a:t> Order of program should be as given </a:t>
            </a:r>
            <a:r>
              <a:rPr lang="en-US" sz="2400"/>
              <a:t>in Image </a:t>
            </a:r>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Package inside the package is called the </a:t>
            </a:r>
            <a:r>
              <a:rPr lang="en-US" sz="2400" dirty="0" err="1"/>
              <a:t>subpackage</a:t>
            </a:r>
            <a:r>
              <a:rPr lang="en-US" sz="2400" dirty="0"/>
              <a:t>. It should be created to categorize the package further.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static import feature of Java 5 facilitate the java programmer to access any static member of a class directly. There is no need to qualify it by the class name.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0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83F6F89B-D775-4380-93E5-9C9F72D1A121}"/>
                  </a:ext>
                </a:extLst>
              </p14:cNvPr>
              <p14:cNvContentPartPr/>
              <p14:nvPr/>
            </p14:nvContentPartPr>
            <p14:xfrm>
              <a:off x="-578824" y="-67335"/>
              <a:ext cx="270" cy="360"/>
            </p14:xfrm>
          </p:contentPart>
        </mc:Choice>
        <mc:Fallback xmlns="">
          <p:pic>
            <p:nvPicPr>
              <p:cNvPr id="12" name="Ink 11">
                <a:extLst>
                  <a:ext uri="{FF2B5EF4-FFF2-40B4-BE49-F238E27FC236}">
                    <a16:creationId xmlns:a16="http://schemas.microsoft.com/office/drawing/2014/main" id="{83F6F89B-D775-4380-93E5-9C9F72D1A121}"/>
                  </a:ext>
                </a:extLst>
              </p:cNvPr>
              <p:cNvPicPr/>
              <p:nvPr/>
            </p:nvPicPr>
            <p:blipFill>
              <a:blip r:embed="rId3"/>
              <a:stretch>
                <a:fillRect/>
              </a:stretch>
            </p:blipFill>
            <p:spPr>
              <a:xfrm>
                <a:off x="-825765" y="-175335"/>
                <a:ext cx="108000" cy="216000"/>
              </a:xfrm>
              <a:prstGeom prst="rect">
                <a:avLst/>
              </a:prstGeom>
            </p:spPr>
          </p:pic>
        </mc:Fallback>
      </mc:AlternateContent>
      <p:pic>
        <p:nvPicPr>
          <p:cNvPr id="2" name="Picture 1">
            <a:extLst>
              <a:ext uri="{FF2B5EF4-FFF2-40B4-BE49-F238E27FC236}">
                <a16:creationId xmlns:a16="http://schemas.microsoft.com/office/drawing/2014/main" xmlns="" id="{B84B151C-9A88-4C90-B2F1-F49950577C67}"/>
              </a:ext>
            </a:extLst>
          </p:cNvPr>
          <p:cNvPicPr>
            <a:picLocks noChangeAspect="1"/>
          </p:cNvPicPr>
          <p:nvPr/>
        </p:nvPicPr>
        <p:blipFill>
          <a:blip r:embed="rId4"/>
          <a:stretch>
            <a:fillRect/>
          </a:stretch>
        </p:blipFill>
        <p:spPr>
          <a:xfrm>
            <a:off x="2921793" y="1809750"/>
            <a:ext cx="2408462" cy="2085975"/>
          </a:xfrm>
          <a:prstGeom prst="rect">
            <a:avLst/>
          </a:prstGeom>
        </p:spPr>
      </p:pic>
    </p:spTree>
    <p:extLst>
      <p:ext uri="{BB962C8B-B14F-4D97-AF65-F5344CB8AC3E}">
        <p14:creationId xmlns:p14="http://schemas.microsoft.com/office/powerpoint/2010/main" val="39090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barn(inVertical)">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animEffect transition="in" filter="barn(inVertical)">
                                      <p:cBhvr>
                                        <p:cTn id="17" dur="500"/>
                                        <p:tgtEl>
                                          <p:spTgt spid="6">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1821657" y="141551"/>
            <a:ext cx="6858000" cy="754025"/>
          </a:xfrm>
        </p:spPr>
        <p:txBody>
          <a:bodyPr/>
          <a:lstStyle/>
          <a:p>
            <a:r>
              <a:rPr lang="en-US" dirty="0"/>
              <a:t>Data Types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5"/>
            <a:ext cx="8922544" cy="3046988"/>
          </a:xfrm>
          <a:prstGeom prst="rect">
            <a:avLst/>
          </a:prstGeom>
          <a:noFill/>
        </p:spPr>
        <p:txBody>
          <a:bodyPr wrap="square" rtlCol="0">
            <a:spAutoFit/>
          </a:bodyPr>
          <a:lstStyle/>
          <a:p>
            <a:r>
              <a:rPr lang="en-US" sz="2400" dirty="0"/>
              <a:t>Data types specify the different sizes and values that can be stored in the variable. There are two types of data types in Java:</a:t>
            </a:r>
          </a:p>
          <a:p>
            <a:endParaRPr lang="en-US" sz="2400" dirty="0"/>
          </a:p>
          <a:p>
            <a:r>
              <a:rPr lang="en-US" sz="2400" dirty="0"/>
              <a:t>1. Primitive data types: The primitive data types include </a:t>
            </a:r>
            <a:r>
              <a:rPr lang="en-US" sz="2400" dirty="0" err="1"/>
              <a:t>boolean</a:t>
            </a:r>
            <a:r>
              <a:rPr lang="en-US" sz="2400" dirty="0"/>
              <a:t>, char, byte, short, int, long, float and double.</a:t>
            </a:r>
          </a:p>
          <a:p>
            <a:endParaRPr lang="en-US" sz="2400" dirty="0"/>
          </a:p>
          <a:p>
            <a:r>
              <a:rPr lang="en-US" sz="2400" dirty="0" smtClean="0"/>
              <a:t>2</a:t>
            </a:r>
            <a:r>
              <a:rPr lang="en-US" sz="2400" dirty="0"/>
              <a:t>. Non-primitive data types: The non-primitive data types include Classes, Interfaces, and Arrays.</a:t>
            </a:r>
            <a:endParaRPr lang="en-IN" sz="2400" dirty="0"/>
          </a:p>
        </p:txBody>
      </p:sp>
    </p:spTree>
    <p:extLst>
      <p:ext uri="{BB962C8B-B14F-4D97-AF65-F5344CB8AC3E}">
        <p14:creationId xmlns:p14="http://schemas.microsoft.com/office/powerpoint/2010/main" val="186742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5E546C3-4AA7-4333-ACF7-D1EB5C7D20B1}"/>
              </a:ext>
            </a:extLst>
          </p:cNvPr>
          <p:cNvSpPr>
            <a:spLocks noGrp="1"/>
          </p:cNvSpPr>
          <p:nvPr>
            <p:ph type="subTitle" idx="1"/>
          </p:nvPr>
        </p:nvSpPr>
        <p:spPr>
          <a:xfrm>
            <a:off x="-314326" y="246326"/>
            <a:ext cx="6858000" cy="754025"/>
          </a:xfrm>
        </p:spPr>
        <p:txBody>
          <a:bodyPr/>
          <a:lstStyle/>
          <a:p>
            <a:r>
              <a:rPr lang="en-US" dirty="0"/>
              <a:t>Primitive Data Types</a:t>
            </a:r>
            <a:endParaRPr lang="en-IN" dirty="0"/>
          </a:p>
        </p:txBody>
      </p:sp>
      <p:sp>
        <p:nvSpPr>
          <p:cNvPr id="6" name="TextBox 5">
            <a:extLst>
              <a:ext uri="{FF2B5EF4-FFF2-40B4-BE49-F238E27FC236}">
                <a16:creationId xmlns:a16="http://schemas.microsoft.com/office/drawing/2014/main" xmlns="" id="{3C521505-CDA5-4D2D-8F30-98B383E263AD}"/>
              </a:ext>
            </a:extLst>
          </p:cNvPr>
          <p:cNvSpPr txBox="1"/>
          <p:nvPr/>
        </p:nvSpPr>
        <p:spPr>
          <a:xfrm>
            <a:off x="142875" y="1171576"/>
            <a:ext cx="8922544" cy="3477875"/>
          </a:xfrm>
          <a:prstGeom prst="rect">
            <a:avLst/>
          </a:prstGeom>
          <a:noFill/>
        </p:spPr>
        <p:txBody>
          <a:bodyPr wrap="square" rtlCol="0">
            <a:spAutoFit/>
          </a:bodyPr>
          <a:lstStyle/>
          <a:p>
            <a:r>
              <a:rPr lang="en-IN" sz="2200" b="0" i="0" dirty="0">
                <a:solidFill>
                  <a:schemeClr val="tx2">
                    <a:lumMod val="60000"/>
                    <a:lumOff val="40000"/>
                  </a:schemeClr>
                </a:solidFill>
                <a:effectLst/>
                <a:latin typeface="verdana" panose="020B0604030504040204" pitchFamily="34" charset="0"/>
              </a:rPr>
              <a:t>There are 8 types of primitive data types:</a:t>
            </a:r>
          </a:p>
          <a:p>
            <a:endParaRPr lang="en-IN" sz="2200" b="0" i="0" dirty="0">
              <a:solidFill>
                <a:schemeClr val="tx2">
                  <a:lumMod val="60000"/>
                  <a:lumOff val="40000"/>
                </a:schemeClr>
              </a:solidFill>
              <a:effectLst/>
              <a:latin typeface="verdana" panose="020B0604030504040204" pitchFamily="34" charset="0"/>
            </a:endParaRPr>
          </a:p>
          <a:p>
            <a:pPr lvl="5"/>
            <a:r>
              <a:rPr lang="en-IN" sz="2200" b="0" i="0" dirty="0">
                <a:solidFill>
                  <a:schemeClr val="tx2">
                    <a:lumMod val="60000"/>
                    <a:lumOff val="40000"/>
                  </a:schemeClr>
                </a:solidFill>
                <a:effectLst/>
                <a:latin typeface="verdana" panose="020B0604030504040204" pitchFamily="34" charset="0"/>
              </a:rPr>
              <a:t>1. </a:t>
            </a:r>
            <a:r>
              <a:rPr lang="en-IN" sz="2200" b="0" i="0" dirty="0" err="1">
                <a:solidFill>
                  <a:schemeClr val="tx2">
                    <a:lumMod val="60000"/>
                    <a:lumOff val="40000"/>
                  </a:schemeClr>
                </a:solidFill>
                <a:effectLst/>
                <a:latin typeface="verdana" panose="020B0604030504040204" pitchFamily="34" charset="0"/>
              </a:rPr>
              <a:t>boolean</a:t>
            </a:r>
            <a:r>
              <a:rPr lang="en-IN" sz="2200" b="0" i="0" dirty="0">
                <a:solidFill>
                  <a:schemeClr val="tx2">
                    <a:lumMod val="60000"/>
                    <a:lumOff val="40000"/>
                  </a:schemeClr>
                </a:solidFill>
                <a:effectLst/>
                <a:latin typeface="verdana" panose="020B0604030504040204" pitchFamily="34" charset="0"/>
              </a:rPr>
              <a:t> data type</a:t>
            </a:r>
          </a:p>
          <a:p>
            <a:pPr lvl="5"/>
            <a:r>
              <a:rPr lang="en-IN" sz="2200" b="0" i="0" dirty="0">
                <a:solidFill>
                  <a:schemeClr val="tx2">
                    <a:lumMod val="60000"/>
                    <a:lumOff val="40000"/>
                  </a:schemeClr>
                </a:solidFill>
                <a:effectLst/>
                <a:latin typeface="verdana" panose="020B0604030504040204" pitchFamily="34" charset="0"/>
              </a:rPr>
              <a:t>2. byte data type</a:t>
            </a:r>
          </a:p>
          <a:p>
            <a:pPr lvl="5"/>
            <a:r>
              <a:rPr lang="en-IN" sz="2200" b="0" i="0" dirty="0">
                <a:solidFill>
                  <a:schemeClr val="tx2">
                    <a:lumMod val="60000"/>
                    <a:lumOff val="40000"/>
                  </a:schemeClr>
                </a:solidFill>
                <a:effectLst/>
                <a:latin typeface="verdana" panose="020B0604030504040204" pitchFamily="34" charset="0"/>
              </a:rPr>
              <a:t>3. char data type</a:t>
            </a:r>
          </a:p>
          <a:p>
            <a:pPr lvl="5"/>
            <a:r>
              <a:rPr lang="en-IN" sz="2200" b="0" i="0" dirty="0">
                <a:solidFill>
                  <a:schemeClr val="tx2">
                    <a:lumMod val="60000"/>
                    <a:lumOff val="40000"/>
                  </a:schemeClr>
                </a:solidFill>
                <a:effectLst/>
                <a:latin typeface="verdana" panose="020B0604030504040204" pitchFamily="34" charset="0"/>
              </a:rPr>
              <a:t>4. short data type</a:t>
            </a:r>
          </a:p>
          <a:p>
            <a:pPr lvl="5"/>
            <a:r>
              <a:rPr lang="en-IN" sz="2200" b="0" i="0" dirty="0">
                <a:solidFill>
                  <a:schemeClr val="tx2">
                    <a:lumMod val="60000"/>
                    <a:lumOff val="40000"/>
                  </a:schemeClr>
                </a:solidFill>
                <a:effectLst/>
                <a:latin typeface="verdana" panose="020B0604030504040204" pitchFamily="34" charset="0"/>
              </a:rPr>
              <a:t>5. int data type</a:t>
            </a:r>
          </a:p>
          <a:p>
            <a:pPr lvl="5"/>
            <a:r>
              <a:rPr lang="en-IN" sz="2200" b="0" i="0" dirty="0">
                <a:solidFill>
                  <a:schemeClr val="tx2">
                    <a:lumMod val="60000"/>
                    <a:lumOff val="40000"/>
                  </a:schemeClr>
                </a:solidFill>
                <a:effectLst/>
                <a:latin typeface="verdana" panose="020B0604030504040204" pitchFamily="34" charset="0"/>
              </a:rPr>
              <a:t>6. long data type</a:t>
            </a:r>
          </a:p>
          <a:p>
            <a:pPr lvl="5"/>
            <a:r>
              <a:rPr lang="en-IN" sz="2200" b="0" i="0" dirty="0">
                <a:solidFill>
                  <a:schemeClr val="tx2">
                    <a:lumMod val="60000"/>
                    <a:lumOff val="40000"/>
                  </a:schemeClr>
                </a:solidFill>
                <a:effectLst/>
                <a:latin typeface="verdana" panose="020B0604030504040204" pitchFamily="34" charset="0"/>
              </a:rPr>
              <a:t>7. float data type</a:t>
            </a:r>
          </a:p>
          <a:p>
            <a:pPr lvl="5"/>
            <a:r>
              <a:rPr lang="en-IN" sz="2200" b="0" i="0" dirty="0">
                <a:solidFill>
                  <a:schemeClr val="tx2">
                    <a:lumMod val="60000"/>
                    <a:lumOff val="40000"/>
                  </a:schemeClr>
                </a:solidFill>
                <a:effectLst/>
                <a:latin typeface="verdana" panose="020B0604030504040204" pitchFamily="34" charset="0"/>
              </a:rPr>
              <a:t>8. double data type</a:t>
            </a:r>
          </a:p>
        </p:txBody>
      </p:sp>
    </p:spTree>
    <p:extLst>
      <p:ext uri="{BB962C8B-B14F-4D97-AF65-F5344CB8AC3E}">
        <p14:creationId xmlns:p14="http://schemas.microsoft.com/office/powerpoint/2010/main" val="132217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Theme1</Template>
  <TotalTime>4</TotalTime>
  <Words>3342</Words>
  <Application>Microsoft Office PowerPoint</Application>
  <PresentationFormat>On-screen Show (4:3)</PresentationFormat>
  <Paragraphs>460</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Theme1</vt:lpstr>
      <vt:lpstr>JAVA </vt:lpstr>
      <vt:lpstr>PowerPoint Presentation</vt:lpstr>
      <vt:lpstr>PowerPoint Presentation</vt:lpstr>
      <vt:lpstr>PowerPoint Presentation</vt:lpstr>
      <vt:lpstr>Data Types  And Variables</vt:lpstr>
      <vt:lpstr>PowerPoint Presentation</vt:lpstr>
      <vt:lpstr>PowerPoint Presentation</vt:lpstr>
      <vt:lpstr>PowerPoint Presentation</vt:lpstr>
      <vt:lpstr>PowerPoint Presentation</vt:lpstr>
      <vt:lpstr>Operators</vt:lpstr>
      <vt:lpstr>PowerPoint Presentation</vt:lpstr>
      <vt:lpstr>PowerPoint Presentation</vt:lpstr>
      <vt:lpstr>Conditional  Statements</vt:lpstr>
      <vt:lpstr>PowerPoint Presentation</vt:lpstr>
      <vt:lpstr>PowerPoint Presentation</vt:lpstr>
      <vt:lpstr>PowerPoint Presentation</vt:lpstr>
      <vt:lpstr>Loops </vt:lpstr>
      <vt:lpstr>PowerPoint Presentation</vt:lpstr>
      <vt:lpstr>Method</vt:lpstr>
      <vt:lpstr>PowerPoint Presentation</vt:lpstr>
      <vt:lpstr>PowerPoint Presentation</vt:lpstr>
      <vt:lpstr>OOPS Concepts</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Static &amp;  Non-Static</vt:lpstr>
      <vt:lpstr>PowerPoint Presentation</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PolyMorphism</vt:lpstr>
      <vt:lpstr>PowerPoint Presentation</vt:lpstr>
      <vt:lpstr>PowerPoint Presentation</vt:lpstr>
      <vt:lpstr>PowerPoint Presentation</vt:lpstr>
      <vt:lpstr>OverRiding</vt:lpstr>
      <vt:lpstr>PowerPoint Presentation</vt:lpstr>
      <vt:lpstr>PowerPoint Presentation</vt:lpstr>
      <vt:lpstr>PowerPoint Presentation</vt:lpstr>
      <vt:lpstr>Binding &amp; Casting</vt:lpstr>
      <vt:lpstr>PowerPoint Presentation</vt:lpstr>
      <vt:lpstr>PowerPoint Presentation</vt:lpstr>
      <vt:lpstr>PowerPoint Presentation</vt:lpstr>
      <vt:lpstr>Abstract Classes</vt:lpstr>
      <vt:lpstr>PowerPoint Presentation</vt:lpstr>
      <vt:lpstr>PowerPoint Presentation</vt:lpstr>
      <vt:lpstr>PowerPoint Presentation</vt:lpstr>
      <vt:lpstr>Interface</vt:lpstr>
      <vt:lpstr>PowerPoint Presentation</vt:lpstr>
      <vt:lpstr>PowerPoint Presentation</vt:lpstr>
      <vt:lpstr>PowerPoint Presentation</vt:lpstr>
      <vt:lpstr>PowerPoint Presentation</vt:lpstr>
      <vt:lpstr>Encapsulation</vt:lpstr>
      <vt:lpstr>PowerPoint Presentation</vt:lpstr>
      <vt:lpstr>PowerPoint Presentation</vt:lpstr>
      <vt:lpstr>PowerPoint Presentation</vt:lpstr>
      <vt:lpstr>PowerPoint Presentation</vt:lpstr>
      <vt:lpstr>Packages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Windows User</dc:creator>
  <cp:lastModifiedBy>Windows User</cp:lastModifiedBy>
  <cp:revision>1</cp:revision>
  <dcterms:created xsi:type="dcterms:W3CDTF">2023-01-15T04:22:49Z</dcterms:created>
  <dcterms:modified xsi:type="dcterms:W3CDTF">2023-01-15T04:27:20Z</dcterms:modified>
</cp:coreProperties>
</file>