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580" autoAdjust="0"/>
  </p:normalViewPr>
  <p:slideViewPr>
    <p:cSldViewPr snapToGrid="0">
      <p:cViewPr varScale="1">
        <p:scale>
          <a:sx n="77" d="100"/>
          <a:sy n="77" d="100"/>
        </p:scale>
        <p:origin x="1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2A336-D5E9-47DF-A11B-FE2839DE8CC4}" type="datetimeFigureOut">
              <a:rPr lang="en-US" smtClean="0"/>
              <a:t>31-Mar-21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917FA-3B29-43EA-8EF7-905D52EEA29A}" type="slidenum">
              <a:rPr lang="en-US" smtClean="0"/>
              <a:t>‹#›</a:t>
            </a:fld>
            <a:endParaRPr lang="en-US"/>
          </a:p>
        </p:txBody>
      </p:sp>
    </p:spTree>
    <p:extLst>
      <p:ext uri="{BB962C8B-B14F-4D97-AF65-F5344CB8AC3E}">
        <p14:creationId xmlns:p14="http://schemas.microsoft.com/office/powerpoint/2010/main" val="3866686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C917FA-3B29-43EA-8EF7-905D52EEA29A}" type="slidenum">
              <a:rPr lang="en-US" smtClean="0"/>
              <a:t>10</a:t>
            </a:fld>
            <a:endParaRPr lang="en-US"/>
          </a:p>
        </p:txBody>
      </p:sp>
    </p:spTree>
    <p:extLst>
      <p:ext uri="{BB962C8B-B14F-4D97-AF65-F5344CB8AC3E}">
        <p14:creationId xmlns:p14="http://schemas.microsoft.com/office/powerpoint/2010/main" val="153607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C917FA-3B29-43EA-8EF7-905D52EEA29A}" type="slidenum">
              <a:rPr lang="en-US" smtClean="0"/>
              <a:t>11</a:t>
            </a:fld>
            <a:endParaRPr lang="en-US"/>
          </a:p>
        </p:txBody>
      </p:sp>
    </p:spTree>
    <p:extLst>
      <p:ext uri="{BB962C8B-B14F-4D97-AF65-F5344CB8AC3E}">
        <p14:creationId xmlns:p14="http://schemas.microsoft.com/office/powerpoint/2010/main" val="126743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917FA-3B29-43EA-8EF7-905D52EEA29A}" type="slidenum">
              <a:rPr lang="en-US" smtClean="0"/>
              <a:t>19</a:t>
            </a:fld>
            <a:endParaRPr lang="en-US"/>
          </a:p>
        </p:txBody>
      </p:sp>
    </p:spTree>
    <p:extLst>
      <p:ext uri="{BB962C8B-B14F-4D97-AF65-F5344CB8AC3E}">
        <p14:creationId xmlns:p14="http://schemas.microsoft.com/office/powerpoint/2010/main" val="1997431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9CB0531-F5B5-4264-8BE5-9B69B57274D5}" type="datetimeFigureOut">
              <a:rPr lang="en-US" smtClean="0"/>
              <a:t>31-Mar-21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39085B7-00D4-4055-9888-4006A57A463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43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B0531-F5B5-4264-8BE5-9B69B57274D5}" type="datetimeFigureOut">
              <a:rPr lang="en-US" smtClean="0"/>
              <a:t>31-Mar-21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085B7-00D4-4055-9888-4006A57A463B}" type="slidenum">
              <a:rPr lang="en-US" smtClean="0"/>
              <a:t>‹#›</a:t>
            </a:fld>
            <a:endParaRPr lang="en-US"/>
          </a:p>
        </p:txBody>
      </p:sp>
    </p:spTree>
    <p:extLst>
      <p:ext uri="{BB962C8B-B14F-4D97-AF65-F5344CB8AC3E}">
        <p14:creationId xmlns:p14="http://schemas.microsoft.com/office/powerpoint/2010/main" val="305025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B0531-F5B5-4264-8BE5-9B69B57274D5}" type="datetimeFigureOut">
              <a:rPr lang="en-US" smtClean="0"/>
              <a:t>31-Mar-21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085B7-00D4-4055-9888-4006A57A463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8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B0531-F5B5-4264-8BE5-9B69B57274D5}" type="datetimeFigureOut">
              <a:rPr lang="en-US" smtClean="0"/>
              <a:t>31-Mar-21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085B7-00D4-4055-9888-4006A57A463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789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B0531-F5B5-4264-8BE5-9B69B57274D5}" type="datetimeFigureOut">
              <a:rPr lang="en-US" smtClean="0"/>
              <a:t>31-Mar-21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085B7-00D4-4055-9888-4006A57A463B}" type="slidenum">
              <a:rPr lang="en-US" smtClean="0"/>
              <a:t>‹#›</a:t>
            </a:fld>
            <a:endParaRPr lang="en-US"/>
          </a:p>
        </p:txBody>
      </p:sp>
    </p:spTree>
    <p:extLst>
      <p:ext uri="{BB962C8B-B14F-4D97-AF65-F5344CB8AC3E}">
        <p14:creationId xmlns:p14="http://schemas.microsoft.com/office/powerpoint/2010/main" val="18717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B0531-F5B5-4264-8BE5-9B69B57274D5}" type="datetimeFigureOut">
              <a:rPr lang="en-US" smtClean="0"/>
              <a:t>31-Mar-21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085B7-00D4-4055-9888-4006A57A463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251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B0531-F5B5-4264-8BE5-9B69B57274D5}" type="datetimeFigureOut">
              <a:rPr lang="en-US" smtClean="0"/>
              <a:t>31-Mar-21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085B7-00D4-4055-9888-4006A57A463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6034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CB0531-F5B5-4264-8BE5-9B69B57274D5}" type="datetimeFigureOut">
              <a:rPr lang="en-US" smtClean="0"/>
              <a:t>31-Mar-21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085B7-00D4-4055-9888-4006A57A463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1480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CB0531-F5B5-4264-8BE5-9B69B57274D5}" type="datetimeFigureOut">
              <a:rPr lang="en-US" smtClean="0"/>
              <a:t>31-Mar-21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085B7-00D4-4055-9888-4006A57A463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12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CB0531-F5B5-4264-8BE5-9B69B57274D5}" type="datetimeFigureOut">
              <a:rPr lang="en-US" smtClean="0"/>
              <a:t>31-Mar-21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085B7-00D4-4055-9888-4006A57A463B}" type="slidenum">
              <a:rPr lang="en-US" smtClean="0"/>
              <a:t>‹#›</a:t>
            </a:fld>
            <a:endParaRPr lang="en-US"/>
          </a:p>
        </p:txBody>
      </p:sp>
    </p:spTree>
    <p:extLst>
      <p:ext uri="{BB962C8B-B14F-4D97-AF65-F5344CB8AC3E}">
        <p14:creationId xmlns:p14="http://schemas.microsoft.com/office/powerpoint/2010/main" val="36439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B0531-F5B5-4264-8BE5-9B69B57274D5}" type="datetimeFigureOut">
              <a:rPr lang="en-US" smtClean="0"/>
              <a:t>31-Mar-21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085B7-00D4-4055-9888-4006A57A463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363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CB0531-F5B5-4264-8BE5-9B69B57274D5}" type="datetimeFigureOut">
              <a:rPr lang="en-US" smtClean="0"/>
              <a:t>31-Mar-21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085B7-00D4-4055-9888-4006A57A463B}" type="slidenum">
              <a:rPr lang="en-US" smtClean="0"/>
              <a:t>‹#›</a:t>
            </a:fld>
            <a:endParaRPr lang="en-US"/>
          </a:p>
        </p:txBody>
      </p:sp>
    </p:spTree>
    <p:extLst>
      <p:ext uri="{BB962C8B-B14F-4D97-AF65-F5344CB8AC3E}">
        <p14:creationId xmlns:p14="http://schemas.microsoft.com/office/powerpoint/2010/main" val="274821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CB0531-F5B5-4264-8BE5-9B69B57274D5}" type="datetimeFigureOut">
              <a:rPr lang="en-US" smtClean="0"/>
              <a:t>31-Mar-21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085B7-00D4-4055-9888-4006A57A463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785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CB0531-F5B5-4264-8BE5-9B69B57274D5}" type="datetimeFigureOut">
              <a:rPr lang="en-US" smtClean="0"/>
              <a:t>31-Mar-21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085B7-00D4-4055-9888-4006A57A463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682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B0531-F5B5-4264-8BE5-9B69B57274D5}" type="datetimeFigureOut">
              <a:rPr lang="en-US" smtClean="0"/>
              <a:t>31-Mar-21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085B7-00D4-4055-9888-4006A57A463B}" type="slidenum">
              <a:rPr lang="en-US" smtClean="0"/>
              <a:t>‹#›</a:t>
            </a:fld>
            <a:endParaRPr lang="en-US"/>
          </a:p>
        </p:txBody>
      </p:sp>
    </p:spTree>
    <p:extLst>
      <p:ext uri="{BB962C8B-B14F-4D97-AF65-F5344CB8AC3E}">
        <p14:creationId xmlns:p14="http://schemas.microsoft.com/office/powerpoint/2010/main" val="94557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B0531-F5B5-4264-8BE5-9B69B57274D5}" type="datetimeFigureOut">
              <a:rPr lang="en-US" smtClean="0"/>
              <a:t>31-Mar-21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085B7-00D4-4055-9888-4006A57A463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107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B0531-F5B5-4264-8BE5-9B69B57274D5}" type="datetimeFigureOut">
              <a:rPr lang="en-US" smtClean="0"/>
              <a:t>31-Mar-21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085B7-00D4-4055-9888-4006A57A463B}" type="slidenum">
              <a:rPr lang="en-US" smtClean="0"/>
              <a:t>‹#›</a:t>
            </a:fld>
            <a:endParaRPr lang="en-US"/>
          </a:p>
        </p:txBody>
      </p:sp>
    </p:spTree>
    <p:extLst>
      <p:ext uri="{BB962C8B-B14F-4D97-AF65-F5344CB8AC3E}">
        <p14:creationId xmlns:p14="http://schemas.microsoft.com/office/powerpoint/2010/main" val="23860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CB0531-F5B5-4264-8BE5-9B69B57274D5}" type="datetimeFigureOut">
              <a:rPr lang="en-US" smtClean="0"/>
              <a:t>31-Mar-21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9085B7-00D4-4055-9888-4006A57A463B}" type="slidenum">
              <a:rPr lang="en-US" smtClean="0"/>
              <a:t>‹#›</a:t>
            </a:fld>
            <a:endParaRPr lang="en-US"/>
          </a:p>
        </p:txBody>
      </p:sp>
    </p:spTree>
    <p:extLst>
      <p:ext uri="{BB962C8B-B14F-4D97-AF65-F5344CB8AC3E}">
        <p14:creationId xmlns:p14="http://schemas.microsoft.com/office/powerpoint/2010/main" val="286900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u="sng" dirty="0" smtClean="0"/>
              <a:t>Design and implementation of Hotel </a:t>
            </a:r>
            <a:r>
              <a:rPr lang="en-US" sz="3000" u="sng" dirty="0" smtClean="0"/>
              <a:t>Management</a:t>
            </a:r>
            <a:br>
              <a:rPr lang="en-US" sz="3000" u="sng" dirty="0" smtClean="0"/>
            </a:br>
            <a:r>
              <a:rPr lang="en-US" sz="3000" u="sng" dirty="0" smtClean="0"/>
              <a:t>System</a:t>
            </a:r>
            <a:endParaRPr lang="en-US" sz="3000" u="sng" dirty="0"/>
          </a:p>
        </p:txBody>
      </p:sp>
      <p:sp>
        <p:nvSpPr>
          <p:cNvPr id="3" name="Subtitle 2"/>
          <p:cNvSpPr>
            <a:spLocks noGrp="1"/>
          </p:cNvSpPr>
          <p:nvPr>
            <p:ph type="subTitle" idx="1"/>
          </p:nvPr>
        </p:nvSpPr>
        <p:spPr/>
        <p:txBody>
          <a:bodyPr>
            <a:normAutofit lnSpcReduction="10000"/>
          </a:bodyPr>
          <a:lstStyle/>
          <a:p>
            <a:r>
              <a:rPr lang="en-US" dirty="0" smtClean="0"/>
              <a:t>Name: </a:t>
            </a:r>
            <a:r>
              <a:rPr lang="en-US" dirty="0" err="1" smtClean="0"/>
              <a:t>Shubh</a:t>
            </a:r>
            <a:r>
              <a:rPr lang="en-US" dirty="0" smtClean="0"/>
              <a:t> Gangar</a:t>
            </a:r>
          </a:p>
          <a:p>
            <a:r>
              <a:rPr lang="en-US" dirty="0" smtClean="0"/>
              <a:t>Roll No: 1911013</a:t>
            </a:r>
          </a:p>
          <a:p>
            <a:r>
              <a:rPr lang="en-US" dirty="0" smtClean="0"/>
              <a:t>Batch : A1</a:t>
            </a:r>
            <a:endParaRPr lang="en-US" dirty="0"/>
          </a:p>
        </p:txBody>
      </p:sp>
    </p:spTree>
    <p:extLst>
      <p:ext uri="{BB962C8B-B14F-4D97-AF65-F5344CB8AC3E}">
        <p14:creationId xmlns:p14="http://schemas.microsoft.com/office/powerpoint/2010/main" val="1442740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42892" t="19258" r="28426" b="6853"/>
          <a:stretch/>
        </p:blipFill>
        <p:spPr>
          <a:xfrm>
            <a:off x="1266460" y="759253"/>
            <a:ext cx="3684480" cy="5339134"/>
          </a:xfrm>
          <a:prstGeom prst="rect">
            <a:avLst/>
          </a:prstGeom>
        </p:spPr>
      </p:pic>
      <p:pic>
        <p:nvPicPr>
          <p:cNvPr id="6" name="Picture 5"/>
          <p:cNvPicPr>
            <a:picLocks noChangeAspect="1"/>
          </p:cNvPicPr>
          <p:nvPr/>
        </p:nvPicPr>
        <p:blipFill rotWithShape="1">
          <a:blip r:embed="rId4"/>
          <a:srcRect l="20046" t="30501" r="59491" b="10000"/>
          <a:stretch/>
        </p:blipFill>
        <p:spPr>
          <a:xfrm>
            <a:off x="6779053" y="848079"/>
            <a:ext cx="3155779" cy="5161481"/>
          </a:xfrm>
          <a:prstGeom prst="rect">
            <a:avLst/>
          </a:prstGeom>
        </p:spPr>
      </p:pic>
    </p:spTree>
    <p:extLst>
      <p:ext uri="{BB962C8B-B14F-4D97-AF65-F5344CB8AC3E}">
        <p14:creationId xmlns:p14="http://schemas.microsoft.com/office/powerpoint/2010/main" val="739736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System Implementation</a:t>
            </a:r>
            <a:endParaRPr lang="en-US" u="sng" dirty="0"/>
          </a:p>
        </p:txBody>
      </p:sp>
      <p:sp>
        <p:nvSpPr>
          <p:cNvPr id="3" name="Content Placeholder 2"/>
          <p:cNvSpPr>
            <a:spLocks noGrp="1"/>
          </p:cNvSpPr>
          <p:nvPr>
            <p:ph idx="1"/>
          </p:nvPr>
        </p:nvSpPr>
        <p:spPr/>
        <p:txBody>
          <a:bodyPr>
            <a:normAutofit lnSpcReduction="10000"/>
          </a:bodyPr>
          <a:lstStyle/>
          <a:p>
            <a:r>
              <a:rPr lang="en-US" dirty="0" smtClean="0"/>
              <a:t>System physical structure: It contains of all the modules and the modules have the queries and the information that can be deleted, edited or added. </a:t>
            </a:r>
          </a:p>
          <a:p>
            <a:r>
              <a:rPr lang="en-US" dirty="0" smtClean="0"/>
              <a:t>Realization of main functions:</a:t>
            </a:r>
          </a:p>
          <a:p>
            <a:pPr marL="457200" indent="-457200">
              <a:buFont typeface="+mj-lt"/>
              <a:buAutoNum type="arabicPeriod"/>
            </a:pPr>
            <a:r>
              <a:rPr lang="en-US" u="sng" dirty="0" smtClean="0"/>
              <a:t>System login </a:t>
            </a:r>
            <a:r>
              <a:rPr lang="en-US" dirty="0" smtClean="0"/>
              <a:t>: This interface is used to login in the system for all the administrators. It asks for the username and the password. For login all the </a:t>
            </a:r>
            <a:r>
              <a:rPr lang="en-US" dirty="0"/>
              <a:t>administrators</a:t>
            </a:r>
            <a:r>
              <a:rPr lang="en-US" dirty="0" smtClean="0"/>
              <a:t> are in a dropdown list and the password is to be entered. On login, we will see the main interface which includes all the different functions that can be performed by the administrator.</a:t>
            </a:r>
          </a:p>
          <a:p>
            <a:pPr marL="457200" indent="-457200">
              <a:buFont typeface="+mj-lt"/>
              <a:buAutoNum type="arabicPeriod"/>
            </a:pPr>
            <a:endParaRPr lang="en-US" dirty="0" smtClean="0"/>
          </a:p>
        </p:txBody>
      </p:sp>
    </p:spTree>
    <p:extLst>
      <p:ext uri="{BB962C8B-B14F-4D97-AF65-F5344CB8AC3E}">
        <p14:creationId xmlns:p14="http://schemas.microsoft.com/office/powerpoint/2010/main" val="3723850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44167" t="19445" r="26771" b="45370"/>
          <a:stretch/>
        </p:blipFill>
        <p:spPr>
          <a:xfrm>
            <a:off x="781050" y="742950"/>
            <a:ext cx="4490098" cy="3057773"/>
          </a:xfrm>
          <a:prstGeom prst="rect">
            <a:avLst/>
          </a:prstGeom>
        </p:spPr>
      </p:pic>
      <p:pic>
        <p:nvPicPr>
          <p:cNvPr id="8" name="Picture 7"/>
          <p:cNvPicPr>
            <a:picLocks noChangeAspect="1"/>
          </p:cNvPicPr>
          <p:nvPr/>
        </p:nvPicPr>
        <p:blipFill rotWithShape="1">
          <a:blip r:embed="rId2"/>
          <a:srcRect l="43958" t="57037" r="26667" b="12592"/>
          <a:stretch/>
        </p:blipFill>
        <p:spPr>
          <a:xfrm>
            <a:off x="5952876" y="2859156"/>
            <a:ext cx="5372100" cy="3124200"/>
          </a:xfrm>
          <a:prstGeom prst="rect">
            <a:avLst/>
          </a:prstGeom>
        </p:spPr>
      </p:pic>
      <p:sp>
        <p:nvSpPr>
          <p:cNvPr id="9" name="TextBox 8"/>
          <p:cNvSpPr txBox="1"/>
          <p:nvPr/>
        </p:nvSpPr>
        <p:spPr>
          <a:xfrm>
            <a:off x="1216549" y="3800723"/>
            <a:ext cx="3458818" cy="369332"/>
          </a:xfrm>
          <a:prstGeom prst="rect">
            <a:avLst/>
          </a:prstGeom>
          <a:noFill/>
        </p:spPr>
        <p:txBody>
          <a:bodyPr wrap="square" rtlCol="0">
            <a:spAutoFit/>
          </a:bodyPr>
          <a:lstStyle/>
          <a:p>
            <a:pPr algn="ctr"/>
            <a:r>
              <a:rPr lang="en-US" u="sng" dirty="0" smtClean="0"/>
              <a:t>Login Page </a:t>
            </a:r>
            <a:endParaRPr lang="en-US" u="sng" dirty="0"/>
          </a:p>
        </p:txBody>
      </p:sp>
      <p:sp>
        <p:nvSpPr>
          <p:cNvPr id="10" name="TextBox 9"/>
          <p:cNvSpPr txBox="1"/>
          <p:nvPr/>
        </p:nvSpPr>
        <p:spPr>
          <a:xfrm>
            <a:off x="6909517" y="2461590"/>
            <a:ext cx="3458818" cy="369332"/>
          </a:xfrm>
          <a:prstGeom prst="rect">
            <a:avLst/>
          </a:prstGeom>
          <a:noFill/>
        </p:spPr>
        <p:txBody>
          <a:bodyPr wrap="square" rtlCol="0">
            <a:spAutoFit/>
          </a:bodyPr>
          <a:lstStyle/>
          <a:p>
            <a:pPr algn="ctr"/>
            <a:r>
              <a:rPr lang="en-US" u="sng" dirty="0" smtClean="0"/>
              <a:t>Home Page </a:t>
            </a:r>
            <a:endParaRPr lang="en-US" u="sng" dirty="0"/>
          </a:p>
        </p:txBody>
      </p:sp>
    </p:spTree>
    <p:extLst>
      <p:ext uri="{BB962C8B-B14F-4D97-AF65-F5344CB8AC3E}">
        <p14:creationId xmlns:p14="http://schemas.microsoft.com/office/powerpoint/2010/main" val="4016073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u="sng" dirty="0" smtClean="0"/>
              <a:t>Room Reservation </a:t>
            </a:r>
            <a:r>
              <a:rPr lang="en-US" dirty="0" smtClean="0"/>
              <a:t>:</a:t>
            </a:r>
            <a:br>
              <a:rPr lang="en-US" dirty="0" smtClean="0"/>
            </a:br>
            <a:endParaRPr lang="en-US" dirty="0"/>
          </a:p>
        </p:txBody>
      </p:sp>
      <p:sp>
        <p:nvSpPr>
          <p:cNvPr id="4" name="Text Placeholder 3"/>
          <p:cNvSpPr>
            <a:spLocks noGrp="1"/>
          </p:cNvSpPr>
          <p:nvPr>
            <p:ph type="body" sz="half" idx="2"/>
          </p:nvPr>
        </p:nvSpPr>
        <p:spPr>
          <a:xfrm>
            <a:off x="1293811" y="3031064"/>
            <a:ext cx="3874537" cy="2526897"/>
          </a:xfrm>
        </p:spPr>
        <p:txBody>
          <a:bodyPr>
            <a:noAutofit/>
          </a:bodyPr>
          <a:lstStyle/>
          <a:p>
            <a:r>
              <a:rPr lang="en-US" sz="2000" dirty="0" smtClean="0"/>
              <a:t>In this System you can book a room in advance. When we reserve a book in advance the state of the room is changed to block. In this interface we can edit all the reservation information. This information can be queried using room number or name .</a:t>
            </a:r>
            <a:endParaRPr lang="en-US" sz="2000" dirty="0"/>
          </a:p>
        </p:txBody>
      </p:sp>
      <p:pic>
        <p:nvPicPr>
          <p:cNvPr id="7" name="Content Placeholder 6"/>
          <p:cNvPicPr>
            <a:picLocks noGrp="1" noChangeAspect="1"/>
          </p:cNvPicPr>
          <p:nvPr>
            <p:ph idx="1"/>
          </p:nvPr>
        </p:nvPicPr>
        <p:blipFill>
          <a:blip r:embed="rId2"/>
          <a:stretch>
            <a:fillRect/>
          </a:stretch>
        </p:blipFill>
        <p:spPr>
          <a:xfrm>
            <a:off x="5956860" y="2012308"/>
            <a:ext cx="5169520" cy="2976732"/>
          </a:xfrm>
          <a:prstGeom prst="rect">
            <a:avLst/>
          </a:prstGeom>
        </p:spPr>
      </p:pic>
      <p:sp>
        <p:nvSpPr>
          <p:cNvPr id="8" name="TextBox 7"/>
          <p:cNvSpPr txBox="1"/>
          <p:nvPr/>
        </p:nvSpPr>
        <p:spPr>
          <a:xfrm>
            <a:off x="6899675" y="5049079"/>
            <a:ext cx="3283889" cy="369332"/>
          </a:xfrm>
          <a:prstGeom prst="rect">
            <a:avLst/>
          </a:prstGeom>
          <a:noFill/>
        </p:spPr>
        <p:txBody>
          <a:bodyPr wrap="square" rtlCol="0">
            <a:spAutoFit/>
          </a:bodyPr>
          <a:lstStyle/>
          <a:p>
            <a:pPr algn="ctr"/>
            <a:r>
              <a:rPr lang="en-US" u="sng" dirty="0" smtClean="0"/>
              <a:t>Room Reservation Interface</a:t>
            </a:r>
            <a:endParaRPr lang="en-US" u="sng" dirty="0"/>
          </a:p>
        </p:txBody>
      </p:sp>
    </p:spTree>
    <p:extLst>
      <p:ext uri="{BB962C8B-B14F-4D97-AF65-F5344CB8AC3E}">
        <p14:creationId xmlns:p14="http://schemas.microsoft.com/office/powerpoint/2010/main" val="4181232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u="sng" dirty="0" smtClean="0"/>
              <a:t>Guest Checkout </a:t>
            </a:r>
            <a:r>
              <a:rPr lang="en-US" dirty="0" smtClean="0"/>
              <a:t>:</a:t>
            </a:r>
            <a:br>
              <a:rPr lang="en-US" dirty="0" smtClean="0"/>
            </a:br>
            <a:endParaRPr lang="en-US" dirty="0"/>
          </a:p>
        </p:txBody>
      </p:sp>
      <p:sp>
        <p:nvSpPr>
          <p:cNvPr id="4" name="Text Placeholder 3"/>
          <p:cNvSpPr>
            <a:spLocks noGrp="1"/>
          </p:cNvSpPr>
          <p:nvPr>
            <p:ph type="body" sz="half" idx="2"/>
          </p:nvPr>
        </p:nvSpPr>
        <p:spPr>
          <a:xfrm>
            <a:off x="1293811" y="3031064"/>
            <a:ext cx="3874537" cy="2526897"/>
          </a:xfrm>
        </p:spPr>
        <p:txBody>
          <a:bodyPr>
            <a:noAutofit/>
          </a:bodyPr>
          <a:lstStyle/>
          <a:p>
            <a:r>
              <a:rPr lang="en-US" sz="2000" dirty="0" smtClean="0"/>
              <a:t>This interface is used to checking out. We can access this using the room number in which the guests are checking out. It then checks for the bill and the amount paid and amount due. For successful checkout the room is made available after 30mins.</a:t>
            </a:r>
            <a:endParaRPr lang="en-US" sz="2000" dirty="0"/>
          </a:p>
        </p:txBody>
      </p:sp>
      <p:sp>
        <p:nvSpPr>
          <p:cNvPr id="8" name="TextBox 7"/>
          <p:cNvSpPr txBox="1"/>
          <p:nvPr/>
        </p:nvSpPr>
        <p:spPr>
          <a:xfrm>
            <a:off x="6899675" y="5049079"/>
            <a:ext cx="3283889" cy="369332"/>
          </a:xfrm>
          <a:prstGeom prst="rect">
            <a:avLst/>
          </a:prstGeom>
          <a:noFill/>
        </p:spPr>
        <p:txBody>
          <a:bodyPr wrap="square" rtlCol="0">
            <a:spAutoFit/>
          </a:bodyPr>
          <a:lstStyle/>
          <a:p>
            <a:pPr algn="ctr"/>
            <a:r>
              <a:rPr lang="en-US" u="sng" dirty="0" smtClean="0"/>
              <a:t>Room Checkout Interface</a:t>
            </a:r>
            <a:endParaRPr lang="en-US" u="sng" dirty="0"/>
          </a:p>
        </p:txBody>
      </p:sp>
      <p:pic>
        <p:nvPicPr>
          <p:cNvPr id="6" name="Content Placeholder 5"/>
          <p:cNvPicPr>
            <a:picLocks noGrp="1" noChangeAspect="1"/>
          </p:cNvPicPr>
          <p:nvPr>
            <p:ph idx="1"/>
          </p:nvPr>
        </p:nvPicPr>
        <p:blipFill>
          <a:blip r:embed="rId2"/>
          <a:stretch>
            <a:fillRect/>
          </a:stretch>
        </p:blipFill>
        <p:spPr>
          <a:xfrm>
            <a:off x="6423518" y="1941869"/>
            <a:ext cx="4236201" cy="2999406"/>
          </a:xfrm>
          <a:prstGeom prst="rect">
            <a:avLst/>
          </a:prstGeom>
        </p:spPr>
      </p:pic>
    </p:spTree>
    <p:extLst>
      <p:ext uri="{BB962C8B-B14F-4D97-AF65-F5344CB8AC3E}">
        <p14:creationId xmlns:p14="http://schemas.microsoft.com/office/powerpoint/2010/main" val="578752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u="sng" dirty="0" smtClean="0"/>
              <a:t>Guest Check in </a:t>
            </a:r>
            <a:r>
              <a:rPr lang="en-US" dirty="0" smtClean="0"/>
              <a:t>:</a:t>
            </a:r>
            <a:br>
              <a:rPr lang="en-US" dirty="0" smtClean="0"/>
            </a:br>
            <a:endParaRPr lang="en-US" dirty="0"/>
          </a:p>
        </p:txBody>
      </p:sp>
      <p:sp>
        <p:nvSpPr>
          <p:cNvPr id="4" name="Text Placeholder 3"/>
          <p:cNvSpPr>
            <a:spLocks noGrp="1"/>
          </p:cNvSpPr>
          <p:nvPr>
            <p:ph type="body" sz="half" idx="2"/>
          </p:nvPr>
        </p:nvSpPr>
        <p:spPr>
          <a:xfrm>
            <a:off x="1293811" y="3031064"/>
            <a:ext cx="4152832" cy="2638216"/>
          </a:xfrm>
        </p:spPr>
        <p:txBody>
          <a:bodyPr>
            <a:noAutofit/>
          </a:bodyPr>
          <a:lstStyle/>
          <a:p>
            <a:r>
              <a:rPr lang="en-US" sz="2000" dirty="0" smtClean="0"/>
              <a:t>This interface is used to checking in. To check in, we need to enter the room number which displays all the other information about the room. It then asks for the guest information. After the guest information is filled successfully the room is allotted and the state of the room is changed to living. </a:t>
            </a:r>
            <a:endParaRPr lang="en-US" sz="2000" dirty="0"/>
          </a:p>
        </p:txBody>
      </p:sp>
      <p:sp>
        <p:nvSpPr>
          <p:cNvPr id="8" name="TextBox 7"/>
          <p:cNvSpPr txBox="1"/>
          <p:nvPr/>
        </p:nvSpPr>
        <p:spPr>
          <a:xfrm>
            <a:off x="6899673" y="5669280"/>
            <a:ext cx="3283889" cy="369332"/>
          </a:xfrm>
          <a:prstGeom prst="rect">
            <a:avLst/>
          </a:prstGeom>
          <a:noFill/>
        </p:spPr>
        <p:txBody>
          <a:bodyPr wrap="square" rtlCol="0">
            <a:spAutoFit/>
          </a:bodyPr>
          <a:lstStyle/>
          <a:p>
            <a:pPr algn="ctr"/>
            <a:r>
              <a:rPr lang="en-US" u="sng" dirty="0" smtClean="0"/>
              <a:t>Room Checkout Interface</a:t>
            </a:r>
            <a:endParaRPr lang="en-US" u="sng" dirty="0"/>
          </a:p>
        </p:txBody>
      </p:sp>
      <p:pic>
        <p:nvPicPr>
          <p:cNvPr id="5" name="Content Placeholder 4"/>
          <p:cNvPicPr>
            <a:picLocks noGrp="1" noChangeAspect="1"/>
          </p:cNvPicPr>
          <p:nvPr>
            <p:ph idx="1"/>
          </p:nvPr>
        </p:nvPicPr>
        <p:blipFill>
          <a:blip r:embed="rId2"/>
          <a:stretch>
            <a:fillRect/>
          </a:stretch>
        </p:blipFill>
        <p:spPr>
          <a:xfrm>
            <a:off x="6508109" y="1613749"/>
            <a:ext cx="4067018" cy="3916008"/>
          </a:xfrm>
          <a:prstGeom prst="rect">
            <a:avLst/>
          </a:prstGeom>
        </p:spPr>
      </p:pic>
    </p:spTree>
    <p:extLst>
      <p:ext uri="{BB962C8B-B14F-4D97-AF65-F5344CB8AC3E}">
        <p14:creationId xmlns:p14="http://schemas.microsoft.com/office/powerpoint/2010/main" val="2103623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sng" dirty="0" smtClean="0"/>
              <a:t>Implementation of main classes</a:t>
            </a:r>
            <a:endParaRPr lang="en-US" u="sng" dirty="0"/>
          </a:p>
        </p:txBody>
      </p:sp>
      <p:sp>
        <p:nvSpPr>
          <p:cNvPr id="6" name="Content Placeholder 5"/>
          <p:cNvSpPr>
            <a:spLocks noGrp="1"/>
          </p:cNvSpPr>
          <p:nvPr>
            <p:ph idx="1"/>
          </p:nvPr>
        </p:nvSpPr>
        <p:spPr/>
        <p:txBody>
          <a:bodyPr>
            <a:normAutofit/>
          </a:bodyPr>
          <a:lstStyle/>
          <a:p>
            <a:r>
              <a:rPr lang="en-US" dirty="0" smtClean="0"/>
              <a:t>Login Class: It takes care of the login system. It checks for the correct input and if successful shows the main interface.   </a:t>
            </a:r>
          </a:p>
          <a:p>
            <a:r>
              <a:rPr lang="en-US" dirty="0" smtClean="0"/>
              <a:t>Checkout Class: </a:t>
            </a:r>
            <a:r>
              <a:rPr lang="en-US" dirty="0"/>
              <a:t>The Checkout class </a:t>
            </a:r>
            <a:r>
              <a:rPr lang="en-US" dirty="0" smtClean="0"/>
              <a:t>is used </a:t>
            </a:r>
            <a:r>
              <a:rPr lang="en-US" dirty="0"/>
              <a:t>to construct the settlement interface and save the data </a:t>
            </a:r>
            <a:r>
              <a:rPr lang="en-US" dirty="0" smtClean="0"/>
              <a:t>after settlement.</a:t>
            </a:r>
          </a:p>
          <a:p>
            <a:r>
              <a:rPr lang="en-US" dirty="0" err="1" smtClean="0"/>
              <a:t>HotelFrame</a:t>
            </a:r>
            <a:r>
              <a:rPr lang="en-US" dirty="0" smtClean="0"/>
              <a:t> Class: It is used </a:t>
            </a:r>
            <a:r>
              <a:rPr lang="en-US" dirty="0"/>
              <a:t>to display the system's home interface. </a:t>
            </a:r>
            <a:r>
              <a:rPr lang="en-US" dirty="0" smtClean="0"/>
              <a:t>On successful login </a:t>
            </a:r>
            <a:r>
              <a:rPr lang="en-US" dirty="0"/>
              <a:t>the system's main interface will </a:t>
            </a:r>
            <a:r>
              <a:rPr lang="en-US" dirty="0" smtClean="0"/>
              <a:t>be displayed</a:t>
            </a:r>
            <a:r>
              <a:rPr lang="en-US" dirty="0"/>
              <a:t>. At this time, the server of the system will read </a:t>
            </a:r>
            <a:r>
              <a:rPr lang="en-US" dirty="0" smtClean="0"/>
              <a:t>the corresponding </a:t>
            </a:r>
            <a:r>
              <a:rPr lang="en-US" dirty="0"/>
              <a:t>data from the database and initialize </a:t>
            </a:r>
            <a:r>
              <a:rPr lang="en-US" dirty="0" smtClean="0"/>
              <a:t>the interface </a:t>
            </a:r>
            <a:r>
              <a:rPr lang="en-US" dirty="0"/>
              <a:t>of each part of the main interface.</a:t>
            </a:r>
          </a:p>
        </p:txBody>
      </p:sp>
    </p:spTree>
    <p:extLst>
      <p:ext uri="{BB962C8B-B14F-4D97-AF65-F5344CB8AC3E}">
        <p14:creationId xmlns:p14="http://schemas.microsoft.com/office/powerpoint/2010/main" val="2258481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Conclusion and observation</a:t>
            </a:r>
            <a:endParaRPr lang="en-US" u="sng" dirty="0"/>
          </a:p>
        </p:txBody>
      </p:sp>
      <p:sp>
        <p:nvSpPr>
          <p:cNvPr id="3" name="Content Placeholder 2"/>
          <p:cNvSpPr>
            <a:spLocks noGrp="1"/>
          </p:cNvSpPr>
          <p:nvPr>
            <p:ph idx="1"/>
          </p:nvPr>
        </p:nvSpPr>
        <p:spPr/>
        <p:txBody>
          <a:bodyPr>
            <a:normAutofit/>
          </a:bodyPr>
          <a:lstStyle/>
          <a:p>
            <a:r>
              <a:rPr lang="en-US" dirty="0"/>
              <a:t>This platform adopts the principle of software </a:t>
            </a:r>
            <a:r>
              <a:rPr lang="en-US" dirty="0" smtClean="0"/>
              <a:t>engineering and </a:t>
            </a:r>
            <a:r>
              <a:rPr lang="en-US" dirty="0"/>
              <a:t>completes the design and implementation of hotel </a:t>
            </a:r>
            <a:r>
              <a:rPr lang="en-US" dirty="0" smtClean="0"/>
              <a:t>room management system by analyzing the market demand by giving detailed </a:t>
            </a:r>
            <a:r>
              <a:rPr lang="en-US" dirty="0"/>
              <a:t>design of each </a:t>
            </a:r>
            <a:r>
              <a:rPr lang="en-US" dirty="0" smtClean="0"/>
              <a:t>part of the system.</a:t>
            </a:r>
          </a:p>
          <a:p>
            <a:r>
              <a:rPr lang="en-US" dirty="0"/>
              <a:t>It realizes </a:t>
            </a:r>
            <a:r>
              <a:rPr lang="en-US" dirty="0" smtClean="0"/>
              <a:t>the importance </a:t>
            </a:r>
            <a:r>
              <a:rPr lang="en-US" dirty="0"/>
              <a:t>of hotel </a:t>
            </a:r>
            <a:r>
              <a:rPr lang="en-US" dirty="0" smtClean="0"/>
              <a:t>room management </a:t>
            </a:r>
            <a:r>
              <a:rPr lang="en-US" dirty="0"/>
              <a:t>and plays </a:t>
            </a:r>
            <a:r>
              <a:rPr lang="en-US" dirty="0" smtClean="0"/>
              <a:t>a positive </a:t>
            </a:r>
            <a:r>
              <a:rPr lang="en-US" dirty="0"/>
              <a:t>role in improving </a:t>
            </a:r>
            <a:r>
              <a:rPr lang="en-US" dirty="0" smtClean="0"/>
              <a:t>the efficiency </a:t>
            </a:r>
            <a:r>
              <a:rPr lang="en-US" dirty="0"/>
              <a:t>of hotel room management </a:t>
            </a:r>
            <a:r>
              <a:rPr lang="en-US" dirty="0" smtClean="0"/>
              <a:t>information.</a:t>
            </a:r>
          </a:p>
          <a:p>
            <a:r>
              <a:rPr lang="en-US" dirty="0" smtClean="0"/>
              <a:t>It is an </a:t>
            </a:r>
            <a:r>
              <a:rPr lang="en-US" dirty="0"/>
              <a:t>advanced, applicable and reliable system </a:t>
            </a:r>
            <a:r>
              <a:rPr lang="en-US" dirty="0" smtClean="0"/>
              <a:t>which helps us </a:t>
            </a:r>
            <a:r>
              <a:rPr lang="en-US" dirty="0"/>
              <a:t>to meet the long-term development goal of </a:t>
            </a:r>
            <a:r>
              <a:rPr lang="en-US" dirty="0" smtClean="0"/>
              <a:t>the system.</a:t>
            </a:r>
            <a:endParaRPr lang="en-US" dirty="0"/>
          </a:p>
        </p:txBody>
      </p:sp>
    </p:spTree>
    <p:extLst>
      <p:ext uri="{BB962C8B-B14F-4D97-AF65-F5344CB8AC3E}">
        <p14:creationId xmlns:p14="http://schemas.microsoft.com/office/powerpoint/2010/main" val="2681075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Implementation Strategy</a:t>
            </a:r>
            <a:endParaRPr lang="en-US" u="sng" dirty="0"/>
          </a:p>
        </p:txBody>
      </p:sp>
      <p:sp>
        <p:nvSpPr>
          <p:cNvPr id="3" name="Content Placeholder 2"/>
          <p:cNvSpPr>
            <a:spLocks noGrp="1"/>
          </p:cNvSpPr>
          <p:nvPr>
            <p:ph idx="1"/>
          </p:nvPr>
        </p:nvSpPr>
        <p:spPr/>
        <p:txBody>
          <a:bodyPr>
            <a:normAutofit/>
          </a:bodyPr>
          <a:lstStyle/>
          <a:p>
            <a:r>
              <a:rPr lang="en-US" sz="2800" dirty="0" smtClean="0"/>
              <a:t>Create a database with all the tables that are implemented in the paper.</a:t>
            </a:r>
          </a:p>
          <a:p>
            <a:r>
              <a:rPr lang="en-US" sz="2800" dirty="0" smtClean="0"/>
              <a:t>A simple and a better looking UI to be implemented.</a:t>
            </a:r>
          </a:p>
          <a:p>
            <a:r>
              <a:rPr lang="en-US" sz="2800" dirty="0" smtClean="0"/>
              <a:t>Instead of a desktop application, I will be creating a website in </a:t>
            </a:r>
            <a:r>
              <a:rPr lang="en-US" sz="2800" dirty="0" err="1"/>
              <a:t>d</a:t>
            </a:r>
            <a:r>
              <a:rPr lang="en-US" sz="2800" dirty="0" err="1" smtClean="0"/>
              <a:t>jango</a:t>
            </a:r>
            <a:r>
              <a:rPr lang="en-US" sz="2800" dirty="0" smtClean="0"/>
              <a:t> with </a:t>
            </a:r>
            <a:r>
              <a:rPr lang="en-US" sz="2800" dirty="0" err="1" smtClean="0"/>
              <a:t>sqite</a:t>
            </a:r>
            <a:r>
              <a:rPr lang="en-US" sz="2800" dirty="0" smtClean="0"/>
              <a:t> </a:t>
            </a:r>
            <a:r>
              <a:rPr lang="en-US" sz="2800" dirty="0" err="1" smtClean="0"/>
              <a:t>databse</a:t>
            </a:r>
            <a:r>
              <a:rPr lang="en-US" sz="2800" dirty="0" smtClean="0"/>
              <a:t>.</a:t>
            </a:r>
            <a:endParaRPr lang="en-US" sz="2800" dirty="0"/>
          </a:p>
        </p:txBody>
      </p:sp>
    </p:spTree>
    <p:extLst>
      <p:ext uri="{BB962C8B-B14F-4D97-AF65-F5344CB8AC3E}">
        <p14:creationId xmlns:p14="http://schemas.microsoft.com/office/powerpoint/2010/main" val="1947342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8397" y="1129086"/>
            <a:ext cx="10980751" cy="2862322"/>
          </a:xfrm>
          <a:prstGeom prst="rect">
            <a:avLst/>
          </a:prstGeom>
          <a:noFill/>
        </p:spPr>
        <p:txBody>
          <a:bodyPr wrap="square" rtlCol="0">
            <a:spAutoFit/>
          </a:bodyPr>
          <a:lstStyle/>
          <a:p>
            <a:pPr algn="ctr"/>
            <a:endParaRPr lang="en-US" sz="6000" b="1" u="sng" dirty="0" smtClean="0"/>
          </a:p>
          <a:p>
            <a:pPr algn="ctr"/>
            <a:endParaRPr lang="en-US" sz="6000" b="1" u="sng" dirty="0"/>
          </a:p>
          <a:p>
            <a:pPr algn="ctr"/>
            <a:r>
              <a:rPr lang="en-US" sz="6000" b="1" u="sng" dirty="0" smtClean="0"/>
              <a:t>Thank You</a:t>
            </a:r>
            <a:endParaRPr lang="en-US" sz="6000" b="1" u="sng" dirty="0"/>
          </a:p>
        </p:txBody>
      </p:sp>
    </p:spTree>
    <p:extLst>
      <p:ext uri="{BB962C8B-B14F-4D97-AF65-F5344CB8AC3E}">
        <p14:creationId xmlns:p14="http://schemas.microsoft.com/office/powerpoint/2010/main" val="520438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Abstract</a:t>
            </a:r>
            <a:endParaRPr lang="en-US" u="sng" dirty="0"/>
          </a:p>
        </p:txBody>
      </p:sp>
      <p:sp>
        <p:nvSpPr>
          <p:cNvPr id="3" name="Content Placeholder 2"/>
          <p:cNvSpPr>
            <a:spLocks noGrp="1"/>
          </p:cNvSpPr>
          <p:nvPr>
            <p:ph idx="1"/>
          </p:nvPr>
        </p:nvSpPr>
        <p:spPr/>
        <p:txBody>
          <a:bodyPr/>
          <a:lstStyle/>
          <a:p>
            <a:r>
              <a:rPr lang="en-US" dirty="0"/>
              <a:t>The competition between hotels is becoming more and more fierce, so improving the management level of hotels, implementing the information construction is undoubtedly a wise </a:t>
            </a:r>
            <a:r>
              <a:rPr lang="en-US" dirty="0" smtClean="0"/>
              <a:t>choice.</a:t>
            </a:r>
          </a:p>
          <a:p>
            <a:r>
              <a:rPr lang="en-US" dirty="0"/>
              <a:t>According to the characteristics of hotel room management, this system uses Java Swing technology and </a:t>
            </a:r>
            <a:r>
              <a:rPr lang="en-US" dirty="0" err="1" smtClean="0"/>
              <a:t>MySql</a:t>
            </a:r>
            <a:r>
              <a:rPr lang="en-US" dirty="0" smtClean="0"/>
              <a:t> </a:t>
            </a:r>
            <a:r>
              <a:rPr lang="en-US" dirty="0"/>
              <a:t>database to connect, and develops under the development tool of </a:t>
            </a:r>
            <a:r>
              <a:rPr lang="en-US" dirty="0" err="1" smtClean="0"/>
              <a:t>Myeclipse</a:t>
            </a:r>
            <a:r>
              <a:rPr lang="en-US" dirty="0" smtClean="0"/>
              <a:t>.</a:t>
            </a:r>
          </a:p>
          <a:p>
            <a:r>
              <a:rPr lang="en-US" dirty="0"/>
              <a:t>With this system, hotel room can be managed conveniently and </a:t>
            </a:r>
            <a:r>
              <a:rPr lang="en-US" dirty="0" smtClean="0"/>
              <a:t>quickly.</a:t>
            </a:r>
          </a:p>
          <a:p>
            <a:endParaRPr lang="en-US" dirty="0"/>
          </a:p>
        </p:txBody>
      </p:sp>
    </p:spTree>
    <p:extLst>
      <p:ext uri="{BB962C8B-B14F-4D97-AF65-F5344CB8AC3E}">
        <p14:creationId xmlns:p14="http://schemas.microsoft.com/office/powerpoint/2010/main" val="2898230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Introduction</a:t>
            </a:r>
            <a:endParaRPr lang="en-US" u="sng" dirty="0"/>
          </a:p>
        </p:txBody>
      </p:sp>
      <p:sp>
        <p:nvSpPr>
          <p:cNvPr id="3" name="Content Placeholder 2"/>
          <p:cNvSpPr>
            <a:spLocks noGrp="1"/>
          </p:cNvSpPr>
          <p:nvPr>
            <p:ph idx="1"/>
          </p:nvPr>
        </p:nvSpPr>
        <p:spPr/>
        <p:txBody>
          <a:bodyPr>
            <a:normAutofit lnSpcReduction="10000"/>
          </a:bodyPr>
          <a:lstStyle/>
          <a:p>
            <a:r>
              <a:rPr lang="en-US" dirty="0"/>
              <a:t>Hotels need </a:t>
            </a:r>
            <a:r>
              <a:rPr lang="en-US" dirty="0" smtClean="0"/>
              <a:t>to use </a:t>
            </a:r>
            <a:r>
              <a:rPr lang="en-US" dirty="0"/>
              <a:t>useful and efficient information technology to expand their business scope and space, in order to reduce their operating and management </a:t>
            </a:r>
            <a:r>
              <a:rPr lang="en-US" dirty="0" smtClean="0"/>
              <a:t>costs , improve management </a:t>
            </a:r>
            <a:r>
              <a:rPr lang="en-US" dirty="0"/>
              <a:t>and decision-making </a:t>
            </a:r>
            <a:r>
              <a:rPr lang="en-US" dirty="0" smtClean="0"/>
              <a:t>efficiency.</a:t>
            </a:r>
          </a:p>
          <a:p>
            <a:r>
              <a:rPr lang="en-US" dirty="0" smtClean="0"/>
              <a:t>Current situation of domestic hostels are:</a:t>
            </a:r>
          </a:p>
          <a:p>
            <a:pPr marL="0" indent="0">
              <a:buNone/>
            </a:pPr>
            <a:r>
              <a:rPr lang="en-US" dirty="0"/>
              <a:t>1) The unclear demand makes the hotel project strong in engineering and insufficient in </a:t>
            </a:r>
            <a:r>
              <a:rPr lang="en-US" dirty="0" err="1" smtClean="0"/>
              <a:t>productisation</a:t>
            </a:r>
            <a:r>
              <a:rPr lang="en-US" dirty="0" smtClean="0"/>
              <a:t>.</a:t>
            </a:r>
          </a:p>
          <a:p>
            <a:pPr marL="0" indent="0">
              <a:buNone/>
            </a:pPr>
            <a:r>
              <a:rPr lang="en-US" dirty="0"/>
              <a:t>2) There is no unified standard in the industry, and manufacturers operate independently</a:t>
            </a:r>
          </a:p>
        </p:txBody>
      </p:sp>
    </p:spTree>
    <p:extLst>
      <p:ext uri="{BB962C8B-B14F-4D97-AF65-F5344CB8AC3E}">
        <p14:creationId xmlns:p14="http://schemas.microsoft.com/office/powerpoint/2010/main" val="2032709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idx="1"/>
          </p:nvPr>
        </p:nvSpPr>
        <p:spPr>
          <a:xfrm>
            <a:off x="1263596" y="1135683"/>
            <a:ext cx="9693301" cy="4509742"/>
          </a:xfrm>
        </p:spPr>
        <p:txBody>
          <a:bodyPr/>
          <a:lstStyle/>
          <a:p>
            <a:r>
              <a:rPr lang="en-US" dirty="0" smtClean="0"/>
              <a:t> </a:t>
            </a:r>
          </a:p>
          <a:p>
            <a:r>
              <a:rPr lang="en-US" dirty="0" smtClean="0"/>
              <a:t>3) </a:t>
            </a:r>
            <a:r>
              <a:rPr lang="en-US" dirty="0"/>
              <a:t>Product promotion relies on administrative means and network, which inhibits the introduction of new technology and technological </a:t>
            </a:r>
            <a:r>
              <a:rPr lang="en-US" dirty="0" smtClean="0"/>
              <a:t>innovation.</a:t>
            </a:r>
          </a:p>
          <a:p>
            <a:r>
              <a:rPr lang="en-US" dirty="0" smtClean="0"/>
              <a:t>4) </a:t>
            </a:r>
            <a:r>
              <a:rPr lang="en-US" dirty="0"/>
              <a:t>The entry of foreign excellent brands at a low price monopolizes the domestic market, and the profit space of developers gradually </a:t>
            </a:r>
            <a:r>
              <a:rPr lang="en-US" dirty="0" smtClean="0"/>
              <a:t>decreases.</a:t>
            </a:r>
          </a:p>
          <a:p>
            <a:endParaRPr lang="en-US" dirty="0" smtClean="0"/>
          </a:p>
          <a:p>
            <a:pPr marL="342900" indent="-342900">
              <a:buFont typeface="Arial" panose="020B0604020202020204" pitchFamily="34" charset="0"/>
              <a:buChar char="•"/>
            </a:pPr>
            <a:r>
              <a:rPr lang="en-US" dirty="0" smtClean="0"/>
              <a:t>In this system,  </a:t>
            </a:r>
            <a:r>
              <a:rPr lang="en-US" dirty="0"/>
              <a:t>users can login the hotel room management system, and then operate the functions under their </a:t>
            </a:r>
            <a:r>
              <a:rPr lang="en-US" dirty="0" smtClean="0"/>
              <a:t>authority.</a:t>
            </a:r>
          </a:p>
          <a:p>
            <a:pPr marL="342900" indent="-342900">
              <a:buFont typeface="Arial" panose="020B0604020202020204" pitchFamily="34" charset="0"/>
              <a:buChar char="•"/>
            </a:pPr>
            <a:r>
              <a:rPr lang="en-US" dirty="0"/>
              <a:t>The system adopts modular programming method, and divides the management platform into different modules according to the needs of </a:t>
            </a:r>
            <a:r>
              <a:rPr lang="en-US" dirty="0" smtClean="0"/>
              <a:t>users. </a:t>
            </a:r>
          </a:p>
          <a:p>
            <a:pPr marL="342900" indent="-342900">
              <a:buFont typeface="Arial" panose="020B0604020202020204" pitchFamily="34" charset="0"/>
              <a:buChar char="•"/>
            </a:pPr>
            <a:r>
              <a:rPr lang="en-US" dirty="0" smtClean="0"/>
              <a:t>The </a:t>
            </a:r>
            <a:r>
              <a:rPr lang="en-US" dirty="0"/>
              <a:t>interface of the system is </a:t>
            </a:r>
            <a:r>
              <a:rPr lang="en-US" dirty="0" smtClean="0"/>
              <a:t>simple which enables it </a:t>
            </a:r>
            <a:r>
              <a:rPr lang="en-US" dirty="0"/>
              <a:t>easy to </a:t>
            </a:r>
            <a:r>
              <a:rPr lang="en-US" dirty="0" smtClean="0"/>
              <a:t>operate.</a:t>
            </a:r>
            <a:endParaRPr lang="en-US" dirty="0"/>
          </a:p>
          <a:p>
            <a:endParaRPr lang="en-US" dirty="0"/>
          </a:p>
          <a:p>
            <a:endParaRPr lang="en-US" dirty="0"/>
          </a:p>
        </p:txBody>
      </p:sp>
    </p:spTree>
    <p:extLst>
      <p:ext uri="{BB962C8B-B14F-4D97-AF65-F5344CB8AC3E}">
        <p14:creationId xmlns:p14="http://schemas.microsoft.com/office/powerpoint/2010/main" val="3736827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System Structure Design</a:t>
            </a:r>
            <a:endParaRPr lang="en-US" u="sng" dirty="0"/>
          </a:p>
        </p:txBody>
      </p:sp>
      <p:sp>
        <p:nvSpPr>
          <p:cNvPr id="5" name="Content Placeholder 4"/>
          <p:cNvSpPr>
            <a:spLocks noGrp="1"/>
          </p:cNvSpPr>
          <p:nvPr>
            <p:ph idx="1"/>
          </p:nvPr>
        </p:nvSpPr>
        <p:spPr/>
        <p:txBody>
          <a:bodyPr/>
          <a:lstStyle/>
          <a:p>
            <a:r>
              <a:rPr lang="en-US" dirty="0" smtClean="0"/>
              <a:t>This system adopts a three tier architecture which is based on a client / server structure (C/S).</a:t>
            </a:r>
          </a:p>
          <a:p>
            <a:r>
              <a:rPr lang="en-US" dirty="0" smtClean="0"/>
              <a:t>It is divided into 3 layers:</a:t>
            </a:r>
          </a:p>
          <a:p>
            <a:pPr marL="0" indent="0">
              <a:buNone/>
            </a:pPr>
            <a:r>
              <a:rPr lang="en-US" dirty="0" smtClean="0"/>
              <a:t>1) </a:t>
            </a:r>
            <a:r>
              <a:rPr lang="en-US" u="sng" dirty="0" smtClean="0"/>
              <a:t>Presentation </a:t>
            </a:r>
            <a:r>
              <a:rPr lang="en-US" u="sng" dirty="0"/>
              <a:t>Layer</a:t>
            </a:r>
            <a:r>
              <a:rPr lang="en-US" dirty="0"/>
              <a:t>: After visiting the platform, the client will display the  </a:t>
            </a:r>
            <a:r>
              <a:rPr lang="en-US" dirty="0" smtClean="0"/>
              <a:t>       calculation </a:t>
            </a:r>
            <a:r>
              <a:rPr lang="en-US" dirty="0"/>
              <a:t>according to the specific business logic and rules, and then display the results</a:t>
            </a:r>
            <a:r>
              <a:rPr lang="en-US" dirty="0" smtClean="0"/>
              <a:t>. It follows C/S architecture.</a:t>
            </a:r>
          </a:p>
          <a:p>
            <a:pPr marL="457200" indent="-457200">
              <a:buFont typeface="+mj-lt"/>
              <a:buAutoNum type="arabicPeriod"/>
            </a:pPr>
            <a:endParaRPr lang="en-US" dirty="0" smtClean="0"/>
          </a:p>
        </p:txBody>
      </p:sp>
    </p:spTree>
    <p:extLst>
      <p:ext uri="{BB962C8B-B14F-4D97-AF65-F5344CB8AC3E}">
        <p14:creationId xmlns:p14="http://schemas.microsoft.com/office/powerpoint/2010/main" val="1848513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295402" y="1064120"/>
            <a:ext cx="9609668" cy="4740331"/>
          </a:xfrm>
        </p:spPr>
        <p:txBody>
          <a:bodyPr/>
          <a:lstStyle/>
          <a:p>
            <a:r>
              <a:rPr lang="en-US" dirty="0"/>
              <a:t>2) </a:t>
            </a:r>
            <a:r>
              <a:rPr lang="en-US" u="sng" dirty="0"/>
              <a:t>Business layer</a:t>
            </a:r>
            <a:r>
              <a:rPr lang="en-US" dirty="0"/>
              <a:t>: It is responsible to the corresponding business logic processing and the corresponding presentation logic generation of the designed platform, and support requests from clients and querying them </a:t>
            </a:r>
            <a:r>
              <a:rPr lang="en-US" dirty="0" smtClean="0"/>
              <a:t>accordingly</a:t>
            </a:r>
          </a:p>
          <a:p>
            <a:r>
              <a:rPr lang="en-US" dirty="0" smtClean="0"/>
              <a:t>3</a:t>
            </a:r>
            <a:r>
              <a:rPr lang="en-US" dirty="0"/>
              <a:t>) </a:t>
            </a:r>
            <a:r>
              <a:rPr lang="en-US" u="sng" dirty="0"/>
              <a:t>Data layer</a:t>
            </a:r>
            <a:r>
              <a:rPr lang="en-US" dirty="0"/>
              <a:t>: It is mainly used to access the lowest database system, where the database system mainly refers to relational database </a:t>
            </a:r>
            <a:r>
              <a:rPr lang="en-US" dirty="0" smtClean="0"/>
              <a:t>system.   </a:t>
            </a:r>
          </a:p>
          <a:p>
            <a:endParaRPr lang="en-US" dirty="0"/>
          </a:p>
        </p:txBody>
      </p:sp>
      <p:pic>
        <p:nvPicPr>
          <p:cNvPr id="9" name="Picture 8"/>
          <p:cNvPicPr>
            <a:picLocks noChangeAspect="1"/>
          </p:cNvPicPr>
          <p:nvPr/>
        </p:nvPicPr>
        <p:blipFill rotWithShape="1">
          <a:blip r:embed="rId2"/>
          <a:srcRect l="25000" t="38612" r="53289" b="36317"/>
          <a:stretch/>
        </p:blipFill>
        <p:spPr>
          <a:xfrm>
            <a:off x="4081396" y="3132307"/>
            <a:ext cx="4037678" cy="2302812"/>
          </a:xfrm>
          <a:prstGeom prst="rect">
            <a:avLst/>
          </a:prstGeom>
        </p:spPr>
      </p:pic>
      <p:sp>
        <p:nvSpPr>
          <p:cNvPr id="2" name="TextBox 1"/>
          <p:cNvSpPr txBox="1"/>
          <p:nvPr/>
        </p:nvSpPr>
        <p:spPr>
          <a:xfrm>
            <a:off x="4009042" y="5435119"/>
            <a:ext cx="4182386" cy="369332"/>
          </a:xfrm>
          <a:prstGeom prst="rect">
            <a:avLst/>
          </a:prstGeom>
          <a:noFill/>
        </p:spPr>
        <p:txBody>
          <a:bodyPr wrap="square" rtlCol="0">
            <a:spAutoFit/>
          </a:bodyPr>
          <a:lstStyle/>
          <a:p>
            <a:pPr algn="ctr"/>
            <a:r>
              <a:rPr lang="en-US" u="sng" dirty="0" smtClean="0"/>
              <a:t>System </a:t>
            </a:r>
            <a:r>
              <a:rPr lang="en-US" u="sng" dirty="0"/>
              <a:t>architecture design</a:t>
            </a:r>
          </a:p>
        </p:txBody>
      </p:sp>
    </p:spTree>
    <p:extLst>
      <p:ext uri="{BB962C8B-B14F-4D97-AF65-F5344CB8AC3E}">
        <p14:creationId xmlns:p14="http://schemas.microsoft.com/office/powerpoint/2010/main" val="2661824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System Function Design</a:t>
            </a:r>
            <a:endParaRPr lang="en-US" u="sng" dirty="0"/>
          </a:p>
        </p:txBody>
      </p:sp>
      <p:sp>
        <p:nvSpPr>
          <p:cNvPr id="5" name="Content Placeholder 4"/>
          <p:cNvSpPr>
            <a:spLocks noGrp="1"/>
          </p:cNvSpPr>
          <p:nvPr>
            <p:ph idx="1"/>
          </p:nvPr>
        </p:nvSpPr>
        <p:spPr/>
        <p:txBody>
          <a:bodyPr>
            <a:normAutofit lnSpcReduction="10000"/>
          </a:bodyPr>
          <a:lstStyle/>
          <a:p>
            <a:r>
              <a:rPr lang="en-US" dirty="0" smtClean="0"/>
              <a:t>In this system there are 2 users: system administrators and </a:t>
            </a:r>
            <a:r>
              <a:rPr lang="en-US" dirty="0"/>
              <a:t>user </a:t>
            </a:r>
            <a:r>
              <a:rPr lang="en-US" dirty="0" smtClean="0"/>
              <a:t>administrators.</a:t>
            </a:r>
          </a:p>
          <a:p>
            <a:r>
              <a:rPr lang="en-US" dirty="0" smtClean="0"/>
              <a:t>User enters the main interface after logging in and then completes different tasks on basis of its needs.</a:t>
            </a:r>
          </a:p>
          <a:p>
            <a:r>
              <a:rPr lang="en-US" dirty="0" smtClean="0"/>
              <a:t>Module Description: </a:t>
            </a:r>
          </a:p>
          <a:p>
            <a:pPr marL="457200" indent="-457200">
              <a:buAutoNum type="arabicParenR"/>
            </a:pPr>
            <a:r>
              <a:rPr lang="en-US" u="sng" dirty="0" smtClean="0"/>
              <a:t>Login module</a:t>
            </a:r>
            <a:r>
              <a:rPr lang="en-US" dirty="0" smtClean="0"/>
              <a:t>: Function of user logging.</a:t>
            </a:r>
          </a:p>
          <a:p>
            <a:pPr marL="457200" indent="-457200">
              <a:buAutoNum type="arabicParenR"/>
            </a:pPr>
            <a:r>
              <a:rPr lang="en-US" u="sng" dirty="0" smtClean="0"/>
              <a:t>Individual billing module</a:t>
            </a:r>
            <a:r>
              <a:rPr lang="en-US" dirty="0" smtClean="0"/>
              <a:t>: Administrator realizes the checking in the room</a:t>
            </a:r>
          </a:p>
          <a:p>
            <a:pPr marL="457200" indent="-457200">
              <a:buAutoNum type="arabicParenR"/>
            </a:pPr>
            <a:endParaRPr lang="en-US" dirty="0"/>
          </a:p>
        </p:txBody>
      </p:sp>
    </p:spTree>
    <p:extLst>
      <p:ext uri="{BB962C8B-B14F-4D97-AF65-F5344CB8AC3E}">
        <p14:creationId xmlns:p14="http://schemas.microsoft.com/office/powerpoint/2010/main" val="474723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51061" y="1040267"/>
            <a:ext cx="9609668" cy="4748282"/>
          </a:xfrm>
        </p:spPr>
        <p:txBody>
          <a:bodyPr/>
          <a:lstStyle/>
          <a:p>
            <a:r>
              <a:rPr lang="en-US" dirty="0" smtClean="0"/>
              <a:t>3) </a:t>
            </a:r>
            <a:r>
              <a:rPr lang="en-US" u="sng" dirty="0" smtClean="0"/>
              <a:t>Room reservation module</a:t>
            </a:r>
            <a:r>
              <a:rPr lang="en-US" dirty="0" smtClean="0"/>
              <a:t>: This module has all the information about the reservations 							    completed by the administrator.</a:t>
            </a:r>
          </a:p>
          <a:p>
            <a:endParaRPr lang="en-US" dirty="0" smtClean="0"/>
          </a:p>
          <a:p>
            <a:r>
              <a:rPr lang="en-US" dirty="0" smtClean="0"/>
              <a:t>4) </a:t>
            </a:r>
            <a:r>
              <a:rPr lang="en-US" u="sng" dirty="0" smtClean="0"/>
              <a:t>Guest Checkout module</a:t>
            </a:r>
            <a:r>
              <a:rPr lang="en-US" dirty="0" smtClean="0"/>
              <a:t>: This module takes care of the check out and pays the bill.</a:t>
            </a:r>
          </a:p>
          <a:p>
            <a:endParaRPr lang="en-US" dirty="0" smtClean="0"/>
          </a:p>
          <a:p>
            <a:r>
              <a:rPr lang="en-US" dirty="0" smtClean="0"/>
              <a:t>5) </a:t>
            </a:r>
            <a:r>
              <a:rPr lang="en-US" u="sng" dirty="0" smtClean="0"/>
              <a:t>Business query module</a:t>
            </a:r>
            <a:r>
              <a:rPr lang="en-US" dirty="0" smtClean="0"/>
              <a:t>: Takes care of all the guest queries.</a:t>
            </a:r>
          </a:p>
          <a:p>
            <a:endParaRPr lang="en-US" dirty="0" smtClean="0"/>
          </a:p>
          <a:p>
            <a:r>
              <a:rPr lang="en-US" dirty="0" smtClean="0"/>
              <a:t>6) </a:t>
            </a:r>
            <a:r>
              <a:rPr lang="en-US" u="sng" dirty="0" smtClean="0"/>
              <a:t>Customer management module</a:t>
            </a:r>
            <a:r>
              <a:rPr lang="en-US" dirty="0" smtClean="0"/>
              <a:t>: To edit, add and delete the members.</a:t>
            </a:r>
          </a:p>
          <a:p>
            <a:endParaRPr lang="en-US" dirty="0" smtClean="0"/>
          </a:p>
          <a:p>
            <a:r>
              <a:rPr lang="en-US" dirty="0" smtClean="0"/>
              <a:t>7) </a:t>
            </a:r>
            <a:r>
              <a:rPr lang="en-US" u="sng" dirty="0" smtClean="0"/>
              <a:t>System </a:t>
            </a:r>
            <a:r>
              <a:rPr lang="en-US" u="sng" dirty="0"/>
              <a:t>setup module</a:t>
            </a:r>
            <a:r>
              <a:rPr lang="en-US" dirty="0"/>
              <a:t>: </a:t>
            </a:r>
            <a:r>
              <a:rPr lang="en-US" dirty="0" smtClean="0"/>
              <a:t>Realizes </a:t>
            </a:r>
            <a:r>
              <a:rPr lang="en-US" dirty="0"/>
              <a:t>room type management, customer type management, </a:t>
            </a:r>
            <a:r>
              <a:rPr lang="en-US" dirty="0" smtClean="0"/>
              <a:t>							  operator </a:t>
            </a:r>
            <a:r>
              <a:rPr lang="en-US" dirty="0"/>
              <a:t>management functions.</a:t>
            </a:r>
            <a:endParaRPr lang="en-US" dirty="0" smtClean="0"/>
          </a:p>
          <a:p>
            <a:endParaRPr lang="en-US" dirty="0"/>
          </a:p>
        </p:txBody>
      </p:sp>
    </p:spTree>
    <p:extLst>
      <p:ext uri="{BB962C8B-B14F-4D97-AF65-F5344CB8AC3E}">
        <p14:creationId xmlns:p14="http://schemas.microsoft.com/office/powerpoint/2010/main" val="3565066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Database Design </a:t>
            </a:r>
            <a:endParaRPr lang="en-US" u="sng" dirty="0"/>
          </a:p>
        </p:txBody>
      </p:sp>
      <p:sp>
        <p:nvSpPr>
          <p:cNvPr id="5" name="Content Placeholder 4"/>
          <p:cNvSpPr>
            <a:spLocks noGrp="1"/>
          </p:cNvSpPr>
          <p:nvPr>
            <p:ph idx="1"/>
          </p:nvPr>
        </p:nvSpPr>
        <p:spPr/>
        <p:txBody>
          <a:bodyPr/>
          <a:lstStyle/>
          <a:p>
            <a:r>
              <a:rPr lang="en-US" u="sng" dirty="0" smtClean="0"/>
              <a:t>Design of logical structure of database</a:t>
            </a:r>
            <a:r>
              <a:rPr lang="en-US" dirty="0" smtClean="0"/>
              <a:t>: It refers to the logical structure that transforms the basic ER diagram of the conceptual structure design phase into the data model. </a:t>
            </a:r>
          </a:p>
          <a:p>
            <a:pPr marL="0" indent="0">
              <a:buNone/>
            </a:pPr>
            <a:endParaRPr lang="en-US" dirty="0" smtClean="0"/>
          </a:p>
          <a:p>
            <a:r>
              <a:rPr lang="en-US" u="sng" dirty="0" smtClean="0"/>
              <a:t>Design of physical structure of database</a:t>
            </a:r>
            <a:r>
              <a:rPr lang="en-US" dirty="0" smtClean="0"/>
              <a:t>: It contains of different tables such as administrator table, room information table, booking information table and statement information. </a:t>
            </a:r>
          </a:p>
          <a:p>
            <a:endParaRPr lang="en-US" dirty="0"/>
          </a:p>
        </p:txBody>
      </p:sp>
    </p:spTree>
    <p:extLst>
      <p:ext uri="{BB962C8B-B14F-4D97-AF65-F5344CB8AC3E}">
        <p14:creationId xmlns:p14="http://schemas.microsoft.com/office/powerpoint/2010/main" val="29534364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867</TotalTime>
  <Words>1056</Words>
  <Application>Microsoft Office PowerPoint</Application>
  <PresentationFormat>Widescreen</PresentationFormat>
  <Paragraphs>79</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Garamond</vt:lpstr>
      <vt:lpstr>Organic</vt:lpstr>
      <vt:lpstr>Design and implementation of Hotel Management System</vt:lpstr>
      <vt:lpstr>Abstract</vt:lpstr>
      <vt:lpstr>Introduction</vt:lpstr>
      <vt:lpstr>PowerPoint Presentation</vt:lpstr>
      <vt:lpstr>System Structure Design</vt:lpstr>
      <vt:lpstr>PowerPoint Presentation</vt:lpstr>
      <vt:lpstr>System Function Design</vt:lpstr>
      <vt:lpstr>PowerPoint Presentation</vt:lpstr>
      <vt:lpstr>Database Design </vt:lpstr>
      <vt:lpstr>PowerPoint Presentation</vt:lpstr>
      <vt:lpstr>System Implementation</vt:lpstr>
      <vt:lpstr>PowerPoint Presentation</vt:lpstr>
      <vt:lpstr>2) Room Reservation : </vt:lpstr>
      <vt:lpstr>3) Guest Checkout : </vt:lpstr>
      <vt:lpstr>4) Guest Check in : </vt:lpstr>
      <vt:lpstr>Implementation of main classes</vt:lpstr>
      <vt:lpstr>Conclusion and observation</vt:lpstr>
      <vt:lpstr>Implementation Strategy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amish gangar</dc:creator>
  <cp:lastModifiedBy>amish gangar</cp:lastModifiedBy>
  <cp:revision>35</cp:revision>
  <dcterms:created xsi:type="dcterms:W3CDTF">2021-03-21T08:42:42Z</dcterms:created>
  <dcterms:modified xsi:type="dcterms:W3CDTF">2021-03-31T05:12:41Z</dcterms:modified>
</cp:coreProperties>
</file>